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57" r:id="rId1"/>
    <p:sldMasterId id="2147483703" r:id="rId2"/>
  </p:sldMasterIdLst>
  <p:notesMasterIdLst>
    <p:notesMasterId r:id="rId38"/>
  </p:notesMasterIdLst>
  <p:handoutMasterIdLst>
    <p:handoutMasterId r:id="rId39"/>
  </p:handoutMasterIdLst>
  <p:sldIdLst>
    <p:sldId id="262" r:id="rId3"/>
    <p:sldId id="507" r:id="rId4"/>
    <p:sldId id="508" r:id="rId5"/>
    <p:sldId id="509" r:id="rId6"/>
    <p:sldId id="530" r:id="rId7"/>
    <p:sldId id="510" r:id="rId8"/>
    <p:sldId id="511" r:id="rId9"/>
    <p:sldId id="532" r:id="rId10"/>
    <p:sldId id="540" r:id="rId11"/>
    <p:sldId id="541" r:id="rId12"/>
    <p:sldId id="512" r:id="rId13"/>
    <p:sldId id="513" r:id="rId14"/>
    <p:sldId id="514" r:id="rId15"/>
    <p:sldId id="515" r:id="rId16"/>
    <p:sldId id="516" r:id="rId17"/>
    <p:sldId id="542" r:id="rId18"/>
    <p:sldId id="519" r:id="rId19"/>
    <p:sldId id="545" r:id="rId20"/>
    <p:sldId id="546" r:id="rId21"/>
    <p:sldId id="547" r:id="rId22"/>
    <p:sldId id="551" r:id="rId23"/>
    <p:sldId id="548" r:id="rId24"/>
    <p:sldId id="549" r:id="rId25"/>
    <p:sldId id="522" r:id="rId26"/>
    <p:sldId id="523" r:id="rId27"/>
    <p:sldId id="555" r:id="rId28"/>
    <p:sldId id="524" r:id="rId29"/>
    <p:sldId id="533" r:id="rId30"/>
    <p:sldId id="534" r:id="rId31"/>
    <p:sldId id="535" r:id="rId32"/>
    <p:sldId id="554" r:id="rId33"/>
    <p:sldId id="553" r:id="rId34"/>
    <p:sldId id="539" r:id="rId35"/>
    <p:sldId id="552" r:id="rId36"/>
    <p:sldId id="318" r:id="rId37"/>
  </p:sldIdLst>
  <p:sldSz cx="9144000" cy="6858000" type="screen4x3"/>
  <p:notesSz cx="6735763" cy="9866313"/>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表紙・目次" id="{35DD3A7B-A3B5-49A5-9CD2-FA74D1CAA38D}">
          <p14:sldIdLst>
            <p14:sldId id="262"/>
            <p14:sldId id="507"/>
          </p14:sldIdLst>
        </p14:section>
        <p14:section name="1.　はじめに" id="{B81141D6-5160-4643-8D51-022CC5C4BDB9}">
          <p14:sldIdLst>
            <p14:sldId id="508"/>
            <p14:sldId id="509"/>
          </p14:sldIdLst>
        </p14:section>
        <p14:section name="2.　システム構成" id="{A8A060BF-92DF-4F47-AFEF-F5FA058AAEFB}">
          <p14:sldIdLst>
            <p14:sldId id="530"/>
            <p14:sldId id="510"/>
            <p14:sldId id="511"/>
            <p14:sldId id="532"/>
            <p14:sldId id="540"/>
            <p14:sldId id="541"/>
          </p14:sldIdLst>
        </p14:section>
        <p14:section name="3.　ITA環境構築手順" id="{2DA9D39A-9EC8-4ACB-A005-AEAFEA3CF08F}">
          <p14:sldIdLst>
            <p14:sldId id="512"/>
            <p14:sldId id="513"/>
            <p14:sldId id="514"/>
            <p14:sldId id="515"/>
            <p14:sldId id="516"/>
            <p14:sldId id="542"/>
            <p14:sldId id="519"/>
            <p14:sldId id="545"/>
            <p14:sldId id="546"/>
            <p14:sldId id="547"/>
            <p14:sldId id="551"/>
            <p14:sldId id="548"/>
            <p14:sldId id="549"/>
            <p14:sldId id="522"/>
            <p14:sldId id="523"/>
            <p14:sldId id="555"/>
          </p14:sldIdLst>
        </p14:section>
        <p14:section name="4.　ITA動作確認" id="{D446366E-9E78-45E3-8F73-A5F6CC724FCE}">
          <p14:sldIdLst>
            <p14:sldId id="524"/>
            <p14:sldId id="533"/>
            <p14:sldId id="534"/>
            <p14:sldId id="535"/>
            <p14:sldId id="554"/>
          </p14:sldIdLst>
        </p14:section>
        <p14:section name="5．参考" id="{E7C7387C-61A4-4DE8-885C-9FE059A41983}">
          <p14:sldIdLst>
            <p14:sldId id="553"/>
            <p14:sldId id="539"/>
            <p14:sldId id="552"/>
            <p14:sldId id="318"/>
          </p14:sldIdLst>
        </p14:section>
      </p14:sectionLst>
    </p:ext>
    <p:ext uri="{EFAFB233-063F-42B5-8137-9DF3F51BA10A}">
      <p15:sldGuideLst xmlns:p15="http://schemas.microsoft.com/office/powerpoint/2012/main">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p15="http://schemas.microsoft.com/office/powerpoint/2012/main">
        <p15:guide id="1" orient="horz" pos="3107" userDrawn="1">
          <p15:clr>
            <a:srgbClr val="A4A3A4"/>
          </p15:clr>
        </p15:guide>
        <p15:guide id="2" pos="212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CDD3"/>
    <a:srgbClr val="E7E8EA"/>
    <a:srgbClr val="FFFFCC"/>
    <a:srgbClr val="336600"/>
    <a:srgbClr val="003300"/>
    <a:srgbClr val="008000"/>
    <a:srgbClr val="FF99CC"/>
    <a:srgbClr val="0000FF"/>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3" autoAdjust="0"/>
    <p:restoredTop sz="95507" autoAdjust="0"/>
  </p:normalViewPr>
  <p:slideViewPr>
    <p:cSldViewPr>
      <p:cViewPr varScale="1">
        <p:scale>
          <a:sx n="90" d="100"/>
          <a:sy n="90" d="100"/>
        </p:scale>
        <p:origin x="1386" y="72"/>
      </p:cViewPr>
      <p:guideLst>
        <p:guide orient="horz" pos="527"/>
        <p:guide orient="horz" pos="73"/>
        <p:guide orient="horz" pos="4064"/>
        <p:guide pos="2880"/>
        <p:guide pos="113"/>
        <p:guide pos="5647"/>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7812"/>
    </p:cViewPr>
  </p:sorterViewPr>
  <p:notesViewPr>
    <p:cSldViewPr>
      <p:cViewPr varScale="1">
        <p:scale>
          <a:sx n="81" d="100"/>
          <a:sy n="81" d="100"/>
        </p:scale>
        <p:origin x="3990" y="114"/>
      </p:cViewPr>
      <p:guideLst>
        <p:guide orient="horz" pos="3107"/>
        <p:guide pos="2122"/>
      </p:guideLst>
    </p:cSldViewPr>
  </p:notesViewPr>
  <p:gridSpacing cx="72010" cy="7201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18831" cy="493316"/>
          </a:xfrm>
          <a:prstGeom prst="rect">
            <a:avLst/>
          </a:prstGeom>
        </p:spPr>
        <p:txBody>
          <a:bodyPr vert="horz" lIns="91426" tIns="45713" rIns="91426" bIns="45713"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15374" y="1"/>
            <a:ext cx="2918831" cy="493316"/>
          </a:xfrm>
          <a:prstGeom prst="rect">
            <a:avLst/>
          </a:prstGeom>
        </p:spPr>
        <p:txBody>
          <a:bodyPr vert="horz" lIns="91426" tIns="45713" rIns="91426" bIns="45713" rtlCol="0"/>
          <a:lstStyle>
            <a:lvl1pPr algn="r">
              <a:defRPr sz="1200"/>
            </a:lvl1pPr>
          </a:lstStyle>
          <a:p>
            <a:fld id="{D829EBEE-5DBD-45D0-BA62-80122688BEB8}" type="datetimeFigureOut">
              <a:rPr kumimoji="1" lang="ja-JP" altLang="en-US" smtClean="0">
                <a:ea typeface="メイリオ" panose="020B0604030504040204" pitchFamily="50" charset="-128"/>
              </a:rPr>
              <a:t>2022/7/26</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1" y="9371286"/>
            <a:ext cx="2918831" cy="493316"/>
          </a:xfrm>
          <a:prstGeom prst="rect">
            <a:avLst/>
          </a:prstGeom>
        </p:spPr>
        <p:txBody>
          <a:bodyPr vert="horz" lIns="91426" tIns="45713" rIns="91426" bIns="45713"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15374" y="9371286"/>
            <a:ext cx="2918831" cy="493316"/>
          </a:xfrm>
          <a:prstGeom prst="rect">
            <a:avLst/>
          </a:prstGeom>
        </p:spPr>
        <p:txBody>
          <a:bodyPr vert="horz" lIns="91426" tIns="45713" rIns="91426" bIns="45713"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15374" y="1"/>
            <a:ext cx="2918831" cy="285884"/>
          </a:xfrm>
          <a:prstGeom prst="rect">
            <a:avLst/>
          </a:prstGeom>
        </p:spPr>
        <p:txBody>
          <a:bodyPr vert="horz" lIns="91426" tIns="45713" rIns="91426" bIns="45713" rtlCol="0"/>
          <a:lstStyle>
            <a:lvl1pPr algn="r">
              <a:defRPr sz="1000">
                <a:ea typeface="メイリオ" panose="020B0604030504040204" pitchFamily="50" charset="-128"/>
              </a:defRPr>
            </a:lvl1pPr>
          </a:lstStyle>
          <a:p>
            <a:fld id="{4B26993D-C081-44EB-B0F5-A9F467792B62}" type="datetimeFigureOut">
              <a:rPr lang="ja-JP" altLang="en-US" smtClean="0"/>
              <a:pPr/>
              <a:t>2022/7/26</a:t>
            </a:fld>
            <a:endParaRPr lang="ja-JP" altLang="en-US" dirty="0"/>
          </a:p>
        </p:txBody>
      </p:sp>
      <p:sp>
        <p:nvSpPr>
          <p:cNvPr id="7" name="スライド番号プレースホルダー 6"/>
          <p:cNvSpPr>
            <a:spLocks noGrp="1"/>
          </p:cNvSpPr>
          <p:nvPr>
            <p:ph type="sldNum" sz="quarter" idx="5"/>
          </p:nvPr>
        </p:nvSpPr>
        <p:spPr>
          <a:xfrm>
            <a:off x="3815374" y="9581235"/>
            <a:ext cx="2918831" cy="285884"/>
          </a:xfrm>
          <a:prstGeom prst="rect">
            <a:avLst/>
          </a:prstGeom>
        </p:spPr>
        <p:txBody>
          <a:bodyPr vert="horz" lIns="91426" tIns="45713" rIns="91426" bIns="45713"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03288" y="428625"/>
            <a:ext cx="4929187" cy="3698875"/>
          </a:xfrm>
          <a:prstGeom prst="rect">
            <a:avLst/>
          </a:prstGeom>
          <a:noFill/>
          <a:ln w="12700">
            <a:solidFill>
              <a:prstClr val="black"/>
            </a:solidFill>
          </a:ln>
        </p:spPr>
        <p:txBody>
          <a:bodyPr vert="horz" lIns="90644" tIns="45322" rIns="90644" bIns="45322" rtlCol="0" anchor="ctr"/>
          <a:lstStyle/>
          <a:p>
            <a:endParaRPr lang="ja-JP" altLang="en-US"/>
          </a:p>
        </p:txBody>
      </p:sp>
      <p:sp>
        <p:nvSpPr>
          <p:cNvPr id="9" name="ノート プレースホルダー 8"/>
          <p:cNvSpPr>
            <a:spLocks noGrp="1"/>
          </p:cNvSpPr>
          <p:nvPr>
            <p:ph type="body" sz="quarter" idx="3"/>
          </p:nvPr>
        </p:nvSpPr>
        <p:spPr>
          <a:xfrm>
            <a:off x="90639" y="4288261"/>
            <a:ext cx="6554486" cy="5181648"/>
          </a:xfrm>
          <a:prstGeom prst="rect">
            <a:avLst/>
          </a:prstGeom>
        </p:spPr>
        <p:txBody>
          <a:bodyPr vert="horz" lIns="0" tIns="45322" rIns="0" bIns="45322" rtlCol="0"/>
          <a:lstStyle/>
          <a:p>
            <a:pPr lvl="0"/>
            <a:r>
              <a:rPr kumimoji="1" lang="ja-JP" altLang="en-US" dirty="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1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4" name="タイトル"/>
          <p:cNvSpPr>
            <a:spLocks noGrp="1"/>
          </p:cNvSpPr>
          <p:nvPr>
            <p:ph type="title" hasCustomPrompt="1"/>
          </p:nvPr>
        </p:nvSpPr>
        <p:spPr bwMode="gray">
          <a:xfrm>
            <a:off x="179513" y="3105369"/>
            <a:ext cx="8784000" cy="528794"/>
          </a:xfrm>
        </p:spPr>
        <p:txBody>
          <a:bodyPr anchor="b" anchorCtr="0">
            <a:spAutoFit/>
          </a:bodyPr>
          <a:lstStyle>
            <a:lvl1pPr algn="ctr">
              <a:defRPr sz="3200">
                <a:solidFill>
                  <a:schemeClr val="accent6"/>
                </a:solidFill>
                <a:effectLst/>
              </a:defRPr>
            </a:lvl1pPr>
          </a:lstStyle>
          <a:p>
            <a:r>
              <a:rPr kumimoji="1" lang="ja-JP" altLang="en-US" dirty="0"/>
              <a:t>タイトルを入力</a:t>
            </a:r>
          </a:p>
        </p:txBody>
      </p:sp>
      <p:sp>
        <p:nvSpPr>
          <p:cNvPr id="6" name="テキスト プレースホルダー"/>
          <p:cNvSpPr>
            <a:spLocks noGrp="1"/>
          </p:cNvSpPr>
          <p:nvPr>
            <p:ph type="body" sz="quarter" idx="11" hasCustomPrompt="1"/>
          </p:nvPr>
        </p:nvSpPr>
        <p:spPr>
          <a:xfrm>
            <a:off x="2591513" y="260560"/>
            <a:ext cx="6372000" cy="360000"/>
          </a:xfrm>
        </p:spPr>
        <p:txBody>
          <a:bodyPr>
            <a:noAutofit/>
          </a:bodyPr>
          <a:lstStyle>
            <a:lvl1pPr marL="0" indent="0" algn="r">
              <a:buNone/>
              <a:defRPr sz="1800"/>
            </a:lvl1pPr>
          </a:lstStyle>
          <a:p>
            <a:r>
              <a:rPr lang="ja-JP" altLang="en-US" dirty="0"/>
              <a:t>宛先がある場合は入力</a:t>
            </a:r>
          </a:p>
        </p:txBody>
      </p:sp>
      <p:sp>
        <p:nvSpPr>
          <p:cNvPr id="5" name="テキスト プレースホルダー"/>
          <p:cNvSpPr>
            <a:spLocks noGrp="1"/>
          </p:cNvSpPr>
          <p:nvPr>
            <p:ph type="body" sz="quarter" idx="10" hasCustomPrompt="1"/>
          </p:nvPr>
        </p:nvSpPr>
        <p:spPr bwMode="gray">
          <a:xfrm>
            <a:off x="179513" y="6021360"/>
            <a:ext cx="6552727"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a:t>年月　部署名　氏名など　適宜改行</a:t>
            </a:r>
          </a:p>
        </p:txBody>
      </p:sp>
    </p:spTree>
    <p:extLst>
      <p:ext uri="{BB962C8B-B14F-4D97-AF65-F5344CB8AC3E}">
        <p14:creationId xmlns:p14="http://schemas.microsoft.com/office/powerpoint/2010/main" val="2988715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36500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2022/7/26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705935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2022/7/26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4215501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2022/7/26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68907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28650" y="1825625"/>
            <a:ext cx="386715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825625"/>
            <a:ext cx="386715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2022/7/26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97880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56F9016B-CCA6-43BE-8BEE-59565A35F4F7}" type="datetimeFigureOut">
              <a:rPr kumimoji="1" lang="ja-JP" altLang="en-US" smtClean="0"/>
              <a:t>2022/7/26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93489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56F9016B-CCA6-43BE-8BEE-59565A35F4F7}" type="datetimeFigureOut">
              <a:rPr kumimoji="1" lang="ja-JP" altLang="en-US" smtClean="0"/>
              <a:t>2022/7/26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2655967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6F9016B-CCA6-43BE-8BEE-59565A35F4F7}" type="datetimeFigureOut">
              <a:rPr kumimoji="1" lang="ja-JP" altLang="en-US" smtClean="0"/>
              <a:t>2022/7/26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5465850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2022/7/26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37507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2022/7/26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554110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tIns="36000" bIns="0">
            <a:normAutofit/>
          </a:bodyPr>
          <a:lstStyle>
            <a:lvl1pPr>
              <a:defRPr sz="2400" b="0">
                <a:solidFill>
                  <a:schemeClr val="bg1"/>
                </a:solidFill>
              </a:defRPr>
            </a:lvl1pPr>
          </a:lstStyle>
          <a:p>
            <a:r>
              <a:rPr kumimoji="1" lang="ja-JP" altLang="en-US" dirty="0"/>
              <a:t>タイトルを入力</a:t>
            </a:r>
          </a:p>
        </p:txBody>
      </p:sp>
    </p:spTree>
    <p:extLst>
      <p:ext uri="{BB962C8B-B14F-4D97-AF65-F5344CB8AC3E}">
        <p14:creationId xmlns:p14="http://schemas.microsoft.com/office/powerpoint/2010/main" val="33990098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2022/7/26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128831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28650" y="365125"/>
            <a:ext cx="57626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2022/7/26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60621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08339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a:t>リード文が</a:t>
            </a:r>
            <a:r>
              <a:rPr kumimoji="1" lang="en-US" altLang="ja-JP" dirty="0"/>
              <a:t>1</a:t>
            </a:r>
            <a:r>
              <a:rPr kumimoji="1" lang="ja-JP" altLang="en-US" dirty="0"/>
              <a:t>行でおさまる場合はこのレイアウトで入力</a:t>
            </a:r>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434664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a:t>リード文が</a:t>
            </a:r>
            <a:r>
              <a:rPr kumimoji="1" lang="en-US" altLang="ja-JP" dirty="0"/>
              <a:t>2</a:t>
            </a:r>
            <a:r>
              <a:rPr kumimoji="1" lang="ja-JP" altLang="en-US" dirty="0"/>
              <a:t>行にわたる場合は</a:t>
            </a:r>
            <a:br>
              <a:rPr kumimoji="1" lang="en-US" altLang="ja-JP" dirty="0"/>
            </a:br>
            <a:r>
              <a:rPr kumimoji="1" lang="ja-JP" altLang="en-US" dirty="0"/>
              <a:t>このレイアウトで入力</a:t>
            </a:r>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dirty="0"/>
              <a:t>本文を入力</a:t>
            </a:r>
          </a:p>
          <a:p>
            <a:pPr marR="0" lvl="1" defTabSz="914400" eaLnBrk="0" latinLnBrk="0">
              <a:lnSpc>
                <a:spcPct val="100000"/>
              </a:lnSpc>
              <a:buClr>
                <a:srgbClr val="002B62"/>
              </a:buClr>
              <a:buSzTx/>
              <a:tabLst/>
            </a:pPr>
            <a:r>
              <a:rPr kumimoji="1" lang="ja-JP" altLang="en-US" dirty="0"/>
              <a:t>第</a:t>
            </a:r>
            <a:r>
              <a:rPr kumimoji="1" lang="en-US" altLang="ja-JP" dirty="0"/>
              <a:t>2</a:t>
            </a:r>
            <a:r>
              <a:rPr kumimoji="1" lang="ja-JP" altLang="en-US" dirty="0"/>
              <a:t>レベル</a:t>
            </a:r>
          </a:p>
          <a:p>
            <a:pPr marR="0" lvl="2" defTabSz="914400" eaLnBrk="0" latinLnBrk="0">
              <a:lnSpc>
                <a:spcPct val="100000"/>
              </a:lnSpc>
              <a:buClr>
                <a:srgbClr val="002B62"/>
              </a:buClr>
              <a:buSzTx/>
              <a:tabLst/>
            </a:pPr>
            <a:r>
              <a:rPr kumimoji="1" lang="ja-JP" altLang="en-US" dirty="0"/>
              <a:t>第</a:t>
            </a:r>
            <a:r>
              <a:rPr kumimoji="1" lang="en-US" altLang="ja-JP" dirty="0"/>
              <a:t>3</a:t>
            </a:r>
            <a:r>
              <a:rPr kumimoji="1" lang="ja-JP" altLang="en-US" dirty="0"/>
              <a:t>レベル</a:t>
            </a:r>
          </a:p>
          <a:p>
            <a:pPr marR="0" lvl="3" defTabSz="914400" eaLnBrk="0" latinLnBrk="0">
              <a:lnSpc>
                <a:spcPct val="100000"/>
              </a:lnSpc>
              <a:buClr>
                <a:srgbClr val="002B62"/>
              </a:buClr>
              <a:buSzTx/>
              <a:tabLst/>
            </a:pPr>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3186924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61328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79388" y="2988000"/>
            <a:ext cx="8784000" cy="524311"/>
          </a:xfrm>
        </p:spPr>
        <p:txBody>
          <a:bodyPr wrap="square" anchor="b">
            <a:spAutoFit/>
          </a:bodyPr>
          <a:lstStyle>
            <a:lvl1pPr>
              <a:defRPr sz="2800" b="0">
                <a:solidFill>
                  <a:schemeClr val="bg1"/>
                </a:solidFill>
              </a:defRPr>
            </a:lvl1pPr>
          </a:lstStyle>
          <a:p>
            <a:r>
              <a:rPr kumimoji="1" lang="ja-JP" altLang="en-US" dirty="0"/>
              <a:t>タイトルを入力</a:t>
            </a:r>
          </a:p>
        </p:txBody>
      </p:sp>
      <p:sp>
        <p:nvSpPr>
          <p:cNvPr id="5" name="テキスト プレースホルダー"/>
          <p:cNvSpPr>
            <a:spLocks noGrp="1"/>
          </p:cNvSpPr>
          <p:nvPr>
            <p:ph type="body" sz="quarter" idx="10" hasCustomPrompt="1"/>
          </p:nvPr>
        </p:nvSpPr>
        <p:spPr bwMode="gray">
          <a:xfrm>
            <a:off x="179388" y="4365130"/>
            <a:ext cx="7200900" cy="1212644"/>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a:t>サブタイトルを入力</a:t>
            </a:r>
            <a:endParaRPr kumimoji="1" lang="en-US" altLang="ja-JP" dirty="0"/>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p:txBody>
      </p:sp>
    </p:spTree>
    <p:extLst>
      <p:ext uri="{BB962C8B-B14F-4D97-AF65-F5344CB8AC3E}">
        <p14:creationId xmlns:p14="http://schemas.microsoft.com/office/powerpoint/2010/main" val="3123085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619672" y="332613"/>
            <a:ext cx="7344000" cy="504000"/>
          </a:xfrm>
        </p:spPr>
        <p:txBody>
          <a:bodyPr wrap="square" anchor="b">
            <a:spAutoFit/>
          </a:bodyPr>
          <a:lstStyle>
            <a:lvl1pPr>
              <a:defRPr b="0">
                <a:solidFill>
                  <a:schemeClr val="tx2">
                    <a:lumMod val="65000"/>
                    <a:lumOff val="35000"/>
                  </a:schemeClr>
                </a:solidFill>
              </a:defRPr>
            </a:lvl1pPr>
          </a:lstStyle>
          <a:p>
            <a:r>
              <a:rPr kumimoji="1" lang="ja-JP" altLang="en-US" dirty="0"/>
              <a:t>目次 のタイトルを入力</a:t>
            </a:r>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a:t>項目を入力</a:t>
            </a:r>
            <a:endParaRPr kumimoji="1" lang="en-US" altLang="ja-JP" dirty="0"/>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390321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36000" rIns="91440" bIns="0" rtlCol="0" anchor="ctr">
            <a:noAutofit/>
          </a:bodyPr>
          <a:lstStyle/>
          <a:p>
            <a:r>
              <a:rPr kumimoji="1" lang="ja-JP" altLang="en-US" dirty="0"/>
              <a:t>マスター タイトルの書式設定</a:t>
            </a:r>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
        <p:nvSpPr>
          <p:cNvPr id="8" name="PageNumber"/>
          <p:cNvSpPr txBox="1"/>
          <p:nvPr userDrawn="1"/>
        </p:nvSpPr>
        <p:spPr bwMode="black">
          <a:xfrm>
            <a:off x="8316520" y="6606080"/>
            <a:ext cx="684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dirty="0">
              <a:ln>
                <a:noFill/>
              </a:ln>
              <a:solidFill>
                <a:srgbClr val="FFFFFF"/>
              </a:solidFill>
              <a:effectLst/>
              <a:uLnTx/>
              <a:uFillTx/>
              <a:latin typeface="+mn-lt"/>
              <a:ea typeface="+mn-ea"/>
              <a:cs typeface="+mn-cs"/>
            </a:endParaRPr>
          </a:p>
        </p:txBody>
      </p:sp>
      <p:sp>
        <p:nvSpPr>
          <p:cNvPr id="10" name="Confidential"/>
          <p:cNvSpPr txBox="1"/>
          <p:nvPr userDrawn="1"/>
        </p:nvSpPr>
        <p:spPr bwMode="black">
          <a:xfrm>
            <a:off x="118609" y="6599089"/>
            <a:ext cx="1645001"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srgbClr val="FFFFFF"/>
                </a:solidFill>
                <a:effectLst/>
                <a:uLnTx/>
                <a:uFillTx/>
                <a:latin typeface="+mn-lt"/>
                <a:ea typeface="+mn-ea"/>
                <a:cs typeface="+mn-cs"/>
              </a:rPr>
              <a:t>Exastro</a:t>
            </a: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690" r:id="rId1"/>
    <p:sldLayoutId id="2147483699" r:id="rId2"/>
    <p:sldLayoutId id="2147483670" r:id="rId3"/>
    <p:sldLayoutId id="2147483672" r:id="rId4"/>
    <p:sldLayoutId id="2147483695" r:id="rId5"/>
    <p:sldLayoutId id="2147483673" r:id="rId6"/>
    <p:sldLayoutId id="2147483674" r:id="rId7"/>
    <p:sldLayoutId id="2147483700" r:id="rId8"/>
    <p:sldLayoutId id="2147483701" r:id="rId9"/>
    <p:sldLayoutId id="2147483702" r:id="rId10"/>
  </p:sldLayoutIdLst>
  <p:hf sldNum="0" hdr="0" ftr="0" dt="0"/>
  <p:txStyles>
    <p:titleStyle>
      <a:lvl1pPr algn="l" rtl="0" eaLnBrk="0" fontAlgn="base" hangingPunct="0">
        <a:spcBef>
          <a:spcPct val="0"/>
        </a:spcBef>
        <a:spcAft>
          <a:spcPct val="0"/>
        </a:spcAft>
        <a:defRPr kumimoji="1" sz="24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F9016B-CCA6-43BE-8BEE-59565A35F4F7}" type="datetimeFigureOut">
              <a:rPr kumimoji="1" lang="ja-JP" altLang="en-US" smtClean="0"/>
              <a:t>2022/7/26</a:t>
            </a:fld>
            <a:endParaRPr kumimoji="1" lang="ja-JP" altLang="en-US"/>
          </a:p>
        </p:txBody>
      </p:sp>
      <p:sp>
        <p:nvSpPr>
          <p:cNvPr id="5" name="フッター プレースホルダー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894414165"/>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hyperlink" Target="https://mariadb.com/"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s://mariadb.com/"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a:xfrm>
            <a:off x="179513" y="6021360"/>
            <a:ext cx="6552727" cy="772006"/>
          </a:xfrm>
        </p:spPr>
        <p:txBody>
          <a:bodyPr/>
          <a:lstStyle/>
          <a:p>
            <a:r>
              <a:rPr lang="en-US" altLang="ja-JP" dirty="0" err="1"/>
              <a:t>Exastro</a:t>
            </a:r>
            <a:r>
              <a:rPr lang="en-US" altLang="ja-JP" dirty="0"/>
              <a:t> IT Automation Version 1.10 </a:t>
            </a:r>
          </a:p>
          <a:p>
            <a:r>
              <a:rPr lang="en-US" altLang="ja-JP" dirty="0" err="1"/>
              <a:t>Exastro</a:t>
            </a:r>
            <a:r>
              <a:rPr lang="ja-JP" altLang="en-US" dirty="0"/>
              <a:t> </a:t>
            </a:r>
            <a:r>
              <a:rPr lang="en-US" altLang="ja-JP" dirty="0"/>
              <a:t>developer</a:t>
            </a:r>
            <a:endParaRPr kumimoji="1" lang="ja-JP" altLang="en-US" dirty="0"/>
          </a:p>
        </p:txBody>
      </p:sp>
      <p:sp>
        <p:nvSpPr>
          <p:cNvPr id="5" name="タイトル 1"/>
          <p:cNvSpPr txBox="1">
            <a:spLocks/>
          </p:cNvSpPr>
          <p:nvPr/>
        </p:nvSpPr>
        <p:spPr bwMode="gray">
          <a:xfrm>
            <a:off x="0" y="3294124"/>
            <a:ext cx="9143999" cy="77501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r>
              <a:rPr lang="ja-JP" altLang="en-US" sz="4800" b="1" dirty="0"/>
              <a:t>オフラインインストール</a:t>
            </a:r>
            <a:endParaRPr lang="en-US" altLang="ja-JP" sz="4800" b="1" kern="0" spc="-150" dirty="0">
              <a:solidFill>
                <a:schemeClr val="tx2">
                  <a:lumMod val="75000"/>
                  <a:lumOff val="25000"/>
                </a:schemeClr>
              </a:solidFill>
            </a:endParaRPr>
          </a:p>
        </p:txBody>
      </p:sp>
      <p:sp>
        <p:nvSpPr>
          <p:cNvPr id="6" name="タイトル 1"/>
          <p:cNvSpPr txBox="1">
            <a:spLocks/>
          </p:cNvSpPr>
          <p:nvPr/>
        </p:nvSpPr>
        <p:spPr bwMode="gray">
          <a:xfrm>
            <a:off x="0" y="5493437"/>
            <a:ext cx="9144000" cy="25179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pPr algn="r"/>
            <a:r>
              <a:rPr lang="en-US" altLang="ja-JP" sz="1400" b="1" kern="0" dirty="0">
                <a:solidFill>
                  <a:schemeClr val="tx2">
                    <a:lumMod val="75000"/>
                    <a:lumOff val="25000"/>
                  </a:schemeClr>
                </a:solidFill>
                <a:latin typeface="+mn-lt"/>
              </a:rPr>
              <a:t>※</a:t>
            </a:r>
            <a:r>
              <a:rPr lang="ja-JP" altLang="en-US" sz="1400" b="1" kern="0" dirty="0">
                <a:solidFill>
                  <a:schemeClr val="tx2">
                    <a:lumMod val="75000"/>
                    <a:lumOff val="25000"/>
                  </a:schemeClr>
                </a:solidFill>
                <a:latin typeface="+mn-lt"/>
              </a:rPr>
              <a:t>本書では「</a:t>
            </a:r>
            <a:r>
              <a:rPr lang="en-US" altLang="ja-JP" sz="1400" b="1" kern="0" dirty="0">
                <a:solidFill>
                  <a:schemeClr val="tx2">
                    <a:lumMod val="75000"/>
                    <a:lumOff val="25000"/>
                  </a:schemeClr>
                </a:solidFill>
                <a:latin typeface="+mn-lt"/>
              </a:rPr>
              <a:t>Exastro IT</a:t>
            </a:r>
            <a:r>
              <a:rPr lang="ja-JP" altLang="en-US" sz="1400" b="1" kern="0" dirty="0">
                <a:solidFill>
                  <a:schemeClr val="tx2">
                    <a:lumMod val="75000"/>
                    <a:lumOff val="25000"/>
                  </a:schemeClr>
                </a:solidFill>
                <a:latin typeface="+mn-lt"/>
              </a:rPr>
              <a:t> </a:t>
            </a:r>
            <a:r>
              <a:rPr lang="en-US" altLang="ja-JP" sz="1400" b="1" kern="0" dirty="0">
                <a:solidFill>
                  <a:schemeClr val="tx2">
                    <a:lumMod val="75000"/>
                    <a:lumOff val="25000"/>
                  </a:schemeClr>
                </a:solidFill>
                <a:latin typeface="+mn-lt"/>
              </a:rPr>
              <a:t>Automation</a:t>
            </a:r>
            <a:r>
              <a:rPr lang="ja-JP" altLang="en-US" sz="1400" b="1" kern="0" dirty="0">
                <a:solidFill>
                  <a:schemeClr val="tx2">
                    <a:lumMod val="75000"/>
                    <a:lumOff val="25000"/>
                  </a:schemeClr>
                </a:solidFill>
                <a:latin typeface="+mn-lt"/>
              </a:rPr>
              <a:t>」を「</a:t>
            </a:r>
            <a:r>
              <a:rPr lang="en-US" altLang="ja-JP" sz="1400" b="1" kern="0" dirty="0">
                <a:solidFill>
                  <a:schemeClr val="tx2">
                    <a:lumMod val="75000"/>
                    <a:lumOff val="25000"/>
                  </a:schemeClr>
                </a:solidFill>
                <a:latin typeface="+mn-lt"/>
              </a:rPr>
              <a:t>ITA</a:t>
            </a:r>
            <a:r>
              <a:rPr lang="ja-JP" altLang="en-US" sz="1400" b="1" kern="0" dirty="0">
                <a:solidFill>
                  <a:schemeClr val="tx2">
                    <a:lumMod val="75000"/>
                    <a:lumOff val="25000"/>
                  </a:schemeClr>
                </a:solidFill>
                <a:latin typeface="+mn-lt"/>
              </a:rPr>
              <a:t>」として記載します。</a:t>
            </a:r>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34104"/>
            <a:ext cx="9144000" cy="1016000"/>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00" y="247474"/>
            <a:ext cx="3528490" cy="826990"/>
          </a:xfrm>
          <a:prstGeom prst="rect">
            <a:avLst/>
          </a:prstGeom>
        </p:spPr>
      </p:pic>
    </p:spTree>
    <p:extLst>
      <p:ext uri="{BB962C8B-B14F-4D97-AF65-F5344CB8AC3E}">
        <p14:creationId xmlns:p14="http://schemas.microsoft.com/office/powerpoint/2010/main" val="3208162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2.5</a:t>
            </a:r>
            <a:r>
              <a:rPr lang="ja-JP" altLang="en-US" dirty="0"/>
              <a:t>　</a:t>
            </a:r>
            <a:r>
              <a:rPr lang="zh-TW" altLang="en-US" dirty="0"/>
              <a:t>動作環境</a:t>
            </a:r>
            <a:r>
              <a:rPr lang="ja-JP" altLang="en-US" dirty="0"/>
              <a:t>・</a:t>
            </a:r>
            <a:r>
              <a:rPr lang="zh-TW" altLang="en-US" dirty="0"/>
              <a:t>条件</a:t>
            </a:r>
            <a:r>
              <a:rPr lang="ja-JP" altLang="en-US" dirty="0"/>
              <a:t>　</a:t>
            </a:r>
            <a:r>
              <a:rPr lang="en-US" altLang="ja-JP" dirty="0"/>
              <a:t>4/4</a:t>
            </a:r>
            <a:endParaRPr kumimoji="1" lang="ja-JP" altLang="en-US" dirty="0"/>
          </a:p>
        </p:txBody>
      </p:sp>
      <p:sp>
        <p:nvSpPr>
          <p:cNvPr id="3" name="コンテンツ プレースホルダー 2"/>
          <p:cNvSpPr>
            <a:spLocks noGrp="1"/>
          </p:cNvSpPr>
          <p:nvPr>
            <p:ph sz="quarter" idx="10"/>
          </p:nvPr>
        </p:nvSpPr>
        <p:spPr/>
        <p:txBody>
          <a:bodyPr>
            <a:normAutofit/>
          </a:bodyPr>
          <a:lstStyle/>
          <a:p>
            <a:pPr lvl="1"/>
            <a:r>
              <a:rPr lang="ja-JP" altLang="en-US" dirty="0"/>
              <a:t>参照するリポジトリ一覧（クラウド環境の場合）</a:t>
            </a:r>
            <a:endParaRPr lang="en-US" altLang="ja-JP" dirty="0"/>
          </a:p>
        </p:txBody>
      </p:sp>
      <p:graphicFrame>
        <p:nvGraphicFramePr>
          <p:cNvPr id="5" name="表 4"/>
          <p:cNvGraphicFramePr>
            <a:graphicFrameLocks noGrp="1"/>
          </p:cNvGraphicFramePr>
          <p:nvPr>
            <p:extLst>
              <p:ext uri="{D42A27DB-BD31-4B8C-83A1-F6EECF244321}">
                <p14:modId xmlns:p14="http://schemas.microsoft.com/office/powerpoint/2010/main" val="2186716705"/>
              </p:ext>
            </p:extLst>
          </p:nvPr>
        </p:nvGraphicFramePr>
        <p:xfrm>
          <a:off x="539440" y="1170257"/>
          <a:ext cx="7632573" cy="4099560"/>
        </p:xfrm>
        <a:graphic>
          <a:graphicData uri="http://schemas.openxmlformats.org/drawingml/2006/table">
            <a:tbl>
              <a:tblPr firstRow="1" bandRow="1">
                <a:tableStyleId>{93296810-A885-4BE3-A3E7-6D5BEEA58F35}</a:tableStyleId>
              </a:tblPr>
              <a:tblGrid>
                <a:gridCol w="1368190">
                  <a:extLst>
                    <a:ext uri="{9D8B030D-6E8A-4147-A177-3AD203B41FA5}">
                      <a16:colId xmlns:a16="http://schemas.microsoft.com/office/drawing/2014/main" val="20000"/>
                    </a:ext>
                  </a:extLst>
                </a:gridCol>
                <a:gridCol w="6264383">
                  <a:extLst>
                    <a:ext uri="{9D8B030D-6E8A-4147-A177-3AD203B41FA5}">
                      <a16:colId xmlns:a16="http://schemas.microsoft.com/office/drawing/2014/main" val="20001"/>
                    </a:ext>
                  </a:extLst>
                </a:gridCol>
              </a:tblGrid>
              <a:tr h="120406">
                <a:tc>
                  <a:txBody>
                    <a:bodyPr/>
                    <a:lstStyle/>
                    <a:p>
                      <a:pPr algn="ctr"/>
                      <a:r>
                        <a:rPr kumimoji="1" lang="en-US" altLang="ja-JP" sz="1100" b="1" dirty="0"/>
                        <a:t>OS</a:t>
                      </a:r>
                      <a:endParaRPr kumimoji="1" lang="ja-JP" altLang="en-US" sz="1100" b="1" dirty="0"/>
                    </a:p>
                  </a:txBody>
                  <a:tcPr anchor="ctr"/>
                </a:tc>
                <a:tc>
                  <a:txBody>
                    <a:bodyPr/>
                    <a:lstStyle/>
                    <a:p>
                      <a:pPr algn="ctr"/>
                      <a:r>
                        <a:rPr kumimoji="1" lang="ja-JP" altLang="en-US" sz="1100" b="1" dirty="0"/>
                        <a:t>リポジトリ</a:t>
                      </a:r>
                    </a:p>
                  </a:txBody>
                  <a:tcPr anchor="ctr"/>
                </a:tc>
                <a:extLst>
                  <a:ext uri="{0D108BD9-81ED-4DB2-BD59-A6C34878D82A}">
                    <a16:rowId xmlns:a16="http://schemas.microsoft.com/office/drawing/2014/main" val="10000"/>
                  </a:ext>
                </a:extLst>
              </a:tr>
              <a:tr h="248871">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t>RHEL7</a:t>
                      </a:r>
                      <a:endParaRPr kumimoji="1" lang="ja-JP" altLang="en-US" sz="1200" b="1" dirty="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kern="1200" dirty="0">
                          <a:solidFill>
                            <a:schemeClr val="dk1"/>
                          </a:solidFill>
                          <a:effectLst/>
                          <a:latin typeface="+mn-lt"/>
                          <a:ea typeface="+mn-ea"/>
                          <a:cs typeface="+mn-cs"/>
                        </a:rPr>
                        <a:t>https://dl.fedoraproject.org/pub/epel/epel-release-latest-7.noarch.rpm</a:t>
                      </a:r>
                    </a:p>
                  </a:txBody>
                  <a:tcP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10514725"/>
                  </a:ext>
                </a:extLst>
              </a:tr>
              <a:tr h="248871">
                <a:tc vMerge="1">
                  <a:txBody>
                    <a:bodyPr/>
                    <a:lstStyle/>
                    <a:p>
                      <a:endParaRPr kumimoji="1" lang="ja-JP" altLang="en-US" sz="12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baseline="0" dirty="0">
                          <a:solidFill>
                            <a:schemeClr val="tx1"/>
                          </a:solidFill>
                          <a:latin typeface="+mn-lt"/>
                          <a:ea typeface="+mn-ea"/>
                          <a:cs typeface="+mn-cs"/>
                        </a:rPr>
                        <a:t>https://downloads.mariadb.com/MariaDB/mariadb_repo_setup</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915231706"/>
                  </a:ext>
                </a:extLst>
              </a:tr>
              <a:tr h="248871">
                <a:tc vMerge="1">
                  <a:txBody>
                    <a:bodyPr/>
                    <a:lstStyle/>
                    <a:p>
                      <a:endParaRPr kumimoji="1" lang="ja-JP" altLang="en-US" sz="12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solidFill>
                            <a:schemeClr val="tx1"/>
                          </a:solidFill>
                        </a:rPr>
                        <a:t>http://rpms.remirepo.net/enterprise/remi-release-7.rpm</a:t>
                      </a:r>
                      <a:endParaRPr kumimoji="1" lang="ja-JP" altLang="en-US" sz="12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701529835"/>
                  </a:ext>
                </a:extLst>
              </a:tr>
              <a:tr h="248871">
                <a:tc vMerge="1">
                  <a:txBody>
                    <a:bodyPr/>
                    <a:lstStyle/>
                    <a:p>
                      <a:endParaRPr kumimoji="1" lang="ja-JP" altLang="en-US" sz="12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solidFill>
                            <a:schemeClr val="tx1"/>
                          </a:solidFill>
                        </a:rPr>
                        <a:t>rhui-rhel-7-server-rhui-optional-rpms</a:t>
                      </a:r>
                      <a:endParaRPr kumimoji="1" lang="ja-JP" altLang="en-US" sz="12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075961108"/>
                  </a:ext>
                </a:extLst>
              </a:tr>
              <a:tr h="248871">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t>RHEL7</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t>(AWS/RHUI2)</a:t>
                      </a:r>
                      <a:endParaRPr kumimoji="1" lang="ja-JP" alt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b="1" dirty="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kern="1200" dirty="0">
                          <a:solidFill>
                            <a:schemeClr val="dk1"/>
                          </a:solidFill>
                          <a:effectLst/>
                          <a:latin typeface="+mn-lt"/>
                          <a:ea typeface="+mn-ea"/>
                          <a:cs typeface="+mn-cs"/>
                        </a:rPr>
                        <a:t>https://dl.fedoraproject.org/pub/epel/epel-release-latest-7.noarch.rpm</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998238963"/>
                  </a:ext>
                </a:extLst>
              </a:tr>
              <a:tr h="248871">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b="1" dirty="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baseline="0" dirty="0">
                          <a:solidFill>
                            <a:schemeClr val="tx1"/>
                          </a:solidFill>
                          <a:latin typeface="+mn-lt"/>
                          <a:ea typeface="+mn-ea"/>
                          <a:cs typeface="+mn-cs"/>
                        </a:rPr>
                        <a:t>https://downloads.mariadb.com/MariaDB/mariadb_repo_setup</a:t>
                      </a:r>
                      <a:endParaRPr kumimoji="1" lang="ja-JP" altLang="en-US" sz="12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88885310"/>
                  </a:ext>
                </a:extLst>
              </a:tr>
              <a:tr h="248871">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b="1" dirty="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solidFill>
                            <a:schemeClr val="tx1"/>
                          </a:solidFill>
                        </a:rPr>
                        <a:t>http://rpms.remirepo.net/enterprise/remi-release-7.rpm</a:t>
                      </a:r>
                      <a:endParaRPr kumimoji="1" lang="ja-JP" altLang="en-US" sz="12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65334784"/>
                  </a:ext>
                </a:extLst>
              </a:tr>
              <a:tr h="248871">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b="1" dirty="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err="1">
                          <a:solidFill>
                            <a:schemeClr val="tx1"/>
                          </a:solidFill>
                        </a:rPr>
                        <a:t>rhui</a:t>
                      </a:r>
                      <a:r>
                        <a:rPr kumimoji="1" lang="en-US" altLang="ja-JP" sz="1200" b="1" dirty="0">
                          <a:solidFill>
                            <a:schemeClr val="tx1"/>
                          </a:solidFill>
                        </a:rPr>
                        <a:t>-REGION-</a:t>
                      </a:r>
                      <a:r>
                        <a:rPr kumimoji="1" lang="en-US" altLang="ja-JP" sz="1200" b="1" dirty="0" err="1">
                          <a:solidFill>
                            <a:schemeClr val="tx1"/>
                          </a:solidFill>
                        </a:rPr>
                        <a:t>rhel</a:t>
                      </a:r>
                      <a:r>
                        <a:rPr kumimoji="1" lang="en-US" altLang="ja-JP" sz="1200" b="1" dirty="0">
                          <a:solidFill>
                            <a:schemeClr val="tx1"/>
                          </a:solidFill>
                        </a:rPr>
                        <a:t>-server-optional</a:t>
                      </a:r>
                      <a:endParaRPr kumimoji="1" lang="ja-JP" altLang="en-US" sz="12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771614954"/>
                  </a:ext>
                </a:extLst>
              </a:tr>
              <a:tr h="248871">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t>RHEL7</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t>(AWS/RHUI3)</a:t>
                      </a:r>
                      <a:endParaRPr kumimoji="1" lang="ja-JP" altLang="en-US" sz="1200" b="1" dirty="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kern="1200" dirty="0">
                          <a:solidFill>
                            <a:schemeClr val="dk1"/>
                          </a:solidFill>
                          <a:effectLst/>
                          <a:latin typeface="+mn-lt"/>
                          <a:ea typeface="+mn-ea"/>
                          <a:cs typeface="+mn-cs"/>
                        </a:rPr>
                        <a:t>https://dl.fedoraproject.org/pub/epel/epel-release-latest-7.noarch.rpm</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67315416"/>
                  </a:ext>
                </a:extLst>
              </a:tr>
              <a:tr h="248871">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b="1" dirty="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baseline="0" dirty="0">
                          <a:solidFill>
                            <a:schemeClr val="tx1"/>
                          </a:solidFill>
                          <a:latin typeface="+mn-lt"/>
                          <a:ea typeface="+mn-ea"/>
                          <a:cs typeface="+mn-cs"/>
                        </a:rPr>
                        <a:t>https://downloads.mariadb.com/MariaDB/mariadb_repo_setup</a:t>
                      </a:r>
                      <a:endParaRPr kumimoji="1" lang="ja-JP" altLang="en-US" sz="12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793380592"/>
                  </a:ext>
                </a:extLst>
              </a:tr>
              <a:tr h="248871">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b="1" dirty="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solidFill>
                            <a:schemeClr val="tx1"/>
                          </a:solidFill>
                        </a:rPr>
                        <a:t>http://rpms.remirepo.net/enterprise/remi-release-7.rpm</a:t>
                      </a:r>
                      <a:endParaRPr kumimoji="1" lang="ja-JP" altLang="en-US" sz="12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883136725"/>
                  </a:ext>
                </a:extLst>
              </a:tr>
              <a:tr h="248871">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b="1" dirty="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solidFill>
                            <a:schemeClr val="tx1"/>
                          </a:solidFill>
                        </a:rPr>
                        <a:t>rhel-7-server-rhui-optional-rpms</a:t>
                      </a:r>
                      <a:endParaRPr kumimoji="1" lang="ja-JP" altLang="en-US" sz="12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874645104"/>
                  </a:ext>
                </a:extLst>
              </a:tr>
              <a:tr h="248871">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t>RHEL8_AWS</a:t>
                      </a:r>
                      <a:endParaRPr kumimoji="1" lang="ja-JP" altLang="en-US" sz="12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kern="1200" dirty="0">
                          <a:solidFill>
                            <a:schemeClr val="dk1"/>
                          </a:solidFill>
                          <a:effectLst/>
                          <a:latin typeface="+mn-lt"/>
                          <a:ea typeface="+mn-ea"/>
                          <a:cs typeface="+mn-cs"/>
                        </a:rPr>
                        <a:t>https://dl.fedoraproject.org/pub/epel/epel-release-latest-8.noarch.rpm</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605348274"/>
                  </a:ext>
                </a:extLst>
              </a:tr>
              <a:tr h="248871">
                <a:tc vMerge="1">
                  <a:txBody>
                    <a:bodyPr/>
                    <a:lstStyle/>
                    <a:p>
                      <a:endParaRPr kumimoji="1" lang="ja-JP" altLang="en-US" sz="12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solidFill>
                            <a:schemeClr val="tx1"/>
                          </a:solidFill>
                        </a:rPr>
                        <a:t>codeready-builder-for-rhel-8-rhui-rpms</a:t>
                      </a:r>
                      <a:endParaRPr kumimoji="1" lang="ja-JP" altLang="en-US" sz="12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060298071"/>
                  </a:ext>
                </a:extLst>
              </a:tr>
            </a:tbl>
          </a:graphicData>
        </a:graphic>
      </p:graphicFrame>
      <p:sp>
        <p:nvSpPr>
          <p:cNvPr id="6" name="テキスト ボックス 5"/>
          <p:cNvSpPr txBox="1"/>
          <p:nvPr/>
        </p:nvSpPr>
        <p:spPr>
          <a:xfrm>
            <a:off x="539440" y="5307885"/>
            <a:ext cx="4536143" cy="430887"/>
          </a:xfrm>
          <a:prstGeom prst="rect">
            <a:avLst/>
          </a:prstGeom>
          <a:noFill/>
        </p:spPr>
        <p:txBody>
          <a:bodyPr wrap="square" rtlCol="0">
            <a:spAutoFit/>
          </a:bodyPr>
          <a:lstStyle/>
          <a:p>
            <a:r>
              <a:rPr kumimoji="1" lang="en-US" altLang="ja-JP" sz="1100" dirty="0"/>
              <a:t>※</a:t>
            </a:r>
            <a:r>
              <a:rPr lang="en-US" altLang="ja-JP" sz="1100" dirty="0">
                <a:solidFill>
                  <a:srgbClr val="000000"/>
                </a:solidFill>
              </a:rPr>
              <a:t>RHEL7(</a:t>
            </a:r>
            <a:r>
              <a:rPr lang="en-US" altLang="ja-JP" sz="1100" kern="100" dirty="0">
                <a:solidFill>
                  <a:srgbClr val="000000"/>
                </a:solidFill>
              </a:rPr>
              <a:t>AWS/RHUI2</a:t>
            </a:r>
            <a:r>
              <a:rPr lang="ja-JP" altLang="en-US" sz="1100" kern="100" dirty="0">
                <a:solidFill>
                  <a:srgbClr val="000000"/>
                </a:solidFill>
              </a:rPr>
              <a:t>）</a:t>
            </a:r>
            <a:r>
              <a:rPr lang="en-US" altLang="ja-JP" sz="1100" kern="100" dirty="0">
                <a:solidFill>
                  <a:srgbClr val="000000"/>
                </a:solidFill>
              </a:rPr>
              <a:t>: AWS</a:t>
            </a:r>
            <a:r>
              <a:rPr lang="ja-JP" altLang="en-US" sz="1100" kern="100" dirty="0">
                <a:solidFill>
                  <a:srgbClr val="000000"/>
                </a:solidFill>
              </a:rPr>
              <a:t>上の</a:t>
            </a:r>
            <a:r>
              <a:rPr lang="en-US" altLang="ja-JP" sz="1100" kern="100" dirty="0">
                <a:solidFill>
                  <a:srgbClr val="000000"/>
                </a:solidFill>
              </a:rPr>
              <a:t>RHEL7</a:t>
            </a:r>
            <a:r>
              <a:rPr lang="ja-JP" altLang="en-US" sz="1100" kern="100" dirty="0">
                <a:solidFill>
                  <a:srgbClr val="000000"/>
                </a:solidFill>
              </a:rPr>
              <a:t>（</a:t>
            </a:r>
            <a:r>
              <a:rPr lang="en-US" altLang="ja-JP" sz="1100" kern="100" dirty="0">
                <a:solidFill>
                  <a:srgbClr val="000000"/>
                </a:solidFill>
              </a:rPr>
              <a:t>RHUI2</a:t>
            </a:r>
            <a:r>
              <a:rPr lang="ja-JP" altLang="en-US" sz="1100" kern="100" dirty="0">
                <a:solidFill>
                  <a:srgbClr val="000000"/>
                </a:solidFill>
              </a:rPr>
              <a:t>を使用）</a:t>
            </a:r>
            <a:endParaRPr lang="en-US" altLang="ja-JP" sz="1100" kern="100" dirty="0">
              <a:solidFill>
                <a:srgbClr val="000000"/>
              </a:solidFill>
            </a:endParaRPr>
          </a:p>
          <a:p>
            <a:r>
              <a:rPr lang="ja-JP" altLang="en-US" sz="1100" kern="100" dirty="0"/>
              <a:t>　</a:t>
            </a:r>
            <a:r>
              <a:rPr lang="en-US" altLang="ja-JP" sz="1100" dirty="0">
                <a:solidFill>
                  <a:srgbClr val="000000"/>
                </a:solidFill>
              </a:rPr>
              <a:t>RHEL7(</a:t>
            </a:r>
            <a:r>
              <a:rPr lang="en-US" altLang="ja-JP" sz="1100" kern="100" dirty="0">
                <a:solidFill>
                  <a:srgbClr val="000000"/>
                </a:solidFill>
              </a:rPr>
              <a:t>AWS/RHUI3</a:t>
            </a:r>
            <a:r>
              <a:rPr lang="ja-JP" altLang="en-US" sz="1100" kern="100" dirty="0">
                <a:solidFill>
                  <a:srgbClr val="000000"/>
                </a:solidFill>
              </a:rPr>
              <a:t>）</a:t>
            </a:r>
            <a:r>
              <a:rPr lang="en-US" altLang="ja-JP" sz="1100" kern="100" dirty="0">
                <a:solidFill>
                  <a:srgbClr val="000000"/>
                </a:solidFill>
              </a:rPr>
              <a:t>: AWS</a:t>
            </a:r>
            <a:r>
              <a:rPr lang="ja-JP" altLang="en-US" sz="1100" kern="100" dirty="0">
                <a:solidFill>
                  <a:srgbClr val="000000"/>
                </a:solidFill>
              </a:rPr>
              <a:t>上の</a:t>
            </a:r>
            <a:r>
              <a:rPr lang="en-US" altLang="ja-JP" sz="1100" kern="100" dirty="0">
                <a:solidFill>
                  <a:srgbClr val="000000"/>
                </a:solidFill>
              </a:rPr>
              <a:t>RHEL7</a:t>
            </a:r>
            <a:r>
              <a:rPr lang="ja-JP" altLang="en-US" sz="1100" kern="100" dirty="0">
                <a:solidFill>
                  <a:srgbClr val="000000"/>
                </a:solidFill>
              </a:rPr>
              <a:t>（</a:t>
            </a:r>
            <a:r>
              <a:rPr lang="en-US" altLang="ja-JP" sz="1100" kern="100" dirty="0">
                <a:solidFill>
                  <a:srgbClr val="000000"/>
                </a:solidFill>
              </a:rPr>
              <a:t>RHUI3</a:t>
            </a:r>
            <a:r>
              <a:rPr lang="ja-JP" altLang="en-US" sz="1100" kern="100" dirty="0">
                <a:solidFill>
                  <a:srgbClr val="000000"/>
                </a:solidFill>
              </a:rPr>
              <a:t>を使用）</a:t>
            </a:r>
            <a:endParaRPr lang="en-US" altLang="ja-JP" sz="1100" kern="100" dirty="0">
              <a:solidFill>
                <a:srgbClr val="000000"/>
              </a:solidFill>
            </a:endParaRPr>
          </a:p>
        </p:txBody>
      </p:sp>
    </p:spTree>
    <p:extLst>
      <p:ext uri="{BB962C8B-B14F-4D97-AF65-F5344CB8AC3E}">
        <p14:creationId xmlns:p14="http://schemas.microsoft.com/office/powerpoint/2010/main" val="3153572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zh-TW" dirty="0"/>
              <a:t>3.</a:t>
            </a:r>
            <a:r>
              <a:rPr lang="zh-TW" altLang="en-US" dirty="0"/>
              <a:t>　</a:t>
            </a:r>
            <a:r>
              <a:rPr lang="en-US" altLang="zh-TW" dirty="0"/>
              <a:t>ITA</a:t>
            </a:r>
            <a:r>
              <a:rPr lang="zh-TW" altLang="en-US" dirty="0"/>
              <a:t>環境構築手順</a:t>
            </a:r>
            <a:endParaRPr kumimoji="1" lang="ja-JP" altLang="en-US" dirty="0"/>
          </a:p>
        </p:txBody>
      </p:sp>
    </p:spTree>
    <p:extLst>
      <p:ext uri="{BB962C8B-B14F-4D97-AF65-F5344CB8AC3E}">
        <p14:creationId xmlns:p14="http://schemas.microsoft.com/office/powerpoint/2010/main" val="2531427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3.1</a:t>
            </a:r>
            <a:r>
              <a:rPr lang="ja-JP" altLang="en-US" dirty="0"/>
              <a:t>　オフラインインストール</a:t>
            </a:r>
            <a:endParaRPr kumimoji="1" lang="ja-JP" altLang="en-US" dirty="0"/>
          </a:p>
        </p:txBody>
      </p:sp>
      <p:sp>
        <p:nvSpPr>
          <p:cNvPr id="3" name="コンテンツ プレースホルダー 2"/>
          <p:cNvSpPr>
            <a:spLocks noGrp="1"/>
          </p:cNvSpPr>
          <p:nvPr>
            <p:ph sz="quarter" idx="10"/>
          </p:nvPr>
        </p:nvSpPr>
        <p:spPr/>
        <p:txBody>
          <a:bodyPr/>
          <a:lstStyle/>
          <a:p>
            <a:r>
              <a:rPr lang="ja-JP" altLang="en-US" dirty="0"/>
              <a:t>インストール手順について</a:t>
            </a:r>
            <a:endParaRPr lang="en-US" altLang="ja-JP" dirty="0"/>
          </a:p>
          <a:p>
            <a:pPr marL="180000" lvl="1" indent="0">
              <a:buNone/>
            </a:pPr>
            <a:r>
              <a:rPr lang="ja-JP" altLang="en-US" sz="1400" dirty="0"/>
              <a:t>　</a:t>
            </a:r>
            <a:r>
              <a:rPr lang="en-US" altLang="ja-JP" sz="1400" dirty="0"/>
              <a:t>ITA</a:t>
            </a:r>
            <a:r>
              <a:rPr lang="ja-JP" altLang="en-US" sz="1400" dirty="0"/>
              <a:t>サーバがオフライン環境の場合、以下の手順で環境構築を行います。</a:t>
            </a:r>
          </a:p>
          <a:p>
            <a:pPr lvl="1"/>
            <a:r>
              <a:rPr lang="ja-JP" altLang="en-US" sz="1400" dirty="0"/>
              <a:t>ライブラリ収集用のサーバ</a:t>
            </a:r>
            <a:r>
              <a:rPr lang="en-US" altLang="ja-JP" sz="1400" dirty="0"/>
              <a:t>(</a:t>
            </a:r>
            <a:r>
              <a:rPr lang="ja-JP" altLang="en-US" sz="1400" dirty="0"/>
              <a:t>オンライン</a:t>
            </a:r>
            <a:r>
              <a:rPr lang="en-US" altLang="ja-JP" sz="1400" dirty="0"/>
              <a:t>)</a:t>
            </a:r>
            <a:r>
              <a:rPr lang="ja-JP" altLang="en-US" sz="1400" dirty="0"/>
              <a:t>にてインターネット経由で</a:t>
            </a:r>
            <a:endParaRPr lang="en-US" altLang="ja-JP" sz="1400" dirty="0"/>
          </a:p>
          <a:p>
            <a:pPr marL="180000" lvl="1" indent="0">
              <a:buNone/>
            </a:pPr>
            <a:r>
              <a:rPr lang="ja-JP" altLang="en-US" sz="1400" dirty="0"/>
              <a:t>　必要なライブラリを収集し、</a:t>
            </a:r>
            <a:r>
              <a:rPr lang="en-US" altLang="ja-JP" sz="1400" dirty="0"/>
              <a:t>ITA</a:t>
            </a:r>
            <a:r>
              <a:rPr lang="ja-JP" altLang="en-US" sz="1400" dirty="0"/>
              <a:t>インストールパッケージとライブラリを</a:t>
            </a:r>
            <a:endParaRPr lang="en-US" altLang="ja-JP" sz="1400" dirty="0"/>
          </a:p>
          <a:p>
            <a:pPr marL="180000" lvl="1" indent="0">
              <a:buNone/>
            </a:pPr>
            <a:r>
              <a:rPr lang="ja-JP" altLang="en-US" sz="1400" dirty="0"/>
              <a:t>　一つに圧縮し、インストールパッケージ</a:t>
            </a:r>
            <a:r>
              <a:rPr lang="en-US" altLang="ja-JP" sz="1400" dirty="0"/>
              <a:t>(</a:t>
            </a:r>
            <a:r>
              <a:rPr lang="ja-JP" altLang="en-US" sz="1400" dirty="0"/>
              <a:t>オフライン用</a:t>
            </a:r>
            <a:r>
              <a:rPr lang="en-US" altLang="ja-JP" sz="1400" dirty="0"/>
              <a:t>)</a:t>
            </a:r>
            <a:r>
              <a:rPr lang="ja-JP" altLang="en-US" sz="1400" dirty="0"/>
              <a:t>を作成します。</a:t>
            </a:r>
          </a:p>
          <a:p>
            <a:pPr lvl="1"/>
            <a:r>
              <a:rPr lang="ja-JP" altLang="en-US" sz="1400" dirty="0"/>
              <a:t>記憶媒体等で</a:t>
            </a:r>
            <a:r>
              <a:rPr lang="en-US" altLang="ja-JP" sz="1400" dirty="0"/>
              <a:t>ITA</a:t>
            </a:r>
            <a:r>
              <a:rPr lang="ja-JP" altLang="en-US" sz="1400" dirty="0"/>
              <a:t>サーバに、インストールパッケージ</a:t>
            </a:r>
            <a:r>
              <a:rPr lang="en-US" altLang="ja-JP" sz="1400" dirty="0"/>
              <a:t>(</a:t>
            </a:r>
            <a:r>
              <a:rPr lang="ja-JP" altLang="en-US" sz="1400" dirty="0"/>
              <a:t>オフライン用</a:t>
            </a:r>
            <a:r>
              <a:rPr lang="en-US" altLang="ja-JP" sz="1400" dirty="0"/>
              <a:t>)</a:t>
            </a:r>
            <a:r>
              <a:rPr lang="ja-JP" altLang="en-US" sz="1400" dirty="0"/>
              <a:t>を移動します。</a:t>
            </a:r>
          </a:p>
          <a:p>
            <a:pPr lvl="1"/>
            <a:r>
              <a:rPr lang="ja-JP" altLang="en-US" sz="1400" dirty="0"/>
              <a:t>インストールパッケージ</a:t>
            </a:r>
            <a:r>
              <a:rPr lang="en-US" altLang="ja-JP" sz="1400" dirty="0"/>
              <a:t>(</a:t>
            </a:r>
            <a:r>
              <a:rPr lang="ja-JP" altLang="en-US" sz="1400" dirty="0"/>
              <a:t>オフライン用</a:t>
            </a:r>
            <a:r>
              <a:rPr lang="en-US" altLang="ja-JP" sz="1400" dirty="0"/>
              <a:t>)</a:t>
            </a:r>
            <a:r>
              <a:rPr lang="ja-JP" altLang="en-US" sz="1400" dirty="0"/>
              <a:t>からローカルリポジトリを作成し、</a:t>
            </a:r>
            <a:endParaRPr lang="en-US" altLang="ja-JP" sz="1400" dirty="0"/>
          </a:p>
          <a:p>
            <a:pPr marL="180000" lvl="1" indent="0">
              <a:buNone/>
            </a:pPr>
            <a:r>
              <a:rPr lang="ja-JP" altLang="en-US" sz="1400" dirty="0"/>
              <a:t>　必要なライブラリのインストールと、</a:t>
            </a:r>
            <a:r>
              <a:rPr lang="en-US" altLang="ja-JP" sz="1400" dirty="0"/>
              <a:t>ITA</a:t>
            </a:r>
            <a:r>
              <a:rPr lang="ja-JP" altLang="en-US" sz="1400" dirty="0"/>
              <a:t>インストーラーの実行を行います。</a:t>
            </a:r>
          </a:p>
          <a:p>
            <a:pPr marL="0" indent="0">
              <a:buNone/>
            </a:pPr>
            <a:endParaRPr lang="ja-JP" altLang="en-US" dirty="0"/>
          </a:p>
        </p:txBody>
      </p:sp>
      <p:grpSp>
        <p:nvGrpSpPr>
          <p:cNvPr id="4" name="グループ化 3"/>
          <p:cNvGrpSpPr/>
          <p:nvPr/>
        </p:nvGrpSpPr>
        <p:grpSpPr>
          <a:xfrm>
            <a:off x="1403560" y="3501010"/>
            <a:ext cx="5616780" cy="2982716"/>
            <a:chOff x="1187530" y="2204830"/>
            <a:chExt cx="7561050" cy="4342734"/>
          </a:xfrm>
        </p:grpSpPr>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l="8293" t="13" r="29548" b="-8"/>
            <a:stretch/>
          </p:blipFill>
          <p:spPr bwMode="auto">
            <a:xfrm rot="5400000">
              <a:off x="4734535" y="1733881"/>
              <a:ext cx="1662734" cy="3523665"/>
            </a:xfrm>
            <a:prstGeom prst="rect">
              <a:avLst/>
            </a:prstGeom>
            <a:ln>
              <a:noFill/>
            </a:ln>
            <a:extLst>
              <a:ext uri="{53640926-AAD7-44D8-BBD7-CCE9431645EC}">
                <a14:shadowObscured xmlns:a14="http://schemas.microsoft.com/office/drawing/2010/main"/>
              </a:ext>
            </a:extLst>
          </p:spPr>
        </p:pic>
        <p:grpSp>
          <p:nvGrpSpPr>
            <p:cNvPr id="6" name="グループ化 5"/>
            <p:cNvGrpSpPr/>
            <p:nvPr/>
          </p:nvGrpSpPr>
          <p:grpSpPr>
            <a:xfrm>
              <a:off x="1288624" y="2567630"/>
              <a:ext cx="2580852" cy="1325135"/>
              <a:chOff x="0" y="-212240"/>
              <a:chExt cx="1360968" cy="1424351"/>
            </a:xfrm>
          </p:grpSpPr>
          <p:sp>
            <p:nvSpPr>
              <p:cNvPr id="39" name="正方形/長方形 38"/>
              <p:cNvSpPr/>
              <p:nvPr/>
            </p:nvSpPr>
            <p:spPr>
              <a:xfrm>
                <a:off x="0" y="0"/>
                <a:ext cx="1360968" cy="1212111"/>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40" name="テキスト ボックス 9"/>
              <p:cNvSpPr txBox="1"/>
              <p:nvPr/>
            </p:nvSpPr>
            <p:spPr>
              <a:xfrm>
                <a:off x="26446" y="-212240"/>
                <a:ext cx="832570" cy="500831"/>
              </a:xfrm>
              <a:prstGeom prst="rect">
                <a:avLst/>
              </a:prstGeom>
              <a:solidFill>
                <a:schemeClr val="bg1"/>
              </a:solidFill>
              <a:ln w="6350">
                <a:solidFill>
                  <a:schemeClr val="tx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gn="ctr">
                  <a:spcAft>
                    <a:spcPts val="0"/>
                  </a:spcAft>
                </a:pPr>
                <a:r>
                  <a:rPr lang="ja-JP" sz="1000" kern="100" dirty="0">
                    <a:effectLst/>
                    <a:latin typeface="+mn-ea"/>
                    <a:cs typeface="Times New Roman" panose="02020603050405020304" pitchFamily="18" charset="0"/>
                  </a:rPr>
                  <a:t>ライブラリ</a:t>
                </a:r>
              </a:p>
              <a:p>
                <a:pPr algn="ctr">
                  <a:spcAft>
                    <a:spcPts val="0"/>
                  </a:spcAft>
                </a:pPr>
                <a:r>
                  <a:rPr lang="ja-JP" sz="1000" kern="100" dirty="0">
                    <a:effectLst/>
                    <a:latin typeface="+mn-ea"/>
                    <a:cs typeface="Times New Roman" panose="02020603050405020304" pitchFamily="18" charset="0"/>
                  </a:rPr>
                  <a:t>収集用のサーバ</a:t>
                </a:r>
              </a:p>
            </p:txBody>
          </p:sp>
        </p:grpSp>
        <p:sp>
          <p:nvSpPr>
            <p:cNvPr id="7" name="テキスト ボックス 18"/>
            <p:cNvSpPr txBox="1"/>
            <p:nvPr/>
          </p:nvSpPr>
          <p:spPr>
            <a:xfrm>
              <a:off x="2243412" y="2204830"/>
              <a:ext cx="1210139" cy="237111"/>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gn="just">
                <a:spcAft>
                  <a:spcPts val="0"/>
                </a:spcAft>
              </a:pPr>
              <a:r>
                <a:rPr lang="ja-JP" sz="1000" kern="100" dirty="0">
                  <a:effectLst/>
                  <a:latin typeface="+mn-ea"/>
                  <a:cs typeface="Times New Roman" panose="02020603050405020304" pitchFamily="18" charset="0"/>
                </a:rPr>
                <a:t>オンライン</a:t>
              </a:r>
            </a:p>
          </p:txBody>
        </p:sp>
        <p:sp>
          <p:nvSpPr>
            <p:cNvPr id="8" name="テキスト ボックス 17"/>
            <p:cNvSpPr txBox="1"/>
            <p:nvPr/>
          </p:nvSpPr>
          <p:spPr>
            <a:xfrm>
              <a:off x="7042447" y="2360533"/>
              <a:ext cx="1586008" cy="23711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gn="just">
                <a:spcAft>
                  <a:spcPts val="0"/>
                </a:spcAft>
              </a:pPr>
              <a:r>
                <a:rPr lang="ja-JP" sz="1000" kern="100" dirty="0">
                  <a:effectLst/>
                  <a:latin typeface="+mn-ea"/>
                  <a:cs typeface="Times New Roman" panose="02020603050405020304" pitchFamily="18" charset="0"/>
                </a:rPr>
                <a:t>インターネット</a:t>
              </a:r>
            </a:p>
          </p:txBody>
        </p:sp>
        <p:sp>
          <p:nvSpPr>
            <p:cNvPr id="9" name="正方形/長方形 8"/>
            <p:cNvSpPr/>
            <p:nvPr/>
          </p:nvSpPr>
          <p:spPr>
            <a:xfrm>
              <a:off x="6826392" y="2767541"/>
              <a:ext cx="1922188" cy="112765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grpSp>
          <p:nvGrpSpPr>
            <p:cNvPr id="10" name="グループ化 9"/>
            <p:cNvGrpSpPr/>
            <p:nvPr/>
          </p:nvGrpSpPr>
          <p:grpSpPr>
            <a:xfrm>
              <a:off x="1569413" y="3178083"/>
              <a:ext cx="2161164" cy="539190"/>
              <a:chOff x="-15" y="-26807"/>
              <a:chExt cx="986910" cy="428858"/>
            </a:xfrm>
          </p:grpSpPr>
          <p:sp>
            <p:nvSpPr>
              <p:cNvPr id="37" name="台形 36"/>
              <p:cNvSpPr/>
              <p:nvPr/>
            </p:nvSpPr>
            <p:spPr>
              <a:xfrm>
                <a:off x="50488" y="-26807"/>
                <a:ext cx="235612" cy="142239"/>
              </a:xfrm>
              <a:prstGeom prst="trapezoid">
                <a:avLst>
                  <a:gd name="adj" fmla="val 32887"/>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38" name="正方形/長方形 37"/>
              <p:cNvSpPr/>
              <p:nvPr/>
            </p:nvSpPr>
            <p:spPr>
              <a:xfrm>
                <a:off x="-15" y="23818"/>
                <a:ext cx="986910" cy="378233"/>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ja-JP" sz="1000" kern="100" dirty="0">
                    <a:solidFill>
                      <a:srgbClr val="000000"/>
                    </a:solidFill>
                    <a:effectLst/>
                    <a:latin typeface="+mn-ea"/>
                    <a:cs typeface="Times New Roman" panose="02020603050405020304" pitchFamily="18" charset="0"/>
                  </a:rPr>
                  <a:t>インストールパッケージ</a:t>
                </a:r>
                <a:endParaRPr lang="ja-JP" sz="1000" kern="100" dirty="0">
                  <a:effectLst/>
                  <a:latin typeface="+mn-ea"/>
                  <a:cs typeface="Times New Roman" panose="02020603050405020304" pitchFamily="18" charset="0"/>
                </a:endParaRPr>
              </a:p>
              <a:p>
                <a:pPr algn="just">
                  <a:spcAft>
                    <a:spcPts val="0"/>
                  </a:spcAft>
                </a:pPr>
                <a:r>
                  <a:rPr lang="en-US" sz="1000" kern="100" dirty="0">
                    <a:solidFill>
                      <a:srgbClr val="000000"/>
                    </a:solidFill>
                    <a:effectLst/>
                    <a:latin typeface="+mn-ea"/>
                    <a:cs typeface="Times New Roman" panose="02020603050405020304" pitchFamily="18" charset="0"/>
                  </a:rPr>
                  <a:t>(</a:t>
                </a:r>
                <a:r>
                  <a:rPr lang="ja-JP" sz="1000" kern="100" dirty="0">
                    <a:solidFill>
                      <a:srgbClr val="000000"/>
                    </a:solidFill>
                    <a:effectLst/>
                    <a:latin typeface="+mn-ea"/>
                    <a:cs typeface="Times New Roman" panose="02020603050405020304" pitchFamily="18" charset="0"/>
                  </a:rPr>
                  <a:t>オフライン用</a:t>
                </a:r>
                <a:r>
                  <a:rPr lang="en-US" sz="1000" kern="100" dirty="0">
                    <a:solidFill>
                      <a:srgbClr val="000000"/>
                    </a:solidFill>
                    <a:effectLst/>
                    <a:latin typeface="+mn-ea"/>
                    <a:cs typeface="Times New Roman" panose="02020603050405020304" pitchFamily="18" charset="0"/>
                  </a:rPr>
                  <a:t>)</a:t>
                </a:r>
                <a:endParaRPr lang="ja-JP" sz="1000" kern="100" dirty="0">
                  <a:effectLst/>
                  <a:latin typeface="+mn-ea"/>
                  <a:cs typeface="Times New Roman" panose="02020603050405020304" pitchFamily="18" charset="0"/>
                </a:endParaRPr>
              </a:p>
            </p:txBody>
          </p:sp>
        </p:grpSp>
        <p:sp>
          <p:nvSpPr>
            <p:cNvPr id="11" name="右矢印 10"/>
            <p:cNvSpPr/>
            <p:nvPr/>
          </p:nvSpPr>
          <p:spPr>
            <a:xfrm rot="10800000">
              <a:off x="3620865" y="3396807"/>
              <a:ext cx="3351853" cy="169694"/>
            </a:xfrm>
            <a:prstGeom prst="rightArrow">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pic>
          <p:nvPicPr>
            <p:cNvPr id="12" name="図 11"/>
            <p:cNvPicPr>
              <a:picLocks noChangeAspect="1"/>
            </p:cNvPicPr>
            <p:nvPr/>
          </p:nvPicPr>
          <p:blipFill rotWithShape="1">
            <a:blip r:embed="rId2">
              <a:extLst>
                <a:ext uri="{28A0092B-C50C-407E-A947-70E740481C1C}">
                  <a14:useLocalDpi xmlns:a14="http://schemas.microsoft.com/office/drawing/2010/main" val="0"/>
                </a:ext>
              </a:extLst>
            </a:blip>
            <a:srcRect l="8293" t="13" r="29548" b="-8"/>
            <a:stretch/>
          </p:blipFill>
          <p:spPr bwMode="auto">
            <a:xfrm rot="5400000">
              <a:off x="4757000" y="3022194"/>
              <a:ext cx="1662734" cy="3523665"/>
            </a:xfrm>
            <a:prstGeom prst="rect">
              <a:avLst/>
            </a:prstGeom>
            <a:ln>
              <a:noFill/>
            </a:ln>
            <a:extLst>
              <a:ext uri="{53640926-AAD7-44D8-BBD7-CCE9431645EC}">
                <a14:shadowObscured xmlns:a14="http://schemas.microsoft.com/office/drawing/2010/main"/>
              </a:ext>
            </a:extLst>
          </p:spPr>
        </p:pic>
        <p:cxnSp>
          <p:nvCxnSpPr>
            <p:cNvPr id="13" name="直線コネクタ 12"/>
            <p:cNvCxnSpPr/>
            <p:nvPr/>
          </p:nvCxnSpPr>
          <p:spPr>
            <a:xfrm>
              <a:off x="1187530" y="4337209"/>
              <a:ext cx="4358145" cy="40868"/>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14" name="テキスト ボックス 225"/>
            <p:cNvSpPr txBox="1"/>
            <p:nvPr/>
          </p:nvSpPr>
          <p:spPr>
            <a:xfrm>
              <a:off x="7208308" y="2656479"/>
              <a:ext cx="1210000" cy="310842"/>
            </a:xfrm>
            <a:prstGeom prst="rect">
              <a:avLst/>
            </a:prstGeom>
            <a:solidFill>
              <a:schemeClr val="bg1"/>
            </a:solidFill>
            <a:ln w="6350">
              <a:solidFill>
                <a:schemeClr val="tx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gn="just">
                <a:spcAft>
                  <a:spcPts val="0"/>
                </a:spcAft>
              </a:pPr>
              <a:r>
                <a:rPr lang="ja-JP" sz="1000" kern="100" dirty="0">
                  <a:effectLst/>
                  <a:latin typeface="+mn-ea"/>
                  <a:cs typeface="Times New Roman" panose="02020603050405020304" pitchFamily="18" charset="0"/>
                </a:rPr>
                <a:t>リポジトリ</a:t>
              </a:r>
            </a:p>
          </p:txBody>
        </p:sp>
        <p:grpSp>
          <p:nvGrpSpPr>
            <p:cNvPr id="15" name="グループ化 14"/>
            <p:cNvGrpSpPr/>
            <p:nvPr/>
          </p:nvGrpSpPr>
          <p:grpSpPr>
            <a:xfrm>
              <a:off x="4377643" y="3174767"/>
              <a:ext cx="1251402" cy="501126"/>
              <a:chOff x="0" y="0"/>
              <a:chExt cx="768545" cy="420969"/>
            </a:xfrm>
          </p:grpSpPr>
          <p:sp>
            <p:nvSpPr>
              <p:cNvPr id="35" name="台形 34"/>
              <p:cNvSpPr/>
              <p:nvPr/>
            </p:nvSpPr>
            <p:spPr>
              <a:xfrm>
                <a:off x="50488" y="0"/>
                <a:ext cx="235612" cy="142240"/>
              </a:xfrm>
              <a:prstGeom prst="trapezoid">
                <a:avLst>
                  <a:gd name="adj" fmla="val 32887"/>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36" name="正方形/長方形 35"/>
              <p:cNvSpPr/>
              <p:nvPr/>
            </p:nvSpPr>
            <p:spPr>
              <a:xfrm>
                <a:off x="0" y="78537"/>
                <a:ext cx="768545" cy="342432"/>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ja-JP" sz="1000" kern="100" dirty="0">
                    <a:solidFill>
                      <a:srgbClr val="000000"/>
                    </a:solidFill>
                    <a:effectLst/>
                    <a:latin typeface="+mn-ea"/>
                    <a:cs typeface="Times New Roman" panose="02020603050405020304" pitchFamily="18" charset="0"/>
                  </a:rPr>
                  <a:t>ライブラリ</a:t>
                </a:r>
                <a:endParaRPr lang="ja-JP" sz="1000" kern="100" dirty="0">
                  <a:effectLst/>
                  <a:latin typeface="+mn-ea"/>
                  <a:cs typeface="Times New Roman" panose="02020603050405020304" pitchFamily="18" charset="0"/>
                </a:endParaRPr>
              </a:p>
            </p:txBody>
          </p:sp>
        </p:grpSp>
        <p:sp>
          <p:nvSpPr>
            <p:cNvPr id="16" name="正方形/長方形 15"/>
            <p:cNvSpPr/>
            <p:nvPr/>
          </p:nvSpPr>
          <p:spPr>
            <a:xfrm>
              <a:off x="1288624" y="4670394"/>
              <a:ext cx="4402358" cy="1587639"/>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grpSp>
          <p:nvGrpSpPr>
            <p:cNvPr id="17" name="グループ化 16"/>
            <p:cNvGrpSpPr/>
            <p:nvPr/>
          </p:nvGrpSpPr>
          <p:grpSpPr>
            <a:xfrm>
              <a:off x="4040658" y="4759243"/>
              <a:ext cx="1506386" cy="1021355"/>
              <a:chOff x="111354" y="0"/>
              <a:chExt cx="1248610" cy="1498424"/>
            </a:xfrm>
          </p:grpSpPr>
          <p:sp>
            <p:nvSpPr>
              <p:cNvPr id="29" name="円柱 28"/>
              <p:cNvSpPr/>
              <p:nvPr/>
            </p:nvSpPr>
            <p:spPr>
              <a:xfrm>
                <a:off x="285008" y="147566"/>
                <a:ext cx="395533" cy="215840"/>
              </a:xfrm>
              <a:prstGeom prst="can">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30" name="円柱 29"/>
              <p:cNvSpPr/>
              <p:nvPr/>
            </p:nvSpPr>
            <p:spPr>
              <a:xfrm>
                <a:off x="534390" y="195068"/>
                <a:ext cx="395533" cy="215840"/>
              </a:xfrm>
              <a:prstGeom prst="can">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31" name="テキスト ボックス 276"/>
              <p:cNvSpPr txBox="1"/>
              <p:nvPr/>
            </p:nvSpPr>
            <p:spPr>
              <a:xfrm>
                <a:off x="250264" y="586689"/>
                <a:ext cx="1003057" cy="91173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gn="ctr">
                  <a:spcAft>
                    <a:spcPts val="0"/>
                  </a:spcAft>
                </a:pPr>
                <a:r>
                  <a:rPr lang="ja-JP" sz="1000" kern="100" dirty="0">
                    <a:effectLst/>
                    <a:latin typeface="+mn-ea"/>
                    <a:cs typeface="Times New Roman" panose="02020603050405020304" pitchFamily="18" charset="0"/>
                  </a:rPr>
                  <a:t>ロー</a:t>
                </a:r>
                <a:r>
                  <a:rPr lang="ja-JP" altLang="en-US" sz="1000" kern="100" dirty="0">
                    <a:effectLst/>
                    <a:latin typeface="+mn-ea"/>
                    <a:cs typeface="Times New Roman" panose="02020603050405020304" pitchFamily="18" charset="0"/>
                  </a:rPr>
                  <a:t>カル</a:t>
                </a:r>
                <a:endParaRPr lang="ja-JP" sz="1000" kern="100" dirty="0">
                  <a:effectLst/>
                  <a:latin typeface="+mn-ea"/>
                  <a:cs typeface="Times New Roman" panose="02020603050405020304" pitchFamily="18" charset="0"/>
                </a:endParaRPr>
              </a:p>
              <a:p>
                <a:pPr algn="ctr">
                  <a:spcAft>
                    <a:spcPts val="0"/>
                  </a:spcAft>
                </a:pPr>
                <a:r>
                  <a:rPr lang="ja-JP" sz="1000" kern="100" dirty="0">
                    <a:effectLst/>
                    <a:latin typeface="+mn-ea"/>
                    <a:cs typeface="Times New Roman" panose="02020603050405020304" pitchFamily="18" charset="0"/>
                  </a:rPr>
                  <a:t>リポジトリ</a:t>
                </a:r>
              </a:p>
            </p:txBody>
          </p:sp>
          <p:sp>
            <p:nvSpPr>
              <p:cNvPr id="32" name="正方形/長方形 31"/>
              <p:cNvSpPr/>
              <p:nvPr/>
            </p:nvSpPr>
            <p:spPr>
              <a:xfrm>
                <a:off x="111354" y="0"/>
                <a:ext cx="1248610" cy="1211242"/>
              </a:xfrm>
              <a:prstGeom prst="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33" name="円柱 32"/>
              <p:cNvSpPr/>
              <p:nvPr/>
            </p:nvSpPr>
            <p:spPr>
              <a:xfrm>
                <a:off x="356389" y="285205"/>
                <a:ext cx="395404" cy="215840"/>
              </a:xfrm>
              <a:prstGeom prst="can">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34" name="円柱 33"/>
              <p:cNvSpPr/>
              <p:nvPr/>
            </p:nvSpPr>
            <p:spPr>
              <a:xfrm>
                <a:off x="676894" y="405757"/>
                <a:ext cx="395514" cy="215851"/>
              </a:xfrm>
              <a:prstGeom prst="can">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endParaRPr lang="ja-JP" sz="1050" kern="100" dirty="0">
                  <a:effectLst/>
                  <a:ea typeface="ＭＳ 明朝" panose="02020609040205080304" pitchFamily="17" charset="-128"/>
                  <a:cs typeface="Times New Roman" panose="02020603050405020304" pitchFamily="18" charset="0"/>
                </a:endParaRPr>
              </a:p>
            </p:txBody>
          </p:sp>
        </p:grpSp>
        <p:sp>
          <p:nvSpPr>
            <p:cNvPr id="18" name="テキスト ボックス 262"/>
            <p:cNvSpPr txBox="1"/>
            <p:nvPr/>
          </p:nvSpPr>
          <p:spPr>
            <a:xfrm>
              <a:off x="1356008" y="4514750"/>
              <a:ext cx="1356360" cy="238294"/>
            </a:xfrm>
            <a:prstGeom prst="rect">
              <a:avLst/>
            </a:prstGeom>
            <a:solidFill>
              <a:schemeClr val="bg1"/>
            </a:solidFill>
            <a:ln w="6350">
              <a:solidFill>
                <a:schemeClr val="tx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ctr" anchorCtr="0" forceAA="0" compatLnSpc="1">
              <a:prstTxWarp prst="textNoShape">
                <a:avLst/>
              </a:prstTxWarp>
              <a:noAutofit/>
            </a:bodyPr>
            <a:lstStyle/>
            <a:p>
              <a:pPr algn="ctr">
                <a:spcAft>
                  <a:spcPts val="0"/>
                </a:spcAft>
              </a:pPr>
              <a:r>
                <a:rPr lang="en-US" sz="1000" kern="100" dirty="0">
                  <a:latin typeface="+mn-ea"/>
                  <a:cs typeface="Times New Roman" panose="02020603050405020304" pitchFamily="18" charset="0"/>
                </a:rPr>
                <a:t>ITA</a:t>
              </a:r>
              <a:r>
                <a:rPr lang="ja-JP" sz="1000" kern="100" dirty="0">
                  <a:effectLst/>
                  <a:latin typeface="+mn-ea"/>
                  <a:cs typeface="Times New Roman" panose="02020603050405020304" pitchFamily="18" charset="0"/>
                </a:rPr>
                <a:t>サーバ</a:t>
              </a:r>
            </a:p>
          </p:txBody>
        </p:sp>
        <p:sp>
          <p:nvSpPr>
            <p:cNvPr id="19" name="テキスト ボックス 264"/>
            <p:cNvSpPr txBox="1"/>
            <p:nvPr/>
          </p:nvSpPr>
          <p:spPr>
            <a:xfrm>
              <a:off x="3197163" y="6310454"/>
              <a:ext cx="1210140" cy="23711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gn="just">
                <a:spcAft>
                  <a:spcPts val="0"/>
                </a:spcAft>
              </a:pPr>
              <a:r>
                <a:rPr lang="ja-JP" sz="1000" kern="100" dirty="0">
                  <a:effectLst/>
                  <a:latin typeface="+mn-ea"/>
                  <a:cs typeface="Times New Roman" panose="02020603050405020304" pitchFamily="18" charset="0"/>
                </a:rPr>
                <a:t>オフライン</a:t>
              </a:r>
            </a:p>
          </p:txBody>
        </p:sp>
        <p:sp>
          <p:nvSpPr>
            <p:cNvPr id="20" name="正方形/長方形 19"/>
            <p:cNvSpPr/>
            <p:nvPr/>
          </p:nvSpPr>
          <p:spPr>
            <a:xfrm>
              <a:off x="1490815" y="4811072"/>
              <a:ext cx="2240807" cy="301702"/>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000" kern="100" dirty="0">
                  <a:solidFill>
                    <a:srgbClr val="000000"/>
                  </a:solidFill>
                  <a:latin typeface="+mn-ea"/>
                  <a:cs typeface="Times New Roman" panose="02020603050405020304" pitchFamily="18" charset="0"/>
                </a:rPr>
                <a:t>ITA</a:t>
              </a:r>
              <a:endParaRPr lang="ja-JP" sz="1000" kern="100" dirty="0">
                <a:effectLst/>
                <a:latin typeface="+mn-ea"/>
                <a:cs typeface="Times New Roman" panose="02020603050405020304" pitchFamily="18" charset="0"/>
              </a:endParaRPr>
            </a:p>
          </p:txBody>
        </p:sp>
        <p:sp>
          <p:nvSpPr>
            <p:cNvPr id="21" name="正方形/長方形 20"/>
            <p:cNvSpPr/>
            <p:nvPr/>
          </p:nvSpPr>
          <p:spPr>
            <a:xfrm>
              <a:off x="1490815" y="5159064"/>
              <a:ext cx="2239968" cy="301563"/>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000" kern="100" dirty="0">
                  <a:solidFill>
                    <a:srgbClr val="000000"/>
                  </a:solidFill>
                  <a:effectLst/>
                  <a:ea typeface="ＭＳ 明朝" panose="02020609040205080304" pitchFamily="17" charset="-128"/>
                  <a:cs typeface="Times New Roman" panose="02020603050405020304" pitchFamily="18" charset="0"/>
                </a:rPr>
                <a:t>PHP</a:t>
              </a:r>
              <a:endParaRPr lang="ja-JP" sz="1000" kern="100" dirty="0">
                <a:effectLst/>
                <a:ea typeface="ＭＳ 明朝" panose="02020609040205080304" pitchFamily="17" charset="-128"/>
                <a:cs typeface="Times New Roman" panose="02020603050405020304" pitchFamily="18" charset="0"/>
              </a:endParaRPr>
            </a:p>
          </p:txBody>
        </p:sp>
        <p:sp>
          <p:nvSpPr>
            <p:cNvPr id="22" name="正方形/長方形 21"/>
            <p:cNvSpPr/>
            <p:nvPr/>
          </p:nvSpPr>
          <p:spPr>
            <a:xfrm>
              <a:off x="1490815" y="5499652"/>
              <a:ext cx="2239968" cy="301563"/>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000" kern="100" dirty="0">
                  <a:solidFill>
                    <a:srgbClr val="000000"/>
                  </a:solidFill>
                  <a:effectLst/>
                  <a:ea typeface="ＭＳ 明朝" panose="02020609040205080304" pitchFamily="17" charset="-128"/>
                  <a:cs typeface="Times New Roman" panose="02020603050405020304" pitchFamily="18" charset="0"/>
                </a:rPr>
                <a:t>httpd</a:t>
              </a:r>
              <a:endParaRPr lang="ja-JP" sz="1000" kern="100" dirty="0">
                <a:effectLst/>
                <a:ea typeface="ＭＳ 明朝" panose="02020609040205080304" pitchFamily="17" charset="-128"/>
                <a:cs typeface="Times New Roman" panose="02020603050405020304" pitchFamily="18" charset="0"/>
              </a:endParaRPr>
            </a:p>
          </p:txBody>
        </p:sp>
        <p:sp>
          <p:nvSpPr>
            <p:cNvPr id="23" name="正方形/長方形 22"/>
            <p:cNvSpPr/>
            <p:nvPr/>
          </p:nvSpPr>
          <p:spPr>
            <a:xfrm>
              <a:off x="1490815" y="5855049"/>
              <a:ext cx="2239968" cy="301563"/>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000" kern="100" dirty="0">
                  <a:solidFill>
                    <a:srgbClr val="000000"/>
                  </a:solidFill>
                  <a:ea typeface="ＭＳ 明朝" panose="02020609040205080304" pitchFamily="17" charset="-128"/>
                  <a:cs typeface="Times New Roman" panose="02020603050405020304" pitchFamily="18" charset="0"/>
                </a:rPr>
                <a:t>MariaDB</a:t>
              </a:r>
              <a:endParaRPr lang="ja-JP" sz="1050" kern="100" dirty="0">
                <a:effectLst/>
                <a:ea typeface="ＭＳ 明朝" panose="02020609040205080304" pitchFamily="17" charset="-128"/>
                <a:cs typeface="Times New Roman" panose="02020603050405020304" pitchFamily="18" charset="0"/>
              </a:endParaRPr>
            </a:p>
          </p:txBody>
        </p:sp>
        <p:sp>
          <p:nvSpPr>
            <p:cNvPr id="24" name="円柱 23"/>
            <p:cNvSpPr/>
            <p:nvPr/>
          </p:nvSpPr>
          <p:spPr>
            <a:xfrm>
              <a:off x="7230773" y="3100726"/>
              <a:ext cx="625253" cy="317528"/>
            </a:xfrm>
            <a:prstGeom prst="can">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25" name="円柱 24"/>
            <p:cNvSpPr/>
            <p:nvPr/>
          </p:nvSpPr>
          <p:spPr>
            <a:xfrm>
              <a:off x="7522825" y="3130342"/>
              <a:ext cx="625253" cy="317528"/>
            </a:xfrm>
            <a:prstGeom prst="can">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26" name="円柱 25"/>
            <p:cNvSpPr/>
            <p:nvPr/>
          </p:nvSpPr>
          <p:spPr>
            <a:xfrm>
              <a:off x="7309403" y="3196979"/>
              <a:ext cx="625253" cy="317528"/>
            </a:xfrm>
            <a:prstGeom prst="can">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27" name="円柱 26"/>
            <p:cNvSpPr/>
            <p:nvPr/>
          </p:nvSpPr>
          <p:spPr>
            <a:xfrm>
              <a:off x="7702550" y="3278424"/>
              <a:ext cx="625253" cy="317528"/>
            </a:xfrm>
            <a:prstGeom prst="can">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050" kern="100" dirty="0">
                  <a:effectLst/>
                  <a:ea typeface="ＭＳ 明朝" panose="02020609040205080304" pitchFamily="17" charset="-128"/>
                  <a:cs typeface="Times New Roman" panose="02020603050405020304" pitchFamily="18" charset="0"/>
                </a:rPr>
                <a:t>um</a:t>
              </a:r>
              <a:endParaRPr lang="ja-JP" sz="1050" kern="100" dirty="0">
                <a:effectLst/>
                <a:ea typeface="ＭＳ 明朝" panose="02020609040205080304" pitchFamily="17" charset="-128"/>
                <a:cs typeface="Times New Roman" panose="02020603050405020304" pitchFamily="18" charset="0"/>
              </a:endParaRPr>
            </a:p>
          </p:txBody>
        </p:sp>
        <p:sp>
          <p:nvSpPr>
            <p:cNvPr id="28" name="右矢印 27"/>
            <p:cNvSpPr/>
            <p:nvPr/>
          </p:nvSpPr>
          <p:spPr>
            <a:xfrm rot="5400000">
              <a:off x="2519861" y="4098674"/>
              <a:ext cx="1156103" cy="270083"/>
            </a:xfrm>
            <a:prstGeom prst="rightArrow">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grpSp>
    </p:spTree>
    <p:extLst>
      <p:ext uri="{BB962C8B-B14F-4D97-AF65-F5344CB8AC3E}">
        <p14:creationId xmlns:p14="http://schemas.microsoft.com/office/powerpoint/2010/main" val="998155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3.2</a:t>
            </a:r>
            <a:r>
              <a:rPr lang="ja-JP" altLang="en-US" dirty="0"/>
              <a:t>　事前準備</a:t>
            </a:r>
            <a:endParaRPr kumimoji="1" lang="ja-JP" altLang="en-US" dirty="0"/>
          </a:p>
        </p:txBody>
      </p:sp>
      <p:sp>
        <p:nvSpPr>
          <p:cNvPr id="3" name="コンテンツ プレースホルダー 2"/>
          <p:cNvSpPr>
            <a:spLocks noGrp="1"/>
          </p:cNvSpPr>
          <p:nvPr>
            <p:ph sz="quarter" idx="10"/>
          </p:nvPr>
        </p:nvSpPr>
        <p:spPr/>
        <p:txBody>
          <a:bodyPr/>
          <a:lstStyle/>
          <a:p>
            <a:r>
              <a:rPr lang="en-US" altLang="ja-JP" dirty="0"/>
              <a:t>ITA</a:t>
            </a:r>
            <a:r>
              <a:rPr lang="ja-JP" altLang="en-US" dirty="0"/>
              <a:t>環境構築ツール一覧</a:t>
            </a:r>
            <a:endParaRPr lang="en-US" altLang="ja-JP" dirty="0"/>
          </a:p>
          <a:p>
            <a:pPr lvl="1"/>
            <a:r>
              <a:rPr lang="en-US" altLang="ja-JP" dirty="0"/>
              <a:t>ITA</a:t>
            </a:r>
            <a:r>
              <a:rPr lang="ja-JP" altLang="en-US" dirty="0"/>
              <a:t>環境構築ツール一覧は以下となります。</a:t>
            </a:r>
            <a:endParaRPr lang="en-US" altLang="ja-JP" dirty="0"/>
          </a:p>
          <a:p>
            <a:pPr marL="180000" lvl="1" indent="0">
              <a:buNone/>
            </a:pPr>
            <a:endParaRPr kumimoji="1" lang="en-US" altLang="ja-JP" dirty="0"/>
          </a:p>
          <a:p>
            <a:pPr marL="180000" lvl="1" indent="0">
              <a:buNone/>
            </a:pPr>
            <a:endParaRPr lang="en-US" altLang="ja-JP" dirty="0"/>
          </a:p>
          <a:p>
            <a:pPr marL="180000" lvl="1" indent="0">
              <a:buNone/>
            </a:pPr>
            <a:endParaRPr kumimoji="1" lang="en-US" altLang="ja-JP" dirty="0"/>
          </a:p>
          <a:p>
            <a:pPr marL="180000" lvl="1" indent="0">
              <a:buNone/>
            </a:pPr>
            <a:endParaRPr lang="en-US" altLang="ja-JP" dirty="0"/>
          </a:p>
          <a:p>
            <a:pPr marL="180000" lvl="1" indent="0">
              <a:buNone/>
            </a:pPr>
            <a:endParaRPr kumimoji="1" lang="en-US" altLang="ja-JP" dirty="0"/>
          </a:p>
          <a:p>
            <a:pPr marL="180000" lvl="1" indent="0">
              <a:buNone/>
            </a:pPr>
            <a:endParaRPr lang="en-US" altLang="ja-JP" dirty="0"/>
          </a:p>
          <a:p>
            <a:pPr marL="180000" lvl="1" indent="0">
              <a:buNone/>
            </a:pPr>
            <a:endParaRPr kumimoji="1" lang="en-US" altLang="ja-JP" dirty="0"/>
          </a:p>
          <a:p>
            <a:pPr marL="180000" lvl="1" indent="0">
              <a:buNone/>
            </a:pPr>
            <a:endParaRPr lang="en-US" altLang="ja-JP" dirty="0"/>
          </a:p>
          <a:p>
            <a:pPr marL="180000" lvl="1">
              <a:buFont typeface="Arial" panose="020B0604020202020204" pitchFamily="34" charset="0"/>
              <a:buChar char="▌"/>
            </a:pPr>
            <a:r>
              <a:rPr lang="en-US" altLang="ja-JP" sz="2000" dirty="0">
                <a:cs typeface="+mn-cs"/>
              </a:rPr>
              <a:t>RHEL</a:t>
            </a:r>
            <a:r>
              <a:rPr lang="ja-JP" altLang="en-US" sz="2000" dirty="0">
                <a:cs typeface="+mn-cs"/>
              </a:rPr>
              <a:t>サブスクリプションについて</a:t>
            </a:r>
            <a:endParaRPr lang="en-US" altLang="ja-JP" sz="2000" dirty="0">
              <a:cs typeface="+mn-cs"/>
            </a:endParaRPr>
          </a:p>
          <a:p>
            <a:pPr lvl="1"/>
            <a:r>
              <a:rPr lang="ja-JP" altLang="en-US" dirty="0"/>
              <a:t>クラウド環境以外の</a:t>
            </a:r>
            <a:r>
              <a:rPr lang="en-US" altLang="ja-JP" dirty="0"/>
              <a:t>RHEL7</a:t>
            </a:r>
            <a:r>
              <a:rPr lang="ja-JP" altLang="en-US" dirty="0"/>
              <a:t>・</a:t>
            </a:r>
            <a:r>
              <a:rPr lang="en-US" altLang="ja-JP" dirty="0"/>
              <a:t>RHEL8</a:t>
            </a:r>
            <a:r>
              <a:rPr lang="ja-JP" altLang="en-US" dirty="0"/>
              <a:t>の</a:t>
            </a:r>
            <a:r>
              <a:rPr lang="en-US" altLang="ja-JP" dirty="0"/>
              <a:t>OS</a:t>
            </a:r>
            <a:r>
              <a:rPr lang="ja-JP" altLang="en-US" dirty="0"/>
              <a:t>の環境でライブラリ収集をする場合は、その環境へのサブスクリプション登録を事前に完了させてください。</a:t>
            </a:r>
            <a:endParaRPr lang="en-US" altLang="ja-JP" dirty="0"/>
          </a:p>
          <a:p>
            <a:pPr marL="180000" lvl="1" indent="0">
              <a:buNone/>
            </a:pPr>
            <a:endParaRPr kumimoji="1"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3136924636"/>
              </p:ext>
            </p:extLst>
          </p:nvPr>
        </p:nvGraphicFramePr>
        <p:xfrm>
          <a:off x="197392" y="1772771"/>
          <a:ext cx="8749216" cy="1591268"/>
        </p:xfrm>
        <a:graphic>
          <a:graphicData uri="http://schemas.openxmlformats.org/drawingml/2006/table">
            <a:tbl>
              <a:tblPr firstRow="1" firstCol="1" bandRow="1">
                <a:tableStyleId>{5C22544A-7EE6-4342-B048-85BDC9FD1C3A}</a:tableStyleId>
              </a:tblPr>
              <a:tblGrid>
                <a:gridCol w="2586972">
                  <a:extLst>
                    <a:ext uri="{9D8B030D-6E8A-4147-A177-3AD203B41FA5}">
                      <a16:colId xmlns:a16="http://schemas.microsoft.com/office/drawing/2014/main" val="20000"/>
                    </a:ext>
                  </a:extLst>
                </a:gridCol>
                <a:gridCol w="2389134">
                  <a:extLst>
                    <a:ext uri="{9D8B030D-6E8A-4147-A177-3AD203B41FA5}">
                      <a16:colId xmlns:a16="http://schemas.microsoft.com/office/drawing/2014/main" val="20001"/>
                    </a:ext>
                  </a:extLst>
                </a:gridCol>
                <a:gridCol w="3773110">
                  <a:extLst>
                    <a:ext uri="{9D8B030D-6E8A-4147-A177-3AD203B41FA5}">
                      <a16:colId xmlns:a16="http://schemas.microsoft.com/office/drawing/2014/main" val="20002"/>
                    </a:ext>
                  </a:extLst>
                </a:gridCol>
              </a:tblGrid>
              <a:tr h="432059">
                <a:tc>
                  <a:txBody>
                    <a:bodyPr/>
                    <a:lstStyle/>
                    <a:p>
                      <a:pPr algn="ctr">
                        <a:spcAft>
                          <a:spcPts val="0"/>
                        </a:spcAft>
                      </a:pPr>
                      <a:r>
                        <a:rPr lang="ja-JP" sz="1050" kern="100" dirty="0">
                          <a:effectLst/>
                          <a:latin typeface="+mn-ea"/>
                          <a:ea typeface="+mn-ea"/>
                        </a:rPr>
                        <a:t>説明</a:t>
                      </a:r>
                      <a:endParaRPr lang="ja-JP" sz="1050" kern="100" dirty="0">
                        <a:effectLst/>
                        <a:latin typeface="+mn-ea"/>
                        <a:ea typeface="+mn-ea"/>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050" kern="100" dirty="0">
                          <a:effectLst/>
                          <a:latin typeface="+mn-ea"/>
                          <a:ea typeface="+mn-ea"/>
                        </a:rPr>
                        <a:t>ファイル</a:t>
                      </a:r>
                      <a:endParaRPr lang="ja-JP" sz="1050" kern="100" dirty="0">
                        <a:effectLst/>
                        <a:latin typeface="+mn-ea"/>
                        <a:ea typeface="+mn-ea"/>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100" kern="100" dirty="0">
                          <a:effectLst/>
                          <a:latin typeface="+mn-ea"/>
                          <a:ea typeface="+mn-ea"/>
                        </a:rPr>
                        <a:t>格納先</a:t>
                      </a:r>
                      <a:endParaRPr lang="ja-JP" sz="1100" kern="100" dirty="0">
                        <a:effectLst/>
                        <a:latin typeface="+mn-ea"/>
                        <a:ea typeface="+mn-ea"/>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513093">
                <a:tc>
                  <a:txBody>
                    <a:bodyPr/>
                    <a:lstStyle/>
                    <a:p>
                      <a:pPr algn="just" latinLnBrk="1">
                        <a:spcAft>
                          <a:spcPts val="0"/>
                        </a:spcAft>
                      </a:pPr>
                      <a:r>
                        <a:rPr lang="en-US" sz="1050" kern="100" dirty="0">
                          <a:effectLst/>
                        </a:rPr>
                        <a:t>ITA</a:t>
                      </a:r>
                      <a:r>
                        <a:rPr lang="ja-JP" sz="1050" kern="100" dirty="0">
                          <a:effectLst/>
                        </a:rPr>
                        <a:t>インストーラー</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latinLnBrk="1">
                        <a:spcAft>
                          <a:spcPts val="0"/>
                        </a:spcAft>
                      </a:pPr>
                      <a:r>
                        <a:rPr lang="en-US" sz="1050" kern="100" dirty="0">
                          <a:effectLst/>
                        </a:rPr>
                        <a:t>ita_installer.sh</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algn="just" latinLnBrk="1">
                        <a:spcAft>
                          <a:spcPts val="0"/>
                        </a:spcAft>
                      </a:pPr>
                      <a:r>
                        <a:rPr lang="en-US" sz="900" kern="100" dirty="0">
                          <a:effectLst/>
                        </a:rPr>
                        <a:t>/(</a:t>
                      </a:r>
                      <a:r>
                        <a:rPr lang="ja-JP" sz="900" kern="100" dirty="0">
                          <a:effectLst/>
                        </a:rPr>
                        <a:t>インストール資材展開先</a:t>
                      </a:r>
                      <a:r>
                        <a:rPr lang="en-US" sz="900" kern="100" dirty="0">
                          <a:effectLst/>
                        </a:rPr>
                        <a:t>)</a:t>
                      </a:r>
                      <a:r>
                        <a:rPr lang="en-US" altLang="ja-JP" sz="900" kern="100" dirty="0">
                          <a:effectLst/>
                        </a:rPr>
                        <a:t>/ita</a:t>
                      </a:r>
                      <a:r>
                        <a:rPr lang="en-US" sz="900" kern="100" dirty="0">
                          <a:effectLst/>
                        </a:rPr>
                        <a:t>_install_package/</a:t>
                      </a:r>
                      <a:r>
                        <a:rPr lang="en-US" sz="900" kern="100" dirty="0" err="1">
                          <a:effectLst/>
                        </a:rPr>
                        <a:t>install_scripts</a:t>
                      </a: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5"/>
                  </a:ext>
                </a:extLst>
              </a:tr>
              <a:tr h="646116">
                <a:tc>
                  <a:txBody>
                    <a:bodyPr/>
                    <a:lstStyle/>
                    <a:p>
                      <a:pPr algn="just" latinLnBrk="1">
                        <a:spcAft>
                          <a:spcPts val="0"/>
                        </a:spcAft>
                      </a:pPr>
                      <a:r>
                        <a:rPr lang="ja-JP" sz="1050" kern="100" dirty="0">
                          <a:effectLst/>
                        </a:rPr>
                        <a:t>アンサーファイル</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latinLnBrk="1">
                        <a:spcAft>
                          <a:spcPts val="0"/>
                        </a:spcAft>
                      </a:pPr>
                      <a:r>
                        <a:rPr lang="en-US" sz="1050" kern="100" dirty="0">
                          <a:effectLst/>
                        </a:rPr>
                        <a:t>ita_answers.txt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latinLnBrk="1">
                        <a:spcAft>
                          <a:spcPts val="0"/>
                        </a:spcAft>
                      </a:pPr>
                      <a:r>
                        <a:rPr lang="en-US" sz="900" kern="100" dirty="0">
                          <a:effectLst/>
                        </a:rPr>
                        <a:t>/(</a:t>
                      </a:r>
                      <a:r>
                        <a:rPr lang="ja-JP" sz="900" kern="100" dirty="0">
                          <a:effectLst/>
                        </a:rPr>
                        <a:t>インストール資材展開先</a:t>
                      </a:r>
                      <a:r>
                        <a:rPr lang="en-US" sz="900" kern="100" dirty="0">
                          <a:effectLst/>
                        </a:rPr>
                        <a:t>)/ita_install_package/</a:t>
                      </a:r>
                      <a:r>
                        <a:rPr lang="en-US" sz="900" kern="100" dirty="0" err="1">
                          <a:effectLst/>
                        </a:rPr>
                        <a:t>install_scripts</a:t>
                      </a: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395786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3.3</a:t>
            </a:r>
            <a:r>
              <a:rPr lang="ja-JP" altLang="en-US" dirty="0"/>
              <a:t>　</a:t>
            </a:r>
            <a:r>
              <a:rPr lang="en-US" altLang="ja-JP" dirty="0"/>
              <a:t>ITA</a:t>
            </a:r>
            <a:r>
              <a:rPr lang="ja-JP" altLang="en-US" dirty="0"/>
              <a:t>環境構築フロー</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lstStyle/>
          <a:p>
            <a:r>
              <a:rPr lang="ja-JP" altLang="en-US" dirty="0"/>
              <a:t>環境構築フロー（オフライン）</a:t>
            </a:r>
            <a:endParaRPr lang="en-US" altLang="ja-JP" dirty="0"/>
          </a:p>
          <a:p>
            <a:pPr lvl="1"/>
            <a:r>
              <a:rPr lang="ja-JP" altLang="en-US" dirty="0"/>
              <a:t>環境構築は以下のフローとなっています。</a:t>
            </a:r>
            <a:endParaRPr lang="en-US" altLang="ja-JP" dirty="0"/>
          </a:p>
          <a:p>
            <a:pPr marL="180000" lvl="1" indent="0">
              <a:buNone/>
            </a:pPr>
            <a:endParaRPr lang="ja-JP" altLang="en-US" dirty="0"/>
          </a:p>
        </p:txBody>
      </p:sp>
      <p:sp>
        <p:nvSpPr>
          <p:cNvPr id="22" name="Rectangle 1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533232" tIns="76176" rIns="91440" bIns="76176" numCol="1" anchor="ctr" anchorCtr="0" compatLnSpc="1">
            <a:prstTxWarp prst="textNoShape">
              <a:avLst/>
            </a:prstTxWarp>
            <a:spAutoFit/>
          </a:bodyPr>
          <a:lstStyle/>
          <a:p>
            <a:endParaRPr lang="ja-JP" altLang="en-US"/>
          </a:p>
        </p:txBody>
      </p:sp>
      <p:grpSp>
        <p:nvGrpSpPr>
          <p:cNvPr id="50" name="グループ化 49"/>
          <p:cNvGrpSpPr/>
          <p:nvPr/>
        </p:nvGrpSpPr>
        <p:grpSpPr>
          <a:xfrm>
            <a:off x="395420" y="1844780"/>
            <a:ext cx="7939006" cy="4032560"/>
            <a:chOff x="360042" y="1551008"/>
            <a:chExt cx="7939006" cy="4032560"/>
          </a:xfrm>
        </p:grpSpPr>
        <p:sp>
          <p:nvSpPr>
            <p:cNvPr id="26" name="正方形/長方形 25"/>
            <p:cNvSpPr/>
            <p:nvPr/>
          </p:nvSpPr>
          <p:spPr>
            <a:xfrm>
              <a:off x="863123" y="2130932"/>
              <a:ext cx="3097153" cy="359410"/>
            </a:xfrm>
            <a:prstGeom prst="rect">
              <a:avLst/>
            </a:prstGeom>
            <a:solidFill>
              <a:srgbClr val="4BACC6">
                <a:lumMod val="40000"/>
                <a:lumOff val="60000"/>
              </a:srgbClr>
            </a:solidFill>
            <a:ln w="254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228600" lvl="0" indent="-228600" algn="ctr">
                <a:defRPr/>
              </a:pP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①</a:t>
              </a:r>
              <a:r>
                <a:rPr kumimoji="0" lang="en-US" altLang="ja-JP" sz="1200" dirty="0">
                  <a:solidFill>
                    <a:srgbClr val="000000"/>
                  </a:solidFill>
                  <a:latin typeface="+mn-ea"/>
                  <a:cs typeface="Times New Roman" panose="02020603050405020304" pitchFamily="18" charset="0"/>
                </a:rPr>
                <a:t>Github</a:t>
              </a:r>
              <a:r>
                <a:rPr kumimoji="0" lang="ja-JP" altLang="en-US" sz="1200" dirty="0">
                  <a:solidFill>
                    <a:srgbClr val="000000"/>
                  </a:solidFill>
                  <a:latin typeface="+mn-ea"/>
                  <a:cs typeface="Times New Roman" panose="02020603050405020304" pitchFamily="18" charset="0"/>
                </a:rPr>
                <a:t>からの資材ダウンロード</a:t>
              </a:r>
              <a:endParaRPr kumimoji="0" lang="ja-JP" altLang="en-US" sz="1200" b="0" i="0" u="none" strike="noStrike" kern="100" cap="none" spc="0" normalizeH="0" baseline="0" noProof="0" dirty="0">
                <a:ln>
                  <a:noFill/>
                </a:ln>
                <a:solidFill>
                  <a:sysClr val="window" lastClr="FFFFFF"/>
                </a:solidFill>
                <a:effectLst/>
                <a:uLnTx/>
                <a:uFillTx/>
                <a:latin typeface="+mn-ea"/>
                <a:cs typeface="Times New Roman" panose="02020603050405020304" pitchFamily="18" charset="0"/>
              </a:endParaRPr>
            </a:p>
          </p:txBody>
        </p:sp>
        <p:sp>
          <p:nvSpPr>
            <p:cNvPr id="32" name="正方形/長方形 31"/>
            <p:cNvSpPr/>
            <p:nvPr/>
          </p:nvSpPr>
          <p:spPr>
            <a:xfrm>
              <a:off x="680725" y="1779317"/>
              <a:ext cx="3463012" cy="2868121"/>
            </a:xfrm>
            <a:prstGeom prst="rect">
              <a:avLst/>
            </a:prstGeom>
            <a:noFill/>
            <a:ln>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dirty="0"/>
            </a:p>
          </p:txBody>
        </p:sp>
        <p:sp>
          <p:nvSpPr>
            <p:cNvPr id="29" name="正方形/長方形 28"/>
            <p:cNvSpPr/>
            <p:nvPr/>
          </p:nvSpPr>
          <p:spPr>
            <a:xfrm>
              <a:off x="360042" y="1552305"/>
              <a:ext cx="2051658" cy="454025"/>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ja-JP" sz="1200" kern="100" dirty="0">
                  <a:ln>
                    <a:noFill/>
                  </a:ln>
                  <a:solidFill>
                    <a:srgbClr val="000000"/>
                  </a:solidFill>
                  <a:effectLst/>
                  <a:latin typeface="+mn-ea"/>
                  <a:cs typeface="Times New Roman" panose="02020603050405020304" pitchFamily="18" charset="0"/>
                </a:rPr>
                <a:t>ライブラリ収集用サーバ</a:t>
              </a:r>
              <a:endParaRPr lang="ja-JP" sz="1200" kern="100" dirty="0">
                <a:effectLst/>
                <a:latin typeface="+mn-ea"/>
                <a:cs typeface="Times New Roman" panose="02020603050405020304" pitchFamily="18" charset="0"/>
              </a:endParaRPr>
            </a:p>
            <a:p>
              <a:pPr algn="ctr">
                <a:spcAft>
                  <a:spcPts val="0"/>
                </a:spcAft>
              </a:pPr>
              <a:r>
                <a:rPr lang="en-US" sz="1200" kern="100" dirty="0">
                  <a:ln>
                    <a:noFill/>
                  </a:ln>
                  <a:solidFill>
                    <a:srgbClr val="000000"/>
                  </a:solidFill>
                  <a:effectLst/>
                  <a:latin typeface="+mn-ea"/>
                  <a:cs typeface="Times New Roman" panose="02020603050405020304" pitchFamily="18" charset="0"/>
                </a:rPr>
                <a:t>(</a:t>
              </a:r>
              <a:r>
                <a:rPr lang="ja-JP" sz="1200" kern="100" dirty="0">
                  <a:ln>
                    <a:noFill/>
                  </a:ln>
                  <a:solidFill>
                    <a:srgbClr val="000000"/>
                  </a:solidFill>
                  <a:effectLst/>
                  <a:latin typeface="+mn-ea"/>
                  <a:cs typeface="Times New Roman" panose="02020603050405020304" pitchFamily="18" charset="0"/>
                </a:rPr>
                <a:t>オンライン</a:t>
              </a:r>
              <a:r>
                <a:rPr lang="en-US" sz="1200" kern="100" dirty="0">
                  <a:ln>
                    <a:noFill/>
                  </a:ln>
                  <a:solidFill>
                    <a:srgbClr val="000000"/>
                  </a:solidFill>
                  <a:effectLst/>
                  <a:latin typeface="+mn-ea"/>
                  <a:cs typeface="Times New Roman" panose="02020603050405020304" pitchFamily="18" charset="0"/>
                </a:rPr>
                <a:t>)</a:t>
              </a:r>
              <a:endParaRPr lang="ja-JP" sz="1200" kern="100" dirty="0">
                <a:effectLst/>
                <a:latin typeface="+mn-ea"/>
                <a:cs typeface="Times New Roman" panose="02020603050405020304" pitchFamily="18" charset="0"/>
              </a:endParaRPr>
            </a:p>
          </p:txBody>
        </p:sp>
        <p:sp>
          <p:nvSpPr>
            <p:cNvPr id="33" name="正方形/長方形 32"/>
            <p:cNvSpPr/>
            <p:nvPr/>
          </p:nvSpPr>
          <p:spPr>
            <a:xfrm>
              <a:off x="4984799" y="1779317"/>
              <a:ext cx="3314249" cy="3637635"/>
            </a:xfrm>
            <a:prstGeom prst="rect">
              <a:avLst/>
            </a:prstGeom>
            <a:noFill/>
            <a:ln>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dirty="0"/>
            </a:p>
          </p:txBody>
        </p:sp>
        <p:cxnSp>
          <p:nvCxnSpPr>
            <p:cNvPr id="39" name="直線コネクタ 38"/>
            <p:cNvCxnSpPr/>
            <p:nvPr/>
          </p:nvCxnSpPr>
          <p:spPr>
            <a:xfrm>
              <a:off x="2411699" y="2490342"/>
              <a:ext cx="1" cy="3093226"/>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42" name="正方形/長方形 41"/>
            <p:cNvSpPr/>
            <p:nvPr/>
          </p:nvSpPr>
          <p:spPr>
            <a:xfrm>
              <a:off x="4464420" y="1559107"/>
              <a:ext cx="1619790" cy="447224"/>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kern="100" dirty="0">
                  <a:solidFill>
                    <a:srgbClr val="000000"/>
                  </a:solidFill>
                  <a:latin typeface="+mn-ea"/>
                  <a:cs typeface="Times New Roman" panose="02020603050405020304" pitchFamily="18" charset="0"/>
                </a:rPr>
                <a:t>ITA</a:t>
              </a:r>
              <a:r>
                <a:rPr lang="ja-JP" sz="1200" kern="100" dirty="0">
                  <a:ln>
                    <a:noFill/>
                  </a:ln>
                  <a:solidFill>
                    <a:srgbClr val="000000"/>
                  </a:solidFill>
                  <a:effectLst/>
                  <a:latin typeface="+mn-ea"/>
                  <a:cs typeface="Times New Roman" panose="02020603050405020304" pitchFamily="18" charset="0"/>
                </a:rPr>
                <a:t>サーバ作業</a:t>
              </a:r>
              <a:endParaRPr lang="ja-JP" sz="1200" kern="100" dirty="0">
                <a:effectLst/>
                <a:latin typeface="+mn-ea"/>
                <a:cs typeface="Times New Roman" panose="02020603050405020304" pitchFamily="18" charset="0"/>
              </a:endParaRPr>
            </a:p>
            <a:p>
              <a:pPr algn="ctr">
                <a:spcAft>
                  <a:spcPts val="0"/>
                </a:spcAft>
              </a:pPr>
              <a:r>
                <a:rPr lang="en-US" sz="1200" kern="100" dirty="0">
                  <a:ln>
                    <a:noFill/>
                  </a:ln>
                  <a:solidFill>
                    <a:srgbClr val="000000"/>
                  </a:solidFill>
                  <a:effectLst/>
                  <a:latin typeface="+mn-ea"/>
                  <a:cs typeface="Times New Roman" panose="02020603050405020304" pitchFamily="18" charset="0"/>
                </a:rPr>
                <a:t>(</a:t>
              </a:r>
              <a:r>
                <a:rPr lang="ja-JP" sz="1200" kern="100" dirty="0">
                  <a:ln>
                    <a:noFill/>
                  </a:ln>
                  <a:solidFill>
                    <a:srgbClr val="000000"/>
                  </a:solidFill>
                  <a:effectLst/>
                  <a:latin typeface="+mn-ea"/>
                  <a:cs typeface="Times New Roman" panose="02020603050405020304" pitchFamily="18" charset="0"/>
                </a:rPr>
                <a:t>オフライン</a:t>
              </a:r>
              <a:r>
                <a:rPr lang="en-US" sz="1200" kern="100" dirty="0">
                  <a:ln>
                    <a:noFill/>
                  </a:ln>
                  <a:solidFill>
                    <a:srgbClr val="000000"/>
                  </a:solidFill>
                  <a:effectLst/>
                  <a:latin typeface="+mn-ea"/>
                  <a:cs typeface="Times New Roman" panose="02020603050405020304" pitchFamily="18" charset="0"/>
                </a:rPr>
                <a:t>)</a:t>
              </a:r>
              <a:endParaRPr lang="ja-JP" sz="1200" kern="100" dirty="0">
                <a:effectLst/>
                <a:latin typeface="+mn-ea"/>
                <a:cs typeface="Times New Roman" panose="02020603050405020304" pitchFamily="18" charset="0"/>
              </a:endParaRPr>
            </a:p>
          </p:txBody>
        </p:sp>
        <p:sp>
          <p:nvSpPr>
            <p:cNvPr id="45" name="正方形/長方形 44"/>
            <p:cNvSpPr/>
            <p:nvPr/>
          </p:nvSpPr>
          <p:spPr>
            <a:xfrm>
              <a:off x="5193292" y="3080973"/>
              <a:ext cx="2912745" cy="2165470"/>
            </a:xfrm>
            <a:prstGeom prst="rect">
              <a:avLst/>
            </a:prstGeom>
            <a:solidFill>
              <a:srgbClr val="4BACC6">
                <a:lumMod val="40000"/>
                <a:lumOff val="60000"/>
              </a:srgbClr>
            </a:solidFill>
            <a:ln w="254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15000"/>
                </a:lnSpc>
                <a:spcBef>
                  <a:spcPts val="0"/>
                </a:spcBef>
                <a:spcAft>
                  <a:spcPts val="0"/>
                </a:spcAft>
                <a:buClrTx/>
                <a:buSzTx/>
                <a:buFontTx/>
                <a:buNone/>
                <a:tabLst/>
                <a:defRPr/>
              </a:pP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⑦</a:t>
              </a:r>
              <a:r>
                <a:rPr kumimoji="0" lang="en-US" altLang="ja-JP"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ITA</a:t>
              </a: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インストーラー</a:t>
              </a:r>
              <a:endParaRPr kumimoji="0" lang="en-US" altLang="ja-JP" sz="1200" b="0" i="0" u="none" strike="noStrike" kern="100" cap="none" spc="0" normalizeH="0" baseline="0" noProof="0" dirty="0">
                <a:ln>
                  <a:noFill/>
                </a:ln>
                <a:solidFill>
                  <a:srgbClr val="000000"/>
                </a:solidFill>
                <a:effectLst/>
                <a:uLnTx/>
                <a:uFillTx/>
                <a:latin typeface="+mn-ea"/>
                <a:cs typeface="Times New Roman" panose="02020603050405020304" pitchFamily="18" charset="0"/>
              </a:endParaRPr>
            </a:p>
            <a:p>
              <a:pPr marL="0" marR="0" lvl="0" indent="0" algn="ctr" defTabSz="914400" eaLnBrk="1" fontAlgn="auto" latinLnBrk="0" hangingPunct="1">
                <a:lnSpc>
                  <a:spcPct val="115000"/>
                </a:lnSpc>
                <a:spcBef>
                  <a:spcPts val="0"/>
                </a:spcBef>
                <a:spcAft>
                  <a:spcPts val="0"/>
                </a:spcAft>
                <a:buClrTx/>
                <a:buSzTx/>
                <a:buFontTx/>
                <a:buNone/>
                <a:tabLst/>
                <a:defRPr/>
              </a:pPr>
              <a:r>
                <a:rPr kumimoji="0" 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a:t>
              </a: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オフラインインストール</a:t>
              </a:r>
              <a:r>
                <a:rPr kumimoji="0" 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a:t>
              </a: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実行</a:t>
              </a:r>
              <a:endParaRPr kumimoji="0" lang="ja-JP" altLang="en-US" sz="1200" b="0" i="0" u="none" strike="noStrike" kern="100" cap="none" spc="0" normalizeH="0" baseline="0" noProof="0" dirty="0">
                <a:ln>
                  <a:noFill/>
                </a:ln>
                <a:solidFill>
                  <a:sysClr val="window" lastClr="FFFFFF"/>
                </a:solidFill>
                <a:effectLst/>
                <a:uLnTx/>
                <a:uFillTx/>
                <a:latin typeface="+mn-ea"/>
                <a:cs typeface="Times New Roman" panose="02020603050405020304" pitchFamily="18" charset="0"/>
              </a:endParaRPr>
            </a:p>
            <a:p>
              <a:pPr marL="0" marR="0" lvl="0" indent="0" algn="l" defTabSz="914400" eaLnBrk="1" fontAlgn="auto" latinLnBrk="0" hangingPunct="1">
                <a:lnSpc>
                  <a:spcPct val="115000"/>
                </a:lnSpc>
                <a:spcBef>
                  <a:spcPts val="0"/>
                </a:spcBef>
                <a:spcAft>
                  <a:spcPts val="0"/>
                </a:spcAft>
                <a:buClrTx/>
                <a:buSzTx/>
                <a:buFontTx/>
                <a:buNone/>
                <a:tabLst/>
                <a:defRPr/>
              </a:pP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●処理内容</a:t>
              </a:r>
              <a:endParaRPr kumimoji="0" lang="ja-JP" altLang="en-US" sz="1200" b="0" i="0" u="none" strike="noStrike" kern="100" cap="none" spc="0" normalizeH="0" baseline="0" noProof="0" dirty="0">
                <a:ln>
                  <a:noFill/>
                </a:ln>
                <a:solidFill>
                  <a:sysClr val="window" lastClr="FFFFFF"/>
                </a:solidFill>
                <a:effectLst/>
                <a:uLnTx/>
                <a:uFillTx/>
                <a:latin typeface="+mn-ea"/>
                <a:cs typeface="Times New Roman" panose="02020603050405020304" pitchFamily="18" charset="0"/>
              </a:endParaRPr>
            </a:p>
            <a:p>
              <a:pPr marL="385445" marR="0" lvl="0" indent="-266700" algn="l" defTabSz="914400" eaLnBrk="1" fontAlgn="auto" latinLnBrk="0" hangingPunct="1">
                <a:lnSpc>
                  <a:spcPct val="115000"/>
                </a:lnSpc>
                <a:spcBef>
                  <a:spcPts val="0"/>
                </a:spcBef>
                <a:spcAft>
                  <a:spcPts val="0"/>
                </a:spcAft>
                <a:buClrTx/>
                <a:buSzTx/>
                <a:buFontTx/>
                <a:buNone/>
                <a:tabLst/>
                <a:defRPr/>
              </a:pPr>
              <a:r>
                <a:rPr kumimoji="0" lang="en-US" altLang="ja-JP"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1. </a:t>
              </a:r>
              <a:r>
                <a:rPr kumimoji="0" 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OS</a:t>
              </a: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環境設定</a:t>
              </a:r>
              <a:endParaRPr kumimoji="0" lang="ja-JP" altLang="en-US" sz="1200" b="0" i="0" u="none" strike="noStrike" kern="100" cap="none" spc="0" normalizeH="0" baseline="0" noProof="0" dirty="0">
                <a:ln>
                  <a:noFill/>
                </a:ln>
                <a:solidFill>
                  <a:sysClr val="window" lastClr="FFFFFF"/>
                </a:solidFill>
                <a:effectLst/>
                <a:uLnTx/>
                <a:uFillTx/>
                <a:latin typeface="+mn-ea"/>
                <a:cs typeface="Times New Roman" panose="02020603050405020304" pitchFamily="18" charset="0"/>
              </a:endParaRPr>
            </a:p>
            <a:p>
              <a:pPr marL="385445" marR="0" lvl="0" indent="-266700" algn="l" defTabSz="914400" eaLnBrk="1" fontAlgn="auto" latinLnBrk="0" hangingPunct="1">
                <a:lnSpc>
                  <a:spcPct val="115000"/>
                </a:lnSpc>
                <a:spcBef>
                  <a:spcPts val="0"/>
                </a:spcBef>
                <a:spcAft>
                  <a:spcPts val="0"/>
                </a:spcAft>
                <a:buClrTx/>
                <a:buSzTx/>
                <a:buFontTx/>
                <a:buNone/>
                <a:tabLst/>
                <a:defRPr/>
              </a:pPr>
              <a:r>
                <a:rPr kumimoji="0" lang="en-US" altLang="ja-JP"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2. </a:t>
              </a:r>
              <a:r>
                <a:rPr kumimoji="0" 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yum</a:t>
              </a: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リポジトリの設定</a:t>
              </a:r>
              <a:endParaRPr kumimoji="0" lang="ja-JP" altLang="en-US" sz="1200" b="0" i="0" u="none" strike="noStrike" kern="100" cap="none" spc="0" normalizeH="0" baseline="0" noProof="0" dirty="0">
                <a:ln>
                  <a:noFill/>
                </a:ln>
                <a:solidFill>
                  <a:sysClr val="window" lastClr="FFFFFF"/>
                </a:solidFill>
                <a:effectLst/>
                <a:uLnTx/>
                <a:uFillTx/>
                <a:latin typeface="+mn-ea"/>
                <a:cs typeface="Times New Roman" panose="02020603050405020304" pitchFamily="18" charset="0"/>
              </a:endParaRPr>
            </a:p>
            <a:p>
              <a:pPr marL="385445" lvl="0" indent="-266700">
                <a:lnSpc>
                  <a:spcPct val="115000"/>
                </a:lnSpc>
                <a:defRPr/>
              </a:pPr>
              <a:r>
                <a:rPr kumimoji="0" 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3. </a:t>
              </a:r>
              <a:r>
                <a:rPr kumimoji="0" lang="en-US" sz="1200" kern="100" dirty="0">
                  <a:solidFill>
                    <a:srgbClr val="000000"/>
                  </a:solidFill>
                  <a:latin typeface="+mn-ea"/>
                  <a:cs typeface="Times New Roman" panose="02020603050405020304" pitchFamily="18" charset="0"/>
                </a:rPr>
                <a:t>MariaDB</a:t>
              </a: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インストール</a:t>
              </a:r>
              <a:endParaRPr kumimoji="0" lang="ja-JP" altLang="en-US" sz="1200" b="0" i="0" u="none" strike="noStrike" kern="100" cap="none" spc="0" normalizeH="0" baseline="0" noProof="0" dirty="0">
                <a:ln>
                  <a:noFill/>
                </a:ln>
                <a:solidFill>
                  <a:sysClr val="window" lastClr="FFFFFF"/>
                </a:solidFill>
                <a:effectLst/>
                <a:uLnTx/>
                <a:uFillTx/>
                <a:latin typeface="+mn-ea"/>
                <a:cs typeface="Times New Roman" panose="02020603050405020304" pitchFamily="18" charset="0"/>
              </a:endParaRPr>
            </a:p>
            <a:p>
              <a:pPr marL="385445" marR="0" lvl="0" indent="-266700" algn="l" defTabSz="914400" eaLnBrk="1" fontAlgn="auto" latinLnBrk="0" hangingPunct="1">
                <a:lnSpc>
                  <a:spcPct val="115000"/>
                </a:lnSpc>
                <a:spcBef>
                  <a:spcPts val="0"/>
                </a:spcBef>
                <a:spcAft>
                  <a:spcPts val="0"/>
                </a:spcAft>
                <a:buClrTx/>
                <a:buSzTx/>
                <a:buFontTx/>
                <a:buNone/>
                <a:tabLst/>
                <a:defRPr/>
              </a:pPr>
              <a:r>
                <a:rPr kumimoji="0" 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4. Apache</a:t>
              </a: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インストール</a:t>
              </a:r>
              <a:endParaRPr kumimoji="0" lang="ja-JP" altLang="en-US" sz="1200" b="0" i="0" u="none" strike="noStrike" kern="100" cap="none" spc="0" normalizeH="0" baseline="0" noProof="0" dirty="0">
                <a:ln>
                  <a:noFill/>
                </a:ln>
                <a:solidFill>
                  <a:sysClr val="window" lastClr="FFFFFF"/>
                </a:solidFill>
                <a:effectLst/>
                <a:uLnTx/>
                <a:uFillTx/>
                <a:latin typeface="+mn-ea"/>
                <a:cs typeface="Times New Roman" panose="02020603050405020304" pitchFamily="18" charset="0"/>
              </a:endParaRPr>
            </a:p>
            <a:p>
              <a:pPr marL="385445" marR="0" lvl="0" indent="-266700" algn="l" defTabSz="914400" eaLnBrk="1" fontAlgn="auto" latinLnBrk="0" hangingPunct="1">
                <a:lnSpc>
                  <a:spcPct val="115000"/>
                </a:lnSpc>
                <a:spcBef>
                  <a:spcPts val="0"/>
                </a:spcBef>
                <a:spcAft>
                  <a:spcPts val="0"/>
                </a:spcAft>
                <a:buClrTx/>
                <a:buSzTx/>
                <a:buFontTx/>
                <a:buNone/>
                <a:tabLst/>
                <a:defRPr/>
              </a:pPr>
              <a:r>
                <a:rPr kumimoji="0" 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5. PHP</a:t>
              </a: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関連インストール</a:t>
              </a:r>
              <a:endParaRPr kumimoji="0" lang="ja-JP" altLang="en-US" sz="1200" b="0" i="0" u="none" strike="noStrike" kern="100" cap="none" spc="0" normalizeH="0" baseline="0" noProof="0" dirty="0">
                <a:ln>
                  <a:noFill/>
                </a:ln>
                <a:solidFill>
                  <a:sysClr val="window" lastClr="FFFFFF"/>
                </a:solidFill>
                <a:effectLst/>
                <a:uLnTx/>
                <a:uFillTx/>
                <a:latin typeface="+mn-ea"/>
                <a:cs typeface="Times New Roman" panose="02020603050405020304" pitchFamily="18" charset="0"/>
              </a:endParaRPr>
            </a:p>
            <a:p>
              <a:pPr marL="385445" marR="0" lvl="0" indent="-266700" algn="l" defTabSz="914400" eaLnBrk="1" fontAlgn="auto" latinLnBrk="0" hangingPunct="1">
                <a:lnSpc>
                  <a:spcPct val="115000"/>
                </a:lnSpc>
                <a:spcBef>
                  <a:spcPts val="0"/>
                </a:spcBef>
                <a:spcAft>
                  <a:spcPts val="0"/>
                </a:spcAft>
                <a:buClrTx/>
                <a:buSzTx/>
                <a:buFontTx/>
                <a:buNone/>
                <a:tabLst/>
                <a:defRPr/>
              </a:pPr>
              <a:r>
                <a:rPr kumimoji="0" 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6. (Ansible</a:t>
              </a: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インストール</a:t>
              </a:r>
              <a:r>
                <a:rPr kumimoji="0" 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a:t>
              </a:r>
              <a:endParaRPr kumimoji="0" lang="ja-JP" altLang="en-US" sz="1200" b="0" i="0" u="none" strike="noStrike" kern="100" cap="none" spc="0" normalizeH="0" baseline="0" noProof="0" dirty="0">
                <a:ln>
                  <a:noFill/>
                </a:ln>
                <a:solidFill>
                  <a:sysClr val="window" lastClr="FFFFFF"/>
                </a:solidFill>
                <a:effectLst/>
                <a:uLnTx/>
                <a:uFillTx/>
                <a:latin typeface="+mn-ea"/>
                <a:cs typeface="Times New Roman" panose="02020603050405020304" pitchFamily="18" charset="0"/>
              </a:endParaRPr>
            </a:p>
            <a:p>
              <a:pPr marL="385445" lvl="0" indent="-266700">
                <a:lnSpc>
                  <a:spcPct val="115000"/>
                </a:lnSpc>
                <a:defRPr/>
              </a:pPr>
              <a:r>
                <a:rPr kumimoji="0" lang="en-US" altLang="ja-JP"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7</a:t>
              </a:r>
              <a:r>
                <a:rPr kumimoji="0" 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 </a:t>
              </a:r>
              <a:r>
                <a:rPr kumimoji="0" lang="en-US" sz="1200" kern="100" dirty="0">
                  <a:solidFill>
                    <a:srgbClr val="000000"/>
                  </a:solidFill>
                  <a:latin typeface="+mn-ea"/>
                  <a:cs typeface="Times New Roman" panose="02020603050405020304" pitchFamily="18" charset="0"/>
                </a:rPr>
                <a:t>ITA</a:t>
              </a:r>
              <a:r>
                <a:rPr kumimoji="0" lang="ja-JP" altLang="en-US" sz="1200" kern="100" dirty="0">
                  <a:solidFill>
                    <a:srgbClr val="000000"/>
                  </a:solidFill>
                  <a:latin typeface="+mn-ea"/>
                  <a:cs typeface="Times New Roman" panose="02020603050405020304" pitchFamily="18" charset="0"/>
                </a:rPr>
                <a:t>本体</a:t>
              </a: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インストール</a:t>
              </a:r>
              <a:endParaRPr kumimoji="0" lang="ja-JP" altLang="en-US" sz="1200" b="0" i="0" u="none" strike="noStrike" kern="100" cap="none" spc="0" normalizeH="0" baseline="0" noProof="0" dirty="0">
                <a:ln>
                  <a:noFill/>
                </a:ln>
                <a:solidFill>
                  <a:sysClr val="window" lastClr="FFFFFF"/>
                </a:solidFill>
                <a:effectLst/>
                <a:uLnTx/>
                <a:uFillTx/>
                <a:latin typeface="+mn-ea"/>
                <a:cs typeface="Times New Roman" panose="02020603050405020304" pitchFamily="18" charset="0"/>
              </a:endParaRPr>
            </a:p>
          </p:txBody>
        </p:sp>
        <p:cxnSp>
          <p:nvCxnSpPr>
            <p:cNvPr id="46" name="直線コネクタ 45"/>
            <p:cNvCxnSpPr/>
            <p:nvPr/>
          </p:nvCxnSpPr>
          <p:spPr>
            <a:xfrm>
              <a:off x="6690167" y="1551008"/>
              <a:ext cx="1" cy="1527858"/>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43" name="正方形/長方形 42"/>
            <p:cNvSpPr/>
            <p:nvPr/>
          </p:nvSpPr>
          <p:spPr>
            <a:xfrm>
              <a:off x="5194887" y="2112834"/>
              <a:ext cx="2912745" cy="395605"/>
            </a:xfrm>
            <a:prstGeom prst="rect">
              <a:avLst/>
            </a:prstGeom>
            <a:solidFill>
              <a:srgbClr val="4BACC6">
                <a:lumMod val="40000"/>
                <a:lumOff val="60000"/>
              </a:srgbClr>
            </a:solidFill>
            <a:ln w="254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⑤インストールパッケージ</a:t>
              </a:r>
              <a:endParaRPr kumimoji="0" lang="en-US" altLang="ja-JP" sz="1200" b="0" i="0" u="none" strike="noStrike" kern="100" cap="none" spc="0" normalizeH="0" baseline="0" noProof="0" dirty="0">
                <a:ln>
                  <a:noFill/>
                </a:ln>
                <a:solidFill>
                  <a:srgbClr val="000000"/>
                </a:solidFill>
                <a:effectLst/>
                <a:uLnTx/>
                <a:uFillTx/>
                <a:latin typeface="+mn-ea"/>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kern="100" dirty="0">
                  <a:solidFill>
                    <a:srgbClr val="000000"/>
                  </a:solidFill>
                  <a:latin typeface="+mn-ea"/>
                  <a:cs typeface="Times New Roman" panose="02020603050405020304" pitchFamily="18" charset="0"/>
                </a:rPr>
                <a:t>(</a:t>
              </a: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オフライン用</a:t>
              </a:r>
              <a:r>
                <a:rPr kumimoji="0" 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a:t>
              </a: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展開</a:t>
              </a:r>
              <a:endParaRPr kumimoji="0" lang="ja-JP" altLang="en-US" sz="1200" b="0" i="0" u="none" strike="noStrike" kern="100" cap="none" spc="0" normalizeH="0" baseline="0" noProof="0" dirty="0">
                <a:ln>
                  <a:noFill/>
                </a:ln>
                <a:solidFill>
                  <a:sysClr val="window" lastClr="FFFFFF"/>
                </a:solidFill>
                <a:effectLst/>
                <a:uLnTx/>
                <a:uFillTx/>
                <a:latin typeface="+mn-ea"/>
                <a:cs typeface="Times New Roman" panose="02020603050405020304" pitchFamily="18" charset="0"/>
              </a:endParaRPr>
            </a:p>
          </p:txBody>
        </p:sp>
        <p:sp>
          <p:nvSpPr>
            <p:cNvPr id="44" name="正方形/長方形 43"/>
            <p:cNvSpPr/>
            <p:nvPr/>
          </p:nvSpPr>
          <p:spPr>
            <a:xfrm>
              <a:off x="5193292" y="2595989"/>
              <a:ext cx="2912745" cy="395605"/>
            </a:xfrm>
            <a:prstGeom prst="rect">
              <a:avLst/>
            </a:prstGeom>
            <a:solidFill>
              <a:srgbClr val="4BACC6">
                <a:lumMod val="40000"/>
                <a:lumOff val="60000"/>
              </a:srgbClr>
            </a:solidFill>
            <a:ln w="254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⑥アンサーファイル編集</a:t>
              </a:r>
              <a:endParaRPr kumimoji="0" lang="ja-JP" altLang="en-US" sz="1200" b="0" i="0" u="none" strike="noStrike" kern="100" cap="none" spc="0" normalizeH="0" baseline="0" noProof="0" dirty="0">
                <a:ln>
                  <a:noFill/>
                </a:ln>
                <a:solidFill>
                  <a:sysClr val="window" lastClr="FFFFFF"/>
                </a:solidFill>
                <a:effectLst/>
                <a:uLnTx/>
                <a:uFillTx/>
                <a:latin typeface="+mn-ea"/>
                <a:cs typeface="Times New Roman" panose="02020603050405020304" pitchFamily="18" charset="0"/>
              </a:endParaRPr>
            </a:p>
          </p:txBody>
        </p:sp>
        <p:sp>
          <p:nvSpPr>
            <p:cNvPr id="31" name="正方形/長方形 30"/>
            <p:cNvSpPr/>
            <p:nvPr/>
          </p:nvSpPr>
          <p:spPr>
            <a:xfrm>
              <a:off x="863123" y="4825963"/>
              <a:ext cx="3097153" cy="590989"/>
            </a:xfrm>
            <a:prstGeom prst="rect">
              <a:avLst/>
            </a:prstGeom>
            <a:solidFill>
              <a:srgbClr val="4BACC6">
                <a:lumMod val="40000"/>
                <a:lumOff val="60000"/>
              </a:srgbClr>
            </a:solidFill>
            <a:ln w="254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④インストールパッケージ</a:t>
              </a:r>
              <a:endParaRPr kumimoji="0" lang="en-US" altLang="ja-JP" sz="1200" b="0" i="0" u="none" strike="noStrike" kern="100" cap="none" spc="0" normalizeH="0" baseline="0" noProof="0" dirty="0">
                <a:ln>
                  <a:noFill/>
                </a:ln>
                <a:solidFill>
                  <a:srgbClr val="000000"/>
                </a:solidFill>
                <a:effectLst/>
                <a:uLnTx/>
                <a:uFillTx/>
                <a:latin typeface="+mn-ea"/>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a:t>
              </a: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オフライン用</a:t>
              </a:r>
              <a:r>
                <a:rPr kumimoji="0" 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a:t>
              </a: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を</a:t>
              </a:r>
              <a:endParaRPr kumimoji="0" lang="ja-JP" altLang="en-US" sz="1200" b="0" i="0" u="none" strike="noStrike" kern="100" cap="none" spc="0" normalizeH="0" baseline="0" noProof="0" dirty="0">
                <a:ln>
                  <a:noFill/>
                </a:ln>
                <a:solidFill>
                  <a:sysClr val="window" lastClr="FFFFFF"/>
                </a:solidFill>
                <a:effectLst/>
                <a:uLnTx/>
                <a:uFillTx/>
                <a:latin typeface="+mn-ea"/>
                <a:cs typeface="Times New Roman" panose="02020603050405020304" pitchFamily="18" charset="0"/>
              </a:endParaRPr>
            </a:p>
            <a:p>
              <a:pPr lvl="0" algn="ctr">
                <a:defRPr/>
              </a:pPr>
              <a:r>
                <a:rPr kumimoji="0" lang="en-US" sz="1200" kern="100" dirty="0">
                  <a:solidFill>
                    <a:srgbClr val="000000"/>
                  </a:solidFill>
                  <a:latin typeface="+mn-ea"/>
                  <a:cs typeface="Times New Roman" panose="02020603050405020304" pitchFamily="18" charset="0"/>
                </a:rPr>
                <a:t>ITA</a:t>
              </a: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サーバへ記憶媒体等で移動</a:t>
              </a:r>
              <a:endParaRPr kumimoji="0" lang="ja-JP" altLang="en-US" sz="1200" b="0" i="0" u="none" strike="noStrike" kern="100" cap="none" spc="0" normalizeH="0" baseline="0" noProof="0" dirty="0">
                <a:ln>
                  <a:noFill/>
                </a:ln>
                <a:solidFill>
                  <a:sysClr val="window" lastClr="FFFFFF"/>
                </a:solidFill>
                <a:effectLst/>
                <a:uLnTx/>
                <a:uFillTx/>
                <a:latin typeface="+mn-ea"/>
                <a:cs typeface="Times New Roman" panose="02020603050405020304" pitchFamily="18" charset="0"/>
              </a:endParaRPr>
            </a:p>
          </p:txBody>
        </p:sp>
        <p:sp>
          <p:nvSpPr>
            <p:cNvPr id="27" name="正方形/長方形 26"/>
            <p:cNvSpPr/>
            <p:nvPr/>
          </p:nvSpPr>
          <p:spPr>
            <a:xfrm>
              <a:off x="866737" y="2572381"/>
              <a:ext cx="3091152" cy="359410"/>
            </a:xfrm>
            <a:prstGeom prst="rect">
              <a:avLst/>
            </a:prstGeom>
            <a:solidFill>
              <a:srgbClr val="4BACC6">
                <a:lumMod val="40000"/>
                <a:lumOff val="60000"/>
              </a:srgbClr>
            </a:solidFill>
            <a:ln w="254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②</a:t>
              </a:r>
              <a:r>
                <a:rPr kumimoji="0" lang="ja-JP" altLang="en-US" sz="1200" kern="100" dirty="0">
                  <a:solidFill>
                    <a:srgbClr val="000000"/>
                  </a:solidFill>
                  <a:latin typeface="+mn-ea"/>
                  <a:cs typeface="Times New Roman" panose="02020603050405020304" pitchFamily="18" charset="0"/>
                </a:rPr>
                <a:t>アンサー</a:t>
              </a: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ファイル編集</a:t>
              </a:r>
              <a:endParaRPr kumimoji="0" lang="ja-JP" altLang="en-US" sz="1200" b="0" i="0" u="none" strike="noStrike" kern="100" cap="none" spc="0" normalizeH="0" baseline="0" noProof="0" dirty="0">
                <a:ln>
                  <a:noFill/>
                </a:ln>
                <a:solidFill>
                  <a:sysClr val="window" lastClr="FFFFFF"/>
                </a:solidFill>
                <a:effectLst/>
                <a:uLnTx/>
                <a:uFillTx/>
                <a:latin typeface="+mn-ea"/>
                <a:cs typeface="Times New Roman" panose="02020603050405020304" pitchFamily="18" charset="0"/>
              </a:endParaRPr>
            </a:p>
          </p:txBody>
        </p:sp>
        <p:sp>
          <p:nvSpPr>
            <p:cNvPr id="28" name="正方形/長方形 27"/>
            <p:cNvSpPr/>
            <p:nvPr/>
          </p:nvSpPr>
          <p:spPr>
            <a:xfrm>
              <a:off x="866736" y="3022346"/>
              <a:ext cx="3093541" cy="1481072"/>
            </a:xfrm>
            <a:prstGeom prst="rect">
              <a:avLst/>
            </a:prstGeom>
            <a:solidFill>
              <a:srgbClr val="4BACC6">
                <a:lumMod val="40000"/>
                <a:lumOff val="60000"/>
              </a:srgbClr>
            </a:solidFill>
            <a:ln w="254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③</a:t>
              </a:r>
              <a:r>
                <a:rPr kumimoji="0" lang="en-US" altLang="ja-JP"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ITA</a:t>
              </a: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インストーラー</a:t>
              </a:r>
              <a:endParaRPr kumimoji="0" lang="en-US" altLang="ja-JP" sz="1200" b="0" i="0" u="none" strike="noStrike" kern="100" cap="none" spc="0" normalizeH="0" baseline="0" noProof="0" dirty="0">
                <a:ln>
                  <a:noFill/>
                </a:ln>
                <a:solidFill>
                  <a:srgbClr val="000000"/>
                </a:solidFill>
                <a:effectLst/>
                <a:uLnTx/>
                <a:uFillTx/>
                <a:latin typeface="+mn-ea"/>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（ライブラリ収集）実行</a:t>
              </a:r>
              <a:endParaRPr kumimoji="0" lang="ja-JP" altLang="en-US" sz="1200" b="0" i="0" u="none" strike="noStrike" kern="100" cap="none" spc="0" normalizeH="0" baseline="0" noProof="0" dirty="0">
                <a:ln>
                  <a:noFill/>
                </a:ln>
                <a:solidFill>
                  <a:sysClr val="window" lastClr="FFFFFF"/>
                </a:solidFill>
                <a:effectLst/>
                <a:uLnTx/>
                <a:uFillTx/>
                <a:latin typeface="+mn-ea"/>
                <a:cs typeface="Times New Roman" panose="02020603050405020304" pitchFamily="18" charset="0"/>
              </a:endParaRPr>
            </a:p>
            <a:p>
              <a:pPr marL="0" marR="0" lvl="0" indent="0" algn="l" defTabSz="914400" eaLnBrk="1" fontAlgn="auto" latinLnBrk="0" hangingPunct="1">
                <a:lnSpc>
                  <a:spcPct val="115000"/>
                </a:lnSpc>
                <a:spcBef>
                  <a:spcPts val="0"/>
                </a:spcBef>
                <a:spcAft>
                  <a:spcPts val="0"/>
                </a:spcAft>
                <a:buClrTx/>
                <a:buSzTx/>
                <a:buFontTx/>
                <a:buNone/>
                <a:tabLst/>
                <a:defRPr/>
              </a:pP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●処理内容</a:t>
              </a:r>
              <a:endParaRPr kumimoji="0" lang="ja-JP" altLang="en-US" sz="1200" b="0" i="0" u="none" strike="noStrike" kern="100" cap="none" spc="0" normalizeH="0" baseline="0" noProof="0" dirty="0">
                <a:ln>
                  <a:noFill/>
                </a:ln>
                <a:solidFill>
                  <a:sysClr val="window" lastClr="FFFFFF"/>
                </a:solidFill>
                <a:effectLst/>
                <a:uLnTx/>
                <a:uFillTx/>
                <a:latin typeface="+mn-ea"/>
                <a:cs typeface="Times New Roman" panose="02020603050405020304" pitchFamily="18" charset="0"/>
              </a:endParaRPr>
            </a:p>
            <a:p>
              <a:pPr marR="0" lvl="0" algn="l" defTabSz="914400" eaLnBrk="1" fontAlgn="auto" latinLnBrk="0" hangingPunct="1">
                <a:lnSpc>
                  <a:spcPct val="115000"/>
                </a:lnSpc>
                <a:spcBef>
                  <a:spcPts val="0"/>
                </a:spcBef>
                <a:spcAft>
                  <a:spcPts val="0"/>
                </a:spcAft>
                <a:buClrTx/>
                <a:buSzTx/>
                <a:tabLst/>
                <a:defRPr/>
              </a:pPr>
              <a:r>
                <a:rPr kumimoji="0" 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 1. yum</a:t>
              </a: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リポジトリの設定</a:t>
              </a:r>
              <a:endParaRPr kumimoji="0" lang="ja-JP" altLang="en-US" sz="1200" b="0" i="0" u="none" strike="noStrike" kern="100" cap="none" spc="0" normalizeH="0" baseline="0" noProof="0" dirty="0">
                <a:ln>
                  <a:noFill/>
                </a:ln>
                <a:solidFill>
                  <a:sysClr val="window" lastClr="FFFFFF"/>
                </a:solidFill>
                <a:effectLst/>
                <a:uLnTx/>
                <a:uFillTx/>
                <a:latin typeface="+mn-ea"/>
                <a:cs typeface="Times New Roman" panose="02020603050405020304" pitchFamily="18" charset="0"/>
              </a:endParaRPr>
            </a:p>
            <a:p>
              <a:pPr marR="0" lvl="0" algn="l" defTabSz="914400" eaLnBrk="1" fontAlgn="auto" latinLnBrk="0" hangingPunct="1">
                <a:lnSpc>
                  <a:spcPct val="115000"/>
                </a:lnSpc>
                <a:spcBef>
                  <a:spcPts val="0"/>
                </a:spcBef>
                <a:spcAft>
                  <a:spcPts val="0"/>
                </a:spcAft>
                <a:buClrTx/>
                <a:buSzTx/>
                <a:tabLst/>
                <a:defRPr/>
              </a:pPr>
              <a:r>
                <a:rPr kumimoji="0" lang="en-US" altLang="ja-JP"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 2. </a:t>
              </a: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ライブラリ収集</a:t>
              </a:r>
              <a:endParaRPr kumimoji="0" lang="ja-JP" altLang="en-US" sz="1200" b="0" i="0" u="none" strike="noStrike" kern="100" cap="none" spc="0" normalizeH="0" baseline="0" noProof="0" dirty="0">
                <a:ln>
                  <a:noFill/>
                </a:ln>
                <a:solidFill>
                  <a:sysClr val="window" lastClr="FFFFFF"/>
                </a:solidFill>
                <a:effectLst/>
                <a:uLnTx/>
                <a:uFillTx/>
                <a:latin typeface="+mn-ea"/>
                <a:cs typeface="Times New Roman" panose="02020603050405020304" pitchFamily="18" charset="0"/>
              </a:endParaRPr>
            </a:p>
            <a:p>
              <a:pPr marR="0" lvl="0" algn="l" defTabSz="914400" eaLnBrk="1" fontAlgn="auto" latinLnBrk="0" hangingPunct="1">
                <a:lnSpc>
                  <a:spcPct val="115000"/>
                </a:lnSpc>
                <a:spcBef>
                  <a:spcPts val="0"/>
                </a:spcBef>
                <a:spcAft>
                  <a:spcPts val="0"/>
                </a:spcAft>
                <a:buClrTx/>
                <a:buSzTx/>
                <a:tabLst/>
                <a:defRPr/>
              </a:pPr>
              <a:r>
                <a:rPr kumimoji="0" lang="en-US" altLang="ja-JP"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 3. </a:t>
              </a: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オフラインインストール用</a:t>
              </a:r>
              <a:endParaRPr kumimoji="0" lang="en-US" altLang="ja-JP" sz="1200" b="0" i="0" u="none" strike="noStrike" kern="100" cap="none" spc="0" normalizeH="0" baseline="0" noProof="0" dirty="0">
                <a:ln>
                  <a:noFill/>
                </a:ln>
                <a:solidFill>
                  <a:srgbClr val="000000"/>
                </a:solidFill>
                <a:effectLst/>
                <a:uLnTx/>
                <a:uFillTx/>
                <a:latin typeface="+mn-ea"/>
                <a:cs typeface="Times New Roman" panose="02020603050405020304" pitchFamily="18" charset="0"/>
              </a:endParaRPr>
            </a:p>
            <a:p>
              <a:pPr marR="0" lvl="0" algn="l" defTabSz="914400" eaLnBrk="1" fontAlgn="auto" latinLnBrk="0" hangingPunct="1">
                <a:lnSpc>
                  <a:spcPct val="115000"/>
                </a:lnSpc>
                <a:spcBef>
                  <a:spcPts val="0"/>
                </a:spcBef>
                <a:spcAft>
                  <a:spcPts val="0"/>
                </a:spcAft>
                <a:buClrTx/>
                <a:buSzTx/>
                <a:tabLst/>
                <a:defRPr/>
              </a:pP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     圧縮ファイル作成</a:t>
              </a:r>
              <a:endParaRPr kumimoji="0" lang="ja-JP" altLang="en-US" sz="1200" b="0" i="0" u="none" strike="noStrike" kern="100" cap="none" spc="0" normalizeH="0" baseline="0" noProof="0" dirty="0">
                <a:ln>
                  <a:noFill/>
                </a:ln>
                <a:solidFill>
                  <a:sysClr val="window" lastClr="FFFFFF"/>
                </a:solidFill>
                <a:effectLst/>
                <a:uLnTx/>
                <a:uFillTx/>
                <a:latin typeface="+mn-ea"/>
                <a:cs typeface="Times New Roman" panose="02020603050405020304" pitchFamily="18" charset="0"/>
              </a:endParaRPr>
            </a:p>
          </p:txBody>
        </p:sp>
      </p:grpSp>
    </p:spTree>
    <p:extLst>
      <p:ext uri="{BB962C8B-B14F-4D97-AF65-F5344CB8AC3E}">
        <p14:creationId xmlns:p14="http://schemas.microsoft.com/office/powerpoint/2010/main" val="3228091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3.4</a:t>
            </a:r>
            <a:r>
              <a:rPr lang="ja-JP" altLang="en-US" dirty="0"/>
              <a:t>　環境構築（</a:t>
            </a:r>
            <a:r>
              <a:rPr lang="en-US" altLang="ja-JP" dirty="0"/>
              <a:t>1/12</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fontScale="92500" lnSpcReduction="10000"/>
          </a:bodyPr>
          <a:lstStyle/>
          <a:p>
            <a:pPr marL="0" indent="0">
              <a:buNone/>
            </a:pPr>
            <a:r>
              <a:rPr lang="en-US" altLang="ja-JP" dirty="0"/>
              <a:t>※</a:t>
            </a:r>
            <a:r>
              <a:rPr lang="ja-JP" altLang="en-US" dirty="0">
                <a:solidFill>
                  <a:srgbClr val="FF0000"/>
                </a:solidFill>
              </a:rPr>
              <a:t>オンライン環境</a:t>
            </a:r>
            <a:r>
              <a:rPr lang="ja-JP" altLang="en-US" dirty="0"/>
              <a:t>で実施します</a:t>
            </a:r>
            <a:endParaRPr lang="en-US" altLang="ja-JP" dirty="0"/>
          </a:p>
          <a:p>
            <a:pPr marL="0" indent="0">
              <a:buNone/>
            </a:pPr>
            <a:r>
              <a:rPr lang="en-US" altLang="ja-JP" dirty="0"/>
              <a:t>※</a:t>
            </a:r>
            <a:r>
              <a:rPr lang="ja-JP" altLang="en-US" dirty="0"/>
              <a:t>環境構築ユーザーは</a:t>
            </a:r>
            <a:r>
              <a:rPr lang="en-US" altLang="ja-JP" dirty="0"/>
              <a:t>root</a:t>
            </a:r>
            <a:r>
              <a:rPr lang="ja-JP" altLang="en-US" dirty="0"/>
              <a:t>ユーザーで実施すること。</a:t>
            </a:r>
            <a:endParaRPr lang="en-US" altLang="ja-JP" dirty="0"/>
          </a:p>
          <a:p>
            <a:pPr marL="0" indent="0">
              <a:buNone/>
            </a:pPr>
            <a:endParaRPr lang="en-US" altLang="ja-JP" dirty="0"/>
          </a:p>
          <a:p>
            <a:r>
              <a:rPr lang="en-US" altLang="ja-JP" dirty="0"/>
              <a:t>Github</a:t>
            </a:r>
            <a:r>
              <a:rPr lang="ja-JP" altLang="en-US" dirty="0"/>
              <a:t>からの資材ダウンロード</a:t>
            </a:r>
            <a:endParaRPr lang="en-US" altLang="ja-JP" dirty="0"/>
          </a:p>
          <a:p>
            <a:pPr marL="360000" marR="0" lvl="1" indent="-180000" algn="l" defTabSz="914400" rtl="0" eaLnBrk="1" fontAlgn="base" latinLnBrk="0" hangingPunct="0">
              <a:lnSpc>
                <a:spcPct val="100000"/>
              </a:lnSpc>
              <a:spcBef>
                <a:spcPts val="500"/>
              </a:spcBef>
              <a:spcAft>
                <a:spcPct val="0"/>
              </a:spcAft>
              <a:buClr>
                <a:srgbClr val="002B62"/>
              </a:buClr>
              <a:buSzTx/>
              <a:buFont typeface="Wingdings" pitchFamily="2" charset="2"/>
              <a:buChar char="l"/>
              <a:tabLst/>
              <a:defRPr/>
            </a:pPr>
            <a:r>
              <a:rPr lang="ja-JP" altLang="en-US" dirty="0"/>
              <a:t>以下のコマンドで資材を</a:t>
            </a:r>
            <a:r>
              <a:rPr lang="en-US" altLang="ja-JP" dirty="0"/>
              <a:t>DL</a:t>
            </a:r>
            <a:r>
              <a:rPr lang="ja-JP" altLang="en-US" dirty="0"/>
              <a:t>します。</a:t>
            </a:r>
            <a:br>
              <a:rPr lang="en-US" altLang="ja-JP" dirty="0"/>
            </a:br>
            <a:br>
              <a:rPr lang="en-US" altLang="ja-JP" dirty="0"/>
            </a:br>
            <a:r>
              <a:rPr lang="en-US" altLang="ja-JP" sz="1200" dirty="0"/>
              <a:t>#</a:t>
            </a:r>
            <a:r>
              <a:rPr lang="en-US" altLang="ja-JP" sz="1100" dirty="0"/>
              <a:t> curl -OL https://github.com/exastro-suite/it-automation/releases/download/v</a:t>
            </a:r>
            <a:r>
              <a:rPr lang="en-US" altLang="ja-JP" sz="1100" dirty="0">
                <a:solidFill>
                  <a:srgbClr val="FF0000"/>
                </a:solidFill>
              </a:rPr>
              <a:t>x.x.x</a:t>
            </a:r>
            <a:r>
              <a:rPr lang="en-US" altLang="ja-JP" sz="1100" dirty="0"/>
              <a:t>/exastro-it-automation-</a:t>
            </a:r>
            <a:r>
              <a:rPr lang="en-US" altLang="ja-JP" sz="1100" dirty="0">
                <a:solidFill>
                  <a:srgbClr val="FF0000"/>
                </a:solidFill>
              </a:rPr>
              <a:t>x.x.x</a:t>
            </a:r>
            <a:r>
              <a:rPr lang="en-US" altLang="ja-JP" sz="1100" dirty="0"/>
              <a:t>.tar.gz</a:t>
            </a:r>
            <a:br>
              <a:rPr lang="en-US" altLang="ja-JP" dirty="0"/>
            </a:br>
            <a:br>
              <a:rPr kumimoji="1" lang="en-US" altLang="ja-JP" sz="1500" b="0" i="0" u="none" strike="noStrike" kern="0" cap="none" spc="0" normalizeH="0" baseline="0" noProof="0" dirty="0">
                <a:ln>
                  <a:noFill/>
                </a:ln>
                <a:solidFill>
                  <a:srgbClr val="000000"/>
                </a:solidFill>
                <a:effectLst/>
                <a:uLnTx/>
                <a:uFillTx/>
                <a:latin typeface="メイリオ"/>
                <a:ea typeface="メイリオ"/>
              </a:rPr>
            </a:br>
            <a:r>
              <a:rPr kumimoji="1" lang="en-US" altLang="ja-JP" sz="1200" b="0" i="0" u="none" strike="noStrike" kern="0" cap="none" spc="0" normalizeH="0" baseline="0" noProof="0" dirty="0">
                <a:ln>
                  <a:noFill/>
                </a:ln>
                <a:solidFill>
                  <a:srgbClr val="000000"/>
                </a:solidFill>
                <a:effectLst/>
                <a:uLnTx/>
                <a:uFillTx/>
                <a:latin typeface="メイリオ"/>
                <a:ea typeface="メイリオ"/>
              </a:rPr>
              <a:t>※v1.10.1</a:t>
            </a:r>
            <a:r>
              <a:rPr kumimoji="1" lang="ja-JP" altLang="en-US" sz="1200" b="0" i="0" u="none" strike="noStrike" kern="0" cap="none" spc="0" normalizeH="0" baseline="0" noProof="0" dirty="0">
                <a:ln>
                  <a:noFill/>
                </a:ln>
                <a:solidFill>
                  <a:srgbClr val="000000"/>
                </a:solidFill>
                <a:effectLst/>
                <a:uLnTx/>
                <a:uFillTx/>
                <a:latin typeface="メイリオ"/>
                <a:ea typeface="メイリオ"/>
              </a:rPr>
              <a:t>以降は以下のコマンドです。</a:t>
            </a:r>
            <a:br>
              <a:rPr kumimoji="1" lang="en-US" altLang="ja-JP" sz="1000" b="0" i="0" u="none" strike="noStrike" kern="0" cap="none" spc="0" normalizeH="0" baseline="0" noProof="0" dirty="0">
                <a:ln>
                  <a:noFill/>
                </a:ln>
                <a:solidFill>
                  <a:srgbClr val="000000"/>
                </a:solidFill>
                <a:effectLst/>
                <a:uLnTx/>
                <a:uFillTx/>
                <a:latin typeface="メイリオ"/>
                <a:ea typeface="メイリオ"/>
              </a:rPr>
            </a:br>
            <a:r>
              <a:rPr kumimoji="1" lang="en-US" altLang="ja-JP" sz="1300" b="0" i="0" u="none" strike="noStrike" kern="0" cap="none" spc="0" normalizeH="0" baseline="0" noProof="0" dirty="0">
                <a:ln>
                  <a:noFill/>
                </a:ln>
                <a:solidFill>
                  <a:srgbClr val="000000"/>
                </a:solidFill>
                <a:effectLst/>
                <a:uLnTx/>
                <a:uFillTx/>
                <a:latin typeface="メイリオ"/>
                <a:ea typeface="メイリオ"/>
              </a:rPr>
              <a:t># </a:t>
            </a:r>
            <a:r>
              <a:rPr kumimoji="1" lang="en-US" altLang="ja-JP" sz="1100" b="0" i="0" u="none" strike="noStrike" kern="0" cap="none" spc="0" normalizeH="0" baseline="0" noProof="0" dirty="0">
                <a:ln>
                  <a:noFill/>
                </a:ln>
                <a:solidFill>
                  <a:srgbClr val="000000"/>
                </a:solidFill>
                <a:effectLst/>
                <a:uLnTx/>
                <a:uFillTx/>
                <a:latin typeface="メイリオ"/>
                <a:ea typeface="メイリオ"/>
              </a:rPr>
              <a:t>curl -OL https://github.com/exastro-suite/it-automation/releases/download/v</a:t>
            </a:r>
            <a:r>
              <a:rPr kumimoji="1" lang="en-US" altLang="ja-JP" sz="1100" b="0" i="0" u="none" strike="noStrike" kern="0" cap="none" spc="0" normalizeH="0" baseline="0" noProof="0" dirty="0">
                <a:ln>
                  <a:noFill/>
                </a:ln>
                <a:solidFill>
                  <a:srgbClr val="FF0000"/>
                </a:solidFill>
                <a:effectLst/>
                <a:uLnTx/>
                <a:uFillTx/>
                <a:latin typeface="メイリオ"/>
                <a:ea typeface="メイリオ"/>
              </a:rPr>
              <a:t>x.x.x_tag</a:t>
            </a:r>
            <a:r>
              <a:rPr kumimoji="1" lang="en-US" altLang="ja-JP" sz="1100" b="0" i="0" u="none" strike="noStrike" kern="0" cap="none" spc="0" normalizeH="0" baseline="0" noProof="0" dirty="0">
                <a:ln>
                  <a:noFill/>
                </a:ln>
                <a:solidFill>
                  <a:srgbClr val="000000"/>
                </a:solidFill>
                <a:effectLst/>
                <a:uLnTx/>
                <a:uFillTx/>
                <a:latin typeface="メイリオ"/>
                <a:ea typeface="メイリオ"/>
              </a:rPr>
              <a:t>/exastro-it-automation-</a:t>
            </a:r>
            <a:r>
              <a:rPr kumimoji="1" lang="en-US" altLang="ja-JP" sz="1100" b="0" i="0" u="none" strike="noStrike" kern="0" cap="none" spc="0" normalizeH="0" baseline="0" noProof="0" dirty="0">
                <a:ln>
                  <a:noFill/>
                </a:ln>
                <a:solidFill>
                  <a:srgbClr val="FF0000"/>
                </a:solidFill>
                <a:effectLst/>
                <a:uLnTx/>
                <a:uFillTx/>
                <a:latin typeface="メイリオ"/>
                <a:ea typeface="メイリオ"/>
              </a:rPr>
              <a:t>x.x.x</a:t>
            </a:r>
            <a:r>
              <a:rPr kumimoji="1" lang="en-US" altLang="ja-JP" sz="1100" b="0" i="0" u="none" strike="noStrike" kern="0" cap="none" spc="0" normalizeH="0" baseline="0" noProof="0" dirty="0">
                <a:ln>
                  <a:noFill/>
                </a:ln>
                <a:solidFill>
                  <a:srgbClr val="000000"/>
                </a:solidFill>
                <a:effectLst/>
                <a:uLnTx/>
                <a:uFillTx/>
                <a:latin typeface="メイリオ"/>
                <a:ea typeface="メイリオ"/>
              </a:rPr>
              <a:t>.tar.gz</a:t>
            </a:r>
            <a:br>
              <a:rPr kumimoji="1" lang="en-US" altLang="ja-JP" sz="1100" b="0" i="0" u="none" strike="noStrike" kern="0" cap="none" spc="0" normalizeH="0" baseline="0" noProof="0" dirty="0">
                <a:ln>
                  <a:noFill/>
                </a:ln>
                <a:solidFill>
                  <a:srgbClr val="000000"/>
                </a:solidFill>
                <a:effectLst/>
                <a:uLnTx/>
                <a:uFillTx/>
                <a:latin typeface="メイリオ"/>
                <a:ea typeface="メイリオ"/>
              </a:rPr>
            </a:br>
            <a:endParaRPr lang="en-US" altLang="ja-JP" dirty="0"/>
          </a:p>
          <a:p>
            <a:pPr marL="180000" lvl="1" indent="0">
              <a:buNone/>
            </a:pPr>
            <a:r>
              <a:rPr lang="ja-JP" altLang="en-US" dirty="0"/>
              <a:t>　</a:t>
            </a:r>
            <a:r>
              <a:rPr lang="en-US" altLang="ja-JP" dirty="0"/>
              <a:t>※ curl</a:t>
            </a:r>
            <a:r>
              <a:rPr lang="ja-JP" altLang="en-US" dirty="0"/>
              <a:t>コマンドは事前にインストールしてください。</a:t>
            </a:r>
            <a:endParaRPr lang="en-US" altLang="ja-JP" dirty="0"/>
          </a:p>
          <a:p>
            <a:pPr marL="180000" lvl="1" indent="0">
              <a:buNone/>
            </a:pPr>
            <a:r>
              <a:rPr lang="ja-JP" altLang="en-US" dirty="0"/>
              <a:t>　</a:t>
            </a:r>
            <a:r>
              <a:rPr lang="en-US" altLang="ja-JP" dirty="0"/>
              <a:t>※</a:t>
            </a:r>
            <a:r>
              <a:rPr lang="ja-JP" altLang="en-US" dirty="0">
                <a:solidFill>
                  <a:srgbClr val="FF0000"/>
                </a:solidFill>
              </a:rPr>
              <a:t>バージョン</a:t>
            </a:r>
            <a:r>
              <a:rPr lang="en-US" altLang="ja-JP" dirty="0">
                <a:solidFill>
                  <a:srgbClr val="FF0000"/>
                </a:solidFill>
              </a:rPr>
              <a:t>(x.x.x)</a:t>
            </a:r>
            <a:r>
              <a:rPr lang="ja-JP" altLang="en-US" dirty="0">
                <a:solidFill>
                  <a:srgbClr val="FF0000"/>
                </a:solidFill>
              </a:rPr>
              <a:t>は適宜変更してください。</a:t>
            </a:r>
            <a:br>
              <a:rPr lang="en-US" altLang="ja-JP" dirty="0"/>
            </a:br>
            <a:endParaRPr lang="en-US" altLang="ja-JP" dirty="0"/>
          </a:p>
          <a:p>
            <a:r>
              <a:rPr lang="ja-JP" altLang="en-US" dirty="0"/>
              <a:t>資材の展開</a:t>
            </a:r>
            <a:endParaRPr lang="en-US" altLang="ja-JP" dirty="0"/>
          </a:p>
          <a:p>
            <a:pPr lvl="1"/>
            <a:r>
              <a:rPr lang="en-US" altLang="ja-JP" dirty="0"/>
              <a:t>.tar.gz</a:t>
            </a:r>
            <a:r>
              <a:rPr lang="ja-JP" altLang="en-US" dirty="0"/>
              <a:t> ファイルを解凍します。</a:t>
            </a:r>
            <a:br>
              <a:rPr lang="en-US" altLang="ja-JP" dirty="0"/>
            </a:br>
            <a:br>
              <a:rPr lang="en-US" altLang="ja-JP" dirty="0"/>
            </a:br>
            <a:r>
              <a:rPr lang="en-US" altLang="ja-JP" sz="1400" dirty="0"/>
              <a:t># tar </a:t>
            </a:r>
            <a:r>
              <a:rPr lang="en-US" altLang="ja-JP" sz="1400" dirty="0" err="1"/>
              <a:t>zxf</a:t>
            </a:r>
            <a:r>
              <a:rPr lang="ja-JP" altLang="en-US" sz="1400" dirty="0"/>
              <a:t> </a:t>
            </a:r>
            <a:r>
              <a:rPr lang="en-US" altLang="ja-JP" sz="1400" dirty="0"/>
              <a:t>exastro-it-automation-</a:t>
            </a:r>
            <a:r>
              <a:rPr lang="en-US" altLang="ja-JP" sz="1400" dirty="0">
                <a:solidFill>
                  <a:srgbClr val="FF0000"/>
                </a:solidFill>
              </a:rPr>
              <a:t>x.x.x</a:t>
            </a:r>
            <a:r>
              <a:rPr lang="en-US" altLang="ja-JP" sz="1400" dirty="0"/>
              <a:t>.tar.gz</a:t>
            </a:r>
            <a:br>
              <a:rPr lang="en-US" altLang="ja-JP" sz="1400" dirty="0"/>
            </a:br>
            <a:endParaRPr lang="en-US" altLang="ja-JP" dirty="0"/>
          </a:p>
          <a:p>
            <a:r>
              <a:rPr lang="ja-JP" altLang="en-US" dirty="0"/>
              <a:t>ディレクトリ移動</a:t>
            </a:r>
            <a:endParaRPr lang="en-US" altLang="ja-JP" dirty="0"/>
          </a:p>
          <a:p>
            <a:pPr lvl="1"/>
            <a:r>
              <a:rPr lang="ja-JP" altLang="en-US" dirty="0"/>
              <a:t>環境構築を設定を行うセッティングファイルとシェルのあるディレクトリに移動します。</a:t>
            </a:r>
            <a:br>
              <a:rPr lang="en-US" altLang="ja-JP" dirty="0"/>
            </a:br>
            <a:br>
              <a:rPr lang="en-US" altLang="ja-JP" dirty="0"/>
            </a:br>
            <a:r>
              <a:rPr lang="en-US" altLang="ja-JP" sz="1400" dirty="0"/>
              <a:t># cd it-automation-</a:t>
            </a:r>
            <a:r>
              <a:rPr lang="en-US" altLang="ja-JP" sz="1400" dirty="0" err="1">
                <a:solidFill>
                  <a:srgbClr val="FF0000"/>
                </a:solidFill>
              </a:rPr>
              <a:t>x.x.x</a:t>
            </a:r>
            <a:r>
              <a:rPr lang="en-US" altLang="ja-JP" sz="1400" dirty="0"/>
              <a:t>/</a:t>
            </a:r>
            <a:r>
              <a:rPr lang="en-US" altLang="ja-JP" sz="1400" kern="100" dirty="0"/>
              <a:t>ita</a:t>
            </a:r>
            <a:r>
              <a:rPr lang="en-US" altLang="ja-JP" sz="1400" dirty="0"/>
              <a:t>_install_package/</a:t>
            </a:r>
            <a:r>
              <a:rPr lang="en-US" altLang="ja-JP" sz="1400" dirty="0" err="1"/>
              <a:t>install_scripts</a:t>
            </a:r>
            <a:endParaRPr lang="en-US" altLang="ja-JP" dirty="0"/>
          </a:p>
        </p:txBody>
      </p:sp>
    </p:spTree>
    <p:extLst>
      <p:ext uri="{BB962C8B-B14F-4D97-AF65-F5344CB8AC3E}">
        <p14:creationId xmlns:p14="http://schemas.microsoft.com/office/powerpoint/2010/main" val="14712184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3.5</a:t>
            </a:r>
            <a:r>
              <a:rPr lang="ja-JP" altLang="en-US" dirty="0"/>
              <a:t>　環境構築（</a:t>
            </a:r>
            <a:r>
              <a:rPr lang="en-US" altLang="ja-JP" dirty="0"/>
              <a:t>2/12</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r>
              <a:rPr lang="ja-JP" altLang="en-US" dirty="0"/>
              <a:t>アンサーファイル</a:t>
            </a:r>
            <a:r>
              <a:rPr lang="en-US" altLang="ja-JP" dirty="0"/>
              <a:t>(</a:t>
            </a:r>
            <a:r>
              <a:rPr lang="en-US" altLang="ja-JP" kern="100" dirty="0"/>
              <a:t>ita</a:t>
            </a:r>
            <a:r>
              <a:rPr lang="en-US" altLang="ja-JP" dirty="0"/>
              <a:t>_answers.txt)</a:t>
            </a:r>
            <a:r>
              <a:rPr lang="ja-JP" altLang="en-US" dirty="0"/>
              <a:t>を編集</a:t>
            </a:r>
            <a:endParaRPr lang="en-US" altLang="ja-JP" dirty="0"/>
          </a:p>
          <a:p>
            <a:pPr lvl="1"/>
            <a:r>
              <a:rPr lang="ja-JP" altLang="en-US" sz="1400" dirty="0"/>
              <a:t>ライブラリ収集を行う前にアンサーファイルを事前に作成してください。</a:t>
            </a:r>
          </a:p>
          <a:p>
            <a:pPr lvl="1"/>
            <a:r>
              <a:rPr lang="ja-JP" altLang="en-US" sz="1400" dirty="0"/>
              <a:t>ライブラリ収集を行う場合は「</a:t>
            </a:r>
            <a:r>
              <a:rPr lang="en-US" altLang="ja-JP" sz="1400" kern="100" dirty="0" err="1"/>
              <a:t>install_mode</a:t>
            </a:r>
            <a:r>
              <a:rPr lang="ja-JP" altLang="en-US" sz="1400" kern="100" dirty="0"/>
              <a:t>」</a:t>
            </a:r>
            <a:r>
              <a:rPr lang="ja-JP" altLang="en-US" sz="1400" dirty="0"/>
              <a:t>の設定値を「</a:t>
            </a:r>
            <a:r>
              <a:rPr lang="en-US" altLang="ja-JP" sz="1400" kern="100" dirty="0" err="1"/>
              <a:t>Gather_Library</a:t>
            </a:r>
            <a:r>
              <a:rPr lang="ja-JP" altLang="en-US" sz="1400" kern="100" dirty="0"/>
              <a:t>」</a:t>
            </a:r>
            <a:r>
              <a:rPr lang="ja-JP" altLang="en-US" sz="1400" dirty="0"/>
              <a:t>にしてください。</a:t>
            </a:r>
            <a:endParaRPr lang="en-US" altLang="ja-JP" sz="1400" dirty="0"/>
          </a:p>
          <a:p>
            <a:pPr lvl="1"/>
            <a:r>
              <a:rPr lang="ja-JP" altLang="en-US" sz="1400" dirty="0"/>
              <a:t>ライブラリ収集の時点でのアンサーファイルの必須項目は「</a:t>
            </a:r>
            <a:r>
              <a:rPr lang="en-US" altLang="ja-JP" sz="1400" kern="100" dirty="0" err="1"/>
              <a:t>install_mode</a:t>
            </a:r>
            <a:r>
              <a:rPr lang="ja-JP" altLang="en-US" sz="1400" kern="100" dirty="0"/>
              <a:t>」</a:t>
            </a:r>
            <a:r>
              <a:rPr lang="ja-JP" altLang="en-US" sz="1400" dirty="0"/>
              <a:t>と「</a:t>
            </a:r>
            <a:r>
              <a:rPr lang="en-US" altLang="ja-JP" sz="1400" dirty="0" err="1"/>
              <a:t>linux_os</a:t>
            </a:r>
            <a:r>
              <a:rPr lang="ja-JP" altLang="en-US" sz="1400" dirty="0"/>
              <a:t>」です。</a:t>
            </a:r>
            <a:br>
              <a:rPr lang="en-US" altLang="ja-JP" dirty="0"/>
            </a:br>
            <a:br>
              <a:rPr lang="en-US" altLang="ja-JP" dirty="0"/>
            </a:br>
            <a:endParaRPr lang="en-US" altLang="ja-JP" dirty="0"/>
          </a:p>
          <a:p>
            <a:endParaRPr lang="en-US" altLang="ja-JP" dirty="0"/>
          </a:p>
          <a:p>
            <a:pPr lvl="1"/>
            <a:endParaRPr lang="en-US" altLang="ja-JP" dirty="0"/>
          </a:p>
        </p:txBody>
      </p:sp>
      <p:graphicFrame>
        <p:nvGraphicFramePr>
          <p:cNvPr id="4" name="表 3"/>
          <p:cNvGraphicFramePr>
            <a:graphicFrameLocks noGrp="1"/>
          </p:cNvGraphicFramePr>
          <p:nvPr>
            <p:extLst>
              <p:ext uri="{D42A27DB-BD31-4B8C-83A1-F6EECF244321}">
                <p14:modId xmlns:p14="http://schemas.microsoft.com/office/powerpoint/2010/main" val="3894517840"/>
              </p:ext>
            </p:extLst>
          </p:nvPr>
        </p:nvGraphicFramePr>
        <p:xfrm>
          <a:off x="538952" y="2027855"/>
          <a:ext cx="8065121" cy="4518508"/>
        </p:xfrm>
        <a:graphic>
          <a:graphicData uri="http://schemas.openxmlformats.org/drawingml/2006/table">
            <a:tbl>
              <a:tblPr firstRow="1" firstCol="1" bandRow="1">
                <a:tableStyleId>{5C22544A-7EE6-4342-B048-85BDC9FD1C3A}</a:tableStyleId>
              </a:tblPr>
              <a:tblGrid>
                <a:gridCol w="1512210">
                  <a:extLst>
                    <a:ext uri="{9D8B030D-6E8A-4147-A177-3AD203B41FA5}">
                      <a16:colId xmlns:a16="http://schemas.microsoft.com/office/drawing/2014/main" val="20000"/>
                    </a:ext>
                  </a:extLst>
                </a:gridCol>
                <a:gridCol w="792110">
                  <a:extLst>
                    <a:ext uri="{9D8B030D-6E8A-4147-A177-3AD203B41FA5}">
                      <a16:colId xmlns:a16="http://schemas.microsoft.com/office/drawing/2014/main" val="20001"/>
                    </a:ext>
                  </a:extLst>
                </a:gridCol>
                <a:gridCol w="1311786">
                  <a:extLst>
                    <a:ext uri="{9D8B030D-6E8A-4147-A177-3AD203B41FA5}">
                      <a16:colId xmlns:a16="http://schemas.microsoft.com/office/drawing/2014/main" val="20002"/>
                    </a:ext>
                  </a:extLst>
                </a:gridCol>
                <a:gridCol w="4449015">
                  <a:extLst>
                    <a:ext uri="{9D8B030D-6E8A-4147-A177-3AD203B41FA5}">
                      <a16:colId xmlns:a16="http://schemas.microsoft.com/office/drawing/2014/main" val="20003"/>
                    </a:ext>
                  </a:extLst>
                </a:gridCol>
              </a:tblGrid>
              <a:tr h="340862">
                <a:tc>
                  <a:txBody>
                    <a:bodyPr/>
                    <a:lstStyle/>
                    <a:p>
                      <a:pPr algn="ctr">
                        <a:spcAft>
                          <a:spcPts val="0"/>
                        </a:spcAft>
                      </a:pPr>
                      <a:r>
                        <a:rPr lang="ja-JP" sz="1100" kern="100" dirty="0">
                          <a:effectLst/>
                        </a:rPr>
                        <a:t>種目</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sz="1100" kern="100" dirty="0">
                          <a:effectLst/>
                        </a:rPr>
                        <a:t>必須</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sz="1100" kern="100" dirty="0">
                          <a:effectLst/>
                        </a:rPr>
                        <a:t>初期値</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sz="1100" kern="100" dirty="0">
                          <a:effectLst/>
                        </a:rPr>
                        <a:t>説明</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extLst>
                  <a:ext uri="{0D108BD9-81ED-4DB2-BD59-A6C34878D82A}">
                    <a16:rowId xmlns:a16="http://schemas.microsoft.com/office/drawing/2014/main" val="10000"/>
                  </a:ext>
                </a:extLst>
              </a:tr>
              <a:tr h="1212129">
                <a:tc>
                  <a:txBody>
                    <a:bodyPr/>
                    <a:lstStyle/>
                    <a:p>
                      <a:pPr algn="just">
                        <a:lnSpc>
                          <a:spcPct val="150000"/>
                        </a:lnSpc>
                        <a:spcAft>
                          <a:spcPts val="0"/>
                        </a:spcAft>
                      </a:pPr>
                      <a:r>
                        <a:rPr lang="en-US" sz="1000" kern="100" dirty="0">
                          <a:effectLst/>
                        </a:rPr>
                        <a:t>install_mode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r>
                        <a:rPr lang="en-US"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sz="1000" kern="100" dirty="0" err="1">
                          <a:effectLst/>
                        </a:rPr>
                        <a:t>Install</a:t>
                      </a:r>
                      <a:r>
                        <a:rPr lang="en-US" altLang="ja-JP" sz="1000" kern="100" dirty="0" err="1">
                          <a:effectLst/>
                        </a:rPr>
                        <a:t>_Online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00000"/>
                        </a:lnSpc>
                        <a:spcAft>
                          <a:spcPts val="0"/>
                        </a:spcAft>
                      </a:pPr>
                      <a:r>
                        <a:rPr lang="ja-JP" altLang="ja-JP" sz="1000" kern="100" dirty="0">
                          <a:effectLst/>
                          <a:latin typeface="+mn-ea"/>
                          <a:ea typeface="+mn-ea"/>
                        </a:rPr>
                        <a:t>インストールモードの設定</a:t>
                      </a:r>
                      <a:endParaRPr lang="en-US" altLang="ja-JP" sz="1000" kern="100" dirty="0">
                        <a:effectLst/>
                        <a:latin typeface="+mn-ea"/>
                        <a:ea typeface="+mn-ea"/>
                      </a:endParaRPr>
                    </a:p>
                    <a:p>
                      <a:pPr algn="just">
                        <a:lnSpc>
                          <a:spcPct val="100000"/>
                        </a:lnSpc>
                        <a:spcAft>
                          <a:spcPts val="0"/>
                        </a:spcAft>
                      </a:pPr>
                      <a:r>
                        <a:rPr lang="ja-JP" altLang="en-US" sz="800" kern="100" dirty="0">
                          <a:effectLst/>
                        </a:rPr>
                        <a:t>・</a:t>
                      </a:r>
                      <a:r>
                        <a:rPr lang="en-US" altLang="ja-JP" sz="800" kern="100" dirty="0" err="1">
                          <a:effectLst/>
                        </a:rPr>
                        <a:t>Install_Online</a:t>
                      </a:r>
                      <a:r>
                        <a:rPr lang="ja-JP" altLang="en-US" sz="800" kern="100" dirty="0">
                          <a:effectLst/>
                        </a:rPr>
                        <a:t>：オンラインインストール</a:t>
                      </a:r>
                      <a:endParaRPr lang="en-US" altLang="ja-JP" sz="800" kern="100" dirty="0">
                        <a:effectLst/>
                      </a:endParaRPr>
                    </a:p>
                    <a:p>
                      <a:pPr algn="just">
                        <a:lnSpc>
                          <a:spcPct val="100000"/>
                        </a:lnSpc>
                        <a:spcAft>
                          <a:spcPts val="0"/>
                        </a:spcAft>
                      </a:pPr>
                      <a:r>
                        <a:rPr lang="ja-JP" altLang="en-US" sz="800" kern="100" dirty="0">
                          <a:effectLst/>
                        </a:rPr>
                        <a:t>・</a:t>
                      </a:r>
                      <a:r>
                        <a:rPr lang="en-US" altLang="ja-JP" sz="800" kern="100" dirty="0" err="1">
                          <a:effectLst/>
                        </a:rPr>
                        <a:t>Install_Offline</a:t>
                      </a:r>
                      <a:r>
                        <a:rPr lang="ja-JP" altLang="en-US" sz="800" kern="100" dirty="0">
                          <a:effectLst/>
                        </a:rPr>
                        <a:t>：オフラインインストール</a:t>
                      </a:r>
                      <a:endParaRPr lang="en-US" altLang="ja-JP" sz="800" kern="100" dirty="0">
                        <a:effectLst/>
                      </a:endParaRPr>
                    </a:p>
                    <a:p>
                      <a:pPr algn="just">
                        <a:lnSpc>
                          <a:spcPct val="100000"/>
                        </a:lnSpc>
                        <a:spcAft>
                          <a:spcPts val="0"/>
                        </a:spcAft>
                      </a:pPr>
                      <a:r>
                        <a:rPr lang="ja-JP" altLang="en-US" sz="800" kern="100" dirty="0">
                          <a:effectLst/>
                        </a:rPr>
                        <a:t>・</a:t>
                      </a:r>
                      <a:r>
                        <a:rPr lang="en-US" altLang="ja-JP" sz="800" kern="100" dirty="0" err="1">
                          <a:effectLst/>
                        </a:rPr>
                        <a:t>Gather_Library</a:t>
                      </a:r>
                      <a:r>
                        <a:rPr lang="ja-JP" altLang="en-US" sz="800" kern="100" dirty="0">
                          <a:effectLst/>
                        </a:rPr>
                        <a:t>：ライブラリ収集</a:t>
                      </a:r>
                      <a:endParaRPr lang="en-US" altLang="ja-JP" sz="800" kern="100" dirty="0">
                        <a:effectLst/>
                      </a:endParaRPr>
                    </a:p>
                    <a:p>
                      <a:pPr algn="just">
                        <a:lnSpc>
                          <a:spcPct val="100000"/>
                        </a:lnSpc>
                        <a:spcAft>
                          <a:spcPts val="0"/>
                        </a:spcAft>
                      </a:pPr>
                      <a:r>
                        <a:rPr lang="ja-JP" altLang="en-US" sz="800" kern="100" dirty="0">
                          <a:effectLst/>
                        </a:rPr>
                        <a:t>・</a:t>
                      </a:r>
                      <a:r>
                        <a:rPr lang="en-US" altLang="ja-JP" sz="800" kern="100" dirty="0" err="1">
                          <a:effectLst/>
                        </a:rPr>
                        <a:t>Install_ITA</a:t>
                      </a:r>
                      <a:r>
                        <a:rPr lang="ja-JP" altLang="en-US" sz="800" kern="100" dirty="0">
                          <a:effectLst/>
                        </a:rPr>
                        <a:t>：</a:t>
                      </a:r>
                      <a:r>
                        <a:rPr lang="en-US" altLang="ja-JP" sz="800" kern="100" dirty="0">
                          <a:effectLst/>
                        </a:rPr>
                        <a:t>ITA</a:t>
                      </a:r>
                      <a:r>
                        <a:rPr lang="ja-JP" altLang="en-US" sz="800" kern="100" dirty="0">
                          <a:effectLst/>
                        </a:rPr>
                        <a:t>本体のインストール</a:t>
                      </a:r>
                      <a:endParaRPr lang="en-US" altLang="ja-JP" sz="800" kern="100" dirty="0">
                        <a:effectLst/>
                      </a:endParaRPr>
                    </a:p>
                    <a:p>
                      <a:pPr algn="just">
                        <a:lnSpc>
                          <a:spcPct val="100000"/>
                        </a:lnSpc>
                        <a:spcAft>
                          <a:spcPts val="0"/>
                        </a:spcAft>
                      </a:pPr>
                      <a:r>
                        <a:rPr lang="ja-JP" altLang="en-US" sz="800" kern="100" dirty="0">
                          <a:effectLst/>
                        </a:rPr>
                        <a:t>・</a:t>
                      </a:r>
                      <a:r>
                        <a:rPr lang="en-US" altLang="ja-JP" sz="800" kern="100" dirty="0" err="1">
                          <a:effectLst/>
                        </a:rPr>
                        <a:t>Versionup_All</a:t>
                      </a:r>
                      <a:r>
                        <a:rPr lang="ja-JP" altLang="en-US" sz="800" kern="100" dirty="0">
                          <a:effectLst/>
                        </a:rPr>
                        <a:t>：</a:t>
                      </a:r>
                      <a:r>
                        <a:rPr lang="en-US" altLang="ja-JP" sz="800" kern="100" dirty="0">
                          <a:effectLst/>
                        </a:rPr>
                        <a:t>ITA</a:t>
                      </a:r>
                      <a:r>
                        <a:rPr lang="ja-JP" altLang="en-US" sz="800" kern="100" dirty="0">
                          <a:effectLst/>
                        </a:rPr>
                        <a:t>本体のバージョンアップ（ライブラリのインストールあり）</a:t>
                      </a:r>
                      <a:endParaRPr lang="en-US" altLang="ja-JP" sz="800" kern="100" dirty="0">
                        <a:effectLst/>
                      </a:endParaRPr>
                    </a:p>
                    <a:p>
                      <a:pPr algn="just">
                        <a:lnSpc>
                          <a:spcPct val="100000"/>
                        </a:lnSpc>
                        <a:spcAft>
                          <a:spcPts val="0"/>
                        </a:spcAft>
                      </a:pPr>
                      <a:r>
                        <a:rPr lang="ja-JP" altLang="en-US" sz="800" kern="100" dirty="0">
                          <a:effectLst/>
                        </a:rPr>
                        <a:t>・</a:t>
                      </a:r>
                      <a:r>
                        <a:rPr lang="en-US" altLang="ja-JP" sz="800" kern="100" dirty="0" err="1">
                          <a:effectLst/>
                        </a:rPr>
                        <a:t>Versionup_ITA</a:t>
                      </a:r>
                      <a:r>
                        <a:rPr lang="ja-JP" altLang="en-US" sz="800" kern="100" dirty="0">
                          <a:effectLst/>
                        </a:rPr>
                        <a:t>：</a:t>
                      </a:r>
                      <a:r>
                        <a:rPr lang="en-US" altLang="ja-JP" sz="800" kern="100" dirty="0">
                          <a:effectLst/>
                        </a:rPr>
                        <a:t>ITA</a:t>
                      </a:r>
                      <a:r>
                        <a:rPr lang="ja-JP" altLang="en-US" sz="800" kern="100" dirty="0">
                          <a:effectLst/>
                        </a:rPr>
                        <a:t>本体のバージョンアップ（ライブラリのインストールなし）</a:t>
                      </a:r>
                      <a:endParaRPr lang="en-US" altLang="ja-JP" sz="800" kern="100" dirty="0">
                        <a:effectLst/>
                      </a:endParaRPr>
                    </a:p>
                    <a:p>
                      <a:pPr algn="just">
                        <a:lnSpc>
                          <a:spcPct val="100000"/>
                        </a:lnSpc>
                        <a:spcAft>
                          <a:spcPts val="0"/>
                        </a:spcAft>
                      </a:pPr>
                      <a:r>
                        <a:rPr lang="ja-JP" altLang="en-US" sz="800" kern="100" dirty="0">
                          <a:effectLst/>
                        </a:rPr>
                        <a:t>・</a:t>
                      </a:r>
                      <a:r>
                        <a:rPr lang="en-US" altLang="ja-JP" sz="800" kern="100" dirty="0">
                          <a:effectLst/>
                        </a:rPr>
                        <a:t>Uninstall</a:t>
                      </a:r>
                      <a:r>
                        <a:rPr lang="ja-JP" altLang="en-US" sz="800" kern="100" dirty="0">
                          <a:effectLst/>
                        </a:rPr>
                        <a:t>：</a:t>
                      </a:r>
                      <a:r>
                        <a:rPr lang="en-US" altLang="ja-JP" sz="800" kern="100" dirty="0">
                          <a:effectLst/>
                        </a:rPr>
                        <a:t>ITA</a:t>
                      </a:r>
                      <a:r>
                        <a:rPr lang="ja-JP" altLang="en-US" sz="800" kern="100" dirty="0">
                          <a:effectLst/>
                        </a:rPr>
                        <a:t>本体のアンインストール</a:t>
                      </a:r>
                      <a:endParaRPr lang="en-US" altLang="ja-JP" sz="800" kern="100" dirty="0">
                        <a:effectLst/>
                      </a:endParaRPr>
                    </a:p>
                    <a:p>
                      <a:pPr algn="just">
                        <a:lnSpc>
                          <a:spcPct val="100000"/>
                        </a:lnSpc>
                        <a:spcAft>
                          <a:spcPts val="0"/>
                        </a:spcAft>
                      </a:pPr>
                      <a:r>
                        <a:rPr lang="en-US" altLang="ja-JP" sz="800" kern="100" dirty="0">
                          <a:solidFill>
                            <a:srgbClr val="FF0000"/>
                          </a:solidFill>
                          <a:effectLst/>
                        </a:rPr>
                        <a:t>※</a:t>
                      </a:r>
                      <a:r>
                        <a:rPr lang="ja-JP" altLang="en-US" sz="800" kern="100" dirty="0">
                          <a:solidFill>
                            <a:srgbClr val="FF0000"/>
                          </a:solidFill>
                          <a:effectLst/>
                        </a:rPr>
                        <a:t>詳細は</a:t>
                      </a:r>
                      <a:r>
                        <a:rPr lang="ja-JP" altLang="en-US" sz="800" dirty="0">
                          <a:solidFill>
                            <a:srgbClr val="FF0000"/>
                          </a:solidFill>
                        </a:rPr>
                        <a:t>参考</a:t>
                      </a:r>
                      <a:r>
                        <a:rPr lang="ja-JP" altLang="en-US" sz="800" kern="100" dirty="0">
                          <a:solidFill>
                            <a:srgbClr val="FF0000"/>
                          </a:solidFill>
                          <a:effectLst/>
                        </a:rPr>
                        <a:t>参照</a:t>
                      </a:r>
                      <a:endParaRPr lang="ja-JP" altLang="ja-JP" sz="800" kern="100" dirty="0">
                        <a:solidFill>
                          <a:srgbClr val="FF0000"/>
                        </a:solidFill>
                        <a:effectLst/>
                      </a:endParaRPr>
                    </a:p>
                  </a:txBody>
                  <a:tcPr marL="68495" marR="68495" marT="0" marB="0" anchor="ctr">
                    <a:solidFill>
                      <a:srgbClr val="CBCDD3"/>
                    </a:solidFill>
                  </a:tcPr>
                </a:tc>
                <a:extLst>
                  <a:ext uri="{0D108BD9-81ED-4DB2-BD59-A6C34878D82A}">
                    <a16:rowId xmlns:a16="http://schemas.microsoft.com/office/drawing/2014/main" val="10001"/>
                  </a:ext>
                </a:extLst>
              </a:tr>
              <a:tr h="1039369">
                <a:tc>
                  <a:txBody>
                    <a:bodyPr/>
                    <a:lstStyle/>
                    <a:p>
                      <a:pPr algn="just">
                        <a:lnSpc>
                          <a:spcPct val="150000"/>
                        </a:lnSpc>
                        <a:spcAft>
                          <a:spcPts val="0"/>
                        </a:spcAft>
                      </a:pPr>
                      <a:r>
                        <a:rPr lang="en-US" sz="1000" kern="100" dirty="0">
                          <a:effectLst/>
                        </a:rPr>
                        <a:t>ita_directory</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ja-JP" sz="1000" kern="100" dirty="0">
                          <a:effectLst/>
                        </a:rPr>
                        <a:t>－</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altLang="ja-JP" sz="1000" kern="100" dirty="0">
                          <a:effectLst/>
                        </a:rPr>
                        <a:t>/</a:t>
                      </a:r>
                      <a:r>
                        <a:rPr lang="en-US" altLang="ja-JP" sz="1000" kern="100" dirty="0" err="1">
                          <a:effectLst/>
                        </a:rPr>
                        <a:t>exastro</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algn="just">
                        <a:lnSpc>
                          <a:spcPct val="100000"/>
                        </a:lnSpc>
                        <a:spcAft>
                          <a:spcPts val="0"/>
                        </a:spcAft>
                      </a:pPr>
                      <a:r>
                        <a:rPr lang="ja-JP" sz="900" kern="100" dirty="0">
                          <a:effectLst/>
                        </a:rPr>
                        <a:t>インストールディレクトリ</a:t>
                      </a:r>
                    </a:p>
                    <a:p>
                      <a:pPr algn="just">
                        <a:lnSpc>
                          <a:spcPct val="100000"/>
                        </a:lnSpc>
                        <a:spcAft>
                          <a:spcPts val="0"/>
                        </a:spcAft>
                      </a:pPr>
                      <a:r>
                        <a:rPr lang="en-US" sz="900" kern="100" dirty="0">
                          <a:effectLst/>
                        </a:rPr>
                        <a:t>ITA</a:t>
                      </a:r>
                      <a:r>
                        <a:rPr lang="ja-JP" sz="900" kern="100" dirty="0">
                          <a:effectLst/>
                        </a:rPr>
                        <a:t>をインストールするディレクトリを絶対パスで指定してください。</a:t>
                      </a:r>
                    </a:p>
                    <a:p>
                      <a:pPr algn="just">
                        <a:lnSpc>
                          <a:spcPct val="100000"/>
                        </a:lnSpc>
                        <a:spcAft>
                          <a:spcPts val="0"/>
                        </a:spcAft>
                      </a:pPr>
                      <a:r>
                        <a:rPr lang="ja-JP" sz="900" kern="100" dirty="0">
                          <a:effectLst/>
                        </a:rPr>
                        <a:t>ディレクトリが無い場合作成されます。</a:t>
                      </a:r>
                      <a:endParaRPr lang="en-US" altLang="ja-JP" sz="900" kern="100" dirty="0">
                        <a:effectLst/>
                      </a:endParaRPr>
                    </a:p>
                    <a:p>
                      <a:pPr algn="just">
                        <a:lnSpc>
                          <a:spcPct val="100000"/>
                        </a:lnSpc>
                        <a:spcAft>
                          <a:spcPts val="0"/>
                        </a:spcAft>
                      </a:pPr>
                      <a:r>
                        <a:rPr lang="ja-JP" altLang="en-US" sz="900" kern="100" dirty="0">
                          <a:effectLst/>
                        </a:rPr>
                        <a:t>全ユーザーが参照可能なディレクトリを指定してください。</a:t>
                      </a:r>
                      <a:endParaRPr lang="ja-JP" altLang="ja-JP" sz="900" kern="100" dirty="0">
                        <a:effectLst/>
                      </a:endParaRPr>
                    </a:p>
                    <a:p>
                      <a:pPr algn="just">
                        <a:lnSpc>
                          <a:spcPct val="100000"/>
                        </a:lnSpc>
                        <a:spcAft>
                          <a:spcPts val="0"/>
                        </a:spcAft>
                      </a:pPr>
                      <a:r>
                        <a:rPr lang="ja-JP" altLang="ja-JP" sz="900" kern="100" dirty="0">
                          <a:effectLst/>
                        </a:rPr>
                        <a:t>ディレクトリが無い場合作成されます。</a:t>
                      </a:r>
                      <a:endParaRPr lang="en-US" altLang="ja-JP" sz="900" kern="100" dirty="0">
                        <a:effectLst/>
                      </a:endParaRPr>
                    </a:p>
                    <a:p>
                      <a:pPr algn="just">
                        <a:lnSpc>
                          <a:spcPct val="100000"/>
                        </a:lnSpc>
                        <a:spcAft>
                          <a:spcPts val="0"/>
                        </a:spcAft>
                      </a:pPr>
                      <a:r>
                        <a:rPr lang="en-US" altLang="ja-JP" sz="900" kern="100" dirty="0">
                          <a:solidFill>
                            <a:srgbClr val="FF0000"/>
                          </a:solidFill>
                          <a:effectLst/>
                          <a:latin typeface="+mn-ea"/>
                          <a:ea typeface="+mn-ea"/>
                          <a:cs typeface="Times New Roman" panose="02020603050405020304" pitchFamily="18" charset="0"/>
                        </a:rPr>
                        <a:t>※ITA</a:t>
                      </a:r>
                      <a:r>
                        <a:rPr lang="ja-JP" altLang="en-US" sz="900" kern="100" dirty="0">
                          <a:solidFill>
                            <a:srgbClr val="FF0000"/>
                          </a:solidFill>
                          <a:effectLst/>
                          <a:latin typeface="+mn-ea"/>
                          <a:ea typeface="+mn-ea"/>
                          <a:cs typeface="Times New Roman" panose="02020603050405020304" pitchFamily="18" charset="0"/>
                        </a:rPr>
                        <a:t>をインストールするディレクトリの親ディレクトリ全てに、</a:t>
                      </a:r>
                      <a:endParaRPr lang="en-US" altLang="ja-JP" sz="900" kern="100" dirty="0">
                        <a:solidFill>
                          <a:srgbClr val="FF0000"/>
                        </a:solidFill>
                        <a:effectLst/>
                        <a:latin typeface="+mn-ea"/>
                        <a:ea typeface="+mn-ea"/>
                        <a:cs typeface="Times New Roman" panose="02020603050405020304" pitchFamily="18" charset="0"/>
                      </a:endParaRPr>
                    </a:p>
                    <a:p>
                      <a:pPr algn="just">
                        <a:lnSpc>
                          <a:spcPct val="100000"/>
                        </a:lnSpc>
                        <a:spcAft>
                          <a:spcPts val="0"/>
                        </a:spcAft>
                      </a:pPr>
                      <a:r>
                        <a:rPr lang="ja-JP" altLang="en-US" sz="900" kern="100" dirty="0">
                          <a:solidFill>
                            <a:srgbClr val="FF0000"/>
                          </a:solidFill>
                          <a:effectLst/>
                          <a:latin typeface="+mn-ea"/>
                          <a:ea typeface="+mn-ea"/>
                          <a:cs typeface="Times New Roman" panose="02020603050405020304" pitchFamily="18" charset="0"/>
                        </a:rPr>
                        <a:t>その他ユーザの実行権限を与えてください。</a:t>
                      </a:r>
                      <a:endParaRPr lang="ja-JP" altLang="ja-JP" sz="900" kern="100" dirty="0">
                        <a:solidFill>
                          <a:srgbClr val="FF0000"/>
                        </a:solidFill>
                        <a:effectLst/>
                        <a:latin typeface="+mn-ea"/>
                        <a:ea typeface="+mn-ea"/>
                        <a:cs typeface="Times New Roman" panose="02020603050405020304" pitchFamily="18" charset="0"/>
                      </a:endParaRPr>
                    </a:p>
                  </a:txBody>
                  <a:tcPr marL="68495" marR="68495" marT="0" marB="0" anchor="ctr">
                    <a:solidFill>
                      <a:srgbClr val="E7E8EA"/>
                    </a:solidFill>
                  </a:tcPr>
                </a:tc>
                <a:extLst>
                  <a:ext uri="{0D108BD9-81ED-4DB2-BD59-A6C34878D82A}">
                    <a16:rowId xmlns:a16="http://schemas.microsoft.com/office/drawing/2014/main" val="10002"/>
                  </a:ext>
                </a:extLst>
              </a:tr>
              <a:tr h="303850">
                <a:tc>
                  <a:txBody>
                    <a:bodyPr/>
                    <a:lstStyle/>
                    <a:p>
                      <a:pPr algn="just">
                        <a:lnSpc>
                          <a:spcPct val="150000"/>
                        </a:lnSpc>
                        <a:spcAft>
                          <a:spcPts val="0"/>
                        </a:spcAft>
                      </a:pPr>
                      <a:r>
                        <a:rPr lang="en-US" sz="1000" kern="100" dirty="0">
                          <a:effectLst/>
                        </a:rPr>
                        <a:t>ita_language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ja-JP" sz="1000" kern="100" dirty="0">
                          <a:effectLst/>
                        </a:rPr>
                        <a:t>－</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sz="1000" kern="100" dirty="0" err="1">
                          <a:effectLst/>
                        </a:rPr>
                        <a:t>Ja_JP</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50000"/>
                        </a:lnSpc>
                        <a:spcAft>
                          <a:spcPts val="0"/>
                        </a:spcAft>
                      </a:pPr>
                      <a:r>
                        <a:rPr lang="en-US" altLang="ja-JP" sz="1000" kern="100" dirty="0">
                          <a:effectLst/>
                        </a:rPr>
                        <a:t>ITA</a:t>
                      </a:r>
                      <a:r>
                        <a:rPr lang="ja-JP" sz="1000" kern="100" dirty="0">
                          <a:effectLst/>
                        </a:rPr>
                        <a:t>画面表示の言語</a:t>
                      </a:r>
                      <a:r>
                        <a:rPr lang="ja-JP" sz="800" kern="100" dirty="0">
                          <a:effectLst/>
                        </a:rPr>
                        <a:t>（日本語（</a:t>
                      </a:r>
                      <a:r>
                        <a:rPr lang="en-US" sz="800" kern="100" dirty="0">
                          <a:effectLst/>
                        </a:rPr>
                        <a:t>ja_JP</a:t>
                      </a:r>
                      <a:r>
                        <a:rPr lang="ja-JP" sz="800" kern="100" dirty="0">
                          <a:effectLst/>
                        </a:rPr>
                        <a:t>）／英語（</a:t>
                      </a:r>
                      <a:r>
                        <a:rPr lang="en-US" sz="800" kern="100" dirty="0">
                          <a:effectLst/>
                        </a:rPr>
                        <a:t>en_US</a:t>
                      </a:r>
                      <a:r>
                        <a:rPr lang="ja-JP" sz="8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10003"/>
                  </a:ext>
                </a:extLst>
              </a:tr>
              <a:tr h="296609">
                <a:tc>
                  <a:txBody>
                    <a:bodyPr/>
                    <a:lstStyle/>
                    <a:p>
                      <a:pPr algn="just">
                        <a:lnSpc>
                          <a:spcPct val="150000"/>
                        </a:lnSpc>
                        <a:spcAft>
                          <a:spcPts val="0"/>
                        </a:spcAft>
                      </a:pPr>
                      <a:r>
                        <a:rPr lang="en-US" altLang="ja-JP" sz="1000" kern="100" dirty="0" err="1">
                          <a:effectLst/>
                        </a:rPr>
                        <a:t>linux_os</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r>
                        <a:rPr lang="en-US"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ja-JP" sz="1000" kern="100" dirty="0">
                          <a:effectLst/>
                        </a:rPr>
                        <a:t>－</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marL="0" marR="0" lvl="0" indent="0" algn="just" defTabSz="914400" rtl="0" eaLnBrk="1" fontAlgn="auto" latinLnBrk="1" hangingPunct="1">
                        <a:lnSpc>
                          <a:spcPct val="150000"/>
                        </a:lnSpc>
                        <a:spcBef>
                          <a:spcPts val="0"/>
                        </a:spcBef>
                        <a:spcAft>
                          <a:spcPts val="0"/>
                        </a:spcAft>
                        <a:buClrTx/>
                        <a:buSzTx/>
                        <a:buFontTx/>
                        <a:buNone/>
                        <a:tabLst/>
                        <a:defRPr/>
                      </a:pPr>
                      <a:r>
                        <a:rPr lang="ja-JP" altLang="en-US" sz="900" kern="100" dirty="0">
                          <a:effectLst/>
                        </a:rPr>
                        <a:t>ライブラリ収集サーバ</a:t>
                      </a:r>
                      <a:r>
                        <a:rPr lang="ja-JP" altLang="ja-JP" sz="900" kern="100" dirty="0">
                          <a:effectLst/>
                        </a:rPr>
                        <a:t>の</a:t>
                      </a:r>
                      <a:r>
                        <a:rPr lang="en-US" altLang="ja-JP" sz="900" kern="100" dirty="0">
                          <a:effectLst/>
                        </a:rPr>
                        <a:t>OS</a:t>
                      </a:r>
                      <a:r>
                        <a:rPr lang="ja-JP" altLang="en-US" sz="900" kern="100" dirty="0">
                          <a:effectLst/>
                        </a:rPr>
                        <a:t> </a:t>
                      </a:r>
                      <a:r>
                        <a:rPr lang="en-US" altLang="ja-JP" sz="900" kern="100" dirty="0">
                          <a:effectLst/>
                        </a:rPr>
                        <a:t>("CentOS7","CentOS8","RHEL7","RHEL8“)</a:t>
                      </a:r>
                      <a:br>
                        <a:rPr lang="en-US" altLang="ja-JP" sz="900" kern="100" dirty="0">
                          <a:effectLst/>
                        </a:rPr>
                      </a:br>
                      <a:r>
                        <a:rPr lang="en-US" altLang="ja-JP" sz="900" kern="100" dirty="0">
                          <a:solidFill>
                            <a:srgbClr val="FF0000"/>
                          </a:solidFill>
                          <a:effectLst/>
                          <a:latin typeface="+mn-ea"/>
                          <a:ea typeface="+mn-ea"/>
                          <a:cs typeface="Times New Roman" panose="02020603050405020304" pitchFamily="18" charset="0"/>
                        </a:rPr>
                        <a:t>※CentOS Stream8</a:t>
                      </a:r>
                      <a:r>
                        <a:rPr lang="ja-JP" altLang="en-US" sz="900" kern="100" dirty="0">
                          <a:solidFill>
                            <a:srgbClr val="FF0000"/>
                          </a:solidFill>
                          <a:effectLst/>
                          <a:latin typeface="+mn-ea"/>
                          <a:ea typeface="+mn-ea"/>
                          <a:cs typeface="Times New Roman" panose="02020603050405020304" pitchFamily="18" charset="0"/>
                        </a:rPr>
                        <a:t>の場合は、</a:t>
                      </a:r>
                      <a:r>
                        <a:rPr lang="en-US" altLang="ja-JP" sz="900" kern="100" dirty="0">
                          <a:solidFill>
                            <a:srgbClr val="FF0000"/>
                          </a:solidFill>
                          <a:effectLst/>
                          <a:latin typeface="+mn-ea"/>
                          <a:ea typeface="+mn-ea"/>
                          <a:cs typeface="Times New Roman" panose="02020603050405020304" pitchFamily="18" charset="0"/>
                        </a:rPr>
                        <a:t>CentOS8</a:t>
                      </a:r>
                      <a:r>
                        <a:rPr lang="ja-JP" altLang="en-US" sz="900" kern="100" dirty="0">
                          <a:solidFill>
                            <a:srgbClr val="FF0000"/>
                          </a:solidFill>
                          <a:effectLst/>
                          <a:latin typeface="+mn-ea"/>
                          <a:ea typeface="+mn-ea"/>
                          <a:cs typeface="Times New Roman" panose="02020603050405020304" pitchFamily="18" charset="0"/>
                        </a:rPr>
                        <a:t>を指定してください。</a:t>
                      </a:r>
                      <a:endParaRPr lang="en-US" altLang="ja-JP" sz="900" kern="100" dirty="0">
                        <a:solidFill>
                          <a:srgbClr val="FF0000"/>
                        </a:solidFill>
                        <a:effectLst/>
                        <a:latin typeface="+mn-ea"/>
                        <a:ea typeface="+mn-ea"/>
                        <a:cs typeface="Times New Roman" panose="02020603050405020304" pitchFamily="18" charset="0"/>
                      </a:endParaRPr>
                    </a:p>
                    <a:p>
                      <a:pPr marL="0" marR="0" lvl="0" indent="0" algn="just" defTabSz="914400" rtl="0" eaLnBrk="1" fontAlgn="auto" latinLnBrk="1" hangingPunct="1">
                        <a:lnSpc>
                          <a:spcPct val="150000"/>
                        </a:lnSpc>
                        <a:spcBef>
                          <a:spcPts val="0"/>
                        </a:spcBef>
                        <a:spcAft>
                          <a:spcPts val="0"/>
                        </a:spcAft>
                        <a:buClrTx/>
                        <a:buSzTx/>
                        <a:buFontTx/>
                        <a:buNone/>
                        <a:tabLst/>
                        <a:defRPr/>
                      </a:pPr>
                      <a:r>
                        <a:rPr lang="en-US" altLang="ja-JP" sz="900" kern="100" dirty="0">
                          <a:solidFill>
                            <a:srgbClr val="FF0000"/>
                          </a:solidFill>
                          <a:effectLst/>
                          <a:latin typeface="+mn-ea"/>
                          <a:ea typeface="+mn-ea"/>
                          <a:cs typeface="Times New Roman" panose="02020603050405020304" pitchFamily="18" charset="0"/>
                        </a:rPr>
                        <a:t>※CentOS8.x</a:t>
                      </a:r>
                      <a:r>
                        <a:rPr lang="ja-JP" altLang="en-US" sz="900" kern="100" dirty="0">
                          <a:solidFill>
                            <a:srgbClr val="FF0000"/>
                          </a:solidFill>
                          <a:effectLst/>
                          <a:latin typeface="+mn-ea"/>
                          <a:ea typeface="+mn-ea"/>
                          <a:cs typeface="Times New Roman" panose="02020603050405020304" pitchFamily="18" charset="0"/>
                        </a:rPr>
                        <a:t>の</a:t>
                      </a:r>
                      <a:r>
                        <a:rPr lang="en-US" altLang="ja-JP" sz="900" kern="100" dirty="0">
                          <a:solidFill>
                            <a:srgbClr val="FF0000"/>
                          </a:solidFill>
                          <a:effectLst/>
                          <a:latin typeface="+mn-ea"/>
                          <a:ea typeface="+mn-ea"/>
                          <a:cs typeface="Times New Roman" panose="02020603050405020304" pitchFamily="18" charset="0"/>
                        </a:rPr>
                        <a:t>OS</a:t>
                      </a:r>
                      <a:r>
                        <a:rPr lang="ja-JP" altLang="en-US" sz="900" kern="100" dirty="0">
                          <a:solidFill>
                            <a:srgbClr val="FF0000"/>
                          </a:solidFill>
                          <a:effectLst/>
                          <a:latin typeface="+mn-ea"/>
                          <a:ea typeface="+mn-ea"/>
                          <a:cs typeface="Times New Roman" panose="02020603050405020304" pitchFamily="18" charset="0"/>
                        </a:rPr>
                        <a:t>は</a:t>
                      </a:r>
                      <a:r>
                        <a:rPr lang="en-US" altLang="ja-JP" sz="900" kern="100" dirty="0">
                          <a:solidFill>
                            <a:srgbClr val="FF0000"/>
                          </a:solidFill>
                          <a:effectLst/>
                          <a:latin typeface="+mn-ea"/>
                          <a:ea typeface="+mn-ea"/>
                          <a:cs typeface="Times New Roman" panose="02020603050405020304" pitchFamily="18" charset="0"/>
                        </a:rPr>
                        <a:t>2021/12/31</a:t>
                      </a:r>
                      <a:r>
                        <a:rPr lang="ja-JP" altLang="en-US" sz="900" kern="100" dirty="0">
                          <a:solidFill>
                            <a:srgbClr val="FF0000"/>
                          </a:solidFill>
                          <a:effectLst/>
                          <a:latin typeface="+mn-ea"/>
                          <a:ea typeface="+mn-ea"/>
                          <a:cs typeface="Times New Roman" panose="02020603050405020304" pitchFamily="18" charset="0"/>
                        </a:rPr>
                        <a:t>に</a:t>
                      </a:r>
                      <a:r>
                        <a:rPr lang="en-US" altLang="ja-JP" sz="900" kern="100" dirty="0">
                          <a:solidFill>
                            <a:srgbClr val="FF0000"/>
                          </a:solidFill>
                          <a:effectLst/>
                          <a:latin typeface="+mn-ea"/>
                          <a:ea typeface="+mn-ea"/>
                          <a:cs typeface="Times New Roman" panose="02020603050405020304" pitchFamily="18" charset="0"/>
                        </a:rPr>
                        <a:t>EOL</a:t>
                      </a:r>
                      <a:r>
                        <a:rPr lang="ja-JP" altLang="en-US" sz="900" kern="100" dirty="0">
                          <a:solidFill>
                            <a:srgbClr val="FF0000"/>
                          </a:solidFill>
                          <a:effectLst/>
                          <a:latin typeface="+mn-ea"/>
                          <a:ea typeface="+mn-ea"/>
                          <a:cs typeface="Times New Roman" panose="02020603050405020304" pitchFamily="18" charset="0"/>
                        </a:rPr>
                        <a:t>となったため対象外</a:t>
                      </a:r>
                      <a:endParaRPr lang="ja-JP" altLang="ja-JP" sz="900" kern="100" dirty="0">
                        <a:solidFill>
                          <a:srgbClr val="FF0000"/>
                        </a:solidFill>
                        <a:effectLst/>
                        <a:latin typeface="+mn-ea"/>
                        <a:ea typeface="+mn-ea"/>
                        <a:cs typeface="Times New Roman" panose="02020603050405020304" pitchFamily="18" charset="0"/>
                      </a:endParaRPr>
                    </a:p>
                  </a:txBody>
                  <a:tcPr marL="68495" marR="68495" marT="0" marB="0" anchor="ctr">
                    <a:solidFill>
                      <a:srgbClr val="E7E8EA"/>
                    </a:solidFill>
                  </a:tcPr>
                </a:tc>
                <a:extLst>
                  <a:ext uri="{0D108BD9-81ED-4DB2-BD59-A6C34878D82A}">
                    <a16:rowId xmlns:a16="http://schemas.microsoft.com/office/drawing/2014/main" val="10004"/>
                  </a:ext>
                </a:extLst>
              </a:tr>
              <a:tr h="260223">
                <a:tc>
                  <a:txBody>
                    <a:bodyPr/>
                    <a:lstStyle/>
                    <a:p>
                      <a:pPr algn="just">
                        <a:lnSpc>
                          <a:spcPct val="150000"/>
                        </a:lnSpc>
                        <a:spcAft>
                          <a:spcPts val="0"/>
                        </a:spcAft>
                      </a:pPr>
                      <a:r>
                        <a:rPr lang="en-US" altLang="ja-JP" sz="1000" kern="100" dirty="0" err="1">
                          <a:effectLst/>
                          <a:latin typeface="+mn-ea"/>
                          <a:ea typeface="+mn-ea"/>
                          <a:cs typeface="Times New Roman" panose="02020603050405020304" pitchFamily="18" charset="0"/>
                        </a:rPr>
                        <a:t>distro_mariadb</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latin typeface="+mn-ea"/>
                          <a:ea typeface="+mn-ea"/>
                          <a:cs typeface="Times New Roman" panose="02020603050405020304" pitchFamily="18" charset="0"/>
                        </a:rPr>
                        <a:t>○</a:t>
                      </a:r>
                      <a:endParaRPr lang="ja-JP" altLang="ja-JP" sz="1000" kern="100" dirty="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altLang="ja-JP" sz="1000" kern="100" dirty="0">
                          <a:effectLst/>
                        </a:rPr>
                        <a:t>yes</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00000"/>
                        </a:lnSpc>
                        <a:spcAft>
                          <a:spcPts val="0"/>
                        </a:spcAft>
                      </a:pPr>
                      <a:r>
                        <a:rPr lang="en-US" altLang="ja-JP" sz="1000" kern="100" dirty="0" err="1">
                          <a:solidFill>
                            <a:schemeClr val="tx1"/>
                          </a:solidFill>
                          <a:effectLst/>
                          <a:latin typeface="+mn-ea"/>
                          <a:ea typeface="+mn-ea"/>
                          <a:cs typeface="Times New Roman" panose="02020603050405020304" pitchFamily="18" charset="0"/>
                        </a:rPr>
                        <a:t>MariaDB</a:t>
                      </a:r>
                      <a:r>
                        <a:rPr lang="ja-JP" altLang="en-US" sz="1000" kern="100" dirty="0">
                          <a:solidFill>
                            <a:schemeClr val="tx1"/>
                          </a:solidFill>
                          <a:effectLst/>
                          <a:latin typeface="+mn-ea"/>
                          <a:ea typeface="+mn-ea"/>
                          <a:cs typeface="Times New Roman" panose="02020603050405020304" pitchFamily="18" charset="0"/>
                        </a:rPr>
                        <a:t>をどのリポジトリからインストールするか選択</a:t>
                      </a:r>
                      <a:endParaRPr lang="en-US" altLang="ja-JP" sz="1000" kern="100" dirty="0">
                        <a:solidFill>
                          <a:schemeClr val="tx1"/>
                        </a:solidFill>
                        <a:effectLst/>
                        <a:latin typeface="+mn-ea"/>
                        <a:ea typeface="+mn-ea"/>
                        <a:cs typeface="Times New Roman" panose="02020603050405020304" pitchFamily="18" charset="0"/>
                      </a:endParaRPr>
                    </a:p>
                    <a:p>
                      <a:pPr algn="just">
                        <a:lnSpc>
                          <a:spcPct val="100000"/>
                        </a:lnSpc>
                        <a:spcAft>
                          <a:spcPts val="0"/>
                        </a:spcAft>
                      </a:pPr>
                      <a:r>
                        <a:rPr lang="en-US" altLang="ja-JP" sz="1000" kern="100" dirty="0">
                          <a:solidFill>
                            <a:schemeClr val="tx1"/>
                          </a:solidFill>
                          <a:effectLst/>
                          <a:latin typeface="+mn-ea"/>
                          <a:ea typeface="+mn-ea"/>
                          <a:cs typeface="Times New Roman" panose="02020603050405020304" pitchFamily="18" charset="0"/>
                        </a:rPr>
                        <a:t>yes</a:t>
                      </a:r>
                      <a:r>
                        <a:rPr lang="ja-JP" altLang="en-US" sz="1000" kern="100" dirty="0">
                          <a:solidFill>
                            <a:schemeClr val="tx1"/>
                          </a:solidFill>
                          <a:effectLst/>
                          <a:latin typeface="+mn-ea"/>
                          <a:ea typeface="+mn-ea"/>
                          <a:cs typeface="Times New Roman" panose="02020603050405020304" pitchFamily="18" charset="0"/>
                        </a:rPr>
                        <a:t>：ディストリビューションが提供するリポジトリからインストール</a:t>
                      </a:r>
                      <a:endParaRPr lang="en-US" altLang="ja-JP" sz="1000" kern="100" dirty="0">
                        <a:solidFill>
                          <a:schemeClr val="tx1"/>
                        </a:solidFill>
                        <a:effectLst/>
                        <a:latin typeface="+mn-ea"/>
                        <a:ea typeface="+mn-ea"/>
                        <a:cs typeface="Times New Roman" panose="02020603050405020304" pitchFamily="18" charset="0"/>
                      </a:endParaRPr>
                    </a:p>
                    <a:p>
                      <a:pPr algn="just">
                        <a:lnSpc>
                          <a:spcPct val="100000"/>
                        </a:lnSpc>
                        <a:spcAft>
                          <a:spcPts val="0"/>
                        </a:spcAft>
                      </a:pPr>
                      <a:r>
                        <a:rPr lang="en-US" altLang="ja-JP" sz="1000" kern="100" dirty="0">
                          <a:solidFill>
                            <a:schemeClr val="tx1"/>
                          </a:solidFill>
                          <a:effectLst/>
                          <a:latin typeface="+mn-ea"/>
                          <a:ea typeface="+mn-ea"/>
                          <a:cs typeface="Times New Roman" panose="02020603050405020304" pitchFamily="18" charset="0"/>
                        </a:rPr>
                        <a:t>no</a:t>
                      </a:r>
                      <a:r>
                        <a:rPr lang="ja-JP" altLang="en-US" sz="1000" kern="100" dirty="0">
                          <a:solidFill>
                            <a:schemeClr val="tx1"/>
                          </a:solidFill>
                          <a:effectLst/>
                          <a:latin typeface="+mn-ea"/>
                          <a:ea typeface="+mn-ea"/>
                          <a:cs typeface="Times New Roman" panose="02020603050405020304" pitchFamily="18" charset="0"/>
                        </a:rPr>
                        <a:t>：</a:t>
                      </a:r>
                      <a:r>
                        <a:rPr lang="en-US" altLang="ja-JP" sz="1000" kern="100" dirty="0" err="1">
                          <a:solidFill>
                            <a:schemeClr val="tx1"/>
                          </a:solidFill>
                          <a:effectLst/>
                          <a:latin typeface="+mn-ea"/>
                          <a:ea typeface="+mn-ea"/>
                          <a:cs typeface="Times New Roman" panose="02020603050405020304" pitchFamily="18" charset="0"/>
                        </a:rPr>
                        <a:t>MariaDB</a:t>
                      </a:r>
                      <a:r>
                        <a:rPr lang="ja-JP" altLang="en-US" sz="1000" kern="100" dirty="0">
                          <a:solidFill>
                            <a:schemeClr val="tx1"/>
                          </a:solidFill>
                          <a:effectLst/>
                          <a:latin typeface="+mn-ea"/>
                          <a:ea typeface="+mn-ea"/>
                          <a:cs typeface="Times New Roman" panose="02020603050405020304" pitchFamily="18" charset="0"/>
                        </a:rPr>
                        <a:t>の公式リポジトリ</a:t>
                      </a:r>
                      <a:r>
                        <a:rPr lang="en-US" altLang="ja-JP" sz="1000" kern="100" dirty="0">
                          <a:solidFill>
                            <a:schemeClr val="tx1"/>
                          </a:solidFill>
                          <a:effectLst/>
                          <a:latin typeface="+mn-ea"/>
                          <a:ea typeface="+mn-ea"/>
                          <a:cs typeface="Times New Roman" panose="02020603050405020304" pitchFamily="18" charset="0"/>
                        </a:rPr>
                        <a:t>(</a:t>
                      </a:r>
                      <a:r>
                        <a:rPr lang="en-US" altLang="ja-JP" sz="1000" kern="100" dirty="0">
                          <a:solidFill>
                            <a:schemeClr val="tx1"/>
                          </a:solidFill>
                          <a:effectLst/>
                          <a:latin typeface="+mn-ea"/>
                          <a:ea typeface="+mn-ea"/>
                          <a:cs typeface="Times New Roman" panose="02020603050405020304" pitchFamily="18" charset="0"/>
                          <a:hlinkClick r:id="rId2"/>
                        </a:rPr>
                        <a:t>https://mariadb.com/</a:t>
                      </a:r>
                      <a:r>
                        <a:rPr lang="en-US" altLang="ja-JP" sz="1000" kern="100" dirty="0">
                          <a:solidFill>
                            <a:schemeClr val="tx1"/>
                          </a:solidFill>
                          <a:effectLst/>
                          <a:latin typeface="+mn-ea"/>
                          <a:ea typeface="+mn-ea"/>
                          <a:cs typeface="Times New Roman" panose="02020603050405020304" pitchFamily="18" charset="0"/>
                        </a:rPr>
                        <a:t>)</a:t>
                      </a:r>
                      <a:r>
                        <a:rPr lang="ja-JP" altLang="en-US" sz="1000" kern="100" dirty="0">
                          <a:solidFill>
                            <a:schemeClr val="tx1"/>
                          </a:solidFill>
                          <a:effectLst/>
                          <a:latin typeface="+mn-ea"/>
                          <a:ea typeface="+mn-ea"/>
                          <a:cs typeface="Times New Roman" panose="02020603050405020304" pitchFamily="18" charset="0"/>
                        </a:rPr>
                        <a:t>からインストール</a:t>
                      </a:r>
                      <a:endParaRPr lang="en-US" altLang="ja-JP" sz="1000" kern="100" dirty="0">
                        <a:solidFill>
                          <a:schemeClr val="tx1"/>
                        </a:solidFill>
                        <a:effectLst/>
                        <a:latin typeface="+mn-ea"/>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1000" kern="100" dirty="0">
                          <a:solidFill>
                            <a:schemeClr val="tx1"/>
                          </a:solidFill>
                          <a:effectLst/>
                          <a:latin typeface="+mn-ea"/>
                          <a:ea typeface="+mn-ea"/>
                          <a:cs typeface="Times New Roman" panose="02020603050405020304" pitchFamily="18" charset="0"/>
                        </a:rPr>
                        <a:t>※</a:t>
                      </a:r>
                      <a:r>
                        <a:rPr lang="en-US" altLang="ja-JP" sz="1000" kern="100" dirty="0" err="1">
                          <a:solidFill>
                            <a:schemeClr val="tx1"/>
                          </a:solidFill>
                          <a:effectLst/>
                          <a:latin typeface="+mn-ea"/>
                          <a:ea typeface="+mn-ea"/>
                          <a:cs typeface="Times New Roman" panose="02020603050405020304" pitchFamily="18" charset="0"/>
                        </a:rPr>
                        <a:t>linux_os</a:t>
                      </a:r>
                      <a:r>
                        <a:rPr lang="ja-JP" altLang="en-US" sz="1000" kern="100" dirty="0">
                          <a:solidFill>
                            <a:schemeClr val="tx1"/>
                          </a:solidFill>
                          <a:effectLst/>
                          <a:latin typeface="+mn-ea"/>
                          <a:ea typeface="+mn-ea"/>
                          <a:cs typeface="Times New Roman" panose="02020603050405020304" pitchFamily="18" charset="0"/>
                        </a:rPr>
                        <a:t>が</a:t>
                      </a:r>
                      <a:r>
                        <a:rPr lang="en-US" altLang="ja-JP" sz="1000" kern="100" dirty="0">
                          <a:solidFill>
                            <a:schemeClr val="tx1"/>
                          </a:solidFill>
                          <a:effectLst/>
                          <a:latin typeface="+mn-ea"/>
                          <a:ea typeface="+mn-ea"/>
                          <a:cs typeface="Times New Roman" panose="02020603050405020304" pitchFamily="18" charset="0"/>
                        </a:rPr>
                        <a:t>CentOS7</a:t>
                      </a:r>
                      <a:r>
                        <a:rPr lang="ja-JP" altLang="en-US" sz="1000" kern="100" dirty="0">
                          <a:solidFill>
                            <a:schemeClr val="tx1"/>
                          </a:solidFill>
                          <a:effectLst/>
                          <a:latin typeface="+mn-ea"/>
                          <a:ea typeface="+mn-ea"/>
                          <a:cs typeface="Times New Roman" panose="02020603050405020304" pitchFamily="18" charset="0"/>
                        </a:rPr>
                        <a:t>または</a:t>
                      </a:r>
                      <a:r>
                        <a:rPr lang="en-US" altLang="ja-JP" sz="1000" kern="100" dirty="0">
                          <a:solidFill>
                            <a:schemeClr val="tx1"/>
                          </a:solidFill>
                          <a:effectLst/>
                          <a:latin typeface="+mn-ea"/>
                          <a:ea typeface="+mn-ea"/>
                          <a:cs typeface="Times New Roman" panose="02020603050405020304" pitchFamily="18" charset="0"/>
                        </a:rPr>
                        <a:t>RHEL7</a:t>
                      </a:r>
                      <a:r>
                        <a:rPr lang="ja-JP" altLang="en-US" sz="1000" kern="100" dirty="0">
                          <a:solidFill>
                            <a:schemeClr val="tx1"/>
                          </a:solidFill>
                          <a:effectLst/>
                          <a:latin typeface="+mn-ea"/>
                          <a:ea typeface="+mn-ea"/>
                          <a:cs typeface="Times New Roman" panose="02020603050405020304" pitchFamily="18" charset="0"/>
                        </a:rPr>
                        <a:t>の場合、本設定に関わらず</a:t>
                      </a:r>
                      <a:r>
                        <a:rPr lang="en-US" altLang="ja-JP" sz="1000" kern="100" dirty="0" err="1">
                          <a:solidFill>
                            <a:schemeClr val="tx1"/>
                          </a:solidFill>
                          <a:effectLst/>
                          <a:latin typeface="+mn-ea"/>
                          <a:ea typeface="+mn-ea"/>
                          <a:cs typeface="Times New Roman" panose="02020603050405020304" pitchFamily="18" charset="0"/>
                        </a:rPr>
                        <a:t>MariaDB</a:t>
                      </a:r>
                      <a:r>
                        <a:rPr lang="ja-JP" altLang="en-US" sz="1000" kern="100" dirty="0">
                          <a:solidFill>
                            <a:schemeClr val="tx1"/>
                          </a:solidFill>
                          <a:effectLst/>
                          <a:latin typeface="+mn-ea"/>
                          <a:ea typeface="+mn-ea"/>
                          <a:cs typeface="Times New Roman" panose="02020603050405020304" pitchFamily="18" charset="0"/>
                        </a:rPr>
                        <a:t>の公式リポジトリ</a:t>
                      </a:r>
                      <a:r>
                        <a:rPr lang="en-US" altLang="ja-JP" sz="1000" kern="100" dirty="0">
                          <a:solidFill>
                            <a:schemeClr val="tx1"/>
                          </a:solidFill>
                          <a:effectLst/>
                          <a:latin typeface="+mn-ea"/>
                          <a:ea typeface="+mn-ea"/>
                          <a:cs typeface="Times New Roman" panose="02020603050405020304" pitchFamily="18" charset="0"/>
                        </a:rPr>
                        <a:t>(</a:t>
                      </a:r>
                      <a:r>
                        <a:rPr lang="en-US" altLang="ja-JP" sz="1000" kern="100" dirty="0">
                          <a:solidFill>
                            <a:schemeClr val="tx1"/>
                          </a:solidFill>
                          <a:effectLst/>
                          <a:latin typeface="+mn-ea"/>
                          <a:ea typeface="+mn-ea"/>
                          <a:cs typeface="Times New Roman" panose="02020603050405020304" pitchFamily="18" charset="0"/>
                          <a:hlinkClick r:id="rId2"/>
                        </a:rPr>
                        <a:t>https://mariadb.com/</a:t>
                      </a:r>
                      <a:r>
                        <a:rPr lang="en-US" altLang="ja-JP" sz="1000" kern="100" dirty="0">
                          <a:solidFill>
                            <a:schemeClr val="tx1"/>
                          </a:solidFill>
                          <a:effectLst/>
                          <a:latin typeface="+mn-ea"/>
                          <a:ea typeface="+mn-ea"/>
                          <a:cs typeface="Times New Roman" panose="02020603050405020304" pitchFamily="18" charset="0"/>
                        </a:rPr>
                        <a:t>)</a:t>
                      </a:r>
                      <a:r>
                        <a:rPr lang="ja-JP" altLang="en-US" sz="1000" kern="100" dirty="0">
                          <a:solidFill>
                            <a:schemeClr val="tx1"/>
                          </a:solidFill>
                          <a:effectLst/>
                          <a:latin typeface="+mn-ea"/>
                          <a:ea typeface="+mn-ea"/>
                          <a:cs typeface="Times New Roman" panose="02020603050405020304" pitchFamily="18" charset="0"/>
                        </a:rPr>
                        <a:t>からインストールされます。</a:t>
                      </a:r>
                      <a:endParaRPr lang="ja-JP" altLang="ja-JP" sz="1000" kern="100" dirty="0">
                        <a:solidFill>
                          <a:schemeClr val="tx1"/>
                        </a:solidFill>
                        <a:effectLst/>
                        <a:latin typeface="+mn-ea"/>
                        <a:ea typeface="+mn-ea"/>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10005"/>
                  </a:ext>
                </a:extLst>
              </a:tr>
              <a:tr h="260223">
                <a:tc>
                  <a:txBody>
                    <a:bodyPr/>
                    <a:lstStyle/>
                    <a:p>
                      <a:pPr algn="just">
                        <a:lnSpc>
                          <a:spcPct val="150000"/>
                        </a:lnSpc>
                        <a:spcAft>
                          <a:spcPts val="0"/>
                        </a:spcAft>
                      </a:pP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50000"/>
                        </a:lnSpc>
                        <a:spcAft>
                          <a:spcPts val="0"/>
                        </a:spcAft>
                      </a:pP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631938388"/>
                  </a:ext>
                </a:extLst>
              </a:tr>
            </a:tbl>
          </a:graphicData>
        </a:graphic>
      </p:graphicFrame>
      <p:grpSp>
        <p:nvGrpSpPr>
          <p:cNvPr id="17" name="グループ化 16"/>
          <p:cNvGrpSpPr/>
          <p:nvPr/>
        </p:nvGrpSpPr>
        <p:grpSpPr>
          <a:xfrm>
            <a:off x="198095" y="6318183"/>
            <a:ext cx="8746833" cy="351267"/>
            <a:chOff x="213569" y="5291623"/>
            <a:chExt cx="8746833" cy="351267"/>
          </a:xfrm>
        </p:grpSpPr>
        <p:sp>
          <p:nvSpPr>
            <p:cNvPr id="14" name="フリーフォーム 13"/>
            <p:cNvSpPr/>
            <p:nvPr/>
          </p:nvSpPr>
          <p:spPr bwMode="auto">
            <a:xfrm>
              <a:off x="254634" y="5291623"/>
              <a:ext cx="8633758" cy="255185"/>
            </a:xfrm>
            <a:custGeom>
              <a:avLst/>
              <a:gdLst>
                <a:gd name="connsiteX0" fmla="*/ 6677672 w 8633758"/>
                <a:gd name="connsiteY0" fmla="*/ 439 h 344054"/>
                <a:gd name="connsiteX1" fmla="*/ 7554538 w 8633758"/>
                <a:gd name="connsiteY1" fmla="*/ 41778 h 344054"/>
                <a:gd name="connsiteX2" fmla="*/ 7756892 w 8633758"/>
                <a:gd name="connsiteY2" fmla="*/ 439 h 344054"/>
                <a:gd name="connsiteX3" fmla="*/ 8633758 w 8633758"/>
                <a:gd name="connsiteY3" fmla="*/ 41778 h 344054"/>
                <a:gd name="connsiteX4" fmla="*/ 8633758 w 8633758"/>
                <a:gd name="connsiteY4" fmla="*/ 302277 h 344054"/>
                <a:gd name="connsiteX5" fmla="*/ 7554538 w 8633758"/>
                <a:gd name="connsiteY5" fmla="*/ 302277 h 344054"/>
                <a:gd name="connsiteX6" fmla="*/ 6475318 w 8633758"/>
                <a:gd name="connsiteY6" fmla="*/ 302277 h 344054"/>
                <a:gd name="connsiteX7" fmla="*/ 5463549 w 8633758"/>
                <a:gd name="connsiteY7" fmla="*/ 280018 h 344054"/>
                <a:gd name="connsiteX8" fmla="*/ 5396099 w 8633758"/>
                <a:gd name="connsiteY8" fmla="*/ 302277 h 344054"/>
                <a:gd name="connsiteX9" fmla="*/ 5396099 w 8633758"/>
                <a:gd name="connsiteY9" fmla="*/ 302277 h 344054"/>
                <a:gd name="connsiteX10" fmla="*/ 4316879 w 8633758"/>
                <a:gd name="connsiteY10" fmla="*/ 302277 h 344054"/>
                <a:gd name="connsiteX11" fmla="*/ 3305111 w 8633758"/>
                <a:gd name="connsiteY11" fmla="*/ 280018 h 344054"/>
                <a:gd name="connsiteX12" fmla="*/ 3237660 w 8633758"/>
                <a:gd name="connsiteY12" fmla="*/ 302277 h 344054"/>
                <a:gd name="connsiteX13" fmla="*/ 2158440 w 8633758"/>
                <a:gd name="connsiteY13" fmla="*/ 302277 h 344054"/>
                <a:gd name="connsiteX14" fmla="*/ 1146671 w 8633758"/>
                <a:gd name="connsiteY14" fmla="*/ 280018 h 344054"/>
                <a:gd name="connsiteX15" fmla="*/ 1079220 w 8633758"/>
                <a:gd name="connsiteY15" fmla="*/ 302277 h 344054"/>
                <a:gd name="connsiteX16" fmla="*/ 0 w 8633758"/>
                <a:gd name="connsiteY16" fmla="*/ 302277 h 344054"/>
                <a:gd name="connsiteX17" fmla="*/ 0 w 8633758"/>
                <a:gd name="connsiteY17" fmla="*/ 41778 h 344054"/>
                <a:gd name="connsiteX18" fmla="*/ 202354 w 8633758"/>
                <a:gd name="connsiteY18" fmla="*/ 439 h 344054"/>
                <a:gd name="connsiteX19" fmla="*/ 969612 w 8633758"/>
                <a:gd name="connsiteY19" fmla="*/ 73348 h 344054"/>
                <a:gd name="connsiteX20" fmla="*/ 1079220 w 8633758"/>
                <a:gd name="connsiteY20" fmla="*/ 41778 h 344054"/>
                <a:gd name="connsiteX21" fmla="*/ 1281573 w 8633758"/>
                <a:gd name="connsiteY21" fmla="*/ 439 h 344054"/>
                <a:gd name="connsiteX22" fmla="*/ 2158440 w 8633758"/>
                <a:gd name="connsiteY22" fmla="*/ 41778 h 344054"/>
                <a:gd name="connsiteX23" fmla="*/ 2360794 w 8633758"/>
                <a:gd name="connsiteY23" fmla="*/ 439 h 344054"/>
                <a:gd name="connsiteX24" fmla="*/ 3128051 w 8633758"/>
                <a:gd name="connsiteY24" fmla="*/ 73348 h 344054"/>
                <a:gd name="connsiteX25" fmla="*/ 3237659 w 8633758"/>
                <a:gd name="connsiteY25" fmla="*/ 41778 h 344054"/>
                <a:gd name="connsiteX26" fmla="*/ 3440013 w 8633758"/>
                <a:gd name="connsiteY26" fmla="*/ 439 h 344054"/>
                <a:gd name="connsiteX27" fmla="*/ 4316879 w 8633758"/>
                <a:gd name="connsiteY27" fmla="*/ 41778 h 344054"/>
                <a:gd name="connsiteX28" fmla="*/ 4519232 w 8633758"/>
                <a:gd name="connsiteY28" fmla="*/ 439 h 344054"/>
                <a:gd name="connsiteX29" fmla="*/ 5286490 w 8633758"/>
                <a:gd name="connsiteY29" fmla="*/ 73348 h 344054"/>
                <a:gd name="connsiteX30" fmla="*/ 5396098 w 8633758"/>
                <a:gd name="connsiteY30" fmla="*/ 41779 h 344054"/>
                <a:gd name="connsiteX31" fmla="*/ 5396098 w 8633758"/>
                <a:gd name="connsiteY31" fmla="*/ 41778 h 344054"/>
                <a:gd name="connsiteX32" fmla="*/ 5598452 w 8633758"/>
                <a:gd name="connsiteY32" fmla="*/ 439 h 344054"/>
                <a:gd name="connsiteX33" fmla="*/ 6475318 w 8633758"/>
                <a:gd name="connsiteY33" fmla="*/ 41778 h 344054"/>
                <a:gd name="connsiteX34" fmla="*/ 6677672 w 8633758"/>
                <a:gd name="connsiteY34" fmla="*/ 439 h 34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633758" h="344054">
                  <a:moveTo>
                    <a:pt x="6677672" y="439"/>
                  </a:moveTo>
                  <a:cubicBezTo>
                    <a:pt x="6969960" y="-9667"/>
                    <a:pt x="7262249" y="159364"/>
                    <a:pt x="7554538" y="41778"/>
                  </a:cubicBezTo>
                  <a:cubicBezTo>
                    <a:pt x="7621989" y="14643"/>
                    <a:pt x="7689441" y="2771"/>
                    <a:pt x="7756892" y="439"/>
                  </a:cubicBezTo>
                  <a:cubicBezTo>
                    <a:pt x="8049181" y="-9667"/>
                    <a:pt x="8341469" y="159364"/>
                    <a:pt x="8633758" y="41778"/>
                  </a:cubicBezTo>
                  <a:lnTo>
                    <a:pt x="8633758" y="302277"/>
                  </a:lnTo>
                  <a:cubicBezTo>
                    <a:pt x="8274018" y="446998"/>
                    <a:pt x="7914278" y="157555"/>
                    <a:pt x="7554538" y="302277"/>
                  </a:cubicBezTo>
                  <a:cubicBezTo>
                    <a:pt x="7194798" y="446998"/>
                    <a:pt x="6835058" y="157555"/>
                    <a:pt x="6475318" y="302277"/>
                  </a:cubicBezTo>
                  <a:cubicBezTo>
                    <a:pt x="6138062" y="437953"/>
                    <a:pt x="5800805" y="192040"/>
                    <a:pt x="5463549" y="280018"/>
                  </a:cubicBezTo>
                  <a:lnTo>
                    <a:pt x="5396099" y="302277"/>
                  </a:lnTo>
                  <a:lnTo>
                    <a:pt x="5396099" y="302277"/>
                  </a:lnTo>
                  <a:cubicBezTo>
                    <a:pt x="5036359" y="446998"/>
                    <a:pt x="4676619" y="157555"/>
                    <a:pt x="4316879" y="302277"/>
                  </a:cubicBezTo>
                  <a:cubicBezTo>
                    <a:pt x="3979623" y="437953"/>
                    <a:pt x="3642367" y="192040"/>
                    <a:pt x="3305111" y="280018"/>
                  </a:cubicBezTo>
                  <a:lnTo>
                    <a:pt x="3237660" y="302277"/>
                  </a:lnTo>
                  <a:cubicBezTo>
                    <a:pt x="2877920" y="446998"/>
                    <a:pt x="2518180" y="157555"/>
                    <a:pt x="2158440" y="302277"/>
                  </a:cubicBezTo>
                  <a:cubicBezTo>
                    <a:pt x="1821183" y="437953"/>
                    <a:pt x="1483927" y="192040"/>
                    <a:pt x="1146671" y="280018"/>
                  </a:cubicBezTo>
                  <a:lnTo>
                    <a:pt x="1079220" y="302277"/>
                  </a:lnTo>
                  <a:cubicBezTo>
                    <a:pt x="719480" y="446998"/>
                    <a:pt x="359740" y="157555"/>
                    <a:pt x="0" y="302277"/>
                  </a:cubicBezTo>
                  <a:lnTo>
                    <a:pt x="0" y="41778"/>
                  </a:lnTo>
                  <a:cubicBezTo>
                    <a:pt x="67451" y="14643"/>
                    <a:pt x="134902" y="2771"/>
                    <a:pt x="202354" y="439"/>
                  </a:cubicBezTo>
                  <a:cubicBezTo>
                    <a:pt x="458106" y="-8404"/>
                    <a:pt x="713859" y="119906"/>
                    <a:pt x="969612" y="73348"/>
                  </a:cubicBezTo>
                  <a:lnTo>
                    <a:pt x="1079220" y="41778"/>
                  </a:lnTo>
                  <a:cubicBezTo>
                    <a:pt x="1146671" y="14643"/>
                    <a:pt x="1214122" y="2771"/>
                    <a:pt x="1281573" y="439"/>
                  </a:cubicBezTo>
                  <a:cubicBezTo>
                    <a:pt x="1573862" y="-9667"/>
                    <a:pt x="1866151" y="159364"/>
                    <a:pt x="2158440" y="41778"/>
                  </a:cubicBezTo>
                  <a:cubicBezTo>
                    <a:pt x="2225891" y="14643"/>
                    <a:pt x="2293342" y="2771"/>
                    <a:pt x="2360794" y="439"/>
                  </a:cubicBezTo>
                  <a:cubicBezTo>
                    <a:pt x="2616546" y="-8404"/>
                    <a:pt x="2872299" y="119906"/>
                    <a:pt x="3128051" y="73348"/>
                  </a:cubicBezTo>
                  <a:lnTo>
                    <a:pt x="3237659" y="41778"/>
                  </a:lnTo>
                  <a:cubicBezTo>
                    <a:pt x="3305111" y="14643"/>
                    <a:pt x="3372562" y="2771"/>
                    <a:pt x="3440013" y="439"/>
                  </a:cubicBezTo>
                  <a:cubicBezTo>
                    <a:pt x="3732302" y="-9667"/>
                    <a:pt x="4024590" y="159364"/>
                    <a:pt x="4316879" y="41778"/>
                  </a:cubicBezTo>
                  <a:cubicBezTo>
                    <a:pt x="4384330" y="14643"/>
                    <a:pt x="4451781" y="2771"/>
                    <a:pt x="4519232" y="439"/>
                  </a:cubicBezTo>
                  <a:cubicBezTo>
                    <a:pt x="4774985" y="-8404"/>
                    <a:pt x="5030738" y="119906"/>
                    <a:pt x="5286490" y="73348"/>
                  </a:cubicBezTo>
                  <a:lnTo>
                    <a:pt x="5396098" y="41779"/>
                  </a:lnTo>
                  <a:lnTo>
                    <a:pt x="5396098" y="41778"/>
                  </a:lnTo>
                  <a:cubicBezTo>
                    <a:pt x="5463549" y="14643"/>
                    <a:pt x="5531000" y="2771"/>
                    <a:pt x="5598452" y="439"/>
                  </a:cubicBezTo>
                  <a:cubicBezTo>
                    <a:pt x="5890740" y="-9667"/>
                    <a:pt x="6183029" y="159364"/>
                    <a:pt x="6475318" y="41778"/>
                  </a:cubicBezTo>
                  <a:cubicBezTo>
                    <a:pt x="6542769" y="14643"/>
                    <a:pt x="6610220" y="2771"/>
                    <a:pt x="6677672" y="439"/>
                  </a:cubicBezTo>
                  <a:close/>
                </a:path>
              </a:pathLst>
            </a:custGeom>
            <a:solidFill>
              <a:schemeClr val="bg1"/>
            </a:solidFill>
            <a:ln w="12700">
              <a:solidFill>
                <a:schemeClr val="tx1"/>
              </a:solidFill>
            </a:ln>
            <a:effec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5" name="正方形/長方形 14"/>
            <p:cNvSpPr/>
            <p:nvPr/>
          </p:nvSpPr>
          <p:spPr bwMode="auto">
            <a:xfrm>
              <a:off x="213569" y="5294562"/>
              <a:ext cx="72010" cy="348328"/>
            </a:xfrm>
            <a:prstGeom prst="rect">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6" name="正方形/長方形 15"/>
            <p:cNvSpPr/>
            <p:nvPr/>
          </p:nvSpPr>
          <p:spPr bwMode="auto">
            <a:xfrm>
              <a:off x="8888392" y="5291623"/>
              <a:ext cx="72010" cy="348328"/>
            </a:xfrm>
            <a:prstGeom prst="rect">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grpSp>
    </p:spTree>
    <p:extLst>
      <p:ext uri="{BB962C8B-B14F-4D97-AF65-F5344CB8AC3E}">
        <p14:creationId xmlns:p14="http://schemas.microsoft.com/office/powerpoint/2010/main" val="2602580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3.6</a:t>
            </a:r>
            <a:r>
              <a:rPr lang="ja-JP" altLang="en-US" dirty="0"/>
              <a:t>　環境構築（</a:t>
            </a:r>
            <a:r>
              <a:rPr lang="en-US" altLang="ja-JP" dirty="0"/>
              <a:t>3/12</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rIns="0">
            <a:normAutofit fontScale="92500" lnSpcReduction="20000"/>
          </a:bodyPr>
          <a:lstStyle/>
          <a:p>
            <a:r>
              <a:rPr lang="en-US" altLang="ja-JP" dirty="0"/>
              <a:t>ITA</a:t>
            </a:r>
            <a:r>
              <a:rPr lang="ja-JP" altLang="en-US" dirty="0"/>
              <a:t>インストーラー（ライブラリ収集）の実行</a:t>
            </a:r>
            <a:endParaRPr lang="en-US" altLang="ja-JP" dirty="0"/>
          </a:p>
          <a:p>
            <a:pPr lvl="1"/>
            <a:r>
              <a:rPr lang="ja-JP" altLang="en-US" dirty="0"/>
              <a:t>以下のコマンドで、</a:t>
            </a:r>
            <a:r>
              <a:rPr lang="en-US" altLang="ja-JP" dirty="0"/>
              <a:t>ITA</a:t>
            </a:r>
            <a:r>
              <a:rPr lang="ja-JP" altLang="en-US" dirty="0"/>
              <a:t>インストーラー（ライブラリ収集）を実行します。</a:t>
            </a:r>
            <a:endParaRPr lang="en-US" altLang="ja-JP" dirty="0"/>
          </a:p>
          <a:p>
            <a:pPr marL="360000" lvl="2" indent="0">
              <a:buNone/>
            </a:pPr>
            <a:endParaRPr lang="en-US" altLang="ja-JP" sz="1000" dirty="0"/>
          </a:p>
          <a:p>
            <a:pPr marL="360000" lvl="2" indent="0">
              <a:buNone/>
            </a:pPr>
            <a:r>
              <a:rPr lang="en-US" altLang="ja-JP" sz="1600" dirty="0"/>
              <a:t># </a:t>
            </a:r>
            <a:r>
              <a:rPr lang="en-US" altLang="ja-JP" sz="1600" dirty="0" err="1"/>
              <a:t>sh</a:t>
            </a:r>
            <a:r>
              <a:rPr lang="en-US" altLang="ja-JP" sz="1600" dirty="0"/>
              <a:t> ita_installer.sh</a:t>
            </a:r>
            <a:endParaRPr lang="en-US" altLang="ja-JP" dirty="0"/>
          </a:p>
          <a:p>
            <a:pPr marL="360000" lvl="2" indent="0">
              <a:buNone/>
            </a:pPr>
            <a:endParaRPr lang="en-US" altLang="ja-JP" dirty="0"/>
          </a:p>
          <a:p>
            <a:r>
              <a:rPr lang="ja-JP" altLang="en-US" dirty="0"/>
              <a:t>処理の確認</a:t>
            </a:r>
          </a:p>
          <a:p>
            <a:pPr lvl="1"/>
            <a:r>
              <a:rPr lang="ja-JP" altLang="en-US" dirty="0"/>
              <a:t>ライブラリ収集スクリプトを実行すると、</a:t>
            </a:r>
            <a:r>
              <a:rPr lang="en-US" altLang="ja-JP" dirty="0"/>
              <a:t>ita_gather.log </a:t>
            </a:r>
            <a:r>
              <a:rPr lang="ja-JP" altLang="en-US" dirty="0"/>
              <a:t>に</a:t>
            </a:r>
            <a:endParaRPr lang="en-US" altLang="ja-JP" dirty="0"/>
          </a:p>
          <a:p>
            <a:pPr marL="180000" lvl="1" indent="0">
              <a:buNone/>
            </a:pPr>
            <a:r>
              <a:rPr lang="en-US" altLang="ja-JP" dirty="0"/>
              <a:t>   </a:t>
            </a:r>
            <a:r>
              <a:rPr lang="ja-JP" altLang="en-US" dirty="0"/>
              <a:t>処理内容が出力されます。</a:t>
            </a:r>
          </a:p>
          <a:p>
            <a:pPr lvl="1"/>
            <a:r>
              <a:rPr lang="ja-JP" altLang="en-US" dirty="0"/>
              <a:t>ログ格納パス</a:t>
            </a:r>
          </a:p>
          <a:p>
            <a:pPr marL="180000" lvl="1" indent="0">
              <a:buNone/>
            </a:pPr>
            <a:r>
              <a:rPr lang="ja-JP" altLang="en-US" dirty="0"/>
              <a:t>   </a:t>
            </a:r>
            <a:r>
              <a:rPr lang="en-US" altLang="ja-JP" dirty="0"/>
              <a:t>/(</a:t>
            </a:r>
            <a:r>
              <a:rPr lang="ja-JP" altLang="en-US" dirty="0"/>
              <a:t>インストール資材展開先</a:t>
            </a:r>
            <a:r>
              <a:rPr lang="en-US" altLang="ja-JP" dirty="0"/>
              <a:t>)/ita_install_package/</a:t>
            </a:r>
            <a:r>
              <a:rPr lang="en-US" altLang="ja-JP" dirty="0" err="1"/>
              <a:t>install_scripts</a:t>
            </a:r>
            <a:r>
              <a:rPr lang="en-US" altLang="ja-JP" dirty="0"/>
              <a:t>/log/</a:t>
            </a:r>
          </a:p>
          <a:p>
            <a:pPr marL="180000" lvl="1" indent="0">
              <a:buNone/>
            </a:pPr>
            <a:endParaRPr lang="en-US" altLang="ja-JP" dirty="0"/>
          </a:p>
          <a:p>
            <a:r>
              <a:rPr lang="ja-JP" altLang="en-US" dirty="0"/>
              <a:t>ファイルの移動</a:t>
            </a:r>
          </a:p>
          <a:p>
            <a:pPr lvl="1"/>
            <a:r>
              <a:rPr lang="ja-JP" altLang="en-US" dirty="0"/>
              <a:t>インストールパッケージ（オフライン用）を</a:t>
            </a:r>
            <a:r>
              <a:rPr lang="en-US" altLang="ja-JP" dirty="0"/>
              <a:t>ITA</a:t>
            </a:r>
            <a:r>
              <a:rPr lang="ja-JP" altLang="en-US" dirty="0"/>
              <a:t>サーバへ記憶媒体等で移動します。</a:t>
            </a:r>
            <a:br>
              <a:rPr lang="en-US" altLang="ja-JP" dirty="0"/>
            </a:br>
            <a:endParaRPr lang="en-US" altLang="ja-JP" dirty="0"/>
          </a:p>
          <a:p>
            <a:pPr marL="0" indent="0">
              <a:buNone/>
            </a:pPr>
            <a:endParaRPr lang="en-US" altLang="ja-JP" dirty="0"/>
          </a:p>
          <a:p>
            <a:pPr marL="0" indent="0">
              <a:buNone/>
            </a:pPr>
            <a:r>
              <a:rPr lang="en-US" altLang="ja-JP" dirty="0"/>
              <a:t>※</a:t>
            </a:r>
            <a:r>
              <a:rPr lang="ja-JP" altLang="en-US" dirty="0"/>
              <a:t>以降の手順は、</a:t>
            </a:r>
            <a:r>
              <a:rPr lang="en-US" altLang="ja-JP" dirty="0"/>
              <a:t>ITA</a:t>
            </a:r>
            <a:r>
              <a:rPr lang="ja-JP" altLang="en-US" dirty="0"/>
              <a:t>サーバ（</a:t>
            </a:r>
            <a:r>
              <a:rPr lang="ja-JP" altLang="en-US" dirty="0">
                <a:solidFill>
                  <a:srgbClr val="FF0000"/>
                </a:solidFill>
              </a:rPr>
              <a:t>オフライン環境</a:t>
            </a:r>
            <a:r>
              <a:rPr lang="ja-JP" altLang="en-US" dirty="0"/>
              <a:t>）で実施します</a:t>
            </a:r>
            <a:endParaRPr lang="en-US" altLang="ja-JP" dirty="0"/>
          </a:p>
          <a:p>
            <a:pPr marL="0" indent="0">
              <a:buNone/>
            </a:pPr>
            <a:endParaRPr lang="en-US" altLang="ja-JP" dirty="0"/>
          </a:p>
          <a:p>
            <a:r>
              <a:rPr lang="ja-JP" altLang="en-US" dirty="0"/>
              <a:t>インストールパッケージ（オフライン用）展開</a:t>
            </a:r>
            <a:endParaRPr lang="en-US" altLang="ja-JP" dirty="0"/>
          </a:p>
          <a:p>
            <a:pPr lvl="1"/>
            <a:r>
              <a:rPr lang="en-US" altLang="ja-JP" dirty="0"/>
              <a:t>ITA</a:t>
            </a:r>
            <a:r>
              <a:rPr lang="ja-JP" altLang="en-US" dirty="0"/>
              <a:t>サーバ上で、インストールパッケージ（オフライン用）を展開します。</a:t>
            </a:r>
            <a:endParaRPr lang="en-US" altLang="ja-JP" dirty="0"/>
          </a:p>
          <a:p>
            <a:pPr marL="180000" lvl="1" indent="0">
              <a:buNone/>
            </a:pPr>
            <a:endParaRPr lang="en-US" altLang="ja-JP" sz="1000" dirty="0"/>
          </a:p>
          <a:p>
            <a:pPr marL="180000" lvl="1" indent="0">
              <a:buNone/>
            </a:pPr>
            <a:r>
              <a:rPr lang="ja-JP" altLang="en-US" dirty="0"/>
              <a:t>　</a:t>
            </a:r>
            <a:r>
              <a:rPr lang="en-US" altLang="ja-JP" dirty="0"/>
              <a:t># tar zxf</a:t>
            </a:r>
            <a:r>
              <a:rPr lang="ja-JP" altLang="en-US" dirty="0"/>
              <a:t> </a:t>
            </a:r>
            <a:r>
              <a:rPr lang="en-US" altLang="ja-JP" dirty="0"/>
              <a:t>ita_Ver</a:t>
            </a:r>
            <a:r>
              <a:rPr lang="en-US" altLang="ja-JP" dirty="0">
                <a:solidFill>
                  <a:srgbClr val="FF0000"/>
                </a:solidFill>
              </a:rPr>
              <a:t>x.x</a:t>
            </a:r>
            <a:r>
              <a:rPr lang="en-US" altLang="ja-JP" dirty="0"/>
              <a:t>_offline_</a:t>
            </a:r>
            <a:r>
              <a:rPr lang="en-US" altLang="ja-JP" dirty="0">
                <a:solidFill>
                  <a:srgbClr val="FF0000"/>
                </a:solidFill>
              </a:rPr>
              <a:t>yyyymmddhhmmss</a:t>
            </a:r>
            <a:r>
              <a:rPr lang="en-US" altLang="ja-JP" dirty="0"/>
              <a:t>.tar.gz</a:t>
            </a:r>
          </a:p>
        </p:txBody>
      </p:sp>
    </p:spTree>
    <p:extLst>
      <p:ext uri="{BB962C8B-B14F-4D97-AF65-F5344CB8AC3E}">
        <p14:creationId xmlns:p14="http://schemas.microsoft.com/office/powerpoint/2010/main" val="41586085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3.7</a:t>
            </a:r>
            <a:r>
              <a:rPr lang="ja-JP" altLang="en-US" dirty="0"/>
              <a:t>　環境構築（</a:t>
            </a:r>
            <a:r>
              <a:rPr lang="en-US" altLang="ja-JP" dirty="0"/>
              <a:t>4/12</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r>
              <a:rPr lang="ja-JP" altLang="en-US" dirty="0"/>
              <a:t>アンサーファイル</a:t>
            </a:r>
            <a:r>
              <a:rPr lang="en-US" altLang="ja-JP" dirty="0"/>
              <a:t>(</a:t>
            </a:r>
            <a:r>
              <a:rPr lang="en-US" altLang="ja-JP" kern="100" dirty="0"/>
              <a:t>ita</a:t>
            </a:r>
            <a:r>
              <a:rPr lang="en-US" altLang="ja-JP" dirty="0"/>
              <a:t>_answers.txt)</a:t>
            </a:r>
            <a:r>
              <a:rPr lang="ja-JP" altLang="en-US" dirty="0"/>
              <a:t>を編集</a:t>
            </a:r>
            <a:endParaRPr lang="en-US" altLang="ja-JP" dirty="0"/>
          </a:p>
          <a:p>
            <a:pPr lvl="1"/>
            <a:r>
              <a:rPr lang="en-US" altLang="ja-JP" dirty="0"/>
              <a:t>ITA</a:t>
            </a:r>
            <a:r>
              <a:rPr lang="ja-JP" altLang="en-US" dirty="0"/>
              <a:t>のインストール設定を行うアンサーファイルを編集してください。</a:t>
            </a:r>
            <a:endParaRPr lang="en-US" altLang="ja-JP" dirty="0"/>
          </a:p>
          <a:p>
            <a:pPr lvl="1"/>
            <a:r>
              <a:rPr lang="ja-JP" altLang="en-US" dirty="0"/>
              <a:t>オフラインインストールを行う場合は「</a:t>
            </a:r>
            <a:r>
              <a:rPr lang="en-US" altLang="ja-JP" kern="100" dirty="0" err="1"/>
              <a:t>install_mode</a:t>
            </a:r>
            <a:r>
              <a:rPr lang="ja-JP" altLang="en-US" kern="100" dirty="0"/>
              <a:t>」</a:t>
            </a:r>
            <a:r>
              <a:rPr lang="ja-JP" altLang="en-US" dirty="0"/>
              <a:t>の設定値を「</a:t>
            </a:r>
            <a:r>
              <a:rPr lang="en-US" altLang="ja-JP" kern="100" dirty="0" err="1"/>
              <a:t>Install_Offline</a:t>
            </a:r>
            <a:r>
              <a:rPr lang="ja-JP" altLang="en-US" dirty="0"/>
              <a:t>」にしてください。</a:t>
            </a:r>
            <a:endParaRPr lang="en-US" altLang="ja-JP" dirty="0"/>
          </a:p>
          <a:p>
            <a:pPr lvl="2"/>
            <a:r>
              <a:rPr lang="ja-JP" altLang="en-US" dirty="0"/>
              <a:t>アンサーファイル</a:t>
            </a:r>
            <a:r>
              <a:rPr lang="en-US" altLang="ja-JP" dirty="0"/>
              <a:t>(ita_answers.txt)</a:t>
            </a:r>
            <a:r>
              <a:rPr lang="ja-JP" altLang="en-US" dirty="0"/>
              <a:t>の項目一覧（</a:t>
            </a:r>
            <a:r>
              <a:rPr lang="en-US" altLang="ja-JP" dirty="0"/>
              <a:t>1/2</a:t>
            </a:r>
            <a:r>
              <a:rPr lang="ja-JP" altLang="en-US" dirty="0"/>
              <a:t>）</a:t>
            </a:r>
            <a:br>
              <a:rPr lang="en-US" altLang="ja-JP" dirty="0"/>
            </a:br>
            <a:br>
              <a:rPr lang="en-US" altLang="ja-JP" dirty="0"/>
            </a:br>
            <a:endParaRPr lang="en-US" altLang="ja-JP" dirty="0"/>
          </a:p>
          <a:p>
            <a:endParaRPr lang="en-US" altLang="ja-JP" dirty="0"/>
          </a:p>
          <a:p>
            <a:pPr lvl="1"/>
            <a:endParaRPr lang="en-US" altLang="ja-JP" dirty="0"/>
          </a:p>
        </p:txBody>
      </p:sp>
      <p:graphicFrame>
        <p:nvGraphicFramePr>
          <p:cNvPr id="4" name="表 3"/>
          <p:cNvGraphicFramePr>
            <a:graphicFrameLocks noGrp="1"/>
          </p:cNvGraphicFramePr>
          <p:nvPr>
            <p:extLst>
              <p:ext uri="{D42A27DB-BD31-4B8C-83A1-F6EECF244321}">
                <p14:modId xmlns:p14="http://schemas.microsoft.com/office/powerpoint/2010/main" val="2621946767"/>
              </p:ext>
            </p:extLst>
          </p:nvPr>
        </p:nvGraphicFramePr>
        <p:xfrm>
          <a:off x="611450" y="2348850"/>
          <a:ext cx="8209141" cy="4344142"/>
        </p:xfrm>
        <a:graphic>
          <a:graphicData uri="http://schemas.openxmlformats.org/drawingml/2006/table">
            <a:tbl>
              <a:tblPr firstRow="1" firstCol="1" bandRow="1">
                <a:tableStyleId>{5C22544A-7EE6-4342-B048-85BDC9FD1C3A}</a:tableStyleId>
              </a:tblPr>
              <a:tblGrid>
                <a:gridCol w="1926366">
                  <a:extLst>
                    <a:ext uri="{9D8B030D-6E8A-4147-A177-3AD203B41FA5}">
                      <a16:colId xmlns:a16="http://schemas.microsoft.com/office/drawing/2014/main" val="20000"/>
                    </a:ext>
                  </a:extLst>
                </a:gridCol>
                <a:gridCol w="731833">
                  <a:extLst>
                    <a:ext uri="{9D8B030D-6E8A-4147-A177-3AD203B41FA5}">
                      <a16:colId xmlns:a16="http://schemas.microsoft.com/office/drawing/2014/main" val="656937097"/>
                    </a:ext>
                  </a:extLst>
                </a:gridCol>
                <a:gridCol w="1014311">
                  <a:extLst>
                    <a:ext uri="{9D8B030D-6E8A-4147-A177-3AD203B41FA5}">
                      <a16:colId xmlns:a16="http://schemas.microsoft.com/office/drawing/2014/main" val="20002"/>
                    </a:ext>
                  </a:extLst>
                </a:gridCol>
                <a:gridCol w="4536631">
                  <a:extLst>
                    <a:ext uri="{9D8B030D-6E8A-4147-A177-3AD203B41FA5}">
                      <a16:colId xmlns:a16="http://schemas.microsoft.com/office/drawing/2014/main" val="20003"/>
                    </a:ext>
                  </a:extLst>
                </a:gridCol>
              </a:tblGrid>
              <a:tr h="345385">
                <a:tc>
                  <a:txBody>
                    <a:bodyPr/>
                    <a:lstStyle/>
                    <a:p>
                      <a:pPr algn="ctr">
                        <a:spcAft>
                          <a:spcPts val="0"/>
                        </a:spcAft>
                      </a:pPr>
                      <a:r>
                        <a:rPr lang="ja-JP" sz="1100" kern="100" dirty="0">
                          <a:effectLst/>
                        </a:rPr>
                        <a:t>種目</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altLang="en-US" sz="1100" kern="100" dirty="0">
                          <a:effectLst/>
                          <a:latin typeface="+mn-ea"/>
                          <a:ea typeface="+mn-ea"/>
                          <a:cs typeface="Times New Roman" panose="02020603050405020304" pitchFamily="18" charset="0"/>
                        </a:rPr>
                        <a:t>必須</a:t>
                      </a:r>
                      <a:endParaRPr lang="ja-JP" sz="11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sz="1100" kern="100" dirty="0">
                          <a:effectLst/>
                        </a:rPr>
                        <a:t>初期値</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sz="1100" kern="100" dirty="0">
                          <a:effectLst/>
                        </a:rPr>
                        <a:t>説明</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extLst>
                  <a:ext uri="{0D108BD9-81ED-4DB2-BD59-A6C34878D82A}">
                    <a16:rowId xmlns:a16="http://schemas.microsoft.com/office/drawing/2014/main" val="10000"/>
                  </a:ext>
                </a:extLst>
              </a:tr>
              <a:tr h="1228208">
                <a:tc>
                  <a:txBody>
                    <a:bodyPr/>
                    <a:lstStyle/>
                    <a:p>
                      <a:pPr algn="just">
                        <a:lnSpc>
                          <a:spcPct val="150000"/>
                        </a:lnSpc>
                        <a:spcAft>
                          <a:spcPts val="0"/>
                        </a:spcAft>
                      </a:pPr>
                      <a:r>
                        <a:rPr lang="en-US" sz="1000" kern="100" dirty="0">
                          <a:effectLst/>
                          <a:latin typeface="+mn-ea"/>
                          <a:ea typeface="+mn-ea"/>
                        </a:rPr>
                        <a:t>install_mode</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r>
                        <a:rPr lang="ja-JP" altLang="en-US" sz="1000" kern="100" dirty="0">
                          <a:effectLst/>
                          <a:latin typeface="+mn-ea"/>
                          <a:ea typeface="+mn-ea"/>
                          <a:cs typeface="Times New Roman" panose="02020603050405020304" pitchFamily="18" charset="0"/>
                        </a:rPr>
                        <a:t>○</a:t>
                      </a:r>
                      <a:endParaRPr lang="ja-JP" sz="1000" kern="100" dirty="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sz="1000" kern="100" dirty="0" err="1">
                          <a:effectLst/>
                        </a:rPr>
                        <a:t>Install</a:t>
                      </a:r>
                      <a:r>
                        <a:rPr lang="en-US" altLang="ja-JP" sz="1000" kern="100" dirty="0" err="1">
                          <a:effectLst/>
                        </a:rPr>
                        <a:t>_Online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00000"/>
                        </a:lnSpc>
                        <a:spcAft>
                          <a:spcPts val="0"/>
                        </a:spcAft>
                      </a:pPr>
                      <a:r>
                        <a:rPr lang="ja-JP" sz="1000" kern="100" dirty="0">
                          <a:effectLst/>
                        </a:rPr>
                        <a:t>インストールモードの設定</a:t>
                      </a:r>
                      <a:endParaRPr lang="en-US" altLang="ja-JP" sz="1000" kern="100" dirty="0">
                        <a:effectLst/>
                      </a:endParaRPr>
                    </a:p>
                    <a:p>
                      <a:pPr algn="just">
                        <a:lnSpc>
                          <a:spcPct val="100000"/>
                        </a:lnSpc>
                        <a:spcAft>
                          <a:spcPts val="0"/>
                        </a:spcAft>
                      </a:pPr>
                      <a:r>
                        <a:rPr lang="ja-JP" altLang="en-US" sz="800" kern="100" dirty="0">
                          <a:effectLst/>
                        </a:rPr>
                        <a:t>・</a:t>
                      </a:r>
                      <a:r>
                        <a:rPr lang="en-US" altLang="ja-JP" sz="800" kern="100" dirty="0" err="1">
                          <a:effectLst/>
                        </a:rPr>
                        <a:t>Install_Online</a:t>
                      </a:r>
                      <a:r>
                        <a:rPr lang="ja-JP" altLang="en-US" sz="800" kern="100" dirty="0">
                          <a:effectLst/>
                        </a:rPr>
                        <a:t>：オンラインインストール</a:t>
                      </a:r>
                      <a:endParaRPr lang="en-US" altLang="ja-JP" sz="800" kern="100" dirty="0">
                        <a:effectLst/>
                      </a:endParaRPr>
                    </a:p>
                    <a:p>
                      <a:pPr algn="just">
                        <a:lnSpc>
                          <a:spcPct val="100000"/>
                        </a:lnSpc>
                        <a:spcAft>
                          <a:spcPts val="0"/>
                        </a:spcAft>
                      </a:pPr>
                      <a:r>
                        <a:rPr lang="ja-JP" altLang="en-US" sz="800" kern="100" dirty="0">
                          <a:effectLst/>
                        </a:rPr>
                        <a:t>・</a:t>
                      </a:r>
                      <a:r>
                        <a:rPr lang="en-US" altLang="ja-JP" sz="800" kern="100" dirty="0" err="1">
                          <a:effectLst/>
                        </a:rPr>
                        <a:t>Install_Offline</a:t>
                      </a:r>
                      <a:r>
                        <a:rPr lang="ja-JP" altLang="en-US" sz="800" kern="100" dirty="0">
                          <a:effectLst/>
                        </a:rPr>
                        <a:t>：オフラインインストール</a:t>
                      </a:r>
                      <a:endParaRPr lang="en-US" altLang="ja-JP" sz="800" kern="100" dirty="0">
                        <a:effectLst/>
                      </a:endParaRPr>
                    </a:p>
                    <a:p>
                      <a:pPr algn="just">
                        <a:lnSpc>
                          <a:spcPct val="100000"/>
                        </a:lnSpc>
                        <a:spcAft>
                          <a:spcPts val="0"/>
                        </a:spcAft>
                      </a:pPr>
                      <a:r>
                        <a:rPr lang="ja-JP" altLang="en-US" sz="800" kern="100" dirty="0">
                          <a:effectLst/>
                        </a:rPr>
                        <a:t>・</a:t>
                      </a:r>
                      <a:r>
                        <a:rPr lang="en-US" altLang="ja-JP" sz="800" kern="100" dirty="0" err="1">
                          <a:effectLst/>
                        </a:rPr>
                        <a:t>Gather_Library</a:t>
                      </a:r>
                      <a:r>
                        <a:rPr lang="ja-JP" altLang="en-US" sz="800" kern="100" dirty="0">
                          <a:effectLst/>
                        </a:rPr>
                        <a:t>：ライブラリ収集</a:t>
                      </a:r>
                      <a:endParaRPr lang="en-US" altLang="ja-JP" sz="800" kern="100" dirty="0">
                        <a:effectLst/>
                      </a:endParaRPr>
                    </a:p>
                    <a:p>
                      <a:pPr algn="just">
                        <a:lnSpc>
                          <a:spcPct val="100000"/>
                        </a:lnSpc>
                        <a:spcAft>
                          <a:spcPts val="0"/>
                        </a:spcAft>
                      </a:pPr>
                      <a:r>
                        <a:rPr lang="ja-JP" altLang="en-US" sz="800" kern="100" dirty="0">
                          <a:effectLst/>
                        </a:rPr>
                        <a:t>・</a:t>
                      </a:r>
                      <a:r>
                        <a:rPr lang="en-US" altLang="ja-JP" sz="800" kern="100" dirty="0" err="1">
                          <a:effectLst/>
                        </a:rPr>
                        <a:t>Install_ITA</a:t>
                      </a:r>
                      <a:r>
                        <a:rPr lang="ja-JP" altLang="en-US" sz="800" kern="100" dirty="0">
                          <a:effectLst/>
                        </a:rPr>
                        <a:t>：</a:t>
                      </a:r>
                      <a:r>
                        <a:rPr lang="en-US" altLang="ja-JP" sz="800" kern="100" dirty="0">
                          <a:effectLst/>
                        </a:rPr>
                        <a:t>ITA</a:t>
                      </a:r>
                      <a:r>
                        <a:rPr lang="ja-JP" altLang="en-US" sz="800" kern="100" dirty="0">
                          <a:effectLst/>
                        </a:rPr>
                        <a:t>本体のインストール</a:t>
                      </a:r>
                      <a:endParaRPr lang="en-US" altLang="ja-JP" sz="800" kern="100" dirty="0">
                        <a:effectLst/>
                      </a:endParaRPr>
                    </a:p>
                    <a:p>
                      <a:pPr algn="just">
                        <a:lnSpc>
                          <a:spcPct val="100000"/>
                        </a:lnSpc>
                        <a:spcAft>
                          <a:spcPts val="0"/>
                        </a:spcAft>
                      </a:pPr>
                      <a:r>
                        <a:rPr lang="ja-JP" altLang="en-US" sz="800" kern="100" dirty="0">
                          <a:effectLst/>
                        </a:rPr>
                        <a:t>・</a:t>
                      </a:r>
                      <a:r>
                        <a:rPr lang="en-US" altLang="ja-JP" sz="800" kern="100" dirty="0" err="1">
                          <a:effectLst/>
                        </a:rPr>
                        <a:t>Versionup_All</a:t>
                      </a:r>
                      <a:r>
                        <a:rPr lang="ja-JP" altLang="en-US" sz="800" kern="100" dirty="0">
                          <a:effectLst/>
                        </a:rPr>
                        <a:t>：</a:t>
                      </a:r>
                      <a:r>
                        <a:rPr lang="en-US" altLang="ja-JP" sz="800" kern="100" dirty="0">
                          <a:effectLst/>
                        </a:rPr>
                        <a:t>ITA</a:t>
                      </a:r>
                      <a:r>
                        <a:rPr lang="ja-JP" altLang="en-US" sz="800" kern="100" dirty="0">
                          <a:effectLst/>
                        </a:rPr>
                        <a:t>本体のバージョンアップ（ライブラリのインストールあり）</a:t>
                      </a:r>
                      <a:endParaRPr lang="en-US" altLang="ja-JP" sz="800" kern="100" dirty="0">
                        <a:effectLst/>
                      </a:endParaRPr>
                    </a:p>
                    <a:p>
                      <a:pPr algn="just">
                        <a:lnSpc>
                          <a:spcPct val="100000"/>
                        </a:lnSpc>
                        <a:spcAft>
                          <a:spcPts val="0"/>
                        </a:spcAft>
                      </a:pPr>
                      <a:r>
                        <a:rPr lang="ja-JP" altLang="en-US" sz="800" kern="100" dirty="0">
                          <a:effectLst/>
                        </a:rPr>
                        <a:t>・</a:t>
                      </a:r>
                      <a:r>
                        <a:rPr lang="en-US" altLang="ja-JP" sz="800" kern="100" dirty="0" err="1">
                          <a:effectLst/>
                        </a:rPr>
                        <a:t>Versionup_ITA</a:t>
                      </a:r>
                      <a:r>
                        <a:rPr lang="ja-JP" altLang="en-US" sz="800" kern="100" dirty="0">
                          <a:effectLst/>
                        </a:rPr>
                        <a:t>：</a:t>
                      </a:r>
                      <a:r>
                        <a:rPr lang="en-US" altLang="ja-JP" sz="800" kern="100" dirty="0">
                          <a:effectLst/>
                        </a:rPr>
                        <a:t>ITA</a:t>
                      </a:r>
                      <a:r>
                        <a:rPr lang="ja-JP" altLang="en-US" sz="800" kern="100" dirty="0">
                          <a:effectLst/>
                        </a:rPr>
                        <a:t>本体のバージョンアップ（ライブラリのインストールなし）</a:t>
                      </a:r>
                      <a:endParaRPr lang="en-US" altLang="ja-JP" sz="800" kern="100" dirty="0">
                        <a:effectLst/>
                      </a:endParaRPr>
                    </a:p>
                    <a:p>
                      <a:pPr algn="just">
                        <a:lnSpc>
                          <a:spcPct val="100000"/>
                        </a:lnSpc>
                        <a:spcAft>
                          <a:spcPts val="0"/>
                        </a:spcAft>
                      </a:pPr>
                      <a:r>
                        <a:rPr lang="ja-JP" altLang="en-US" sz="800" kern="100" dirty="0">
                          <a:effectLst/>
                        </a:rPr>
                        <a:t>・</a:t>
                      </a:r>
                      <a:r>
                        <a:rPr lang="en-US" altLang="ja-JP" sz="800" kern="100" dirty="0">
                          <a:effectLst/>
                        </a:rPr>
                        <a:t>Uninstall</a:t>
                      </a:r>
                      <a:r>
                        <a:rPr lang="ja-JP" altLang="en-US" sz="800" kern="100" dirty="0">
                          <a:effectLst/>
                        </a:rPr>
                        <a:t>：</a:t>
                      </a:r>
                      <a:r>
                        <a:rPr lang="en-US" altLang="ja-JP" sz="800" kern="100" dirty="0">
                          <a:effectLst/>
                        </a:rPr>
                        <a:t>ITA</a:t>
                      </a:r>
                      <a:r>
                        <a:rPr lang="ja-JP" altLang="en-US" sz="800" kern="100" dirty="0">
                          <a:effectLst/>
                        </a:rPr>
                        <a:t>本体のアンインストール</a:t>
                      </a:r>
                      <a:endParaRPr lang="en-US" altLang="ja-JP" sz="800" kern="100" dirty="0">
                        <a:effectLst/>
                      </a:endParaRPr>
                    </a:p>
                    <a:p>
                      <a:pPr algn="just">
                        <a:lnSpc>
                          <a:spcPct val="100000"/>
                        </a:lnSpc>
                        <a:spcAft>
                          <a:spcPts val="0"/>
                        </a:spcAft>
                      </a:pPr>
                      <a:r>
                        <a:rPr lang="en-US" altLang="ja-JP" sz="900" kern="100" dirty="0">
                          <a:solidFill>
                            <a:srgbClr val="FF0000"/>
                          </a:solidFill>
                          <a:effectLst/>
                        </a:rPr>
                        <a:t>※</a:t>
                      </a:r>
                      <a:r>
                        <a:rPr lang="ja-JP" altLang="en-US" sz="900" kern="100" dirty="0">
                          <a:solidFill>
                            <a:srgbClr val="FF0000"/>
                          </a:solidFill>
                          <a:effectLst/>
                        </a:rPr>
                        <a:t>詳細は</a:t>
                      </a:r>
                      <a:r>
                        <a:rPr lang="ja-JP" altLang="en-US" sz="900" dirty="0">
                          <a:solidFill>
                            <a:srgbClr val="FF0000"/>
                          </a:solidFill>
                        </a:rPr>
                        <a:t>参考</a:t>
                      </a:r>
                      <a:r>
                        <a:rPr lang="ja-JP" altLang="en-US" sz="900" kern="100" dirty="0">
                          <a:solidFill>
                            <a:srgbClr val="FF0000"/>
                          </a:solidFill>
                          <a:effectLst/>
                        </a:rPr>
                        <a:t>参照</a:t>
                      </a:r>
                      <a:endParaRPr lang="ja-JP" altLang="ja-JP" sz="900" kern="100" dirty="0">
                        <a:effectLst/>
                      </a:endParaRPr>
                    </a:p>
                  </a:txBody>
                  <a:tcPr marL="68495" marR="68495" marT="0" marB="0" anchor="ctr">
                    <a:solidFill>
                      <a:srgbClr val="CBCDD3"/>
                    </a:solidFill>
                  </a:tcPr>
                </a:tc>
                <a:extLst>
                  <a:ext uri="{0D108BD9-81ED-4DB2-BD59-A6C34878D82A}">
                    <a16:rowId xmlns:a16="http://schemas.microsoft.com/office/drawing/2014/main" val="10001"/>
                  </a:ext>
                </a:extLst>
              </a:tr>
              <a:tr h="951519">
                <a:tc>
                  <a:txBody>
                    <a:bodyPr/>
                    <a:lstStyle/>
                    <a:p>
                      <a:pPr algn="just">
                        <a:lnSpc>
                          <a:spcPct val="150000"/>
                        </a:lnSpc>
                        <a:spcAft>
                          <a:spcPts val="0"/>
                        </a:spcAft>
                      </a:pPr>
                      <a:r>
                        <a:rPr lang="en-US" sz="1000" kern="100" dirty="0">
                          <a:effectLst/>
                          <a:latin typeface="+mn-ea"/>
                          <a:ea typeface="+mn-ea"/>
                        </a:rPr>
                        <a:t>ita_directory</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latin typeface="+mn-ea"/>
                          <a:ea typeface="+mn-ea"/>
                          <a:cs typeface="Times New Roman" panose="02020603050405020304" pitchFamily="18" charset="0"/>
                        </a:rPr>
                        <a:t>○</a:t>
                      </a:r>
                      <a:endParaRPr lang="ja-JP" altLang="ja-JP" sz="1000" kern="100" dirty="0">
                        <a:effectLst/>
                        <a:latin typeface="+mn-ea"/>
                        <a:ea typeface="+mn-ea"/>
                        <a:cs typeface="Times New Roman" panose="02020603050405020304" pitchFamily="18" charset="0"/>
                      </a:endParaRPr>
                    </a:p>
                  </a:txBody>
                  <a:tcPr marL="68495" marR="68495" marT="0" marB="0" anchor="ctr">
                    <a:solidFill>
                      <a:srgbClr val="E7E8EA"/>
                    </a:solidFill>
                  </a:tcPr>
                </a:tc>
                <a:tc>
                  <a:txBody>
                    <a:bodyPr/>
                    <a:lstStyle/>
                    <a:p>
                      <a:pPr algn="ctr">
                        <a:lnSpc>
                          <a:spcPct val="150000"/>
                        </a:lnSpc>
                        <a:spcAft>
                          <a:spcPts val="0"/>
                        </a:spcAft>
                      </a:pPr>
                      <a:r>
                        <a:rPr lang="en-US" altLang="ja-JP" sz="1000" kern="100" dirty="0">
                          <a:effectLst/>
                        </a:rPr>
                        <a:t>/</a:t>
                      </a:r>
                      <a:r>
                        <a:rPr lang="en-US" altLang="ja-JP" sz="1000" kern="100" dirty="0" err="1">
                          <a:effectLst/>
                        </a:rPr>
                        <a:t>exastro</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algn="just">
                        <a:lnSpc>
                          <a:spcPct val="100000"/>
                        </a:lnSpc>
                        <a:spcAft>
                          <a:spcPts val="0"/>
                        </a:spcAft>
                      </a:pPr>
                      <a:r>
                        <a:rPr lang="ja-JP" sz="1000" kern="100" dirty="0">
                          <a:effectLst/>
                        </a:rPr>
                        <a:t>インストールディレクトリ</a:t>
                      </a:r>
                    </a:p>
                    <a:p>
                      <a:pPr algn="just">
                        <a:lnSpc>
                          <a:spcPct val="100000"/>
                        </a:lnSpc>
                        <a:spcAft>
                          <a:spcPts val="0"/>
                        </a:spcAft>
                      </a:pPr>
                      <a:r>
                        <a:rPr lang="en-US" sz="1000" kern="100" dirty="0">
                          <a:effectLst/>
                        </a:rPr>
                        <a:t>ITA</a:t>
                      </a:r>
                      <a:r>
                        <a:rPr lang="ja-JP" sz="1000" kern="100" dirty="0">
                          <a:effectLst/>
                        </a:rPr>
                        <a:t>をインストールするディレクトリを絶対パスで指定してください。</a:t>
                      </a:r>
                      <a:endParaRPr lang="en-US" altLang="ja-JP" sz="1000" kern="100" dirty="0">
                        <a:effectLst/>
                      </a:endParaRPr>
                    </a:p>
                    <a:p>
                      <a:pPr algn="just">
                        <a:lnSpc>
                          <a:spcPct val="100000"/>
                        </a:lnSpc>
                        <a:spcAft>
                          <a:spcPts val="0"/>
                        </a:spcAft>
                      </a:pPr>
                      <a:r>
                        <a:rPr lang="ja-JP" altLang="en-US" sz="1000" kern="100" dirty="0">
                          <a:effectLst/>
                        </a:rPr>
                        <a:t>全ユーザーが参照可能なディレクトリを指定してください。</a:t>
                      </a:r>
                      <a:endParaRPr lang="ja-JP" sz="1000" kern="100" dirty="0">
                        <a:effectLst/>
                      </a:endParaRPr>
                    </a:p>
                    <a:p>
                      <a:pPr algn="just">
                        <a:lnSpc>
                          <a:spcPct val="100000"/>
                        </a:lnSpc>
                        <a:spcAft>
                          <a:spcPts val="0"/>
                        </a:spcAft>
                      </a:pPr>
                      <a:r>
                        <a:rPr lang="ja-JP" sz="1000" kern="100" dirty="0">
                          <a:effectLst/>
                        </a:rPr>
                        <a:t>ディレクトリが無い場合作成されます。</a:t>
                      </a:r>
                      <a:endParaRPr lang="en-US" altLang="ja-JP" sz="1000" kern="100" dirty="0">
                        <a:effectLst/>
                      </a:endParaRPr>
                    </a:p>
                    <a:p>
                      <a:pPr algn="just">
                        <a:lnSpc>
                          <a:spcPct val="100000"/>
                        </a:lnSpc>
                        <a:spcAft>
                          <a:spcPts val="0"/>
                        </a:spcAft>
                      </a:pPr>
                      <a:r>
                        <a:rPr lang="en-US" altLang="ja-JP" sz="1000" kern="100" dirty="0">
                          <a:solidFill>
                            <a:srgbClr val="FF0000"/>
                          </a:solidFill>
                          <a:effectLst/>
                          <a:latin typeface="+mn-ea"/>
                          <a:ea typeface="+mn-ea"/>
                          <a:cs typeface="Times New Roman" panose="02020603050405020304" pitchFamily="18" charset="0"/>
                        </a:rPr>
                        <a:t>※ITA</a:t>
                      </a:r>
                      <a:r>
                        <a:rPr lang="ja-JP" altLang="en-US" sz="1000" kern="100" dirty="0">
                          <a:solidFill>
                            <a:srgbClr val="FF0000"/>
                          </a:solidFill>
                          <a:effectLst/>
                          <a:latin typeface="+mn-ea"/>
                          <a:ea typeface="+mn-ea"/>
                          <a:cs typeface="Times New Roman" panose="02020603050405020304" pitchFamily="18" charset="0"/>
                        </a:rPr>
                        <a:t>をインストールするディレクトリの親ディレクトリ全てに、</a:t>
                      </a:r>
                      <a:endParaRPr lang="en-US" altLang="ja-JP" sz="1000" kern="100" dirty="0">
                        <a:solidFill>
                          <a:srgbClr val="FF0000"/>
                        </a:solidFill>
                        <a:effectLst/>
                        <a:latin typeface="+mn-ea"/>
                        <a:ea typeface="+mn-ea"/>
                        <a:cs typeface="Times New Roman" panose="02020603050405020304" pitchFamily="18" charset="0"/>
                      </a:endParaRPr>
                    </a:p>
                    <a:p>
                      <a:pPr algn="just">
                        <a:lnSpc>
                          <a:spcPct val="100000"/>
                        </a:lnSpc>
                        <a:spcAft>
                          <a:spcPts val="0"/>
                        </a:spcAft>
                      </a:pPr>
                      <a:r>
                        <a:rPr lang="ja-JP" altLang="en-US" sz="1000" kern="100" dirty="0">
                          <a:solidFill>
                            <a:srgbClr val="FF0000"/>
                          </a:solidFill>
                          <a:effectLst/>
                          <a:latin typeface="+mn-ea"/>
                          <a:ea typeface="+mn-ea"/>
                          <a:cs typeface="Times New Roman" panose="02020603050405020304" pitchFamily="18" charset="0"/>
                        </a:rPr>
                        <a:t>その他ユーザの実行権限を与えてください。</a:t>
                      </a:r>
                      <a:endParaRPr lang="ja-JP" sz="1000" kern="100" dirty="0">
                        <a:solidFill>
                          <a:srgbClr val="FF0000"/>
                        </a:solidFill>
                        <a:effectLst/>
                        <a:latin typeface="+mn-ea"/>
                        <a:ea typeface="+mn-ea"/>
                        <a:cs typeface="Times New Roman" panose="02020603050405020304" pitchFamily="18" charset="0"/>
                      </a:endParaRPr>
                    </a:p>
                  </a:txBody>
                  <a:tcPr marL="68495" marR="68495" marT="0" marB="0" anchor="ctr">
                    <a:solidFill>
                      <a:srgbClr val="E7E8EA"/>
                    </a:solidFill>
                  </a:tcPr>
                </a:tc>
                <a:extLst>
                  <a:ext uri="{0D108BD9-81ED-4DB2-BD59-A6C34878D82A}">
                    <a16:rowId xmlns:a16="http://schemas.microsoft.com/office/drawing/2014/main" val="10002"/>
                  </a:ext>
                </a:extLst>
              </a:tr>
              <a:tr h="237880">
                <a:tc>
                  <a:txBody>
                    <a:bodyPr/>
                    <a:lstStyle/>
                    <a:p>
                      <a:pPr algn="just">
                        <a:lnSpc>
                          <a:spcPct val="150000"/>
                        </a:lnSpc>
                        <a:spcAft>
                          <a:spcPts val="0"/>
                        </a:spcAft>
                      </a:pPr>
                      <a:r>
                        <a:rPr lang="en-US" sz="1000" kern="100" dirty="0">
                          <a:effectLst/>
                          <a:latin typeface="+mn-ea"/>
                          <a:ea typeface="+mn-ea"/>
                        </a:rPr>
                        <a:t>ita_language</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latin typeface="+mn-ea"/>
                          <a:ea typeface="+mn-ea"/>
                          <a:cs typeface="Times New Roman" panose="02020603050405020304" pitchFamily="18" charset="0"/>
                        </a:rPr>
                        <a:t>○</a:t>
                      </a:r>
                      <a:endParaRPr lang="ja-JP" altLang="ja-JP" sz="1000" kern="100" dirty="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sz="1000" kern="100" dirty="0" err="1">
                          <a:effectLst/>
                        </a:rPr>
                        <a:t>ja_JP</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50000"/>
                        </a:lnSpc>
                        <a:spcAft>
                          <a:spcPts val="0"/>
                        </a:spcAft>
                      </a:pPr>
                      <a:r>
                        <a:rPr lang="en-US" sz="1000" kern="100" dirty="0">
                          <a:effectLst/>
                        </a:rPr>
                        <a:t>ITA</a:t>
                      </a:r>
                      <a:r>
                        <a:rPr lang="ja-JP" sz="1000" kern="100" dirty="0">
                          <a:effectLst/>
                        </a:rPr>
                        <a:t>画面表示の言語</a:t>
                      </a:r>
                      <a:r>
                        <a:rPr lang="ja-JP" sz="800" kern="100" dirty="0">
                          <a:effectLst/>
                        </a:rPr>
                        <a:t>（日本語（</a:t>
                      </a:r>
                      <a:r>
                        <a:rPr lang="en-US" sz="800" kern="100" dirty="0">
                          <a:effectLst/>
                        </a:rPr>
                        <a:t>ja_JP</a:t>
                      </a:r>
                      <a:r>
                        <a:rPr lang="ja-JP" sz="800" kern="100" dirty="0">
                          <a:effectLst/>
                        </a:rPr>
                        <a:t>）／英語（</a:t>
                      </a:r>
                      <a:r>
                        <a:rPr lang="en-US" sz="800" kern="100" dirty="0">
                          <a:effectLst/>
                        </a:rPr>
                        <a:t>en_US</a:t>
                      </a:r>
                      <a:r>
                        <a:rPr lang="ja-JP" sz="8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10003"/>
                  </a:ext>
                </a:extLst>
              </a:tr>
              <a:tr h="246040">
                <a:tc>
                  <a:txBody>
                    <a:bodyPr/>
                    <a:lstStyle/>
                    <a:p>
                      <a:pPr algn="just">
                        <a:lnSpc>
                          <a:spcPct val="150000"/>
                        </a:lnSpc>
                        <a:spcAft>
                          <a:spcPts val="0"/>
                        </a:spcAft>
                      </a:pPr>
                      <a:r>
                        <a:rPr lang="en-US" altLang="ja-JP" sz="1000" kern="100" dirty="0" err="1">
                          <a:effectLst/>
                          <a:latin typeface="+mn-ea"/>
                          <a:ea typeface="+mn-ea"/>
                        </a:rPr>
                        <a:t>linux_os</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latin typeface="+mn-ea"/>
                          <a:ea typeface="+mn-ea"/>
                          <a:cs typeface="Times New Roman" panose="02020603050405020304" pitchFamily="18" charset="0"/>
                        </a:rPr>
                        <a:t>○</a:t>
                      </a:r>
                      <a:endParaRPr lang="ja-JP" altLang="ja-JP" sz="1000" kern="100" dirty="0">
                        <a:effectLst/>
                        <a:latin typeface="+mn-ea"/>
                        <a:ea typeface="+mn-ea"/>
                        <a:cs typeface="Times New Roman" panose="02020603050405020304" pitchFamily="18" charset="0"/>
                      </a:endParaRPr>
                    </a:p>
                  </a:txBody>
                  <a:tcPr marL="68495" marR="68495" marT="0" marB="0" anchor="ctr">
                    <a:solidFill>
                      <a:srgbClr val="E7E8EA"/>
                    </a:solidFill>
                  </a:tcPr>
                </a:tc>
                <a:tc>
                  <a:txBody>
                    <a:bodyPr/>
                    <a:lstStyle/>
                    <a:p>
                      <a:pPr algn="ctr">
                        <a:lnSpc>
                          <a:spcPct val="150000"/>
                        </a:lnSpc>
                        <a:spcAft>
                          <a:spcPts val="0"/>
                        </a:spcAft>
                      </a:pPr>
                      <a:r>
                        <a:rPr lang="ja-JP" altLang="ja-JP" sz="1000" kern="100" dirty="0">
                          <a:effectLst/>
                        </a:rPr>
                        <a:t>－</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algn="just" latinLnBrk="1">
                        <a:lnSpc>
                          <a:spcPct val="150000"/>
                        </a:lnSpc>
                        <a:spcAft>
                          <a:spcPts val="0"/>
                        </a:spcAft>
                      </a:pPr>
                      <a:r>
                        <a:rPr lang="en-US" sz="1000" kern="100" dirty="0">
                          <a:effectLst/>
                        </a:rPr>
                        <a:t>ITA</a:t>
                      </a:r>
                      <a:r>
                        <a:rPr lang="ja-JP" altLang="en-US" sz="1000" kern="100" dirty="0">
                          <a:effectLst/>
                        </a:rPr>
                        <a:t>サーバ</a:t>
                      </a:r>
                      <a:r>
                        <a:rPr lang="ja-JP" sz="1000" kern="100" dirty="0">
                          <a:effectLst/>
                        </a:rPr>
                        <a:t>の</a:t>
                      </a:r>
                      <a:r>
                        <a:rPr lang="en-US" sz="1000" kern="100" dirty="0">
                          <a:effectLst/>
                        </a:rPr>
                        <a:t>OS</a:t>
                      </a:r>
                      <a:r>
                        <a:rPr lang="ja-JP" altLang="en-US" sz="1000" kern="100" dirty="0">
                          <a:effectLst/>
                        </a:rPr>
                        <a:t> </a:t>
                      </a:r>
                      <a:r>
                        <a:rPr lang="en-US" altLang="ja-JP" sz="800" kern="100" dirty="0">
                          <a:effectLst/>
                        </a:rPr>
                        <a:t>("CentOS7","CentOS8","RHEL7","RHEL8“)</a:t>
                      </a:r>
                    </a:p>
                    <a:p>
                      <a:pPr marL="0" marR="0" lvl="0" indent="0" algn="just" defTabSz="914400" rtl="0" eaLnBrk="1" fontAlgn="auto" latinLnBrk="1" hangingPunct="1">
                        <a:lnSpc>
                          <a:spcPct val="150000"/>
                        </a:lnSpc>
                        <a:spcBef>
                          <a:spcPts val="0"/>
                        </a:spcBef>
                        <a:spcAft>
                          <a:spcPts val="0"/>
                        </a:spcAft>
                        <a:buClrTx/>
                        <a:buSzTx/>
                        <a:buFontTx/>
                        <a:buNone/>
                        <a:tabLst/>
                        <a:defRPr/>
                      </a:pPr>
                      <a:r>
                        <a:rPr lang="en-US" altLang="ja-JP" sz="1000" kern="100" dirty="0">
                          <a:solidFill>
                            <a:srgbClr val="FF0000"/>
                          </a:solidFill>
                          <a:effectLst/>
                          <a:latin typeface="+mn-ea"/>
                          <a:ea typeface="+mn-ea"/>
                          <a:cs typeface="Times New Roman" panose="02020603050405020304" pitchFamily="18" charset="0"/>
                        </a:rPr>
                        <a:t>※CentOS Stream8</a:t>
                      </a:r>
                      <a:r>
                        <a:rPr lang="ja-JP" altLang="en-US" sz="1000" kern="100" dirty="0">
                          <a:solidFill>
                            <a:srgbClr val="FF0000"/>
                          </a:solidFill>
                          <a:effectLst/>
                          <a:latin typeface="+mn-ea"/>
                          <a:ea typeface="+mn-ea"/>
                          <a:cs typeface="Times New Roman" panose="02020603050405020304" pitchFamily="18" charset="0"/>
                        </a:rPr>
                        <a:t>の場合は、</a:t>
                      </a:r>
                      <a:r>
                        <a:rPr lang="en-US" altLang="ja-JP" sz="1000" kern="100" dirty="0">
                          <a:solidFill>
                            <a:srgbClr val="FF0000"/>
                          </a:solidFill>
                          <a:effectLst/>
                          <a:latin typeface="+mn-ea"/>
                          <a:ea typeface="+mn-ea"/>
                          <a:cs typeface="Times New Roman" panose="02020603050405020304" pitchFamily="18" charset="0"/>
                        </a:rPr>
                        <a:t>CentOS8</a:t>
                      </a:r>
                      <a:r>
                        <a:rPr lang="ja-JP" altLang="en-US" sz="1000" kern="100" dirty="0">
                          <a:solidFill>
                            <a:srgbClr val="FF0000"/>
                          </a:solidFill>
                          <a:effectLst/>
                          <a:latin typeface="+mn-ea"/>
                          <a:ea typeface="+mn-ea"/>
                          <a:cs typeface="Times New Roman" panose="02020603050405020304" pitchFamily="18" charset="0"/>
                        </a:rPr>
                        <a:t>を指定してください。</a:t>
                      </a:r>
                      <a:endParaRPr lang="en-US" altLang="ja-JP" sz="1000" kern="100" dirty="0">
                        <a:solidFill>
                          <a:srgbClr val="FF0000"/>
                        </a:solidFill>
                        <a:effectLst/>
                        <a:latin typeface="+mn-ea"/>
                        <a:ea typeface="+mn-ea"/>
                        <a:cs typeface="Times New Roman" panose="02020603050405020304" pitchFamily="18" charset="0"/>
                      </a:endParaRPr>
                    </a:p>
                    <a:p>
                      <a:pPr marL="0" marR="0" lvl="0" indent="0" algn="just" defTabSz="914400" rtl="0" eaLnBrk="1" fontAlgn="auto" latinLnBrk="1" hangingPunct="1">
                        <a:lnSpc>
                          <a:spcPct val="150000"/>
                        </a:lnSpc>
                        <a:spcBef>
                          <a:spcPts val="0"/>
                        </a:spcBef>
                        <a:spcAft>
                          <a:spcPts val="0"/>
                        </a:spcAft>
                        <a:buClrTx/>
                        <a:buSzTx/>
                        <a:buFontTx/>
                        <a:buNone/>
                        <a:tabLst/>
                        <a:defRPr/>
                      </a:pPr>
                      <a:r>
                        <a:rPr lang="en-US" altLang="ja-JP" sz="1000" kern="100" dirty="0">
                          <a:solidFill>
                            <a:srgbClr val="FF0000"/>
                          </a:solidFill>
                          <a:effectLst/>
                          <a:latin typeface="+mn-ea"/>
                          <a:ea typeface="+mn-ea"/>
                          <a:cs typeface="Times New Roman" panose="02020603050405020304" pitchFamily="18" charset="0"/>
                        </a:rPr>
                        <a:t>※CentOS8.x</a:t>
                      </a:r>
                      <a:r>
                        <a:rPr lang="ja-JP" altLang="en-US" sz="1000" kern="100" dirty="0">
                          <a:solidFill>
                            <a:srgbClr val="FF0000"/>
                          </a:solidFill>
                          <a:effectLst/>
                          <a:latin typeface="+mn-ea"/>
                          <a:ea typeface="+mn-ea"/>
                          <a:cs typeface="Times New Roman" panose="02020603050405020304" pitchFamily="18" charset="0"/>
                        </a:rPr>
                        <a:t>の</a:t>
                      </a:r>
                      <a:r>
                        <a:rPr lang="en-US" altLang="ja-JP" sz="1000" kern="100" dirty="0">
                          <a:solidFill>
                            <a:srgbClr val="FF0000"/>
                          </a:solidFill>
                          <a:effectLst/>
                          <a:latin typeface="+mn-ea"/>
                          <a:ea typeface="+mn-ea"/>
                          <a:cs typeface="Times New Roman" panose="02020603050405020304" pitchFamily="18" charset="0"/>
                        </a:rPr>
                        <a:t>OS</a:t>
                      </a:r>
                      <a:r>
                        <a:rPr lang="ja-JP" altLang="en-US" sz="1000" kern="100" dirty="0">
                          <a:solidFill>
                            <a:srgbClr val="FF0000"/>
                          </a:solidFill>
                          <a:effectLst/>
                          <a:latin typeface="+mn-ea"/>
                          <a:ea typeface="+mn-ea"/>
                          <a:cs typeface="Times New Roman" panose="02020603050405020304" pitchFamily="18" charset="0"/>
                        </a:rPr>
                        <a:t>は</a:t>
                      </a:r>
                      <a:r>
                        <a:rPr lang="en-US" altLang="ja-JP" sz="1000" kern="100" dirty="0">
                          <a:solidFill>
                            <a:srgbClr val="FF0000"/>
                          </a:solidFill>
                          <a:effectLst/>
                          <a:latin typeface="+mn-ea"/>
                          <a:ea typeface="+mn-ea"/>
                          <a:cs typeface="Times New Roman" panose="02020603050405020304" pitchFamily="18" charset="0"/>
                        </a:rPr>
                        <a:t>2021/12/31</a:t>
                      </a:r>
                      <a:r>
                        <a:rPr lang="ja-JP" altLang="en-US" sz="1000" kern="100" dirty="0">
                          <a:solidFill>
                            <a:srgbClr val="FF0000"/>
                          </a:solidFill>
                          <a:effectLst/>
                          <a:latin typeface="+mn-ea"/>
                          <a:ea typeface="+mn-ea"/>
                          <a:cs typeface="Times New Roman" panose="02020603050405020304" pitchFamily="18" charset="0"/>
                        </a:rPr>
                        <a:t>に</a:t>
                      </a:r>
                      <a:r>
                        <a:rPr lang="en-US" altLang="ja-JP" sz="1000" kern="100" dirty="0">
                          <a:solidFill>
                            <a:srgbClr val="FF0000"/>
                          </a:solidFill>
                          <a:effectLst/>
                          <a:latin typeface="+mn-ea"/>
                          <a:ea typeface="+mn-ea"/>
                          <a:cs typeface="Times New Roman" panose="02020603050405020304" pitchFamily="18" charset="0"/>
                        </a:rPr>
                        <a:t>EOL</a:t>
                      </a:r>
                      <a:r>
                        <a:rPr lang="ja-JP" altLang="en-US" sz="1000" kern="100" dirty="0">
                          <a:solidFill>
                            <a:srgbClr val="FF0000"/>
                          </a:solidFill>
                          <a:effectLst/>
                          <a:latin typeface="+mn-ea"/>
                          <a:ea typeface="+mn-ea"/>
                          <a:cs typeface="Times New Roman" panose="02020603050405020304" pitchFamily="18" charset="0"/>
                        </a:rPr>
                        <a:t>となったため対象外</a:t>
                      </a:r>
                    </a:p>
                  </a:txBody>
                  <a:tcPr marL="68495" marR="68495" marT="0" marB="0" anchor="ctr">
                    <a:solidFill>
                      <a:srgbClr val="E7E8EA"/>
                    </a:solidFill>
                  </a:tcPr>
                </a:tc>
                <a:extLst>
                  <a:ext uri="{0D108BD9-81ED-4DB2-BD59-A6C34878D82A}">
                    <a16:rowId xmlns:a16="http://schemas.microsoft.com/office/drawing/2014/main" val="10004"/>
                  </a:ext>
                </a:extLst>
              </a:tr>
              <a:tr h="246040">
                <a:tc>
                  <a:txBody>
                    <a:bodyPr/>
                    <a:lstStyle/>
                    <a:p>
                      <a:pPr algn="just">
                        <a:lnSpc>
                          <a:spcPct val="150000"/>
                        </a:lnSpc>
                        <a:spcAft>
                          <a:spcPts val="0"/>
                        </a:spcAft>
                      </a:pPr>
                      <a:r>
                        <a:rPr lang="en-US" altLang="ja-JP" sz="1000" kern="100" dirty="0" err="1">
                          <a:effectLst/>
                          <a:latin typeface="+mn-ea"/>
                          <a:ea typeface="+mn-ea"/>
                          <a:cs typeface="Times New Roman" panose="02020603050405020304" pitchFamily="18" charset="0"/>
                        </a:rPr>
                        <a:t>distro_mariadb</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altLang="ja-JP" sz="1000" kern="100" dirty="0">
                          <a:effectLst/>
                          <a:latin typeface="+mn-ea"/>
                          <a:ea typeface="+mn-ea"/>
                          <a:cs typeface="Times New Roman" panose="02020603050405020304" pitchFamily="18" charset="0"/>
                        </a:rPr>
                        <a:t>-</a:t>
                      </a:r>
                      <a:endParaRPr lang="ja-JP" altLang="ja-JP" sz="1000" kern="100" dirty="0">
                        <a:effectLst/>
                        <a:latin typeface="+mn-ea"/>
                        <a:ea typeface="+mn-ea"/>
                        <a:cs typeface="Times New Roman" panose="02020603050405020304" pitchFamily="18" charset="0"/>
                      </a:endParaRPr>
                    </a:p>
                  </a:txBody>
                  <a:tcPr marL="68495" marR="68495" marT="0" marB="0" anchor="ctr">
                    <a:solidFill>
                      <a:srgbClr val="E7E8EA"/>
                    </a:solidFill>
                  </a:tcPr>
                </a:tc>
                <a:tc>
                  <a:txBody>
                    <a:bodyPr/>
                    <a:lstStyle/>
                    <a:p>
                      <a:pPr algn="ctr">
                        <a:lnSpc>
                          <a:spcPct val="150000"/>
                        </a:lnSpc>
                        <a:spcAft>
                          <a:spcPts val="0"/>
                        </a:spcAft>
                      </a:pPr>
                      <a:r>
                        <a:rPr lang="en-US" altLang="ja-JP" sz="1000" kern="100" dirty="0">
                          <a:effectLst/>
                        </a:rPr>
                        <a:t>yes</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algn="just">
                        <a:lnSpc>
                          <a:spcPct val="100000"/>
                        </a:lnSpc>
                        <a:spcAft>
                          <a:spcPts val="0"/>
                        </a:spcAft>
                      </a:pPr>
                      <a:r>
                        <a:rPr lang="ja-JP" altLang="en-US" sz="1000" dirty="0">
                          <a:solidFill>
                            <a:srgbClr val="FF0000"/>
                          </a:solidFill>
                        </a:rPr>
                        <a:t>「</a:t>
                      </a:r>
                      <a:r>
                        <a:rPr lang="en-US" altLang="ja-JP" sz="1000" kern="100" dirty="0" err="1">
                          <a:solidFill>
                            <a:srgbClr val="FF0000"/>
                          </a:solidFill>
                        </a:rPr>
                        <a:t>Install_Offline</a:t>
                      </a:r>
                      <a:r>
                        <a:rPr lang="ja-JP" altLang="en-US" sz="1000" dirty="0">
                          <a:solidFill>
                            <a:srgbClr val="FF0000"/>
                          </a:solidFill>
                        </a:rPr>
                        <a:t>」の場合、設定不要</a:t>
                      </a:r>
                      <a:endParaRPr lang="en-US" altLang="ja-JP" sz="1000" kern="100" dirty="0">
                        <a:solidFill>
                          <a:srgbClr val="FF0000"/>
                        </a:solidFill>
                        <a:effectLst/>
                        <a:latin typeface="+mn-ea"/>
                        <a:ea typeface="+mn-ea"/>
                        <a:cs typeface="Times New Roman" panose="02020603050405020304" pitchFamily="18" charset="0"/>
                      </a:endParaRPr>
                    </a:p>
                    <a:p>
                      <a:pPr algn="just">
                        <a:lnSpc>
                          <a:spcPct val="100000"/>
                        </a:lnSpc>
                        <a:spcAft>
                          <a:spcPts val="0"/>
                        </a:spcAft>
                      </a:pPr>
                      <a:r>
                        <a:rPr lang="en-US" altLang="ja-JP" sz="1000" kern="100" dirty="0" err="1">
                          <a:solidFill>
                            <a:schemeClr val="tx1"/>
                          </a:solidFill>
                          <a:effectLst/>
                          <a:latin typeface="+mn-ea"/>
                          <a:ea typeface="+mn-ea"/>
                          <a:cs typeface="Times New Roman" panose="02020603050405020304" pitchFamily="18" charset="0"/>
                        </a:rPr>
                        <a:t>MariaDB</a:t>
                      </a:r>
                      <a:r>
                        <a:rPr lang="ja-JP" altLang="en-US" sz="1000" kern="100" dirty="0">
                          <a:solidFill>
                            <a:schemeClr val="tx1"/>
                          </a:solidFill>
                          <a:effectLst/>
                          <a:latin typeface="+mn-ea"/>
                          <a:ea typeface="+mn-ea"/>
                          <a:cs typeface="Times New Roman" panose="02020603050405020304" pitchFamily="18" charset="0"/>
                        </a:rPr>
                        <a:t>をどのリポジトリからインストールするか選択</a:t>
                      </a:r>
                      <a:endParaRPr lang="en-US" altLang="ja-JP" sz="1000" kern="100" dirty="0">
                        <a:solidFill>
                          <a:schemeClr val="tx1"/>
                        </a:solidFill>
                        <a:effectLst/>
                        <a:latin typeface="+mn-ea"/>
                        <a:ea typeface="+mn-ea"/>
                        <a:cs typeface="Times New Roman" panose="02020603050405020304" pitchFamily="18" charset="0"/>
                      </a:endParaRPr>
                    </a:p>
                    <a:p>
                      <a:pPr algn="just">
                        <a:lnSpc>
                          <a:spcPct val="100000"/>
                        </a:lnSpc>
                        <a:spcAft>
                          <a:spcPts val="0"/>
                        </a:spcAft>
                      </a:pPr>
                      <a:r>
                        <a:rPr lang="en-US" altLang="ja-JP" sz="1000" kern="100" dirty="0">
                          <a:solidFill>
                            <a:schemeClr val="tx1"/>
                          </a:solidFill>
                          <a:effectLst/>
                          <a:latin typeface="+mn-ea"/>
                          <a:ea typeface="+mn-ea"/>
                          <a:cs typeface="Times New Roman" panose="02020603050405020304" pitchFamily="18" charset="0"/>
                        </a:rPr>
                        <a:t>yes</a:t>
                      </a:r>
                      <a:r>
                        <a:rPr lang="ja-JP" altLang="en-US" sz="1000" kern="100" dirty="0">
                          <a:solidFill>
                            <a:schemeClr val="tx1"/>
                          </a:solidFill>
                          <a:effectLst/>
                          <a:latin typeface="+mn-ea"/>
                          <a:ea typeface="+mn-ea"/>
                          <a:cs typeface="Times New Roman" panose="02020603050405020304" pitchFamily="18" charset="0"/>
                        </a:rPr>
                        <a:t>：ディストリビューションが提供するリポジトリからインストール</a:t>
                      </a:r>
                      <a:endParaRPr lang="en-US" altLang="ja-JP" sz="1000" kern="100" dirty="0">
                        <a:solidFill>
                          <a:schemeClr val="tx1"/>
                        </a:solidFill>
                        <a:effectLst/>
                        <a:latin typeface="+mn-ea"/>
                        <a:ea typeface="+mn-ea"/>
                        <a:cs typeface="Times New Roman" panose="02020603050405020304" pitchFamily="18" charset="0"/>
                      </a:endParaRPr>
                    </a:p>
                    <a:p>
                      <a:pPr algn="just">
                        <a:lnSpc>
                          <a:spcPct val="100000"/>
                        </a:lnSpc>
                        <a:spcAft>
                          <a:spcPts val="0"/>
                        </a:spcAft>
                      </a:pPr>
                      <a:r>
                        <a:rPr lang="en-US" altLang="ja-JP" sz="1000" kern="100" dirty="0">
                          <a:solidFill>
                            <a:schemeClr val="tx1"/>
                          </a:solidFill>
                          <a:effectLst/>
                          <a:latin typeface="+mn-ea"/>
                          <a:ea typeface="+mn-ea"/>
                          <a:cs typeface="Times New Roman" panose="02020603050405020304" pitchFamily="18" charset="0"/>
                        </a:rPr>
                        <a:t>no</a:t>
                      </a:r>
                      <a:r>
                        <a:rPr lang="ja-JP" altLang="en-US" sz="1000" kern="100" dirty="0">
                          <a:solidFill>
                            <a:schemeClr val="tx1"/>
                          </a:solidFill>
                          <a:effectLst/>
                          <a:latin typeface="+mn-ea"/>
                          <a:ea typeface="+mn-ea"/>
                          <a:cs typeface="Times New Roman" panose="02020603050405020304" pitchFamily="18" charset="0"/>
                        </a:rPr>
                        <a:t>：</a:t>
                      </a:r>
                      <a:r>
                        <a:rPr lang="en-US" altLang="ja-JP" sz="1000" kern="100" dirty="0" err="1">
                          <a:solidFill>
                            <a:schemeClr val="tx1"/>
                          </a:solidFill>
                          <a:effectLst/>
                          <a:latin typeface="+mn-ea"/>
                          <a:ea typeface="+mn-ea"/>
                          <a:cs typeface="Times New Roman" panose="02020603050405020304" pitchFamily="18" charset="0"/>
                        </a:rPr>
                        <a:t>MariaDB</a:t>
                      </a:r>
                      <a:r>
                        <a:rPr lang="ja-JP" altLang="en-US" sz="1000" kern="100" dirty="0">
                          <a:solidFill>
                            <a:schemeClr val="tx1"/>
                          </a:solidFill>
                          <a:effectLst/>
                          <a:latin typeface="+mn-ea"/>
                          <a:ea typeface="+mn-ea"/>
                          <a:cs typeface="Times New Roman" panose="02020603050405020304" pitchFamily="18" charset="0"/>
                        </a:rPr>
                        <a:t>の公式リポジトリ</a:t>
                      </a:r>
                      <a:r>
                        <a:rPr lang="en-US" altLang="ja-JP" sz="1000" kern="100" dirty="0">
                          <a:solidFill>
                            <a:schemeClr val="tx1"/>
                          </a:solidFill>
                          <a:effectLst/>
                          <a:latin typeface="+mn-ea"/>
                          <a:ea typeface="+mn-ea"/>
                          <a:cs typeface="Times New Roman" panose="02020603050405020304" pitchFamily="18" charset="0"/>
                        </a:rPr>
                        <a:t>(</a:t>
                      </a:r>
                      <a:r>
                        <a:rPr lang="en-US" altLang="ja-JP" sz="1000" kern="100" dirty="0">
                          <a:solidFill>
                            <a:schemeClr val="tx1"/>
                          </a:solidFill>
                          <a:effectLst/>
                          <a:latin typeface="+mn-ea"/>
                          <a:ea typeface="+mn-ea"/>
                          <a:cs typeface="Times New Roman" panose="02020603050405020304" pitchFamily="18" charset="0"/>
                          <a:hlinkClick r:id="rId2"/>
                        </a:rPr>
                        <a:t>https://mariadb.com/</a:t>
                      </a:r>
                      <a:r>
                        <a:rPr lang="en-US" altLang="ja-JP" sz="1000" kern="100" dirty="0">
                          <a:solidFill>
                            <a:schemeClr val="tx1"/>
                          </a:solidFill>
                          <a:effectLst/>
                          <a:latin typeface="+mn-ea"/>
                          <a:ea typeface="+mn-ea"/>
                          <a:cs typeface="Times New Roman" panose="02020603050405020304" pitchFamily="18" charset="0"/>
                        </a:rPr>
                        <a:t>)</a:t>
                      </a:r>
                      <a:r>
                        <a:rPr lang="ja-JP" altLang="en-US" sz="1000" kern="100" dirty="0">
                          <a:solidFill>
                            <a:schemeClr val="tx1"/>
                          </a:solidFill>
                          <a:effectLst/>
                          <a:latin typeface="+mn-ea"/>
                          <a:ea typeface="+mn-ea"/>
                          <a:cs typeface="Times New Roman" panose="02020603050405020304" pitchFamily="18" charset="0"/>
                        </a:rPr>
                        <a:t>からインストール</a:t>
                      </a:r>
                      <a:endParaRPr lang="en-US" altLang="ja-JP" sz="1000" kern="100" dirty="0">
                        <a:solidFill>
                          <a:schemeClr val="tx1"/>
                        </a:solidFill>
                        <a:effectLst/>
                        <a:latin typeface="+mn-ea"/>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1000" kern="100" dirty="0">
                          <a:solidFill>
                            <a:schemeClr val="tx1"/>
                          </a:solidFill>
                          <a:effectLst/>
                          <a:latin typeface="+mn-ea"/>
                          <a:ea typeface="+mn-ea"/>
                          <a:cs typeface="Times New Roman" panose="02020603050405020304" pitchFamily="18" charset="0"/>
                        </a:rPr>
                        <a:t>※</a:t>
                      </a:r>
                      <a:r>
                        <a:rPr lang="en-US" altLang="ja-JP" sz="1000" kern="100" dirty="0" err="1">
                          <a:solidFill>
                            <a:schemeClr val="tx1"/>
                          </a:solidFill>
                          <a:effectLst/>
                          <a:latin typeface="+mn-ea"/>
                          <a:ea typeface="+mn-ea"/>
                          <a:cs typeface="Times New Roman" panose="02020603050405020304" pitchFamily="18" charset="0"/>
                        </a:rPr>
                        <a:t>linux_os</a:t>
                      </a:r>
                      <a:r>
                        <a:rPr lang="ja-JP" altLang="en-US" sz="1000" kern="100" dirty="0">
                          <a:solidFill>
                            <a:schemeClr val="tx1"/>
                          </a:solidFill>
                          <a:effectLst/>
                          <a:latin typeface="+mn-ea"/>
                          <a:ea typeface="+mn-ea"/>
                          <a:cs typeface="Times New Roman" panose="02020603050405020304" pitchFamily="18" charset="0"/>
                        </a:rPr>
                        <a:t>が</a:t>
                      </a:r>
                      <a:r>
                        <a:rPr lang="en-US" altLang="ja-JP" sz="1000" kern="100" dirty="0">
                          <a:solidFill>
                            <a:schemeClr val="tx1"/>
                          </a:solidFill>
                          <a:effectLst/>
                          <a:latin typeface="+mn-ea"/>
                          <a:ea typeface="+mn-ea"/>
                          <a:cs typeface="Times New Roman" panose="02020603050405020304" pitchFamily="18" charset="0"/>
                        </a:rPr>
                        <a:t>CentOS7</a:t>
                      </a:r>
                      <a:r>
                        <a:rPr lang="ja-JP" altLang="en-US" sz="1000" kern="100" dirty="0">
                          <a:solidFill>
                            <a:schemeClr val="tx1"/>
                          </a:solidFill>
                          <a:effectLst/>
                          <a:latin typeface="+mn-ea"/>
                          <a:ea typeface="+mn-ea"/>
                          <a:cs typeface="Times New Roman" panose="02020603050405020304" pitchFamily="18" charset="0"/>
                        </a:rPr>
                        <a:t>または</a:t>
                      </a:r>
                      <a:r>
                        <a:rPr lang="en-US" altLang="ja-JP" sz="1000" kern="100" dirty="0">
                          <a:solidFill>
                            <a:schemeClr val="tx1"/>
                          </a:solidFill>
                          <a:effectLst/>
                          <a:latin typeface="+mn-ea"/>
                          <a:ea typeface="+mn-ea"/>
                          <a:cs typeface="Times New Roman" panose="02020603050405020304" pitchFamily="18" charset="0"/>
                        </a:rPr>
                        <a:t>RHEL7</a:t>
                      </a:r>
                      <a:r>
                        <a:rPr lang="ja-JP" altLang="en-US" sz="1000" kern="100" dirty="0">
                          <a:solidFill>
                            <a:schemeClr val="tx1"/>
                          </a:solidFill>
                          <a:effectLst/>
                          <a:latin typeface="+mn-ea"/>
                          <a:ea typeface="+mn-ea"/>
                          <a:cs typeface="Times New Roman" panose="02020603050405020304" pitchFamily="18" charset="0"/>
                        </a:rPr>
                        <a:t>の場合、本設定に関わらず</a:t>
                      </a:r>
                      <a:r>
                        <a:rPr lang="en-US" altLang="ja-JP" sz="1000" kern="100" dirty="0" err="1">
                          <a:solidFill>
                            <a:schemeClr val="tx1"/>
                          </a:solidFill>
                          <a:effectLst/>
                          <a:latin typeface="+mn-ea"/>
                          <a:ea typeface="+mn-ea"/>
                          <a:cs typeface="Times New Roman" panose="02020603050405020304" pitchFamily="18" charset="0"/>
                        </a:rPr>
                        <a:t>MariaDB</a:t>
                      </a:r>
                      <a:r>
                        <a:rPr lang="ja-JP" altLang="en-US" sz="1000" kern="100" dirty="0">
                          <a:solidFill>
                            <a:schemeClr val="tx1"/>
                          </a:solidFill>
                          <a:effectLst/>
                          <a:latin typeface="+mn-ea"/>
                          <a:ea typeface="+mn-ea"/>
                          <a:cs typeface="Times New Roman" panose="02020603050405020304" pitchFamily="18" charset="0"/>
                        </a:rPr>
                        <a:t>の公式リポジトリ</a:t>
                      </a:r>
                      <a:r>
                        <a:rPr lang="en-US" altLang="ja-JP" sz="1000" kern="100" dirty="0">
                          <a:solidFill>
                            <a:schemeClr val="tx1"/>
                          </a:solidFill>
                          <a:effectLst/>
                          <a:latin typeface="+mn-ea"/>
                          <a:ea typeface="+mn-ea"/>
                          <a:cs typeface="Times New Roman" panose="02020603050405020304" pitchFamily="18" charset="0"/>
                        </a:rPr>
                        <a:t>(</a:t>
                      </a:r>
                      <a:r>
                        <a:rPr lang="en-US" altLang="ja-JP" sz="1000" kern="100" dirty="0">
                          <a:solidFill>
                            <a:schemeClr val="tx1"/>
                          </a:solidFill>
                          <a:effectLst/>
                          <a:latin typeface="+mn-ea"/>
                          <a:ea typeface="+mn-ea"/>
                          <a:cs typeface="Times New Roman" panose="02020603050405020304" pitchFamily="18" charset="0"/>
                          <a:hlinkClick r:id="rId2"/>
                        </a:rPr>
                        <a:t>https://mariadb.com/</a:t>
                      </a:r>
                      <a:r>
                        <a:rPr lang="en-US" altLang="ja-JP" sz="1000" kern="100" dirty="0">
                          <a:solidFill>
                            <a:schemeClr val="tx1"/>
                          </a:solidFill>
                          <a:effectLst/>
                          <a:latin typeface="+mn-ea"/>
                          <a:ea typeface="+mn-ea"/>
                          <a:cs typeface="Times New Roman" panose="02020603050405020304" pitchFamily="18" charset="0"/>
                        </a:rPr>
                        <a:t>)</a:t>
                      </a:r>
                      <a:r>
                        <a:rPr lang="ja-JP" altLang="en-US" sz="1000" kern="100" dirty="0">
                          <a:solidFill>
                            <a:schemeClr val="tx1"/>
                          </a:solidFill>
                          <a:effectLst/>
                          <a:latin typeface="+mn-ea"/>
                          <a:ea typeface="+mn-ea"/>
                          <a:cs typeface="Times New Roman" panose="02020603050405020304" pitchFamily="18" charset="0"/>
                        </a:rPr>
                        <a:t>からインストールされます。</a:t>
                      </a:r>
                      <a:endParaRPr lang="ja-JP" altLang="ja-JP" sz="1000" kern="100" dirty="0">
                        <a:solidFill>
                          <a:schemeClr val="tx1"/>
                        </a:solidFill>
                        <a:effectLst/>
                        <a:latin typeface="+mn-ea"/>
                        <a:ea typeface="+mn-ea"/>
                        <a:cs typeface="Times New Roman" panose="02020603050405020304" pitchFamily="18" charset="0"/>
                      </a:endParaRPr>
                    </a:p>
                  </a:txBody>
                  <a:tcPr marL="68495" marR="68495" marT="0" marB="0" anchor="ctr">
                    <a:solidFill>
                      <a:srgbClr val="E7E8EA"/>
                    </a:solidFill>
                  </a:tcPr>
                </a:tc>
                <a:extLst>
                  <a:ext uri="{0D108BD9-81ED-4DB2-BD59-A6C34878D82A}">
                    <a16:rowId xmlns:a16="http://schemas.microsoft.com/office/drawing/2014/main" val="2975937635"/>
                  </a:ext>
                </a:extLst>
              </a:tr>
            </a:tbl>
          </a:graphicData>
        </a:graphic>
      </p:graphicFrame>
    </p:spTree>
    <p:extLst>
      <p:ext uri="{BB962C8B-B14F-4D97-AF65-F5344CB8AC3E}">
        <p14:creationId xmlns:p14="http://schemas.microsoft.com/office/powerpoint/2010/main" val="8422872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3.8</a:t>
            </a:r>
            <a:r>
              <a:rPr lang="ja-JP" altLang="en-US" dirty="0"/>
              <a:t>　環境構築（</a:t>
            </a:r>
            <a:r>
              <a:rPr lang="en-US" altLang="ja-JP" dirty="0"/>
              <a:t>5/12</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pPr lvl="1"/>
            <a:r>
              <a:rPr lang="ja-JP" altLang="en-US" dirty="0"/>
              <a:t>「</a:t>
            </a:r>
            <a:r>
              <a:rPr lang="en-US" altLang="ja-JP" dirty="0" err="1"/>
              <a:t>ita_base</a:t>
            </a:r>
            <a:r>
              <a:rPr lang="ja-JP" altLang="en-US" dirty="0"/>
              <a:t>」から「</a:t>
            </a:r>
            <a:r>
              <a:rPr lang="en-US" altLang="ja-JP" dirty="0" err="1"/>
              <a:t>terraform_driver</a:t>
            </a:r>
            <a:r>
              <a:rPr lang="ja-JP" altLang="en-US" dirty="0"/>
              <a:t>」までの項目は</a:t>
            </a:r>
            <a:r>
              <a:rPr lang="en-US" altLang="ja-JP" dirty="0"/>
              <a:t>ITA</a:t>
            </a:r>
            <a:r>
              <a:rPr lang="ja-JP" altLang="en-US" dirty="0"/>
              <a:t>本体や機能、連携ドライバのインストール設定の項目です。インストールする場合は設定値を「</a:t>
            </a:r>
            <a:r>
              <a:rPr lang="en-US" altLang="ja-JP" dirty="0"/>
              <a:t>yes</a:t>
            </a:r>
            <a:r>
              <a:rPr lang="ja-JP" altLang="en-US" dirty="0"/>
              <a:t>」、インストールしない場合は「</a:t>
            </a:r>
            <a:r>
              <a:rPr lang="en-US" altLang="ja-JP" dirty="0"/>
              <a:t>no</a:t>
            </a:r>
            <a:r>
              <a:rPr lang="ja-JP" altLang="en-US" dirty="0"/>
              <a:t>」としてください。</a:t>
            </a:r>
            <a:endParaRPr lang="en-US" altLang="ja-JP" dirty="0"/>
          </a:p>
          <a:p>
            <a:pPr marL="180000" lvl="1" indent="0">
              <a:buNone/>
            </a:pPr>
            <a:endParaRPr lang="en-US" altLang="ja-JP" sz="800" kern="100" dirty="0">
              <a:latin typeface="+mn-ea"/>
              <a:cs typeface="Times New Roman" panose="02020603050405020304" pitchFamily="18" charset="0"/>
            </a:endParaRPr>
          </a:p>
          <a:p>
            <a:pPr lvl="2"/>
            <a:r>
              <a:rPr lang="ja-JP" altLang="en-US" dirty="0"/>
              <a:t>アンサーファイル</a:t>
            </a:r>
            <a:r>
              <a:rPr lang="en-US" altLang="ja-JP" dirty="0"/>
              <a:t>(ita_answers.txt)</a:t>
            </a:r>
            <a:r>
              <a:rPr lang="ja-JP" altLang="en-US" dirty="0"/>
              <a:t>の項目一覧（</a:t>
            </a:r>
            <a:r>
              <a:rPr lang="en-US" altLang="ja-JP" dirty="0"/>
              <a:t>2/2</a:t>
            </a:r>
            <a:r>
              <a:rPr lang="ja-JP" altLang="en-US" dirty="0"/>
              <a:t>）</a:t>
            </a:r>
            <a:br>
              <a:rPr lang="en-US" altLang="ja-JP" dirty="0"/>
            </a:br>
            <a:br>
              <a:rPr lang="en-US" altLang="ja-JP" dirty="0"/>
            </a:br>
            <a:br>
              <a:rPr lang="en-US" altLang="ja-JP" dirty="0"/>
            </a:br>
            <a:endParaRPr lang="en-US" altLang="ja-JP" dirty="0"/>
          </a:p>
          <a:p>
            <a:endParaRPr lang="en-US" altLang="ja-JP" dirty="0"/>
          </a:p>
          <a:p>
            <a:pPr lvl="1"/>
            <a:endParaRPr lang="en-US" altLang="ja-JP" dirty="0"/>
          </a:p>
        </p:txBody>
      </p:sp>
      <p:graphicFrame>
        <p:nvGraphicFramePr>
          <p:cNvPr id="4" name="表 3"/>
          <p:cNvGraphicFramePr>
            <a:graphicFrameLocks noGrp="1"/>
          </p:cNvGraphicFramePr>
          <p:nvPr>
            <p:extLst>
              <p:ext uri="{D42A27DB-BD31-4B8C-83A1-F6EECF244321}">
                <p14:modId xmlns:p14="http://schemas.microsoft.com/office/powerpoint/2010/main" val="142091432"/>
              </p:ext>
            </p:extLst>
          </p:nvPr>
        </p:nvGraphicFramePr>
        <p:xfrm>
          <a:off x="539440" y="2074508"/>
          <a:ext cx="8424074" cy="4443616"/>
        </p:xfrm>
        <a:graphic>
          <a:graphicData uri="http://schemas.openxmlformats.org/drawingml/2006/table">
            <a:tbl>
              <a:tblPr firstRow="1" firstCol="1" bandRow="1">
                <a:tableStyleId>{93296810-A885-4BE3-A3E7-6D5BEEA58F35}</a:tableStyleId>
              </a:tblPr>
              <a:tblGrid>
                <a:gridCol w="1440200">
                  <a:extLst>
                    <a:ext uri="{9D8B030D-6E8A-4147-A177-3AD203B41FA5}">
                      <a16:colId xmlns:a16="http://schemas.microsoft.com/office/drawing/2014/main" val="20000"/>
                    </a:ext>
                  </a:extLst>
                </a:gridCol>
                <a:gridCol w="792110">
                  <a:extLst>
                    <a:ext uri="{9D8B030D-6E8A-4147-A177-3AD203B41FA5}">
                      <a16:colId xmlns:a16="http://schemas.microsoft.com/office/drawing/2014/main" val="3227805427"/>
                    </a:ext>
                  </a:extLst>
                </a:gridCol>
                <a:gridCol w="1800250">
                  <a:extLst>
                    <a:ext uri="{9D8B030D-6E8A-4147-A177-3AD203B41FA5}">
                      <a16:colId xmlns:a16="http://schemas.microsoft.com/office/drawing/2014/main" val="20002"/>
                    </a:ext>
                  </a:extLst>
                </a:gridCol>
                <a:gridCol w="4391514">
                  <a:extLst>
                    <a:ext uri="{9D8B030D-6E8A-4147-A177-3AD203B41FA5}">
                      <a16:colId xmlns:a16="http://schemas.microsoft.com/office/drawing/2014/main" val="20003"/>
                    </a:ext>
                  </a:extLst>
                </a:gridCol>
              </a:tblGrid>
              <a:tr h="339527">
                <a:tc>
                  <a:txBody>
                    <a:bodyPr/>
                    <a:lstStyle/>
                    <a:p>
                      <a:pPr algn="ctr">
                        <a:spcAft>
                          <a:spcPts val="0"/>
                        </a:spcAft>
                      </a:pPr>
                      <a:r>
                        <a:rPr lang="ja-JP" sz="1100" kern="100" dirty="0">
                          <a:effectLst/>
                        </a:rPr>
                        <a:t>種目</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ctr">
                        <a:spcAft>
                          <a:spcPts val="0"/>
                        </a:spcAft>
                      </a:pPr>
                      <a:r>
                        <a:rPr lang="ja-JP" altLang="en-US" sz="1100" kern="100" dirty="0">
                          <a:effectLst/>
                        </a:rPr>
                        <a:t>必須</a:t>
                      </a:r>
                      <a:endParaRPr lang="ja-JP" sz="1100" kern="100" dirty="0">
                        <a:effectLst/>
                        <a:latin typeface="+mn-ea"/>
                        <a:ea typeface="+mn-ea"/>
                        <a:cs typeface="Times New Roman" panose="02020603050405020304" pitchFamily="18" charset="0"/>
                      </a:endParaRPr>
                    </a:p>
                  </a:txBody>
                  <a:tcPr marL="68495" marR="68495" marT="0" marB="0" anchor="ctr"/>
                </a:tc>
                <a:tc>
                  <a:txBody>
                    <a:bodyPr/>
                    <a:lstStyle/>
                    <a:p>
                      <a:pPr algn="ctr">
                        <a:spcAft>
                          <a:spcPts val="0"/>
                        </a:spcAft>
                      </a:pPr>
                      <a:r>
                        <a:rPr lang="ja-JP" sz="1100" kern="100" dirty="0">
                          <a:effectLst/>
                        </a:rPr>
                        <a:t>初期値</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ctr">
                        <a:spcAft>
                          <a:spcPts val="0"/>
                        </a:spcAft>
                      </a:pPr>
                      <a:r>
                        <a:rPr lang="ja-JP" sz="1100" kern="100" dirty="0">
                          <a:effectLst/>
                        </a:rPr>
                        <a:t>説明</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10000"/>
                  </a:ext>
                </a:extLst>
              </a:tr>
              <a:tr h="255814">
                <a:tc>
                  <a:txBody>
                    <a:bodyPr/>
                    <a:lstStyle/>
                    <a:p>
                      <a:pPr algn="just">
                        <a:lnSpc>
                          <a:spcPct val="150000"/>
                        </a:lnSpc>
                        <a:spcAft>
                          <a:spcPts val="0"/>
                        </a:spcAft>
                      </a:pPr>
                      <a:r>
                        <a:rPr lang="en-US" sz="1000" kern="100" dirty="0">
                          <a:effectLst/>
                        </a:rPr>
                        <a:t>db_root_password</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rPr>
                        <a:t>○</a:t>
                      </a:r>
                      <a:endParaRPr lang="ja-JP" alt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lang="en-US" sz="1000" kern="100" dirty="0">
                          <a:effectLst/>
                        </a:rPr>
                        <a:t>MariaDB</a:t>
                      </a:r>
                      <a:r>
                        <a:rPr lang="ja-JP" sz="1000" kern="100" dirty="0">
                          <a:effectLst/>
                        </a:rPr>
                        <a:t>の</a:t>
                      </a:r>
                      <a:r>
                        <a:rPr lang="en-US" sz="1000" kern="100" dirty="0">
                          <a:effectLst/>
                        </a:rPr>
                        <a:t>root</a:t>
                      </a:r>
                      <a:r>
                        <a:rPr lang="ja-JP" sz="1000" kern="100" dirty="0">
                          <a:effectLst/>
                        </a:rPr>
                        <a:t>パスワード</a:t>
                      </a:r>
                      <a:endParaRPr lang="ja-JP" sz="1000" kern="100" dirty="0">
                        <a:solidFill>
                          <a:schemeClr val="tx1"/>
                        </a:solidFill>
                        <a:effectLst/>
                        <a:latin typeface="+mn-lt"/>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2697136907"/>
                  </a:ext>
                </a:extLst>
              </a:tr>
              <a:tr h="255814">
                <a:tc>
                  <a:txBody>
                    <a:bodyPr/>
                    <a:lstStyle/>
                    <a:p>
                      <a:pPr algn="just">
                        <a:lnSpc>
                          <a:spcPct val="150000"/>
                        </a:lnSpc>
                        <a:spcAft>
                          <a:spcPts val="0"/>
                        </a:spcAft>
                      </a:pPr>
                      <a:r>
                        <a:rPr lang="en-US" sz="1000" kern="100" dirty="0">
                          <a:effectLst/>
                        </a:rPr>
                        <a:t>db_name</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rPr>
                        <a:t>○</a:t>
                      </a:r>
                      <a:endParaRPr lang="ja-JP" alt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kumimoji="0" lang="en-US" altLang="ja-JP" sz="1000" kern="100" dirty="0"/>
                        <a:t>MariaDB</a:t>
                      </a:r>
                      <a:r>
                        <a:rPr lang="ja-JP" sz="1000" kern="100" dirty="0">
                          <a:effectLst/>
                        </a:rPr>
                        <a:t>の</a:t>
                      </a:r>
                      <a:r>
                        <a:rPr lang="en-US" sz="1000" kern="100" dirty="0">
                          <a:effectLst/>
                        </a:rPr>
                        <a:t>DB</a:t>
                      </a:r>
                      <a:r>
                        <a:rPr lang="ja-JP" sz="1000" kern="100" dirty="0">
                          <a:effectLst/>
                        </a:rPr>
                        <a:t>名</a:t>
                      </a:r>
                      <a:endParaRPr lang="ja-JP" sz="1000" kern="100" dirty="0">
                        <a:solidFill>
                          <a:schemeClr val="tx1"/>
                        </a:solidFill>
                        <a:effectLst/>
                        <a:latin typeface="+mn-lt"/>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2900560489"/>
                  </a:ext>
                </a:extLst>
              </a:tr>
              <a:tr h="255814">
                <a:tc>
                  <a:txBody>
                    <a:bodyPr/>
                    <a:lstStyle/>
                    <a:p>
                      <a:pPr algn="just">
                        <a:lnSpc>
                          <a:spcPct val="150000"/>
                        </a:lnSpc>
                        <a:spcAft>
                          <a:spcPts val="0"/>
                        </a:spcAft>
                      </a:pPr>
                      <a:r>
                        <a:rPr lang="en-US" sz="1000" kern="100" dirty="0">
                          <a:effectLst/>
                        </a:rPr>
                        <a:t>db_username</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rPr>
                        <a:t>○</a:t>
                      </a:r>
                      <a:endParaRPr lang="ja-JP" alt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kumimoji="0" lang="en-US" altLang="ja-JP" sz="1000" kern="100" dirty="0"/>
                        <a:t>MariaDB</a:t>
                      </a:r>
                      <a:r>
                        <a:rPr lang="ja-JP" sz="1000" kern="100" dirty="0">
                          <a:effectLst/>
                        </a:rPr>
                        <a:t>の</a:t>
                      </a:r>
                      <a:r>
                        <a:rPr lang="en-US" sz="1000" kern="100" dirty="0">
                          <a:effectLst/>
                        </a:rPr>
                        <a:t>DB</a:t>
                      </a:r>
                      <a:r>
                        <a:rPr lang="ja-JP" sz="1000" kern="100" dirty="0">
                          <a:effectLst/>
                        </a:rPr>
                        <a:t>ユーザー名</a:t>
                      </a:r>
                      <a:endParaRPr lang="ja-JP" sz="1000" kern="100" dirty="0">
                        <a:solidFill>
                          <a:schemeClr val="tx1"/>
                        </a:solidFill>
                        <a:effectLst/>
                        <a:latin typeface="+mn-lt"/>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4122429368"/>
                  </a:ext>
                </a:extLst>
              </a:tr>
              <a:tr h="255814">
                <a:tc>
                  <a:txBody>
                    <a:bodyPr/>
                    <a:lstStyle/>
                    <a:p>
                      <a:pPr algn="just">
                        <a:lnSpc>
                          <a:spcPct val="150000"/>
                        </a:lnSpc>
                        <a:spcAft>
                          <a:spcPts val="0"/>
                        </a:spcAft>
                      </a:pPr>
                      <a:r>
                        <a:rPr lang="en-US" sz="1000" kern="100" dirty="0">
                          <a:effectLst/>
                        </a:rPr>
                        <a:t>db_password</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rPr>
                        <a:t>○</a:t>
                      </a:r>
                      <a:endParaRPr lang="ja-JP" alt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kumimoji="0" lang="en-US" altLang="ja-JP" sz="1000" kern="100" dirty="0"/>
                        <a:t>MariaDB</a:t>
                      </a:r>
                      <a:r>
                        <a:rPr lang="ja-JP" sz="1000" kern="100" dirty="0">
                          <a:effectLst/>
                        </a:rPr>
                        <a:t>の</a:t>
                      </a:r>
                      <a:r>
                        <a:rPr lang="en-US" sz="1000" kern="100" dirty="0">
                          <a:effectLst/>
                        </a:rPr>
                        <a:t>DB</a:t>
                      </a:r>
                      <a:r>
                        <a:rPr lang="ja-JP" sz="1000" kern="100" dirty="0">
                          <a:effectLst/>
                        </a:rPr>
                        <a:t>パスワード</a:t>
                      </a:r>
                      <a:endParaRPr lang="ja-JP" sz="1000" kern="100" dirty="0">
                        <a:solidFill>
                          <a:schemeClr val="tx1"/>
                        </a:solidFill>
                        <a:effectLst/>
                        <a:latin typeface="+mn-lt"/>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1488353209"/>
                  </a:ext>
                </a:extLst>
              </a:tr>
              <a:tr h="255814">
                <a:tc>
                  <a:txBody>
                    <a:bodyPr/>
                    <a:lstStyle/>
                    <a:p>
                      <a:pPr algn="just">
                        <a:lnSpc>
                          <a:spcPct val="150000"/>
                        </a:lnSpc>
                        <a:spcAft>
                          <a:spcPts val="0"/>
                        </a:spcAft>
                      </a:pPr>
                      <a:r>
                        <a:rPr lang="en-US" sz="1000" kern="10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altLang="en-US" sz="1000" kern="100" dirty="0">
                          <a:effectLst/>
                        </a:rPr>
                        <a:t>○</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sz="1000" kern="100" dirty="0">
                          <a:effectLst/>
                        </a:rPr>
                        <a:t>yes</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lang="en-US" sz="1000" kern="100" dirty="0">
                          <a:effectLst/>
                        </a:rPr>
                        <a:t>ITA</a:t>
                      </a:r>
                      <a:r>
                        <a:rPr lang="ja-JP" sz="1000" kern="100" dirty="0">
                          <a:effectLst/>
                        </a:rPr>
                        <a:t>本体のインストール（</a:t>
                      </a:r>
                      <a:r>
                        <a:rPr lang="en-US" sz="1000" kern="100" dirty="0">
                          <a:effectLst/>
                        </a:rPr>
                        <a:t>”yes”</a:t>
                      </a:r>
                      <a:r>
                        <a:rPr lang="ja-JP" sz="1000" kern="100" dirty="0">
                          <a:effectLst/>
                        </a:rPr>
                        <a:t>のみ）</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10009"/>
                  </a:ext>
                </a:extLst>
              </a:tr>
              <a:tr h="255814">
                <a:tc>
                  <a:txBody>
                    <a:bodyPr/>
                    <a:lstStyle/>
                    <a:p>
                      <a:pPr algn="just">
                        <a:lnSpc>
                          <a:spcPct val="150000"/>
                        </a:lnSpc>
                        <a:spcAft>
                          <a:spcPts val="0"/>
                        </a:spcAft>
                      </a:pPr>
                      <a:r>
                        <a:rPr lang="en-US" sz="1000" kern="100" dirty="0">
                          <a:effectLst/>
                        </a:rPr>
                        <a:t>create_param</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altLang="en-US" sz="1000" kern="100" dirty="0">
                          <a:effectLst/>
                        </a:rPr>
                        <a:t>○</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sz="1000" kern="100" dirty="0">
                          <a:effectLst/>
                        </a:rPr>
                        <a:t>yes</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lang="ja-JP" altLang="en-US" sz="1000" kern="100" dirty="0">
                          <a:effectLst/>
                        </a:rPr>
                        <a:t>メニュー</a:t>
                      </a:r>
                      <a:r>
                        <a:rPr lang="ja-JP" sz="1000" kern="100" dirty="0">
                          <a:effectLst/>
                        </a:rPr>
                        <a:t>作成機能のインストール有無指定</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10011"/>
                  </a:ext>
                </a:extLst>
              </a:tr>
              <a:tr h="255814">
                <a:tc>
                  <a:txBody>
                    <a:bodyPr/>
                    <a:lstStyle/>
                    <a:p>
                      <a:pPr algn="just">
                        <a:lnSpc>
                          <a:spcPct val="150000"/>
                        </a:lnSpc>
                        <a:spcAft>
                          <a:spcPts val="0"/>
                        </a:spcAft>
                      </a:pPr>
                      <a:r>
                        <a:rPr lang="en-US" sz="1000" kern="100" dirty="0" err="1">
                          <a:effectLst/>
                        </a:rPr>
                        <a:t>hostgroup</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altLang="en-US" sz="1000" kern="100" dirty="0">
                          <a:effectLst/>
                        </a:rPr>
                        <a:t>○</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altLang="ja-JP" sz="1000" kern="100" dirty="0">
                          <a:effectLst/>
                        </a:rPr>
                        <a:t>yes</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lang="ja-JP" sz="1000" kern="100" dirty="0">
                          <a:effectLst/>
                        </a:rPr>
                        <a:t>ホストグループ機能のインストール有無指定</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10012"/>
                  </a:ext>
                </a:extLst>
              </a:tr>
              <a:tr h="255814">
                <a:tc>
                  <a:txBody>
                    <a:bodyPr/>
                    <a:lstStyle/>
                    <a:p>
                      <a:pPr algn="just">
                        <a:lnSpc>
                          <a:spcPct val="150000"/>
                        </a:lnSpc>
                        <a:spcAft>
                          <a:spcPts val="0"/>
                        </a:spcAft>
                      </a:pPr>
                      <a:r>
                        <a:rPr lang="en-US" sz="1000" kern="100" dirty="0">
                          <a:effectLst/>
                        </a:rPr>
                        <a:t>ansible_driver</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altLang="en-US" sz="1000" kern="100" dirty="0">
                          <a:effectLst/>
                        </a:rPr>
                        <a:t>○</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sz="1000" kern="100" dirty="0">
                          <a:effectLst/>
                        </a:rPr>
                        <a:t>yes</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lang="en-US" sz="1000" kern="100" dirty="0">
                          <a:effectLst/>
                        </a:rPr>
                        <a:t>Ansible</a:t>
                      </a:r>
                      <a:r>
                        <a:rPr lang="en-US" sz="1000" kern="100" baseline="0" dirty="0">
                          <a:effectLst/>
                        </a:rPr>
                        <a:t> </a:t>
                      </a:r>
                      <a:r>
                        <a:rPr lang="en-US" sz="1000" kern="100" dirty="0">
                          <a:effectLst/>
                        </a:rPr>
                        <a:t>driver</a:t>
                      </a:r>
                      <a:r>
                        <a:rPr lang="ja-JP" sz="1000" kern="100" dirty="0">
                          <a:effectLst/>
                        </a:rPr>
                        <a:t>のインストール有無指定</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10013"/>
                  </a:ext>
                </a:extLst>
              </a:tr>
              <a:tr h="255814">
                <a:tc>
                  <a:txBody>
                    <a:bodyPr/>
                    <a:lstStyle/>
                    <a:p>
                      <a:pPr algn="just">
                        <a:lnSpc>
                          <a:spcPct val="150000"/>
                        </a:lnSpc>
                        <a:spcAft>
                          <a:spcPts val="0"/>
                        </a:spcAft>
                      </a:pPr>
                      <a:r>
                        <a:rPr lang="en-US" altLang="ja-JP" sz="1000" kern="100" dirty="0" err="1">
                          <a:effectLst/>
                        </a:rPr>
                        <a:t>cobbler_driver</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altLang="en-US" sz="1000" kern="100" dirty="0">
                          <a:effectLst/>
                        </a:rPr>
                        <a:t>○</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altLang="ja-JP" sz="1000" kern="100" dirty="0">
                          <a:effectLst/>
                        </a:rPr>
                        <a:t>no</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ja-JP" sz="1000" kern="100" dirty="0">
                          <a:effectLst/>
                        </a:rPr>
                        <a:t>Cobbler driver</a:t>
                      </a:r>
                      <a:r>
                        <a:rPr lang="ja-JP" altLang="ja-JP" sz="1000" kern="100" dirty="0">
                          <a:effectLst/>
                        </a:rPr>
                        <a:t>のインストール有無指定</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513589414"/>
                  </a:ext>
                </a:extLst>
              </a:tr>
              <a:tr h="255814">
                <a:tc>
                  <a:txBody>
                    <a:bodyPr/>
                    <a:lstStyle/>
                    <a:p>
                      <a:pPr algn="just">
                        <a:lnSpc>
                          <a:spcPct val="150000"/>
                        </a:lnSpc>
                        <a:spcAft>
                          <a:spcPts val="0"/>
                        </a:spcAft>
                      </a:pPr>
                      <a:r>
                        <a:rPr lang="en-US" altLang="ja-JP" sz="1000" kern="100" dirty="0" err="1">
                          <a:effectLst/>
                        </a:rPr>
                        <a:t>terraform_driver</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altLang="en-US" sz="1000" kern="100" dirty="0">
                          <a:effectLst/>
                        </a:rPr>
                        <a:t>○</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altLang="ja-JP" sz="1000" kern="100" dirty="0">
                          <a:effectLst/>
                        </a:rPr>
                        <a:t>yes</a:t>
                      </a:r>
                      <a:endParaRPr lang="ja-JP" sz="1000" kern="100" dirty="0">
                        <a:effectLst/>
                        <a:latin typeface="+mn-lt"/>
                        <a:ea typeface="ＭＳ 明朝" panose="02020609040205080304" pitchFamily="17" charset="-128"/>
                        <a:cs typeface="Times New Roman" panose="02020603050405020304" pitchFamily="18" charset="0"/>
                      </a:endParaRPr>
                    </a:p>
                  </a:txBody>
                  <a:tcPr marL="68495" marR="68495" marT="0" marB="0" anchor="ct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ja-JP" sz="1000" kern="100" dirty="0">
                          <a:effectLst/>
                        </a:rPr>
                        <a:t>Terraform driver</a:t>
                      </a:r>
                      <a:r>
                        <a:rPr lang="ja-JP" altLang="ja-JP" sz="1000" kern="100" dirty="0">
                          <a:effectLst/>
                        </a:rPr>
                        <a:t>のインストール有無指定</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415709635"/>
                  </a:ext>
                </a:extLst>
              </a:tr>
              <a:tr h="255814">
                <a:tc>
                  <a:txBody>
                    <a:bodyPr/>
                    <a:lstStyle/>
                    <a:p>
                      <a:pPr algn="just">
                        <a:lnSpc>
                          <a:spcPct val="150000"/>
                        </a:lnSpc>
                        <a:spcAft>
                          <a:spcPts val="0"/>
                        </a:spcAft>
                      </a:pPr>
                      <a:r>
                        <a:rPr lang="en-US" altLang="ja-JP" sz="1000" kern="100" dirty="0" err="1">
                          <a:effectLst/>
                        </a:rPr>
                        <a:t>cicd_for_iac</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rPr>
                        <a:t>○</a:t>
                      </a:r>
                      <a:endParaRPr lang="ja-JP" alt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altLang="ja-JP" sz="1000" kern="100" dirty="0">
                          <a:effectLst/>
                        </a:rPr>
                        <a:t>no</a:t>
                      </a:r>
                      <a:endParaRPr lang="ja-JP" sz="1000" kern="100" dirty="0">
                        <a:effectLst/>
                        <a:latin typeface="+mn-lt"/>
                        <a:ea typeface="ＭＳ 明朝" panose="02020609040205080304" pitchFamily="17" charset="-128"/>
                        <a:cs typeface="Times New Roman" panose="02020603050405020304" pitchFamily="18" charset="0"/>
                      </a:endParaRPr>
                    </a:p>
                  </a:txBody>
                  <a:tcPr marL="68495" marR="68495" marT="0" marB="0" anchor="ct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ja-JP" sz="1000" kern="100" dirty="0">
                          <a:effectLst/>
                        </a:rPr>
                        <a:t>CI/CD for </a:t>
                      </a:r>
                      <a:r>
                        <a:rPr lang="en-US" altLang="ja-JP" sz="1000" kern="100" dirty="0" err="1">
                          <a:effectLst/>
                        </a:rPr>
                        <a:t>IaC</a:t>
                      </a:r>
                      <a:r>
                        <a:rPr lang="ja-JP" altLang="en-US" sz="1000" kern="100" dirty="0">
                          <a:effectLst/>
                        </a:rPr>
                        <a:t>機能</a:t>
                      </a:r>
                      <a:r>
                        <a:rPr lang="ja-JP" altLang="ja-JP" sz="1000" kern="100" dirty="0">
                          <a:effectLst/>
                        </a:rPr>
                        <a:t>のインストール有無指定</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2541146341"/>
                  </a:ext>
                </a:extLst>
              </a:tr>
              <a:tr h="255814">
                <a:tc>
                  <a:txBody>
                    <a:bodyPr/>
                    <a:lstStyle/>
                    <a:p>
                      <a:pPr algn="just">
                        <a:lnSpc>
                          <a:spcPct val="150000"/>
                        </a:lnSpc>
                        <a:spcAft>
                          <a:spcPts val="0"/>
                        </a:spcAft>
                      </a:pPr>
                      <a:r>
                        <a:rPr lang="en-US" altLang="ja-JP" sz="1000" kern="100" dirty="0" err="1">
                          <a:effectLst/>
                        </a:rPr>
                        <a:t>ita_domain</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altLang="en-US" sz="1000" kern="100" dirty="0">
                          <a:effectLst/>
                        </a:rPr>
                        <a:t>○</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altLang="ja-JP" sz="900" kern="100" dirty="0" err="1">
                          <a:effectLst/>
                        </a:rPr>
                        <a:t>exastro</a:t>
                      </a:r>
                      <a:r>
                        <a:rPr lang="en-US" altLang="ja-JP" sz="900" kern="100" dirty="0">
                          <a:effectLst/>
                        </a:rPr>
                        <a:t>-it-</a:t>
                      </a:r>
                      <a:r>
                        <a:rPr lang="en-US" altLang="ja-JP" sz="900" kern="100" dirty="0" err="1">
                          <a:effectLst/>
                        </a:rPr>
                        <a:t>automation.local</a:t>
                      </a:r>
                      <a:endParaRPr lang="ja-JP" sz="900" kern="100" dirty="0">
                        <a:effectLst/>
                        <a:latin typeface="+mn-lt"/>
                        <a:ea typeface="ＭＳ 明朝" panose="02020609040205080304" pitchFamily="17" charset="-128"/>
                        <a:cs typeface="Times New Roman" panose="02020603050405020304" pitchFamily="18" charset="0"/>
                      </a:endParaRPr>
                    </a:p>
                  </a:txBody>
                  <a:tcPr marL="68495" marR="68495" marT="0" marB="0" anchor="ct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ja-JP" sz="1000" kern="100" dirty="0">
                          <a:effectLst/>
                        </a:rPr>
                        <a:t>ITA</a:t>
                      </a:r>
                      <a:r>
                        <a:rPr lang="ja-JP" altLang="en-US" sz="1000" kern="100" dirty="0">
                          <a:effectLst/>
                        </a:rPr>
                        <a:t>のドメイン名の指定</a:t>
                      </a:r>
                      <a:r>
                        <a:rPr lang="ja-JP" altLang="en-US" sz="900" kern="100" dirty="0">
                          <a:effectLst/>
                        </a:rPr>
                        <a:t>（</a:t>
                      </a:r>
                      <a:r>
                        <a:rPr lang="en-US" altLang="ja-JP" sz="900" kern="100" dirty="0">
                          <a:effectLst/>
                        </a:rPr>
                        <a:t>ITA</a:t>
                      </a:r>
                      <a:r>
                        <a:rPr lang="ja-JP" altLang="en-US" sz="900" kern="100" dirty="0">
                          <a:effectLst/>
                        </a:rPr>
                        <a:t>インストーラーが自己証明書を作成する時はこちらの値を使用）</a:t>
                      </a:r>
                      <a:endParaRPr lang="ja-JP" altLang="ja-JP" sz="900" kern="100" dirty="0">
                        <a:effectLst/>
                        <a:latin typeface="+mn-ea"/>
                        <a:ea typeface="+mn-ea"/>
                        <a:cs typeface="Times New Roman" panose="02020603050405020304" pitchFamily="18" charset="0"/>
                      </a:endParaRPr>
                    </a:p>
                  </a:txBody>
                  <a:tcPr marL="68495" marR="68495" marT="0" marB="0" anchor="ctr"/>
                </a:tc>
                <a:extLst>
                  <a:ext uri="{0D108BD9-81ED-4DB2-BD59-A6C34878D82A}">
                    <a16:rowId xmlns:a16="http://schemas.microsoft.com/office/drawing/2014/main" val="2157564628"/>
                  </a:ext>
                </a:extLst>
              </a:tr>
              <a:tr h="449300">
                <a:tc>
                  <a:txBody>
                    <a:bodyPr/>
                    <a:lstStyle/>
                    <a:p>
                      <a:pPr algn="just">
                        <a:lnSpc>
                          <a:spcPct val="150000"/>
                        </a:lnSpc>
                        <a:spcAft>
                          <a:spcPts val="0"/>
                        </a:spcAft>
                      </a:pPr>
                      <a:r>
                        <a:rPr lang="en-US" altLang="ja-JP" sz="1000" kern="100" dirty="0" err="1">
                          <a:effectLst/>
                        </a:rPr>
                        <a:t>certificate_path</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rPr>
                        <a:t>任意</a:t>
                      </a:r>
                      <a:endParaRPr lang="ja-JP" alt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ja-JP" sz="1000" kern="100" dirty="0">
                          <a:effectLst/>
                        </a:rPr>
                        <a:t>－</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1000" kern="100" dirty="0">
                          <a:effectLst/>
                        </a:rPr>
                        <a:t>ユーザ指定の</a:t>
                      </a:r>
                      <a:r>
                        <a:rPr lang="en-US" altLang="ja-JP" sz="1000" kern="100" dirty="0">
                          <a:effectLst/>
                        </a:rPr>
                        <a:t>SSL</a:t>
                      </a:r>
                      <a:r>
                        <a:rPr lang="ja-JP" altLang="en-US" sz="1000" kern="100" dirty="0">
                          <a:effectLst/>
                        </a:rPr>
                        <a:t>サーバ証明書に使用するファイルのファイルパスを指定</a:t>
                      </a:r>
                      <a:endParaRPr lang="en-US" altLang="ja-JP" sz="1000" kern="100" dirty="0">
                        <a:effectLst/>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900" kern="100" dirty="0">
                          <a:effectLst/>
                        </a:rPr>
                        <a:t>（ユーザ指定の</a:t>
                      </a:r>
                      <a:r>
                        <a:rPr lang="en-US" altLang="ja-JP" sz="900" kern="100" dirty="0">
                          <a:effectLst/>
                        </a:rPr>
                        <a:t>SSL</a:t>
                      </a:r>
                      <a:r>
                        <a:rPr lang="ja-JP" altLang="en-US" sz="900" kern="100" dirty="0">
                          <a:effectLst/>
                        </a:rPr>
                        <a:t>証明書使用時のみ入力。絶対パスで指定してください。）</a:t>
                      </a:r>
                      <a:endParaRPr lang="en-US" altLang="ja-JP" sz="900" kern="100" dirty="0">
                        <a:effectLst/>
                        <a:latin typeface="+mn-ea"/>
                        <a:ea typeface="+mn-ea"/>
                        <a:cs typeface="Times New Roman" panose="02020603050405020304" pitchFamily="18" charset="0"/>
                      </a:endParaRPr>
                    </a:p>
                  </a:txBody>
                  <a:tcPr marL="68495" marR="68495" marT="0" marB="0" anchor="ctr"/>
                </a:tc>
                <a:extLst>
                  <a:ext uri="{0D108BD9-81ED-4DB2-BD59-A6C34878D82A}">
                    <a16:rowId xmlns:a16="http://schemas.microsoft.com/office/drawing/2014/main" val="2286483838"/>
                  </a:ext>
                </a:extLst>
              </a:tr>
              <a:tr h="423640">
                <a:tc>
                  <a:txBody>
                    <a:bodyPr/>
                    <a:lstStyle/>
                    <a:p>
                      <a:pPr algn="just">
                        <a:lnSpc>
                          <a:spcPct val="150000"/>
                        </a:lnSpc>
                        <a:spcAft>
                          <a:spcPts val="0"/>
                        </a:spcAft>
                      </a:pPr>
                      <a:r>
                        <a:rPr lang="en-US" altLang="ja-JP" sz="1000" kern="100" dirty="0" err="1">
                          <a:effectLst/>
                        </a:rPr>
                        <a:t>private_key_path</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rPr>
                        <a:t>任意</a:t>
                      </a:r>
                      <a:endParaRPr lang="ja-JP" alt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ja-JP" sz="1000" kern="100" dirty="0">
                          <a:effectLst/>
                        </a:rPr>
                        <a:t>－</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1000" kern="100" dirty="0">
                          <a:effectLst/>
                        </a:rPr>
                        <a:t>ユーザ指定の</a:t>
                      </a:r>
                      <a:r>
                        <a:rPr lang="en-US" altLang="ja-JP" sz="1000" kern="100" dirty="0">
                          <a:effectLst/>
                        </a:rPr>
                        <a:t>SSL</a:t>
                      </a:r>
                      <a:r>
                        <a:rPr lang="ja-JP" altLang="en-US" sz="1000" kern="100" dirty="0">
                          <a:effectLst/>
                        </a:rPr>
                        <a:t>秘密鍵に使用するファイルのファイルパスを指定</a:t>
                      </a:r>
                      <a:endParaRPr lang="en-US" altLang="ja-JP" sz="1000" kern="100" dirty="0">
                        <a:effectLst/>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900" kern="100" dirty="0">
                          <a:effectLst/>
                        </a:rPr>
                        <a:t>（ユーザ指定の</a:t>
                      </a:r>
                      <a:r>
                        <a:rPr lang="en-US" altLang="ja-JP" sz="900" kern="100" dirty="0">
                          <a:effectLst/>
                        </a:rPr>
                        <a:t>SSL</a:t>
                      </a:r>
                      <a:r>
                        <a:rPr lang="ja-JP" altLang="en-US" sz="900" kern="100" dirty="0">
                          <a:effectLst/>
                        </a:rPr>
                        <a:t>秘密鍵使用時のみ入力。絶対パスで指定してください。）</a:t>
                      </a:r>
                      <a:endParaRPr lang="en-US" altLang="ja-JP" sz="900" kern="100" dirty="0">
                        <a:effectLst/>
                        <a:latin typeface="+mn-ea"/>
                        <a:ea typeface="+mn-ea"/>
                        <a:cs typeface="Times New Roman" panose="02020603050405020304" pitchFamily="18" charset="0"/>
                      </a:endParaRPr>
                    </a:p>
                  </a:txBody>
                  <a:tcPr marL="68495" marR="68495" marT="0" marB="0" anchor="ctr"/>
                </a:tc>
                <a:extLst>
                  <a:ext uri="{0D108BD9-81ED-4DB2-BD59-A6C34878D82A}">
                    <a16:rowId xmlns:a16="http://schemas.microsoft.com/office/drawing/2014/main" val="3030562456"/>
                  </a:ext>
                </a:extLst>
              </a:tr>
            </a:tbl>
          </a:graphicData>
        </a:graphic>
      </p:graphicFrame>
    </p:spTree>
    <p:extLst>
      <p:ext uri="{BB962C8B-B14F-4D97-AF65-F5344CB8AC3E}">
        <p14:creationId xmlns:p14="http://schemas.microsoft.com/office/powerpoint/2010/main" val="3084879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19672" y="116540"/>
            <a:ext cx="7344000" cy="405683"/>
          </a:xfrm>
        </p:spPr>
        <p:txBody>
          <a:bodyPr/>
          <a:lstStyle/>
          <a:p>
            <a:r>
              <a:rPr kumimoji="1" lang="ja-JP" altLang="en-US" dirty="0"/>
              <a:t>目次</a:t>
            </a:r>
          </a:p>
        </p:txBody>
      </p:sp>
      <p:sp>
        <p:nvSpPr>
          <p:cNvPr id="4" name="正方形/長方形 3"/>
          <p:cNvSpPr/>
          <p:nvPr/>
        </p:nvSpPr>
        <p:spPr bwMode="auto">
          <a:xfrm>
            <a:off x="1619590" y="522116"/>
            <a:ext cx="3312460" cy="6291354"/>
          </a:xfrm>
          <a:prstGeom prst="rect">
            <a:avLst/>
          </a:prstGeom>
          <a:noFill/>
          <a:ln w="12700">
            <a:no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marL="342900" indent="-342900">
              <a:buFont typeface="+mj-lt"/>
              <a:buAutoNum type="arabicPeriod"/>
            </a:pPr>
            <a:r>
              <a:rPr lang="ja-JP" altLang="en-US" sz="1400" dirty="0">
                <a:latin typeface="+mn-ea"/>
              </a:rPr>
              <a:t>はじめに</a:t>
            </a:r>
            <a:endParaRPr lang="en-US" altLang="ja-JP" sz="1400" dirty="0">
              <a:latin typeface="+mn-ea"/>
            </a:endParaRPr>
          </a:p>
          <a:p>
            <a:r>
              <a:rPr lang="ja-JP" altLang="en-US" sz="1400" dirty="0">
                <a:latin typeface="+mn-ea"/>
              </a:rPr>
              <a:t>　</a:t>
            </a:r>
            <a:r>
              <a:rPr lang="en-US" altLang="ja-JP" sz="1400" dirty="0">
                <a:latin typeface="+mn-ea"/>
              </a:rPr>
              <a:t> 1.1</a:t>
            </a:r>
            <a:r>
              <a:rPr lang="ja-JP" altLang="en-US" sz="1400" dirty="0">
                <a:latin typeface="+mn-ea"/>
              </a:rPr>
              <a:t>　 本資料について</a:t>
            </a:r>
            <a:endParaRPr lang="en-US" altLang="ja-JP" sz="1400" dirty="0">
              <a:latin typeface="+mn-ea"/>
            </a:endParaRPr>
          </a:p>
          <a:p>
            <a:endParaRPr lang="en-US" altLang="ja-JP" sz="1400" dirty="0">
              <a:latin typeface="+mn-ea"/>
            </a:endParaRPr>
          </a:p>
          <a:p>
            <a:pPr marL="342900" indent="-342900">
              <a:buFont typeface="+mj-lt"/>
              <a:buAutoNum type="arabicPeriod" startAt="2"/>
            </a:pPr>
            <a:r>
              <a:rPr lang="ja-JP" altLang="en-US" sz="1400" dirty="0">
                <a:latin typeface="+mn-ea"/>
              </a:rPr>
              <a:t>システム構成</a:t>
            </a:r>
            <a:endParaRPr lang="en-US" altLang="ja-JP" sz="1400" dirty="0">
              <a:latin typeface="+mn-ea"/>
            </a:endParaRPr>
          </a:p>
          <a:p>
            <a:r>
              <a:rPr lang="ja-JP" altLang="en-US" sz="1400" dirty="0">
                <a:latin typeface="+mn-ea"/>
              </a:rPr>
              <a:t>　</a:t>
            </a:r>
            <a:r>
              <a:rPr lang="en-US" altLang="ja-JP" sz="1400" dirty="0">
                <a:latin typeface="+mn-ea"/>
              </a:rPr>
              <a:t> 2.1</a:t>
            </a:r>
            <a:r>
              <a:rPr lang="ja-JP" altLang="en-US" sz="1400" dirty="0">
                <a:latin typeface="+mn-ea"/>
              </a:rPr>
              <a:t>　 環境構築</a:t>
            </a:r>
            <a:endParaRPr lang="en-US" altLang="zh-TW" sz="1400" dirty="0">
              <a:latin typeface="+mn-ea"/>
            </a:endParaRPr>
          </a:p>
          <a:p>
            <a:r>
              <a:rPr lang="ja-JP" altLang="en-US" sz="1400" dirty="0">
                <a:latin typeface="+mn-ea"/>
              </a:rPr>
              <a:t>　 </a:t>
            </a:r>
            <a:r>
              <a:rPr lang="en-US" altLang="ja-JP" sz="1400" dirty="0">
                <a:latin typeface="+mn-ea"/>
              </a:rPr>
              <a:t>2.2</a:t>
            </a:r>
            <a:r>
              <a:rPr lang="ja-JP" altLang="en-US" sz="1400" dirty="0">
                <a:latin typeface="+mn-ea"/>
              </a:rPr>
              <a:t>　 動作環境・条件（</a:t>
            </a:r>
            <a:r>
              <a:rPr lang="en-US" altLang="ja-JP" sz="1400" dirty="0">
                <a:latin typeface="+mn-ea"/>
              </a:rPr>
              <a:t>1/4</a:t>
            </a:r>
            <a:r>
              <a:rPr lang="ja-JP" altLang="en-US" sz="1400" dirty="0">
                <a:latin typeface="+mn-ea"/>
              </a:rPr>
              <a:t>）</a:t>
            </a:r>
            <a:endParaRPr lang="en-US" altLang="ja-JP" sz="1400" dirty="0">
              <a:latin typeface="+mn-ea"/>
            </a:endParaRPr>
          </a:p>
          <a:p>
            <a:r>
              <a:rPr lang="ja-JP" altLang="en-US" sz="1400" dirty="0">
                <a:latin typeface="+mn-ea"/>
              </a:rPr>
              <a:t>　 </a:t>
            </a:r>
            <a:r>
              <a:rPr lang="en-US" altLang="ja-JP" sz="1400" dirty="0">
                <a:latin typeface="+mn-ea"/>
              </a:rPr>
              <a:t>2.3</a:t>
            </a:r>
            <a:r>
              <a:rPr lang="ja-JP" altLang="en-US" sz="1400" dirty="0">
                <a:latin typeface="+mn-ea"/>
              </a:rPr>
              <a:t>　 動作環境・条件（</a:t>
            </a:r>
            <a:r>
              <a:rPr lang="en-US" altLang="ja-JP" sz="1400" dirty="0">
                <a:latin typeface="+mn-ea"/>
              </a:rPr>
              <a:t>2/4</a:t>
            </a:r>
            <a:r>
              <a:rPr lang="ja-JP" altLang="en-US" sz="1400" dirty="0">
                <a:latin typeface="+mn-ea"/>
              </a:rPr>
              <a:t>）</a:t>
            </a:r>
            <a:endParaRPr lang="en-US" altLang="ja-JP" sz="1400" dirty="0">
              <a:latin typeface="+mn-ea"/>
            </a:endParaRPr>
          </a:p>
          <a:p>
            <a:r>
              <a:rPr lang="ja-JP" altLang="en-US" sz="1400" dirty="0">
                <a:latin typeface="+mn-ea"/>
              </a:rPr>
              <a:t>　 </a:t>
            </a:r>
            <a:r>
              <a:rPr lang="en-US" altLang="ja-JP" sz="1400" dirty="0">
                <a:latin typeface="+mn-ea"/>
              </a:rPr>
              <a:t>2.4</a:t>
            </a:r>
            <a:r>
              <a:rPr lang="ja-JP" altLang="en-US" sz="1400" dirty="0">
                <a:latin typeface="+mn-ea"/>
              </a:rPr>
              <a:t>　 動作環境・条件（</a:t>
            </a:r>
            <a:r>
              <a:rPr lang="en-US" altLang="ja-JP" sz="1400" dirty="0">
                <a:latin typeface="+mn-ea"/>
              </a:rPr>
              <a:t>3/4</a:t>
            </a:r>
            <a:r>
              <a:rPr lang="ja-JP" altLang="en-US" sz="1400" dirty="0">
                <a:latin typeface="+mn-ea"/>
              </a:rPr>
              <a:t>）</a:t>
            </a:r>
            <a:endParaRPr lang="en-US" altLang="ja-JP" sz="1400" dirty="0">
              <a:latin typeface="+mn-ea"/>
            </a:endParaRPr>
          </a:p>
          <a:p>
            <a:r>
              <a:rPr lang="ja-JP" altLang="en-US" sz="1400" dirty="0">
                <a:latin typeface="+mn-ea"/>
              </a:rPr>
              <a:t>　 </a:t>
            </a:r>
            <a:r>
              <a:rPr lang="en-US" altLang="ja-JP" sz="1400" dirty="0">
                <a:latin typeface="+mn-ea"/>
              </a:rPr>
              <a:t>2.5</a:t>
            </a:r>
            <a:r>
              <a:rPr lang="ja-JP" altLang="en-US" sz="1400" dirty="0">
                <a:latin typeface="+mn-ea"/>
              </a:rPr>
              <a:t>　 動作環境・条件（</a:t>
            </a:r>
            <a:r>
              <a:rPr lang="en-US" altLang="ja-JP" sz="1400" dirty="0">
                <a:latin typeface="+mn-ea"/>
              </a:rPr>
              <a:t>4/4</a:t>
            </a:r>
            <a:r>
              <a:rPr lang="ja-JP" altLang="en-US" sz="1400" dirty="0">
                <a:latin typeface="+mn-ea"/>
              </a:rPr>
              <a:t>）</a:t>
            </a:r>
            <a:endParaRPr lang="en-US" altLang="ja-JP" sz="1400" dirty="0">
              <a:latin typeface="+mn-ea"/>
            </a:endParaRPr>
          </a:p>
          <a:p>
            <a:endParaRPr lang="en-US" altLang="ja-JP" sz="1400" dirty="0">
              <a:latin typeface="+mn-ea"/>
            </a:endParaRPr>
          </a:p>
          <a:p>
            <a:endParaRPr lang="en-US" altLang="ja-JP" sz="1400" dirty="0">
              <a:latin typeface="+mn-ea"/>
            </a:endParaRPr>
          </a:p>
          <a:p>
            <a:pPr marL="342900" indent="-342900">
              <a:buFont typeface="+mj-lt"/>
              <a:buAutoNum type="arabicPeriod" startAt="3"/>
            </a:pPr>
            <a:r>
              <a:rPr lang="en-US" altLang="zh-TW" sz="1400" dirty="0">
                <a:latin typeface="+mn-ea"/>
              </a:rPr>
              <a:t>ITA</a:t>
            </a:r>
            <a:r>
              <a:rPr lang="zh-TW" altLang="en-US" sz="1400" dirty="0">
                <a:latin typeface="+mn-ea"/>
              </a:rPr>
              <a:t>環境構築手順</a:t>
            </a:r>
            <a:endParaRPr lang="en-US" altLang="ja-JP" sz="1400" dirty="0">
              <a:latin typeface="+mn-ea"/>
            </a:endParaRPr>
          </a:p>
          <a:p>
            <a:r>
              <a:rPr lang="en-US" altLang="ja-JP" sz="1400" dirty="0">
                <a:latin typeface="+mn-ea"/>
              </a:rPr>
              <a:t> </a:t>
            </a:r>
            <a:r>
              <a:rPr lang="ja-JP" altLang="en-US" sz="1400" dirty="0">
                <a:latin typeface="+mn-ea"/>
              </a:rPr>
              <a:t>   </a:t>
            </a:r>
            <a:r>
              <a:rPr lang="en-US" altLang="ja-JP" sz="1400" dirty="0">
                <a:latin typeface="+mn-ea"/>
              </a:rPr>
              <a:t>3.1</a:t>
            </a:r>
            <a:r>
              <a:rPr lang="ja-JP" altLang="en-US" sz="1400" dirty="0">
                <a:latin typeface="+mn-ea"/>
              </a:rPr>
              <a:t>　 オフラインインストール</a:t>
            </a:r>
          </a:p>
          <a:p>
            <a:r>
              <a:rPr lang="ja-JP" altLang="en-US" sz="1400" dirty="0">
                <a:latin typeface="+mn-ea"/>
              </a:rPr>
              <a:t>　 </a:t>
            </a:r>
            <a:r>
              <a:rPr lang="en-US" altLang="ja-JP" sz="1400" dirty="0">
                <a:latin typeface="+mn-ea"/>
              </a:rPr>
              <a:t>3.2</a:t>
            </a:r>
            <a:r>
              <a:rPr lang="ja-JP" altLang="en-US" sz="1400" dirty="0">
                <a:latin typeface="+mn-ea"/>
              </a:rPr>
              <a:t>　 事前準備</a:t>
            </a:r>
            <a:endParaRPr lang="en-US" altLang="ja-JP" sz="1400" dirty="0">
              <a:latin typeface="+mn-ea"/>
            </a:endParaRPr>
          </a:p>
          <a:p>
            <a:r>
              <a:rPr lang="en-US" altLang="ja-JP" sz="1400" dirty="0">
                <a:latin typeface="+mn-ea"/>
              </a:rPr>
              <a:t>    3.3    ITA</a:t>
            </a:r>
            <a:r>
              <a:rPr lang="ja-JP" altLang="en-US" sz="1400" dirty="0">
                <a:latin typeface="+mn-ea"/>
              </a:rPr>
              <a:t>環境構築フロー</a:t>
            </a:r>
          </a:p>
          <a:p>
            <a:r>
              <a:rPr lang="en-US" altLang="ja-JP" sz="1400" dirty="0">
                <a:latin typeface="+mn-ea"/>
              </a:rPr>
              <a:t>    3.4</a:t>
            </a:r>
            <a:r>
              <a:rPr lang="ja-JP" altLang="en-US" sz="1400" dirty="0">
                <a:latin typeface="+mn-ea"/>
              </a:rPr>
              <a:t>　 環境構築（</a:t>
            </a:r>
            <a:r>
              <a:rPr lang="en-US" altLang="ja-JP" sz="1400" dirty="0">
                <a:latin typeface="+mn-ea"/>
              </a:rPr>
              <a:t>1/12</a:t>
            </a:r>
            <a:r>
              <a:rPr lang="ja-JP" altLang="en-US" sz="1400" dirty="0">
                <a:latin typeface="+mn-ea"/>
              </a:rPr>
              <a:t>）</a:t>
            </a:r>
          </a:p>
          <a:p>
            <a:r>
              <a:rPr lang="en-US" altLang="ja-JP" sz="1400" dirty="0">
                <a:latin typeface="+mn-ea"/>
              </a:rPr>
              <a:t>    3.5</a:t>
            </a:r>
            <a:r>
              <a:rPr lang="ja-JP" altLang="en-US" sz="1400" dirty="0">
                <a:latin typeface="+mn-ea"/>
              </a:rPr>
              <a:t>　 環境構築（</a:t>
            </a:r>
            <a:r>
              <a:rPr lang="en-US" altLang="ja-JP" sz="1400" dirty="0">
                <a:latin typeface="+mn-ea"/>
              </a:rPr>
              <a:t>2/12</a:t>
            </a:r>
            <a:r>
              <a:rPr lang="ja-JP" altLang="en-US" sz="1400" dirty="0">
                <a:latin typeface="+mn-ea"/>
              </a:rPr>
              <a:t>）</a:t>
            </a:r>
          </a:p>
          <a:p>
            <a:r>
              <a:rPr lang="en-US" altLang="ja-JP" sz="1400" dirty="0">
                <a:latin typeface="+mn-ea"/>
              </a:rPr>
              <a:t>    3.6</a:t>
            </a:r>
            <a:r>
              <a:rPr lang="ja-JP" altLang="en-US" sz="1400" dirty="0">
                <a:latin typeface="+mn-ea"/>
              </a:rPr>
              <a:t>　 環境構築（</a:t>
            </a:r>
            <a:r>
              <a:rPr lang="en-US" altLang="ja-JP" sz="1400" dirty="0">
                <a:latin typeface="+mn-ea"/>
              </a:rPr>
              <a:t>3/12</a:t>
            </a:r>
            <a:r>
              <a:rPr lang="ja-JP" altLang="en-US" sz="1400" dirty="0">
                <a:latin typeface="+mn-ea"/>
              </a:rPr>
              <a:t>）</a:t>
            </a:r>
          </a:p>
          <a:p>
            <a:r>
              <a:rPr lang="en-US" altLang="ja-JP" sz="1400" dirty="0">
                <a:latin typeface="+mn-ea"/>
              </a:rPr>
              <a:t>    3.7</a:t>
            </a:r>
            <a:r>
              <a:rPr lang="ja-JP" altLang="en-US" sz="1400" dirty="0">
                <a:latin typeface="+mn-ea"/>
              </a:rPr>
              <a:t>　 環境構築（</a:t>
            </a:r>
            <a:r>
              <a:rPr lang="en-US" altLang="ja-JP" sz="1400" dirty="0">
                <a:latin typeface="+mn-ea"/>
              </a:rPr>
              <a:t>4/12</a:t>
            </a:r>
            <a:r>
              <a:rPr lang="ja-JP" altLang="en-US" sz="1400" dirty="0">
                <a:latin typeface="+mn-ea"/>
              </a:rPr>
              <a:t>）</a:t>
            </a:r>
          </a:p>
          <a:p>
            <a:r>
              <a:rPr lang="en-US" altLang="ja-JP" sz="1400" dirty="0">
                <a:latin typeface="+mn-ea"/>
              </a:rPr>
              <a:t>    3.8</a:t>
            </a:r>
            <a:r>
              <a:rPr lang="ja-JP" altLang="en-US" sz="1400" dirty="0">
                <a:latin typeface="+mn-ea"/>
              </a:rPr>
              <a:t>　 環境構築（</a:t>
            </a:r>
            <a:r>
              <a:rPr lang="en-US" altLang="ja-JP" sz="1400" dirty="0">
                <a:latin typeface="+mn-ea"/>
              </a:rPr>
              <a:t>5/12</a:t>
            </a:r>
            <a:r>
              <a:rPr lang="ja-JP" altLang="en-US" sz="1400" dirty="0">
                <a:latin typeface="+mn-ea"/>
              </a:rPr>
              <a:t>）</a:t>
            </a:r>
          </a:p>
          <a:p>
            <a:r>
              <a:rPr lang="en-US" altLang="ja-JP" sz="1400" dirty="0">
                <a:latin typeface="+mn-ea"/>
              </a:rPr>
              <a:t>    3.9    </a:t>
            </a:r>
            <a:r>
              <a:rPr lang="ja-JP" altLang="en-US" sz="1400" dirty="0">
                <a:latin typeface="+mn-ea"/>
              </a:rPr>
              <a:t>環境構築（</a:t>
            </a:r>
            <a:r>
              <a:rPr lang="en-US" altLang="ja-JP" sz="1400" dirty="0">
                <a:latin typeface="+mn-ea"/>
              </a:rPr>
              <a:t>6/12</a:t>
            </a:r>
            <a:r>
              <a:rPr lang="ja-JP" altLang="en-US" sz="1400" dirty="0">
                <a:latin typeface="+mn-ea"/>
              </a:rPr>
              <a:t>）</a:t>
            </a:r>
          </a:p>
          <a:p>
            <a:r>
              <a:rPr lang="en-US" altLang="ja-JP" sz="1400" dirty="0">
                <a:latin typeface="+mn-ea"/>
              </a:rPr>
              <a:t>    3.10  </a:t>
            </a:r>
            <a:r>
              <a:rPr lang="ja-JP" altLang="en-US" sz="1400" dirty="0">
                <a:latin typeface="+mn-ea"/>
              </a:rPr>
              <a:t>環境構築（</a:t>
            </a:r>
            <a:r>
              <a:rPr lang="en-US" altLang="ja-JP" sz="1400" dirty="0">
                <a:latin typeface="+mn-ea"/>
              </a:rPr>
              <a:t>7/12</a:t>
            </a:r>
            <a:r>
              <a:rPr lang="ja-JP" altLang="en-US" sz="1400" dirty="0">
                <a:latin typeface="+mn-ea"/>
              </a:rPr>
              <a:t>）</a:t>
            </a:r>
            <a:endParaRPr lang="en-US" altLang="ja-JP" sz="1400" dirty="0">
              <a:latin typeface="+mn-ea"/>
            </a:endParaRPr>
          </a:p>
          <a:p>
            <a:r>
              <a:rPr lang="en-US" altLang="ja-JP" sz="1400" dirty="0">
                <a:latin typeface="+mn-ea"/>
              </a:rPr>
              <a:t> </a:t>
            </a:r>
            <a:r>
              <a:rPr lang="ja-JP" altLang="en-US" sz="1400" dirty="0">
                <a:latin typeface="+mn-ea"/>
              </a:rPr>
              <a:t>　</a:t>
            </a:r>
            <a:r>
              <a:rPr lang="en-US" altLang="ja-JP" sz="1400" dirty="0">
                <a:latin typeface="+mn-ea"/>
              </a:rPr>
              <a:t>3.11  </a:t>
            </a:r>
            <a:r>
              <a:rPr lang="ja-JP" altLang="en-US" sz="1400" dirty="0">
                <a:latin typeface="+mn-ea"/>
              </a:rPr>
              <a:t>環境構築（</a:t>
            </a:r>
            <a:r>
              <a:rPr lang="en-US" altLang="ja-JP" sz="1400" dirty="0">
                <a:latin typeface="+mn-ea"/>
              </a:rPr>
              <a:t>8/12</a:t>
            </a:r>
            <a:r>
              <a:rPr lang="ja-JP" altLang="en-US" sz="1400" dirty="0">
                <a:latin typeface="+mn-ea"/>
              </a:rPr>
              <a:t>）</a:t>
            </a:r>
            <a:endParaRPr lang="en-US" altLang="ja-JP" sz="1400" dirty="0">
              <a:latin typeface="+mn-ea"/>
            </a:endParaRPr>
          </a:p>
          <a:p>
            <a:r>
              <a:rPr lang="ja-JP" altLang="en-US" sz="1400" dirty="0">
                <a:latin typeface="+mn-ea"/>
              </a:rPr>
              <a:t> 　</a:t>
            </a:r>
            <a:r>
              <a:rPr lang="en-US" altLang="ja-JP" sz="1400" dirty="0">
                <a:latin typeface="+mn-ea"/>
              </a:rPr>
              <a:t>3.12 </a:t>
            </a:r>
            <a:r>
              <a:rPr lang="ja-JP" altLang="en-US" sz="1400" dirty="0">
                <a:latin typeface="+mn-ea"/>
              </a:rPr>
              <a:t> 環境構築（</a:t>
            </a:r>
            <a:r>
              <a:rPr lang="en-US" altLang="ja-JP" sz="1400" dirty="0">
                <a:latin typeface="+mn-ea"/>
              </a:rPr>
              <a:t>9/12</a:t>
            </a:r>
            <a:r>
              <a:rPr lang="ja-JP" altLang="en-US" sz="1400" dirty="0">
                <a:latin typeface="+mn-ea"/>
              </a:rPr>
              <a:t>）</a:t>
            </a:r>
            <a:endParaRPr lang="en-US" altLang="ja-JP" sz="1400" dirty="0">
              <a:latin typeface="+mn-ea"/>
            </a:endParaRPr>
          </a:p>
          <a:p>
            <a:r>
              <a:rPr lang="ja-JP" altLang="en-US" sz="1400" dirty="0">
                <a:latin typeface="+mn-ea"/>
              </a:rPr>
              <a:t> 　</a:t>
            </a:r>
            <a:r>
              <a:rPr lang="en-US" altLang="ja-JP" sz="1400" dirty="0">
                <a:latin typeface="+mn-ea"/>
              </a:rPr>
              <a:t>3.13 </a:t>
            </a:r>
            <a:r>
              <a:rPr lang="ja-JP" altLang="en-US" sz="1400" dirty="0">
                <a:latin typeface="+mn-ea"/>
              </a:rPr>
              <a:t> 環境構築（</a:t>
            </a:r>
            <a:r>
              <a:rPr lang="en-US" altLang="ja-JP" sz="1400" dirty="0">
                <a:latin typeface="+mn-ea"/>
              </a:rPr>
              <a:t>10/12</a:t>
            </a:r>
            <a:r>
              <a:rPr lang="ja-JP" altLang="en-US" sz="1400" dirty="0">
                <a:latin typeface="+mn-ea"/>
              </a:rPr>
              <a:t>）</a:t>
            </a:r>
            <a:endParaRPr lang="en-US" altLang="ja-JP" sz="1400" dirty="0">
              <a:latin typeface="+mn-ea"/>
            </a:endParaRPr>
          </a:p>
          <a:p>
            <a:r>
              <a:rPr lang="ja-JP" altLang="en-US" sz="1400" dirty="0">
                <a:latin typeface="+mn-ea"/>
              </a:rPr>
              <a:t> 　</a:t>
            </a:r>
            <a:r>
              <a:rPr lang="en-US" altLang="ja-JP" sz="1400" dirty="0">
                <a:latin typeface="+mn-ea"/>
              </a:rPr>
              <a:t>3.14 </a:t>
            </a:r>
            <a:r>
              <a:rPr lang="ja-JP" altLang="en-US" sz="1400" dirty="0">
                <a:latin typeface="+mn-ea"/>
              </a:rPr>
              <a:t> 環境構築（</a:t>
            </a:r>
            <a:r>
              <a:rPr lang="en-US" altLang="ja-JP" sz="1400" dirty="0">
                <a:latin typeface="+mn-ea"/>
              </a:rPr>
              <a:t>11/12</a:t>
            </a:r>
            <a:r>
              <a:rPr lang="ja-JP" altLang="en-US" sz="1400" dirty="0">
                <a:latin typeface="+mn-ea"/>
              </a:rPr>
              <a:t>）</a:t>
            </a:r>
            <a:endParaRPr lang="en-US" altLang="ja-JP" sz="1400" dirty="0">
              <a:latin typeface="+mn-ea"/>
            </a:endParaRPr>
          </a:p>
          <a:p>
            <a:r>
              <a:rPr lang="ja-JP" altLang="en-US" sz="1400" dirty="0">
                <a:latin typeface="+mn-ea"/>
              </a:rPr>
              <a:t> 　</a:t>
            </a:r>
            <a:r>
              <a:rPr lang="en-US" altLang="ja-JP" sz="1400" dirty="0">
                <a:latin typeface="+mn-ea"/>
              </a:rPr>
              <a:t>3.15 </a:t>
            </a:r>
            <a:r>
              <a:rPr lang="ja-JP" altLang="en-US" sz="1400" dirty="0">
                <a:latin typeface="+mn-ea"/>
              </a:rPr>
              <a:t> 環境構築（</a:t>
            </a:r>
            <a:r>
              <a:rPr lang="en-US" altLang="ja-JP" sz="1400" dirty="0">
                <a:latin typeface="+mn-ea"/>
              </a:rPr>
              <a:t>12/12</a:t>
            </a:r>
            <a:r>
              <a:rPr lang="ja-JP" altLang="en-US" sz="1400" dirty="0">
                <a:latin typeface="+mn-ea"/>
              </a:rPr>
              <a:t>）</a:t>
            </a:r>
            <a:endParaRPr lang="en-US" altLang="ja-JP" sz="1400" dirty="0">
              <a:latin typeface="+mn-ea"/>
            </a:endParaRPr>
          </a:p>
          <a:p>
            <a:endParaRPr lang="en-US" altLang="ja-JP" sz="1400" dirty="0">
              <a:latin typeface="+mn-ea"/>
            </a:endParaRPr>
          </a:p>
          <a:p>
            <a:endParaRPr lang="en-US" altLang="ja-JP" sz="1400" dirty="0">
              <a:latin typeface="+mn-ea"/>
            </a:endParaRPr>
          </a:p>
        </p:txBody>
      </p:sp>
      <p:sp>
        <p:nvSpPr>
          <p:cNvPr id="5" name="正方形/長方形 4"/>
          <p:cNvSpPr/>
          <p:nvPr/>
        </p:nvSpPr>
        <p:spPr bwMode="auto">
          <a:xfrm>
            <a:off x="5291631" y="522116"/>
            <a:ext cx="3312460" cy="6335884"/>
          </a:xfrm>
          <a:prstGeom prst="rect">
            <a:avLst/>
          </a:prstGeom>
          <a:noFill/>
          <a:ln w="12700">
            <a:no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marL="342900" indent="-342900">
              <a:buFont typeface="+mj-lt"/>
              <a:buAutoNum type="arabicPeriod" startAt="4"/>
            </a:pPr>
            <a:r>
              <a:rPr lang="en-US" altLang="ja-JP" sz="1400" dirty="0">
                <a:latin typeface="+mn-ea"/>
              </a:rPr>
              <a:t>ITA</a:t>
            </a:r>
            <a:r>
              <a:rPr lang="ja-JP" altLang="en-US" sz="1400" dirty="0">
                <a:latin typeface="+mn-ea"/>
              </a:rPr>
              <a:t>動作確認</a:t>
            </a:r>
            <a:endParaRPr lang="en-US" altLang="ja-JP" sz="1400" dirty="0">
              <a:latin typeface="+mn-ea"/>
            </a:endParaRPr>
          </a:p>
          <a:p>
            <a:r>
              <a:rPr lang="en-US" altLang="zh-TW" sz="1400" dirty="0">
                <a:latin typeface="+mn-ea"/>
              </a:rPr>
              <a:t>    4.1</a:t>
            </a:r>
            <a:r>
              <a:rPr lang="zh-TW" altLang="en-US" sz="1400" dirty="0">
                <a:latin typeface="+mn-ea"/>
              </a:rPr>
              <a:t>　 動作確認（</a:t>
            </a:r>
            <a:r>
              <a:rPr lang="en-US" altLang="zh-TW" sz="1400" dirty="0">
                <a:latin typeface="+mn-ea"/>
              </a:rPr>
              <a:t>1/6</a:t>
            </a:r>
            <a:r>
              <a:rPr lang="zh-TW" altLang="en-US" sz="1400" dirty="0">
                <a:latin typeface="+mn-ea"/>
              </a:rPr>
              <a:t>）</a:t>
            </a:r>
          </a:p>
          <a:p>
            <a:r>
              <a:rPr lang="en-US" altLang="zh-TW" sz="1400" dirty="0">
                <a:latin typeface="+mn-ea"/>
              </a:rPr>
              <a:t>    4.2</a:t>
            </a:r>
            <a:r>
              <a:rPr lang="zh-TW" altLang="en-US" sz="1400" dirty="0">
                <a:latin typeface="+mn-ea"/>
              </a:rPr>
              <a:t>　 動作確認（</a:t>
            </a:r>
            <a:r>
              <a:rPr lang="en-US" altLang="zh-TW" sz="1400" dirty="0">
                <a:latin typeface="+mn-ea"/>
              </a:rPr>
              <a:t>2/6</a:t>
            </a:r>
            <a:r>
              <a:rPr lang="zh-TW" altLang="en-US" sz="1400" dirty="0">
                <a:latin typeface="+mn-ea"/>
              </a:rPr>
              <a:t>）</a:t>
            </a:r>
          </a:p>
          <a:p>
            <a:r>
              <a:rPr lang="en-US" altLang="zh-TW" sz="1400" dirty="0">
                <a:latin typeface="+mn-ea"/>
              </a:rPr>
              <a:t>    4.3</a:t>
            </a:r>
            <a:r>
              <a:rPr lang="zh-TW" altLang="en-US" sz="1400" dirty="0">
                <a:latin typeface="+mn-ea"/>
              </a:rPr>
              <a:t>　 動作確認（</a:t>
            </a:r>
            <a:r>
              <a:rPr lang="en-US" altLang="zh-TW" sz="1400" dirty="0">
                <a:latin typeface="+mn-ea"/>
              </a:rPr>
              <a:t>3/6</a:t>
            </a:r>
            <a:r>
              <a:rPr lang="zh-TW" altLang="en-US" sz="1400" dirty="0">
                <a:latin typeface="+mn-ea"/>
              </a:rPr>
              <a:t>）</a:t>
            </a:r>
          </a:p>
          <a:p>
            <a:r>
              <a:rPr lang="en-US" altLang="zh-TW" sz="1400" dirty="0">
                <a:latin typeface="+mn-ea"/>
              </a:rPr>
              <a:t>    4.4</a:t>
            </a:r>
            <a:r>
              <a:rPr lang="zh-TW" altLang="en-US" sz="1400" dirty="0">
                <a:latin typeface="+mn-ea"/>
              </a:rPr>
              <a:t>　 動作確認（</a:t>
            </a:r>
            <a:r>
              <a:rPr lang="en-US" altLang="zh-TW" sz="1400" dirty="0">
                <a:latin typeface="+mn-ea"/>
              </a:rPr>
              <a:t>4/6</a:t>
            </a:r>
            <a:r>
              <a:rPr lang="zh-TW" altLang="en-US" sz="1400" dirty="0">
                <a:latin typeface="+mn-ea"/>
              </a:rPr>
              <a:t>）</a:t>
            </a:r>
          </a:p>
          <a:p>
            <a:r>
              <a:rPr lang="en-US" altLang="zh-TW" sz="1400" dirty="0">
                <a:latin typeface="+mn-ea"/>
              </a:rPr>
              <a:t>    4.5</a:t>
            </a:r>
            <a:r>
              <a:rPr lang="zh-TW" altLang="en-US" sz="1400" dirty="0">
                <a:latin typeface="+mn-ea"/>
              </a:rPr>
              <a:t>　 動作確認（</a:t>
            </a:r>
            <a:r>
              <a:rPr lang="en-US" altLang="zh-TW" sz="1400" dirty="0">
                <a:latin typeface="+mn-ea"/>
              </a:rPr>
              <a:t>5/6</a:t>
            </a:r>
            <a:r>
              <a:rPr lang="zh-TW" altLang="en-US" sz="1400" dirty="0">
                <a:latin typeface="+mn-ea"/>
              </a:rPr>
              <a:t>）</a:t>
            </a:r>
            <a:endParaRPr lang="en-US" altLang="zh-TW" sz="1400" dirty="0">
              <a:latin typeface="+mn-ea"/>
            </a:endParaRPr>
          </a:p>
          <a:p>
            <a:r>
              <a:rPr lang="en-US" altLang="zh-TW" sz="1400" dirty="0">
                <a:latin typeface="+mn-ea"/>
              </a:rPr>
              <a:t>  </a:t>
            </a:r>
            <a:r>
              <a:rPr lang="ja-JP" altLang="en-US" sz="1400" dirty="0">
                <a:latin typeface="+mn-ea"/>
              </a:rPr>
              <a:t>  </a:t>
            </a:r>
            <a:r>
              <a:rPr lang="en-US" altLang="zh-TW" sz="1400" dirty="0">
                <a:latin typeface="+mn-ea"/>
              </a:rPr>
              <a:t>4.6</a:t>
            </a:r>
            <a:r>
              <a:rPr lang="zh-TW" altLang="en-US" sz="1400" dirty="0">
                <a:latin typeface="+mn-ea"/>
              </a:rPr>
              <a:t>　 動作確認（</a:t>
            </a:r>
            <a:r>
              <a:rPr lang="en-US" altLang="zh-TW" sz="1400" dirty="0">
                <a:latin typeface="+mn-ea"/>
              </a:rPr>
              <a:t>6/6</a:t>
            </a:r>
            <a:r>
              <a:rPr lang="zh-TW" altLang="en-US" sz="1400" dirty="0">
                <a:latin typeface="+mn-ea"/>
              </a:rPr>
              <a:t>）</a:t>
            </a:r>
            <a:endParaRPr lang="en-US" altLang="zh-TW" sz="1400" dirty="0">
              <a:latin typeface="+mn-ea"/>
            </a:endParaRPr>
          </a:p>
          <a:p>
            <a:endParaRPr lang="en-US" altLang="ja-JP" sz="1400" dirty="0">
              <a:latin typeface="+mn-ea"/>
            </a:endParaRPr>
          </a:p>
          <a:p>
            <a:r>
              <a:rPr lang="en-US" altLang="ja-JP" sz="1400" dirty="0">
                <a:latin typeface="+mn-ea"/>
              </a:rPr>
              <a:t>5</a:t>
            </a:r>
            <a:r>
              <a:rPr lang="ja-JP" altLang="en-US" sz="1400" dirty="0" err="1">
                <a:latin typeface="+mn-ea"/>
              </a:rPr>
              <a:t>．</a:t>
            </a:r>
            <a:r>
              <a:rPr lang="ja-JP" altLang="en-US" sz="1400" dirty="0">
                <a:latin typeface="+mn-ea"/>
              </a:rPr>
              <a:t> 参考</a:t>
            </a:r>
            <a:endParaRPr lang="en-US" altLang="ja-JP" sz="1400" dirty="0">
              <a:latin typeface="+mn-ea"/>
            </a:endParaRPr>
          </a:p>
          <a:p>
            <a:r>
              <a:rPr lang="ja-JP" altLang="en-US" sz="1400" dirty="0">
                <a:latin typeface="+mn-ea"/>
              </a:rPr>
              <a:t>　 </a:t>
            </a:r>
            <a:r>
              <a:rPr lang="en-US" altLang="ja-JP" sz="1400" dirty="0">
                <a:latin typeface="+mn-ea"/>
              </a:rPr>
              <a:t>5.1</a:t>
            </a:r>
            <a:r>
              <a:rPr lang="ja-JP" altLang="en-US" sz="1400" dirty="0">
                <a:latin typeface="+mn-ea"/>
              </a:rPr>
              <a:t>　 参考（</a:t>
            </a:r>
            <a:r>
              <a:rPr lang="en-US" altLang="ja-JP" sz="1400" dirty="0">
                <a:latin typeface="+mn-ea"/>
              </a:rPr>
              <a:t>1/2</a:t>
            </a:r>
            <a:r>
              <a:rPr lang="ja-JP" altLang="en-US" sz="1400" dirty="0">
                <a:latin typeface="+mn-ea"/>
              </a:rPr>
              <a:t>）</a:t>
            </a:r>
            <a:endParaRPr lang="en-US" altLang="ja-JP" sz="1400" dirty="0">
              <a:latin typeface="+mn-ea"/>
            </a:endParaRPr>
          </a:p>
          <a:p>
            <a:r>
              <a:rPr lang="ja-JP" altLang="en-US" sz="1400" dirty="0">
                <a:latin typeface="+mn-ea"/>
              </a:rPr>
              <a:t>　 </a:t>
            </a:r>
            <a:r>
              <a:rPr lang="en-US" altLang="ja-JP" sz="1400" dirty="0">
                <a:latin typeface="+mn-ea"/>
              </a:rPr>
              <a:t>5.2</a:t>
            </a:r>
            <a:r>
              <a:rPr lang="ja-JP" altLang="en-US" sz="1400" dirty="0">
                <a:latin typeface="+mn-ea"/>
              </a:rPr>
              <a:t>　 参考（</a:t>
            </a:r>
            <a:r>
              <a:rPr lang="en-US" altLang="ja-JP" sz="1400" dirty="0">
                <a:latin typeface="+mn-ea"/>
              </a:rPr>
              <a:t>2/2</a:t>
            </a:r>
            <a:r>
              <a:rPr lang="ja-JP" altLang="en-US" sz="1400" dirty="0">
                <a:latin typeface="+mn-ea"/>
              </a:rPr>
              <a:t>）</a:t>
            </a:r>
            <a:endParaRPr lang="en-US" altLang="ja-JP" sz="1400" dirty="0">
              <a:latin typeface="+mn-ea"/>
            </a:endParaRPr>
          </a:p>
          <a:p>
            <a:endParaRPr lang="en-US" altLang="ja-JP" sz="1400" dirty="0">
              <a:latin typeface="+mn-ea"/>
            </a:endParaRPr>
          </a:p>
        </p:txBody>
      </p:sp>
    </p:spTree>
    <p:extLst>
      <p:ext uri="{BB962C8B-B14F-4D97-AF65-F5344CB8AC3E}">
        <p14:creationId xmlns:p14="http://schemas.microsoft.com/office/powerpoint/2010/main" val="20313418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3.9</a:t>
            </a:r>
            <a:r>
              <a:rPr lang="ja-JP" altLang="en-US" dirty="0"/>
              <a:t>　環境構築（</a:t>
            </a:r>
            <a:r>
              <a:rPr lang="en-US" altLang="ja-JP" dirty="0"/>
              <a:t>6/12</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Autofit/>
          </a:bodyPr>
          <a:lstStyle/>
          <a:p>
            <a:pPr marL="180000" lvl="1">
              <a:buFont typeface="Arial" panose="020B0604020202020204" pitchFamily="34" charset="0"/>
              <a:buChar char="▌"/>
            </a:pPr>
            <a:r>
              <a:rPr lang="ja-JP" altLang="en-US" sz="2000" dirty="0">
                <a:latin typeface="+mn-ea"/>
                <a:cs typeface="+mn-cs"/>
              </a:rPr>
              <a:t>ユーザ指定サーバ証明書・秘密鍵について</a:t>
            </a:r>
            <a:endParaRPr lang="en-US" altLang="ja-JP" sz="2000" dirty="0">
              <a:latin typeface="+mn-ea"/>
              <a:cs typeface="+mn-cs"/>
            </a:endParaRPr>
          </a:p>
          <a:p>
            <a:pPr lvl="1">
              <a:lnSpc>
                <a:spcPct val="110000"/>
              </a:lnSpc>
            </a:pPr>
            <a:r>
              <a:rPr lang="ja-JP" altLang="en-US" dirty="0">
                <a:latin typeface="+mn-ea"/>
              </a:rPr>
              <a:t>サーバ証明書と秘密鍵にユーザが用意したファイルを使用することができます。使用する場合は、サーバー証明書と秘密鍵の両方を用意し、アンサーファイル</a:t>
            </a:r>
            <a:r>
              <a:rPr lang="en-US" altLang="ja-JP" dirty="0">
                <a:latin typeface="+mn-ea"/>
              </a:rPr>
              <a:t>(</a:t>
            </a:r>
            <a:r>
              <a:rPr lang="en-US" altLang="ja-JP" kern="100" dirty="0">
                <a:latin typeface="+mn-ea"/>
              </a:rPr>
              <a:t>ita</a:t>
            </a:r>
            <a:r>
              <a:rPr lang="en-US" altLang="ja-JP" dirty="0">
                <a:latin typeface="+mn-ea"/>
              </a:rPr>
              <a:t>_answers.txt)</a:t>
            </a:r>
            <a:r>
              <a:rPr lang="ja-JP" altLang="en-US" dirty="0">
                <a:latin typeface="+mn-ea"/>
              </a:rPr>
              <a:t>の</a:t>
            </a:r>
            <a:r>
              <a:rPr lang="en-US" altLang="ja-JP" dirty="0">
                <a:latin typeface="+mn-ea"/>
              </a:rPr>
              <a:t> </a:t>
            </a:r>
            <a:r>
              <a:rPr lang="ja-JP" altLang="en-US" dirty="0">
                <a:latin typeface="+mn-ea"/>
              </a:rPr>
              <a:t>「</a:t>
            </a:r>
            <a:r>
              <a:rPr lang="en-US" altLang="ja-JP" dirty="0" err="1">
                <a:latin typeface="+mn-ea"/>
              </a:rPr>
              <a:t>certificate_path</a:t>
            </a:r>
            <a:r>
              <a:rPr lang="ja-JP" altLang="en-US" dirty="0">
                <a:latin typeface="+mn-ea"/>
              </a:rPr>
              <a:t>」と「</a:t>
            </a:r>
            <a:r>
              <a:rPr lang="en-US" altLang="ja-JP" dirty="0" err="1">
                <a:latin typeface="+mn-ea"/>
              </a:rPr>
              <a:t>private_key_path</a:t>
            </a:r>
            <a:r>
              <a:rPr lang="ja-JP" altLang="en-US" dirty="0">
                <a:latin typeface="+mn-ea"/>
              </a:rPr>
              <a:t>」の両方にファイルパスを入力してください。証明書と秘密鍵どちらか片方のみの使用はできません。</a:t>
            </a:r>
            <a:endParaRPr lang="en-US" altLang="ja-JP" dirty="0">
              <a:latin typeface="+mn-ea"/>
            </a:endParaRPr>
          </a:p>
          <a:p>
            <a:pPr marL="180000" lvl="1" indent="0">
              <a:lnSpc>
                <a:spcPct val="110000"/>
              </a:lnSpc>
              <a:buNone/>
            </a:pPr>
            <a:endParaRPr lang="en-US" altLang="ja-JP" sz="1700" dirty="0">
              <a:latin typeface="+mn-ea"/>
            </a:endParaRPr>
          </a:p>
          <a:p>
            <a:pPr lvl="1"/>
            <a:r>
              <a:rPr lang="ja-JP" altLang="en-US" dirty="0"/>
              <a:t>サーバ証明書に中間証明書が付属している場合は、サーバ証明書に中間証明書を連結してファイルを作成し、「</a:t>
            </a:r>
            <a:r>
              <a:rPr lang="en-US" altLang="ja-JP" kern="100" dirty="0" err="1">
                <a:latin typeface="+mn-ea"/>
                <a:cs typeface="Times New Roman" panose="02020603050405020304" pitchFamily="18" charset="0"/>
              </a:rPr>
              <a:t>certificate_path</a:t>
            </a:r>
            <a:r>
              <a:rPr lang="ja-JP" altLang="en-US" kern="100" dirty="0">
                <a:latin typeface="+mn-ea"/>
                <a:cs typeface="Times New Roman" panose="02020603050405020304" pitchFamily="18" charset="0"/>
              </a:rPr>
              <a:t>」に作成したファイルのパスを指定してください。</a:t>
            </a:r>
            <a:endParaRPr lang="en-US" altLang="ja-JP" kern="100" dirty="0">
              <a:latin typeface="+mn-ea"/>
              <a:cs typeface="Times New Roman" panose="02020603050405020304" pitchFamily="18" charset="0"/>
            </a:endParaRPr>
          </a:p>
          <a:p>
            <a:pPr lvl="1"/>
            <a:endParaRPr lang="en-US" altLang="ja-JP" sz="1700" dirty="0">
              <a:latin typeface="+mn-ea"/>
            </a:endParaRPr>
          </a:p>
          <a:p>
            <a:pPr marL="180000" lvl="1" indent="0">
              <a:buNone/>
            </a:pPr>
            <a:r>
              <a:rPr lang="ja-JP" altLang="en-US" sz="1500" kern="100" dirty="0">
                <a:latin typeface="+mn-ea"/>
                <a:cs typeface="Times New Roman" panose="02020603050405020304" pitchFamily="18" charset="0"/>
              </a:rPr>
              <a:t>　</a:t>
            </a:r>
            <a:r>
              <a:rPr lang="ja-JP" altLang="en-US" sz="1400" kern="100" dirty="0">
                <a:latin typeface="+mn-ea"/>
                <a:cs typeface="Times New Roman" panose="02020603050405020304" pitchFamily="18" charset="0"/>
              </a:rPr>
              <a:t>作成コマンド例</a:t>
            </a:r>
            <a:endParaRPr lang="en-US" altLang="ja-JP" sz="1400" kern="100" dirty="0">
              <a:latin typeface="+mn-ea"/>
              <a:cs typeface="Times New Roman" panose="02020603050405020304" pitchFamily="18" charset="0"/>
            </a:endParaRPr>
          </a:p>
          <a:p>
            <a:pPr marL="180000" lvl="1" indent="0">
              <a:buNone/>
            </a:pPr>
            <a:r>
              <a:rPr lang="ja-JP" altLang="en-US" sz="1400" kern="100" dirty="0">
                <a:latin typeface="+mn-ea"/>
                <a:cs typeface="Times New Roman" panose="02020603050405020304" pitchFamily="18" charset="0"/>
              </a:rPr>
              <a:t>　</a:t>
            </a:r>
            <a:r>
              <a:rPr lang="en-US" altLang="ja-JP" sz="1400" kern="100" dirty="0">
                <a:latin typeface="+mn-ea"/>
                <a:cs typeface="Times New Roman" panose="02020603050405020304" pitchFamily="18" charset="0"/>
              </a:rPr>
              <a:t>#</a:t>
            </a:r>
            <a:r>
              <a:rPr lang="ja-JP" altLang="en-US" sz="1400" kern="100" dirty="0">
                <a:latin typeface="+mn-ea"/>
                <a:cs typeface="Times New Roman" panose="02020603050405020304" pitchFamily="18" charset="0"/>
              </a:rPr>
              <a:t> </a:t>
            </a:r>
            <a:r>
              <a:rPr lang="en-US" altLang="ja-JP" sz="1400" kern="100" dirty="0">
                <a:latin typeface="+mn-ea"/>
                <a:cs typeface="Times New Roman" panose="02020603050405020304" pitchFamily="18" charset="0"/>
              </a:rPr>
              <a:t>cat [</a:t>
            </a:r>
            <a:r>
              <a:rPr lang="ja-JP" altLang="en-US" sz="1400" kern="100" dirty="0">
                <a:latin typeface="+mn-ea"/>
                <a:cs typeface="Times New Roman" panose="02020603050405020304" pitchFamily="18" charset="0"/>
              </a:rPr>
              <a:t>サーバ証明書ファイル</a:t>
            </a:r>
            <a:r>
              <a:rPr lang="en-US" altLang="ja-JP" sz="1400" kern="100" dirty="0">
                <a:latin typeface="+mn-ea"/>
                <a:cs typeface="Times New Roman" panose="02020603050405020304" pitchFamily="18" charset="0"/>
              </a:rPr>
              <a:t>]</a:t>
            </a:r>
            <a:r>
              <a:rPr lang="ja-JP" altLang="en-US" sz="1400" kern="100" dirty="0">
                <a:latin typeface="+mn-ea"/>
                <a:cs typeface="Times New Roman" panose="02020603050405020304" pitchFamily="18" charset="0"/>
              </a:rPr>
              <a:t> </a:t>
            </a:r>
            <a:r>
              <a:rPr lang="en-US" altLang="ja-JP" sz="1400" kern="100" dirty="0">
                <a:latin typeface="+mn-ea"/>
                <a:cs typeface="Times New Roman" panose="02020603050405020304" pitchFamily="18" charset="0"/>
              </a:rPr>
              <a:t>[</a:t>
            </a:r>
            <a:r>
              <a:rPr lang="ja-JP" altLang="en-US" sz="1400" kern="100" dirty="0">
                <a:latin typeface="+mn-ea"/>
                <a:cs typeface="Times New Roman" panose="02020603050405020304" pitchFamily="18" charset="0"/>
              </a:rPr>
              <a:t>中間証明書ファイル</a:t>
            </a:r>
            <a:r>
              <a:rPr lang="en-US" altLang="ja-JP" sz="1400" kern="100" dirty="0">
                <a:latin typeface="+mn-ea"/>
                <a:cs typeface="Times New Roman" panose="02020603050405020304" pitchFamily="18" charset="0"/>
              </a:rPr>
              <a:t>]</a:t>
            </a:r>
            <a:r>
              <a:rPr lang="ja-JP" altLang="en-US" sz="1400" kern="100" dirty="0">
                <a:latin typeface="+mn-ea"/>
                <a:cs typeface="Times New Roman" panose="02020603050405020304" pitchFamily="18" charset="0"/>
              </a:rPr>
              <a:t> </a:t>
            </a:r>
            <a:r>
              <a:rPr lang="en-US" altLang="ja-JP" sz="1400" kern="100" dirty="0">
                <a:latin typeface="+mn-ea"/>
                <a:cs typeface="Times New Roman" panose="02020603050405020304" pitchFamily="18" charset="0"/>
              </a:rPr>
              <a:t>&gt;</a:t>
            </a:r>
            <a:r>
              <a:rPr lang="ja-JP" altLang="en-US" sz="1400" kern="100" dirty="0">
                <a:latin typeface="+mn-ea"/>
                <a:cs typeface="Times New Roman" panose="02020603050405020304" pitchFamily="18" charset="0"/>
              </a:rPr>
              <a:t> </a:t>
            </a:r>
            <a:r>
              <a:rPr lang="en-US" altLang="ja-JP" sz="1400" kern="100" dirty="0">
                <a:latin typeface="+mn-ea"/>
                <a:cs typeface="Times New Roman" panose="02020603050405020304" pitchFamily="18" charset="0"/>
              </a:rPr>
              <a:t>[</a:t>
            </a:r>
            <a:r>
              <a:rPr lang="ja-JP" altLang="en-US" sz="1400" kern="100" dirty="0">
                <a:latin typeface="+mn-ea"/>
                <a:cs typeface="Times New Roman" panose="02020603050405020304" pitchFamily="18" charset="0"/>
              </a:rPr>
              <a:t>連結済サーバ証明書ファイル</a:t>
            </a:r>
            <a:r>
              <a:rPr lang="en-US" altLang="ja-JP" sz="1400" kern="100" dirty="0">
                <a:latin typeface="+mn-ea"/>
                <a:cs typeface="Times New Roman" panose="02020603050405020304" pitchFamily="18" charset="0"/>
              </a:rPr>
              <a:t>]</a:t>
            </a:r>
            <a:endParaRPr lang="ja-JP" altLang="ja-JP" sz="1400" kern="100" dirty="0">
              <a:latin typeface="+mn-ea"/>
              <a:cs typeface="Times New Roman" panose="02020603050405020304" pitchFamily="18" charset="0"/>
            </a:endParaRPr>
          </a:p>
          <a:p>
            <a:pPr marL="180000" lvl="1" indent="0">
              <a:buNone/>
            </a:pPr>
            <a:endParaRPr lang="en-US" altLang="ja-JP" sz="1700" dirty="0">
              <a:latin typeface="+mn-ea"/>
            </a:endParaRPr>
          </a:p>
          <a:p>
            <a:pPr lvl="1"/>
            <a:r>
              <a:rPr lang="ja-JP" altLang="en-US" dirty="0">
                <a:latin typeface="+mn-ea"/>
              </a:rPr>
              <a:t>「</a:t>
            </a:r>
            <a:r>
              <a:rPr lang="en-US" altLang="ja-JP" dirty="0" err="1">
                <a:latin typeface="+mn-ea"/>
              </a:rPr>
              <a:t>certificate_path</a:t>
            </a:r>
            <a:r>
              <a:rPr lang="ja-JP" altLang="en-US" dirty="0">
                <a:latin typeface="+mn-ea"/>
              </a:rPr>
              <a:t>」と「</a:t>
            </a:r>
            <a:r>
              <a:rPr lang="en-US" altLang="ja-JP" dirty="0" err="1">
                <a:latin typeface="+mn-ea"/>
              </a:rPr>
              <a:t>private_key_path</a:t>
            </a:r>
            <a:r>
              <a:rPr lang="ja-JP" altLang="en-US" dirty="0">
                <a:latin typeface="+mn-ea"/>
              </a:rPr>
              <a:t>」に入力がない場合は、</a:t>
            </a:r>
            <a:r>
              <a:rPr lang="en-US" altLang="ja-JP" dirty="0">
                <a:latin typeface="+mn-ea"/>
              </a:rPr>
              <a:t>ITA</a:t>
            </a:r>
            <a:r>
              <a:rPr lang="ja-JP" altLang="en-US" dirty="0">
                <a:latin typeface="+mn-ea"/>
              </a:rPr>
              <a:t>インストーラーがアンサーファイルの「</a:t>
            </a:r>
            <a:r>
              <a:rPr lang="en-US" altLang="ja-JP" dirty="0" err="1">
                <a:latin typeface="+mn-ea"/>
              </a:rPr>
              <a:t>ita_domain</a:t>
            </a:r>
            <a:r>
              <a:rPr lang="ja-JP" altLang="en-US" dirty="0">
                <a:latin typeface="+mn-ea"/>
              </a:rPr>
              <a:t>」の値を使用して自己証明書を作成・設置します。</a:t>
            </a:r>
            <a:endParaRPr lang="en-US" altLang="ja-JP" dirty="0">
              <a:latin typeface="+mn-ea"/>
            </a:endParaRPr>
          </a:p>
          <a:p>
            <a:pPr marL="180000" lvl="1" indent="0">
              <a:buNone/>
            </a:pPr>
            <a:r>
              <a:rPr lang="ja-JP" altLang="en-US" dirty="0">
                <a:latin typeface="+mn-ea"/>
              </a:rPr>
              <a:t>（</a:t>
            </a:r>
            <a:r>
              <a:rPr lang="en-US" altLang="ja-JP" dirty="0">
                <a:latin typeface="+mn-ea"/>
              </a:rPr>
              <a:t>※</a:t>
            </a:r>
            <a:r>
              <a:rPr lang="ja-JP" altLang="en-US" dirty="0">
                <a:latin typeface="+mn-ea"/>
              </a:rPr>
              <a:t>「</a:t>
            </a:r>
            <a:r>
              <a:rPr lang="en-US" altLang="ja-JP" dirty="0" err="1">
                <a:latin typeface="+mn-ea"/>
              </a:rPr>
              <a:t>ita_domain</a:t>
            </a:r>
            <a:r>
              <a:rPr lang="ja-JP" altLang="en-US" dirty="0">
                <a:latin typeface="+mn-ea"/>
              </a:rPr>
              <a:t>」の値を自己証明書作成時のコモンネーム、ならびに自己証明書と秘密鍵のファイル名に使用します</a:t>
            </a:r>
            <a:endParaRPr lang="en-US" altLang="ja-JP" kern="100" dirty="0">
              <a:latin typeface="+mn-ea"/>
              <a:cs typeface="Times New Roman" panose="02020603050405020304" pitchFamily="18" charset="0"/>
            </a:endParaRPr>
          </a:p>
          <a:p>
            <a:pPr lvl="1"/>
            <a:endParaRPr lang="en-US" altLang="ja-JP" dirty="0"/>
          </a:p>
          <a:p>
            <a:pPr marL="180000" lvl="1" indent="0">
              <a:buNone/>
            </a:pPr>
            <a:br>
              <a:rPr lang="en-US" altLang="ja-JP" dirty="0"/>
            </a:br>
            <a:br>
              <a:rPr lang="en-US" altLang="ja-JP" dirty="0"/>
            </a:br>
            <a:br>
              <a:rPr lang="en-US" altLang="ja-JP" dirty="0"/>
            </a:br>
            <a:endParaRPr lang="en-US" altLang="ja-JP" dirty="0"/>
          </a:p>
          <a:p>
            <a:endParaRPr lang="en-US" altLang="ja-JP" dirty="0"/>
          </a:p>
          <a:p>
            <a:pPr lvl="1"/>
            <a:endParaRPr lang="en-US" altLang="ja-JP" dirty="0"/>
          </a:p>
        </p:txBody>
      </p:sp>
    </p:spTree>
    <p:extLst>
      <p:ext uri="{BB962C8B-B14F-4D97-AF65-F5344CB8AC3E}">
        <p14:creationId xmlns:p14="http://schemas.microsoft.com/office/powerpoint/2010/main" val="38539390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3.10</a:t>
            </a:r>
            <a:r>
              <a:rPr lang="ja-JP" altLang="en-US" dirty="0"/>
              <a:t>　環境構築（</a:t>
            </a:r>
            <a:r>
              <a:rPr lang="en-US" altLang="ja-JP" dirty="0"/>
              <a:t>7/12</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Autofit/>
          </a:bodyPr>
          <a:lstStyle/>
          <a:p>
            <a:pPr lvl="1">
              <a:lnSpc>
                <a:spcPct val="110000"/>
              </a:lnSpc>
            </a:pPr>
            <a:r>
              <a:rPr lang="ja-JP" altLang="en-US" dirty="0">
                <a:latin typeface="+mn-ea"/>
              </a:rPr>
              <a:t>インストール時にサーバ証明書と秘密鍵は「</a:t>
            </a:r>
            <a:r>
              <a:rPr lang="en-US" altLang="ja-JP" kern="100" dirty="0">
                <a:latin typeface="+mn-ea"/>
                <a:cs typeface="Times New Roman" panose="02020603050405020304" pitchFamily="18" charset="0"/>
              </a:rPr>
              <a:t>/</a:t>
            </a:r>
            <a:r>
              <a:rPr lang="en-US" altLang="ja-JP" kern="100" dirty="0" err="1">
                <a:latin typeface="+mn-ea"/>
                <a:cs typeface="Times New Roman" panose="02020603050405020304" pitchFamily="18" charset="0"/>
              </a:rPr>
              <a:t>etc</a:t>
            </a:r>
            <a:r>
              <a:rPr lang="en-US" altLang="ja-JP" kern="100" dirty="0">
                <a:latin typeface="+mn-ea"/>
                <a:cs typeface="Times New Roman" panose="02020603050405020304" pitchFamily="18" charset="0"/>
              </a:rPr>
              <a:t>/</a:t>
            </a:r>
            <a:r>
              <a:rPr lang="en-US" altLang="ja-JP" kern="100" dirty="0" err="1">
                <a:latin typeface="+mn-ea"/>
                <a:cs typeface="Times New Roman" panose="02020603050405020304" pitchFamily="18" charset="0"/>
              </a:rPr>
              <a:t>pki</a:t>
            </a:r>
            <a:r>
              <a:rPr lang="en-US" altLang="ja-JP" kern="100" dirty="0">
                <a:latin typeface="+mn-ea"/>
                <a:cs typeface="Times New Roman" panose="02020603050405020304" pitchFamily="18" charset="0"/>
              </a:rPr>
              <a:t>/</a:t>
            </a:r>
            <a:r>
              <a:rPr lang="en-US" altLang="ja-JP" kern="100" dirty="0" err="1">
                <a:latin typeface="+mn-ea"/>
                <a:cs typeface="Times New Roman" panose="02020603050405020304" pitchFamily="18" charset="0"/>
              </a:rPr>
              <a:t>tls</a:t>
            </a:r>
            <a:r>
              <a:rPr lang="en-US" altLang="ja-JP" kern="100" dirty="0">
                <a:latin typeface="+mn-ea"/>
                <a:cs typeface="Times New Roman" panose="02020603050405020304" pitchFamily="18" charset="0"/>
              </a:rPr>
              <a:t>/certs</a:t>
            </a:r>
            <a:r>
              <a:rPr lang="ja-JP" altLang="en-US" dirty="0">
                <a:latin typeface="+mn-ea"/>
              </a:rPr>
              <a:t>」のディレクトリに設置され、アンインストール時にはそのディレクトリから削除されますので、ユーザ指定のサーバ証明書と秘密鍵を使用する場合は、オリジナルのサーバ証明書・秘密鍵ファイルの管理に注意してください。</a:t>
            </a:r>
            <a:endParaRPr lang="en-US" altLang="ja-JP" dirty="0">
              <a:latin typeface="+mn-ea"/>
            </a:endParaRPr>
          </a:p>
          <a:p>
            <a:pPr lvl="1">
              <a:lnSpc>
                <a:spcPct val="110000"/>
              </a:lnSpc>
            </a:pPr>
            <a:endParaRPr lang="en-US" altLang="ja-JP" dirty="0">
              <a:latin typeface="+mn-ea"/>
            </a:endParaRPr>
          </a:p>
          <a:p>
            <a:pPr lvl="1">
              <a:lnSpc>
                <a:spcPct val="110000"/>
              </a:lnSpc>
            </a:pPr>
            <a:r>
              <a:rPr lang="ja-JP" altLang="en-US" dirty="0">
                <a:latin typeface="+mn-ea"/>
              </a:rPr>
              <a:t>アンインストールでは、アンサーファイル</a:t>
            </a:r>
            <a:r>
              <a:rPr lang="en-US" altLang="ja-JP" dirty="0">
                <a:latin typeface="+mn-ea"/>
              </a:rPr>
              <a:t>(</a:t>
            </a:r>
            <a:r>
              <a:rPr lang="en-US" altLang="ja-JP" kern="100" dirty="0">
                <a:latin typeface="+mn-ea"/>
              </a:rPr>
              <a:t>ita</a:t>
            </a:r>
            <a:r>
              <a:rPr lang="en-US" altLang="ja-JP" dirty="0">
                <a:latin typeface="+mn-ea"/>
              </a:rPr>
              <a:t>_answers.txt)</a:t>
            </a:r>
            <a:r>
              <a:rPr lang="ja-JP" altLang="en-US" dirty="0">
                <a:latin typeface="+mn-ea"/>
              </a:rPr>
              <a:t>の「</a:t>
            </a:r>
            <a:r>
              <a:rPr lang="en-US" altLang="ja-JP" dirty="0" err="1">
                <a:latin typeface="+mn-ea"/>
              </a:rPr>
              <a:t>certificate_path</a:t>
            </a:r>
            <a:r>
              <a:rPr lang="ja-JP" altLang="en-US" dirty="0">
                <a:latin typeface="+mn-ea"/>
              </a:rPr>
              <a:t>」と「</a:t>
            </a:r>
            <a:r>
              <a:rPr lang="en-US" altLang="ja-JP" dirty="0" err="1">
                <a:latin typeface="+mn-ea"/>
              </a:rPr>
              <a:t>private_key_path</a:t>
            </a:r>
            <a:r>
              <a:rPr lang="ja-JP" altLang="en-US" dirty="0">
                <a:latin typeface="+mn-ea"/>
              </a:rPr>
              <a:t>」の両方にファイル指定がある場合は、それらの指定されたファイルの削除を行い、ファイル指定がない場合は、アンサーファイルの「</a:t>
            </a:r>
            <a:r>
              <a:rPr lang="en-US" altLang="ja-JP" dirty="0" err="1">
                <a:latin typeface="+mn-ea"/>
              </a:rPr>
              <a:t>ita_domain</a:t>
            </a:r>
            <a:r>
              <a:rPr lang="ja-JP" altLang="en-US" dirty="0">
                <a:latin typeface="+mn-ea"/>
              </a:rPr>
              <a:t>」に指定されている名前を使用したファイルを削除します。</a:t>
            </a:r>
            <a:endParaRPr lang="en-US" altLang="ja-JP" dirty="0">
              <a:latin typeface="+mn-ea"/>
            </a:endParaRPr>
          </a:p>
          <a:p>
            <a:pPr marL="180000" lvl="1" indent="0">
              <a:lnSpc>
                <a:spcPct val="110000"/>
              </a:lnSpc>
              <a:buNone/>
            </a:pPr>
            <a:endParaRPr lang="en-US" altLang="ja-JP" sz="1700" dirty="0">
              <a:latin typeface="+mn-ea"/>
            </a:endParaRPr>
          </a:p>
          <a:p>
            <a:pPr lvl="1"/>
            <a:endParaRPr lang="en-US" altLang="ja-JP" dirty="0"/>
          </a:p>
          <a:p>
            <a:pPr marL="180000" lvl="1" indent="0">
              <a:buNone/>
            </a:pPr>
            <a:br>
              <a:rPr lang="en-US" altLang="ja-JP" dirty="0"/>
            </a:br>
            <a:br>
              <a:rPr lang="en-US" altLang="ja-JP" dirty="0"/>
            </a:br>
            <a:br>
              <a:rPr lang="en-US" altLang="ja-JP" dirty="0"/>
            </a:br>
            <a:endParaRPr lang="en-US" altLang="ja-JP" dirty="0"/>
          </a:p>
          <a:p>
            <a:endParaRPr lang="en-US" altLang="ja-JP" dirty="0"/>
          </a:p>
          <a:p>
            <a:pPr lvl="1"/>
            <a:endParaRPr lang="en-US" altLang="ja-JP" dirty="0"/>
          </a:p>
        </p:txBody>
      </p:sp>
    </p:spTree>
    <p:extLst>
      <p:ext uri="{BB962C8B-B14F-4D97-AF65-F5344CB8AC3E}">
        <p14:creationId xmlns:p14="http://schemas.microsoft.com/office/powerpoint/2010/main" val="21236616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3.11</a:t>
            </a:r>
            <a:r>
              <a:rPr lang="ja-JP" altLang="en-US" dirty="0"/>
              <a:t>　環境構築（</a:t>
            </a:r>
            <a:r>
              <a:rPr lang="en-US" altLang="ja-JP" dirty="0"/>
              <a:t>8/12</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r>
              <a:rPr lang="ja-JP" altLang="en-US" dirty="0"/>
              <a:t>アンサーファイル</a:t>
            </a:r>
            <a:r>
              <a:rPr lang="en-US" altLang="ja-JP" dirty="0"/>
              <a:t>(ita_answers.txt)</a:t>
            </a:r>
            <a:r>
              <a:rPr lang="ja-JP" altLang="en-US" dirty="0"/>
              <a:t>のサンプル</a:t>
            </a:r>
            <a:endParaRPr lang="en-US" altLang="ja-JP" dirty="0"/>
          </a:p>
          <a:p>
            <a:pPr lvl="1"/>
            <a:r>
              <a:rPr lang="ja-JP" altLang="en-US" dirty="0"/>
              <a:t>アンサーファイル</a:t>
            </a:r>
            <a:r>
              <a:rPr lang="en-US" altLang="ja-JP" dirty="0"/>
              <a:t>(ita_answers.txt)</a:t>
            </a:r>
            <a:r>
              <a:rPr lang="ja-JP" altLang="en-US" dirty="0"/>
              <a:t>のサンプルを以下に示します</a:t>
            </a:r>
            <a:endParaRPr lang="en-US" altLang="ja-JP" dirty="0"/>
          </a:p>
          <a:p>
            <a:pPr marL="360000" lvl="2" indent="0">
              <a:buNone/>
            </a:pPr>
            <a:r>
              <a:rPr lang="ja-JP" altLang="en-US" sz="1600" dirty="0"/>
              <a:t>　　　　　　・アンサーファイル</a:t>
            </a:r>
            <a:r>
              <a:rPr lang="en-US" altLang="ja-JP" sz="1600" dirty="0"/>
              <a:t>(ita_answers.txt)</a:t>
            </a:r>
            <a:r>
              <a:rPr lang="ja-JP" altLang="en-US" sz="1600" dirty="0"/>
              <a:t>のサンプル</a:t>
            </a:r>
            <a:r>
              <a:rPr lang="en-US" altLang="ja-JP" sz="1600" dirty="0"/>
              <a:t>(1/2)</a:t>
            </a:r>
            <a:br>
              <a:rPr lang="en-US" altLang="ja-JP" sz="1600" dirty="0"/>
            </a:br>
            <a:endParaRPr lang="en-US" altLang="ja-JP" sz="1600" dirty="0"/>
          </a:p>
          <a:p>
            <a:endParaRPr lang="en-US" altLang="ja-JP" dirty="0"/>
          </a:p>
          <a:p>
            <a:pPr lvl="1"/>
            <a:endParaRPr lang="en-US" altLang="ja-JP" dirty="0"/>
          </a:p>
        </p:txBody>
      </p:sp>
      <p:sp>
        <p:nvSpPr>
          <p:cNvPr id="5" name="正方形/長方形 4"/>
          <p:cNvSpPr/>
          <p:nvPr/>
        </p:nvSpPr>
        <p:spPr>
          <a:xfrm>
            <a:off x="1835620" y="1916790"/>
            <a:ext cx="4825906" cy="4464620"/>
          </a:xfrm>
          <a:prstGeom prst="rect">
            <a:avLst/>
          </a:prstGeom>
          <a:solidFill>
            <a:srgbClr val="1F497D">
              <a:lumMod val="75000"/>
            </a:srgbClr>
          </a:solidFill>
          <a:ln w="25400" cap="flat" cmpd="sng" algn="ctr">
            <a:solidFill>
              <a:srgbClr val="002060"/>
            </a:solidFill>
            <a:prstDash val="solid"/>
          </a:ln>
          <a:effectLst/>
        </p:spPr>
        <p:txBody>
          <a:bodyPr rot="0" spcFirstLastPara="0" vert="horz" wrap="square" lIns="108000" tIns="72000" rIns="108000" bIns="72000" numCol="1" spcCol="0" rtlCol="0" fromWordArt="0" anchor="t" anchorCtr="0" forceAA="0" compatLnSpc="1">
            <a:prstTxWarp prst="textNoShape">
              <a:avLst/>
            </a:prstTxWarp>
            <a:noAutofit/>
          </a:bodyPr>
          <a:lstStyle/>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Select install mode. </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("Install_Online","Install_Offline","Gather_Library","Install_ITA",</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Versionup_All","Versionup_ITA","Uninstall</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install_mode:Install_Online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*This installer operates according to the inputted values below.</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Install_Online</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ITA will be installed after the necessary libraries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has been installed via internet.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Install_Offline</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ITA will start installing using the package created</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 Gather Library.</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Gather_Library</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Gathers the necessary libraries via internet and creates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the package necessary to execute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Install_Offline</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(Execute this before executing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Install_Offline</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Install_ITA</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Installs ITA without installing any libraries.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Versionup_All</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Installs ITA after installing the necessary libraries for</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the desired ITA version via internet.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Versionup_ITA</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Updates ITA without installing any libraries.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Uninstall: ITA Uninstalls ITA.(Libraries will not be uninstalled)</a:t>
            </a: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install_mode:Install_O</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ffline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install directory.</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ita_directory</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exastro</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ita_directory</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exastro</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Select language.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en_US</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or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ja_JP</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ita_language:en_US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ita_language:ja_JP</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Select Operation System. ("CentOS7","CentOS8","RHEL7","RHEL8")</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linux_os:RHEL8</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 If registering a subscription is needed in order to acquire</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the RHEL7 and RHEL8 libraries, please do so in advance.</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linux_os:CentOS7</a:t>
            </a: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Install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MariaDB</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provided by distro or not.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yes : Install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MariaDB</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provided by distro</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no  : Install Official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MariaDB</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(https://mariadb.org/)</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Note: If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linux_os</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is "CentOS7" or "RHEL7", ignore this flag and install distro's one.</a:t>
            </a: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distro_mariadb:yes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p:txBody>
      </p:sp>
      <p:sp>
        <p:nvSpPr>
          <p:cNvPr id="12" name="角丸四角形 11"/>
          <p:cNvSpPr/>
          <p:nvPr/>
        </p:nvSpPr>
        <p:spPr bwMode="auto">
          <a:xfrm>
            <a:off x="7020920" y="2598978"/>
            <a:ext cx="2015700" cy="1262082"/>
          </a:xfrm>
          <a:prstGeom prst="roundRect">
            <a:avLst/>
          </a:prstGeom>
          <a:noFill/>
          <a:ln w="12700">
            <a:solidFill>
              <a:srgbClr val="C00000"/>
            </a:solidFill>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r>
              <a:rPr lang="ja-JP" altLang="en-US" sz="1200" b="1" dirty="0">
                <a:solidFill>
                  <a:srgbClr val="FF0000"/>
                </a:solidFill>
                <a:latin typeface="+mn-ea"/>
              </a:rPr>
              <a:t>　</a:t>
            </a:r>
            <a:endParaRPr lang="en-US" altLang="ja-JP" sz="1100" b="1" dirty="0">
              <a:solidFill>
                <a:srgbClr val="FF0000"/>
              </a:solidFill>
              <a:latin typeface="+mn-ea"/>
            </a:endParaRPr>
          </a:p>
          <a:p>
            <a:pPr algn="ctr"/>
            <a:r>
              <a:rPr lang="ja-JP" altLang="en-US" sz="1100" b="1" dirty="0">
                <a:solidFill>
                  <a:srgbClr val="FF0000"/>
                </a:solidFill>
                <a:latin typeface="+mn-ea"/>
              </a:rPr>
              <a:t>アンサーファイル</a:t>
            </a:r>
            <a:r>
              <a:rPr lang="en-US" altLang="ja-JP" sz="1100" b="1" dirty="0">
                <a:solidFill>
                  <a:srgbClr val="FF0000"/>
                </a:solidFill>
                <a:latin typeface="+mn-ea"/>
              </a:rPr>
              <a:t>(ita_answers.txt)</a:t>
            </a:r>
            <a:r>
              <a:rPr lang="ja-JP" altLang="en-US" sz="1100" b="1" dirty="0">
                <a:solidFill>
                  <a:srgbClr val="FF0000"/>
                </a:solidFill>
                <a:latin typeface="+mn-ea"/>
              </a:rPr>
              <a:t>ではどの項目にも全角文字が使用できません。</a:t>
            </a:r>
            <a:endParaRPr lang="en-US" altLang="ja-JP" sz="1100" b="1" dirty="0">
              <a:solidFill>
                <a:srgbClr val="FF0000"/>
              </a:solidFill>
              <a:latin typeface="+mn-ea"/>
            </a:endParaRPr>
          </a:p>
        </p:txBody>
      </p:sp>
      <p:grpSp>
        <p:nvGrpSpPr>
          <p:cNvPr id="13" name="グループ化 12"/>
          <p:cNvGrpSpPr/>
          <p:nvPr/>
        </p:nvGrpSpPr>
        <p:grpSpPr>
          <a:xfrm>
            <a:off x="6765354" y="2345466"/>
            <a:ext cx="565503" cy="549789"/>
            <a:chOff x="162795" y="3812178"/>
            <a:chExt cx="565503" cy="549789"/>
          </a:xfrm>
        </p:grpSpPr>
        <p:sp>
          <p:nvSpPr>
            <p:cNvPr id="14" name="円/楕円 44"/>
            <p:cNvSpPr/>
            <p:nvPr/>
          </p:nvSpPr>
          <p:spPr bwMode="auto">
            <a:xfrm>
              <a:off x="162795" y="3812178"/>
              <a:ext cx="565503" cy="549789"/>
            </a:xfrm>
            <a:prstGeom prst="ellipse">
              <a:avLst/>
            </a:prstGeom>
            <a:gradFill flip="none" rotWithShape="1">
              <a:gsLst>
                <a:gs pos="0">
                  <a:schemeClr val="accent2"/>
                </a:gs>
                <a:gs pos="41000">
                  <a:schemeClr val="accent2">
                    <a:lumMod val="60000"/>
                    <a:lumOff val="40000"/>
                    <a:shade val="67500"/>
                    <a:satMod val="115000"/>
                  </a:schemeClr>
                </a:gs>
                <a:gs pos="100000">
                  <a:schemeClr val="accent2">
                    <a:lumMod val="60000"/>
                    <a:lumOff val="40000"/>
                  </a:schemeClr>
                </a:gs>
              </a:gsLst>
              <a:lin ang="16200000" scaled="0"/>
              <a:tileRect/>
            </a:gradFill>
            <a:ln>
              <a:noFill/>
            </a:ln>
            <a:effectLst/>
          </p:spPr>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dirty="0">
                <a:solidFill>
                  <a:schemeClr val="bg1"/>
                </a:solidFill>
                <a:latin typeface="+mj-ea"/>
              </a:endParaRPr>
            </a:p>
          </p:txBody>
        </p:sp>
        <p:sp>
          <p:nvSpPr>
            <p:cNvPr id="15" name="テキスト ボックス 14"/>
            <p:cNvSpPr txBox="1"/>
            <p:nvPr/>
          </p:nvSpPr>
          <p:spPr>
            <a:xfrm>
              <a:off x="233240" y="4033625"/>
              <a:ext cx="424611" cy="106893"/>
            </a:xfrm>
            <a:custGeom>
              <a:avLst/>
              <a:gdLst/>
              <a:ahLst/>
              <a:cxnLst/>
              <a:rect l="l" t="t" r="r" b="b"/>
              <a:pathLst>
                <a:path w="424611" h="106893">
                  <a:moveTo>
                    <a:pt x="20512" y="18247"/>
                  </a:moveTo>
                  <a:cubicBezTo>
                    <a:pt x="20512" y="30003"/>
                    <a:pt x="20512" y="41759"/>
                    <a:pt x="20512" y="53515"/>
                  </a:cubicBezTo>
                  <a:cubicBezTo>
                    <a:pt x="22346" y="53515"/>
                    <a:pt x="24180" y="53515"/>
                    <a:pt x="26015" y="53515"/>
                  </a:cubicBezTo>
                  <a:cubicBezTo>
                    <a:pt x="36354" y="53515"/>
                    <a:pt x="43201" y="51960"/>
                    <a:pt x="46557" y="48851"/>
                  </a:cubicBezTo>
                  <a:cubicBezTo>
                    <a:pt x="49913" y="45742"/>
                    <a:pt x="51591" y="40965"/>
                    <a:pt x="51591" y="34519"/>
                  </a:cubicBezTo>
                  <a:cubicBezTo>
                    <a:pt x="51591" y="29209"/>
                    <a:pt x="49976" y="25169"/>
                    <a:pt x="46745" y="22400"/>
                  </a:cubicBezTo>
                  <a:cubicBezTo>
                    <a:pt x="43514" y="19631"/>
                    <a:pt x="37125" y="18247"/>
                    <a:pt x="27578" y="18247"/>
                  </a:cubicBezTo>
                  <a:cubicBezTo>
                    <a:pt x="25222" y="18247"/>
                    <a:pt x="22867" y="18247"/>
                    <a:pt x="20512" y="18247"/>
                  </a:cubicBezTo>
                  <a:close/>
                  <a:moveTo>
                    <a:pt x="125528" y="16204"/>
                  </a:moveTo>
                  <a:cubicBezTo>
                    <a:pt x="118066" y="16204"/>
                    <a:pt x="112125" y="19450"/>
                    <a:pt x="107706" y="25941"/>
                  </a:cubicBezTo>
                  <a:cubicBezTo>
                    <a:pt x="103287" y="32431"/>
                    <a:pt x="101077" y="41623"/>
                    <a:pt x="101077" y="53515"/>
                  </a:cubicBezTo>
                  <a:cubicBezTo>
                    <a:pt x="101077" y="65362"/>
                    <a:pt x="103287" y="74519"/>
                    <a:pt x="107706" y="80987"/>
                  </a:cubicBezTo>
                  <a:cubicBezTo>
                    <a:pt x="112125" y="87455"/>
                    <a:pt x="118066" y="90689"/>
                    <a:pt x="125528" y="90689"/>
                  </a:cubicBezTo>
                  <a:cubicBezTo>
                    <a:pt x="132949" y="90689"/>
                    <a:pt x="138869" y="87432"/>
                    <a:pt x="143288" y="80919"/>
                  </a:cubicBezTo>
                  <a:cubicBezTo>
                    <a:pt x="147707" y="74405"/>
                    <a:pt x="149917" y="65248"/>
                    <a:pt x="149917" y="53447"/>
                  </a:cubicBezTo>
                  <a:cubicBezTo>
                    <a:pt x="149917" y="41600"/>
                    <a:pt x="147718" y="32431"/>
                    <a:pt x="143319" y="25941"/>
                  </a:cubicBezTo>
                  <a:cubicBezTo>
                    <a:pt x="138921" y="19450"/>
                    <a:pt x="132991" y="16204"/>
                    <a:pt x="125528" y="16204"/>
                  </a:cubicBezTo>
                  <a:close/>
                  <a:moveTo>
                    <a:pt x="342065" y="2111"/>
                  </a:moveTo>
                  <a:cubicBezTo>
                    <a:pt x="369581" y="2111"/>
                    <a:pt x="397096" y="2111"/>
                    <a:pt x="424611" y="2111"/>
                  </a:cubicBezTo>
                  <a:cubicBezTo>
                    <a:pt x="424611" y="7785"/>
                    <a:pt x="424611" y="13458"/>
                    <a:pt x="424611" y="19132"/>
                  </a:cubicBezTo>
                  <a:cubicBezTo>
                    <a:pt x="414293" y="19132"/>
                    <a:pt x="403975" y="19132"/>
                    <a:pt x="393656" y="19132"/>
                  </a:cubicBezTo>
                  <a:cubicBezTo>
                    <a:pt x="393656" y="47660"/>
                    <a:pt x="393656" y="76187"/>
                    <a:pt x="393656" y="104715"/>
                  </a:cubicBezTo>
                  <a:cubicBezTo>
                    <a:pt x="386778" y="104715"/>
                    <a:pt x="379899" y="104715"/>
                    <a:pt x="373020" y="104715"/>
                  </a:cubicBezTo>
                  <a:cubicBezTo>
                    <a:pt x="373020" y="76187"/>
                    <a:pt x="373020" y="47660"/>
                    <a:pt x="373020" y="19132"/>
                  </a:cubicBezTo>
                  <a:cubicBezTo>
                    <a:pt x="362702" y="19132"/>
                    <a:pt x="352384" y="19132"/>
                    <a:pt x="342065" y="19132"/>
                  </a:cubicBezTo>
                  <a:cubicBezTo>
                    <a:pt x="342065" y="13458"/>
                    <a:pt x="342065" y="7785"/>
                    <a:pt x="342065" y="2111"/>
                  </a:cubicBezTo>
                  <a:close/>
                  <a:moveTo>
                    <a:pt x="250806" y="2111"/>
                  </a:moveTo>
                  <a:cubicBezTo>
                    <a:pt x="259144" y="2111"/>
                    <a:pt x="267482" y="2111"/>
                    <a:pt x="275820" y="2111"/>
                  </a:cubicBezTo>
                  <a:cubicBezTo>
                    <a:pt x="288202" y="24216"/>
                    <a:pt x="300584" y="46321"/>
                    <a:pt x="312966" y="68425"/>
                  </a:cubicBezTo>
                  <a:cubicBezTo>
                    <a:pt x="312966" y="46321"/>
                    <a:pt x="312966" y="24216"/>
                    <a:pt x="312966" y="2111"/>
                  </a:cubicBezTo>
                  <a:cubicBezTo>
                    <a:pt x="319344" y="2111"/>
                    <a:pt x="325723" y="2111"/>
                    <a:pt x="332101" y="2111"/>
                  </a:cubicBezTo>
                  <a:cubicBezTo>
                    <a:pt x="332101" y="36312"/>
                    <a:pt x="332101" y="70513"/>
                    <a:pt x="332101" y="104715"/>
                  </a:cubicBezTo>
                  <a:cubicBezTo>
                    <a:pt x="325473" y="104715"/>
                    <a:pt x="318844" y="104715"/>
                    <a:pt x="312215" y="104715"/>
                  </a:cubicBezTo>
                  <a:cubicBezTo>
                    <a:pt x="298124" y="79637"/>
                    <a:pt x="284033" y="54559"/>
                    <a:pt x="269942" y="29481"/>
                  </a:cubicBezTo>
                  <a:cubicBezTo>
                    <a:pt x="269942" y="54559"/>
                    <a:pt x="269942" y="79637"/>
                    <a:pt x="269942" y="104715"/>
                  </a:cubicBezTo>
                  <a:cubicBezTo>
                    <a:pt x="263563" y="104715"/>
                    <a:pt x="257185" y="104715"/>
                    <a:pt x="250806" y="104715"/>
                  </a:cubicBezTo>
                  <a:cubicBezTo>
                    <a:pt x="250806" y="70513"/>
                    <a:pt x="250806" y="36312"/>
                    <a:pt x="250806" y="2111"/>
                  </a:cubicBezTo>
                  <a:close/>
                  <a:moveTo>
                    <a:pt x="182456" y="2111"/>
                  </a:moveTo>
                  <a:cubicBezTo>
                    <a:pt x="199590" y="2111"/>
                    <a:pt x="216725" y="2111"/>
                    <a:pt x="233859" y="2111"/>
                  </a:cubicBezTo>
                  <a:cubicBezTo>
                    <a:pt x="233859" y="7217"/>
                    <a:pt x="233859" y="12324"/>
                    <a:pt x="233859" y="17430"/>
                  </a:cubicBezTo>
                  <a:cubicBezTo>
                    <a:pt x="228731" y="17430"/>
                    <a:pt x="223604" y="17430"/>
                    <a:pt x="218476" y="17430"/>
                  </a:cubicBezTo>
                  <a:cubicBezTo>
                    <a:pt x="218476" y="41418"/>
                    <a:pt x="218476" y="65407"/>
                    <a:pt x="218476" y="89395"/>
                  </a:cubicBezTo>
                  <a:cubicBezTo>
                    <a:pt x="223604" y="89395"/>
                    <a:pt x="228731" y="89395"/>
                    <a:pt x="233859" y="89395"/>
                  </a:cubicBezTo>
                  <a:cubicBezTo>
                    <a:pt x="233859" y="94502"/>
                    <a:pt x="233859" y="99608"/>
                    <a:pt x="233859" y="104715"/>
                  </a:cubicBezTo>
                  <a:cubicBezTo>
                    <a:pt x="216725" y="104715"/>
                    <a:pt x="199590" y="104715"/>
                    <a:pt x="182456" y="104715"/>
                  </a:cubicBezTo>
                  <a:cubicBezTo>
                    <a:pt x="182456" y="99608"/>
                    <a:pt x="182456" y="94502"/>
                    <a:pt x="182456" y="89395"/>
                  </a:cubicBezTo>
                  <a:cubicBezTo>
                    <a:pt x="187584" y="89395"/>
                    <a:pt x="192711" y="89395"/>
                    <a:pt x="197839" y="89395"/>
                  </a:cubicBezTo>
                  <a:cubicBezTo>
                    <a:pt x="197839" y="65407"/>
                    <a:pt x="197839" y="41418"/>
                    <a:pt x="197839" y="17430"/>
                  </a:cubicBezTo>
                  <a:cubicBezTo>
                    <a:pt x="192711" y="17430"/>
                    <a:pt x="187584" y="17430"/>
                    <a:pt x="182456" y="17430"/>
                  </a:cubicBezTo>
                  <a:cubicBezTo>
                    <a:pt x="182456" y="12324"/>
                    <a:pt x="182456" y="7217"/>
                    <a:pt x="182456" y="2111"/>
                  </a:cubicBezTo>
                  <a:close/>
                  <a:moveTo>
                    <a:pt x="0" y="2111"/>
                  </a:moveTo>
                  <a:cubicBezTo>
                    <a:pt x="11882" y="2111"/>
                    <a:pt x="23763" y="2111"/>
                    <a:pt x="35645" y="2111"/>
                  </a:cubicBezTo>
                  <a:cubicBezTo>
                    <a:pt x="47860" y="2111"/>
                    <a:pt x="57136" y="4823"/>
                    <a:pt x="63473" y="10247"/>
                  </a:cubicBezTo>
                  <a:cubicBezTo>
                    <a:pt x="69810" y="15671"/>
                    <a:pt x="72978" y="23603"/>
                    <a:pt x="72978" y="34043"/>
                  </a:cubicBezTo>
                  <a:cubicBezTo>
                    <a:pt x="72978" y="44936"/>
                    <a:pt x="69476" y="53617"/>
                    <a:pt x="62472" y="60085"/>
                  </a:cubicBezTo>
                  <a:cubicBezTo>
                    <a:pt x="55468" y="66553"/>
                    <a:pt x="46338" y="69787"/>
                    <a:pt x="35082" y="69787"/>
                  </a:cubicBezTo>
                  <a:cubicBezTo>
                    <a:pt x="30267" y="69787"/>
                    <a:pt x="25452" y="69787"/>
                    <a:pt x="20637" y="69787"/>
                  </a:cubicBezTo>
                  <a:cubicBezTo>
                    <a:pt x="20637" y="81430"/>
                    <a:pt x="20637" y="93072"/>
                    <a:pt x="20637" y="104715"/>
                  </a:cubicBezTo>
                  <a:cubicBezTo>
                    <a:pt x="13758" y="104715"/>
                    <a:pt x="6879" y="104715"/>
                    <a:pt x="0" y="104715"/>
                  </a:cubicBezTo>
                  <a:cubicBezTo>
                    <a:pt x="0" y="70513"/>
                    <a:pt x="0" y="36312"/>
                    <a:pt x="0" y="2111"/>
                  </a:cubicBezTo>
                  <a:close/>
                  <a:moveTo>
                    <a:pt x="125466" y="0"/>
                  </a:moveTo>
                  <a:cubicBezTo>
                    <a:pt x="139849" y="0"/>
                    <a:pt x="151136" y="4766"/>
                    <a:pt x="159328" y="14298"/>
                  </a:cubicBezTo>
                  <a:cubicBezTo>
                    <a:pt x="167520" y="23830"/>
                    <a:pt x="171616" y="36902"/>
                    <a:pt x="171616" y="53515"/>
                  </a:cubicBezTo>
                  <a:cubicBezTo>
                    <a:pt x="171616" y="69991"/>
                    <a:pt x="167541" y="83007"/>
                    <a:pt x="159391" y="92561"/>
                  </a:cubicBezTo>
                  <a:cubicBezTo>
                    <a:pt x="151240" y="102116"/>
                    <a:pt x="139932" y="106893"/>
                    <a:pt x="125466" y="106893"/>
                  </a:cubicBezTo>
                  <a:cubicBezTo>
                    <a:pt x="111124" y="106893"/>
                    <a:pt x="99858" y="102139"/>
                    <a:pt x="91666" y="92629"/>
                  </a:cubicBezTo>
                  <a:cubicBezTo>
                    <a:pt x="83474" y="83120"/>
                    <a:pt x="79378" y="70082"/>
                    <a:pt x="79378" y="53515"/>
                  </a:cubicBezTo>
                  <a:cubicBezTo>
                    <a:pt x="79378" y="36857"/>
                    <a:pt x="83453" y="23773"/>
                    <a:pt x="91603" y="14264"/>
                  </a:cubicBezTo>
                  <a:cubicBezTo>
                    <a:pt x="99753" y="4755"/>
                    <a:pt x="111041" y="0"/>
                    <a:pt x="125466" y="0"/>
                  </a:cubicBezTo>
                  <a:close/>
                </a:path>
              </a:pathLst>
            </a:custGeom>
            <a:solidFill>
              <a:schemeClr val="bg1"/>
            </a:solidFill>
            <a:ln>
              <a:noFill/>
            </a:ln>
            <a:effectLst>
              <a:glow rad="12700">
                <a:schemeClr val="accent2">
                  <a:alpha val="84000"/>
                </a:schemeClr>
              </a:glo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alpha val="84000"/>
                    </a:schemeClr>
                  </a:glow>
                </a:effectLst>
              </a:endParaRPr>
            </a:p>
          </p:txBody>
        </p:sp>
      </p:grpSp>
    </p:spTree>
    <p:extLst>
      <p:ext uri="{BB962C8B-B14F-4D97-AF65-F5344CB8AC3E}">
        <p14:creationId xmlns:p14="http://schemas.microsoft.com/office/powerpoint/2010/main" val="5132897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3.12</a:t>
            </a:r>
            <a:r>
              <a:rPr lang="ja-JP" altLang="en-US" dirty="0"/>
              <a:t>　環境構築（</a:t>
            </a:r>
            <a:r>
              <a:rPr lang="en-US" altLang="ja-JP" dirty="0"/>
              <a:t>9/12</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pPr lvl="1"/>
            <a:r>
              <a:rPr lang="ja-JP" altLang="en-US" dirty="0"/>
              <a:t>アンサーファイル</a:t>
            </a:r>
            <a:r>
              <a:rPr lang="en-US" altLang="ja-JP" dirty="0"/>
              <a:t>(ita_answers.txt)</a:t>
            </a:r>
            <a:r>
              <a:rPr lang="ja-JP" altLang="en-US" dirty="0"/>
              <a:t>のサンプルを以下に示します</a:t>
            </a:r>
            <a:endParaRPr lang="en-US" altLang="ja-JP" dirty="0"/>
          </a:p>
          <a:p>
            <a:pPr marL="180000" lvl="1" indent="0">
              <a:buNone/>
            </a:pPr>
            <a:r>
              <a:rPr lang="en-US" altLang="ja-JP" dirty="0"/>
              <a:t>	</a:t>
            </a:r>
            <a:r>
              <a:rPr lang="ja-JP" altLang="en-US" dirty="0"/>
              <a:t>　　　・アンサーファイル</a:t>
            </a:r>
            <a:r>
              <a:rPr lang="en-US" altLang="ja-JP" dirty="0"/>
              <a:t>(ita_answers.txt)</a:t>
            </a:r>
            <a:r>
              <a:rPr lang="ja-JP" altLang="en-US" dirty="0"/>
              <a:t>のサンプル</a:t>
            </a:r>
            <a:r>
              <a:rPr lang="en-US" altLang="ja-JP" dirty="0"/>
              <a:t>(2/2)</a:t>
            </a:r>
            <a:br>
              <a:rPr lang="en-US" altLang="ja-JP" dirty="0"/>
            </a:br>
            <a:br>
              <a:rPr lang="en-US" altLang="ja-JP" dirty="0"/>
            </a:br>
            <a:endParaRPr lang="en-US" altLang="ja-JP" dirty="0"/>
          </a:p>
          <a:p>
            <a:endParaRPr lang="en-US" altLang="ja-JP" dirty="0"/>
          </a:p>
          <a:p>
            <a:pPr lvl="1"/>
            <a:endParaRPr lang="en-US" altLang="ja-JP" dirty="0"/>
          </a:p>
        </p:txBody>
      </p:sp>
      <p:sp>
        <p:nvSpPr>
          <p:cNvPr id="5" name="正方形/長方形 4"/>
          <p:cNvSpPr/>
          <p:nvPr/>
        </p:nvSpPr>
        <p:spPr>
          <a:xfrm>
            <a:off x="2378729" y="1484730"/>
            <a:ext cx="4320000" cy="5040700"/>
          </a:xfrm>
          <a:prstGeom prst="rect">
            <a:avLst/>
          </a:prstGeom>
          <a:solidFill>
            <a:srgbClr val="1F497D">
              <a:lumMod val="75000"/>
            </a:srgbClr>
          </a:solidFill>
          <a:ln w="25400" cap="flat" cmpd="sng" algn="ctr">
            <a:solidFill>
              <a:srgbClr val="002060"/>
            </a:solidFill>
            <a:prstDash val="solid"/>
          </a:ln>
          <a:effectLst/>
        </p:spPr>
        <p:txBody>
          <a:bodyPr rot="0" spcFirstLastPara="0" vert="horz" wrap="square" lIns="108000" tIns="72000" rIns="108000" bIns="72000" numCol="1" spcCol="0" rtlCol="0" fromWordArt="0" anchor="t" anchorCtr="0" forceAA="0" compatLnSpc="1">
            <a:prstTxWarp prst="textNoShape">
              <a:avLst/>
            </a:prstTxWarp>
            <a:noAutofit/>
          </a:bodyPr>
          <a:lstStyle/>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the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MariaDB</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root user's password</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db_root_password:sample_root_password</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db_root_password:</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sample_root_password</a:t>
            </a:r>
            <a:endPar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Decide the database name, username, and password for ITA.</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db_name:sample_db_name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db_name:</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sample_db_name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db_username:sample_db_username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db_username:</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sample_db_username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db_password:sample_db_password</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db_password:</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sample_db_password</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Select the target you need to install.</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yes : need</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no  : no need</a:t>
            </a: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ita_base:yes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createparam:yes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hostgroup:yes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ansible_driver:yes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cobbler_driver:no</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terraform_driver:yes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cicd_for_iac:no</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the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domain name.</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ita_domain:exastro-it-automation.local</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ita_domain:exastro-it-automation.local</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when using user-specified certificates and private keys.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If no file path is entered for both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certificate_path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and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private_key_path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the ITA installer creates and installs a self-certificate and private key</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using the values entered in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ita_domain</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the file path where the certificate to be install.</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certificate_path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:/temp/</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etc_pki_tls_certs</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/exastro-it-automation.crt</a:t>
            </a: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certificate_path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the file path where the private key to be install.</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private_key_path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:/temp/</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etc_pki_tls_certs</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exastro</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automation.key</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private_key_path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p:txBody>
      </p:sp>
      <p:sp>
        <p:nvSpPr>
          <p:cNvPr id="6" name="角丸四角形 5"/>
          <p:cNvSpPr/>
          <p:nvPr/>
        </p:nvSpPr>
        <p:spPr bwMode="auto">
          <a:xfrm>
            <a:off x="7020920" y="1772770"/>
            <a:ext cx="2015700" cy="1800250"/>
          </a:xfrm>
          <a:prstGeom prst="roundRect">
            <a:avLst/>
          </a:prstGeom>
          <a:noFill/>
          <a:ln w="12700">
            <a:solidFill>
              <a:srgbClr val="C00000"/>
            </a:solidFill>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r>
              <a:rPr lang="ja-JP" altLang="en-US" sz="1200" b="1" dirty="0">
                <a:solidFill>
                  <a:srgbClr val="FF0000"/>
                </a:solidFill>
                <a:latin typeface="+mn-ea"/>
              </a:rPr>
              <a:t>　 </a:t>
            </a:r>
            <a:r>
              <a:rPr lang="en-US" altLang="ja-JP" sz="1200" b="1" dirty="0" err="1">
                <a:solidFill>
                  <a:srgbClr val="FF0000"/>
                </a:solidFill>
                <a:latin typeface="+mn-ea"/>
              </a:rPr>
              <a:t>MariaDB</a:t>
            </a:r>
            <a:r>
              <a:rPr lang="ja-JP" altLang="en-US" sz="1200" b="1" dirty="0">
                <a:solidFill>
                  <a:srgbClr val="FF0000"/>
                </a:solidFill>
                <a:latin typeface="+mn-ea"/>
              </a:rPr>
              <a:t>のデータベース名、ユーザ名、パスワードはアンサーファイルで定義します。</a:t>
            </a:r>
            <a:endParaRPr lang="en-US" altLang="ja-JP" sz="1200" b="1" dirty="0">
              <a:solidFill>
                <a:srgbClr val="FF0000"/>
              </a:solidFill>
              <a:latin typeface="+mn-ea"/>
            </a:endParaRPr>
          </a:p>
          <a:p>
            <a:pPr algn="ctr"/>
            <a:endParaRPr kumimoji="1" lang="en-US" altLang="ja-JP" sz="1000" b="1" dirty="0">
              <a:solidFill>
                <a:srgbClr val="FF0000"/>
              </a:solidFill>
              <a:latin typeface="+mn-ea"/>
            </a:endParaRPr>
          </a:p>
          <a:p>
            <a:pPr algn="ctr"/>
            <a:r>
              <a:rPr lang="en-US" altLang="ja-JP" sz="1100" b="1" dirty="0">
                <a:solidFill>
                  <a:srgbClr val="FF0000"/>
                </a:solidFill>
                <a:latin typeface="+mn-ea"/>
              </a:rPr>
              <a:t>※</a:t>
            </a:r>
            <a:r>
              <a:rPr lang="ja-JP" altLang="en-US" sz="1100" b="1" dirty="0">
                <a:solidFill>
                  <a:srgbClr val="FF0000"/>
                </a:solidFill>
                <a:latin typeface="+mn-ea"/>
              </a:rPr>
              <a:t>パスワードに使える文字は半角</a:t>
            </a:r>
            <a:r>
              <a:rPr lang="ja-JP" altLang="en-US" sz="1100" b="1">
                <a:solidFill>
                  <a:srgbClr val="FF0000"/>
                </a:solidFill>
                <a:latin typeface="+mn-ea"/>
              </a:rPr>
              <a:t>英数字と半角記号</a:t>
            </a:r>
            <a:endParaRPr lang="en-US" altLang="ja-JP" sz="1100" b="1" dirty="0">
              <a:solidFill>
                <a:srgbClr val="FF0000"/>
              </a:solidFill>
              <a:latin typeface="+mn-ea"/>
            </a:endParaRPr>
          </a:p>
          <a:p>
            <a:pPr algn="ctr"/>
            <a:r>
              <a:rPr lang="ja-JP" altLang="en-US" sz="1100" b="1" dirty="0">
                <a:solidFill>
                  <a:srgbClr val="FF0000"/>
                </a:solidFill>
                <a:latin typeface="+mn-ea"/>
              </a:rPr>
              <a:t>です。</a:t>
            </a:r>
            <a:endParaRPr lang="en-US" altLang="ja-JP" sz="1100" b="1" dirty="0">
              <a:solidFill>
                <a:srgbClr val="FF0000"/>
              </a:solidFill>
              <a:latin typeface="+mn-ea"/>
            </a:endParaRPr>
          </a:p>
        </p:txBody>
      </p:sp>
      <p:sp>
        <p:nvSpPr>
          <p:cNvPr id="10" name="正方形/長方形 9"/>
          <p:cNvSpPr/>
          <p:nvPr/>
        </p:nvSpPr>
        <p:spPr>
          <a:xfrm>
            <a:off x="2456814" y="1484730"/>
            <a:ext cx="3699405" cy="136800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dirty="0"/>
          </a:p>
        </p:txBody>
      </p:sp>
      <p:cxnSp>
        <p:nvCxnSpPr>
          <p:cNvPr id="11" name="直線コネクタ 10"/>
          <p:cNvCxnSpPr/>
          <p:nvPr/>
        </p:nvCxnSpPr>
        <p:spPr bwMode="auto">
          <a:xfrm>
            <a:off x="6268904" y="1772770"/>
            <a:ext cx="648000" cy="0"/>
          </a:xfrm>
          <a:prstGeom prst="line">
            <a:avLst/>
          </a:prstGeom>
          <a:solidFill>
            <a:schemeClr val="bg1"/>
          </a:solidFill>
          <a:ln w="19050" cap="flat" cmpd="sng" algn="ctr">
            <a:solidFill>
              <a:srgbClr val="FF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7" name="グループ化 6"/>
          <p:cNvGrpSpPr/>
          <p:nvPr/>
        </p:nvGrpSpPr>
        <p:grpSpPr>
          <a:xfrm>
            <a:off x="6765354" y="1519258"/>
            <a:ext cx="565503" cy="549789"/>
            <a:chOff x="162795" y="3812178"/>
            <a:chExt cx="565503" cy="549789"/>
          </a:xfrm>
        </p:grpSpPr>
        <p:sp>
          <p:nvSpPr>
            <p:cNvPr id="8" name="円/楕円 44"/>
            <p:cNvSpPr/>
            <p:nvPr/>
          </p:nvSpPr>
          <p:spPr bwMode="auto">
            <a:xfrm>
              <a:off x="162795" y="3812178"/>
              <a:ext cx="565503" cy="549789"/>
            </a:xfrm>
            <a:prstGeom prst="ellipse">
              <a:avLst/>
            </a:prstGeom>
            <a:gradFill flip="none" rotWithShape="1">
              <a:gsLst>
                <a:gs pos="0">
                  <a:schemeClr val="accent2"/>
                </a:gs>
                <a:gs pos="41000">
                  <a:schemeClr val="accent2">
                    <a:lumMod val="60000"/>
                    <a:lumOff val="40000"/>
                    <a:shade val="67500"/>
                    <a:satMod val="115000"/>
                  </a:schemeClr>
                </a:gs>
                <a:gs pos="100000">
                  <a:schemeClr val="accent2">
                    <a:lumMod val="60000"/>
                    <a:lumOff val="40000"/>
                  </a:schemeClr>
                </a:gs>
              </a:gsLst>
              <a:lin ang="16200000" scaled="0"/>
              <a:tileRect/>
            </a:gradFill>
            <a:ln>
              <a:noFill/>
            </a:ln>
            <a:effectLst/>
          </p:spPr>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dirty="0">
                <a:solidFill>
                  <a:schemeClr val="bg1"/>
                </a:solidFill>
                <a:latin typeface="+mj-ea"/>
              </a:endParaRPr>
            </a:p>
          </p:txBody>
        </p:sp>
        <p:sp>
          <p:nvSpPr>
            <p:cNvPr id="9" name="テキスト ボックス 8"/>
            <p:cNvSpPr txBox="1"/>
            <p:nvPr/>
          </p:nvSpPr>
          <p:spPr>
            <a:xfrm>
              <a:off x="233240" y="4033625"/>
              <a:ext cx="424611" cy="106893"/>
            </a:xfrm>
            <a:custGeom>
              <a:avLst/>
              <a:gdLst/>
              <a:ahLst/>
              <a:cxnLst/>
              <a:rect l="l" t="t" r="r" b="b"/>
              <a:pathLst>
                <a:path w="424611" h="106893">
                  <a:moveTo>
                    <a:pt x="20512" y="18247"/>
                  </a:moveTo>
                  <a:cubicBezTo>
                    <a:pt x="20512" y="30003"/>
                    <a:pt x="20512" y="41759"/>
                    <a:pt x="20512" y="53515"/>
                  </a:cubicBezTo>
                  <a:cubicBezTo>
                    <a:pt x="22346" y="53515"/>
                    <a:pt x="24180" y="53515"/>
                    <a:pt x="26015" y="53515"/>
                  </a:cubicBezTo>
                  <a:cubicBezTo>
                    <a:pt x="36354" y="53515"/>
                    <a:pt x="43201" y="51960"/>
                    <a:pt x="46557" y="48851"/>
                  </a:cubicBezTo>
                  <a:cubicBezTo>
                    <a:pt x="49913" y="45742"/>
                    <a:pt x="51591" y="40965"/>
                    <a:pt x="51591" y="34519"/>
                  </a:cubicBezTo>
                  <a:cubicBezTo>
                    <a:pt x="51591" y="29209"/>
                    <a:pt x="49976" y="25169"/>
                    <a:pt x="46745" y="22400"/>
                  </a:cubicBezTo>
                  <a:cubicBezTo>
                    <a:pt x="43514" y="19631"/>
                    <a:pt x="37125" y="18247"/>
                    <a:pt x="27578" y="18247"/>
                  </a:cubicBezTo>
                  <a:cubicBezTo>
                    <a:pt x="25222" y="18247"/>
                    <a:pt x="22867" y="18247"/>
                    <a:pt x="20512" y="18247"/>
                  </a:cubicBezTo>
                  <a:close/>
                  <a:moveTo>
                    <a:pt x="125528" y="16204"/>
                  </a:moveTo>
                  <a:cubicBezTo>
                    <a:pt x="118066" y="16204"/>
                    <a:pt x="112125" y="19450"/>
                    <a:pt x="107706" y="25941"/>
                  </a:cubicBezTo>
                  <a:cubicBezTo>
                    <a:pt x="103287" y="32431"/>
                    <a:pt x="101077" y="41623"/>
                    <a:pt x="101077" y="53515"/>
                  </a:cubicBezTo>
                  <a:cubicBezTo>
                    <a:pt x="101077" y="65362"/>
                    <a:pt x="103287" y="74519"/>
                    <a:pt x="107706" y="80987"/>
                  </a:cubicBezTo>
                  <a:cubicBezTo>
                    <a:pt x="112125" y="87455"/>
                    <a:pt x="118066" y="90689"/>
                    <a:pt x="125528" y="90689"/>
                  </a:cubicBezTo>
                  <a:cubicBezTo>
                    <a:pt x="132949" y="90689"/>
                    <a:pt x="138869" y="87432"/>
                    <a:pt x="143288" y="80919"/>
                  </a:cubicBezTo>
                  <a:cubicBezTo>
                    <a:pt x="147707" y="74405"/>
                    <a:pt x="149917" y="65248"/>
                    <a:pt x="149917" y="53447"/>
                  </a:cubicBezTo>
                  <a:cubicBezTo>
                    <a:pt x="149917" y="41600"/>
                    <a:pt x="147718" y="32431"/>
                    <a:pt x="143319" y="25941"/>
                  </a:cubicBezTo>
                  <a:cubicBezTo>
                    <a:pt x="138921" y="19450"/>
                    <a:pt x="132991" y="16204"/>
                    <a:pt x="125528" y="16204"/>
                  </a:cubicBezTo>
                  <a:close/>
                  <a:moveTo>
                    <a:pt x="342065" y="2111"/>
                  </a:moveTo>
                  <a:cubicBezTo>
                    <a:pt x="369581" y="2111"/>
                    <a:pt x="397096" y="2111"/>
                    <a:pt x="424611" y="2111"/>
                  </a:cubicBezTo>
                  <a:cubicBezTo>
                    <a:pt x="424611" y="7785"/>
                    <a:pt x="424611" y="13458"/>
                    <a:pt x="424611" y="19132"/>
                  </a:cubicBezTo>
                  <a:cubicBezTo>
                    <a:pt x="414293" y="19132"/>
                    <a:pt x="403975" y="19132"/>
                    <a:pt x="393656" y="19132"/>
                  </a:cubicBezTo>
                  <a:cubicBezTo>
                    <a:pt x="393656" y="47660"/>
                    <a:pt x="393656" y="76187"/>
                    <a:pt x="393656" y="104715"/>
                  </a:cubicBezTo>
                  <a:cubicBezTo>
                    <a:pt x="386778" y="104715"/>
                    <a:pt x="379899" y="104715"/>
                    <a:pt x="373020" y="104715"/>
                  </a:cubicBezTo>
                  <a:cubicBezTo>
                    <a:pt x="373020" y="76187"/>
                    <a:pt x="373020" y="47660"/>
                    <a:pt x="373020" y="19132"/>
                  </a:cubicBezTo>
                  <a:cubicBezTo>
                    <a:pt x="362702" y="19132"/>
                    <a:pt x="352384" y="19132"/>
                    <a:pt x="342065" y="19132"/>
                  </a:cubicBezTo>
                  <a:cubicBezTo>
                    <a:pt x="342065" y="13458"/>
                    <a:pt x="342065" y="7785"/>
                    <a:pt x="342065" y="2111"/>
                  </a:cubicBezTo>
                  <a:close/>
                  <a:moveTo>
                    <a:pt x="250806" y="2111"/>
                  </a:moveTo>
                  <a:cubicBezTo>
                    <a:pt x="259144" y="2111"/>
                    <a:pt x="267482" y="2111"/>
                    <a:pt x="275820" y="2111"/>
                  </a:cubicBezTo>
                  <a:cubicBezTo>
                    <a:pt x="288202" y="24216"/>
                    <a:pt x="300584" y="46321"/>
                    <a:pt x="312966" y="68425"/>
                  </a:cubicBezTo>
                  <a:cubicBezTo>
                    <a:pt x="312966" y="46321"/>
                    <a:pt x="312966" y="24216"/>
                    <a:pt x="312966" y="2111"/>
                  </a:cubicBezTo>
                  <a:cubicBezTo>
                    <a:pt x="319344" y="2111"/>
                    <a:pt x="325723" y="2111"/>
                    <a:pt x="332101" y="2111"/>
                  </a:cubicBezTo>
                  <a:cubicBezTo>
                    <a:pt x="332101" y="36312"/>
                    <a:pt x="332101" y="70513"/>
                    <a:pt x="332101" y="104715"/>
                  </a:cubicBezTo>
                  <a:cubicBezTo>
                    <a:pt x="325473" y="104715"/>
                    <a:pt x="318844" y="104715"/>
                    <a:pt x="312215" y="104715"/>
                  </a:cubicBezTo>
                  <a:cubicBezTo>
                    <a:pt x="298124" y="79637"/>
                    <a:pt x="284033" y="54559"/>
                    <a:pt x="269942" y="29481"/>
                  </a:cubicBezTo>
                  <a:cubicBezTo>
                    <a:pt x="269942" y="54559"/>
                    <a:pt x="269942" y="79637"/>
                    <a:pt x="269942" y="104715"/>
                  </a:cubicBezTo>
                  <a:cubicBezTo>
                    <a:pt x="263563" y="104715"/>
                    <a:pt x="257185" y="104715"/>
                    <a:pt x="250806" y="104715"/>
                  </a:cubicBezTo>
                  <a:cubicBezTo>
                    <a:pt x="250806" y="70513"/>
                    <a:pt x="250806" y="36312"/>
                    <a:pt x="250806" y="2111"/>
                  </a:cubicBezTo>
                  <a:close/>
                  <a:moveTo>
                    <a:pt x="182456" y="2111"/>
                  </a:moveTo>
                  <a:cubicBezTo>
                    <a:pt x="199590" y="2111"/>
                    <a:pt x="216725" y="2111"/>
                    <a:pt x="233859" y="2111"/>
                  </a:cubicBezTo>
                  <a:cubicBezTo>
                    <a:pt x="233859" y="7217"/>
                    <a:pt x="233859" y="12324"/>
                    <a:pt x="233859" y="17430"/>
                  </a:cubicBezTo>
                  <a:cubicBezTo>
                    <a:pt x="228731" y="17430"/>
                    <a:pt x="223604" y="17430"/>
                    <a:pt x="218476" y="17430"/>
                  </a:cubicBezTo>
                  <a:cubicBezTo>
                    <a:pt x="218476" y="41418"/>
                    <a:pt x="218476" y="65407"/>
                    <a:pt x="218476" y="89395"/>
                  </a:cubicBezTo>
                  <a:cubicBezTo>
                    <a:pt x="223604" y="89395"/>
                    <a:pt x="228731" y="89395"/>
                    <a:pt x="233859" y="89395"/>
                  </a:cubicBezTo>
                  <a:cubicBezTo>
                    <a:pt x="233859" y="94502"/>
                    <a:pt x="233859" y="99608"/>
                    <a:pt x="233859" y="104715"/>
                  </a:cubicBezTo>
                  <a:cubicBezTo>
                    <a:pt x="216725" y="104715"/>
                    <a:pt x="199590" y="104715"/>
                    <a:pt x="182456" y="104715"/>
                  </a:cubicBezTo>
                  <a:cubicBezTo>
                    <a:pt x="182456" y="99608"/>
                    <a:pt x="182456" y="94502"/>
                    <a:pt x="182456" y="89395"/>
                  </a:cubicBezTo>
                  <a:cubicBezTo>
                    <a:pt x="187584" y="89395"/>
                    <a:pt x="192711" y="89395"/>
                    <a:pt x="197839" y="89395"/>
                  </a:cubicBezTo>
                  <a:cubicBezTo>
                    <a:pt x="197839" y="65407"/>
                    <a:pt x="197839" y="41418"/>
                    <a:pt x="197839" y="17430"/>
                  </a:cubicBezTo>
                  <a:cubicBezTo>
                    <a:pt x="192711" y="17430"/>
                    <a:pt x="187584" y="17430"/>
                    <a:pt x="182456" y="17430"/>
                  </a:cubicBezTo>
                  <a:cubicBezTo>
                    <a:pt x="182456" y="12324"/>
                    <a:pt x="182456" y="7217"/>
                    <a:pt x="182456" y="2111"/>
                  </a:cubicBezTo>
                  <a:close/>
                  <a:moveTo>
                    <a:pt x="0" y="2111"/>
                  </a:moveTo>
                  <a:cubicBezTo>
                    <a:pt x="11882" y="2111"/>
                    <a:pt x="23763" y="2111"/>
                    <a:pt x="35645" y="2111"/>
                  </a:cubicBezTo>
                  <a:cubicBezTo>
                    <a:pt x="47860" y="2111"/>
                    <a:pt x="57136" y="4823"/>
                    <a:pt x="63473" y="10247"/>
                  </a:cubicBezTo>
                  <a:cubicBezTo>
                    <a:pt x="69810" y="15671"/>
                    <a:pt x="72978" y="23603"/>
                    <a:pt x="72978" y="34043"/>
                  </a:cubicBezTo>
                  <a:cubicBezTo>
                    <a:pt x="72978" y="44936"/>
                    <a:pt x="69476" y="53617"/>
                    <a:pt x="62472" y="60085"/>
                  </a:cubicBezTo>
                  <a:cubicBezTo>
                    <a:pt x="55468" y="66553"/>
                    <a:pt x="46338" y="69787"/>
                    <a:pt x="35082" y="69787"/>
                  </a:cubicBezTo>
                  <a:cubicBezTo>
                    <a:pt x="30267" y="69787"/>
                    <a:pt x="25452" y="69787"/>
                    <a:pt x="20637" y="69787"/>
                  </a:cubicBezTo>
                  <a:cubicBezTo>
                    <a:pt x="20637" y="81430"/>
                    <a:pt x="20637" y="93072"/>
                    <a:pt x="20637" y="104715"/>
                  </a:cubicBezTo>
                  <a:cubicBezTo>
                    <a:pt x="13758" y="104715"/>
                    <a:pt x="6879" y="104715"/>
                    <a:pt x="0" y="104715"/>
                  </a:cubicBezTo>
                  <a:cubicBezTo>
                    <a:pt x="0" y="70513"/>
                    <a:pt x="0" y="36312"/>
                    <a:pt x="0" y="2111"/>
                  </a:cubicBezTo>
                  <a:close/>
                  <a:moveTo>
                    <a:pt x="125466" y="0"/>
                  </a:moveTo>
                  <a:cubicBezTo>
                    <a:pt x="139849" y="0"/>
                    <a:pt x="151136" y="4766"/>
                    <a:pt x="159328" y="14298"/>
                  </a:cubicBezTo>
                  <a:cubicBezTo>
                    <a:pt x="167520" y="23830"/>
                    <a:pt x="171616" y="36902"/>
                    <a:pt x="171616" y="53515"/>
                  </a:cubicBezTo>
                  <a:cubicBezTo>
                    <a:pt x="171616" y="69991"/>
                    <a:pt x="167541" y="83007"/>
                    <a:pt x="159391" y="92561"/>
                  </a:cubicBezTo>
                  <a:cubicBezTo>
                    <a:pt x="151240" y="102116"/>
                    <a:pt x="139932" y="106893"/>
                    <a:pt x="125466" y="106893"/>
                  </a:cubicBezTo>
                  <a:cubicBezTo>
                    <a:pt x="111124" y="106893"/>
                    <a:pt x="99858" y="102139"/>
                    <a:pt x="91666" y="92629"/>
                  </a:cubicBezTo>
                  <a:cubicBezTo>
                    <a:pt x="83474" y="83120"/>
                    <a:pt x="79378" y="70082"/>
                    <a:pt x="79378" y="53515"/>
                  </a:cubicBezTo>
                  <a:cubicBezTo>
                    <a:pt x="79378" y="36857"/>
                    <a:pt x="83453" y="23773"/>
                    <a:pt x="91603" y="14264"/>
                  </a:cubicBezTo>
                  <a:cubicBezTo>
                    <a:pt x="99753" y="4755"/>
                    <a:pt x="111041" y="0"/>
                    <a:pt x="125466" y="0"/>
                  </a:cubicBezTo>
                  <a:close/>
                </a:path>
              </a:pathLst>
            </a:custGeom>
            <a:solidFill>
              <a:schemeClr val="bg1"/>
            </a:solidFill>
            <a:ln>
              <a:noFill/>
            </a:ln>
            <a:effectLst>
              <a:glow rad="12700">
                <a:schemeClr val="accent2">
                  <a:alpha val="84000"/>
                </a:schemeClr>
              </a:glo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alpha val="84000"/>
                    </a:schemeClr>
                  </a:glow>
                </a:effectLst>
              </a:endParaRPr>
            </a:p>
          </p:txBody>
        </p:sp>
      </p:grpSp>
      <p:sp>
        <p:nvSpPr>
          <p:cNvPr id="13" name="正方形/長方形 12"/>
          <p:cNvSpPr/>
          <p:nvPr/>
        </p:nvSpPr>
        <p:spPr>
          <a:xfrm>
            <a:off x="2378729" y="4660254"/>
            <a:ext cx="3987446" cy="1728008"/>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dirty="0"/>
          </a:p>
        </p:txBody>
      </p:sp>
      <p:cxnSp>
        <p:nvCxnSpPr>
          <p:cNvPr id="14" name="直線コネクタ 13"/>
          <p:cNvCxnSpPr/>
          <p:nvPr/>
        </p:nvCxnSpPr>
        <p:spPr bwMode="auto">
          <a:xfrm>
            <a:off x="6441144" y="4804274"/>
            <a:ext cx="648000" cy="0"/>
          </a:xfrm>
          <a:prstGeom prst="line">
            <a:avLst/>
          </a:prstGeom>
          <a:solidFill>
            <a:schemeClr val="bg1"/>
          </a:solidFill>
          <a:ln w="19050" cap="flat" cmpd="sng" algn="ctr">
            <a:solidFill>
              <a:srgbClr val="FF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5" name="角丸四角形 14"/>
          <p:cNvSpPr/>
          <p:nvPr/>
        </p:nvSpPr>
        <p:spPr bwMode="auto">
          <a:xfrm>
            <a:off x="7020920" y="4762662"/>
            <a:ext cx="2015700" cy="1409802"/>
          </a:xfrm>
          <a:prstGeom prst="roundRect">
            <a:avLst/>
          </a:prstGeom>
          <a:noFill/>
          <a:ln w="12700">
            <a:solidFill>
              <a:srgbClr val="C00000"/>
            </a:solidFill>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r>
              <a:rPr lang="ja-JP" altLang="en-US" sz="1200" b="1" dirty="0">
                <a:solidFill>
                  <a:srgbClr val="FF0000"/>
                </a:solidFill>
                <a:latin typeface="+mn-ea"/>
              </a:rPr>
              <a:t>　ユーザ指定の</a:t>
            </a:r>
            <a:r>
              <a:rPr lang="en-US" altLang="ja-JP" sz="1200" b="1" dirty="0">
                <a:solidFill>
                  <a:srgbClr val="FF0000"/>
                </a:solidFill>
                <a:latin typeface="+mn-ea"/>
              </a:rPr>
              <a:t>SSL</a:t>
            </a:r>
            <a:r>
              <a:rPr lang="ja-JP" altLang="en-US" sz="1200" b="1" dirty="0">
                <a:solidFill>
                  <a:srgbClr val="FF0000"/>
                </a:solidFill>
                <a:latin typeface="+mn-ea"/>
              </a:rPr>
              <a:t>証明書と秘密鍵の両方を使用する時のみ入力してください。</a:t>
            </a:r>
            <a:endParaRPr lang="en-US" altLang="ja-JP" sz="1200" b="1" dirty="0">
              <a:solidFill>
                <a:srgbClr val="FF0000"/>
              </a:solidFill>
              <a:latin typeface="+mn-ea"/>
            </a:endParaRPr>
          </a:p>
          <a:p>
            <a:pPr algn="ctr"/>
            <a:r>
              <a:rPr lang="ja-JP" altLang="en-US" sz="1200" b="1" dirty="0">
                <a:solidFill>
                  <a:srgbClr val="FF0000"/>
                </a:solidFill>
                <a:latin typeface="+mn-ea"/>
              </a:rPr>
              <a:t>どちらか片方のみの使用はできません。</a:t>
            </a:r>
            <a:endParaRPr lang="en-US" altLang="ja-JP" sz="1200" b="1" dirty="0">
              <a:solidFill>
                <a:srgbClr val="FF0000"/>
              </a:solidFill>
              <a:latin typeface="+mn-ea"/>
            </a:endParaRPr>
          </a:p>
          <a:p>
            <a:pPr algn="ctr"/>
            <a:endParaRPr lang="en-US" altLang="ja-JP" sz="1200" b="1" dirty="0">
              <a:solidFill>
                <a:srgbClr val="FF0000"/>
              </a:solidFill>
              <a:latin typeface="+mn-ea"/>
            </a:endParaRPr>
          </a:p>
          <a:p>
            <a:pPr algn="ctr"/>
            <a:endParaRPr kumimoji="1" lang="en-US" altLang="ja-JP" sz="1000" b="1" dirty="0">
              <a:solidFill>
                <a:srgbClr val="FF0000"/>
              </a:solidFill>
              <a:latin typeface="+mn-ea"/>
            </a:endParaRPr>
          </a:p>
        </p:txBody>
      </p:sp>
      <p:grpSp>
        <p:nvGrpSpPr>
          <p:cNvPr id="16" name="グループ化 15"/>
          <p:cNvGrpSpPr/>
          <p:nvPr/>
        </p:nvGrpSpPr>
        <p:grpSpPr>
          <a:xfrm>
            <a:off x="6765354" y="4509150"/>
            <a:ext cx="565503" cy="549789"/>
            <a:chOff x="162795" y="3812178"/>
            <a:chExt cx="565503" cy="549789"/>
          </a:xfrm>
        </p:grpSpPr>
        <p:sp>
          <p:nvSpPr>
            <p:cNvPr id="17" name="円/楕円 44"/>
            <p:cNvSpPr/>
            <p:nvPr/>
          </p:nvSpPr>
          <p:spPr bwMode="auto">
            <a:xfrm>
              <a:off x="162795" y="3812178"/>
              <a:ext cx="565503" cy="549789"/>
            </a:xfrm>
            <a:prstGeom prst="ellipse">
              <a:avLst/>
            </a:prstGeom>
            <a:gradFill flip="none" rotWithShape="1">
              <a:gsLst>
                <a:gs pos="0">
                  <a:schemeClr val="accent2"/>
                </a:gs>
                <a:gs pos="41000">
                  <a:schemeClr val="accent2">
                    <a:lumMod val="60000"/>
                    <a:lumOff val="40000"/>
                    <a:shade val="67500"/>
                    <a:satMod val="115000"/>
                  </a:schemeClr>
                </a:gs>
                <a:gs pos="100000">
                  <a:schemeClr val="accent2">
                    <a:lumMod val="60000"/>
                    <a:lumOff val="40000"/>
                  </a:schemeClr>
                </a:gs>
              </a:gsLst>
              <a:lin ang="16200000" scaled="0"/>
              <a:tileRect/>
            </a:gradFill>
            <a:ln>
              <a:noFill/>
            </a:ln>
            <a:effectLst/>
          </p:spPr>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dirty="0">
                <a:solidFill>
                  <a:schemeClr val="bg1"/>
                </a:solidFill>
                <a:latin typeface="+mj-ea"/>
              </a:endParaRPr>
            </a:p>
          </p:txBody>
        </p:sp>
        <p:sp>
          <p:nvSpPr>
            <p:cNvPr id="18" name="テキスト ボックス 17"/>
            <p:cNvSpPr txBox="1"/>
            <p:nvPr/>
          </p:nvSpPr>
          <p:spPr>
            <a:xfrm>
              <a:off x="233240" y="4033625"/>
              <a:ext cx="424611" cy="106893"/>
            </a:xfrm>
            <a:custGeom>
              <a:avLst/>
              <a:gdLst/>
              <a:ahLst/>
              <a:cxnLst/>
              <a:rect l="l" t="t" r="r" b="b"/>
              <a:pathLst>
                <a:path w="424611" h="106893">
                  <a:moveTo>
                    <a:pt x="20512" y="18247"/>
                  </a:moveTo>
                  <a:cubicBezTo>
                    <a:pt x="20512" y="30003"/>
                    <a:pt x="20512" y="41759"/>
                    <a:pt x="20512" y="53515"/>
                  </a:cubicBezTo>
                  <a:cubicBezTo>
                    <a:pt x="22346" y="53515"/>
                    <a:pt x="24180" y="53515"/>
                    <a:pt x="26015" y="53515"/>
                  </a:cubicBezTo>
                  <a:cubicBezTo>
                    <a:pt x="36354" y="53515"/>
                    <a:pt x="43201" y="51960"/>
                    <a:pt x="46557" y="48851"/>
                  </a:cubicBezTo>
                  <a:cubicBezTo>
                    <a:pt x="49913" y="45742"/>
                    <a:pt x="51591" y="40965"/>
                    <a:pt x="51591" y="34519"/>
                  </a:cubicBezTo>
                  <a:cubicBezTo>
                    <a:pt x="51591" y="29209"/>
                    <a:pt x="49976" y="25169"/>
                    <a:pt x="46745" y="22400"/>
                  </a:cubicBezTo>
                  <a:cubicBezTo>
                    <a:pt x="43514" y="19631"/>
                    <a:pt x="37125" y="18247"/>
                    <a:pt x="27578" y="18247"/>
                  </a:cubicBezTo>
                  <a:cubicBezTo>
                    <a:pt x="25222" y="18247"/>
                    <a:pt x="22867" y="18247"/>
                    <a:pt x="20512" y="18247"/>
                  </a:cubicBezTo>
                  <a:close/>
                  <a:moveTo>
                    <a:pt x="125528" y="16204"/>
                  </a:moveTo>
                  <a:cubicBezTo>
                    <a:pt x="118066" y="16204"/>
                    <a:pt x="112125" y="19450"/>
                    <a:pt x="107706" y="25941"/>
                  </a:cubicBezTo>
                  <a:cubicBezTo>
                    <a:pt x="103287" y="32431"/>
                    <a:pt x="101077" y="41623"/>
                    <a:pt x="101077" y="53515"/>
                  </a:cubicBezTo>
                  <a:cubicBezTo>
                    <a:pt x="101077" y="65362"/>
                    <a:pt x="103287" y="74519"/>
                    <a:pt x="107706" y="80987"/>
                  </a:cubicBezTo>
                  <a:cubicBezTo>
                    <a:pt x="112125" y="87455"/>
                    <a:pt x="118066" y="90689"/>
                    <a:pt x="125528" y="90689"/>
                  </a:cubicBezTo>
                  <a:cubicBezTo>
                    <a:pt x="132949" y="90689"/>
                    <a:pt x="138869" y="87432"/>
                    <a:pt x="143288" y="80919"/>
                  </a:cubicBezTo>
                  <a:cubicBezTo>
                    <a:pt x="147707" y="74405"/>
                    <a:pt x="149917" y="65248"/>
                    <a:pt x="149917" y="53447"/>
                  </a:cubicBezTo>
                  <a:cubicBezTo>
                    <a:pt x="149917" y="41600"/>
                    <a:pt x="147718" y="32431"/>
                    <a:pt x="143319" y="25941"/>
                  </a:cubicBezTo>
                  <a:cubicBezTo>
                    <a:pt x="138921" y="19450"/>
                    <a:pt x="132991" y="16204"/>
                    <a:pt x="125528" y="16204"/>
                  </a:cubicBezTo>
                  <a:close/>
                  <a:moveTo>
                    <a:pt x="342065" y="2111"/>
                  </a:moveTo>
                  <a:cubicBezTo>
                    <a:pt x="369581" y="2111"/>
                    <a:pt x="397096" y="2111"/>
                    <a:pt x="424611" y="2111"/>
                  </a:cubicBezTo>
                  <a:cubicBezTo>
                    <a:pt x="424611" y="7785"/>
                    <a:pt x="424611" y="13458"/>
                    <a:pt x="424611" y="19132"/>
                  </a:cubicBezTo>
                  <a:cubicBezTo>
                    <a:pt x="414293" y="19132"/>
                    <a:pt x="403975" y="19132"/>
                    <a:pt x="393656" y="19132"/>
                  </a:cubicBezTo>
                  <a:cubicBezTo>
                    <a:pt x="393656" y="47660"/>
                    <a:pt x="393656" y="76187"/>
                    <a:pt x="393656" y="104715"/>
                  </a:cubicBezTo>
                  <a:cubicBezTo>
                    <a:pt x="386778" y="104715"/>
                    <a:pt x="379899" y="104715"/>
                    <a:pt x="373020" y="104715"/>
                  </a:cubicBezTo>
                  <a:cubicBezTo>
                    <a:pt x="373020" y="76187"/>
                    <a:pt x="373020" y="47660"/>
                    <a:pt x="373020" y="19132"/>
                  </a:cubicBezTo>
                  <a:cubicBezTo>
                    <a:pt x="362702" y="19132"/>
                    <a:pt x="352384" y="19132"/>
                    <a:pt x="342065" y="19132"/>
                  </a:cubicBezTo>
                  <a:cubicBezTo>
                    <a:pt x="342065" y="13458"/>
                    <a:pt x="342065" y="7785"/>
                    <a:pt x="342065" y="2111"/>
                  </a:cubicBezTo>
                  <a:close/>
                  <a:moveTo>
                    <a:pt x="250806" y="2111"/>
                  </a:moveTo>
                  <a:cubicBezTo>
                    <a:pt x="259144" y="2111"/>
                    <a:pt x="267482" y="2111"/>
                    <a:pt x="275820" y="2111"/>
                  </a:cubicBezTo>
                  <a:cubicBezTo>
                    <a:pt x="288202" y="24216"/>
                    <a:pt x="300584" y="46321"/>
                    <a:pt x="312966" y="68425"/>
                  </a:cubicBezTo>
                  <a:cubicBezTo>
                    <a:pt x="312966" y="46321"/>
                    <a:pt x="312966" y="24216"/>
                    <a:pt x="312966" y="2111"/>
                  </a:cubicBezTo>
                  <a:cubicBezTo>
                    <a:pt x="319344" y="2111"/>
                    <a:pt x="325723" y="2111"/>
                    <a:pt x="332101" y="2111"/>
                  </a:cubicBezTo>
                  <a:cubicBezTo>
                    <a:pt x="332101" y="36312"/>
                    <a:pt x="332101" y="70513"/>
                    <a:pt x="332101" y="104715"/>
                  </a:cubicBezTo>
                  <a:cubicBezTo>
                    <a:pt x="325473" y="104715"/>
                    <a:pt x="318844" y="104715"/>
                    <a:pt x="312215" y="104715"/>
                  </a:cubicBezTo>
                  <a:cubicBezTo>
                    <a:pt x="298124" y="79637"/>
                    <a:pt x="284033" y="54559"/>
                    <a:pt x="269942" y="29481"/>
                  </a:cubicBezTo>
                  <a:cubicBezTo>
                    <a:pt x="269942" y="54559"/>
                    <a:pt x="269942" y="79637"/>
                    <a:pt x="269942" y="104715"/>
                  </a:cubicBezTo>
                  <a:cubicBezTo>
                    <a:pt x="263563" y="104715"/>
                    <a:pt x="257185" y="104715"/>
                    <a:pt x="250806" y="104715"/>
                  </a:cubicBezTo>
                  <a:cubicBezTo>
                    <a:pt x="250806" y="70513"/>
                    <a:pt x="250806" y="36312"/>
                    <a:pt x="250806" y="2111"/>
                  </a:cubicBezTo>
                  <a:close/>
                  <a:moveTo>
                    <a:pt x="182456" y="2111"/>
                  </a:moveTo>
                  <a:cubicBezTo>
                    <a:pt x="199590" y="2111"/>
                    <a:pt x="216725" y="2111"/>
                    <a:pt x="233859" y="2111"/>
                  </a:cubicBezTo>
                  <a:cubicBezTo>
                    <a:pt x="233859" y="7217"/>
                    <a:pt x="233859" y="12324"/>
                    <a:pt x="233859" y="17430"/>
                  </a:cubicBezTo>
                  <a:cubicBezTo>
                    <a:pt x="228731" y="17430"/>
                    <a:pt x="223604" y="17430"/>
                    <a:pt x="218476" y="17430"/>
                  </a:cubicBezTo>
                  <a:cubicBezTo>
                    <a:pt x="218476" y="41418"/>
                    <a:pt x="218476" y="65407"/>
                    <a:pt x="218476" y="89395"/>
                  </a:cubicBezTo>
                  <a:cubicBezTo>
                    <a:pt x="223604" y="89395"/>
                    <a:pt x="228731" y="89395"/>
                    <a:pt x="233859" y="89395"/>
                  </a:cubicBezTo>
                  <a:cubicBezTo>
                    <a:pt x="233859" y="94502"/>
                    <a:pt x="233859" y="99608"/>
                    <a:pt x="233859" y="104715"/>
                  </a:cubicBezTo>
                  <a:cubicBezTo>
                    <a:pt x="216725" y="104715"/>
                    <a:pt x="199590" y="104715"/>
                    <a:pt x="182456" y="104715"/>
                  </a:cubicBezTo>
                  <a:cubicBezTo>
                    <a:pt x="182456" y="99608"/>
                    <a:pt x="182456" y="94502"/>
                    <a:pt x="182456" y="89395"/>
                  </a:cubicBezTo>
                  <a:cubicBezTo>
                    <a:pt x="187584" y="89395"/>
                    <a:pt x="192711" y="89395"/>
                    <a:pt x="197839" y="89395"/>
                  </a:cubicBezTo>
                  <a:cubicBezTo>
                    <a:pt x="197839" y="65407"/>
                    <a:pt x="197839" y="41418"/>
                    <a:pt x="197839" y="17430"/>
                  </a:cubicBezTo>
                  <a:cubicBezTo>
                    <a:pt x="192711" y="17430"/>
                    <a:pt x="187584" y="17430"/>
                    <a:pt x="182456" y="17430"/>
                  </a:cubicBezTo>
                  <a:cubicBezTo>
                    <a:pt x="182456" y="12324"/>
                    <a:pt x="182456" y="7217"/>
                    <a:pt x="182456" y="2111"/>
                  </a:cubicBezTo>
                  <a:close/>
                  <a:moveTo>
                    <a:pt x="0" y="2111"/>
                  </a:moveTo>
                  <a:cubicBezTo>
                    <a:pt x="11882" y="2111"/>
                    <a:pt x="23763" y="2111"/>
                    <a:pt x="35645" y="2111"/>
                  </a:cubicBezTo>
                  <a:cubicBezTo>
                    <a:pt x="47860" y="2111"/>
                    <a:pt x="57136" y="4823"/>
                    <a:pt x="63473" y="10247"/>
                  </a:cubicBezTo>
                  <a:cubicBezTo>
                    <a:pt x="69810" y="15671"/>
                    <a:pt x="72978" y="23603"/>
                    <a:pt x="72978" y="34043"/>
                  </a:cubicBezTo>
                  <a:cubicBezTo>
                    <a:pt x="72978" y="44936"/>
                    <a:pt x="69476" y="53617"/>
                    <a:pt x="62472" y="60085"/>
                  </a:cubicBezTo>
                  <a:cubicBezTo>
                    <a:pt x="55468" y="66553"/>
                    <a:pt x="46338" y="69787"/>
                    <a:pt x="35082" y="69787"/>
                  </a:cubicBezTo>
                  <a:cubicBezTo>
                    <a:pt x="30267" y="69787"/>
                    <a:pt x="25452" y="69787"/>
                    <a:pt x="20637" y="69787"/>
                  </a:cubicBezTo>
                  <a:cubicBezTo>
                    <a:pt x="20637" y="81430"/>
                    <a:pt x="20637" y="93072"/>
                    <a:pt x="20637" y="104715"/>
                  </a:cubicBezTo>
                  <a:cubicBezTo>
                    <a:pt x="13758" y="104715"/>
                    <a:pt x="6879" y="104715"/>
                    <a:pt x="0" y="104715"/>
                  </a:cubicBezTo>
                  <a:cubicBezTo>
                    <a:pt x="0" y="70513"/>
                    <a:pt x="0" y="36312"/>
                    <a:pt x="0" y="2111"/>
                  </a:cubicBezTo>
                  <a:close/>
                  <a:moveTo>
                    <a:pt x="125466" y="0"/>
                  </a:moveTo>
                  <a:cubicBezTo>
                    <a:pt x="139849" y="0"/>
                    <a:pt x="151136" y="4766"/>
                    <a:pt x="159328" y="14298"/>
                  </a:cubicBezTo>
                  <a:cubicBezTo>
                    <a:pt x="167520" y="23830"/>
                    <a:pt x="171616" y="36902"/>
                    <a:pt x="171616" y="53515"/>
                  </a:cubicBezTo>
                  <a:cubicBezTo>
                    <a:pt x="171616" y="69991"/>
                    <a:pt x="167541" y="83007"/>
                    <a:pt x="159391" y="92561"/>
                  </a:cubicBezTo>
                  <a:cubicBezTo>
                    <a:pt x="151240" y="102116"/>
                    <a:pt x="139932" y="106893"/>
                    <a:pt x="125466" y="106893"/>
                  </a:cubicBezTo>
                  <a:cubicBezTo>
                    <a:pt x="111124" y="106893"/>
                    <a:pt x="99858" y="102139"/>
                    <a:pt x="91666" y="92629"/>
                  </a:cubicBezTo>
                  <a:cubicBezTo>
                    <a:pt x="83474" y="83120"/>
                    <a:pt x="79378" y="70082"/>
                    <a:pt x="79378" y="53515"/>
                  </a:cubicBezTo>
                  <a:cubicBezTo>
                    <a:pt x="79378" y="36857"/>
                    <a:pt x="83453" y="23773"/>
                    <a:pt x="91603" y="14264"/>
                  </a:cubicBezTo>
                  <a:cubicBezTo>
                    <a:pt x="99753" y="4755"/>
                    <a:pt x="111041" y="0"/>
                    <a:pt x="125466" y="0"/>
                  </a:cubicBezTo>
                  <a:close/>
                </a:path>
              </a:pathLst>
            </a:custGeom>
            <a:solidFill>
              <a:schemeClr val="bg1"/>
            </a:solidFill>
            <a:ln>
              <a:noFill/>
            </a:ln>
            <a:effectLst>
              <a:glow rad="12700">
                <a:schemeClr val="accent2">
                  <a:alpha val="84000"/>
                </a:schemeClr>
              </a:glo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alpha val="84000"/>
                    </a:schemeClr>
                  </a:glow>
                </a:effectLst>
              </a:endParaRPr>
            </a:p>
          </p:txBody>
        </p:sp>
      </p:grpSp>
    </p:spTree>
    <p:extLst>
      <p:ext uri="{BB962C8B-B14F-4D97-AF65-F5344CB8AC3E}">
        <p14:creationId xmlns:p14="http://schemas.microsoft.com/office/powerpoint/2010/main" val="3052945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3.13</a:t>
            </a:r>
            <a:r>
              <a:rPr lang="ja-JP" altLang="en-US" dirty="0"/>
              <a:t>　環境構築（</a:t>
            </a:r>
            <a:r>
              <a:rPr lang="en-US" altLang="ja-JP" dirty="0"/>
              <a:t>10/12</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rIns="0">
            <a:normAutofit fontScale="85000" lnSpcReduction="10000"/>
          </a:bodyPr>
          <a:lstStyle/>
          <a:p>
            <a:r>
              <a:rPr lang="en-US" altLang="ja-JP" sz="2200" dirty="0">
                <a:latin typeface="+mn-ea"/>
              </a:rPr>
              <a:t>ITA</a:t>
            </a:r>
            <a:r>
              <a:rPr lang="ja-JP" altLang="en-US" sz="2200" dirty="0">
                <a:latin typeface="+mn-ea"/>
              </a:rPr>
              <a:t>インストーラー</a:t>
            </a:r>
            <a:r>
              <a:rPr lang="en-US" altLang="ja-JP" sz="2200" dirty="0">
                <a:latin typeface="+mn-ea"/>
              </a:rPr>
              <a:t>(</a:t>
            </a:r>
            <a:r>
              <a:rPr lang="ja-JP" altLang="en-US" sz="2200" dirty="0">
                <a:latin typeface="+mn-ea"/>
              </a:rPr>
              <a:t>オフラインインストール</a:t>
            </a:r>
            <a:r>
              <a:rPr lang="en-US" altLang="ja-JP" sz="2200" dirty="0">
                <a:latin typeface="+mn-ea"/>
              </a:rPr>
              <a:t>)</a:t>
            </a:r>
            <a:r>
              <a:rPr lang="ja-JP" altLang="en-US" sz="2200" dirty="0">
                <a:latin typeface="+mn-ea"/>
              </a:rPr>
              <a:t>実行</a:t>
            </a:r>
            <a:endParaRPr lang="en-US" altLang="ja-JP" sz="2200" dirty="0">
              <a:latin typeface="+mn-ea"/>
            </a:endParaRPr>
          </a:p>
          <a:p>
            <a:pPr lvl="1"/>
            <a:r>
              <a:rPr lang="ja-JP" altLang="en-US" sz="1700" dirty="0">
                <a:latin typeface="+mn-ea"/>
              </a:rPr>
              <a:t>以下のコマンドで、</a:t>
            </a:r>
            <a:r>
              <a:rPr lang="en-US" altLang="ja-JP" sz="1700" dirty="0">
                <a:latin typeface="+mn-ea"/>
              </a:rPr>
              <a:t> ITA</a:t>
            </a:r>
            <a:r>
              <a:rPr lang="ja-JP" altLang="en-US" sz="1700" dirty="0">
                <a:latin typeface="+mn-ea"/>
              </a:rPr>
              <a:t>インストーラー</a:t>
            </a:r>
            <a:r>
              <a:rPr lang="en-US" altLang="ja-JP" sz="1700" dirty="0">
                <a:latin typeface="+mn-ea"/>
              </a:rPr>
              <a:t>(</a:t>
            </a:r>
            <a:r>
              <a:rPr lang="ja-JP" altLang="en-US" sz="1700" dirty="0">
                <a:latin typeface="+mn-ea"/>
              </a:rPr>
              <a:t>オフラインインストール</a:t>
            </a:r>
            <a:r>
              <a:rPr lang="en-US" altLang="ja-JP" sz="1700" dirty="0">
                <a:latin typeface="+mn-ea"/>
              </a:rPr>
              <a:t>)</a:t>
            </a:r>
            <a:r>
              <a:rPr lang="ja-JP" altLang="en-US" sz="1700" dirty="0">
                <a:latin typeface="+mn-ea"/>
              </a:rPr>
              <a:t>を実行します。</a:t>
            </a:r>
            <a:endParaRPr lang="en-US" altLang="ja-JP" sz="1700" dirty="0">
              <a:latin typeface="+mn-ea"/>
            </a:endParaRPr>
          </a:p>
          <a:p>
            <a:pPr marL="360000" lvl="2" indent="0">
              <a:buNone/>
            </a:pPr>
            <a:endParaRPr lang="en-US" altLang="ja-JP" sz="1600" dirty="0"/>
          </a:p>
          <a:p>
            <a:pPr marL="360000" lvl="2" indent="0">
              <a:buNone/>
            </a:pPr>
            <a:r>
              <a:rPr lang="en-US" altLang="ja-JP" sz="1500" dirty="0"/>
              <a:t># </a:t>
            </a:r>
            <a:r>
              <a:rPr lang="en-US" altLang="ja-JP" sz="1500" kern="100" dirty="0" err="1"/>
              <a:t>sh</a:t>
            </a:r>
            <a:r>
              <a:rPr lang="en-US" altLang="ja-JP" sz="1500" kern="100" dirty="0"/>
              <a:t> ita_installer.sh</a:t>
            </a:r>
            <a:br>
              <a:rPr lang="en-US" altLang="ja-JP" dirty="0"/>
            </a:br>
            <a:endParaRPr lang="en-US" altLang="ja-JP" dirty="0"/>
          </a:p>
          <a:p>
            <a:pPr marL="360000" lvl="2" indent="0">
              <a:buNone/>
            </a:pPr>
            <a:endParaRPr lang="en-US" altLang="ja-JP" dirty="0"/>
          </a:p>
          <a:p>
            <a:r>
              <a:rPr lang="ja-JP" altLang="en-US" sz="2200" dirty="0"/>
              <a:t>処理の確認</a:t>
            </a:r>
          </a:p>
          <a:p>
            <a:pPr lvl="1"/>
            <a:r>
              <a:rPr lang="ja-JP" altLang="en-US" sz="1700" dirty="0">
                <a:latin typeface="+mn-ea"/>
              </a:rPr>
              <a:t>環境構築ツールを実行すると、</a:t>
            </a:r>
            <a:r>
              <a:rPr lang="en-US" altLang="ja-JP" sz="1700" kern="100" dirty="0">
                <a:latin typeface="+mn-ea"/>
              </a:rPr>
              <a:t>ita</a:t>
            </a:r>
            <a:r>
              <a:rPr lang="en-US" altLang="ja-JP" sz="1700" dirty="0">
                <a:latin typeface="+mn-ea"/>
              </a:rPr>
              <a:t>_builder.log</a:t>
            </a:r>
            <a:r>
              <a:rPr lang="ja-JP" altLang="en-US" sz="1700" dirty="0">
                <a:latin typeface="+mn-ea"/>
              </a:rPr>
              <a:t>、</a:t>
            </a:r>
            <a:r>
              <a:rPr lang="en-US" altLang="ja-JP" sz="1700" dirty="0">
                <a:latin typeface="+mn-ea"/>
              </a:rPr>
              <a:t>ita_installer.log </a:t>
            </a:r>
            <a:r>
              <a:rPr lang="ja-JP" altLang="en-US" sz="1700" dirty="0">
                <a:latin typeface="+mn-ea"/>
              </a:rPr>
              <a:t>に処理内容が</a:t>
            </a:r>
            <a:br>
              <a:rPr lang="en-US" altLang="ja-JP" sz="1700" dirty="0">
                <a:latin typeface="+mn-ea"/>
              </a:rPr>
            </a:br>
            <a:r>
              <a:rPr lang="ja-JP" altLang="en-US" sz="1700" dirty="0">
                <a:latin typeface="+mn-ea"/>
              </a:rPr>
              <a:t>出力されます。</a:t>
            </a:r>
            <a:endParaRPr lang="en-US" altLang="ja-JP" sz="1700" dirty="0">
              <a:latin typeface="+mn-ea"/>
            </a:endParaRPr>
          </a:p>
          <a:p>
            <a:pPr lvl="1"/>
            <a:r>
              <a:rPr lang="ja-JP" altLang="en-US" sz="1700" dirty="0">
                <a:latin typeface="+mn-ea"/>
              </a:rPr>
              <a:t>ログ格納パス</a:t>
            </a:r>
            <a:endParaRPr lang="en-US" altLang="ja-JP" sz="1700" dirty="0">
              <a:latin typeface="+mn-ea"/>
            </a:endParaRPr>
          </a:p>
          <a:p>
            <a:pPr marL="180000" lvl="1" indent="0">
              <a:buNone/>
            </a:pPr>
            <a:r>
              <a:rPr lang="ja-JP" altLang="en-US" dirty="0"/>
              <a:t>　</a:t>
            </a:r>
            <a:r>
              <a:rPr lang="en-US" altLang="ja-JP" sz="1500" dirty="0"/>
              <a:t>/(</a:t>
            </a:r>
            <a:r>
              <a:rPr lang="ja-JP" altLang="en-US" sz="1500" dirty="0"/>
              <a:t>インストール資材展開先</a:t>
            </a:r>
            <a:r>
              <a:rPr lang="en-US" altLang="ja-JP" sz="1500" dirty="0"/>
              <a:t>)/</a:t>
            </a:r>
            <a:r>
              <a:rPr lang="en-US" altLang="ja-JP" sz="1500" kern="100" dirty="0" err="1"/>
              <a:t>ita</a:t>
            </a:r>
            <a:r>
              <a:rPr lang="en-US" altLang="ja-JP" sz="1500" dirty="0" err="1"/>
              <a:t>_install_package</a:t>
            </a:r>
            <a:r>
              <a:rPr lang="en-US" altLang="ja-JP" sz="1500" dirty="0"/>
              <a:t>/</a:t>
            </a:r>
            <a:r>
              <a:rPr lang="en-US" altLang="ja-JP" sz="1500" dirty="0" err="1"/>
              <a:t>install_scripts</a:t>
            </a:r>
            <a:r>
              <a:rPr lang="en-US" altLang="ja-JP" sz="1500" dirty="0"/>
              <a:t>/log/</a:t>
            </a:r>
          </a:p>
          <a:p>
            <a:pPr marL="180000" lvl="1" indent="0">
              <a:buNone/>
            </a:pPr>
            <a:endParaRPr lang="en-US" altLang="ja-JP" sz="1400" dirty="0"/>
          </a:p>
          <a:p>
            <a:pPr marL="180000" lvl="1" indent="0">
              <a:buNone/>
            </a:pPr>
            <a:endParaRPr lang="en-US" altLang="ja-JP" sz="1400" dirty="0"/>
          </a:p>
          <a:p>
            <a:pPr marL="180000" lvl="1">
              <a:buFont typeface="Arial" panose="020B0604020202020204" pitchFamily="34" charset="0"/>
              <a:buChar char="▌"/>
            </a:pPr>
            <a:r>
              <a:rPr lang="ja-JP" altLang="en-US" sz="2200" dirty="0">
                <a:latin typeface="+mn-ea"/>
                <a:cs typeface="+mn-cs"/>
              </a:rPr>
              <a:t>終了ステータスについて</a:t>
            </a:r>
            <a:endParaRPr lang="en-US" altLang="ja-JP" sz="2200" dirty="0">
              <a:latin typeface="+mn-ea"/>
              <a:cs typeface="+mn-cs"/>
            </a:endParaRPr>
          </a:p>
          <a:p>
            <a:pPr lvl="1"/>
            <a:r>
              <a:rPr lang="en-US" altLang="ja-JP" sz="1700" dirty="0">
                <a:latin typeface="+mn-ea"/>
              </a:rPr>
              <a:t>ITA</a:t>
            </a:r>
            <a:r>
              <a:rPr lang="ja-JP" altLang="en-US" sz="1700" dirty="0">
                <a:latin typeface="+mn-ea"/>
              </a:rPr>
              <a:t>インストーラーは、シェルの処理終了時に終了の状態によって以下の終了ステータスを返します。</a:t>
            </a:r>
            <a:endParaRPr lang="en-US" altLang="ja-JP" sz="1700" dirty="0">
              <a:latin typeface="+mn-ea"/>
            </a:endParaRPr>
          </a:p>
          <a:p>
            <a:pPr marL="180000" lvl="1" indent="0">
              <a:buNone/>
            </a:pPr>
            <a:r>
              <a:rPr lang="ja-JP" altLang="en-US" dirty="0"/>
              <a:t>　正常終了時：</a:t>
            </a:r>
            <a:r>
              <a:rPr lang="en-US" altLang="ja-JP" dirty="0"/>
              <a:t>0</a:t>
            </a:r>
          </a:p>
          <a:p>
            <a:pPr marL="180000" lvl="1" indent="0">
              <a:buNone/>
            </a:pPr>
            <a:r>
              <a:rPr lang="ja-JP" altLang="en-US" dirty="0"/>
              <a:t>　異常終了時：</a:t>
            </a:r>
            <a:r>
              <a:rPr lang="en-US" altLang="ja-JP" dirty="0"/>
              <a:t>1</a:t>
            </a:r>
          </a:p>
          <a:p>
            <a:pPr marL="180000" lvl="1" indent="0">
              <a:buNone/>
            </a:pPr>
            <a:endParaRPr lang="en-US" altLang="ja-JP" dirty="0"/>
          </a:p>
          <a:p>
            <a:pPr marL="180000" lvl="1" indent="0">
              <a:buNone/>
            </a:pPr>
            <a:endParaRPr lang="en-US" altLang="ja-JP" dirty="0"/>
          </a:p>
          <a:p>
            <a:pPr marL="180000" lvl="1">
              <a:buFont typeface="Arial" panose="020B0604020202020204" pitchFamily="34" charset="0"/>
              <a:buChar char="▌"/>
            </a:pPr>
            <a:endParaRPr lang="en-US" altLang="ja-JP" sz="1800" dirty="0">
              <a:cs typeface="+mn-cs"/>
            </a:endParaRPr>
          </a:p>
          <a:p>
            <a:pPr marL="180000" lvl="1" indent="0">
              <a:buNone/>
            </a:pPr>
            <a:br>
              <a:rPr lang="en-US" altLang="ja-JP" dirty="0"/>
            </a:br>
            <a:endParaRPr lang="en-US" altLang="ja-JP" dirty="0"/>
          </a:p>
        </p:txBody>
      </p:sp>
    </p:spTree>
    <p:extLst>
      <p:ext uri="{BB962C8B-B14F-4D97-AF65-F5344CB8AC3E}">
        <p14:creationId xmlns:p14="http://schemas.microsoft.com/office/powerpoint/2010/main" val="30274187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3.14</a:t>
            </a:r>
            <a:r>
              <a:rPr lang="ja-JP" altLang="en-US" dirty="0"/>
              <a:t>　環境構築（</a:t>
            </a:r>
            <a:r>
              <a:rPr lang="en-US" altLang="ja-JP" dirty="0"/>
              <a:t>11/12</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r>
              <a:rPr lang="ja-JP" altLang="en-US" dirty="0"/>
              <a:t>環境構築時にインストールされるライブラリの一覧</a:t>
            </a:r>
            <a:endParaRPr lang="en-US" altLang="ja-JP" dirty="0"/>
          </a:p>
          <a:p>
            <a:pPr lvl="1"/>
            <a:r>
              <a:rPr lang="en-US" altLang="ja-JP" dirty="0">
                <a:latin typeface="+mn-ea"/>
              </a:rPr>
              <a:t>ITA</a:t>
            </a:r>
            <a:r>
              <a:rPr lang="ja-JP" altLang="en-US" dirty="0">
                <a:latin typeface="+mn-ea"/>
              </a:rPr>
              <a:t>インストーラー</a:t>
            </a:r>
            <a:r>
              <a:rPr lang="en-US" altLang="ja-JP" dirty="0">
                <a:latin typeface="+mn-ea"/>
              </a:rPr>
              <a:t>(</a:t>
            </a:r>
            <a:r>
              <a:rPr lang="ja-JP" altLang="en-US" dirty="0">
                <a:latin typeface="+mn-ea"/>
              </a:rPr>
              <a:t>オフラインインストール</a:t>
            </a:r>
            <a:r>
              <a:rPr lang="en-US" altLang="ja-JP" dirty="0">
                <a:latin typeface="+mn-ea"/>
              </a:rPr>
              <a:t>)</a:t>
            </a:r>
            <a:r>
              <a:rPr lang="ja-JP" altLang="en-US" dirty="0"/>
              <a:t>を実行することでインストールされるライブラリは、以下となります。</a:t>
            </a:r>
            <a:endParaRPr lang="en-US" altLang="ja-JP" dirty="0"/>
          </a:p>
          <a:p>
            <a:pPr lvl="1"/>
            <a:endParaRPr lang="en-US" altLang="ja-JP" dirty="0"/>
          </a:p>
        </p:txBody>
      </p:sp>
      <p:graphicFrame>
        <p:nvGraphicFramePr>
          <p:cNvPr id="6" name="表 5"/>
          <p:cNvGraphicFramePr>
            <a:graphicFrameLocks noGrp="1"/>
          </p:cNvGraphicFramePr>
          <p:nvPr>
            <p:extLst>
              <p:ext uri="{D42A27DB-BD31-4B8C-83A1-F6EECF244321}">
                <p14:modId xmlns:p14="http://schemas.microsoft.com/office/powerpoint/2010/main" val="365359743"/>
              </p:ext>
            </p:extLst>
          </p:nvPr>
        </p:nvGraphicFramePr>
        <p:xfrm>
          <a:off x="467430" y="1700760"/>
          <a:ext cx="6821099" cy="4476550"/>
        </p:xfrm>
        <a:graphic>
          <a:graphicData uri="http://schemas.openxmlformats.org/drawingml/2006/table">
            <a:tbl>
              <a:tblPr firstRow="1" firstCol="1" bandRow="1">
                <a:tableStyleId>{5C22544A-7EE6-4342-B048-85BDC9FD1C3A}</a:tableStyleId>
              </a:tblPr>
              <a:tblGrid>
                <a:gridCol w="1869056">
                  <a:extLst>
                    <a:ext uri="{9D8B030D-6E8A-4147-A177-3AD203B41FA5}">
                      <a16:colId xmlns:a16="http://schemas.microsoft.com/office/drawing/2014/main" val="20000"/>
                    </a:ext>
                  </a:extLst>
                </a:gridCol>
                <a:gridCol w="1572299">
                  <a:extLst>
                    <a:ext uri="{9D8B030D-6E8A-4147-A177-3AD203B41FA5}">
                      <a16:colId xmlns:a16="http://schemas.microsoft.com/office/drawing/2014/main" val="20001"/>
                    </a:ext>
                  </a:extLst>
                </a:gridCol>
                <a:gridCol w="3379744">
                  <a:extLst>
                    <a:ext uri="{9D8B030D-6E8A-4147-A177-3AD203B41FA5}">
                      <a16:colId xmlns:a16="http://schemas.microsoft.com/office/drawing/2014/main" val="20002"/>
                    </a:ext>
                  </a:extLst>
                </a:gridCol>
              </a:tblGrid>
              <a:tr h="432060">
                <a:tc>
                  <a:txBody>
                    <a:bodyPr/>
                    <a:lstStyle/>
                    <a:p>
                      <a:pPr algn="just">
                        <a:spcAft>
                          <a:spcPts val="0"/>
                        </a:spcAft>
                      </a:pPr>
                      <a:r>
                        <a:rPr lang="ja-JP" sz="1050" kern="100" dirty="0">
                          <a:effectLst/>
                        </a:rPr>
                        <a:t>インストールドライバ</a:t>
                      </a:r>
                      <a:r>
                        <a:rPr lang="en-US" altLang="ja-JP" sz="1050" kern="100" dirty="0">
                          <a:effectLst/>
                        </a:rPr>
                        <a:t> </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ja-JP" sz="1050" kern="0" dirty="0">
                          <a:effectLst/>
                        </a:rPr>
                        <a:t>ライブラリ概要</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ja-JP" sz="1050" kern="100" dirty="0">
                          <a:effectLst/>
                        </a:rPr>
                        <a:t>ライブラリ名</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288040">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ja-JP" sz="1050" kern="100" dirty="0">
                          <a:effectLst/>
                        </a:rPr>
                        <a:t>インストールツール</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algn="just">
                        <a:spcAft>
                          <a:spcPts val="0"/>
                        </a:spcAft>
                      </a:pPr>
                      <a:r>
                        <a:rPr lang="en-US" sz="1050" kern="100" dirty="0">
                          <a:effectLst/>
                          <a:latin typeface="Segoe UI" panose="020B0502040204020203" pitchFamily="34" charset="0"/>
                          <a:ea typeface="Segoe UI" panose="020B0502040204020203" pitchFamily="34" charset="0"/>
                          <a:cs typeface="Segoe UI" panose="020B0502040204020203" pitchFamily="34" charset="0"/>
                        </a:rPr>
                        <a:t>yum-</a:t>
                      </a: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utils</a:t>
                      </a:r>
                      <a:r>
                        <a:rPr lang="en-US" altLang="ja-JP" sz="1050" kern="100" dirty="0">
                          <a:effectLst/>
                        </a:rPr>
                        <a:t>(*1),</a:t>
                      </a:r>
                      <a:r>
                        <a:rPr lang="en-US" altLang="ja-JP" sz="1050" kern="100" baseline="0" dirty="0">
                          <a:effectLst/>
                        </a:rPr>
                        <a:t> </a:t>
                      </a: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createrepo</a:t>
                      </a:r>
                      <a:r>
                        <a:rPr lang="en-US" sz="1050" kern="100" dirty="0">
                          <a:effectLst/>
                          <a:latin typeface="Segoe UI" panose="020B0502040204020203" pitchFamily="34" charset="0"/>
                          <a:ea typeface="Segoe UI" panose="020B0502040204020203" pitchFamily="34" charset="0"/>
                          <a:cs typeface="Segoe UI" panose="020B0502040204020203" pitchFamily="34" charset="0"/>
                        </a:rPr>
                        <a:t>(*1)</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CBCDD3"/>
                    </a:solidFill>
                  </a:tcPr>
                </a:tc>
                <a:extLst>
                  <a:ext uri="{0D108BD9-81ED-4DB2-BD59-A6C34878D82A}">
                    <a16:rowId xmlns:a16="http://schemas.microsoft.com/office/drawing/2014/main" val="10001"/>
                  </a:ext>
                </a:extLst>
              </a:tr>
              <a:tr h="277813">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effectLst/>
                        </a:rPr>
                        <a:t>ITA</a:t>
                      </a:r>
                      <a:r>
                        <a:rPr lang="ja-JP" sz="1050" kern="100" dirty="0">
                          <a:effectLst/>
                        </a:rPr>
                        <a:t>共通</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a:spcAft>
                          <a:spcPts val="0"/>
                        </a:spcAft>
                      </a:pPr>
                      <a:r>
                        <a:rPr lang="en-US" sz="1050" kern="100" dirty="0">
                          <a:effectLst/>
                          <a:latin typeface="Segoe UI" panose="020B0502040204020203" pitchFamily="34" charset="0"/>
                          <a:ea typeface="Segoe UI" panose="020B0502040204020203" pitchFamily="34" charset="0"/>
                          <a:cs typeface="Segoe UI" panose="020B0502040204020203" pitchFamily="34" charset="0"/>
                        </a:rPr>
                        <a:t>zip</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a:effectLst/>
                          <a:latin typeface="Segoe UI" panose="020B0502040204020203" pitchFamily="34" charset="0"/>
                          <a:ea typeface="Segoe UI" panose="020B0502040204020203" pitchFamily="34" charset="0"/>
                          <a:cs typeface="Segoe UI" panose="020B0502040204020203" pitchFamily="34" charset="0"/>
                        </a:rPr>
                        <a:t>telnet</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a:effectLst/>
                          <a:latin typeface="Segoe UI" panose="020B0502040204020203" pitchFamily="34" charset="0"/>
                          <a:ea typeface="Segoe UI" panose="020B0502040204020203" pitchFamily="34" charset="0"/>
                          <a:cs typeface="Segoe UI" panose="020B0502040204020203" pitchFamily="34" charset="0"/>
                        </a:rPr>
                        <a:t>mailx</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a:effectLst/>
                          <a:latin typeface="Segoe UI" panose="020B0502040204020203" pitchFamily="34" charset="0"/>
                          <a:ea typeface="Segoe UI" panose="020B0502040204020203" pitchFamily="34" charset="0"/>
                          <a:cs typeface="Segoe UI" panose="020B0502040204020203" pitchFamily="34" charset="0"/>
                        </a:rPr>
                        <a:t>unzip,</a:t>
                      </a:r>
                      <a:r>
                        <a:rPr lang="ja-JP" altLang="en-US" sz="1050" kern="100" baseline="0" dirty="0">
                          <a:effectLst/>
                          <a:latin typeface="Segoe UI" panose="020B0502040204020203" pitchFamily="34" charset="0"/>
                          <a:cs typeface="Segoe UI" panose="020B0502040204020203" pitchFamily="34" charset="0"/>
                        </a:rPr>
                        <a:t> </a:t>
                      </a:r>
                      <a:r>
                        <a:rPr lang="en-US" altLang="ja-JP" sz="1050" kern="100" baseline="0" dirty="0" err="1">
                          <a:effectLst/>
                          <a:latin typeface="Segoe UI" panose="020B0502040204020203" pitchFamily="34" charset="0"/>
                          <a:cs typeface="Segoe UI" panose="020B0502040204020203" pitchFamily="34" charset="0"/>
                        </a:rPr>
                        <a:t>sudo</a:t>
                      </a:r>
                      <a:r>
                        <a:rPr lang="en-US" altLang="ja-JP" sz="1050" kern="100" baseline="0" dirty="0">
                          <a:effectLst/>
                          <a:latin typeface="Segoe UI" panose="020B0502040204020203" pitchFamily="34" charset="0"/>
                          <a:cs typeface="Segoe UI" panose="020B0502040204020203" pitchFamily="34" charset="0"/>
                        </a:rPr>
                        <a:t>, </a:t>
                      </a:r>
                      <a:r>
                        <a:rPr lang="en-US" altLang="ja-JP" sz="1050" kern="100" baseline="0" dirty="0" err="1">
                          <a:effectLst/>
                          <a:latin typeface="Segoe UI" panose="020B0502040204020203" pitchFamily="34" charset="0"/>
                          <a:cs typeface="Segoe UI" panose="020B0502040204020203" pitchFamily="34" charset="0"/>
                        </a:rPr>
                        <a:t>crontabs</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10002"/>
                  </a:ext>
                </a:extLst>
              </a:tr>
              <a:tr h="452512">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solidFill>
                            <a:schemeClr val="tx1"/>
                          </a:solidFill>
                          <a:effectLst/>
                        </a:rPr>
                        <a:t>MariaDB</a:t>
                      </a:r>
                      <a:endParaRPr lang="ja-JP" sz="1050"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algn="just" latinLnBrk="1">
                        <a:spcAft>
                          <a:spcPts val="0"/>
                        </a:spcAft>
                      </a:pPr>
                      <a:r>
                        <a:rPr lang="en-US" sz="1050" kern="100" dirty="0">
                          <a:effectLst/>
                          <a:latin typeface="Segoe UI" panose="020B0502040204020203" pitchFamily="34" charset="0"/>
                          <a:ea typeface="Segoe UI" panose="020B0502040204020203" pitchFamily="34" charset="0"/>
                          <a:cs typeface="Segoe UI" panose="020B0502040204020203" pitchFamily="34" charset="0"/>
                        </a:rPr>
                        <a:t>MariaDB, MariaDB-server, expect</a:t>
                      </a:r>
                    </a:p>
                  </a:txBody>
                  <a:tcPr marL="68580" marR="68580" marT="0" marB="0" anchor="ctr">
                    <a:solidFill>
                      <a:srgbClr val="CBCDD3"/>
                    </a:solidFill>
                  </a:tcPr>
                </a:tc>
                <a:extLst>
                  <a:ext uri="{0D108BD9-81ED-4DB2-BD59-A6C34878D82A}">
                    <a16:rowId xmlns:a16="http://schemas.microsoft.com/office/drawing/2014/main" val="10003"/>
                  </a:ext>
                </a:extLst>
              </a:tr>
              <a:tr h="319144">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err="1">
                          <a:effectLst/>
                        </a:rPr>
                        <a:t>Httpd</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a:spcAft>
                          <a:spcPts val="0"/>
                        </a:spcAft>
                      </a:pPr>
                      <a:r>
                        <a:rPr lang="en-US" sz="1050" kern="100" dirty="0">
                          <a:effectLst/>
                          <a:latin typeface="Segoe UI" panose="020B0502040204020203" pitchFamily="34" charset="0"/>
                          <a:ea typeface="Segoe UI" panose="020B0502040204020203" pitchFamily="34" charset="0"/>
                          <a:cs typeface="Segoe UI" panose="020B0502040204020203" pitchFamily="34" charset="0"/>
                        </a:rPr>
                        <a:t>httpd</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a:effectLst/>
                          <a:latin typeface="Segoe UI" panose="020B0502040204020203" pitchFamily="34" charset="0"/>
                          <a:ea typeface="Segoe UI" panose="020B0502040204020203" pitchFamily="34" charset="0"/>
                          <a:cs typeface="Segoe UI" panose="020B0502040204020203" pitchFamily="34" charset="0"/>
                        </a:rPr>
                        <a:t>mod_ssl</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10004"/>
                  </a:ext>
                </a:extLst>
              </a:tr>
              <a:tr h="957007">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altLang="ja-JP" sz="1050" kern="100" dirty="0" err="1">
                          <a:effectLst/>
                        </a:rPr>
                        <a:t>ph</a:t>
                      </a:r>
                      <a:r>
                        <a:rPr lang="en-US" sz="1050" kern="100" dirty="0" err="1">
                          <a:effectLst/>
                        </a:rPr>
                        <a:t>p</a:t>
                      </a:r>
                      <a:r>
                        <a:rPr lang="en-US" altLang="ja-JP" sz="1050" kern="100" dirty="0">
                          <a:effectLst/>
                        </a:rPr>
                        <a:t>(*2)</a:t>
                      </a:r>
                      <a:r>
                        <a:rPr lang="en-US" altLang="ja-JP" sz="1050" kern="100" baseline="0" dirty="0">
                          <a:effectLst/>
                        </a:rPr>
                        <a:t> </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50" kern="100" dirty="0">
                          <a:effectLst/>
                          <a:latin typeface="Segoe UI" panose="020B0502040204020203" pitchFamily="34" charset="0"/>
                          <a:ea typeface="Segoe UI" panose="020B0502040204020203" pitchFamily="34" charset="0"/>
                          <a:cs typeface="Segoe UI" panose="020B0502040204020203" pitchFamily="34" charset="0"/>
                        </a:rPr>
                        <a:t>php</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a:effectLst/>
                          <a:latin typeface="Segoe UI" panose="020B0502040204020203" pitchFamily="34" charset="0"/>
                          <a:ea typeface="Segoe UI" panose="020B0502040204020203" pitchFamily="34" charset="0"/>
                          <a:cs typeface="Segoe UI" panose="020B0502040204020203" pitchFamily="34" charset="0"/>
                        </a:rPr>
                        <a:t>php-bcmath</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a:effectLst/>
                          <a:latin typeface="Segoe UI" panose="020B0502040204020203" pitchFamily="34" charset="0"/>
                          <a:ea typeface="Segoe UI" panose="020B0502040204020203" pitchFamily="34" charset="0"/>
                          <a:cs typeface="Segoe UI" panose="020B0502040204020203" pitchFamily="34" charset="0"/>
                        </a:rPr>
                        <a:t>php-cli</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a:effectLst/>
                          <a:latin typeface="Segoe UI" panose="020B0502040204020203" pitchFamily="34" charset="0"/>
                          <a:ea typeface="Segoe UI" panose="020B0502040204020203" pitchFamily="34" charset="0"/>
                          <a:cs typeface="Segoe UI" panose="020B0502040204020203" pitchFamily="34" charset="0"/>
                        </a:rPr>
                        <a:t>php-ldap</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a:effectLst/>
                          <a:latin typeface="Segoe UI" panose="020B0502040204020203" pitchFamily="34" charset="0"/>
                          <a:ea typeface="Segoe UI" panose="020B0502040204020203" pitchFamily="34" charset="0"/>
                          <a:cs typeface="Segoe UI" panose="020B0502040204020203" pitchFamily="34" charset="0"/>
                        </a:rPr>
                        <a:t>php-mbstring</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php-mcrypt</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php-mysqlnd</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a:t>
                      </a:r>
                      <a:r>
                        <a:rPr lang="en-US" altLang="ja-JP" sz="1050" kern="100" baseline="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php</a:t>
                      </a:r>
                      <a:r>
                        <a:rPr lang="en-US" sz="1050" kern="100" dirty="0">
                          <a:effectLst/>
                          <a:latin typeface="Segoe UI" panose="020B0502040204020203" pitchFamily="34" charset="0"/>
                          <a:ea typeface="Segoe UI" panose="020B0502040204020203" pitchFamily="34" charset="0"/>
                          <a:cs typeface="Segoe UI" panose="020B0502040204020203" pitchFamily="34" charset="0"/>
                        </a:rPr>
                        <a:t>-pear</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php</a:t>
                      </a:r>
                      <a:r>
                        <a:rPr lang="en-US" sz="1050" kern="100" dirty="0">
                          <a:effectLst/>
                          <a:latin typeface="Segoe UI" panose="020B0502040204020203" pitchFamily="34" charset="0"/>
                          <a:ea typeface="Segoe UI" panose="020B0502040204020203" pitchFamily="34" charset="0"/>
                          <a:cs typeface="Segoe UI" panose="020B0502040204020203" pitchFamily="34" charset="0"/>
                        </a:rPr>
                        <a:t>-</a:t>
                      </a: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pecl</a:t>
                      </a:r>
                      <a:r>
                        <a:rPr lang="en-US" sz="1050" kern="100" dirty="0">
                          <a:effectLst/>
                          <a:latin typeface="Segoe UI" panose="020B0502040204020203" pitchFamily="34" charset="0"/>
                          <a:ea typeface="Segoe UI" panose="020B0502040204020203" pitchFamily="34" charset="0"/>
                          <a:cs typeface="Segoe UI" panose="020B0502040204020203" pitchFamily="34" charset="0"/>
                        </a:rPr>
                        <a:t>-zip</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a:effectLst/>
                          <a:latin typeface="Segoe UI" panose="020B0502040204020203" pitchFamily="34" charset="0"/>
                          <a:ea typeface="Segoe UI" panose="020B0502040204020203" pitchFamily="34" charset="0"/>
                          <a:cs typeface="Segoe UI" panose="020B0502040204020203" pitchFamily="34" charset="0"/>
                        </a:rPr>
                        <a:t>php-process</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a:effectLst/>
                          <a:latin typeface="Segoe UI" panose="020B0502040204020203" pitchFamily="34" charset="0"/>
                          <a:ea typeface="Segoe UI" panose="020B0502040204020203" pitchFamily="34" charset="0"/>
                          <a:cs typeface="Segoe UI" panose="020B0502040204020203" pitchFamily="34" charset="0"/>
                        </a:rPr>
                        <a:t>php-snmp</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php</a:t>
                      </a:r>
                      <a:r>
                        <a:rPr lang="en-US" sz="1050" kern="100" dirty="0">
                          <a:effectLst/>
                          <a:latin typeface="Segoe UI" panose="020B0502040204020203" pitchFamily="34" charset="0"/>
                          <a:ea typeface="Segoe UI" panose="020B0502040204020203" pitchFamily="34" charset="0"/>
                          <a:cs typeface="Segoe UI" panose="020B0502040204020203" pitchFamily="34" charset="0"/>
                        </a:rPr>
                        <a:t>-xml</a:t>
                      </a:r>
                      <a:r>
                        <a:rPr lang="en-US" sz="1050" kern="100" dirty="0">
                          <a:effectLst/>
                          <a:latin typeface="Segoe UI" panose="020B0502040204020203" pitchFamily="34" charset="0"/>
                          <a:ea typeface="+mn-ea"/>
                          <a:cs typeface="Segoe UI" panose="020B0502040204020203" pitchFamily="34" charset="0"/>
                        </a:rPr>
                        <a:t>,</a:t>
                      </a:r>
                      <a:r>
                        <a:rPr lang="en-US" sz="1050" kern="100" baseline="0" dirty="0">
                          <a:effectLst/>
                          <a:latin typeface="Segoe UI" panose="020B0502040204020203" pitchFamily="34" charset="0"/>
                          <a:ea typeface="+mn-ea"/>
                          <a:cs typeface="Segoe UI" panose="020B0502040204020203" pitchFamily="34" charset="0"/>
                        </a:rPr>
                        <a:t> </a:t>
                      </a:r>
                      <a:r>
                        <a:rPr lang="en-US" altLang="ja-JP" sz="1050" kern="100" dirty="0" err="1">
                          <a:effectLst/>
                          <a:latin typeface="Segoe UI" panose="020B0502040204020203" pitchFamily="34" charset="0"/>
                          <a:cs typeface="Segoe UI" panose="020B0502040204020203" pitchFamily="34" charset="0"/>
                        </a:rPr>
                        <a:t>php-json</a:t>
                      </a:r>
                      <a:r>
                        <a:rPr lang="en-US" altLang="ja-JP" sz="1050" kern="100" dirty="0">
                          <a:effectLst/>
                          <a:latin typeface="Segoe UI" panose="020B0502040204020203" pitchFamily="34" charset="0"/>
                          <a:cs typeface="Segoe UI" panose="020B0502040204020203" pitchFamily="34" charset="0"/>
                        </a:rPr>
                        <a:t>, </a:t>
                      </a:r>
                      <a:r>
                        <a:rPr lang="en-US" altLang="ja-JP" sz="1050" kern="100" dirty="0" err="1">
                          <a:effectLst/>
                          <a:latin typeface="Segoe UI" panose="020B0502040204020203" pitchFamily="34" charset="0"/>
                          <a:cs typeface="Segoe UI" panose="020B0502040204020203" pitchFamily="34" charset="0"/>
                        </a:rPr>
                        <a:t>php-gd</a:t>
                      </a:r>
                      <a:r>
                        <a:rPr lang="en-US" altLang="ja-JP" sz="1050" kern="100" dirty="0">
                          <a:effectLst/>
                          <a:latin typeface="Segoe UI" panose="020B0502040204020203" pitchFamily="34" charset="0"/>
                          <a:cs typeface="Segoe UI" panose="020B0502040204020203" pitchFamily="34" charset="0"/>
                        </a:rPr>
                        <a:t>,</a:t>
                      </a:r>
                      <a:r>
                        <a:rPr lang="ja-JP" altLang="en-US" sz="1050" kern="100" dirty="0">
                          <a:effectLst/>
                          <a:latin typeface="Segoe UI" panose="020B0502040204020203" pitchFamily="34" charset="0"/>
                          <a:cs typeface="Segoe UI" panose="020B0502040204020203" pitchFamily="34" charset="0"/>
                        </a:rPr>
                        <a:t> </a:t>
                      </a:r>
                      <a:r>
                        <a:rPr lang="en-US" altLang="ja-JP" sz="1050" kern="100" baseline="0" dirty="0">
                          <a:effectLst/>
                          <a:latin typeface="Segoe UI" panose="020B0502040204020203" pitchFamily="34" charset="0"/>
                          <a:cs typeface="Segoe UI" panose="020B0502040204020203" pitchFamily="34" charset="0"/>
                        </a:rPr>
                        <a:t>Python3,</a:t>
                      </a:r>
                      <a:r>
                        <a:rPr lang="ja-JP" altLang="en-US" sz="1050" kern="100" baseline="0" dirty="0">
                          <a:effectLst/>
                          <a:latin typeface="Segoe UI" panose="020B0502040204020203" pitchFamily="34" charset="0"/>
                          <a:cs typeface="Segoe UI" panose="020B0502040204020203" pitchFamily="34" charset="0"/>
                        </a:rPr>
                        <a:t> </a:t>
                      </a:r>
                      <a:r>
                        <a:rPr lang="en-US" altLang="ja-JP" sz="1050" kern="100" baseline="0" dirty="0" err="1">
                          <a:effectLst/>
                          <a:latin typeface="Segoe UI" panose="020B0502040204020203" pitchFamily="34" charset="0"/>
                          <a:cs typeface="Segoe UI" panose="020B0502040204020203" pitchFamily="34" charset="0"/>
                        </a:rPr>
                        <a:t>php-devel</a:t>
                      </a:r>
                      <a:r>
                        <a:rPr lang="en-US" altLang="ja-JP" sz="1050" kern="100" baseline="0" dirty="0">
                          <a:effectLst/>
                          <a:latin typeface="Segoe UI" panose="020B0502040204020203" pitchFamily="34" charset="0"/>
                          <a:cs typeface="Segoe UI" panose="020B0502040204020203" pitchFamily="34" charset="0"/>
                        </a:rPr>
                        <a:t>, </a:t>
                      </a:r>
                      <a:r>
                        <a:rPr lang="en-US" altLang="ja-JP" sz="1050" kern="100" baseline="0" dirty="0" err="1">
                          <a:effectLst/>
                          <a:latin typeface="Segoe UI" panose="020B0502040204020203" pitchFamily="34" charset="0"/>
                          <a:cs typeface="Segoe UI" panose="020B0502040204020203" pitchFamily="34" charset="0"/>
                        </a:rPr>
                        <a:t>libyaml</a:t>
                      </a:r>
                      <a:r>
                        <a:rPr lang="en-US" altLang="ja-JP" sz="1050" kern="100" baseline="0" dirty="0">
                          <a:effectLst/>
                          <a:latin typeface="Segoe UI" panose="020B0502040204020203" pitchFamily="34" charset="0"/>
                          <a:cs typeface="Segoe UI" panose="020B0502040204020203" pitchFamily="34" charset="0"/>
                        </a:rPr>
                        <a:t>, </a:t>
                      </a:r>
                      <a:r>
                        <a:rPr lang="en-US" altLang="ja-JP" sz="1050" kern="100" baseline="0" dirty="0" err="1">
                          <a:effectLst/>
                          <a:latin typeface="Segoe UI" panose="020B0502040204020203" pitchFamily="34" charset="0"/>
                          <a:cs typeface="Segoe UI" panose="020B0502040204020203" pitchFamily="34" charset="0"/>
                        </a:rPr>
                        <a:t>libyaml-devel</a:t>
                      </a:r>
                      <a:r>
                        <a:rPr lang="en-US" altLang="ja-JP" sz="1050" kern="100" baseline="0" dirty="0">
                          <a:effectLst/>
                          <a:latin typeface="Segoe UI" panose="020B0502040204020203" pitchFamily="34" charset="0"/>
                          <a:cs typeface="Segoe UI" panose="020B0502040204020203" pitchFamily="34" charset="0"/>
                        </a:rPr>
                        <a:t>, make</a:t>
                      </a:r>
                      <a:endParaRPr lang="ja-JP" alt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CBCDD3"/>
                    </a:solidFill>
                  </a:tcPr>
                </a:tc>
                <a:extLst>
                  <a:ext uri="{0D108BD9-81ED-4DB2-BD59-A6C34878D82A}">
                    <a16:rowId xmlns:a16="http://schemas.microsoft.com/office/drawing/2014/main" val="10005"/>
                  </a:ext>
                </a:extLst>
              </a:tr>
              <a:tr h="452512">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effectLst/>
                        </a:rPr>
                        <a:t>php</a:t>
                      </a:r>
                      <a:r>
                        <a:rPr lang="ja-JP" sz="1050" kern="100" dirty="0">
                          <a:effectLst/>
                        </a:rPr>
                        <a:t>プラグイン</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latinLnBrk="1">
                        <a:spcAft>
                          <a:spcPts val="0"/>
                        </a:spcAft>
                        <a:tabLst>
                          <a:tab pos="1219835" algn="ctr"/>
                        </a:tabLst>
                      </a:pP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php-yaml</a:t>
                      </a:r>
                      <a:r>
                        <a:rPr lang="en-US" sz="1050" kern="100" dirty="0">
                          <a:effectLst/>
                          <a:latin typeface="Segoe UI" panose="020B0502040204020203" pitchFamily="34" charset="0"/>
                          <a:ea typeface="Segoe UI" panose="020B0502040204020203" pitchFamily="34" charset="0"/>
                          <a:cs typeface="Segoe UI" panose="020B0502040204020203" pitchFamily="34" charset="0"/>
                        </a:rPr>
                        <a:t>, HTML_AJAX-beta, </a:t>
                      </a:r>
                      <a:r>
                        <a:rPr lang="en-US" altLang="ja-JP" sz="1050" kern="100" dirty="0" err="1">
                          <a:effectLst/>
                          <a:latin typeface="Segoe UI" panose="020B0502040204020203" pitchFamily="34" charset="0"/>
                          <a:cs typeface="Segoe UI" panose="020B0502040204020203" pitchFamily="34" charset="0"/>
                        </a:rPr>
                        <a:t>PhpSpreadsheet</a:t>
                      </a:r>
                      <a:r>
                        <a:rPr lang="en-US" altLang="ja-JP" sz="1050" kern="100" dirty="0">
                          <a:effectLst/>
                          <a:latin typeface="Segoe UI" panose="020B0502040204020203" pitchFamily="34" charset="0"/>
                          <a:cs typeface="Segoe UI" panose="020B0502040204020203" pitchFamily="34" charset="0"/>
                        </a:rPr>
                        <a:t>(v1.18.0)</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10006"/>
                  </a:ext>
                </a:extLst>
              </a:tr>
              <a:tr h="515147">
                <a:tc rowSpan="2">
                  <a:txBody>
                    <a:bodyPr/>
                    <a:lstStyle/>
                    <a:p>
                      <a:pPr algn="just">
                        <a:spcAft>
                          <a:spcPts val="0"/>
                        </a:spcAft>
                      </a:pPr>
                      <a:r>
                        <a:rPr lang="en-US" sz="1000" kern="100" dirty="0">
                          <a:effectLst/>
                        </a:rPr>
                        <a:t>ansible_driver</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effectLst/>
                        </a:rPr>
                        <a:t>ansible</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ansible</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altLang="ja-JP" sz="1050" kern="100" dirty="0" err="1">
                          <a:effectLst/>
                          <a:latin typeface="Segoe UI" panose="020B0502040204020203" pitchFamily="34" charset="0"/>
                          <a:ea typeface="Segoe UI" panose="020B0502040204020203" pitchFamily="34" charset="0"/>
                          <a:cs typeface="Segoe UI" panose="020B0502040204020203" pitchFamily="34" charset="0"/>
                        </a:rPr>
                        <a:t>sshpass</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altLang="ja-JP" sz="1050" kern="100" dirty="0" err="1">
                          <a:effectLst/>
                          <a:latin typeface="Segoe UI" panose="020B0502040204020203" pitchFamily="34" charset="0"/>
                          <a:cs typeface="Segoe UI" panose="020B0502040204020203" pitchFamily="34" charset="0"/>
                        </a:rPr>
                        <a:t>pexpect</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altLang="ja-JP" sz="1050" kern="100" dirty="0" err="1">
                          <a:effectLst/>
                          <a:latin typeface="Segoe UI" panose="020B0502040204020203" pitchFamily="34" charset="0"/>
                          <a:cs typeface="Segoe UI" panose="020B0502040204020203" pitchFamily="34" charset="0"/>
                        </a:rPr>
                        <a:t>pywinrm</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altLang="ja-JP" sz="1050" kern="100" dirty="0">
                          <a:effectLst/>
                          <a:latin typeface="Segoe UI" panose="020B0502040204020203" pitchFamily="34" charset="0"/>
                          <a:cs typeface="Segoe UI" panose="020B0502040204020203" pitchFamily="34" charset="0"/>
                        </a:rPr>
                        <a:t>boto3,</a:t>
                      </a:r>
                      <a:r>
                        <a:rPr lang="en-US" altLang="ja-JP" sz="1050" kern="100" dirty="0">
                          <a:effectLst/>
                        </a:rPr>
                        <a:t> </a:t>
                      </a:r>
                      <a:r>
                        <a:rPr lang="en-US" altLang="ja-JP" sz="1050" dirty="0" err="1">
                          <a:latin typeface="Segoe UI" panose="020B0502040204020203" pitchFamily="34" charset="0"/>
                          <a:cs typeface="Segoe UI" panose="020B0502040204020203" pitchFamily="34" charset="0"/>
                        </a:rPr>
                        <a:t>nmap-ncat</a:t>
                      </a:r>
                      <a:r>
                        <a:rPr lang="en-US" altLang="ja-JP" sz="1050" dirty="0">
                          <a:latin typeface="Segoe UI" panose="020B0502040204020203" pitchFamily="34" charset="0"/>
                          <a:cs typeface="Segoe UI" panose="020B0502040204020203" pitchFamily="34" charset="0"/>
                        </a:rPr>
                        <a:t>,</a:t>
                      </a:r>
                      <a:r>
                        <a:rPr lang="en-US" altLang="ja-JP" sz="1050" kern="100" dirty="0">
                          <a:effectLst/>
                          <a:latin typeface="Segoe UI" panose="020B0502040204020203" pitchFamily="34" charset="0"/>
                          <a:cs typeface="Segoe UI" panose="020B0502040204020203" pitchFamily="34" charset="0"/>
                        </a:rPr>
                        <a:t> </a:t>
                      </a:r>
                      <a:r>
                        <a:rPr lang="en-US" altLang="ja-JP" sz="1050" kern="100" dirty="0" err="1">
                          <a:effectLst/>
                          <a:latin typeface="Segoe UI" panose="020B0502040204020203" pitchFamily="34" charset="0"/>
                          <a:cs typeface="Segoe UI" panose="020B0502040204020203" pitchFamily="34" charset="0"/>
                        </a:rPr>
                        <a:t>paramiko</a:t>
                      </a:r>
                      <a:r>
                        <a:rPr lang="en-US" altLang="ja-JP" sz="1050" kern="100" dirty="0">
                          <a:effectLst/>
                          <a:latin typeface="Segoe UI" panose="020B0502040204020203" pitchFamily="34" charset="0"/>
                          <a:cs typeface="Segoe UI" panose="020B0502040204020203" pitchFamily="34" charset="0"/>
                        </a:rPr>
                        <a:t>, </a:t>
                      </a:r>
                      <a:r>
                        <a:rPr lang="en-US" altLang="ja-JP" sz="1050" kern="100" dirty="0" err="1">
                          <a:effectLst/>
                          <a:latin typeface="Segoe UI" panose="020B0502040204020203" pitchFamily="34" charset="0"/>
                          <a:cs typeface="Segoe UI" panose="020B0502040204020203" pitchFamily="34" charset="0"/>
                        </a:rPr>
                        <a:t>boto</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8"/>
                  </a:ext>
                </a:extLst>
              </a:tr>
              <a:tr h="249685">
                <a:tc vMerge="1">
                  <a:txBody>
                    <a:bodyPr/>
                    <a:lstStyle/>
                    <a:p>
                      <a:pPr algn="just">
                        <a:spcAft>
                          <a:spcPts val="0"/>
                        </a:spcAft>
                      </a:pP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altLang="ja-JP" sz="1050" kern="100" dirty="0" err="1">
                          <a:effectLst/>
                          <a:latin typeface="+mn-lt"/>
                          <a:ea typeface="+mn-ea"/>
                          <a:cs typeface="+mn-cs"/>
                        </a:rPr>
                        <a:t>git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git</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4082014867"/>
                  </a:ext>
                </a:extLst>
              </a:tr>
              <a:tr h="266315">
                <a:tc>
                  <a:txBody>
                    <a:bodyPr/>
                    <a:lstStyle/>
                    <a:p>
                      <a:pPr algn="just">
                        <a:spcAft>
                          <a:spcPts val="0"/>
                        </a:spcAft>
                      </a:pPr>
                      <a:r>
                        <a:rPr lang="en-US" altLang="ja-JP" sz="1000" kern="100" dirty="0" err="1">
                          <a:effectLst/>
                        </a:rPr>
                        <a:t>cicd_for_iac</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effectLst/>
                        </a:rPr>
                        <a:t>git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a:spcAft>
                          <a:spcPts val="0"/>
                        </a:spcAft>
                      </a:pP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git</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749620634"/>
                  </a:ext>
                </a:extLst>
              </a:tr>
              <a:tr h="266315">
                <a:tc>
                  <a:txBody>
                    <a:bodyPr/>
                    <a:lstStyle/>
                    <a:p>
                      <a:pPr algn="just">
                        <a:spcAft>
                          <a:spcPts val="0"/>
                        </a:spcAft>
                      </a:pPr>
                      <a:r>
                        <a:rPr lang="en-US" sz="1000" kern="100" dirty="0" err="1">
                          <a:effectLst/>
                        </a:rPr>
                        <a:t>terraform_driver</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err="1">
                          <a:effectLst/>
                        </a:rPr>
                        <a:t>hcl</a:t>
                      </a:r>
                      <a:r>
                        <a:rPr lang="ja-JP" altLang="en-US" sz="1050" kern="100" dirty="0">
                          <a:effectLst/>
                        </a:rPr>
                        <a:t>解析</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a:spcAft>
                          <a:spcPts val="0"/>
                        </a:spcAft>
                      </a:pP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python-hcl2</a:t>
                      </a:r>
                      <a:endParaRPr lang="ja-JP" alt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2351931352"/>
                  </a:ext>
                </a:extLst>
              </a:tr>
            </a:tbl>
          </a:graphicData>
        </a:graphic>
      </p:graphicFrame>
      <p:sp>
        <p:nvSpPr>
          <p:cNvPr id="8" name="テキスト ボックス 7"/>
          <p:cNvSpPr txBox="1"/>
          <p:nvPr/>
        </p:nvSpPr>
        <p:spPr>
          <a:xfrm>
            <a:off x="631300" y="6165380"/>
            <a:ext cx="7360251" cy="400110"/>
          </a:xfrm>
          <a:prstGeom prst="rect">
            <a:avLst/>
          </a:prstGeom>
          <a:noFill/>
        </p:spPr>
        <p:txBody>
          <a:bodyPr wrap="square" rtlCol="0">
            <a:spAutoFit/>
          </a:bodyPr>
          <a:lstStyle/>
          <a:p>
            <a:pPr algn="just">
              <a:spcAft>
                <a:spcPts val="0"/>
              </a:spcAft>
            </a:pPr>
            <a:r>
              <a:rPr lang="en-US" altLang="ja-JP" sz="1000" kern="100" dirty="0"/>
              <a:t>(*1) RHEL7,CentOS7</a:t>
            </a:r>
            <a:r>
              <a:rPr lang="ja-JP" altLang="en-US" sz="1000" kern="100" dirty="0"/>
              <a:t>の場合のみインストールされる。</a:t>
            </a:r>
            <a:endParaRPr lang="en-US" altLang="ja-JP" sz="1000" kern="100" dirty="0"/>
          </a:p>
          <a:p>
            <a:pPr algn="just"/>
            <a:r>
              <a:rPr lang="en-US" altLang="ja-JP" sz="1000" kern="100" dirty="0"/>
              <a:t>(*2) ITAv1.9.1</a:t>
            </a:r>
            <a:r>
              <a:rPr lang="ja-JP" altLang="en-US" sz="1000" kern="100" dirty="0"/>
              <a:t>以前は</a:t>
            </a:r>
            <a:r>
              <a:rPr lang="en-US" altLang="ja-JP" sz="1000" kern="100" dirty="0"/>
              <a:t>PHP7.2</a:t>
            </a:r>
            <a:r>
              <a:rPr lang="ja-JP" altLang="en-US" sz="1000" kern="100" dirty="0" err="1"/>
              <a:t>、</a:t>
            </a:r>
            <a:r>
              <a:rPr lang="en-US" altLang="ja-JP" sz="1000" kern="100" dirty="0"/>
              <a:t> ITAv1.10.0</a:t>
            </a:r>
            <a:r>
              <a:rPr lang="ja-JP" altLang="en-US" sz="1000" kern="100" dirty="0"/>
              <a:t>以降は</a:t>
            </a:r>
            <a:r>
              <a:rPr lang="en-US" altLang="ja-JP" sz="1000" kern="100" dirty="0"/>
              <a:t>PHP7.4</a:t>
            </a:r>
            <a:r>
              <a:rPr lang="ja-JP" altLang="en-US" sz="1000" kern="100" dirty="0"/>
              <a:t>がインストールされる。</a:t>
            </a:r>
            <a:endParaRPr lang="en-US" altLang="ja-JP" sz="1000" kern="100" dirty="0"/>
          </a:p>
        </p:txBody>
      </p:sp>
    </p:spTree>
    <p:extLst>
      <p:ext uri="{BB962C8B-B14F-4D97-AF65-F5344CB8AC3E}">
        <p14:creationId xmlns:p14="http://schemas.microsoft.com/office/powerpoint/2010/main" val="35065968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3.15</a:t>
            </a:r>
            <a:r>
              <a:rPr lang="ja-JP" altLang="en-US" dirty="0"/>
              <a:t>　環境構築（</a:t>
            </a:r>
            <a:r>
              <a:rPr lang="en-US" altLang="ja-JP" dirty="0"/>
              <a:t>12/12</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rIns="0">
            <a:normAutofit/>
          </a:bodyPr>
          <a:lstStyle/>
          <a:p>
            <a:r>
              <a:rPr lang="ja-JP" altLang="en-US" sz="2200" dirty="0">
                <a:latin typeface="+mn-ea"/>
              </a:rPr>
              <a:t>タイムゾーンについて</a:t>
            </a:r>
            <a:endParaRPr lang="en-US" altLang="ja-JP" sz="2200" dirty="0">
              <a:latin typeface="+mn-ea"/>
            </a:endParaRPr>
          </a:p>
          <a:p>
            <a:pPr marL="180000" lvl="1" indent="0">
              <a:buNone/>
            </a:pPr>
            <a:r>
              <a:rPr lang="en-US" altLang="ja-JP" sz="1700" dirty="0">
                <a:latin typeface="+mn-ea"/>
              </a:rPr>
              <a:t>PHP</a:t>
            </a:r>
            <a:r>
              <a:rPr lang="ja-JP" altLang="en-US" sz="1700" dirty="0">
                <a:latin typeface="+mn-ea"/>
              </a:rPr>
              <a:t>のタイムゾーンは</a:t>
            </a:r>
            <a:r>
              <a:rPr lang="en-US" altLang="ja-JP" sz="1700" dirty="0">
                <a:latin typeface="+mn-ea"/>
              </a:rPr>
              <a:t>“Asia/Tokyo”</a:t>
            </a:r>
            <a:r>
              <a:rPr lang="ja-JP" altLang="en-US" sz="1700" dirty="0">
                <a:latin typeface="+mn-ea"/>
              </a:rPr>
              <a:t>を設定しています。</a:t>
            </a:r>
            <a:endParaRPr lang="en-US" altLang="ja-JP" sz="1700" dirty="0">
              <a:latin typeface="+mn-ea"/>
            </a:endParaRPr>
          </a:p>
          <a:p>
            <a:pPr marL="180000" lvl="1" indent="0">
              <a:buNone/>
            </a:pPr>
            <a:r>
              <a:rPr lang="en-US" altLang="ja-JP" dirty="0"/>
              <a:t>PHP</a:t>
            </a:r>
            <a:r>
              <a:rPr lang="ja-JP" altLang="en-US" dirty="0"/>
              <a:t>とサーバのタイムゾーンが一致しない場合は処理に不具合が発生するため、</a:t>
            </a:r>
            <a:endParaRPr lang="en-US" altLang="ja-JP" dirty="0"/>
          </a:p>
          <a:p>
            <a:pPr marL="180000" lvl="1" indent="0">
              <a:buNone/>
            </a:pPr>
            <a:r>
              <a:rPr lang="ja-JP" altLang="en-US" dirty="0"/>
              <a:t>サーバのタイムゾーンを</a:t>
            </a:r>
            <a:r>
              <a:rPr lang="en-US" altLang="ja-JP" dirty="0">
                <a:latin typeface="+mn-ea"/>
              </a:rPr>
              <a:t>“Asia/Tokyo”</a:t>
            </a:r>
            <a:r>
              <a:rPr lang="ja-JP" altLang="en-US" dirty="0">
                <a:latin typeface="+mn-ea"/>
              </a:rPr>
              <a:t>に設定していただくか、</a:t>
            </a:r>
            <a:endParaRPr lang="en-US" altLang="ja-JP" dirty="0">
              <a:latin typeface="+mn-ea"/>
            </a:endParaRPr>
          </a:p>
          <a:p>
            <a:pPr marL="180000" lvl="1" indent="0">
              <a:buNone/>
            </a:pPr>
            <a:r>
              <a:rPr lang="ja-JP" altLang="en-US" dirty="0">
                <a:latin typeface="+mn-ea"/>
              </a:rPr>
              <a:t>任意のタイムゾーンに設定したい場合は</a:t>
            </a:r>
            <a:r>
              <a:rPr lang="en-US" altLang="ja-JP" dirty="0">
                <a:latin typeface="+mn-ea"/>
              </a:rPr>
              <a:t>/</a:t>
            </a:r>
            <a:r>
              <a:rPr lang="en-US" altLang="ja-JP" dirty="0" err="1">
                <a:latin typeface="+mn-ea"/>
              </a:rPr>
              <a:t>etc</a:t>
            </a:r>
            <a:r>
              <a:rPr lang="en-US" altLang="ja-JP" dirty="0">
                <a:latin typeface="+mn-ea"/>
              </a:rPr>
              <a:t>/php.ini</a:t>
            </a:r>
            <a:r>
              <a:rPr lang="ja-JP" altLang="en-US" dirty="0">
                <a:latin typeface="+mn-ea"/>
              </a:rPr>
              <a:t>の</a:t>
            </a:r>
            <a:endParaRPr lang="en-US" altLang="ja-JP" dirty="0">
              <a:latin typeface="+mn-ea"/>
            </a:endParaRPr>
          </a:p>
          <a:p>
            <a:pPr marL="180000" lvl="1" indent="0">
              <a:buNone/>
            </a:pPr>
            <a:endParaRPr lang="en-US" altLang="ja-JP" dirty="0">
              <a:latin typeface="+mn-ea"/>
            </a:endParaRPr>
          </a:p>
          <a:p>
            <a:pPr marL="180000" lvl="1" indent="0">
              <a:buNone/>
            </a:pPr>
            <a:r>
              <a:rPr lang="en-US" altLang="ja-JP" dirty="0" err="1">
                <a:latin typeface="+mn-ea"/>
              </a:rPr>
              <a:t>date.timezone</a:t>
            </a:r>
            <a:r>
              <a:rPr lang="en-US" altLang="ja-JP" dirty="0">
                <a:latin typeface="+mn-ea"/>
              </a:rPr>
              <a:t> = "Asia/Tokyo“</a:t>
            </a:r>
          </a:p>
          <a:p>
            <a:pPr marL="180000" lvl="1" indent="0">
              <a:buNone/>
            </a:pPr>
            <a:endParaRPr lang="en-US" altLang="ja-JP" dirty="0">
              <a:latin typeface="+mn-ea"/>
            </a:endParaRPr>
          </a:p>
          <a:p>
            <a:pPr marL="180000" lvl="1" indent="0">
              <a:buNone/>
            </a:pPr>
            <a:r>
              <a:rPr lang="ja-JP" altLang="en-US" dirty="0">
                <a:latin typeface="+mn-ea"/>
              </a:rPr>
              <a:t>の記載を修正して、以下のコマンドで</a:t>
            </a:r>
            <a:r>
              <a:rPr lang="en-US" altLang="ja-JP" dirty="0">
                <a:latin typeface="+mn-ea"/>
              </a:rPr>
              <a:t>Apache</a:t>
            </a:r>
            <a:r>
              <a:rPr lang="ja-JP" altLang="en-US" dirty="0">
                <a:latin typeface="+mn-ea"/>
              </a:rPr>
              <a:t>の再起動を実行してください。</a:t>
            </a:r>
            <a:endParaRPr lang="en-US" altLang="ja-JP" dirty="0">
              <a:latin typeface="+mn-ea"/>
            </a:endParaRPr>
          </a:p>
          <a:p>
            <a:pPr marL="180000" lvl="1" indent="0">
              <a:buNone/>
            </a:pPr>
            <a:endParaRPr lang="en-US" altLang="ja-JP" dirty="0">
              <a:latin typeface="+mn-ea"/>
            </a:endParaRPr>
          </a:p>
          <a:p>
            <a:pPr marL="180000" lvl="1" indent="0">
              <a:buNone/>
            </a:pPr>
            <a:r>
              <a:rPr lang="en-US" altLang="ja-JP" dirty="0" err="1">
                <a:latin typeface="+mn-ea"/>
              </a:rPr>
              <a:t>Systemctl</a:t>
            </a:r>
            <a:r>
              <a:rPr lang="en-US" altLang="ja-JP" dirty="0">
                <a:latin typeface="+mn-ea"/>
              </a:rPr>
              <a:t> restart </a:t>
            </a:r>
            <a:r>
              <a:rPr lang="en-US" altLang="ja-JP" dirty="0" err="1">
                <a:latin typeface="+mn-ea"/>
              </a:rPr>
              <a:t>httpd</a:t>
            </a:r>
            <a:br>
              <a:rPr lang="en-US" altLang="ja-JP" dirty="0"/>
            </a:br>
            <a:endParaRPr lang="en-US" altLang="ja-JP" dirty="0"/>
          </a:p>
        </p:txBody>
      </p:sp>
    </p:spTree>
    <p:extLst>
      <p:ext uri="{BB962C8B-B14F-4D97-AF65-F5344CB8AC3E}">
        <p14:creationId xmlns:p14="http://schemas.microsoft.com/office/powerpoint/2010/main" val="25112129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a:t>4.</a:t>
            </a:r>
            <a:r>
              <a:rPr lang="ja-JP" altLang="en-US" dirty="0"/>
              <a:t>　</a:t>
            </a:r>
            <a:r>
              <a:rPr lang="en-US" altLang="ja-JP" dirty="0"/>
              <a:t>ITA</a:t>
            </a:r>
            <a:r>
              <a:rPr lang="ja-JP" altLang="en-US" dirty="0"/>
              <a:t>動作確認</a:t>
            </a:r>
            <a:endParaRPr kumimoji="1" lang="ja-JP" altLang="en-US" dirty="0"/>
          </a:p>
        </p:txBody>
      </p:sp>
    </p:spTree>
    <p:extLst>
      <p:ext uri="{BB962C8B-B14F-4D97-AF65-F5344CB8AC3E}">
        <p14:creationId xmlns:p14="http://schemas.microsoft.com/office/powerpoint/2010/main" val="27375447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4.1</a:t>
            </a:r>
            <a:r>
              <a:rPr lang="ja-JP" altLang="en-US" dirty="0"/>
              <a:t>　動作確認（</a:t>
            </a:r>
            <a:r>
              <a:rPr lang="en-US" altLang="ja-JP" dirty="0"/>
              <a:t>1/4</a:t>
            </a:r>
            <a:r>
              <a:rPr lang="ja-JP" altLang="en-US" dirty="0"/>
              <a:t>）</a:t>
            </a:r>
            <a:endParaRPr kumimoji="1" lang="ja-JP" altLang="en-US" dirty="0"/>
          </a:p>
        </p:txBody>
      </p:sp>
      <p:sp>
        <p:nvSpPr>
          <p:cNvPr id="3" name="コンテンツ プレースホルダー 2"/>
          <p:cNvSpPr>
            <a:spLocks noGrp="1"/>
          </p:cNvSpPr>
          <p:nvPr>
            <p:ph sz="quarter" idx="10"/>
          </p:nvPr>
        </p:nvSpPr>
        <p:spPr/>
        <p:txBody>
          <a:bodyPr>
            <a:normAutofit fontScale="92500" lnSpcReduction="10000"/>
          </a:bodyPr>
          <a:lstStyle/>
          <a:p>
            <a:r>
              <a:rPr lang="ja-JP" altLang="en-US" dirty="0"/>
              <a:t>メインメニューの表示による確認</a:t>
            </a:r>
          </a:p>
          <a:p>
            <a:pPr lvl="1"/>
            <a:r>
              <a:rPr lang="ja-JP" altLang="en-US" dirty="0"/>
              <a:t>インストール処理終了後、自端末の</a:t>
            </a:r>
            <a:r>
              <a:rPr lang="en-US" altLang="ja-JP" dirty="0" err="1"/>
              <a:t>WindowsPC</a:t>
            </a:r>
            <a:r>
              <a:rPr lang="ja-JP" altLang="en-US" dirty="0"/>
              <a:t>から下記の手順により、</a:t>
            </a:r>
            <a:r>
              <a:rPr lang="en-US" altLang="ja-JP" dirty="0"/>
              <a:t>ITA</a:t>
            </a:r>
            <a:r>
              <a:rPr lang="ja-JP" altLang="en-US" dirty="0"/>
              <a:t>システムメインメニューにアクセスし、</a:t>
            </a:r>
            <a:r>
              <a:rPr lang="en-US" altLang="ja-JP" dirty="0"/>
              <a:t>ITA</a:t>
            </a:r>
            <a:r>
              <a:rPr lang="ja-JP" altLang="en-US" dirty="0"/>
              <a:t>本体、各ドライバーが正常に表示されたことを確認してください。</a:t>
            </a:r>
          </a:p>
          <a:p>
            <a:pPr lvl="0"/>
            <a:endParaRPr lang="en-US" altLang="ja-JP" dirty="0"/>
          </a:p>
          <a:p>
            <a:pPr lvl="0"/>
            <a:r>
              <a:rPr lang="en-US" altLang="ja-JP" dirty="0"/>
              <a:t>URL</a:t>
            </a:r>
            <a:r>
              <a:rPr lang="ja-JP" altLang="en-US" dirty="0"/>
              <a:t>接続</a:t>
            </a:r>
            <a:endParaRPr lang="en-US" altLang="ja-JP" dirty="0"/>
          </a:p>
          <a:p>
            <a:pPr lvl="1"/>
            <a:r>
              <a:rPr lang="ja-JP" altLang="en-US" dirty="0"/>
              <a:t>以下の</a:t>
            </a:r>
            <a:r>
              <a:rPr lang="en-US" altLang="ja-JP" dirty="0"/>
              <a:t>URL</a:t>
            </a:r>
            <a:r>
              <a:rPr lang="ja-JP" altLang="en-US" dirty="0"/>
              <a:t>より、ログイン画面にアクセスしてください。</a:t>
            </a:r>
            <a:endParaRPr lang="en-US" altLang="ja-JP" dirty="0"/>
          </a:p>
          <a:p>
            <a:pPr lvl="1"/>
            <a:r>
              <a:rPr lang="en-US" altLang="ja-JP" dirty="0"/>
              <a:t>URL</a:t>
            </a:r>
            <a:r>
              <a:rPr lang="ja-JP" altLang="ja-JP" dirty="0"/>
              <a:t>：</a:t>
            </a:r>
            <a:r>
              <a:rPr lang="en-US" altLang="ja-JP" b="1" u="sng" dirty="0">
                <a:solidFill>
                  <a:srgbClr val="FF0000"/>
                </a:solidFill>
              </a:rPr>
              <a:t>http://</a:t>
            </a:r>
            <a:r>
              <a:rPr lang="ja-JP" altLang="en-US" b="1" u="sng" dirty="0">
                <a:solidFill>
                  <a:srgbClr val="FF0000"/>
                </a:solidFill>
              </a:rPr>
              <a:t>（サーバの</a:t>
            </a:r>
            <a:r>
              <a:rPr lang="en-US" altLang="ja-JP" b="1" u="sng" dirty="0">
                <a:solidFill>
                  <a:srgbClr val="FF0000"/>
                </a:solidFill>
              </a:rPr>
              <a:t>IP</a:t>
            </a:r>
            <a:r>
              <a:rPr lang="ja-JP" altLang="en-US" b="1" u="sng" dirty="0">
                <a:solidFill>
                  <a:srgbClr val="FF0000"/>
                </a:solidFill>
              </a:rPr>
              <a:t>アドレス）</a:t>
            </a:r>
            <a:endParaRPr lang="en-US" altLang="ja-JP" b="1" u="sng" dirty="0">
              <a:solidFill>
                <a:srgbClr val="FF0000"/>
              </a:solidFill>
            </a:endParaRPr>
          </a:p>
          <a:p>
            <a:pPr marL="180000" lvl="1" indent="0">
              <a:buNone/>
            </a:pPr>
            <a:endParaRPr kumimoji="1" lang="en-US" altLang="ja-JP" dirty="0"/>
          </a:p>
          <a:p>
            <a:pPr marL="180000" lvl="1" indent="0">
              <a:buNone/>
            </a:pPr>
            <a:r>
              <a:rPr kumimoji="1" lang="en-US" altLang="ja-JP" dirty="0">
                <a:solidFill>
                  <a:srgbClr val="FF0000"/>
                </a:solidFill>
              </a:rPr>
              <a:t>※</a:t>
            </a:r>
            <a:r>
              <a:rPr lang="ja-JP" altLang="en-US" dirty="0">
                <a:solidFill>
                  <a:srgbClr val="FF0000"/>
                </a:solidFill>
              </a:rPr>
              <a:t>インストール後は、</a:t>
            </a:r>
            <a:r>
              <a:rPr lang="en-US" altLang="ja-JP" dirty="0">
                <a:solidFill>
                  <a:srgbClr val="FF0000"/>
                </a:solidFill>
              </a:rPr>
              <a:t>HTTP</a:t>
            </a:r>
            <a:r>
              <a:rPr lang="ja-JP" altLang="en-US" dirty="0">
                <a:solidFill>
                  <a:srgbClr val="FF0000"/>
                </a:solidFill>
              </a:rPr>
              <a:t>と</a:t>
            </a:r>
            <a:r>
              <a:rPr lang="en-US" altLang="ja-JP" dirty="0">
                <a:solidFill>
                  <a:srgbClr val="FF0000"/>
                </a:solidFill>
              </a:rPr>
              <a:t>HTTPS</a:t>
            </a:r>
            <a:r>
              <a:rPr lang="ja-JP" altLang="en-US" dirty="0">
                <a:solidFill>
                  <a:srgbClr val="FF0000"/>
                </a:solidFill>
              </a:rPr>
              <a:t>の両方のアクセスが可能です。</a:t>
            </a:r>
            <a:br>
              <a:rPr lang="en-US" altLang="ja-JP" dirty="0">
                <a:solidFill>
                  <a:srgbClr val="FF0000"/>
                </a:solidFill>
              </a:rPr>
            </a:br>
            <a:r>
              <a:rPr lang="ja-JP" altLang="en-US" dirty="0">
                <a:solidFill>
                  <a:srgbClr val="FF0000"/>
                </a:solidFill>
              </a:rPr>
              <a:t>　</a:t>
            </a:r>
            <a:r>
              <a:rPr lang="en-US" altLang="ja-JP" dirty="0">
                <a:solidFill>
                  <a:srgbClr val="FF0000"/>
                </a:solidFill>
              </a:rPr>
              <a:t>HTTP</a:t>
            </a:r>
            <a:r>
              <a:rPr lang="ja-JP" altLang="en-US" dirty="0">
                <a:solidFill>
                  <a:srgbClr val="FF0000"/>
                </a:solidFill>
              </a:rPr>
              <a:t>はセキュリティ的に脆弱なので、</a:t>
            </a:r>
            <a:r>
              <a:rPr lang="en-US" altLang="ja-JP" dirty="0">
                <a:solidFill>
                  <a:srgbClr val="FF0000"/>
                </a:solidFill>
              </a:rPr>
              <a:t>HTTPS</a:t>
            </a:r>
            <a:r>
              <a:rPr lang="ja-JP" altLang="en-US" dirty="0">
                <a:solidFill>
                  <a:srgbClr val="FF0000"/>
                </a:solidFill>
              </a:rPr>
              <a:t>でのアクセスを推奨します。</a:t>
            </a:r>
            <a:br>
              <a:rPr lang="en-US" altLang="ja-JP" dirty="0">
                <a:solidFill>
                  <a:srgbClr val="FF0000"/>
                </a:solidFill>
              </a:rPr>
            </a:br>
            <a:r>
              <a:rPr lang="ja-JP" altLang="en-US" dirty="0">
                <a:solidFill>
                  <a:srgbClr val="FF0000"/>
                </a:solidFill>
              </a:rPr>
              <a:t>　</a:t>
            </a:r>
            <a:r>
              <a:rPr kumimoji="1" lang="en-US" altLang="ja-JP" dirty="0">
                <a:solidFill>
                  <a:srgbClr val="FF0000"/>
                </a:solidFill>
              </a:rPr>
              <a:t>HTTPS</a:t>
            </a:r>
            <a:r>
              <a:rPr kumimoji="1" lang="ja-JP" altLang="en-US" dirty="0">
                <a:solidFill>
                  <a:srgbClr val="FF0000"/>
                </a:solidFill>
              </a:rPr>
              <a:t>でのアクセス方法は、動作確認（</a:t>
            </a:r>
            <a:r>
              <a:rPr kumimoji="1" lang="en-US" altLang="ja-JP" dirty="0">
                <a:solidFill>
                  <a:srgbClr val="FF0000"/>
                </a:solidFill>
              </a:rPr>
              <a:t>4/4</a:t>
            </a:r>
            <a:r>
              <a:rPr kumimoji="1" lang="ja-JP" altLang="en-US">
                <a:solidFill>
                  <a:srgbClr val="FF0000"/>
                </a:solidFill>
              </a:rPr>
              <a:t>）を</a:t>
            </a:r>
            <a:r>
              <a:rPr kumimoji="1" lang="ja-JP" altLang="en-US" dirty="0">
                <a:solidFill>
                  <a:srgbClr val="FF0000"/>
                </a:solidFill>
              </a:rPr>
              <a:t>確認してください。</a:t>
            </a:r>
            <a:endParaRPr kumimoji="1" lang="en-US" altLang="ja-JP" dirty="0">
              <a:solidFill>
                <a:srgbClr val="FF0000"/>
              </a:solidFill>
            </a:endParaRPr>
          </a:p>
          <a:p>
            <a:pPr lvl="1"/>
            <a:endParaRPr lang="en-US" altLang="ja-JP" dirty="0"/>
          </a:p>
          <a:p>
            <a:pPr lvl="0"/>
            <a:r>
              <a:rPr lang="ja-JP" altLang="en-US" dirty="0"/>
              <a:t>ログイン</a:t>
            </a:r>
            <a:endParaRPr lang="en-US" altLang="ja-JP" dirty="0"/>
          </a:p>
          <a:p>
            <a:pPr lvl="1"/>
            <a:r>
              <a:rPr lang="en-US" altLang="ja-JP" dirty="0"/>
              <a:t>ITA</a:t>
            </a:r>
            <a:r>
              <a:rPr lang="ja-JP" altLang="ja-JP" dirty="0"/>
              <a:t>のログイン画面が表示されたら、指定のログイン</a:t>
            </a:r>
            <a:r>
              <a:rPr lang="en-US" altLang="ja-JP" dirty="0"/>
              <a:t>ID</a:t>
            </a:r>
            <a:r>
              <a:rPr lang="ja-JP" altLang="ja-JP" dirty="0"/>
              <a:t>、初期パスワードを入力して、</a:t>
            </a:r>
            <a:r>
              <a:rPr lang="en-US" altLang="ja-JP" dirty="0"/>
              <a:t>[</a:t>
            </a:r>
            <a:r>
              <a:rPr lang="ja-JP" altLang="ja-JP" dirty="0"/>
              <a:t>ログイン</a:t>
            </a:r>
            <a:r>
              <a:rPr lang="en-US" altLang="ja-JP" dirty="0"/>
              <a:t>]</a:t>
            </a:r>
            <a:r>
              <a:rPr lang="ja-JP" altLang="ja-JP" dirty="0"/>
              <a:t>ボタンをクリックしてください。</a:t>
            </a:r>
          </a:p>
          <a:p>
            <a:pPr marL="180000" lvl="1" indent="0">
              <a:buNone/>
            </a:pPr>
            <a:r>
              <a:rPr lang="ja-JP" altLang="ja-JP" dirty="0"/>
              <a:t>　　・ログイン</a:t>
            </a:r>
            <a:r>
              <a:rPr lang="en-US" altLang="ja-JP" dirty="0"/>
              <a:t>ID</a:t>
            </a:r>
            <a:r>
              <a:rPr lang="ja-JP" altLang="ja-JP" dirty="0"/>
              <a:t>　　：</a:t>
            </a:r>
            <a:r>
              <a:rPr lang="ja-JP" altLang="en-US" dirty="0"/>
              <a:t> </a:t>
            </a:r>
            <a:r>
              <a:rPr lang="en-US" altLang="ja-JP" dirty="0"/>
              <a:t>administrator</a:t>
            </a:r>
            <a:endParaRPr lang="ja-JP" altLang="ja-JP" dirty="0"/>
          </a:p>
          <a:p>
            <a:pPr marL="180000" lvl="1" indent="0">
              <a:buNone/>
            </a:pPr>
            <a:r>
              <a:rPr lang="ja-JP" altLang="ja-JP" dirty="0"/>
              <a:t>　　・初期パスワード ： </a:t>
            </a:r>
            <a:r>
              <a:rPr lang="en-US" altLang="ja-JP" dirty="0"/>
              <a:t>password</a:t>
            </a:r>
          </a:p>
          <a:p>
            <a:pPr marL="180000" lvl="1" indent="0">
              <a:buNone/>
            </a:pPr>
            <a:endParaRPr lang="ja-JP" altLang="ja-JP" dirty="0"/>
          </a:p>
          <a:p>
            <a:pPr lvl="1"/>
            <a:r>
              <a:rPr lang="ja-JP" altLang="ja-JP" dirty="0"/>
              <a:t>インストール後に初めてログインした場合は、「パスワード変更画面」に遷移します。</a:t>
            </a:r>
          </a:p>
          <a:p>
            <a:pPr lvl="1"/>
            <a:r>
              <a:rPr lang="ja-JP" altLang="ja-JP" dirty="0"/>
              <a:t>パスワード変更画面から、初期パスワードを変更してください。</a:t>
            </a:r>
          </a:p>
          <a:p>
            <a:pPr marL="180000" lvl="1" indent="0">
              <a:buNone/>
            </a:pPr>
            <a:endParaRPr kumimoji="1" lang="en-US" altLang="ja-JP" dirty="0"/>
          </a:p>
        </p:txBody>
      </p:sp>
    </p:spTree>
    <p:extLst>
      <p:ext uri="{BB962C8B-B14F-4D97-AF65-F5344CB8AC3E}">
        <p14:creationId xmlns:p14="http://schemas.microsoft.com/office/powerpoint/2010/main" val="15078676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p:cNvPicPr>
            <a:picLocks noChangeAspect="1"/>
          </p:cNvPicPr>
          <p:nvPr/>
        </p:nvPicPr>
        <p:blipFill rotWithShape="1">
          <a:blip r:embed="rId2"/>
          <a:srcRect l="161" t="18635" r="2267" b="3493"/>
          <a:stretch/>
        </p:blipFill>
        <p:spPr>
          <a:xfrm>
            <a:off x="2066609" y="1955935"/>
            <a:ext cx="5112710" cy="2648310"/>
          </a:xfrm>
          <a:prstGeom prst="rect">
            <a:avLst/>
          </a:prstGeom>
        </p:spPr>
      </p:pic>
      <p:sp>
        <p:nvSpPr>
          <p:cNvPr id="2" name="タイトル 1"/>
          <p:cNvSpPr>
            <a:spLocks noGrp="1"/>
          </p:cNvSpPr>
          <p:nvPr>
            <p:ph type="title"/>
          </p:nvPr>
        </p:nvSpPr>
        <p:spPr/>
        <p:txBody>
          <a:bodyPr/>
          <a:lstStyle/>
          <a:p>
            <a:r>
              <a:rPr lang="en-US" altLang="ja-JP" dirty="0"/>
              <a:t>4.2</a:t>
            </a:r>
            <a:r>
              <a:rPr lang="ja-JP" altLang="en-US" dirty="0"/>
              <a:t>　動作確認（</a:t>
            </a:r>
            <a:r>
              <a:rPr lang="en-US" altLang="ja-JP" dirty="0"/>
              <a:t>2/4</a:t>
            </a:r>
            <a:r>
              <a:rPr lang="ja-JP" altLang="en-US" dirty="0"/>
              <a:t>）</a:t>
            </a:r>
            <a:endParaRPr kumimoji="1" lang="ja-JP" altLang="en-US" dirty="0"/>
          </a:p>
        </p:txBody>
      </p:sp>
      <p:sp>
        <p:nvSpPr>
          <p:cNvPr id="3" name="コンテンツ プレースホルダー 2"/>
          <p:cNvSpPr>
            <a:spLocks noGrp="1"/>
          </p:cNvSpPr>
          <p:nvPr>
            <p:ph sz="quarter" idx="10"/>
          </p:nvPr>
        </p:nvSpPr>
        <p:spPr/>
        <p:txBody>
          <a:bodyPr/>
          <a:lstStyle/>
          <a:p>
            <a:r>
              <a:rPr lang="en-US" altLang="ja-JP" dirty="0"/>
              <a:t>ITA</a:t>
            </a:r>
            <a:r>
              <a:rPr kumimoji="1" lang="ja-JP" altLang="en-US" dirty="0"/>
              <a:t>ログイン画面</a:t>
            </a:r>
            <a:endParaRPr kumimoji="1" lang="en-US" altLang="ja-JP" dirty="0"/>
          </a:p>
          <a:p>
            <a:pPr lvl="1"/>
            <a:r>
              <a:rPr lang="ja-JP" altLang="en-US" dirty="0"/>
              <a:t>正常にインストールされている場合、以下のようなログイン画面が表示されます。</a:t>
            </a:r>
            <a:endParaRPr kumimoji="1" lang="ja-JP" altLang="en-US" dirty="0"/>
          </a:p>
        </p:txBody>
      </p:sp>
      <p:cxnSp>
        <p:nvCxnSpPr>
          <p:cNvPr id="5" name="直線コネクタ 4"/>
          <p:cNvCxnSpPr/>
          <p:nvPr/>
        </p:nvCxnSpPr>
        <p:spPr bwMode="auto">
          <a:xfrm flipH="1">
            <a:off x="2072861" y="2780910"/>
            <a:ext cx="2139089" cy="855095"/>
          </a:xfrm>
          <a:prstGeom prst="line">
            <a:avLst/>
          </a:prstGeom>
          <a:solidFill>
            <a:schemeClr val="bg1"/>
          </a:solidFill>
          <a:ln w="19050" cap="flat" cmpd="sng" algn="ctr">
            <a:solidFill>
              <a:srgbClr val="FF0000"/>
            </a:solidFill>
            <a:prstDash val="solid"/>
            <a:bevel/>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6" name="直線コネクタ 5"/>
          <p:cNvCxnSpPr/>
          <p:nvPr/>
        </p:nvCxnSpPr>
        <p:spPr bwMode="auto">
          <a:xfrm>
            <a:off x="4211950" y="2780910"/>
            <a:ext cx="1008140" cy="0"/>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 name="直線コネクタ 6"/>
          <p:cNvCxnSpPr/>
          <p:nvPr/>
        </p:nvCxnSpPr>
        <p:spPr bwMode="auto">
          <a:xfrm>
            <a:off x="278856" y="3626910"/>
            <a:ext cx="1800250" cy="10038"/>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8" name="テキスト ボックス 7"/>
          <p:cNvSpPr txBox="1"/>
          <p:nvPr/>
        </p:nvSpPr>
        <p:spPr>
          <a:xfrm>
            <a:off x="-33695" y="3427303"/>
            <a:ext cx="2023017" cy="246221"/>
          </a:xfrm>
          <a:prstGeom prst="rect">
            <a:avLst/>
          </a:prstGeom>
          <a:noFill/>
        </p:spPr>
        <p:txBody>
          <a:bodyPr wrap="square" rtlCol="0">
            <a:spAutoFit/>
          </a:bodyPr>
          <a:lstStyle/>
          <a:p>
            <a:pPr algn="ctr"/>
            <a:r>
              <a:rPr lang="ja-JP" altLang="en-US" sz="1000" dirty="0">
                <a:solidFill>
                  <a:srgbClr val="FF0000"/>
                </a:solidFill>
              </a:rPr>
              <a:t>ログイン</a:t>
            </a:r>
            <a:r>
              <a:rPr lang="en-US" altLang="ja-JP" sz="1000" dirty="0">
                <a:solidFill>
                  <a:srgbClr val="FF0000"/>
                </a:solidFill>
              </a:rPr>
              <a:t>ID</a:t>
            </a:r>
            <a:r>
              <a:rPr lang="ja-JP" altLang="en-US" sz="1000" dirty="0">
                <a:solidFill>
                  <a:srgbClr val="FF0000"/>
                </a:solidFill>
              </a:rPr>
              <a:t>： </a:t>
            </a:r>
            <a:r>
              <a:rPr lang="en-US" altLang="ja-JP" sz="1000" dirty="0">
                <a:solidFill>
                  <a:srgbClr val="FF0000"/>
                </a:solidFill>
              </a:rPr>
              <a:t>administrator</a:t>
            </a:r>
            <a:endParaRPr kumimoji="1" lang="ja-JP" altLang="en-US" sz="1000" dirty="0">
              <a:solidFill>
                <a:srgbClr val="FF0000"/>
              </a:solidFill>
            </a:endParaRPr>
          </a:p>
        </p:txBody>
      </p:sp>
      <p:cxnSp>
        <p:nvCxnSpPr>
          <p:cNvPr id="11" name="直線コネクタ 10"/>
          <p:cNvCxnSpPr/>
          <p:nvPr/>
        </p:nvCxnSpPr>
        <p:spPr bwMode="auto">
          <a:xfrm flipH="1">
            <a:off x="2072858" y="2996940"/>
            <a:ext cx="2139092" cy="1148779"/>
          </a:xfrm>
          <a:prstGeom prst="line">
            <a:avLst/>
          </a:prstGeom>
          <a:solidFill>
            <a:schemeClr val="bg1"/>
          </a:solidFill>
          <a:ln w="19050" cap="flat" cmpd="sng" algn="ctr">
            <a:solidFill>
              <a:srgbClr val="FF0000"/>
            </a:solidFill>
            <a:prstDash val="solid"/>
            <a:bevel/>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2" name="直線コネクタ 11"/>
          <p:cNvCxnSpPr/>
          <p:nvPr/>
        </p:nvCxnSpPr>
        <p:spPr bwMode="auto">
          <a:xfrm>
            <a:off x="4211950" y="2996940"/>
            <a:ext cx="1008140" cy="0"/>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3" name="直線コネクタ 12"/>
          <p:cNvCxnSpPr/>
          <p:nvPr/>
        </p:nvCxnSpPr>
        <p:spPr bwMode="auto">
          <a:xfrm>
            <a:off x="272607" y="4135681"/>
            <a:ext cx="1800250" cy="10038"/>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4" name="テキスト ボックス 13"/>
          <p:cNvSpPr txBox="1"/>
          <p:nvPr/>
        </p:nvSpPr>
        <p:spPr>
          <a:xfrm>
            <a:off x="-39944" y="3899498"/>
            <a:ext cx="2023017" cy="246221"/>
          </a:xfrm>
          <a:prstGeom prst="rect">
            <a:avLst/>
          </a:prstGeom>
          <a:noFill/>
        </p:spPr>
        <p:txBody>
          <a:bodyPr wrap="square" rtlCol="0">
            <a:spAutoFit/>
          </a:bodyPr>
          <a:lstStyle/>
          <a:p>
            <a:pPr algn="ctr"/>
            <a:r>
              <a:rPr lang="ja-JP" altLang="en-US" sz="1000" dirty="0">
                <a:solidFill>
                  <a:srgbClr val="FF0000"/>
                </a:solidFill>
              </a:rPr>
              <a:t>初期パスワード ： </a:t>
            </a:r>
            <a:r>
              <a:rPr lang="en-US" altLang="ja-JP" sz="1000" dirty="0">
                <a:solidFill>
                  <a:srgbClr val="FF0000"/>
                </a:solidFill>
              </a:rPr>
              <a:t>password</a:t>
            </a:r>
          </a:p>
        </p:txBody>
      </p:sp>
    </p:spTree>
    <p:extLst>
      <p:ext uri="{BB962C8B-B14F-4D97-AF65-F5344CB8AC3E}">
        <p14:creationId xmlns:p14="http://schemas.microsoft.com/office/powerpoint/2010/main" val="1176338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a:t>1.</a:t>
            </a:r>
            <a:r>
              <a:rPr lang="ja-JP" altLang="en-US" dirty="0"/>
              <a:t>　はじめに</a:t>
            </a:r>
            <a:endParaRPr kumimoji="1" lang="ja-JP" altLang="en-US" dirty="0"/>
          </a:p>
        </p:txBody>
      </p:sp>
    </p:spTree>
    <p:extLst>
      <p:ext uri="{BB962C8B-B14F-4D97-AF65-F5344CB8AC3E}">
        <p14:creationId xmlns:p14="http://schemas.microsoft.com/office/powerpoint/2010/main" val="3360661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4.3</a:t>
            </a:r>
            <a:r>
              <a:rPr lang="ja-JP" altLang="en-US" dirty="0"/>
              <a:t>　動作確認（</a:t>
            </a:r>
            <a:r>
              <a:rPr lang="en-US" altLang="ja-JP" dirty="0"/>
              <a:t>3/4</a:t>
            </a:r>
            <a:r>
              <a:rPr lang="ja-JP" altLang="en-US" dirty="0"/>
              <a:t>）</a:t>
            </a:r>
            <a:endParaRPr kumimoji="1" lang="ja-JP" altLang="en-US" dirty="0"/>
          </a:p>
        </p:txBody>
      </p:sp>
      <p:sp>
        <p:nvSpPr>
          <p:cNvPr id="3" name="コンテンツ プレースホルダー 2"/>
          <p:cNvSpPr>
            <a:spLocks noGrp="1"/>
          </p:cNvSpPr>
          <p:nvPr>
            <p:ph sz="quarter" idx="10"/>
          </p:nvPr>
        </p:nvSpPr>
        <p:spPr/>
        <p:txBody>
          <a:bodyPr>
            <a:normAutofit/>
          </a:bodyPr>
          <a:lstStyle/>
          <a:p>
            <a:pPr lvl="0"/>
            <a:r>
              <a:rPr lang="ja-JP" altLang="ja-JP" dirty="0"/>
              <a:t>各メニューの表示による内容確認</a:t>
            </a:r>
            <a:endParaRPr lang="en-US" altLang="ja-JP" dirty="0"/>
          </a:p>
          <a:p>
            <a:pPr lvl="1"/>
            <a:r>
              <a:rPr lang="ja-JP" altLang="en-US" dirty="0"/>
              <a:t>ログイン後、</a:t>
            </a:r>
            <a:r>
              <a:rPr lang="ja-JP" altLang="ja-JP" dirty="0"/>
              <a:t>以下のメニューが正常に表示され</a:t>
            </a:r>
            <a:r>
              <a:rPr lang="ja-JP" altLang="en-US" dirty="0"/>
              <a:t>てい</a:t>
            </a:r>
            <a:r>
              <a:rPr lang="ja-JP" altLang="ja-JP" dirty="0"/>
              <a:t>ることを確認してください。</a:t>
            </a:r>
          </a:p>
          <a:p>
            <a:pPr lvl="1"/>
            <a:endParaRPr kumimoji="1" lang="en-US" altLang="ja-JP" dirty="0"/>
          </a:p>
          <a:p>
            <a:pPr lvl="1"/>
            <a:endParaRPr lang="en-US" altLang="ja-JP" dirty="0"/>
          </a:p>
          <a:p>
            <a:pPr lvl="1"/>
            <a:endParaRPr kumimoji="1" lang="en-US" altLang="ja-JP" dirty="0"/>
          </a:p>
          <a:p>
            <a:pPr lvl="1"/>
            <a:endParaRPr lang="en-US" altLang="ja-JP" dirty="0"/>
          </a:p>
          <a:p>
            <a:pPr lvl="1"/>
            <a:endParaRPr kumimoji="1" lang="en-US" altLang="ja-JP" dirty="0"/>
          </a:p>
          <a:p>
            <a:pPr lvl="1"/>
            <a:endParaRPr lang="en-US" altLang="ja-JP" dirty="0"/>
          </a:p>
          <a:p>
            <a:pPr lvl="1"/>
            <a:endParaRPr kumimoji="1" lang="en-US" altLang="ja-JP" dirty="0"/>
          </a:p>
          <a:p>
            <a:pPr lvl="1"/>
            <a:endParaRPr lang="en-US" altLang="ja-JP" dirty="0"/>
          </a:p>
          <a:p>
            <a:pPr marL="180000" lvl="1" indent="0">
              <a:buNone/>
            </a:pPr>
            <a:endParaRPr kumimoji="1" lang="en-US" altLang="ja-JP" dirty="0"/>
          </a:p>
          <a:p>
            <a:pPr marL="180000" lvl="1" indent="0">
              <a:buNone/>
            </a:pPr>
            <a:endParaRPr kumimoji="1" lang="en-US" altLang="ja-JP" dirty="0"/>
          </a:p>
        </p:txBody>
      </p:sp>
      <p:graphicFrame>
        <p:nvGraphicFramePr>
          <p:cNvPr id="6" name="表 5"/>
          <p:cNvGraphicFramePr>
            <a:graphicFrameLocks noGrp="1"/>
          </p:cNvGraphicFramePr>
          <p:nvPr>
            <p:extLst>
              <p:ext uri="{D42A27DB-BD31-4B8C-83A1-F6EECF244321}">
                <p14:modId xmlns:p14="http://schemas.microsoft.com/office/powerpoint/2010/main" val="836737306"/>
              </p:ext>
            </p:extLst>
          </p:nvPr>
        </p:nvGraphicFramePr>
        <p:xfrm>
          <a:off x="1187530" y="4149100"/>
          <a:ext cx="6298666" cy="2019603"/>
        </p:xfrm>
        <a:graphic>
          <a:graphicData uri="http://schemas.openxmlformats.org/drawingml/2006/table">
            <a:tbl>
              <a:tblPr firstRow="1" firstCol="1" bandRow="1">
                <a:tableStyleId>{5C22544A-7EE6-4342-B048-85BDC9FD1C3A}</a:tableStyleId>
              </a:tblPr>
              <a:tblGrid>
                <a:gridCol w="3149333">
                  <a:extLst>
                    <a:ext uri="{9D8B030D-6E8A-4147-A177-3AD203B41FA5}">
                      <a16:colId xmlns:a16="http://schemas.microsoft.com/office/drawing/2014/main" val="20000"/>
                    </a:ext>
                  </a:extLst>
                </a:gridCol>
                <a:gridCol w="3149333">
                  <a:extLst>
                    <a:ext uri="{9D8B030D-6E8A-4147-A177-3AD203B41FA5}">
                      <a16:colId xmlns:a16="http://schemas.microsoft.com/office/drawing/2014/main" val="20001"/>
                    </a:ext>
                  </a:extLst>
                </a:gridCol>
              </a:tblGrid>
              <a:tr h="236523">
                <a:tc>
                  <a:txBody>
                    <a:bodyPr/>
                    <a:lstStyle/>
                    <a:p>
                      <a:pPr algn="ctr">
                        <a:spcAft>
                          <a:spcPts val="0"/>
                        </a:spcAft>
                      </a:pPr>
                      <a:r>
                        <a:rPr lang="ja-JP" sz="900" kern="100" dirty="0">
                          <a:effectLst/>
                        </a:rPr>
                        <a:t>機能</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900" kern="100" dirty="0">
                          <a:effectLst/>
                        </a:rPr>
                        <a:t>メニュー</a:t>
                      </a:r>
                      <a:r>
                        <a:rPr lang="ja-JP" altLang="en-US" sz="900" kern="100" dirty="0">
                          <a:effectLst/>
                        </a:rPr>
                        <a:t>グループ</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106888">
                <a:tc rowSpan="5">
                  <a:txBody>
                    <a:bodyPr/>
                    <a:lstStyle/>
                    <a:p>
                      <a:pPr algn="l">
                        <a:spcAft>
                          <a:spcPts val="0"/>
                        </a:spcAft>
                      </a:pPr>
                      <a:r>
                        <a:rPr lang="en-US" altLang="ja-JP" sz="900" kern="100" dirty="0">
                          <a:effectLst/>
                        </a:rPr>
                        <a:t>ITA</a:t>
                      </a:r>
                      <a:r>
                        <a:rPr lang="ja-JP" sz="900" kern="100" dirty="0">
                          <a:effectLst/>
                        </a:rPr>
                        <a:t>本体</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ja-JP" sz="900" kern="100" dirty="0">
                          <a:effectLst/>
                        </a:rPr>
                        <a:t>管理コンソール</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1"/>
                  </a:ext>
                </a:extLst>
              </a:tr>
              <a:tr h="113748">
                <a:tc vMerge="1">
                  <a:txBody>
                    <a:bodyPr/>
                    <a:lstStyle/>
                    <a:p>
                      <a:endParaRPr kumimoji="1" lang="ja-JP" altLang="en-US"/>
                    </a:p>
                  </a:txBody>
                  <a:tcPr/>
                </a:tc>
                <a:tc>
                  <a:txBody>
                    <a:bodyPr/>
                    <a:lstStyle/>
                    <a:p>
                      <a:pPr algn="l">
                        <a:spcAft>
                          <a:spcPts val="0"/>
                        </a:spcAft>
                      </a:pPr>
                      <a:r>
                        <a:rPr lang="ja-JP" sz="900" kern="100" dirty="0">
                          <a:effectLst/>
                        </a:rPr>
                        <a:t>基本コンソール</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2"/>
                  </a:ext>
                </a:extLst>
              </a:tr>
              <a:tr h="48598">
                <a:tc vMerge="1">
                  <a:txBody>
                    <a:bodyPr/>
                    <a:lstStyle/>
                    <a:p>
                      <a:pPr algn="l">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marL="0" algn="l" defTabSz="914400" rtl="0" eaLnBrk="1" latinLnBrk="0" hangingPunct="1">
                        <a:spcAft>
                          <a:spcPts val="0"/>
                        </a:spcAft>
                      </a:pPr>
                      <a:r>
                        <a:rPr kumimoji="1" lang="ja-JP" altLang="en-US" sz="900" kern="100" dirty="0">
                          <a:solidFill>
                            <a:schemeClr val="dk1"/>
                          </a:solidFill>
                          <a:effectLst/>
                          <a:latin typeface="+mn-lt"/>
                          <a:ea typeface="+mn-ea"/>
                          <a:cs typeface="+mn-cs"/>
                        </a:rPr>
                        <a:t>エクスポート</a:t>
                      </a:r>
                      <a:r>
                        <a:rPr kumimoji="1" lang="en-US" altLang="ja-JP" sz="900" kern="100" dirty="0">
                          <a:solidFill>
                            <a:schemeClr val="dk1"/>
                          </a:solidFill>
                          <a:effectLst/>
                          <a:latin typeface="+mn-lt"/>
                          <a:ea typeface="+mn-ea"/>
                          <a:cs typeface="+mn-cs"/>
                        </a:rPr>
                        <a:t>/</a:t>
                      </a:r>
                      <a:r>
                        <a:rPr kumimoji="1" lang="ja-JP" altLang="en-US" sz="900" kern="100" dirty="0">
                          <a:solidFill>
                            <a:schemeClr val="dk1"/>
                          </a:solidFill>
                          <a:effectLst/>
                          <a:latin typeface="+mn-lt"/>
                          <a:ea typeface="+mn-ea"/>
                          <a:cs typeface="+mn-cs"/>
                        </a:rPr>
                        <a:t>インポート</a:t>
                      </a:r>
                      <a:endParaRPr kumimoji="1" lang="ja-JP" altLang="ja-JP" sz="900" kern="100" dirty="0">
                        <a:solidFill>
                          <a:schemeClr val="dk1"/>
                        </a:solidFill>
                        <a:effectLst/>
                        <a:latin typeface="+mn-lt"/>
                        <a:ea typeface="+mn-ea"/>
                        <a:cs typeface="+mn-cs"/>
                      </a:endParaRPr>
                    </a:p>
                  </a:txBody>
                  <a:tcPr marL="68580" marR="68580" marT="0" marB="0" anchor="ctr">
                    <a:solidFill>
                      <a:srgbClr val="CBCDD3"/>
                    </a:solidFill>
                  </a:tcPr>
                </a:tc>
                <a:extLst>
                  <a:ext uri="{0D108BD9-81ED-4DB2-BD59-A6C34878D82A}">
                    <a16:rowId xmlns:a16="http://schemas.microsoft.com/office/drawing/2014/main" val="2197021021"/>
                  </a:ext>
                </a:extLst>
              </a:tr>
              <a:tr h="55458">
                <a:tc vMerge="1">
                  <a:txBody>
                    <a:bodyPr/>
                    <a:lstStyle/>
                    <a:p>
                      <a:pPr algn="l">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marL="0" algn="l" defTabSz="914400" rtl="0" eaLnBrk="1" latinLnBrk="0" hangingPunct="1">
                        <a:spcAft>
                          <a:spcPts val="0"/>
                        </a:spcAft>
                      </a:pPr>
                      <a:r>
                        <a:rPr kumimoji="1" lang="en-US" altLang="ja-JP" sz="900" kern="100" dirty="0">
                          <a:solidFill>
                            <a:schemeClr val="dk1"/>
                          </a:solidFill>
                          <a:effectLst/>
                          <a:latin typeface="+mn-lt"/>
                          <a:ea typeface="+mn-ea"/>
                          <a:cs typeface="+mn-cs"/>
                        </a:rPr>
                        <a:t>Symphony</a:t>
                      </a:r>
                      <a:endParaRPr kumimoji="1" lang="ja-JP" altLang="ja-JP" sz="900" kern="100" dirty="0">
                        <a:solidFill>
                          <a:schemeClr val="dk1"/>
                        </a:solidFill>
                        <a:effectLst/>
                        <a:latin typeface="+mn-lt"/>
                        <a:ea typeface="+mn-ea"/>
                        <a:cs typeface="+mn-cs"/>
                      </a:endParaRPr>
                    </a:p>
                  </a:txBody>
                  <a:tcPr marL="68580" marR="68580" marT="0" marB="0" anchor="ctr">
                    <a:solidFill>
                      <a:srgbClr val="E7E8EA"/>
                    </a:solidFill>
                  </a:tcPr>
                </a:tc>
                <a:extLst>
                  <a:ext uri="{0D108BD9-81ED-4DB2-BD59-A6C34878D82A}">
                    <a16:rowId xmlns:a16="http://schemas.microsoft.com/office/drawing/2014/main" val="2638595390"/>
                  </a:ext>
                </a:extLst>
              </a:tr>
              <a:tr h="0">
                <a:tc vMerge="1">
                  <a:txBody>
                    <a:bodyPr/>
                    <a:lstStyle/>
                    <a:p>
                      <a:pPr algn="l">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marL="0" algn="l" defTabSz="914400" rtl="0" eaLnBrk="1" latinLnBrk="0" hangingPunct="1">
                        <a:spcAft>
                          <a:spcPts val="0"/>
                        </a:spcAft>
                      </a:pPr>
                      <a:r>
                        <a:rPr kumimoji="1" lang="en-US" altLang="ja-JP" sz="900" kern="100" dirty="0">
                          <a:solidFill>
                            <a:schemeClr val="dk1"/>
                          </a:solidFill>
                          <a:effectLst/>
                          <a:latin typeface="+mn-lt"/>
                          <a:ea typeface="+mn-ea"/>
                          <a:cs typeface="+mn-cs"/>
                        </a:rPr>
                        <a:t>Conductor</a:t>
                      </a:r>
                      <a:endParaRPr kumimoji="1" lang="ja-JP" altLang="ja-JP" sz="900" kern="100" dirty="0">
                        <a:solidFill>
                          <a:schemeClr val="dk1"/>
                        </a:solidFill>
                        <a:effectLst/>
                        <a:latin typeface="+mn-lt"/>
                        <a:ea typeface="+mn-ea"/>
                        <a:cs typeface="+mn-cs"/>
                      </a:endParaRPr>
                    </a:p>
                  </a:txBody>
                  <a:tcPr marL="68580" marR="68580" marT="0" marB="0" anchor="ctr">
                    <a:solidFill>
                      <a:srgbClr val="CBCDD3"/>
                    </a:solidFill>
                  </a:tcPr>
                </a:tc>
                <a:extLst>
                  <a:ext uri="{0D108BD9-81ED-4DB2-BD59-A6C34878D82A}">
                    <a16:rowId xmlns:a16="http://schemas.microsoft.com/office/drawing/2014/main" val="1028971540"/>
                  </a:ext>
                </a:extLst>
              </a:tr>
              <a:tr h="0">
                <a:tc rowSpan="2">
                  <a:txBody>
                    <a:bodyPr/>
                    <a:lstStyle/>
                    <a:p>
                      <a:pPr algn="l">
                        <a:spcAft>
                          <a:spcPts val="0"/>
                        </a:spcAft>
                      </a:pPr>
                      <a:r>
                        <a:rPr lang="ja-JP" altLang="en-US" sz="900" kern="100" dirty="0">
                          <a:effectLst/>
                        </a:rPr>
                        <a:t>メニュー</a:t>
                      </a:r>
                      <a:r>
                        <a:rPr lang="ja-JP" sz="900" kern="100" dirty="0">
                          <a:effectLst/>
                        </a:rPr>
                        <a:t>作成</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ja-JP" altLang="en-US" sz="900" kern="100" dirty="0">
                          <a:effectLst/>
                        </a:rPr>
                        <a:t>メニュー</a:t>
                      </a:r>
                      <a:r>
                        <a:rPr lang="ja-JP" sz="900" kern="100" dirty="0">
                          <a:effectLst/>
                        </a:rPr>
                        <a:t>作成</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3"/>
                  </a:ext>
                </a:extLst>
              </a:tr>
              <a:tr h="0">
                <a:tc vMerge="1">
                  <a:txBody>
                    <a:bodyPr/>
                    <a:lstStyle/>
                    <a:p>
                      <a:pPr algn="l">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ja-JP" altLang="en-US" sz="900" kern="100" dirty="0">
                          <a:effectLst/>
                        </a:rPr>
                        <a:t>比較</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814075935"/>
                  </a:ext>
                </a:extLst>
              </a:tr>
              <a:tr h="0">
                <a:tc>
                  <a:txBody>
                    <a:bodyPr/>
                    <a:lstStyle/>
                    <a:p>
                      <a:pPr algn="l">
                        <a:spcAft>
                          <a:spcPts val="0"/>
                        </a:spcAft>
                      </a:pPr>
                      <a:r>
                        <a:rPr lang="ja-JP" altLang="en-US" sz="900" kern="100" dirty="0">
                          <a:effectLst/>
                          <a:latin typeface="メイリオ" panose="020B0604030504040204" pitchFamily="50" charset="-128"/>
                          <a:ea typeface="メイリオ" panose="020B0604030504040204" pitchFamily="50" charset="-128"/>
                          <a:cs typeface="Times New Roman" panose="02020603050405020304" pitchFamily="18" charset="0"/>
                        </a:rPr>
                        <a:t>ホストグループ</a:t>
                      </a:r>
                      <a:endParaRPr lang="ja-JP" sz="9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ja-JP" altLang="en-US" sz="900" kern="100" dirty="0">
                          <a:effectLst/>
                          <a:latin typeface="メイリオ" panose="020B0604030504040204" pitchFamily="50" charset="-128"/>
                          <a:ea typeface="メイリオ" panose="020B0604030504040204" pitchFamily="50" charset="-128"/>
                          <a:cs typeface="Times New Roman" panose="02020603050405020304" pitchFamily="18" charset="0"/>
                        </a:rPr>
                        <a:t>ホストグループ管理</a:t>
                      </a:r>
                      <a:endParaRPr lang="ja-JP" sz="9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603738297"/>
                  </a:ext>
                </a:extLst>
              </a:tr>
              <a:tr h="0">
                <a:tc rowSpan="4">
                  <a:txBody>
                    <a:bodyPr/>
                    <a:lstStyle/>
                    <a:p>
                      <a:pPr algn="l">
                        <a:spcAft>
                          <a:spcPts val="0"/>
                        </a:spcAft>
                      </a:pPr>
                      <a:r>
                        <a:rPr lang="en-US" sz="900" kern="100" dirty="0">
                          <a:effectLst/>
                        </a:rPr>
                        <a:t>Ansible </a:t>
                      </a:r>
                      <a:r>
                        <a:rPr lang="ja-JP" sz="900" kern="100" dirty="0">
                          <a:effectLst/>
                        </a:rPr>
                        <a:t>ドライバー</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en-US" sz="900" kern="100" dirty="0">
                          <a:effectLst/>
                        </a:rPr>
                        <a:t>Ansible</a:t>
                      </a:r>
                      <a:r>
                        <a:rPr lang="ja-JP" sz="900" kern="100" dirty="0">
                          <a:effectLst/>
                        </a:rPr>
                        <a:t>共通</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5"/>
                  </a:ext>
                </a:extLst>
              </a:tr>
              <a:tr h="0">
                <a:tc vMerge="1">
                  <a:txBody>
                    <a:bodyPr/>
                    <a:lstStyle/>
                    <a:p>
                      <a:endParaRPr kumimoji="1" lang="ja-JP" altLang="en-US"/>
                    </a:p>
                  </a:txBody>
                  <a:tcPr/>
                </a:tc>
                <a:tc>
                  <a:txBody>
                    <a:bodyPr/>
                    <a:lstStyle/>
                    <a:p>
                      <a:pPr algn="l">
                        <a:spcAft>
                          <a:spcPts val="0"/>
                        </a:spcAft>
                      </a:pPr>
                      <a:r>
                        <a:rPr lang="en-US" sz="900" kern="100" dirty="0">
                          <a:effectLst/>
                        </a:rPr>
                        <a:t>Ansible-Legacy</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6"/>
                  </a:ext>
                </a:extLst>
              </a:tr>
              <a:tr h="31468">
                <a:tc vMerge="1">
                  <a:txBody>
                    <a:bodyPr/>
                    <a:lstStyle/>
                    <a:p>
                      <a:endParaRPr kumimoji="1" lang="ja-JP" altLang="en-US"/>
                    </a:p>
                  </a:txBody>
                  <a:tcPr/>
                </a:tc>
                <a:tc>
                  <a:txBody>
                    <a:bodyPr/>
                    <a:lstStyle/>
                    <a:p>
                      <a:pPr algn="l">
                        <a:spcAft>
                          <a:spcPts val="0"/>
                        </a:spcAft>
                      </a:pPr>
                      <a:r>
                        <a:rPr lang="en-US" sz="900" kern="100" dirty="0">
                          <a:effectLst/>
                        </a:rPr>
                        <a:t>Ansible-Pioneer</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7"/>
                  </a:ext>
                </a:extLst>
              </a:tr>
              <a:tr h="38328">
                <a:tc vMerge="1">
                  <a:txBody>
                    <a:bodyPr/>
                    <a:lstStyle/>
                    <a:p>
                      <a:endParaRPr kumimoji="1" lang="ja-JP" altLang="en-US"/>
                    </a:p>
                  </a:txBody>
                  <a:tcPr/>
                </a:tc>
                <a:tc>
                  <a:txBody>
                    <a:bodyPr/>
                    <a:lstStyle/>
                    <a:p>
                      <a:pPr algn="l">
                        <a:spcAft>
                          <a:spcPts val="0"/>
                        </a:spcAft>
                      </a:pPr>
                      <a:r>
                        <a:rPr lang="en-US" sz="900" kern="100" dirty="0">
                          <a:effectLst/>
                        </a:rPr>
                        <a:t>Ansible-LegacyRole</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8"/>
                  </a:ext>
                </a:extLst>
              </a:tr>
              <a:tr h="45188">
                <a:tc>
                  <a:txBody>
                    <a:bodyPr/>
                    <a:lstStyle/>
                    <a:p>
                      <a:pPr algn="l">
                        <a:spcAft>
                          <a:spcPts val="0"/>
                        </a:spcAft>
                      </a:pPr>
                      <a:r>
                        <a:rPr lang="en-US" altLang="ja-JP" sz="900" kern="100" dirty="0">
                          <a:effectLst/>
                        </a:rPr>
                        <a:t>Terraform</a:t>
                      </a:r>
                      <a:r>
                        <a:rPr lang="ja-JP" altLang="en-US" sz="900" kern="100" dirty="0">
                          <a:effectLst/>
                        </a:rPr>
                        <a:t> ドライバー</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en-US" altLang="ja-JP" sz="900" kern="100" dirty="0">
                          <a:effectLst/>
                        </a:rPr>
                        <a:t>Terraform</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3846449212"/>
                  </a:ext>
                </a:extLst>
              </a:tr>
            </a:tbl>
          </a:graphicData>
        </a:graphic>
      </p:graphicFrame>
      <p:pic>
        <p:nvPicPr>
          <p:cNvPr id="8" name="図 7"/>
          <p:cNvPicPr>
            <a:picLocks noChangeAspect="1"/>
          </p:cNvPicPr>
          <p:nvPr/>
        </p:nvPicPr>
        <p:blipFill>
          <a:blip r:embed="rId2"/>
          <a:stretch>
            <a:fillRect/>
          </a:stretch>
        </p:blipFill>
        <p:spPr>
          <a:xfrm>
            <a:off x="1187530" y="1556740"/>
            <a:ext cx="6298666" cy="2397430"/>
          </a:xfrm>
          <a:prstGeom prst="rect">
            <a:avLst/>
          </a:prstGeom>
        </p:spPr>
      </p:pic>
    </p:spTree>
    <p:extLst>
      <p:ext uri="{BB962C8B-B14F-4D97-AF65-F5344CB8AC3E}">
        <p14:creationId xmlns:p14="http://schemas.microsoft.com/office/powerpoint/2010/main" val="22851319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4.4</a:t>
            </a:r>
            <a:r>
              <a:rPr lang="ja-JP" altLang="en-US" dirty="0"/>
              <a:t>　動作確認（</a:t>
            </a:r>
            <a:r>
              <a:rPr lang="en-US" altLang="ja-JP" dirty="0"/>
              <a:t>4/4</a:t>
            </a:r>
            <a:r>
              <a:rPr lang="ja-JP" altLang="en-US" dirty="0"/>
              <a:t>）</a:t>
            </a:r>
            <a:endParaRPr kumimoji="1" lang="ja-JP" altLang="en-US" dirty="0"/>
          </a:p>
        </p:txBody>
      </p:sp>
      <p:sp>
        <p:nvSpPr>
          <p:cNvPr id="3" name="コンテンツ プレースホルダー 2"/>
          <p:cNvSpPr>
            <a:spLocks noGrp="1"/>
          </p:cNvSpPr>
          <p:nvPr>
            <p:ph sz="quarter" idx="10"/>
          </p:nvPr>
        </p:nvSpPr>
        <p:spPr/>
        <p:txBody>
          <a:bodyPr>
            <a:normAutofit lnSpcReduction="10000"/>
          </a:bodyPr>
          <a:lstStyle/>
          <a:p>
            <a:r>
              <a:rPr lang="en-US" altLang="ja-JP" dirty="0"/>
              <a:t>HTTPS</a:t>
            </a:r>
            <a:r>
              <a:rPr lang="ja-JP" altLang="en-US" dirty="0"/>
              <a:t>でアクセスするための準備作業</a:t>
            </a:r>
            <a:endParaRPr lang="en-US" altLang="ja-JP" dirty="0"/>
          </a:p>
          <a:p>
            <a:pPr marL="180000" lvl="1" indent="0">
              <a:buNone/>
            </a:pPr>
            <a:endParaRPr lang="en-US" altLang="ja-JP" dirty="0"/>
          </a:p>
          <a:p>
            <a:pPr lvl="1"/>
            <a:r>
              <a:rPr lang="ja-JP" altLang="en-US" dirty="0"/>
              <a:t>アンサーファイルの「</a:t>
            </a:r>
            <a:r>
              <a:rPr lang="en-US" altLang="ja-JP" dirty="0" err="1"/>
              <a:t>ita_domain</a:t>
            </a:r>
            <a:r>
              <a:rPr lang="ja-JP" altLang="en-US" dirty="0"/>
              <a:t>」に設定したホスト名をご使用の環境の</a:t>
            </a:r>
            <a:r>
              <a:rPr lang="en-US" altLang="ja-JP" dirty="0"/>
              <a:t>DNS</a:t>
            </a:r>
            <a:r>
              <a:rPr lang="ja-JP" altLang="en-US" dirty="0"/>
              <a:t>サーバまたは操作端末の</a:t>
            </a:r>
            <a:r>
              <a:rPr lang="en-US" altLang="ja-JP" dirty="0"/>
              <a:t>hosts</a:t>
            </a:r>
            <a:r>
              <a:rPr lang="ja-JP" altLang="en-US" dirty="0" err="1"/>
              <a:t>に登</a:t>
            </a:r>
            <a:r>
              <a:rPr lang="ja-JP" altLang="en-US" dirty="0"/>
              <a:t>録してください。</a:t>
            </a:r>
          </a:p>
          <a:p>
            <a:pPr lvl="1"/>
            <a:r>
              <a:rPr lang="ja-JP" altLang="ja-JP" dirty="0"/>
              <a:t>操作端末（</a:t>
            </a:r>
            <a:r>
              <a:rPr lang="en-US" altLang="ja-JP" dirty="0"/>
              <a:t>Windows</a:t>
            </a:r>
            <a:r>
              <a:rPr lang="ja-JP" altLang="ja-JP" dirty="0"/>
              <a:t>）</a:t>
            </a:r>
            <a:r>
              <a:rPr lang="ja-JP" altLang="en-US" dirty="0"/>
              <a:t>への</a:t>
            </a:r>
            <a:r>
              <a:rPr lang="ja-JP" altLang="ja-JP" dirty="0"/>
              <a:t>証明書インポート</a:t>
            </a:r>
            <a:r>
              <a:rPr lang="ja-JP" altLang="en-US" dirty="0"/>
              <a:t>を行います。</a:t>
            </a:r>
            <a:br>
              <a:rPr lang="en-US" altLang="ja-JP" dirty="0"/>
            </a:br>
            <a:r>
              <a:rPr lang="ja-JP" altLang="en-US" dirty="0"/>
              <a:t>ユーザ指定のサーバ証明書を使用してない場合、サーバ</a:t>
            </a:r>
            <a:r>
              <a:rPr lang="ja-JP" altLang="ja-JP" dirty="0"/>
              <a:t>証明書は</a:t>
            </a:r>
            <a:r>
              <a:rPr lang="en-US" altLang="ja-JP" dirty="0"/>
              <a:t>ITA</a:t>
            </a:r>
            <a:r>
              <a:rPr lang="ja-JP" altLang="ja-JP" dirty="0"/>
              <a:t>インストールパッケージの以下のパスに格納されています。</a:t>
            </a:r>
            <a:endParaRPr lang="en-US" altLang="ja-JP" dirty="0"/>
          </a:p>
          <a:p>
            <a:pPr marL="180000" lvl="1" indent="0">
              <a:buNone/>
            </a:pPr>
            <a:endParaRPr lang="en-US" altLang="ja-JP" sz="1400" dirty="0"/>
          </a:p>
          <a:p>
            <a:pPr lvl="1"/>
            <a:endParaRPr lang="en-US" altLang="ja-JP" sz="1400" dirty="0"/>
          </a:p>
          <a:p>
            <a:pPr lvl="1"/>
            <a:endParaRPr lang="en-US" altLang="ja-JP" sz="1400" dirty="0"/>
          </a:p>
          <a:p>
            <a:pPr lvl="1"/>
            <a:endParaRPr lang="en-US" altLang="ja-JP" sz="1400" dirty="0"/>
          </a:p>
          <a:p>
            <a:pPr lvl="1"/>
            <a:endParaRPr lang="en-US" altLang="ja-JP" sz="1400" dirty="0"/>
          </a:p>
          <a:p>
            <a:pPr lvl="1"/>
            <a:r>
              <a:rPr lang="en-US" altLang="ja-JP" dirty="0"/>
              <a:t>Web</a:t>
            </a:r>
            <a:r>
              <a:rPr lang="ja-JP" altLang="ja-JP" dirty="0"/>
              <a:t>ブラウザに証明書のインポートをしてください。</a:t>
            </a:r>
            <a:endParaRPr lang="en-US" altLang="ja-JP" dirty="0"/>
          </a:p>
          <a:p>
            <a:pPr lvl="1"/>
            <a:endParaRPr lang="en-US" altLang="ja-JP" dirty="0"/>
          </a:p>
          <a:p>
            <a:pPr lvl="0"/>
            <a:r>
              <a:rPr lang="en-US" altLang="ja-JP" dirty="0"/>
              <a:t>HTTPS</a:t>
            </a:r>
            <a:r>
              <a:rPr lang="ja-JP" altLang="en-US" dirty="0" err="1"/>
              <a:t>での</a:t>
            </a:r>
            <a:r>
              <a:rPr lang="en-US" altLang="ja-JP" dirty="0"/>
              <a:t>URL</a:t>
            </a:r>
            <a:r>
              <a:rPr lang="ja-JP" altLang="en-US" dirty="0"/>
              <a:t>接続</a:t>
            </a:r>
            <a:endParaRPr lang="en-US" altLang="ja-JP" dirty="0"/>
          </a:p>
          <a:p>
            <a:pPr lvl="1"/>
            <a:r>
              <a:rPr lang="ja-JP" altLang="en-US" dirty="0"/>
              <a:t>以下の</a:t>
            </a:r>
            <a:r>
              <a:rPr lang="en-US" altLang="ja-JP" dirty="0"/>
              <a:t>URL</a:t>
            </a:r>
            <a:r>
              <a:rPr lang="ja-JP" altLang="en-US" dirty="0"/>
              <a:t>より、ログイン画面にアクセスしてください。</a:t>
            </a:r>
            <a:endParaRPr lang="en-US" altLang="ja-JP" dirty="0"/>
          </a:p>
          <a:p>
            <a:pPr lvl="1"/>
            <a:r>
              <a:rPr lang="en-US" altLang="ja-JP" dirty="0"/>
              <a:t>URL</a:t>
            </a:r>
            <a:r>
              <a:rPr lang="ja-JP" altLang="ja-JP" dirty="0"/>
              <a:t>：</a:t>
            </a:r>
            <a:r>
              <a:rPr lang="en-US" altLang="ja-JP" b="1" u="sng" dirty="0">
                <a:solidFill>
                  <a:srgbClr val="FF0000"/>
                </a:solidFill>
              </a:rPr>
              <a:t>https://[</a:t>
            </a:r>
            <a:r>
              <a:rPr lang="ja-JP" altLang="en-US" b="1" u="sng" dirty="0">
                <a:solidFill>
                  <a:srgbClr val="FF0000"/>
                </a:solidFill>
              </a:rPr>
              <a:t>アンサーファイルの</a:t>
            </a:r>
            <a:r>
              <a:rPr lang="en-US" altLang="ja-JP" b="1" u="sng" dirty="0" err="1">
                <a:solidFill>
                  <a:srgbClr val="FF0000"/>
                </a:solidFill>
              </a:rPr>
              <a:t>ita_domain</a:t>
            </a:r>
            <a:r>
              <a:rPr lang="ja-JP" altLang="en-US" b="1" u="sng" dirty="0">
                <a:solidFill>
                  <a:srgbClr val="FF0000"/>
                </a:solidFill>
              </a:rPr>
              <a:t>に入力したホスト名</a:t>
            </a:r>
            <a:r>
              <a:rPr lang="en-US" altLang="ja-JP" b="1" u="sng" dirty="0">
                <a:solidFill>
                  <a:srgbClr val="FF0000"/>
                </a:solidFill>
              </a:rPr>
              <a:t>]</a:t>
            </a:r>
          </a:p>
          <a:p>
            <a:pPr marL="180000" lvl="1" indent="0">
              <a:buNone/>
            </a:pPr>
            <a:r>
              <a:rPr lang="ja-JP" altLang="en-US" b="1" dirty="0">
                <a:solidFill>
                  <a:srgbClr val="FF0000"/>
                </a:solidFill>
              </a:rPr>
              <a:t>　</a:t>
            </a:r>
            <a:r>
              <a:rPr lang="en-US" altLang="ja-JP" sz="1500" dirty="0"/>
              <a:t>※</a:t>
            </a:r>
            <a:r>
              <a:rPr lang="ja-JP" altLang="en-US" sz="1500" dirty="0"/>
              <a:t>ドメイン名の代わりに、サーバーの</a:t>
            </a:r>
            <a:r>
              <a:rPr lang="en-US" altLang="ja-JP" sz="1500" dirty="0"/>
              <a:t>IP</a:t>
            </a:r>
            <a:r>
              <a:rPr lang="ja-JP" altLang="en-US" sz="1500" dirty="0"/>
              <a:t>アドレスでアクセスすることも可能です。</a:t>
            </a:r>
            <a:endParaRPr lang="en-US" altLang="ja-JP" sz="1500" dirty="0"/>
          </a:p>
          <a:p>
            <a:pPr marL="180000" lvl="1" indent="0">
              <a:buNone/>
            </a:pPr>
            <a:endParaRPr lang="en-US" altLang="ja-JP" b="1" u="sng" dirty="0">
              <a:solidFill>
                <a:srgbClr val="FF0000"/>
              </a:solidFill>
            </a:endParaRPr>
          </a:p>
          <a:p>
            <a:pPr marL="180000" lvl="1" indent="0">
              <a:buNone/>
            </a:pPr>
            <a:r>
              <a:rPr lang="ja-JP" altLang="en-US" dirty="0"/>
              <a:t>接続後は</a:t>
            </a:r>
            <a:r>
              <a:rPr lang="en-US" altLang="ja-JP" dirty="0"/>
              <a:t>HTTP</a:t>
            </a:r>
            <a:r>
              <a:rPr lang="ja-JP" altLang="en-US" dirty="0"/>
              <a:t>の場合と同様となります。</a:t>
            </a:r>
            <a:endParaRPr lang="en-US" altLang="ja-JP" dirty="0"/>
          </a:p>
          <a:p>
            <a:pPr lvl="1"/>
            <a:endParaRPr lang="ja-JP" altLang="ja-JP" dirty="0"/>
          </a:p>
          <a:p>
            <a:pPr lvl="1"/>
            <a:endParaRPr lang="en-US" altLang="ja-JP" dirty="0"/>
          </a:p>
          <a:p>
            <a:pPr lvl="1"/>
            <a:endParaRPr kumimoji="1" lang="ja-JP" altLang="en-US" dirty="0"/>
          </a:p>
        </p:txBody>
      </p:sp>
      <p:graphicFrame>
        <p:nvGraphicFramePr>
          <p:cNvPr id="6" name="表 5"/>
          <p:cNvGraphicFramePr>
            <a:graphicFrameLocks noGrp="1"/>
          </p:cNvGraphicFramePr>
          <p:nvPr>
            <p:extLst>
              <p:ext uri="{D42A27DB-BD31-4B8C-83A1-F6EECF244321}">
                <p14:modId xmlns:p14="http://schemas.microsoft.com/office/powerpoint/2010/main" val="2944367434"/>
              </p:ext>
            </p:extLst>
          </p:nvPr>
        </p:nvGraphicFramePr>
        <p:xfrm>
          <a:off x="971500" y="2708900"/>
          <a:ext cx="6984970" cy="693485"/>
        </p:xfrm>
        <a:graphic>
          <a:graphicData uri="http://schemas.openxmlformats.org/drawingml/2006/table">
            <a:tbl>
              <a:tblPr firstRow="1" firstCol="1" bandRow="1">
                <a:tableStyleId>{5C22544A-7EE6-4342-B048-85BDC9FD1C3A}</a:tableStyleId>
              </a:tblPr>
              <a:tblGrid>
                <a:gridCol w="2448340">
                  <a:extLst>
                    <a:ext uri="{9D8B030D-6E8A-4147-A177-3AD203B41FA5}">
                      <a16:colId xmlns:a16="http://schemas.microsoft.com/office/drawing/2014/main" val="20001"/>
                    </a:ext>
                  </a:extLst>
                </a:gridCol>
                <a:gridCol w="4536630">
                  <a:extLst>
                    <a:ext uri="{9D8B030D-6E8A-4147-A177-3AD203B41FA5}">
                      <a16:colId xmlns:a16="http://schemas.microsoft.com/office/drawing/2014/main" val="20002"/>
                    </a:ext>
                  </a:extLst>
                </a:gridCol>
              </a:tblGrid>
              <a:tr h="305781">
                <a:tc>
                  <a:txBody>
                    <a:bodyPr/>
                    <a:lstStyle/>
                    <a:p>
                      <a:pPr algn="ctr">
                        <a:spcAft>
                          <a:spcPts val="0"/>
                        </a:spcAft>
                      </a:pPr>
                      <a:r>
                        <a:rPr lang="ja-JP" altLang="en-US" sz="1050" kern="100" dirty="0">
                          <a:effectLst/>
                        </a:rPr>
                        <a:t>ディレクトリ</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050" kern="100" dirty="0">
                          <a:effectLst/>
                        </a:rPr>
                        <a:t>ファイル名</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387704">
                <a:tc>
                  <a:txBody>
                    <a:bodyPr/>
                    <a:lstStyle/>
                    <a:p>
                      <a:pPr algn="l" latinLnBrk="1">
                        <a:spcAft>
                          <a:spcPts val="0"/>
                        </a:spcAft>
                      </a:pPr>
                      <a:r>
                        <a:rPr lang="en-US" altLang="ja-JP" sz="1100" b="0" kern="100" dirty="0">
                          <a:solidFill>
                            <a:schemeClr val="tx1"/>
                          </a:solidFill>
                          <a:effectLst/>
                          <a:latin typeface="+mn-ea"/>
                          <a:ea typeface="+mn-ea"/>
                          <a:cs typeface="Times New Roman" panose="02020603050405020304" pitchFamily="18" charset="0"/>
                        </a:rPr>
                        <a:t>/</a:t>
                      </a:r>
                      <a:r>
                        <a:rPr lang="en-US" altLang="ja-JP" sz="1100" b="0" kern="100" dirty="0" err="1">
                          <a:solidFill>
                            <a:schemeClr val="tx1"/>
                          </a:solidFill>
                          <a:effectLst/>
                          <a:latin typeface="+mn-ea"/>
                          <a:ea typeface="+mn-ea"/>
                          <a:cs typeface="Times New Roman" panose="02020603050405020304" pitchFamily="18" charset="0"/>
                        </a:rPr>
                        <a:t>etc</a:t>
                      </a:r>
                      <a:r>
                        <a:rPr lang="en-US" altLang="ja-JP" sz="1100" b="0" kern="100" dirty="0">
                          <a:solidFill>
                            <a:schemeClr val="tx1"/>
                          </a:solidFill>
                          <a:effectLst/>
                          <a:latin typeface="+mn-ea"/>
                          <a:ea typeface="+mn-ea"/>
                          <a:cs typeface="Times New Roman" panose="02020603050405020304" pitchFamily="18" charset="0"/>
                        </a:rPr>
                        <a:t>/</a:t>
                      </a:r>
                      <a:r>
                        <a:rPr lang="en-US" altLang="ja-JP" sz="1100" b="0" kern="100" dirty="0" err="1">
                          <a:solidFill>
                            <a:schemeClr val="tx1"/>
                          </a:solidFill>
                          <a:effectLst/>
                          <a:latin typeface="+mn-ea"/>
                          <a:ea typeface="+mn-ea"/>
                          <a:cs typeface="Times New Roman" panose="02020603050405020304" pitchFamily="18" charset="0"/>
                        </a:rPr>
                        <a:t>pki</a:t>
                      </a:r>
                      <a:r>
                        <a:rPr lang="en-US" altLang="ja-JP" sz="1100" b="0" kern="100" dirty="0">
                          <a:solidFill>
                            <a:schemeClr val="tx1"/>
                          </a:solidFill>
                          <a:effectLst/>
                          <a:latin typeface="+mn-ea"/>
                          <a:ea typeface="+mn-ea"/>
                          <a:cs typeface="Times New Roman" panose="02020603050405020304" pitchFamily="18" charset="0"/>
                        </a:rPr>
                        <a:t>/</a:t>
                      </a:r>
                      <a:r>
                        <a:rPr lang="en-US" altLang="ja-JP" sz="1100" b="0" kern="100" dirty="0" err="1">
                          <a:solidFill>
                            <a:schemeClr val="tx1"/>
                          </a:solidFill>
                          <a:effectLst/>
                          <a:latin typeface="+mn-ea"/>
                          <a:ea typeface="+mn-ea"/>
                          <a:cs typeface="Times New Roman" panose="02020603050405020304" pitchFamily="18" charset="0"/>
                        </a:rPr>
                        <a:t>tls</a:t>
                      </a:r>
                      <a:r>
                        <a:rPr lang="en-US" altLang="ja-JP" sz="1100" b="0" kern="100" dirty="0">
                          <a:solidFill>
                            <a:schemeClr val="tx1"/>
                          </a:solidFill>
                          <a:effectLst/>
                          <a:latin typeface="+mn-ea"/>
                          <a:ea typeface="+mn-ea"/>
                          <a:cs typeface="Times New Roman" panose="02020603050405020304" pitchFamily="18" charset="0"/>
                        </a:rPr>
                        <a:t>/certs</a:t>
                      </a:r>
                      <a:endParaRPr lang="ja-JP" sz="1100" b="0" kern="100" dirty="0">
                        <a:solidFill>
                          <a:schemeClr val="tx1"/>
                        </a:solidFill>
                        <a:effectLst/>
                        <a:latin typeface="+mn-ea"/>
                        <a:ea typeface="+mn-ea"/>
                        <a:cs typeface="Times New Roman" panose="02020603050405020304" pitchFamily="18" charset="0"/>
                      </a:endParaRPr>
                    </a:p>
                  </a:txBody>
                  <a:tcPr marL="68580" marR="68580" marT="0" marB="0" anchor="ctr">
                    <a:solidFill>
                      <a:srgbClr val="CBCDD3"/>
                    </a:solidFill>
                  </a:tcPr>
                </a:tc>
                <a:tc>
                  <a:txBody>
                    <a:bodyPr/>
                    <a:lstStyle/>
                    <a:p>
                      <a:pPr algn="l">
                        <a:spcAft>
                          <a:spcPts val="0"/>
                        </a:spcAft>
                      </a:pPr>
                      <a:r>
                        <a:rPr lang="en-US" altLang="ja-JP" sz="1100" kern="100" dirty="0">
                          <a:effectLst/>
                          <a:latin typeface="+mn-ea"/>
                          <a:ea typeface="+mn-ea"/>
                          <a:cs typeface="Times New Roman" panose="02020603050405020304" pitchFamily="18" charset="0"/>
                        </a:rPr>
                        <a:t>[</a:t>
                      </a:r>
                      <a:r>
                        <a:rPr lang="ja-JP" altLang="en-US" sz="1100" kern="100" dirty="0">
                          <a:effectLst/>
                          <a:latin typeface="+mn-ea"/>
                          <a:ea typeface="+mn-ea"/>
                          <a:cs typeface="Times New Roman" panose="02020603050405020304" pitchFamily="18" charset="0"/>
                        </a:rPr>
                        <a:t>アンサーファイルの</a:t>
                      </a:r>
                      <a:r>
                        <a:rPr lang="en-US" altLang="ja-JP" sz="1100" kern="100" dirty="0" err="1">
                          <a:effectLst/>
                          <a:latin typeface="+mn-ea"/>
                          <a:ea typeface="+mn-ea"/>
                          <a:cs typeface="Times New Roman" panose="02020603050405020304" pitchFamily="18" charset="0"/>
                        </a:rPr>
                        <a:t>ita_domain</a:t>
                      </a:r>
                      <a:r>
                        <a:rPr lang="ja-JP" altLang="en-US" sz="1100" kern="100" dirty="0">
                          <a:effectLst/>
                          <a:latin typeface="+mn-ea"/>
                          <a:ea typeface="+mn-ea"/>
                          <a:cs typeface="Times New Roman" panose="02020603050405020304" pitchFamily="18" charset="0"/>
                        </a:rPr>
                        <a:t>に設定したホスト名</a:t>
                      </a:r>
                      <a:r>
                        <a:rPr lang="en-US" altLang="ja-JP" sz="1100" kern="100" dirty="0">
                          <a:effectLst/>
                          <a:latin typeface="+mn-ea"/>
                          <a:ea typeface="+mn-ea"/>
                          <a:cs typeface="Times New Roman" panose="02020603050405020304" pitchFamily="18" charset="0"/>
                        </a:rPr>
                        <a:t>].</a:t>
                      </a:r>
                      <a:r>
                        <a:rPr lang="en-US" altLang="ja-JP" sz="1100" kern="100" dirty="0" err="1">
                          <a:effectLst/>
                          <a:latin typeface="+mn-ea"/>
                          <a:ea typeface="+mn-ea"/>
                          <a:cs typeface="Times New Roman" panose="02020603050405020304" pitchFamily="18" charset="0"/>
                        </a:rPr>
                        <a:t>crt</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772385271"/>
                  </a:ext>
                </a:extLst>
              </a:tr>
            </a:tbl>
          </a:graphicData>
        </a:graphic>
      </p:graphicFrame>
      <p:sp>
        <p:nvSpPr>
          <p:cNvPr id="4" name="テキスト ボックス 3"/>
          <p:cNvSpPr txBox="1"/>
          <p:nvPr/>
        </p:nvSpPr>
        <p:spPr>
          <a:xfrm>
            <a:off x="863485" y="3414117"/>
            <a:ext cx="7201000" cy="461665"/>
          </a:xfrm>
          <a:prstGeom prst="rect">
            <a:avLst/>
          </a:prstGeom>
          <a:noFill/>
        </p:spPr>
        <p:txBody>
          <a:bodyPr wrap="square" rtlCol="0">
            <a:spAutoFit/>
          </a:bodyPr>
          <a:lstStyle/>
          <a:p>
            <a:r>
              <a:rPr kumimoji="1" lang="en-US" altLang="ja-JP" sz="1200" dirty="0"/>
              <a:t>※</a:t>
            </a:r>
            <a:r>
              <a:rPr kumimoji="1" lang="ja-JP" altLang="en-US" sz="1200" dirty="0"/>
              <a:t>ユーザ証明書を使用する場合はアンサーファイルの「</a:t>
            </a:r>
            <a:r>
              <a:rPr lang="en-US" altLang="ja-JP" sz="1200" kern="100" dirty="0" err="1">
                <a:latin typeface="+mn-ea"/>
                <a:cs typeface="Times New Roman" panose="02020603050405020304" pitchFamily="18" charset="0"/>
              </a:rPr>
              <a:t>certificate_path</a:t>
            </a:r>
            <a:r>
              <a:rPr lang="ja-JP" altLang="en-US" sz="1200" kern="100" dirty="0">
                <a:latin typeface="+mn-ea"/>
                <a:cs typeface="Times New Roman" panose="02020603050405020304" pitchFamily="18" charset="0"/>
              </a:rPr>
              <a:t>」に設定した証明書ファイルを使用してください。</a:t>
            </a:r>
            <a:endParaRPr lang="ja-JP" altLang="ja-JP" sz="1200" kern="100" dirty="0">
              <a:latin typeface="+mn-ea"/>
              <a:cs typeface="Times New Roman" panose="02020603050405020304" pitchFamily="18" charset="0"/>
            </a:endParaRPr>
          </a:p>
        </p:txBody>
      </p:sp>
    </p:spTree>
    <p:extLst>
      <p:ext uri="{BB962C8B-B14F-4D97-AF65-F5344CB8AC3E}">
        <p14:creationId xmlns:p14="http://schemas.microsoft.com/office/powerpoint/2010/main" val="6848744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a:t>5.</a:t>
            </a:r>
            <a:r>
              <a:rPr lang="ja-JP" altLang="en-US" dirty="0"/>
              <a:t>　参考</a:t>
            </a:r>
            <a:endParaRPr kumimoji="1" lang="ja-JP" altLang="en-US" dirty="0"/>
          </a:p>
        </p:txBody>
      </p:sp>
    </p:spTree>
    <p:extLst>
      <p:ext uri="{BB962C8B-B14F-4D97-AF65-F5344CB8AC3E}">
        <p14:creationId xmlns:p14="http://schemas.microsoft.com/office/powerpoint/2010/main" val="51863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5.1</a:t>
            </a:r>
            <a:r>
              <a:rPr lang="ja-JP" altLang="en-US" dirty="0"/>
              <a:t>　参考（</a:t>
            </a:r>
            <a:r>
              <a:rPr lang="en-US" altLang="ja-JP" dirty="0"/>
              <a:t>1/2</a:t>
            </a:r>
            <a:r>
              <a:rPr lang="ja-JP" altLang="en-US" dirty="0"/>
              <a:t>）</a:t>
            </a:r>
            <a:endParaRPr kumimoji="1" lang="ja-JP" altLang="en-US" dirty="0"/>
          </a:p>
        </p:txBody>
      </p:sp>
      <p:sp>
        <p:nvSpPr>
          <p:cNvPr id="3" name="コンテンツ プレースホルダー 2"/>
          <p:cNvSpPr>
            <a:spLocks noGrp="1"/>
          </p:cNvSpPr>
          <p:nvPr>
            <p:ph sz="quarter" idx="10"/>
          </p:nvPr>
        </p:nvSpPr>
        <p:spPr/>
        <p:txBody>
          <a:bodyPr>
            <a:normAutofit/>
          </a:bodyPr>
          <a:lstStyle/>
          <a:p>
            <a:pPr lvl="0"/>
            <a:r>
              <a:rPr lang="en-US" altLang="ja-JP" dirty="0"/>
              <a:t>HTTP</a:t>
            </a:r>
            <a:r>
              <a:rPr lang="ja-JP" altLang="en-US" dirty="0"/>
              <a:t>または</a:t>
            </a:r>
            <a:r>
              <a:rPr lang="en-US" altLang="ja-JP" dirty="0"/>
              <a:t>HTTPS</a:t>
            </a:r>
            <a:r>
              <a:rPr lang="ja-JP" altLang="en-US" dirty="0"/>
              <a:t>アクセスの制限</a:t>
            </a:r>
            <a:endParaRPr lang="en-US" altLang="ja-JP" dirty="0"/>
          </a:p>
          <a:p>
            <a:pPr marL="180000" lvl="1" indent="0">
              <a:buNone/>
            </a:pPr>
            <a:r>
              <a:rPr lang="en-US" altLang="ja-JP" dirty="0"/>
              <a:t>HTTP</a:t>
            </a:r>
            <a:r>
              <a:rPr lang="ja-JP" altLang="en-US" dirty="0"/>
              <a:t>または</a:t>
            </a:r>
            <a:r>
              <a:rPr lang="en-US" altLang="ja-JP" dirty="0"/>
              <a:t>HTTPS</a:t>
            </a:r>
            <a:r>
              <a:rPr lang="ja-JP" altLang="en-US" dirty="0"/>
              <a:t>アクセスを制限する場合は、</a:t>
            </a:r>
            <a:r>
              <a:rPr lang="ja-JP" altLang="ja-JP" dirty="0"/>
              <a:t>以下の</a:t>
            </a:r>
            <a:r>
              <a:rPr lang="ja-JP" altLang="en-US" dirty="0"/>
              <a:t>手順を実施してください。</a:t>
            </a:r>
            <a:endParaRPr lang="en-US" altLang="ja-JP" dirty="0"/>
          </a:p>
          <a:p>
            <a:pPr marL="180000" lvl="1" indent="0">
              <a:buNone/>
            </a:pPr>
            <a:endParaRPr lang="en-US" altLang="ja-JP" dirty="0"/>
          </a:p>
          <a:p>
            <a:pPr lvl="1"/>
            <a:r>
              <a:rPr lang="ja-JP" altLang="en-US" dirty="0"/>
              <a:t>ファイル「</a:t>
            </a:r>
            <a:r>
              <a:rPr lang="en-US" altLang="ja-JP" dirty="0"/>
              <a:t>/</a:t>
            </a:r>
            <a:r>
              <a:rPr lang="en-US" altLang="ja-JP" dirty="0" err="1"/>
              <a:t>etc</a:t>
            </a:r>
            <a:r>
              <a:rPr lang="en-US" altLang="ja-JP" dirty="0"/>
              <a:t>/</a:t>
            </a:r>
            <a:r>
              <a:rPr lang="en-US" altLang="ja-JP" dirty="0" err="1"/>
              <a:t>httpd</a:t>
            </a:r>
            <a:r>
              <a:rPr lang="en-US" altLang="ja-JP" dirty="0"/>
              <a:t>/</a:t>
            </a:r>
            <a:r>
              <a:rPr lang="en-US" altLang="ja-JP" dirty="0" err="1"/>
              <a:t>conf.d</a:t>
            </a:r>
            <a:r>
              <a:rPr lang="en-US" altLang="ja-JP" dirty="0"/>
              <a:t>/</a:t>
            </a:r>
            <a:r>
              <a:rPr lang="en-US" altLang="ja-JP" dirty="0" err="1"/>
              <a:t>vhosts_exastro</a:t>
            </a:r>
            <a:r>
              <a:rPr lang="en-US" altLang="ja-JP" dirty="0"/>
              <a:t>-it-</a:t>
            </a:r>
            <a:r>
              <a:rPr lang="en-US" altLang="ja-JP" dirty="0" err="1"/>
              <a:t>automation.conf</a:t>
            </a:r>
            <a:r>
              <a:rPr lang="ja-JP" altLang="en-US" dirty="0"/>
              <a:t>」を編集する。</a:t>
            </a:r>
            <a:br>
              <a:rPr lang="en-US" altLang="ja-JP" dirty="0"/>
            </a:br>
            <a:r>
              <a:rPr lang="en-US" altLang="ja-JP" dirty="0"/>
              <a:t>HTTP</a:t>
            </a:r>
            <a:r>
              <a:rPr lang="ja-JP" altLang="en-US" dirty="0"/>
              <a:t>を制限する場合は、「</a:t>
            </a:r>
            <a:r>
              <a:rPr lang="en-US" altLang="ja-JP" dirty="0"/>
              <a:t>&lt;</a:t>
            </a:r>
            <a:r>
              <a:rPr lang="en-US" altLang="ja-JP" dirty="0" err="1"/>
              <a:t>VirtualHost</a:t>
            </a:r>
            <a:r>
              <a:rPr lang="en-US" altLang="ja-JP" dirty="0"/>
              <a:t> *:80 &gt;</a:t>
            </a:r>
            <a:r>
              <a:rPr lang="ja-JP" altLang="en-US" dirty="0"/>
              <a:t>」から「</a:t>
            </a:r>
            <a:r>
              <a:rPr lang="en-US" altLang="ja-JP" dirty="0"/>
              <a:t>&lt;/</a:t>
            </a:r>
            <a:r>
              <a:rPr lang="en-US" altLang="ja-JP" dirty="0" err="1"/>
              <a:t>VirtualHost</a:t>
            </a:r>
            <a:r>
              <a:rPr lang="en-US" altLang="ja-JP" dirty="0"/>
              <a:t>&gt;</a:t>
            </a:r>
            <a:r>
              <a:rPr lang="ja-JP" altLang="en-US" dirty="0"/>
              <a:t>」をコメントアウト</a:t>
            </a:r>
            <a:r>
              <a:rPr lang="en-US" altLang="ja-JP" dirty="0"/>
              <a:t>(#)</a:t>
            </a:r>
            <a:r>
              <a:rPr lang="ja-JP" altLang="en-US" dirty="0"/>
              <a:t>をする。</a:t>
            </a:r>
            <a:br>
              <a:rPr lang="en-US" altLang="ja-JP" dirty="0"/>
            </a:br>
            <a:r>
              <a:rPr lang="en-US" altLang="ja-JP" dirty="0"/>
              <a:t>HTTPS</a:t>
            </a:r>
            <a:r>
              <a:rPr lang="ja-JP" altLang="en-US" dirty="0"/>
              <a:t>を制限する場合は、「</a:t>
            </a:r>
            <a:r>
              <a:rPr lang="en-US" altLang="ja-JP" dirty="0"/>
              <a:t>&lt;</a:t>
            </a:r>
            <a:r>
              <a:rPr lang="en-US" altLang="ja-JP" dirty="0" err="1"/>
              <a:t>VirtualHost</a:t>
            </a:r>
            <a:r>
              <a:rPr lang="en-US" altLang="ja-JP" dirty="0"/>
              <a:t> *:443 &gt;</a:t>
            </a:r>
            <a:r>
              <a:rPr lang="ja-JP" altLang="en-US" dirty="0"/>
              <a:t>」から「</a:t>
            </a:r>
            <a:r>
              <a:rPr lang="en-US" altLang="ja-JP" dirty="0"/>
              <a:t>&lt;/</a:t>
            </a:r>
            <a:r>
              <a:rPr lang="en-US" altLang="ja-JP" dirty="0" err="1"/>
              <a:t>VirtualHost</a:t>
            </a:r>
            <a:r>
              <a:rPr lang="en-US" altLang="ja-JP" dirty="0"/>
              <a:t>&gt;</a:t>
            </a:r>
            <a:r>
              <a:rPr lang="ja-JP" altLang="en-US" dirty="0"/>
              <a:t>」をコメントアウト</a:t>
            </a:r>
            <a:r>
              <a:rPr lang="en-US" altLang="ja-JP" dirty="0"/>
              <a:t>(#)</a:t>
            </a:r>
            <a:r>
              <a:rPr lang="ja-JP" altLang="en-US" dirty="0"/>
              <a:t>をする。</a:t>
            </a:r>
            <a:endParaRPr lang="en-US" altLang="ja-JP" dirty="0"/>
          </a:p>
          <a:p>
            <a:pPr marL="180000" lvl="1" indent="0">
              <a:buNone/>
            </a:pPr>
            <a:endParaRPr lang="en-US" altLang="ja-JP" dirty="0"/>
          </a:p>
          <a:p>
            <a:pPr lvl="1"/>
            <a:r>
              <a:rPr lang="ja-JP" altLang="en-US" dirty="0"/>
              <a:t>以下のコマンドにより</a:t>
            </a:r>
            <a:r>
              <a:rPr lang="en-US" altLang="ja-JP" dirty="0"/>
              <a:t>Apache</a:t>
            </a:r>
            <a:r>
              <a:rPr lang="ja-JP" altLang="en-US" dirty="0"/>
              <a:t>を再起動する。</a:t>
            </a:r>
            <a:br>
              <a:rPr lang="en-US" altLang="ja-JP" dirty="0"/>
            </a:br>
            <a:r>
              <a:rPr lang="en-US" altLang="ja-JP" dirty="0" err="1"/>
              <a:t>systemctl</a:t>
            </a:r>
            <a:r>
              <a:rPr lang="en-US" altLang="ja-JP" dirty="0"/>
              <a:t> restart </a:t>
            </a:r>
            <a:r>
              <a:rPr lang="en-US" altLang="ja-JP" dirty="0" err="1"/>
              <a:t>httpd</a:t>
            </a:r>
            <a:endParaRPr lang="en-US" altLang="ja-JP" dirty="0"/>
          </a:p>
        </p:txBody>
      </p:sp>
    </p:spTree>
    <p:extLst>
      <p:ext uri="{BB962C8B-B14F-4D97-AF65-F5344CB8AC3E}">
        <p14:creationId xmlns:p14="http://schemas.microsoft.com/office/powerpoint/2010/main" val="19249434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5.2</a:t>
            </a:r>
            <a:r>
              <a:rPr lang="ja-JP" altLang="en-US" dirty="0"/>
              <a:t>　参考（</a:t>
            </a:r>
            <a:r>
              <a:rPr lang="en-US" altLang="ja-JP" dirty="0"/>
              <a:t>2/2</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pPr marL="180000" lvl="1">
              <a:lnSpc>
                <a:spcPct val="80000"/>
              </a:lnSpc>
              <a:buFont typeface="Arial" panose="020B0604020202020204" pitchFamily="34" charset="0"/>
              <a:buChar char="▌"/>
            </a:pPr>
            <a:r>
              <a:rPr lang="ja-JP" altLang="en-US" sz="2000" dirty="0">
                <a:cs typeface="+mn-cs"/>
              </a:rPr>
              <a:t>インストールモードについて</a:t>
            </a:r>
            <a:endParaRPr lang="en-US" altLang="ja-JP" sz="2000" dirty="0">
              <a:cs typeface="+mn-cs"/>
            </a:endParaRPr>
          </a:p>
          <a:p>
            <a:pPr lvl="1"/>
            <a:r>
              <a:rPr lang="ja-JP" altLang="en-US" dirty="0"/>
              <a:t>バージョン</a:t>
            </a:r>
            <a:r>
              <a:rPr lang="en-US" altLang="ja-JP" dirty="0"/>
              <a:t>1.6.0</a:t>
            </a:r>
            <a:r>
              <a:rPr lang="ja-JP" altLang="en-US" dirty="0"/>
              <a:t>より、</a:t>
            </a:r>
            <a:r>
              <a:rPr lang="en-US" altLang="ja-JP" dirty="0"/>
              <a:t>ITA</a:t>
            </a:r>
            <a:r>
              <a:rPr lang="ja-JP" altLang="en-US" dirty="0"/>
              <a:t>インストール時に実行するシェルが</a:t>
            </a:r>
            <a:r>
              <a:rPr lang="en-US" altLang="ja-JP" kern="100" dirty="0"/>
              <a:t>ita_installer.sh</a:t>
            </a:r>
            <a:r>
              <a:rPr lang="ja-JP" altLang="en-US" kern="100" dirty="0"/>
              <a:t>のみに統一され、アンサーファイル</a:t>
            </a:r>
            <a:r>
              <a:rPr lang="en-US" altLang="ja-JP" dirty="0"/>
              <a:t>(</a:t>
            </a:r>
            <a:r>
              <a:rPr lang="en-US" altLang="ja-JP" kern="100" dirty="0"/>
              <a:t>ita</a:t>
            </a:r>
            <a:r>
              <a:rPr lang="en-US" altLang="ja-JP" dirty="0"/>
              <a:t>_answers.txt)</a:t>
            </a:r>
            <a:r>
              <a:rPr lang="ja-JP" altLang="en-US" dirty="0"/>
              <a:t>の「</a:t>
            </a:r>
            <a:r>
              <a:rPr lang="en-US" altLang="ja-JP" dirty="0" err="1"/>
              <a:t>install_mode</a:t>
            </a:r>
            <a:r>
              <a:rPr lang="ja-JP" altLang="en-US" dirty="0"/>
              <a:t>」の値によって、インストーラーの動作が以下のモードに分岐します。</a:t>
            </a:r>
            <a:br>
              <a:rPr lang="en-US" altLang="ja-JP" dirty="0"/>
            </a:br>
            <a:endParaRPr lang="en-US" altLang="ja-JP" dirty="0"/>
          </a:p>
          <a:p>
            <a:pPr lvl="2"/>
            <a:r>
              <a:rPr lang="en-US" altLang="ja-JP" dirty="0" err="1"/>
              <a:t>Install_Online</a:t>
            </a:r>
            <a:r>
              <a:rPr lang="ja-JP" altLang="en-US" dirty="0"/>
              <a:t>：</a:t>
            </a:r>
            <a:r>
              <a:rPr lang="en-US" altLang="ja-JP" dirty="0"/>
              <a:t>ITA</a:t>
            </a:r>
            <a:r>
              <a:rPr lang="ja-JP" altLang="en-US" dirty="0"/>
              <a:t>に必要なライブラリのインストールをインターネット経由で行った後、</a:t>
            </a:r>
            <a:r>
              <a:rPr lang="en-US" altLang="ja-JP" dirty="0"/>
              <a:t>ITA</a:t>
            </a:r>
            <a:r>
              <a:rPr lang="ja-JP" altLang="en-US" dirty="0"/>
              <a:t>本体をインストールします。</a:t>
            </a:r>
            <a:endParaRPr lang="en-US" altLang="ja-JP" dirty="0"/>
          </a:p>
          <a:p>
            <a:pPr lvl="2"/>
            <a:r>
              <a:rPr lang="en-US" altLang="ja-JP" dirty="0" err="1"/>
              <a:t>Install_Offline</a:t>
            </a:r>
            <a:r>
              <a:rPr lang="ja-JP" altLang="en-US" dirty="0"/>
              <a:t>：</a:t>
            </a:r>
            <a:r>
              <a:rPr lang="en-US" altLang="ja-JP" dirty="0"/>
              <a:t>Gather Library</a:t>
            </a:r>
            <a:r>
              <a:rPr lang="ja-JP" altLang="en-US" dirty="0"/>
              <a:t>で作成したパッケージを使い、オフラインでライブラリのインストールと</a:t>
            </a:r>
            <a:r>
              <a:rPr lang="en-US" altLang="ja-JP" dirty="0"/>
              <a:t>ITA</a:t>
            </a:r>
            <a:r>
              <a:rPr lang="ja-JP" altLang="en-US" dirty="0"/>
              <a:t>本体のインストールを行います。</a:t>
            </a:r>
            <a:endParaRPr lang="en-US" altLang="ja-JP" dirty="0"/>
          </a:p>
          <a:p>
            <a:pPr lvl="2"/>
            <a:r>
              <a:rPr lang="en-US" altLang="ja-JP" dirty="0" err="1"/>
              <a:t>Gather_Library</a:t>
            </a:r>
            <a:r>
              <a:rPr lang="ja-JP" altLang="en-US" dirty="0"/>
              <a:t>：</a:t>
            </a:r>
            <a:r>
              <a:rPr lang="en-US" altLang="ja-JP" dirty="0"/>
              <a:t>ITA</a:t>
            </a:r>
            <a:r>
              <a:rPr lang="ja-JP" altLang="en-US" dirty="0"/>
              <a:t>に必要なライブラリの収集をインターネット経由で行い、</a:t>
            </a:r>
            <a:r>
              <a:rPr lang="en-US" altLang="ja-JP" dirty="0" err="1"/>
              <a:t>Install_Offline</a:t>
            </a:r>
            <a:r>
              <a:rPr lang="ja-JP" altLang="en-US" dirty="0"/>
              <a:t>の実行に必要なパッケージを作成します。（</a:t>
            </a:r>
            <a:r>
              <a:rPr lang="en-US" altLang="ja-JP" dirty="0" err="1"/>
              <a:t>Install_Offline</a:t>
            </a:r>
            <a:r>
              <a:rPr lang="ja-JP" altLang="en-US" dirty="0"/>
              <a:t>を行う前に実行してください）</a:t>
            </a:r>
            <a:endParaRPr lang="en-US" altLang="ja-JP" dirty="0"/>
          </a:p>
          <a:p>
            <a:pPr lvl="2"/>
            <a:r>
              <a:rPr lang="en-US" altLang="ja-JP" dirty="0" err="1"/>
              <a:t>Install_ITA</a:t>
            </a:r>
            <a:r>
              <a:rPr lang="ja-JP" altLang="en-US" dirty="0"/>
              <a:t>：ライブラリのインストールは行わずに、</a:t>
            </a:r>
            <a:r>
              <a:rPr lang="en-US" altLang="ja-JP" dirty="0"/>
              <a:t>ITA</a:t>
            </a:r>
            <a:r>
              <a:rPr lang="ja-JP" altLang="en-US" dirty="0"/>
              <a:t>本体をインストールします。</a:t>
            </a:r>
            <a:endParaRPr lang="en-US" altLang="ja-JP" dirty="0"/>
          </a:p>
          <a:p>
            <a:pPr lvl="2"/>
            <a:r>
              <a:rPr lang="en-US" altLang="ja-JP" dirty="0" err="1"/>
              <a:t>Versionup_All</a:t>
            </a:r>
            <a:r>
              <a:rPr lang="ja-JP" altLang="en-US" dirty="0"/>
              <a:t>：バージョンアップで必要となるライブラリをインターネット経由で追加インストールした後、</a:t>
            </a:r>
            <a:r>
              <a:rPr lang="en-US" altLang="ja-JP" dirty="0"/>
              <a:t>ITA</a:t>
            </a:r>
            <a:r>
              <a:rPr lang="ja-JP" altLang="en-US" dirty="0"/>
              <a:t>本体をバージョンアップします。</a:t>
            </a:r>
            <a:endParaRPr lang="en-US" altLang="ja-JP" dirty="0"/>
          </a:p>
          <a:p>
            <a:pPr lvl="2"/>
            <a:r>
              <a:rPr lang="en-US" altLang="ja-JP" dirty="0" err="1"/>
              <a:t>Versionup_ITA</a:t>
            </a:r>
            <a:r>
              <a:rPr lang="ja-JP" altLang="en-US" dirty="0"/>
              <a:t>：ライブラリのインストールは行わずに、</a:t>
            </a:r>
            <a:r>
              <a:rPr lang="en-US" altLang="ja-JP" dirty="0"/>
              <a:t>ITA</a:t>
            </a:r>
            <a:r>
              <a:rPr lang="ja-JP" altLang="en-US" dirty="0"/>
              <a:t>本体をバージョンアップします。</a:t>
            </a:r>
            <a:endParaRPr lang="en-US" altLang="ja-JP" dirty="0"/>
          </a:p>
          <a:p>
            <a:pPr lvl="2"/>
            <a:r>
              <a:rPr lang="en-US" altLang="ja-JP" dirty="0"/>
              <a:t>Uninstall</a:t>
            </a:r>
            <a:r>
              <a:rPr lang="ja-JP" altLang="en-US" dirty="0"/>
              <a:t>：</a:t>
            </a:r>
            <a:r>
              <a:rPr lang="en-US" altLang="ja-JP" dirty="0"/>
              <a:t>ITA</a:t>
            </a:r>
            <a:r>
              <a:rPr lang="ja-JP" altLang="en-US" dirty="0"/>
              <a:t>本体をアンインストールします。</a:t>
            </a:r>
            <a:r>
              <a:rPr lang="en-US" altLang="ja-JP" dirty="0"/>
              <a:t>(</a:t>
            </a:r>
            <a:r>
              <a:rPr lang="ja-JP" altLang="en-US" dirty="0"/>
              <a:t>ライブラリのアンインストールは行いません。</a:t>
            </a:r>
            <a:r>
              <a:rPr lang="en-US" altLang="ja-JP" dirty="0"/>
              <a:t>)</a:t>
            </a:r>
            <a:br>
              <a:rPr lang="en-US" altLang="ja-JP" dirty="0"/>
            </a:br>
            <a:endParaRPr lang="en-US" altLang="ja-JP" dirty="0"/>
          </a:p>
          <a:p>
            <a:endParaRPr lang="en-US" altLang="ja-JP" dirty="0"/>
          </a:p>
          <a:p>
            <a:pPr lvl="1"/>
            <a:endParaRPr lang="en-US" altLang="ja-JP" dirty="0"/>
          </a:p>
        </p:txBody>
      </p:sp>
    </p:spTree>
    <p:extLst>
      <p:ext uri="{BB962C8B-B14F-4D97-AF65-F5344CB8AC3E}">
        <p14:creationId xmlns:p14="http://schemas.microsoft.com/office/powerpoint/2010/main" val="28763045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686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1.1</a:t>
            </a:r>
            <a:r>
              <a:rPr lang="ja-JP" altLang="en-US" dirty="0"/>
              <a:t>　本資料について</a:t>
            </a:r>
          </a:p>
        </p:txBody>
      </p:sp>
      <p:sp>
        <p:nvSpPr>
          <p:cNvPr id="3" name="コンテンツ プレースホルダー 2"/>
          <p:cNvSpPr>
            <a:spLocks noGrp="1"/>
          </p:cNvSpPr>
          <p:nvPr>
            <p:ph sz="quarter" idx="10"/>
          </p:nvPr>
        </p:nvSpPr>
        <p:spPr>
          <a:xfrm>
            <a:off x="179512" y="836712"/>
            <a:ext cx="8964487" cy="5616476"/>
          </a:xfrm>
        </p:spPr>
        <p:txBody>
          <a:bodyPr/>
          <a:lstStyle/>
          <a:p>
            <a:r>
              <a:rPr lang="ja-JP" altLang="en-US" dirty="0"/>
              <a:t>本資料について</a:t>
            </a:r>
            <a:endParaRPr lang="en-US" altLang="ja-JP" dirty="0"/>
          </a:p>
          <a:p>
            <a:pPr lvl="1"/>
            <a:r>
              <a:rPr lang="ja-JP" altLang="en-US" sz="1800" dirty="0"/>
              <a:t>本資料では、</a:t>
            </a:r>
            <a:r>
              <a:rPr lang="en-US" altLang="ja-JP" sz="1800" dirty="0"/>
              <a:t>ITA</a:t>
            </a:r>
            <a:r>
              <a:rPr lang="ja-JP" altLang="en-US" sz="1800" dirty="0"/>
              <a:t>サーバをオフライン環境でご利用いただく場合の、</a:t>
            </a:r>
            <a:endParaRPr lang="en-US" altLang="ja-JP" sz="1800" dirty="0"/>
          </a:p>
          <a:p>
            <a:pPr marL="180000" lvl="1" indent="0">
              <a:buNone/>
            </a:pPr>
            <a:r>
              <a:rPr lang="en-US" altLang="ja-JP" sz="1800" dirty="0"/>
              <a:t>  </a:t>
            </a:r>
            <a:r>
              <a:rPr lang="ja-JP" altLang="en-US" sz="1800" dirty="0"/>
              <a:t>構築手順について記載しています。</a:t>
            </a:r>
            <a:endParaRPr lang="en-US" altLang="ja-JP" dirty="0"/>
          </a:p>
          <a:p>
            <a:pPr lvl="1"/>
            <a:endParaRPr lang="en-US" altLang="ja-JP" dirty="0"/>
          </a:p>
          <a:p>
            <a:pPr marL="180000" lvl="1" indent="0">
              <a:buNone/>
            </a:pPr>
            <a:endParaRPr lang="en-US" altLang="ja-JP" dirty="0"/>
          </a:p>
        </p:txBody>
      </p:sp>
    </p:spTree>
    <p:extLst>
      <p:ext uri="{BB962C8B-B14F-4D97-AF65-F5344CB8AC3E}">
        <p14:creationId xmlns:p14="http://schemas.microsoft.com/office/powerpoint/2010/main" val="2688081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a:t>2.</a:t>
            </a:r>
            <a:r>
              <a:rPr lang="ja-JP" altLang="en-US" dirty="0"/>
              <a:t>　システム構成</a:t>
            </a:r>
            <a:endParaRPr kumimoji="1" lang="ja-JP" altLang="en-US" dirty="0"/>
          </a:p>
        </p:txBody>
      </p:sp>
    </p:spTree>
    <p:extLst>
      <p:ext uri="{BB962C8B-B14F-4D97-AF65-F5344CB8AC3E}">
        <p14:creationId xmlns:p14="http://schemas.microsoft.com/office/powerpoint/2010/main" val="1088031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2.1</a:t>
            </a:r>
            <a:r>
              <a:rPr lang="ja-JP" altLang="en-US" dirty="0"/>
              <a:t>　</a:t>
            </a:r>
            <a:r>
              <a:rPr lang="zh-TW" altLang="en-US" dirty="0"/>
              <a:t>連携実行機能</a:t>
            </a:r>
          </a:p>
        </p:txBody>
      </p:sp>
      <p:sp>
        <p:nvSpPr>
          <p:cNvPr id="3" name="コンテンツ プレースホルダー 2"/>
          <p:cNvSpPr>
            <a:spLocks noGrp="1"/>
          </p:cNvSpPr>
          <p:nvPr>
            <p:ph sz="quarter" idx="10"/>
          </p:nvPr>
        </p:nvSpPr>
        <p:spPr>
          <a:xfrm>
            <a:off x="179512" y="692620"/>
            <a:ext cx="8784976" cy="5616476"/>
          </a:xfrm>
        </p:spPr>
        <p:txBody>
          <a:bodyPr/>
          <a:lstStyle/>
          <a:p>
            <a:r>
              <a:rPr lang="zh-TW" altLang="en-US" dirty="0"/>
              <a:t>連携実行機能</a:t>
            </a:r>
            <a:r>
              <a:rPr lang="ja-JP" altLang="en-US" dirty="0"/>
              <a:t>について</a:t>
            </a:r>
            <a:endParaRPr lang="en-US" altLang="zh-TW" dirty="0"/>
          </a:p>
          <a:p>
            <a:pPr lvl="1"/>
            <a:r>
              <a:rPr lang="en-US" altLang="ja-JP" dirty="0"/>
              <a:t>ITA</a:t>
            </a:r>
            <a:r>
              <a:rPr lang="ja-JP" altLang="en-US" dirty="0"/>
              <a:t>では、さまざまな構築ツール等と連携することができ、以下のツールとの連携機能をサポートしています。</a:t>
            </a:r>
            <a:endParaRPr lang="en-US" altLang="ja-JP" dirty="0"/>
          </a:p>
        </p:txBody>
      </p:sp>
      <p:graphicFrame>
        <p:nvGraphicFramePr>
          <p:cNvPr id="5" name="表 4"/>
          <p:cNvGraphicFramePr>
            <a:graphicFrameLocks noGrp="1"/>
          </p:cNvGraphicFramePr>
          <p:nvPr>
            <p:extLst>
              <p:ext uri="{D42A27DB-BD31-4B8C-83A1-F6EECF244321}">
                <p14:modId xmlns:p14="http://schemas.microsoft.com/office/powerpoint/2010/main" val="2022135753"/>
              </p:ext>
            </p:extLst>
          </p:nvPr>
        </p:nvGraphicFramePr>
        <p:xfrm>
          <a:off x="107380" y="1628750"/>
          <a:ext cx="8929240" cy="4681503"/>
        </p:xfrm>
        <a:graphic>
          <a:graphicData uri="http://schemas.openxmlformats.org/drawingml/2006/table">
            <a:tbl>
              <a:tblPr firstRow="1" firstCol="1" bandRow="1">
                <a:tableStyleId>{93296810-A885-4BE3-A3E7-6D5BEEA58F35}</a:tableStyleId>
              </a:tblPr>
              <a:tblGrid>
                <a:gridCol w="1512210">
                  <a:extLst>
                    <a:ext uri="{9D8B030D-6E8A-4147-A177-3AD203B41FA5}">
                      <a16:colId xmlns:a16="http://schemas.microsoft.com/office/drawing/2014/main" val="20000"/>
                    </a:ext>
                  </a:extLst>
                </a:gridCol>
                <a:gridCol w="936130">
                  <a:extLst>
                    <a:ext uri="{9D8B030D-6E8A-4147-A177-3AD203B41FA5}">
                      <a16:colId xmlns:a16="http://schemas.microsoft.com/office/drawing/2014/main" val="20001"/>
                    </a:ext>
                  </a:extLst>
                </a:gridCol>
                <a:gridCol w="1296180">
                  <a:extLst>
                    <a:ext uri="{9D8B030D-6E8A-4147-A177-3AD203B41FA5}">
                      <a16:colId xmlns:a16="http://schemas.microsoft.com/office/drawing/2014/main" val="20002"/>
                    </a:ext>
                  </a:extLst>
                </a:gridCol>
                <a:gridCol w="3456480">
                  <a:extLst>
                    <a:ext uri="{9D8B030D-6E8A-4147-A177-3AD203B41FA5}">
                      <a16:colId xmlns:a16="http://schemas.microsoft.com/office/drawing/2014/main" val="20003"/>
                    </a:ext>
                  </a:extLst>
                </a:gridCol>
                <a:gridCol w="1008140">
                  <a:extLst>
                    <a:ext uri="{9D8B030D-6E8A-4147-A177-3AD203B41FA5}">
                      <a16:colId xmlns:a16="http://schemas.microsoft.com/office/drawing/2014/main" val="20004"/>
                    </a:ext>
                  </a:extLst>
                </a:gridCol>
                <a:gridCol w="720100">
                  <a:extLst>
                    <a:ext uri="{9D8B030D-6E8A-4147-A177-3AD203B41FA5}">
                      <a16:colId xmlns:a16="http://schemas.microsoft.com/office/drawing/2014/main" val="20005"/>
                    </a:ext>
                  </a:extLst>
                </a:gridCol>
              </a:tblGrid>
              <a:tr h="615831">
                <a:tc>
                  <a:txBody>
                    <a:bodyPr/>
                    <a:lstStyle/>
                    <a:p>
                      <a:pPr algn="ctr">
                        <a:spcAft>
                          <a:spcPts val="0"/>
                        </a:spcAft>
                      </a:pPr>
                      <a:r>
                        <a:rPr lang="ja-JP" sz="900" kern="100" dirty="0">
                          <a:effectLst/>
                        </a:rPr>
                        <a:t>ドライバ名</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ctr">
                        <a:spcAft>
                          <a:spcPts val="0"/>
                        </a:spcAft>
                      </a:pPr>
                      <a:r>
                        <a:rPr lang="ja-JP" sz="900" kern="100" dirty="0">
                          <a:effectLst/>
                        </a:rPr>
                        <a:t>連携ツール</a:t>
                      </a:r>
                      <a:endParaRPr lang="ja-JP" sz="1050" kern="100" dirty="0">
                        <a:effectLst/>
                      </a:endParaRPr>
                    </a:p>
                    <a:p>
                      <a:pPr algn="ctr">
                        <a:spcAft>
                          <a:spcPts val="0"/>
                        </a:spcAft>
                      </a:pPr>
                      <a:r>
                        <a:rPr lang="en-US" sz="900" kern="100" dirty="0">
                          <a:effectLst/>
                        </a:rPr>
                        <a:t>(</a:t>
                      </a:r>
                      <a:r>
                        <a:rPr lang="ja-JP" sz="900" kern="100" dirty="0">
                          <a:effectLst/>
                        </a:rPr>
                        <a:t>オーケスト</a:t>
                      </a:r>
                      <a:endParaRPr lang="en-US" altLang="ja-JP" sz="900" kern="100" dirty="0">
                        <a:effectLst/>
                      </a:endParaRPr>
                    </a:p>
                    <a:p>
                      <a:pPr algn="ctr">
                        <a:spcAft>
                          <a:spcPts val="0"/>
                        </a:spcAft>
                      </a:pPr>
                      <a:r>
                        <a:rPr lang="ja-JP" sz="900" kern="100" dirty="0">
                          <a:effectLst/>
                        </a:rPr>
                        <a:t>レーター</a:t>
                      </a: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0" marR="0" marT="0" marB="0" anchor="ctr"/>
                </a:tc>
                <a:tc>
                  <a:txBody>
                    <a:bodyPr/>
                    <a:lstStyle/>
                    <a:p>
                      <a:pPr algn="ctr">
                        <a:spcAft>
                          <a:spcPts val="0"/>
                        </a:spcAft>
                      </a:pPr>
                      <a:r>
                        <a:rPr lang="ja-JP" sz="900" kern="100" dirty="0">
                          <a:effectLst/>
                        </a:rPr>
                        <a:t>機能</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ctr">
                        <a:spcAft>
                          <a:spcPts val="0"/>
                        </a:spcAft>
                      </a:pPr>
                      <a:r>
                        <a:rPr lang="ja-JP" sz="900" kern="100" dirty="0">
                          <a:effectLst/>
                        </a:rPr>
                        <a:t>内容</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ja-JP" sz="900" kern="100" dirty="0">
                          <a:effectLst/>
                        </a:rPr>
                        <a:t>環境構築ツールでの連携ツールインストール</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ja-JP" altLang="en-US" sz="900" kern="100" dirty="0">
                          <a:effectLst/>
                        </a:rPr>
                        <a:t>本資料でのインストール対象</a:t>
                      </a:r>
                      <a:endParaRPr lang="ja-JP" sz="900" kern="100" dirty="0">
                        <a:effectLst/>
                        <a:latin typeface="+mn-lt"/>
                        <a:ea typeface="Meiryo UI" panose="020B0604030504040204" pitchFamily="50" charset="-128"/>
                        <a:cs typeface="Meiryo UI" panose="020B0604030504040204" pitchFamily="50" charset="-128"/>
                      </a:endParaRPr>
                    </a:p>
                  </a:txBody>
                  <a:tcPr marL="68580" marR="68580" marT="0" marB="0" anchor="ctr"/>
                </a:tc>
                <a:extLst>
                  <a:ext uri="{0D108BD9-81ED-4DB2-BD59-A6C34878D82A}">
                    <a16:rowId xmlns:a16="http://schemas.microsoft.com/office/drawing/2014/main" val="10000"/>
                  </a:ext>
                </a:extLst>
              </a:tr>
              <a:tr h="316222">
                <a:tc>
                  <a:txBody>
                    <a:bodyPr/>
                    <a:lstStyle/>
                    <a:p>
                      <a:pPr algn="just">
                        <a:spcAft>
                          <a:spcPts val="0"/>
                        </a:spcAft>
                      </a:pPr>
                      <a:r>
                        <a:rPr lang="en-US" sz="900" kern="100" dirty="0">
                          <a:effectLst/>
                        </a:rPr>
                        <a:t>Create_param</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indent="-40005" algn="just">
                        <a:spcAft>
                          <a:spcPts val="0"/>
                        </a:spcAft>
                      </a:pPr>
                      <a:r>
                        <a:rPr lang="ja-JP" altLang="en-US" sz="900" kern="0" dirty="0">
                          <a:effectLst/>
                        </a:rPr>
                        <a:t>メニュー</a:t>
                      </a:r>
                      <a:r>
                        <a:rPr lang="ja-JP" sz="900" kern="0" dirty="0">
                          <a:effectLst/>
                        </a:rPr>
                        <a:t>作成</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ja-JP" altLang="en-US" sz="800" kern="100" dirty="0">
                          <a:effectLst/>
                        </a:rPr>
                        <a:t>メニュー</a:t>
                      </a:r>
                      <a:r>
                        <a:rPr lang="ja-JP" sz="800" kern="100" dirty="0">
                          <a:effectLst/>
                        </a:rPr>
                        <a:t>を作成・管理します。</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100" dirty="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ja-JP" altLang="en-US" sz="1050" kern="100" dirty="0">
                          <a:effectLst/>
                          <a:latin typeface="+mn-lt"/>
                          <a:ea typeface="+mn-ea"/>
                          <a:cs typeface="+mn-cs"/>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360050">
                <a:tc>
                  <a:txBody>
                    <a:bodyPr/>
                    <a:lstStyle/>
                    <a:p>
                      <a:pPr algn="just">
                        <a:spcAft>
                          <a:spcPts val="0"/>
                        </a:spcAft>
                      </a:pPr>
                      <a:r>
                        <a:rPr lang="en-US" sz="900" kern="100" dirty="0">
                          <a:effectLst/>
                        </a:rPr>
                        <a:t>Hostgroup</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indent="-40005" algn="just">
                        <a:spcAft>
                          <a:spcPts val="0"/>
                        </a:spcAft>
                      </a:pPr>
                      <a:r>
                        <a:rPr lang="ja-JP" sz="900" kern="0" dirty="0">
                          <a:effectLst/>
                        </a:rPr>
                        <a:t>ホストグループ</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ja-JP" sz="800" kern="100" dirty="0">
                          <a:effectLst/>
                        </a:rPr>
                        <a:t>ホスト群を論理的な単位（機能・役割）でまとめたグループにして、投入するパラメータを管理します。</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100" dirty="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ts val="1200"/>
                        </a:lnSpc>
                        <a:spcBef>
                          <a:spcPts val="0"/>
                        </a:spcBef>
                        <a:spcAft>
                          <a:spcPts val="0"/>
                        </a:spcAft>
                        <a:buClrTx/>
                        <a:buSzTx/>
                        <a:buFontTx/>
                        <a:buNone/>
                        <a:tabLst/>
                        <a:defRPr/>
                      </a:pPr>
                      <a:r>
                        <a:rPr lang="ja-JP" altLang="en-US" sz="1050" kern="100" dirty="0">
                          <a:effectLst/>
                          <a:latin typeface="+mn-lt"/>
                          <a:ea typeface="+mn-ea"/>
                          <a:cs typeface="+mn-cs"/>
                        </a:rPr>
                        <a:t>○</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619366">
                <a:tc rowSpan="2">
                  <a:txBody>
                    <a:bodyPr/>
                    <a:lstStyle/>
                    <a:p>
                      <a:pPr algn="just">
                        <a:spcAft>
                          <a:spcPts val="0"/>
                        </a:spcAft>
                      </a:pPr>
                      <a:r>
                        <a:rPr lang="en-US" sz="900" kern="100" dirty="0">
                          <a:effectLst/>
                        </a:rPr>
                        <a:t>Ansible</a:t>
                      </a:r>
                      <a:r>
                        <a:rPr lang="ja-JP" sz="900" kern="100" dirty="0">
                          <a:effectLst/>
                        </a:rPr>
                        <a:t>ドライバー</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900" kern="100" dirty="0">
                          <a:effectLst/>
                        </a:rPr>
                        <a:t>Ansible</a:t>
                      </a:r>
                    </a:p>
                  </a:txBody>
                  <a:tcPr marL="68580" marR="68580" marT="0" marB="0" anchor="ctr"/>
                </a:tc>
                <a:tc>
                  <a:txBody>
                    <a:bodyPr/>
                    <a:lstStyle/>
                    <a:p>
                      <a:pPr indent="-40005" algn="just">
                        <a:spcAft>
                          <a:spcPts val="0"/>
                        </a:spcAft>
                      </a:pPr>
                      <a:r>
                        <a:rPr lang="ja-JP" sz="900" kern="0" dirty="0">
                          <a:effectLst/>
                        </a:rPr>
                        <a:t>システム構築</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l">
                        <a:lnSpc>
                          <a:spcPts val="1200"/>
                        </a:lnSpc>
                        <a:spcAft>
                          <a:spcPts val="0"/>
                        </a:spcAft>
                      </a:pPr>
                      <a:r>
                        <a:rPr lang="en-US" altLang="ja-JP" sz="800" kern="100" dirty="0">
                          <a:effectLst/>
                        </a:rPr>
                        <a:t>Red Hat</a:t>
                      </a:r>
                      <a:r>
                        <a:rPr lang="ja-JP" altLang="ja-JP" sz="800" kern="100" dirty="0">
                          <a:effectLst/>
                        </a:rPr>
                        <a:t>社が提供する</a:t>
                      </a:r>
                      <a:r>
                        <a:rPr lang="en-US" altLang="ja-JP" sz="800" strike="noStrike" kern="100" baseline="0" dirty="0">
                          <a:effectLst/>
                        </a:rPr>
                        <a:t>OSS</a:t>
                      </a:r>
                      <a:r>
                        <a:rPr lang="ja-JP" altLang="ja-JP" sz="800" kern="100" dirty="0">
                          <a:effectLst/>
                        </a:rPr>
                        <a:t>の</a:t>
                      </a:r>
                      <a:r>
                        <a:rPr lang="en-US" altLang="ja-JP" sz="800" kern="100" dirty="0">
                          <a:effectLst/>
                        </a:rPr>
                        <a:t>PF</a:t>
                      </a:r>
                      <a:r>
                        <a:rPr lang="ja-JP" altLang="ja-JP" sz="800" kern="100" dirty="0">
                          <a:effectLst/>
                        </a:rPr>
                        <a:t>構築ツールです。</a:t>
                      </a:r>
                      <a:br>
                        <a:rPr lang="en-US" altLang="ja-JP" sz="800" kern="100" dirty="0">
                          <a:effectLst/>
                        </a:rPr>
                      </a:br>
                      <a:r>
                        <a:rPr lang="en-US" altLang="ja-JP" sz="800" kern="100" dirty="0">
                          <a:effectLst/>
                        </a:rPr>
                        <a:t>Playbook</a:t>
                      </a:r>
                      <a:r>
                        <a:rPr lang="ja-JP" altLang="ja-JP" sz="800" kern="100" dirty="0">
                          <a:effectLst/>
                        </a:rPr>
                        <a:t>と呼ばれる構築コードをもとに、ネットワークで接続された機器に対して、ソフトウェアのインストール、各種設定、ファイル転送、パッチの適用などを行います。</a:t>
                      </a:r>
                      <a:endParaRPr lang="ja-JP" alt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100" dirty="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rowSpan="2">
                  <a:txBody>
                    <a:bodyPr/>
                    <a:lstStyle/>
                    <a:p>
                      <a:pPr algn="just">
                        <a:lnSpc>
                          <a:spcPts val="1200"/>
                        </a:lnSpc>
                        <a:spcAft>
                          <a:spcPts val="0"/>
                        </a:spcAft>
                      </a:pPr>
                      <a:r>
                        <a:rPr lang="ja-JP" altLang="en-US" sz="1050" kern="100" dirty="0">
                          <a:effectLst/>
                        </a:rPr>
                        <a:t>○</a:t>
                      </a:r>
                      <a:endParaRPr lang="ja-JP" sz="1050" kern="100" dirty="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532794">
                <a:tc vMerge="1">
                  <a:txBody>
                    <a:bodyPr/>
                    <a:lstStyle/>
                    <a:p>
                      <a:pPr algn="just">
                        <a:spcAft>
                          <a:spcPts val="0"/>
                        </a:spcAft>
                      </a:pPr>
                      <a:endParaRPr lang="ja-JP" sz="1050" strike="noStrike" kern="100" dirty="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900" strike="noStrike" kern="100" dirty="0">
                          <a:solidFill>
                            <a:schemeClr val="tx1"/>
                          </a:solidFill>
                          <a:effectLst/>
                        </a:rPr>
                        <a:t>AnsibleTower</a:t>
                      </a:r>
                      <a:endParaRPr lang="ja-JP" altLang="ja-JP" sz="900" strike="noStrike"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marL="0" indent="0" algn="l">
                        <a:spcAft>
                          <a:spcPts val="0"/>
                        </a:spcAft>
                      </a:pPr>
                      <a:r>
                        <a:rPr lang="ja-JP" altLang="en-US" sz="900" strike="noStrike" kern="100" dirty="0">
                          <a:solidFill>
                            <a:schemeClr val="tx1"/>
                          </a:solidFill>
                          <a:effectLst/>
                          <a:latin typeface="+mn-ea"/>
                          <a:ea typeface="+mn-ea"/>
                          <a:cs typeface="Times New Roman" panose="02020603050405020304" pitchFamily="18" charset="0"/>
                        </a:rPr>
                        <a:t>システム構築</a:t>
                      </a:r>
                      <a:endParaRPr lang="ja-JP" altLang="ja-JP" sz="900" strike="noStrike" kern="100" dirty="0">
                        <a:solidFill>
                          <a:schemeClr val="tx1"/>
                        </a:solidFill>
                        <a:effectLst/>
                        <a:latin typeface="+mn-ea"/>
                        <a:ea typeface="+mn-ea"/>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800" strike="noStrike" kern="0" dirty="0">
                          <a:solidFill>
                            <a:schemeClr val="tx1"/>
                          </a:solidFill>
                          <a:effectLst/>
                        </a:rPr>
                        <a:t>PF</a:t>
                      </a:r>
                      <a:r>
                        <a:rPr lang="ja-JP" sz="800" strike="noStrike" kern="0" dirty="0">
                          <a:solidFill>
                            <a:schemeClr val="tx1"/>
                          </a:solidFill>
                          <a:effectLst/>
                        </a:rPr>
                        <a:t>構築自動化ツールである</a:t>
                      </a:r>
                      <a:r>
                        <a:rPr lang="en-US" sz="800" strike="noStrike" kern="0" dirty="0">
                          <a:solidFill>
                            <a:schemeClr val="tx1"/>
                          </a:solidFill>
                          <a:effectLst/>
                        </a:rPr>
                        <a:t>Ansible</a:t>
                      </a:r>
                      <a:r>
                        <a:rPr lang="ja-JP" sz="800" strike="noStrike" kern="0" dirty="0">
                          <a:solidFill>
                            <a:schemeClr val="tx1"/>
                          </a:solidFill>
                          <a:effectLst/>
                        </a:rPr>
                        <a:t>にアクセスコントロール、ジョブスケジューリング、タスクの可視化などの機能を拡張した管理プラットフォームです。</a:t>
                      </a:r>
                      <a:endParaRPr lang="ja-JP" sz="800" strike="noStrike"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1050" strike="noStrike" kern="0" dirty="0">
                          <a:solidFill>
                            <a:schemeClr val="tx1"/>
                          </a:solidFill>
                          <a:effectLst/>
                        </a:rPr>
                        <a:t>×</a:t>
                      </a:r>
                      <a:endParaRPr lang="ja-JP" sz="1200" strike="noStrike"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vMerge="1">
                  <a:txBody>
                    <a:bodyPr/>
                    <a:lstStyle/>
                    <a:p>
                      <a:pPr algn="just">
                        <a:spcAft>
                          <a:spcPts val="0"/>
                        </a:spcAft>
                      </a:pPr>
                      <a:endParaRPr lang="ja-JP" sz="1050" strike="noStrike"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0005"/>
                  </a:ext>
                </a:extLst>
              </a:tr>
              <a:tr h="576080">
                <a:tc>
                  <a:txBody>
                    <a:bodyPr/>
                    <a:lstStyle/>
                    <a:p>
                      <a:pPr algn="just">
                        <a:spcAft>
                          <a:spcPts val="0"/>
                        </a:spcAft>
                      </a:pPr>
                      <a:r>
                        <a:rPr lang="en-US" sz="900" kern="100" dirty="0">
                          <a:effectLst/>
                        </a:rPr>
                        <a:t> Cobbler</a:t>
                      </a:r>
                      <a:r>
                        <a:rPr lang="ja-JP" sz="900" kern="100" dirty="0">
                          <a:effectLst/>
                        </a:rPr>
                        <a:t>ドライバー</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900" kern="100" dirty="0">
                          <a:effectLst/>
                        </a:rPr>
                        <a:t>Cobbler</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indent="-40005" algn="just">
                        <a:spcAft>
                          <a:spcPts val="0"/>
                        </a:spcAft>
                      </a:pPr>
                      <a:r>
                        <a:rPr lang="en-US" sz="900" kern="0" dirty="0">
                          <a:effectLst/>
                        </a:rPr>
                        <a:t>OS</a:t>
                      </a:r>
                      <a:r>
                        <a:rPr lang="ja-JP" sz="900" kern="0" dirty="0">
                          <a:effectLst/>
                        </a:rPr>
                        <a:t>インストール</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l">
                        <a:lnSpc>
                          <a:spcPts val="1200"/>
                        </a:lnSpc>
                        <a:spcAft>
                          <a:spcPts val="0"/>
                        </a:spcAft>
                      </a:pPr>
                      <a:r>
                        <a:rPr lang="en-US" altLang="ja-JP" sz="800" kern="0" dirty="0">
                          <a:effectLst/>
                        </a:rPr>
                        <a:t>OSS</a:t>
                      </a:r>
                      <a:r>
                        <a:rPr lang="ja-JP" altLang="ja-JP" sz="800" kern="0" dirty="0">
                          <a:effectLst/>
                        </a:rPr>
                        <a:t>のインストール自動化ツールです。</a:t>
                      </a:r>
                      <a:br>
                        <a:rPr lang="en-US" altLang="ja-JP" sz="800" kern="0" dirty="0">
                          <a:effectLst/>
                        </a:rPr>
                      </a:br>
                      <a:r>
                        <a:rPr lang="ja-JP" altLang="ja-JP" sz="800" kern="0" dirty="0">
                          <a:effectLst/>
                        </a:rPr>
                        <a:t>あらかじめ作成したテンプレートを元に、ネットワークで接続された機器に対して、</a:t>
                      </a:r>
                      <a:r>
                        <a:rPr lang="en-US" altLang="ja-JP" sz="800" kern="0" dirty="0">
                          <a:effectLst/>
                        </a:rPr>
                        <a:t>OS</a:t>
                      </a:r>
                      <a:r>
                        <a:rPr lang="ja-JP" altLang="ja-JP" sz="800" kern="0" dirty="0">
                          <a:effectLst/>
                        </a:rPr>
                        <a:t>のインストールを行うことができます。</a:t>
                      </a:r>
                      <a:endParaRPr lang="ja-JP" alt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altLang="ja-JP" sz="1200" kern="0" dirty="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altLang="ja-JP" sz="105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0006"/>
                  </a:ext>
                </a:extLst>
              </a:tr>
              <a:tr h="57608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900" kern="100" dirty="0">
                          <a:effectLst/>
                          <a:latin typeface="+mn-ea"/>
                          <a:ea typeface="+mn-ea"/>
                          <a:cs typeface="Times New Roman" panose="02020603050405020304" pitchFamily="18" charset="0"/>
                        </a:rPr>
                        <a:t>Terraform</a:t>
                      </a:r>
                      <a:r>
                        <a:rPr lang="ja-JP" altLang="en-US" sz="900" kern="100" dirty="0">
                          <a:effectLst/>
                          <a:latin typeface="+mn-ea"/>
                          <a:ea typeface="+mn-ea"/>
                          <a:cs typeface="Times New Roman" panose="02020603050405020304" pitchFamily="18" charset="0"/>
                        </a:rPr>
                        <a:t>ドライバー</a:t>
                      </a:r>
                      <a:endParaRPr lang="en-US" altLang="ja-JP" sz="900" kern="100" dirty="0">
                        <a:effectLst/>
                        <a:latin typeface="+mn-ea"/>
                        <a:ea typeface="+mn-ea"/>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900" kern="100" dirty="0">
                          <a:effectLst/>
                          <a:latin typeface="+mn-ea"/>
                          <a:ea typeface="+mn-ea"/>
                          <a:cs typeface="Times New Roman" panose="02020603050405020304" pitchFamily="18" charset="0"/>
                        </a:rPr>
                        <a:t>Terraform</a:t>
                      </a:r>
                      <a:endParaRPr lang="ja-JP" altLang="ja-JP" sz="900" kern="100" dirty="0">
                        <a:effectLst/>
                        <a:latin typeface="+mn-ea"/>
                        <a:ea typeface="+mn-ea"/>
                        <a:cs typeface="Times New Roman" panose="02020603050405020304" pitchFamily="18" charset="0"/>
                      </a:endParaRPr>
                    </a:p>
                  </a:txBody>
                  <a:tcPr marL="68580" marR="68580" marT="0" marB="0" anchor="ctr"/>
                </a:tc>
                <a:tc>
                  <a:txBody>
                    <a:bodyPr/>
                    <a:lstStyle/>
                    <a:p>
                      <a:pPr marL="0" marR="0" lvl="0" indent="-40005" algn="just" defTabSz="914400" rtl="0" eaLnBrk="1" fontAlgn="auto" latinLnBrk="0" hangingPunct="1">
                        <a:lnSpc>
                          <a:spcPct val="100000"/>
                        </a:lnSpc>
                        <a:spcBef>
                          <a:spcPts val="0"/>
                        </a:spcBef>
                        <a:spcAft>
                          <a:spcPts val="0"/>
                        </a:spcAft>
                        <a:buClrTx/>
                        <a:buSzTx/>
                        <a:buFontTx/>
                        <a:buNone/>
                        <a:tabLst/>
                        <a:defRPr/>
                      </a:pPr>
                      <a:r>
                        <a:rPr lang="ja-JP" altLang="ja-JP" sz="900" kern="0" dirty="0">
                          <a:effectLst/>
                        </a:rPr>
                        <a:t>システム構築</a:t>
                      </a:r>
                      <a:endParaRPr lang="ja-JP" alt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altLang="ja-JP" sz="800" kern="100" dirty="0" err="1">
                          <a:effectLst/>
                          <a:latin typeface="+mn-ea"/>
                          <a:ea typeface="+mn-ea"/>
                          <a:cs typeface="Times New Roman" panose="02020603050405020304" pitchFamily="18" charset="0"/>
                        </a:rPr>
                        <a:t>HashiCorp</a:t>
                      </a:r>
                      <a:r>
                        <a:rPr lang="ja-JP" altLang="en-US" sz="800" kern="100" dirty="0">
                          <a:effectLst/>
                          <a:latin typeface="+mn-ea"/>
                          <a:ea typeface="+mn-ea"/>
                          <a:cs typeface="Times New Roman" panose="02020603050405020304" pitchFamily="18" charset="0"/>
                        </a:rPr>
                        <a:t>社が提供するインフラストラクチャを効率化するオーケストレーションツールです。</a:t>
                      </a:r>
                      <a:endParaRPr lang="en-US" altLang="ja-JP" sz="800" kern="100" dirty="0">
                        <a:effectLst/>
                        <a:latin typeface="+mn-ea"/>
                        <a:ea typeface="+mn-ea"/>
                        <a:cs typeface="Times New Roman" panose="02020603050405020304" pitchFamily="18" charset="0"/>
                      </a:endParaRPr>
                    </a:p>
                    <a:p>
                      <a:pPr algn="just">
                        <a:lnSpc>
                          <a:spcPts val="1200"/>
                        </a:lnSpc>
                        <a:spcAft>
                          <a:spcPts val="0"/>
                        </a:spcAft>
                      </a:pPr>
                      <a:r>
                        <a:rPr lang="en-US" altLang="ja-JP" sz="800" kern="100" dirty="0">
                          <a:effectLst/>
                          <a:latin typeface="+mn-ea"/>
                          <a:ea typeface="+mn-ea"/>
                          <a:cs typeface="Times New Roman" panose="02020603050405020304" pitchFamily="18" charset="0"/>
                        </a:rPr>
                        <a:t>HCL(</a:t>
                      </a:r>
                      <a:r>
                        <a:rPr lang="en-US" altLang="ja-JP" sz="800" kern="100" dirty="0" err="1">
                          <a:effectLst/>
                          <a:latin typeface="+mn-ea"/>
                          <a:ea typeface="+mn-ea"/>
                          <a:cs typeface="Times New Roman" panose="02020603050405020304" pitchFamily="18" charset="0"/>
                        </a:rPr>
                        <a:t>HashiCorp</a:t>
                      </a:r>
                      <a:r>
                        <a:rPr lang="en-US" altLang="ja-JP" sz="800" kern="100" dirty="0">
                          <a:effectLst/>
                          <a:latin typeface="+mn-ea"/>
                          <a:ea typeface="+mn-ea"/>
                          <a:cs typeface="Times New Roman" panose="02020603050405020304" pitchFamily="18" charset="0"/>
                        </a:rPr>
                        <a:t> Configuration Language)</a:t>
                      </a:r>
                      <a:r>
                        <a:rPr lang="ja-JP" altLang="en-US" sz="800" kern="100" dirty="0">
                          <a:effectLst/>
                          <a:latin typeface="+mn-ea"/>
                          <a:ea typeface="+mn-ea"/>
                          <a:cs typeface="Times New Roman" panose="02020603050405020304" pitchFamily="18" charset="0"/>
                        </a:rPr>
                        <a:t>という言語でコード化したインフラストラクチャ構成について、実行計画を生成したうえで構築を実行します。また、</a:t>
                      </a:r>
                      <a:r>
                        <a:rPr lang="en-US" altLang="ja-JP" sz="800" kern="100" dirty="0">
                          <a:effectLst/>
                          <a:latin typeface="+mn-ea"/>
                          <a:ea typeface="+mn-ea"/>
                          <a:cs typeface="Times New Roman" panose="02020603050405020304" pitchFamily="18" charset="0"/>
                        </a:rPr>
                        <a:t>Policy as Code</a:t>
                      </a:r>
                      <a:r>
                        <a:rPr lang="ja-JP" altLang="en-US" sz="800" kern="100" dirty="0">
                          <a:effectLst/>
                          <a:latin typeface="+mn-ea"/>
                          <a:ea typeface="+mn-ea"/>
                          <a:cs typeface="Times New Roman" panose="02020603050405020304" pitchFamily="18" charset="0"/>
                        </a:rPr>
                        <a:t>によるアクセスポリシーをコード化して管理することが可能です。</a:t>
                      </a:r>
                      <a:endParaRPr lang="ja-JP" sz="800" kern="100" dirty="0">
                        <a:effectLst/>
                        <a:latin typeface="+mn-ea"/>
                        <a:ea typeface="+mn-ea"/>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ts val="1200"/>
                        </a:lnSpc>
                        <a:spcBef>
                          <a:spcPts val="0"/>
                        </a:spcBef>
                        <a:spcAft>
                          <a:spcPts val="0"/>
                        </a:spcAft>
                        <a:buClrTx/>
                        <a:buSzTx/>
                        <a:buFontTx/>
                        <a:buNone/>
                        <a:tabLst/>
                        <a:defRPr/>
                      </a:pPr>
                      <a:r>
                        <a:rPr lang="en-US" altLang="ja-JP" sz="1050" kern="0" dirty="0">
                          <a:effectLst/>
                        </a:rPr>
                        <a:t>×</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ts val="1200"/>
                        </a:lnSpc>
                        <a:spcBef>
                          <a:spcPts val="0"/>
                        </a:spcBef>
                        <a:spcAft>
                          <a:spcPts val="0"/>
                        </a:spcAft>
                        <a:buClrTx/>
                        <a:buSzTx/>
                        <a:buFontTx/>
                        <a:buNone/>
                        <a:tabLst/>
                        <a:defRPr/>
                      </a:pPr>
                      <a:r>
                        <a:rPr lang="ja-JP" altLang="en-US" sz="1050" kern="0" dirty="0">
                          <a:effectLst/>
                          <a:latin typeface="+mn-lt"/>
                          <a:ea typeface="+mn-ea"/>
                          <a:cs typeface="+mn-cs"/>
                        </a:rPr>
                        <a:t>〇</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671102328"/>
                  </a:ext>
                </a:extLst>
              </a:tr>
              <a:tr h="576080">
                <a:tc>
                  <a:txBody>
                    <a:bodyPr/>
                    <a:lstStyle/>
                    <a:p>
                      <a:pPr algn="just">
                        <a:spcAft>
                          <a:spcPts val="0"/>
                        </a:spcAft>
                      </a:pPr>
                      <a:r>
                        <a:rPr lang="en-US" altLang="ja-JP" sz="900" kern="100" dirty="0">
                          <a:effectLst/>
                          <a:latin typeface="+mn-ea"/>
                          <a:ea typeface="+mn-ea"/>
                          <a:cs typeface="Times New Roman" panose="02020603050405020304" pitchFamily="18" charset="0"/>
                        </a:rPr>
                        <a:t>CI/CD</a:t>
                      </a:r>
                      <a:r>
                        <a:rPr lang="ja-JP" altLang="en-US" sz="900" kern="100" dirty="0">
                          <a:effectLst/>
                          <a:latin typeface="+mn-ea"/>
                          <a:ea typeface="+mn-ea"/>
                          <a:cs typeface="Times New Roman" panose="02020603050405020304" pitchFamily="18" charset="0"/>
                        </a:rPr>
                        <a:t> </a:t>
                      </a:r>
                      <a:r>
                        <a:rPr lang="en-US" altLang="ja-JP" sz="900" kern="100" dirty="0">
                          <a:effectLst/>
                          <a:latin typeface="+mn-ea"/>
                          <a:ea typeface="+mn-ea"/>
                          <a:cs typeface="Times New Roman" panose="02020603050405020304" pitchFamily="18" charset="0"/>
                        </a:rPr>
                        <a:t>for</a:t>
                      </a:r>
                      <a:r>
                        <a:rPr lang="ja-JP" altLang="en-US" sz="900" kern="100" dirty="0">
                          <a:effectLst/>
                          <a:latin typeface="+mn-ea"/>
                          <a:ea typeface="+mn-ea"/>
                          <a:cs typeface="Times New Roman" panose="02020603050405020304" pitchFamily="18" charset="0"/>
                        </a:rPr>
                        <a:t> </a:t>
                      </a:r>
                      <a:r>
                        <a:rPr lang="en-US" altLang="ja-JP" sz="900" kern="100" dirty="0" err="1">
                          <a:effectLst/>
                          <a:latin typeface="+mn-ea"/>
                          <a:ea typeface="+mn-ea"/>
                          <a:cs typeface="Times New Roman" panose="02020603050405020304" pitchFamily="18" charset="0"/>
                        </a:rPr>
                        <a:t>IaC</a:t>
                      </a:r>
                      <a:endParaRPr lang="en-US" altLang="ja-JP" sz="900" kern="100" dirty="0">
                        <a:effectLst/>
                        <a:latin typeface="+mn-ea"/>
                        <a:ea typeface="+mn-ea"/>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900" kern="100" dirty="0" err="1">
                          <a:effectLst/>
                        </a:rPr>
                        <a:t>git</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marL="0" marR="0" lvl="0" indent="-40005" algn="just" defTabSz="914400" rtl="0" eaLnBrk="1" fontAlgn="auto" latinLnBrk="0" hangingPunct="1">
                        <a:lnSpc>
                          <a:spcPct val="100000"/>
                        </a:lnSpc>
                        <a:spcBef>
                          <a:spcPts val="0"/>
                        </a:spcBef>
                        <a:spcAft>
                          <a:spcPts val="0"/>
                        </a:spcAft>
                        <a:buClrTx/>
                        <a:buSzTx/>
                        <a:buFontTx/>
                        <a:buNone/>
                        <a:tabLst/>
                        <a:defRPr/>
                      </a:pPr>
                      <a:r>
                        <a:rPr lang="en-US" altLang="ja-JP" sz="900" kern="100" dirty="0">
                          <a:effectLst/>
                          <a:latin typeface="+mn-ea"/>
                          <a:ea typeface="+mn-ea"/>
                          <a:cs typeface="Times New Roman" panose="02020603050405020304" pitchFamily="18" charset="0"/>
                        </a:rPr>
                        <a:t>CI/CD</a:t>
                      </a:r>
                      <a:r>
                        <a:rPr lang="ja-JP" altLang="en-US" sz="900" kern="100" dirty="0">
                          <a:effectLst/>
                          <a:latin typeface="+mn-ea"/>
                          <a:ea typeface="+mn-ea"/>
                          <a:cs typeface="Times New Roman" panose="02020603050405020304" pitchFamily="18" charset="0"/>
                        </a:rPr>
                        <a:t> </a:t>
                      </a:r>
                      <a:r>
                        <a:rPr lang="en-US" altLang="ja-JP" sz="900" kern="100" dirty="0">
                          <a:effectLst/>
                          <a:latin typeface="+mn-ea"/>
                          <a:ea typeface="+mn-ea"/>
                          <a:cs typeface="Times New Roman" panose="02020603050405020304" pitchFamily="18" charset="0"/>
                        </a:rPr>
                        <a:t>for</a:t>
                      </a:r>
                      <a:r>
                        <a:rPr lang="ja-JP" altLang="en-US" sz="900" kern="100" dirty="0">
                          <a:effectLst/>
                          <a:latin typeface="+mn-ea"/>
                          <a:ea typeface="+mn-ea"/>
                          <a:cs typeface="Times New Roman" panose="02020603050405020304" pitchFamily="18" charset="0"/>
                        </a:rPr>
                        <a:t> </a:t>
                      </a:r>
                      <a:r>
                        <a:rPr lang="en-US" altLang="ja-JP" sz="900" kern="100" dirty="0" err="1">
                          <a:effectLst/>
                          <a:latin typeface="+mn-ea"/>
                          <a:ea typeface="+mn-ea"/>
                          <a:cs typeface="Times New Roman" panose="02020603050405020304" pitchFamily="18" charset="0"/>
                        </a:rPr>
                        <a:t>IaC</a:t>
                      </a:r>
                      <a:r>
                        <a:rPr lang="ja-JP" altLang="en-US" sz="900" kern="100" dirty="0">
                          <a:effectLst/>
                          <a:latin typeface="+mn-ea"/>
                          <a:ea typeface="+mn-ea"/>
                          <a:cs typeface="Times New Roman" panose="02020603050405020304" pitchFamily="18" charset="0"/>
                        </a:rPr>
                        <a:t>機能</a:t>
                      </a:r>
                      <a:endParaRPr lang="en-US" altLang="ja-JP" sz="900" kern="100" dirty="0">
                        <a:effectLst/>
                        <a:latin typeface="+mn-ea"/>
                        <a:ea typeface="+mn-ea"/>
                        <a:cs typeface="Times New Roman" panose="02020603050405020304" pitchFamily="18" charset="0"/>
                      </a:endParaRPr>
                    </a:p>
                  </a:txBody>
                  <a:tcPr marL="68580" marR="68580" marT="0" marB="0" anchor="ctr"/>
                </a:tc>
                <a:tc>
                  <a:txBody>
                    <a:bodyPr/>
                    <a:lstStyle/>
                    <a:p>
                      <a:pPr algn="just">
                        <a:lnSpc>
                          <a:spcPts val="1200"/>
                        </a:lnSpc>
                        <a:spcAft>
                          <a:spcPts val="0"/>
                        </a:spcAft>
                      </a:pPr>
                      <a:r>
                        <a:rPr lang="ja-JP" altLang="en-US" sz="800" kern="100" dirty="0">
                          <a:effectLst/>
                          <a:latin typeface="+mn-ea"/>
                          <a:ea typeface="+mn-ea"/>
                          <a:cs typeface="Times New Roman" panose="02020603050405020304" pitchFamily="18" charset="0"/>
                        </a:rPr>
                        <a:t>・</a:t>
                      </a:r>
                      <a:r>
                        <a:rPr lang="en-US" altLang="ja-JP" sz="800" kern="100" dirty="0">
                          <a:effectLst/>
                          <a:latin typeface="+mn-ea"/>
                          <a:ea typeface="+mn-ea"/>
                          <a:cs typeface="Times New Roman" panose="02020603050405020304" pitchFamily="18" charset="0"/>
                        </a:rPr>
                        <a:t>ITA</a:t>
                      </a:r>
                      <a:r>
                        <a:rPr lang="ja-JP" altLang="en-US" sz="800" kern="100" dirty="0">
                          <a:effectLst/>
                          <a:latin typeface="+mn-ea"/>
                          <a:ea typeface="+mn-ea"/>
                          <a:cs typeface="Times New Roman" panose="02020603050405020304" pitchFamily="18" charset="0"/>
                        </a:rPr>
                        <a:t>内に</a:t>
                      </a:r>
                      <a:r>
                        <a:rPr lang="en-US" altLang="ja-JP" sz="800" kern="100" dirty="0" err="1">
                          <a:effectLst/>
                          <a:latin typeface="+mn-ea"/>
                          <a:ea typeface="+mn-ea"/>
                          <a:cs typeface="Times New Roman" panose="02020603050405020304" pitchFamily="18" charset="0"/>
                        </a:rPr>
                        <a:t>Git</a:t>
                      </a:r>
                      <a:r>
                        <a:rPr lang="ja-JP" altLang="en-US" sz="800" kern="100" dirty="0">
                          <a:effectLst/>
                          <a:latin typeface="+mn-ea"/>
                          <a:ea typeface="+mn-ea"/>
                          <a:cs typeface="Times New Roman" panose="02020603050405020304" pitchFamily="18" charset="0"/>
                        </a:rPr>
                        <a:t>リポジトリのクローンを作成します。</a:t>
                      </a:r>
                    </a:p>
                    <a:p>
                      <a:pPr algn="just">
                        <a:lnSpc>
                          <a:spcPts val="1200"/>
                        </a:lnSpc>
                        <a:spcAft>
                          <a:spcPts val="0"/>
                        </a:spcAft>
                      </a:pPr>
                      <a:r>
                        <a:rPr lang="ja-JP" altLang="en-US" sz="800" kern="100" dirty="0">
                          <a:effectLst/>
                          <a:latin typeface="+mn-ea"/>
                          <a:ea typeface="+mn-ea"/>
                          <a:cs typeface="Times New Roman" panose="02020603050405020304" pitchFamily="18" charset="0"/>
                        </a:rPr>
                        <a:t>・クローンを介して定期的に</a:t>
                      </a:r>
                      <a:r>
                        <a:rPr lang="en-US" altLang="ja-JP" sz="800" kern="100" dirty="0" err="1">
                          <a:effectLst/>
                          <a:latin typeface="+mn-ea"/>
                          <a:ea typeface="+mn-ea"/>
                          <a:cs typeface="Times New Roman" panose="02020603050405020304" pitchFamily="18" charset="0"/>
                        </a:rPr>
                        <a:t>Git</a:t>
                      </a:r>
                      <a:r>
                        <a:rPr lang="ja-JP" altLang="en-US" sz="800" kern="100" dirty="0">
                          <a:effectLst/>
                          <a:latin typeface="+mn-ea"/>
                          <a:ea typeface="+mn-ea"/>
                          <a:cs typeface="Times New Roman" panose="02020603050405020304" pitchFamily="18" charset="0"/>
                        </a:rPr>
                        <a:t>リポジトリ内の資材の更新を検知し</a:t>
                      </a:r>
                    </a:p>
                    <a:p>
                      <a:pPr algn="just">
                        <a:lnSpc>
                          <a:spcPts val="1200"/>
                        </a:lnSpc>
                        <a:spcAft>
                          <a:spcPts val="0"/>
                        </a:spcAft>
                      </a:pPr>
                      <a:r>
                        <a:rPr lang="ja-JP" altLang="en-US" sz="800" kern="100" dirty="0">
                          <a:effectLst/>
                          <a:latin typeface="+mn-ea"/>
                          <a:ea typeface="+mn-ea"/>
                          <a:cs typeface="Times New Roman" panose="02020603050405020304" pitchFamily="18" charset="0"/>
                        </a:rPr>
                        <a:t>ます。</a:t>
                      </a:r>
                    </a:p>
                    <a:p>
                      <a:pPr algn="just">
                        <a:lnSpc>
                          <a:spcPts val="1200"/>
                        </a:lnSpc>
                        <a:spcAft>
                          <a:spcPts val="0"/>
                        </a:spcAft>
                      </a:pPr>
                      <a:r>
                        <a:rPr lang="ja-JP" altLang="en-US" sz="800" kern="100" dirty="0">
                          <a:effectLst/>
                          <a:latin typeface="+mn-ea"/>
                          <a:ea typeface="+mn-ea"/>
                          <a:cs typeface="Times New Roman" panose="02020603050405020304" pitchFamily="18" charset="0"/>
                        </a:rPr>
                        <a:t>・</a:t>
                      </a:r>
                      <a:r>
                        <a:rPr lang="en-US" altLang="ja-JP" sz="800" kern="100" dirty="0" err="1">
                          <a:effectLst/>
                          <a:latin typeface="+mn-ea"/>
                          <a:ea typeface="+mn-ea"/>
                          <a:cs typeface="Times New Roman" panose="02020603050405020304" pitchFamily="18" charset="0"/>
                        </a:rPr>
                        <a:t>Git</a:t>
                      </a:r>
                      <a:r>
                        <a:rPr lang="ja-JP" altLang="en-US" sz="800" kern="100" dirty="0">
                          <a:effectLst/>
                          <a:latin typeface="+mn-ea"/>
                          <a:ea typeface="+mn-ea"/>
                          <a:cs typeface="Times New Roman" panose="02020603050405020304" pitchFamily="18" charset="0"/>
                        </a:rPr>
                        <a:t>リポジトリの資材と紐付先機能</a:t>
                      </a:r>
                      <a:r>
                        <a:rPr lang="en-US" altLang="ja-JP" sz="800" kern="100" dirty="0">
                          <a:effectLst/>
                          <a:latin typeface="+mn-ea"/>
                          <a:ea typeface="+mn-ea"/>
                          <a:cs typeface="Times New Roman" panose="02020603050405020304" pitchFamily="18" charset="0"/>
                        </a:rPr>
                        <a:t>(</a:t>
                      </a:r>
                      <a:r>
                        <a:rPr lang="en-US" altLang="ja-JP" sz="800" kern="100" dirty="0" err="1">
                          <a:effectLst/>
                          <a:latin typeface="+mn-ea"/>
                          <a:ea typeface="+mn-ea"/>
                          <a:cs typeface="Times New Roman" panose="02020603050405020304" pitchFamily="18" charset="0"/>
                        </a:rPr>
                        <a:t>Ansible</a:t>
                      </a:r>
                      <a:r>
                        <a:rPr lang="en-US" altLang="ja-JP" sz="800" kern="100" dirty="0">
                          <a:effectLst/>
                          <a:latin typeface="+mn-ea"/>
                          <a:ea typeface="+mn-ea"/>
                          <a:cs typeface="Times New Roman" panose="02020603050405020304" pitchFamily="18" charset="0"/>
                        </a:rPr>
                        <a:t>-Driver</a:t>
                      </a:r>
                      <a:r>
                        <a:rPr lang="ja-JP" altLang="en-US" sz="800" kern="100" dirty="0">
                          <a:effectLst/>
                          <a:latin typeface="+mn-ea"/>
                          <a:ea typeface="+mn-ea"/>
                          <a:cs typeface="Times New Roman" panose="02020603050405020304" pitchFamily="18" charset="0"/>
                        </a:rPr>
                        <a:t>または</a:t>
                      </a:r>
                    </a:p>
                    <a:p>
                      <a:pPr algn="just">
                        <a:lnSpc>
                          <a:spcPts val="1200"/>
                        </a:lnSpc>
                        <a:spcAft>
                          <a:spcPts val="0"/>
                        </a:spcAft>
                      </a:pPr>
                      <a:r>
                        <a:rPr lang="en-US" altLang="ja-JP" sz="800" kern="100" dirty="0">
                          <a:effectLst/>
                          <a:latin typeface="+mn-ea"/>
                          <a:ea typeface="+mn-ea"/>
                          <a:cs typeface="Times New Roman" panose="02020603050405020304" pitchFamily="18" charset="0"/>
                        </a:rPr>
                        <a:t>Terraform-Driver)</a:t>
                      </a:r>
                      <a:r>
                        <a:rPr lang="ja-JP" altLang="en-US" sz="800" kern="100" dirty="0">
                          <a:effectLst/>
                          <a:latin typeface="+mn-ea"/>
                          <a:ea typeface="+mn-ea"/>
                          <a:cs typeface="Times New Roman" panose="02020603050405020304" pitchFamily="18" charset="0"/>
                        </a:rPr>
                        <a:t>で管理する資材との紐付を設定します。</a:t>
                      </a:r>
                      <a:endParaRPr lang="ja-JP" altLang="ja-JP" sz="800" kern="100" dirty="0">
                        <a:effectLst/>
                        <a:latin typeface="+mn-ea"/>
                        <a:ea typeface="+mn-ea"/>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0" dirty="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altLang="ja-JP" sz="1050" kern="100" dirty="0">
                          <a:effectLst/>
                        </a:rPr>
                        <a:t>×</a:t>
                      </a:r>
                      <a:endParaRPr lang="ja-JP" sz="1050" kern="100" dirty="0">
                        <a:effectLst/>
                        <a:latin typeface="+mn-lt"/>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2123699157"/>
                  </a:ext>
                </a:extLst>
              </a:tr>
            </a:tbl>
          </a:graphicData>
        </a:graphic>
      </p:graphicFrame>
    </p:spTree>
    <p:extLst>
      <p:ext uri="{BB962C8B-B14F-4D97-AF65-F5344CB8AC3E}">
        <p14:creationId xmlns:p14="http://schemas.microsoft.com/office/powerpoint/2010/main" val="2261126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2.2</a:t>
            </a:r>
            <a:r>
              <a:rPr lang="ja-JP" altLang="en-US" dirty="0"/>
              <a:t>　</a:t>
            </a:r>
            <a:r>
              <a:rPr lang="zh-TW" altLang="en-US" dirty="0"/>
              <a:t>動作環境</a:t>
            </a:r>
            <a:r>
              <a:rPr lang="ja-JP" altLang="en-US" dirty="0"/>
              <a:t>・</a:t>
            </a:r>
            <a:r>
              <a:rPr lang="zh-TW" altLang="en-US" dirty="0"/>
              <a:t>条件</a:t>
            </a:r>
            <a:r>
              <a:rPr lang="ja-JP" altLang="en-US" dirty="0"/>
              <a:t>　</a:t>
            </a:r>
            <a:r>
              <a:rPr lang="en-US" altLang="ja-JP" dirty="0"/>
              <a:t>1/4</a:t>
            </a:r>
            <a:endParaRPr kumimoji="1" lang="ja-JP" altLang="en-US" dirty="0"/>
          </a:p>
        </p:txBody>
      </p:sp>
      <p:sp>
        <p:nvSpPr>
          <p:cNvPr id="3" name="コンテンツ プレースホルダー 2"/>
          <p:cNvSpPr>
            <a:spLocks noGrp="1"/>
          </p:cNvSpPr>
          <p:nvPr>
            <p:ph sz="quarter" idx="10"/>
          </p:nvPr>
        </p:nvSpPr>
        <p:spPr/>
        <p:txBody>
          <a:bodyPr/>
          <a:lstStyle/>
          <a:p>
            <a:r>
              <a:rPr lang="en-US" altLang="ja-JP" dirty="0"/>
              <a:t>ITA</a:t>
            </a:r>
            <a:r>
              <a:rPr lang="ja-JP" altLang="en-US" dirty="0"/>
              <a:t>をご利用いただくための環境について</a:t>
            </a:r>
            <a:endParaRPr lang="en-US" altLang="ja-JP" dirty="0"/>
          </a:p>
          <a:p>
            <a:pPr lvl="1"/>
            <a:r>
              <a:rPr lang="ja-JP" altLang="en-US" dirty="0"/>
              <a:t>「</a:t>
            </a:r>
            <a:r>
              <a:rPr lang="en-US" altLang="ja-JP" dirty="0" err="1"/>
              <a:t>Exastro</a:t>
            </a:r>
            <a:r>
              <a:rPr lang="en-US" altLang="ja-JP" dirty="0"/>
              <a:t>-ITA_</a:t>
            </a:r>
            <a:r>
              <a:rPr lang="ja-JP" altLang="en-US" dirty="0"/>
              <a:t>システム構成／環境構築ガイド</a:t>
            </a:r>
            <a:r>
              <a:rPr lang="en-US" altLang="ja-JP" dirty="0"/>
              <a:t>_</a:t>
            </a:r>
            <a:r>
              <a:rPr lang="ja-JP" altLang="en-US" dirty="0"/>
              <a:t>基本編」を参照してください。</a:t>
            </a:r>
          </a:p>
          <a:p>
            <a:pPr marL="0" indent="0">
              <a:buNone/>
            </a:pPr>
            <a:endParaRPr lang="en-US" altLang="ja-JP" dirty="0"/>
          </a:p>
        </p:txBody>
      </p:sp>
    </p:spTree>
    <p:extLst>
      <p:ext uri="{BB962C8B-B14F-4D97-AF65-F5344CB8AC3E}">
        <p14:creationId xmlns:p14="http://schemas.microsoft.com/office/powerpoint/2010/main" val="3447424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2.3</a:t>
            </a:r>
            <a:r>
              <a:rPr lang="ja-JP" altLang="en-US" dirty="0"/>
              <a:t>　</a:t>
            </a:r>
            <a:r>
              <a:rPr lang="zh-TW" altLang="en-US" dirty="0"/>
              <a:t>動作環境</a:t>
            </a:r>
            <a:r>
              <a:rPr lang="ja-JP" altLang="en-US" dirty="0"/>
              <a:t>・</a:t>
            </a:r>
            <a:r>
              <a:rPr lang="zh-TW" altLang="en-US" dirty="0"/>
              <a:t>条件</a:t>
            </a:r>
            <a:r>
              <a:rPr lang="ja-JP" altLang="en-US" dirty="0"/>
              <a:t>　</a:t>
            </a:r>
            <a:r>
              <a:rPr lang="en-US" altLang="ja-JP" dirty="0"/>
              <a:t>2/4</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ja-JP" altLang="en-US" dirty="0"/>
              <a:t>ライブラリ収集を実行する場合の前提条件</a:t>
            </a:r>
            <a:endParaRPr lang="en-US" altLang="ja-JP" dirty="0"/>
          </a:p>
          <a:p>
            <a:pPr lvl="1"/>
            <a:r>
              <a:rPr lang="ja-JP" altLang="en-US" dirty="0"/>
              <a:t>ライブラリ収集を実行する場合には、ライブラリ収集用サーバ（オンライン環境）</a:t>
            </a:r>
            <a:r>
              <a:rPr lang="en-US" altLang="ja-JP" dirty="0"/>
              <a:t>/ ITA</a:t>
            </a:r>
            <a:r>
              <a:rPr lang="ja-JP" altLang="en-US" dirty="0"/>
              <a:t>サーバ（オフライン環境）、両サーバの構築状態（</a:t>
            </a:r>
            <a:r>
              <a:rPr lang="en-US" altLang="ja-JP" dirty="0"/>
              <a:t>OS</a:t>
            </a:r>
            <a:r>
              <a:rPr lang="ja-JP" altLang="en-US" dirty="0"/>
              <a:t>のバージョン、インストール済のパッケージ）を、合わせる必要があります。</a:t>
            </a:r>
          </a:p>
          <a:p>
            <a:pPr marL="180000" lvl="1" indent="0">
              <a:buNone/>
            </a:pPr>
            <a:endParaRPr lang="en-US" altLang="ja-JP" sz="800" dirty="0"/>
          </a:p>
          <a:p>
            <a:pPr lvl="1"/>
            <a:r>
              <a:rPr lang="ja-JP" altLang="en-US" dirty="0"/>
              <a:t>ライブラリ収集用サーバ（オンライン環境）は、以下のリポジトリが参照できる状態である必要があります。</a:t>
            </a:r>
            <a:endParaRPr lang="en-US" altLang="ja-JP" dirty="0"/>
          </a:p>
          <a:p>
            <a:pPr marL="180000" lvl="1" indent="0">
              <a:buNone/>
            </a:pPr>
            <a:r>
              <a:rPr lang="ja-JP" altLang="en-US" dirty="0"/>
              <a:t>（</a:t>
            </a:r>
            <a:r>
              <a:rPr lang="en-US" altLang="ja-JP" dirty="0"/>
              <a:t>※</a:t>
            </a:r>
            <a:r>
              <a:rPr lang="ja-JP" altLang="en-US" dirty="0"/>
              <a:t>次頁に記載）</a:t>
            </a:r>
            <a:endParaRPr lang="en-US" altLang="ja-JP" dirty="0"/>
          </a:p>
        </p:txBody>
      </p:sp>
    </p:spTree>
    <p:extLst>
      <p:ext uri="{BB962C8B-B14F-4D97-AF65-F5344CB8AC3E}">
        <p14:creationId xmlns:p14="http://schemas.microsoft.com/office/powerpoint/2010/main" val="3740409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2.4</a:t>
            </a:r>
            <a:r>
              <a:rPr lang="ja-JP" altLang="en-US" dirty="0"/>
              <a:t>　</a:t>
            </a:r>
            <a:r>
              <a:rPr lang="zh-TW" altLang="en-US" dirty="0"/>
              <a:t>動作環境</a:t>
            </a:r>
            <a:r>
              <a:rPr lang="ja-JP" altLang="en-US" dirty="0"/>
              <a:t>・</a:t>
            </a:r>
            <a:r>
              <a:rPr lang="zh-TW" altLang="en-US" dirty="0"/>
              <a:t>条件</a:t>
            </a:r>
            <a:r>
              <a:rPr lang="ja-JP" altLang="en-US" dirty="0"/>
              <a:t>　</a:t>
            </a:r>
            <a:r>
              <a:rPr lang="en-US" altLang="ja-JP" dirty="0"/>
              <a:t>3/4</a:t>
            </a:r>
            <a:endParaRPr kumimoji="1" lang="ja-JP" altLang="en-US" dirty="0"/>
          </a:p>
        </p:txBody>
      </p:sp>
      <p:sp>
        <p:nvSpPr>
          <p:cNvPr id="3" name="コンテンツ プレースホルダー 2"/>
          <p:cNvSpPr>
            <a:spLocks noGrp="1"/>
          </p:cNvSpPr>
          <p:nvPr>
            <p:ph sz="quarter" idx="10"/>
          </p:nvPr>
        </p:nvSpPr>
        <p:spPr/>
        <p:txBody>
          <a:bodyPr>
            <a:normAutofit/>
          </a:bodyPr>
          <a:lstStyle/>
          <a:p>
            <a:pPr lvl="1"/>
            <a:r>
              <a:rPr lang="ja-JP" altLang="en-US" dirty="0"/>
              <a:t>参照するリポジトリ一覧</a:t>
            </a:r>
            <a:endParaRPr lang="en-US" altLang="ja-JP" dirty="0"/>
          </a:p>
        </p:txBody>
      </p:sp>
      <p:graphicFrame>
        <p:nvGraphicFramePr>
          <p:cNvPr id="5" name="表 4"/>
          <p:cNvGraphicFramePr>
            <a:graphicFrameLocks noGrp="1"/>
          </p:cNvGraphicFramePr>
          <p:nvPr>
            <p:extLst>
              <p:ext uri="{D42A27DB-BD31-4B8C-83A1-F6EECF244321}">
                <p14:modId xmlns:p14="http://schemas.microsoft.com/office/powerpoint/2010/main" val="1529261204"/>
              </p:ext>
            </p:extLst>
          </p:nvPr>
        </p:nvGraphicFramePr>
        <p:xfrm>
          <a:off x="683460" y="1148475"/>
          <a:ext cx="7849090" cy="3338890"/>
        </p:xfrm>
        <a:graphic>
          <a:graphicData uri="http://schemas.openxmlformats.org/drawingml/2006/table">
            <a:tbl>
              <a:tblPr firstRow="1" bandRow="1">
                <a:tableStyleId>{93296810-A885-4BE3-A3E7-6D5BEEA58F35}</a:tableStyleId>
              </a:tblPr>
              <a:tblGrid>
                <a:gridCol w="1509539">
                  <a:extLst>
                    <a:ext uri="{9D8B030D-6E8A-4147-A177-3AD203B41FA5}">
                      <a16:colId xmlns:a16="http://schemas.microsoft.com/office/drawing/2014/main" val="20000"/>
                    </a:ext>
                  </a:extLst>
                </a:gridCol>
                <a:gridCol w="6339551">
                  <a:extLst>
                    <a:ext uri="{9D8B030D-6E8A-4147-A177-3AD203B41FA5}">
                      <a16:colId xmlns:a16="http://schemas.microsoft.com/office/drawing/2014/main" val="20001"/>
                    </a:ext>
                  </a:extLst>
                </a:gridCol>
              </a:tblGrid>
              <a:tr h="264005">
                <a:tc>
                  <a:txBody>
                    <a:bodyPr/>
                    <a:lstStyle/>
                    <a:p>
                      <a:pPr algn="ctr"/>
                      <a:r>
                        <a:rPr kumimoji="1" lang="en-US" altLang="ja-JP" sz="1100" b="1" dirty="0"/>
                        <a:t>OS</a:t>
                      </a:r>
                      <a:endParaRPr kumimoji="1" lang="ja-JP" altLang="en-US" sz="1100" b="1" dirty="0"/>
                    </a:p>
                  </a:txBody>
                  <a:tcPr anchor="ctr"/>
                </a:tc>
                <a:tc>
                  <a:txBody>
                    <a:bodyPr/>
                    <a:lstStyle/>
                    <a:p>
                      <a:pPr algn="ctr"/>
                      <a:r>
                        <a:rPr kumimoji="1" lang="ja-JP" altLang="en-US" sz="1100" b="1" dirty="0"/>
                        <a:t>リポジトリ</a:t>
                      </a:r>
                    </a:p>
                  </a:txBody>
                  <a:tcPr anchor="ctr"/>
                </a:tc>
                <a:extLst>
                  <a:ext uri="{0D108BD9-81ED-4DB2-BD59-A6C34878D82A}">
                    <a16:rowId xmlns:a16="http://schemas.microsoft.com/office/drawing/2014/main" val="10000"/>
                  </a:ext>
                </a:extLst>
              </a:tr>
              <a:tr h="279535">
                <a:tc rowSpan="4">
                  <a:txBody>
                    <a:bodyPr/>
                    <a:lstStyle/>
                    <a:p>
                      <a:r>
                        <a:rPr kumimoji="1" lang="en-US" altLang="ja-JP" sz="1200" b="1" dirty="0"/>
                        <a:t>RHEL7</a:t>
                      </a:r>
                      <a:endParaRPr kumimoji="1" lang="ja-JP" altLang="en-US" sz="1200" b="1" dirty="0"/>
                    </a:p>
                  </a:txBody>
                  <a:tcPr anchor="ctr"/>
                </a:tc>
                <a:tc>
                  <a:txBody>
                    <a:bodyPr/>
                    <a:lstStyle/>
                    <a:p>
                      <a:r>
                        <a:rPr kumimoji="1" lang="en-US" altLang="ja-JP" sz="1200" b="1" i="0" kern="1200" dirty="0">
                          <a:solidFill>
                            <a:schemeClr val="dk1"/>
                          </a:solidFill>
                          <a:effectLst/>
                          <a:latin typeface="+mn-lt"/>
                          <a:ea typeface="+mn-ea"/>
                          <a:cs typeface="+mn-cs"/>
                        </a:rPr>
                        <a:t>https://dl.fedoraproject.org/pub/epel/epel-release-latest-7.noarch.rpm</a:t>
                      </a:r>
                    </a:p>
                  </a:txBody>
                  <a:tcPr>
                    <a:lnB w="12700" cap="flat" cmpd="sng" algn="ctr">
                      <a:solidFill>
                        <a:schemeClr val="bg1"/>
                      </a:solidFill>
                      <a:prstDash val="solid"/>
                      <a:round/>
                      <a:headEnd type="none" w="med" len="med"/>
                      <a:tailEnd type="none" w="med" len="med"/>
                    </a:lnB>
                    <a:solidFill>
                      <a:srgbClr val="CBCDD3"/>
                    </a:solidFill>
                  </a:tcPr>
                </a:tc>
                <a:extLst>
                  <a:ext uri="{0D108BD9-81ED-4DB2-BD59-A6C34878D82A}">
                    <a16:rowId xmlns:a16="http://schemas.microsoft.com/office/drawing/2014/main" val="10001"/>
                  </a:ext>
                </a:extLst>
              </a:tr>
              <a:tr h="279535">
                <a:tc v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baseline="0" dirty="0">
                          <a:solidFill>
                            <a:schemeClr val="tx1"/>
                          </a:solidFill>
                          <a:latin typeface="+mn-lt"/>
                          <a:ea typeface="+mn-ea"/>
                          <a:cs typeface="+mn-cs"/>
                        </a:rPr>
                        <a:t>https://downloads.mariadb.com/MariaDB/mariadb_repo_setup</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7E8EA"/>
                    </a:solidFill>
                  </a:tcPr>
                </a:tc>
                <a:extLst>
                  <a:ext uri="{0D108BD9-81ED-4DB2-BD59-A6C34878D82A}">
                    <a16:rowId xmlns:a16="http://schemas.microsoft.com/office/drawing/2014/main" val="10002"/>
                  </a:ext>
                </a:extLst>
              </a:tr>
              <a:tr h="279535">
                <a:tc vMerge="1">
                  <a:txBody>
                    <a:bodyPr/>
                    <a:lstStyle/>
                    <a:p>
                      <a:endParaRPr kumimoji="1" lang="ja-JP" altLang="en-US"/>
                    </a:p>
                  </a:txBody>
                  <a:tcPr/>
                </a:tc>
                <a:tc>
                  <a:txBody>
                    <a:bodyPr/>
                    <a:lstStyle/>
                    <a:p>
                      <a:r>
                        <a:rPr kumimoji="1" lang="en-US" altLang="ja-JP" sz="1200" b="1" dirty="0">
                          <a:solidFill>
                            <a:schemeClr val="tx1"/>
                          </a:solidFill>
                        </a:rPr>
                        <a:t>http://rpms.remirepo.net/enterprise/remi-release-7.rpm</a:t>
                      </a:r>
                      <a:endParaRPr kumimoji="1" lang="ja-JP" altLang="en-US" sz="1200" b="1" dirty="0">
                        <a:solidFill>
                          <a:schemeClr val="tx1"/>
                        </a:solidFill>
                      </a:endParaRPr>
                    </a:p>
                  </a:txBody>
                  <a:tcPr>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3"/>
                  </a:ext>
                </a:extLst>
              </a:tr>
              <a:tr h="279535">
                <a:tc vMerge="1">
                  <a:txBody>
                    <a:bodyPr/>
                    <a:lstStyle/>
                    <a:p>
                      <a:endParaRPr kumimoji="1" lang="ja-JP" altLang="en-US" sz="1200" b="1" dirty="0"/>
                    </a:p>
                  </a:txBody>
                  <a:tcPr anchor="ctr"/>
                </a:tc>
                <a:tc>
                  <a:txBody>
                    <a:bodyPr/>
                    <a:lstStyle/>
                    <a:p>
                      <a:r>
                        <a:rPr kumimoji="1" lang="en-US" altLang="ja-JP" sz="1200" b="1" dirty="0">
                          <a:solidFill>
                            <a:schemeClr val="tx1"/>
                          </a:solidFill>
                        </a:rPr>
                        <a:t>rhel-7-server-optional-rpms</a:t>
                      </a:r>
                      <a:endParaRPr kumimoji="1" lang="ja-JP" altLang="en-US" sz="1200" b="1" dirty="0">
                        <a:solidFill>
                          <a:schemeClr val="tx1"/>
                        </a:solidFill>
                      </a:endParaRPr>
                    </a:p>
                  </a:txBody>
                  <a:tcPr/>
                </a:tc>
                <a:extLst>
                  <a:ext uri="{0D108BD9-81ED-4DB2-BD59-A6C34878D82A}">
                    <a16:rowId xmlns:a16="http://schemas.microsoft.com/office/drawing/2014/main" val="916413667"/>
                  </a:ext>
                </a:extLst>
              </a:tr>
              <a:tr h="279535">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t>RHEL8</a:t>
                      </a:r>
                      <a:endParaRPr kumimoji="1" lang="ja-JP" altLang="en-US" sz="1200" b="1" dirty="0"/>
                    </a:p>
                  </a:txBody>
                  <a:tcPr anchor="ctr">
                    <a:solidFill>
                      <a:srgbClr val="E7E8E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kern="1200" dirty="0">
                          <a:solidFill>
                            <a:schemeClr val="dk1"/>
                          </a:solidFill>
                          <a:effectLst/>
                          <a:latin typeface="+mn-lt"/>
                          <a:ea typeface="+mn-ea"/>
                          <a:cs typeface="+mn-cs"/>
                        </a:rPr>
                        <a:t>https://dl.fedoraproject.org/pub/epel/epel-release-latest-8.noarch.rpm</a:t>
                      </a:r>
                    </a:p>
                  </a:txBody>
                  <a:tcP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7"/>
                  </a:ext>
                </a:extLst>
              </a:tr>
              <a:tr h="279535">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kern="1200" dirty="0">
                          <a:solidFill>
                            <a:schemeClr val="dk1"/>
                          </a:solidFill>
                          <a:effectLst/>
                          <a:latin typeface="+mn-lt"/>
                          <a:ea typeface="+mn-ea"/>
                          <a:cs typeface="+mn-cs"/>
                        </a:rPr>
                        <a:t>codeready-builder-for-rhel-8-</a:t>
                      </a:r>
                      <a:r>
                        <a:rPr kumimoji="1" lang="en-US" altLang="ja-JP" sz="1200" b="1" i="0" kern="1200" dirty="0">
                          <a:solidFill>
                            <a:srgbClr val="FF0000"/>
                          </a:solidFill>
                          <a:effectLst/>
                          <a:latin typeface="+mn-lt"/>
                          <a:ea typeface="+mn-ea"/>
                          <a:cs typeface="+mn-cs"/>
                        </a:rPr>
                        <a:t>xxxxxx</a:t>
                      </a:r>
                      <a:r>
                        <a:rPr kumimoji="1" lang="en-US" altLang="ja-JP" sz="1200" b="1" i="0" kern="1200" dirty="0">
                          <a:solidFill>
                            <a:schemeClr val="dk1"/>
                          </a:solidFill>
                          <a:effectLst/>
                          <a:latin typeface="+mn-lt"/>
                          <a:ea typeface="+mn-ea"/>
                          <a:cs typeface="+mn-cs"/>
                        </a:rPr>
                        <a:t>-rpms</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926046266"/>
                  </a:ext>
                </a:extLst>
              </a:tr>
              <a:tr h="279535">
                <a:tc rowSpan="3">
                  <a:txBody>
                    <a:bodyPr/>
                    <a:lstStyle/>
                    <a:p>
                      <a:r>
                        <a:rPr kumimoji="1" lang="en-US" altLang="ja-JP" sz="1200" b="1" dirty="0"/>
                        <a:t>CentOS7</a:t>
                      </a:r>
                      <a:endParaRPr kumimoji="1" lang="ja-JP" altLang="en-US" sz="1200" b="1" dirty="0"/>
                    </a:p>
                  </a:txBody>
                  <a:tcPr anchor="ctr"/>
                </a:tc>
                <a:tc>
                  <a:txBody>
                    <a:bodyPr/>
                    <a:lstStyle/>
                    <a:p>
                      <a:r>
                        <a:rPr kumimoji="1" lang="en-US" altLang="ja-JP" sz="1200" b="1" dirty="0" err="1">
                          <a:solidFill>
                            <a:schemeClr val="tx1"/>
                          </a:solidFill>
                        </a:rPr>
                        <a:t>epel</a:t>
                      </a:r>
                      <a:r>
                        <a:rPr kumimoji="1" lang="en-US" altLang="ja-JP" sz="1200" b="1" dirty="0">
                          <a:solidFill>
                            <a:schemeClr val="tx1"/>
                          </a:solidFill>
                        </a:rPr>
                        <a:t>-release</a:t>
                      </a:r>
                      <a:endParaRPr kumimoji="1" lang="ja-JP" altLang="en-US" sz="12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397044398"/>
                  </a:ext>
                </a:extLst>
              </a:tr>
              <a:tr h="279535">
                <a:tc v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baseline="0" dirty="0">
                          <a:solidFill>
                            <a:schemeClr val="tx1"/>
                          </a:solidFill>
                          <a:latin typeface="+mn-lt"/>
                          <a:ea typeface="+mn-ea"/>
                          <a:cs typeface="+mn-cs"/>
                        </a:rPr>
                        <a:t>https://downloads.mariadb.com/MariaDB/mariadb_repo_setup</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171802913"/>
                  </a:ext>
                </a:extLst>
              </a:tr>
              <a:tr h="279535">
                <a:tc vMerge="1">
                  <a:txBody>
                    <a:bodyPr/>
                    <a:lstStyle/>
                    <a:p>
                      <a:endParaRPr kumimoji="1" lang="ja-JP" altLang="en-US"/>
                    </a:p>
                  </a:txBody>
                  <a:tcPr/>
                </a:tc>
                <a:tc>
                  <a:txBody>
                    <a:bodyPr/>
                    <a:lstStyle/>
                    <a:p>
                      <a:r>
                        <a:rPr kumimoji="1" lang="en-US" altLang="ja-JP" sz="1200" b="1" dirty="0"/>
                        <a:t>http://rpms.remirepo.net/enterprise/remi-release-7.rpm</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51765812"/>
                  </a:ext>
                </a:extLst>
              </a:tr>
              <a:tr h="279535">
                <a:tc rowSpan="2">
                  <a:txBody>
                    <a:bodyPr/>
                    <a:lstStyle/>
                    <a:p>
                      <a:r>
                        <a:rPr kumimoji="1" lang="en-US" altLang="ja-JP" sz="1200" b="1" dirty="0"/>
                        <a:t>CentOS8</a:t>
                      </a:r>
                    </a:p>
                    <a:p>
                      <a:r>
                        <a:rPr kumimoji="1" lang="en-US" altLang="ja-JP" sz="1200" b="1" dirty="0"/>
                        <a:t>CentOS</a:t>
                      </a:r>
                      <a:r>
                        <a:rPr kumimoji="1" lang="en-US" altLang="ja-JP" sz="1200" b="1" baseline="0" dirty="0"/>
                        <a:t> Strem8</a:t>
                      </a:r>
                      <a:endParaRPr kumimoji="1" lang="ja-JP" altLang="en-US" sz="12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err="1">
                          <a:solidFill>
                            <a:schemeClr val="tx1"/>
                          </a:solidFill>
                        </a:rPr>
                        <a:t>epel</a:t>
                      </a:r>
                      <a:r>
                        <a:rPr kumimoji="1" lang="en-US" altLang="ja-JP" sz="1200" b="1" dirty="0">
                          <a:solidFill>
                            <a:schemeClr val="tx1"/>
                          </a:solidFill>
                        </a:rPr>
                        <a:t>-release</a:t>
                      </a:r>
                      <a:endParaRPr kumimoji="1" lang="ja-JP" altLang="en-US" sz="12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284167824"/>
                  </a:ext>
                </a:extLst>
              </a:tr>
              <a:tr h="279535">
                <a:tc vMerge="1">
                  <a:txBody>
                    <a:bodyPr/>
                    <a:lstStyle/>
                    <a:p>
                      <a:endParaRPr kumimoji="1" lang="ja-JP" altLang="en-US" sz="12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err="1">
                          <a:solidFill>
                            <a:schemeClr val="tx1"/>
                          </a:solidFill>
                        </a:rPr>
                        <a:t>PowerTools</a:t>
                      </a:r>
                      <a:endParaRPr kumimoji="1" lang="ja-JP" altLang="en-US" sz="12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144270793"/>
                  </a:ext>
                </a:extLst>
              </a:tr>
            </a:tbl>
          </a:graphicData>
        </a:graphic>
      </p:graphicFrame>
      <p:sp>
        <p:nvSpPr>
          <p:cNvPr id="6" name="テキスト ボックス 5"/>
          <p:cNvSpPr txBox="1"/>
          <p:nvPr/>
        </p:nvSpPr>
        <p:spPr>
          <a:xfrm>
            <a:off x="6012200" y="4688807"/>
            <a:ext cx="3096917" cy="307777"/>
          </a:xfrm>
          <a:prstGeom prst="rect">
            <a:avLst/>
          </a:prstGeom>
          <a:noFill/>
        </p:spPr>
        <p:txBody>
          <a:bodyPr wrap="square" rtlCol="0">
            <a:spAutoFit/>
          </a:bodyPr>
          <a:lstStyle/>
          <a:p>
            <a:r>
              <a:rPr kumimoji="1" lang="en-US" altLang="ja-JP" sz="1400" dirty="0" err="1">
                <a:solidFill>
                  <a:srgbClr val="FF0000"/>
                </a:solidFill>
              </a:rPr>
              <a:t>xxxxxx</a:t>
            </a:r>
            <a:r>
              <a:rPr kumimoji="1" lang="ja-JP" altLang="en-US" sz="1400" dirty="0"/>
              <a:t>：アーキテクチャ</a:t>
            </a:r>
          </a:p>
        </p:txBody>
      </p:sp>
    </p:spTree>
    <p:extLst>
      <p:ext uri="{BB962C8B-B14F-4D97-AF65-F5344CB8AC3E}">
        <p14:creationId xmlns:p14="http://schemas.microsoft.com/office/powerpoint/2010/main" val="915337914"/>
      </p:ext>
    </p:extLst>
  </p:cSld>
  <p:clrMapOvr>
    <a:masterClrMapping/>
  </p:clrMapOvr>
</p:sld>
</file>

<file path=ppt/theme/theme1.xml><?xml version="1.0" encoding="utf-8"?>
<a:theme xmlns:a="http://schemas.openxmlformats.org/drawingml/2006/main" name="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5391</Words>
  <Application>Microsoft Office PowerPoint</Application>
  <PresentationFormat>画面に合わせる (4:3)</PresentationFormat>
  <Paragraphs>716</Paragraphs>
  <Slides>35</Slides>
  <Notes>0</Notes>
  <HiddenSlides>0</HiddenSlides>
  <MMClips>0</MMClips>
  <ScaleCrop>false</ScaleCrop>
  <HeadingPairs>
    <vt:vector size="6" baseType="variant">
      <vt:variant>
        <vt:lpstr>使用されているフォント</vt:lpstr>
      </vt:variant>
      <vt:variant>
        <vt:i4>10</vt:i4>
      </vt:variant>
      <vt:variant>
        <vt:lpstr>テーマ</vt:lpstr>
      </vt:variant>
      <vt:variant>
        <vt:i4>2</vt:i4>
      </vt:variant>
      <vt:variant>
        <vt:lpstr>スライド タイトル</vt:lpstr>
      </vt:variant>
      <vt:variant>
        <vt:i4>35</vt:i4>
      </vt:variant>
    </vt:vector>
  </HeadingPairs>
  <TitlesOfParts>
    <vt:vector size="47" baseType="lpstr">
      <vt:lpstr>HGP創英角ｺﾞｼｯｸUB</vt:lpstr>
      <vt:lpstr>メイリオ</vt:lpstr>
      <vt:lpstr>游ゴシック</vt:lpstr>
      <vt:lpstr>游ゴシック Light</vt:lpstr>
      <vt:lpstr>Arial</vt:lpstr>
      <vt:lpstr>Calibri</vt:lpstr>
      <vt:lpstr>Century</vt:lpstr>
      <vt:lpstr>Segoe UI</vt:lpstr>
      <vt:lpstr>Tahoma</vt:lpstr>
      <vt:lpstr>Wingdings</vt:lpstr>
      <vt:lpstr>NEC_standard4_3</vt:lpstr>
      <vt:lpstr>デザインの設定</vt:lpstr>
      <vt:lpstr>PowerPoint プレゼンテーション</vt:lpstr>
      <vt:lpstr>目次</vt:lpstr>
      <vt:lpstr>1.　はじめに</vt:lpstr>
      <vt:lpstr>1.1　本資料について</vt:lpstr>
      <vt:lpstr>2.　システム構成</vt:lpstr>
      <vt:lpstr>2.1　連携実行機能</vt:lpstr>
      <vt:lpstr>2.2　動作環境・条件　1/4</vt:lpstr>
      <vt:lpstr>2.3　動作環境・条件　2/4</vt:lpstr>
      <vt:lpstr>2.4　動作環境・条件　3/4</vt:lpstr>
      <vt:lpstr>2.5　動作環境・条件　4/4</vt:lpstr>
      <vt:lpstr>3.　ITA環境構築手順</vt:lpstr>
      <vt:lpstr>3.1　オフラインインストール</vt:lpstr>
      <vt:lpstr>3.2　事前準備</vt:lpstr>
      <vt:lpstr>3.3　ITA環境構築フロー</vt:lpstr>
      <vt:lpstr>3.4　環境構築（1/12）</vt:lpstr>
      <vt:lpstr>3.5　環境構築（2/12）</vt:lpstr>
      <vt:lpstr>3.6　環境構築（3/12）</vt:lpstr>
      <vt:lpstr>3.7　環境構築（4/12）</vt:lpstr>
      <vt:lpstr>3.8　環境構築（5/12）</vt:lpstr>
      <vt:lpstr>3.9　環境構築（6/12）</vt:lpstr>
      <vt:lpstr>3.10　環境構築（7/12）</vt:lpstr>
      <vt:lpstr>3.11　環境構築（8/12）</vt:lpstr>
      <vt:lpstr>3.12　環境構築（9/12）</vt:lpstr>
      <vt:lpstr>3.13　環境構築（10/12）</vt:lpstr>
      <vt:lpstr>3.14　環境構築（11/12）</vt:lpstr>
      <vt:lpstr>3.15　環境構築（12/12）</vt:lpstr>
      <vt:lpstr>4.　ITA動作確認</vt:lpstr>
      <vt:lpstr>4.1　動作確認（1/4）</vt:lpstr>
      <vt:lpstr>4.2　動作確認（2/4）</vt:lpstr>
      <vt:lpstr>4.3　動作確認（3/4）</vt:lpstr>
      <vt:lpstr>4.4　動作確認（4/4）</vt:lpstr>
      <vt:lpstr>5.　参考</vt:lpstr>
      <vt:lpstr>5.1　参考（1/2）</vt:lpstr>
      <vt:lpstr>5.2　参考（2/2）</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2017-07-14T05:50:27Z</dcterms:created>
  <dcterms:modified xsi:type="dcterms:W3CDTF">2022-07-26T08:43:32Z</dcterms:modified>
</cp:coreProperties>
</file>