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35"/>
  </p:notesMasterIdLst>
  <p:handoutMasterIdLst>
    <p:handoutMasterId r:id="rId36"/>
  </p:handoutMasterIdLst>
  <p:sldIdLst>
    <p:sldId id="262" r:id="rId3"/>
    <p:sldId id="507" r:id="rId4"/>
    <p:sldId id="505" r:id="rId5"/>
    <p:sldId id="508" r:id="rId6"/>
    <p:sldId id="509" r:id="rId7"/>
    <p:sldId id="531" r:id="rId8"/>
    <p:sldId id="530" r:id="rId9"/>
    <p:sldId id="512" r:id="rId10"/>
    <p:sldId id="513" r:id="rId11"/>
    <p:sldId id="514" r:id="rId12"/>
    <p:sldId id="535" r:id="rId13"/>
    <p:sldId id="515" r:id="rId14"/>
    <p:sldId id="516" r:id="rId15"/>
    <p:sldId id="517" r:id="rId16"/>
    <p:sldId id="520" r:id="rId17"/>
    <p:sldId id="536" r:id="rId18"/>
    <p:sldId id="540" r:id="rId19"/>
    <p:sldId id="541" r:id="rId20"/>
    <p:sldId id="521" r:id="rId21"/>
    <p:sldId id="539" r:id="rId22"/>
    <p:sldId id="522" r:id="rId23"/>
    <p:sldId id="523" r:id="rId24"/>
    <p:sldId id="544" r:id="rId25"/>
    <p:sldId id="524" r:id="rId26"/>
    <p:sldId id="527" r:id="rId27"/>
    <p:sldId id="528" r:id="rId28"/>
    <p:sldId id="529" r:id="rId29"/>
    <p:sldId id="534" r:id="rId30"/>
    <p:sldId id="542" r:id="rId31"/>
    <p:sldId id="533" r:id="rId32"/>
    <p:sldId id="537" r:id="rId33"/>
    <p:sldId id="318" r:id="rId34"/>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5"/>
            <p14:sldId id="508"/>
          </p14:sldIdLst>
        </p14:section>
        <p14:section name="2.　システム構成" id="{A8A060BF-92DF-4F47-AFEF-F5FA058AAEFB}">
          <p14:sldIdLst>
            <p14:sldId id="509"/>
            <p14:sldId id="531"/>
            <p14:sldId id="530"/>
          </p14:sldIdLst>
        </p14:section>
        <p14:section name="3.　ITA環境構築手順" id="{80AA9663-4D64-45AD-996E-69C03C14D297}">
          <p14:sldIdLst>
            <p14:sldId id="512"/>
            <p14:sldId id="513"/>
            <p14:sldId id="514"/>
            <p14:sldId id="535"/>
            <p14:sldId id="515"/>
            <p14:sldId id="516"/>
            <p14:sldId id="517"/>
            <p14:sldId id="520"/>
            <p14:sldId id="536"/>
            <p14:sldId id="540"/>
            <p14:sldId id="541"/>
            <p14:sldId id="521"/>
            <p14:sldId id="539"/>
            <p14:sldId id="522"/>
            <p14:sldId id="523"/>
            <p14:sldId id="544"/>
          </p14:sldIdLst>
        </p14:section>
        <p14:section name="4.　ITA動作確認" id="{997E25C5-536A-441F-84BA-3CB1FBC6F6F3}">
          <p14:sldIdLst>
            <p14:sldId id="524"/>
            <p14:sldId id="527"/>
            <p14:sldId id="528"/>
            <p14:sldId id="529"/>
            <p14:sldId id="534"/>
          </p14:sldIdLst>
        </p14:section>
        <p14:section name="5．参考" id="{91BF1220-94FC-4609-A8F1-2BA33A256147}">
          <p14:sldIdLst>
            <p14:sldId id="542"/>
            <p14:sldId id="533"/>
            <p14:sldId id="537"/>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DD3"/>
    <a:srgbClr val="E7E8EA"/>
    <a:srgbClr val="A5A6AA"/>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5507" autoAdjust="0"/>
  </p:normalViewPr>
  <p:slideViewPr>
    <p:cSldViewPr>
      <p:cViewPr varScale="1">
        <p:scale>
          <a:sx n="90" d="100"/>
          <a:sy n="90" d="100"/>
        </p:scale>
        <p:origin x="1386" y="72"/>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2022/7/26</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2022/7/26</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2022/7/26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2022/7/26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2022/7/26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2022/7/26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2022/7/26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2022/7/26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1230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2022/7/26</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mariadb.com/"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err="1"/>
              <a:t>Exastro</a:t>
            </a:r>
            <a:r>
              <a:rPr lang="en-US" altLang="ja-JP" dirty="0"/>
              <a:t> IT Automation Version 1.10 </a:t>
            </a:r>
          </a:p>
          <a:p>
            <a:r>
              <a:rPr lang="en-US" altLang="ja-JP" dirty="0"/>
              <a:t>Exastro</a:t>
            </a:r>
            <a:r>
              <a:rPr lang="ja-JP" altLang="en-US" dirty="0"/>
              <a:t> </a:t>
            </a:r>
            <a:r>
              <a:rPr lang="en-US" altLang="ja-JP" dirty="0"/>
              <a:t>developer</a:t>
            </a:r>
            <a:endParaRPr kumimoji="1"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4800" b="1" dirty="0"/>
              <a:t>オンラインインストール</a:t>
            </a:r>
            <a:endParaRPr lang="en-US" altLang="ja-JP" sz="4800" b="1" kern="0" spc="-150" dirty="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a:solidFill>
                  <a:schemeClr val="tx2">
                    <a:lumMod val="75000"/>
                    <a:lumOff val="25000"/>
                  </a:schemeClr>
                </a:solidFill>
                <a:latin typeface="+mn-lt"/>
              </a:rPr>
              <a:t>本書では「</a:t>
            </a:r>
            <a:r>
              <a:rPr lang="en-US" altLang="ja-JP" sz="1400" b="1" kern="0" dirty="0">
                <a:solidFill>
                  <a:schemeClr val="tx2">
                    <a:lumMod val="75000"/>
                    <a:lumOff val="25000"/>
                  </a:schemeClr>
                </a:solidFill>
                <a:latin typeface="+mn-lt"/>
              </a:rPr>
              <a:t>Exastro IT</a:t>
            </a:r>
            <a:r>
              <a:rPr lang="ja-JP" altLang="en-US" sz="1400" b="1" kern="0" dirty="0">
                <a:solidFill>
                  <a:schemeClr val="tx2">
                    <a:lumMod val="75000"/>
                    <a:lumOff val="25000"/>
                  </a:schemeClr>
                </a:solidFill>
                <a:latin typeface="+mn-lt"/>
              </a:rPr>
              <a:t> </a:t>
            </a:r>
            <a:r>
              <a:rPr lang="en-US" altLang="ja-JP" sz="1400" b="1" kern="0" dirty="0">
                <a:solidFill>
                  <a:schemeClr val="tx2">
                    <a:lumMod val="75000"/>
                    <a:lumOff val="25000"/>
                  </a:schemeClr>
                </a:solidFill>
                <a:latin typeface="+mn-lt"/>
              </a:rPr>
              <a:t>Automation</a:t>
            </a:r>
            <a:r>
              <a:rPr lang="ja-JP" altLang="en-US" sz="1400" b="1" kern="0" dirty="0">
                <a:solidFill>
                  <a:schemeClr val="tx2">
                    <a:lumMod val="75000"/>
                    <a:lumOff val="25000"/>
                  </a:schemeClr>
                </a:solidFill>
                <a:latin typeface="+mn-lt"/>
              </a:rPr>
              <a:t>」を「</a:t>
            </a:r>
            <a:r>
              <a:rPr lang="en-US" altLang="ja-JP" sz="1400" b="1" kern="0" dirty="0">
                <a:solidFill>
                  <a:schemeClr val="tx2">
                    <a:lumMod val="75000"/>
                    <a:lumOff val="25000"/>
                  </a:schemeClr>
                </a:solidFill>
                <a:latin typeface="+mn-lt"/>
              </a:rPr>
              <a:t>ITA</a:t>
            </a:r>
            <a:r>
              <a:rPr lang="ja-JP" altLang="en-US" sz="1400" b="1" kern="0" dirty="0">
                <a:solidFill>
                  <a:schemeClr val="tx2">
                    <a:lumMod val="75000"/>
                    <a:lumOff val="25000"/>
                  </a:schemeClr>
                </a:solidFill>
                <a:latin typeface="+mn-lt"/>
              </a:rPr>
              <a:t>」として記載します。</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3.2</a:t>
            </a:r>
            <a:r>
              <a:rPr lang="ja-JP" altLang="en-US" dirty="0"/>
              <a:t>　事前準備（</a:t>
            </a:r>
            <a:r>
              <a:rPr lang="en-US" altLang="ja-JP" dirty="0"/>
              <a:t>1/3</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a:t>リポジトリの有効化</a:t>
            </a:r>
            <a:r>
              <a:rPr lang="en-US" altLang="ja-JP" dirty="0"/>
              <a:t>(</a:t>
            </a:r>
            <a:r>
              <a:rPr lang="ja-JP" altLang="en-US" dirty="0"/>
              <a:t>オンラインインストールの場合のみ</a:t>
            </a:r>
            <a:r>
              <a:rPr lang="en-US" altLang="ja-JP" dirty="0"/>
              <a:t>)</a:t>
            </a:r>
          </a:p>
          <a:p>
            <a:pPr lvl="1"/>
            <a:r>
              <a:rPr lang="en-US" altLang="ja-JP" dirty="0"/>
              <a:t>ITA</a:t>
            </a:r>
            <a:r>
              <a:rPr lang="ja-JP" altLang="en-US" dirty="0"/>
              <a:t>インストーラーを実行すると、ご利用の</a:t>
            </a:r>
            <a:r>
              <a:rPr lang="en-US" altLang="ja-JP" dirty="0"/>
              <a:t>OS</a:t>
            </a:r>
            <a:r>
              <a:rPr lang="ja-JP" altLang="en-US" dirty="0"/>
              <a:t>バージョンに合った以下のリポジトリが有効になります。</a:t>
            </a:r>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2598752624"/>
              </p:ext>
            </p:extLst>
          </p:nvPr>
        </p:nvGraphicFramePr>
        <p:xfrm>
          <a:off x="302064" y="1723850"/>
          <a:ext cx="8538898" cy="3721430"/>
        </p:xfrm>
        <a:graphic>
          <a:graphicData uri="http://schemas.openxmlformats.org/drawingml/2006/table">
            <a:tbl>
              <a:tblPr firstRow="1" bandRow="1">
                <a:tableStyleId>{93296810-A885-4BE3-A3E7-6D5BEEA58F35}</a:tableStyleId>
              </a:tblPr>
              <a:tblGrid>
                <a:gridCol w="1317526">
                  <a:extLst>
                    <a:ext uri="{9D8B030D-6E8A-4147-A177-3AD203B41FA5}">
                      <a16:colId xmlns:a16="http://schemas.microsoft.com/office/drawing/2014/main" val="20000"/>
                    </a:ext>
                  </a:extLst>
                </a:gridCol>
                <a:gridCol w="7221372">
                  <a:extLst>
                    <a:ext uri="{9D8B030D-6E8A-4147-A177-3AD203B41FA5}">
                      <a16:colId xmlns:a16="http://schemas.microsoft.com/office/drawing/2014/main" val="20001"/>
                    </a:ext>
                  </a:extLst>
                </a:gridCol>
              </a:tblGrid>
              <a:tr h="348218">
                <a:tc>
                  <a:txBody>
                    <a:bodyPr/>
                    <a:lstStyle/>
                    <a:p>
                      <a:pPr algn="ctr"/>
                      <a:r>
                        <a:rPr kumimoji="1" lang="en-US" altLang="ja-JP" sz="1200" b="1" dirty="0"/>
                        <a:t>OS</a:t>
                      </a:r>
                      <a:endParaRPr kumimoji="1" lang="ja-JP" altLang="en-US" sz="1200" b="1" dirty="0"/>
                    </a:p>
                  </a:txBody>
                  <a:tcPr anchor="ctr"/>
                </a:tc>
                <a:tc>
                  <a:txBody>
                    <a:bodyPr/>
                    <a:lstStyle/>
                    <a:p>
                      <a:pPr algn="ctr"/>
                      <a:r>
                        <a:rPr kumimoji="1" lang="ja-JP" altLang="en-US" sz="1200" b="1" dirty="0"/>
                        <a:t>リポジトリ</a:t>
                      </a:r>
                    </a:p>
                  </a:txBody>
                  <a:tcPr anchor="ctr"/>
                </a:tc>
                <a:extLst>
                  <a:ext uri="{0D108BD9-81ED-4DB2-BD59-A6C34878D82A}">
                    <a16:rowId xmlns:a16="http://schemas.microsoft.com/office/drawing/2014/main" val="10000"/>
                  </a:ext>
                </a:extLst>
              </a:tr>
              <a:tr h="299568">
                <a:tc rowSpan="4">
                  <a:txBody>
                    <a:bodyPr/>
                    <a:lstStyle/>
                    <a:p>
                      <a:r>
                        <a:rPr kumimoji="1" lang="en-US" altLang="ja-JP" sz="1000" b="1" dirty="0"/>
                        <a:t>RHEL7</a:t>
                      </a:r>
                      <a:endParaRPr kumimoji="1" lang="ja-JP" altLang="en-US" sz="1000" b="1" dirty="0"/>
                    </a:p>
                  </a:txBody>
                  <a:tcPr anchor="ctr"/>
                </a:tc>
                <a:tc>
                  <a:txBody>
                    <a:bodyPr/>
                    <a:lstStyle/>
                    <a:p>
                      <a:r>
                        <a:rPr kumimoji="1" lang="en-US" altLang="ja-JP" sz="1000" b="1" i="0" kern="1200" dirty="0">
                          <a:solidFill>
                            <a:schemeClr val="dk1"/>
                          </a:solidFill>
                          <a:effectLst/>
                          <a:latin typeface="+mn-lt"/>
                          <a:ea typeface="+mn-ea"/>
                          <a:cs typeface="+mn-cs"/>
                        </a:rPr>
                        <a:t>https://dl.fedoraproject.org/pub/epel/epel-release-latest-7.noarch.rpm</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299568">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324866">
                <a:tc vMerge="1">
                  <a:txBody>
                    <a:bodyPr/>
                    <a:lstStyle/>
                    <a:p>
                      <a:endParaRPr kumimoji="1" lang="ja-JP" altLang="en-US"/>
                    </a:p>
                  </a:txBody>
                  <a:tcPr/>
                </a:tc>
                <a:tc>
                  <a:txBody>
                    <a:bodyPr/>
                    <a:lstStyle/>
                    <a:p>
                      <a:r>
                        <a:rPr kumimoji="1" lang="en-US" altLang="ja-JP" sz="1000" b="1" dirty="0">
                          <a:solidFill>
                            <a:schemeClr val="tx1"/>
                          </a:solidFill>
                        </a:rPr>
                        <a:t>http://rpms.remirepo.net/enterprise/remi-release-7.rpm</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6"/>
                  </a:ext>
                </a:extLst>
              </a:tr>
              <a:tr h="324866">
                <a:tc vMerge="1">
                  <a:txBody>
                    <a:bodyPr/>
                    <a:lstStyle/>
                    <a:p>
                      <a:endParaRPr kumimoji="1" lang="ja-JP" altLang="en-US" sz="1200" b="1" dirty="0"/>
                    </a:p>
                  </a:txBody>
                  <a:tcPr anchor="ctr"/>
                </a:tc>
                <a:tc>
                  <a:txBody>
                    <a:bodyPr/>
                    <a:lstStyle/>
                    <a:p>
                      <a:r>
                        <a:rPr kumimoji="1" lang="en-US" altLang="ja-JP" sz="1000" b="1" dirty="0">
                          <a:solidFill>
                            <a:schemeClr val="tx1"/>
                          </a:solidFill>
                        </a:rPr>
                        <a:t>rhel-7-server-optional-rpms</a:t>
                      </a:r>
                      <a:endParaRPr kumimoji="1" lang="ja-JP" altLang="en-US" sz="1000" b="1" dirty="0">
                        <a:solidFill>
                          <a:schemeClr val="tx1"/>
                        </a:solidFill>
                      </a:endParaRPr>
                    </a:p>
                  </a:txBody>
                  <a:tcPr/>
                </a:tc>
                <a:extLst>
                  <a:ext uri="{0D108BD9-81ED-4DB2-BD59-A6C34878D82A}">
                    <a16:rowId xmlns:a16="http://schemas.microsoft.com/office/drawing/2014/main" val="2795590862"/>
                  </a:ext>
                </a:extLst>
              </a:tr>
              <a:tr h="313252">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RHEL8</a:t>
                      </a:r>
                      <a:endParaRPr kumimoji="1" lang="ja-JP" altLang="en-US" sz="1000" b="1" dirty="0"/>
                    </a:p>
                  </a:txBody>
                  <a:tcPr anchor="ctr">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a:solidFill>
                            <a:schemeClr val="dk1"/>
                          </a:solidFill>
                          <a:effectLst/>
                          <a:latin typeface="+mn-lt"/>
                          <a:ea typeface="+mn-ea"/>
                          <a:cs typeface="+mn-cs"/>
                        </a:rPr>
                        <a:t>https://dl.fedoraproject.org/pub/epel/epel-release-latest-8.noarch.rpm</a:t>
                      </a:r>
                    </a:p>
                  </a:txBody>
                  <a:tcPr/>
                </a:tc>
                <a:extLst>
                  <a:ext uri="{0D108BD9-81ED-4DB2-BD59-A6C34878D82A}">
                    <a16:rowId xmlns:a16="http://schemas.microsoft.com/office/drawing/2014/main" val="436435856"/>
                  </a:ext>
                </a:extLst>
              </a:tr>
              <a:tr h="3132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a:solidFill>
                            <a:schemeClr val="dk1"/>
                          </a:solidFill>
                          <a:effectLst/>
                          <a:latin typeface="+mn-lt"/>
                          <a:ea typeface="+mn-ea"/>
                          <a:cs typeface="+mn-cs"/>
                        </a:rPr>
                        <a:t>codeready-builder-for-rhel-8-</a:t>
                      </a:r>
                      <a:r>
                        <a:rPr kumimoji="1" lang="en-US" altLang="ja-JP" sz="1000" b="1" i="0" kern="1200" dirty="0">
                          <a:solidFill>
                            <a:srgbClr val="FF0000"/>
                          </a:solidFill>
                          <a:effectLst/>
                          <a:latin typeface="+mn-lt"/>
                          <a:ea typeface="+mn-ea"/>
                          <a:cs typeface="+mn-cs"/>
                        </a:rPr>
                        <a:t>xxxxxx</a:t>
                      </a:r>
                      <a:r>
                        <a:rPr kumimoji="1" lang="en-US" altLang="ja-JP" sz="1000" b="1" i="0" kern="1200" dirty="0">
                          <a:solidFill>
                            <a:schemeClr val="dk1"/>
                          </a:solidFill>
                          <a:effectLst/>
                          <a:latin typeface="+mn-lt"/>
                          <a:ea typeface="+mn-ea"/>
                          <a:cs typeface="+mn-cs"/>
                        </a:rPr>
                        <a:t>-rpms</a:t>
                      </a:r>
                    </a:p>
                  </a:txBody>
                  <a:tcPr/>
                </a:tc>
                <a:extLst>
                  <a:ext uri="{0D108BD9-81ED-4DB2-BD59-A6C34878D82A}">
                    <a16:rowId xmlns:a16="http://schemas.microsoft.com/office/drawing/2014/main" val="2725900748"/>
                  </a:ext>
                </a:extLst>
              </a:tr>
              <a:tr h="299568">
                <a:tc rowSpan="3">
                  <a:txBody>
                    <a:bodyPr/>
                    <a:lstStyle/>
                    <a:p>
                      <a:r>
                        <a:rPr kumimoji="1" lang="en-US" altLang="ja-JP" sz="1000" b="1" dirty="0"/>
                        <a:t>CentOS7</a:t>
                      </a:r>
                      <a:endParaRPr kumimoji="1" lang="ja-JP" altLang="en-US" sz="1000" b="1" dirty="0"/>
                    </a:p>
                  </a:txBody>
                  <a:tcPr anchor="ctr"/>
                </a:tc>
                <a:tc>
                  <a:txBody>
                    <a:bodyPr/>
                    <a:lstStyle/>
                    <a:p>
                      <a:r>
                        <a:rPr kumimoji="1" lang="en-US" altLang="ja-JP" sz="1000" b="1" dirty="0" err="1">
                          <a:solidFill>
                            <a:schemeClr val="tx1"/>
                          </a:solidFill>
                        </a:rPr>
                        <a:t>epel</a:t>
                      </a:r>
                      <a:r>
                        <a:rPr kumimoji="1" lang="en-US" altLang="ja-JP" sz="1000" b="1" dirty="0">
                          <a:solidFill>
                            <a:schemeClr val="tx1"/>
                          </a:solidFill>
                        </a:rPr>
                        <a:t>-release</a:t>
                      </a:r>
                      <a:endParaRPr kumimoji="1" lang="ja-JP" altLang="en-US" sz="1000" b="1" dirty="0">
                        <a:solidFill>
                          <a:schemeClr val="tx1"/>
                        </a:solidFill>
                      </a:endParaRP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0"/>
                  </a:ext>
                </a:extLst>
              </a:tr>
              <a:tr h="299568">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1"/>
                  </a:ext>
                </a:extLst>
              </a:tr>
              <a:tr h="299568">
                <a:tc vMerge="1">
                  <a:txBody>
                    <a:bodyPr/>
                    <a:lstStyle/>
                    <a:p>
                      <a:endParaRPr kumimoji="1" lang="ja-JP" altLang="en-US"/>
                    </a:p>
                  </a:txBody>
                  <a:tcPr/>
                </a:tc>
                <a:tc>
                  <a:txBody>
                    <a:bodyPr/>
                    <a:lstStyle/>
                    <a:p>
                      <a:r>
                        <a:rPr kumimoji="1" lang="en-US" altLang="ja-JP" sz="1000" b="1" dirty="0"/>
                        <a:t>http://rpms.remirepo.net/enterprise/remi-release-7.rpm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2"/>
                  </a:ext>
                </a:extLst>
              </a:tr>
              <a:tr h="299568">
                <a:tc rowSpan="2">
                  <a:txBody>
                    <a:bodyPr/>
                    <a:lstStyle/>
                    <a:p>
                      <a:r>
                        <a:rPr kumimoji="1" lang="en-US" altLang="ja-JP" sz="1000" b="1" dirty="0"/>
                        <a:t>CentOS Stream8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a:solidFill>
                            <a:schemeClr val="tx1"/>
                          </a:solidFill>
                        </a:rPr>
                        <a:t>epel</a:t>
                      </a:r>
                      <a:r>
                        <a:rPr kumimoji="1" lang="en-US" altLang="ja-JP" sz="1000" b="1" dirty="0">
                          <a:solidFill>
                            <a:schemeClr val="tx1"/>
                          </a:solidFill>
                        </a:rPr>
                        <a:t>-release</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74752295"/>
                  </a:ext>
                </a:extLst>
              </a:tr>
              <a:tr h="299568">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a:solidFill>
                            <a:schemeClr val="tx1"/>
                          </a:solidFill>
                        </a:rPr>
                        <a:t>PowerTools</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93743328"/>
                  </a:ext>
                </a:extLst>
              </a:tr>
            </a:tbl>
          </a:graphicData>
        </a:graphic>
      </p:graphicFrame>
      <p:sp>
        <p:nvSpPr>
          <p:cNvPr id="5" name="テキスト ボックス 4"/>
          <p:cNvSpPr txBox="1"/>
          <p:nvPr/>
        </p:nvSpPr>
        <p:spPr>
          <a:xfrm>
            <a:off x="6587793" y="5555820"/>
            <a:ext cx="3096917" cy="307777"/>
          </a:xfrm>
          <a:prstGeom prst="rect">
            <a:avLst/>
          </a:prstGeom>
          <a:noFill/>
        </p:spPr>
        <p:txBody>
          <a:bodyPr wrap="square" rtlCol="0">
            <a:spAutoFit/>
          </a:bodyPr>
          <a:lstStyle/>
          <a:p>
            <a:r>
              <a:rPr kumimoji="1" lang="en-US" altLang="ja-JP" sz="1400" dirty="0" err="1">
                <a:solidFill>
                  <a:srgbClr val="FF0000"/>
                </a:solidFill>
              </a:rPr>
              <a:t>xxxxxx</a:t>
            </a:r>
            <a:r>
              <a:rPr kumimoji="1" lang="ja-JP" altLang="en-US" sz="1400" dirty="0"/>
              <a:t>：アーキテクチャ</a:t>
            </a:r>
          </a:p>
        </p:txBody>
      </p:sp>
    </p:spTree>
    <p:extLst>
      <p:ext uri="{BB962C8B-B14F-4D97-AF65-F5344CB8AC3E}">
        <p14:creationId xmlns:p14="http://schemas.microsoft.com/office/powerpoint/2010/main" val="3176530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lang="ja-JP" altLang="en-US" dirty="0"/>
              <a:t>　事前準備（</a:t>
            </a:r>
            <a:r>
              <a:rPr lang="en-US" altLang="ja-JP" dirty="0"/>
              <a:t>2/3</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lstStyle/>
          <a:p>
            <a:pPr lvl="1"/>
            <a:r>
              <a:rPr lang="ja-JP" altLang="en-US" dirty="0"/>
              <a:t>クラウドサービスで提供されている</a:t>
            </a:r>
            <a:r>
              <a:rPr lang="en-US" altLang="ja-JP" dirty="0"/>
              <a:t>RHEL</a:t>
            </a:r>
            <a:r>
              <a:rPr lang="ja-JP" altLang="en-US" dirty="0"/>
              <a:t>環境では以下のリポジトリが有効になります。</a:t>
            </a:r>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754974857"/>
              </p:ext>
            </p:extLst>
          </p:nvPr>
        </p:nvGraphicFramePr>
        <p:xfrm>
          <a:off x="302064" y="1286728"/>
          <a:ext cx="8538898" cy="3697200"/>
        </p:xfrm>
        <a:graphic>
          <a:graphicData uri="http://schemas.openxmlformats.org/drawingml/2006/table">
            <a:tbl>
              <a:tblPr firstRow="1" bandRow="1">
                <a:tableStyleId>{93296810-A885-4BE3-A3E7-6D5BEEA58F35}</a:tableStyleId>
              </a:tblPr>
              <a:tblGrid>
                <a:gridCol w="1173506">
                  <a:extLst>
                    <a:ext uri="{9D8B030D-6E8A-4147-A177-3AD203B41FA5}">
                      <a16:colId xmlns:a16="http://schemas.microsoft.com/office/drawing/2014/main" val="20000"/>
                    </a:ext>
                  </a:extLst>
                </a:gridCol>
                <a:gridCol w="7365392">
                  <a:extLst>
                    <a:ext uri="{9D8B030D-6E8A-4147-A177-3AD203B41FA5}">
                      <a16:colId xmlns:a16="http://schemas.microsoft.com/office/drawing/2014/main" val="20001"/>
                    </a:ext>
                  </a:extLst>
                </a:gridCol>
              </a:tblGrid>
              <a:tr h="283440">
                <a:tc>
                  <a:txBody>
                    <a:bodyPr/>
                    <a:lstStyle/>
                    <a:p>
                      <a:pPr algn="ctr"/>
                      <a:r>
                        <a:rPr kumimoji="1" lang="en-US" altLang="ja-JP" sz="1200" b="1" dirty="0"/>
                        <a:t>OS</a:t>
                      </a:r>
                      <a:endParaRPr kumimoji="1" lang="ja-JP" altLang="en-US" sz="1200" b="1" dirty="0"/>
                    </a:p>
                  </a:txBody>
                  <a:tcPr anchor="ctr"/>
                </a:tc>
                <a:tc>
                  <a:txBody>
                    <a:bodyPr/>
                    <a:lstStyle/>
                    <a:p>
                      <a:pPr algn="ctr"/>
                      <a:r>
                        <a:rPr kumimoji="1" lang="ja-JP" altLang="en-US" sz="1200" b="1" dirty="0"/>
                        <a:t>リポジトリ</a:t>
                      </a:r>
                    </a:p>
                  </a:txBody>
                  <a:tcPr anchor="ctr"/>
                </a:tc>
                <a:extLst>
                  <a:ext uri="{0D108BD9-81ED-4DB2-BD59-A6C34878D82A}">
                    <a16:rowId xmlns:a16="http://schemas.microsoft.com/office/drawing/2014/main" val="10000"/>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RHEL7</a:t>
                      </a: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a:solidFill>
                            <a:schemeClr val="dk1"/>
                          </a:solidFill>
                          <a:effectLst/>
                          <a:latin typeface="+mn-lt"/>
                          <a:ea typeface="+mn-ea"/>
                          <a:cs typeface="+mn-cs"/>
                        </a:rPr>
                        <a:t>https://dl.fedoraproject.org/pub/epel/epel-release-latest-7.noarch.rpm</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0376311"/>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a:solidFill>
                            <a:schemeClr val="tx1"/>
                          </a:solidFill>
                          <a:latin typeface="+mn-lt"/>
                          <a:ea typeface="+mn-ea"/>
                          <a:cs typeface="+mn-cs"/>
                        </a:rPr>
                        <a:t>https://downloads.mariadb.com/MariaDB/mariadb_repo_setup</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3725400"/>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http://rpms.remirepo.net/enterprise/remi-release-7.rpm</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40171302"/>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rhui-rhel-7-server-rhui-optional-rpms</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54690909"/>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(AWS/RHUI2)</a:t>
                      </a: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9270547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a:solidFill>
                            <a:schemeClr val="tx1"/>
                          </a:solidFill>
                          <a:latin typeface="+mn-lt"/>
                          <a:ea typeface="+mn-ea"/>
                          <a:cs typeface="+mn-cs"/>
                        </a:rPr>
                        <a:t>https://downloads.mariadb.com/MariaDB/mariadb_repo_setup</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429979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http://rpms.remirepo.net/enterprise/remi-release-7.rpm</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42923389"/>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a:solidFill>
                            <a:schemeClr val="tx1"/>
                          </a:solidFill>
                        </a:rPr>
                        <a:t>rhui</a:t>
                      </a:r>
                      <a:r>
                        <a:rPr kumimoji="1" lang="en-US" altLang="ja-JP" sz="1000" b="1" dirty="0">
                          <a:solidFill>
                            <a:schemeClr val="tx1"/>
                          </a:solidFill>
                        </a:rPr>
                        <a:t>-REGION-</a:t>
                      </a:r>
                      <a:r>
                        <a:rPr kumimoji="1" lang="en-US" altLang="ja-JP" sz="1000" b="1" dirty="0" err="1">
                          <a:solidFill>
                            <a:schemeClr val="tx1"/>
                          </a:solidFill>
                        </a:rPr>
                        <a:t>rhel</a:t>
                      </a:r>
                      <a:r>
                        <a:rPr kumimoji="1" lang="en-US" altLang="ja-JP" sz="1000" b="1" dirty="0">
                          <a:solidFill>
                            <a:schemeClr val="tx1"/>
                          </a:solidFill>
                        </a:rPr>
                        <a:t>-server-optional</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92905649"/>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(AWS/RHUI3)</a:t>
                      </a: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08882725"/>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a:solidFill>
                            <a:schemeClr val="tx1"/>
                          </a:solidFill>
                          <a:latin typeface="+mn-lt"/>
                          <a:ea typeface="+mn-ea"/>
                          <a:cs typeface="+mn-cs"/>
                        </a:rPr>
                        <a:t>https://downloads.mariadb.com/MariaDB/mariadb_repo_setup</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7627794"/>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http://rpms.remirepo.net/enterprise/remi-release-7.rpm</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96058788"/>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rhel-7-server-rhui-optional-rpms</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25501259"/>
                  </a:ext>
                </a:extLst>
              </a:tr>
              <a:tr h="226752">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RHEL8</a:t>
                      </a:r>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a:solidFill>
                            <a:schemeClr val="dk1"/>
                          </a:solidFill>
                          <a:effectLst/>
                          <a:latin typeface="+mn-lt"/>
                          <a:ea typeface="+mn-ea"/>
                          <a:cs typeface="+mn-cs"/>
                        </a:rPr>
                        <a:t>https://dl.fedoraproject.org/pub/epel/epel-release-latest-8.noarch.rpm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32242668"/>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codeready-builder-for-rhel-8-rhui-rpms</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62171933"/>
                  </a:ext>
                </a:extLst>
              </a:tr>
            </a:tbl>
          </a:graphicData>
        </a:graphic>
      </p:graphicFrame>
      <p:sp>
        <p:nvSpPr>
          <p:cNvPr id="6" name="テキスト ボックス 5"/>
          <p:cNvSpPr txBox="1"/>
          <p:nvPr/>
        </p:nvSpPr>
        <p:spPr>
          <a:xfrm>
            <a:off x="284334" y="5078545"/>
            <a:ext cx="4536143"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srgbClr val="000000"/>
                </a:solidFill>
                <a:effectLst/>
                <a:uLnTx/>
                <a:uFillTx/>
                <a:latin typeface="メイリオ"/>
                <a:ea typeface="メイリオ"/>
                <a:cs typeface="+mn-cs"/>
              </a:rPr>
              <a:t>※RHEL7</a:t>
            </a:r>
            <a:r>
              <a:rPr lang="en-US" altLang="ja-JP" sz="1100" dirty="0">
                <a:solidFill>
                  <a:srgbClr val="000000"/>
                </a:solidFill>
                <a:latin typeface="メイリオ"/>
                <a:ea typeface="メイリオ"/>
              </a:rPr>
              <a:t>(</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AWS/RHUI2</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 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RHEL7</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RHUI2</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を使用）</a:t>
            </a:r>
            <a:endPar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endParaRPr>
          </a:p>
          <a:p>
            <a:pPr lvl="0"/>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　</a:t>
            </a:r>
            <a:r>
              <a:rPr lang="en-US" altLang="ja-JP" sz="1100" dirty="0">
                <a:solidFill>
                  <a:srgbClr val="000000"/>
                </a:solidFill>
              </a:rPr>
              <a:t>RHEL7(</a:t>
            </a:r>
            <a:r>
              <a:rPr lang="en-US" altLang="ja-JP" sz="1100" kern="100" dirty="0">
                <a:solidFill>
                  <a:srgbClr val="000000"/>
                </a:solidFill>
              </a:rPr>
              <a:t>AWS/RHUI3</a:t>
            </a:r>
            <a:r>
              <a:rPr lang="ja-JP" altLang="en-US" sz="1100" kern="100" dirty="0">
                <a:solidFill>
                  <a:srgbClr val="000000"/>
                </a:solidFill>
              </a:rPr>
              <a:t>）</a:t>
            </a:r>
            <a:r>
              <a:rPr lang="en-US" altLang="ja-JP" sz="1100" kern="100" dirty="0">
                <a:solidFill>
                  <a:srgbClr val="000000"/>
                </a:solidFill>
              </a:rPr>
              <a:t>:</a:t>
            </a:r>
            <a:r>
              <a:rPr lang="ja-JP" altLang="en-US" sz="1100" kern="100" dirty="0">
                <a:solidFill>
                  <a:srgbClr val="000000"/>
                </a:solidFill>
              </a:rPr>
              <a:t> </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RHEL7</a:t>
            </a:r>
            <a:r>
              <a:rPr lang="ja-JP" altLang="en-US" sz="1100" kern="100" dirty="0">
                <a:solidFill>
                  <a:srgbClr val="000000"/>
                </a:solidFill>
              </a:rPr>
              <a:t>（</a:t>
            </a:r>
            <a:r>
              <a:rPr lang="en-US" altLang="ja-JP" sz="1100" kern="100" dirty="0">
                <a:solidFill>
                  <a:srgbClr val="000000"/>
                </a:solidFill>
              </a:rPr>
              <a:t>RHUI3</a:t>
            </a:r>
            <a:r>
              <a:rPr lang="ja-JP" altLang="en-US" sz="1100" kern="100" dirty="0">
                <a:solidFill>
                  <a:srgbClr val="000000"/>
                </a:solidFill>
              </a:rPr>
              <a:t>を使用）</a:t>
            </a:r>
            <a:endParaRPr kumimoji="1" lang="ja-JP" altLang="en-US" sz="1100" b="0" i="0" u="none" strike="noStrike" kern="1200" cap="none" spc="0" normalizeH="0" baseline="0" noProof="0" dirty="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105653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事前準備（</a:t>
            </a:r>
            <a:r>
              <a:rPr lang="en-US" altLang="ja-JP" dirty="0"/>
              <a:t>3/3</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a:t>ITA</a:t>
            </a:r>
            <a:r>
              <a:rPr lang="ja-JP" altLang="en-US" dirty="0"/>
              <a:t>環境構築ツール一覧</a:t>
            </a:r>
            <a:endParaRPr lang="en-US" altLang="ja-JP" dirty="0"/>
          </a:p>
          <a:p>
            <a:pPr lvl="1"/>
            <a:r>
              <a:rPr lang="en-US" altLang="ja-JP" dirty="0"/>
              <a:t>ITA</a:t>
            </a:r>
            <a:r>
              <a:rPr lang="ja-JP" altLang="en-US" dirty="0"/>
              <a:t>環境構築ツール一覧は以下となります。</a:t>
            </a:r>
            <a:endParaRPr lang="en-US" altLang="ja-JP" dirty="0"/>
          </a:p>
          <a:p>
            <a:pPr marL="180000" lvl="1" indent="0">
              <a:buNone/>
            </a:pPr>
            <a:endParaRPr kumimoji="1" lang="en-US" altLang="ja-JP" dirty="0"/>
          </a:p>
          <a:p>
            <a:pPr marL="180000" lvl="1" indent="0">
              <a:buNone/>
            </a:pPr>
            <a:endParaRPr kumimoji="1" lang="en-US" altLang="ja-JP" dirty="0"/>
          </a:p>
          <a:p>
            <a:pPr marL="180000" lvl="1" indent="0">
              <a:buNone/>
            </a:pPr>
            <a:endParaRPr lang="en-US" altLang="ja-JP" dirty="0"/>
          </a:p>
          <a:p>
            <a:pPr marL="180000" lvl="1" indent="0">
              <a:buNone/>
            </a:pPr>
            <a:endParaRPr kumimoji="1" lang="en-US" altLang="ja-JP" dirty="0"/>
          </a:p>
          <a:p>
            <a:pPr marL="180000" lvl="1" indent="0">
              <a:buNone/>
            </a:pPr>
            <a:endParaRPr lang="en-US" altLang="ja-JP" dirty="0"/>
          </a:p>
          <a:p>
            <a:pPr marL="180000" lvl="1" indent="0">
              <a:buNone/>
            </a:pPr>
            <a:endParaRPr kumimoji="1" lang="en-US" altLang="ja-JP" dirty="0"/>
          </a:p>
          <a:p>
            <a:pPr marL="180000" lvl="1" indent="0">
              <a:buNone/>
            </a:pPr>
            <a:endParaRPr lang="en-US" altLang="ja-JP" dirty="0"/>
          </a:p>
          <a:p>
            <a:pPr marL="180000" lvl="1" indent="0">
              <a:buNone/>
            </a:pPr>
            <a:endParaRPr lang="en-US" altLang="ja-JP" dirty="0"/>
          </a:p>
          <a:p>
            <a:pPr marL="180000" lvl="1">
              <a:buFont typeface="Arial" panose="020B0604020202020204" pitchFamily="34" charset="0"/>
              <a:buChar char="▌"/>
            </a:pPr>
            <a:r>
              <a:rPr lang="en-US" altLang="ja-JP" sz="2000" dirty="0">
                <a:cs typeface="+mn-cs"/>
              </a:rPr>
              <a:t>RHEL</a:t>
            </a:r>
            <a:r>
              <a:rPr lang="ja-JP" altLang="en-US" sz="2000" dirty="0">
                <a:cs typeface="+mn-cs"/>
              </a:rPr>
              <a:t>サブスクリプションについて</a:t>
            </a:r>
            <a:endParaRPr lang="en-US" altLang="ja-JP" sz="1800" dirty="0">
              <a:cs typeface="+mn-cs"/>
            </a:endParaRPr>
          </a:p>
          <a:p>
            <a:pPr lvl="1"/>
            <a:r>
              <a:rPr lang="ja-JP" altLang="en-US" dirty="0"/>
              <a:t>クラウド環境以外の</a:t>
            </a:r>
            <a:r>
              <a:rPr lang="en-US" altLang="ja-JP" dirty="0"/>
              <a:t>RHEL7</a:t>
            </a:r>
            <a:r>
              <a:rPr lang="ja-JP" altLang="en-US" dirty="0"/>
              <a:t>・</a:t>
            </a:r>
            <a:r>
              <a:rPr lang="en-US" altLang="ja-JP" dirty="0"/>
              <a:t>RHEL8</a:t>
            </a:r>
            <a:r>
              <a:rPr lang="ja-JP" altLang="en-US" dirty="0"/>
              <a:t>の</a:t>
            </a:r>
            <a:r>
              <a:rPr lang="en-US" altLang="ja-JP" dirty="0"/>
              <a:t>OS</a:t>
            </a:r>
            <a:r>
              <a:rPr lang="ja-JP" altLang="en-US" dirty="0"/>
              <a:t>に</a:t>
            </a:r>
            <a:r>
              <a:rPr lang="en-US" altLang="ja-JP" dirty="0"/>
              <a:t>ITA</a:t>
            </a:r>
            <a:r>
              <a:rPr lang="ja-JP" altLang="en-US" dirty="0"/>
              <a:t>をインストールする場合は、インストールする環境へのサブスクリプション登録を事前に完了させてください。</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1579543531"/>
              </p:ext>
            </p:extLst>
          </p:nvPr>
        </p:nvGraphicFramePr>
        <p:xfrm>
          <a:off x="197392" y="1772771"/>
          <a:ext cx="8749216" cy="1591268"/>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389134">
                  <a:extLst>
                    <a:ext uri="{9D8B030D-6E8A-4147-A177-3AD203B41FA5}">
                      <a16:colId xmlns:a16="http://schemas.microsoft.com/office/drawing/2014/main" val="20001"/>
                    </a:ext>
                  </a:extLst>
                </a:gridCol>
                <a:gridCol w="3773110">
                  <a:extLst>
                    <a:ext uri="{9D8B030D-6E8A-4147-A177-3AD203B41FA5}">
                      <a16:colId xmlns:a16="http://schemas.microsoft.com/office/drawing/2014/main" val="20002"/>
                    </a:ext>
                  </a:extLst>
                </a:gridCol>
              </a:tblGrid>
              <a:tr h="432059">
                <a:tc>
                  <a:txBody>
                    <a:bodyPr/>
                    <a:lstStyle/>
                    <a:p>
                      <a:pPr algn="ctr">
                        <a:spcAft>
                          <a:spcPts val="0"/>
                        </a:spcAft>
                      </a:pPr>
                      <a:r>
                        <a:rPr lang="ja-JP" sz="1050" kern="100" dirty="0">
                          <a:effectLst/>
                          <a:latin typeface="+mn-ea"/>
                          <a:ea typeface="+mn-ea"/>
                        </a:rPr>
                        <a:t>説明</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latin typeface="+mn-ea"/>
                          <a:ea typeface="+mn-ea"/>
                        </a:rPr>
                        <a:t>ファイル</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dirty="0">
                          <a:effectLst/>
                          <a:latin typeface="+mn-ea"/>
                          <a:ea typeface="+mn-ea"/>
                        </a:rPr>
                        <a:t>格納先</a:t>
                      </a:r>
                      <a:endParaRPr lang="ja-JP" sz="1100" kern="100" dirty="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13093">
                <a:tc>
                  <a:txBody>
                    <a:bodyPr/>
                    <a:lstStyle/>
                    <a:p>
                      <a:pPr algn="just" latinLnBrk="1">
                        <a:spcAft>
                          <a:spcPts val="0"/>
                        </a:spcAft>
                      </a:pPr>
                      <a:r>
                        <a:rPr lang="en-US" sz="1050" kern="100" dirty="0">
                          <a:effectLst/>
                        </a:rPr>
                        <a:t>ITA</a:t>
                      </a:r>
                      <a:r>
                        <a:rPr lang="ja-JP" sz="1050" kern="100" dirty="0">
                          <a:effectLst/>
                        </a:rPr>
                        <a:t>インストーラー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a:effectLst/>
                        </a:rPr>
                        <a:t>ita_installer.sh</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a:effectLst/>
                        </a:rPr>
                        <a:t>)</a:t>
                      </a:r>
                      <a:r>
                        <a:rPr lang="en-US" altLang="ja-JP" sz="900" kern="100" dirty="0">
                          <a:effectLst/>
                        </a:rPr>
                        <a:t>/</a:t>
                      </a:r>
                      <a:r>
                        <a:rPr lang="en-US" altLang="ja-JP" sz="900" kern="100" dirty="0" err="1">
                          <a:effectLst/>
                        </a:rPr>
                        <a:t>ita</a:t>
                      </a:r>
                      <a:r>
                        <a:rPr lang="en-US" sz="900" kern="100" dirty="0" err="1">
                          <a:effectLst/>
                        </a:rPr>
                        <a:t>_install_package</a:t>
                      </a:r>
                      <a:r>
                        <a:rPr lang="en-US" sz="900" kern="100" dirty="0">
                          <a:effectLst/>
                        </a:rPr>
                        <a:t>/</a:t>
                      </a:r>
                      <a:r>
                        <a:rPr lang="en-US" sz="900" kern="100" dirty="0" err="1">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5"/>
                  </a:ext>
                </a:extLst>
              </a:tr>
              <a:tr h="646116">
                <a:tc>
                  <a:txBody>
                    <a:bodyPr/>
                    <a:lstStyle/>
                    <a:p>
                      <a:pPr algn="just" latinLnBrk="1">
                        <a:spcAft>
                          <a:spcPts val="0"/>
                        </a:spcAft>
                      </a:pPr>
                      <a:r>
                        <a:rPr lang="ja-JP" sz="1050" kern="100" dirty="0">
                          <a:effectLst/>
                        </a:rPr>
                        <a:t>アンサーファイル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a:effectLst/>
                        </a:rPr>
                        <a:t>ita_answers.txt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a:effectLst/>
                        </a:rPr>
                        <a:t>)/</a:t>
                      </a:r>
                      <a:r>
                        <a:rPr lang="en-US" sz="900" kern="100" dirty="0" err="1">
                          <a:effectLst/>
                        </a:rPr>
                        <a:t>ita_install_package</a:t>
                      </a:r>
                      <a:r>
                        <a:rPr lang="en-US" sz="900" kern="100" dirty="0">
                          <a:effectLst/>
                        </a:rPr>
                        <a:t>/</a:t>
                      </a:r>
                      <a:r>
                        <a:rPr lang="en-US" sz="900" kern="100" dirty="0" err="1">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13191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3.5</a:t>
            </a:r>
            <a:r>
              <a:rPr lang="ja-JP" altLang="en-US" dirty="0"/>
              <a:t>　</a:t>
            </a:r>
            <a:r>
              <a:rPr lang="en-US" altLang="ja-JP" dirty="0"/>
              <a:t>ITA</a:t>
            </a:r>
            <a:r>
              <a:rPr lang="ja-JP" altLang="en-US" dirty="0"/>
              <a:t>環境構築フロー</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dirty="0"/>
              <a:t>環境構築フロー（オンライン）</a:t>
            </a:r>
            <a:endParaRPr kumimoji="1" lang="en-US" altLang="ja-JP" dirty="0"/>
          </a:p>
          <a:p>
            <a:pPr lvl="1"/>
            <a:r>
              <a:rPr lang="ja-JP" altLang="en-US" dirty="0"/>
              <a:t>環境構築は以下のフローとなっています。</a:t>
            </a:r>
            <a:endParaRPr kumimoji="1" lang="ja-JP" altLang="en-US" dirty="0"/>
          </a:p>
        </p:txBody>
      </p:sp>
      <p:cxnSp>
        <p:nvCxnSpPr>
          <p:cNvPr id="5" name="直線コネクタ 4"/>
          <p:cNvCxnSpPr/>
          <p:nvPr/>
        </p:nvCxnSpPr>
        <p:spPr>
          <a:xfrm flipH="1">
            <a:off x="4562954" y="1928558"/>
            <a:ext cx="8559" cy="308466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1691600" y="1556740"/>
            <a:ext cx="5760799" cy="4896680"/>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sp>
        <p:nvSpPr>
          <p:cNvPr id="13" name="正方形/長方形 94"/>
          <p:cNvSpPr>
            <a:spLocks noChangeArrowheads="1"/>
          </p:cNvSpPr>
          <p:nvPr/>
        </p:nvSpPr>
        <p:spPr bwMode="auto">
          <a:xfrm>
            <a:off x="3030677" y="2547701"/>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②</a:t>
            </a:r>
            <a:r>
              <a:rPr kumimoji="0" lang="ja-JP" altLang="ja-JP" sz="1200" b="0" i="0" u="none" strike="noStrike" cap="none" normalizeH="0" baseline="0" dirty="0">
                <a:ln>
                  <a:noFill/>
                </a:ln>
                <a:solidFill>
                  <a:srgbClr val="000000"/>
                </a:solidFill>
                <a:effectLst/>
                <a:latin typeface="+mn-ea"/>
                <a:cs typeface="Times New Roman" panose="02020603050405020304" pitchFamily="18" charset="0"/>
              </a:rPr>
              <a:t>アンサーファイル編集</a:t>
            </a:r>
            <a:endParaRPr kumimoji="0" lang="ja-JP" altLang="ja-JP" sz="2800" b="0" i="0" u="none" strike="noStrike" cap="none" normalizeH="0" baseline="0" dirty="0">
              <a:ln>
                <a:noFill/>
              </a:ln>
              <a:solidFill>
                <a:schemeClr val="tx1"/>
              </a:solidFill>
              <a:effectLst/>
              <a:latin typeface="+mn-ea"/>
            </a:endParaRPr>
          </a:p>
        </p:txBody>
      </p:sp>
      <p:sp>
        <p:nvSpPr>
          <p:cNvPr id="14" name="正方形/長方形 95"/>
          <p:cNvSpPr>
            <a:spLocks noChangeArrowheads="1"/>
          </p:cNvSpPr>
          <p:nvPr/>
        </p:nvSpPr>
        <p:spPr bwMode="auto">
          <a:xfrm>
            <a:off x="3030677" y="3387990"/>
            <a:ext cx="3066892" cy="205729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③</a:t>
            </a:r>
            <a:r>
              <a:rPr kumimoji="0" lang="en-US" altLang="ja-JP" sz="1200" dirty="0">
                <a:solidFill>
                  <a:srgbClr val="000000"/>
                </a:solidFill>
                <a:latin typeface="+mn-ea"/>
                <a:cs typeface="Times New Roman" panose="02020603050405020304" pitchFamily="18" charset="0"/>
              </a:rPr>
              <a:t>ITA</a:t>
            </a:r>
            <a:r>
              <a:rPr kumimoji="0" lang="ja-JP" altLang="en-US" sz="1200" dirty="0">
                <a:solidFill>
                  <a:srgbClr val="000000"/>
                </a:solidFill>
                <a:latin typeface="+mn-ea"/>
                <a:cs typeface="Times New Roman" panose="02020603050405020304" pitchFamily="18" charset="0"/>
              </a:rPr>
              <a:t>インストーラー</a:t>
            </a:r>
            <a:endParaRPr kumimoji="0" lang="en-US" altLang="ja-JP" sz="1200" dirty="0">
              <a:solidFill>
                <a:srgbClr val="000000"/>
              </a:solidFill>
              <a:latin typeface="+mn-ea"/>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dirty="0">
                <a:solidFill>
                  <a:srgbClr val="000000"/>
                </a:solidFill>
                <a:latin typeface="+mn-ea"/>
                <a:cs typeface="Times New Roman" panose="02020603050405020304" pitchFamily="18" charset="0"/>
              </a:rPr>
              <a:t>(</a:t>
            </a:r>
            <a:r>
              <a:rPr kumimoji="0" lang="ja-JP" altLang="en-US" sz="1200" dirty="0">
                <a:solidFill>
                  <a:srgbClr val="000000"/>
                </a:solidFill>
                <a:latin typeface="+mn-ea"/>
                <a:cs typeface="Times New Roman" panose="02020603050405020304" pitchFamily="18" charset="0"/>
              </a:rPr>
              <a:t>オンラインインストール</a:t>
            </a:r>
            <a:r>
              <a:rPr kumimoji="0" lang="en-US" altLang="ja-JP" sz="1200" dirty="0">
                <a:solidFill>
                  <a:srgbClr val="000000"/>
                </a:solidFill>
                <a:latin typeface="+mn-ea"/>
                <a:cs typeface="Times New Roman" panose="02020603050405020304" pitchFamily="18" charset="0"/>
              </a:rPr>
              <a:t>)</a:t>
            </a:r>
            <a:r>
              <a:rPr kumimoji="0" lang="ja-JP" altLang="en-US" sz="1200" b="0" i="0" u="none" strike="noStrike" cap="none" normalizeH="0" baseline="0" dirty="0">
                <a:ln>
                  <a:noFill/>
                </a:ln>
                <a:solidFill>
                  <a:srgbClr val="000000"/>
                </a:solidFill>
                <a:effectLst/>
                <a:latin typeface="+mn-ea"/>
                <a:cs typeface="Times New Roman" panose="02020603050405020304" pitchFamily="18" charset="0"/>
              </a:rPr>
              <a:t>実行</a:t>
            </a:r>
            <a:endParaRPr kumimoji="0" lang="ja-JP" altLang="en-US"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50" b="0" i="0" u="none" strike="noStrike" cap="none" normalizeH="0" baseline="0" dirty="0">
              <a:ln>
                <a:noFill/>
              </a:ln>
              <a:solidFill>
                <a:srgbClr val="000000"/>
              </a:solidFill>
              <a:effectLst/>
              <a:latin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dirty="0">
                <a:solidFill>
                  <a:srgbClr val="000000"/>
                </a:solidFill>
                <a:latin typeface="+mn-ea"/>
                <a:cs typeface="Times New Roman" panose="02020603050405020304" pitchFamily="18" charset="0"/>
              </a:rPr>
              <a:t> </a:t>
            </a:r>
            <a:r>
              <a:rPr kumimoji="0" lang="ja-JP" altLang="en-US" sz="1050" b="1" i="0" u="none" strike="noStrike" cap="none" normalizeH="0" baseline="0" dirty="0">
                <a:ln>
                  <a:noFill/>
                </a:ln>
                <a:solidFill>
                  <a:srgbClr val="000000"/>
                </a:solidFill>
                <a:effectLst/>
                <a:latin typeface="+mn-ea"/>
                <a:cs typeface="Times New Roman" panose="02020603050405020304" pitchFamily="18" charset="0"/>
              </a:rPr>
              <a:t>処理内容</a:t>
            </a:r>
            <a:endParaRPr kumimoji="0" lang="ja-JP" altLang="en-US" sz="1050" b="1"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OS</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環境設定</a:t>
            </a:r>
            <a:endParaRPr kumimoji="0" lang="ja-JP" altLang="en-US" sz="1050" b="0"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yum</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リポジトリの設定</a:t>
            </a:r>
            <a:endParaRPr kumimoji="0" lang="ja-JP" altLang="en-US" sz="1050" b="0" i="0" u="none" strike="noStrike" cap="none" normalizeH="0" baseline="0" dirty="0">
              <a:ln>
                <a:noFill/>
              </a:ln>
              <a:solidFill>
                <a:schemeClr val="tx1"/>
              </a:solidFill>
              <a:effectLst/>
              <a:latin typeface="+mn-ea"/>
            </a:endParaRPr>
          </a:p>
          <a:p>
            <a:pPr marL="268288" lvl="0" indent="-179388" eaLnBrk="0" fontAlgn="base" hangingPunct="0">
              <a:spcBef>
                <a:spcPct val="0"/>
              </a:spcBef>
              <a:spcAft>
                <a:spcPct val="0"/>
              </a:spcAft>
              <a:buFont typeface="Wingdings" panose="05000000000000000000" pitchFamily="2" charset="2"/>
              <a:buChar char="ü"/>
            </a:pPr>
            <a:r>
              <a:rPr kumimoji="0" lang="en-US" altLang="ja-JP" sz="1050" dirty="0">
                <a:latin typeface="+mn-ea"/>
                <a:cs typeface="Times New Roman" panose="02020603050405020304" pitchFamily="18" charset="0"/>
              </a:rPr>
              <a:t>MariaDB</a:t>
            </a:r>
            <a:r>
              <a:rPr kumimoji="0" lang="ja-JP" altLang="en-US" sz="1050" b="0" i="0" u="none" strike="noStrike" cap="none" normalizeH="0" baseline="0" dirty="0">
                <a:ln>
                  <a:noFill/>
                </a:ln>
                <a:effectLst/>
                <a:latin typeface="+mn-ea"/>
                <a:cs typeface="Times New Roman" panose="02020603050405020304" pitchFamily="18" charset="0"/>
              </a:rPr>
              <a:t>インストール</a:t>
            </a:r>
            <a:endParaRPr kumimoji="0" lang="ja-JP" altLang="en-US" sz="1050" b="0" i="0" u="none" strike="noStrike" cap="none" normalizeH="0" baseline="0" dirty="0">
              <a:ln>
                <a:noFill/>
              </a:ln>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Apache</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インストール</a:t>
            </a:r>
            <a:endParaRPr kumimoji="0" lang="ja-JP" altLang="en-US" sz="1050" b="0"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PHP</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関連インストール</a:t>
            </a:r>
            <a:endParaRPr kumimoji="0" lang="ja-JP" altLang="en-US" sz="1050" b="0"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(Ansible</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インストール</a:t>
            </a: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a:t>
            </a:r>
            <a:endParaRPr kumimoji="0" lang="en-US" altLang="ja-JP" sz="1050" b="0"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ITA</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本体インストール</a:t>
            </a:r>
            <a:endParaRPr kumimoji="0" lang="ja-JP" altLang="en-US" sz="1050" b="0" i="0" u="none" strike="noStrike" cap="none" normalizeH="0" baseline="0" dirty="0">
              <a:ln>
                <a:noFill/>
              </a:ln>
              <a:solidFill>
                <a:schemeClr val="tx1"/>
              </a:solidFill>
              <a:effectLst/>
              <a:latin typeface="+mn-ea"/>
            </a:endParaRPr>
          </a:p>
        </p:txBody>
      </p:sp>
      <p:sp>
        <p:nvSpPr>
          <p:cNvPr id="16" name="Rectangle 20"/>
          <p:cNvSpPr>
            <a:spLocks noChangeArrowheads="1"/>
          </p:cNvSpPr>
          <p:nvPr/>
        </p:nvSpPr>
        <p:spPr bwMode="auto">
          <a:xfrm>
            <a:off x="3023408" y="2722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00" b="0" i="0" u="none" strike="noStrike" cap="none" normalizeH="0" baseline="0" dirty="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ja-JP" sz="1000" b="0" i="0" u="none" strike="noStrike" cap="none" normalizeH="0" baseline="0" dirty="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br>
            <a:endParaRPr kumimoji="0" lang="en-US" altLang="ja-JP" sz="1800" b="0" i="0" u="none" strike="noStrike" cap="none" normalizeH="0" baseline="0" dirty="0">
              <a:ln>
                <a:noFill/>
              </a:ln>
              <a:solidFill>
                <a:schemeClr val="tx1"/>
              </a:solidFill>
              <a:effectLst/>
              <a:latin typeface="Arial" panose="020B0604020202020204" pitchFamily="34" charset="0"/>
            </a:endParaRPr>
          </a:p>
        </p:txBody>
      </p:sp>
      <p:sp>
        <p:nvSpPr>
          <p:cNvPr id="23" name="正方形/長方形 92"/>
          <p:cNvSpPr>
            <a:spLocks noChangeArrowheads="1"/>
          </p:cNvSpPr>
          <p:nvPr/>
        </p:nvSpPr>
        <p:spPr bwMode="auto">
          <a:xfrm>
            <a:off x="3029508" y="1707412"/>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b="0" i="0" u="none" strike="noStrike" cap="none" normalizeH="0" baseline="0" dirty="0">
                <a:ln>
                  <a:noFill/>
                </a:ln>
                <a:solidFill>
                  <a:srgbClr val="000000"/>
                </a:solidFill>
                <a:effectLst/>
                <a:latin typeface="+mn-ea"/>
                <a:cs typeface="Times New Roman" panose="02020603050405020304" pitchFamily="18" charset="0"/>
              </a:rPr>
              <a:t>①</a:t>
            </a:r>
            <a:r>
              <a:rPr kumimoji="0" lang="en-US" altLang="ja-JP" sz="1200" dirty="0">
                <a:solidFill>
                  <a:srgbClr val="000000"/>
                </a:solidFill>
                <a:latin typeface="+mn-ea"/>
                <a:cs typeface="Times New Roman" panose="02020603050405020304" pitchFamily="18" charset="0"/>
              </a:rPr>
              <a:t>Github</a:t>
            </a:r>
            <a:r>
              <a:rPr kumimoji="0" lang="ja-JP" altLang="en-US" sz="1200" dirty="0">
                <a:solidFill>
                  <a:srgbClr val="000000"/>
                </a:solidFill>
                <a:latin typeface="+mn-ea"/>
                <a:cs typeface="Times New Roman" panose="02020603050405020304" pitchFamily="18" charset="0"/>
              </a:rPr>
              <a:t>からの資材ダウンロード</a:t>
            </a:r>
          </a:p>
        </p:txBody>
      </p:sp>
    </p:spTree>
    <p:extLst>
      <p:ext uri="{BB962C8B-B14F-4D97-AF65-F5344CB8AC3E}">
        <p14:creationId xmlns:p14="http://schemas.microsoft.com/office/powerpoint/2010/main" val="3996586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3.6</a:t>
            </a:r>
            <a:r>
              <a:rPr kumimoji="1" lang="ja-JP" altLang="en-US" dirty="0"/>
              <a:t>　</a:t>
            </a:r>
            <a:r>
              <a:rPr lang="ja-JP" altLang="en-US" dirty="0"/>
              <a:t>環境構築（</a:t>
            </a:r>
            <a:r>
              <a:rPr lang="en-US" altLang="ja-JP" dirty="0"/>
              <a:t>1/10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07380" y="836712"/>
            <a:ext cx="8964487" cy="5616476"/>
          </a:xfrm>
        </p:spPr>
        <p:txBody>
          <a:bodyPr>
            <a:normAutofit fontScale="92500" lnSpcReduction="10000"/>
          </a:bodyPr>
          <a:lstStyle/>
          <a:p>
            <a:pPr marL="0" indent="0">
              <a:buNone/>
            </a:pPr>
            <a:r>
              <a:rPr lang="en-US" altLang="ja-JP" dirty="0"/>
              <a:t>*</a:t>
            </a:r>
            <a:r>
              <a:rPr lang="ja-JP" altLang="en-US" dirty="0"/>
              <a:t>環境構築ユーザーは</a:t>
            </a:r>
            <a:r>
              <a:rPr lang="en-US" altLang="ja-JP" dirty="0"/>
              <a:t>root</a:t>
            </a:r>
            <a:r>
              <a:rPr lang="ja-JP" altLang="en-US" dirty="0"/>
              <a:t>ユーザーで実施すること。</a:t>
            </a:r>
            <a:endParaRPr lang="en-US" altLang="ja-JP" dirty="0"/>
          </a:p>
          <a:p>
            <a:pPr marL="0" indent="0">
              <a:buNone/>
            </a:pPr>
            <a:endParaRPr lang="en-US" altLang="ja-JP" dirty="0"/>
          </a:p>
          <a:p>
            <a:r>
              <a:rPr lang="en-US" altLang="ja-JP" dirty="0" err="1"/>
              <a:t>Github</a:t>
            </a:r>
            <a:r>
              <a:rPr lang="ja-JP" altLang="en-US" dirty="0"/>
              <a:t>からの資材ダウンロード</a:t>
            </a:r>
            <a:endParaRPr lang="en-US" altLang="ja-JP" dirty="0"/>
          </a:p>
          <a:p>
            <a:pPr lvl="1"/>
            <a:r>
              <a:rPr lang="ja-JP" altLang="en-US" dirty="0"/>
              <a:t>以下のコマンドで資材を</a:t>
            </a:r>
            <a:r>
              <a:rPr lang="en-US" altLang="ja-JP" dirty="0"/>
              <a:t>DL</a:t>
            </a:r>
            <a:r>
              <a:rPr lang="ja-JP" altLang="en-US" dirty="0"/>
              <a:t>します。</a:t>
            </a:r>
            <a:br>
              <a:rPr lang="en-US" altLang="ja-JP" dirty="0"/>
            </a:br>
            <a:br>
              <a:rPr lang="en-US" altLang="ja-JP" dirty="0"/>
            </a:br>
            <a:r>
              <a:rPr lang="en-US" altLang="ja-JP" sz="1400" dirty="0"/>
              <a:t># </a:t>
            </a:r>
            <a:r>
              <a:rPr lang="en-US" altLang="ja-JP" sz="1100" dirty="0"/>
              <a:t>curl -OL https://github.com/exastro-suite/it-automation/releases/download/v</a:t>
            </a:r>
            <a:r>
              <a:rPr lang="en-US" altLang="ja-JP" sz="1100" dirty="0">
                <a:solidFill>
                  <a:srgbClr val="FF0000"/>
                </a:solidFill>
              </a:rPr>
              <a:t>x.x.x</a:t>
            </a:r>
            <a:r>
              <a:rPr lang="en-US" altLang="ja-JP" sz="1100" dirty="0"/>
              <a:t>/exastro-it-automation-</a:t>
            </a:r>
            <a:r>
              <a:rPr lang="en-US" altLang="ja-JP" sz="1100" dirty="0">
                <a:solidFill>
                  <a:srgbClr val="FF0000"/>
                </a:solidFill>
              </a:rPr>
              <a:t>x.x.x</a:t>
            </a:r>
            <a:r>
              <a:rPr lang="en-US" altLang="ja-JP" sz="1100" dirty="0"/>
              <a:t>.tar.gz</a:t>
            </a:r>
            <a:br>
              <a:rPr lang="en-US" altLang="ja-JP" dirty="0"/>
            </a:br>
            <a:br>
              <a:rPr lang="en-US" altLang="ja-JP" dirty="0"/>
            </a:br>
            <a:r>
              <a:rPr lang="en-US" altLang="ja-JP" sz="1300" dirty="0"/>
              <a:t>※v1.10.1</a:t>
            </a:r>
            <a:r>
              <a:rPr lang="ja-JP" altLang="en-US" sz="1300" dirty="0"/>
              <a:t>以降は以下のコマンドです。</a:t>
            </a:r>
            <a:br>
              <a:rPr lang="en-US" altLang="ja-JP" sz="1100" dirty="0"/>
            </a:br>
            <a:r>
              <a:rPr lang="en-US" altLang="ja-JP" sz="1300" dirty="0"/>
              <a:t># </a:t>
            </a:r>
            <a:r>
              <a:rPr lang="en-US" altLang="ja-JP" sz="1100" dirty="0"/>
              <a:t>curl -OL https://github.com/exastro-suite/it-automation/releases/download/v</a:t>
            </a:r>
            <a:r>
              <a:rPr lang="en-US" altLang="ja-JP" sz="1100" dirty="0">
                <a:solidFill>
                  <a:srgbClr val="FF0000"/>
                </a:solidFill>
              </a:rPr>
              <a:t>x.x.x_tag</a:t>
            </a:r>
            <a:r>
              <a:rPr lang="en-US" altLang="ja-JP" sz="1100" dirty="0"/>
              <a:t>/exastro-it-automation-</a:t>
            </a:r>
            <a:r>
              <a:rPr lang="en-US" altLang="ja-JP" sz="1100" dirty="0">
                <a:solidFill>
                  <a:srgbClr val="FF0000"/>
                </a:solidFill>
              </a:rPr>
              <a:t>x.x.x</a:t>
            </a:r>
            <a:r>
              <a:rPr lang="en-US" altLang="ja-JP" sz="1100" dirty="0"/>
              <a:t>.tar.gz</a:t>
            </a:r>
            <a:br>
              <a:rPr lang="en-US" altLang="ja-JP" sz="1100" dirty="0"/>
            </a:br>
            <a:endParaRPr lang="en-US" altLang="ja-JP" dirty="0"/>
          </a:p>
          <a:p>
            <a:pPr marL="180000" lvl="1" indent="0">
              <a:buNone/>
            </a:pPr>
            <a:r>
              <a:rPr lang="ja-JP" altLang="en-US" dirty="0"/>
              <a:t>　</a:t>
            </a:r>
            <a:r>
              <a:rPr lang="en-US" altLang="ja-JP" dirty="0"/>
              <a:t>※ curl</a:t>
            </a:r>
            <a:r>
              <a:rPr lang="ja-JP" altLang="en-US" dirty="0"/>
              <a:t>コマンドは事前にインストールしてください。</a:t>
            </a:r>
            <a:endParaRPr lang="en-US" altLang="ja-JP" dirty="0"/>
          </a:p>
          <a:p>
            <a:pPr marL="180000" lvl="1" indent="0">
              <a:buNone/>
            </a:pPr>
            <a:r>
              <a:rPr lang="ja-JP" altLang="en-US" dirty="0"/>
              <a:t>　</a:t>
            </a:r>
            <a:r>
              <a:rPr lang="en-US" altLang="ja-JP" dirty="0"/>
              <a:t>※</a:t>
            </a:r>
            <a:r>
              <a:rPr lang="ja-JP" altLang="en-US" dirty="0">
                <a:solidFill>
                  <a:srgbClr val="FF0000"/>
                </a:solidFill>
              </a:rPr>
              <a:t>バージョン</a:t>
            </a:r>
            <a:r>
              <a:rPr lang="en-US" altLang="ja-JP" dirty="0">
                <a:solidFill>
                  <a:srgbClr val="FF0000"/>
                </a:solidFill>
              </a:rPr>
              <a:t>(x.x.x)</a:t>
            </a:r>
            <a:r>
              <a:rPr lang="ja-JP" altLang="en-US" dirty="0">
                <a:solidFill>
                  <a:srgbClr val="FF0000"/>
                </a:solidFill>
              </a:rPr>
              <a:t>は適宜変更してください。</a:t>
            </a:r>
            <a:br>
              <a:rPr lang="en-US" altLang="ja-JP" dirty="0"/>
            </a:br>
            <a:endParaRPr lang="en-US" altLang="ja-JP" dirty="0"/>
          </a:p>
          <a:p>
            <a:r>
              <a:rPr lang="ja-JP" altLang="en-US" dirty="0"/>
              <a:t>資材の展開</a:t>
            </a:r>
            <a:endParaRPr lang="en-US" altLang="ja-JP" dirty="0"/>
          </a:p>
          <a:p>
            <a:pPr lvl="1"/>
            <a:r>
              <a:rPr lang="en-US" altLang="ja-JP" dirty="0"/>
              <a:t>.tar.gz</a:t>
            </a:r>
            <a:r>
              <a:rPr lang="ja-JP" altLang="en-US" dirty="0"/>
              <a:t>ファイルを解凍します。</a:t>
            </a:r>
            <a:br>
              <a:rPr lang="en-US" altLang="ja-JP" dirty="0"/>
            </a:br>
            <a:br>
              <a:rPr lang="en-US" altLang="ja-JP" dirty="0"/>
            </a:br>
            <a:r>
              <a:rPr lang="en-US" altLang="ja-JP" sz="1400" dirty="0"/>
              <a:t># tar </a:t>
            </a:r>
            <a:r>
              <a:rPr lang="en-US" altLang="ja-JP" sz="1400" dirty="0" err="1"/>
              <a:t>zxf</a:t>
            </a:r>
            <a:r>
              <a:rPr lang="ja-JP" altLang="en-US" sz="1400" dirty="0"/>
              <a:t> </a:t>
            </a:r>
            <a:r>
              <a:rPr lang="en-US" altLang="ja-JP" sz="1400" dirty="0"/>
              <a:t>exastro-it-automation-</a:t>
            </a:r>
            <a:r>
              <a:rPr lang="en-US" altLang="ja-JP" sz="1400" dirty="0">
                <a:solidFill>
                  <a:srgbClr val="FF0000"/>
                </a:solidFill>
              </a:rPr>
              <a:t>x.x.x</a:t>
            </a:r>
            <a:r>
              <a:rPr lang="en-US" altLang="ja-JP" sz="1400" dirty="0"/>
              <a:t>.tar.gz</a:t>
            </a:r>
            <a:br>
              <a:rPr lang="en-US" altLang="ja-JP" sz="1400" dirty="0"/>
            </a:br>
            <a:endParaRPr lang="en-US" altLang="ja-JP" dirty="0"/>
          </a:p>
          <a:p>
            <a:r>
              <a:rPr lang="ja-JP" altLang="en-US" dirty="0"/>
              <a:t>ディレクトリ移動</a:t>
            </a:r>
            <a:endParaRPr lang="en-US" altLang="ja-JP" dirty="0"/>
          </a:p>
          <a:p>
            <a:pPr lvl="1"/>
            <a:r>
              <a:rPr lang="ja-JP" altLang="en-US" dirty="0"/>
              <a:t>環境構築を設定を行うアンサーファイルとシェルのあるディレクトリに移動します。</a:t>
            </a:r>
            <a:br>
              <a:rPr lang="en-US" altLang="ja-JP" dirty="0"/>
            </a:br>
            <a:br>
              <a:rPr lang="en-US" altLang="ja-JP" dirty="0"/>
            </a:br>
            <a:r>
              <a:rPr lang="en-US" altLang="ja-JP" sz="1400" dirty="0"/>
              <a:t># cd it-automation-</a:t>
            </a:r>
            <a:r>
              <a:rPr lang="en-US" altLang="ja-JP" sz="1400" dirty="0" err="1">
                <a:solidFill>
                  <a:srgbClr val="FF0000"/>
                </a:solidFill>
              </a:rPr>
              <a:t>x.x.x</a:t>
            </a:r>
            <a:r>
              <a:rPr lang="en-US" altLang="ja-JP" sz="1400" dirty="0"/>
              <a:t>/</a:t>
            </a:r>
            <a:r>
              <a:rPr lang="en-US" altLang="ja-JP" sz="1400" kern="100" dirty="0" err="1"/>
              <a:t>ita</a:t>
            </a:r>
            <a:r>
              <a:rPr lang="en-US" altLang="ja-JP" sz="1400" dirty="0" err="1"/>
              <a:t>_install_package</a:t>
            </a:r>
            <a:r>
              <a:rPr lang="en-US" altLang="ja-JP" sz="1400" dirty="0"/>
              <a:t>/</a:t>
            </a:r>
            <a:r>
              <a:rPr lang="en-US" altLang="ja-JP" sz="1400" dirty="0" err="1"/>
              <a:t>install_scripts</a:t>
            </a:r>
            <a:endParaRPr lang="en-US" altLang="ja-JP" dirty="0"/>
          </a:p>
        </p:txBody>
      </p:sp>
    </p:spTree>
    <p:extLst>
      <p:ext uri="{BB962C8B-B14F-4D97-AF65-F5344CB8AC3E}">
        <p14:creationId xmlns:p14="http://schemas.microsoft.com/office/powerpoint/2010/main" val="143796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3.7</a:t>
            </a:r>
            <a:r>
              <a:rPr lang="ja-JP" altLang="en-US" dirty="0"/>
              <a:t>　環境構築（</a:t>
            </a:r>
            <a:r>
              <a:rPr lang="en-US" altLang="ja-JP" dirty="0"/>
              <a:t>2/10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アンサーファイル</a:t>
            </a:r>
            <a:r>
              <a:rPr lang="en-US" altLang="ja-JP" dirty="0"/>
              <a:t>(</a:t>
            </a:r>
            <a:r>
              <a:rPr lang="en-US" altLang="ja-JP" kern="100" dirty="0"/>
              <a:t>ita</a:t>
            </a:r>
            <a:r>
              <a:rPr lang="en-US" altLang="ja-JP" dirty="0"/>
              <a:t>_answers.txt)</a:t>
            </a:r>
            <a:r>
              <a:rPr lang="ja-JP" altLang="en-US" dirty="0"/>
              <a:t>を編集</a:t>
            </a:r>
            <a:endParaRPr lang="en-US" altLang="ja-JP" dirty="0"/>
          </a:p>
          <a:p>
            <a:pPr lvl="1"/>
            <a:r>
              <a:rPr lang="en-US" altLang="ja-JP" dirty="0"/>
              <a:t>ITA</a:t>
            </a:r>
            <a:r>
              <a:rPr lang="ja-JP" altLang="en-US" dirty="0"/>
              <a:t>のインストール設定を行うアンサーファイルを事前に作成してください。</a:t>
            </a:r>
            <a:endParaRPr lang="en-US" altLang="ja-JP" dirty="0"/>
          </a:p>
          <a:p>
            <a:pPr lvl="1"/>
            <a:r>
              <a:rPr lang="ja-JP" altLang="en-US" dirty="0"/>
              <a:t>オンラインインストールを行う場合は「</a:t>
            </a:r>
            <a:r>
              <a:rPr lang="en-US" altLang="ja-JP" kern="100" dirty="0" err="1"/>
              <a:t>install_mode</a:t>
            </a:r>
            <a:r>
              <a:rPr lang="ja-JP" altLang="en-US" kern="100" dirty="0"/>
              <a:t>」</a:t>
            </a:r>
            <a:r>
              <a:rPr lang="ja-JP" altLang="en-US" dirty="0"/>
              <a:t>の設定値を「</a:t>
            </a:r>
            <a:r>
              <a:rPr lang="en-US" altLang="ja-JP" kern="100" dirty="0" err="1"/>
              <a:t>Install_Online</a:t>
            </a:r>
            <a:r>
              <a:rPr lang="ja-JP" altLang="en-US" kern="100" dirty="0"/>
              <a:t>」</a:t>
            </a:r>
            <a:r>
              <a:rPr lang="ja-JP" altLang="en-US" dirty="0"/>
              <a:t>にしてください。</a:t>
            </a:r>
            <a:endParaRPr lang="en-US" altLang="ja-JP" dirty="0"/>
          </a:p>
          <a:p>
            <a:pPr lvl="2"/>
            <a:r>
              <a:rPr lang="ja-JP" altLang="en-US" dirty="0"/>
              <a:t>アンサーファイル（</a:t>
            </a:r>
            <a:r>
              <a:rPr lang="en-US" altLang="ja-JP" dirty="0"/>
              <a:t>ita_answers.txt</a:t>
            </a:r>
            <a:r>
              <a:rPr lang="ja-JP" altLang="en-US" dirty="0"/>
              <a:t>）の項目一覧（</a:t>
            </a:r>
            <a:r>
              <a:rPr lang="en-US" altLang="ja-JP" dirty="0"/>
              <a:t>1/2</a:t>
            </a:r>
            <a:r>
              <a:rPr lang="ja-JP" altLang="en-US" dirty="0"/>
              <a:t>）</a:t>
            </a:r>
            <a:br>
              <a:rPr lang="en-US" altLang="ja-JP" dirty="0"/>
            </a:br>
            <a:br>
              <a:rPr lang="en-US" altLang="ja-JP" dirty="0"/>
            </a:br>
            <a:endParaRPr lang="en-US" altLang="ja-JP" dirty="0"/>
          </a:p>
          <a:p>
            <a:endParaRPr lang="en-US" altLang="ja-JP" dirty="0"/>
          </a:p>
          <a:p>
            <a:pPr lvl="1"/>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3088168167"/>
              </p:ext>
            </p:extLst>
          </p:nvPr>
        </p:nvGraphicFramePr>
        <p:xfrm>
          <a:off x="611450" y="2318880"/>
          <a:ext cx="8281151" cy="4058392"/>
        </p:xfrm>
        <a:graphic>
          <a:graphicData uri="http://schemas.openxmlformats.org/drawingml/2006/table">
            <a:tbl>
              <a:tblPr firstRow="1" firstCol="1" bandRow="1">
                <a:tableStyleId>{5C22544A-7EE6-4342-B048-85BDC9FD1C3A}</a:tableStyleId>
              </a:tblPr>
              <a:tblGrid>
                <a:gridCol w="1840987">
                  <a:extLst>
                    <a:ext uri="{9D8B030D-6E8A-4147-A177-3AD203B41FA5}">
                      <a16:colId xmlns:a16="http://schemas.microsoft.com/office/drawing/2014/main" val="20000"/>
                    </a:ext>
                  </a:extLst>
                </a:gridCol>
                <a:gridCol w="699397">
                  <a:extLst>
                    <a:ext uri="{9D8B030D-6E8A-4147-A177-3AD203B41FA5}">
                      <a16:colId xmlns:a16="http://schemas.microsoft.com/office/drawing/2014/main" val="656937097"/>
                    </a:ext>
                  </a:extLst>
                </a:gridCol>
                <a:gridCol w="1091700">
                  <a:extLst>
                    <a:ext uri="{9D8B030D-6E8A-4147-A177-3AD203B41FA5}">
                      <a16:colId xmlns:a16="http://schemas.microsoft.com/office/drawing/2014/main" val="20002"/>
                    </a:ext>
                  </a:extLst>
                </a:gridCol>
                <a:gridCol w="4649067">
                  <a:extLst>
                    <a:ext uri="{9D8B030D-6E8A-4147-A177-3AD203B41FA5}">
                      <a16:colId xmlns:a16="http://schemas.microsoft.com/office/drawing/2014/main" val="20003"/>
                    </a:ext>
                  </a:extLst>
                </a:gridCol>
              </a:tblGrid>
              <a:tr h="345385">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altLang="en-US" sz="1100" kern="100" dirty="0">
                          <a:effectLst/>
                          <a:latin typeface="+mn-ea"/>
                          <a:ea typeface="+mn-ea"/>
                          <a:cs typeface="Times New Roman" panose="02020603050405020304" pitchFamily="18" charset="0"/>
                        </a:rPr>
                        <a:t>必須</a:t>
                      </a:r>
                      <a:endParaRPr lang="ja-JP" sz="11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1228208">
                <a:tc>
                  <a:txBody>
                    <a:bodyPr/>
                    <a:lstStyle/>
                    <a:p>
                      <a:pPr algn="just">
                        <a:lnSpc>
                          <a:spcPct val="150000"/>
                        </a:lnSpc>
                        <a:spcAft>
                          <a:spcPts val="0"/>
                        </a:spcAft>
                      </a:pPr>
                      <a:r>
                        <a:rPr lang="en-US" sz="1000" kern="100" dirty="0">
                          <a:effectLst/>
                          <a:latin typeface="+mn-ea"/>
                          <a:ea typeface="+mn-ea"/>
                        </a:rPr>
                        <a:t>install_mode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Install</a:t>
                      </a:r>
                      <a:r>
                        <a:rPr lang="en-US" altLang="ja-JP" sz="1000" kern="100" dirty="0" err="1">
                          <a:effectLst/>
                        </a:rPr>
                        <a:t>_Online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ja-JP" sz="1000" kern="100" dirty="0">
                          <a:effectLst/>
                        </a:rPr>
                        <a:t>インストールモードの設定</a:t>
                      </a:r>
                      <a:endParaRPr lang="en-US" altLang="ja-JP" sz="10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Install_Online</a:t>
                      </a:r>
                      <a:r>
                        <a:rPr lang="ja-JP" altLang="en-US" sz="800" kern="100" dirty="0">
                          <a:effectLst/>
                        </a:rPr>
                        <a:t>：オンラインインストール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Install_Offline</a:t>
                      </a:r>
                      <a:r>
                        <a:rPr lang="ja-JP" altLang="en-US" sz="800" kern="100" dirty="0">
                          <a:effectLst/>
                        </a:rPr>
                        <a:t>：オフラインインストール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Gather_Library</a:t>
                      </a:r>
                      <a:r>
                        <a:rPr lang="ja-JP" altLang="en-US" sz="800" kern="100" dirty="0">
                          <a:effectLst/>
                        </a:rPr>
                        <a:t>：ライブラリ収集</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Install_ITA</a:t>
                      </a:r>
                      <a:r>
                        <a:rPr lang="ja-JP" altLang="en-US" sz="800" kern="100" dirty="0">
                          <a:effectLst/>
                        </a:rPr>
                        <a:t>：</a:t>
                      </a:r>
                      <a:r>
                        <a:rPr lang="en-US" altLang="ja-JP" sz="800" kern="100" dirty="0">
                          <a:effectLst/>
                        </a:rPr>
                        <a:t>ITA</a:t>
                      </a:r>
                      <a:r>
                        <a:rPr lang="ja-JP" altLang="en-US" sz="800" kern="100" dirty="0">
                          <a:effectLst/>
                        </a:rPr>
                        <a:t>本体のインストール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Versionup_All</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本体のバージョンアップ（ライブラリのインストールあり）</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Versionup_ITA</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本体のバージョンアップ（ライブラリのインストールなし）</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a:effectLst/>
                        </a:rPr>
                        <a:t>Uninstall</a:t>
                      </a:r>
                      <a:r>
                        <a:rPr lang="ja-JP" altLang="en-US" sz="800" kern="100" dirty="0">
                          <a:effectLst/>
                        </a:rPr>
                        <a:t>：</a:t>
                      </a:r>
                      <a:r>
                        <a:rPr lang="en-US" altLang="ja-JP" sz="800" kern="100" dirty="0">
                          <a:effectLst/>
                        </a:rPr>
                        <a:t>ITA</a:t>
                      </a:r>
                      <a:r>
                        <a:rPr lang="ja-JP" altLang="en-US" sz="800" kern="100" dirty="0">
                          <a:effectLst/>
                        </a:rPr>
                        <a:t>本体のアンインストール</a:t>
                      </a:r>
                      <a:endParaRPr lang="en-US" altLang="ja-JP" sz="800" kern="100" dirty="0">
                        <a:effectLst/>
                      </a:endParaRPr>
                    </a:p>
                    <a:p>
                      <a:pPr algn="just">
                        <a:lnSpc>
                          <a:spcPct val="100000"/>
                        </a:lnSpc>
                        <a:spcAft>
                          <a:spcPts val="0"/>
                        </a:spcAft>
                      </a:pPr>
                      <a:r>
                        <a:rPr lang="ja-JP" altLang="en-US" sz="800" kern="100" dirty="0">
                          <a:solidFill>
                            <a:srgbClr val="FF0000"/>
                          </a:solidFill>
                          <a:effectLst/>
                        </a:rPr>
                        <a:t> </a:t>
                      </a:r>
                      <a:r>
                        <a:rPr lang="en-US" altLang="ja-JP" sz="900" kern="100" dirty="0">
                          <a:solidFill>
                            <a:srgbClr val="FF0000"/>
                          </a:solidFill>
                          <a:effectLst/>
                        </a:rPr>
                        <a:t>※</a:t>
                      </a:r>
                      <a:r>
                        <a:rPr lang="ja-JP" altLang="en-US" sz="900" kern="100" dirty="0">
                          <a:solidFill>
                            <a:srgbClr val="FF0000"/>
                          </a:solidFill>
                          <a:effectLst/>
                        </a:rPr>
                        <a:t>詳細は</a:t>
                      </a:r>
                      <a:r>
                        <a:rPr lang="ja-JP" altLang="en-US" sz="900" dirty="0">
                          <a:solidFill>
                            <a:srgbClr val="FF0000"/>
                          </a:solidFill>
                        </a:rPr>
                        <a:t>参考</a:t>
                      </a:r>
                      <a:r>
                        <a:rPr lang="ja-JP" altLang="en-US" sz="900" kern="100" dirty="0">
                          <a:solidFill>
                            <a:srgbClr val="FF0000"/>
                          </a:solidFill>
                          <a:effectLst/>
                        </a:rPr>
                        <a:t>参照</a:t>
                      </a:r>
                      <a:endParaRPr lang="ja-JP" sz="900" kern="100" dirty="0">
                        <a:effectLst/>
                      </a:endParaRPr>
                    </a:p>
                  </a:txBody>
                  <a:tcPr marL="68495" marR="68495" marT="0" marB="0" anchor="ctr">
                    <a:solidFill>
                      <a:srgbClr val="CBCDD3"/>
                    </a:solidFill>
                  </a:tcPr>
                </a:tc>
                <a:extLst>
                  <a:ext uri="{0D108BD9-81ED-4DB2-BD59-A6C34878D82A}">
                    <a16:rowId xmlns:a16="http://schemas.microsoft.com/office/drawing/2014/main" val="10001"/>
                  </a:ext>
                </a:extLst>
              </a:tr>
              <a:tr h="951519">
                <a:tc>
                  <a:txBody>
                    <a:bodyPr/>
                    <a:lstStyle/>
                    <a:p>
                      <a:pPr algn="just">
                        <a:lnSpc>
                          <a:spcPct val="150000"/>
                        </a:lnSpc>
                        <a:spcAft>
                          <a:spcPts val="0"/>
                        </a:spcAft>
                      </a:pPr>
                      <a:r>
                        <a:rPr lang="en-US" sz="1000" kern="100" dirty="0">
                          <a:effectLst/>
                          <a:latin typeface="+mn-ea"/>
                          <a:ea typeface="+mn-ea"/>
                        </a:rPr>
                        <a:t>ita_directory</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a:effectLst/>
                        </a:rPr>
                        <a:t>/exastro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sz="1000" kern="100" dirty="0">
                          <a:effectLst/>
                        </a:rPr>
                        <a:t>インストールディレクトリ</a:t>
                      </a:r>
                    </a:p>
                    <a:p>
                      <a:pPr algn="just">
                        <a:lnSpc>
                          <a:spcPct val="100000"/>
                        </a:lnSpc>
                        <a:spcAft>
                          <a:spcPts val="0"/>
                        </a:spcAft>
                      </a:pPr>
                      <a:r>
                        <a:rPr lang="en-US" sz="1000" kern="100" dirty="0">
                          <a:effectLst/>
                        </a:rPr>
                        <a:t>ITA</a:t>
                      </a:r>
                      <a:r>
                        <a:rPr lang="ja-JP" sz="1000" kern="100" dirty="0">
                          <a:effectLst/>
                        </a:rPr>
                        <a:t>をインストールするディレクトリを絶対パスで指定してください。</a:t>
                      </a:r>
                      <a:endParaRPr lang="en-US" altLang="ja-JP" sz="1000" kern="100" dirty="0">
                        <a:effectLst/>
                      </a:endParaRPr>
                    </a:p>
                    <a:p>
                      <a:pPr algn="just">
                        <a:lnSpc>
                          <a:spcPct val="100000"/>
                        </a:lnSpc>
                        <a:spcAft>
                          <a:spcPts val="0"/>
                        </a:spcAft>
                      </a:pPr>
                      <a:r>
                        <a:rPr lang="ja-JP" altLang="en-US" sz="1000" kern="100" dirty="0">
                          <a:effectLst/>
                        </a:rPr>
                        <a:t>全ユーザーが参照可能なディレクトリを指定してください。</a:t>
                      </a:r>
                      <a:endParaRPr lang="ja-JP" sz="1000" kern="100" dirty="0">
                        <a:effectLst/>
                      </a:endParaRPr>
                    </a:p>
                    <a:p>
                      <a:pPr algn="just">
                        <a:lnSpc>
                          <a:spcPct val="100000"/>
                        </a:lnSpc>
                        <a:spcAft>
                          <a:spcPts val="0"/>
                        </a:spcAft>
                      </a:pPr>
                      <a:r>
                        <a:rPr lang="ja-JP" sz="1000" kern="100" dirty="0">
                          <a:effectLst/>
                        </a:rPr>
                        <a:t>ディレクトリが無い場合作成されます。</a:t>
                      </a:r>
                      <a:endParaRPr lang="en-US" altLang="ja-JP" sz="1000" kern="100" dirty="0">
                        <a:effectLst/>
                      </a:endParaRPr>
                    </a:p>
                    <a:p>
                      <a:pPr algn="just">
                        <a:lnSpc>
                          <a:spcPct val="100000"/>
                        </a:lnSpc>
                        <a:spcAft>
                          <a:spcPts val="0"/>
                        </a:spcAft>
                      </a:pPr>
                      <a:r>
                        <a:rPr lang="en-US" altLang="ja-JP" sz="1000" kern="100" dirty="0">
                          <a:solidFill>
                            <a:srgbClr val="FF0000"/>
                          </a:solidFill>
                          <a:effectLst/>
                          <a:latin typeface="+mn-ea"/>
                          <a:ea typeface="+mn-ea"/>
                          <a:cs typeface="Times New Roman" panose="02020603050405020304" pitchFamily="18" charset="0"/>
                        </a:rPr>
                        <a:t>※ITA</a:t>
                      </a:r>
                      <a:r>
                        <a:rPr lang="ja-JP" altLang="en-US" sz="1000" kern="100" dirty="0">
                          <a:solidFill>
                            <a:srgbClr val="FF0000"/>
                          </a:solidFill>
                          <a:effectLst/>
                          <a:latin typeface="+mn-ea"/>
                          <a:ea typeface="+mn-ea"/>
                          <a:cs typeface="Times New Roman" panose="02020603050405020304" pitchFamily="18" charset="0"/>
                        </a:rPr>
                        <a:t>をインストールするディレクトリの親ディレクトリ全てに、</a:t>
                      </a:r>
                      <a:endParaRPr lang="en-US" altLang="ja-JP" sz="1000" kern="100" dirty="0">
                        <a:solidFill>
                          <a:srgbClr val="FF0000"/>
                        </a:solidFill>
                        <a:effectLst/>
                        <a:latin typeface="+mn-ea"/>
                        <a:ea typeface="+mn-ea"/>
                        <a:cs typeface="Times New Roman" panose="02020603050405020304" pitchFamily="18" charset="0"/>
                      </a:endParaRPr>
                    </a:p>
                    <a:p>
                      <a:pPr algn="just">
                        <a:lnSpc>
                          <a:spcPct val="100000"/>
                        </a:lnSpc>
                        <a:spcAft>
                          <a:spcPts val="0"/>
                        </a:spcAft>
                      </a:pPr>
                      <a:r>
                        <a:rPr lang="ja-JP" altLang="en-US" sz="1000" kern="100" dirty="0">
                          <a:solidFill>
                            <a:srgbClr val="FF0000"/>
                          </a:solidFill>
                          <a:effectLst/>
                          <a:latin typeface="+mn-ea"/>
                          <a:ea typeface="+mn-ea"/>
                          <a:cs typeface="Times New Roman" panose="02020603050405020304" pitchFamily="18" charset="0"/>
                        </a:rPr>
                        <a:t>その他ユーザの実行権限を与えてください。</a:t>
                      </a:r>
                      <a:endParaRPr lang="ja-JP" sz="10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2"/>
                  </a:ext>
                </a:extLst>
              </a:tr>
              <a:tr h="237880">
                <a:tc>
                  <a:txBody>
                    <a:bodyPr/>
                    <a:lstStyle/>
                    <a:p>
                      <a:pPr algn="just">
                        <a:lnSpc>
                          <a:spcPct val="150000"/>
                        </a:lnSpc>
                        <a:spcAft>
                          <a:spcPts val="0"/>
                        </a:spcAft>
                      </a:pPr>
                      <a:r>
                        <a:rPr lang="en-US" sz="1000" kern="100" dirty="0">
                          <a:effectLst/>
                          <a:latin typeface="+mn-ea"/>
                          <a:ea typeface="+mn-ea"/>
                        </a:rPr>
                        <a:t>ita_language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ja_JP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a:effectLst/>
                        </a:rPr>
                        <a:t>ITA</a:t>
                      </a:r>
                      <a:r>
                        <a:rPr lang="ja-JP" sz="1000" kern="100" dirty="0">
                          <a:effectLst/>
                        </a:rPr>
                        <a:t>画面表示の言語</a:t>
                      </a:r>
                      <a:r>
                        <a:rPr lang="ja-JP" sz="800" kern="100" dirty="0">
                          <a:effectLst/>
                        </a:rPr>
                        <a:t>（日本語（</a:t>
                      </a:r>
                      <a:r>
                        <a:rPr lang="en-US" sz="800" kern="100" dirty="0">
                          <a:effectLst/>
                        </a:rPr>
                        <a:t>ja_JP</a:t>
                      </a:r>
                      <a:r>
                        <a:rPr lang="ja-JP" sz="800" kern="100" dirty="0">
                          <a:effectLst/>
                        </a:rPr>
                        <a:t>）／英語（</a:t>
                      </a:r>
                      <a:r>
                        <a:rPr lang="en-US" sz="800" kern="100" dirty="0">
                          <a:effectLst/>
                        </a:rPr>
                        <a:t>en_US</a:t>
                      </a:r>
                      <a:r>
                        <a:rPr lang="ja-JP" sz="8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3"/>
                  </a:ext>
                </a:extLst>
              </a:tr>
              <a:tr h="246040">
                <a:tc>
                  <a:txBody>
                    <a:bodyPr/>
                    <a:lstStyle/>
                    <a:p>
                      <a:pPr algn="just">
                        <a:lnSpc>
                          <a:spcPct val="150000"/>
                        </a:lnSpc>
                        <a:spcAft>
                          <a:spcPts val="0"/>
                        </a:spcAft>
                      </a:pPr>
                      <a:r>
                        <a:rPr lang="en-US" altLang="ja-JP" sz="1000" kern="100" dirty="0" err="1">
                          <a:effectLst/>
                          <a:latin typeface="+mn-ea"/>
                          <a:ea typeface="+mn-ea"/>
                        </a:rPr>
                        <a:t>linux_os</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latinLnBrk="1">
                        <a:lnSpc>
                          <a:spcPct val="150000"/>
                        </a:lnSpc>
                        <a:spcAft>
                          <a:spcPts val="0"/>
                        </a:spcAft>
                      </a:pPr>
                      <a:r>
                        <a:rPr lang="en-US" sz="1000" kern="100" dirty="0">
                          <a:effectLst/>
                        </a:rPr>
                        <a:t>ITA</a:t>
                      </a:r>
                      <a:r>
                        <a:rPr lang="ja-JP" altLang="en-US" sz="1000" kern="100" dirty="0">
                          <a:effectLst/>
                        </a:rPr>
                        <a:t>サーバ</a:t>
                      </a:r>
                      <a:r>
                        <a:rPr lang="ja-JP" sz="1000" kern="100" dirty="0">
                          <a:effectLst/>
                        </a:rPr>
                        <a:t>の</a:t>
                      </a:r>
                      <a:r>
                        <a:rPr lang="en-US" sz="1000" kern="100" dirty="0">
                          <a:effectLst/>
                        </a:rPr>
                        <a:t>OS</a:t>
                      </a:r>
                      <a:r>
                        <a:rPr lang="ja-JP" altLang="en-US" sz="1000" kern="100" dirty="0">
                          <a:effectLst/>
                        </a:rPr>
                        <a:t> </a:t>
                      </a:r>
                      <a:r>
                        <a:rPr lang="en-US" altLang="ja-JP" sz="800" kern="100" dirty="0">
                          <a:effectLst/>
                        </a:rPr>
                        <a:t>("CentOS7","CentOS8","RHEL7","RHEL8“)</a:t>
                      </a:r>
                      <a:endParaRPr lang="en-US"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just">
                        <a:lnSpc>
                          <a:spcPct val="100000"/>
                        </a:lnSpc>
                        <a:spcAft>
                          <a:spcPts val="0"/>
                        </a:spcAft>
                      </a:pPr>
                      <a:r>
                        <a:rPr lang="en-US" altLang="ja-JP" sz="1000" kern="100" dirty="0">
                          <a:solidFill>
                            <a:srgbClr val="FF0000"/>
                          </a:solidFill>
                          <a:effectLst/>
                          <a:latin typeface="+mn-ea"/>
                          <a:ea typeface="+mn-ea"/>
                          <a:cs typeface="Times New Roman" panose="02020603050405020304" pitchFamily="18" charset="0"/>
                        </a:rPr>
                        <a:t>※CentOS Stream8</a:t>
                      </a:r>
                      <a:r>
                        <a:rPr lang="ja-JP" altLang="en-US" sz="1000" kern="100" dirty="0">
                          <a:solidFill>
                            <a:srgbClr val="FF0000"/>
                          </a:solidFill>
                          <a:effectLst/>
                          <a:latin typeface="+mn-ea"/>
                          <a:ea typeface="+mn-ea"/>
                          <a:cs typeface="Times New Roman" panose="02020603050405020304" pitchFamily="18" charset="0"/>
                        </a:rPr>
                        <a:t>の場合は、</a:t>
                      </a:r>
                      <a:r>
                        <a:rPr lang="en-US" altLang="ja-JP" sz="1000" kern="100" dirty="0">
                          <a:solidFill>
                            <a:srgbClr val="FF0000"/>
                          </a:solidFill>
                          <a:effectLst/>
                          <a:latin typeface="+mn-ea"/>
                          <a:ea typeface="+mn-ea"/>
                          <a:cs typeface="Times New Roman" panose="02020603050405020304" pitchFamily="18" charset="0"/>
                        </a:rPr>
                        <a:t>CentOS8</a:t>
                      </a:r>
                      <a:r>
                        <a:rPr lang="ja-JP" altLang="en-US" sz="1000" kern="100" dirty="0">
                          <a:solidFill>
                            <a:srgbClr val="FF0000"/>
                          </a:solidFill>
                          <a:effectLst/>
                          <a:latin typeface="+mn-ea"/>
                          <a:ea typeface="+mn-ea"/>
                          <a:cs typeface="Times New Roman" panose="02020603050405020304" pitchFamily="18" charset="0"/>
                        </a:rPr>
                        <a:t>を指定してください。</a:t>
                      </a:r>
                      <a:endParaRPr lang="en-US" altLang="ja-JP" sz="1000" kern="100" dirty="0">
                        <a:solidFill>
                          <a:srgbClr val="FF0000"/>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rgbClr val="FF0000"/>
                          </a:solidFill>
                          <a:effectLst/>
                          <a:latin typeface="+mn-ea"/>
                          <a:ea typeface="+mn-ea"/>
                          <a:cs typeface="Times New Roman" panose="02020603050405020304" pitchFamily="18" charset="0"/>
                        </a:rPr>
                        <a:t>※CentOS8.x</a:t>
                      </a:r>
                      <a:r>
                        <a:rPr lang="ja-JP" altLang="en-US" sz="1000" kern="100" dirty="0">
                          <a:solidFill>
                            <a:srgbClr val="FF0000"/>
                          </a:solidFill>
                          <a:effectLst/>
                          <a:latin typeface="+mn-ea"/>
                          <a:ea typeface="+mn-ea"/>
                          <a:cs typeface="Times New Roman" panose="02020603050405020304" pitchFamily="18" charset="0"/>
                        </a:rPr>
                        <a:t>の</a:t>
                      </a:r>
                      <a:r>
                        <a:rPr lang="en-US" altLang="ja-JP" sz="1000" kern="100" dirty="0">
                          <a:solidFill>
                            <a:srgbClr val="FF0000"/>
                          </a:solidFill>
                          <a:effectLst/>
                          <a:latin typeface="+mn-ea"/>
                          <a:ea typeface="+mn-ea"/>
                          <a:cs typeface="Times New Roman" panose="02020603050405020304" pitchFamily="18" charset="0"/>
                        </a:rPr>
                        <a:t>OS</a:t>
                      </a:r>
                      <a:r>
                        <a:rPr lang="ja-JP" altLang="en-US" sz="1000" kern="100" dirty="0">
                          <a:solidFill>
                            <a:srgbClr val="FF0000"/>
                          </a:solidFill>
                          <a:effectLst/>
                          <a:latin typeface="+mn-ea"/>
                          <a:ea typeface="+mn-ea"/>
                          <a:cs typeface="Times New Roman" panose="02020603050405020304" pitchFamily="18" charset="0"/>
                        </a:rPr>
                        <a:t>は</a:t>
                      </a:r>
                      <a:r>
                        <a:rPr lang="en-US" altLang="ja-JP" sz="1000" kern="100" dirty="0">
                          <a:solidFill>
                            <a:srgbClr val="FF0000"/>
                          </a:solidFill>
                          <a:effectLst/>
                          <a:latin typeface="+mn-ea"/>
                          <a:ea typeface="+mn-ea"/>
                          <a:cs typeface="Times New Roman" panose="02020603050405020304" pitchFamily="18" charset="0"/>
                        </a:rPr>
                        <a:t>2021/12/31</a:t>
                      </a:r>
                      <a:r>
                        <a:rPr lang="ja-JP" altLang="en-US" sz="1000" kern="100" dirty="0">
                          <a:solidFill>
                            <a:srgbClr val="FF0000"/>
                          </a:solidFill>
                          <a:effectLst/>
                          <a:latin typeface="+mn-ea"/>
                          <a:ea typeface="+mn-ea"/>
                          <a:cs typeface="Times New Roman" panose="02020603050405020304" pitchFamily="18" charset="0"/>
                        </a:rPr>
                        <a:t>に</a:t>
                      </a:r>
                      <a:r>
                        <a:rPr lang="en-US" altLang="ja-JP" sz="1000" kern="100" dirty="0">
                          <a:solidFill>
                            <a:srgbClr val="FF0000"/>
                          </a:solidFill>
                          <a:effectLst/>
                          <a:latin typeface="+mn-ea"/>
                          <a:ea typeface="+mn-ea"/>
                          <a:cs typeface="Times New Roman" panose="02020603050405020304" pitchFamily="18" charset="0"/>
                        </a:rPr>
                        <a:t>EOL</a:t>
                      </a:r>
                      <a:r>
                        <a:rPr lang="ja-JP" altLang="en-US" sz="1000" kern="100" dirty="0">
                          <a:solidFill>
                            <a:srgbClr val="FF0000"/>
                          </a:solidFill>
                          <a:effectLst/>
                          <a:latin typeface="+mn-ea"/>
                          <a:ea typeface="+mn-ea"/>
                          <a:cs typeface="Times New Roman" panose="02020603050405020304" pitchFamily="18" charset="0"/>
                        </a:rPr>
                        <a:t>となったため対象外</a:t>
                      </a:r>
                      <a:endParaRPr lang="ja-JP" altLang="ja-JP" sz="10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4"/>
                  </a:ext>
                </a:extLst>
              </a:tr>
              <a:tr h="246040">
                <a:tc>
                  <a:txBody>
                    <a:bodyPr/>
                    <a:lstStyle/>
                    <a:p>
                      <a:pPr algn="just">
                        <a:lnSpc>
                          <a:spcPct val="150000"/>
                        </a:lnSpc>
                        <a:spcAft>
                          <a:spcPts val="0"/>
                        </a:spcAft>
                      </a:pPr>
                      <a:r>
                        <a:rPr lang="en-US" altLang="ja-JP" sz="1000" kern="100" dirty="0" err="1">
                          <a:effectLst/>
                          <a:latin typeface="+mn-ea"/>
                          <a:ea typeface="+mn-ea"/>
                          <a:cs typeface="Times New Roman" panose="02020603050405020304" pitchFamily="18" charset="0"/>
                        </a:rPr>
                        <a:t>distro_mariadb</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a:effectLst/>
                        </a:rPr>
                        <a:t>yes</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をどのリポジトリからインストールするか選択</a:t>
                      </a:r>
                      <a:endParaRPr lang="en-US" altLang="ja-JP" sz="1000" kern="100" dirty="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chemeClr val="tx1"/>
                          </a:solidFill>
                          <a:effectLst/>
                          <a:latin typeface="+mn-ea"/>
                          <a:ea typeface="+mn-ea"/>
                          <a:cs typeface="Times New Roman" panose="02020603050405020304" pitchFamily="18" charset="0"/>
                        </a:rPr>
                        <a:t>yes</a:t>
                      </a:r>
                      <a:r>
                        <a:rPr lang="ja-JP" altLang="en-US" sz="1000" kern="100" dirty="0">
                          <a:solidFill>
                            <a:schemeClr val="tx1"/>
                          </a:solidFill>
                          <a:effectLst/>
                          <a:latin typeface="+mn-ea"/>
                          <a:ea typeface="+mn-ea"/>
                          <a:cs typeface="Times New Roman" panose="02020603050405020304" pitchFamily="18" charset="0"/>
                        </a:rPr>
                        <a:t>：ディストリビューションが提供するリポジトリからインストール</a:t>
                      </a:r>
                      <a:endParaRPr lang="en-US" altLang="ja-JP" sz="1000" kern="100" dirty="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chemeClr val="tx1"/>
                          </a:solidFill>
                          <a:effectLst/>
                          <a:latin typeface="+mn-ea"/>
                          <a:ea typeface="+mn-ea"/>
                          <a:cs typeface="Times New Roman" panose="02020603050405020304" pitchFamily="18" charset="0"/>
                        </a:rPr>
                        <a:t>no</a:t>
                      </a:r>
                      <a:r>
                        <a:rPr lang="ja-JP" altLang="en-US" sz="1000" kern="100" dirty="0">
                          <a:solidFill>
                            <a:schemeClr val="tx1"/>
                          </a:solidFill>
                          <a:effectLst/>
                          <a:latin typeface="+mn-ea"/>
                          <a:ea typeface="+mn-ea"/>
                          <a:cs typeface="Times New Roman" panose="02020603050405020304" pitchFamily="18" charset="0"/>
                        </a:rPr>
                        <a:t>：</a:t>
                      </a:r>
                      <a:r>
                        <a:rPr lang="en-US" altLang="ja-JP" sz="1000" kern="100" dirty="0">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の公式リポジトリ</a:t>
                      </a: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a:solidFill>
                            <a:schemeClr val="tx1"/>
                          </a:solidFill>
                          <a:effectLst/>
                          <a:latin typeface="+mn-ea"/>
                          <a:ea typeface="+mn-ea"/>
                          <a:cs typeface="Times New Roman" panose="02020603050405020304" pitchFamily="18" charset="0"/>
                          <a:hlinkClick r:id="rId2"/>
                        </a:rPr>
                        <a:t>https://mariadb.com/</a:t>
                      </a:r>
                      <a:r>
                        <a:rPr lang="en-US" altLang="ja-JP" sz="1000" kern="100" dirty="0">
                          <a:solidFill>
                            <a:schemeClr val="tx1"/>
                          </a:solidFill>
                          <a:effectLst/>
                          <a:latin typeface="+mn-ea"/>
                          <a:ea typeface="+mn-ea"/>
                          <a:cs typeface="Times New Roman" panose="02020603050405020304" pitchFamily="18" charset="0"/>
                        </a:rPr>
                        <a:t>)</a:t>
                      </a:r>
                      <a:r>
                        <a:rPr lang="ja-JP" altLang="en-US" sz="1000" kern="100" dirty="0">
                          <a:solidFill>
                            <a:schemeClr val="tx1"/>
                          </a:solidFill>
                          <a:effectLst/>
                          <a:latin typeface="+mn-ea"/>
                          <a:ea typeface="+mn-ea"/>
                          <a:cs typeface="Times New Roman" panose="02020603050405020304" pitchFamily="18" charset="0"/>
                        </a:rPr>
                        <a:t>からインストール</a:t>
                      </a:r>
                      <a:endParaRPr lang="en-US" altLang="ja-JP" sz="1000" kern="100" dirty="0">
                        <a:solidFill>
                          <a:schemeClr val="tx1"/>
                        </a:solidFill>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err="1">
                          <a:solidFill>
                            <a:schemeClr val="tx1"/>
                          </a:solidFill>
                          <a:effectLst/>
                          <a:latin typeface="+mn-ea"/>
                          <a:ea typeface="+mn-ea"/>
                          <a:cs typeface="Times New Roman" panose="02020603050405020304" pitchFamily="18" charset="0"/>
                        </a:rPr>
                        <a:t>linux_os</a:t>
                      </a:r>
                      <a:r>
                        <a:rPr lang="ja-JP" altLang="en-US" sz="1000" kern="100" dirty="0">
                          <a:solidFill>
                            <a:schemeClr val="tx1"/>
                          </a:solidFill>
                          <a:effectLst/>
                          <a:latin typeface="+mn-ea"/>
                          <a:ea typeface="+mn-ea"/>
                          <a:cs typeface="Times New Roman" panose="02020603050405020304" pitchFamily="18" charset="0"/>
                        </a:rPr>
                        <a:t>が</a:t>
                      </a:r>
                      <a:r>
                        <a:rPr lang="en-US" altLang="ja-JP" sz="1000" kern="100" dirty="0">
                          <a:solidFill>
                            <a:schemeClr val="tx1"/>
                          </a:solidFill>
                          <a:effectLst/>
                          <a:latin typeface="+mn-ea"/>
                          <a:ea typeface="+mn-ea"/>
                          <a:cs typeface="Times New Roman" panose="02020603050405020304" pitchFamily="18" charset="0"/>
                        </a:rPr>
                        <a:t>CentOS7</a:t>
                      </a:r>
                      <a:r>
                        <a:rPr lang="ja-JP" altLang="en-US" sz="1000" kern="100" dirty="0">
                          <a:solidFill>
                            <a:schemeClr val="tx1"/>
                          </a:solidFill>
                          <a:effectLst/>
                          <a:latin typeface="+mn-ea"/>
                          <a:ea typeface="+mn-ea"/>
                          <a:cs typeface="Times New Roman" panose="02020603050405020304" pitchFamily="18" charset="0"/>
                        </a:rPr>
                        <a:t>または</a:t>
                      </a:r>
                      <a:r>
                        <a:rPr lang="en-US" altLang="ja-JP" sz="1000" kern="100" dirty="0">
                          <a:solidFill>
                            <a:schemeClr val="tx1"/>
                          </a:solidFill>
                          <a:effectLst/>
                          <a:latin typeface="+mn-ea"/>
                          <a:ea typeface="+mn-ea"/>
                          <a:cs typeface="Times New Roman" panose="02020603050405020304" pitchFamily="18" charset="0"/>
                        </a:rPr>
                        <a:t>RHEL7</a:t>
                      </a:r>
                      <a:r>
                        <a:rPr lang="ja-JP" altLang="en-US" sz="1000" kern="100" dirty="0">
                          <a:solidFill>
                            <a:schemeClr val="tx1"/>
                          </a:solidFill>
                          <a:effectLst/>
                          <a:latin typeface="+mn-ea"/>
                          <a:ea typeface="+mn-ea"/>
                          <a:cs typeface="Times New Roman" panose="02020603050405020304" pitchFamily="18" charset="0"/>
                        </a:rPr>
                        <a:t>の場合、本設定に関わらず</a:t>
                      </a: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の公式リポジトリ</a:t>
                      </a:r>
                      <a:r>
                        <a:rPr lang="en-US" altLang="ja-JP" sz="1000" kern="100">
                          <a:solidFill>
                            <a:schemeClr val="tx1"/>
                          </a:solidFill>
                          <a:effectLst/>
                          <a:latin typeface="+mn-ea"/>
                          <a:ea typeface="+mn-ea"/>
                          <a:cs typeface="Times New Roman" panose="02020603050405020304" pitchFamily="18" charset="0"/>
                        </a:rPr>
                        <a:t>(</a:t>
                      </a:r>
                      <a:r>
                        <a:rPr lang="en-US" altLang="ja-JP" sz="1000" kern="100">
                          <a:solidFill>
                            <a:schemeClr val="tx1"/>
                          </a:solidFill>
                          <a:effectLst/>
                          <a:latin typeface="+mn-ea"/>
                          <a:ea typeface="+mn-ea"/>
                          <a:cs typeface="Times New Roman" panose="02020603050405020304" pitchFamily="18" charset="0"/>
                          <a:hlinkClick r:id="rId2"/>
                        </a:rPr>
                        <a:t>https://mariadb.com/</a:t>
                      </a:r>
                      <a:r>
                        <a:rPr lang="en-US" altLang="ja-JP" sz="1000" kern="100">
                          <a:solidFill>
                            <a:schemeClr val="tx1"/>
                          </a:solidFill>
                          <a:effectLst/>
                          <a:latin typeface="+mn-ea"/>
                          <a:ea typeface="+mn-ea"/>
                          <a:cs typeface="Times New Roman" panose="02020603050405020304" pitchFamily="18" charset="0"/>
                        </a:rPr>
                        <a:t>)</a:t>
                      </a:r>
                      <a:r>
                        <a:rPr lang="ja-JP" altLang="en-US" sz="1000" kern="100">
                          <a:solidFill>
                            <a:schemeClr val="tx1"/>
                          </a:solidFill>
                          <a:effectLst/>
                          <a:latin typeface="+mn-ea"/>
                          <a:ea typeface="+mn-ea"/>
                          <a:cs typeface="Times New Roman" panose="02020603050405020304" pitchFamily="18" charset="0"/>
                        </a:rPr>
                        <a:t>から</a:t>
                      </a:r>
                      <a:r>
                        <a:rPr lang="ja-JP" altLang="en-US" sz="1000" kern="100" dirty="0">
                          <a:solidFill>
                            <a:schemeClr val="tx1"/>
                          </a:solidFill>
                          <a:effectLst/>
                          <a:latin typeface="+mn-ea"/>
                          <a:ea typeface="+mn-ea"/>
                          <a:cs typeface="Times New Roman" panose="02020603050405020304" pitchFamily="18" charset="0"/>
                        </a:rPr>
                        <a:t>インストールされます。</a:t>
                      </a:r>
                      <a:endParaRPr lang="ja-JP" altLang="ja-JP" sz="1000" kern="100" dirty="0">
                        <a:solidFill>
                          <a:schemeClr val="tx1"/>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788824902"/>
                  </a:ext>
                </a:extLst>
              </a:tr>
            </a:tbl>
          </a:graphicData>
        </a:graphic>
      </p:graphicFrame>
    </p:spTree>
    <p:extLst>
      <p:ext uri="{BB962C8B-B14F-4D97-AF65-F5344CB8AC3E}">
        <p14:creationId xmlns:p14="http://schemas.microsoft.com/office/powerpoint/2010/main" val="1362996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3.8</a:t>
            </a:r>
            <a:r>
              <a:rPr lang="ja-JP" altLang="en-US" dirty="0"/>
              <a:t>　環境構築（</a:t>
            </a:r>
            <a:r>
              <a:rPr lang="en-US" altLang="ja-JP" dirty="0"/>
              <a:t>3/10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a:t>「</a:t>
            </a:r>
            <a:r>
              <a:rPr lang="en-US" altLang="ja-JP" dirty="0" err="1"/>
              <a:t>ita_base</a:t>
            </a:r>
            <a:r>
              <a:rPr lang="ja-JP" altLang="en-US" dirty="0"/>
              <a:t>」から「</a:t>
            </a:r>
            <a:r>
              <a:rPr lang="en-US" altLang="ja-JP" kern="100" dirty="0" err="1">
                <a:latin typeface="+mn-ea"/>
                <a:cs typeface="Times New Roman" panose="02020603050405020304" pitchFamily="18" charset="0"/>
              </a:rPr>
              <a:t>cicd_for_iac</a:t>
            </a:r>
            <a:r>
              <a:rPr lang="ja-JP" altLang="en-US" dirty="0"/>
              <a:t>」までの項目は</a:t>
            </a:r>
            <a:r>
              <a:rPr lang="en-US" altLang="ja-JP" dirty="0"/>
              <a:t>ITA</a:t>
            </a:r>
            <a:r>
              <a:rPr lang="ja-JP" altLang="en-US" dirty="0"/>
              <a:t>本体や機能、連携ドライバのインストール設定の項目です。インストールする場合は設定値を「</a:t>
            </a:r>
            <a:r>
              <a:rPr lang="en-US" altLang="ja-JP" dirty="0"/>
              <a:t>yes</a:t>
            </a:r>
            <a:r>
              <a:rPr lang="ja-JP" altLang="en-US" dirty="0"/>
              <a:t>」、インストールしない場合は「</a:t>
            </a:r>
            <a:r>
              <a:rPr lang="en-US" altLang="ja-JP" dirty="0"/>
              <a:t>no</a:t>
            </a:r>
            <a:r>
              <a:rPr lang="ja-JP" altLang="en-US" dirty="0"/>
              <a:t>」としてください。</a:t>
            </a:r>
            <a:endParaRPr lang="en-US" altLang="ja-JP" dirty="0"/>
          </a:p>
          <a:p>
            <a:pPr marL="180000" lvl="1" indent="0">
              <a:buNone/>
            </a:pPr>
            <a:endParaRPr lang="en-US" altLang="ja-JP" sz="800" kern="100" dirty="0">
              <a:latin typeface="+mn-ea"/>
              <a:cs typeface="Times New Roman" panose="02020603050405020304" pitchFamily="18" charset="0"/>
            </a:endParaRPr>
          </a:p>
          <a:p>
            <a:pPr lvl="2"/>
            <a:r>
              <a:rPr lang="ja-JP" altLang="en-US" dirty="0"/>
              <a:t>アンサーファイル（</a:t>
            </a:r>
            <a:r>
              <a:rPr lang="en-US" altLang="ja-JP" dirty="0"/>
              <a:t>ita_answers.txt</a:t>
            </a:r>
            <a:r>
              <a:rPr lang="ja-JP" altLang="en-US" dirty="0"/>
              <a:t>）の項目一覧（</a:t>
            </a:r>
            <a:r>
              <a:rPr lang="en-US" altLang="ja-JP" dirty="0"/>
              <a:t>2/2</a:t>
            </a:r>
            <a:r>
              <a:rPr lang="ja-JP" altLang="en-US" dirty="0"/>
              <a:t>）</a:t>
            </a:r>
            <a:br>
              <a:rPr lang="en-US" altLang="ja-JP" dirty="0"/>
            </a:br>
            <a:br>
              <a:rPr lang="en-US" altLang="ja-JP" dirty="0"/>
            </a:br>
            <a:br>
              <a:rPr lang="en-US" altLang="ja-JP" dirty="0"/>
            </a:br>
            <a:endParaRPr lang="en-US" altLang="ja-JP" dirty="0"/>
          </a:p>
          <a:p>
            <a:endParaRPr lang="en-US" altLang="ja-JP" dirty="0"/>
          </a:p>
          <a:p>
            <a:pPr lvl="1"/>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410508369"/>
              </p:ext>
            </p:extLst>
          </p:nvPr>
        </p:nvGraphicFramePr>
        <p:xfrm>
          <a:off x="539440" y="2074508"/>
          <a:ext cx="8424074" cy="4443616"/>
        </p:xfrm>
        <a:graphic>
          <a:graphicData uri="http://schemas.openxmlformats.org/drawingml/2006/table">
            <a:tbl>
              <a:tblPr firstRow="1" firstCol="1" bandRow="1">
                <a:tableStyleId>{93296810-A885-4BE3-A3E7-6D5BEEA58F35}</a:tableStyleId>
              </a:tblPr>
              <a:tblGrid>
                <a:gridCol w="1440200">
                  <a:extLst>
                    <a:ext uri="{9D8B030D-6E8A-4147-A177-3AD203B41FA5}">
                      <a16:colId xmlns:a16="http://schemas.microsoft.com/office/drawing/2014/main" val="20000"/>
                    </a:ext>
                  </a:extLst>
                </a:gridCol>
                <a:gridCol w="792110">
                  <a:extLst>
                    <a:ext uri="{9D8B030D-6E8A-4147-A177-3AD203B41FA5}">
                      <a16:colId xmlns:a16="http://schemas.microsoft.com/office/drawing/2014/main" val="3227805427"/>
                    </a:ext>
                  </a:extLst>
                </a:gridCol>
                <a:gridCol w="1800250">
                  <a:extLst>
                    <a:ext uri="{9D8B030D-6E8A-4147-A177-3AD203B41FA5}">
                      <a16:colId xmlns:a16="http://schemas.microsoft.com/office/drawing/2014/main" val="20002"/>
                    </a:ext>
                  </a:extLst>
                </a:gridCol>
                <a:gridCol w="4391514">
                  <a:extLst>
                    <a:ext uri="{9D8B030D-6E8A-4147-A177-3AD203B41FA5}">
                      <a16:colId xmlns:a16="http://schemas.microsoft.com/office/drawing/2014/main" val="20003"/>
                    </a:ext>
                  </a:extLst>
                </a:gridCol>
              </a:tblGrid>
              <a:tr h="339527">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spcAft>
                          <a:spcPts val="0"/>
                        </a:spcAft>
                      </a:pPr>
                      <a:r>
                        <a:rPr lang="ja-JP" altLang="en-US" sz="1100" kern="100" dirty="0">
                          <a:effectLst/>
                        </a:rPr>
                        <a:t>必須</a:t>
                      </a:r>
                      <a:endParaRPr lang="ja-JP" sz="1100" kern="100" dirty="0">
                        <a:effectLst/>
                        <a:latin typeface="+mn-ea"/>
                        <a:ea typeface="+mn-ea"/>
                        <a:cs typeface="Times New Roman" panose="02020603050405020304" pitchFamily="18" charset="0"/>
                      </a:endParaRPr>
                    </a:p>
                  </a:txBody>
                  <a:tcPr marL="68495" marR="68495" marT="0" marB="0" anchor="ct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00"/>
                  </a:ext>
                </a:extLst>
              </a:tr>
              <a:tr h="255814">
                <a:tc>
                  <a:txBody>
                    <a:bodyPr/>
                    <a:lstStyle/>
                    <a:p>
                      <a:pPr algn="just">
                        <a:lnSpc>
                          <a:spcPct val="150000"/>
                        </a:lnSpc>
                        <a:spcAft>
                          <a:spcPts val="0"/>
                        </a:spcAft>
                      </a:pPr>
                      <a:r>
                        <a:rPr lang="en-US" sz="1000" kern="100" dirty="0">
                          <a:effectLst/>
                        </a:rPr>
                        <a:t>db_root_password</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a:effectLst/>
                        </a:rPr>
                        <a:t>MariaDB</a:t>
                      </a:r>
                      <a:r>
                        <a:rPr lang="ja-JP" sz="1000" kern="100" dirty="0">
                          <a:effectLst/>
                        </a:rPr>
                        <a:t>の</a:t>
                      </a:r>
                      <a:r>
                        <a:rPr lang="en-US" sz="1000" kern="100" dirty="0">
                          <a:effectLst/>
                        </a:rPr>
                        <a:t>root</a:t>
                      </a:r>
                      <a:r>
                        <a:rPr lang="ja-JP" sz="1000" kern="100" dirty="0">
                          <a:effectLs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720236202"/>
                  </a:ext>
                </a:extLst>
              </a:tr>
              <a:tr h="255814">
                <a:tc>
                  <a:txBody>
                    <a:bodyPr/>
                    <a:lstStyle/>
                    <a:p>
                      <a:pPr algn="just">
                        <a:lnSpc>
                          <a:spcPct val="150000"/>
                        </a:lnSpc>
                        <a:spcAft>
                          <a:spcPts val="0"/>
                        </a:spcAft>
                      </a:pPr>
                      <a:r>
                        <a:rPr lang="en-US" sz="1000" kern="100" dirty="0">
                          <a:effectLst/>
                        </a:rPr>
                        <a:t>db_name</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a:t>MariaDB</a:t>
                      </a:r>
                      <a:r>
                        <a:rPr lang="ja-JP" sz="1000" kern="100" dirty="0">
                          <a:effectLst/>
                        </a:rPr>
                        <a:t>の</a:t>
                      </a:r>
                      <a:r>
                        <a:rPr lang="en-US" sz="1000" kern="100" dirty="0">
                          <a:effectLst/>
                        </a:rPr>
                        <a:t>DB</a:t>
                      </a:r>
                      <a:r>
                        <a:rPr lang="ja-JP" sz="1000" kern="100" dirty="0">
                          <a:effectLst/>
                        </a:rPr>
                        <a:t>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3122761527"/>
                  </a:ext>
                </a:extLst>
              </a:tr>
              <a:tr h="255814">
                <a:tc>
                  <a:txBody>
                    <a:bodyPr/>
                    <a:lstStyle/>
                    <a:p>
                      <a:pPr algn="just">
                        <a:lnSpc>
                          <a:spcPct val="150000"/>
                        </a:lnSpc>
                        <a:spcAft>
                          <a:spcPts val="0"/>
                        </a:spcAft>
                      </a:pPr>
                      <a:r>
                        <a:rPr lang="en-US" sz="1000" kern="100" dirty="0">
                          <a:effectLst/>
                        </a:rPr>
                        <a:t>db_username</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a:t>MariaDB</a:t>
                      </a:r>
                      <a:r>
                        <a:rPr lang="ja-JP" sz="1000" kern="100" dirty="0">
                          <a:effectLst/>
                        </a:rPr>
                        <a:t>の</a:t>
                      </a:r>
                      <a:r>
                        <a:rPr lang="en-US" sz="1000" kern="100" dirty="0">
                          <a:effectLst/>
                        </a:rPr>
                        <a:t>DB</a:t>
                      </a:r>
                      <a:r>
                        <a:rPr lang="ja-JP" sz="1000" kern="100" dirty="0">
                          <a:effectLst/>
                        </a:rPr>
                        <a:t>ユーザー名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2444216763"/>
                  </a:ext>
                </a:extLst>
              </a:tr>
              <a:tr h="255814">
                <a:tc>
                  <a:txBody>
                    <a:bodyPr/>
                    <a:lstStyle/>
                    <a:p>
                      <a:pPr algn="just">
                        <a:lnSpc>
                          <a:spcPct val="150000"/>
                        </a:lnSpc>
                        <a:spcAft>
                          <a:spcPts val="0"/>
                        </a:spcAft>
                      </a:pPr>
                      <a:r>
                        <a:rPr lang="en-US" sz="1000" kern="100" dirty="0">
                          <a:effectLst/>
                        </a:rPr>
                        <a:t>db_password</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a:t>MariaDB</a:t>
                      </a:r>
                      <a:r>
                        <a:rPr lang="ja-JP" sz="1000" kern="100" dirty="0">
                          <a:effectLst/>
                        </a:rPr>
                        <a:t>の</a:t>
                      </a:r>
                      <a:r>
                        <a:rPr lang="en-US" sz="1000" kern="100" dirty="0">
                          <a:effectLst/>
                        </a:rPr>
                        <a:t>DB</a:t>
                      </a:r>
                      <a:r>
                        <a:rPr lang="ja-JP" sz="1000" kern="100" dirty="0">
                          <a:effectLs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3032473550"/>
                  </a:ext>
                </a:extLst>
              </a:tr>
              <a:tr h="255814">
                <a:tc>
                  <a:txBody>
                    <a:bodyPr/>
                    <a:lstStyle/>
                    <a:p>
                      <a:pPr algn="just">
                        <a:lnSpc>
                          <a:spcPct val="150000"/>
                        </a:lnSpc>
                        <a:spcAft>
                          <a:spcPts val="0"/>
                        </a:spcAft>
                      </a:pPr>
                      <a:r>
                        <a:rPr lang="en-US" sz="1000" kern="10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a:effectLst/>
                        </a:rPr>
                        <a:t>ITA</a:t>
                      </a:r>
                      <a:r>
                        <a:rPr lang="ja-JP" sz="1000" kern="100" dirty="0">
                          <a:effectLst/>
                        </a:rPr>
                        <a:t>本体のインストール（</a:t>
                      </a:r>
                      <a:r>
                        <a:rPr lang="en-US" sz="1000" kern="100" dirty="0">
                          <a:effectLst/>
                        </a:rPr>
                        <a:t>”yes”</a:t>
                      </a:r>
                      <a:r>
                        <a:rPr lang="ja-JP" sz="1000" kern="100" dirty="0">
                          <a:effectLst/>
                        </a:rPr>
                        <a:t>のみ）</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09"/>
                  </a:ext>
                </a:extLst>
              </a:tr>
              <a:tr h="255814">
                <a:tc>
                  <a:txBody>
                    <a:bodyPr/>
                    <a:lstStyle/>
                    <a:p>
                      <a:pPr algn="just">
                        <a:lnSpc>
                          <a:spcPct val="150000"/>
                        </a:lnSpc>
                        <a:spcAft>
                          <a:spcPts val="0"/>
                        </a:spcAft>
                      </a:pPr>
                      <a:r>
                        <a:rPr lang="en-US" sz="1000" kern="100" dirty="0">
                          <a:effectLst/>
                        </a:rPr>
                        <a:t>create_param</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ja-JP" altLang="en-US" sz="1000" kern="100" dirty="0">
                          <a:effectLst/>
                        </a:rPr>
                        <a:t>メニュー</a:t>
                      </a:r>
                      <a:r>
                        <a:rPr lang="ja-JP" sz="1000" kern="100" dirty="0">
                          <a:effectLst/>
                        </a:rPr>
                        <a:t>作成機能のインストール有無指定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1"/>
                  </a:ext>
                </a:extLst>
              </a:tr>
              <a:tr h="255814">
                <a:tc>
                  <a:txBody>
                    <a:bodyPr/>
                    <a:lstStyle/>
                    <a:p>
                      <a:pPr algn="just">
                        <a:lnSpc>
                          <a:spcPct val="150000"/>
                        </a:lnSpc>
                        <a:spcAft>
                          <a:spcPts val="0"/>
                        </a:spcAft>
                      </a:pPr>
                      <a:r>
                        <a:rPr lang="en-US" sz="1000" kern="100" dirty="0" err="1">
                          <a:effectLst/>
                        </a:rPr>
                        <a:t>hostgroup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ja-JP" sz="1000" kern="100" dirty="0">
                          <a:effectLst/>
                        </a:rPr>
                        <a:t>ホストグループ機能のインストール有無指定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2"/>
                  </a:ext>
                </a:extLst>
              </a:tr>
              <a:tr h="255814">
                <a:tc>
                  <a:txBody>
                    <a:bodyPr/>
                    <a:lstStyle/>
                    <a:p>
                      <a:pPr algn="just">
                        <a:lnSpc>
                          <a:spcPct val="150000"/>
                        </a:lnSpc>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a:effectLst/>
                        </a:rPr>
                        <a:t>Ansible</a:t>
                      </a:r>
                      <a:r>
                        <a:rPr lang="en-US" sz="1000" kern="100" baseline="0" dirty="0">
                          <a:effectLst/>
                        </a:rPr>
                        <a:t> </a:t>
                      </a:r>
                      <a:r>
                        <a:rPr lang="en-US" sz="1000" kern="100" dirty="0">
                          <a:effectLst/>
                        </a:rPr>
                        <a:t>driver</a:t>
                      </a:r>
                      <a:r>
                        <a:rPr lang="ja-JP" sz="1000" kern="100" dirty="0">
                          <a:effectLst/>
                        </a:rPr>
                        <a:t>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3"/>
                  </a:ext>
                </a:extLst>
              </a:tr>
              <a:tr h="255814">
                <a:tc>
                  <a:txBody>
                    <a:bodyPr/>
                    <a:lstStyle/>
                    <a:p>
                      <a:pPr algn="just">
                        <a:lnSpc>
                          <a:spcPct val="150000"/>
                        </a:lnSpc>
                        <a:spcAft>
                          <a:spcPts val="0"/>
                        </a:spcAft>
                      </a:pPr>
                      <a:r>
                        <a:rPr lang="en-US" altLang="ja-JP" sz="1000" kern="100" dirty="0" err="1">
                          <a:effectLst/>
                        </a:rPr>
                        <a:t>cobbler_driver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no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Cobbler driver</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513589414"/>
                  </a:ext>
                </a:extLst>
              </a:tr>
              <a:tr h="255814">
                <a:tc>
                  <a:txBody>
                    <a:bodyPr/>
                    <a:lstStyle/>
                    <a:p>
                      <a:pPr algn="just">
                        <a:lnSpc>
                          <a:spcPct val="150000"/>
                        </a:lnSpc>
                        <a:spcAft>
                          <a:spcPts val="0"/>
                        </a:spcAft>
                      </a:pPr>
                      <a:r>
                        <a:rPr lang="en-US" altLang="ja-JP" sz="1000" kern="100" dirty="0" err="1">
                          <a:effectLst/>
                        </a:rPr>
                        <a:t>terraform_driver</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yes</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Terraform driver</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415709635"/>
                  </a:ext>
                </a:extLst>
              </a:tr>
              <a:tr h="255814">
                <a:tc>
                  <a:txBody>
                    <a:bodyPr/>
                    <a:lstStyle/>
                    <a:p>
                      <a:pPr algn="just">
                        <a:lnSpc>
                          <a:spcPct val="150000"/>
                        </a:lnSpc>
                        <a:spcAft>
                          <a:spcPts val="0"/>
                        </a:spcAft>
                      </a:pPr>
                      <a:r>
                        <a:rPr lang="en-US" altLang="ja-JP" sz="1000" kern="100" dirty="0" err="1">
                          <a:effectLst/>
                        </a:rPr>
                        <a:t>cicd_for_iac</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no</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CI/CD for </a:t>
                      </a:r>
                      <a:r>
                        <a:rPr lang="en-US" altLang="ja-JP" sz="1000" kern="100" dirty="0" err="1">
                          <a:effectLst/>
                        </a:rPr>
                        <a:t>IaC</a:t>
                      </a:r>
                      <a:r>
                        <a:rPr lang="ja-JP" altLang="en-US" sz="1000" kern="100" dirty="0">
                          <a:effectLst/>
                        </a:rPr>
                        <a:t>機能</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3066895738"/>
                  </a:ext>
                </a:extLst>
              </a:tr>
              <a:tr h="255814">
                <a:tc>
                  <a:txBody>
                    <a:bodyPr/>
                    <a:lstStyle/>
                    <a:p>
                      <a:pPr algn="just">
                        <a:lnSpc>
                          <a:spcPct val="150000"/>
                        </a:lnSpc>
                        <a:spcAft>
                          <a:spcPts val="0"/>
                        </a:spcAft>
                      </a:pPr>
                      <a:r>
                        <a:rPr lang="en-US" altLang="ja-JP" sz="1000" kern="100" dirty="0" err="1">
                          <a:effectLst/>
                        </a:rPr>
                        <a:t>ita_domain</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900" kern="100" dirty="0" err="1">
                          <a:effectLst/>
                        </a:rPr>
                        <a:t>exastro</a:t>
                      </a:r>
                      <a:r>
                        <a:rPr lang="en-US" altLang="ja-JP" sz="900" kern="100" dirty="0">
                          <a:effectLst/>
                        </a:rPr>
                        <a:t>-it-</a:t>
                      </a:r>
                      <a:r>
                        <a:rPr lang="en-US" altLang="ja-JP" sz="900" kern="100" dirty="0" err="1">
                          <a:effectLst/>
                        </a:rPr>
                        <a:t>automation.local</a:t>
                      </a:r>
                      <a:endParaRPr lang="ja-JP" sz="9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ITA</a:t>
                      </a:r>
                      <a:r>
                        <a:rPr lang="ja-JP" altLang="en-US" sz="1000" kern="100" dirty="0">
                          <a:effectLst/>
                        </a:rPr>
                        <a:t>のドメイン名の指定</a:t>
                      </a:r>
                      <a:r>
                        <a:rPr lang="ja-JP" altLang="en-US" sz="900" kern="100" dirty="0">
                          <a:effectLst/>
                        </a:rPr>
                        <a:t>（</a:t>
                      </a:r>
                      <a:r>
                        <a:rPr lang="en-US" altLang="ja-JP" sz="900" kern="100" dirty="0">
                          <a:effectLst/>
                        </a:rPr>
                        <a:t>ITA</a:t>
                      </a:r>
                      <a:r>
                        <a:rPr lang="ja-JP" altLang="en-US" sz="900" kern="100" dirty="0">
                          <a:effectLst/>
                        </a:rPr>
                        <a:t>インストーラーが自己証明書を作成する時はこちらの値を使用）</a:t>
                      </a:r>
                      <a:endParaRPr lang="ja-JP" altLang="ja-JP" sz="900" kern="100" dirty="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2157564628"/>
                  </a:ext>
                </a:extLst>
              </a:tr>
              <a:tr h="449300">
                <a:tc>
                  <a:txBody>
                    <a:bodyPr/>
                    <a:lstStyle/>
                    <a:p>
                      <a:pPr algn="just">
                        <a:lnSpc>
                          <a:spcPct val="150000"/>
                        </a:lnSpc>
                        <a:spcAft>
                          <a:spcPts val="0"/>
                        </a:spcAft>
                      </a:pPr>
                      <a:r>
                        <a:rPr lang="en-US" altLang="ja-JP" sz="1000" kern="100" dirty="0" err="1">
                          <a:effectLst/>
                        </a:rPr>
                        <a:t>certificate_path</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任意</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a:effectLst/>
                        </a:rPr>
                        <a:t>ユーザ指定の</a:t>
                      </a:r>
                      <a:r>
                        <a:rPr lang="en-US" altLang="ja-JP" sz="1000" kern="100" dirty="0">
                          <a:effectLst/>
                        </a:rPr>
                        <a:t>SSL</a:t>
                      </a:r>
                      <a:r>
                        <a:rPr lang="ja-JP" altLang="en-US" sz="1000" kern="100" dirty="0">
                          <a:effectLst/>
                        </a:rPr>
                        <a:t>サーバ証明書に使用するファイルのファイルパスを指定</a:t>
                      </a:r>
                      <a:endParaRPr lang="en-US" altLang="ja-JP" sz="1000" kern="1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a:effectLst/>
                        </a:rPr>
                        <a:t>（ユーザ指定の</a:t>
                      </a:r>
                      <a:r>
                        <a:rPr lang="en-US" altLang="ja-JP" sz="900" kern="100" dirty="0">
                          <a:effectLst/>
                        </a:rPr>
                        <a:t>SSL</a:t>
                      </a:r>
                      <a:r>
                        <a:rPr lang="ja-JP" altLang="en-US" sz="900" kern="100" dirty="0">
                          <a:effectLst/>
                        </a:rPr>
                        <a:t>証明書使用時のみ入力。絶対パスで指定してください。）</a:t>
                      </a:r>
                      <a:endParaRPr lang="en-US" altLang="ja-JP" sz="900" kern="100" dirty="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2286483838"/>
                  </a:ext>
                </a:extLst>
              </a:tr>
              <a:tr h="423640">
                <a:tc>
                  <a:txBody>
                    <a:bodyPr/>
                    <a:lstStyle/>
                    <a:p>
                      <a:pPr algn="just">
                        <a:lnSpc>
                          <a:spcPct val="150000"/>
                        </a:lnSpc>
                        <a:spcAft>
                          <a:spcPts val="0"/>
                        </a:spcAft>
                      </a:pPr>
                      <a:r>
                        <a:rPr lang="en-US" altLang="ja-JP" sz="1000" kern="100" dirty="0" err="1">
                          <a:effectLst/>
                        </a:rPr>
                        <a:t>private_key_path</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任意</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a:effectLst/>
                        </a:rPr>
                        <a:t>ユーザ指定の</a:t>
                      </a:r>
                      <a:r>
                        <a:rPr lang="en-US" altLang="ja-JP" sz="1000" kern="100" dirty="0">
                          <a:effectLst/>
                        </a:rPr>
                        <a:t>SSL</a:t>
                      </a:r>
                      <a:r>
                        <a:rPr lang="ja-JP" altLang="en-US" sz="1000" kern="100" dirty="0">
                          <a:effectLst/>
                        </a:rPr>
                        <a:t>秘密鍵に使用するファイルのファイルパスを指定</a:t>
                      </a:r>
                      <a:endParaRPr lang="en-US" altLang="ja-JP" sz="1000" kern="1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a:effectLst/>
                        </a:rPr>
                        <a:t>（ユーザ指定の</a:t>
                      </a:r>
                      <a:r>
                        <a:rPr lang="en-US" altLang="ja-JP" sz="900" kern="100" dirty="0">
                          <a:effectLst/>
                        </a:rPr>
                        <a:t>SSL</a:t>
                      </a:r>
                      <a:r>
                        <a:rPr lang="ja-JP" altLang="en-US" sz="900" kern="100" dirty="0">
                          <a:effectLst/>
                        </a:rPr>
                        <a:t>秘密鍵使用時のみ入力。絶対パスで指定してください。）</a:t>
                      </a:r>
                      <a:endParaRPr lang="en-US" altLang="ja-JP" sz="900" kern="100" dirty="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3030562456"/>
                  </a:ext>
                </a:extLst>
              </a:tr>
            </a:tbl>
          </a:graphicData>
        </a:graphic>
      </p:graphicFrame>
    </p:spTree>
    <p:extLst>
      <p:ext uri="{BB962C8B-B14F-4D97-AF65-F5344CB8AC3E}">
        <p14:creationId xmlns:p14="http://schemas.microsoft.com/office/powerpoint/2010/main" val="290330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3.9</a:t>
            </a:r>
            <a:r>
              <a:rPr lang="ja-JP" altLang="en-US" dirty="0"/>
              <a:t>　環境構築（</a:t>
            </a:r>
            <a:r>
              <a:rPr lang="en-US" altLang="ja-JP" dirty="0"/>
              <a:t>4/10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marL="180000" lvl="1">
              <a:buFont typeface="Arial" panose="020B0604020202020204" pitchFamily="34" charset="0"/>
              <a:buChar char="▌"/>
            </a:pPr>
            <a:r>
              <a:rPr lang="ja-JP" altLang="en-US" sz="2000" dirty="0">
                <a:latin typeface="+mj-ea"/>
                <a:ea typeface="+mj-ea"/>
                <a:cs typeface="+mn-cs"/>
              </a:rPr>
              <a:t>ユーザ指定サーバ証明書・秘密鍵について</a:t>
            </a:r>
            <a:endParaRPr lang="en-US" altLang="ja-JP" sz="2000" dirty="0">
              <a:latin typeface="+mj-ea"/>
              <a:ea typeface="+mj-ea"/>
              <a:cs typeface="+mn-cs"/>
            </a:endParaRPr>
          </a:p>
          <a:p>
            <a:pPr lvl="1">
              <a:lnSpc>
                <a:spcPct val="110000"/>
              </a:lnSpc>
            </a:pPr>
            <a:r>
              <a:rPr lang="ja-JP" altLang="en-US" dirty="0">
                <a:latin typeface="+mn-ea"/>
              </a:rPr>
              <a:t>サーバ証明書と秘密鍵にユーザが用意したファイルを使用することができます。使用する場合は、サーバー証明書と秘密鍵の両方を用意し、アンサーファイル</a:t>
            </a:r>
            <a:r>
              <a:rPr lang="en-US" altLang="ja-JP" dirty="0">
                <a:latin typeface="+mn-ea"/>
              </a:rPr>
              <a:t>(</a:t>
            </a:r>
            <a:r>
              <a:rPr lang="en-US" altLang="ja-JP" kern="100" dirty="0">
                <a:latin typeface="+mn-ea"/>
              </a:rPr>
              <a:t>ita</a:t>
            </a:r>
            <a:r>
              <a:rPr lang="en-US" altLang="ja-JP" dirty="0">
                <a:latin typeface="+mn-ea"/>
              </a:rPr>
              <a:t>_answers.txt)</a:t>
            </a:r>
            <a:r>
              <a:rPr lang="ja-JP" altLang="en-US" dirty="0">
                <a:latin typeface="+mn-ea"/>
              </a:rPr>
              <a:t>の</a:t>
            </a:r>
            <a:r>
              <a:rPr lang="en-US" altLang="ja-JP" dirty="0">
                <a:latin typeface="+mn-ea"/>
              </a:rPr>
              <a:t> </a:t>
            </a:r>
            <a:r>
              <a:rPr lang="ja-JP" altLang="en-US" dirty="0">
                <a:latin typeface="+mn-ea"/>
              </a:rPr>
              <a:t>「</a:t>
            </a:r>
            <a:r>
              <a:rPr lang="en-US" altLang="ja-JP" dirty="0" err="1">
                <a:latin typeface="+mn-ea"/>
              </a:rPr>
              <a:t>certificate_path</a:t>
            </a:r>
            <a:r>
              <a:rPr lang="ja-JP" altLang="en-US" dirty="0">
                <a:latin typeface="+mn-ea"/>
              </a:rPr>
              <a:t>」と「</a:t>
            </a:r>
            <a:r>
              <a:rPr lang="en-US" altLang="ja-JP" dirty="0" err="1">
                <a:latin typeface="+mn-ea"/>
              </a:rPr>
              <a:t>private_key_path</a:t>
            </a:r>
            <a:r>
              <a:rPr lang="ja-JP" altLang="en-US" dirty="0">
                <a:latin typeface="+mn-ea"/>
              </a:rPr>
              <a:t>」の両方にファイルパスを入力してください。証明書と秘密鍵どちらか片方のみの使用はできません。</a:t>
            </a:r>
            <a:endParaRPr lang="en-US" altLang="ja-JP" dirty="0">
              <a:latin typeface="+mn-ea"/>
            </a:endParaRPr>
          </a:p>
          <a:p>
            <a:pPr marL="180000" lvl="1" indent="0">
              <a:lnSpc>
                <a:spcPct val="110000"/>
              </a:lnSpc>
              <a:buNone/>
            </a:pPr>
            <a:endParaRPr lang="en-US" altLang="ja-JP" sz="1700" dirty="0">
              <a:latin typeface="+mn-ea"/>
            </a:endParaRPr>
          </a:p>
          <a:p>
            <a:pPr lvl="1"/>
            <a:r>
              <a:rPr lang="ja-JP" altLang="en-US" dirty="0"/>
              <a:t>サーバ証明書に中間証明書が付属している場合は、サーバ証明書に中間証明書を連結してファイルを作成し、「</a:t>
            </a:r>
            <a:r>
              <a:rPr lang="en-US" altLang="ja-JP" kern="100" dirty="0" err="1">
                <a:latin typeface="+mn-ea"/>
                <a:cs typeface="Times New Roman" panose="02020603050405020304" pitchFamily="18" charset="0"/>
              </a:rPr>
              <a:t>certificate_path</a:t>
            </a:r>
            <a:r>
              <a:rPr lang="ja-JP" altLang="en-US" kern="100" dirty="0">
                <a:latin typeface="+mn-ea"/>
                <a:cs typeface="Times New Roman" panose="02020603050405020304" pitchFamily="18" charset="0"/>
              </a:rPr>
              <a:t>」に作成したファイルのパスを指定してください。</a:t>
            </a:r>
            <a:endParaRPr lang="en-US" altLang="ja-JP" kern="100" dirty="0">
              <a:latin typeface="+mn-ea"/>
              <a:cs typeface="Times New Roman" panose="02020603050405020304" pitchFamily="18" charset="0"/>
            </a:endParaRPr>
          </a:p>
          <a:p>
            <a:pPr lvl="1"/>
            <a:endParaRPr lang="en-US" altLang="ja-JP" sz="1700" dirty="0">
              <a:latin typeface="+mn-ea"/>
            </a:endParaRPr>
          </a:p>
          <a:p>
            <a:pPr marL="180000" lvl="1" indent="0">
              <a:buNone/>
            </a:pPr>
            <a:r>
              <a:rPr lang="ja-JP" altLang="en-US" sz="1500" kern="100" dirty="0">
                <a:latin typeface="+mn-ea"/>
                <a:cs typeface="Times New Roman" panose="02020603050405020304" pitchFamily="18" charset="0"/>
              </a:rPr>
              <a:t>　</a:t>
            </a:r>
            <a:r>
              <a:rPr lang="ja-JP" altLang="en-US" sz="1400" kern="100" dirty="0">
                <a:latin typeface="+mn-ea"/>
                <a:cs typeface="Times New Roman" panose="02020603050405020304" pitchFamily="18" charset="0"/>
              </a:rPr>
              <a:t>作成コマンド例</a:t>
            </a:r>
            <a:endParaRPr lang="en-US" altLang="ja-JP" sz="1400" kern="100" dirty="0">
              <a:latin typeface="+mn-ea"/>
              <a:cs typeface="Times New Roman" panose="02020603050405020304" pitchFamily="18" charset="0"/>
            </a:endParaRPr>
          </a:p>
          <a:p>
            <a:pPr marL="180000" lvl="1" indent="0">
              <a:buNone/>
            </a:pP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cat [</a:t>
            </a:r>
            <a:r>
              <a:rPr lang="ja-JP" altLang="en-US" sz="1400" kern="100" dirty="0">
                <a:latin typeface="+mn-ea"/>
                <a:cs typeface="Times New Roman" panose="02020603050405020304" pitchFamily="18" charset="0"/>
              </a:rPr>
              <a:t>サーバ証明書ファイル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中間証明書ファイル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&gt;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連結済サーバ証明書ファイル</a:t>
            </a:r>
            <a:r>
              <a:rPr lang="en-US" altLang="ja-JP" sz="1400" kern="100" dirty="0">
                <a:latin typeface="+mn-ea"/>
                <a:cs typeface="Times New Roman" panose="02020603050405020304" pitchFamily="18" charset="0"/>
              </a:rPr>
              <a:t>]</a:t>
            </a:r>
            <a:endParaRPr lang="ja-JP" altLang="ja-JP" sz="1400" kern="100" dirty="0">
              <a:latin typeface="+mn-ea"/>
              <a:cs typeface="Times New Roman" panose="02020603050405020304" pitchFamily="18" charset="0"/>
            </a:endParaRPr>
          </a:p>
          <a:p>
            <a:pPr marL="180000" lvl="1" indent="0">
              <a:buNone/>
            </a:pPr>
            <a:endParaRPr lang="en-US" altLang="ja-JP" sz="1700" dirty="0">
              <a:latin typeface="+mn-ea"/>
            </a:endParaRPr>
          </a:p>
          <a:p>
            <a:pPr lvl="1"/>
            <a:r>
              <a:rPr lang="ja-JP" altLang="en-US" dirty="0">
                <a:latin typeface="+mn-ea"/>
              </a:rPr>
              <a:t>「</a:t>
            </a:r>
            <a:r>
              <a:rPr lang="en-US" altLang="ja-JP" dirty="0" err="1">
                <a:latin typeface="+mn-ea"/>
              </a:rPr>
              <a:t>certificate_path</a:t>
            </a:r>
            <a:r>
              <a:rPr lang="ja-JP" altLang="en-US" dirty="0">
                <a:latin typeface="+mn-ea"/>
              </a:rPr>
              <a:t>」と「</a:t>
            </a:r>
            <a:r>
              <a:rPr lang="en-US" altLang="ja-JP" dirty="0" err="1">
                <a:latin typeface="+mn-ea"/>
              </a:rPr>
              <a:t>private_key_path</a:t>
            </a:r>
            <a:r>
              <a:rPr lang="ja-JP" altLang="en-US" dirty="0">
                <a:latin typeface="+mn-ea"/>
              </a:rPr>
              <a:t>」に入力がない場合は、</a:t>
            </a:r>
            <a:r>
              <a:rPr lang="en-US" altLang="ja-JP" dirty="0">
                <a:latin typeface="+mn-ea"/>
              </a:rPr>
              <a:t>ITA</a:t>
            </a:r>
            <a:r>
              <a:rPr lang="ja-JP" altLang="en-US" dirty="0">
                <a:latin typeface="+mn-ea"/>
              </a:rPr>
              <a:t>インストーラーがアンサーファイルの「</a:t>
            </a:r>
            <a:r>
              <a:rPr lang="en-US" altLang="ja-JP" dirty="0" err="1">
                <a:latin typeface="+mn-ea"/>
              </a:rPr>
              <a:t>ita_domain</a:t>
            </a:r>
            <a:r>
              <a:rPr lang="ja-JP" altLang="en-US" dirty="0">
                <a:latin typeface="+mn-ea"/>
              </a:rPr>
              <a:t>」の値を使用して自己証明書を作成・設置します。</a:t>
            </a:r>
            <a:endParaRPr lang="en-US" altLang="ja-JP" dirty="0">
              <a:latin typeface="+mn-ea"/>
            </a:endParaRPr>
          </a:p>
          <a:p>
            <a:pPr marL="180000" lvl="1" indent="0">
              <a:buNone/>
            </a:pPr>
            <a:r>
              <a:rPr lang="ja-JP" altLang="en-US" dirty="0">
                <a:latin typeface="+mn-ea"/>
              </a:rPr>
              <a:t>（</a:t>
            </a:r>
            <a:r>
              <a:rPr lang="en-US" altLang="ja-JP" dirty="0">
                <a:latin typeface="+mn-ea"/>
              </a:rPr>
              <a:t>※</a:t>
            </a:r>
            <a:r>
              <a:rPr lang="ja-JP" altLang="en-US" dirty="0">
                <a:latin typeface="+mn-ea"/>
              </a:rPr>
              <a:t>「</a:t>
            </a:r>
            <a:r>
              <a:rPr lang="en-US" altLang="ja-JP" dirty="0" err="1">
                <a:latin typeface="+mn-ea"/>
              </a:rPr>
              <a:t>ita_domain</a:t>
            </a:r>
            <a:r>
              <a:rPr lang="ja-JP" altLang="en-US" dirty="0">
                <a:latin typeface="+mn-ea"/>
              </a:rPr>
              <a:t>」の値を自己証明書作成時のコモンネーム、ならびに自己証明書と秘密鍵のファイル名に使用します）</a:t>
            </a:r>
            <a:endParaRPr lang="en-US" altLang="ja-JP" dirty="0">
              <a:latin typeface="+mn-ea"/>
            </a:endParaRPr>
          </a:p>
          <a:p>
            <a:pPr marL="342900" lvl="1" indent="-342900"/>
            <a:endParaRPr lang="en-US" altLang="ja-JP" sz="2000" dirty="0">
              <a:cs typeface="+mn-cs"/>
            </a:endParaRPr>
          </a:p>
          <a:p>
            <a:pPr marL="180000" lvl="1" indent="0">
              <a:buNone/>
            </a:pPr>
            <a:endParaRPr lang="en-US" altLang="ja-JP" kern="100" dirty="0">
              <a:latin typeface="+mn-ea"/>
              <a:cs typeface="Times New Roman" panose="02020603050405020304" pitchFamily="18" charset="0"/>
            </a:endParaRPr>
          </a:p>
          <a:p>
            <a:pPr lvl="1"/>
            <a:endParaRPr lang="en-US" altLang="ja-JP" dirty="0"/>
          </a:p>
          <a:p>
            <a:pPr marL="180000" lvl="1" indent="0">
              <a:buNone/>
            </a:pPr>
            <a:br>
              <a:rPr lang="en-US" altLang="ja-JP" dirty="0"/>
            </a:br>
            <a:br>
              <a:rPr lang="en-US" altLang="ja-JP" dirty="0"/>
            </a:br>
            <a:br>
              <a:rPr lang="en-US" altLang="ja-JP" dirty="0"/>
            </a:br>
            <a:endParaRPr lang="en-US" altLang="ja-JP" dirty="0"/>
          </a:p>
          <a:p>
            <a:endParaRPr lang="en-US" altLang="ja-JP" dirty="0"/>
          </a:p>
          <a:p>
            <a:pPr lvl="1"/>
            <a:endParaRPr lang="en-US" altLang="ja-JP" dirty="0"/>
          </a:p>
        </p:txBody>
      </p:sp>
    </p:spTree>
    <p:extLst>
      <p:ext uri="{BB962C8B-B14F-4D97-AF65-F5344CB8AC3E}">
        <p14:creationId xmlns:p14="http://schemas.microsoft.com/office/powerpoint/2010/main" val="2833956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3.10</a:t>
            </a:r>
            <a:r>
              <a:rPr lang="ja-JP" altLang="en-US" dirty="0"/>
              <a:t>　環境構築（</a:t>
            </a:r>
            <a:r>
              <a:rPr lang="en-US" altLang="ja-JP" dirty="0"/>
              <a:t>5/10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lvl="1">
              <a:lnSpc>
                <a:spcPct val="110000"/>
              </a:lnSpc>
            </a:pPr>
            <a:r>
              <a:rPr lang="ja-JP" altLang="en-US" dirty="0">
                <a:latin typeface="+mn-ea"/>
              </a:rPr>
              <a:t>インストール時にサーバ証明書と秘密鍵は「</a:t>
            </a:r>
            <a:r>
              <a:rPr lang="en-US" altLang="ja-JP" kern="100" dirty="0">
                <a:latin typeface="+mn-ea"/>
                <a:cs typeface="Times New Roman" panose="02020603050405020304" pitchFamily="18" charset="0"/>
              </a:rPr>
              <a:t>/</a:t>
            </a:r>
            <a:r>
              <a:rPr lang="en-US" altLang="ja-JP" kern="100" dirty="0" err="1">
                <a:latin typeface="+mn-ea"/>
                <a:cs typeface="Times New Roman" panose="02020603050405020304" pitchFamily="18" charset="0"/>
              </a:rPr>
              <a:t>etc</a:t>
            </a:r>
            <a:r>
              <a:rPr lang="en-US" altLang="ja-JP" kern="100" dirty="0">
                <a:latin typeface="+mn-ea"/>
                <a:cs typeface="Times New Roman" panose="02020603050405020304" pitchFamily="18" charset="0"/>
              </a:rPr>
              <a:t>/</a:t>
            </a:r>
            <a:r>
              <a:rPr lang="en-US" altLang="ja-JP" kern="100" dirty="0" err="1">
                <a:latin typeface="+mn-ea"/>
                <a:cs typeface="Times New Roman" panose="02020603050405020304" pitchFamily="18" charset="0"/>
              </a:rPr>
              <a:t>pki</a:t>
            </a:r>
            <a:r>
              <a:rPr lang="en-US" altLang="ja-JP" kern="100" dirty="0">
                <a:latin typeface="+mn-ea"/>
                <a:cs typeface="Times New Roman" panose="02020603050405020304" pitchFamily="18" charset="0"/>
              </a:rPr>
              <a:t>/</a:t>
            </a:r>
            <a:r>
              <a:rPr lang="en-US" altLang="ja-JP" kern="100" dirty="0" err="1">
                <a:latin typeface="+mn-ea"/>
                <a:cs typeface="Times New Roman" panose="02020603050405020304" pitchFamily="18" charset="0"/>
              </a:rPr>
              <a:t>tls</a:t>
            </a:r>
            <a:r>
              <a:rPr lang="en-US" altLang="ja-JP" kern="100" dirty="0">
                <a:latin typeface="+mn-ea"/>
                <a:cs typeface="Times New Roman" panose="02020603050405020304" pitchFamily="18" charset="0"/>
              </a:rPr>
              <a:t>/certs</a:t>
            </a:r>
            <a:r>
              <a:rPr lang="ja-JP" altLang="en-US" dirty="0">
                <a:latin typeface="+mn-ea"/>
              </a:rPr>
              <a:t>」のディレクトリに設置され、アンインストール時にはそのディレクトリから削除されますので、ユーザ指定のサーバ証明書と秘密鍵を使用する場合は、オリジナルのサーバ証明書・秘密鍵ファイルの管理に注意してください。</a:t>
            </a:r>
            <a:endParaRPr lang="en-US" altLang="ja-JP" dirty="0">
              <a:latin typeface="+mn-ea"/>
            </a:endParaRPr>
          </a:p>
          <a:p>
            <a:pPr lvl="1">
              <a:lnSpc>
                <a:spcPct val="110000"/>
              </a:lnSpc>
            </a:pPr>
            <a:endParaRPr lang="en-US" altLang="ja-JP" dirty="0">
              <a:latin typeface="+mn-ea"/>
            </a:endParaRPr>
          </a:p>
          <a:p>
            <a:pPr lvl="1">
              <a:lnSpc>
                <a:spcPct val="110000"/>
              </a:lnSpc>
            </a:pPr>
            <a:r>
              <a:rPr lang="ja-JP" altLang="en-US" dirty="0">
                <a:latin typeface="+mn-ea"/>
              </a:rPr>
              <a:t>アンインストールでは、アンサーファイル</a:t>
            </a:r>
            <a:r>
              <a:rPr lang="en-US" altLang="ja-JP" dirty="0">
                <a:latin typeface="+mn-ea"/>
              </a:rPr>
              <a:t>(</a:t>
            </a:r>
            <a:r>
              <a:rPr lang="en-US" altLang="ja-JP" kern="100" dirty="0">
                <a:latin typeface="+mn-ea"/>
              </a:rPr>
              <a:t>ita</a:t>
            </a:r>
            <a:r>
              <a:rPr lang="en-US" altLang="ja-JP" dirty="0">
                <a:latin typeface="+mn-ea"/>
              </a:rPr>
              <a:t>_answers.txt)</a:t>
            </a:r>
            <a:r>
              <a:rPr lang="ja-JP" altLang="en-US" dirty="0">
                <a:latin typeface="+mn-ea"/>
              </a:rPr>
              <a:t>の「</a:t>
            </a:r>
            <a:r>
              <a:rPr lang="en-US" altLang="ja-JP" dirty="0" err="1">
                <a:latin typeface="+mn-ea"/>
              </a:rPr>
              <a:t>certificate_path</a:t>
            </a:r>
            <a:r>
              <a:rPr lang="ja-JP" altLang="en-US" dirty="0">
                <a:latin typeface="+mn-ea"/>
              </a:rPr>
              <a:t>」と「</a:t>
            </a:r>
            <a:r>
              <a:rPr lang="en-US" altLang="ja-JP" dirty="0" err="1">
                <a:latin typeface="+mn-ea"/>
              </a:rPr>
              <a:t>private_key_path</a:t>
            </a:r>
            <a:r>
              <a:rPr lang="ja-JP" altLang="en-US" dirty="0">
                <a:latin typeface="+mn-ea"/>
              </a:rPr>
              <a:t>」の両方にファイル指定がある場合は、それらの指定されたファイルの削除を行い、ファイル指定がない場合は、アンサーファイルの「</a:t>
            </a:r>
            <a:r>
              <a:rPr lang="en-US" altLang="ja-JP" dirty="0" err="1">
                <a:latin typeface="+mn-ea"/>
              </a:rPr>
              <a:t>ita_domain</a:t>
            </a:r>
            <a:r>
              <a:rPr lang="ja-JP" altLang="en-US" dirty="0">
                <a:latin typeface="+mn-ea"/>
              </a:rPr>
              <a:t>」に指定されている名前を使用したファイルを削除します。</a:t>
            </a:r>
            <a:endParaRPr lang="en-US" altLang="ja-JP" dirty="0">
              <a:latin typeface="+mn-ea"/>
            </a:endParaRPr>
          </a:p>
          <a:p>
            <a:pPr marL="180000" lvl="1" indent="0">
              <a:buNone/>
            </a:pPr>
            <a:br>
              <a:rPr lang="en-US" altLang="ja-JP" dirty="0"/>
            </a:br>
            <a:endParaRPr lang="en-US" altLang="ja-JP" dirty="0"/>
          </a:p>
          <a:p>
            <a:endParaRPr lang="en-US" altLang="ja-JP" dirty="0"/>
          </a:p>
          <a:p>
            <a:pPr lvl="1"/>
            <a:endParaRPr lang="en-US" altLang="ja-JP" dirty="0"/>
          </a:p>
        </p:txBody>
      </p:sp>
    </p:spTree>
    <p:extLst>
      <p:ext uri="{BB962C8B-B14F-4D97-AF65-F5344CB8AC3E}">
        <p14:creationId xmlns:p14="http://schemas.microsoft.com/office/powerpoint/2010/main" val="2779356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3.11</a:t>
            </a:r>
            <a:r>
              <a:rPr lang="ja-JP" altLang="en-US" dirty="0"/>
              <a:t>　環境構築（</a:t>
            </a:r>
            <a:r>
              <a:rPr lang="en-US" altLang="ja-JP" dirty="0"/>
              <a:t>6/10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アンサーファイル</a:t>
            </a:r>
            <a:r>
              <a:rPr lang="en-US" altLang="ja-JP" dirty="0"/>
              <a:t>(ita_answers.txt)</a:t>
            </a:r>
            <a:r>
              <a:rPr lang="ja-JP" altLang="en-US" dirty="0"/>
              <a:t>のサンプル</a:t>
            </a:r>
            <a:endParaRPr lang="en-US" altLang="ja-JP" dirty="0"/>
          </a:p>
          <a:p>
            <a:pPr lvl="1"/>
            <a:r>
              <a:rPr lang="ja-JP" altLang="en-US" dirty="0"/>
              <a:t>アンサーファイル</a:t>
            </a:r>
            <a:r>
              <a:rPr lang="en-US" altLang="ja-JP" dirty="0"/>
              <a:t>(ita_answers.txt)</a:t>
            </a:r>
            <a:r>
              <a:rPr lang="ja-JP" altLang="en-US" dirty="0"/>
              <a:t>のサンプルを以下に示します</a:t>
            </a:r>
            <a:endParaRPr lang="en-US" altLang="ja-JP" dirty="0"/>
          </a:p>
          <a:p>
            <a:pPr marL="360000" lvl="2" indent="0">
              <a:buNone/>
            </a:pPr>
            <a:r>
              <a:rPr lang="ja-JP" altLang="en-US" sz="1600" dirty="0"/>
              <a:t>　　　　　　・アンサーファイル</a:t>
            </a:r>
            <a:r>
              <a:rPr lang="en-US" altLang="ja-JP" sz="1600" dirty="0"/>
              <a:t>(ita_answers.txt)</a:t>
            </a:r>
            <a:r>
              <a:rPr lang="ja-JP" altLang="en-US" sz="1600" dirty="0"/>
              <a:t>のサンプル</a:t>
            </a:r>
            <a:r>
              <a:rPr lang="en-US" altLang="ja-JP" sz="1600" dirty="0"/>
              <a:t>(1/2)</a:t>
            </a:r>
            <a:br>
              <a:rPr lang="en-US" altLang="ja-JP" sz="1600" dirty="0"/>
            </a:br>
            <a:endParaRPr lang="en-US" altLang="ja-JP" sz="1600" dirty="0"/>
          </a:p>
          <a:p>
            <a:endParaRPr lang="en-US" altLang="ja-JP" dirty="0"/>
          </a:p>
          <a:p>
            <a:pPr lvl="1"/>
            <a:endParaRPr lang="en-US" altLang="ja-JP" dirty="0"/>
          </a:p>
        </p:txBody>
      </p:sp>
      <p:sp>
        <p:nvSpPr>
          <p:cNvPr id="5" name="正方形/長方形 4"/>
          <p:cNvSpPr/>
          <p:nvPr/>
        </p:nvSpPr>
        <p:spPr>
          <a:xfrm>
            <a:off x="1979640" y="1844780"/>
            <a:ext cx="4715267" cy="4608408"/>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install mode. </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("Install_Online","Install_Offline","Gather_Library","Install_ITA",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Versionup_All","Versionup_ITA","Uninstall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*This installer operates according to the inputted values below.</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Install_Online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be installed after the necessary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has been installed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start installing using the package created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 Gather Library.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Gather_Library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Gathers the necessary libraries via internet and creates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package necessary to execute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(Execute this before executing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after installing the necessary libraries for</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desired ITA version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Updates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Uninstall: ITA Uninstalls ITA.(Libraries will not be uninstalled)</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install directory.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language.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en_US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or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ja_JP</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ita_language:en_US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ita_language:ja_JP</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Operation System. ("CentOS7","CentOS8","RHEL7","RHEL8")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linux_os:RHEL8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 If registering a subscription is needed in order to acquire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RHEL7 and RHEL8 libraries, please do so in advance.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linux_os:CentOS7</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provided by distro or not.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Install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provided by distro</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Install Official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(https://mariadb.org/)</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Note: If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is "CentOS7" or "RHEL7", ignore this flag and install distro's one.</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distro_mariadb:yes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12" name="角丸四角形 11"/>
          <p:cNvSpPr/>
          <p:nvPr/>
        </p:nvSpPr>
        <p:spPr bwMode="auto">
          <a:xfrm>
            <a:off x="7020920" y="2598978"/>
            <a:ext cx="2015700" cy="1262082"/>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a:t>
            </a:r>
            <a:endParaRPr lang="en-US" altLang="ja-JP" sz="1100" b="1" dirty="0">
              <a:solidFill>
                <a:srgbClr val="FF0000"/>
              </a:solidFill>
              <a:latin typeface="+mn-ea"/>
            </a:endParaRPr>
          </a:p>
          <a:p>
            <a:pPr algn="ctr"/>
            <a:r>
              <a:rPr lang="ja-JP" altLang="en-US" sz="1100" b="1" dirty="0">
                <a:solidFill>
                  <a:srgbClr val="FF0000"/>
                </a:solidFill>
                <a:latin typeface="+mn-ea"/>
              </a:rPr>
              <a:t>アンサーファイル</a:t>
            </a:r>
            <a:r>
              <a:rPr lang="en-US" altLang="ja-JP" sz="1100" b="1" dirty="0">
                <a:solidFill>
                  <a:srgbClr val="FF0000"/>
                </a:solidFill>
                <a:latin typeface="+mn-ea"/>
              </a:rPr>
              <a:t>(ita_answers.txt)</a:t>
            </a:r>
            <a:r>
              <a:rPr lang="ja-JP" altLang="en-US" sz="1100" b="1" dirty="0">
                <a:solidFill>
                  <a:srgbClr val="FF0000"/>
                </a:solidFill>
                <a:latin typeface="+mn-ea"/>
              </a:rPr>
              <a:t>ではどの項目にも全角文字が使用できません。</a:t>
            </a:r>
            <a:endParaRPr lang="en-US" altLang="ja-JP" sz="1100" b="1" dirty="0">
              <a:solidFill>
                <a:srgbClr val="FF0000"/>
              </a:solidFill>
              <a:latin typeface="+mn-ea"/>
            </a:endParaRPr>
          </a:p>
        </p:txBody>
      </p:sp>
      <p:grpSp>
        <p:nvGrpSpPr>
          <p:cNvPr id="13" name="グループ化 12"/>
          <p:cNvGrpSpPr/>
          <p:nvPr/>
        </p:nvGrpSpPr>
        <p:grpSpPr>
          <a:xfrm>
            <a:off x="6765354" y="2345466"/>
            <a:ext cx="565503" cy="549789"/>
            <a:chOff x="162795" y="3812178"/>
            <a:chExt cx="565503" cy="549789"/>
          </a:xfrm>
        </p:grpSpPr>
        <p:sp>
          <p:nvSpPr>
            <p:cNvPr id="14"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5" name="テキスト ボックス 14"/>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1030943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dirty="0"/>
              <a:t>目次</a:t>
            </a:r>
          </a:p>
        </p:txBody>
      </p:sp>
      <p:sp>
        <p:nvSpPr>
          <p:cNvPr id="4" name="正方形/長方形 3"/>
          <p:cNvSpPr/>
          <p:nvPr/>
        </p:nvSpPr>
        <p:spPr bwMode="auto">
          <a:xfrm>
            <a:off x="1619590" y="522116"/>
            <a:ext cx="338447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400" dirty="0">
                <a:latin typeface="+mn-ea"/>
              </a:rPr>
              <a:t>はじめに</a:t>
            </a:r>
            <a:endParaRPr lang="en-US" altLang="ja-JP" sz="1400" dirty="0">
              <a:latin typeface="+mn-ea"/>
            </a:endParaRPr>
          </a:p>
          <a:p>
            <a:r>
              <a:rPr lang="ja-JP" altLang="en-US" sz="1400" dirty="0">
                <a:latin typeface="+mn-ea"/>
              </a:rPr>
              <a:t>　</a:t>
            </a:r>
            <a:r>
              <a:rPr lang="en-US" altLang="ja-JP" sz="1400" dirty="0">
                <a:latin typeface="+mn-ea"/>
              </a:rPr>
              <a:t> 1.1</a:t>
            </a:r>
            <a:r>
              <a:rPr lang="ja-JP" altLang="en-US" sz="1400" dirty="0">
                <a:latin typeface="+mn-ea"/>
              </a:rPr>
              <a:t>　 本資料について</a:t>
            </a:r>
            <a:endParaRPr lang="en-US" altLang="ja-JP" sz="1400" dirty="0">
              <a:latin typeface="+mn-ea"/>
            </a:endParaRPr>
          </a:p>
          <a:p>
            <a:endParaRPr lang="en-US" altLang="ja-JP" sz="1400" dirty="0">
              <a:latin typeface="+mn-ea"/>
            </a:endParaRPr>
          </a:p>
          <a:p>
            <a:pPr marL="342900" indent="-342900">
              <a:buFont typeface="+mj-lt"/>
              <a:buAutoNum type="arabicPeriod" startAt="2"/>
            </a:pPr>
            <a:r>
              <a:rPr lang="ja-JP" altLang="en-US" sz="1400" dirty="0">
                <a:latin typeface="+mn-ea"/>
              </a:rPr>
              <a:t>システム構成</a:t>
            </a:r>
            <a:endParaRPr lang="en-US" altLang="ja-JP" sz="1400" dirty="0">
              <a:latin typeface="+mn-ea"/>
            </a:endParaRPr>
          </a:p>
          <a:p>
            <a:r>
              <a:rPr lang="ja-JP" altLang="en-US" sz="1400" dirty="0">
                <a:latin typeface="+mn-ea"/>
              </a:rPr>
              <a:t>　</a:t>
            </a:r>
            <a:r>
              <a:rPr lang="en-US" altLang="ja-JP" sz="1400" dirty="0">
                <a:latin typeface="+mn-ea"/>
              </a:rPr>
              <a:t> 2.1</a:t>
            </a:r>
            <a:r>
              <a:rPr lang="ja-JP" altLang="en-US" sz="1400" dirty="0">
                <a:latin typeface="+mn-ea"/>
              </a:rPr>
              <a:t>　 </a:t>
            </a:r>
            <a:r>
              <a:rPr lang="zh-TW" altLang="en-US" sz="1400" dirty="0">
                <a:latin typeface="+mn-ea"/>
              </a:rPr>
              <a:t>連携実行機能</a:t>
            </a:r>
            <a:endParaRPr lang="en-US" altLang="zh-TW" sz="1400" dirty="0">
              <a:latin typeface="+mn-ea"/>
            </a:endParaRPr>
          </a:p>
          <a:p>
            <a:r>
              <a:rPr lang="ja-JP" altLang="en-US" sz="1400" dirty="0">
                <a:latin typeface="+mn-ea"/>
              </a:rPr>
              <a:t>　 </a:t>
            </a:r>
            <a:r>
              <a:rPr lang="en-US" altLang="ja-JP" sz="1400" dirty="0">
                <a:latin typeface="+mn-ea"/>
              </a:rPr>
              <a:t>2.2</a:t>
            </a:r>
            <a:r>
              <a:rPr lang="ja-JP" altLang="en-US" sz="1400" dirty="0">
                <a:latin typeface="+mn-ea"/>
              </a:rPr>
              <a:t>　 動作環境・条件</a:t>
            </a:r>
            <a:endParaRPr lang="en-US" altLang="ja-JP" sz="1400" dirty="0">
              <a:latin typeface="+mn-ea"/>
            </a:endParaRPr>
          </a:p>
          <a:p>
            <a:endParaRPr lang="en-US" altLang="ja-JP" sz="1400" dirty="0">
              <a:latin typeface="+mn-ea"/>
            </a:endParaRPr>
          </a:p>
          <a:p>
            <a:pPr marL="342900" indent="-342900">
              <a:buFont typeface="+mj-lt"/>
              <a:buAutoNum type="arabicPeriod" startAt="3"/>
            </a:pPr>
            <a:r>
              <a:rPr lang="en-US" altLang="ja-JP" sz="1400" dirty="0">
                <a:latin typeface="+mn-ea"/>
              </a:rPr>
              <a:t>ITA</a:t>
            </a:r>
            <a:r>
              <a:rPr lang="zh-TW" altLang="en-US" sz="1400" dirty="0">
                <a:latin typeface="+mn-ea"/>
              </a:rPr>
              <a:t>環境構築手順</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a:t>
            </a:r>
            <a:r>
              <a:rPr lang="ja-JP" altLang="en-US" sz="1400" dirty="0">
                <a:latin typeface="+mn-ea"/>
              </a:rPr>
              <a:t>　 オンラインインストール</a:t>
            </a:r>
          </a:p>
          <a:p>
            <a:r>
              <a:rPr lang="ja-JP" altLang="en-US" sz="1400" dirty="0">
                <a:latin typeface="+mn-ea"/>
              </a:rPr>
              <a:t>　 </a:t>
            </a:r>
            <a:r>
              <a:rPr lang="en-US" altLang="ja-JP" sz="1400" dirty="0">
                <a:latin typeface="+mn-ea"/>
              </a:rPr>
              <a:t>3.2</a:t>
            </a:r>
            <a:r>
              <a:rPr lang="ja-JP" altLang="en-US" sz="1400" dirty="0">
                <a:latin typeface="+mn-ea"/>
              </a:rPr>
              <a:t>　 事前準備（</a:t>
            </a:r>
            <a:r>
              <a:rPr lang="en-US" altLang="ja-JP" sz="1400" dirty="0">
                <a:latin typeface="+mn-ea"/>
              </a:rPr>
              <a:t>1/3</a:t>
            </a:r>
            <a:r>
              <a:rPr lang="ja-JP" altLang="en-US" sz="1400" dirty="0">
                <a:latin typeface="+mn-ea"/>
              </a:rPr>
              <a:t>）</a:t>
            </a:r>
          </a:p>
          <a:p>
            <a:r>
              <a:rPr lang="en-US" altLang="ja-JP" sz="1400" dirty="0">
                <a:latin typeface="+mn-ea"/>
              </a:rPr>
              <a:t>    3.3</a:t>
            </a:r>
            <a:r>
              <a:rPr lang="ja-JP" altLang="en-US" sz="1400" dirty="0">
                <a:latin typeface="+mn-ea"/>
              </a:rPr>
              <a:t>　 事前準備（</a:t>
            </a:r>
            <a:r>
              <a:rPr lang="en-US" altLang="ja-JP" sz="1400" dirty="0">
                <a:latin typeface="+mn-ea"/>
              </a:rPr>
              <a:t>2/3</a:t>
            </a:r>
            <a:r>
              <a:rPr lang="ja-JP" altLang="en-US" sz="1400" dirty="0">
                <a:latin typeface="+mn-ea"/>
              </a:rPr>
              <a:t>）</a:t>
            </a:r>
          </a:p>
          <a:p>
            <a:r>
              <a:rPr lang="en-US" altLang="ja-JP" sz="1400" dirty="0">
                <a:latin typeface="+mn-ea"/>
              </a:rPr>
              <a:t>    3.4</a:t>
            </a:r>
            <a:r>
              <a:rPr lang="ja-JP" altLang="en-US" sz="1400" dirty="0">
                <a:latin typeface="+mn-ea"/>
              </a:rPr>
              <a:t>　 事前準備（</a:t>
            </a:r>
            <a:r>
              <a:rPr lang="en-US" altLang="ja-JP" sz="1400" dirty="0">
                <a:latin typeface="+mn-ea"/>
              </a:rPr>
              <a:t>3/3</a:t>
            </a:r>
            <a:r>
              <a:rPr lang="ja-JP" altLang="en-US" sz="1400" dirty="0">
                <a:latin typeface="+mn-ea"/>
              </a:rPr>
              <a:t>）</a:t>
            </a:r>
          </a:p>
          <a:p>
            <a:r>
              <a:rPr lang="en-US" altLang="ja-JP" sz="1400" dirty="0">
                <a:latin typeface="+mn-ea"/>
              </a:rPr>
              <a:t>    3.5</a:t>
            </a:r>
            <a:r>
              <a:rPr lang="ja-JP" altLang="en-US" sz="1400" dirty="0">
                <a:latin typeface="+mn-ea"/>
              </a:rPr>
              <a:t>　 </a:t>
            </a:r>
            <a:r>
              <a:rPr lang="en-US" altLang="ja-JP" sz="1400" dirty="0">
                <a:latin typeface="+mn-ea"/>
              </a:rPr>
              <a:t>ITA</a:t>
            </a:r>
            <a:r>
              <a:rPr lang="ja-JP" altLang="en-US" sz="1400" dirty="0">
                <a:latin typeface="+mn-ea"/>
              </a:rPr>
              <a:t>環境構築フロー</a:t>
            </a:r>
          </a:p>
          <a:p>
            <a:r>
              <a:rPr lang="en-US" altLang="ja-JP" sz="1400" dirty="0">
                <a:latin typeface="+mn-ea"/>
              </a:rPr>
              <a:t>    3.6</a:t>
            </a:r>
            <a:r>
              <a:rPr lang="ja-JP" altLang="en-US" sz="1400" dirty="0">
                <a:latin typeface="+mn-ea"/>
              </a:rPr>
              <a:t>　 環境構築（</a:t>
            </a:r>
            <a:r>
              <a:rPr lang="en-US" altLang="ja-JP" sz="1400" dirty="0">
                <a:latin typeface="+mn-ea"/>
              </a:rPr>
              <a:t>1/9</a:t>
            </a:r>
            <a:r>
              <a:rPr lang="ja-JP" altLang="en-US" sz="1400" dirty="0">
                <a:latin typeface="+mn-ea"/>
              </a:rPr>
              <a:t>）</a:t>
            </a:r>
          </a:p>
          <a:p>
            <a:r>
              <a:rPr lang="en-US" altLang="ja-JP" sz="1400" dirty="0">
                <a:latin typeface="+mn-ea"/>
              </a:rPr>
              <a:t>    3.7</a:t>
            </a:r>
            <a:r>
              <a:rPr lang="ja-JP" altLang="en-US" sz="1400" dirty="0">
                <a:latin typeface="+mn-ea"/>
              </a:rPr>
              <a:t>　 環境構築（</a:t>
            </a:r>
            <a:r>
              <a:rPr lang="en-US" altLang="ja-JP" sz="1400" dirty="0">
                <a:latin typeface="+mn-ea"/>
              </a:rPr>
              <a:t>2/9</a:t>
            </a:r>
            <a:r>
              <a:rPr lang="ja-JP" altLang="en-US" sz="1400" dirty="0">
                <a:latin typeface="+mn-ea"/>
              </a:rPr>
              <a:t>）</a:t>
            </a:r>
          </a:p>
          <a:p>
            <a:r>
              <a:rPr lang="en-US" altLang="ja-JP" sz="1400" dirty="0">
                <a:latin typeface="+mn-ea"/>
              </a:rPr>
              <a:t>    3.8</a:t>
            </a:r>
            <a:r>
              <a:rPr lang="ja-JP" altLang="en-US" sz="1400" dirty="0">
                <a:latin typeface="+mn-ea"/>
              </a:rPr>
              <a:t>　 環境構築（</a:t>
            </a:r>
            <a:r>
              <a:rPr lang="en-US" altLang="ja-JP" sz="1400" dirty="0">
                <a:latin typeface="+mn-ea"/>
              </a:rPr>
              <a:t>3/9</a:t>
            </a:r>
            <a:r>
              <a:rPr lang="ja-JP" altLang="en-US" sz="1400" dirty="0">
                <a:latin typeface="+mn-ea"/>
              </a:rPr>
              <a:t>）</a:t>
            </a:r>
          </a:p>
          <a:p>
            <a:r>
              <a:rPr lang="en-US" altLang="ja-JP" sz="1400" dirty="0">
                <a:latin typeface="+mn-ea"/>
              </a:rPr>
              <a:t>    3.9</a:t>
            </a:r>
            <a:r>
              <a:rPr lang="ja-JP" altLang="en-US" sz="1400" dirty="0">
                <a:latin typeface="+mn-ea"/>
              </a:rPr>
              <a:t>　 環境構築（</a:t>
            </a:r>
            <a:r>
              <a:rPr lang="en-US" altLang="ja-JP" sz="1400" dirty="0">
                <a:latin typeface="+mn-ea"/>
              </a:rPr>
              <a:t>4/9</a:t>
            </a:r>
            <a:r>
              <a:rPr lang="ja-JP" altLang="en-US" sz="1400" dirty="0">
                <a:latin typeface="+mn-ea"/>
              </a:rPr>
              <a:t>）</a:t>
            </a:r>
          </a:p>
          <a:p>
            <a:r>
              <a:rPr lang="en-US" altLang="ja-JP" sz="1400" dirty="0">
                <a:latin typeface="+mn-ea"/>
              </a:rPr>
              <a:t>    3.10</a:t>
            </a:r>
            <a:r>
              <a:rPr lang="ja-JP" altLang="en-US" sz="1400" dirty="0">
                <a:latin typeface="+mn-ea"/>
              </a:rPr>
              <a:t>  環境構築（</a:t>
            </a:r>
            <a:r>
              <a:rPr lang="en-US" altLang="ja-JP" sz="1400" dirty="0">
                <a:latin typeface="+mn-ea"/>
              </a:rPr>
              <a:t>5/9</a:t>
            </a:r>
            <a:r>
              <a:rPr lang="ja-JP" altLang="en-US" sz="1400" dirty="0">
                <a:latin typeface="+mn-ea"/>
              </a:rPr>
              <a:t>）</a:t>
            </a:r>
          </a:p>
          <a:p>
            <a:r>
              <a:rPr lang="en-US" altLang="ja-JP" sz="1400" dirty="0">
                <a:latin typeface="+mn-ea"/>
              </a:rPr>
              <a:t>    3.11  </a:t>
            </a:r>
            <a:r>
              <a:rPr lang="ja-JP" altLang="en-US" sz="1400" dirty="0">
                <a:latin typeface="+mn-ea"/>
              </a:rPr>
              <a:t>環境構築（</a:t>
            </a:r>
            <a:r>
              <a:rPr lang="en-US" altLang="ja-JP" sz="1400" dirty="0">
                <a:latin typeface="+mn-ea"/>
              </a:rPr>
              <a:t>6/9</a:t>
            </a:r>
            <a:r>
              <a:rPr lang="ja-JP" altLang="en-US" sz="1400" dirty="0">
                <a:latin typeface="+mn-ea"/>
              </a:rPr>
              <a:t>）</a:t>
            </a:r>
            <a:endParaRPr lang="en-US" altLang="ja-JP" sz="1400" dirty="0">
              <a:latin typeface="+mn-ea"/>
            </a:endParaRPr>
          </a:p>
          <a:p>
            <a:r>
              <a:rPr lang="en-US" altLang="ja-JP" sz="1400" dirty="0">
                <a:latin typeface="+mn-ea"/>
              </a:rPr>
              <a:t>    3.12  </a:t>
            </a:r>
            <a:r>
              <a:rPr lang="ja-JP" altLang="en-US" sz="1400" dirty="0">
                <a:latin typeface="+mn-ea"/>
              </a:rPr>
              <a:t>環境構築（</a:t>
            </a:r>
            <a:r>
              <a:rPr lang="en-US" altLang="ja-JP" sz="1400" dirty="0">
                <a:latin typeface="+mn-ea"/>
              </a:rPr>
              <a:t>7/9</a:t>
            </a:r>
            <a:r>
              <a:rPr lang="ja-JP" altLang="en-US" sz="1400" dirty="0">
                <a:latin typeface="+mn-ea"/>
              </a:rPr>
              <a:t>）</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3.13  </a:t>
            </a:r>
            <a:r>
              <a:rPr lang="ja-JP" altLang="en-US" sz="1400" dirty="0">
                <a:latin typeface="+mn-ea"/>
              </a:rPr>
              <a:t>環境構築（</a:t>
            </a:r>
            <a:r>
              <a:rPr lang="en-US" altLang="ja-JP" sz="1400" dirty="0">
                <a:latin typeface="+mn-ea"/>
              </a:rPr>
              <a:t>8/9</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3.14  </a:t>
            </a:r>
            <a:r>
              <a:rPr lang="ja-JP" altLang="en-US" sz="1400" dirty="0">
                <a:latin typeface="+mn-ea"/>
              </a:rPr>
              <a:t>環境構築（</a:t>
            </a:r>
            <a:r>
              <a:rPr lang="en-US" altLang="ja-JP" sz="1400" dirty="0">
                <a:latin typeface="+mn-ea"/>
              </a:rPr>
              <a:t>9/9</a:t>
            </a:r>
            <a:r>
              <a:rPr lang="ja-JP" altLang="en-US" sz="1400" dirty="0">
                <a:latin typeface="+mn-ea"/>
              </a:rPr>
              <a:t>）</a:t>
            </a:r>
            <a:endParaRPr lang="en-US" altLang="ja-JP" sz="1400" dirty="0">
              <a:latin typeface="+mn-ea"/>
            </a:endParaRPr>
          </a:p>
          <a:p>
            <a:r>
              <a:rPr lang="ja-JP" altLang="en-US" sz="1400" dirty="0">
                <a:latin typeface="+mn-ea"/>
              </a:rPr>
              <a:t>　</a:t>
            </a:r>
            <a:endParaRPr lang="en-US" altLang="ja-JP" sz="1400" dirty="0">
              <a:latin typeface="+mn-ea"/>
            </a:endParaRPr>
          </a:p>
        </p:txBody>
      </p:sp>
      <p:sp>
        <p:nvSpPr>
          <p:cNvPr id="5" name="正方形/長方形 4"/>
          <p:cNvSpPr/>
          <p:nvPr/>
        </p:nvSpPr>
        <p:spPr bwMode="auto">
          <a:xfrm>
            <a:off x="5291631" y="522116"/>
            <a:ext cx="331246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startAt="4"/>
            </a:pPr>
            <a:r>
              <a:rPr lang="en-US" altLang="ja-JP" sz="1400" dirty="0">
                <a:latin typeface="+mn-ea"/>
              </a:rPr>
              <a:t>ITA</a:t>
            </a:r>
            <a:r>
              <a:rPr lang="ja-JP" altLang="en-US" sz="1400" dirty="0">
                <a:latin typeface="+mn-ea"/>
              </a:rPr>
              <a:t>動作確認</a:t>
            </a:r>
            <a:endParaRPr lang="en-US" altLang="ja-JP" sz="1400" dirty="0">
              <a:latin typeface="+mn-ea"/>
            </a:endParaRPr>
          </a:p>
          <a:p>
            <a:r>
              <a:rPr lang="en-US" altLang="zh-TW" sz="1400" dirty="0">
                <a:latin typeface="+mn-ea"/>
              </a:rPr>
              <a:t>    4.1</a:t>
            </a:r>
            <a:r>
              <a:rPr lang="zh-TW" altLang="en-US" sz="1400" dirty="0">
                <a:latin typeface="+mn-ea"/>
              </a:rPr>
              <a:t>　 動作確認（</a:t>
            </a:r>
            <a:r>
              <a:rPr lang="en-US" altLang="zh-TW" sz="1400" dirty="0">
                <a:latin typeface="+mn-ea"/>
              </a:rPr>
              <a:t>1/6</a:t>
            </a:r>
            <a:r>
              <a:rPr lang="zh-TW" altLang="en-US" sz="1400" dirty="0">
                <a:latin typeface="+mn-ea"/>
              </a:rPr>
              <a:t>）</a:t>
            </a:r>
          </a:p>
          <a:p>
            <a:r>
              <a:rPr lang="en-US" altLang="zh-TW" sz="1400" dirty="0">
                <a:latin typeface="+mn-ea"/>
              </a:rPr>
              <a:t>    4.2</a:t>
            </a:r>
            <a:r>
              <a:rPr lang="zh-TW" altLang="en-US" sz="1400" dirty="0">
                <a:latin typeface="+mn-ea"/>
              </a:rPr>
              <a:t>　 動作確認（</a:t>
            </a:r>
            <a:r>
              <a:rPr lang="en-US" altLang="zh-TW" sz="1400" dirty="0">
                <a:latin typeface="+mn-ea"/>
              </a:rPr>
              <a:t>2/6</a:t>
            </a:r>
            <a:r>
              <a:rPr lang="zh-TW" altLang="en-US" sz="1400" dirty="0">
                <a:latin typeface="+mn-ea"/>
              </a:rPr>
              <a:t>）</a:t>
            </a:r>
          </a:p>
          <a:p>
            <a:r>
              <a:rPr lang="en-US" altLang="zh-TW" sz="1400" dirty="0">
                <a:latin typeface="+mn-ea"/>
              </a:rPr>
              <a:t>    4.3</a:t>
            </a:r>
            <a:r>
              <a:rPr lang="zh-TW" altLang="en-US" sz="1400" dirty="0">
                <a:latin typeface="+mn-ea"/>
              </a:rPr>
              <a:t>　 動作確認（</a:t>
            </a:r>
            <a:r>
              <a:rPr lang="en-US" altLang="zh-TW" sz="1400" dirty="0">
                <a:latin typeface="+mn-ea"/>
              </a:rPr>
              <a:t>3/6</a:t>
            </a:r>
            <a:r>
              <a:rPr lang="zh-TW" altLang="en-US" sz="1400" dirty="0">
                <a:latin typeface="+mn-ea"/>
              </a:rPr>
              <a:t>）</a:t>
            </a:r>
          </a:p>
          <a:p>
            <a:r>
              <a:rPr lang="en-US" altLang="zh-TW" sz="1400" dirty="0">
                <a:latin typeface="+mn-ea"/>
              </a:rPr>
              <a:t>    4.4</a:t>
            </a:r>
            <a:r>
              <a:rPr lang="zh-TW" altLang="en-US" sz="1400" dirty="0">
                <a:latin typeface="+mn-ea"/>
              </a:rPr>
              <a:t>　 動作確認（</a:t>
            </a:r>
            <a:r>
              <a:rPr lang="en-US" altLang="zh-TW" sz="1400" dirty="0">
                <a:latin typeface="+mn-ea"/>
              </a:rPr>
              <a:t>4/6</a:t>
            </a:r>
            <a:r>
              <a:rPr lang="zh-TW" altLang="en-US" sz="1400" dirty="0">
                <a:latin typeface="+mn-ea"/>
              </a:rPr>
              <a:t>）</a:t>
            </a:r>
          </a:p>
          <a:p>
            <a:r>
              <a:rPr lang="en-US" altLang="zh-TW" sz="1400" dirty="0">
                <a:latin typeface="+mn-ea"/>
              </a:rPr>
              <a:t>    4.5</a:t>
            </a:r>
            <a:r>
              <a:rPr lang="zh-TW" altLang="en-US" sz="1400" dirty="0">
                <a:latin typeface="+mn-ea"/>
              </a:rPr>
              <a:t>　 動作確認（</a:t>
            </a:r>
            <a:r>
              <a:rPr lang="en-US" altLang="zh-TW" sz="1400" dirty="0">
                <a:latin typeface="+mn-ea"/>
              </a:rPr>
              <a:t>5/6</a:t>
            </a:r>
            <a:r>
              <a:rPr lang="zh-TW" altLang="en-US" sz="1400" dirty="0">
                <a:latin typeface="+mn-ea"/>
              </a:rPr>
              <a:t>）</a:t>
            </a:r>
            <a:endParaRPr lang="en-US" altLang="zh-TW" sz="1400" dirty="0">
              <a:latin typeface="+mn-ea"/>
            </a:endParaRPr>
          </a:p>
          <a:p>
            <a:r>
              <a:rPr lang="en-US" altLang="zh-TW" sz="1400" dirty="0">
                <a:latin typeface="+mn-ea"/>
              </a:rPr>
              <a:t>  </a:t>
            </a:r>
            <a:r>
              <a:rPr lang="ja-JP" altLang="en-US" sz="1400" dirty="0">
                <a:latin typeface="+mn-ea"/>
              </a:rPr>
              <a:t>  </a:t>
            </a:r>
            <a:r>
              <a:rPr lang="en-US" altLang="zh-TW" sz="1400" dirty="0">
                <a:latin typeface="+mn-ea"/>
              </a:rPr>
              <a:t>4.6</a:t>
            </a:r>
            <a:r>
              <a:rPr lang="zh-TW" altLang="en-US" sz="1400" dirty="0">
                <a:latin typeface="+mn-ea"/>
              </a:rPr>
              <a:t>　 動作確認（</a:t>
            </a:r>
            <a:r>
              <a:rPr lang="en-US" altLang="zh-TW" sz="1400" dirty="0">
                <a:latin typeface="+mn-ea"/>
              </a:rPr>
              <a:t>6/6</a:t>
            </a:r>
            <a:r>
              <a:rPr lang="zh-TW" altLang="en-US" sz="1400" dirty="0">
                <a:latin typeface="+mn-ea"/>
              </a:rPr>
              <a:t>）</a:t>
            </a:r>
            <a:endParaRPr lang="en-US" altLang="zh-TW" sz="1400" dirty="0">
              <a:latin typeface="+mn-ea"/>
            </a:endParaRPr>
          </a:p>
          <a:p>
            <a:endParaRPr lang="en-US" altLang="ja-JP" sz="1400" dirty="0">
              <a:latin typeface="+mn-ea"/>
            </a:endParaRPr>
          </a:p>
          <a:p>
            <a:r>
              <a:rPr lang="ja-JP" altLang="en-US" sz="1400" dirty="0">
                <a:latin typeface="+mn-ea"/>
              </a:rPr>
              <a:t>５．参考</a:t>
            </a:r>
            <a:endParaRPr lang="en-US" altLang="ja-JP" sz="1400" dirty="0">
              <a:latin typeface="+mn-ea"/>
            </a:endParaRPr>
          </a:p>
          <a:p>
            <a:r>
              <a:rPr lang="ja-JP" altLang="en-US" sz="1400" dirty="0">
                <a:latin typeface="+mn-ea"/>
              </a:rPr>
              <a:t>　 </a:t>
            </a:r>
            <a:r>
              <a:rPr lang="en-US" altLang="ja-JP" sz="1400" dirty="0">
                <a:latin typeface="+mn-ea"/>
              </a:rPr>
              <a:t>5.1</a:t>
            </a:r>
            <a:r>
              <a:rPr lang="ja-JP" altLang="en-US" sz="1400" dirty="0">
                <a:latin typeface="+mn-ea"/>
              </a:rPr>
              <a:t>    参考（</a:t>
            </a:r>
            <a:r>
              <a:rPr lang="en-US" altLang="ja-JP" sz="1400" dirty="0">
                <a:latin typeface="+mn-ea"/>
              </a:rPr>
              <a:t>1/2</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5.2</a:t>
            </a:r>
            <a:r>
              <a:rPr lang="ja-JP" altLang="en-US" sz="1400" dirty="0">
                <a:latin typeface="+mn-ea"/>
              </a:rPr>
              <a:t>　 参考（</a:t>
            </a:r>
            <a:r>
              <a:rPr lang="en-US" altLang="ja-JP" sz="1400" dirty="0">
                <a:latin typeface="+mn-ea"/>
              </a:rPr>
              <a:t>2/2</a:t>
            </a:r>
            <a:r>
              <a:rPr lang="ja-JP" altLang="en-US" sz="1400" dirty="0">
                <a:latin typeface="+mn-ea"/>
              </a:rPr>
              <a:t>）</a:t>
            </a:r>
            <a:endParaRPr lang="en-US" altLang="ja-JP" sz="1400" dirty="0">
              <a:latin typeface="+mn-ea"/>
            </a:endParaRPr>
          </a:p>
        </p:txBody>
      </p:sp>
    </p:spTree>
    <p:extLst>
      <p:ext uri="{BB962C8B-B14F-4D97-AF65-F5344CB8AC3E}">
        <p14:creationId xmlns:p14="http://schemas.microsoft.com/office/powerpoint/2010/main" val="497929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3.12</a:t>
            </a:r>
            <a:r>
              <a:rPr lang="ja-JP" altLang="en-US" dirty="0"/>
              <a:t>　環境構築（</a:t>
            </a:r>
            <a:r>
              <a:rPr lang="en-US" altLang="ja-JP" dirty="0"/>
              <a:t>7/10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a:t>アンサーファイル</a:t>
            </a:r>
            <a:r>
              <a:rPr lang="en-US" altLang="ja-JP" dirty="0"/>
              <a:t>(ita_answers.txt)</a:t>
            </a:r>
            <a:r>
              <a:rPr lang="ja-JP" altLang="en-US" dirty="0"/>
              <a:t>のサンプルを以下に示します</a:t>
            </a:r>
            <a:endParaRPr lang="en-US" altLang="ja-JP" dirty="0"/>
          </a:p>
          <a:p>
            <a:pPr marL="180000" lvl="1" indent="0">
              <a:buNone/>
            </a:pPr>
            <a:r>
              <a:rPr lang="en-US" altLang="ja-JP" dirty="0"/>
              <a:t>	</a:t>
            </a:r>
            <a:r>
              <a:rPr lang="ja-JP" altLang="en-US" dirty="0"/>
              <a:t>　　　・アンサーファイル</a:t>
            </a:r>
            <a:r>
              <a:rPr lang="en-US" altLang="ja-JP" dirty="0"/>
              <a:t>(ita_answers.txt)</a:t>
            </a:r>
            <a:r>
              <a:rPr lang="ja-JP" altLang="en-US" dirty="0"/>
              <a:t>のサンプル</a:t>
            </a:r>
            <a:r>
              <a:rPr lang="en-US" altLang="ja-JP" dirty="0"/>
              <a:t>(2/2)</a:t>
            </a:r>
            <a:br>
              <a:rPr lang="en-US" altLang="ja-JP" dirty="0"/>
            </a:br>
            <a:br>
              <a:rPr lang="en-US" altLang="ja-JP" dirty="0"/>
            </a:br>
            <a:endParaRPr lang="en-US" altLang="ja-JP" dirty="0"/>
          </a:p>
          <a:p>
            <a:endParaRPr lang="en-US" altLang="ja-JP" dirty="0"/>
          </a:p>
          <a:p>
            <a:pPr lvl="1"/>
            <a:endParaRPr lang="en-US" altLang="ja-JP" dirty="0"/>
          </a:p>
        </p:txBody>
      </p:sp>
      <p:sp>
        <p:nvSpPr>
          <p:cNvPr id="5" name="正方形/長方形 4"/>
          <p:cNvSpPr/>
          <p:nvPr/>
        </p:nvSpPr>
        <p:spPr>
          <a:xfrm>
            <a:off x="2378729" y="1484730"/>
            <a:ext cx="4320000" cy="504070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root user's password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Decide the database name, username, and password for 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the target you need to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need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no need</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ita_base:yes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createparam:yes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hostgroup:yes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ansible_driver:yes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cobbler_driver:no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terraform_driver:yes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cicd_for_iac:no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domain name.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when using user-specified certificates and private keys.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If no file path is entered for both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and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ITA installer creates and installs a self-certificate and private key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using the values entered in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certificate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/exastro-it-automation.crt</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private key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automation.key</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p:txBody>
      </p:sp>
      <p:sp>
        <p:nvSpPr>
          <p:cNvPr id="6" name="角丸四角形 5"/>
          <p:cNvSpPr/>
          <p:nvPr/>
        </p:nvSpPr>
        <p:spPr bwMode="auto">
          <a:xfrm>
            <a:off x="7020920" y="1772770"/>
            <a:ext cx="2015700" cy="1800250"/>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a:t>
            </a:r>
            <a:r>
              <a:rPr lang="en-US" altLang="ja-JP" sz="1200" b="1" dirty="0" err="1">
                <a:solidFill>
                  <a:srgbClr val="FF0000"/>
                </a:solidFill>
                <a:latin typeface="+mn-ea"/>
              </a:rPr>
              <a:t>MariaDB</a:t>
            </a:r>
            <a:r>
              <a:rPr lang="ja-JP" altLang="en-US" sz="1200" b="1" dirty="0">
                <a:solidFill>
                  <a:srgbClr val="FF0000"/>
                </a:solidFill>
                <a:latin typeface="+mn-ea"/>
              </a:rPr>
              <a:t>のデータベース名、ユーザ名、パスワードはアンサーファイルで定義します。</a:t>
            </a:r>
            <a:endParaRPr lang="en-US" altLang="ja-JP" sz="1200" b="1" dirty="0">
              <a:solidFill>
                <a:srgbClr val="FF0000"/>
              </a:solidFill>
              <a:latin typeface="+mn-ea"/>
            </a:endParaRPr>
          </a:p>
          <a:p>
            <a:pPr algn="ctr"/>
            <a:endParaRPr kumimoji="1" lang="en-US" altLang="ja-JP" sz="1000" b="1" dirty="0">
              <a:solidFill>
                <a:srgbClr val="FF0000"/>
              </a:solidFill>
              <a:latin typeface="+mn-ea"/>
            </a:endParaRPr>
          </a:p>
          <a:p>
            <a:pPr algn="ctr"/>
            <a:r>
              <a:rPr lang="en-US" altLang="ja-JP" sz="1100" b="1" dirty="0">
                <a:solidFill>
                  <a:srgbClr val="FF0000"/>
                </a:solidFill>
                <a:latin typeface="+mn-ea"/>
              </a:rPr>
              <a:t>※</a:t>
            </a:r>
            <a:r>
              <a:rPr lang="ja-JP" altLang="en-US" sz="1100" b="1" dirty="0">
                <a:solidFill>
                  <a:srgbClr val="FF0000"/>
                </a:solidFill>
                <a:latin typeface="+mn-ea"/>
              </a:rPr>
              <a:t>パスワードに使える文字は半角</a:t>
            </a:r>
            <a:r>
              <a:rPr lang="ja-JP" altLang="en-US" sz="1100" b="1">
                <a:solidFill>
                  <a:srgbClr val="FF0000"/>
                </a:solidFill>
                <a:latin typeface="+mn-ea"/>
              </a:rPr>
              <a:t>英数字と半角記号</a:t>
            </a:r>
            <a:endParaRPr lang="en-US" altLang="ja-JP" sz="1100" b="1" dirty="0">
              <a:solidFill>
                <a:srgbClr val="FF0000"/>
              </a:solidFill>
              <a:latin typeface="+mn-ea"/>
            </a:endParaRPr>
          </a:p>
          <a:p>
            <a:pPr algn="ctr"/>
            <a:r>
              <a:rPr lang="ja-JP" altLang="en-US" sz="1100" b="1" dirty="0">
                <a:solidFill>
                  <a:srgbClr val="FF0000"/>
                </a:solidFill>
                <a:latin typeface="+mn-ea"/>
              </a:rPr>
              <a:t>です。</a:t>
            </a:r>
            <a:endParaRPr lang="en-US" altLang="ja-JP" sz="1100" b="1" dirty="0">
              <a:solidFill>
                <a:srgbClr val="FF0000"/>
              </a:solidFill>
              <a:latin typeface="+mn-ea"/>
            </a:endParaRPr>
          </a:p>
        </p:txBody>
      </p:sp>
      <p:sp>
        <p:nvSpPr>
          <p:cNvPr id="10" name="正方形/長方形 9"/>
          <p:cNvSpPr/>
          <p:nvPr/>
        </p:nvSpPr>
        <p:spPr>
          <a:xfrm>
            <a:off x="2456814" y="1484730"/>
            <a:ext cx="3699405" cy="1368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1" name="直線コネクタ 10"/>
          <p:cNvCxnSpPr/>
          <p:nvPr/>
        </p:nvCxnSpPr>
        <p:spPr bwMode="auto">
          <a:xfrm>
            <a:off x="6268904" y="1772770"/>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7" name="グループ化 6"/>
          <p:cNvGrpSpPr/>
          <p:nvPr/>
        </p:nvGrpSpPr>
        <p:grpSpPr>
          <a:xfrm>
            <a:off x="6765354" y="1519258"/>
            <a:ext cx="565503" cy="549789"/>
            <a:chOff x="162795" y="3812178"/>
            <a:chExt cx="565503" cy="549789"/>
          </a:xfrm>
        </p:grpSpPr>
        <p:sp>
          <p:nvSpPr>
            <p:cNvPr id="8"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9" name="テキスト ボックス 8"/>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13" name="正方形/長方形 12"/>
          <p:cNvSpPr/>
          <p:nvPr/>
        </p:nvSpPr>
        <p:spPr>
          <a:xfrm>
            <a:off x="2378729" y="4653402"/>
            <a:ext cx="3987446" cy="172800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4" name="直線コネクタ 13"/>
          <p:cNvCxnSpPr/>
          <p:nvPr/>
        </p:nvCxnSpPr>
        <p:spPr bwMode="auto">
          <a:xfrm>
            <a:off x="6441144" y="4797422"/>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角丸四角形 14"/>
          <p:cNvSpPr/>
          <p:nvPr/>
        </p:nvSpPr>
        <p:spPr bwMode="auto">
          <a:xfrm>
            <a:off x="7020920" y="4755810"/>
            <a:ext cx="2015700" cy="1409802"/>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ユーザ指定の</a:t>
            </a:r>
            <a:r>
              <a:rPr lang="en-US" altLang="ja-JP" sz="1200" b="1" dirty="0">
                <a:solidFill>
                  <a:srgbClr val="FF0000"/>
                </a:solidFill>
                <a:latin typeface="+mn-ea"/>
              </a:rPr>
              <a:t>SSL</a:t>
            </a:r>
            <a:r>
              <a:rPr lang="ja-JP" altLang="en-US" sz="1200" b="1" dirty="0">
                <a:solidFill>
                  <a:srgbClr val="FF0000"/>
                </a:solidFill>
                <a:latin typeface="+mn-ea"/>
              </a:rPr>
              <a:t>証明書と秘密鍵の両方を使用する時のみ入力してください。</a:t>
            </a:r>
            <a:endParaRPr lang="en-US" altLang="ja-JP" sz="1200" b="1" dirty="0">
              <a:solidFill>
                <a:srgbClr val="FF0000"/>
              </a:solidFill>
              <a:latin typeface="+mn-ea"/>
            </a:endParaRPr>
          </a:p>
          <a:p>
            <a:pPr algn="ctr"/>
            <a:r>
              <a:rPr lang="ja-JP" altLang="en-US" sz="1200" b="1" dirty="0">
                <a:solidFill>
                  <a:srgbClr val="FF0000"/>
                </a:solidFill>
                <a:latin typeface="+mn-ea"/>
              </a:rPr>
              <a:t>どちらか片方のみの使用はできません。</a:t>
            </a:r>
            <a:endParaRPr lang="en-US" altLang="ja-JP" sz="1200" b="1" dirty="0">
              <a:solidFill>
                <a:srgbClr val="FF0000"/>
              </a:solidFill>
              <a:latin typeface="+mn-ea"/>
            </a:endParaRPr>
          </a:p>
          <a:p>
            <a:pPr algn="ctr"/>
            <a:endParaRPr lang="en-US" altLang="ja-JP" sz="1200" b="1" dirty="0">
              <a:solidFill>
                <a:srgbClr val="FF0000"/>
              </a:solidFill>
              <a:latin typeface="+mn-ea"/>
            </a:endParaRPr>
          </a:p>
          <a:p>
            <a:pPr algn="ctr"/>
            <a:endParaRPr kumimoji="1" lang="en-US" altLang="ja-JP" sz="1000" b="1" dirty="0">
              <a:solidFill>
                <a:srgbClr val="FF0000"/>
              </a:solidFill>
              <a:latin typeface="+mn-ea"/>
            </a:endParaRPr>
          </a:p>
        </p:txBody>
      </p:sp>
      <p:grpSp>
        <p:nvGrpSpPr>
          <p:cNvPr id="16" name="グループ化 15"/>
          <p:cNvGrpSpPr/>
          <p:nvPr/>
        </p:nvGrpSpPr>
        <p:grpSpPr>
          <a:xfrm>
            <a:off x="6765354" y="4502298"/>
            <a:ext cx="565503" cy="549789"/>
            <a:chOff x="162795" y="3812178"/>
            <a:chExt cx="565503" cy="549789"/>
          </a:xfrm>
        </p:grpSpPr>
        <p:sp>
          <p:nvSpPr>
            <p:cNvPr id="17"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8" name="テキスト ボックス 17"/>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2707611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3.13</a:t>
            </a:r>
            <a:r>
              <a:rPr lang="ja-JP" altLang="en-US" dirty="0"/>
              <a:t>　環境構築（</a:t>
            </a:r>
            <a:r>
              <a:rPr lang="en-US" altLang="ja-JP" dirty="0"/>
              <a:t>8/10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en-US" altLang="ja-JP" dirty="0"/>
              <a:t>ITA</a:t>
            </a:r>
            <a:r>
              <a:rPr lang="ja-JP" altLang="en-US" dirty="0"/>
              <a:t>インストーラー（オンラインインストール）実行</a:t>
            </a:r>
            <a:endParaRPr lang="en-US" altLang="ja-JP" dirty="0"/>
          </a:p>
          <a:p>
            <a:pPr lvl="1"/>
            <a:r>
              <a:rPr lang="ja-JP" altLang="en-US" dirty="0"/>
              <a:t>以下のコマンドで、</a:t>
            </a:r>
            <a:r>
              <a:rPr lang="en-US" altLang="ja-JP" dirty="0"/>
              <a:t>ITA</a:t>
            </a:r>
            <a:r>
              <a:rPr lang="ja-JP" altLang="en-US" dirty="0"/>
              <a:t>インストーラー（オンラインインストール）を実行します。</a:t>
            </a:r>
            <a:endParaRPr lang="en-US" altLang="ja-JP" dirty="0"/>
          </a:p>
          <a:p>
            <a:pPr marL="360000" lvl="2" indent="0">
              <a:buNone/>
            </a:pPr>
            <a:endParaRPr lang="en-US" altLang="ja-JP" sz="1600" dirty="0"/>
          </a:p>
          <a:p>
            <a:pPr marL="360000" lvl="2" indent="0">
              <a:buNone/>
            </a:pPr>
            <a:r>
              <a:rPr lang="en-US" altLang="ja-JP" sz="1600" dirty="0"/>
              <a:t>#</a:t>
            </a:r>
            <a:r>
              <a:rPr lang="ja-JP" altLang="en-US" sz="1600" dirty="0"/>
              <a:t> </a:t>
            </a:r>
            <a:r>
              <a:rPr lang="en-US" altLang="ja-JP" sz="1600" dirty="0" err="1"/>
              <a:t>sh</a:t>
            </a:r>
            <a:r>
              <a:rPr lang="en-US" altLang="ja-JP" sz="1600" dirty="0"/>
              <a:t> </a:t>
            </a:r>
            <a:r>
              <a:rPr lang="en-US" altLang="ja-JP" sz="1600" kern="100" dirty="0"/>
              <a:t>ita_installer.sh</a:t>
            </a:r>
            <a:br>
              <a:rPr lang="en-US" altLang="ja-JP" dirty="0"/>
            </a:br>
            <a:endParaRPr lang="en-US" altLang="ja-JP" dirty="0"/>
          </a:p>
          <a:p>
            <a:pPr marL="360000" lvl="2" indent="0">
              <a:buNone/>
            </a:pPr>
            <a:endParaRPr lang="en-US" altLang="ja-JP" dirty="0"/>
          </a:p>
          <a:p>
            <a:r>
              <a:rPr lang="ja-JP" altLang="en-US" dirty="0"/>
              <a:t>処理の確認</a:t>
            </a:r>
          </a:p>
          <a:p>
            <a:pPr lvl="1"/>
            <a:r>
              <a:rPr lang="ja-JP" altLang="en-US" dirty="0"/>
              <a:t>環境構築ツールを実行すると</a:t>
            </a:r>
            <a:r>
              <a:rPr lang="en-US" altLang="ja-JP" kern="100" dirty="0"/>
              <a:t>ita</a:t>
            </a:r>
            <a:r>
              <a:rPr lang="en-US" altLang="ja-JP" dirty="0"/>
              <a:t>_builder.log</a:t>
            </a:r>
            <a:r>
              <a:rPr lang="ja-JP" altLang="en-US" dirty="0" err="1"/>
              <a:t>、</a:t>
            </a:r>
            <a:r>
              <a:rPr lang="en-US" altLang="ja-JP" dirty="0"/>
              <a:t> ita_installer.log</a:t>
            </a:r>
            <a:r>
              <a:rPr lang="ja-JP" altLang="en-US" dirty="0"/>
              <a:t>に処理内容が</a:t>
            </a:r>
            <a:br>
              <a:rPr lang="en-US" altLang="ja-JP" dirty="0"/>
            </a:br>
            <a:r>
              <a:rPr lang="ja-JP" altLang="en-US" dirty="0"/>
              <a:t>出力されます。</a:t>
            </a:r>
            <a:endParaRPr lang="en-US" altLang="ja-JP" dirty="0"/>
          </a:p>
          <a:p>
            <a:pPr lvl="1"/>
            <a:r>
              <a:rPr lang="ja-JP" altLang="en-US" dirty="0"/>
              <a:t>ログ格納パス</a:t>
            </a:r>
            <a:endParaRPr lang="en-US" altLang="ja-JP" dirty="0"/>
          </a:p>
          <a:p>
            <a:pPr marL="180000" lvl="1" indent="0">
              <a:buNone/>
            </a:pPr>
            <a:r>
              <a:rPr lang="ja-JP" altLang="en-US" dirty="0"/>
              <a:t>　</a:t>
            </a:r>
            <a:r>
              <a:rPr lang="en-US" altLang="ja-JP" sz="1400" dirty="0"/>
              <a:t>/(</a:t>
            </a:r>
            <a:r>
              <a:rPr lang="ja-JP" altLang="en-US" sz="1400" dirty="0"/>
              <a:t>インストール資材展開先</a:t>
            </a:r>
            <a:r>
              <a:rPr lang="en-US" altLang="ja-JP" sz="1400" dirty="0"/>
              <a:t>)/</a:t>
            </a:r>
            <a:r>
              <a:rPr lang="en-US" altLang="ja-JP" sz="1400" kern="100" dirty="0" err="1"/>
              <a:t>ita</a:t>
            </a:r>
            <a:r>
              <a:rPr lang="en-US" altLang="ja-JP" sz="1400" dirty="0" err="1"/>
              <a:t>_install_package</a:t>
            </a:r>
            <a:r>
              <a:rPr lang="en-US" altLang="ja-JP" sz="1400" dirty="0"/>
              <a:t>/</a:t>
            </a:r>
            <a:r>
              <a:rPr lang="en-US" altLang="ja-JP" sz="1400" dirty="0" err="1"/>
              <a:t>install_scripts</a:t>
            </a:r>
            <a:r>
              <a:rPr lang="en-US" altLang="ja-JP" sz="1400" dirty="0"/>
              <a:t>/log/</a:t>
            </a:r>
            <a:br>
              <a:rPr lang="en-US" altLang="ja-JP" dirty="0"/>
            </a:br>
            <a:endParaRPr lang="en-US" altLang="ja-JP" sz="1400" dirty="0"/>
          </a:p>
          <a:p>
            <a:pPr marL="180000" lvl="1" indent="0">
              <a:buNone/>
            </a:pPr>
            <a:endParaRPr lang="en-US" altLang="ja-JP" sz="1400" dirty="0"/>
          </a:p>
          <a:p>
            <a:r>
              <a:rPr lang="ja-JP" altLang="en-US" dirty="0"/>
              <a:t>終了ステータスについて</a:t>
            </a:r>
            <a:endParaRPr lang="en-US" altLang="ja-JP" dirty="0"/>
          </a:p>
          <a:p>
            <a:pPr lvl="1"/>
            <a:r>
              <a:rPr lang="en-US" altLang="ja-JP" dirty="0"/>
              <a:t>ITA</a:t>
            </a:r>
            <a:r>
              <a:rPr lang="ja-JP" altLang="en-US" dirty="0"/>
              <a:t>インストーラーは、シェルの処理終了時に終了の状態によって以下の終了ステータスを返します。</a:t>
            </a:r>
            <a:endParaRPr lang="en-US" altLang="ja-JP" dirty="0"/>
          </a:p>
          <a:p>
            <a:pPr marL="360000" lvl="2" indent="0">
              <a:buNone/>
            </a:pPr>
            <a:r>
              <a:rPr lang="ja-JP" altLang="en-US" dirty="0"/>
              <a:t>正常終了時：</a:t>
            </a:r>
            <a:r>
              <a:rPr lang="en-US" altLang="ja-JP" dirty="0"/>
              <a:t>0</a:t>
            </a:r>
          </a:p>
          <a:p>
            <a:pPr marL="360000" lvl="2" indent="0">
              <a:buNone/>
            </a:pPr>
            <a:r>
              <a:rPr lang="ja-JP" altLang="en-US" dirty="0"/>
              <a:t>異常終了時：</a:t>
            </a:r>
            <a:r>
              <a:rPr lang="en-US" altLang="ja-JP" dirty="0"/>
              <a:t>1</a:t>
            </a:r>
          </a:p>
        </p:txBody>
      </p:sp>
    </p:spTree>
    <p:extLst>
      <p:ext uri="{BB962C8B-B14F-4D97-AF65-F5344CB8AC3E}">
        <p14:creationId xmlns:p14="http://schemas.microsoft.com/office/powerpoint/2010/main" val="1564103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3.14</a:t>
            </a:r>
            <a:r>
              <a:rPr lang="ja-JP" altLang="en-US" dirty="0"/>
              <a:t>　環境構築（</a:t>
            </a:r>
            <a:r>
              <a:rPr lang="en-US" altLang="ja-JP" dirty="0"/>
              <a:t>9/10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環境構築時にインストールされるライブラリの一覧</a:t>
            </a:r>
            <a:endParaRPr lang="en-US" altLang="ja-JP" dirty="0"/>
          </a:p>
          <a:p>
            <a:pPr lvl="1"/>
            <a:r>
              <a:rPr lang="en-US" altLang="ja-JP" dirty="0"/>
              <a:t>ITA</a:t>
            </a:r>
            <a:r>
              <a:rPr lang="ja-JP" altLang="en-US" dirty="0"/>
              <a:t>インストーラー（オンラインインストール）を実行することでインストールされるライブラリは、以下となります。</a:t>
            </a:r>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marL="180000" lvl="1" indent="0">
              <a:buNone/>
            </a:pPr>
            <a:endParaRPr lang="en-US" altLang="ja-JP" dirty="0"/>
          </a:p>
        </p:txBody>
      </p:sp>
      <p:graphicFrame>
        <p:nvGraphicFramePr>
          <p:cNvPr id="7" name="表 6"/>
          <p:cNvGraphicFramePr>
            <a:graphicFrameLocks noGrp="1"/>
          </p:cNvGraphicFramePr>
          <p:nvPr>
            <p:extLst>
              <p:ext uri="{D42A27DB-BD31-4B8C-83A1-F6EECF244321}">
                <p14:modId xmlns:p14="http://schemas.microsoft.com/office/powerpoint/2010/main" val="1321931298"/>
              </p:ext>
            </p:extLst>
          </p:nvPr>
        </p:nvGraphicFramePr>
        <p:xfrm>
          <a:off x="467430" y="1700760"/>
          <a:ext cx="6821099" cy="4476550"/>
        </p:xfrm>
        <a:graphic>
          <a:graphicData uri="http://schemas.openxmlformats.org/drawingml/2006/table">
            <a:tbl>
              <a:tblPr firstRow="1" firstCol="1" bandRow="1">
                <a:tableStyleId>{5C22544A-7EE6-4342-B048-85BDC9FD1C3A}</a:tableStyleId>
              </a:tblPr>
              <a:tblGrid>
                <a:gridCol w="1869056">
                  <a:extLst>
                    <a:ext uri="{9D8B030D-6E8A-4147-A177-3AD203B41FA5}">
                      <a16:colId xmlns:a16="http://schemas.microsoft.com/office/drawing/2014/main" val="20000"/>
                    </a:ext>
                  </a:extLst>
                </a:gridCol>
                <a:gridCol w="1572299">
                  <a:extLst>
                    <a:ext uri="{9D8B030D-6E8A-4147-A177-3AD203B41FA5}">
                      <a16:colId xmlns:a16="http://schemas.microsoft.com/office/drawing/2014/main" val="20001"/>
                    </a:ext>
                  </a:extLst>
                </a:gridCol>
                <a:gridCol w="3379744">
                  <a:extLst>
                    <a:ext uri="{9D8B030D-6E8A-4147-A177-3AD203B41FA5}">
                      <a16:colId xmlns:a16="http://schemas.microsoft.com/office/drawing/2014/main" val="20002"/>
                    </a:ext>
                  </a:extLst>
                </a:gridCol>
              </a:tblGrid>
              <a:tr h="432060">
                <a:tc>
                  <a:txBody>
                    <a:bodyPr/>
                    <a:lstStyle/>
                    <a:p>
                      <a:pPr algn="just">
                        <a:spcAft>
                          <a:spcPts val="0"/>
                        </a:spcAft>
                      </a:pPr>
                      <a:r>
                        <a:rPr lang="ja-JP" sz="1050" kern="100" dirty="0">
                          <a:effectLst/>
                        </a:rPr>
                        <a:t>インストールドライバ</a:t>
                      </a:r>
                      <a:r>
                        <a:rPr lang="en-US" altLang="ja-JP" sz="1050" kern="100" dirty="0">
                          <a:effectLst/>
                        </a:rPr>
                        <a:t> </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0" dirty="0">
                          <a:effectLst/>
                        </a:rPr>
                        <a:t>ライブラリ概要</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ライブラリ名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288040">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インストールツール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yum-</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utils</a:t>
                      </a:r>
                      <a:r>
                        <a:rPr lang="en-US" altLang="ja-JP" sz="1050" kern="100" dirty="0">
                          <a:effectLst/>
                        </a:rPr>
                        <a:t>(*1),</a:t>
                      </a:r>
                      <a:r>
                        <a:rPr lang="en-US" altLang="ja-JP" sz="1050" kern="100" baseline="0" dirty="0">
                          <a:effectLst/>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createrepo</a:t>
                      </a:r>
                      <a:r>
                        <a:rPr lang="en-US" sz="1050" kern="100" dirty="0">
                          <a:effectLst/>
                          <a:latin typeface="Segoe UI" panose="020B0502040204020203" pitchFamily="34" charset="0"/>
                          <a:ea typeface="Segoe UI" panose="020B0502040204020203" pitchFamily="34" charset="0"/>
                          <a:cs typeface="Segoe UI" panose="020B0502040204020203" pitchFamily="34" charset="0"/>
                        </a:rPr>
                        <a:t>(*1)</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1"/>
                  </a:ext>
                </a:extLst>
              </a:tr>
              <a:tr h="277813">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ITA</a:t>
                      </a:r>
                      <a:r>
                        <a:rPr lang="ja-JP" sz="1050" kern="100" dirty="0">
                          <a:effectLst/>
                        </a:rPr>
                        <a:t>共通</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telnet</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mailx</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unzip,</a:t>
                      </a:r>
                      <a:r>
                        <a:rPr lang="ja-JP" altLang="en-US"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sudo</a:t>
                      </a:r>
                      <a:r>
                        <a:rPr lang="en-US" altLang="ja-JP"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crontabs</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2"/>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solidFill>
                            <a:schemeClr val="tx1"/>
                          </a:solidFill>
                          <a:effectLst/>
                        </a:rPr>
                        <a:t>MariaDB</a:t>
                      </a:r>
                      <a:endParaRPr lang="ja-JP" sz="105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MariaDB, MariaDB-server, expect</a:t>
                      </a:r>
                    </a:p>
                  </a:txBody>
                  <a:tcPr marL="68580" marR="68580" marT="0" marB="0" anchor="ctr">
                    <a:solidFill>
                      <a:srgbClr val="CBCDD3"/>
                    </a:solidFill>
                  </a:tcPr>
                </a:tc>
                <a:extLst>
                  <a:ext uri="{0D108BD9-81ED-4DB2-BD59-A6C34878D82A}">
                    <a16:rowId xmlns:a16="http://schemas.microsoft.com/office/drawing/2014/main" val="10003"/>
                  </a:ext>
                </a:extLst>
              </a:tr>
              <a:tr h="319144">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err="1">
                          <a:effectLst/>
                        </a:rPr>
                        <a:t>Httpd</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httpd</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mod_ssl</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4"/>
                  </a:ext>
                </a:extLst>
              </a:tr>
              <a:tr h="957007">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altLang="ja-JP" sz="1050" kern="100" dirty="0" err="1">
                          <a:effectLst/>
                        </a:rPr>
                        <a:t>ph</a:t>
                      </a:r>
                      <a:r>
                        <a:rPr lang="en-US" sz="1050" kern="100" dirty="0" err="1">
                          <a:effectLst/>
                        </a:rPr>
                        <a:t>p</a:t>
                      </a:r>
                      <a:r>
                        <a:rPr lang="en-US" altLang="ja-JP" sz="1050" kern="100" dirty="0">
                          <a:effectLst/>
                        </a:rPr>
                        <a:t>(*2)</a:t>
                      </a:r>
                      <a:r>
                        <a:rPr lang="en-US" altLang="ja-JP" sz="1050" kern="100" baseline="0" dirty="0">
                          <a:effectLst/>
                        </a:rPr>
                        <a:t> </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a:effectLst/>
                          <a:latin typeface="Segoe UI" panose="020B0502040204020203" pitchFamily="34" charset="0"/>
                          <a:ea typeface="Segoe UI" panose="020B0502040204020203" pitchFamily="34" charset="0"/>
                          <a:cs typeface="Segoe UI" panose="020B0502040204020203" pitchFamily="34" charset="0"/>
                        </a:rPr>
                        <a:t>php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php-bcmath</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php-cli</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php-ldap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php-mbstring</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php-mcrypt</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php-mysqlnd</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a:t>
                      </a:r>
                      <a:r>
                        <a:rPr lang="en-US" altLang="ja-JP" sz="1050" kern="100" baseline="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-pear</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a:effectLst/>
                          <a:latin typeface="Segoe UI" panose="020B0502040204020203" pitchFamily="34" charset="0"/>
                          <a:ea typeface="Segoe UI" panose="020B0502040204020203" pitchFamily="34" charset="0"/>
                          <a:cs typeface="Segoe UI" panose="020B0502040204020203" pitchFamily="34" charset="0"/>
                        </a:rPr>
                        <a:t>-</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pecl</a:t>
                      </a:r>
                      <a:r>
                        <a:rPr lang="en-US" sz="1050" kern="100" dirty="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php-process</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php-snmp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a:effectLst/>
                          <a:latin typeface="Segoe UI" panose="020B0502040204020203" pitchFamily="34" charset="0"/>
                          <a:ea typeface="Segoe UI" panose="020B0502040204020203" pitchFamily="34" charset="0"/>
                          <a:cs typeface="Segoe UI" panose="020B0502040204020203" pitchFamily="34" charset="0"/>
                        </a:rPr>
                        <a:t>-xml</a:t>
                      </a:r>
                      <a:r>
                        <a:rPr lang="en-US" sz="1050" kern="100" dirty="0">
                          <a:effectLst/>
                          <a:latin typeface="Segoe UI" panose="020B0502040204020203" pitchFamily="34" charset="0"/>
                          <a:ea typeface="+mn-ea"/>
                          <a:cs typeface="Segoe UI" panose="020B0502040204020203" pitchFamily="34" charset="0"/>
                        </a:rPr>
                        <a:t>,</a:t>
                      </a:r>
                      <a:r>
                        <a:rPr lang="en-US" sz="1050" kern="100" baseline="0" dirty="0">
                          <a:effectLst/>
                          <a:latin typeface="Segoe UI" panose="020B0502040204020203" pitchFamily="34" charset="0"/>
                          <a:ea typeface="+mn-ea"/>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php-json</a:t>
                      </a:r>
                      <a:r>
                        <a:rPr lang="en-US" altLang="ja-JP" sz="1050" kern="100" dirty="0">
                          <a:effectLst/>
                          <a:latin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php-gd</a:t>
                      </a:r>
                      <a:r>
                        <a:rPr lang="en-US" altLang="ja-JP" sz="1050" kern="100" dirty="0">
                          <a:effectLst/>
                          <a:latin typeface="Segoe UI" panose="020B0502040204020203" pitchFamily="34" charset="0"/>
                          <a:cs typeface="Segoe UI" panose="020B0502040204020203" pitchFamily="34" charset="0"/>
                        </a:rPr>
                        <a:t>,</a:t>
                      </a:r>
                      <a:r>
                        <a:rPr lang="ja-JP" altLang="en-US" sz="1050" kern="100" dirty="0">
                          <a:effectLst/>
                          <a:latin typeface="Segoe UI" panose="020B0502040204020203" pitchFamily="34" charset="0"/>
                          <a:cs typeface="Segoe UI" panose="020B0502040204020203" pitchFamily="34" charset="0"/>
                        </a:rPr>
                        <a:t> </a:t>
                      </a:r>
                      <a:r>
                        <a:rPr lang="en-US" altLang="ja-JP" sz="1050" kern="100" baseline="0" dirty="0">
                          <a:effectLst/>
                          <a:latin typeface="Segoe UI" panose="020B0502040204020203" pitchFamily="34" charset="0"/>
                          <a:cs typeface="Segoe UI" panose="020B0502040204020203" pitchFamily="34" charset="0"/>
                        </a:rPr>
                        <a:t>Python3,</a:t>
                      </a:r>
                      <a:r>
                        <a:rPr lang="ja-JP" altLang="en-US"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php-devel</a:t>
                      </a:r>
                      <a:r>
                        <a:rPr lang="en-US" altLang="ja-JP"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libyaml</a:t>
                      </a:r>
                      <a:r>
                        <a:rPr lang="en-US" altLang="ja-JP"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libyaml-devel</a:t>
                      </a:r>
                      <a:r>
                        <a:rPr lang="en-US" altLang="ja-JP" sz="1050" kern="100" baseline="0" dirty="0">
                          <a:effectLst/>
                          <a:latin typeface="Segoe UI" panose="020B0502040204020203" pitchFamily="34" charset="0"/>
                          <a:cs typeface="Segoe UI" panose="020B0502040204020203" pitchFamily="34" charset="0"/>
                        </a:rPr>
                        <a:t>, make</a:t>
                      </a:r>
                      <a:endParaRPr lang="ja-JP" alt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5"/>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php</a:t>
                      </a:r>
                      <a:r>
                        <a:rPr lang="ja-JP" sz="1050" kern="100" dirty="0">
                          <a:effectLst/>
                        </a:rPr>
                        <a:t>プラグイン</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tabLst>
                          <a:tab pos="1219835" algn="ctr"/>
                        </a:tabLst>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php-yaml</a:t>
                      </a:r>
                      <a:r>
                        <a:rPr lang="en-US" sz="1050" kern="100" dirty="0">
                          <a:effectLst/>
                          <a:latin typeface="Segoe UI" panose="020B0502040204020203" pitchFamily="34" charset="0"/>
                          <a:ea typeface="Segoe UI" panose="020B0502040204020203" pitchFamily="34" charset="0"/>
                          <a:cs typeface="Segoe UI" panose="020B0502040204020203" pitchFamily="34" charset="0"/>
                        </a:rPr>
                        <a:t>, HTML_AJAX-beta, </a:t>
                      </a:r>
                      <a:r>
                        <a:rPr lang="en-US" altLang="ja-JP" sz="1050" kern="100" dirty="0" err="1">
                          <a:effectLst/>
                          <a:latin typeface="Segoe UI" panose="020B0502040204020203" pitchFamily="34" charset="0"/>
                          <a:cs typeface="Segoe UI" panose="020B0502040204020203" pitchFamily="34" charset="0"/>
                        </a:rPr>
                        <a:t>PhpSpreadsheet</a:t>
                      </a:r>
                      <a:r>
                        <a:rPr lang="en-US" altLang="ja-JP" sz="1050" kern="100" dirty="0">
                          <a:effectLst/>
                          <a:latin typeface="Segoe UI" panose="020B0502040204020203" pitchFamily="34" charset="0"/>
                          <a:cs typeface="Segoe UI" panose="020B0502040204020203" pitchFamily="34" charset="0"/>
                        </a:rPr>
                        <a:t>(v1.18.0)</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6"/>
                  </a:ext>
                </a:extLst>
              </a:tr>
              <a:tr h="515147">
                <a:tc rowSpan="2">
                  <a:txBody>
                    <a:bodyPr/>
                    <a:lstStyle/>
                    <a:p>
                      <a:pPr algn="just">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ansible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ansible</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ea typeface="Segoe UI" panose="020B0502040204020203" pitchFamily="34" charset="0"/>
                          <a:cs typeface="Segoe UI" panose="020B0502040204020203" pitchFamily="34" charset="0"/>
                        </a:rPr>
                        <a:t>sshpass</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pexpect</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pywinrm</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a:effectLst/>
                          <a:latin typeface="Segoe UI" panose="020B0502040204020203" pitchFamily="34" charset="0"/>
                          <a:cs typeface="Segoe UI" panose="020B0502040204020203" pitchFamily="34" charset="0"/>
                        </a:rPr>
                        <a:t>boto3,</a:t>
                      </a:r>
                      <a:r>
                        <a:rPr lang="en-US" altLang="ja-JP" sz="1050" kern="100" dirty="0">
                          <a:effectLst/>
                        </a:rPr>
                        <a:t> </a:t>
                      </a:r>
                      <a:r>
                        <a:rPr lang="en-US" altLang="ja-JP" sz="1050" dirty="0" err="1">
                          <a:latin typeface="Segoe UI" panose="020B0502040204020203" pitchFamily="34" charset="0"/>
                          <a:cs typeface="Segoe UI" panose="020B0502040204020203" pitchFamily="34" charset="0"/>
                        </a:rPr>
                        <a:t>nmap-ncat</a:t>
                      </a:r>
                      <a:r>
                        <a:rPr lang="en-US" altLang="ja-JP" sz="1050" dirty="0">
                          <a:latin typeface="Segoe UI" panose="020B0502040204020203" pitchFamily="34" charset="0"/>
                          <a:cs typeface="Segoe UI" panose="020B0502040204020203" pitchFamily="34" charset="0"/>
                        </a:rPr>
                        <a:t>,</a:t>
                      </a:r>
                      <a:r>
                        <a:rPr lang="en-US" altLang="ja-JP" sz="1050" kern="100" dirty="0">
                          <a:effectLst/>
                          <a:latin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paramiko</a:t>
                      </a:r>
                      <a:r>
                        <a:rPr lang="en-US" altLang="ja-JP" sz="1050" kern="100" dirty="0">
                          <a:effectLst/>
                          <a:latin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boto</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8"/>
                  </a:ext>
                </a:extLst>
              </a:tr>
              <a:tr h="249685">
                <a:tc vMerge="1">
                  <a:txBody>
                    <a:bodyPr/>
                    <a:lstStyle/>
                    <a:p>
                      <a:pPr algn="just">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altLang="ja-JP" sz="1050" kern="100" dirty="0" err="1">
                          <a:effectLst/>
                          <a:latin typeface="+mn-lt"/>
                          <a:ea typeface="+mn-ea"/>
                          <a:cs typeface="+mn-cs"/>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git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4082014867"/>
                  </a:ext>
                </a:extLst>
              </a:tr>
              <a:tr h="266315">
                <a:tc>
                  <a:txBody>
                    <a:bodyPr/>
                    <a:lstStyle/>
                    <a:p>
                      <a:pPr algn="just">
                        <a:spcAft>
                          <a:spcPts val="0"/>
                        </a:spcAft>
                      </a:pPr>
                      <a:r>
                        <a:rPr lang="en-US" altLang="ja-JP" sz="1000" kern="100" dirty="0" err="1">
                          <a:effectLst/>
                        </a:rPr>
                        <a:t>cicd_for_iac</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git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749620634"/>
                  </a:ext>
                </a:extLst>
              </a:tr>
              <a:tr h="266315">
                <a:tc>
                  <a:txBody>
                    <a:bodyPr/>
                    <a:lstStyle/>
                    <a:p>
                      <a:pPr algn="just">
                        <a:spcAft>
                          <a:spcPts val="0"/>
                        </a:spcAft>
                      </a:pPr>
                      <a:r>
                        <a:rPr lang="en-US" sz="1000" kern="100" dirty="0" err="1">
                          <a:effectLst/>
                        </a:rPr>
                        <a:t>terraform_driver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err="1">
                          <a:effectLst/>
                        </a:rPr>
                        <a:t>hcl</a:t>
                      </a:r>
                      <a:r>
                        <a:rPr lang="ja-JP" altLang="en-US" sz="1050" kern="100" dirty="0">
                          <a:effectLst/>
                        </a:rPr>
                        <a:t>解析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python-hcl2</a:t>
                      </a:r>
                      <a:endParaRPr lang="ja-JP" alt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2351931352"/>
                  </a:ext>
                </a:extLst>
              </a:tr>
            </a:tbl>
          </a:graphicData>
        </a:graphic>
      </p:graphicFrame>
      <p:sp>
        <p:nvSpPr>
          <p:cNvPr id="9" name="テキスト ボックス 8"/>
          <p:cNvSpPr txBox="1"/>
          <p:nvPr/>
        </p:nvSpPr>
        <p:spPr>
          <a:xfrm>
            <a:off x="631300" y="6165380"/>
            <a:ext cx="7360251" cy="400110"/>
          </a:xfrm>
          <a:prstGeom prst="rect">
            <a:avLst/>
          </a:prstGeom>
          <a:noFill/>
        </p:spPr>
        <p:txBody>
          <a:bodyPr wrap="square" rtlCol="0">
            <a:spAutoFit/>
          </a:bodyPr>
          <a:lstStyle/>
          <a:p>
            <a:pPr algn="just">
              <a:spcAft>
                <a:spcPts val="0"/>
              </a:spcAft>
            </a:pPr>
            <a:r>
              <a:rPr lang="en-US" altLang="ja-JP" sz="1000" kern="100" dirty="0"/>
              <a:t>(*1) RHEL7,CentOS7</a:t>
            </a:r>
            <a:r>
              <a:rPr lang="ja-JP" altLang="en-US" sz="1000" kern="100" dirty="0"/>
              <a:t>の場合のみインストールされる。</a:t>
            </a:r>
            <a:endParaRPr lang="en-US" altLang="ja-JP" sz="1000" kern="100" dirty="0"/>
          </a:p>
          <a:p>
            <a:pPr algn="just"/>
            <a:r>
              <a:rPr lang="en-US" altLang="ja-JP" sz="1000" kern="100" dirty="0"/>
              <a:t>(*2) ITAv1.9.1</a:t>
            </a:r>
            <a:r>
              <a:rPr lang="ja-JP" altLang="en-US" sz="1000" kern="100" dirty="0"/>
              <a:t>以前は</a:t>
            </a:r>
            <a:r>
              <a:rPr lang="en-US" altLang="ja-JP" sz="1000" kern="100" dirty="0"/>
              <a:t>PHP7.2</a:t>
            </a:r>
            <a:r>
              <a:rPr lang="ja-JP" altLang="en-US" sz="1000" kern="100" dirty="0" err="1"/>
              <a:t>、</a:t>
            </a:r>
            <a:r>
              <a:rPr lang="en-US" altLang="ja-JP" sz="1000" kern="100" dirty="0"/>
              <a:t> ITAv1.10.0</a:t>
            </a:r>
            <a:r>
              <a:rPr lang="ja-JP" altLang="en-US" sz="1000" kern="100" dirty="0"/>
              <a:t>以降は</a:t>
            </a:r>
            <a:r>
              <a:rPr lang="en-US" altLang="ja-JP" sz="1000" kern="100" dirty="0"/>
              <a:t>PHP7.4</a:t>
            </a:r>
            <a:r>
              <a:rPr lang="ja-JP" altLang="en-US" sz="1000" kern="100" dirty="0"/>
              <a:t>がインストールされる。</a:t>
            </a:r>
            <a:endParaRPr lang="en-US" altLang="ja-JP" sz="1000" kern="100" dirty="0"/>
          </a:p>
        </p:txBody>
      </p:sp>
    </p:spTree>
    <p:extLst>
      <p:ext uri="{BB962C8B-B14F-4D97-AF65-F5344CB8AC3E}">
        <p14:creationId xmlns:p14="http://schemas.microsoft.com/office/powerpoint/2010/main" val="799422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3.15</a:t>
            </a:r>
            <a:r>
              <a:rPr lang="ja-JP" altLang="en-US" dirty="0"/>
              <a:t>　環境構築（</a:t>
            </a:r>
            <a:r>
              <a:rPr lang="en-US" altLang="ja-JP"/>
              <a:t>10/10</a:t>
            </a:r>
            <a:r>
              <a:rPr lang="ja-JP" altLang="en-US"/>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ja-JP" altLang="en-US" sz="2200" dirty="0">
                <a:latin typeface="+mn-ea"/>
              </a:rPr>
              <a:t>タイムゾーンについて</a:t>
            </a:r>
            <a:endParaRPr lang="en-US" altLang="ja-JP" sz="2200" dirty="0">
              <a:latin typeface="+mn-ea"/>
            </a:endParaRPr>
          </a:p>
          <a:p>
            <a:pPr marL="180000" lvl="1" indent="0">
              <a:buNone/>
            </a:pPr>
            <a:r>
              <a:rPr lang="en-US" altLang="ja-JP" sz="1700" dirty="0">
                <a:latin typeface="+mn-ea"/>
              </a:rPr>
              <a:t>PHP</a:t>
            </a:r>
            <a:r>
              <a:rPr lang="ja-JP" altLang="en-US" sz="1700" dirty="0">
                <a:latin typeface="+mn-ea"/>
              </a:rPr>
              <a:t>のタイムゾーンは</a:t>
            </a:r>
            <a:r>
              <a:rPr lang="en-US" altLang="ja-JP" sz="1700" dirty="0">
                <a:latin typeface="+mn-ea"/>
              </a:rPr>
              <a:t>“Asia/Tokyo”</a:t>
            </a:r>
            <a:r>
              <a:rPr lang="ja-JP" altLang="en-US" sz="1700" dirty="0">
                <a:latin typeface="+mn-ea"/>
              </a:rPr>
              <a:t>を設定しています。</a:t>
            </a:r>
            <a:endParaRPr lang="en-US" altLang="ja-JP" sz="1700" dirty="0">
              <a:latin typeface="+mn-ea"/>
            </a:endParaRPr>
          </a:p>
          <a:p>
            <a:pPr marL="180000" lvl="1" indent="0">
              <a:buNone/>
            </a:pPr>
            <a:r>
              <a:rPr lang="en-US" altLang="ja-JP" dirty="0"/>
              <a:t>PHP</a:t>
            </a:r>
            <a:r>
              <a:rPr lang="ja-JP" altLang="en-US" dirty="0"/>
              <a:t>とサーバのタイムゾーンが一致しない場合は処理に不具合が発生するため、</a:t>
            </a:r>
            <a:endParaRPr lang="en-US" altLang="ja-JP" dirty="0"/>
          </a:p>
          <a:p>
            <a:pPr marL="180000" lvl="1" indent="0">
              <a:buNone/>
            </a:pPr>
            <a:r>
              <a:rPr lang="ja-JP" altLang="en-US" dirty="0"/>
              <a:t>サーバのタイムゾーンを</a:t>
            </a:r>
            <a:r>
              <a:rPr lang="en-US" altLang="ja-JP" dirty="0">
                <a:latin typeface="+mn-ea"/>
              </a:rPr>
              <a:t>“Asia/Tokyo”</a:t>
            </a:r>
            <a:r>
              <a:rPr lang="ja-JP" altLang="en-US" dirty="0">
                <a:latin typeface="+mn-ea"/>
              </a:rPr>
              <a:t>に設定していただくか、</a:t>
            </a:r>
            <a:endParaRPr lang="en-US" altLang="ja-JP" dirty="0">
              <a:latin typeface="+mn-ea"/>
            </a:endParaRPr>
          </a:p>
          <a:p>
            <a:pPr marL="180000" lvl="1" indent="0">
              <a:buNone/>
            </a:pPr>
            <a:r>
              <a:rPr lang="ja-JP" altLang="en-US" dirty="0">
                <a:latin typeface="+mn-ea"/>
              </a:rPr>
              <a:t>任意のタイムゾーンに設定したい場合は</a:t>
            </a:r>
            <a:r>
              <a:rPr lang="en-US" altLang="ja-JP" dirty="0">
                <a:latin typeface="+mn-ea"/>
              </a:rPr>
              <a:t>/</a:t>
            </a:r>
            <a:r>
              <a:rPr lang="en-US" altLang="ja-JP" dirty="0" err="1">
                <a:latin typeface="+mn-ea"/>
              </a:rPr>
              <a:t>etc</a:t>
            </a:r>
            <a:r>
              <a:rPr lang="en-US" altLang="ja-JP" dirty="0">
                <a:latin typeface="+mn-ea"/>
              </a:rPr>
              <a:t>/php.ini</a:t>
            </a:r>
            <a:r>
              <a:rPr lang="ja-JP" altLang="en-US" dirty="0">
                <a:latin typeface="+mn-ea"/>
              </a:rPr>
              <a:t>の</a:t>
            </a:r>
            <a:endParaRPr lang="en-US" altLang="ja-JP" dirty="0">
              <a:latin typeface="+mn-ea"/>
            </a:endParaRPr>
          </a:p>
          <a:p>
            <a:pPr marL="180000" lvl="1" indent="0">
              <a:buNone/>
            </a:pPr>
            <a:endParaRPr lang="en-US" altLang="ja-JP" dirty="0">
              <a:latin typeface="+mn-ea"/>
            </a:endParaRPr>
          </a:p>
          <a:p>
            <a:pPr marL="180000" lvl="1" indent="0">
              <a:buNone/>
            </a:pPr>
            <a:r>
              <a:rPr lang="en-US" altLang="ja-JP" dirty="0" err="1">
                <a:latin typeface="+mn-ea"/>
              </a:rPr>
              <a:t>date.timezone</a:t>
            </a:r>
            <a:r>
              <a:rPr lang="en-US" altLang="ja-JP" dirty="0">
                <a:latin typeface="+mn-ea"/>
              </a:rPr>
              <a:t> = "Asia/Tokyo“</a:t>
            </a:r>
          </a:p>
          <a:p>
            <a:pPr marL="180000" lvl="1" indent="0">
              <a:buNone/>
            </a:pPr>
            <a:endParaRPr lang="en-US" altLang="ja-JP" dirty="0">
              <a:latin typeface="+mn-ea"/>
            </a:endParaRPr>
          </a:p>
          <a:p>
            <a:pPr marL="180000" lvl="1" indent="0">
              <a:buNone/>
            </a:pPr>
            <a:r>
              <a:rPr lang="ja-JP" altLang="en-US" dirty="0">
                <a:latin typeface="+mn-ea"/>
              </a:rPr>
              <a:t>の記載を修正して、以下のコマンドで</a:t>
            </a:r>
            <a:r>
              <a:rPr lang="en-US" altLang="ja-JP" dirty="0">
                <a:latin typeface="+mn-ea"/>
              </a:rPr>
              <a:t>Apache</a:t>
            </a:r>
            <a:r>
              <a:rPr lang="ja-JP" altLang="en-US" dirty="0">
                <a:latin typeface="+mn-ea"/>
              </a:rPr>
              <a:t>の再起動を実行してください。</a:t>
            </a:r>
            <a:endParaRPr lang="en-US" altLang="ja-JP" dirty="0">
              <a:latin typeface="+mn-ea"/>
            </a:endParaRPr>
          </a:p>
          <a:p>
            <a:pPr marL="180000" lvl="1" indent="0">
              <a:buNone/>
            </a:pPr>
            <a:endParaRPr lang="en-US" altLang="ja-JP" dirty="0">
              <a:latin typeface="+mn-ea"/>
            </a:endParaRPr>
          </a:p>
          <a:p>
            <a:pPr marL="180000" lvl="1" indent="0">
              <a:buNone/>
            </a:pPr>
            <a:r>
              <a:rPr lang="en-US" altLang="ja-JP" dirty="0" err="1">
                <a:latin typeface="+mn-ea"/>
              </a:rPr>
              <a:t>Systemctl</a:t>
            </a:r>
            <a:r>
              <a:rPr lang="en-US" altLang="ja-JP" dirty="0">
                <a:latin typeface="+mn-ea"/>
              </a:rPr>
              <a:t> restart </a:t>
            </a:r>
            <a:r>
              <a:rPr lang="en-US" altLang="ja-JP" dirty="0" err="1">
                <a:latin typeface="+mn-ea"/>
              </a:rPr>
              <a:t>httpd</a:t>
            </a:r>
            <a:br>
              <a:rPr lang="en-US" altLang="ja-JP" dirty="0"/>
            </a:br>
            <a:endParaRPr lang="en-US" altLang="ja-JP" dirty="0"/>
          </a:p>
        </p:txBody>
      </p:sp>
    </p:spTree>
    <p:extLst>
      <p:ext uri="{BB962C8B-B14F-4D97-AF65-F5344CB8AC3E}">
        <p14:creationId xmlns:p14="http://schemas.microsoft.com/office/powerpoint/2010/main" val="2343774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4.</a:t>
            </a:r>
            <a:r>
              <a:rPr lang="ja-JP" altLang="en-US" dirty="0"/>
              <a:t>　</a:t>
            </a:r>
            <a:r>
              <a:rPr lang="en-US" altLang="ja-JP" dirty="0"/>
              <a:t>ITA</a:t>
            </a:r>
            <a:r>
              <a:rPr lang="ja-JP" altLang="en-US" dirty="0"/>
              <a:t>動作確認</a:t>
            </a:r>
            <a:endParaRPr kumimoji="1" lang="ja-JP" altLang="en-US" dirty="0"/>
          </a:p>
        </p:txBody>
      </p:sp>
    </p:spTree>
    <p:extLst>
      <p:ext uri="{BB962C8B-B14F-4D97-AF65-F5344CB8AC3E}">
        <p14:creationId xmlns:p14="http://schemas.microsoft.com/office/powerpoint/2010/main" val="3066568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4.1</a:t>
            </a:r>
            <a:r>
              <a:rPr lang="ja-JP" altLang="en-US" dirty="0"/>
              <a:t>　動作確認（</a:t>
            </a:r>
            <a:r>
              <a:rPr lang="en-US" altLang="ja-JP" dirty="0"/>
              <a:t>1/4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fontScale="92500" lnSpcReduction="10000"/>
          </a:bodyPr>
          <a:lstStyle/>
          <a:p>
            <a:r>
              <a:rPr lang="ja-JP" altLang="en-US" dirty="0"/>
              <a:t>メインメニューの表示による確認</a:t>
            </a:r>
          </a:p>
          <a:p>
            <a:pPr lvl="1"/>
            <a:r>
              <a:rPr lang="ja-JP" altLang="en-US" dirty="0"/>
              <a:t>インストール処理終了後、自端末の</a:t>
            </a:r>
            <a:r>
              <a:rPr lang="en-US" altLang="ja-JP" dirty="0" err="1"/>
              <a:t>WindowsPC</a:t>
            </a:r>
            <a:r>
              <a:rPr lang="ja-JP" altLang="en-US" dirty="0"/>
              <a:t>から下記の手順により、</a:t>
            </a:r>
            <a:r>
              <a:rPr lang="en-US" altLang="ja-JP" dirty="0"/>
              <a:t>ITA</a:t>
            </a:r>
            <a:r>
              <a:rPr lang="ja-JP" altLang="en-US" dirty="0"/>
              <a:t>システムメインメニューにアクセスし、</a:t>
            </a:r>
            <a:r>
              <a:rPr lang="en-US" altLang="ja-JP" dirty="0"/>
              <a:t>ITA</a:t>
            </a:r>
            <a:r>
              <a:rPr lang="ja-JP" altLang="en-US" dirty="0"/>
              <a:t>本体、各ドライバーが正常に表示されたことを確認してください。</a:t>
            </a:r>
          </a:p>
          <a:p>
            <a:pPr lvl="0"/>
            <a:endParaRPr lang="en-US" altLang="ja-JP" dirty="0"/>
          </a:p>
          <a:p>
            <a:pPr lvl="0"/>
            <a:r>
              <a:rPr lang="en-US" altLang="ja-JP" dirty="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b="1" u="sng" dirty="0">
                <a:solidFill>
                  <a:srgbClr val="FF0000"/>
                </a:solidFill>
              </a:rPr>
              <a:t>http://</a:t>
            </a:r>
            <a:r>
              <a:rPr lang="ja-JP" altLang="en-US" b="1" u="sng" dirty="0">
                <a:solidFill>
                  <a:srgbClr val="FF0000"/>
                </a:solidFill>
              </a:rPr>
              <a:t>（サーバの</a:t>
            </a:r>
            <a:r>
              <a:rPr lang="en-US" altLang="ja-JP" b="1" u="sng" dirty="0">
                <a:solidFill>
                  <a:srgbClr val="FF0000"/>
                </a:solidFill>
              </a:rPr>
              <a:t>IP</a:t>
            </a:r>
            <a:r>
              <a:rPr lang="ja-JP" altLang="en-US" b="1" u="sng" dirty="0">
                <a:solidFill>
                  <a:srgbClr val="FF0000"/>
                </a:solidFill>
              </a:rPr>
              <a:t>アドレス）</a:t>
            </a:r>
            <a:endParaRPr lang="en-US" altLang="ja-JP" b="1" u="sng" dirty="0">
              <a:solidFill>
                <a:srgbClr val="FF0000"/>
              </a:solidFill>
            </a:endParaRPr>
          </a:p>
          <a:p>
            <a:pPr marL="180000" lvl="1" indent="0">
              <a:buNone/>
            </a:pPr>
            <a:endParaRPr kumimoji="1" lang="en-US" altLang="ja-JP" dirty="0"/>
          </a:p>
          <a:p>
            <a:pPr marL="180000" lvl="1" indent="0">
              <a:buNone/>
            </a:pPr>
            <a:r>
              <a:rPr kumimoji="1" lang="en-US" altLang="ja-JP" dirty="0">
                <a:solidFill>
                  <a:srgbClr val="FF0000"/>
                </a:solidFill>
              </a:rPr>
              <a:t>※</a:t>
            </a:r>
            <a:r>
              <a:rPr lang="ja-JP" altLang="en-US" dirty="0">
                <a:solidFill>
                  <a:srgbClr val="FF0000"/>
                </a:solidFill>
              </a:rPr>
              <a:t>インストール後は、</a:t>
            </a:r>
            <a:r>
              <a:rPr lang="en-US" altLang="ja-JP" dirty="0">
                <a:solidFill>
                  <a:srgbClr val="FF0000"/>
                </a:solidFill>
              </a:rPr>
              <a:t>HTTP</a:t>
            </a:r>
            <a:r>
              <a:rPr lang="ja-JP" altLang="en-US" dirty="0">
                <a:solidFill>
                  <a:srgbClr val="FF0000"/>
                </a:solidFill>
              </a:rPr>
              <a:t>と</a:t>
            </a:r>
            <a:r>
              <a:rPr lang="en-US" altLang="ja-JP" dirty="0">
                <a:solidFill>
                  <a:srgbClr val="FF0000"/>
                </a:solidFill>
              </a:rPr>
              <a:t>HTTPS</a:t>
            </a:r>
            <a:r>
              <a:rPr lang="ja-JP" altLang="en-US" dirty="0">
                <a:solidFill>
                  <a:srgbClr val="FF0000"/>
                </a:solidFill>
              </a:rPr>
              <a:t>の両方のアクセスが可能です。</a:t>
            </a:r>
            <a:br>
              <a:rPr lang="en-US" altLang="ja-JP" dirty="0">
                <a:solidFill>
                  <a:srgbClr val="FF0000"/>
                </a:solidFill>
              </a:rPr>
            </a:br>
            <a:r>
              <a:rPr lang="ja-JP" altLang="en-US" dirty="0">
                <a:solidFill>
                  <a:srgbClr val="FF0000"/>
                </a:solidFill>
              </a:rPr>
              <a:t>　</a:t>
            </a:r>
            <a:r>
              <a:rPr lang="en-US" altLang="ja-JP" dirty="0">
                <a:solidFill>
                  <a:srgbClr val="FF0000"/>
                </a:solidFill>
              </a:rPr>
              <a:t>HTTP</a:t>
            </a:r>
            <a:r>
              <a:rPr lang="ja-JP" altLang="en-US" dirty="0">
                <a:solidFill>
                  <a:srgbClr val="FF0000"/>
                </a:solidFill>
              </a:rPr>
              <a:t>はセキュリティ的に脆弱なので、</a:t>
            </a:r>
            <a:r>
              <a:rPr lang="en-US" altLang="ja-JP" dirty="0">
                <a:solidFill>
                  <a:srgbClr val="FF0000"/>
                </a:solidFill>
              </a:rPr>
              <a:t>HTTPS</a:t>
            </a:r>
            <a:r>
              <a:rPr lang="ja-JP" altLang="en-US" dirty="0">
                <a:solidFill>
                  <a:srgbClr val="FF0000"/>
                </a:solidFill>
              </a:rPr>
              <a:t>でのアクセスを推奨します。</a:t>
            </a:r>
            <a:br>
              <a:rPr lang="en-US" altLang="ja-JP" dirty="0">
                <a:solidFill>
                  <a:srgbClr val="FF0000"/>
                </a:solidFill>
              </a:rPr>
            </a:br>
            <a:r>
              <a:rPr lang="ja-JP" altLang="en-US" dirty="0">
                <a:solidFill>
                  <a:srgbClr val="FF0000"/>
                </a:solidFill>
              </a:rPr>
              <a:t>　</a:t>
            </a:r>
            <a:r>
              <a:rPr kumimoji="1" lang="en-US" altLang="ja-JP" dirty="0">
                <a:solidFill>
                  <a:srgbClr val="FF0000"/>
                </a:solidFill>
              </a:rPr>
              <a:t>HTTPS</a:t>
            </a:r>
            <a:r>
              <a:rPr kumimoji="1" lang="ja-JP" altLang="en-US" dirty="0">
                <a:solidFill>
                  <a:srgbClr val="FF0000"/>
                </a:solidFill>
              </a:rPr>
              <a:t>でのアクセス方法は、動作確認（</a:t>
            </a:r>
            <a:r>
              <a:rPr kumimoji="1" lang="en-US" altLang="ja-JP" dirty="0">
                <a:solidFill>
                  <a:srgbClr val="FF0000"/>
                </a:solidFill>
              </a:rPr>
              <a:t>4/4</a:t>
            </a:r>
            <a:r>
              <a:rPr kumimoji="1" lang="ja-JP" altLang="en-US">
                <a:solidFill>
                  <a:srgbClr val="FF0000"/>
                </a:solidFill>
              </a:rPr>
              <a:t>）を</a:t>
            </a:r>
            <a:r>
              <a:rPr kumimoji="1" lang="ja-JP" altLang="en-US" dirty="0">
                <a:solidFill>
                  <a:srgbClr val="FF0000"/>
                </a:solidFill>
              </a:rPr>
              <a:t>確認してください。</a:t>
            </a:r>
            <a:endParaRPr kumimoji="1" lang="en-US" altLang="ja-JP" dirty="0">
              <a:solidFill>
                <a:srgbClr val="FF0000"/>
              </a:solidFill>
            </a:endParaRPr>
          </a:p>
          <a:p>
            <a:pPr lvl="1"/>
            <a:endParaRPr lang="en-US" altLang="ja-JP" dirty="0"/>
          </a:p>
          <a:p>
            <a:pPr lvl="0"/>
            <a:r>
              <a:rPr lang="ja-JP" altLang="en-US" dirty="0"/>
              <a:t>ログイン</a:t>
            </a:r>
            <a:endParaRPr lang="en-US" altLang="ja-JP" dirty="0"/>
          </a:p>
          <a:p>
            <a:pPr lvl="1"/>
            <a:r>
              <a:rPr lang="en-US" altLang="ja-JP" dirty="0"/>
              <a:t>ITA</a:t>
            </a:r>
            <a:r>
              <a:rPr lang="ja-JP" altLang="ja-JP" dirty="0"/>
              <a:t>のログイン画面が表示されたら、指定のログイン</a:t>
            </a:r>
            <a:r>
              <a:rPr lang="en-US" altLang="ja-JP" dirty="0"/>
              <a:t>ID</a:t>
            </a:r>
            <a:r>
              <a:rPr lang="ja-JP" altLang="ja-JP" dirty="0"/>
              <a:t>、初期パスワードを入力して、</a:t>
            </a:r>
            <a:r>
              <a:rPr lang="en-US" altLang="ja-JP" dirty="0"/>
              <a:t>[</a:t>
            </a:r>
            <a:r>
              <a:rPr lang="ja-JP" altLang="ja-JP" dirty="0"/>
              <a:t>ログイン</a:t>
            </a:r>
            <a:r>
              <a:rPr lang="en-US" altLang="ja-JP" dirty="0"/>
              <a:t>]</a:t>
            </a:r>
            <a:r>
              <a:rPr lang="ja-JP" altLang="ja-JP" dirty="0"/>
              <a:t>ボタンをクリックしてください。</a:t>
            </a:r>
          </a:p>
          <a:p>
            <a:pPr marL="180000" lvl="1" indent="0">
              <a:buNone/>
            </a:pPr>
            <a:r>
              <a:rPr lang="ja-JP" altLang="ja-JP" dirty="0"/>
              <a:t>　　・ログイン</a:t>
            </a:r>
            <a:r>
              <a:rPr lang="en-US" altLang="ja-JP" dirty="0"/>
              <a:t>ID</a:t>
            </a:r>
            <a:r>
              <a:rPr lang="ja-JP" altLang="ja-JP" dirty="0"/>
              <a:t>　　：</a:t>
            </a:r>
            <a:r>
              <a:rPr lang="ja-JP" altLang="en-US" dirty="0"/>
              <a:t> </a:t>
            </a:r>
            <a:r>
              <a:rPr lang="en-US" altLang="ja-JP" dirty="0"/>
              <a:t>administrator</a:t>
            </a:r>
            <a:endParaRPr lang="ja-JP" altLang="ja-JP" dirty="0"/>
          </a:p>
          <a:p>
            <a:pPr marL="180000" lvl="1" indent="0">
              <a:buNone/>
            </a:pPr>
            <a:r>
              <a:rPr lang="ja-JP" altLang="ja-JP" dirty="0"/>
              <a:t>　　・初期パスワード ： </a:t>
            </a:r>
            <a:r>
              <a:rPr lang="en-US" altLang="ja-JP" dirty="0"/>
              <a:t>password</a:t>
            </a:r>
          </a:p>
          <a:p>
            <a:pPr marL="180000" lvl="1" indent="0">
              <a:buNone/>
            </a:pPr>
            <a:endParaRPr lang="ja-JP" altLang="ja-JP" dirty="0"/>
          </a:p>
          <a:p>
            <a:pPr lvl="1"/>
            <a:r>
              <a:rPr lang="ja-JP" altLang="ja-JP" dirty="0"/>
              <a:t>インストール後に初めてログインした場合は、「パスワード変更画面」に遷移します。</a:t>
            </a:r>
          </a:p>
          <a:p>
            <a:pPr lvl="1"/>
            <a:r>
              <a:rPr lang="ja-JP" altLang="ja-JP" dirty="0"/>
              <a:t>パスワード変更画面から、初期パスワードを変更してください。</a:t>
            </a:r>
          </a:p>
          <a:p>
            <a:pPr marL="180000" lvl="1" indent="0">
              <a:buNone/>
            </a:pPr>
            <a:endParaRPr kumimoji="1" lang="en-US" altLang="ja-JP" dirty="0"/>
          </a:p>
        </p:txBody>
      </p:sp>
    </p:spTree>
    <p:extLst>
      <p:ext uri="{BB962C8B-B14F-4D97-AF65-F5344CB8AC3E}">
        <p14:creationId xmlns:p14="http://schemas.microsoft.com/office/powerpoint/2010/main" val="3139446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rotWithShape="1">
          <a:blip r:embed="rId2"/>
          <a:srcRect l="161" t="18635" r="2267" b="3493"/>
          <a:stretch/>
        </p:blipFill>
        <p:spPr>
          <a:xfrm>
            <a:off x="2066609" y="1955935"/>
            <a:ext cx="5112710" cy="2648310"/>
          </a:xfrm>
          <a:prstGeom prst="rect">
            <a:avLst/>
          </a:prstGeom>
        </p:spPr>
      </p:pic>
      <p:sp>
        <p:nvSpPr>
          <p:cNvPr id="2" name="タイトル 1"/>
          <p:cNvSpPr>
            <a:spLocks noGrp="1"/>
          </p:cNvSpPr>
          <p:nvPr>
            <p:ph type="title"/>
          </p:nvPr>
        </p:nvSpPr>
        <p:spPr/>
        <p:txBody>
          <a:bodyPr/>
          <a:lstStyle/>
          <a:p>
            <a:r>
              <a:rPr lang="en-US" altLang="ja-JP" dirty="0"/>
              <a:t>4.2</a:t>
            </a:r>
            <a:r>
              <a:rPr lang="ja-JP" altLang="en-US" dirty="0"/>
              <a:t>　動作確認（</a:t>
            </a:r>
            <a:r>
              <a:rPr lang="en-US" altLang="ja-JP" dirty="0"/>
              <a:t>2/4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a:t>ITA</a:t>
            </a:r>
            <a:r>
              <a:rPr kumimoji="1" lang="ja-JP" altLang="en-US" dirty="0"/>
              <a:t>ログイン画面</a:t>
            </a:r>
            <a:endParaRPr kumimoji="1" lang="en-US" altLang="ja-JP" dirty="0"/>
          </a:p>
          <a:p>
            <a:pPr lvl="1"/>
            <a:r>
              <a:rPr lang="ja-JP" altLang="en-US" dirty="0"/>
              <a:t>正常にインストールされている場合、以下のようなログイン画面が表示されます。</a:t>
            </a:r>
            <a:endParaRPr kumimoji="1" lang="ja-JP" altLang="en-US" dirty="0"/>
          </a:p>
        </p:txBody>
      </p:sp>
      <p:cxnSp>
        <p:nvCxnSpPr>
          <p:cNvPr id="5" name="直線コネクタ 4"/>
          <p:cNvCxnSpPr/>
          <p:nvPr/>
        </p:nvCxnSpPr>
        <p:spPr bwMode="auto">
          <a:xfrm flipH="1">
            <a:off x="2072861" y="2780910"/>
            <a:ext cx="2139089" cy="855095"/>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 name="直線コネクタ 5"/>
          <p:cNvCxnSpPr/>
          <p:nvPr/>
        </p:nvCxnSpPr>
        <p:spPr bwMode="auto">
          <a:xfrm>
            <a:off x="4211950" y="278091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直線コネクタ 6"/>
          <p:cNvCxnSpPr/>
          <p:nvPr/>
        </p:nvCxnSpPr>
        <p:spPr bwMode="auto">
          <a:xfrm>
            <a:off x="278856" y="3626910"/>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 name="テキスト ボックス 7"/>
          <p:cNvSpPr txBox="1"/>
          <p:nvPr/>
        </p:nvSpPr>
        <p:spPr>
          <a:xfrm>
            <a:off x="-33695" y="3427303"/>
            <a:ext cx="2023017" cy="246221"/>
          </a:xfrm>
          <a:prstGeom prst="rect">
            <a:avLst/>
          </a:prstGeom>
          <a:noFill/>
        </p:spPr>
        <p:txBody>
          <a:bodyPr wrap="square" rtlCol="0">
            <a:spAutoFit/>
          </a:bodyPr>
          <a:lstStyle/>
          <a:p>
            <a:pPr algn="ctr"/>
            <a:r>
              <a:rPr lang="ja-JP" altLang="en-US" sz="1000" dirty="0">
                <a:solidFill>
                  <a:srgbClr val="FF0000"/>
                </a:solidFill>
              </a:rPr>
              <a:t>ログイン</a:t>
            </a:r>
            <a:r>
              <a:rPr lang="en-US" altLang="ja-JP" sz="1000" dirty="0">
                <a:solidFill>
                  <a:srgbClr val="FF0000"/>
                </a:solidFill>
              </a:rPr>
              <a:t>ID</a:t>
            </a:r>
            <a:r>
              <a:rPr lang="ja-JP" altLang="en-US" sz="1000" dirty="0">
                <a:solidFill>
                  <a:srgbClr val="FF0000"/>
                </a:solidFill>
              </a:rPr>
              <a:t>： </a:t>
            </a:r>
            <a:r>
              <a:rPr lang="en-US" altLang="ja-JP" sz="1000" dirty="0">
                <a:solidFill>
                  <a:srgbClr val="FF0000"/>
                </a:solidFill>
              </a:rPr>
              <a:t>administrator</a:t>
            </a:r>
            <a:endParaRPr kumimoji="1" lang="ja-JP" altLang="en-US" sz="1000" dirty="0">
              <a:solidFill>
                <a:srgbClr val="FF0000"/>
              </a:solidFill>
            </a:endParaRPr>
          </a:p>
        </p:txBody>
      </p:sp>
      <p:cxnSp>
        <p:nvCxnSpPr>
          <p:cNvPr id="11" name="直線コネクタ 10"/>
          <p:cNvCxnSpPr/>
          <p:nvPr/>
        </p:nvCxnSpPr>
        <p:spPr bwMode="auto">
          <a:xfrm flipH="1">
            <a:off x="2072858" y="2996940"/>
            <a:ext cx="2139092" cy="1148779"/>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4211950" y="299694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272607" y="4135681"/>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 name="テキスト ボックス 13"/>
          <p:cNvSpPr txBox="1"/>
          <p:nvPr/>
        </p:nvSpPr>
        <p:spPr>
          <a:xfrm>
            <a:off x="-39944" y="3899498"/>
            <a:ext cx="2023017" cy="246221"/>
          </a:xfrm>
          <a:prstGeom prst="rect">
            <a:avLst/>
          </a:prstGeom>
          <a:noFill/>
        </p:spPr>
        <p:txBody>
          <a:bodyPr wrap="square" rtlCol="0">
            <a:spAutoFit/>
          </a:bodyPr>
          <a:lstStyle/>
          <a:p>
            <a:pPr algn="ctr"/>
            <a:r>
              <a:rPr lang="ja-JP" altLang="en-US" sz="1000" dirty="0">
                <a:solidFill>
                  <a:srgbClr val="FF0000"/>
                </a:solidFill>
              </a:rPr>
              <a:t>初期パスワード ： </a:t>
            </a:r>
            <a:r>
              <a:rPr lang="en-US" altLang="ja-JP" sz="1000" dirty="0">
                <a:solidFill>
                  <a:srgbClr val="FF0000"/>
                </a:solidFill>
              </a:rPr>
              <a:t>password</a:t>
            </a:r>
          </a:p>
        </p:txBody>
      </p:sp>
    </p:spTree>
    <p:extLst>
      <p:ext uri="{BB962C8B-B14F-4D97-AF65-F5344CB8AC3E}">
        <p14:creationId xmlns:p14="http://schemas.microsoft.com/office/powerpoint/2010/main" val="1650538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4.3</a:t>
            </a:r>
            <a:r>
              <a:rPr lang="ja-JP" altLang="en-US" dirty="0"/>
              <a:t>　動作確認（</a:t>
            </a:r>
            <a:r>
              <a:rPr lang="en-US" altLang="ja-JP" dirty="0"/>
              <a:t>3/4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ja-JP" altLang="ja-JP" dirty="0"/>
              <a:t>各メニューの表示による内容確認</a:t>
            </a:r>
            <a:endParaRPr lang="en-US" altLang="ja-JP" dirty="0"/>
          </a:p>
          <a:p>
            <a:pPr lvl="1"/>
            <a:r>
              <a:rPr lang="ja-JP" altLang="en-US" dirty="0"/>
              <a:t>ログイン後、</a:t>
            </a:r>
            <a:r>
              <a:rPr lang="ja-JP" altLang="ja-JP" dirty="0"/>
              <a:t>以下のメニュー</a:t>
            </a:r>
            <a:r>
              <a:rPr lang="ja-JP" altLang="en-US" dirty="0"/>
              <a:t>グループ</a:t>
            </a:r>
            <a:r>
              <a:rPr lang="ja-JP" altLang="ja-JP" dirty="0"/>
              <a:t>が正常に表示され</a:t>
            </a:r>
            <a:r>
              <a:rPr lang="ja-JP" altLang="en-US" dirty="0"/>
              <a:t>てい</a:t>
            </a:r>
            <a:r>
              <a:rPr lang="ja-JP" altLang="ja-JP" dirty="0"/>
              <a:t>ることを確認してください。</a:t>
            </a:r>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marL="180000" lvl="1" indent="0">
              <a:buNone/>
            </a:pPr>
            <a:endParaRPr kumimoji="1" lang="en-US" altLang="ja-JP" dirty="0"/>
          </a:p>
          <a:p>
            <a:pPr marL="180000" lvl="1" indent="0">
              <a:buNone/>
            </a:pPr>
            <a:endParaRPr kumimoji="1" lang="en-US" altLang="ja-JP" dirty="0"/>
          </a:p>
        </p:txBody>
      </p:sp>
      <p:graphicFrame>
        <p:nvGraphicFramePr>
          <p:cNvPr id="6" name="表 5"/>
          <p:cNvGraphicFramePr>
            <a:graphicFrameLocks noGrp="1"/>
          </p:cNvGraphicFramePr>
          <p:nvPr>
            <p:extLst>
              <p:ext uri="{D42A27DB-BD31-4B8C-83A1-F6EECF244321}">
                <p14:modId xmlns:p14="http://schemas.microsoft.com/office/powerpoint/2010/main" val="1339594266"/>
              </p:ext>
            </p:extLst>
          </p:nvPr>
        </p:nvGraphicFramePr>
        <p:xfrm>
          <a:off x="1187530" y="4149100"/>
          <a:ext cx="6298666" cy="2019603"/>
        </p:xfrm>
        <a:graphic>
          <a:graphicData uri="http://schemas.openxmlformats.org/drawingml/2006/table">
            <a:tbl>
              <a:tblPr firstRow="1" firstCol="1" bandRow="1">
                <a:tableStyleId>{5C22544A-7EE6-4342-B048-85BDC9FD1C3A}</a:tableStyleId>
              </a:tblPr>
              <a:tblGrid>
                <a:gridCol w="3149333">
                  <a:extLst>
                    <a:ext uri="{9D8B030D-6E8A-4147-A177-3AD203B41FA5}">
                      <a16:colId xmlns:a16="http://schemas.microsoft.com/office/drawing/2014/main" val="20000"/>
                    </a:ext>
                  </a:extLst>
                </a:gridCol>
                <a:gridCol w="3149333">
                  <a:extLst>
                    <a:ext uri="{9D8B030D-6E8A-4147-A177-3AD203B41FA5}">
                      <a16:colId xmlns:a16="http://schemas.microsoft.com/office/drawing/2014/main" val="20001"/>
                    </a:ext>
                  </a:extLst>
                </a:gridCol>
              </a:tblGrid>
              <a:tr h="236523">
                <a:tc>
                  <a:txBody>
                    <a:bodyPr/>
                    <a:lstStyle/>
                    <a:p>
                      <a:pPr algn="ctr">
                        <a:spcAft>
                          <a:spcPts val="0"/>
                        </a:spcAft>
                      </a:pPr>
                      <a:r>
                        <a:rPr lang="ja-JP" sz="900" kern="100" dirty="0">
                          <a:effectLst/>
                        </a:rPr>
                        <a:t>機能</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900" kern="100" dirty="0">
                          <a:effectLst/>
                        </a:rPr>
                        <a:t>メニュー</a:t>
                      </a:r>
                      <a:r>
                        <a:rPr lang="ja-JP" altLang="en-US" sz="900" kern="100" dirty="0">
                          <a:effectLst/>
                        </a:rPr>
                        <a:t>グループ</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106888">
                <a:tc rowSpan="5">
                  <a:txBody>
                    <a:bodyPr/>
                    <a:lstStyle/>
                    <a:p>
                      <a:pPr algn="l">
                        <a:spcAft>
                          <a:spcPts val="0"/>
                        </a:spcAft>
                      </a:pPr>
                      <a:r>
                        <a:rPr lang="en-US" altLang="ja-JP" sz="900" kern="100" dirty="0">
                          <a:effectLst/>
                        </a:rPr>
                        <a:t>ITA</a:t>
                      </a:r>
                      <a:r>
                        <a:rPr lang="ja-JP" sz="900" kern="100" dirty="0">
                          <a:effectLst/>
                        </a:rPr>
                        <a:t>本体</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sz="900" kern="100" dirty="0">
                          <a:effectLst/>
                        </a:rPr>
                        <a:t>管理コンソール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113748">
                <a:tc vMerge="1">
                  <a:txBody>
                    <a:bodyPr/>
                    <a:lstStyle/>
                    <a:p>
                      <a:endParaRPr kumimoji="1" lang="ja-JP" altLang="en-US"/>
                    </a:p>
                  </a:txBody>
                  <a:tcPr/>
                </a:tc>
                <a:tc>
                  <a:txBody>
                    <a:bodyPr/>
                    <a:lstStyle/>
                    <a:p>
                      <a:pPr algn="l">
                        <a:spcAft>
                          <a:spcPts val="0"/>
                        </a:spcAft>
                      </a:pPr>
                      <a:r>
                        <a:rPr lang="ja-JP" sz="900" kern="100" dirty="0">
                          <a:effectLst/>
                        </a:rPr>
                        <a:t>基本コンソール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4859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ja-JP" altLang="en-US" sz="900" kern="100" dirty="0">
                          <a:solidFill>
                            <a:schemeClr val="dk1"/>
                          </a:solidFill>
                          <a:effectLst/>
                          <a:latin typeface="+mn-lt"/>
                          <a:ea typeface="+mn-ea"/>
                          <a:cs typeface="+mn-cs"/>
                        </a:rPr>
                        <a:t>エクスポート</a:t>
                      </a:r>
                      <a:r>
                        <a:rPr kumimoji="1" lang="en-US" altLang="ja-JP" sz="900" kern="100" dirty="0">
                          <a:solidFill>
                            <a:schemeClr val="dk1"/>
                          </a:solidFill>
                          <a:effectLst/>
                          <a:latin typeface="+mn-lt"/>
                          <a:ea typeface="+mn-ea"/>
                          <a:cs typeface="+mn-cs"/>
                        </a:rPr>
                        <a:t>/</a:t>
                      </a:r>
                      <a:r>
                        <a:rPr kumimoji="1" lang="ja-JP" altLang="en-US" sz="900" kern="100" dirty="0">
                          <a:solidFill>
                            <a:schemeClr val="dk1"/>
                          </a:solidFill>
                          <a:effectLst/>
                          <a:latin typeface="+mn-lt"/>
                          <a:ea typeface="+mn-ea"/>
                          <a:cs typeface="+mn-cs"/>
                        </a:rPr>
                        <a:t>インポート</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2197021021"/>
                  </a:ext>
                </a:extLst>
              </a:tr>
              <a:tr h="5545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a:solidFill>
                            <a:schemeClr val="dk1"/>
                          </a:solidFill>
                          <a:effectLst/>
                          <a:latin typeface="+mn-lt"/>
                          <a:ea typeface="+mn-ea"/>
                          <a:cs typeface="+mn-cs"/>
                        </a:rPr>
                        <a:t>Symphony</a:t>
                      </a:r>
                      <a:endParaRPr kumimoji="1" lang="ja-JP" altLang="ja-JP" sz="900" kern="100" dirty="0">
                        <a:solidFill>
                          <a:schemeClr val="dk1"/>
                        </a:solidFill>
                        <a:effectLst/>
                        <a:latin typeface="+mn-lt"/>
                        <a:ea typeface="+mn-ea"/>
                        <a:cs typeface="+mn-cs"/>
                      </a:endParaRPr>
                    </a:p>
                  </a:txBody>
                  <a:tcPr marL="68580" marR="68580" marT="0" marB="0" anchor="ctr">
                    <a:solidFill>
                      <a:srgbClr val="E7E8EA"/>
                    </a:solidFill>
                  </a:tcPr>
                </a:tc>
                <a:extLst>
                  <a:ext uri="{0D108BD9-81ED-4DB2-BD59-A6C34878D82A}">
                    <a16:rowId xmlns:a16="http://schemas.microsoft.com/office/drawing/2014/main" val="2638595390"/>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a:solidFill>
                            <a:schemeClr val="dk1"/>
                          </a:solidFill>
                          <a:effectLst/>
                          <a:latin typeface="+mn-lt"/>
                          <a:ea typeface="+mn-ea"/>
                          <a:cs typeface="+mn-cs"/>
                        </a:rPr>
                        <a:t>Conductor</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1028971540"/>
                  </a:ext>
                </a:extLst>
              </a:tr>
              <a:tr h="0">
                <a:tc rowSpan="2">
                  <a:txBody>
                    <a:bodyPr/>
                    <a:lstStyle/>
                    <a:p>
                      <a:pPr algn="l">
                        <a:spcAft>
                          <a:spcPts val="0"/>
                        </a:spcAft>
                      </a:pPr>
                      <a:r>
                        <a:rPr lang="ja-JP" altLang="en-US" sz="900" kern="100" dirty="0">
                          <a:effectLst/>
                        </a:rPr>
                        <a:t>メニュー</a:t>
                      </a:r>
                      <a:r>
                        <a:rPr lang="ja-JP" sz="900" kern="100" dirty="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a:effectLst/>
                        </a:rPr>
                        <a:t>メニュー</a:t>
                      </a:r>
                      <a:r>
                        <a:rPr lang="ja-JP" sz="900" kern="100" dirty="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3"/>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a:effectLst/>
                        </a:rPr>
                        <a:t>比較</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814075935"/>
                  </a:ext>
                </a:extLst>
              </a:tr>
              <a:tr h="0">
                <a:tc>
                  <a:txBody>
                    <a:bodyPr/>
                    <a:lstStyle/>
                    <a:p>
                      <a:pPr algn="l">
                        <a:spcAft>
                          <a:spcPts val="0"/>
                        </a:spcAft>
                      </a:pPr>
                      <a:r>
                        <a:rPr lang="ja-JP" altLang="en-US" sz="900" kern="100" dirty="0">
                          <a:effectLst/>
                          <a:latin typeface="メイリオ" panose="020B0604030504040204" pitchFamily="50" charset="-128"/>
                          <a:ea typeface="メイリオ" panose="020B0604030504040204" pitchFamily="50" charset="-128"/>
                          <a:cs typeface="Times New Roman" panose="02020603050405020304" pitchFamily="18" charset="0"/>
                        </a:rPr>
                        <a:t>ホストグループ</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a:effectLst/>
                          <a:latin typeface="メイリオ" panose="020B0604030504040204" pitchFamily="50" charset="-128"/>
                          <a:ea typeface="メイリオ" panose="020B0604030504040204" pitchFamily="50" charset="-128"/>
                          <a:cs typeface="Times New Roman" panose="02020603050405020304" pitchFamily="18" charset="0"/>
                        </a:rPr>
                        <a:t>ホストグループ管理</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603738297"/>
                  </a:ext>
                </a:extLst>
              </a:tr>
              <a:tr h="0">
                <a:tc rowSpan="4">
                  <a:txBody>
                    <a:bodyPr/>
                    <a:lstStyle/>
                    <a:p>
                      <a:pPr algn="l">
                        <a:spcAft>
                          <a:spcPts val="0"/>
                        </a:spcAft>
                      </a:pPr>
                      <a:r>
                        <a:rPr lang="en-US" sz="900" kern="100" dirty="0">
                          <a:effectLst/>
                        </a:rPr>
                        <a:t>Ansible </a:t>
                      </a:r>
                      <a:r>
                        <a:rPr lang="ja-JP" sz="900" kern="100" dirty="0">
                          <a:effectLst/>
                        </a:rPr>
                        <a:t>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sz="900" kern="100" dirty="0">
                          <a:effectLst/>
                        </a:rPr>
                        <a:t>Ansible</a:t>
                      </a:r>
                      <a:r>
                        <a:rPr lang="ja-JP" sz="900" kern="100" dirty="0">
                          <a:effectLst/>
                        </a:rPr>
                        <a:t>共通</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5"/>
                  </a:ext>
                </a:extLst>
              </a:tr>
              <a:tr h="0">
                <a:tc vMerge="1">
                  <a:txBody>
                    <a:bodyPr/>
                    <a:lstStyle/>
                    <a:p>
                      <a:endParaRPr kumimoji="1" lang="ja-JP" altLang="en-US"/>
                    </a:p>
                  </a:txBody>
                  <a:tcPr/>
                </a:tc>
                <a:tc>
                  <a:txBody>
                    <a:bodyPr/>
                    <a:lstStyle/>
                    <a:p>
                      <a:pPr algn="l">
                        <a:spcAft>
                          <a:spcPts val="0"/>
                        </a:spcAft>
                      </a:pPr>
                      <a:r>
                        <a:rPr lang="en-US" sz="900" kern="100" dirty="0">
                          <a:effectLst/>
                        </a:rPr>
                        <a:t>Ansible-Legacy</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6"/>
                  </a:ext>
                </a:extLst>
              </a:tr>
              <a:tr h="31468">
                <a:tc vMerge="1">
                  <a:txBody>
                    <a:bodyPr/>
                    <a:lstStyle/>
                    <a:p>
                      <a:endParaRPr kumimoji="1" lang="ja-JP" altLang="en-US"/>
                    </a:p>
                  </a:txBody>
                  <a:tcPr/>
                </a:tc>
                <a:tc>
                  <a:txBody>
                    <a:bodyPr/>
                    <a:lstStyle/>
                    <a:p>
                      <a:pPr algn="l">
                        <a:spcAft>
                          <a:spcPts val="0"/>
                        </a:spcAft>
                      </a:pPr>
                      <a:r>
                        <a:rPr lang="en-US" sz="900" kern="100" dirty="0">
                          <a:effectLst/>
                        </a:rPr>
                        <a:t>Ansible-Pioneer</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7"/>
                  </a:ext>
                </a:extLst>
              </a:tr>
              <a:tr h="38328">
                <a:tc vMerge="1">
                  <a:txBody>
                    <a:bodyPr/>
                    <a:lstStyle/>
                    <a:p>
                      <a:endParaRPr kumimoji="1" lang="ja-JP" altLang="en-US"/>
                    </a:p>
                  </a:txBody>
                  <a:tcPr/>
                </a:tc>
                <a:tc>
                  <a:txBody>
                    <a:bodyPr/>
                    <a:lstStyle/>
                    <a:p>
                      <a:pPr algn="l">
                        <a:spcAft>
                          <a:spcPts val="0"/>
                        </a:spcAft>
                      </a:pPr>
                      <a:r>
                        <a:rPr lang="en-US" sz="900" kern="100" dirty="0">
                          <a:effectLst/>
                        </a:rPr>
                        <a:t>Ansible-LegacyRole</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8"/>
                  </a:ext>
                </a:extLst>
              </a:tr>
              <a:tr h="45188">
                <a:tc>
                  <a:txBody>
                    <a:bodyPr/>
                    <a:lstStyle/>
                    <a:p>
                      <a:pPr algn="l">
                        <a:spcAft>
                          <a:spcPts val="0"/>
                        </a:spcAft>
                      </a:pPr>
                      <a:r>
                        <a:rPr lang="en-US" altLang="ja-JP" sz="900" kern="100" dirty="0">
                          <a:effectLst/>
                        </a:rPr>
                        <a:t>Terraform</a:t>
                      </a:r>
                      <a:r>
                        <a:rPr lang="ja-JP" altLang="en-US" sz="900" kern="100" dirty="0">
                          <a:effectLst/>
                        </a:rPr>
                        <a:t> 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altLang="ja-JP" sz="900" kern="100" dirty="0">
                          <a:effectLst/>
                        </a:rPr>
                        <a:t>Terraform</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3846449212"/>
                  </a:ext>
                </a:extLst>
              </a:tr>
            </a:tbl>
          </a:graphicData>
        </a:graphic>
      </p:graphicFrame>
      <p:pic>
        <p:nvPicPr>
          <p:cNvPr id="4" name="図 3"/>
          <p:cNvPicPr>
            <a:picLocks noChangeAspect="1"/>
          </p:cNvPicPr>
          <p:nvPr/>
        </p:nvPicPr>
        <p:blipFill>
          <a:blip r:embed="rId2"/>
          <a:stretch>
            <a:fillRect/>
          </a:stretch>
        </p:blipFill>
        <p:spPr>
          <a:xfrm>
            <a:off x="1187530" y="1556740"/>
            <a:ext cx="6298666" cy="2397430"/>
          </a:xfrm>
          <a:prstGeom prst="rect">
            <a:avLst/>
          </a:prstGeom>
        </p:spPr>
      </p:pic>
    </p:spTree>
    <p:extLst>
      <p:ext uri="{BB962C8B-B14F-4D97-AF65-F5344CB8AC3E}">
        <p14:creationId xmlns:p14="http://schemas.microsoft.com/office/powerpoint/2010/main" val="810859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4.4</a:t>
            </a:r>
            <a:r>
              <a:rPr lang="ja-JP" altLang="en-US" dirty="0"/>
              <a:t>　動作確認（</a:t>
            </a:r>
            <a:r>
              <a:rPr lang="en-US" altLang="ja-JP" dirty="0"/>
              <a:t>4/4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lnSpcReduction="10000"/>
          </a:bodyPr>
          <a:lstStyle/>
          <a:p>
            <a:r>
              <a:rPr lang="en-US" altLang="ja-JP" dirty="0"/>
              <a:t>HTTPS</a:t>
            </a:r>
            <a:r>
              <a:rPr lang="ja-JP" altLang="en-US" dirty="0"/>
              <a:t>でアクセスするための準備作業</a:t>
            </a:r>
            <a:endParaRPr lang="en-US" altLang="ja-JP" dirty="0"/>
          </a:p>
          <a:p>
            <a:pPr marL="180000" lvl="1" indent="0">
              <a:buNone/>
            </a:pPr>
            <a:endParaRPr lang="en-US" altLang="ja-JP" dirty="0"/>
          </a:p>
          <a:p>
            <a:pPr lvl="1"/>
            <a:r>
              <a:rPr lang="ja-JP" altLang="en-US" dirty="0"/>
              <a:t>アンサーファイルの「</a:t>
            </a:r>
            <a:r>
              <a:rPr lang="en-US" altLang="ja-JP" dirty="0" err="1"/>
              <a:t>ita_domain</a:t>
            </a:r>
            <a:r>
              <a:rPr lang="ja-JP" altLang="en-US" dirty="0"/>
              <a:t>」に設定したホスト名をご使用の環境の</a:t>
            </a:r>
            <a:r>
              <a:rPr lang="en-US" altLang="ja-JP" dirty="0"/>
              <a:t>DNS</a:t>
            </a:r>
            <a:r>
              <a:rPr lang="ja-JP" altLang="en-US" dirty="0"/>
              <a:t>サーバまたは操作端末の</a:t>
            </a:r>
            <a:r>
              <a:rPr lang="en-US" altLang="ja-JP" dirty="0"/>
              <a:t>hosts</a:t>
            </a:r>
            <a:r>
              <a:rPr lang="ja-JP" altLang="en-US" dirty="0" err="1"/>
              <a:t>に登</a:t>
            </a:r>
            <a:r>
              <a:rPr lang="ja-JP" altLang="en-US" dirty="0"/>
              <a:t>録してください。</a:t>
            </a:r>
          </a:p>
          <a:p>
            <a:pPr lvl="1"/>
            <a:r>
              <a:rPr lang="ja-JP" altLang="ja-JP" dirty="0"/>
              <a:t>操作端末（</a:t>
            </a:r>
            <a:r>
              <a:rPr lang="en-US" altLang="ja-JP" dirty="0"/>
              <a:t>Windows</a:t>
            </a:r>
            <a:r>
              <a:rPr lang="ja-JP" altLang="ja-JP" dirty="0"/>
              <a:t>）</a:t>
            </a:r>
            <a:r>
              <a:rPr lang="ja-JP" altLang="en-US" dirty="0"/>
              <a:t>への</a:t>
            </a:r>
            <a:r>
              <a:rPr lang="ja-JP" altLang="ja-JP" dirty="0"/>
              <a:t>証明書インポート</a:t>
            </a:r>
            <a:r>
              <a:rPr lang="ja-JP" altLang="en-US" dirty="0"/>
              <a:t>を行います。</a:t>
            </a:r>
            <a:br>
              <a:rPr lang="en-US" altLang="ja-JP" dirty="0"/>
            </a:br>
            <a:r>
              <a:rPr lang="ja-JP" altLang="en-US" dirty="0"/>
              <a:t>ユーザ指定のサーバ証明書を使用してない場合、サーバ</a:t>
            </a:r>
            <a:r>
              <a:rPr lang="ja-JP" altLang="ja-JP" dirty="0"/>
              <a:t>証明書は</a:t>
            </a:r>
            <a:r>
              <a:rPr lang="en-US" altLang="ja-JP" dirty="0"/>
              <a:t>ITA</a:t>
            </a:r>
            <a:r>
              <a:rPr lang="ja-JP" altLang="ja-JP" dirty="0"/>
              <a:t>インストールパッケージの以下のパスに格納されています。</a:t>
            </a:r>
            <a:endParaRPr lang="en-US" altLang="ja-JP" dirty="0"/>
          </a:p>
          <a:p>
            <a:pPr marL="180000" lvl="1" indent="0">
              <a:buNone/>
            </a:pPr>
            <a:endParaRPr lang="en-US" altLang="ja-JP" sz="1400" dirty="0"/>
          </a:p>
          <a:p>
            <a:pPr lvl="1"/>
            <a:endParaRPr lang="en-US" altLang="ja-JP" sz="1400" dirty="0"/>
          </a:p>
          <a:p>
            <a:pPr lvl="1"/>
            <a:endParaRPr lang="en-US" altLang="ja-JP" sz="1400" dirty="0"/>
          </a:p>
          <a:p>
            <a:pPr lvl="1"/>
            <a:endParaRPr lang="en-US" altLang="ja-JP" sz="1400" dirty="0"/>
          </a:p>
          <a:p>
            <a:pPr lvl="1"/>
            <a:endParaRPr lang="en-US" altLang="ja-JP" sz="1400" dirty="0"/>
          </a:p>
          <a:p>
            <a:pPr lvl="1"/>
            <a:r>
              <a:rPr lang="en-US" altLang="ja-JP" dirty="0"/>
              <a:t>Web</a:t>
            </a:r>
            <a:r>
              <a:rPr lang="ja-JP" altLang="ja-JP" dirty="0"/>
              <a:t>ブラウザに証明書のインポートをしてください。</a:t>
            </a:r>
            <a:endParaRPr lang="en-US" altLang="ja-JP" dirty="0"/>
          </a:p>
          <a:p>
            <a:pPr lvl="1"/>
            <a:endParaRPr lang="en-US" altLang="ja-JP" dirty="0"/>
          </a:p>
          <a:p>
            <a:pPr lvl="0"/>
            <a:r>
              <a:rPr lang="en-US" altLang="ja-JP" dirty="0"/>
              <a:t>HTTPS</a:t>
            </a:r>
            <a:r>
              <a:rPr lang="ja-JP" altLang="en-US" dirty="0" err="1"/>
              <a:t>での</a:t>
            </a:r>
            <a:r>
              <a:rPr lang="en-US" altLang="ja-JP" dirty="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b="1" u="sng" dirty="0">
                <a:solidFill>
                  <a:srgbClr val="FF0000"/>
                </a:solidFill>
              </a:rPr>
              <a:t>https://[</a:t>
            </a:r>
            <a:r>
              <a:rPr lang="ja-JP" altLang="en-US" b="1" u="sng" dirty="0">
                <a:solidFill>
                  <a:srgbClr val="FF0000"/>
                </a:solidFill>
              </a:rPr>
              <a:t>アンサーファイルの</a:t>
            </a:r>
            <a:r>
              <a:rPr lang="en-US" altLang="ja-JP" b="1" u="sng" dirty="0" err="1">
                <a:solidFill>
                  <a:srgbClr val="FF0000"/>
                </a:solidFill>
              </a:rPr>
              <a:t>ita_domain</a:t>
            </a:r>
            <a:r>
              <a:rPr lang="ja-JP" altLang="en-US" b="1" u="sng" dirty="0">
                <a:solidFill>
                  <a:srgbClr val="FF0000"/>
                </a:solidFill>
              </a:rPr>
              <a:t>に入力したホスト名</a:t>
            </a:r>
            <a:r>
              <a:rPr lang="en-US" altLang="ja-JP" b="1" u="sng" dirty="0">
                <a:solidFill>
                  <a:srgbClr val="FF0000"/>
                </a:solidFill>
              </a:rPr>
              <a:t>]</a:t>
            </a:r>
          </a:p>
          <a:p>
            <a:pPr marL="180000" lvl="1" indent="0">
              <a:buNone/>
            </a:pPr>
            <a:r>
              <a:rPr lang="ja-JP" altLang="en-US" b="1" dirty="0">
                <a:solidFill>
                  <a:srgbClr val="FF0000"/>
                </a:solidFill>
              </a:rPr>
              <a:t>　</a:t>
            </a:r>
            <a:r>
              <a:rPr lang="en-US" altLang="ja-JP" sz="1500" dirty="0"/>
              <a:t>※</a:t>
            </a:r>
            <a:r>
              <a:rPr lang="ja-JP" altLang="en-US" sz="1500" dirty="0"/>
              <a:t>ドメイン名の代わりに、サーバーの</a:t>
            </a:r>
            <a:r>
              <a:rPr lang="en-US" altLang="ja-JP" sz="1500" dirty="0"/>
              <a:t>IP</a:t>
            </a:r>
            <a:r>
              <a:rPr lang="ja-JP" altLang="en-US" sz="1500" dirty="0"/>
              <a:t>アドレスでアクセスすることも可能です。</a:t>
            </a:r>
            <a:endParaRPr lang="en-US" altLang="ja-JP" sz="1500" dirty="0"/>
          </a:p>
          <a:p>
            <a:pPr marL="180000" lvl="1" indent="0">
              <a:buNone/>
            </a:pPr>
            <a:endParaRPr lang="en-US" altLang="ja-JP" b="1" u="sng" dirty="0">
              <a:solidFill>
                <a:srgbClr val="FF0000"/>
              </a:solidFill>
            </a:endParaRPr>
          </a:p>
          <a:p>
            <a:pPr marL="180000" lvl="1" indent="0">
              <a:buNone/>
            </a:pPr>
            <a:r>
              <a:rPr lang="ja-JP" altLang="en-US" dirty="0"/>
              <a:t>接続後は</a:t>
            </a:r>
            <a:r>
              <a:rPr lang="en-US" altLang="ja-JP" dirty="0"/>
              <a:t>HTTP</a:t>
            </a:r>
            <a:r>
              <a:rPr lang="ja-JP" altLang="en-US" dirty="0"/>
              <a:t>の場合と同様となります。</a:t>
            </a:r>
            <a:endParaRPr lang="en-US" altLang="ja-JP" dirty="0"/>
          </a:p>
          <a:p>
            <a:pPr lvl="1"/>
            <a:endParaRPr lang="ja-JP" altLang="ja-JP" dirty="0"/>
          </a:p>
          <a:p>
            <a:pPr lvl="1"/>
            <a:endParaRPr lang="en-US" altLang="ja-JP" dirty="0"/>
          </a:p>
          <a:p>
            <a:pPr lvl="1"/>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3441260493"/>
              </p:ext>
            </p:extLst>
          </p:nvPr>
        </p:nvGraphicFramePr>
        <p:xfrm>
          <a:off x="971500" y="2708900"/>
          <a:ext cx="6984970" cy="693485"/>
        </p:xfrm>
        <a:graphic>
          <a:graphicData uri="http://schemas.openxmlformats.org/drawingml/2006/table">
            <a:tbl>
              <a:tblPr firstRow="1" firstCol="1" bandRow="1">
                <a:tableStyleId>{5C22544A-7EE6-4342-B048-85BDC9FD1C3A}</a:tableStyleId>
              </a:tblPr>
              <a:tblGrid>
                <a:gridCol w="2448340">
                  <a:extLst>
                    <a:ext uri="{9D8B030D-6E8A-4147-A177-3AD203B41FA5}">
                      <a16:colId xmlns:a16="http://schemas.microsoft.com/office/drawing/2014/main" val="20001"/>
                    </a:ext>
                  </a:extLst>
                </a:gridCol>
                <a:gridCol w="4536630">
                  <a:extLst>
                    <a:ext uri="{9D8B030D-6E8A-4147-A177-3AD203B41FA5}">
                      <a16:colId xmlns:a16="http://schemas.microsoft.com/office/drawing/2014/main" val="20002"/>
                    </a:ext>
                  </a:extLst>
                </a:gridCol>
              </a:tblGrid>
              <a:tr h="305781">
                <a:tc>
                  <a:txBody>
                    <a:bodyPr/>
                    <a:lstStyle/>
                    <a:p>
                      <a:pPr algn="ctr">
                        <a:spcAft>
                          <a:spcPts val="0"/>
                        </a:spcAft>
                      </a:pPr>
                      <a:r>
                        <a:rPr lang="ja-JP" altLang="en-US" sz="1050" kern="100" dirty="0">
                          <a:effectLst/>
                        </a:rPr>
                        <a:t>ディレクトリ</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rPr>
                        <a:t>ファイル名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387704">
                <a:tc>
                  <a:txBody>
                    <a:bodyPr/>
                    <a:lstStyle/>
                    <a:p>
                      <a:pPr algn="l" latinLnBrk="1">
                        <a:spcAft>
                          <a:spcPts val="0"/>
                        </a:spcAft>
                      </a:pPr>
                      <a:r>
                        <a:rPr lang="en-US" altLang="ja-JP" sz="1100" b="0" kern="100" dirty="0">
                          <a:solidFill>
                            <a:schemeClr val="tx1"/>
                          </a:solidFill>
                          <a:effectLst/>
                          <a:latin typeface="+mn-ea"/>
                          <a:ea typeface="+mn-ea"/>
                          <a:cs typeface="Times New Roman" panose="02020603050405020304" pitchFamily="18" charset="0"/>
                        </a:rPr>
                        <a:t>/</a:t>
                      </a:r>
                      <a:r>
                        <a:rPr lang="en-US" altLang="ja-JP" sz="1100" b="0" kern="100" dirty="0" err="1">
                          <a:solidFill>
                            <a:schemeClr val="tx1"/>
                          </a:solidFill>
                          <a:effectLst/>
                          <a:latin typeface="+mn-ea"/>
                          <a:ea typeface="+mn-ea"/>
                          <a:cs typeface="Times New Roman" panose="02020603050405020304" pitchFamily="18" charset="0"/>
                        </a:rPr>
                        <a:t>etc</a:t>
                      </a:r>
                      <a:r>
                        <a:rPr lang="en-US" altLang="ja-JP" sz="1100" b="0" kern="100" dirty="0">
                          <a:solidFill>
                            <a:schemeClr val="tx1"/>
                          </a:solidFill>
                          <a:effectLst/>
                          <a:latin typeface="+mn-ea"/>
                          <a:ea typeface="+mn-ea"/>
                          <a:cs typeface="Times New Roman" panose="02020603050405020304" pitchFamily="18" charset="0"/>
                        </a:rPr>
                        <a:t>/</a:t>
                      </a:r>
                      <a:r>
                        <a:rPr lang="en-US" altLang="ja-JP" sz="1100" b="0" kern="100" dirty="0" err="1">
                          <a:solidFill>
                            <a:schemeClr val="tx1"/>
                          </a:solidFill>
                          <a:effectLst/>
                          <a:latin typeface="+mn-ea"/>
                          <a:ea typeface="+mn-ea"/>
                          <a:cs typeface="Times New Roman" panose="02020603050405020304" pitchFamily="18" charset="0"/>
                        </a:rPr>
                        <a:t>pki</a:t>
                      </a:r>
                      <a:r>
                        <a:rPr lang="en-US" altLang="ja-JP" sz="1100" b="0" kern="100" dirty="0">
                          <a:solidFill>
                            <a:schemeClr val="tx1"/>
                          </a:solidFill>
                          <a:effectLst/>
                          <a:latin typeface="+mn-ea"/>
                          <a:ea typeface="+mn-ea"/>
                          <a:cs typeface="Times New Roman" panose="02020603050405020304" pitchFamily="18" charset="0"/>
                        </a:rPr>
                        <a:t>/</a:t>
                      </a:r>
                      <a:r>
                        <a:rPr lang="en-US" altLang="ja-JP" sz="1100" b="0" kern="100" dirty="0" err="1">
                          <a:solidFill>
                            <a:schemeClr val="tx1"/>
                          </a:solidFill>
                          <a:effectLst/>
                          <a:latin typeface="+mn-ea"/>
                          <a:ea typeface="+mn-ea"/>
                          <a:cs typeface="Times New Roman" panose="02020603050405020304" pitchFamily="18" charset="0"/>
                        </a:rPr>
                        <a:t>tls</a:t>
                      </a:r>
                      <a:r>
                        <a:rPr lang="en-US" altLang="ja-JP" sz="1100" b="0" kern="100" dirty="0">
                          <a:solidFill>
                            <a:schemeClr val="tx1"/>
                          </a:solidFill>
                          <a:effectLst/>
                          <a:latin typeface="+mn-ea"/>
                          <a:ea typeface="+mn-ea"/>
                          <a:cs typeface="Times New Roman" panose="02020603050405020304" pitchFamily="18" charset="0"/>
                        </a:rPr>
                        <a:t>/certs</a:t>
                      </a:r>
                      <a:endParaRPr lang="ja-JP" sz="1100" b="0" kern="100" dirty="0">
                        <a:solidFill>
                          <a:schemeClr val="tx1"/>
                        </a:solidFill>
                        <a:effectLst/>
                        <a:latin typeface="+mn-ea"/>
                        <a:ea typeface="+mn-ea"/>
                        <a:cs typeface="Times New Roman" panose="02020603050405020304" pitchFamily="18" charset="0"/>
                      </a:endParaRPr>
                    </a:p>
                  </a:txBody>
                  <a:tcPr marL="68580" marR="68580" marT="0" marB="0" anchor="ctr">
                    <a:solidFill>
                      <a:srgbClr val="CBCDD3"/>
                    </a:solidFill>
                  </a:tcPr>
                </a:tc>
                <a:tc>
                  <a:txBody>
                    <a:bodyPr/>
                    <a:lstStyle/>
                    <a:p>
                      <a:pPr algn="l">
                        <a:spcAft>
                          <a:spcPts val="0"/>
                        </a:spcAft>
                      </a:pPr>
                      <a:r>
                        <a:rPr lang="en-US" altLang="ja-JP" sz="1100" kern="100" dirty="0">
                          <a:effectLst/>
                          <a:latin typeface="+mn-ea"/>
                          <a:ea typeface="+mn-ea"/>
                          <a:cs typeface="Times New Roman" panose="02020603050405020304" pitchFamily="18" charset="0"/>
                        </a:rPr>
                        <a:t>[</a:t>
                      </a:r>
                      <a:r>
                        <a:rPr lang="ja-JP" altLang="en-US" sz="1100" kern="100" dirty="0">
                          <a:effectLst/>
                          <a:latin typeface="+mn-ea"/>
                          <a:ea typeface="+mn-ea"/>
                          <a:cs typeface="Times New Roman" panose="02020603050405020304" pitchFamily="18" charset="0"/>
                        </a:rPr>
                        <a:t>アンサーファイルの</a:t>
                      </a:r>
                      <a:r>
                        <a:rPr lang="en-US" altLang="ja-JP" sz="1100" kern="100" dirty="0" err="1">
                          <a:effectLst/>
                          <a:latin typeface="+mn-ea"/>
                          <a:ea typeface="+mn-ea"/>
                          <a:cs typeface="Times New Roman" panose="02020603050405020304" pitchFamily="18" charset="0"/>
                        </a:rPr>
                        <a:t>ita_domain</a:t>
                      </a:r>
                      <a:r>
                        <a:rPr lang="ja-JP" altLang="en-US" sz="1100" kern="100" dirty="0">
                          <a:effectLst/>
                          <a:latin typeface="+mn-ea"/>
                          <a:ea typeface="+mn-ea"/>
                          <a:cs typeface="Times New Roman" panose="02020603050405020304" pitchFamily="18" charset="0"/>
                        </a:rPr>
                        <a:t>に設定したホスト名</a:t>
                      </a:r>
                      <a:r>
                        <a:rPr lang="en-US" altLang="ja-JP" sz="1100" kern="100" dirty="0">
                          <a:effectLst/>
                          <a:latin typeface="+mn-ea"/>
                          <a:ea typeface="+mn-ea"/>
                          <a:cs typeface="Times New Roman" panose="02020603050405020304" pitchFamily="18" charset="0"/>
                        </a:rPr>
                        <a:t>].</a:t>
                      </a:r>
                      <a:r>
                        <a:rPr lang="en-US" altLang="ja-JP" sz="1100" kern="100" dirty="0" err="1">
                          <a:effectLst/>
                          <a:latin typeface="+mn-ea"/>
                          <a:ea typeface="+mn-ea"/>
                          <a:cs typeface="Times New Roman" panose="02020603050405020304" pitchFamily="18" charset="0"/>
                        </a:rPr>
                        <a:t>crt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772385271"/>
                  </a:ext>
                </a:extLst>
              </a:tr>
            </a:tbl>
          </a:graphicData>
        </a:graphic>
      </p:graphicFrame>
      <p:sp>
        <p:nvSpPr>
          <p:cNvPr id="4" name="テキスト ボックス 3"/>
          <p:cNvSpPr txBox="1"/>
          <p:nvPr/>
        </p:nvSpPr>
        <p:spPr>
          <a:xfrm>
            <a:off x="863485" y="3414117"/>
            <a:ext cx="7201000" cy="461665"/>
          </a:xfrm>
          <a:prstGeom prst="rect">
            <a:avLst/>
          </a:prstGeom>
          <a:noFill/>
        </p:spPr>
        <p:txBody>
          <a:bodyPr wrap="square" rtlCol="0">
            <a:spAutoFit/>
          </a:bodyPr>
          <a:lstStyle/>
          <a:p>
            <a:r>
              <a:rPr kumimoji="1" lang="en-US" altLang="ja-JP" sz="1200" dirty="0"/>
              <a:t>※</a:t>
            </a:r>
            <a:r>
              <a:rPr kumimoji="1" lang="ja-JP" altLang="en-US" sz="1200" dirty="0"/>
              <a:t>ユーザ指定のサーバ証明書を使用する場合はアンサーファイルの「</a:t>
            </a:r>
            <a:r>
              <a:rPr lang="en-US" altLang="ja-JP" sz="1200" kern="100" dirty="0" err="1">
                <a:latin typeface="+mn-ea"/>
                <a:cs typeface="Times New Roman" panose="02020603050405020304" pitchFamily="18" charset="0"/>
              </a:rPr>
              <a:t>certificate_path</a:t>
            </a:r>
            <a:r>
              <a:rPr lang="ja-JP" altLang="en-US" sz="1200" kern="100" dirty="0">
                <a:latin typeface="+mn-ea"/>
                <a:cs typeface="Times New Roman" panose="02020603050405020304" pitchFamily="18" charset="0"/>
              </a:rPr>
              <a:t>」に設定した</a:t>
            </a:r>
            <a:endParaRPr lang="en-US" altLang="ja-JP" sz="1200" kern="100" dirty="0">
              <a:latin typeface="+mn-ea"/>
              <a:cs typeface="Times New Roman" panose="02020603050405020304" pitchFamily="18" charset="0"/>
            </a:endParaRPr>
          </a:p>
          <a:p>
            <a:r>
              <a:rPr lang="ja-JP" altLang="en-US" sz="1200" kern="100" dirty="0">
                <a:latin typeface="+mn-ea"/>
                <a:cs typeface="Times New Roman" panose="02020603050405020304" pitchFamily="18" charset="0"/>
              </a:rPr>
              <a:t>証明書ファイルを使用してください。</a:t>
            </a:r>
            <a:endParaRPr lang="ja-JP" altLang="ja-JP" sz="1200" kern="100" dirty="0">
              <a:latin typeface="+mn-ea"/>
              <a:cs typeface="Times New Roman" panose="02020603050405020304" pitchFamily="18" charset="0"/>
            </a:endParaRPr>
          </a:p>
        </p:txBody>
      </p:sp>
    </p:spTree>
    <p:extLst>
      <p:ext uri="{BB962C8B-B14F-4D97-AF65-F5344CB8AC3E}">
        <p14:creationId xmlns:p14="http://schemas.microsoft.com/office/powerpoint/2010/main" val="2122075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5.</a:t>
            </a:r>
            <a:r>
              <a:rPr lang="ja-JP" altLang="en-US" dirty="0"/>
              <a:t>　参考</a:t>
            </a:r>
            <a:endParaRPr kumimoji="1" lang="ja-JP" altLang="en-US" dirty="0"/>
          </a:p>
        </p:txBody>
      </p:sp>
    </p:spTree>
    <p:extLst>
      <p:ext uri="{BB962C8B-B14F-4D97-AF65-F5344CB8AC3E}">
        <p14:creationId xmlns:p14="http://schemas.microsoft.com/office/powerpoint/2010/main" val="2560558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1.</a:t>
            </a:r>
            <a:r>
              <a:rPr lang="ja-JP" altLang="en-US" dirty="0"/>
              <a:t>　はじめに</a:t>
            </a:r>
            <a:endParaRPr kumimoji="1" lang="ja-JP" altLang="en-US" dirty="0"/>
          </a:p>
        </p:txBody>
      </p:sp>
    </p:spTree>
    <p:extLst>
      <p:ext uri="{BB962C8B-B14F-4D97-AF65-F5344CB8AC3E}">
        <p14:creationId xmlns:p14="http://schemas.microsoft.com/office/powerpoint/2010/main" val="4241673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5.1</a:t>
            </a:r>
            <a:r>
              <a:rPr lang="ja-JP" altLang="en-US" dirty="0"/>
              <a:t>　参考（</a:t>
            </a:r>
            <a:r>
              <a:rPr lang="en-US" altLang="ja-JP" dirty="0"/>
              <a:t>1/2</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en-US" altLang="ja-JP" dirty="0"/>
              <a:t>HTTP</a:t>
            </a:r>
            <a:r>
              <a:rPr lang="ja-JP" altLang="en-US" dirty="0"/>
              <a:t>または</a:t>
            </a:r>
            <a:r>
              <a:rPr lang="en-US" altLang="ja-JP" dirty="0"/>
              <a:t>HTTPS</a:t>
            </a:r>
            <a:r>
              <a:rPr lang="ja-JP" altLang="en-US" dirty="0"/>
              <a:t>アクセスの制限</a:t>
            </a:r>
            <a:endParaRPr lang="en-US" altLang="ja-JP" dirty="0"/>
          </a:p>
          <a:p>
            <a:pPr marL="180000" lvl="1" indent="0">
              <a:buNone/>
            </a:pPr>
            <a:r>
              <a:rPr lang="en-US" altLang="ja-JP" dirty="0"/>
              <a:t>HTTP</a:t>
            </a:r>
            <a:r>
              <a:rPr lang="ja-JP" altLang="en-US" dirty="0"/>
              <a:t>または</a:t>
            </a:r>
            <a:r>
              <a:rPr lang="en-US" altLang="ja-JP" dirty="0"/>
              <a:t>HTTPS</a:t>
            </a:r>
            <a:r>
              <a:rPr lang="ja-JP" altLang="en-US" dirty="0"/>
              <a:t>アクセスを制限する場合は、</a:t>
            </a:r>
            <a:r>
              <a:rPr lang="ja-JP" altLang="ja-JP" dirty="0"/>
              <a:t>以下の</a:t>
            </a:r>
            <a:r>
              <a:rPr lang="ja-JP" altLang="en-US" dirty="0"/>
              <a:t>手順を実施してください。</a:t>
            </a:r>
            <a:endParaRPr lang="en-US" altLang="ja-JP" dirty="0"/>
          </a:p>
          <a:p>
            <a:pPr marL="180000" lvl="1" indent="0">
              <a:buNone/>
            </a:pPr>
            <a:endParaRPr lang="en-US" altLang="ja-JP" dirty="0"/>
          </a:p>
          <a:p>
            <a:pPr lvl="1"/>
            <a:r>
              <a:rPr lang="ja-JP" altLang="en-US" dirty="0"/>
              <a:t>ファイル「</a:t>
            </a:r>
            <a:r>
              <a:rPr lang="en-US" altLang="ja-JP" dirty="0"/>
              <a:t>/</a:t>
            </a:r>
            <a:r>
              <a:rPr lang="en-US" altLang="ja-JP" dirty="0" err="1"/>
              <a:t>etc</a:t>
            </a:r>
            <a:r>
              <a:rPr lang="en-US" altLang="ja-JP" dirty="0"/>
              <a:t>/</a:t>
            </a:r>
            <a:r>
              <a:rPr lang="en-US" altLang="ja-JP" dirty="0" err="1"/>
              <a:t>httpd</a:t>
            </a:r>
            <a:r>
              <a:rPr lang="en-US" altLang="ja-JP" dirty="0"/>
              <a:t>/</a:t>
            </a:r>
            <a:r>
              <a:rPr lang="en-US" altLang="ja-JP" dirty="0" err="1"/>
              <a:t>conf.d</a:t>
            </a:r>
            <a:r>
              <a:rPr lang="en-US" altLang="ja-JP" dirty="0"/>
              <a:t>/</a:t>
            </a:r>
            <a:r>
              <a:rPr lang="en-US" altLang="ja-JP" dirty="0" err="1"/>
              <a:t>vhosts_exastro</a:t>
            </a:r>
            <a:r>
              <a:rPr lang="en-US" altLang="ja-JP" dirty="0"/>
              <a:t>-it-</a:t>
            </a:r>
            <a:r>
              <a:rPr lang="en-US" altLang="ja-JP" dirty="0" err="1"/>
              <a:t>automation.conf</a:t>
            </a:r>
            <a:r>
              <a:rPr lang="ja-JP" altLang="en-US" dirty="0"/>
              <a:t>」を編集する。</a:t>
            </a:r>
            <a:br>
              <a:rPr lang="en-US" altLang="ja-JP" dirty="0"/>
            </a:br>
            <a:r>
              <a:rPr lang="en-US" altLang="ja-JP" dirty="0"/>
              <a:t>HTTP</a:t>
            </a:r>
            <a:r>
              <a:rPr lang="ja-JP" altLang="en-US" dirty="0"/>
              <a:t>を制限する場合は、「</a:t>
            </a:r>
            <a:r>
              <a:rPr lang="en-US" altLang="ja-JP" dirty="0"/>
              <a:t>&lt;</a:t>
            </a:r>
            <a:r>
              <a:rPr lang="en-US" altLang="ja-JP" dirty="0" err="1"/>
              <a:t>VirtualHost</a:t>
            </a:r>
            <a:r>
              <a:rPr lang="en-US" altLang="ja-JP" dirty="0"/>
              <a:t> *:80 &gt;</a:t>
            </a:r>
            <a:r>
              <a:rPr lang="ja-JP" altLang="en-US" dirty="0"/>
              <a:t>」から「</a:t>
            </a:r>
            <a:r>
              <a:rPr lang="en-US" altLang="ja-JP" dirty="0"/>
              <a:t>&lt;/</a:t>
            </a:r>
            <a:r>
              <a:rPr lang="en-US" altLang="ja-JP" dirty="0" err="1"/>
              <a:t>VirtualHost</a:t>
            </a:r>
            <a:r>
              <a:rPr lang="en-US" altLang="ja-JP" dirty="0"/>
              <a:t>&gt;</a:t>
            </a:r>
            <a:r>
              <a:rPr lang="ja-JP" altLang="en-US" dirty="0"/>
              <a:t>」をコメントアウト</a:t>
            </a:r>
            <a:r>
              <a:rPr lang="en-US" altLang="ja-JP" dirty="0"/>
              <a:t>(#)</a:t>
            </a:r>
            <a:r>
              <a:rPr lang="ja-JP" altLang="en-US" dirty="0"/>
              <a:t>をする。</a:t>
            </a:r>
            <a:br>
              <a:rPr lang="en-US" altLang="ja-JP" dirty="0"/>
            </a:br>
            <a:r>
              <a:rPr lang="en-US" altLang="ja-JP" dirty="0"/>
              <a:t>HTTPS</a:t>
            </a:r>
            <a:r>
              <a:rPr lang="ja-JP" altLang="en-US" dirty="0"/>
              <a:t>を制限する場合は、「</a:t>
            </a:r>
            <a:r>
              <a:rPr lang="en-US" altLang="ja-JP" dirty="0"/>
              <a:t>&lt;</a:t>
            </a:r>
            <a:r>
              <a:rPr lang="en-US" altLang="ja-JP" dirty="0" err="1"/>
              <a:t>VirtualHost</a:t>
            </a:r>
            <a:r>
              <a:rPr lang="en-US" altLang="ja-JP" dirty="0"/>
              <a:t> *:443 &gt;</a:t>
            </a:r>
            <a:r>
              <a:rPr lang="ja-JP" altLang="en-US" dirty="0"/>
              <a:t>」から「</a:t>
            </a:r>
            <a:r>
              <a:rPr lang="en-US" altLang="ja-JP" dirty="0"/>
              <a:t>&lt;/</a:t>
            </a:r>
            <a:r>
              <a:rPr lang="en-US" altLang="ja-JP" dirty="0" err="1"/>
              <a:t>VirtualHost</a:t>
            </a:r>
            <a:r>
              <a:rPr lang="en-US" altLang="ja-JP" dirty="0"/>
              <a:t>&gt;</a:t>
            </a:r>
            <a:r>
              <a:rPr lang="ja-JP" altLang="en-US" dirty="0"/>
              <a:t>」をコメントアウト</a:t>
            </a:r>
            <a:r>
              <a:rPr lang="en-US" altLang="ja-JP" dirty="0"/>
              <a:t>(#)</a:t>
            </a:r>
            <a:r>
              <a:rPr lang="ja-JP" altLang="en-US" dirty="0"/>
              <a:t>をする。</a:t>
            </a:r>
            <a:endParaRPr lang="en-US" altLang="ja-JP" dirty="0"/>
          </a:p>
          <a:p>
            <a:pPr marL="180000" lvl="1" indent="0">
              <a:buNone/>
            </a:pPr>
            <a:endParaRPr lang="en-US" altLang="ja-JP" dirty="0"/>
          </a:p>
          <a:p>
            <a:pPr lvl="1"/>
            <a:r>
              <a:rPr lang="ja-JP" altLang="en-US" dirty="0"/>
              <a:t>以下のコマンドにより</a:t>
            </a:r>
            <a:r>
              <a:rPr lang="en-US" altLang="ja-JP" dirty="0"/>
              <a:t>Apache</a:t>
            </a:r>
            <a:r>
              <a:rPr lang="ja-JP" altLang="en-US" dirty="0"/>
              <a:t>を再起動する。</a:t>
            </a:r>
            <a:br>
              <a:rPr lang="en-US" altLang="ja-JP" dirty="0"/>
            </a:br>
            <a:r>
              <a:rPr lang="en-US" altLang="ja-JP" dirty="0" err="1"/>
              <a:t>systemctl</a:t>
            </a:r>
            <a:r>
              <a:rPr lang="en-US" altLang="ja-JP" dirty="0"/>
              <a:t> restart </a:t>
            </a:r>
            <a:r>
              <a:rPr lang="en-US" altLang="ja-JP" dirty="0" err="1"/>
              <a:t>httpd</a:t>
            </a:r>
            <a:endParaRPr lang="en-US" altLang="ja-JP" dirty="0"/>
          </a:p>
        </p:txBody>
      </p:sp>
    </p:spTree>
    <p:extLst>
      <p:ext uri="{BB962C8B-B14F-4D97-AF65-F5344CB8AC3E}">
        <p14:creationId xmlns:p14="http://schemas.microsoft.com/office/powerpoint/2010/main" val="1230234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5.2</a:t>
            </a:r>
            <a:r>
              <a:rPr lang="ja-JP" altLang="en-US" dirty="0"/>
              <a:t>　参考（</a:t>
            </a:r>
            <a:r>
              <a:rPr lang="en-US" altLang="ja-JP" dirty="0"/>
              <a:t>2/2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marL="180000" lvl="1">
              <a:lnSpc>
                <a:spcPct val="80000"/>
              </a:lnSpc>
              <a:buFont typeface="Arial" panose="020B0604020202020204" pitchFamily="34" charset="0"/>
              <a:buChar char="▌"/>
            </a:pPr>
            <a:r>
              <a:rPr lang="ja-JP" altLang="en-US" sz="2000" dirty="0">
                <a:cs typeface="+mn-cs"/>
              </a:rPr>
              <a:t>インストールモードについて</a:t>
            </a:r>
            <a:endParaRPr lang="en-US" altLang="ja-JP" sz="2000" dirty="0">
              <a:cs typeface="+mn-cs"/>
            </a:endParaRPr>
          </a:p>
          <a:p>
            <a:pPr lvl="1"/>
            <a:r>
              <a:rPr lang="ja-JP" altLang="en-US" dirty="0"/>
              <a:t>バージョン</a:t>
            </a:r>
            <a:r>
              <a:rPr lang="en-US" altLang="ja-JP" dirty="0"/>
              <a:t>1.6.0</a:t>
            </a:r>
            <a:r>
              <a:rPr lang="ja-JP" altLang="en-US" dirty="0"/>
              <a:t>より、</a:t>
            </a:r>
            <a:r>
              <a:rPr lang="en-US" altLang="ja-JP" dirty="0"/>
              <a:t>ITA</a:t>
            </a:r>
            <a:r>
              <a:rPr lang="ja-JP" altLang="en-US" dirty="0"/>
              <a:t>インストール時に実行するシェルが</a:t>
            </a:r>
            <a:r>
              <a:rPr lang="en-US" altLang="ja-JP" kern="100" dirty="0"/>
              <a:t>ita_installer.sh</a:t>
            </a:r>
            <a:r>
              <a:rPr lang="ja-JP" altLang="en-US" kern="100" dirty="0"/>
              <a:t>のみに統一され、アンサーファイル</a:t>
            </a:r>
            <a:r>
              <a:rPr lang="en-US" altLang="ja-JP" dirty="0"/>
              <a:t>(</a:t>
            </a:r>
            <a:r>
              <a:rPr lang="en-US" altLang="ja-JP" kern="100" dirty="0"/>
              <a:t>ita</a:t>
            </a:r>
            <a:r>
              <a:rPr lang="en-US" altLang="ja-JP" dirty="0"/>
              <a:t>_answers.txt)</a:t>
            </a:r>
            <a:r>
              <a:rPr lang="ja-JP" altLang="en-US" dirty="0"/>
              <a:t>の「</a:t>
            </a:r>
            <a:r>
              <a:rPr lang="en-US" altLang="ja-JP" dirty="0" err="1"/>
              <a:t>install_mode</a:t>
            </a:r>
            <a:r>
              <a:rPr lang="ja-JP" altLang="en-US" dirty="0"/>
              <a:t>」の値によって、インストーラーの動作が以下のモードに分岐します。</a:t>
            </a:r>
            <a:br>
              <a:rPr lang="en-US" altLang="ja-JP" dirty="0"/>
            </a:br>
            <a:endParaRPr lang="en-US" altLang="ja-JP" dirty="0"/>
          </a:p>
          <a:p>
            <a:pPr lvl="2"/>
            <a:r>
              <a:rPr lang="en-US" altLang="ja-JP" dirty="0" err="1"/>
              <a:t>Install_Online</a:t>
            </a:r>
            <a:r>
              <a:rPr lang="ja-JP" altLang="en-US" dirty="0"/>
              <a:t>：</a:t>
            </a:r>
            <a:r>
              <a:rPr lang="en-US" altLang="ja-JP" dirty="0"/>
              <a:t>ITA</a:t>
            </a:r>
            <a:r>
              <a:rPr lang="ja-JP" altLang="en-US" dirty="0"/>
              <a:t>に必要なライブラリのインストールをインターネット経由で行った後、</a:t>
            </a:r>
            <a:r>
              <a:rPr lang="en-US" altLang="ja-JP" dirty="0"/>
              <a:t>ITA</a:t>
            </a:r>
            <a:r>
              <a:rPr lang="ja-JP" altLang="en-US" dirty="0"/>
              <a:t>本体をインストールします。</a:t>
            </a:r>
            <a:endParaRPr lang="en-US" altLang="ja-JP" dirty="0"/>
          </a:p>
          <a:p>
            <a:pPr lvl="2"/>
            <a:r>
              <a:rPr lang="en-US" altLang="ja-JP" dirty="0" err="1"/>
              <a:t>Install_Offline</a:t>
            </a:r>
            <a:r>
              <a:rPr lang="ja-JP" altLang="en-US" dirty="0"/>
              <a:t>：</a:t>
            </a:r>
            <a:r>
              <a:rPr lang="en-US" altLang="ja-JP" dirty="0"/>
              <a:t>Gather Library</a:t>
            </a:r>
            <a:r>
              <a:rPr lang="ja-JP" altLang="en-US" dirty="0"/>
              <a:t>で作成したパッケージを使い、オフラインでライブラリのインストールと</a:t>
            </a:r>
            <a:r>
              <a:rPr lang="en-US" altLang="ja-JP" dirty="0"/>
              <a:t>ITA</a:t>
            </a:r>
            <a:r>
              <a:rPr lang="ja-JP" altLang="en-US" dirty="0"/>
              <a:t>本体のインストールを行います。</a:t>
            </a:r>
            <a:endParaRPr lang="en-US" altLang="ja-JP" dirty="0"/>
          </a:p>
          <a:p>
            <a:pPr lvl="2"/>
            <a:r>
              <a:rPr lang="en-US" altLang="ja-JP" dirty="0" err="1"/>
              <a:t>Gather_Library</a:t>
            </a:r>
            <a:r>
              <a:rPr lang="ja-JP" altLang="en-US" dirty="0"/>
              <a:t>：</a:t>
            </a:r>
            <a:r>
              <a:rPr lang="en-US" altLang="ja-JP" dirty="0"/>
              <a:t>ITA</a:t>
            </a:r>
            <a:r>
              <a:rPr lang="ja-JP" altLang="en-US" dirty="0"/>
              <a:t>に必要なライブラリの収集をインターネット経由で行い、</a:t>
            </a:r>
            <a:r>
              <a:rPr lang="en-US" altLang="ja-JP" dirty="0" err="1"/>
              <a:t>Install_Offline</a:t>
            </a:r>
            <a:r>
              <a:rPr lang="ja-JP" altLang="en-US" dirty="0"/>
              <a:t>の実行に必要なパッケージを作成します。（</a:t>
            </a:r>
            <a:r>
              <a:rPr lang="en-US" altLang="ja-JP" dirty="0" err="1"/>
              <a:t>Install_Offline</a:t>
            </a:r>
            <a:r>
              <a:rPr lang="ja-JP" altLang="en-US" dirty="0"/>
              <a:t>を行う前に実行してください）</a:t>
            </a:r>
            <a:endParaRPr lang="en-US" altLang="ja-JP" dirty="0"/>
          </a:p>
          <a:p>
            <a:pPr lvl="2"/>
            <a:r>
              <a:rPr lang="en-US" altLang="ja-JP" dirty="0" err="1"/>
              <a:t>Install_ITA</a:t>
            </a:r>
            <a:r>
              <a:rPr lang="ja-JP" altLang="en-US" dirty="0"/>
              <a:t>：ライブラリのインストールは行わずに、</a:t>
            </a:r>
            <a:r>
              <a:rPr lang="en-US" altLang="ja-JP" dirty="0"/>
              <a:t>ITA</a:t>
            </a:r>
            <a:r>
              <a:rPr lang="ja-JP" altLang="en-US" dirty="0"/>
              <a:t>本体をインストールします。</a:t>
            </a:r>
            <a:endParaRPr lang="en-US" altLang="ja-JP" dirty="0"/>
          </a:p>
          <a:p>
            <a:pPr lvl="2"/>
            <a:r>
              <a:rPr lang="en-US" altLang="ja-JP" dirty="0" err="1"/>
              <a:t>Versionup_All</a:t>
            </a:r>
            <a:r>
              <a:rPr lang="ja-JP" altLang="en-US" dirty="0"/>
              <a:t>：バージョンアップで必要となるライブラリをインターネット経由で追加インストールした後、</a:t>
            </a:r>
            <a:r>
              <a:rPr lang="en-US" altLang="ja-JP" dirty="0"/>
              <a:t>ITA</a:t>
            </a:r>
            <a:r>
              <a:rPr lang="ja-JP" altLang="en-US" dirty="0"/>
              <a:t>本体をバージョンアップします。</a:t>
            </a:r>
            <a:endParaRPr lang="en-US" altLang="ja-JP" dirty="0"/>
          </a:p>
          <a:p>
            <a:pPr lvl="2"/>
            <a:r>
              <a:rPr lang="en-US" altLang="ja-JP" dirty="0" err="1"/>
              <a:t>Versionup_ITA</a:t>
            </a:r>
            <a:r>
              <a:rPr lang="ja-JP" altLang="en-US" dirty="0"/>
              <a:t>：ライブラリのインストールは行わずに、</a:t>
            </a:r>
            <a:r>
              <a:rPr lang="en-US" altLang="ja-JP" dirty="0"/>
              <a:t>ITA</a:t>
            </a:r>
            <a:r>
              <a:rPr lang="ja-JP" altLang="en-US" dirty="0"/>
              <a:t>本体をバージョンアップします。</a:t>
            </a:r>
            <a:endParaRPr lang="en-US" altLang="ja-JP" dirty="0"/>
          </a:p>
          <a:p>
            <a:pPr lvl="2"/>
            <a:r>
              <a:rPr lang="en-US" altLang="ja-JP" dirty="0"/>
              <a:t>Uninstall</a:t>
            </a:r>
            <a:r>
              <a:rPr lang="ja-JP" altLang="en-US" dirty="0"/>
              <a:t>：</a:t>
            </a:r>
            <a:r>
              <a:rPr lang="en-US" altLang="ja-JP" dirty="0"/>
              <a:t>ITA</a:t>
            </a:r>
            <a:r>
              <a:rPr lang="ja-JP" altLang="en-US" dirty="0"/>
              <a:t>本体をアンインストールします。</a:t>
            </a:r>
            <a:r>
              <a:rPr lang="en-US" altLang="ja-JP" dirty="0"/>
              <a:t>(</a:t>
            </a:r>
            <a:r>
              <a:rPr lang="ja-JP" altLang="en-US" dirty="0"/>
              <a:t>ライブラリのアンインストールは行いません。</a:t>
            </a:r>
            <a:r>
              <a:rPr lang="en-US" altLang="ja-JP" dirty="0"/>
              <a:t>)</a:t>
            </a:r>
            <a:br>
              <a:rPr lang="en-US" altLang="ja-JP" dirty="0"/>
            </a:br>
            <a:endParaRPr lang="en-US" altLang="ja-JP" dirty="0"/>
          </a:p>
          <a:p>
            <a:endParaRPr lang="en-US" altLang="ja-JP" dirty="0"/>
          </a:p>
          <a:p>
            <a:pPr lvl="1"/>
            <a:endParaRPr lang="en-US" altLang="ja-JP" dirty="0"/>
          </a:p>
        </p:txBody>
      </p:sp>
    </p:spTree>
    <p:extLst>
      <p:ext uri="{BB962C8B-B14F-4D97-AF65-F5344CB8AC3E}">
        <p14:creationId xmlns:p14="http://schemas.microsoft.com/office/powerpoint/2010/main" val="3725044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1.1</a:t>
            </a:r>
            <a:r>
              <a:rPr kumimoji="1" lang="ja-JP" altLang="en-US" dirty="0"/>
              <a:t>　</a:t>
            </a:r>
            <a:r>
              <a:rPr lang="ja-JP" altLang="en-US" dirty="0"/>
              <a:t>本資料について</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dirty="0"/>
              <a:t>本資料について</a:t>
            </a:r>
            <a:endParaRPr lang="en-US" altLang="ja-JP" dirty="0"/>
          </a:p>
          <a:p>
            <a:pPr lvl="1"/>
            <a:r>
              <a:rPr lang="ja-JP" altLang="en-US" dirty="0"/>
              <a:t>本資料では、外部のリポジトリを使用する場合に、インストーラーを使ってオールインワン構成（後述）で</a:t>
            </a:r>
            <a:r>
              <a:rPr lang="en-US" altLang="ja-JP" dirty="0"/>
              <a:t>ITA</a:t>
            </a:r>
            <a:r>
              <a:rPr lang="ja-JP" altLang="en-US" dirty="0"/>
              <a:t>を構築する手順について記載しています。</a:t>
            </a:r>
            <a:endParaRPr lang="en-US" altLang="ja-JP" dirty="0"/>
          </a:p>
        </p:txBody>
      </p:sp>
    </p:spTree>
    <p:extLst>
      <p:ext uri="{BB962C8B-B14F-4D97-AF65-F5344CB8AC3E}">
        <p14:creationId xmlns:p14="http://schemas.microsoft.com/office/powerpoint/2010/main" val="105436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ja-JP" altLang="en-US" dirty="0"/>
              <a:t>　システム構成</a:t>
            </a:r>
            <a:endParaRPr kumimoji="1" lang="ja-JP" altLang="en-US" dirty="0"/>
          </a:p>
        </p:txBody>
      </p:sp>
    </p:spTree>
    <p:extLst>
      <p:ext uri="{BB962C8B-B14F-4D97-AF65-F5344CB8AC3E}">
        <p14:creationId xmlns:p14="http://schemas.microsoft.com/office/powerpoint/2010/main" val="370539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2.1</a:t>
            </a:r>
            <a:r>
              <a:rPr lang="ja-JP" altLang="en-US" dirty="0"/>
              <a:t>　</a:t>
            </a:r>
            <a:r>
              <a:rPr lang="zh-TW" altLang="en-US" dirty="0"/>
              <a:t>連携実行機能</a:t>
            </a:r>
          </a:p>
        </p:txBody>
      </p:sp>
      <p:sp>
        <p:nvSpPr>
          <p:cNvPr id="3" name="コンテンツ プレースホルダー 2"/>
          <p:cNvSpPr>
            <a:spLocks noGrp="1"/>
          </p:cNvSpPr>
          <p:nvPr>
            <p:ph sz="quarter" idx="10"/>
          </p:nvPr>
        </p:nvSpPr>
        <p:spPr>
          <a:xfrm>
            <a:off x="178537" y="692620"/>
            <a:ext cx="8784976" cy="5616476"/>
          </a:xfrm>
        </p:spPr>
        <p:txBody>
          <a:bodyPr/>
          <a:lstStyle/>
          <a:p>
            <a:r>
              <a:rPr lang="zh-TW" altLang="en-US" dirty="0"/>
              <a:t>連携実行機能</a:t>
            </a:r>
            <a:r>
              <a:rPr lang="ja-JP" altLang="en-US" dirty="0"/>
              <a:t>について</a:t>
            </a:r>
            <a:endParaRPr lang="en-US" altLang="zh-TW" dirty="0"/>
          </a:p>
          <a:p>
            <a:pPr lvl="1"/>
            <a:r>
              <a:rPr lang="en-US" altLang="ja-JP" dirty="0"/>
              <a:t>ITA</a:t>
            </a:r>
            <a:r>
              <a:rPr lang="ja-JP" altLang="en-US" dirty="0"/>
              <a:t>では、さまざまな構築ツール等と連携することができ、以下のツールとの連携機能をサポートしています。</a:t>
            </a:r>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1409567155"/>
              </p:ext>
            </p:extLst>
          </p:nvPr>
        </p:nvGraphicFramePr>
        <p:xfrm>
          <a:off x="106893" y="1628750"/>
          <a:ext cx="8929240" cy="4715023"/>
        </p:xfrm>
        <a:graphic>
          <a:graphicData uri="http://schemas.openxmlformats.org/drawingml/2006/table">
            <a:tbl>
              <a:tblPr firstRow="1" firstCol="1" bandRow="1">
                <a:tableStyleId>{93296810-A885-4BE3-A3E7-6D5BEEA58F35}</a:tableStyleId>
              </a:tblPr>
              <a:tblGrid>
                <a:gridCol w="1512210">
                  <a:extLst>
                    <a:ext uri="{9D8B030D-6E8A-4147-A177-3AD203B41FA5}">
                      <a16:colId xmlns:a16="http://schemas.microsoft.com/office/drawing/2014/main" val="20000"/>
                    </a:ext>
                  </a:extLst>
                </a:gridCol>
                <a:gridCol w="936130">
                  <a:extLst>
                    <a:ext uri="{9D8B030D-6E8A-4147-A177-3AD203B41FA5}">
                      <a16:colId xmlns:a16="http://schemas.microsoft.com/office/drawing/2014/main" val="20001"/>
                    </a:ext>
                  </a:extLst>
                </a:gridCol>
                <a:gridCol w="1296667">
                  <a:extLst>
                    <a:ext uri="{9D8B030D-6E8A-4147-A177-3AD203B41FA5}">
                      <a16:colId xmlns:a16="http://schemas.microsoft.com/office/drawing/2014/main" val="20002"/>
                    </a:ext>
                  </a:extLst>
                </a:gridCol>
                <a:gridCol w="3455993">
                  <a:extLst>
                    <a:ext uri="{9D8B030D-6E8A-4147-A177-3AD203B41FA5}">
                      <a16:colId xmlns:a16="http://schemas.microsoft.com/office/drawing/2014/main" val="20003"/>
                    </a:ext>
                  </a:extLst>
                </a:gridCol>
                <a:gridCol w="1008140">
                  <a:extLst>
                    <a:ext uri="{9D8B030D-6E8A-4147-A177-3AD203B41FA5}">
                      <a16:colId xmlns:a16="http://schemas.microsoft.com/office/drawing/2014/main" val="20004"/>
                    </a:ext>
                  </a:extLst>
                </a:gridCol>
                <a:gridCol w="720100">
                  <a:extLst>
                    <a:ext uri="{9D8B030D-6E8A-4147-A177-3AD203B41FA5}">
                      <a16:colId xmlns:a16="http://schemas.microsoft.com/office/drawing/2014/main" val="20005"/>
                    </a:ext>
                  </a:extLst>
                </a:gridCol>
              </a:tblGrid>
              <a:tr h="615831">
                <a:tc>
                  <a:txBody>
                    <a:bodyPr/>
                    <a:lstStyle/>
                    <a:p>
                      <a:pPr algn="ctr">
                        <a:spcAft>
                          <a:spcPts val="0"/>
                        </a:spcAft>
                      </a:pPr>
                      <a:r>
                        <a:rPr lang="ja-JP" sz="900" kern="100" dirty="0">
                          <a:effectLst/>
                        </a:rPr>
                        <a:t>ドライバ名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連携ツール</a:t>
                      </a:r>
                      <a:endParaRPr lang="ja-JP" sz="1050" kern="100" dirty="0">
                        <a:effectLst/>
                      </a:endParaRPr>
                    </a:p>
                    <a:p>
                      <a:pPr algn="ctr">
                        <a:spcAft>
                          <a:spcPts val="0"/>
                        </a:spcAft>
                      </a:pPr>
                      <a:r>
                        <a:rPr lang="en-US" sz="900" kern="100" dirty="0">
                          <a:effectLst/>
                        </a:rPr>
                        <a:t>(</a:t>
                      </a:r>
                      <a:r>
                        <a:rPr lang="ja-JP" sz="900" kern="100" dirty="0">
                          <a:effectLst/>
                        </a:rPr>
                        <a:t>オーケスト</a:t>
                      </a:r>
                      <a:endParaRPr lang="en-US" altLang="ja-JP" sz="900" kern="100" dirty="0">
                        <a:effectLst/>
                      </a:endParaRPr>
                    </a:p>
                    <a:p>
                      <a:pPr algn="ctr">
                        <a:spcAft>
                          <a:spcPts val="0"/>
                        </a:spcAft>
                      </a:pPr>
                      <a:r>
                        <a:rPr lang="ja-JP" sz="900" kern="100" dirty="0">
                          <a:effectLst/>
                        </a:rPr>
                        <a:t>レーター</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0" marR="0" marT="0" marB="0" anchor="ctr"/>
                </a:tc>
                <a:tc>
                  <a:txBody>
                    <a:bodyPr/>
                    <a:lstStyle/>
                    <a:p>
                      <a:pPr algn="ctr">
                        <a:spcAft>
                          <a:spcPts val="0"/>
                        </a:spcAft>
                      </a:pPr>
                      <a:r>
                        <a:rPr lang="ja-JP" sz="900" kern="100" dirty="0">
                          <a:effectLst/>
                        </a:rPr>
                        <a:t>機能</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内容</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sz="900" kern="100" dirty="0">
                          <a:effectLst/>
                        </a:rPr>
                        <a:t>環境構築ツールでの連携ツールインストール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altLang="en-US" sz="900" kern="100" dirty="0">
                          <a:effectLst/>
                        </a:rPr>
                        <a:t>本資料でのインストール対象</a:t>
                      </a:r>
                      <a:endParaRPr lang="ja-JP" sz="900" kern="100" dirty="0">
                        <a:effectLst/>
                        <a:latin typeface="+mn-lt"/>
                        <a:ea typeface="Meiryo UI" panose="020B0604030504040204" pitchFamily="50" charset="-128"/>
                        <a:cs typeface="Meiryo UI" panose="020B0604030504040204" pitchFamily="50" charset="-128"/>
                      </a:endParaRPr>
                    </a:p>
                  </a:txBody>
                  <a:tcPr marL="68580" marR="68580" marT="0" marB="0" anchor="ctr"/>
                </a:tc>
                <a:extLst>
                  <a:ext uri="{0D108BD9-81ED-4DB2-BD59-A6C34878D82A}">
                    <a16:rowId xmlns:a16="http://schemas.microsoft.com/office/drawing/2014/main" val="10000"/>
                  </a:ext>
                </a:extLst>
              </a:tr>
              <a:tr h="316222">
                <a:tc>
                  <a:txBody>
                    <a:bodyPr/>
                    <a:lstStyle/>
                    <a:p>
                      <a:pPr algn="just">
                        <a:spcAft>
                          <a:spcPts val="0"/>
                        </a:spcAft>
                      </a:pPr>
                      <a:r>
                        <a:rPr lang="en-US" sz="900" kern="100" dirty="0">
                          <a:effectLst/>
                        </a:rPr>
                        <a:t>Create_param</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altLang="en-US" sz="900" kern="0" dirty="0">
                          <a:effectLst/>
                        </a:rPr>
                        <a:t>メニュー</a:t>
                      </a:r>
                      <a:r>
                        <a:rPr lang="ja-JP" sz="900" kern="0" dirty="0">
                          <a:effectLst/>
                        </a:rPr>
                        <a:t>作成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a:effectLst/>
                        </a:rPr>
                        <a:t>メニュー</a:t>
                      </a:r>
                      <a:r>
                        <a:rPr lang="ja-JP" sz="800" kern="100" dirty="0">
                          <a:effectLst/>
                        </a:rPr>
                        <a:t>を作成・管理します。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60050">
                <a:tc>
                  <a:txBody>
                    <a:bodyPr/>
                    <a:lstStyle/>
                    <a:p>
                      <a:pPr algn="just">
                        <a:spcAft>
                          <a:spcPts val="0"/>
                        </a:spcAft>
                      </a:pPr>
                      <a:r>
                        <a:rPr lang="en-US" sz="900" kern="100" dirty="0">
                          <a:effectLst/>
                        </a:rPr>
                        <a:t>Hostgroup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ホストグループ</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sz="800" kern="100" dirty="0">
                          <a:effectLst/>
                        </a:rPr>
                        <a:t>ホスト群を論理的な単位（機能・役割）でまとめたグループにして、投入するパラメータを管理します。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619366">
                <a:tc rowSpan="2">
                  <a:txBody>
                    <a:bodyPr/>
                    <a:lstStyle/>
                    <a:p>
                      <a:pPr algn="just">
                        <a:spcAft>
                          <a:spcPts val="0"/>
                        </a:spcAft>
                      </a:pPr>
                      <a:r>
                        <a:rPr lang="en-US" sz="900" kern="100" dirty="0">
                          <a:effectLst/>
                        </a:rPr>
                        <a:t>Ansible</a:t>
                      </a:r>
                      <a:r>
                        <a:rPr lang="ja-JP" sz="90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Ansible</a:t>
                      </a:r>
                    </a:p>
                  </a:txBody>
                  <a:tcPr marL="68580" marR="68580" marT="0" marB="0" anchor="ctr"/>
                </a:tc>
                <a:tc>
                  <a:txBody>
                    <a:bodyPr/>
                    <a:lstStyle/>
                    <a:p>
                      <a:pPr indent="-40005" algn="just">
                        <a:spcAft>
                          <a:spcPts val="0"/>
                        </a:spcAft>
                      </a:pPr>
                      <a:r>
                        <a:rPr lang="ja-JP" sz="900" kern="0" dirty="0">
                          <a:effectLst/>
                        </a:rPr>
                        <a:t>システム構築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lnSpc>
                          <a:spcPts val="1200"/>
                        </a:lnSpc>
                        <a:spcAft>
                          <a:spcPts val="0"/>
                        </a:spcAft>
                      </a:pPr>
                      <a:r>
                        <a:rPr lang="en-US" altLang="ja-JP" sz="800" kern="100" dirty="0">
                          <a:effectLst/>
                        </a:rPr>
                        <a:t>Red Hat</a:t>
                      </a:r>
                      <a:r>
                        <a:rPr lang="ja-JP" altLang="ja-JP" sz="800" kern="100" dirty="0">
                          <a:effectLst/>
                        </a:rPr>
                        <a:t>社が提供する</a:t>
                      </a:r>
                      <a:r>
                        <a:rPr lang="en-US" altLang="ja-JP" sz="800" strike="noStrike" kern="100" baseline="0" dirty="0">
                          <a:effectLst/>
                        </a:rPr>
                        <a:t>OSS</a:t>
                      </a:r>
                      <a:r>
                        <a:rPr lang="ja-JP" altLang="ja-JP" sz="800" kern="100" dirty="0">
                          <a:effectLst/>
                        </a:rPr>
                        <a:t>の</a:t>
                      </a:r>
                      <a:r>
                        <a:rPr lang="en-US" altLang="ja-JP" sz="800" kern="100" dirty="0">
                          <a:effectLst/>
                        </a:rPr>
                        <a:t>PF</a:t>
                      </a:r>
                      <a:r>
                        <a:rPr lang="ja-JP" altLang="ja-JP" sz="800" kern="100" dirty="0">
                          <a:effectLst/>
                        </a:rPr>
                        <a:t>構築ツールです。</a:t>
                      </a:r>
                      <a:br>
                        <a:rPr lang="en-US" altLang="ja-JP" sz="800" kern="100" dirty="0">
                          <a:effectLst/>
                        </a:rPr>
                      </a:br>
                      <a:r>
                        <a:rPr lang="en-US" altLang="ja-JP" sz="800" kern="100" dirty="0">
                          <a:effectLst/>
                        </a:rPr>
                        <a:t>Playbook</a:t>
                      </a:r>
                      <a:r>
                        <a:rPr lang="ja-JP" altLang="ja-JP" sz="800" kern="100" dirty="0">
                          <a:effectLst/>
                        </a:rPr>
                        <a:t>と呼ばれる構築コードをもとに、ネットワークで接続された機器に対して、ソフトウェアのインストール、各種設定、ファイル転送、パッチの適用などを行います。</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rowSpan="2">
                  <a:txBody>
                    <a:bodyPr/>
                    <a:lstStyle/>
                    <a:p>
                      <a:pPr algn="just">
                        <a:lnSpc>
                          <a:spcPts val="1200"/>
                        </a:lnSpc>
                        <a:spcAft>
                          <a:spcPts val="0"/>
                        </a:spcAft>
                      </a:pPr>
                      <a:r>
                        <a:rPr lang="ja-JP" altLang="en-US" sz="1050" kern="100" dirty="0">
                          <a:effectLst/>
                        </a:rPr>
                        <a:t>○</a:t>
                      </a:r>
                      <a:endParaRPr lang="ja-JP" sz="105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32794">
                <a:tc vMerge="1">
                  <a:txBody>
                    <a:bodyPr/>
                    <a:lstStyle/>
                    <a:p>
                      <a:pPr algn="just">
                        <a:spcAft>
                          <a:spcPts val="0"/>
                        </a:spcAft>
                      </a:pPr>
                      <a:endParaRPr lang="ja-JP" sz="1050" strike="noStrike"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strike="noStrike" kern="100" dirty="0">
                          <a:solidFill>
                            <a:schemeClr val="tx1"/>
                          </a:solidFill>
                          <a:effectLst/>
                        </a:rPr>
                        <a:t>AnsibleTower</a:t>
                      </a:r>
                      <a:endParaRPr lang="ja-JP" altLang="ja-JP" sz="9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indent="0" algn="l">
                        <a:spcAft>
                          <a:spcPts val="0"/>
                        </a:spcAft>
                      </a:pPr>
                      <a:r>
                        <a:rPr lang="ja-JP" altLang="en-US" sz="900" strike="noStrike" kern="100" dirty="0">
                          <a:solidFill>
                            <a:schemeClr val="tx1"/>
                          </a:solidFill>
                          <a:effectLst/>
                          <a:latin typeface="+mn-ea"/>
                          <a:ea typeface="+mn-ea"/>
                          <a:cs typeface="Times New Roman" panose="02020603050405020304" pitchFamily="18" charset="0"/>
                        </a:rPr>
                        <a:t>システム構築</a:t>
                      </a:r>
                      <a:endParaRPr lang="ja-JP" altLang="ja-JP" sz="900" strike="noStrike"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800" strike="noStrike" kern="0" dirty="0">
                          <a:solidFill>
                            <a:schemeClr val="tx1"/>
                          </a:solidFill>
                          <a:effectLst/>
                        </a:rPr>
                        <a:t>PF</a:t>
                      </a:r>
                      <a:r>
                        <a:rPr lang="ja-JP" sz="800" strike="noStrike" kern="0" dirty="0">
                          <a:solidFill>
                            <a:schemeClr val="tx1"/>
                          </a:solidFill>
                          <a:effectLst/>
                        </a:rPr>
                        <a:t>構築自動化ツールである</a:t>
                      </a:r>
                      <a:r>
                        <a:rPr lang="en-US" sz="800" strike="noStrike" kern="0" dirty="0">
                          <a:solidFill>
                            <a:schemeClr val="tx1"/>
                          </a:solidFill>
                          <a:effectLst/>
                        </a:rPr>
                        <a:t>Ansible</a:t>
                      </a:r>
                      <a:r>
                        <a:rPr lang="ja-JP" sz="800" strike="noStrike" kern="0" dirty="0">
                          <a:solidFill>
                            <a:schemeClr val="tx1"/>
                          </a:solidFill>
                          <a:effectLst/>
                        </a:rPr>
                        <a:t>にアクセスコントロール、ジョブスケジューリング、タスクの可視化などの機能を拡張した管理プラットフォームです。</a:t>
                      </a:r>
                      <a:endParaRPr lang="ja-JP" sz="8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1050" strike="noStrike" kern="0" dirty="0">
                          <a:solidFill>
                            <a:schemeClr val="tx1"/>
                          </a:solidFill>
                          <a:effectLst/>
                        </a:rPr>
                        <a:t>×</a:t>
                      </a:r>
                      <a:endParaRPr lang="ja-JP" sz="12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vMerge="1">
                  <a:txBody>
                    <a:bodyPr/>
                    <a:lstStyle/>
                    <a:p>
                      <a:pPr algn="just">
                        <a:spcAft>
                          <a:spcPts val="0"/>
                        </a:spcAft>
                      </a:pPr>
                      <a:endParaRPr lang="ja-JP" sz="105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576080">
                <a:tc>
                  <a:txBody>
                    <a:bodyPr/>
                    <a:lstStyle/>
                    <a:p>
                      <a:pPr algn="just">
                        <a:spcAft>
                          <a:spcPts val="0"/>
                        </a:spcAft>
                      </a:pPr>
                      <a:r>
                        <a:rPr lang="en-US" altLang="ja-JP" sz="900" kern="100" dirty="0">
                          <a:effectLst/>
                        </a:rPr>
                        <a:t>Cobbler</a:t>
                      </a:r>
                      <a:r>
                        <a:rPr lang="ja-JP" sz="90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900" kern="100" dirty="0">
                          <a:effectLst/>
                          <a:latin typeface="+mn-lt"/>
                          <a:ea typeface="+mn-ea"/>
                          <a:cs typeface="+mn-cs"/>
                        </a:rPr>
                        <a:t>Cobbler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システム構築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800" kern="100" dirty="0">
                          <a:effectLst/>
                          <a:latin typeface="+mn-ea"/>
                          <a:ea typeface="+mn-ea"/>
                          <a:cs typeface="Times New Roman" panose="02020603050405020304" pitchFamily="18" charset="0"/>
                        </a:rPr>
                        <a:t>OS </a:t>
                      </a:r>
                      <a:r>
                        <a:rPr lang="ja-JP" altLang="en-US" sz="800" kern="100" dirty="0">
                          <a:effectLst/>
                          <a:latin typeface="+mn-ea"/>
                          <a:ea typeface="+mn-ea"/>
                          <a:cs typeface="Times New Roman" panose="02020603050405020304" pitchFamily="18" charset="0"/>
                        </a:rPr>
                        <a:t>のインストールを自動化するツールです。</a:t>
                      </a:r>
                    </a:p>
                    <a:p>
                      <a:pPr algn="just">
                        <a:spcAft>
                          <a:spcPts val="0"/>
                        </a:spcAft>
                      </a:pPr>
                      <a:r>
                        <a:rPr lang="en-US" altLang="ja-JP" sz="800" kern="100" dirty="0">
                          <a:effectLst/>
                          <a:latin typeface="+mn-ea"/>
                          <a:ea typeface="+mn-ea"/>
                          <a:cs typeface="Times New Roman" panose="02020603050405020304" pitchFamily="18" charset="0"/>
                        </a:rPr>
                        <a:t>Cobbler </a:t>
                      </a:r>
                      <a:r>
                        <a:rPr lang="ja-JP" altLang="en-US" sz="800" kern="100" dirty="0">
                          <a:effectLst/>
                          <a:latin typeface="+mn-ea"/>
                          <a:ea typeface="+mn-ea"/>
                          <a:cs typeface="Times New Roman" panose="02020603050405020304" pitchFamily="18" charset="0"/>
                        </a:rPr>
                        <a:t>サーバー上にインストールメディアと、インストール時の設定情報を記載したキックスタートファイルを登録し、ネットワークに接続した機器に対してこれらを配布することで、ネットワークインストールを可能としま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912832483"/>
                  </a:ext>
                </a:extLst>
              </a:tr>
              <a:tr h="576080">
                <a:tc>
                  <a:txBody>
                    <a:bodyPr/>
                    <a:lstStyle/>
                    <a:p>
                      <a:pPr algn="just">
                        <a:spcAft>
                          <a:spcPts val="0"/>
                        </a:spcAft>
                      </a:pPr>
                      <a:r>
                        <a:rPr lang="en-US" altLang="ja-JP" sz="900" kern="100" dirty="0">
                          <a:effectLst/>
                          <a:latin typeface="+mn-ea"/>
                          <a:ea typeface="+mn-ea"/>
                          <a:cs typeface="Times New Roman" panose="02020603050405020304" pitchFamily="18" charset="0"/>
                        </a:rPr>
                        <a:t>Terraform</a:t>
                      </a:r>
                      <a:r>
                        <a:rPr lang="ja-JP" altLang="en-US" sz="900" kern="100" dirty="0">
                          <a:effectLst/>
                          <a:latin typeface="+mn-ea"/>
                          <a:ea typeface="+mn-ea"/>
                          <a:cs typeface="Times New Roman" panose="02020603050405020304" pitchFamily="18" charset="0"/>
                        </a:rPr>
                        <a:t>ドライバー</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altLang="ja-JP" sz="900" kern="100" dirty="0">
                          <a:effectLst/>
                          <a:latin typeface="+mn-ea"/>
                          <a:ea typeface="+mn-ea"/>
                          <a:cs typeface="Times New Roman" panose="02020603050405020304" pitchFamily="18" charset="0"/>
                        </a:rPr>
                        <a:t>Terraform</a:t>
                      </a:r>
                      <a:endParaRPr lang="ja-JP" sz="900" kern="100" dirty="0">
                        <a:effectLst/>
                        <a:latin typeface="+mn-ea"/>
                        <a:ea typeface="+mn-ea"/>
                        <a:cs typeface="Times New Roman" panose="02020603050405020304" pitchFamily="18" charset="0"/>
                      </a:endParaRPr>
                    </a:p>
                  </a:txBody>
                  <a:tcPr marL="68580" marR="68580" marT="0" marB="0" anchor="ctr"/>
                </a:tc>
                <a:tc>
                  <a:txBody>
                    <a:bodyPr/>
                    <a:lstStyle/>
                    <a:p>
                      <a:pPr indent="-40005" algn="just">
                        <a:spcAft>
                          <a:spcPts val="0"/>
                        </a:spcAft>
                      </a:pPr>
                      <a:r>
                        <a:rPr lang="ja-JP" altLang="ja-JP" sz="900" kern="0" dirty="0">
                          <a:effectLst/>
                        </a:rPr>
                        <a:t>システム構築</a:t>
                      </a:r>
                      <a:endParaRPr lang="ja-JP" alt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800" kern="100" dirty="0" err="1">
                          <a:effectLst/>
                          <a:latin typeface="+mn-ea"/>
                          <a:ea typeface="+mn-ea"/>
                          <a:cs typeface="Times New Roman" panose="02020603050405020304" pitchFamily="18" charset="0"/>
                        </a:rPr>
                        <a:t>HashiCorp</a:t>
                      </a:r>
                      <a:r>
                        <a:rPr lang="ja-JP" altLang="en-US" sz="800" kern="100" dirty="0">
                          <a:effectLst/>
                          <a:latin typeface="+mn-ea"/>
                          <a:ea typeface="+mn-ea"/>
                          <a:cs typeface="Times New Roman" panose="02020603050405020304" pitchFamily="18" charset="0"/>
                        </a:rPr>
                        <a:t>社が提供するインフラストラクチャを効率化するオーケストレーションツールです。</a:t>
                      </a:r>
                      <a:endParaRPr lang="en-US" altLang="ja-JP" sz="800" kern="100" dirty="0">
                        <a:effectLst/>
                        <a:latin typeface="+mn-ea"/>
                        <a:ea typeface="+mn-ea"/>
                        <a:cs typeface="Times New Roman" panose="02020603050405020304" pitchFamily="18" charset="0"/>
                      </a:endParaRPr>
                    </a:p>
                    <a:p>
                      <a:pPr algn="just">
                        <a:lnSpc>
                          <a:spcPts val="1200"/>
                        </a:lnSpc>
                        <a:spcAft>
                          <a:spcPts val="0"/>
                        </a:spcAft>
                      </a:pPr>
                      <a:r>
                        <a:rPr lang="en-US" altLang="ja-JP" sz="800" kern="100" dirty="0">
                          <a:effectLst/>
                          <a:latin typeface="+mn-ea"/>
                          <a:ea typeface="+mn-ea"/>
                          <a:cs typeface="Times New Roman" panose="02020603050405020304" pitchFamily="18" charset="0"/>
                        </a:rPr>
                        <a:t>HCL(</a:t>
                      </a:r>
                      <a:r>
                        <a:rPr lang="en-US" altLang="ja-JP" sz="800" kern="100" dirty="0" err="1">
                          <a:effectLst/>
                          <a:latin typeface="+mn-ea"/>
                          <a:ea typeface="+mn-ea"/>
                          <a:cs typeface="Times New Roman" panose="02020603050405020304" pitchFamily="18" charset="0"/>
                        </a:rPr>
                        <a:t>HashiCorp</a:t>
                      </a:r>
                      <a:r>
                        <a:rPr lang="en-US" altLang="ja-JP" sz="800" kern="100" dirty="0">
                          <a:effectLst/>
                          <a:latin typeface="+mn-ea"/>
                          <a:ea typeface="+mn-ea"/>
                          <a:cs typeface="Times New Roman" panose="02020603050405020304" pitchFamily="18" charset="0"/>
                        </a:rPr>
                        <a:t> Configuration Language)</a:t>
                      </a:r>
                      <a:r>
                        <a:rPr lang="ja-JP" altLang="en-US" sz="800" kern="100" dirty="0">
                          <a:effectLst/>
                          <a:latin typeface="+mn-ea"/>
                          <a:ea typeface="+mn-ea"/>
                          <a:cs typeface="Times New Roman" panose="02020603050405020304" pitchFamily="18" charset="0"/>
                        </a:rPr>
                        <a:t>という言語でコード化したインフラストラクチャ構成について、実行計画を生成したうえで構築を実行します。また、</a:t>
                      </a:r>
                      <a:r>
                        <a:rPr lang="en-US" altLang="ja-JP" sz="800" kern="100" dirty="0">
                          <a:effectLst/>
                          <a:latin typeface="+mn-ea"/>
                          <a:ea typeface="+mn-ea"/>
                          <a:cs typeface="Times New Roman" panose="02020603050405020304" pitchFamily="18" charset="0"/>
                        </a:rPr>
                        <a:t>Policy as Code</a:t>
                      </a:r>
                      <a:r>
                        <a:rPr lang="ja-JP" altLang="en-US" sz="800" kern="100" dirty="0">
                          <a:effectLst/>
                          <a:latin typeface="+mn-ea"/>
                          <a:ea typeface="+mn-ea"/>
                          <a:cs typeface="Times New Roman" panose="02020603050405020304" pitchFamily="18" charset="0"/>
                        </a:rPr>
                        <a:t>によるアクセスポリシーをコード化して管理することが可能です。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ja-JP" sz="1050" kern="0" dirty="0">
                          <a:effectLst/>
                          <a:latin typeface="+mn-ea"/>
                          <a:ea typeface="+mn-ea"/>
                        </a:rPr>
                        <a:t>×</a:t>
                      </a:r>
                      <a:endParaRPr lang="ja-JP" altLang="ja-JP" sz="105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ja-JP" altLang="en-US" sz="1050" kern="100" dirty="0">
                          <a:effectLst/>
                          <a:latin typeface="+mn-lt"/>
                          <a:ea typeface="+mn-ea"/>
                          <a:cs typeface="+mn-cs"/>
                        </a:rPr>
                        <a:t>〇</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17955212"/>
                  </a:ext>
                </a:extLst>
              </a:tr>
              <a:tr h="576080">
                <a:tc>
                  <a:txBody>
                    <a:bodyPr/>
                    <a:lstStyle/>
                    <a:p>
                      <a:pPr algn="just">
                        <a:spcAft>
                          <a:spcPts val="0"/>
                        </a:spcAft>
                      </a:pPr>
                      <a:r>
                        <a:rPr lang="en-US" altLang="ja-JP" sz="900" kern="100" dirty="0">
                          <a:effectLst/>
                          <a:latin typeface="+mn-ea"/>
                          <a:ea typeface="+mn-ea"/>
                          <a:cs typeface="Times New Roman" panose="02020603050405020304" pitchFamily="18" charset="0"/>
                        </a:rPr>
                        <a:t>CI/CD</a:t>
                      </a:r>
                      <a:r>
                        <a:rPr lang="ja-JP" altLang="en-US" sz="900" kern="100" dirty="0">
                          <a:effectLst/>
                          <a:latin typeface="+mn-ea"/>
                          <a:ea typeface="+mn-ea"/>
                          <a:cs typeface="Times New Roman" panose="02020603050405020304" pitchFamily="18" charset="0"/>
                        </a:rPr>
                        <a:t> </a:t>
                      </a:r>
                      <a:r>
                        <a:rPr lang="en-US" altLang="ja-JP" sz="900" kern="100" dirty="0">
                          <a:effectLst/>
                          <a:latin typeface="+mn-ea"/>
                          <a:ea typeface="+mn-ea"/>
                          <a:cs typeface="Times New Roman" panose="02020603050405020304" pitchFamily="18" charset="0"/>
                        </a:rPr>
                        <a:t>for</a:t>
                      </a:r>
                      <a:r>
                        <a:rPr lang="ja-JP" altLang="en-US" sz="900" kern="100" dirty="0">
                          <a:effectLst/>
                          <a:latin typeface="+mn-ea"/>
                          <a:ea typeface="+mn-ea"/>
                          <a:cs typeface="Times New Roman" panose="02020603050405020304" pitchFamily="18" charset="0"/>
                        </a:rPr>
                        <a:t> </a:t>
                      </a:r>
                      <a:r>
                        <a:rPr lang="en-US" altLang="ja-JP" sz="900" kern="100" dirty="0" err="1">
                          <a:effectLst/>
                          <a:latin typeface="+mn-ea"/>
                          <a:ea typeface="+mn-ea"/>
                          <a:cs typeface="Times New Roman" panose="02020603050405020304" pitchFamily="18" charset="0"/>
                        </a:rPr>
                        <a:t>IaC</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err="1">
                          <a:effectLst/>
                        </a:rPr>
                        <a:t>git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40005" algn="just" defTabSz="914400" rtl="0" eaLnBrk="1" fontAlgn="auto" latinLnBrk="0" hangingPunct="1">
                        <a:lnSpc>
                          <a:spcPct val="100000"/>
                        </a:lnSpc>
                        <a:spcBef>
                          <a:spcPts val="0"/>
                        </a:spcBef>
                        <a:spcAft>
                          <a:spcPts val="0"/>
                        </a:spcAft>
                        <a:buClrTx/>
                        <a:buSzTx/>
                        <a:buFontTx/>
                        <a:buNone/>
                        <a:tabLst/>
                        <a:defRPr/>
                      </a:pPr>
                      <a:r>
                        <a:rPr lang="en-US" altLang="ja-JP" sz="900" kern="100" dirty="0">
                          <a:effectLst/>
                          <a:latin typeface="+mn-ea"/>
                          <a:ea typeface="+mn-ea"/>
                          <a:cs typeface="Times New Roman" panose="02020603050405020304" pitchFamily="18" charset="0"/>
                        </a:rPr>
                        <a:t>CI/CD</a:t>
                      </a:r>
                      <a:r>
                        <a:rPr lang="ja-JP" altLang="en-US" sz="900" kern="100" dirty="0">
                          <a:effectLst/>
                          <a:latin typeface="+mn-ea"/>
                          <a:ea typeface="+mn-ea"/>
                          <a:cs typeface="Times New Roman" panose="02020603050405020304" pitchFamily="18" charset="0"/>
                        </a:rPr>
                        <a:t> </a:t>
                      </a:r>
                      <a:r>
                        <a:rPr lang="en-US" altLang="ja-JP" sz="900" kern="100" dirty="0">
                          <a:effectLst/>
                          <a:latin typeface="+mn-ea"/>
                          <a:ea typeface="+mn-ea"/>
                          <a:cs typeface="Times New Roman" panose="02020603050405020304" pitchFamily="18" charset="0"/>
                        </a:rPr>
                        <a:t>for</a:t>
                      </a:r>
                      <a:r>
                        <a:rPr lang="ja-JP" altLang="en-US" sz="900" kern="100" dirty="0">
                          <a:effectLst/>
                          <a:latin typeface="+mn-ea"/>
                          <a:ea typeface="+mn-ea"/>
                          <a:cs typeface="Times New Roman" panose="02020603050405020304" pitchFamily="18" charset="0"/>
                        </a:rPr>
                        <a:t> </a:t>
                      </a:r>
                      <a:r>
                        <a:rPr lang="en-US" altLang="ja-JP" sz="900" kern="100" dirty="0" err="1">
                          <a:effectLst/>
                          <a:latin typeface="+mn-ea"/>
                          <a:ea typeface="+mn-ea"/>
                          <a:cs typeface="Times New Roman" panose="02020603050405020304" pitchFamily="18" charset="0"/>
                        </a:rPr>
                        <a:t>IaC</a:t>
                      </a:r>
                      <a:r>
                        <a:rPr lang="ja-JP" altLang="en-US" sz="900" kern="100" dirty="0">
                          <a:effectLst/>
                          <a:latin typeface="+mn-ea"/>
                          <a:ea typeface="+mn-ea"/>
                          <a:cs typeface="Times New Roman" panose="02020603050405020304" pitchFamily="18" charset="0"/>
                        </a:rPr>
                        <a:t>機能</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a:effectLst/>
                          <a:latin typeface="+mn-ea"/>
                          <a:ea typeface="+mn-ea"/>
                          <a:cs typeface="Times New Roman" panose="02020603050405020304" pitchFamily="18" charset="0"/>
                        </a:rPr>
                        <a:t>・</a:t>
                      </a:r>
                      <a:r>
                        <a:rPr lang="en-US" altLang="ja-JP" sz="800" kern="100" dirty="0">
                          <a:effectLst/>
                          <a:latin typeface="+mn-ea"/>
                          <a:ea typeface="+mn-ea"/>
                          <a:cs typeface="Times New Roman" panose="02020603050405020304" pitchFamily="18" charset="0"/>
                        </a:rPr>
                        <a:t>ITA</a:t>
                      </a:r>
                      <a:r>
                        <a:rPr lang="ja-JP" altLang="en-US" sz="800" kern="100" dirty="0">
                          <a:effectLst/>
                          <a:latin typeface="+mn-ea"/>
                          <a:ea typeface="+mn-ea"/>
                          <a:cs typeface="Times New Roman" panose="02020603050405020304" pitchFamily="18" charset="0"/>
                        </a:rPr>
                        <a:t>内に</a:t>
                      </a:r>
                      <a:r>
                        <a:rPr lang="en-US" altLang="ja-JP" sz="800" kern="100" dirty="0" err="1">
                          <a:effectLst/>
                          <a:latin typeface="+mn-ea"/>
                          <a:ea typeface="+mn-ea"/>
                          <a:cs typeface="Times New Roman" panose="02020603050405020304" pitchFamily="18" charset="0"/>
                        </a:rPr>
                        <a:t>Git</a:t>
                      </a:r>
                      <a:r>
                        <a:rPr lang="ja-JP" altLang="en-US" sz="800" kern="100" dirty="0">
                          <a:effectLst/>
                          <a:latin typeface="+mn-ea"/>
                          <a:ea typeface="+mn-ea"/>
                          <a:cs typeface="Times New Roman" panose="02020603050405020304" pitchFamily="18" charset="0"/>
                        </a:rPr>
                        <a:t>リポジトリのクローンを作成します。</a:t>
                      </a:r>
                    </a:p>
                    <a:p>
                      <a:pPr algn="just">
                        <a:lnSpc>
                          <a:spcPts val="1200"/>
                        </a:lnSpc>
                        <a:spcAft>
                          <a:spcPts val="0"/>
                        </a:spcAft>
                      </a:pPr>
                      <a:r>
                        <a:rPr lang="ja-JP" altLang="en-US" sz="800" kern="100" dirty="0">
                          <a:effectLst/>
                          <a:latin typeface="+mn-ea"/>
                          <a:ea typeface="+mn-ea"/>
                          <a:cs typeface="Times New Roman" panose="02020603050405020304" pitchFamily="18" charset="0"/>
                        </a:rPr>
                        <a:t>・クローンを介して定期的に</a:t>
                      </a:r>
                      <a:r>
                        <a:rPr lang="en-US" altLang="ja-JP" sz="800" kern="100" dirty="0" err="1">
                          <a:effectLst/>
                          <a:latin typeface="+mn-ea"/>
                          <a:ea typeface="+mn-ea"/>
                          <a:cs typeface="Times New Roman" panose="02020603050405020304" pitchFamily="18" charset="0"/>
                        </a:rPr>
                        <a:t>Git</a:t>
                      </a:r>
                      <a:r>
                        <a:rPr lang="ja-JP" altLang="en-US" sz="800" kern="100" dirty="0">
                          <a:effectLst/>
                          <a:latin typeface="+mn-ea"/>
                          <a:ea typeface="+mn-ea"/>
                          <a:cs typeface="Times New Roman" panose="02020603050405020304" pitchFamily="18" charset="0"/>
                        </a:rPr>
                        <a:t>リポジトリ内の資材の更新を検知し</a:t>
                      </a:r>
                    </a:p>
                    <a:p>
                      <a:pPr algn="just">
                        <a:lnSpc>
                          <a:spcPts val="1200"/>
                        </a:lnSpc>
                        <a:spcAft>
                          <a:spcPts val="0"/>
                        </a:spcAft>
                      </a:pPr>
                      <a:r>
                        <a:rPr lang="ja-JP" altLang="en-US" sz="800" kern="100" dirty="0">
                          <a:effectLst/>
                          <a:latin typeface="+mn-ea"/>
                          <a:ea typeface="+mn-ea"/>
                          <a:cs typeface="Times New Roman" panose="02020603050405020304" pitchFamily="18" charset="0"/>
                        </a:rPr>
                        <a:t>ます。</a:t>
                      </a:r>
                    </a:p>
                    <a:p>
                      <a:pPr algn="just">
                        <a:lnSpc>
                          <a:spcPts val="1200"/>
                        </a:lnSpc>
                        <a:spcAft>
                          <a:spcPts val="0"/>
                        </a:spcAft>
                      </a:pPr>
                      <a:r>
                        <a:rPr lang="ja-JP" altLang="en-US" sz="800" kern="100" dirty="0">
                          <a:effectLst/>
                          <a:latin typeface="+mn-ea"/>
                          <a:ea typeface="+mn-ea"/>
                          <a:cs typeface="Times New Roman" panose="02020603050405020304" pitchFamily="18" charset="0"/>
                        </a:rPr>
                        <a:t>・</a:t>
                      </a:r>
                      <a:r>
                        <a:rPr lang="en-US" altLang="ja-JP" sz="800" kern="100" dirty="0" err="1">
                          <a:effectLst/>
                          <a:latin typeface="+mn-ea"/>
                          <a:ea typeface="+mn-ea"/>
                          <a:cs typeface="Times New Roman" panose="02020603050405020304" pitchFamily="18" charset="0"/>
                        </a:rPr>
                        <a:t>Git</a:t>
                      </a:r>
                      <a:r>
                        <a:rPr lang="ja-JP" altLang="en-US" sz="800" kern="100" dirty="0">
                          <a:effectLst/>
                          <a:latin typeface="+mn-ea"/>
                          <a:ea typeface="+mn-ea"/>
                          <a:cs typeface="Times New Roman" panose="02020603050405020304" pitchFamily="18" charset="0"/>
                        </a:rPr>
                        <a:t>リポジトリの資材と紐付先機能</a:t>
                      </a:r>
                      <a:r>
                        <a:rPr lang="en-US" altLang="ja-JP" sz="800" kern="100" dirty="0">
                          <a:effectLst/>
                          <a:latin typeface="+mn-ea"/>
                          <a:ea typeface="+mn-ea"/>
                          <a:cs typeface="Times New Roman" panose="02020603050405020304" pitchFamily="18" charset="0"/>
                        </a:rPr>
                        <a:t>(</a:t>
                      </a:r>
                      <a:r>
                        <a:rPr lang="en-US" altLang="ja-JP" sz="800" kern="100" dirty="0" err="1">
                          <a:effectLst/>
                          <a:latin typeface="+mn-ea"/>
                          <a:ea typeface="+mn-ea"/>
                          <a:cs typeface="Times New Roman" panose="02020603050405020304" pitchFamily="18" charset="0"/>
                        </a:rPr>
                        <a:t>Ansible</a:t>
                      </a:r>
                      <a:r>
                        <a:rPr lang="en-US" altLang="ja-JP" sz="800" kern="100" dirty="0">
                          <a:effectLst/>
                          <a:latin typeface="+mn-ea"/>
                          <a:ea typeface="+mn-ea"/>
                          <a:cs typeface="Times New Roman" panose="02020603050405020304" pitchFamily="18" charset="0"/>
                        </a:rPr>
                        <a:t>-Driver</a:t>
                      </a:r>
                      <a:r>
                        <a:rPr lang="ja-JP" altLang="en-US" sz="800" kern="100" dirty="0">
                          <a:effectLst/>
                          <a:latin typeface="+mn-ea"/>
                          <a:ea typeface="+mn-ea"/>
                          <a:cs typeface="Times New Roman" panose="02020603050405020304" pitchFamily="18" charset="0"/>
                        </a:rPr>
                        <a:t>または</a:t>
                      </a:r>
                    </a:p>
                    <a:p>
                      <a:pPr algn="just">
                        <a:lnSpc>
                          <a:spcPts val="1200"/>
                        </a:lnSpc>
                        <a:spcAft>
                          <a:spcPts val="0"/>
                        </a:spcAft>
                      </a:pPr>
                      <a:r>
                        <a:rPr lang="en-US" altLang="ja-JP" sz="800" kern="100" dirty="0">
                          <a:effectLst/>
                          <a:latin typeface="+mn-ea"/>
                          <a:ea typeface="+mn-ea"/>
                          <a:cs typeface="Times New Roman" panose="02020603050405020304" pitchFamily="18" charset="0"/>
                        </a:rPr>
                        <a:t>Terraform-Driver)</a:t>
                      </a:r>
                      <a:r>
                        <a:rPr lang="ja-JP" altLang="en-US" sz="800" kern="100" dirty="0">
                          <a:effectLst/>
                          <a:latin typeface="+mn-ea"/>
                          <a:ea typeface="+mn-ea"/>
                          <a:cs typeface="Times New Roman" panose="02020603050405020304" pitchFamily="18" charset="0"/>
                        </a:rPr>
                        <a:t>で管理する資材との紐付を設定します。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a:effectLst/>
                        </a:rPr>
                        <a:t>×</a:t>
                      </a:r>
                      <a:endParaRPr lang="ja-JP" sz="1050" kern="100" dirty="0">
                        <a:effectLst/>
                        <a:latin typeface="+mn-lt"/>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709923596"/>
                  </a:ext>
                </a:extLst>
              </a:tr>
            </a:tbl>
          </a:graphicData>
        </a:graphic>
      </p:graphicFrame>
    </p:spTree>
    <p:extLst>
      <p:ext uri="{BB962C8B-B14F-4D97-AF65-F5344CB8AC3E}">
        <p14:creationId xmlns:p14="http://schemas.microsoft.com/office/powerpoint/2010/main" val="1387379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2.2</a:t>
            </a:r>
            <a:r>
              <a:rPr lang="ja-JP" altLang="en-US" dirty="0"/>
              <a:t>　</a:t>
            </a:r>
            <a:r>
              <a:rPr lang="zh-TW" altLang="en-US" dirty="0"/>
              <a:t>動作環境</a:t>
            </a:r>
            <a:r>
              <a:rPr lang="ja-JP" altLang="en-US" dirty="0"/>
              <a:t>・</a:t>
            </a:r>
            <a:r>
              <a:rPr lang="zh-TW" altLang="en-US" dirty="0"/>
              <a:t>条件</a:t>
            </a:r>
            <a:endParaRPr kumimoji="1" lang="ja-JP" altLang="en-US" dirty="0"/>
          </a:p>
        </p:txBody>
      </p:sp>
      <p:sp>
        <p:nvSpPr>
          <p:cNvPr id="3" name="コンテンツ プレースホルダー 2"/>
          <p:cNvSpPr>
            <a:spLocks noGrp="1"/>
          </p:cNvSpPr>
          <p:nvPr>
            <p:ph sz="quarter" idx="10"/>
          </p:nvPr>
        </p:nvSpPr>
        <p:spPr>
          <a:xfrm>
            <a:off x="179512" y="764630"/>
            <a:ext cx="8784976" cy="5688558"/>
          </a:xfrm>
        </p:spPr>
        <p:txBody>
          <a:bodyPr/>
          <a:lstStyle/>
          <a:p>
            <a:r>
              <a:rPr lang="en-US" altLang="ja-JP" dirty="0"/>
              <a:t>ITA</a:t>
            </a:r>
            <a:r>
              <a:rPr lang="ja-JP" altLang="en-US" dirty="0"/>
              <a:t>をご利用いただくための環境について</a:t>
            </a:r>
            <a:endParaRPr lang="en-US" altLang="ja-JP" dirty="0"/>
          </a:p>
          <a:p>
            <a:pPr lvl="1"/>
            <a:r>
              <a:rPr lang="ja-JP" altLang="en-US" dirty="0"/>
              <a:t>「</a:t>
            </a:r>
            <a:r>
              <a:rPr lang="en-US" altLang="ja-JP" dirty="0"/>
              <a:t>Exastro-ITA_</a:t>
            </a:r>
            <a:r>
              <a:rPr lang="ja-JP" altLang="en-US" dirty="0"/>
              <a:t>システム構成／環境構築ガイド</a:t>
            </a:r>
            <a:r>
              <a:rPr lang="en-US" altLang="ja-JP" dirty="0"/>
              <a:t>_</a:t>
            </a:r>
            <a:r>
              <a:rPr lang="ja-JP" altLang="en-US" dirty="0"/>
              <a:t>基本編」を参照してください。</a:t>
            </a:r>
          </a:p>
        </p:txBody>
      </p:sp>
    </p:spTree>
    <p:extLst>
      <p:ext uri="{BB962C8B-B14F-4D97-AF65-F5344CB8AC3E}">
        <p14:creationId xmlns:p14="http://schemas.microsoft.com/office/powerpoint/2010/main" val="1787564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3.</a:t>
            </a:r>
            <a:r>
              <a:rPr lang="ja-JP" altLang="en-US" dirty="0"/>
              <a:t>　</a:t>
            </a:r>
            <a:r>
              <a:rPr lang="en-US" altLang="ja-JP" dirty="0"/>
              <a:t>ITA</a:t>
            </a:r>
            <a:r>
              <a:rPr lang="ja-JP" altLang="en-US" dirty="0"/>
              <a:t>環境構築手順</a:t>
            </a:r>
            <a:endParaRPr kumimoji="1" lang="ja-JP" altLang="en-US" dirty="0"/>
          </a:p>
        </p:txBody>
      </p:sp>
    </p:spTree>
    <p:extLst>
      <p:ext uri="{BB962C8B-B14F-4D97-AF65-F5344CB8AC3E}">
        <p14:creationId xmlns:p14="http://schemas.microsoft.com/office/powerpoint/2010/main" val="400066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a:t>
            </a:r>
            <a:r>
              <a:rPr lang="ja-JP" altLang="en-US" dirty="0"/>
              <a:t>　オンラインインストール</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a:t>インストール手順について</a:t>
            </a:r>
          </a:p>
          <a:p>
            <a:pPr lvl="1"/>
            <a:r>
              <a:rPr lang="en-US" altLang="ja-JP" dirty="0"/>
              <a:t>ITA</a:t>
            </a:r>
            <a:r>
              <a:rPr lang="ja-JP" altLang="en-US" dirty="0"/>
              <a:t>サーバがオンライン環境の場合、インターネット経由で必要なライブラリのインストールと、</a:t>
            </a:r>
            <a:r>
              <a:rPr lang="en-US" altLang="ja-JP" dirty="0"/>
              <a:t>ITA</a:t>
            </a:r>
            <a:r>
              <a:rPr lang="ja-JP" altLang="en-US" dirty="0"/>
              <a:t>本体のインストールを実行して環境構築を行います。</a:t>
            </a:r>
            <a:endParaRPr kumimoji="1" lang="ja-JP" altLang="en-US" dirty="0"/>
          </a:p>
        </p:txBody>
      </p:sp>
      <p:grpSp>
        <p:nvGrpSpPr>
          <p:cNvPr id="5" name="グループ化 4"/>
          <p:cNvGrpSpPr/>
          <p:nvPr/>
        </p:nvGrpSpPr>
        <p:grpSpPr>
          <a:xfrm>
            <a:off x="1169040" y="2654684"/>
            <a:ext cx="6804945" cy="3816530"/>
            <a:chOff x="0" y="0"/>
            <a:chExt cx="4875127" cy="2370167"/>
          </a:xfrm>
        </p:grpSpPr>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8293" t="13" r="29548" b="-8"/>
            <a:stretch/>
          </p:blipFill>
          <p:spPr bwMode="auto">
            <a:xfrm rot="5400000">
              <a:off x="2115047" y="-254442"/>
              <a:ext cx="1784985" cy="2493645"/>
            </a:xfrm>
            <a:prstGeom prst="rect">
              <a:avLst/>
            </a:prstGeom>
            <a:ln>
              <a:noFill/>
            </a:ln>
            <a:extLst>
              <a:ext uri="{53640926-AAD7-44D8-BBD7-CCE9431645EC}">
                <a14:shadowObscured xmlns:a14="http://schemas.microsoft.com/office/drawing/2010/main"/>
              </a:ext>
            </a:extLst>
          </p:spPr>
        </p:pic>
        <p:sp>
          <p:nvSpPr>
            <p:cNvPr id="7" name="正方形/長方形 6"/>
            <p:cNvSpPr/>
            <p:nvPr/>
          </p:nvSpPr>
          <p:spPr>
            <a:xfrm>
              <a:off x="0" y="166977"/>
              <a:ext cx="3052859" cy="1704975"/>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rgbClr val="002060"/>
                </a:solidFill>
                <a:effectLst/>
                <a:uLnTx/>
                <a:uFillTx/>
                <a:latin typeface="Century"/>
                <a:ea typeface="ＭＳ 明朝" panose="02020609040205080304" pitchFamily="17" charset="-128"/>
                <a:cs typeface="+mn-cs"/>
              </a:endParaRPr>
            </a:p>
          </p:txBody>
        </p:sp>
        <p:sp>
          <p:nvSpPr>
            <p:cNvPr id="8" name="正方形/長方形 7"/>
            <p:cNvSpPr/>
            <p:nvPr/>
          </p:nvSpPr>
          <p:spPr>
            <a:xfrm>
              <a:off x="3514477" y="453224"/>
              <a:ext cx="1360650" cy="1210999"/>
            </a:xfrm>
            <a:prstGeom prst="rect">
              <a:avLst/>
            </a:prstGeom>
            <a:no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9" name="テキスト ボックス 343"/>
            <p:cNvSpPr txBox="1"/>
            <p:nvPr/>
          </p:nvSpPr>
          <p:spPr>
            <a:xfrm>
              <a:off x="3753016" y="357808"/>
              <a:ext cx="856517" cy="254513"/>
            </a:xfrm>
            <a:prstGeom prst="rect">
              <a:avLst/>
            </a:prstGeom>
            <a:solidFill>
              <a:sysClr val="window" lastClr="FFFFFF"/>
            </a:solidFill>
            <a:ln w="635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リポジトリ</a:t>
              </a:r>
            </a:p>
          </p:txBody>
        </p:sp>
        <p:sp>
          <p:nvSpPr>
            <p:cNvPr id="10" name="テキスト ボックス 348"/>
            <p:cNvSpPr txBox="1"/>
            <p:nvPr/>
          </p:nvSpPr>
          <p:spPr>
            <a:xfrm>
              <a:off x="135174" y="0"/>
              <a:ext cx="960120" cy="256540"/>
            </a:xfrm>
            <a:prstGeom prst="rect">
              <a:avLst/>
            </a:prstGeom>
            <a:solidFill>
              <a:sysClr val="window" lastClr="FFFFFF"/>
            </a:solidFill>
            <a:ln w="1270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lvl="0" algn="ctr">
                <a:defRPr/>
              </a:pPr>
              <a:r>
                <a:rPr kumimoji="0" lang="en-US" altLang="ja-JP" sz="1000" kern="100" noProof="0" dirty="0">
                  <a:latin typeface="+mn-ea"/>
                  <a:cs typeface="Times New Roman" panose="02020603050405020304" pitchFamily="18" charset="0"/>
                </a:rPr>
                <a:t>ITA</a:t>
              </a:r>
              <a:r>
                <a:rPr kumimoji="0" lang="ja-JP" altLang="en-US" sz="1000" b="0" i="0" u="none" strike="noStrike" kern="100" cap="none" spc="0" normalizeH="0" baseline="0" noProof="0" dirty="0">
                  <a:ln>
                    <a:noFill/>
                  </a:ln>
                  <a:effectLst/>
                  <a:uLnTx/>
                  <a:uFillTx/>
                  <a:latin typeface="+mn-ea"/>
                  <a:cs typeface="Times New Roman" panose="02020603050405020304" pitchFamily="18" charset="0"/>
                </a:rPr>
                <a:t>サーバ</a:t>
              </a:r>
            </a:p>
          </p:txBody>
        </p:sp>
        <p:sp>
          <p:nvSpPr>
            <p:cNvPr id="11" name="テキスト ボックス 320"/>
            <p:cNvSpPr txBox="1"/>
            <p:nvPr/>
          </p:nvSpPr>
          <p:spPr>
            <a:xfrm>
              <a:off x="3506525" y="2115047"/>
              <a:ext cx="1123063" cy="255120"/>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インターネット</a:t>
              </a:r>
            </a:p>
          </p:txBody>
        </p:sp>
        <p:sp>
          <p:nvSpPr>
            <p:cNvPr id="12" name="テキスト ボックス 340"/>
            <p:cNvSpPr txBox="1"/>
            <p:nvPr/>
          </p:nvSpPr>
          <p:spPr>
            <a:xfrm>
              <a:off x="691763" y="2115047"/>
              <a:ext cx="856521" cy="254597"/>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オンライン</a:t>
              </a:r>
            </a:p>
          </p:txBody>
        </p:sp>
        <p:sp>
          <p:nvSpPr>
            <p:cNvPr id="13" name="右矢印 12"/>
            <p:cNvSpPr/>
            <p:nvPr/>
          </p:nvSpPr>
          <p:spPr>
            <a:xfrm rot="10800000">
              <a:off x="2115047" y="1110804"/>
              <a:ext cx="1617345" cy="170180"/>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4" name="円柱 13"/>
            <p:cNvSpPr/>
            <p:nvPr/>
          </p:nvSpPr>
          <p:spPr>
            <a:xfrm>
              <a:off x="3832529" y="866692"/>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5" name="円柱 14"/>
            <p:cNvSpPr/>
            <p:nvPr/>
          </p:nvSpPr>
          <p:spPr>
            <a:xfrm>
              <a:off x="4047214" y="898497"/>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6" name="円柱 15"/>
            <p:cNvSpPr/>
            <p:nvPr/>
          </p:nvSpPr>
          <p:spPr>
            <a:xfrm>
              <a:off x="3896139" y="970059"/>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7" name="円柱 16"/>
            <p:cNvSpPr/>
            <p:nvPr/>
          </p:nvSpPr>
          <p:spPr>
            <a:xfrm>
              <a:off x="4166483" y="1057523"/>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rPr>
                <a:t>aaaaaayum</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nvGrpSpPr>
            <p:cNvPr id="18" name="グループ化 17"/>
            <p:cNvGrpSpPr/>
            <p:nvPr/>
          </p:nvGrpSpPr>
          <p:grpSpPr>
            <a:xfrm>
              <a:off x="1995682" y="222636"/>
              <a:ext cx="1001393" cy="508884"/>
              <a:chOff x="-95" y="15902"/>
              <a:chExt cx="1001864" cy="509652"/>
            </a:xfrm>
          </p:grpSpPr>
          <p:sp>
            <p:nvSpPr>
              <p:cNvPr id="26" name="台形 25"/>
              <p:cNvSpPr/>
              <p:nvPr/>
            </p:nvSpPr>
            <p:spPr>
              <a:xfrm>
                <a:off x="79513" y="15902"/>
                <a:ext cx="270344" cy="191770"/>
              </a:xfrm>
              <a:prstGeom prst="trapezoid">
                <a:avLst>
                  <a:gd name="adj" fmla="val 32887"/>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27" name="正方形/長方形 26"/>
              <p:cNvSpPr/>
              <p:nvPr/>
            </p:nvSpPr>
            <p:spPr>
              <a:xfrm>
                <a:off x="-95" y="103322"/>
                <a:ext cx="1001864" cy="422232"/>
              </a:xfrm>
              <a:prstGeom prst="rect">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just">
                  <a:defRPr/>
                </a:pPr>
                <a:r>
                  <a:rPr kumimoji="0" lang="en-US" altLang="ja-JP" sz="1000" kern="100" noProof="0" dirty="0">
                    <a:solidFill>
                      <a:srgbClr val="000000"/>
                    </a:solidFill>
                    <a:ea typeface="ＭＳ Ｐゴシック" panose="020B0600070205080204" pitchFamily="50" charset="-128"/>
                    <a:cs typeface="Times New Roman" panose="02020603050405020304" pitchFamily="18" charset="0"/>
                  </a:rPr>
                  <a:t>ITA</a:t>
                </a:r>
                <a:r>
                  <a:rPr kumimoji="0" lang="ja-JP" altLang="en-US" sz="1000" b="0" i="0" u="none" strike="noStrike" kern="100" cap="none" spc="0" normalizeH="0" baseline="0" noProof="0" dirty="0">
                    <a:ln>
                      <a:noFill/>
                    </a:ln>
                    <a:solidFill>
                      <a:srgbClr val="000000"/>
                    </a:solidFill>
                    <a:effectLst/>
                    <a:uLnTx/>
                    <a:uFillTx/>
                    <a:ea typeface="ＭＳ Ｐゴシック" panose="020B0600070205080204" pitchFamily="50" charset="-128"/>
                    <a:cs typeface="Times New Roman" panose="02020603050405020304" pitchFamily="18" charset="0"/>
                  </a:rPr>
                  <a:t>インストールパッケージ</a:t>
                </a:r>
                <a:endParaRPr kumimoji="0" lang="ja-JP" altLang="en-US" sz="1100" b="0" i="0" u="none" strike="noStrike" kern="100" cap="none" spc="0" normalizeH="0" baseline="0" noProof="0" dirty="0">
                  <a:ln>
                    <a:noFill/>
                  </a:ln>
                  <a:solidFill>
                    <a:sysClr val="window" lastClr="FFFFFF"/>
                  </a:solidFill>
                  <a:effectLst/>
                  <a:uLnTx/>
                  <a:uFillTx/>
                  <a:ea typeface="ＭＳ 明朝" panose="02020609040205080304" pitchFamily="17" charset="-128"/>
                  <a:cs typeface="Times New Roman" panose="02020603050405020304" pitchFamily="18" charset="0"/>
                </a:endParaRPr>
              </a:p>
            </p:txBody>
          </p:sp>
        </p:grpSp>
        <p:sp>
          <p:nvSpPr>
            <p:cNvPr id="19" name="右矢印 18"/>
            <p:cNvSpPr/>
            <p:nvPr/>
          </p:nvSpPr>
          <p:spPr>
            <a:xfrm rot="10800000">
              <a:off x="1769898" y="393384"/>
              <a:ext cx="180000" cy="170181"/>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grpSp>
          <p:nvGrpSpPr>
            <p:cNvPr id="20" name="グループ化 19"/>
            <p:cNvGrpSpPr/>
            <p:nvPr/>
          </p:nvGrpSpPr>
          <p:grpSpPr>
            <a:xfrm>
              <a:off x="135172" y="318052"/>
              <a:ext cx="1585595" cy="1437033"/>
              <a:chOff x="0" y="0"/>
              <a:chExt cx="1585595" cy="1437033"/>
            </a:xfrm>
          </p:grpSpPr>
          <p:sp>
            <p:nvSpPr>
              <p:cNvPr id="22" name="正方形/長方形 21"/>
              <p:cNvSpPr/>
              <p:nvPr/>
            </p:nvSpPr>
            <p:spPr>
              <a:xfrm>
                <a:off x="0" y="1113183"/>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defRPr/>
                </a:pPr>
                <a:r>
                  <a:rPr kumimoji="0" lang="en-US" altLang="ja-JP" sz="1050" kern="100" dirty="0">
                    <a:latin typeface="Century"/>
                    <a:ea typeface="ＭＳ 明朝" panose="02020609040205080304" pitchFamily="17" charset="-128"/>
                    <a:cs typeface="Times New Roman" panose="02020603050405020304" pitchFamily="18" charset="0"/>
                  </a:rPr>
                  <a:t>MariaDB</a:t>
                </a:r>
                <a:endParaRPr kumimoji="0" lang="ja-JP" altLang="en-US" sz="1050" kern="100" dirty="0">
                  <a:latin typeface="Century"/>
                  <a:ea typeface="ＭＳ 明朝" panose="02020609040205080304" pitchFamily="17" charset="-128"/>
                  <a:cs typeface="Times New Roman" panose="02020603050405020304" pitchFamily="18" charset="0"/>
                </a:endParaRPr>
              </a:p>
            </p:txBody>
          </p:sp>
          <p:sp>
            <p:nvSpPr>
              <p:cNvPr id="23" name="正方形/長方形 22"/>
              <p:cNvSpPr/>
              <p:nvPr/>
            </p:nvSpPr>
            <p:spPr>
              <a:xfrm>
                <a:off x="0" y="73152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httpd</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4" name="正方形/長方形 23"/>
              <p:cNvSpPr/>
              <p:nvPr/>
            </p:nvSpPr>
            <p:spPr>
              <a:xfrm>
                <a:off x="0" y="36576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PHP</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5" name="正方形/長方形 24"/>
              <p:cNvSpPr/>
              <p:nvPr/>
            </p:nvSpPr>
            <p:spPr>
              <a:xfrm>
                <a:off x="0" y="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ITA</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sp>
          <p:nvSpPr>
            <p:cNvPr id="21" name="右中かっこ 20"/>
            <p:cNvSpPr/>
            <p:nvPr/>
          </p:nvSpPr>
          <p:spPr>
            <a:xfrm>
              <a:off x="1796995" y="644055"/>
              <a:ext cx="198782" cy="1113161"/>
            </a:xfrm>
            <a:prstGeom prst="rightBrace">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Text" lastClr="000000"/>
                </a:solidFill>
                <a:effectLst/>
                <a:uLnTx/>
                <a:uFillTx/>
                <a:latin typeface="Century"/>
                <a:ea typeface="ＭＳ 明朝" panose="02020609040205080304" pitchFamily="17" charset="-128"/>
                <a:cs typeface="+mn-cs"/>
              </a:endParaRPr>
            </a:p>
          </p:txBody>
        </p:sp>
      </p:grpSp>
    </p:spTree>
    <p:extLst>
      <p:ext uri="{BB962C8B-B14F-4D97-AF65-F5344CB8AC3E}">
        <p14:creationId xmlns:p14="http://schemas.microsoft.com/office/powerpoint/2010/main" val="310380799"/>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4634</Words>
  <Application>Microsoft Office PowerPoint</Application>
  <PresentationFormat>画面に合わせる (4:3)</PresentationFormat>
  <Paragraphs>619</Paragraphs>
  <Slides>32</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32</vt:i4>
      </vt:variant>
    </vt:vector>
  </HeadingPairs>
  <TitlesOfParts>
    <vt:vector size="44" baseType="lpstr">
      <vt:lpstr>HGP創英角ｺﾞｼｯｸUB</vt:lpstr>
      <vt:lpstr>メイリオ</vt:lpstr>
      <vt:lpstr>游ゴシック</vt:lpstr>
      <vt:lpstr>游ゴシック Light</vt:lpstr>
      <vt:lpstr>Arial</vt:lpstr>
      <vt:lpstr>Calibri</vt:lpstr>
      <vt:lpstr>Century</vt:lpstr>
      <vt:lpstr>Segoe UI</vt:lpstr>
      <vt:lpstr>Tahoma</vt:lpstr>
      <vt:lpstr>Wingdings</vt:lpstr>
      <vt:lpstr>NEC_standard4_3</vt:lpstr>
      <vt:lpstr>デザインの設定</vt:lpstr>
      <vt:lpstr>PowerPoint プレゼンテーション</vt:lpstr>
      <vt:lpstr>目次</vt:lpstr>
      <vt:lpstr>1.　はじめに</vt:lpstr>
      <vt:lpstr>1.1　本資料について</vt:lpstr>
      <vt:lpstr>2.　システム構成</vt:lpstr>
      <vt:lpstr>2.1　連携実行機能</vt:lpstr>
      <vt:lpstr>2.2　動作環境・条件</vt:lpstr>
      <vt:lpstr>3.　ITA環境構築手順</vt:lpstr>
      <vt:lpstr>3.1　オンラインインストール</vt:lpstr>
      <vt:lpstr>3.2　事前準備（1/3）</vt:lpstr>
      <vt:lpstr>3.3　事前準備（2/3）</vt:lpstr>
      <vt:lpstr>3.4　事前準備（3/3）</vt:lpstr>
      <vt:lpstr>3.5　ITA環境構築フロー</vt:lpstr>
      <vt:lpstr>3.6　環境構築（1/10）</vt:lpstr>
      <vt:lpstr>3.7　環境構築（2/10）</vt:lpstr>
      <vt:lpstr>3.8　環境構築（3/10）</vt:lpstr>
      <vt:lpstr>3.9　環境構築（4/10）</vt:lpstr>
      <vt:lpstr>3.10　環境構築（5/10）</vt:lpstr>
      <vt:lpstr>3.11　環境構築（6/10）</vt:lpstr>
      <vt:lpstr>3.12　環境構築（7/10）</vt:lpstr>
      <vt:lpstr>3.13　環境構築（8/10）</vt:lpstr>
      <vt:lpstr>3.14　環境構築（9/10）</vt:lpstr>
      <vt:lpstr>3.15　環境構築（10/10）</vt:lpstr>
      <vt:lpstr>4.　ITA動作確認</vt:lpstr>
      <vt:lpstr>4.1　動作確認（1/4）</vt:lpstr>
      <vt:lpstr>4.2　動作確認（2/4）</vt:lpstr>
      <vt:lpstr>4.3　動作確認（3/4）</vt:lpstr>
      <vt:lpstr>4.4　動作確認（4/4）</vt:lpstr>
      <vt:lpstr>5.　参考</vt:lpstr>
      <vt:lpstr>5.1　参考（1/2）</vt:lpstr>
      <vt:lpstr>5.2　参考（2/2）</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2022-07-26T08:43:27Z</dcterms:modified>
</cp:coreProperties>
</file>