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37" r:id="rId9"/>
    <p:sldId id="513" r:id="rId10"/>
    <p:sldId id="538" r:id="rId11"/>
    <p:sldId id="515" r:id="rId12"/>
    <p:sldId id="516" r:id="rId13"/>
    <p:sldId id="517" r:id="rId14"/>
    <p:sldId id="539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10"/>
            <p14:sldId id="511"/>
          </p14:sldIdLst>
        </p14:section>
        <p14:section name="2.　管理/基本コンソールの説明" id="{A8A060BF-92DF-4F47-AFEF-F5FA058AAEFB}">
          <p14:sldIdLst>
            <p14:sldId id="537"/>
            <p14:sldId id="513"/>
            <p14:sldId id="538"/>
            <p14:sldId id="515"/>
            <p14:sldId id="516"/>
            <p14:sldId id="517"/>
            <p14:sldId id="539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3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2020/3/10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2020/3/10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2152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9834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5807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8076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30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84944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9008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2158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07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2730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8768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1444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8321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1.2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</a:t>
            </a:r>
            <a:r>
              <a:rPr lang="ja-JP" altLang="en-US" b="1" dirty="0" smtClean="0"/>
              <a:t>とは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 smtClean="0"/>
              <a:t>ユーザ個人</a:t>
            </a:r>
            <a:r>
              <a:rPr lang="ja-JP" altLang="en-US" dirty="0"/>
              <a:t>に対して直接許可が与えられるのではなく、 </a:t>
            </a:r>
            <a:r>
              <a:rPr lang="ja-JP" altLang="en-US" dirty="0" smtClean="0"/>
              <a:t>ロール</a:t>
            </a:r>
            <a:r>
              <a:rPr lang="ja-JP" altLang="en-US" dirty="0"/>
              <a:t>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</a:t>
            </a:r>
            <a:r>
              <a:rPr lang="ja-JP" altLang="en-US" dirty="0" smtClean="0"/>
              <a:t>は、ロール</a:t>
            </a:r>
            <a:r>
              <a:rPr lang="ja-JP" altLang="en-US" dirty="0"/>
              <a:t>へのアクセス権の割り当てという形になります。 </a:t>
            </a:r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170517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 smtClean="0">
                <a:latin typeface="+mn-ea"/>
              </a:rPr>
              <a:t>のみがメンテナンス可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ja-JP" altLang="en-US" sz="1600" b="1" dirty="0">
                <a:latin typeface="+mn-ea"/>
              </a:rPr>
              <a:t>全</a:t>
            </a:r>
            <a:r>
              <a:rPr lang="ja-JP" altLang="en-US" sz="1600" b="1" dirty="0" smtClean="0">
                <a:latin typeface="+mn-ea"/>
              </a:rPr>
              <a:t>てがメンテナンス可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</a:t>
            </a:r>
            <a:r>
              <a:rPr lang="ja-JP" altLang="en-US" sz="1600" b="1" dirty="0" smtClean="0">
                <a:latin typeface="+mn-ea"/>
              </a:rPr>
              <a:t>メンテナンス可、ユーザ</a:t>
            </a:r>
            <a:r>
              <a:rPr lang="en-US" altLang="ja-JP" sz="1600" b="1" dirty="0" smtClean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 smtClean="0">
                <a:latin typeface="+mn-ea"/>
              </a:rPr>
              <a:t>3</a:t>
            </a:r>
            <a:r>
              <a:rPr lang="ja-JP" altLang="en-US" sz="1600" b="1" dirty="0" smtClean="0">
                <a:latin typeface="+mn-ea"/>
              </a:rPr>
              <a:t>が閲覧のみ可</a:t>
            </a:r>
            <a:endParaRPr lang="en-US" altLang="ja-JP" sz="1600" b="1" dirty="0" smtClean="0">
              <a:latin typeface="+mn-ea"/>
            </a:endParaRP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</a:t>
            </a:r>
            <a:r>
              <a:rPr lang="ja-JP" altLang="en-US" sz="1600" b="1" dirty="0" smtClean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 smtClean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両方の</a:t>
            </a:r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</a:t>
            </a:r>
            <a:r>
              <a:rPr lang="en-US" altLang="ja-JP" sz="1600" b="1" dirty="0" smtClean="0">
                <a:latin typeface="+mn-ea"/>
              </a:rPr>
              <a:t>   </a:t>
            </a:r>
            <a:r>
              <a:rPr lang="ja-JP" altLang="en-US" sz="1600" b="1" dirty="0" smtClean="0">
                <a:latin typeface="+mn-ea"/>
              </a:rPr>
              <a:t>権限</a:t>
            </a:r>
            <a:r>
              <a:rPr lang="ja-JP" altLang="en-US" sz="1600" b="1" dirty="0">
                <a:latin typeface="+mn-ea"/>
              </a:rPr>
              <a:t>がありますが</a:t>
            </a:r>
            <a:r>
              <a:rPr lang="ja-JP" altLang="en-US" sz="1600" b="1" dirty="0" smtClean="0">
                <a:latin typeface="+mn-ea"/>
              </a:rPr>
              <a:t>、</a:t>
            </a:r>
            <a:r>
              <a:rPr lang="en-US" altLang="ja-JP" sz="1600" b="1" dirty="0" smtClean="0">
                <a:latin typeface="+mn-ea"/>
              </a:rPr>
              <a:t>『</a:t>
            </a:r>
            <a:r>
              <a:rPr lang="ja-JP" altLang="en-US" sz="1600" b="1" dirty="0" smtClean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の</a:t>
            </a:r>
            <a:r>
              <a:rPr lang="ja-JP" altLang="en-US" sz="1600" b="1" dirty="0">
                <a:latin typeface="+mn-ea"/>
              </a:rPr>
              <a:t>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2761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</a:t>
              </a:r>
              <a:r>
                <a:rPr lang="ja-JP" altLang="en-US" sz="1400" dirty="0" smtClean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 smtClean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 smtClean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884235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テキスト ボックス 68"/>
          <p:cNvSpPr txBox="1"/>
          <p:nvPr/>
        </p:nvSpPr>
        <p:spPr>
          <a:xfrm>
            <a:off x="323410" y="889630"/>
            <a:ext cx="273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■ </a:t>
            </a:r>
            <a:r>
              <a:rPr lang="en-US" altLang="ja-JP" sz="2000" b="1" dirty="0" smtClean="0"/>
              <a:t>RBAC</a:t>
            </a:r>
            <a:r>
              <a:rPr lang="ja-JP" altLang="en-US" sz="2000" b="1" dirty="0" smtClean="0"/>
              <a:t>の例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76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4/4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sz="1800" dirty="0" smtClean="0"/>
              <a:t>　○ 以下は管理</a:t>
            </a:r>
            <a:r>
              <a:rPr lang="ja-JP" altLang="en-US" sz="1800" dirty="0"/>
              <a:t>コンソール</a:t>
            </a:r>
            <a:r>
              <a:rPr lang="ja-JP" altLang="en-US" sz="1800" dirty="0" smtClean="0"/>
              <a:t>のメニューの説明になります</a:t>
            </a:r>
            <a:endParaRPr lang="en-US" altLang="ja-JP" sz="1800" dirty="0" smtClean="0"/>
          </a:p>
          <a:p>
            <a:r>
              <a:rPr lang="ja-JP" altLang="en-US" sz="1800" b="1" dirty="0"/>
              <a:t>メニューグループ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メニューを複数束ねるものです</a:t>
            </a:r>
            <a:endParaRPr lang="en-US" altLang="ja-JP" dirty="0"/>
          </a:p>
          <a:p>
            <a:r>
              <a:rPr lang="ja-JP" altLang="en-US" sz="1800" b="1" dirty="0" smtClean="0"/>
              <a:t>メニュー管理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は必ず一つのメニューグループに所属</a:t>
            </a:r>
            <a:r>
              <a:rPr lang="ja-JP" altLang="en-US" dirty="0" smtClean="0"/>
              <a:t>します</a:t>
            </a:r>
            <a:endParaRPr lang="en-US" altLang="ja-JP" dirty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へのアクセス権限を役割定義するもの</a:t>
            </a:r>
            <a:r>
              <a:rPr lang="ja-JP" altLang="en-US" dirty="0" smtClean="0"/>
              <a:t>です</a:t>
            </a:r>
            <a:endParaRPr lang="en-US" altLang="ja-JP" sz="1800" dirty="0"/>
          </a:p>
          <a:p>
            <a:r>
              <a:rPr lang="ja-JP" altLang="en-US" sz="1800" b="1" dirty="0" smtClean="0"/>
              <a:t>ユーザ管理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は複数のロールを持つこと</a:t>
            </a:r>
            <a:r>
              <a:rPr lang="ja-JP" altLang="en-US" dirty="0" smtClean="0"/>
              <a:t>が可能です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ActiveDirectory</a:t>
            </a:r>
            <a:r>
              <a:rPr lang="ja-JP" altLang="en-US" dirty="0"/>
              <a:t>と連携し、ユーザ情報を取得することが</a:t>
            </a:r>
            <a:r>
              <a:rPr lang="ja-JP" altLang="en-US" dirty="0" smtClean="0"/>
              <a:t>可能です</a:t>
            </a:r>
            <a:endParaRPr lang="en-US" altLang="ja-JP" dirty="0"/>
          </a:p>
          <a:p>
            <a:r>
              <a:rPr lang="ja-JP" altLang="en-US" sz="1800" b="1" dirty="0" smtClean="0"/>
              <a:t>ロール・メニュー紐付管理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ロール</a:t>
            </a:r>
            <a:r>
              <a:rPr lang="ja-JP" altLang="en-US" dirty="0"/>
              <a:t>ごとにメニューへのアクセス権限を</a:t>
            </a:r>
            <a:r>
              <a:rPr lang="ja-JP" altLang="en-US" dirty="0" smtClean="0"/>
              <a:t>メンテナンスできます</a:t>
            </a:r>
            <a:endParaRPr lang="en-US" altLang="ja-JP" dirty="0" smtClean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・</a:t>
            </a:r>
            <a:r>
              <a:rPr lang="ja-JP" altLang="en-US" sz="1800" b="1" dirty="0"/>
              <a:t>ユーザ</a:t>
            </a:r>
            <a:r>
              <a:rPr lang="ja-JP" altLang="en-US" sz="1800" b="1" dirty="0" smtClean="0"/>
              <a:t>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ごとに所属するユーザをメンテナンスできます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45" y="1349962"/>
            <a:ext cx="3318268" cy="1611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5640639" y="1895253"/>
            <a:ext cx="771178" cy="10572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94387" y="1724315"/>
            <a:ext cx="2484359" cy="556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592167" y="3015255"/>
            <a:ext cx="868121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894046" y="2362862"/>
            <a:ext cx="1584220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メニューインポート</a:t>
            </a:r>
            <a:r>
              <a:rPr lang="en-US" altLang="ja-JP" dirty="0"/>
              <a:t>/</a:t>
            </a:r>
            <a:r>
              <a:rPr lang="ja-JP" altLang="en-US" dirty="0"/>
              <a:t>エクスポート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3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メニュ</a:t>
            </a:r>
            <a:r>
              <a:rPr lang="ja-JP" altLang="en-US" sz="1800" b="1" dirty="0" smtClean="0"/>
              <a:t>ーエクスポート</a:t>
            </a:r>
            <a:r>
              <a:rPr lang="en-US" altLang="ja-JP" sz="1800" b="1" dirty="0" smtClean="0"/>
              <a:t>/</a:t>
            </a:r>
            <a:r>
              <a:rPr lang="ja-JP" altLang="en-US" sz="1800" b="1" dirty="0" smtClean="0"/>
              <a:t>インポート</a:t>
            </a:r>
            <a:endParaRPr lang="en-US" altLang="ja-JP" sz="1800" b="1" dirty="0" smtClean="0"/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登録されて</a:t>
            </a:r>
            <a:r>
              <a:rPr lang="ja-JP" altLang="en-US" sz="1600" dirty="0" smtClean="0"/>
              <a:t>いる</a:t>
            </a:r>
            <a:r>
              <a:rPr lang="ja-JP" altLang="en-US" sz="1600" dirty="0"/>
              <a:t>メニュ</a:t>
            </a:r>
            <a:r>
              <a:rPr lang="ja-JP" altLang="en-US" sz="1600" dirty="0" smtClean="0"/>
              <a:t>ーのエクスポート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操作手順等の詳細につきましては、利用</a:t>
            </a:r>
            <a:r>
              <a:rPr lang="ja-JP" altLang="en-US" sz="1600" dirty="0"/>
              <a:t>手順</a:t>
            </a:r>
            <a:r>
              <a:rPr lang="ja-JP" altLang="en-US" sz="1600" dirty="0" smtClean="0"/>
              <a:t>マニュアルをご参照下さい。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注意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での、エクスポート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インポート</a:t>
            </a:r>
            <a:r>
              <a:rPr lang="ja-JP" altLang="en-US" sz="1600" dirty="0" smtClean="0"/>
              <a:t>は、</a:t>
            </a:r>
            <a:endParaRPr lang="ja-JP" altLang="en-US" sz="1600" dirty="0"/>
          </a:p>
          <a:p>
            <a:pPr marL="0" indent="0">
              <a:buNone/>
            </a:pPr>
            <a:r>
              <a:rPr lang="ja-JP" altLang="en-US" sz="1600" dirty="0" smtClean="0"/>
              <a:t>　　　　　　 メニュー単位の</a:t>
            </a:r>
            <a:r>
              <a:rPr lang="ja-JP" altLang="en-US" sz="1600" dirty="0"/>
              <a:t>上書きになりますので</a:t>
            </a:r>
            <a:r>
              <a:rPr lang="ja-JP" altLang="en-US" sz="1600" dirty="0" smtClean="0"/>
              <a:t>、ご注意下さい。</a:t>
            </a:r>
            <a:endParaRPr lang="en-US" altLang="ja-JP" sz="1600" dirty="0"/>
          </a:p>
        </p:txBody>
      </p:sp>
      <p:sp>
        <p:nvSpPr>
          <p:cNvPr id="33" name="フリーフォーム 32"/>
          <p:cNvSpPr>
            <a:spLocks noChangeAspect="1" noChangeArrowheads="1"/>
          </p:cNvSpPr>
          <p:nvPr/>
        </p:nvSpPr>
        <p:spPr bwMode="gray">
          <a:xfrm>
            <a:off x="6357531" y="2436048"/>
            <a:ext cx="375690" cy="771052"/>
          </a:xfrm>
          <a:custGeom>
            <a:avLst/>
            <a:gdLst>
              <a:gd name="connsiteX0" fmla="*/ 166688 w 333375"/>
              <a:gd name="connsiteY0" fmla="*/ 600075 h 684213"/>
              <a:gd name="connsiteX1" fmla="*/ 207963 w 333375"/>
              <a:gd name="connsiteY1" fmla="*/ 642144 h 684213"/>
              <a:gd name="connsiteX2" fmla="*/ 166688 w 333375"/>
              <a:gd name="connsiteY2" fmla="*/ 684213 h 684213"/>
              <a:gd name="connsiteX3" fmla="*/ 125413 w 333375"/>
              <a:gd name="connsiteY3" fmla="*/ 642144 h 684213"/>
              <a:gd name="connsiteX4" fmla="*/ 166688 w 333375"/>
              <a:gd name="connsiteY4" fmla="*/ 600075 h 684213"/>
              <a:gd name="connsiteX5" fmla="*/ 16665 w 333375"/>
              <a:gd name="connsiteY5" fmla="*/ 485775 h 684213"/>
              <a:gd name="connsiteX6" fmla="*/ 316711 w 333375"/>
              <a:gd name="connsiteY6" fmla="*/ 485775 h 684213"/>
              <a:gd name="connsiteX7" fmla="*/ 331788 w 333375"/>
              <a:gd name="connsiteY7" fmla="*/ 499696 h 684213"/>
              <a:gd name="connsiteX8" fmla="*/ 316711 w 333375"/>
              <a:gd name="connsiteY8" fmla="*/ 514350 h 684213"/>
              <a:gd name="connsiteX9" fmla="*/ 16665 w 333375"/>
              <a:gd name="connsiteY9" fmla="*/ 514350 h 684213"/>
              <a:gd name="connsiteX10" fmla="*/ 1588 w 333375"/>
              <a:gd name="connsiteY10" fmla="*/ 499696 h 684213"/>
              <a:gd name="connsiteX11" fmla="*/ 16665 w 333375"/>
              <a:gd name="connsiteY11" fmla="*/ 485775 h 684213"/>
              <a:gd name="connsiteX12" fmla="*/ 16665 w 333375"/>
              <a:gd name="connsiteY12" fmla="*/ 419100 h 684213"/>
              <a:gd name="connsiteX13" fmla="*/ 316711 w 333375"/>
              <a:gd name="connsiteY13" fmla="*/ 419100 h 684213"/>
              <a:gd name="connsiteX14" fmla="*/ 331788 w 333375"/>
              <a:gd name="connsiteY14" fmla="*/ 433021 h 684213"/>
              <a:gd name="connsiteX15" fmla="*/ 316711 w 333375"/>
              <a:gd name="connsiteY15" fmla="*/ 447675 h 684213"/>
              <a:gd name="connsiteX16" fmla="*/ 16665 w 333375"/>
              <a:gd name="connsiteY16" fmla="*/ 447675 h 684213"/>
              <a:gd name="connsiteX17" fmla="*/ 1588 w 333375"/>
              <a:gd name="connsiteY17" fmla="*/ 433021 h 684213"/>
              <a:gd name="connsiteX18" fmla="*/ 16665 w 333375"/>
              <a:gd name="connsiteY18" fmla="*/ 419100 h 684213"/>
              <a:gd name="connsiteX19" fmla="*/ 16665 w 333375"/>
              <a:gd name="connsiteY19" fmla="*/ 350837 h 684213"/>
              <a:gd name="connsiteX20" fmla="*/ 316711 w 333375"/>
              <a:gd name="connsiteY20" fmla="*/ 350837 h 684213"/>
              <a:gd name="connsiteX21" fmla="*/ 331788 w 333375"/>
              <a:gd name="connsiteY21" fmla="*/ 366305 h 684213"/>
              <a:gd name="connsiteX22" fmla="*/ 316711 w 333375"/>
              <a:gd name="connsiteY22" fmla="*/ 381000 h 684213"/>
              <a:gd name="connsiteX23" fmla="*/ 16665 w 333375"/>
              <a:gd name="connsiteY23" fmla="*/ 381000 h 684213"/>
              <a:gd name="connsiteX24" fmla="*/ 1588 w 333375"/>
              <a:gd name="connsiteY24" fmla="*/ 366305 h 684213"/>
              <a:gd name="connsiteX25" fmla="*/ 16665 w 333375"/>
              <a:gd name="connsiteY25" fmla="*/ 350837 h 684213"/>
              <a:gd name="connsiteX26" fmla="*/ 19610 w 333375"/>
              <a:gd name="connsiteY26" fmla="*/ 166687 h 684213"/>
              <a:gd name="connsiteX27" fmla="*/ 313765 w 333375"/>
              <a:gd name="connsiteY27" fmla="*/ 166687 h 684213"/>
              <a:gd name="connsiteX28" fmla="*/ 333375 w 333375"/>
              <a:gd name="connsiteY28" fmla="*/ 186990 h 684213"/>
              <a:gd name="connsiteX29" fmla="*/ 333375 w 333375"/>
              <a:gd name="connsiteY29" fmla="*/ 246397 h 684213"/>
              <a:gd name="connsiteX30" fmla="*/ 313765 w 333375"/>
              <a:gd name="connsiteY30" fmla="*/ 266700 h 684213"/>
              <a:gd name="connsiteX31" fmla="*/ 19610 w 333375"/>
              <a:gd name="connsiteY31" fmla="*/ 266700 h 684213"/>
              <a:gd name="connsiteX32" fmla="*/ 0 w 333375"/>
              <a:gd name="connsiteY32" fmla="*/ 246397 h 684213"/>
              <a:gd name="connsiteX33" fmla="*/ 0 w 333375"/>
              <a:gd name="connsiteY33" fmla="*/ 186990 h 684213"/>
              <a:gd name="connsiteX34" fmla="*/ 19610 w 333375"/>
              <a:gd name="connsiteY34" fmla="*/ 166687 h 684213"/>
              <a:gd name="connsiteX35" fmla="*/ 19610 w 333375"/>
              <a:gd name="connsiteY35" fmla="*/ 0 h 684213"/>
              <a:gd name="connsiteX36" fmla="*/ 313765 w 333375"/>
              <a:gd name="connsiteY36" fmla="*/ 0 h 684213"/>
              <a:gd name="connsiteX37" fmla="*/ 333375 w 333375"/>
              <a:gd name="connsiteY37" fmla="*/ 19551 h 684213"/>
              <a:gd name="connsiteX38" fmla="*/ 333375 w 333375"/>
              <a:gd name="connsiteY38" fmla="*/ 79710 h 684213"/>
              <a:gd name="connsiteX39" fmla="*/ 313765 w 333375"/>
              <a:gd name="connsiteY39" fmla="*/ 100013 h 684213"/>
              <a:gd name="connsiteX40" fmla="*/ 19610 w 333375"/>
              <a:gd name="connsiteY40" fmla="*/ 100013 h 684213"/>
              <a:gd name="connsiteX41" fmla="*/ 0 w 333375"/>
              <a:gd name="connsiteY41" fmla="*/ 79710 h 684213"/>
              <a:gd name="connsiteX42" fmla="*/ 0 w 333375"/>
              <a:gd name="connsiteY42" fmla="*/ 19551 h 684213"/>
              <a:gd name="connsiteX43" fmla="*/ 19610 w 333375"/>
              <a:gd name="connsiteY4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375" h="684213">
                <a:moveTo>
                  <a:pt x="166688" y="600075"/>
                </a:moveTo>
                <a:cubicBezTo>
                  <a:pt x="189484" y="600075"/>
                  <a:pt x="207963" y="618910"/>
                  <a:pt x="207963" y="642144"/>
                </a:cubicBezTo>
                <a:cubicBezTo>
                  <a:pt x="207963" y="665378"/>
                  <a:pt x="189484" y="684213"/>
                  <a:pt x="166688" y="684213"/>
                </a:cubicBezTo>
                <a:cubicBezTo>
                  <a:pt x="143892" y="684213"/>
                  <a:pt x="125413" y="665378"/>
                  <a:pt x="125413" y="642144"/>
                </a:cubicBezTo>
                <a:cubicBezTo>
                  <a:pt x="125413" y="618910"/>
                  <a:pt x="143892" y="600075"/>
                  <a:pt x="166688" y="600075"/>
                </a:cubicBezTo>
                <a:close/>
                <a:moveTo>
                  <a:pt x="16665" y="485775"/>
                </a:moveTo>
                <a:cubicBezTo>
                  <a:pt x="16665" y="485775"/>
                  <a:pt x="16665" y="485775"/>
                  <a:pt x="316711" y="485775"/>
                </a:cubicBezTo>
                <a:cubicBezTo>
                  <a:pt x="325003" y="485775"/>
                  <a:pt x="331788" y="491636"/>
                  <a:pt x="331788" y="499696"/>
                </a:cubicBezTo>
                <a:cubicBezTo>
                  <a:pt x="331788" y="507756"/>
                  <a:pt x="325003" y="514350"/>
                  <a:pt x="316711" y="514350"/>
                </a:cubicBezTo>
                <a:cubicBezTo>
                  <a:pt x="316711" y="514350"/>
                  <a:pt x="316711" y="514350"/>
                  <a:pt x="16665" y="514350"/>
                </a:cubicBezTo>
                <a:cubicBezTo>
                  <a:pt x="8373" y="514350"/>
                  <a:pt x="1588" y="507756"/>
                  <a:pt x="1588" y="499696"/>
                </a:cubicBezTo>
                <a:cubicBezTo>
                  <a:pt x="1588" y="491636"/>
                  <a:pt x="8373" y="485775"/>
                  <a:pt x="16665" y="485775"/>
                </a:cubicBezTo>
                <a:close/>
                <a:moveTo>
                  <a:pt x="16665" y="419100"/>
                </a:moveTo>
                <a:cubicBezTo>
                  <a:pt x="16665" y="419100"/>
                  <a:pt x="16665" y="419100"/>
                  <a:pt x="316711" y="419100"/>
                </a:cubicBezTo>
                <a:cubicBezTo>
                  <a:pt x="325003" y="419100"/>
                  <a:pt x="331788" y="425694"/>
                  <a:pt x="331788" y="433021"/>
                </a:cubicBezTo>
                <a:cubicBezTo>
                  <a:pt x="331788" y="441081"/>
                  <a:pt x="325003" y="447675"/>
                  <a:pt x="316711" y="447675"/>
                </a:cubicBezTo>
                <a:cubicBezTo>
                  <a:pt x="316711" y="447675"/>
                  <a:pt x="316711" y="447675"/>
                  <a:pt x="16665" y="447675"/>
                </a:cubicBezTo>
                <a:cubicBezTo>
                  <a:pt x="8373" y="447675"/>
                  <a:pt x="1588" y="441081"/>
                  <a:pt x="1588" y="433021"/>
                </a:cubicBezTo>
                <a:cubicBezTo>
                  <a:pt x="1588" y="425694"/>
                  <a:pt x="8373" y="419100"/>
                  <a:pt x="16665" y="419100"/>
                </a:cubicBezTo>
                <a:close/>
                <a:moveTo>
                  <a:pt x="16665" y="350837"/>
                </a:moveTo>
                <a:cubicBezTo>
                  <a:pt x="16665" y="350837"/>
                  <a:pt x="16665" y="350837"/>
                  <a:pt x="316711" y="350837"/>
                </a:cubicBezTo>
                <a:cubicBezTo>
                  <a:pt x="325003" y="350837"/>
                  <a:pt x="331788" y="357798"/>
                  <a:pt x="331788" y="366305"/>
                </a:cubicBezTo>
                <a:cubicBezTo>
                  <a:pt x="331788" y="374813"/>
                  <a:pt x="325003" y="381000"/>
                  <a:pt x="316711" y="381000"/>
                </a:cubicBezTo>
                <a:cubicBezTo>
                  <a:pt x="316711" y="381000"/>
                  <a:pt x="316711" y="381000"/>
                  <a:pt x="16665" y="381000"/>
                </a:cubicBezTo>
                <a:cubicBezTo>
                  <a:pt x="8373" y="381000"/>
                  <a:pt x="1588" y="374813"/>
                  <a:pt x="1588" y="366305"/>
                </a:cubicBezTo>
                <a:cubicBezTo>
                  <a:pt x="1588" y="357798"/>
                  <a:pt x="8373" y="350837"/>
                  <a:pt x="16665" y="350837"/>
                </a:cubicBezTo>
                <a:close/>
                <a:moveTo>
                  <a:pt x="19610" y="166687"/>
                </a:moveTo>
                <a:cubicBezTo>
                  <a:pt x="19610" y="166687"/>
                  <a:pt x="19610" y="166687"/>
                  <a:pt x="313765" y="166687"/>
                </a:cubicBezTo>
                <a:cubicBezTo>
                  <a:pt x="324324" y="166687"/>
                  <a:pt x="333375" y="175711"/>
                  <a:pt x="333375" y="186990"/>
                </a:cubicBezTo>
                <a:cubicBezTo>
                  <a:pt x="333375" y="186990"/>
                  <a:pt x="333375" y="186990"/>
                  <a:pt x="333375" y="246397"/>
                </a:cubicBezTo>
                <a:cubicBezTo>
                  <a:pt x="333375" y="257676"/>
                  <a:pt x="324324" y="266700"/>
                  <a:pt x="313765" y="266700"/>
                </a:cubicBezTo>
                <a:cubicBezTo>
                  <a:pt x="313765" y="266700"/>
                  <a:pt x="313765" y="266700"/>
                  <a:pt x="19610" y="266700"/>
                </a:cubicBezTo>
                <a:cubicBezTo>
                  <a:pt x="9051" y="266700"/>
                  <a:pt x="0" y="257676"/>
                  <a:pt x="0" y="246397"/>
                </a:cubicBezTo>
                <a:cubicBezTo>
                  <a:pt x="0" y="246397"/>
                  <a:pt x="0" y="246397"/>
                  <a:pt x="0" y="186990"/>
                </a:cubicBezTo>
                <a:cubicBezTo>
                  <a:pt x="0" y="175711"/>
                  <a:pt x="9051" y="166687"/>
                  <a:pt x="19610" y="166687"/>
                </a:cubicBezTo>
                <a:close/>
                <a:moveTo>
                  <a:pt x="19610" y="0"/>
                </a:moveTo>
                <a:cubicBezTo>
                  <a:pt x="19610" y="0"/>
                  <a:pt x="19610" y="0"/>
                  <a:pt x="313765" y="0"/>
                </a:cubicBezTo>
                <a:cubicBezTo>
                  <a:pt x="324324" y="0"/>
                  <a:pt x="333375" y="9024"/>
                  <a:pt x="333375" y="19551"/>
                </a:cubicBezTo>
                <a:cubicBezTo>
                  <a:pt x="333375" y="19551"/>
                  <a:pt x="333375" y="19551"/>
                  <a:pt x="333375" y="79710"/>
                </a:cubicBezTo>
                <a:cubicBezTo>
                  <a:pt x="333375" y="90989"/>
                  <a:pt x="324324" y="100013"/>
                  <a:pt x="313765" y="100013"/>
                </a:cubicBezTo>
                <a:cubicBezTo>
                  <a:pt x="313765" y="100013"/>
                  <a:pt x="313765" y="100013"/>
                  <a:pt x="19610" y="100013"/>
                </a:cubicBezTo>
                <a:cubicBezTo>
                  <a:pt x="9051" y="100013"/>
                  <a:pt x="0" y="90989"/>
                  <a:pt x="0" y="79710"/>
                </a:cubicBezTo>
                <a:cubicBezTo>
                  <a:pt x="0" y="79710"/>
                  <a:pt x="0" y="79710"/>
                  <a:pt x="0" y="19551"/>
                </a:cubicBezTo>
                <a:cubicBezTo>
                  <a:pt x="0" y="9024"/>
                  <a:pt x="9051" y="0"/>
                  <a:pt x="196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39791" y="3367951"/>
            <a:ext cx="104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51914" y="6202859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6" name="右矢印 35"/>
          <p:cNvSpPr/>
          <p:nvPr/>
        </p:nvSpPr>
        <p:spPr bwMode="auto">
          <a:xfrm rot="5400000">
            <a:off x="2564230" y="4403968"/>
            <a:ext cx="2591016" cy="129360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Oval 97"/>
          <p:cNvSpPr>
            <a:spLocks noChangeAspect="1" noChangeArrowheads="1"/>
          </p:cNvSpPr>
          <p:nvPr/>
        </p:nvSpPr>
        <p:spPr bwMode="gray">
          <a:xfrm>
            <a:off x="3741833" y="2507398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Oval 97"/>
          <p:cNvSpPr>
            <a:spLocks noChangeAspect="1" noChangeArrowheads="1"/>
          </p:cNvSpPr>
          <p:nvPr/>
        </p:nvSpPr>
        <p:spPr bwMode="gray">
          <a:xfrm>
            <a:off x="3791612" y="5827534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 bwMode="auto">
          <a:xfrm>
            <a:off x="3972077" y="3569241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4093427" y="3157675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4704606" y="5209345"/>
            <a:ext cx="1079305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インポート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>
            <a:off x="4745152" y="3063561"/>
            <a:ext cx="1182770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エクス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5" name="右矢印 44"/>
          <p:cNvSpPr/>
          <p:nvPr/>
        </p:nvSpPr>
        <p:spPr bwMode="auto">
          <a:xfrm rot="5400000">
            <a:off x="3834882" y="4368155"/>
            <a:ext cx="881137" cy="140152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フローチャート: 書類 46"/>
          <p:cNvSpPr/>
          <p:nvPr/>
        </p:nvSpPr>
        <p:spPr bwMode="auto">
          <a:xfrm>
            <a:off x="3999057" y="4934467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107975" y="5342692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grpSp>
        <p:nvGrpSpPr>
          <p:cNvPr id="19" name="グループ化 18"/>
          <p:cNvGrpSpPr>
            <a:grpSpLocks noChangeAspect="1"/>
          </p:cNvGrpSpPr>
          <p:nvPr/>
        </p:nvGrpSpPr>
        <p:grpSpPr bwMode="gray">
          <a:xfrm>
            <a:off x="2969516" y="2595551"/>
            <a:ext cx="400636" cy="689614"/>
            <a:chOff x="5936838" y="1169393"/>
            <a:chExt cx="484187" cy="833438"/>
          </a:xfrm>
        </p:grpSpPr>
        <p:sp>
          <p:nvSpPr>
            <p:cNvPr id="2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2968859" y="5426545"/>
            <a:ext cx="400636" cy="689614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9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81186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2/3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「機器一覧」メニューでは、作業対象ホストの必要情報の登録を行います。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ja-JP" altLang="en-US" sz="1600" dirty="0"/>
              <a:t>ホスト</a:t>
            </a:r>
            <a:r>
              <a:rPr lang="ja-JP" altLang="en-US" sz="1600" dirty="0" smtClean="0"/>
              <a:t>ごとの認証情報の設定が可能で、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ja-JP" altLang="en-US" sz="1600" b="1" dirty="0" smtClean="0"/>
              <a:t> </a:t>
            </a:r>
            <a:r>
              <a:rPr lang="ja-JP" altLang="en-US" sz="1600" dirty="0" smtClean="0"/>
              <a:t>認証方式については「パスワード認証」と「鍵認証」の２種類から選択できま</a:t>
            </a:r>
            <a:r>
              <a:rPr lang="ja-JP" altLang="en-US" sz="1600" dirty="0"/>
              <a:t>す</a:t>
            </a:r>
            <a:r>
              <a:rPr lang="ja-JP" altLang="en-US" sz="1600" dirty="0" smtClean="0"/>
              <a:t>。</a:t>
            </a:r>
            <a:endParaRPr lang="en-US" altLang="ja-JP" sz="1600" dirty="0"/>
          </a:p>
        </p:txBody>
      </p:sp>
      <p:sp>
        <p:nvSpPr>
          <p:cNvPr id="108" name="角丸四角形 107"/>
          <p:cNvSpPr/>
          <p:nvPr/>
        </p:nvSpPr>
        <p:spPr bwMode="auto">
          <a:xfrm>
            <a:off x="642595" y="2181341"/>
            <a:ext cx="6624920" cy="1784732"/>
          </a:xfrm>
          <a:prstGeom prst="roundRect">
            <a:avLst>
              <a:gd name="adj" fmla="val 1142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sym typeface="Wingdings" panose="05000000000000000000" pitchFamily="2" charset="2"/>
              </a:rPr>
              <a:t>  主な登録項目は以下のものがあります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HW</a:t>
            </a:r>
            <a:r>
              <a:rPr lang="ja-JP" altLang="en-US" sz="1600" b="1" dirty="0">
                <a:sym typeface="Wingdings" panose="05000000000000000000" pitchFamily="2" charset="2"/>
              </a:rPr>
              <a:t>機器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種別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・ホスト名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IP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アドレス</a:t>
            </a:r>
            <a:endParaRPr lang="en-US" altLang="ja-JP" sz="1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・ログインユーザ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ID</a:t>
            </a: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・ログインパスワード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・認証方式</a:t>
            </a:r>
            <a:endParaRPr lang="ja-JP" altLang="en-US" sz="1600" b="1" dirty="0"/>
          </a:p>
        </p:txBody>
      </p:sp>
      <p:pic>
        <p:nvPicPr>
          <p:cNvPr id="109" name="図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1" y="4100717"/>
            <a:ext cx="4046294" cy="2404488"/>
          </a:xfrm>
          <a:prstGeom prst="rect">
            <a:avLst/>
          </a:prstGeom>
        </p:spPr>
      </p:pic>
      <p:pic>
        <p:nvPicPr>
          <p:cNvPr id="110" name="図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30" y="4459174"/>
            <a:ext cx="4095567" cy="14464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1299990" y="4473200"/>
            <a:ext cx="1850834" cy="6496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799046" y="4451226"/>
            <a:ext cx="1590737" cy="6275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8212438" y="4449390"/>
            <a:ext cx="634107" cy="6293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8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3/3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では、機器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を別管理させる</a:t>
            </a:r>
            <a:r>
              <a:rPr lang="ja-JP" altLang="en-US" sz="1600" dirty="0"/>
              <a:t>ことにより、</a:t>
            </a:r>
          </a:p>
          <a:p>
            <a:pPr marL="0" indent="0">
              <a:buNone/>
            </a:pPr>
            <a:r>
              <a:rPr lang="ja-JP" altLang="en-US" sz="1600" dirty="0" smtClean="0"/>
              <a:t>    機器</a:t>
            </a:r>
            <a:r>
              <a:rPr lang="ja-JP" altLang="en-US" sz="1600" dirty="0"/>
              <a:t>情報の再利用性を高めることが</a:t>
            </a:r>
            <a:r>
              <a:rPr lang="ja-JP" altLang="en-US" sz="1600" dirty="0" smtClean="0"/>
              <a:t>でき、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変更など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も</a:t>
            </a:r>
            <a:r>
              <a:rPr lang="ja-JP" altLang="en-US" sz="1600" dirty="0"/>
              <a:t>、柔軟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対応</a:t>
            </a:r>
            <a:r>
              <a:rPr lang="ja-JP" altLang="en-US" sz="1600" dirty="0" smtClean="0"/>
              <a:t>する</a:t>
            </a:r>
            <a:r>
              <a:rPr lang="ja-JP" altLang="en-US" sz="1600" dirty="0"/>
              <a:t>ことが可能です。</a:t>
            </a:r>
            <a:endParaRPr lang="en-US" altLang="ja-JP" sz="1600" dirty="0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971500" y="2370296"/>
            <a:ext cx="6653355" cy="2824263"/>
            <a:chOff x="971499" y="2491472"/>
            <a:chExt cx="6653355" cy="282426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71499" y="2491472"/>
              <a:ext cx="6653355" cy="2824263"/>
              <a:chOff x="251398" y="2060810"/>
              <a:chExt cx="8442576" cy="3400866"/>
            </a:xfrm>
          </p:grpSpPr>
          <p:sp>
            <p:nvSpPr>
              <p:cNvPr id="6" name="角丸四角形 5"/>
              <p:cNvSpPr/>
              <p:nvPr/>
            </p:nvSpPr>
            <p:spPr bwMode="auto">
              <a:xfrm>
                <a:off x="467429" y="253434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480357" y="361077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467429" y="4659664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 bwMode="auto">
              <a:xfrm>
                <a:off x="3131799" y="2132821"/>
                <a:ext cx="3953030" cy="13189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4788028" y="2232617"/>
                <a:ext cx="215831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6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パスワード認証</a:t>
                </a:r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A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2987780" y="2060810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正方形/長方形 25"/>
              <p:cNvSpPr/>
              <p:nvPr/>
            </p:nvSpPr>
            <p:spPr bwMode="auto">
              <a:xfrm>
                <a:off x="251398" y="2072077"/>
                <a:ext cx="2376330" cy="33895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>
                <a:stCxn id="6" idx="3"/>
              </p:cNvCxnSpPr>
              <p:nvPr/>
            </p:nvCxnSpPr>
            <p:spPr bwMode="auto">
              <a:xfrm flipV="1">
                <a:off x="2411699" y="2242443"/>
                <a:ext cx="814781" cy="507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線コネクタ 28"/>
              <p:cNvCxnSpPr>
                <a:stCxn id="6" idx="3"/>
              </p:cNvCxnSpPr>
              <p:nvPr/>
            </p:nvCxnSpPr>
            <p:spPr bwMode="auto">
              <a:xfrm flipV="1">
                <a:off x="2411699" y="2706757"/>
                <a:ext cx="898658" cy="4362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線コネクタ 29"/>
              <p:cNvCxnSpPr>
                <a:stCxn id="9" idx="3"/>
              </p:cNvCxnSpPr>
              <p:nvPr/>
            </p:nvCxnSpPr>
            <p:spPr bwMode="auto">
              <a:xfrm>
                <a:off x="2424625" y="3826801"/>
                <a:ext cx="910275" cy="21207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/>
              <p:cNvCxnSpPr/>
              <p:nvPr/>
            </p:nvCxnSpPr>
            <p:spPr bwMode="auto">
              <a:xfrm>
                <a:off x="3059790" y="5444566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フリーフォーム 53"/>
              <p:cNvSpPr>
                <a:spLocks noChangeAspect="1"/>
              </p:cNvSpPr>
              <p:nvPr/>
            </p:nvSpPr>
            <p:spPr bwMode="gray">
              <a:xfrm>
                <a:off x="8174198" y="2979542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3246662" y="2224924"/>
                <a:ext cx="5447311" cy="548482"/>
                <a:chOff x="-306055" y="788897"/>
                <a:chExt cx="8551499" cy="861024"/>
              </a:xfrm>
            </p:grpSpPr>
            <p:sp>
              <p:nvSpPr>
                <p:cNvPr id="51" name="Freeform 32"/>
                <p:cNvSpPr>
                  <a:spLocks noChangeAspect="1"/>
                </p:cNvSpPr>
                <p:nvPr/>
              </p:nvSpPr>
              <p:spPr bwMode="gray">
                <a:xfrm>
                  <a:off x="-306055" y="788897"/>
                  <a:ext cx="2254630" cy="579966"/>
                </a:xfrm>
                <a:custGeom>
                  <a:avLst/>
                  <a:gdLst>
                    <a:gd name="T0" fmla="*/ 1335 w 1335"/>
                    <a:gd name="T1" fmla="*/ 374 h 401"/>
                    <a:gd name="T2" fmla="*/ 1308 w 1335"/>
                    <a:gd name="T3" fmla="*/ 401 h 401"/>
                    <a:gd name="T4" fmla="*/ 27 w 1335"/>
                    <a:gd name="T5" fmla="*/ 401 h 401"/>
                    <a:gd name="T6" fmla="*/ 0 w 1335"/>
                    <a:gd name="T7" fmla="*/ 374 h 401"/>
                    <a:gd name="T8" fmla="*/ 0 w 1335"/>
                    <a:gd name="T9" fmla="*/ 27 h 401"/>
                    <a:gd name="T10" fmla="*/ 27 w 1335"/>
                    <a:gd name="T11" fmla="*/ 0 h 401"/>
                    <a:gd name="T12" fmla="*/ 1308 w 1335"/>
                    <a:gd name="T13" fmla="*/ 0 h 401"/>
                    <a:gd name="T14" fmla="*/ 1335 w 1335"/>
                    <a:gd name="T15" fmla="*/ 27 h 401"/>
                    <a:gd name="T16" fmla="*/ 1335 w 1335"/>
                    <a:gd name="T17" fmla="*/ 374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35" h="401">
                      <a:moveTo>
                        <a:pt x="1335" y="374"/>
                      </a:moveTo>
                      <a:cubicBezTo>
                        <a:pt x="1335" y="389"/>
                        <a:pt x="1323" y="401"/>
                        <a:pt x="1308" y="401"/>
                      </a:cubicBezTo>
                      <a:cubicBezTo>
                        <a:pt x="27" y="401"/>
                        <a:pt x="27" y="401"/>
                        <a:pt x="27" y="401"/>
                      </a:cubicBezTo>
                      <a:cubicBezTo>
                        <a:pt x="12" y="401"/>
                        <a:pt x="0" y="389"/>
                        <a:pt x="0" y="374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1308" y="0"/>
                        <a:pt x="1308" y="0"/>
                        <a:pt x="1308" y="0"/>
                      </a:cubicBezTo>
                      <a:cubicBezTo>
                        <a:pt x="1323" y="0"/>
                        <a:pt x="1335" y="12"/>
                        <a:pt x="1335" y="27"/>
                      </a:cubicBezTo>
                      <a:lnTo>
                        <a:pt x="1335" y="37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52" name="フリーフォーム 51"/>
                <p:cNvSpPr>
                  <a:spLocks noChangeAspect="1"/>
                </p:cNvSpPr>
                <p:nvPr/>
              </p:nvSpPr>
              <p:spPr bwMode="gray">
                <a:xfrm>
                  <a:off x="7429469" y="1521334"/>
                  <a:ext cx="815975" cy="128587"/>
                </a:xfrm>
                <a:custGeom>
                  <a:avLst/>
                  <a:gdLst>
                    <a:gd name="connsiteX0" fmla="*/ 369870 w 815975"/>
                    <a:gd name="connsiteY0" fmla="*/ 84138 h 128587"/>
                    <a:gd name="connsiteX1" fmla="*/ 800955 w 815975"/>
                    <a:gd name="connsiteY1" fmla="*/ 84138 h 128587"/>
                    <a:gd name="connsiteX2" fmla="*/ 815975 w 815975"/>
                    <a:gd name="connsiteY2" fmla="*/ 98832 h 128587"/>
                    <a:gd name="connsiteX3" fmla="*/ 800955 w 815975"/>
                    <a:gd name="connsiteY3" fmla="*/ 114300 h 128587"/>
                    <a:gd name="connsiteX4" fmla="*/ 369870 w 815975"/>
                    <a:gd name="connsiteY4" fmla="*/ 114300 h 128587"/>
                    <a:gd name="connsiteX5" fmla="*/ 355600 w 815975"/>
                    <a:gd name="connsiteY5" fmla="*/ 98832 h 128587"/>
                    <a:gd name="connsiteX6" fmla="*/ 369870 w 815975"/>
                    <a:gd name="connsiteY6" fmla="*/ 84138 h 128587"/>
                    <a:gd name="connsiteX7" fmla="*/ 369870 w 815975"/>
                    <a:gd name="connsiteY7" fmla="*/ 14288 h 128587"/>
                    <a:gd name="connsiteX8" fmla="*/ 800955 w 815975"/>
                    <a:gd name="connsiteY8" fmla="*/ 14288 h 128587"/>
                    <a:gd name="connsiteX9" fmla="*/ 815975 w 815975"/>
                    <a:gd name="connsiteY9" fmla="*/ 29369 h 128587"/>
                    <a:gd name="connsiteX10" fmla="*/ 800955 w 815975"/>
                    <a:gd name="connsiteY10" fmla="*/ 44450 h 128587"/>
                    <a:gd name="connsiteX11" fmla="*/ 369870 w 815975"/>
                    <a:gd name="connsiteY11" fmla="*/ 44450 h 128587"/>
                    <a:gd name="connsiteX12" fmla="*/ 355600 w 815975"/>
                    <a:gd name="connsiteY12" fmla="*/ 29369 h 128587"/>
                    <a:gd name="connsiteX13" fmla="*/ 369870 w 815975"/>
                    <a:gd name="connsiteY13" fmla="*/ 14288 h 128587"/>
                    <a:gd name="connsiteX14" fmla="*/ 0 w 815975"/>
                    <a:gd name="connsiteY14" fmla="*/ 0 h 128587"/>
                    <a:gd name="connsiteX15" fmla="*/ 123825 w 815975"/>
                    <a:gd name="connsiteY15" fmla="*/ 0 h 128587"/>
                    <a:gd name="connsiteX16" fmla="*/ 123825 w 815975"/>
                    <a:gd name="connsiteY16" fmla="*/ 128587 h 128587"/>
                    <a:gd name="connsiteX17" fmla="*/ 0 w 815975"/>
                    <a:gd name="connsiteY17" fmla="*/ 12858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15975" h="128587">
                      <a:moveTo>
                        <a:pt x="369870" y="84138"/>
                      </a:moveTo>
                      <a:cubicBezTo>
                        <a:pt x="369870" y="84138"/>
                        <a:pt x="369870" y="84138"/>
                        <a:pt x="800955" y="84138"/>
                      </a:cubicBezTo>
                      <a:cubicBezTo>
                        <a:pt x="809216" y="84138"/>
                        <a:pt x="815975" y="91099"/>
                        <a:pt x="815975" y="98832"/>
                      </a:cubicBezTo>
                      <a:cubicBezTo>
                        <a:pt x="815975" y="107340"/>
                        <a:pt x="809216" y="114300"/>
                        <a:pt x="800955" y="114300"/>
                      </a:cubicBezTo>
                      <a:cubicBezTo>
                        <a:pt x="800955" y="114300"/>
                        <a:pt x="800955" y="114300"/>
                        <a:pt x="369870" y="114300"/>
                      </a:cubicBezTo>
                      <a:cubicBezTo>
                        <a:pt x="361608" y="114300"/>
                        <a:pt x="355600" y="107340"/>
                        <a:pt x="355600" y="98832"/>
                      </a:cubicBezTo>
                      <a:cubicBezTo>
                        <a:pt x="355600" y="91099"/>
                        <a:pt x="361608" y="84138"/>
                        <a:pt x="369870" y="84138"/>
                      </a:cubicBezTo>
                      <a:close/>
                      <a:moveTo>
                        <a:pt x="369870" y="14288"/>
                      </a:moveTo>
                      <a:cubicBezTo>
                        <a:pt x="369870" y="14288"/>
                        <a:pt x="369870" y="14288"/>
                        <a:pt x="800955" y="14288"/>
                      </a:cubicBezTo>
                      <a:cubicBezTo>
                        <a:pt x="809216" y="14288"/>
                        <a:pt x="815975" y="21075"/>
                        <a:pt x="815975" y="29369"/>
                      </a:cubicBezTo>
                      <a:cubicBezTo>
                        <a:pt x="815975" y="37664"/>
                        <a:pt x="809216" y="44450"/>
                        <a:pt x="800955" y="44450"/>
                      </a:cubicBezTo>
                      <a:cubicBezTo>
                        <a:pt x="800955" y="44450"/>
                        <a:pt x="800955" y="44450"/>
                        <a:pt x="369870" y="44450"/>
                      </a:cubicBezTo>
                      <a:cubicBezTo>
                        <a:pt x="361608" y="44450"/>
                        <a:pt x="355600" y="37664"/>
                        <a:pt x="355600" y="29369"/>
                      </a:cubicBezTo>
                      <a:cubicBezTo>
                        <a:pt x="355600" y="21075"/>
                        <a:pt x="361608" y="14288"/>
                        <a:pt x="369870" y="14288"/>
                      </a:cubicBezTo>
                      <a:close/>
                      <a:moveTo>
                        <a:pt x="0" y="0"/>
                      </a:moveTo>
                      <a:lnTo>
                        <a:pt x="123825" y="0"/>
                      </a:lnTo>
                      <a:lnTo>
                        <a:pt x="123825" y="128587"/>
                      </a:lnTo>
                      <a:lnTo>
                        <a:pt x="0" y="128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 dirty="0"/>
                </a:p>
              </p:txBody>
            </p:sp>
          </p:grpSp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174198" y="537976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48" name="フリーフォーム 47"/>
              <p:cNvSpPr>
                <a:spLocks noChangeAspect="1"/>
              </p:cNvSpPr>
              <p:nvPr/>
            </p:nvSpPr>
            <p:spPr bwMode="gray">
              <a:xfrm>
                <a:off x="8174198" y="509172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7" name="正方形/長方形 56"/>
            <p:cNvSpPr/>
            <p:nvPr/>
          </p:nvSpPr>
          <p:spPr bwMode="auto">
            <a:xfrm>
              <a:off x="3467379" y="265519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A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4553302" y="2962558"/>
              <a:ext cx="1704277" cy="26538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+mn-ea"/>
                </a:rPr>
                <a:t>鍵</a:t>
              </a:r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認証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4552415" y="3288539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327082" y="2959643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 bwMode="auto">
            <a:xfrm>
              <a:off x="3481476" y="2975324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B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327081" y="329712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3479771" y="331280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0" name="直線コネクタ 69"/>
            <p:cNvCxnSpPr>
              <a:stCxn id="6" idx="3"/>
            </p:cNvCxnSpPr>
            <p:nvPr/>
          </p:nvCxnSpPr>
          <p:spPr bwMode="auto">
            <a:xfrm>
              <a:off x="2673971" y="3064127"/>
              <a:ext cx="681307" cy="34706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正方形/長方形 71"/>
            <p:cNvSpPr/>
            <p:nvPr/>
          </p:nvSpPr>
          <p:spPr bwMode="auto">
            <a:xfrm>
              <a:off x="3241462" y="3682128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339474" y="372743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336187" y="4069011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3476483" y="3757527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正方形/長方形 79"/>
            <p:cNvSpPr/>
            <p:nvPr/>
          </p:nvSpPr>
          <p:spPr bwMode="auto">
            <a:xfrm>
              <a:off x="3476483" y="409396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D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2" name="直線コネクタ 81"/>
            <p:cNvCxnSpPr/>
            <p:nvPr/>
          </p:nvCxnSpPr>
          <p:spPr bwMode="auto">
            <a:xfrm flipV="1">
              <a:off x="2673971" y="3848719"/>
              <a:ext cx="674609" cy="12992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正方形/長方形 83"/>
            <p:cNvSpPr/>
            <p:nvPr/>
          </p:nvSpPr>
          <p:spPr bwMode="auto">
            <a:xfrm>
              <a:off x="3241461" y="4473563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336187" y="450760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334339" y="484662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3467377" y="453151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正方形/長方形 87"/>
            <p:cNvSpPr/>
            <p:nvPr/>
          </p:nvSpPr>
          <p:spPr bwMode="auto">
            <a:xfrm>
              <a:off x="3464174" y="488664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E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 bwMode="auto">
            <a:xfrm>
              <a:off x="2684159" y="4860032"/>
              <a:ext cx="629257" cy="15813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直線コネクタ 89"/>
            <p:cNvCxnSpPr>
              <a:stCxn id="10" idx="3"/>
            </p:cNvCxnSpPr>
            <p:nvPr/>
          </p:nvCxnSpPr>
          <p:spPr bwMode="auto">
            <a:xfrm flipV="1">
              <a:off x="2673971" y="4638102"/>
              <a:ext cx="675157" cy="19100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6" name="角丸四角形 95"/>
            <p:cNvSpPr/>
            <p:nvPr/>
          </p:nvSpPr>
          <p:spPr bwMode="auto">
            <a:xfrm>
              <a:off x="4562740" y="3737924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7" name="角丸四角形 96"/>
            <p:cNvSpPr/>
            <p:nvPr/>
          </p:nvSpPr>
          <p:spPr bwMode="auto">
            <a:xfrm>
              <a:off x="4556479" y="486866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</a:p>
          </p:txBody>
        </p:sp>
        <p:sp>
          <p:nvSpPr>
            <p:cNvPr id="98" name="角丸四角形 97"/>
            <p:cNvSpPr/>
            <p:nvPr/>
          </p:nvSpPr>
          <p:spPr bwMode="auto">
            <a:xfrm>
              <a:off x="4560798" y="451684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9" name="角丸四角形 98"/>
            <p:cNvSpPr/>
            <p:nvPr/>
          </p:nvSpPr>
          <p:spPr bwMode="auto">
            <a:xfrm>
              <a:off x="4560798" y="4067710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C</a:t>
              </a:r>
            </a:p>
          </p:txBody>
        </p:sp>
        <p:sp>
          <p:nvSpPr>
            <p:cNvPr id="101" name="角丸四角形 100"/>
            <p:cNvSpPr/>
            <p:nvPr/>
          </p:nvSpPr>
          <p:spPr bwMode="auto">
            <a:xfrm>
              <a:off x="3316077" y="4516842"/>
              <a:ext cx="2941504" cy="274664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2" name="角丸四角形 101"/>
            <p:cNvSpPr/>
            <p:nvPr/>
          </p:nvSpPr>
          <p:spPr bwMode="auto">
            <a:xfrm>
              <a:off x="3316077" y="3712684"/>
              <a:ext cx="2950985" cy="319489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3316078" y="3282933"/>
              <a:ext cx="2941504" cy="301588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-5940" y="5261247"/>
            <a:ext cx="31339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1200" b="1" dirty="0"/>
              <a:t> </a:t>
            </a:r>
            <a:r>
              <a:rPr lang="ja-JP" altLang="en-US" sz="1100" b="1" dirty="0">
                <a:latin typeface="+mn-ea"/>
              </a:rPr>
              <a:t>　■ </a:t>
            </a:r>
            <a:r>
              <a:rPr lang="en-US" altLang="ja-JP" sz="1100" dirty="0"/>
              <a:t>Movement</a:t>
            </a:r>
            <a:r>
              <a:rPr lang="ja-JP" altLang="en-US" sz="1100" dirty="0"/>
              <a:t>（ムーブメント）とは</a:t>
            </a:r>
            <a:endParaRPr lang="en-US" altLang="ja-JP" sz="1100" dirty="0"/>
          </a:p>
          <a:p>
            <a:pPr lvl="1"/>
            <a:r>
              <a:rPr lang="ja-JP" altLang="en-US" sz="1100" dirty="0"/>
              <a:t>　　 </a:t>
            </a:r>
            <a:r>
              <a:rPr lang="ja-JP" altLang="en-US" sz="1100" dirty="0" smtClean="0"/>
              <a:t> 作業の単位を意味します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    </a:t>
            </a:r>
            <a:r>
              <a:rPr lang="ja-JP" altLang="en-US" sz="1100" dirty="0" smtClean="0"/>
              <a:t>　　</a:t>
            </a:r>
            <a:r>
              <a:rPr lang="en-US" altLang="ja-JP" sz="1100" dirty="0" smtClean="0"/>
              <a:t>※ITA</a:t>
            </a:r>
            <a:r>
              <a:rPr lang="ja-JP" altLang="en-US" sz="1100" dirty="0" smtClean="0"/>
              <a:t>の独自用語</a:t>
            </a:r>
            <a:endParaRPr lang="en-US" altLang="ja-JP" sz="1100" dirty="0"/>
          </a:p>
        </p:txBody>
      </p:sp>
      <p:sp>
        <p:nvSpPr>
          <p:cNvPr id="55" name="角丸四角形 54"/>
          <p:cNvSpPr/>
          <p:nvPr/>
        </p:nvSpPr>
        <p:spPr bwMode="auto">
          <a:xfrm>
            <a:off x="3159940" y="5315621"/>
            <a:ext cx="5588640" cy="1024940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＜例＞ホスト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　　　　　　　　　</a:t>
            </a:r>
            <a:r>
              <a:rPr lang="ja-JP" altLang="en-US" sz="1400" dirty="0">
                <a:solidFill>
                  <a:srgbClr val="FF0000"/>
                </a:solidFill>
                <a:latin typeface="+mj-ea"/>
              </a:rPr>
              <a:t>　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↓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＜結果＞ホスト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が紐付いている、全ての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Movement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に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自動的に変更情報が反映されます。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の概要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24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/>
              <a:t>Symphony</a:t>
            </a:r>
            <a:r>
              <a:rPr lang="ja-JP" altLang="en-US" b="1" dirty="0"/>
              <a:t>作成の定義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59152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 bwMode="auto">
          <a:xfrm>
            <a:off x="433988" y="2599495"/>
            <a:ext cx="2408262" cy="3558933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オペレーションとは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</a:t>
            </a:r>
            <a:r>
              <a:rPr lang="ja-JP" altLang="en-US" sz="1600" dirty="0"/>
              <a:t>作業実行単位のことです。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　作業</a:t>
            </a:r>
            <a:r>
              <a:rPr lang="ja-JP" altLang="en-US" sz="1600" dirty="0"/>
              <a:t>予定、</a:t>
            </a:r>
            <a:r>
              <a:rPr lang="ja-JP" altLang="en-US" sz="1600" dirty="0" smtClean="0"/>
              <a:t>実行履歴</a:t>
            </a:r>
            <a:r>
              <a:rPr lang="ja-JP" altLang="en-US" sz="1600" dirty="0"/>
              <a:t>などを管理することが可能です。</a:t>
            </a:r>
            <a:endParaRPr lang="en-US" altLang="ja-JP" dirty="0" smtClean="0"/>
          </a:p>
        </p:txBody>
      </p: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820247" y="3219535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705125" y="289804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799157" y="290905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67009" y="26598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704293" y="2853369"/>
            <a:ext cx="2495946" cy="1148018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702665" y="4937135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79638" y="35344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717380" y="4854758"/>
            <a:ext cx="2497896" cy="1134862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705366" y="4582349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Y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663382" y="2585226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X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867986" y="37501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3704293" y="4913983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972536" y="43824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1867566" y="28791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1870049" y="45999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72" name="フローチャート : 論理積ゲート 90"/>
          <p:cNvSpPr/>
          <p:nvPr/>
        </p:nvSpPr>
        <p:spPr bwMode="auto">
          <a:xfrm rot="16200000">
            <a:off x="832510" y="2506610"/>
            <a:ext cx="344513" cy="605376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start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フローチャート : 論理積ゲート 91"/>
          <p:cNvSpPr/>
          <p:nvPr/>
        </p:nvSpPr>
        <p:spPr bwMode="auto">
          <a:xfrm rot="5400000">
            <a:off x="830238" y="5494764"/>
            <a:ext cx="360000" cy="616320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end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フローチャート : 結合子 94"/>
          <p:cNvSpPr/>
          <p:nvPr/>
        </p:nvSpPr>
        <p:spPr bwMode="auto">
          <a:xfrm>
            <a:off x="619342" y="3220775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Movement1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75" name="右矢印 74"/>
          <p:cNvSpPr/>
          <p:nvPr/>
        </p:nvSpPr>
        <p:spPr bwMode="auto">
          <a:xfrm>
            <a:off x="2952710" y="3196182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76" name="直線コネクタ 75"/>
          <p:cNvCxnSpPr/>
          <p:nvPr/>
        </p:nvCxnSpPr>
        <p:spPr bwMode="auto">
          <a:xfrm flipV="1">
            <a:off x="1338263" y="3147269"/>
            <a:ext cx="520634" cy="4103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 flipV="1">
            <a:off x="1002231" y="5211932"/>
            <a:ext cx="2010" cy="47070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433988" y="229905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323176" y="3229515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85" name="右矢印 84"/>
          <p:cNvSpPr/>
          <p:nvPr/>
        </p:nvSpPr>
        <p:spPr bwMode="auto">
          <a:xfrm>
            <a:off x="6300560" y="3207876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88" name="直線コネクタ 87"/>
          <p:cNvCxnSpPr/>
          <p:nvPr/>
        </p:nvCxnSpPr>
        <p:spPr bwMode="auto">
          <a:xfrm flipV="1">
            <a:off x="997844" y="4603241"/>
            <a:ext cx="3242" cy="59502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右矢印 90"/>
          <p:cNvSpPr/>
          <p:nvPr/>
        </p:nvSpPr>
        <p:spPr bwMode="auto">
          <a:xfrm>
            <a:off x="2954757" y="5129173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92" name="右矢印 91"/>
          <p:cNvSpPr/>
          <p:nvPr/>
        </p:nvSpPr>
        <p:spPr bwMode="auto">
          <a:xfrm>
            <a:off x="6325190" y="5194572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6182"/>
              </p:ext>
            </p:extLst>
          </p:nvPr>
        </p:nvGraphicFramePr>
        <p:xfrm>
          <a:off x="4805929" y="3183376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59626"/>
              </p:ext>
            </p:extLst>
          </p:nvPr>
        </p:nvGraphicFramePr>
        <p:xfrm>
          <a:off x="4733194" y="5191766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958040" y="5162708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29" name="フローチャート : 結合子 94"/>
          <p:cNvSpPr/>
          <p:nvPr/>
        </p:nvSpPr>
        <p:spPr bwMode="auto">
          <a:xfrm>
            <a:off x="7028637" y="2760102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対象機器</a:t>
            </a:r>
            <a:r>
              <a:rPr lang="en-US" altLang="ja-JP" sz="1400" b="1" dirty="0" smtClean="0">
                <a:solidFill>
                  <a:srgbClr val="FFFFFF"/>
                </a:solidFill>
              </a:rPr>
              <a:t>A/B</a:t>
            </a:r>
            <a:r>
              <a:rPr lang="ja-JP" altLang="en-US" sz="1400" b="1" dirty="0">
                <a:solidFill>
                  <a:srgbClr val="FFFFFF"/>
                </a:solidFill>
              </a:rPr>
              <a:t>が設定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され</a:t>
            </a:r>
            <a:r>
              <a:rPr lang="ja-JP" altLang="en-US" sz="1400" b="1" dirty="0">
                <a:solidFill>
                  <a:srgbClr val="FFFFFF"/>
                </a:solidFill>
              </a:rPr>
              <a:t>ま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7075875" y="4785049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対象機器</a:t>
            </a:r>
            <a:endParaRPr lang="en-US" altLang="ja-JP" sz="1400" b="1" dirty="0" smtClean="0">
              <a:solidFill>
                <a:srgbClr val="FFFFFF"/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rgbClr val="FFFFFF"/>
                </a:solidFill>
              </a:rPr>
              <a:t>C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が設定</a:t>
            </a:r>
            <a:endParaRPr lang="en-US" altLang="ja-JP" sz="1400" b="1" dirty="0" smtClean="0">
              <a:solidFill>
                <a:srgbClr val="FFFFFF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されます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1" name="角丸四角形 130"/>
          <p:cNvSpPr/>
          <p:nvPr/>
        </p:nvSpPr>
        <p:spPr bwMode="auto">
          <a:xfrm>
            <a:off x="4814373" y="3492263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角丸四角形 132"/>
          <p:cNvSpPr/>
          <p:nvPr/>
        </p:nvSpPr>
        <p:spPr bwMode="auto">
          <a:xfrm>
            <a:off x="4738689" y="5507514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フローチャート : 結合子 94"/>
          <p:cNvSpPr/>
          <p:nvPr/>
        </p:nvSpPr>
        <p:spPr bwMode="auto">
          <a:xfrm>
            <a:off x="613823" y="4115447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Movement2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 bwMode="auto">
          <a:xfrm flipV="1">
            <a:off x="1009296" y="2913761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コネクタ 86"/>
          <p:cNvCxnSpPr/>
          <p:nvPr/>
        </p:nvCxnSpPr>
        <p:spPr bwMode="auto">
          <a:xfrm flipV="1">
            <a:off x="999586" y="3838073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9" name="グループ化 88"/>
          <p:cNvGrpSpPr/>
          <p:nvPr/>
        </p:nvGrpSpPr>
        <p:grpSpPr>
          <a:xfrm>
            <a:off x="1867566" y="54613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1983217" y="52327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endCxn id="104" idx="1"/>
          </p:cNvCxnSpPr>
          <p:nvPr/>
        </p:nvCxnSpPr>
        <p:spPr bwMode="auto">
          <a:xfrm>
            <a:off x="1276166" y="3464577"/>
            <a:ext cx="591820" cy="57826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endCxn id="124" idx="1"/>
          </p:cNvCxnSpPr>
          <p:nvPr/>
        </p:nvCxnSpPr>
        <p:spPr bwMode="auto">
          <a:xfrm>
            <a:off x="1338263" y="3481388"/>
            <a:ext cx="531786" cy="14112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endCxn id="123" idx="1"/>
          </p:cNvCxnSpPr>
          <p:nvPr/>
        </p:nvCxnSpPr>
        <p:spPr bwMode="auto">
          <a:xfrm>
            <a:off x="1290638" y="4424363"/>
            <a:ext cx="579411" cy="4840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endCxn id="93" idx="1"/>
          </p:cNvCxnSpPr>
          <p:nvPr/>
        </p:nvCxnSpPr>
        <p:spPr bwMode="auto">
          <a:xfrm>
            <a:off x="1320897" y="4464929"/>
            <a:ext cx="546669" cy="128911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本書</a:t>
            </a:r>
            <a:r>
              <a:rPr lang="ja-JP" altLang="en-US" dirty="0">
                <a:latin typeface="+mn-ea"/>
              </a:rPr>
              <a:t>に</a:t>
            </a:r>
            <a:r>
              <a:rPr lang="ja-JP" altLang="en-US" dirty="0" smtClean="0">
                <a:latin typeface="+mn-ea"/>
              </a:rPr>
              <a:t>ついて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基本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基本コンソールの</a:t>
            </a:r>
            <a:r>
              <a:rPr lang="ja-JP" altLang="en-US" dirty="0" smtClean="0">
                <a:latin typeface="+mn-ea"/>
              </a:rPr>
              <a:t>説明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システム設定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（ロールベースアクセス制御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メニューエクスポート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インポート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における機器の</a:t>
            </a:r>
            <a:r>
              <a:rPr lang="ja-JP" altLang="en-US" dirty="0" smtClean="0">
                <a:latin typeface="+mn-ea"/>
              </a:rPr>
              <a:t>管理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オペレーション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概要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クラスの定義</a:t>
            </a:r>
            <a:endParaRPr lang="en-US" altLang="ja-JP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実行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68513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おけるワークフロー</a:t>
            </a:r>
            <a:endParaRPr lang="en-US" altLang="ja-JP" b="1" dirty="0"/>
          </a:p>
          <a:p>
            <a:pPr lvl="1"/>
            <a:r>
              <a:rPr lang="en-US" altLang="ja-JP" sz="1800" dirty="0" smtClean="0"/>
              <a:t>Symphony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シンフォニー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</a:t>
            </a:r>
            <a:r>
              <a:rPr lang="ja-JP" altLang="en-US" sz="1800" dirty="0" smtClean="0"/>
              <a:t>）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smtClean="0"/>
              <a:t>                  Movement</a:t>
            </a:r>
            <a:r>
              <a:rPr lang="ja-JP" altLang="en-US" sz="1800" dirty="0"/>
              <a:t>と呼ぶ作業パターンを組み合わせて、</a:t>
            </a:r>
          </a:p>
          <a:p>
            <a:pPr marL="180000" lvl="1" indent="0">
              <a:buNone/>
            </a:pPr>
            <a:r>
              <a:rPr lang="ja-JP" altLang="en-US" sz="1800" dirty="0" smtClean="0"/>
              <a:t>                  ワークフロー</a:t>
            </a:r>
            <a:r>
              <a:rPr lang="ja-JP" altLang="en-US" sz="1800" dirty="0"/>
              <a:t>を作成し</a:t>
            </a:r>
            <a:r>
              <a:rPr lang="ja-JP" altLang="en-US" sz="1800" dirty="0" smtClean="0"/>
              <a:t>、一連</a:t>
            </a:r>
            <a:r>
              <a:rPr lang="ja-JP" altLang="en-US" sz="1800" dirty="0"/>
              <a:t>の構築・設定などの作業を行います。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Movement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ムーブメント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独自用語）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作業の単位</a:t>
            </a:r>
            <a:endParaRPr lang="ja-JP" altLang="en-US" sz="18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44836" y="3068950"/>
            <a:ext cx="6653353" cy="3229253"/>
            <a:chOff x="971500" y="2431671"/>
            <a:chExt cx="6653353" cy="3229253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971500" y="2431671"/>
              <a:ext cx="6653353" cy="3229253"/>
              <a:chOff x="251399" y="1988800"/>
              <a:chExt cx="8442575" cy="3888539"/>
            </a:xfrm>
          </p:grpSpPr>
          <p:sp>
            <p:nvSpPr>
              <p:cNvPr id="20" name="下矢印 19"/>
              <p:cNvSpPr/>
              <p:nvPr/>
            </p:nvSpPr>
            <p:spPr bwMode="auto">
              <a:xfrm>
                <a:off x="1259540" y="2420860"/>
                <a:ext cx="360050" cy="3312459"/>
              </a:xfrm>
              <a:prstGeom prst="downArrow">
                <a:avLst>
                  <a:gd name="adj1" fmla="val 50000"/>
                  <a:gd name="adj2" fmla="val 923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467429" y="270890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3342853" y="2747198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1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3356833" y="3361780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2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467429" y="371704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467429" y="472517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3171906" y="2470060"/>
                <a:ext cx="2448340" cy="24011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/>
              <p:nvPr/>
            </p:nvCxnSpPr>
            <p:spPr bwMode="auto">
              <a:xfrm>
                <a:off x="4414503" y="4484837"/>
                <a:ext cx="0" cy="21603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正方形/長方形 32"/>
              <p:cNvSpPr/>
              <p:nvPr/>
            </p:nvSpPr>
            <p:spPr bwMode="auto">
              <a:xfrm>
                <a:off x="5935093" y="2651322"/>
                <a:ext cx="1547175" cy="1943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 bwMode="auto">
              <a:xfrm>
                <a:off x="5825356" y="2548690"/>
                <a:ext cx="1576929" cy="19442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5727639" y="2464517"/>
                <a:ext cx="1601622" cy="19252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41" name="正方形/長方形 40"/>
              <p:cNvSpPr/>
              <p:nvPr/>
            </p:nvSpPr>
            <p:spPr bwMode="auto">
              <a:xfrm>
                <a:off x="251399" y="2204830"/>
                <a:ext cx="2376330" cy="36725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 bwMode="auto">
              <a:xfrm>
                <a:off x="467429" y="1988800"/>
                <a:ext cx="1944270" cy="4320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000" b="1" dirty="0" smtClean="0">
                    <a:latin typeface="+mn-ea"/>
                  </a:rPr>
                  <a:t>Symphony</a:t>
                </a:r>
                <a:endParaRPr kumimoji="1" lang="ja-JP" altLang="en-US" sz="2000" b="1" dirty="0" smtClean="0">
                  <a:latin typeface="+mn-ea"/>
                </a:endParaRPr>
              </a:p>
            </p:txBody>
          </p:sp>
          <p:cxnSp>
            <p:nvCxnSpPr>
              <p:cNvPr id="43" name="直線コネクタ 42"/>
              <p:cNvCxnSpPr>
                <a:stCxn id="21" idx="3"/>
                <a:endCxn id="22" idx="1"/>
              </p:cNvCxnSpPr>
              <p:nvPr/>
            </p:nvCxnSpPr>
            <p:spPr bwMode="auto">
              <a:xfrm>
                <a:off x="2411699" y="2924930"/>
                <a:ext cx="931154" cy="2294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/>
              <p:cNvCxnSpPr>
                <a:stCxn id="21" idx="3"/>
                <a:endCxn id="72" idx="1"/>
              </p:cNvCxnSpPr>
              <p:nvPr/>
            </p:nvCxnSpPr>
            <p:spPr bwMode="auto">
              <a:xfrm>
                <a:off x="2411699" y="2924930"/>
                <a:ext cx="952464" cy="1223042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フリーフォーム 68"/>
              <p:cNvSpPr>
                <a:spLocks noChangeAspect="1"/>
              </p:cNvSpPr>
              <p:nvPr/>
            </p:nvSpPr>
            <p:spPr bwMode="gray">
              <a:xfrm>
                <a:off x="8174198" y="297954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フリーフォーム 66"/>
              <p:cNvSpPr>
                <a:spLocks noChangeAspect="1"/>
              </p:cNvSpPr>
              <p:nvPr/>
            </p:nvSpPr>
            <p:spPr bwMode="gray">
              <a:xfrm>
                <a:off x="8174198" y="269150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5" name="フリーフォーム 64"/>
              <p:cNvSpPr>
                <a:spLocks noChangeAspect="1"/>
              </p:cNvSpPr>
              <p:nvPr/>
            </p:nvSpPr>
            <p:spPr bwMode="gray">
              <a:xfrm>
                <a:off x="8174198" y="537976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5978181" y="2783984"/>
                <a:ext cx="1183418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VAR_a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5978181" y="3191337"/>
                <a:ext cx="115216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VAR_b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5964202" y="3585425"/>
                <a:ext cx="116614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VAR_c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2" name="角丸四角形 71"/>
            <p:cNvSpPr/>
            <p:nvPr/>
          </p:nvSpPr>
          <p:spPr bwMode="auto">
            <a:xfrm>
              <a:off x="3424581" y="4075261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998244" y="3207544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>
              <a:stCxn id="22" idx="3"/>
              <a:endCxn id="59" idx="1"/>
            </p:cNvCxnSpPr>
            <p:nvPr/>
          </p:nvCxnSpPr>
          <p:spPr bwMode="auto">
            <a:xfrm>
              <a:off x="4996760" y="3210988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/>
            <p:nvPr/>
          </p:nvCxnSpPr>
          <p:spPr bwMode="auto">
            <a:xfrm>
              <a:off x="5012531" y="3719513"/>
              <a:ext cx="451835" cy="169441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/>
            <p:cNvCxnSpPr>
              <a:endCxn id="24" idx="1"/>
            </p:cNvCxnSpPr>
            <p:nvPr/>
          </p:nvCxnSpPr>
          <p:spPr bwMode="auto">
            <a:xfrm>
              <a:off x="2664619" y="3205163"/>
              <a:ext cx="754185" cy="51620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直線コネクタ 76"/>
            <p:cNvCxnSpPr/>
            <p:nvPr/>
          </p:nvCxnSpPr>
          <p:spPr bwMode="auto">
            <a:xfrm>
              <a:off x="5007769" y="4236244"/>
              <a:ext cx="465829" cy="1167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角丸四角形 77"/>
            <p:cNvSpPr/>
            <p:nvPr/>
          </p:nvSpPr>
          <p:spPr bwMode="auto">
            <a:xfrm>
              <a:off x="5473599" y="4098412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5304379" y="2857458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54" name="正方形/長方形 53"/>
            <p:cNvSpPr/>
            <p:nvPr/>
          </p:nvSpPr>
          <p:spPr bwMode="auto">
            <a:xfrm>
              <a:off x="3139675" y="2604851"/>
              <a:ext cx="3569018" cy="24580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8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27" y="2990400"/>
            <a:ext cx="6679546" cy="30574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の追加と削除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</a:t>
            </a:r>
            <a:r>
              <a:rPr lang="ja-JP" altLang="en-US" sz="1600" dirty="0" smtClean="0"/>
              <a:t>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クラス編集」では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の追加</a:t>
            </a:r>
            <a:r>
              <a:rPr lang="en-US" altLang="ja-JP" sz="1600" dirty="0"/>
              <a:t>/</a:t>
            </a:r>
            <a:r>
              <a:rPr lang="ja-JP" altLang="en-US" sz="1600" dirty="0" smtClean="0"/>
              <a:t>削除を行うことができます。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 また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領域</a:t>
            </a:r>
            <a:r>
              <a:rPr lang="ja-JP" altLang="en-US" sz="1600" dirty="0"/>
              <a:t>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をドラッグ</a:t>
            </a:r>
            <a:r>
              <a:rPr lang="ja-JP" altLang="en-US" sz="1600" dirty="0"/>
              <a:t>＆</a:t>
            </a:r>
            <a:r>
              <a:rPr lang="ja-JP" altLang="en-US" sz="1600" dirty="0" smtClean="0"/>
              <a:t>ドロップすることで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 </a:t>
            </a:r>
            <a:r>
              <a:rPr lang="ja-JP" altLang="en-US" sz="1600" dirty="0" smtClean="0"/>
              <a:t>   入れ替えが可能です。</a:t>
            </a:r>
            <a:endParaRPr lang="en-US" altLang="ja-JP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4320" y="26669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359588" y="4501276"/>
            <a:ext cx="2088945" cy="1105817"/>
            <a:chOff x="3032651" y="2866611"/>
            <a:chExt cx="1541070" cy="1311216"/>
          </a:xfrm>
        </p:grpSpPr>
        <p:grpSp>
          <p:nvGrpSpPr>
            <p:cNvPr id="39" name="グループ化 38"/>
            <p:cNvGrpSpPr/>
            <p:nvPr/>
          </p:nvGrpSpPr>
          <p:grpSpPr>
            <a:xfrm rot="19124835" flipH="1">
              <a:off x="3544744" y="2866611"/>
              <a:ext cx="1027724" cy="1272926"/>
              <a:chOff x="6514048" y="4947470"/>
              <a:chExt cx="2286972" cy="1824711"/>
            </a:xfrm>
          </p:grpSpPr>
          <p:sp>
            <p:nvSpPr>
              <p:cNvPr id="41" name="図形 40"/>
              <p:cNvSpPr/>
              <p:nvPr/>
            </p:nvSpPr>
            <p:spPr>
              <a:xfrm rot="21129319">
                <a:off x="6514048" y="4947470"/>
                <a:ext cx="2286972" cy="1824711"/>
              </a:xfrm>
              <a:prstGeom prst="swooshArrow">
                <a:avLst>
                  <a:gd name="adj1" fmla="val 14752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フリーフォーム 41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40" name="フローチャート: 代替処理 39"/>
            <p:cNvSpPr/>
            <p:nvPr/>
          </p:nvSpPr>
          <p:spPr bwMode="auto">
            <a:xfrm>
              <a:off x="3032651" y="3805506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　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ドラッグ＆ドロップで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  <a:p>
              <a:r>
                <a:rPr lang="en-US" altLang="ja-JP" sz="1100" b="1" dirty="0" smtClean="0">
                  <a:solidFill>
                    <a:srgbClr val="0000FF"/>
                  </a:solidFill>
                  <a:latin typeface="+mn-ea"/>
                </a:rPr>
                <a:t>Movement</a:t>
              </a:r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が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追加されます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44" name="フローチャート: 代替処理 43"/>
          <p:cNvSpPr/>
          <p:nvPr/>
        </p:nvSpPr>
        <p:spPr bwMode="auto">
          <a:xfrm>
            <a:off x="4207585" y="4027418"/>
            <a:ext cx="2077826" cy="321838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「</a:t>
            </a:r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×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」アイコンを選択すると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Movement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が削除されます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202496" y="4071680"/>
            <a:ext cx="169438" cy="1918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647061" y="4962979"/>
            <a:ext cx="216448" cy="2149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2149586" y="3715653"/>
            <a:ext cx="4295281" cy="236565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フローチャート: 代替処理 46"/>
          <p:cNvSpPr/>
          <p:nvPr/>
        </p:nvSpPr>
        <p:spPr bwMode="auto">
          <a:xfrm>
            <a:off x="2209685" y="3816793"/>
            <a:ext cx="1235266" cy="24485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u="sng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100" b="1" u="sng" dirty="0" smtClean="0">
                <a:solidFill>
                  <a:srgbClr val="FF0000"/>
                </a:solidFill>
                <a:latin typeface="+mn-ea"/>
              </a:rPr>
              <a:t>領域</a:t>
            </a:r>
            <a:endParaRPr lang="en-US" altLang="ja-JP" sz="1100" b="1" u="sng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234334" y="4662985"/>
            <a:ext cx="693617" cy="1954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フローチャート: 代替処理 17"/>
          <p:cNvSpPr/>
          <p:nvPr/>
        </p:nvSpPr>
        <p:spPr bwMode="auto">
          <a:xfrm>
            <a:off x="2505694" y="4477553"/>
            <a:ext cx="904472" cy="19644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入れ替え</a:t>
            </a:r>
            <a:r>
              <a:rPr lang="ja-JP" altLang="en-US" sz="1100" b="1" dirty="0">
                <a:solidFill>
                  <a:srgbClr val="0000FF"/>
                </a:solidFill>
                <a:latin typeface="+mn-ea"/>
              </a:rPr>
              <a:t>可能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 rot="910063" flipH="1" flipV="1">
            <a:off x="2618022" y="4486347"/>
            <a:ext cx="769311" cy="485172"/>
            <a:chOff x="7482043" y="4729689"/>
            <a:chExt cx="2439478" cy="1656060"/>
          </a:xfrm>
        </p:grpSpPr>
        <p:sp>
          <p:nvSpPr>
            <p:cNvPr id="26" name="図形 25"/>
            <p:cNvSpPr/>
            <p:nvPr/>
          </p:nvSpPr>
          <p:spPr>
            <a:xfrm rot="21129319">
              <a:off x="7988411" y="4729689"/>
              <a:ext cx="1933110" cy="1169379"/>
            </a:xfrm>
            <a:prstGeom prst="swooshArrow">
              <a:avLst>
                <a:gd name="adj1" fmla="val 14864"/>
                <a:gd name="adj2" fmla="val 4794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フリーフォーム 2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 rot="19024091" flipH="1">
            <a:off x="2745607" y="3976216"/>
            <a:ext cx="559020" cy="857016"/>
            <a:chOff x="7482043" y="4693815"/>
            <a:chExt cx="2444561" cy="1691934"/>
          </a:xfrm>
        </p:grpSpPr>
        <p:sp>
          <p:nvSpPr>
            <p:cNvPr id="29" name="図形 28"/>
            <p:cNvSpPr/>
            <p:nvPr/>
          </p:nvSpPr>
          <p:spPr>
            <a:xfrm rot="21129319">
              <a:off x="7986131" y="4693815"/>
              <a:ext cx="1940473" cy="1204879"/>
            </a:xfrm>
            <a:prstGeom prst="swooshArrow">
              <a:avLst>
                <a:gd name="adj1" fmla="val 1027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フリーフォーム 2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9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保留</a:t>
            </a:r>
            <a:r>
              <a:rPr lang="ja-JP" altLang="en-US" b="1" dirty="0" smtClean="0"/>
              <a:t>設定（</a:t>
            </a:r>
            <a:r>
              <a:rPr lang="ja-JP" altLang="en-US" b="1" dirty="0"/>
              <a:t>一時停止</a:t>
            </a:r>
            <a:r>
              <a:rPr lang="ja-JP" altLang="en-US" b="1" dirty="0" smtClean="0"/>
              <a:t>設定）</a:t>
            </a:r>
            <a:r>
              <a:rPr lang="ja-JP" altLang="en-US" b="1" dirty="0"/>
              <a:t>について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 smtClean="0"/>
              <a:t>Symphony</a:t>
            </a:r>
            <a:r>
              <a:rPr lang="ja-JP" altLang="en-US" sz="1600" dirty="0"/>
              <a:t>クラス</a:t>
            </a:r>
            <a:r>
              <a:rPr lang="ja-JP" altLang="en-US" sz="1600" dirty="0" smtClean="0"/>
              <a:t>編集」では、設定</a:t>
            </a:r>
            <a:r>
              <a:rPr lang="ja-JP" altLang="en-US" sz="1600" dirty="0"/>
              <a:t>した</a:t>
            </a:r>
            <a:r>
              <a:rPr lang="en-US" altLang="ja-JP" sz="1600" dirty="0"/>
              <a:t>Movement </a:t>
            </a:r>
            <a:r>
              <a:rPr lang="ja-JP" altLang="en-US" sz="1600" dirty="0"/>
              <a:t>の下のチェックボックスで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「一時停止」の設定が可能です。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を行うと、後続の</a:t>
            </a:r>
            <a:r>
              <a:rPr lang="ja-JP" altLang="en-US" sz="1600" dirty="0" smtClean="0"/>
              <a:t>処理を一時停止することができます。</a:t>
            </a:r>
            <a:endParaRPr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0" y="3006310"/>
            <a:ext cx="5780291" cy="2914954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117521" y="4246180"/>
            <a:ext cx="405342" cy="1715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388" y="2733020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36" name="角丸四角形 35"/>
          <p:cNvSpPr/>
          <p:nvPr/>
        </p:nvSpPr>
        <p:spPr bwMode="auto">
          <a:xfrm>
            <a:off x="2667868" y="4178621"/>
            <a:ext cx="1092086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一時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256369" y="4222311"/>
            <a:ext cx="616498" cy="1403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　</a:t>
            </a:r>
            <a:r>
              <a:rPr lang="en-US" altLang="ja-JP" dirty="0" smtClean="0"/>
              <a:t>1/8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18635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35935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8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2/8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 smtClean="0"/>
              <a:t>作業実行」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実行の指示を行います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Symphony[</a:t>
            </a:r>
            <a:r>
              <a:rPr lang="ja-JP" altLang="en-US" sz="1600" dirty="0"/>
              <a:t>一覧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」「</a:t>
            </a:r>
            <a:r>
              <a:rPr lang="ja-JP" altLang="en-US" sz="1600" dirty="0"/>
              <a:t>オペレーション</a:t>
            </a: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それぞれ</a:t>
            </a:r>
            <a:r>
              <a:rPr lang="ja-JP" altLang="en-US" sz="1600" dirty="0"/>
              <a:t>選択し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「実行」を選択す</a:t>
            </a:r>
            <a:r>
              <a:rPr lang="ja-JP" altLang="en-US" sz="1600" dirty="0"/>
              <a:t>る</a:t>
            </a:r>
            <a:r>
              <a:rPr lang="ja-JP" altLang="en-US" sz="1600" dirty="0" smtClean="0"/>
              <a:t>と「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作業確認」に遷移し</a:t>
            </a:r>
            <a:r>
              <a:rPr lang="ja-JP" altLang="en-US" sz="1600" dirty="0" smtClean="0"/>
              <a:t>、作業</a:t>
            </a:r>
            <a:r>
              <a:rPr lang="ja-JP" altLang="en-US" sz="1600" dirty="0"/>
              <a:t>のトレースが始まります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予約</a:t>
            </a:r>
            <a:r>
              <a:rPr lang="ja-JP" altLang="en-US" sz="1600" dirty="0"/>
              <a:t>日時に入力</a:t>
            </a:r>
            <a:r>
              <a:rPr lang="ja-JP" altLang="en-US" sz="1600" dirty="0" smtClean="0"/>
              <a:t>して、作業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予約をすることも可能です。</a:t>
            </a:r>
            <a:endParaRPr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3410" y="298517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5" y="3234934"/>
            <a:ext cx="3312947" cy="77336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" y="3999703"/>
            <a:ext cx="3312947" cy="86753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40" y="3226487"/>
            <a:ext cx="1857458" cy="2959242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3855904" y="5982158"/>
            <a:ext cx="804231" cy="1872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718088" y="5900351"/>
            <a:ext cx="7782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実行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54460" y="4538949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41606" y="3699832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3" y="3229118"/>
            <a:ext cx="3192538" cy="15962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5847058" y="3800818"/>
            <a:ext cx="1666446" cy="1024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61012" y="2985171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/>
              <a:t>作業実行時間予約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8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3/8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実行時間の予約について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実行時間の予約」の</a:t>
            </a:r>
            <a:r>
              <a:rPr lang="ja-JP" altLang="en-US" sz="1600" dirty="0" smtClean="0"/>
              <a:t>設定を行った場合、</a:t>
            </a:r>
            <a:r>
              <a:rPr lang="en-US" altLang="ja-JP" sz="1600" dirty="0"/>
              <a:t>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の実行後、即時実行されず、ステータスは「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予約中</a:t>
            </a:r>
            <a:r>
              <a:rPr lang="ja-JP" altLang="en-US" sz="1600" dirty="0" smtClean="0"/>
              <a:t>」となります。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予約を取消す場合は、「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予約取消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  <a:p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" y="2328932"/>
            <a:ext cx="6219235" cy="3080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1349265" y="5233178"/>
            <a:ext cx="754957" cy="1540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160105" y="2947415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ステータス：予約中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2175346" y="5123562"/>
            <a:ext cx="11521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予約取消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26" y="4032173"/>
            <a:ext cx="4938633" cy="2478103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5696764" y="3994098"/>
            <a:ext cx="2757487" cy="54996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予約した時間を経過すると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が実行されます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 rot="4234975">
            <a:off x="4329085" y="3169692"/>
            <a:ext cx="1260337" cy="1009889"/>
            <a:chOff x="7154262" y="4723260"/>
            <a:chExt cx="2853046" cy="1783156"/>
          </a:xfrm>
        </p:grpSpPr>
        <p:sp>
          <p:nvSpPr>
            <p:cNvPr id="18" name="図形 17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フリーフォーム 18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33" name="角丸四角形 32"/>
          <p:cNvSpPr/>
          <p:nvPr/>
        </p:nvSpPr>
        <p:spPr bwMode="auto">
          <a:xfrm>
            <a:off x="5552502" y="3051672"/>
            <a:ext cx="550843" cy="991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8073528" y="4649118"/>
            <a:ext cx="550843" cy="13220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219412" y="4829306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473725" y="3882411"/>
            <a:ext cx="672029" cy="182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3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4/8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作業確認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Symphony </a:t>
            </a:r>
            <a:r>
              <a:rPr lang="ja-JP" altLang="en-US" sz="1600" dirty="0"/>
              <a:t>の実行状態を表示します。</a:t>
            </a:r>
          </a:p>
          <a:p>
            <a:pPr marL="0" indent="0">
              <a:buNone/>
            </a:pPr>
            <a:r>
              <a:rPr lang="ja-JP" altLang="en-US" sz="1600" dirty="0" smtClean="0"/>
              <a:t>　状況</a:t>
            </a:r>
            <a:r>
              <a:rPr lang="ja-JP" altLang="en-US" sz="1600" dirty="0"/>
              <a:t>に応じて</a:t>
            </a:r>
            <a:r>
              <a:rPr lang="ja-JP" altLang="en-US" sz="1600" dirty="0" smtClean="0"/>
              <a:t>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/>
              <a:t>」や「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」の投入が可能です。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クリックすると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 「</a:t>
            </a:r>
            <a:r>
              <a:rPr lang="ja-JP" altLang="en-US" sz="1600" dirty="0" smtClean="0">
                <a:solidFill>
                  <a:srgbClr val="FF0000"/>
                </a:solidFill>
              </a:rPr>
              <a:t>作業</a:t>
            </a:r>
            <a:r>
              <a:rPr lang="ja-JP" altLang="en-US" sz="1600" dirty="0">
                <a:solidFill>
                  <a:srgbClr val="FF0000"/>
                </a:solidFill>
              </a:rPr>
              <a:t>状態確認</a:t>
            </a:r>
            <a:r>
              <a:rPr lang="ja-JP" altLang="en-US" sz="1600" dirty="0" smtClean="0">
                <a:solidFill>
                  <a:srgbClr val="FF0000"/>
                </a:solidFill>
              </a:rPr>
              <a:t>画面</a:t>
            </a:r>
            <a:r>
              <a:rPr lang="ja-JP" altLang="en-US" sz="1600" dirty="0" smtClean="0"/>
              <a:t>」に遷移</a:t>
            </a:r>
            <a:r>
              <a:rPr lang="ja-JP" altLang="en-US" sz="1600" dirty="0"/>
              <a:t>できます。</a:t>
            </a:r>
            <a:endParaRPr lang="en-US" altLang="ja-JP" sz="16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2074" y="300373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6" y="3256059"/>
            <a:ext cx="2661663" cy="2566320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1455272" y="5251252"/>
            <a:ext cx="505730" cy="510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82" y="4664566"/>
            <a:ext cx="3209281" cy="1775505"/>
          </a:xfrm>
          <a:prstGeom prst="rect">
            <a:avLst/>
          </a:prstGeom>
        </p:spPr>
      </p:pic>
      <p:grpSp>
        <p:nvGrpSpPr>
          <p:cNvPr id="24" name="グループ化 23"/>
          <p:cNvGrpSpPr/>
          <p:nvPr/>
        </p:nvGrpSpPr>
        <p:grpSpPr>
          <a:xfrm rot="2154100">
            <a:off x="2219665" y="4225779"/>
            <a:ext cx="1971264" cy="1501235"/>
            <a:chOff x="7128172" y="4865481"/>
            <a:chExt cx="2796059" cy="1551175"/>
          </a:xfrm>
        </p:grpSpPr>
        <p:sp>
          <p:nvSpPr>
            <p:cNvPr id="25" name="図形 24"/>
            <p:cNvSpPr/>
            <p:nvPr/>
          </p:nvSpPr>
          <p:spPr>
            <a:xfrm rot="21129319">
              <a:off x="7128172" y="4865481"/>
              <a:ext cx="2796059" cy="1551175"/>
            </a:xfrm>
            <a:prstGeom prst="swooshArrow">
              <a:avLst>
                <a:gd name="adj1" fmla="val 14720"/>
                <a:gd name="adj2" fmla="val 2102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フリーフォーム 25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283960" y="44007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作業状態確認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4685255" y="3788323"/>
            <a:ext cx="3095262" cy="5992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作業状態確認画面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」では、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作業のステータスや、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ログ・エラーログ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の確認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が可能です。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4" y="3015356"/>
            <a:ext cx="6966737" cy="26142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5/8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保留設定解除（一時停止設定解除）について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クラス編集」にて、「</a:t>
            </a:r>
            <a:r>
              <a:rPr lang="ja-JP" altLang="en-US" sz="1600" dirty="0"/>
              <a:t>保留</a:t>
            </a:r>
            <a:r>
              <a:rPr lang="ja-JP" altLang="en-US" sz="1600" dirty="0" smtClean="0"/>
              <a:t>設定（一時</a:t>
            </a:r>
            <a:r>
              <a:rPr lang="ja-JP" altLang="en-US" sz="1600" dirty="0"/>
              <a:t>停止</a:t>
            </a:r>
            <a:r>
              <a:rPr lang="ja-JP" altLang="en-US" sz="1600" dirty="0" smtClean="0"/>
              <a:t>設定）」</a:t>
            </a:r>
            <a:r>
              <a:rPr lang="ja-JP" altLang="en-US" sz="1600" dirty="0"/>
              <a:t>を有効に</a:t>
            </a:r>
            <a:r>
              <a:rPr lang="ja-JP" altLang="en-US" sz="1600" dirty="0" smtClean="0"/>
              <a:t>していた場合、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直前</a:t>
            </a:r>
            <a:r>
              <a:rPr lang="ja-JP" altLang="en-US" sz="1600" dirty="0"/>
              <a:t>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が完了すると、後続の処理は保留状態となります。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後続の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を実行する場合は、「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345467" y="4840320"/>
            <a:ext cx="1047728" cy="15032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446298" y="4737158"/>
            <a:ext cx="118433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保留解除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3393" y="2738066"/>
            <a:ext cx="258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保留状態の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89483" y="5193419"/>
            <a:ext cx="882535" cy="2048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8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6/8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作業実行」中に、「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」を実行することで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作業を</a:t>
            </a:r>
            <a:r>
              <a:rPr lang="ja-JP" altLang="en-US" sz="1600" dirty="0"/>
              <a:t>停止することが可能</a:t>
            </a:r>
            <a:r>
              <a:rPr lang="ja-JP" altLang="en-US" sz="1600" dirty="0" smtClean="0"/>
              <a:t>です。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①「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ja-JP" altLang="en-US" sz="1600" dirty="0" smtClean="0"/>
              <a:t>」を選択 ⇒ ② ポップアップメッセージに「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」⇒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③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緊急停止完了のメッセージ表示</a:t>
            </a:r>
            <a:endParaRPr lang="en-US" altLang="ja-JP" sz="16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" y="2881833"/>
            <a:ext cx="6172709" cy="30776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83" y="4638920"/>
            <a:ext cx="2438409" cy="977358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 bwMode="auto">
          <a:xfrm>
            <a:off x="4643914" y="5227590"/>
            <a:ext cx="301542" cy="312200"/>
          </a:xfrm>
          <a:prstGeom prst="wedgeEllipseCallout">
            <a:avLst>
              <a:gd name="adj1" fmla="val 80590"/>
              <a:gd name="adj2" fmla="val 909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101503" y="5321148"/>
            <a:ext cx="517100" cy="2093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 rot="4234975">
            <a:off x="6317133" y="4618418"/>
            <a:ext cx="777702" cy="848725"/>
            <a:chOff x="7154262" y="4723260"/>
            <a:chExt cx="2853046" cy="1783156"/>
          </a:xfrm>
        </p:grpSpPr>
        <p:sp>
          <p:nvSpPr>
            <p:cNvPr id="16" name="図形 15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フリーフォーム 1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117223" y="5711721"/>
            <a:ext cx="1132753" cy="36959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4" y="5309625"/>
            <a:ext cx="2525238" cy="101970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8096384" y="6004193"/>
            <a:ext cx="540840" cy="2313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18721" y="5941912"/>
            <a:ext cx="301542" cy="312200"/>
          </a:xfrm>
          <a:prstGeom prst="wedgeEllipseCallout">
            <a:avLst>
              <a:gd name="adj1" fmla="val 95204"/>
              <a:gd name="adj2" fmla="val 556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 rot="1629679">
            <a:off x="2861125" y="4944848"/>
            <a:ext cx="777702" cy="855671"/>
            <a:chOff x="7154262" y="4723260"/>
            <a:chExt cx="2853046" cy="1783156"/>
          </a:xfrm>
        </p:grpSpPr>
        <p:sp>
          <p:nvSpPr>
            <p:cNvPr id="20" name="図形 19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038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フリーフォーム 20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8" name="円形吹き出し 7"/>
          <p:cNvSpPr/>
          <p:nvPr/>
        </p:nvSpPr>
        <p:spPr bwMode="auto">
          <a:xfrm>
            <a:off x="3400930" y="5740942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233889" y="5771501"/>
            <a:ext cx="815250" cy="1996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395422" y="4488338"/>
            <a:ext cx="662197" cy="171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36" y="3977620"/>
            <a:ext cx="1602022" cy="1322599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7290145" y="5045725"/>
            <a:ext cx="774202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048647" y="3329961"/>
            <a:ext cx="1966000" cy="7083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＜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緊急停止命令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＞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の表示が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「未発令」から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「発令済」に変わります</a:t>
            </a:r>
            <a:endParaRPr lang="en-US" altLang="ja-JP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0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7/8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「</a:t>
            </a:r>
            <a:r>
              <a:rPr lang="en-US" altLang="ja-JP" sz="1600" dirty="0"/>
              <a:t>move2</a:t>
            </a:r>
            <a:r>
              <a:rPr lang="ja-JP" altLang="en-US" sz="1600" dirty="0"/>
              <a:t>」の実行中に、緊急停止を実施すると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各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のステータスは、以下のとおりです。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正常終了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move2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move3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未実行</a:t>
            </a:r>
            <a:r>
              <a:rPr lang="en-US" altLang="ja-JP" sz="1600" dirty="0" smtClean="0"/>
              <a:t>】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0" y="2559410"/>
            <a:ext cx="7179205" cy="346195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3016238" y="4449092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move2: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016238" y="3789050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3300"/>
                </a:solidFill>
                <a:latin typeface="+mn-ea"/>
              </a:rPr>
              <a:t>move1:</a:t>
            </a:r>
            <a:r>
              <a:rPr lang="ja-JP" altLang="en-US" sz="1400" b="1" dirty="0" smtClean="0">
                <a:solidFill>
                  <a:srgbClr val="003300"/>
                </a:solidFill>
                <a:latin typeface="+mn-ea"/>
              </a:rPr>
              <a:t>正常</a:t>
            </a:r>
            <a:r>
              <a:rPr lang="ja-JP" altLang="en-US" sz="1400" b="1" dirty="0">
                <a:solidFill>
                  <a:srgbClr val="003300"/>
                </a:solidFill>
                <a:latin typeface="+mn-ea"/>
              </a:rPr>
              <a:t>終了</a:t>
            </a:r>
            <a:endParaRPr lang="en-US" altLang="ja-JP" sz="14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016238" y="5115923"/>
            <a:ext cx="1656230" cy="34776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move3: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未実行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91181" y="4532405"/>
            <a:ext cx="838242" cy="2061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3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1" y="4936977"/>
            <a:ext cx="4224954" cy="9598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8/8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作業一覧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作業一覧」＞「一覧</a:t>
            </a:r>
            <a:r>
              <a:rPr lang="ja-JP" altLang="en-US" sz="1600" dirty="0" smtClean="0"/>
              <a:t>」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の実行履歴の一覧が表示されます。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「詳細」を選択すると、「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作業確認」画面に遷移します。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過去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全ての実行履歴</a:t>
            </a:r>
            <a:r>
              <a:rPr lang="ja-JP" altLang="en-US" sz="1600" dirty="0"/>
              <a:t>を確認することが可能です。 </a:t>
            </a:r>
            <a:endParaRPr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66995" y="5177927"/>
            <a:ext cx="638913" cy="3084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詳細</a:t>
            </a:r>
            <a:endParaRPr lang="en-US" altLang="ja-JP" sz="1200" b="1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 rot="2552460">
            <a:off x="3463330" y="4675326"/>
            <a:ext cx="1626498" cy="1231515"/>
            <a:chOff x="7253962" y="5069782"/>
            <a:chExt cx="2388623" cy="1444889"/>
          </a:xfrm>
        </p:grpSpPr>
        <p:sp>
          <p:nvSpPr>
            <p:cNvPr id="9" name="図形 8"/>
            <p:cNvSpPr/>
            <p:nvPr/>
          </p:nvSpPr>
          <p:spPr>
            <a:xfrm rot="21129319">
              <a:off x="7253962" y="5203188"/>
              <a:ext cx="2388623" cy="1311483"/>
            </a:xfrm>
            <a:prstGeom prst="swooshArrow">
              <a:avLst>
                <a:gd name="adj1" fmla="val 8738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フリーフォーム 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03" y="4684035"/>
            <a:ext cx="3218748" cy="160472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324559" y="5277080"/>
            <a:ext cx="187287" cy="1101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56577" y="4403274"/>
            <a:ext cx="205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</a:t>
            </a:r>
            <a:r>
              <a:rPr lang="ja-JP" altLang="en-US" sz="1200" b="1" dirty="0"/>
              <a:t>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1" y="2736908"/>
            <a:ext cx="4240223" cy="220006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924233" y="4664609"/>
            <a:ext cx="631517" cy="148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428418" y="2757237"/>
            <a:ext cx="3228759" cy="48891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過去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の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実行結果の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ステータス割合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が</a:t>
            </a: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グラフ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7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本書につい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4474334" cy="5616575"/>
          </a:xfrm>
        </p:spPr>
        <p:txBody>
          <a:bodyPr/>
          <a:lstStyle/>
          <a:p>
            <a:r>
              <a:rPr kumimoji="1" lang="ja-JP" altLang="en-US" b="1" dirty="0" smtClean="0"/>
              <a:t>メインメニュー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本書は、メニューグループの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b="1" dirty="0" smtClean="0"/>
              <a:t>管理コンソール</a:t>
            </a:r>
            <a:r>
              <a:rPr lang="ja-JP" altLang="en-US" dirty="0" smtClean="0"/>
              <a:t>」と「</a:t>
            </a:r>
            <a:r>
              <a:rPr lang="ja-JP" altLang="en-US" b="1" dirty="0" smtClean="0"/>
              <a:t>基本コンソール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について、ご説明をしております。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4849520" y="903542"/>
            <a:ext cx="4031463" cy="3312487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管理コンソール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システム</a:t>
            </a:r>
            <a:r>
              <a:rPr lang="ja-JP" altLang="en-US" dirty="0"/>
              <a:t>設定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RBAC</a:t>
            </a:r>
            <a:r>
              <a:rPr lang="ja-JP" altLang="en-US" dirty="0"/>
              <a:t>（ロールベースアクセス制御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endParaRPr lang="en-US" altLang="ja-JP" dirty="0" smtClean="0"/>
          </a:p>
          <a:p>
            <a:r>
              <a:rPr kumimoji="1" lang="ja-JP" altLang="en-US" b="1" dirty="0" smtClean="0"/>
              <a:t>基本コンソール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の定義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" y="2276840"/>
            <a:ext cx="4403629" cy="30381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812786" y="2996636"/>
            <a:ext cx="1852669" cy="1072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0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1.2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管理コンソールの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2128" y="224269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1.3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基本コンソールの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3307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72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29" y="5287091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33765" y="6014254"/>
            <a:ext cx="3236509" cy="32044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2228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58630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4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8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</a:t>
            </a:r>
            <a:r>
              <a:rPr lang="ja-JP" altLang="en-US" dirty="0" smtClean="0"/>
              <a:t>設定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</a:t>
            </a:r>
            <a:r>
              <a:rPr lang="ja-JP" altLang="en-US" sz="1800" dirty="0" smtClean="0"/>
              <a:t>」メニューは</a:t>
            </a:r>
            <a:r>
              <a:rPr lang="ja-JP" altLang="en-US" sz="1800" dirty="0"/>
              <a:t>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 smtClean="0"/>
              <a:t>　各種</a:t>
            </a:r>
            <a:r>
              <a:rPr lang="ja-JP" altLang="en-US" sz="1800" dirty="0"/>
              <a:t>情報の</a:t>
            </a:r>
            <a:r>
              <a:rPr lang="ja-JP" altLang="en-US" sz="1800" dirty="0" smtClean="0"/>
              <a:t>登録を行います</a:t>
            </a:r>
            <a:r>
              <a:rPr lang="ja-JP" altLang="en-US" sz="1800" dirty="0"/>
              <a:t>。</a:t>
            </a:r>
            <a:r>
              <a:rPr lang="ja-JP" altLang="en-US" sz="1800" dirty="0" smtClean="0"/>
              <a:t>設定項目は、以下のとおりです。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/>
          </p:nvPr>
        </p:nvGraphicFramePr>
        <p:xfrm>
          <a:off x="1043510" y="2276840"/>
          <a:ext cx="6611537" cy="3189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020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44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項目名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2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058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337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3154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322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パスワード有効期間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パスワードの有効期間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33013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dirty="0" smtClean="0"/>
                        <a:t>認証継続期間：未操作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349021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1124</Words>
  <Application>Microsoft Office PowerPoint</Application>
  <PresentationFormat>画面に合わせる (4:3)</PresentationFormat>
  <Paragraphs>481</Paragraphs>
  <Slides>32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1.2　管理コンソールの標準的な作業フロー</vt:lpstr>
      <vt:lpstr>1.3　基本コンソールの標準的な作業フロー</vt:lpstr>
      <vt:lpstr>2.1　システム設定　1/2</vt:lpstr>
      <vt:lpstr>2.1　システム設定　2/2</vt:lpstr>
      <vt:lpstr>2.2　RBAC（ロールベースアクセス制御）　1/4</vt:lpstr>
      <vt:lpstr>2.2　RBAC（ロールベースアクセス制御）　2/4</vt:lpstr>
      <vt:lpstr>2.2　RBAC（ロールベースアクセス制御）　3/4</vt:lpstr>
      <vt:lpstr>2.2　RBAC（ロールベースアクセス制御）　4/4</vt:lpstr>
      <vt:lpstr>2.3　メニューインポート/エクスポート　1/2</vt:lpstr>
      <vt:lpstr>2.3　メニューエクスポート/インポート　2/2</vt:lpstr>
      <vt:lpstr>2.4　ITAにおける機器の管理　1/3</vt:lpstr>
      <vt:lpstr>2.4　ITAにおける機器の管理　2/3</vt:lpstr>
      <vt:lpstr>2.4　ITAにおける機器の管理　3/3</vt:lpstr>
      <vt:lpstr>2.5　オペレーションの概要　1/2</vt:lpstr>
      <vt:lpstr>2.5　オペレーションの概要　2/2</vt:lpstr>
      <vt:lpstr>2.6　Symphonyクラスの定義　1/4</vt:lpstr>
      <vt:lpstr>2.6　Symphonyクラスの定義　2/4</vt:lpstr>
      <vt:lpstr>2.6　Symphonyクラスの定義　3/4</vt:lpstr>
      <vt:lpstr>2.6　Symphonyクラスの定義　4/4</vt:lpstr>
      <vt:lpstr>2.7　Symphonyの実行　1/8</vt:lpstr>
      <vt:lpstr>2.7　Symphonyの実行　2/8</vt:lpstr>
      <vt:lpstr>2.7　Symphonyの実行　3/8</vt:lpstr>
      <vt:lpstr>2.7　Symphonyの実行　4/8</vt:lpstr>
      <vt:lpstr>2.7　Symphonyの実行　5/8</vt:lpstr>
      <vt:lpstr>2.7　Symphonyの実行　6/8</vt:lpstr>
      <vt:lpstr>2.7　Symphonyの実行　7/8</vt:lpstr>
      <vt:lpstr>2.7　Symphonyの実行　8/8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2020-03-10T07:02:58Z</dcterms:modified>
</cp:coreProperties>
</file>