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17"/>
  </p:notesMasterIdLst>
  <p:handoutMasterIdLst>
    <p:handoutMasterId r:id="rId18"/>
  </p:handoutMasterIdLst>
  <p:sldIdLst>
    <p:sldId id="262" r:id="rId3"/>
    <p:sldId id="507" r:id="rId4"/>
    <p:sldId id="508" r:id="rId5"/>
    <p:sldId id="699" r:id="rId6"/>
    <p:sldId id="681" r:id="rId7"/>
    <p:sldId id="644" r:id="rId8"/>
    <p:sldId id="703" r:id="rId9"/>
    <p:sldId id="689" r:id="rId10"/>
    <p:sldId id="700" r:id="rId11"/>
    <p:sldId id="691" r:id="rId12"/>
    <p:sldId id="692" r:id="rId13"/>
    <p:sldId id="701" r:id="rId14"/>
    <p:sldId id="688" r:id="rId15"/>
    <p:sldId id="318" r:id="rId1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00FF"/>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5507" autoAdjust="0"/>
  </p:normalViewPr>
  <p:slideViewPr>
    <p:cSldViewPr>
      <p:cViewPr>
        <p:scale>
          <a:sx n="125" d="100"/>
          <a:sy n="125" d="100"/>
        </p:scale>
        <p:origin x="586" y="97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hyperlink" Target="https://exastro-suite.github.io/it-automation-docs/asset/Documents/Exastro-ITA_User_Instruction_Manual_CICD_For_IaC.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a:t>
            </a:r>
            <a:r>
              <a:rPr lang="en-US" altLang="ja-JP" dirty="0" smtClean="0"/>
              <a:t>1.9</a:t>
            </a:r>
            <a:endParaRPr lang="en-US" altLang="ja-JP" dirty="0" smtClean="0"/>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5281" y="299694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smtClean="0"/>
              <a:t>CI/CD for IaC</a:t>
            </a:r>
            <a:br>
              <a:rPr lang="en-US" altLang="ja-JP" sz="4800" b="1" dirty="0" smtClean="0"/>
            </a:br>
            <a:r>
              <a:rPr lang="en-US" altLang="ja-JP" sz="4800" b="1" dirty="0" smtClean="0"/>
              <a:t>【Classroom】</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rPr>
              <a:t>※In this Document “Exastro IT Automation” will be written as “ITA”.</a:t>
            </a:r>
            <a:endParaRPr lang="ja-JP" altLang="en-US" sz="1400" b="1" kern="0" dirty="0">
              <a:solidFill>
                <a:schemeClr val="tx2">
                  <a:lumMod val="75000"/>
                  <a:lumOff val="25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06925" y="3501010"/>
            <a:ext cx="8729176" cy="819345"/>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3/5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Registered account</a:t>
            </a:r>
            <a:endParaRPr lang="en-US" altLang="ja-JP" dirty="0" smtClean="0"/>
          </a:p>
          <a:p>
            <a:pPr lvl="1"/>
            <a:r>
              <a:rPr lang="en-US" altLang="ja-JP" dirty="0" smtClean="0"/>
              <a:t>In this menu, users can register the account information needed to access the clones files from ITA’s RestAPI. Keep in mind that the account must also be registered in the “Management console &gt; User list” menu.</a:t>
            </a:r>
            <a:endParaRPr lang="en-US" altLang="ja-JP" dirty="0"/>
          </a:p>
        </p:txBody>
      </p:sp>
      <p:sp>
        <p:nvSpPr>
          <p:cNvPr id="9" name="角丸四角形吹き出し 8"/>
          <p:cNvSpPr/>
          <p:nvPr/>
        </p:nvSpPr>
        <p:spPr bwMode="auto">
          <a:xfrm>
            <a:off x="467430" y="2564880"/>
            <a:ext cx="1728240" cy="576080"/>
          </a:xfrm>
          <a:prstGeom prst="wedgeRoundRectCallout">
            <a:avLst>
              <a:gd name="adj1" fmla="val -18958"/>
              <a:gd name="adj2" fmla="val 159475"/>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RestAPI Login ID</a:t>
            </a:r>
            <a:endParaRPr kumimoji="1" lang="ja-JP" altLang="en-US" sz="1200" dirty="0" smtClean="0">
              <a:latin typeface="+mn-ea"/>
            </a:endParaRPr>
          </a:p>
        </p:txBody>
      </p:sp>
      <p:sp>
        <p:nvSpPr>
          <p:cNvPr id="11" name="角丸四角形吹き出し 10"/>
          <p:cNvSpPr/>
          <p:nvPr/>
        </p:nvSpPr>
        <p:spPr bwMode="auto">
          <a:xfrm>
            <a:off x="2843760" y="2564880"/>
            <a:ext cx="2304320" cy="576080"/>
          </a:xfrm>
          <a:prstGeom prst="wedgeRoundRectCallout">
            <a:avLst>
              <a:gd name="adj1" fmla="val -37855"/>
              <a:gd name="adj2" fmla="val 153807"/>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RestAPI Login Password</a:t>
            </a:r>
            <a:endParaRPr kumimoji="1" lang="ja-JP" altLang="en-US" sz="1200" dirty="0" smtClean="0">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4/5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File link</a:t>
            </a:r>
          </a:p>
          <a:p>
            <a:pPr lvl="1"/>
            <a:r>
              <a:rPr lang="en-US" altLang="ja-JP" dirty="0" smtClean="0"/>
              <a:t>In this menu, users can link the source files and the destination files (cloned files).Doing so will automatically register an operation and Movement that will automatically check the validity of the cloned files. If the source files are updated, the Backyard function will automatically update the cloned files to match the update, and will run the Operation/Movement to check the validity of the newly updated cloned files.</a:t>
            </a:r>
            <a:endParaRPr lang="en-US" altLang="ja-JP" dirty="0"/>
          </a:p>
          <a:p>
            <a:pPr lvl="1"/>
            <a:r>
              <a:rPr lang="en-US" altLang="ja-JP" dirty="0" smtClean="0"/>
              <a:t>The “Link destination file names” are linked by the Link destination file type</a:t>
            </a:r>
            <a:br>
              <a:rPr lang="en-US" altLang="ja-JP" dirty="0" smtClean="0"/>
            </a:br>
            <a:r>
              <a:rPr lang="en-US" altLang="ja-JP" dirty="0" smtClean="0"/>
              <a:t>(See the table below). Keep in mind that there are different restrictions that needs to be followed for the different menu items. </a:t>
            </a:r>
          </a:p>
        </p:txBody>
      </p:sp>
      <p:graphicFrame>
        <p:nvGraphicFramePr>
          <p:cNvPr id="14" name="表 13"/>
          <p:cNvGraphicFramePr>
            <a:graphicFrameLocks noGrp="1"/>
          </p:cNvGraphicFramePr>
          <p:nvPr>
            <p:extLst>
              <p:ext uri="{D42A27DB-BD31-4B8C-83A1-F6EECF244321}">
                <p14:modId xmlns:p14="http://schemas.microsoft.com/office/powerpoint/2010/main" val="766279916"/>
              </p:ext>
            </p:extLst>
          </p:nvPr>
        </p:nvGraphicFramePr>
        <p:xfrm>
          <a:off x="683458" y="3789046"/>
          <a:ext cx="8280054" cy="2534664"/>
        </p:xfrm>
        <a:graphic>
          <a:graphicData uri="http://schemas.openxmlformats.org/drawingml/2006/table">
            <a:tbl>
              <a:tblPr firstRow="1" bandRow="1">
                <a:tableStyleId>{93296810-A885-4BE3-A3E7-6D5BEEA58F35}</a:tableStyleId>
              </a:tblPr>
              <a:tblGrid>
                <a:gridCol w="4320602">
                  <a:extLst>
                    <a:ext uri="{9D8B030D-6E8A-4147-A177-3AD203B41FA5}">
                      <a16:colId xmlns:a16="http://schemas.microsoft.com/office/drawing/2014/main" val="2288322642"/>
                    </a:ext>
                  </a:extLst>
                </a:gridCol>
                <a:gridCol w="3959452">
                  <a:extLst>
                    <a:ext uri="{9D8B030D-6E8A-4147-A177-3AD203B41FA5}">
                      <a16:colId xmlns:a16="http://schemas.microsoft.com/office/drawing/2014/main" val="2459506984"/>
                    </a:ext>
                  </a:extLst>
                </a:gridCol>
              </a:tblGrid>
              <a:tr h="316833">
                <a:tc>
                  <a:txBody>
                    <a:bodyPr/>
                    <a:lstStyle/>
                    <a:p>
                      <a:r>
                        <a:rPr kumimoji="1" lang="en-US" altLang="ja-JP" sz="1400" dirty="0" smtClean="0"/>
                        <a:t>Link destination file</a:t>
                      </a:r>
                      <a:r>
                        <a:rPr kumimoji="1" lang="en-US" altLang="ja-JP" sz="1400" baseline="0" dirty="0" smtClean="0"/>
                        <a:t> type</a:t>
                      </a:r>
                      <a:endParaRPr kumimoji="1" lang="ja-JP" altLang="en-US" sz="1400" dirty="0"/>
                    </a:p>
                  </a:txBody>
                  <a:tcPr/>
                </a:tc>
                <a:tc>
                  <a:txBody>
                    <a:bodyPr/>
                    <a:lstStyle/>
                    <a:p>
                      <a:r>
                        <a:rPr kumimoji="1" lang="en-US" altLang="ja-JP" sz="1400" dirty="0" smtClean="0"/>
                        <a:t>Item</a:t>
                      </a:r>
                      <a:r>
                        <a:rPr kumimoji="1" lang="en-US" altLang="ja-JP" sz="1400" baseline="0" dirty="0" smtClean="0"/>
                        <a:t> name</a:t>
                      </a:r>
                      <a:endParaRPr kumimoji="1" lang="ja-JP" altLang="en-US" sz="1400" dirty="0"/>
                    </a:p>
                  </a:txBody>
                  <a:tcPr/>
                </a:tc>
                <a:extLst>
                  <a:ext uri="{0D108BD9-81ED-4DB2-BD59-A6C34878D82A}">
                    <a16:rowId xmlns:a16="http://schemas.microsoft.com/office/drawing/2014/main" val="2102378440"/>
                  </a:ext>
                </a:extLst>
              </a:tr>
              <a:tr h="316833">
                <a:tc>
                  <a:txBody>
                    <a:bodyPr/>
                    <a:lstStyle/>
                    <a:p>
                      <a:r>
                        <a:rPr lang="en-US" altLang="ja-JP" sz="1400" dirty="0" smtClean="0"/>
                        <a:t>Ansible-Legacy/Playbook file</a:t>
                      </a:r>
                      <a:r>
                        <a:rPr lang="en-US" altLang="ja-JP" sz="1400" baseline="0" dirty="0" smtClean="0"/>
                        <a:t> list</a:t>
                      </a:r>
                      <a:endParaRPr kumimoji="1" lang="ja-JP" altLang="en-US" sz="1400" dirty="0"/>
                    </a:p>
                  </a:txBody>
                  <a:tcPr/>
                </a:tc>
                <a:tc>
                  <a:txBody>
                    <a:bodyPr/>
                    <a:lstStyle/>
                    <a:p>
                      <a:r>
                        <a:rPr lang="en-US" altLang="ja-JP" sz="1400" dirty="0" smtClean="0"/>
                        <a:t>Playbook files</a:t>
                      </a:r>
                      <a:r>
                        <a:rPr lang="en-US" altLang="ja-JP" sz="1400" baseline="0" dirty="0" smtClean="0"/>
                        <a:t> name</a:t>
                      </a:r>
                      <a:endParaRPr kumimoji="1" lang="ja-JP" altLang="en-US" sz="1400" dirty="0"/>
                    </a:p>
                  </a:txBody>
                  <a:tcPr/>
                </a:tc>
                <a:extLst>
                  <a:ext uri="{0D108BD9-81ED-4DB2-BD59-A6C34878D82A}">
                    <a16:rowId xmlns:a16="http://schemas.microsoft.com/office/drawing/2014/main" val="286152281"/>
                  </a:ext>
                </a:extLst>
              </a:tr>
              <a:tr h="316833">
                <a:tc>
                  <a:txBody>
                    <a:bodyPr/>
                    <a:lstStyle/>
                    <a:p>
                      <a:r>
                        <a:rPr lang="en-US" altLang="ja-JP" sz="1400" dirty="0" smtClean="0"/>
                        <a:t>Ansible-Pioneer/Dialogue</a:t>
                      </a:r>
                      <a:r>
                        <a:rPr lang="en-US" altLang="ja-JP" sz="1400" baseline="0" dirty="0" smtClean="0"/>
                        <a:t> file list</a:t>
                      </a:r>
                      <a:endParaRPr kumimoji="1" lang="ja-JP" altLang="en-US" sz="1400" dirty="0"/>
                    </a:p>
                  </a:txBody>
                  <a:tcPr/>
                </a:tc>
                <a:tc>
                  <a:txBody>
                    <a:bodyPr/>
                    <a:lstStyle/>
                    <a:p>
                      <a:r>
                        <a:rPr kumimoji="1" lang="en-US" altLang="ja-JP" sz="1400" dirty="0" smtClean="0"/>
                        <a:t>No</a:t>
                      </a:r>
                      <a:r>
                        <a:rPr kumimoji="1" lang="en-US" altLang="ja-JP" sz="1400" baseline="0" dirty="0" smtClean="0"/>
                        <a:t> item</a:t>
                      </a:r>
                      <a:endParaRPr kumimoji="1" lang="ja-JP" altLang="en-US" sz="1400" dirty="0"/>
                    </a:p>
                  </a:txBody>
                  <a:tcPr/>
                </a:tc>
                <a:extLst>
                  <a:ext uri="{0D108BD9-81ED-4DB2-BD59-A6C34878D82A}">
                    <a16:rowId xmlns:a16="http://schemas.microsoft.com/office/drawing/2014/main" val="2886195118"/>
                  </a:ext>
                </a:extLst>
              </a:tr>
              <a:tr h="316833">
                <a:tc>
                  <a:txBody>
                    <a:bodyPr/>
                    <a:lstStyle/>
                    <a:p>
                      <a:r>
                        <a:rPr lang="en-US" altLang="ja-JP" sz="1400" dirty="0" smtClean="0"/>
                        <a:t>Ansible-LegacyRole/Role package list</a:t>
                      </a:r>
                      <a:endParaRPr kumimoji="1" lang="ja-JP" altLang="en-US" sz="1400" dirty="0"/>
                    </a:p>
                  </a:txBody>
                  <a:tcPr/>
                </a:tc>
                <a:tc>
                  <a:txBody>
                    <a:bodyPr/>
                    <a:lstStyle/>
                    <a:p>
                      <a:r>
                        <a:rPr lang="en-US" altLang="ja-JP" sz="1400" dirty="0" smtClean="0"/>
                        <a:t>Role package name</a:t>
                      </a:r>
                      <a:endParaRPr kumimoji="1" lang="ja-JP" altLang="en-US" sz="1400" dirty="0"/>
                    </a:p>
                  </a:txBody>
                  <a:tcPr/>
                </a:tc>
                <a:extLst>
                  <a:ext uri="{0D108BD9-81ED-4DB2-BD59-A6C34878D82A}">
                    <a16:rowId xmlns:a16="http://schemas.microsoft.com/office/drawing/2014/main" val="1600260494"/>
                  </a:ext>
                </a:extLst>
              </a:tr>
              <a:tr h="316833">
                <a:tc>
                  <a:txBody>
                    <a:bodyPr/>
                    <a:lstStyle/>
                    <a:p>
                      <a:r>
                        <a:rPr lang="en-US" altLang="ja-JP" sz="1400" dirty="0" smtClean="0"/>
                        <a:t>Ansible common/File</a:t>
                      </a:r>
                      <a:r>
                        <a:rPr lang="en-US" altLang="ja-JP" sz="1400" baseline="0" dirty="0" smtClean="0"/>
                        <a:t> list</a:t>
                      </a:r>
                      <a:endParaRPr kumimoji="1" lang="ja-JP" altLang="en-US" sz="1400" dirty="0"/>
                    </a:p>
                  </a:txBody>
                  <a:tcPr/>
                </a:tc>
                <a:tc>
                  <a:txBody>
                    <a:bodyPr/>
                    <a:lstStyle/>
                    <a:p>
                      <a:r>
                        <a:rPr kumimoji="1" lang="en-US" altLang="ja-JP" sz="1400" dirty="0" smtClean="0"/>
                        <a:t>File</a:t>
                      </a:r>
                      <a:r>
                        <a:rPr kumimoji="1" lang="en-US" altLang="ja-JP" sz="1400" baseline="0" dirty="0" smtClean="0"/>
                        <a:t> embedded variable name</a:t>
                      </a:r>
                      <a:endParaRPr kumimoji="1" lang="ja-JP" altLang="en-US" sz="1400" dirty="0"/>
                    </a:p>
                  </a:txBody>
                  <a:tcPr/>
                </a:tc>
                <a:extLst>
                  <a:ext uri="{0D108BD9-81ED-4DB2-BD59-A6C34878D82A}">
                    <a16:rowId xmlns:a16="http://schemas.microsoft.com/office/drawing/2014/main" val="3833086902"/>
                  </a:ext>
                </a:extLst>
              </a:tr>
              <a:tr h="316833">
                <a:tc>
                  <a:txBody>
                    <a:bodyPr/>
                    <a:lstStyle/>
                    <a:p>
                      <a:r>
                        <a:rPr lang="en-US" altLang="ja-JP" sz="1400" dirty="0" smtClean="0"/>
                        <a:t>Ansible common/Template</a:t>
                      </a:r>
                      <a:r>
                        <a:rPr lang="en-US" altLang="ja-JP" sz="1400" baseline="0" dirty="0" smtClean="0"/>
                        <a:t> list</a:t>
                      </a:r>
                      <a:endParaRPr kumimoji="1" lang="ja-JP" altLang="en-US" sz="1400" dirty="0"/>
                    </a:p>
                  </a:txBody>
                  <a:tcPr/>
                </a:tc>
                <a:tc>
                  <a:txBody>
                    <a:bodyPr/>
                    <a:lstStyle/>
                    <a:p>
                      <a:r>
                        <a:rPr lang="en-US" altLang="ja-JP" sz="1400" dirty="0" smtClean="0"/>
                        <a:t>Template embedded variable name</a:t>
                      </a:r>
                      <a:endParaRPr kumimoji="1" lang="ja-JP" altLang="en-US" sz="1400" dirty="0"/>
                    </a:p>
                  </a:txBody>
                  <a:tcPr/>
                </a:tc>
                <a:extLst>
                  <a:ext uri="{0D108BD9-81ED-4DB2-BD59-A6C34878D82A}">
                    <a16:rowId xmlns:a16="http://schemas.microsoft.com/office/drawing/2014/main" val="2138706014"/>
                  </a:ext>
                </a:extLst>
              </a:tr>
              <a:tr h="316833">
                <a:tc>
                  <a:txBody>
                    <a:bodyPr/>
                    <a:lstStyle/>
                    <a:p>
                      <a:r>
                        <a:rPr lang="en-US" altLang="ja-JP" sz="1400" dirty="0" smtClean="0"/>
                        <a:t>Terraform/Module files</a:t>
                      </a:r>
                      <a:endParaRPr kumimoji="1" lang="ja-JP" altLang="en-US" sz="1400" dirty="0"/>
                    </a:p>
                  </a:txBody>
                  <a:tcPr/>
                </a:tc>
                <a:tc>
                  <a:txBody>
                    <a:bodyPr/>
                    <a:lstStyle/>
                    <a:p>
                      <a:r>
                        <a:rPr lang="en-US" altLang="ja-JP" sz="1400" dirty="0" smtClean="0"/>
                        <a:t>Module </a:t>
                      </a:r>
                      <a:r>
                        <a:rPr lang="en-US" altLang="ja-JP" sz="1400" baseline="0" dirty="0" smtClean="0"/>
                        <a:t>file name</a:t>
                      </a:r>
                      <a:endParaRPr kumimoji="1" lang="ja-JP" altLang="en-US" sz="1400" dirty="0"/>
                    </a:p>
                  </a:txBody>
                  <a:tcPr/>
                </a:tc>
                <a:extLst>
                  <a:ext uri="{0D108BD9-81ED-4DB2-BD59-A6C34878D82A}">
                    <a16:rowId xmlns:a16="http://schemas.microsoft.com/office/drawing/2014/main" val="3168727577"/>
                  </a:ext>
                </a:extLst>
              </a:tr>
              <a:tr h="316833">
                <a:tc>
                  <a:txBody>
                    <a:bodyPr/>
                    <a:lstStyle/>
                    <a:p>
                      <a:r>
                        <a:rPr lang="en-US" altLang="ja-JP" sz="1400" dirty="0" smtClean="0"/>
                        <a:t>Terraform/Policy list</a:t>
                      </a:r>
                      <a:endParaRPr kumimoji="1" lang="ja-JP" altLang="en-US" sz="1400" dirty="0"/>
                    </a:p>
                  </a:txBody>
                  <a:tcPr/>
                </a:tc>
                <a:tc>
                  <a:txBody>
                    <a:bodyPr/>
                    <a:lstStyle/>
                    <a:p>
                      <a:r>
                        <a:rPr lang="en-US" altLang="ja-JP" sz="1400" dirty="0" smtClean="0"/>
                        <a:t>Policy name</a:t>
                      </a:r>
                      <a:endParaRPr kumimoji="1" lang="ja-JP" altLang="en-US" sz="1400" dirty="0"/>
                    </a:p>
                  </a:txBody>
                  <a:tcPr/>
                </a:tc>
                <a:extLst>
                  <a:ext uri="{0D108BD9-81ED-4DB2-BD59-A6C34878D82A}">
                    <a16:rowId xmlns:a16="http://schemas.microsoft.com/office/drawing/2014/main" val="1887339511"/>
                  </a:ext>
                </a:extLst>
              </a:tr>
            </a:tbl>
          </a:graphicData>
        </a:graphic>
      </p:graphicFrame>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63558" y="5069491"/>
            <a:ext cx="8809005" cy="875123"/>
          </a:xfrm>
          <a:prstGeom prst="rect">
            <a:avLst/>
          </a:prstGeom>
        </p:spPr>
      </p:pic>
      <p:pic>
        <p:nvPicPr>
          <p:cNvPr id="4" name="図 3"/>
          <p:cNvPicPr>
            <a:picLocks noChangeAspect="1"/>
          </p:cNvPicPr>
          <p:nvPr/>
        </p:nvPicPr>
        <p:blipFill>
          <a:blip r:embed="rId3"/>
          <a:stretch>
            <a:fillRect/>
          </a:stretch>
        </p:blipFill>
        <p:spPr>
          <a:xfrm>
            <a:off x="283466" y="2841917"/>
            <a:ext cx="8569190" cy="958142"/>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5/5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File link</a:t>
            </a:r>
          </a:p>
          <a:p>
            <a:pPr lvl="1"/>
            <a:r>
              <a:rPr lang="en-US" altLang="ja-JP" dirty="0" smtClean="0"/>
              <a:t>If the Link destination type is from the Ansible-LegacyRole/</a:t>
            </a:r>
            <a:r>
              <a:rPr lang="en-US" altLang="ja-JP" dirty="0" err="1" smtClean="0"/>
              <a:t>RolePackage</a:t>
            </a:r>
            <a:r>
              <a:rPr lang="en-US" altLang="ja-JP" dirty="0" smtClean="0"/>
              <a:t> list menu, </a:t>
            </a:r>
            <a:br>
              <a:rPr lang="en-US" altLang="ja-JP" dirty="0" smtClean="0"/>
            </a:br>
            <a:r>
              <a:rPr lang="en-US" altLang="ja-JP" dirty="0" smtClean="0"/>
              <a:t>refer to “</a:t>
            </a:r>
            <a:r>
              <a:rPr lang="en-US" altLang="ja-JP" dirty="0" smtClean="0">
                <a:hlinkClick r:id="rId4"/>
              </a:rPr>
              <a:t>Exastro-</a:t>
            </a:r>
            <a:r>
              <a:rPr lang="en-US" altLang="ja-JP" dirty="0" err="1" smtClean="0">
                <a:hlinkClick r:id="rId4"/>
              </a:rPr>
              <a:t>ITA_User_Instruction_Manual_CICD_For_IaC</a:t>
            </a:r>
            <a:r>
              <a:rPr lang="en-US" altLang="ja-JP" dirty="0" smtClean="0"/>
              <a:t>”  for more information.</a:t>
            </a:r>
            <a:endParaRPr lang="en-US" altLang="ja-JP" b="1" dirty="0" smtClean="0"/>
          </a:p>
        </p:txBody>
      </p:sp>
      <p:sp>
        <p:nvSpPr>
          <p:cNvPr id="7" name="角丸四角形吹き出し 6"/>
          <p:cNvSpPr/>
          <p:nvPr/>
        </p:nvSpPr>
        <p:spPr bwMode="auto">
          <a:xfrm>
            <a:off x="551047" y="2073271"/>
            <a:ext cx="2160300" cy="576080"/>
          </a:xfrm>
          <a:prstGeom prst="wedgeRoundRectCallout">
            <a:avLst>
              <a:gd name="adj1" fmla="val -3793"/>
              <a:gd name="adj2" fmla="val 116392"/>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Displays registered</a:t>
            </a:r>
            <a:br>
              <a:rPr kumimoji="1" lang="en-US" altLang="ja-JP" sz="1200" dirty="0" smtClean="0">
                <a:latin typeface="+mn-ea"/>
              </a:rPr>
            </a:br>
            <a:r>
              <a:rPr kumimoji="1" lang="en-US" altLang="ja-JP" sz="1200" dirty="0" smtClean="0">
                <a:latin typeface="+mn-ea"/>
              </a:rPr>
              <a:t>remote repositories</a:t>
            </a:r>
            <a:endParaRPr kumimoji="1" lang="ja-JP" altLang="en-US" sz="1200" dirty="0" smtClean="0">
              <a:latin typeface="+mn-ea"/>
            </a:endParaRPr>
          </a:p>
        </p:txBody>
      </p:sp>
      <p:sp>
        <p:nvSpPr>
          <p:cNvPr id="9" name="角丸四角形吹き出し 8"/>
          <p:cNvSpPr/>
          <p:nvPr/>
        </p:nvSpPr>
        <p:spPr bwMode="auto">
          <a:xfrm>
            <a:off x="4595994" y="4223476"/>
            <a:ext cx="2424346" cy="717734"/>
          </a:xfrm>
          <a:prstGeom prst="wedgeRoundRectCallout">
            <a:avLst>
              <a:gd name="adj1" fmla="val -35744"/>
              <a:gd name="adj2" fmla="val 97734"/>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Decides if the cloned files </a:t>
            </a:r>
            <a:br>
              <a:rPr lang="en-US" altLang="ja-JP" sz="1200" dirty="0" smtClean="0"/>
            </a:br>
            <a:r>
              <a:rPr lang="en-US" altLang="ja-JP" sz="1200" dirty="0" smtClean="0"/>
              <a:t>are automatically updated </a:t>
            </a:r>
            <a:br>
              <a:rPr lang="en-US" altLang="ja-JP" sz="1200" dirty="0" smtClean="0"/>
            </a:br>
            <a:r>
              <a:rPr lang="en-US" altLang="ja-JP" sz="1200" dirty="0" smtClean="0"/>
              <a:t>when the source files are.</a:t>
            </a:r>
            <a:endParaRPr kumimoji="1" lang="ja-JP" altLang="en-US" sz="1200" dirty="0" smtClean="0">
              <a:latin typeface="+mn-ea"/>
            </a:endParaRPr>
          </a:p>
        </p:txBody>
      </p:sp>
      <p:sp>
        <p:nvSpPr>
          <p:cNvPr id="10" name="角丸四角形吹き出し 9"/>
          <p:cNvSpPr/>
          <p:nvPr/>
        </p:nvSpPr>
        <p:spPr bwMode="auto">
          <a:xfrm>
            <a:off x="1438278" y="4234712"/>
            <a:ext cx="2269601" cy="581267"/>
          </a:xfrm>
          <a:prstGeom prst="wedgeRoundRectCallout">
            <a:avLst>
              <a:gd name="adj1" fmla="val 3383"/>
              <a:gd name="adj2" fmla="val 133379"/>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Displays the registered ID</a:t>
            </a:r>
            <a:br>
              <a:rPr kumimoji="1" lang="en-US" altLang="ja-JP" sz="1200" dirty="0" smtClean="0">
                <a:latin typeface="+mn-ea"/>
              </a:rPr>
            </a:br>
            <a:r>
              <a:rPr kumimoji="1" lang="en-US" altLang="ja-JP" sz="1200" dirty="0" smtClean="0">
                <a:latin typeface="+mn-ea"/>
              </a:rPr>
              <a:t>for the registration account.</a:t>
            </a:r>
            <a:endParaRPr kumimoji="1" lang="ja-JP" altLang="en-US" sz="1200" dirty="0" smtClean="0">
              <a:latin typeface="+mn-ea"/>
            </a:endParaRPr>
          </a:p>
        </p:txBody>
      </p:sp>
      <p:sp>
        <p:nvSpPr>
          <p:cNvPr id="11" name="角丸四角形吹き出し 10"/>
          <p:cNvSpPr/>
          <p:nvPr/>
        </p:nvSpPr>
        <p:spPr bwMode="auto">
          <a:xfrm>
            <a:off x="3033340" y="2039585"/>
            <a:ext cx="1403431" cy="583422"/>
          </a:xfrm>
          <a:prstGeom prst="wedgeRoundRectCallout">
            <a:avLst>
              <a:gd name="adj1" fmla="val -34334"/>
              <a:gd name="adj2" fmla="val 117954"/>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Displays the </a:t>
            </a:r>
            <a:br>
              <a:rPr lang="en-US" altLang="ja-JP" sz="1200" dirty="0" smtClean="0"/>
            </a:br>
            <a:r>
              <a:rPr lang="en-US" altLang="ja-JP" sz="1200" dirty="0" smtClean="0"/>
              <a:t>source files</a:t>
            </a:r>
            <a:endParaRPr kumimoji="1" lang="ja-JP" altLang="en-US" sz="1200" dirty="0" smtClean="0">
              <a:latin typeface="+mn-ea"/>
            </a:endParaRPr>
          </a:p>
        </p:txBody>
      </p:sp>
    </p:spTree>
    <p:extLst>
      <p:ext uri="{BB962C8B-B14F-4D97-AF65-F5344CB8AC3E}">
        <p14:creationId xmlns:p14="http://schemas.microsoft.com/office/powerpoint/2010/main" val="2902006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下矢印 13"/>
          <p:cNvSpPr/>
          <p:nvPr/>
        </p:nvSpPr>
        <p:spPr bwMode="auto">
          <a:xfrm>
            <a:off x="318890" y="1842644"/>
            <a:ext cx="576080" cy="2644992"/>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CI/CD</a:t>
            </a:r>
            <a:r>
              <a:rPr lang="ja-JP" altLang="en-US" dirty="0" smtClean="0"/>
              <a:t> </a:t>
            </a:r>
            <a:r>
              <a:rPr lang="en-US" altLang="ja-JP" dirty="0" smtClean="0"/>
              <a:t>for</a:t>
            </a:r>
            <a:r>
              <a:rPr lang="ja-JP" altLang="en-US" dirty="0" smtClean="0"/>
              <a:t> </a:t>
            </a:r>
            <a:r>
              <a:rPr lang="en-US" altLang="ja-JP" dirty="0" smtClean="0"/>
              <a:t>IaC</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07380" y="796538"/>
            <a:ext cx="8784976" cy="753694"/>
          </a:xfrm>
        </p:spPr>
        <p:txBody>
          <a:bodyPr>
            <a:normAutofit fontScale="85000" lnSpcReduction="20000"/>
          </a:bodyPr>
          <a:lstStyle/>
          <a:p>
            <a:pPr>
              <a:buFont typeface="Wingdings" panose="05000000000000000000" pitchFamily="2" charset="2"/>
              <a:buChar char="l"/>
            </a:pPr>
            <a:r>
              <a:rPr kumimoji="1" lang="en-US" altLang="ja-JP" dirty="0" smtClean="0"/>
              <a:t>The figure below illustrates a standard workflow for the CI/CD for IaC function.</a:t>
            </a:r>
            <a:br>
              <a:rPr kumimoji="1" lang="en-US" altLang="ja-JP" dirty="0" smtClean="0"/>
            </a:br>
            <a:r>
              <a:rPr kumimoji="1" lang="en-US" altLang="ja-JP" dirty="0" smtClean="0"/>
              <a:t>Please refer to the Practice document for information regarding operating it.</a:t>
            </a:r>
            <a:r>
              <a:rPr lang="en-US" altLang="ja-JP" dirty="0" smtClean="0"/>
              <a:t/>
            </a:r>
            <a:br>
              <a:rPr lang="en-US" altLang="ja-JP" dirty="0" smtClean="0"/>
            </a:br>
            <a:endParaRPr kumimoji="1" lang="ja-JP" altLang="en-US" dirty="0"/>
          </a:p>
        </p:txBody>
      </p:sp>
      <p:sp>
        <p:nvSpPr>
          <p:cNvPr id="4" name="角丸四角形 3"/>
          <p:cNvSpPr/>
          <p:nvPr/>
        </p:nvSpPr>
        <p:spPr bwMode="auto">
          <a:xfrm>
            <a:off x="333884" y="3555268"/>
            <a:ext cx="6048840" cy="368191"/>
          </a:xfrm>
          <a:prstGeom prst="roundRect">
            <a:avLst/>
          </a:prstGeom>
          <a:solidFill>
            <a:schemeClr val="bg1"/>
          </a:solidFill>
          <a:ln w="28575">
            <a:solidFill>
              <a:srgbClr val="3366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④</a:t>
            </a:r>
            <a:r>
              <a:rPr lang="en-US" altLang="ja-JP" b="1" dirty="0" smtClean="0">
                <a:latin typeface="+mn-ea"/>
              </a:rPr>
              <a:t>Register </a:t>
            </a:r>
            <a:r>
              <a:rPr lang="en-US" altLang="ja-JP" b="1" dirty="0" err="1" smtClean="0">
                <a:latin typeface="+mn-ea"/>
              </a:rPr>
              <a:t>operation+movement</a:t>
            </a:r>
            <a:r>
              <a:rPr lang="en-US" altLang="ja-JP" b="1" dirty="0" smtClean="0">
                <a:latin typeface="+mn-ea"/>
              </a:rPr>
              <a:t> info to file link</a:t>
            </a:r>
            <a:endParaRPr kumimoji="1" lang="ja-JP" altLang="en-US" b="1" dirty="0" smtClean="0">
              <a:latin typeface="+mn-ea"/>
            </a:endParaRPr>
          </a:p>
        </p:txBody>
      </p:sp>
      <p:sp>
        <p:nvSpPr>
          <p:cNvPr id="5" name="角丸四角形 4"/>
          <p:cNvSpPr/>
          <p:nvPr/>
        </p:nvSpPr>
        <p:spPr bwMode="auto">
          <a:xfrm>
            <a:off x="318890" y="2987161"/>
            <a:ext cx="6048840" cy="36819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③</a:t>
            </a:r>
            <a:r>
              <a:rPr lang="en-US" altLang="ja-JP" b="1" dirty="0" smtClean="0">
                <a:latin typeface="+mn-ea"/>
              </a:rPr>
              <a:t>Register file link</a:t>
            </a:r>
            <a:endParaRPr kumimoji="1" lang="ja-JP" altLang="en-US" b="1" dirty="0" smtClean="0">
              <a:latin typeface="+mn-ea"/>
            </a:endParaRPr>
          </a:p>
        </p:txBody>
      </p:sp>
      <p:sp>
        <p:nvSpPr>
          <p:cNvPr id="6" name="角丸四角形 5"/>
          <p:cNvSpPr/>
          <p:nvPr/>
        </p:nvSpPr>
        <p:spPr bwMode="auto">
          <a:xfrm>
            <a:off x="318890" y="1842645"/>
            <a:ext cx="6048840" cy="35898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kumimoji="1" lang="en-US" altLang="ja-JP" b="1" dirty="0" smtClean="0">
                <a:latin typeface="+mn-ea"/>
              </a:rPr>
              <a:t>Register remote repository</a:t>
            </a:r>
            <a:endParaRPr kumimoji="1" lang="ja-JP" altLang="en-US" b="1" dirty="0" smtClean="0">
              <a:latin typeface="+mn-ea"/>
            </a:endParaRPr>
          </a:p>
        </p:txBody>
      </p:sp>
      <p:sp>
        <p:nvSpPr>
          <p:cNvPr id="12" name="角丸四角形 11"/>
          <p:cNvSpPr/>
          <p:nvPr/>
        </p:nvSpPr>
        <p:spPr bwMode="auto">
          <a:xfrm>
            <a:off x="318890" y="2416044"/>
            <a:ext cx="6048840" cy="36819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②</a:t>
            </a:r>
            <a:r>
              <a:rPr lang="en-US" altLang="ja-JP" b="1" dirty="0" smtClean="0">
                <a:latin typeface="+mn-ea"/>
              </a:rPr>
              <a:t>Register Registration account</a:t>
            </a:r>
            <a:endParaRPr kumimoji="1" lang="ja-JP" altLang="en-US" b="1" dirty="0" smtClean="0">
              <a:latin typeface="+mn-ea"/>
            </a:endParaRPr>
          </a:p>
        </p:txBody>
      </p:sp>
      <p:sp>
        <p:nvSpPr>
          <p:cNvPr id="13" name="角丸四角形 12"/>
          <p:cNvSpPr/>
          <p:nvPr/>
        </p:nvSpPr>
        <p:spPr bwMode="auto">
          <a:xfrm>
            <a:off x="340211" y="4123375"/>
            <a:ext cx="6048840" cy="36426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⑤</a:t>
            </a:r>
            <a:r>
              <a:rPr kumimoji="1" lang="en-US" altLang="ja-JP" b="1" dirty="0" smtClean="0">
                <a:latin typeface="+mn-ea"/>
              </a:rPr>
              <a:t>Check automatic file update and validation</a:t>
            </a:r>
            <a:endParaRPr kumimoji="1" lang="ja-JP" altLang="en-US" b="1" dirty="0" smtClean="0">
              <a:latin typeface="+mn-ea"/>
            </a:endParaRPr>
          </a:p>
        </p:txBody>
      </p:sp>
      <p:sp>
        <p:nvSpPr>
          <p:cNvPr id="22" name="テキスト ボックス 21"/>
          <p:cNvSpPr txBox="1"/>
          <p:nvPr/>
        </p:nvSpPr>
        <p:spPr>
          <a:xfrm>
            <a:off x="6660290" y="1916790"/>
            <a:ext cx="2160300" cy="369332"/>
          </a:xfrm>
          <a:prstGeom prst="rect">
            <a:avLst/>
          </a:prstGeom>
          <a:noFill/>
        </p:spPr>
        <p:txBody>
          <a:bodyPr wrap="square" rtlCol="0">
            <a:spAutoFit/>
          </a:bodyPr>
          <a:lstStyle/>
          <a:p>
            <a:r>
              <a:rPr kumimoji="1" lang="en-US" altLang="ja-JP" dirty="0" smtClean="0"/>
              <a:t>【</a:t>
            </a:r>
            <a:r>
              <a:rPr lang="en-US" altLang="ja-JP" dirty="0" smtClean="0"/>
              <a:t>Legend</a:t>
            </a:r>
            <a:r>
              <a:rPr kumimoji="1" lang="en-US" altLang="ja-JP" dirty="0" smtClean="0"/>
              <a:t>】</a:t>
            </a:r>
            <a:endParaRPr kumimoji="1" lang="ja-JP" altLang="en-US" dirty="0"/>
          </a:p>
        </p:txBody>
      </p:sp>
      <p:sp>
        <p:nvSpPr>
          <p:cNvPr id="23" name="角丸四角形 22"/>
          <p:cNvSpPr/>
          <p:nvPr/>
        </p:nvSpPr>
        <p:spPr bwMode="auto">
          <a:xfrm>
            <a:off x="6948330" y="2320687"/>
            <a:ext cx="1332820" cy="402793"/>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b="1" dirty="0" smtClean="0">
                <a:latin typeface="+mn-ea"/>
              </a:rPr>
              <a:t>Required</a:t>
            </a:r>
            <a:endParaRPr kumimoji="1" lang="ja-JP" altLang="en-US" b="1" dirty="0" smtClean="0">
              <a:latin typeface="+mn-ea"/>
            </a:endParaRPr>
          </a:p>
        </p:txBody>
      </p:sp>
      <p:sp>
        <p:nvSpPr>
          <p:cNvPr id="24" name="角丸四角形 23"/>
          <p:cNvSpPr/>
          <p:nvPr/>
        </p:nvSpPr>
        <p:spPr bwMode="auto">
          <a:xfrm>
            <a:off x="6948330" y="2954962"/>
            <a:ext cx="1332820" cy="388699"/>
          </a:xfrm>
          <a:prstGeom prst="roundRect">
            <a:avLst/>
          </a:prstGeom>
          <a:solidFill>
            <a:schemeClr val="bg1"/>
          </a:solidFill>
          <a:ln w="28575">
            <a:solidFill>
              <a:srgbClr val="3366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b="1" dirty="0" smtClean="0">
                <a:latin typeface="+mn-ea"/>
              </a:rPr>
              <a:t>Optional</a:t>
            </a:r>
          </a:p>
        </p:txBody>
      </p:sp>
      <p:sp>
        <p:nvSpPr>
          <p:cNvPr id="25" name="正方形/長方形 24"/>
          <p:cNvSpPr/>
          <p:nvPr/>
        </p:nvSpPr>
        <p:spPr bwMode="auto">
          <a:xfrm>
            <a:off x="6732300" y="1844780"/>
            <a:ext cx="1944270" cy="1867072"/>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smtClean="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smtClean="0">
                <a:hlinkClick r:id="rId2" action="ppaction://hlinksldjump"/>
              </a:rPr>
              <a:t>Introduction</a:t>
            </a:r>
            <a:endParaRPr lang="en-US" altLang="ja-JP" sz="2000" dirty="0"/>
          </a:p>
          <a:p>
            <a:pPr marL="800100" lvl="1" indent="-342900">
              <a:buFont typeface="+mj-lt"/>
              <a:buAutoNum type="arabicPeriod"/>
            </a:pPr>
            <a:r>
              <a:rPr lang="en-US" altLang="ja-JP" sz="2000" dirty="0" smtClean="0">
                <a:hlinkClick r:id="rId3" action="ppaction://hlinksldjump"/>
              </a:rPr>
              <a:t>About this document</a:t>
            </a:r>
            <a:endParaRPr lang="en-US" altLang="ja-JP" sz="2000" dirty="0" smtClean="0"/>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hlinkClick r:id="rId4" action="ppaction://hlinksldjump"/>
              </a:rPr>
              <a:t>CI/CD for IaC</a:t>
            </a:r>
            <a:endParaRPr lang="en-US" altLang="ja-JP" sz="2000" dirty="0" smtClean="0"/>
          </a:p>
          <a:p>
            <a:pPr marL="800100" lvl="1" indent="-342900">
              <a:buFont typeface="+mj-lt"/>
              <a:buAutoNum type="arabicPeriod"/>
            </a:pPr>
            <a:r>
              <a:rPr lang="en-US" altLang="ja-JP" sz="2000" dirty="0" smtClean="0">
                <a:hlinkClick r:id="rId5" action="ppaction://hlinksldjump"/>
              </a:rPr>
              <a:t>CI/CD for IaC</a:t>
            </a:r>
            <a:endParaRPr lang="en-US" altLang="ja-JP" sz="2000" dirty="0"/>
          </a:p>
          <a:p>
            <a:pPr marL="800100" lvl="1" indent="-342900">
              <a:buFont typeface="+mj-lt"/>
              <a:buAutoNum type="arabicPeriod"/>
            </a:pPr>
            <a:r>
              <a:rPr lang="en-US" altLang="ja-JP" sz="2000" dirty="0" smtClean="0">
                <a:hlinkClick r:id="rId5" action="ppaction://hlinksldjump"/>
              </a:rPr>
              <a:t>CI/CD for IaC function</a:t>
            </a:r>
            <a:endParaRPr lang="en-US" altLang="ja-JP" sz="2000" dirty="0"/>
          </a:p>
          <a:p>
            <a:pPr marL="800100" lvl="1" indent="-342900">
              <a:buFont typeface="+mj-lt"/>
              <a:buAutoNum type="arabicPeriod"/>
            </a:pPr>
            <a:r>
              <a:rPr lang="en-US" altLang="ja-JP" sz="2000" dirty="0" smtClean="0">
                <a:hlinkClick r:id="rId6" action="ppaction://hlinksldjump"/>
              </a:rPr>
              <a:t>CI/CD for IaC</a:t>
            </a:r>
            <a:r>
              <a:rPr lang="ja-JP" altLang="en-US" sz="2000" dirty="0" smtClean="0">
                <a:hlinkClick r:id="rId6" action="ppaction://hlinksldjump"/>
              </a:rPr>
              <a:t> </a:t>
            </a:r>
            <a:r>
              <a:rPr lang="en-US" altLang="ja-JP" sz="2000" dirty="0" smtClean="0">
                <a:hlinkClick r:id="rId6" action="ppaction://hlinksldjump"/>
              </a:rPr>
              <a:t>Menus</a:t>
            </a:r>
            <a:endParaRPr lang="en-US" altLang="ja-JP" sz="2000" dirty="0" smtClean="0"/>
          </a:p>
          <a:p>
            <a:pPr lvl="1"/>
            <a:endParaRPr lang="en-US" altLang="ja-JP" sz="1600" dirty="0"/>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hlinkClick r:id="rId7" action="ppaction://hlinksldjump"/>
              </a:rPr>
              <a:t>CI/CD for IaC workflow</a:t>
            </a:r>
            <a:endParaRPr lang="ja-JP" altLang="en-US" sz="20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79267" y="2031571"/>
            <a:ext cx="8209263" cy="4353794"/>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1"/>
            <a:ext cx="8784976" cy="5327848"/>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aims to explain the CI/CD for IaC Menu group.</a:t>
            </a:r>
          </a:p>
          <a:p>
            <a:pPr>
              <a:buFont typeface="Wingdings" panose="05000000000000000000" pitchFamily="2" charset="2"/>
              <a:buChar char="l"/>
            </a:pPr>
            <a:r>
              <a:rPr lang="en-US" altLang="ja-JP" sz="1800" dirty="0" smtClean="0"/>
              <a:t>The Practice document provides scenarios where users can learn about the CI/CD for IaC function by having first-hand experience.</a:t>
            </a: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a:t>
            </a:r>
            <a:endParaRPr lang="en-US" kern="0" dirty="0"/>
          </a:p>
        </p:txBody>
      </p:sp>
      <p:sp>
        <p:nvSpPr>
          <p:cNvPr id="7" name="正方形/長方形 6"/>
          <p:cNvSpPr/>
          <p:nvPr/>
        </p:nvSpPr>
        <p:spPr bwMode="auto">
          <a:xfrm>
            <a:off x="4024196" y="4526416"/>
            <a:ext cx="535612" cy="64809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697616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CI/CD for IaC</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What is CI/CD for IaC?</a:t>
            </a:r>
            <a:endParaRPr lang="en-US" altLang="ja-JP" sz="1200" dirty="0">
              <a:solidFill>
                <a:schemeClr val="bg1"/>
              </a:solidFill>
            </a:endParaRPr>
          </a:p>
          <a:p>
            <a:pPr lvl="1"/>
            <a:r>
              <a:rPr lang="en-US" altLang="ja-JP" dirty="0"/>
              <a:t>When using IaC (Infrastructure as Code) files, such as </a:t>
            </a:r>
            <a:r>
              <a:rPr lang="en-US" altLang="ja-JP" dirty="0" err="1"/>
              <a:t>Ansible's</a:t>
            </a:r>
            <a:r>
              <a:rPr lang="en-US" altLang="ja-JP" dirty="0"/>
              <a:t> Playbook files or </a:t>
            </a:r>
            <a:r>
              <a:rPr lang="en-US" altLang="ja-JP" dirty="0" err="1"/>
              <a:t>Terraform's</a:t>
            </a:r>
            <a:r>
              <a:rPr lang="en-US" altLang="ja-JP" dirty="0"/>
              <a:t> IaC files, for development, we can use CI (Continuous Integration) to automatically test and build, and CD (Continuous Delivery) to automatically construct environments</a:t>
            </a:r>
            <a:r>
              <a:rPr lang="en-US" altLang="ja-JP" dirty="0" smtClean="0"/>
              <a:t>.</a:t>
            </a:r>
            <a:r>
              <a:rPr lang="en-US" altLang="ja-JP" dirty="0"/>
              <a:t/>
            </a:r>
            <a:br>
              <a:rPr lang="en-US" altLang="ja-JP" dirty="0"/>
            </a:br>
            <a:r>
              <a:rPr lang="en-US" altLang="ja-JP" dirty="0"/>
              <a:t>Connecting to Git allows users to manage files by versions and to see when what user </a:t>
            </a:r>
            <a:r>
              <a:rPr lang="en-US" altLang="ja-JP" dirty="0" smtClean="0"/>
              <a:t>committed </a:t>
            </a:r>
            <a:r>
              <a:rPr lang="en-US" altLang="ja-JP" dirty="0"/>
              <a:t>what files and so </a:t>
            </a:r>
            <a:r>
              <a:rPr lang="en-US" altLang="ja-JP" dirty="0" smtClean="0"/>
              <a:t>on. By </a:t>
            </a:r>
            <a:r>
              <a:rPr lang="en-US" altLang="ja-JP" dirty="0"/>
              <a:t>uploading files to Git, users can automatically create environments by configuring some files., meaning that users can now use </a:t>
            </a:r>
            <a:r>
              <a:rPr lang="en-US" altLang="ja-JP" dirty="0" err="1"/>
              <a:t>GitOps</a:t>
            </a:r>
            <a:r>
              <a:rPr lang="en-US" altLang="ja-JP" dirty="0"/>
              <a:t> with ITA.</a:t>
            </a:r>
            <a:endParaRPr lang="en-US" altLang="ja-JP" dirty="0" smtClean="0"/>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CI/CD for IaC</a:t>
            </a:r>
            <a:endParaRPr lang="en-US" kern="0" dirty="0"/>
          </a:p>
        </p:txBody>
      </p:sp>
      <p:pic>
        <p:nvPicPr>
          <p:cNvPr id="34" name="図 33"/>
          <p:cNvPicPr>
            <a:picLocks noChangeAspect="1"/>
          </p:cNvPicPr>
          <p:nvPr/>
        </p:nvPicPr>
        <p:blipFill>
          <a:blip r:embed="rId2"/>
          <a:stretch>
            <a:fillRect/>
          </a:stretch>
        </p:blipFill>
        <p:spPr>
          <a:xfrm>
            <a:off x="2227358" y="3135802"/>
            <a:ext cx="4688310" cy="3373896"/>
          </a:xfrm>
          <a:prstGeom prst="rect">
            <a:avLst/>
          </a:prstGeom>
        </p:spPr>
      </p:pic>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dirty="0" smtClean="0"/>
              <a:t>The Ci/CD for IaC menu contains 2 functions.</a:t>
            </a:r>
            <a:endParaRPr lang="en-US" altLang="ja-JP" dirty="0"/>
          </a:p>
          <a:p>
            <a:pPr marL="0" indent="0">
              <a:buNone/>
            </a:pPr>
            <a:endParaRPr lang="en-US" altLang="ja-JP" b="1" dirty="0" smtClean="0"/>
          </a:p>
          <a:p>
            <a:pPr>
              <a:buFont typeface="Wingdings" panose="05000000000000000000" pitchFamily="2" charset="2"/>
              <a:buChar char="l"/>
            </a:pPr>
            <a:r>
              <a:rPr lang="en-US" altLang="ja-JP" dirty="0" smtClean="0"/>
              <a:t>Git link</a:t>
            </a:r>
            <a:endParaRPr lang="en-US" altLang="ja-JP" dirty="0"/>
          </a:p>
          <a:p>
            <a:pPr lvl="1"/>
            <a:r>
              <a:rPr lang="en-US" altLang="ja-JP" dirty="0" smtClean="0"/>
              <a:t>This functions allows users to clone a Git repository to ITA. ITA can then use the clone to check for any updates from the file source on a regular basis, and creates a list of the files in ITA’s “Remote Repository files” menu. </a:t>
            </a:r>
          </a:p>
          <a:p>
            <a:pPr>
              <a:buFont typeface="Wingdings" panose="05000000000000000000" pitchFamily="2" charset="2"/>
              <a:buChar char="l"/>
            </a:pPr>
            <a:r>
              <a:rPr lang="en-US" altLang="ja-JP" dirty="0" smtClean="0"/>
              <a:t>File link</a:t>
            </a:r>
            <a:endParaRPr lang="en-US" altLang="ja-JP" dirty="0"/>
          </a:p>
          <a:p>
            <a:pPr lvl="1"/>
            <a:r>
              <a:rPr lang="en-US" altLang="ja-JP" dirty="0" smtClean="0"/>
              <a:t>This function allows users to link the source file and the files from the Git clone. It will then register an Operation and a Movement that will check the validity of the copied files. If the source files are updates, the cloned files will then be automatically updated and have their validity checked.</a:t>
            </a: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2.2</a:t>
            </a:r>
            <a:r>
              <a:rPr lang="ja-JP" altLang="en-US" kern="0" dirty="0"/>
              <a:t>　</a:t>
            </a:r>
            <a:r>
              <a:rPr lang="en-US" altLang="ja-JP" kern="0" dirty="0" smtClean="0"/>
              <a:t>CI/CD for IaC</a:t>
            </a:r>
            <a:r>
              <a:rPr lang="ja-JP" altLang="en-US" kern="0" dirty="0"/>
              <a:t> </a:t>
            </a:r>
            <a:r>
              <a:rPr lang="en-US" altLang="ja-JP" kern="0" dirty="0" smtClean="0"/>
              <a:t>Function</a:t>
            </a:r>
            <a:endParaRPr lang="en-US" kern="0" dirty="0"/>
          </a:p>
        </p:txBody>
      </p:sp>
    </p:spTree>
    <p:extLst>
      <p:ext uri="{BB962C8B-B14F-4D97-AF65-F5344CB8AC3E}">
        <p14:creationId xmlns:p14="http://schemas.microsoft.com/office/powerpoint/2010/main" val="395680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1214" y="1340915"/>
            <a:ext cx="1876425" cy="3095625"/>
          </a:xfrm>
          <a:prstGeom prst="rect">
            <a:avLst/>
          </a:prstGeom>
        </p:spPr>
      </p:pic>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a:t> CI/CD </a:t>
            </a:r>
            <a:r>
              <a:rPr lang="en-US" altLang="ja-JP" dirty="0" smtClean="0"/>
              <a:t>for IaC</a:t>
            </a:r>
            <a:r>
              <a:rPr lang="ja-JP" altLang="en-US" dirty="0"/>
              <a:t> </a:t>
            </a:r>
            <a:r>
              <a:rPr lang="en-US" altLang="ja-JP" dirty="0" smtClean="0"/>
              <a:t>Menus</a:t>
            </a:r>
            <a:r>
              <a:rPr lang="ja-JP" altLang="en-US" dirty="0"/>
              <a:t>　（</a:t>
            </a:r>
            <a:r>
              <a:rPr lang="en-US" altLang="ja-JP" dirty="0" smtClean="0"/>
              <a:t>1/5</a:t>
            </a:r>
            <a:r>
              <a:rPr lang="ja-JP" altLang="en-US" dirty="0" smtClean="0"/>
              <a:t>）</a:t>
            </a:r>
            <a:endParaRPr kumimoji="1" lang="ja-JP" altLang="en-US" dirty="0"/>
          </a:p>
        </p:txBody>
      </p:sp>
      <p:sp>
        <p:nvSpPr>
          <p:cNvPr id="7" name="正方形/長方形 6"/>
          <p:cNvSpPr/>
          <p:nvPr/>
        </p:nvSpPr>
        <p:spPr bwMode="auto">
          <a:xfrm>
            <a:off x="338843" y="2651381"/>
            <a:ext cx="1872260" cy="4424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338843" y="3519713"/>
            <a:ext cx="1872629" cy="4386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339177" y="3954112"/>
            <a:ext cx="1872629" cy="46103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a:xfrm>
            <a:off x="2228633" y="2704061"/>
            <a:ext cx="423680" cy="369332"/>
          </a:xfrm>
          <a:prstGeom prst="rect">
            <a:avLst/>
          </a:prstGeom>
        </p:spPr>
        <p:txBody>
          <a:bodyPr wrap="square">
            <a:spAutoFit/>
          </a:bodyPr>
          <a:lstStyle/>
          <a:p>
            <a:r>
              <a:rPr lang="ja-JP" altLang="en-US" b="1" dirty="0" smtClean="0">
                <a:solidFill>
                  <a:srgbClr val="FF0000"/>
                </a:solidFill>
              </a:rPr>
              <a:t>①</a:t>
            </a:r>
            <a:endParaRPr lang="ja-JP" altLang="en-US" b="1" dirty="0">
              <a:solidFill>
                <a:srgbClr val="FF0000"/>
              </a:solidFill>
            </a:endParaRPr>
          </a:p>
        </p:txBody>
      </p:sp>
      <p:sp>
        <p:nvSpPr>
          <p:cNvPr id="11" name="正方形/長方形 10"/>
          <p:cNvSpPr/>
          <p:nvPr/>
        </p:nvSpPr>
        <p:spPr>
          <a:xfrm>
            <a:off x="2246492" y="3554357"/>
            <a:ext cx="423680" cy="369332"/>
          </a:xfrm>
          <a:prstGeom prst="rect">
            <a:avLst/>
          </a:prstGeom>
        </p:spPr>
        <p:txBody>
          <a:bodyPr wrap="square">
            <a:spAutoFit/>
          </a:bodyPr>
          <a:lstStyle/>
          <a:p>
            <a:r>
              <a:rPr lang="ja-JP" altLang="en-US" b="1" dirty="0">
                <a:solidFill>
                  <a:srgbClr val="FF0000"/>
                </a:solidFill>
              </a:rPr>
              <a:t>②</a:t>
            </a:r>
          </a:p>
        </p:txBody>
      </p:sp>
      <p:sp>
        <p:nvSpPr>
          <p:cNvPr id="12" name="正方形/長方形 11"/>
          <p:cNvSpPr/>
          <p:nvPr/>
        </p:nvSpPr>
        <p:spPr>
          <a:xfrm>
            <a:off x="2232659" y="3999964"/>
            <a:ext cx="423680" cy="369332"/>
          </a:xfrm>
          <a:prstGeom prst="rect">
            <a:avLst/>
          </a:prstGeom>
        </p:spPr>
        <p:txBody>
          <a:bodyPr wrap="square">
            <a:spAutoFit/>
          </a:bodyPr>
          <a:lstStyle/>
          <a:p>
            <a:r>
              <a:rPr lang="ja-JP" altLang="en-US" b="1" dirty="0">
                <a:solidFill>
                  <a:srgbClr val="FF0000"/>
                </a:solidFill>
              </a:rPr>
              <a:t>③</a:t>
            </a:r>
          </a:p>
        </p:txBody>
      </p:sp>
      <p:sp>
        <p:nvSpPr>
          <p:cNvPr id="13" name="正方形/長方形 12"/>
          <p:cNvSpPr/>
          <p:nvPr/>
        </p:nvSpPr>
        <p:spPr>
          <a:xfrm>
            <a:off x="2691359" y="1531554"/>
            <a:ext cx="6266310" cy="2677656"/>
          </a:xfrm>
          <a:prstGeom prst="rect">
            <a:avLst/>
          </a:prstGeom>
        </p:spPr>
        <p:txBody>
          <a:bodyPr wrap="square">
            <a:spAutoFit/>
          </a:bodyPr>
          <a:lstStyle/>
          <a:p>
            <a:r>
              <a:rPr lang="ja-JP" altLang="en-US" b="1" dirty="0" smtClean="0"/>
              <a:t>①</a:t>
            </a:r>
            <a:r>
              <a:rPr lang="en-US" altLang="ja-JP" b="1" dirty="0" smtClean="0"/>
              <a:t>Remote Repository</a:t>
            </a:r>
          </a:p>
          <a:p>
            <a:r>
              <a:rPr lang="ja-JP" altLang="en-US" b="1" dirty="0" smtClean="0"/>
              <a:t>　</a:t>
            </a:r>
            <a:r>
              <a:rPr lang="en-US" altLang="ja-JP" sz="1600" dirty="0" smtClean="0"/>
              <a:t>This menu manages the Git repository information.</a:t>
            </a:r>
            <a:br>
              <a:rPr lang="en-US" altLang="ja-JP" sz="1600" dirty="0" smtClean="0"/>
            </a:br>
            <a:endParaRPr lang="en-US" altLang="ja-JP" sz="1600" dirty="0" smtClean="0"/>
          </a:p>
          <a:p>
            <a:r>
              <a:rPr lang="ja-JP" altLang="en-US" b="1" dirty="0" smtClean="0"/>
              <a:t>②</a:t>
            </a:r>
            <a:r>
              <a:rPr lang="en-US" altLang="ja-JP" b="1" dirty="0" smtClean="0"/>
              <a:t>Registered account</a:t>
            </a:r>
          </a:p>
          <a:p>
            <a:r>
              <a:rPr lang="ja-JP" altLang="en-US" sz="1600" dirty="0" smtClean="0"/>
              <a:t>　</a:t>
            </a:r>
            <a:r>
              <a:rPr lang="en-US" altLang="ja-JP" sz="1600" dirty="0" smtClean="0"/>
              <a:t>This menu manages the account information needed </a:t>
            </a:r>
            <a:r>
              <a:rPr lang="en-US" altLang="ja-JP" sz="1600" dirty="0" smtClean="0"/>
              <a:t>to</a:t>
            </a:r>
            <a:br>
              <a:rPr lang="en-US" altLang="ja-JP" sz="1600" dirty="0" smtClean="0"/>
            </a:br>
            <a:r>
              <a:rPr lang="en-US" altLang="ja-JP" sz="1600" dirty="0" smtClean="0"/>
              <a:t>   access </a:t>
            </a:r>
            <a:r>
              <a:rPr lang="en-US" altLang="ja-JP" sz="1600" dirty="0" smtClean="0"/>
              <a:t>the cloned files with ITA’s RestAPI.</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File link</a:t>
            </a:r>
          </a:p>
          <a:p>
            <a:r>
              <a:rPr lang="ja-JP" altLang="en-US" sz="1600" dirty="0" smtClean="0"/>
              <a:t>　</a:t>
            </a:r>
            <a:r>
              <a:rPr lang="en-US" altLang="ja-JP" sz="1600" dirty="0" smtClean="0"/>
              <a:t>This menu manages the link information between </a:t>
            </a:r>
            <a:r>
              <a:rPr lang="en-US" altLang="ja-JP" sz="1600" dirty="0" smtClean="0"/>
              <a:t>the</a:t>
            </a:r>
            <a:br>
              <a:rPr lang="en-US" altLang="ja-JP" sz="1600" dirty="0" smtClean="0"/>
            </a:br>
            <a:r>
              <a:rPr lang="en-US" altLang="ja-JP" sz="1600" dirty="0" smtClean="0"/>
              <a:t>   source </a:t>
            </a:r>
            <a:r>
              <a:rPr lang="en-US" altLang="ja-JP" sz="1600" dirty="0" smtClean="0"/>
              <a:t>files and the cloned files.</a:t>
            </a:r>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for the Ci/CD for IaC function are as following.</a:t>
            </a:r>
            <a:endParaRPr lang="en-US" altLang="ja-JP" sz="1800" kern="0" dirty="0" smtClean="0"/>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4470594"/>
            <a:ext cx="8784001" cy="775920"/>
          </a:xfrm>
          <a:prstGeom prst="rect">
            <a:avLst/>
          </a:prstGeom>
        </p:spPr>
      </p:pic>
      <p:pic>
        <p:nvPicPr>
          <p:cNvPr id="4" name="図 3"/>
          <p:cNvPicPr>
            <a:picLocks noChangeAspect="1"/>
          </p:cNvPicPr>
          <p:nvPr/>
        </p:nvPicPr>
        <p:blipFill>
          <a:blip r:embed="rId3"/>
          <a:stretch>
            <a:fillRect/>
          </a:stretch>
        </p:blipFill>
        <p:spPr>
          <a:xfrm>
            <a:off x="183897" y="2852920"/>
            <a:ext cx="8779616" cy="828566"/>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a:t>
            </a:r>
            <a:r>
              <a:rPr lang="en-US" altLang="ja-JP" dirty="0" smtClean="0"/>
              <a:t>for IaC</a:t>
            </a:r>
            <a:r>
              <a:rPr lang="ja-JP" altLang="en-US" dirty="0" smtClean="0"/>
              <a:t> </a:t>
            </a:r>
            <a:r>
              <a:rPr lang="en-US" altLang="ja-JP" dirty="0" smtClean="0"/>
              <a:t>Menus</a:t>
            </a:r>
            <a:r>
              <a:rPr lang="ja-JP" altLang="en-US" dirty="0"/>
              <a:t>　</a:t>
            </a:r>
            <a:r>
              <a:rPr lang="ja-JP" altLang="en-US" dirty="0" smtClean="0"/>
              <a:t>（</a:t>
            </a:r>
            <a:r>
              <a:rPr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Remote Repository</a:t>
            </a:r>
          </a:p>
          <a:p>
            <a:pPr lvl="1"/>
            <a:r>
              <a:rPr lang="en-US" altLang="ja-JP" dirty="0" smtClean="0"/>
              <a:t>In the Remote Repository menu, users can register the information of the Git repository they want to link.</a:t>
            </a:r>
            <a:endParaRPr lang="en-US" altLang="ja-JP" b="1" dirty="0"/>
          </a:p>
        </p:txBody>
      </p:sp>
      <p:sp>
        <p:nvSpPr>
          <p:cNvPr id="13" name="角丸四角形吹き出し 12"/>
          <p:cNvSpPr/>
          <p:nvPr/>
        </p:nvSpPr>
        <p:spPr bwMode="auto">
          <a:xfrm>
            <a:off x="683460" y="1760864"/>
            <a:ext cx="2808390" cy="576080"/>
          </a:xfrm>
          <a:prstGeom prst="wedgeRoundRectCallout">
            <a:avLst>
              <a:gd name="adj1" fmla="val -16124"/>
              <a:gd name="adj2" fmla="val 158341"/>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latin typeface="+mn-ea"/>
              </a:rPr>
              <a:t>URL of the Git Repository used </a:t>
            </a:r>
            <a:br>
              <a:rPr lang="en-US" altLang="ja-JP" sz="1200" dirty="0" smtClean="0">
                <a:latin typeface="+mn-ea"/>
              </a:rPr>
            </a:br>
            <a:r>
              <a:rPr lang="en-US" altLang="ja-JP" sz="1200" dirty="0" smtClean="0">
                <a:latin typeface="+mn-ea"/>
              </a:rPr>
              <a:t>when running Git clone command.</a:t>
            </a:r>
            <a:endParaRPr kumimoji="1" lang="ja-JP" altLang="en-US" sz="1200" dirty="0" smtClean="0">
              <a:latin typeface="+mn-ea"/>
            </a:endParaRPr>
          </a:p>
        </p:txBody>
      </p:sp>
      <p:sp>
        <p:nvSpPr>
          <p:cNvPr id="14" name="角丸四角形吹き出し 13"/>
          <p:cNvSpPr/>
          <p:nvPr/>
        </p:nvSpPr>
        <p:spPr bwMode="auto">
          <a:xfrm>
            <a:off x="3779768" y="1649235"/>
            <a:ext cx="4896802" cy="687709"/>
          </a:xfrm>
          <a:prstGeom prst="wedgeRoundRectCallout">
            <a:avLst>
              <a:gd name="adj1" fmla="val -42388"/>
              <a:gd name="adj2" fmla="val 157359"/>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If you are connecting to a remote Git repository with https,</a:t>
            </a:r>
            <a:br>
              <a:rPr lang="en-US" altLang="ja-JP" sz="1200" dirty="0" smtClean="0"/>
            </a:br>
            <a:r>
              <a:rPr lang="en-US" altLang="ja-JP" sz="1200" dirty="0" smtClean="0"/>
              <a:t>select https</a:t>
            </a:r>
            <a:br>
              <a:rPr lang="en-US" altLang="ja-JP" sz="1200" dirty="0" smtClean="0"/>
            </a:br>
            <a:r>
              <a:rPr lang="en-US" altLang="ja-JP" sz="1200" dirty="0" smtClean="0"/>
              <a:t>If you are connecting to a local Git, select Local</a:t>
            </a:r>
            <a:endParaRPr kumimoji="1" lang="ja-JP" altLang="en-US" sz="1200" dirty="0" smtClean="0">
              <a:latin typeface="+mn-ea"/>
            </a:endParaRPr>
          </a:p>
        </p:txBody>
      </p:sp>
      <p:sp>
        <p:nvSpPr>
          <p:cNvPr id="15" name="角丸四角形吹き出し 14"/>
          <p:cNvSpPr/>
          <p:nvPr/>
        </p:nvSpPr>
        <p:spPr bwMode="auto">
          <a:xfrm>
            <a:off x="1187530" y="5561811"/>
            <a:ext cx="6465116" cy="576080"/>
          </a:xfrm>
          <a:prstGeom prst="wedgeRoundRectCallout">
            <a:avLst>
              <a:gd name="adj1" fmla="val -37607"/>
              <a:gd name="adj2" fmla="val -150556"/>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Decides if synchronization with the Git repository is done automatically or not. </a:t>
            </a:r>
            <a:br>
              <a:rPr lang="en-US" altLang="ja-JP" sz="1200" dirty="0" smtClean="0"/>
            </a:br>
            <a:r>
              <a:rPr lang="en-US" altLang="ja-JP" sz="1200" dirty="0" smtClean="0"/>
              <a:t>If the “cycle(seconds)” field is blank, it will be set to the default value (60 seconds)</a:t>
            </a:r>
            <a:endParaRPr kumimoji="1" lang="ja-JP" altLang="en-US" sz="1200" dirty="0" smtClean="0">
              <a:latin typeface="+mn-ea"/>
            </a:endParaRPr>
          </a:p>
        </p:txBody>
      </p:sp>
    </p:spTree>
    <p:extLst>
      <p:ext uri="{BB962C8B-B14F-4D97-AF65-F5344CB8AC3E}">
        <p14:creationId xmlns:p14="http://schemas.microsoft.com/office/powerpoint/2010/main" val="2396449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913</Words>
  <Application>Microsoft Office PowerPoint</Application>
  <PresentationFormat>画面に合わせる (4:3)</PresentationFormat>
  <Paragraphs>91</Paragraphs>
  <Slides>14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14</vt:i4>
      </vt:variant>
    </vt:vector>
  </HeadingPairs>
  <TitlesOfParts>
    <vt:vector size="25"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CI/CD for IaC</vt:lpstr>
      <vt:lpstr>PowerPoint プレゼンテーション</vt:lpstr>
      <vt:lpstr>1.1　Ansible driverについて　X/X</vt:lpstr>
      <vt:lpstr>2.3　 CI/CD for IaC Menus　（1/5）</vt:lpstr>
      <vt:lpstr>2.3　 CI/CD for IaC Menus　（2/5）</vt:lpstr>
      <vt:lpstr>2.3　 CI/CD for IaC Menus　（3/5）</vt:lpstr>
      <vt:lpstr>2.3　 CI/CD for IaC Menus　（4/5）</vt:lpstr>
      <vt:lpstr>2.3　 CI/CD for IaC Menus　（5/5）</vt:lpstr>
      <vt:lpstr>2.4　CI/CD for IaC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2022-01-28T00:16:59Z</dcterms:modified>
</cp:coreProperties>
</file>