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42" r:id="rId12"/>
    <p:sldId id="543" r:id="rId13"/>
    <p:sldId id="516" r:id="rId14"/>
    <p:sldId id="517" r:id="rId15"/>
    <p:sldId id="518" r:id="rId16"/>
    <p:sldId id="545" r:id="rId17"/>
    <p:sldId id="546" r:id="rId18"/>
    <p:sldId id="520" r:id="rId19"/>
    <p:sldId id="547" r:id="rId20"/>
    <p:sldId id="522" r:id="rId21"/>
    <p:sldId id="548" r:id="rId22"/>
    <p:sldId id="523" r:id="rId23"/>
    <p:sldId id="524" r:id="rId24"/>
    <p:sldId id="525" r:id="rId25"/>
    <p:sldId id="531" r:id="rId26"/>
    <p:sldId id="529" r:id="rId27"/>
    <p:sldId id="553" r:id="rId28"/>
    <p:sldId id="549" r:id="rId29"/>
    <p:sldId id="550" r:id="rId30"/>
    <p:sldId id="551" r:id="rId31"/>
    <p:sldId id="552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10"/>
            <p14:sldId id="511"/>
            <p14:sldId id="512"/>
          </p14:sldIdLst>
        </p14:section>
        <p14:section name="3.　IT Automation Construction Procedure" id="{A888FC99-DDF0-485D-AEF5-98295CEB642A}">
          <p14:sldIdLst>
            <p14:sldId id="513"/>
            <p14:sldId id="514"/>
            <p14:sldId id="542"/>
            <p14:sldId id="543"/>
            <p14:sldId id="516"/>
            <p14:sldId id="517"/>
            <p14:sldId id="518"/>
            <p14:sldId id="545"/>
            <p14:sldId id="546"/>
            <p14:sldId id="520"/>
            <p14:sldId id="547"/>
            <p14:sldId id="522"/>
            <p14:sldId id="548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53"/>
            <p14:sldId id="549"/>
            <p14:sldId id="550"/>
            <p14:sldId id="551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 varScale="1">
        <p:scale>
          <a:sx n="117" d="100"/>
          <a:sy n="117" d="100"/>
        </p:scale>
        <p:origin x="1349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2021/2/26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2021/2/26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1.6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Enable the following repositories depending on your OS.</a:t>
            </a:r>
            <a:endParaRPr lang="en-US" altLang="ja-JP" dirty="0"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en-US" dirty="0" err="1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88748"/>
              </p:ext>
            </p:extLst>
          </p:nvPr>
        </p:nvGraphicFramePr>
        <p:xfrm>
          <a:off x="302064" y="1723850"/>
          <a:ext cx="8538898" cy="3721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68">
                <a:tc rowSpan="4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3132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3132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299568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568">
                <a:tc rowSpan="2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CentOS8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587793" y="5555820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</a:t>
            </a:r>
            <a:r>
              <a:rPr lang="en-US" altLang="ja-JP" sz="1400" dirty="0" smtClean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6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/>
              <a:t>2</a:t>
            </a:r>
            <a:r>
              <a:rPr lang="en-US" altLang="ja-JP" dirty="0" smtClean="0"/>
              <a:t>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repositories below for RHEL environments provided by cloud services are enabled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82580"/>
              </p:ext>
            </p:extLst>
          </p:nvPr>
        </p:nvGraphicFramePr>
        <p:xfrm>
          <a:off x="302064" y="1379266"/>
          <a:ext cx="8538898" cy="369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763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540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71302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9090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(AWS/RHUI2)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70547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9979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2338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90564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(AWS/RHUI3)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82725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7794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5878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01259"/>
                  </a:ext>
                </a:extLst>
              </a:tr>
              <a:tr h="226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</a:t>
                      </a:r>
                      <a:endParaRPr kumimoji="1" lang="ja-JP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4266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7193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84334" y="507854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※RHEL7</a:t>
            </a:r>
            <a:r>
              <a:rPr lang="en-US" altLang="ja-JP" sz="1100" dirty="0" smtClean="0">
                <a:solidFill>
                  <a:srgbClr val="000000"/>
                </a:solidFill>
                <a:latin typeface="メイリオ"/>
                <a:ea typeface="メイリオ"/>
              </a:rPr>
              <a:t>(</a:t>
            </a:r>
            <a:r>
              <a:rPr kumimoji="1" lang="en-US" altLang="ja-JP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AWS/RHUI2</a:t>
            </a:r>
            <a:r>
              <a:rPr kumimoji="1" lang="ja-JP" altLang="en-US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）</a:t>
            </a:r>
            <a:r>
              <a:rPr kumimoji="1" lang="en-US" altLang="ja-JP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: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RHUI2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)</a:t>
            </a:r>
            <a:endParaRPr kumimoji="1" lang="en-US" altLang="ja-JP" sz="11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lvl="0"/>
            <a:r>
              <a:rPr kumimoji="1" lang="ja-JP" altLang="en-US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: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Preparation (3/3)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RHEL Subscription</a:t>
            </a:r>
            <a:endParaRPr lang="en-US" altLang="ja-JP" sz="1800" dirty="0"/>
          </a:p>
          <a:p>
            <a:pPr lvl="1"/>
            <a:r>
              <a:rPr lang="en-US" altLang="ja-JP" dirty="0"/>
              <a:t>If ITA is going to be installed on non-cloud environment RHEL7/RHEL8 OS, </a:t>
            </a:r>
            <a:r>
              <a:rPr lang="en-US" altLang="ja-JP" dirty="0" smtClean="0"/>
              <a:t>please </a:t>
            </a:r>
            <a:r>
              <a:rPr lang="en-US" altLang="ja-JP" dirty="0"/>
              <a:t>make sure to be subscribed to the environment ITA is going to be </a:t>
            </a:r>
            <a:r>
              <a:rPr lang="en-US" altLang="ja-JP" dirty="0" smtClean="0"/>
              <a:t>installed </a:t>
            </a:r>
            <a:r>
              <a:rPr lang="en-US" altLang="ja-JP" dirty="0"/>
              <a:t>on beforehand.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36881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Path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location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</a:t>
                      </a:r>
                      <a:r>
                        <a:rPr lang="en-US" sz="1050" kern="100" baseline="0" dirty="0" smtClean="0">
                          <a:effectLst/>
                        </a:rPr>
                        <a:t>A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flow </a:t>
            </a:r>
            <a:r>
              <a:rPr kumimoji="1"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9508" y="1928558"/>
            <a:ext cx="2005" cy="338110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2573" y="2697315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69" y="3687218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construction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ITA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(1/9)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/>
              <a:t># curl -OL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*The curl command needs to be installed in advance.</a:t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Unzip the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.tar.gz file.</a:t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83539"/>
              </p:ext>
            </p:extLst>
          </p:nvPr>
        </p:nvGraphicFramePr>
        <p:xfrm>
          <a:off x="538952" y="2369355"/>
          <a:ext cx="8065121" cy="4116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4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Japanese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/>
                        <a:t>ー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Server OS</a:t>
                      </a:r>
                      <a:r>
                        <a:rPr lang="en-US" altLang="ja-JP" sz="1000" kern="100" dirty="0" smtClean="0">
                          <a:effectLst/>
                        </a:rPr>
                        <a:t>("CentOS7","CentOS8","RHEL7","RHEL8“)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/>
                        <a:t>ー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0366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309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797380"/>
                  </a:ext>
                </a:extLst>
              </a:tr>
              <a:tr h="33309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en-US" altLang="ja-JP" sz="10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56772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configure the ITA Update.</a:t>
            </a:r>
          </a:p>
          <a:p>
            <a:pPr lvl="1"/>
            <a:r>
              <a:rPr lang="en-US" altLang="ja-JP" dirty="0" smtClean="0"/>
              <a:t>If the user wishes to install any library when updating to a new version, input</a:t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to the “</a:t>
            </a:r>
            <a:r>
              <a:rPr lang="en-US" altLang="ja-JP" dirty="0" err="1"/>
              <a:t>I</a:t>
            </a:r>
            <a:r>
              <a:rPr lang="en-US" altLang="ja-JP" dirty="0" err="1" smtClean="0"/>
              <a:t>nstall_mode</a:t>
            </a:r>
            <a:r>
              <a:rPr lang="en-US" altLang="ja-JP" dirty="0" smtClean="0"/>
              <a:t>” value. If not, input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</a:p>
          <a:p>
            <a:pPr marL="180000" lvl="1" indent="0">
              <a:buNone/>
            </a:pPr>
            <a:r>
              <a:rPr lang="en-US" altLang="ja-JP" sz="1200" dirty="0" smtClean="0"/>
              <a:t>                                       Answer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file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(ita_answers.txt) item list</a:t>
            </a:r>
            <a:r>
              <a:rPr lang="ja-JP" altLang="en-US" sz="1200" dirty="0" smtClean="0"/>
              <a:t>（</a:t>
            </a:r>
            <a:r>
              <a:rPr lang="en-US" altLang="ja-JP" sz="1200" dirty="0" smtClean="0"/>
              <a:t>1/2)</a:t>
            </a:r>
            <a:endParaRPr lang="ja-JP" altLang="en-US" sz="12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725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items from " ITA base" to " Terraform driver" are install setting items for ITA, ITA functions and any connected drivers. </a:t>
            </a: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(ita_answers.txt) item list</a:t>
            </a:r>
            <a:r>
              <a:rPr lang="ja-JP" altLang="en-US" dirty="0"/>
              <a:t>（</a:t>
            </a:r>
            <a:r>
              <a:rPr lang="en-US" altLang="ja-JP" dirty="0"/>
              <a:t>1/2)</a:t>
            </a:r>
            <a:endParaRPr lang="ja-JP" altLang="en-US" dirty="0"/>
          </a:p>
          <a:p>
            <a:pPr marL="360000" lvl="2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453373"/>
              </p:ext>
            </p:extLst>
          </p:nvPr>
        </p:nvGraphicFramePr>
        <p:xfrm>
          <a:off x="539440" y="2074508"/>
          <a:ext cx="8424074" cy="3661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Installs ITA ( “yes” only)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the construction file management function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Decides whether</a:t>
                      </a:r>
                      <a:r>
                        <a:rPr lang="en-US" sz="1000" kern="100" baseline="0" dirty="0" smtClean="0">
                          <a:effectLst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to install Cobbler driver or not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Decides whether to install Terraform driver or not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 smtClean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3.7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(4/9)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  <a:endParaRPr lang="en-US" altLang="ja-JP" sz="2000" dirty="0" smtClean="0"/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</a:t>
            </a:r>
            <a:r>
              <a:rPr lang="en-US" altLang="ja-JP" dirty="0" smtClean="0"/>
              <a:t>.</a:t>
            </a:r>
            <a:r>
              <a:rPr lang="en-US" altLang="ja-JP" dirty="0"/>
              <a:t>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700" dirty="0" smtClean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"certificate_path"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</a:t>
            </a:r>
            <a:r>
              <a:rPr lang="en-US" altLang="ja-JP" sz="1200" dirty="0" smtClean="0"/>
              <a:t>command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#cat(Server certificate file)(Intermediate certificate file)(Linked server certificate file).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en-US" altLang="ja-JP" dirty="0"/>
              <a:t>The "ita_domain" is used as the common name when creating the </a:t>
            </a:r>
            <a:r>
              <a:rPr lang="en-US" altLang="ja-JP" dirty="0" smtClean="0"/>
              <a:t>self-certificate. It </a:t>
            </a:r>
            <a:r>
              <a:rPr lang="en-US" altLang="ja-JP" dirty="0"/>
              <a:t>is also the file name for the self-certificate and the private key. 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3.7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</a:t>
            </a:r>
            <a:r>
              <a:rPr lang="en-US" altLang="ja-JP" dirty="0" smtClean="0"/>
              <a:t>). However</a:t>
            </a:r>
            <a:r>
              <a:rPr lang="en-US" altLang="ja-JP" dirty="0"/>
              <a:t>, since they will be removed from that directory when uninstalled, please manage the original server certificate and private key files with care when using user-specified server certificates and private keys. </a:t>
            </a:r>
            <a:endParaRPr lang="en-US" altLang="ja-JP" dirty="0" smtClean="0"/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 smtClean="0"/>
              <a:t>When </a:t>
            </a:r>
            <a:r>
              <a:rPr lang="en-US" altLang="ja-JP" dirty="0"/>
              <a:t>uninstalling, if both "certificate_path" and "private_key_path" in the answer file (ita_answers.txt)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7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(1/2)</a:t>
            </a:r>
          </a:p>
          <a:p>
            <a:pPr lvl="1"/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2374907" y="2132915"/>
            <a:ext cx="4320000" cy="41045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 smtClean="0"/>
              <a:t>Associated </a:t>
            </a:r>
            <a:r>
              <a:rPr lang="en-US" altLang="zh-TW" sz="1400" dirty="0"/>
              <a:t>execution function</a:t>
            </a:r>
            <a:endParaRPr lang="en-US" altLang="zh-TW" sz="1400" dirty="0" smtClea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 smtClean="0">
                <a:cs typeface="Segoe UI" panose="020B0502040204020203" pitchFamily="34" charset="0"/>
              </a:rPr>
              <a:t>　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3.2	Preparation (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1/3)</a:t>
            </a:r>
            <a:endParaRPr lang="ja-JP" altLang="en-US" sz="1400" dirty="0"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Preparation 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2/3)</a:t>
            </a:r>
            <a:b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3.4	Preparation (3/3)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3.6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(1/7)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3.7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(2/7)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(3/7)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(4/7)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3.10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(5/7)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(6/7)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3.12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(7/7)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3.13	Construction(8/9)</a:t>
            </a:r>
            <a:b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3.1.4	Construction (9/9)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j-ea"/>
                <a:ea typeface="+mj-ea"/>
                <a:cs typeface="Segoe UI" panose="020B0502040204020203" pitchFamily="34" charset="0"/>
              </a:rPr>
              <a:t>IT </a:t>
            </a:r>
            <a:r>
              <a:rPr lang="en-US" altLang="ja-JP" sz="1400" dirty="0">
                <a:latin typeface="+mj-ea"/>
                <a:ea typeface="+mj-ea"/>
                <a:cs typeface="Segoe UI" panose="020B0502040204020203" pitchFamily="34" charset="0"/>
              </a:rPr>
              <a:t>Automation Operation Check</a:t>
            </a:r>
          </a:p>
          <a:p>
            <a:r>
              <a:rPr lang="en-US" altLang="zh-TW" sz="1400" dirty="0">
                <a:latin typeface="+mj-ea"/>
                <a:ea typeface="+mj-ea"/>
                <a:cs typeface="Segoe UI" panose="020B0502040204020203" pitchFamily="34" charset="0"/>
              </a:rPr>
              <a:t>    4.1	Operation Check (1/6)</a:t>
            </a:r>
            <a:endParaRPr lang="zh-TW" altLang="en-US" sz="1400" dirty="0">
              <a:latin typeface="+mj-ea"/>
              <a:ea typeface="+mj-ea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+mj-ea"/>
                <a:ea typeface="+mj-ea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Segoe UI" panose="020B0502040204020203" pitchFamily="34" charset="0"/>
              </a:rPr>
              <a:t>Operation Check (2/6)</a:t>
            </a:r>
            <a:endParaRPr lang="zh-TW" altLang="en-US" sz="1400" dirty="0">
              <a:solidFill>
                <a:srgbClr val="000000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+mj-ea"/>
                <a:ea typeface="+mj-ea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Segoe UI" panose="020B0502040204020203" pitchFamily="34" charset="0"/>
              </a:rPr>
              <a:t>Operation Check (3/6)</a:t>
            </a:r>
            <a:endParaRPr lang="zh-TW" altLang="en-US" sz="1400" dirty="0">
              <a:solidFill>
                <a:srgbClr val="000000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+mj-ea"/>
                <a:ea typeface="+mj-ea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Segoe UI" panose="020B0502040204020203" pitchFamily="34" charset="0"/>
              </a:rPr>
              <a:t>Operation Check (4/6)</a:t>
            </a:r>
            <a:endParaRPr lang="zh-TW" altLang="en-US" sz="1400" dirty="0">
              <a:solidFill>
                <a:srgbClr val="000000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+mj-ea"/>
                <a:ea typeface="+mj-ea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Segoe UI" panose="020B0502040204020203" pitchFamily="34" charset="0"/>
              </a:rPr>
              <a:t>Operation Check (5/6)</a:t>
            </a:r>
          </a:p>
          <a:p>
            <a:r>
              <a:rPr lang="en-US" altLang="zh-TW" sz="1400" dirty="0">
                <a:latin typeface="+mj-ea"/>
                <a:ea typeface="+mj-ea"/>
                <a:cs typeface="Segoe UI" panose="020B0502040204020203" pitchFamily="34" charset="0"/>
              </a:rPr>
              <a:t>    4.6	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Segoe UI" panose="020B0502040204020203" pitchFamily="34" charset="0"/>
              </a:rPr>
              <a:t>Operation Check (6/6)</a:t>
            </a:r>
          </a:p>
          <a:p>
            <a:r>
              <a:rPr lang="en-US" altLang="zh-TW" sz="1400" dirty="0">
                <a:latin typeface="+mj-ea"/>
                <a:ea typeface="+mj-ea"/>
                <a:cs typeface="Segoe UI" panose="020B0502040204020203" pitchFamily="34" charset="0"/>
              </a:rPr>
              <a:t>    4.7	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Segoe UI" panose="020B0502040204020203" pitchFamily="34" charset="0"/>
              </a:rPr>
              <a:t>Reference</a:t>
            </a:r>
            <a:endParaRPr lang="en-US" altLang="ja-JP" sz="1400" dirty="0">
              <a:solidFill>
                <a:srgbClr val="00000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b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 smtClean="0">
                <a:latin typeface="+mj-lt"/>
              </a:rPr>
              <a:t>・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(2/2)</a:t>
            </a:r>
          </a:p>
          <a:p>
            <a:pPr marL="180000" lvl="1" indent="0">
              <a:buNone/>
            </a:pPr>
            <a:endParaRPr lang="en-US" altLang="ja-JP" dirty="0" smtClean="0">
              <a:latin typeface="+mj-lt"/>
            </a:endParaRPr>
          </a:p>
          <a:p>
            <a:endParaRPr lang="en-US" altLang="ja-JP" dirty="0" smtClean="0">
              <a:latin typeface="+mj-lt"/>
            </a:endParaRPr>
          </a:p>
          <a:p>
            <a:pPr lvl="1"/>
            <a:endParaRPr lang="en-US" altLang="ja-JP" dirty="0" smtClean="0">
              <a:latin typeface="+mj-lt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123080" cy="208829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The 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password can only use half-with </a:t>
            </a:r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English 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letters/number and symbols</a:t>
            </a:r>
            <a:endParaRPr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53402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797422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55810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you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229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Construction (</a:t>
            </a:r>
            <a:r>
              <a:rPr lang="en-US" altLang="ja-JP" dirty="0"/>
              <a:t>8</a:t>
            </a:r>
            <a:r>
              <a:rPr lang="en-US" altLang="ja-JP" dirty="0" smtClean="0"/>
              <a:t>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(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/9)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</a:rPr>
              <a:t>List of libraries installed during construction.</a:t>
            </a:r>
          </a:p>
          <a:p>
            <a:pPr lvl="1"/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32682"/>
              </p:ext>
            </p:extLst>
          </p:nvPr>
        </p:nvGraphicFramePr>
        <p:xfrm>
          <a:off x="755470" y="1700760"/>
          <a:ext cx="669693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0"/>
            <a:endParaRPr lang="en-US" altLang="ja-JP" dirty="0" smtClean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http://(IP</a:t>
            </a: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address of server)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   Since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    For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the method to access from HTTPS, please refer to operation check (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4/6).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Login ID</a:t>
            </a:r>
            <a:r>
              <a:rPr lang="ja-JP" altLang="ja-JP" dirty="0">
                <a:latin typeface="+mj-lt"/>
              </a:rPr>
              <a:t>　　</a:t>
            </a:r>
            <a:r>
              <a:rPr lang="en-US" altLang="ja-JP" dirty="0">
                <a:latin typeface="+mj-lt"/>
              </a:rPr>
              <a:t>      </a:t>
            </a:r>
            <a:r>
              <a:rPr lang="ja-JP" altLang="ja-JP" dirty="0">
                <a:latin typeface="+mj-lt"/>
              </a:rPr>
              <a:t>：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administrator</a:t>
            </a:r>
            <a:endParaRPr lang="ja-JP" altLang="ja-JP" dirty="0">
              <a:latin typeface="+mj-lt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Initial password</a:t>
            </a:r>
            <a:r>
              <a:rPr lang="ja-JP" altLang="ja-JP" dirty="0">
                <a:latin typeface="+mj-lt"/>
              </a:rPr>
              <a:t> ： </a:t>
            </a:r>
            <a:r>
              <a:rPr lang="en-US" altLang="ja-JP" dirty="0">
                <a:latin typeface="+mj-lt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>
                <a:latin typeface="+mj-lt"/>
              </a:rPr>
              <a:t> </a:t>
            </a:r>
          </a:p>
          <a:p>
            <a:pPr lvl="1"/>
            <a:r>
              <a:rPr lang="en-US" altLang="ja-JP" dirty="0">
                <a:latin typeface="+mj-lt"/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cs typeface="Segoe UI" panose="020B0502040204020203" pitchFamily="34" charset="0"/>
              </a:rPr>
              <a:t>4.1</a:t>
            </a:r>
            <a:r>
              <a:rPr lang="en-US" altLang="ja-JP" dirty="0"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cs typeface="Segoe UI" panose="020B0502040204020203" pitchFamily="34" charset="0"/>
              </a:rPr>
              <a:t>Operation Check (1/4)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(2/4)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68001" y="3699364"/>
          <a:ext cx="6624920" cy="2818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9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49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4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2264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222649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222649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6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6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6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+mj-lt"/>
              </a:rPr>
              <a:t>Prepare for access with HTTPS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smtClean="0">
                <a:latin typeface="+mj-lt"/>
              </a:rPr>
              <a:t>Register the host name set in the "</a:t>
            </a:r>
            <a:r>
              <a:rPr lang="en-US" altLang="ja-JP" dirty="0" err="1" smtClean="0">
                <a:latin typeface="+mj-lt"/>
              </a:rPr>
              <a:t>ita_domain</a:t>
            </a:r>
            <a:r>
              <a:rPr lang="en-US" altLang="ja-JP" dirty="0" smtClean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</a:t>
            </a:r>
            <a:r>
              <a:rPr lang="en-US" altLang="ja-JP" dirty="0" smtClean="0">
                <a:latin typeface="+mj-lt"/>
              </a:rPr>
              <a:t>device(Windows).</a:t>
            </a:r>
            <a:br>
              <a:rPr lang="en-US" altLang="ja-JP" dirty="0" smtClean="0">
                <a:latin typeface="+mj-lt"/>
              </a:rPr>
            </a:br>
            <a:r>
              <a:rPr lang="en-US" altLang="ja-JP" dirty="0" smtClean="0">
                <a:latin typeface="+mj-lt"/>
              </a:rPr>
              <a:t>If you are not using user-specified server certificate, the server certificate will be stored in the following path in the ITA installation package. </a:t>
            </a:r>
            <a:r>
              <a:rPr lang="ja-JP" altLang="ja-JP" dirty="0" err="1" smtClean="0">
                <a:latin typeface="+mj-lt"/>
              </a:rPr>
              <a:t>。</a:t>
            </a:r>
            <a:endParaRPr lang="en-US" altLang="ja-JP" dirty="0" smtClean="0">
              <a:latin typeface="+mj-lt"/>
            </a:endParaRP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</a:t>
            </a:r>
            <a:r>
              <a:rPr lang="en-US" altLang="ja-JP" dirty="0" smtClean="0">
                <a:latin typeface="+mj-lt"/>
              </a:rPr>
              <a:t>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https://(Host name entered in the Answer file’s “</a:t>
            </a:r>
            <a:r>
              <a:rPr lang="en-US" altLang="ja-JP" dirty="0" err="1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</a:t>
            </a: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06148"/>
              </p:ext>
            </p:extLst>
          </p:nvPr>
        </p:nvGraphicFramePr>
        <p:xfrm>
          <a:off x="971500" y="2708900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※</a:t>
            </a:r>
            <a:r>
              <a:rPr lang="en-US" altLang="ja-JP" sz="1200" dirty="0"/>
              <a:t>I</a:t>
            </a:r>
            <a:r>
              <a:rPr lang="en-US" altLang="ja-JP" sz="1200" dirty="0" smtClean="0"/>
              <a:t>f </a:t>
            </a:r>
            <a:r>
              <a:rPr lang="en-US" altLang="ja-JP" sz="1200" dirty="0"/>
              <a:t>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73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 and HTTPS access restrictions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Please do the following to restrict HTTP and/or HTTPS access.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 smtClean="0"/>
              <a:t>Start editing the</a:t>
            </a:r>
            <a:r>
              <a:rPr lang="ja-JP" altLang="en-US" dirty="0" smtClean="0"/>
              <a:t>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</a:t>
            </a:r>
            <a:r>
              <a:rPr lang="en-US" altLang="ja-JP" dirty="0" smtClean="0"/>
              <a:t>file.</a:t>
            </a:r>
            <a:br>
              <a:rPr lang="en-US" altLang="ja-JP" dirty="0" smtClean="0"/>
            </a:br>
            <a:r>
              <a:rPr lang="en-US" altLang="ja-JP" dirty="0" smtClean="0"/>
              <a:t>To restrict HTTP access, </a:t>
            </a:r>
            <a:r>
              <a:rPr lang="en-US" altLang="ja-JP" dirty="0"/>
              <a:t>comment out (#)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to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To restrict HTTPS access, comment out (#)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to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.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Restart Apache with the following command</a:t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59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the </a:t>
            </a:r>
            <a:r>
              <a:rPr lang="en-US" altLang="ja-JP" dirty="0" err="1"/>
              <a:t>ita_installer</a:t>
            </a:r>
            <a:r>
              <a:rPr lang="en-US" altLang="ja-JP" dirty="0"/>
              <a:t>. The installer behavior is branched depending on the answer file’s install mode.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after installing the neccessary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and libraries using the package created by gather_library offline.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/>
              <a:t> Uses the internet to gather ITA Libraries and creates a package that can be used for Install_offline.(Use this before install_offline)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/>
              <a:t> Updates ITA after installing the necessary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/>
              <a:t> Updates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/>
              <a:t> Uninstalls ITA. (Libraries will not be deleted) 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23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42478"/>
              </p:ext>
            </p:extLst>
          </p:nvPr>
        </p:nvGraphicFramePr>
        <p:xfrm>
          <a:off x="106893" y="1375846"/>
          <a:ext cx="8929240" cy="469573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1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97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9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9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6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</a:rPr>
              <a:t>ITA system requirements: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</a:t>
            </a:r>
            <a:r>
              <a:rPr lang="en-US" altLang="ja-JP" dirty="0" smtClean="0"/>
              <a:t>configuration/</a:t>
            </a:r>
            <a:r>
              <a:rPr lang="en-US" altLang="ja-JP" dirty="0" err="1" smtClean="0"/>
              <a:t>environment_construction</a:t>
            </a:r>
            <a:r>
              <a:rPr lang="en-US" altLang="ja-JP" dirty="0" smtClean="0"/>
              <a:t>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Procedure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3231</Words>
  <Application>Microsoft Office PowerPoint</Application>
  <PresentationFormat>画面に合わせる (4:3)</PresentationFormat>
  <Paragraphs>540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7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Configuration</vt:lpstr>
      <vt:lpstr>2.1  Associated execution function</vt:lpstr>
      <vt:lpstr>2.2 System Requirements</vt:lpstr>
      <vt:lpstr>3.　IT Automation Construction Procedure</vt:lpstr>
      <vt:lpstr>3.1 Online Installation</vt:lpstr>
      <vt:lpstr>3.2　Preparation（1/3）</vt:lpstr>
      <vt:lpstr>3.3　Preparation（2/3）</vt:lpstr>
      <vt:lpstr>3.3 Preparation (3/3)</vt:lpstr>
      <vt:lpstr>3.4 IT Automation Construction flow</vt:lpstr>
      <vt:lpstr>3.5 Construction (1/9)</vt:lpstr>
      <vt:lpstr>3.4　Update（2/6）</vt:lpstr>
      <vt:lpstr>3.8　Construction（3/9）</vt:lpstr>
      <vt:lpstr>3.7  Construction (4/9)</vt:lpstr>
      <vt:lpstr>3.7  Construction (5/9)</vt:lpstr>
      <vt:lpstr>3.9 Construction (6/9)</vt:lpstr>
      <vt:lpstr>3.12　Construction（7/9）</vt:lpstr>
      <vt:lpstr>3.10 Construction (8/9)</vt:lpstr>
      <vt:lpstr>3.11 Construction (9/9)</vt:lpstr>
      <vt:lpstr>4.　IT Automation Operation Check</vt:lpstr>
      <vt:lpstr>4.1 Operation Check (1/4)</vt:lpstr>
      <vt:lpstr>4.2 Operation Check (2/4)</vt:lpstr>
      <vt:lpstr>4.3　Operation check（3/4）</vt:lpstr>
      <vt:lpstr>4.4　Operation check（4/4）</vt:lpstr>
      <vt:lpstr>5.　Reference</vt:lpstr>
      <vt:lpstr>5.1　Reference（1/2）</vt:lpstr>
      <vt:lpstr>5.2　Reference（2/2）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2021-02-26T09:53:52Z</dcterms:modified>
</cp:coreProperties>
</file>