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1"/>
  </p:notesMasterIdLst>
  <p:handoutMasterIdLst>
    <p:handoutMasterId r:id="rId32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31" r:id="rId23"/>
    <p:sldId id="529" r:id="rId24"/>
    <p:sldId id="530" r:id="rId25"/>
    <p:sldId id="526" r:id="rId26"/>
    <p:sldId id="527" r:id="rId27"/>
    <p:sldId id="541" r:id="rId28"/>
    <p:sldId id="539" r:id="rId29"/>
    <p:sldId id="318" r:id="rId3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Organization" id="{A8A060BF-92DF-4F47-AFEF-F5FA058AAEFB}">
          <p14:sldIdLst>
            <p14:sldId id="510"/>
            <p14:sldId id="511"/>
            <p14:sldId id="512"/>
          </p14:sldIdLst>
        </p14:section>
        <p14:section name="3.　IT Automation Configuration Procedure" id="{A888FC99-DDF0-485D-AEF5-98295CEB642A}">
          <p14:sldIdLst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4.　IT Automation Operation Check" id="{62A1108B-C753-499B-B948-BB9967F79B7C}">
          <p14:sldIdLst>
            <p14:sldId id="525"/>
            <p14:sldId id="531"/>
            <p14:sldId id="529"/>
            <p14:sldId id="530"/>
            <p14:sldId id="526"/>
            <p14:sldId id="527"/>
            <p14:sldId id="541"/>
            <p14:sldId id="53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7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96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2020/4/27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2020/4/27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1.4.1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 In this document,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Automation”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 described as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Enabling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 (only for online installation)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Depending on your OS version, enable the following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repositories: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82863"/>
              </p:ext>
            </p:extLst>
          </p:nvPr>
        </p:nvGraphicFramePr>
        <p:xfrm>
          <a:off x="302064" y="1628750"/>
          <a:ext cx="8538898" cy="2565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endParaRPr kumimoji="1" lang="ja-JP" alt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i="0" u="none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Repository</a:t>
                      </a:r>
                      <a:endParaRPr kumimoji="1" lang="ja-JP" altLang="en-US" sz="1400" b="1" i="0" u="none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4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28193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2787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8307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63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3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configuration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configuring IT Automation: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95425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2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 location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collection script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offline installation)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online installation)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Setting file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installer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Answer 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ita_answers.txt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3.4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of IT Automation Configuration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(online)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is as follows: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2690569" y="2423311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(2) Changing the permission of the installation scripts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2690570" y="3139210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(3)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kumimoji="0" lang="ja-JP" altLang="ja-JP" sz="280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2690570" y="3855109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(4) </a:t>
            </a:r>
            <a:r>
              <a:rPr lang="en-US" altLang="ja-JP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2690571" y="4571006"/>
            <a:ext cx="3757879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(5)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configuration tools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(for online installation)</a:t>
            </a:r>
            <a:endParaRPr kumimoji="0" lang="en-US" altLang="ja-JP" sz="10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flow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OS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settings of the yum 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kumimoji="0" lang="ja-JP" altLang="en-US" sz="105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MariaDB</a:t>
            </a: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PHP and related programs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(Installing Ansible)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installer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-66274"/>
            <a:ext cx="18473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2690569" y="1707412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(1) Downloading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materials from Github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3.5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(1/7)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*Environment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building users must be root users.</a:t>
            </a: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Downloading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from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with the following command: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wget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*The wget command needs to be installed in advance.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</a:rPr>
              <a:t>*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</a:rPr>
              <a:t>Change 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</a:rPr>
              <a:t>t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 (x.x.x) for the version to be installed.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permission of the installation scripts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.gz file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permission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the installation scripts.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tar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zxf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altLang="ja-JP" sz="1400" dirty="0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b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 -type f –name *.sh | xargs chmod 755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directory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Move to the directory where the setting file and the shell are stored for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configuration.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install_scripts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3.6	Configuration (2/7)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what to be edited in the setting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file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(ita_builder_setting.txt) for IT Automation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94687"/>
              </p:ext>
            </p:extLst>
          </p:nvPr>
        </p:nvGraphicFramePr>
        <p:xfrm>
          <a:off x="179512" y="1844781"/>
          <a:ext cx="8784000" cy="2092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3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Initial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(for all OS)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of the IT Automation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server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("CentOS7","CentOS8","RHEL7","RHEL8“, "RHEL7_AWS“,“RHEL8_AWS")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*)RHEL7_AWS : RHEL7 on AWS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   RHEL8_AWS : RHEL8 on AWS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 other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than on AWS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Username for the Red Hat account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Password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ID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3.7	Configuration (3/7)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setting file (ita_builder_setting.txt)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setting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_builder_setting.txt):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3245" y="1999042"/>
            <a:ext cx="202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kern="1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OS of the </a:t>
            </a:r>
            <a:r>
              <a:rPr lang="en-US" altLang="ja-JP" sz="10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target server: </a:t>
            </a:r>
            <a:r>
              <a:rPr lang="en-US" altLang="ja-JP" sz="10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 7</a:t>
            </a:r>
            <a:endParaRPr kumimoji="1" lang="ja-JP" altLang="en-US" sz="1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92752" y="1628750"/>
            <a:ext cx="5431658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8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CentOS7","CentOS8","RHEL7","RHEL8","RHEL7_AWS","RHEL8_AWS")</a:t>
            </a:r>
            <a:endParaRPr kumimoji="0" lang="en-US" sz="90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("CentOS7,"CentOS8","RHEL7","RHEL8")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17" name="直線コネクタ 16"/>
          <p:cNvCxnSpPr/>
          <p:nvPr/>
        </p:nvCxnSpPr>
        <p:spPr bwMode="auto">
          <a:xfrm flipH="1">
            <a:off x="1861091" y="2216344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線コネクタ 17"/>
          <p:cNvCxnSpPr/>
          <p:nvPr/>
        </p:nvCxnSpPr>
        <p:spPr bwMode="auto">
          <a:xfrm>
            <a:off x="2220505" y="2216344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線コネクタ 18"/>
          <p:cNvCxnSpPr/>
          <p:nvPr/>
        </p:nvCxnSpPr>
        <p:spPr bwMode="auto">
          <a:xfrm>
            <a:off x="60841" y="2389114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正方形/長方形 20"/>
          <p:cNvSpPr/>
          <p:nvPr/>
        </p:nvSpPr>
        <p:spPr>
          <a:xfrm>
            <a:off x="2123660" y="2277030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3" name="直線コネクタ 22"/>
          <p:cNvCxnSpPr/>
          <p:nvPr/>
        </p:nvCxnSpPr>
        <p:spPr bwMode="auto">
          <a:xfrm>
            <a:off x="5652150" y="294800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角丸四角形 8"/>
          <p:cNvSpPr/>
          <p:nvPr/>
        </p:nvSpPr>
        <p:spPr bwMode="auto">
          <a:xfrm>
            <a:off x="6804310" y="2492870"/>
            <a:ext cx="1728240" cy="8983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values for these items only if you use RHEL.</a:t>
            </a:r>
            <a:endParaRPr kumimoji="1" lang="ja-JP" altLang="en-US" sz="14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6516270" y="2242918"/>
            <a:ext cx="565503" cy="549789"/>
            <a:chOff x="162795" y="3812178"/>
            <a:chExt cx="565503" cy="549789"/>
          </a:xfrm>
        </p:grpSpPr>
        <p:sp>
          <p:nvSpPr>
            <p:cNvPr id="26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3.8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(4/7)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_answers.txt)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the answer file for IT Automation installation in advance.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create_param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each of the </a:t>
            </a:r>
            <a:r>
              <a:rPr lang="en-US" altLang="ja-JP" dirty="0" smtClean="0">
                <a:ea typeface="Segoe UI" panose="020B0502040204020203" pitchFamily="34" charset="0"/>
              </a:rPr>
              <a:t>initial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values is set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yes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Change the value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if the corresponding installation is not necessary.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51934"/>
              </p:ext>
            </p:extLst>
          </p:nvPr>
        </p:nvGraphicFramePr>
        <p:xfrm>
          <a:off x="539440" y="1916790"/>
          <a:ext cx="8065121" cy="42108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Default value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install_mode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mode: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ita_directory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Specify the absolute path to the directory where IT Automation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will be installed.</a:t>
                      </a:r>
                      <a:b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If the directory does not exist, it will be newly created.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ita_language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display language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ja_JP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(Japanese)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(English)</a:t>
                      </a:r>
                      <a:endParaRPr lang="ja-JP" sz="1000" b="1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ita_os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for IT Automation: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RHEL8</a:t>
                      </a:r>
                      <a:endParaRPr lang="ja-JP" sz="1000" b="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db_username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Only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can be specified to install IT Automation.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 configuration materials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 is to be installed</a:t>
                      </a:r>
                      <a:r>
                        <a:rPr lang="en-US" altLang="ja-JP" sz="10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menus </a:t>
                      </a:r>
                      <a:r>
                        <a:rPr lang="en-US" altLang="ja-JP" sz="10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function 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cobbler_driver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0" i="0" u="none" kern="1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 is to be installed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22279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 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 is to be installed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0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3.9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(5/7)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answer file (ita_answers.txt)</a:t>
            </a:r>
          </a:p>
          <a:p>
            <a:pPr lvl="1"/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(ita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RHEL7" 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RHEL8")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answer file, define the password for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1" lang="ja-JP" altLang="en-US" sz="14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37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en-US" altLang="ja-JP" dirty="0"/>
              <a:t>	</a:t>
            </a:r>
            <a:r>
              <a:rPr lang="en-US" altLang="ja-JP" dirty="0" smtClean="0"/>
              <a:t>Configuration (6/7)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 smtClean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Checking the process</a:t>
            </a:r>
            <a:endParaRPr lang="ja-JP" altLang="en-US" dirty="0"/>
          </a:p>
          <a:p>
            <a:pPr lvl="1"/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outputs the process details to 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 and ita_installer.log.</a:t>
            </a:r>
          </a:p>
          <a:p>
            <a:pPr lvl="1"/>
            <a:r>
              <a:rPr lang="en-US" altLang="ja-JP" dirty="0" smtClean="0"/>
              <a:t>Path to the logs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>
                <a:ea typeface="Segoe UI" panose="020B0502040204020203" pitchFamily="34" charset="0"/>
              </a:rPr>
              <a:t>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358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3.11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(7/7)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Libraries installed through the configuration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execution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452465"/>
              </p:ext>
            </p:extLst>
          </p:nvPr>
        </p:nvGraphicFramePr>
        <p:xfrm>
          <a:off x="755470" y="1700760"/>
          <a:ext cx="6696930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-crypto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</a:rPr>
                        <a:t>-zip,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</a:rPr>
                        <a:t>,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　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Python3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Spyc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</a:rPr>
                        <a:t>boto3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380390" y="5403016"/>
            <a:ext cx="1835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* only RHEL7,CentOS7</a:t>
            </a:r>
          </a:p>
        </p:txBody>
      </p:sp>
    </p:spTree>
    <p:extLst>
      <p:ext uri="{BB962C8B-B14F-4D97-AF65-F5344CB8AC3E}">
        <p14:creationId xmlns:p14="http://schemas.microsoft.com/office/powerpoint/2010/main" val="40977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1.1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Organization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2.1	</a:t>
            </a:r>
            <a:r>
              <a:rPr lang="en-US" altLang="zh-TW" sz="1400" dirty="0">
                <a:ea typeface="Segoe UI" panose="020B0502040204020203" pitchFamily="34" charset="0"/>
              </a:rPr>
              <a:t>Functions executed in conjunction with other tools</a:t>
            </a:r>
            <a:endParaRPr lang="en-US" altLang="zh-TW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lang="zh-TW" alt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Procedure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lang="ja-JP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3.3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3.4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of 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3.5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(1/7)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3.6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(2/7)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3.7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(3/7)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3.8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(4/7)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3.9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(5/7)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3.10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(6/7)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(7/7)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</a:t>
            </a: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4.1	Operation Check (</a:t>
            </a:r>
            <a:r>
              <a:rPr lang="en-US" altLang="zh-TW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1/6)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4.2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2/6)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4.3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3/6)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4.4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4/6)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4.5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5/6)</a:t>
            </a:r>
          </a:p>
          <a:p>
            <a:r>
              <a:rPr lang="en-US" altLang="zh-TW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4.6</a:t>
            </a:r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(6/6)</a:t>
            </a: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4.7</a:t>
            </a:r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Reference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 Automation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9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installation, take the following steps with a Windows PC client to access the main menu of IT Automation and to check that the IT Automation and all the drivers are shown properly.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Accessing the login screen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http://(IP</a:t>
            </a:r>
            <a:r>
              <a:rPr lang="ja-JP" altLang="en-US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address)</a:t>
            </a:r>
            <a:r>
              <a:rPr lang="en-US" altLang="ja-JP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※ After installation, access from both HTTP and HTTPS are possible.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   Since </a:t>
            </a:r>
            <a:r>
              <a:rPr lang="en-US" altLang="ja-JP" dirty="0">
                <a:solidFill>
                  <a:srgbClr val="FF0000"/>
                </a:solidFill>
              </a:rPr>
              <a:t>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    For </a:t>
            </a:r>
            <a:r>
              <a:rPr lang="en-US" altLang="ja-JP" dirty="0">
                <a:solidFill>
                  <a:srgbClr val="FF0000"/>
                </a:solidFill>
              </a:rPr>
              <a:t>the method to access from HTTPS, please refer to operation check (</a:t>
            </a:r>
            <a:r>
              <a:rPr lang="en-US" altLang="ja-JP" dirty="0" smtClean="0">
                <a:solidFill>
                  <a:srgbClr val="FF0000"/>
                </a:solidFill>
              </a:rPr>
              <a:t>4/6).</a:t>
            </a:r>
          </a:p>
          <a:p>
            <a:pPr marL="180000" lvl="1" indent="0">
              <a:buNone/>
            </a:pPr>
            <a:endParaRPr lang="en-US" altLang="ja-JP" dirty="0"/>
          </a:p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Logging in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appears, enter the given login ID and initial password and then click the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	- Login ID:</a:t>
            </a:r>
            <a:r>
              <a:rPr lang="ja-JP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administrator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	-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Initial password:</a:t>
            </a:r>
            <a:r>
              <a:rPr lang="ja-JP" altLang="en-US" dirty="0">
                <a:solidFill>
                  <a:srgbClr val="000000"/>
                </a:solidFill>
                <a:ea typeface="Segoe UI" panose="020B0502040204020203" pitchFamily="34" charset="0"/>
              </a:rPr>
              <a:t>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password</a:t>
            </a:r>
          </a:p>
          <a:p>
            <a:pPr marL="180000" lvl="1" indent="0">
              <a:buNone/>
            </a:pP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/>
              <a:t> </a:t>
            </a:r>
          </a:p>
          <a:p>
            <a:pPr lvl="1"/>
            <a:r>
              <a:rPr lang="en-US" altLang="ja-JP" dirty="0"/>
              <a:t>C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hange the initial password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Operation Check (1/6)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4.2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Operation Check (2/6)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 Automation</a:t>
            </a:r>
            <a:r>
              <a:rPr kumimoji="1" lang="en-US" altLang="ja-JP" dirty="0" smtClean="0"/>
              <a:t> login screen</a:t>
            </a:r>
          </a:p>
          <a:p>
            <a:pPr lvl="1"/>
            <a:r>
              <a:rPr lang="en-US" altLang="ja-JP" dirty="0" smtClean="0"/>
              <a:t>Having been successfully installed, IT Automation displays the following login screen: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59" y="2767011"/>
            <a:ext cx="2291750" cy="86899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348937" y="2767012"/>
            <a:ext cx="85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107380" y="3636005"/>
            <a:ext cx="1971726" cy="94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35370" y="3398809"/>
            <a:ext cx="1944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Login ID: 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60" y="2976562"/>
            <a:ext cx="2291749" cy="11691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 flipV="1">
            <a:off x="4352112" y="2976562"/>
            <a:ext cx="852565" cy="317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107380" y="4145719"/>
            <a:ext cx="1965477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5370" y="3899498"/>
            <a:ext cx="187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Initial password: password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(3/6)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13567"/>
              </p:ext>
            </p:extLst>
          </p:nvPr>
        </p:nvGraphicFramePr>
        <p:xfrm>
          <a:off x="1259053" y="1628750"/>
          <a:ext cx="6624920" cy="2479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(main body)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Export/Import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729476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Creating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menus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472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4.4	Operation Check (4/6)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497058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for accessing from HTTPS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IP address and host name of the IT Automation server in the hosts file of the Windows client.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b="1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Windows 10, the hosts file is located at the following:</a:t>
            </a: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the hosts file, add the following settings: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24855"/>
              </p:ext>
            </p:extLst>
          </p:nvPr>
        </p:nvGraphicFramePr>
        <p:xfrm>
          <a:off x="1830475" y="2836769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637613"/>
              </p:ext>
            </p:extLst>
          </p:nvPr>
        </p:nvGraphicFramePr>
        <p:xfrm>
          <a:off x="1828630" y="4221110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5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4.5	Operation Check (5/6)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certificate into the operating device(Windows).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certificate is stored in the following directory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installation package.</a:t>
            </a:r>
            <a:endParaRPr lang="ja-JP" altLang="ja-JP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tool (such as FFFTP and WinSCP) to download the client.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the certificate to a Web browser.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import the certificate as follows.</a:t>
            </a:r>
          </a:p>
          <a:p>
            <a:pPr lvl="1"/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Start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Then select </a:t>
            </a:r>
            <a:r>
              <a:rPr lang="en-US" altLang="ja-JP" b="1" dirty="0">
                <a:ea typeface="Segoe UI" panose="020B0502040204020203" pitchFamily="34" charset="0"/>
              </a:rPr>
              <a:t>Settings button </a:t>
            </a:r>
            <a:r>
              <a:rPr lang="en-US" altLang="ja-JP" dirty="0" smtClean="0">
                <a:ea typeface="Segoe UI" panose="020B0502040204020203" pitchFamily="34" charset="0"/>
              </a:rPr>
              <a:t>in the upper right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settings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Select </a:t>
            </a:r>
            <a:r>
              <a:rPr lang="en-US" altLang="ja-JP" b="1" dirty="0" smtClean="0">
                <a:ea typeface="Segoe UI" panose="020B0502040204020203" pitchFamily="34" charset="0"/>
              </a:rPr>
              <a:t>Advanced </a:t>
            </a: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Lower part of browser</a:t>
            </a:r>
            <a:r>
              <a:rPr lang="en-US" altLang="ja-JP" dirty="0" smtClean="0">
                <a:ea typeface="Segoe UI" panose="020B0502040204020203" pitchFamily="34" charset="0"/>
              </a:rPr>
              <a:t> &gt; </a:t>
            </a:r>
            <a:r>
              <a:rPr lang="en-US" altLang="ja-JP" b="1" dirty="0" smtClean="0">
                <a:ea typeface="Segoe UI" panose="020B0502040204020203" pitchFamily="34" charset="0"/>
              </a:rPr>
              <a:t>Manage certificates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b="1" dirty="0"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>
                <a:ea typeface="Segoe UI" panose="020B0502040204020203" pitchFamily="34" charset="0"/>
              </a:rPr>
              <a:t> tab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click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 in the lower left.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certificate import wizard appears, click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name of the file to be imported.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Then click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Make sure that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certificates in the following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option is selected.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elect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 and click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Next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.</a:t>
            </a:r>
          </a:p>
          <a:p>
            <a:pPr marL="573188" lvl="3" indent="0"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 </a:t>
            </a:r>
            <a:r>
              <a:rPr lang="ja-JP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※If not selected, select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</a:t>
            </a:r>
            <a:r>
              <a:rPr lang="en-US" altLang="ja-JP" sz="1600" b="1" dirty="0">
                <a:solidFill>
                  <a:srgbClr val="000000"/>
                </a:solidFill>
                <a:ea typeface="Segoe UI" panose="020B0502040204020203" pitchFamily="34" charset="0"/>
              </a:rPr>
              <a:t>Root Certification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Authorities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from </a:t>
            </a:r>
            <a:r>
              <a:rPr lang="en-US" altLang="ja-JP" sz="1600" b="1" dirty="0" smtClean="0">
                <a:solidFill>
                  <a:srgbClr val="000000"/>
                </a:solidFill>
              </a:rPr>
              <a:t>Reference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on the right.</a:t>
            </a:r>
            <a:endParaRPr lang="ja-JP" altLang="ja-JP" sz="1600" dirty="0" smtClean="0">
              <a:solidFill>
                <a:srgbClr val="000000"/>
              </a:solidFill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Click </a:t>
            </a:r>
            <a:r>
              <a:rPr lang="en-US" altLang="ja-JP" b="1" dirty="0" smtClean="0">
                <a:ea typeface="Segoe UI" panose="020B0502040204020203" pitchFamily="34" charset="0"/>
              </a:rPr>
              <a:t>Finish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 smtClean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30463"/>
              </p:ext>
            </p:extLst>
          </p:nvPr>
        </p:nvGraphicFramePr>
        <p:xfrm>
          <a:off x="1207459" y="1730454"/>
          <a:ext cx="6729082" cy="1050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dirty="0" smtClean="0"/>
                        <a:t>OS of the IT Automation server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path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 path)/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</a:t>
                      </a:r>
                      <a:r>
                        <a:rPr lang="en-US" sz="1000" kern="100" baseline="0" dirty="0" smtClean="0">
                          <a:effectLst/>
                        </a:rPr>
                        <a:t> path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7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login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screen from HTTPS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://exastro-it-automation</a:t>
            </a:r>
            <a:r>
              <a:rPr lang="en-US" altLang="ja-JP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connecting, follow the same procedure as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from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4.6	Operation Check (6/6)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1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/>
              <a:t>Restrict HTTP or HTTPS </a:t>
            </a:r>
            <a:r>
              <a:rPr lang="en-US" altLang="ja-JP" dirty="0" smtClean="0"/>
              <a:t>access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Please perform the following procedure to </a:t>
            </a:r>
            <a:r>
              <a:rPr lang="en-US" altLang="ja-JP" dirty="0" err="1"/>
              <a:t>resctrict</a:t>
            </a:r>
            <a:r>
              <a:rPr lang="en-US" altLang="ja-JP" dirty="0"/>
              <a:t> HTTP or HTTPS access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/>
              <a:t>Edit </a:t>
            </a:r>
            <a:r>
              <a:rPr lang="en-US" altLang="ja-JP" dirty="0" smtClean="0"/>
              <a:t>file ”/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en-US" altLang="ja-JP" dirty="0" smtClean="0"/>
              <a:t>”.</a:t>
            </a:r>
          </a:p>
          <a:p>
            <a:pPr marL="180000" lvl="1" indent="0">
              <a:buNone/>
            </a:pPr>
            <a:r>
              <a:rPr lang="en-US" altLang="ja-JP" dirty="0" smtClean="0"/>
              <a:t> </a:t>
            </a:r>
            <a:r>
              <a:rPr lang="en-US" altLang="ja-JP" dirty="0"/>
              <a:t>To restrict HTTP access, please comment out(#) 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*:80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</a:p>
          <a:p>
            <a:pPr marL="180000" lvl="1" indent="0">
              <a:buNone/>
            </a:pPr>
            <a:r>
              <a:rPr lang="en-US" altLang="ja-JP" dirty="0"/>
              <a:t>To restrict HTTPS access, please comment out(#) 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*:443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 smtClean="0"/>
              <a:t>Restart </a:t>
            </a:r>
            <a:r>
              <a:rPr lang="en-US" altLang="ja-JP" dirty="0"/>
              <a:t>Apache with the following command</a:t>
            </a:r>
            <a:r>
              <a:rPr lang="en-US" altLang="ja-JP" dirty="0" smtClean="0"/>
              <a:t>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/>
              <a:t>systemctl</a:t>
            </a:r>
            <a:r>
              <a:rPr lang="en-US" altLang="ja-JP" dirty="0"/>
              <a:t> restart </a:t>
            </a:r>
            <a:r>
              <a:rPr lang="en-US" altLang="ja-JP" dirty="0" err="1" smtClean="0"/>
              <a:t>httpd</a:t>
            </a:r>
            <a:endParaRPr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4.7	Reference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485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1.1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About This Guide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guide describes how to set up IT Automation in an all-in-one configuration by using its installer and external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Organization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	</a:t>
            </a:r>
            <a:r>
              <a:rPr lang="en-US" altLang="zh-TW" dirty="0">
                <a:ea typeface="Segoe UI" panose="020B0502040204020203" pitchFamily="34" charset="0"/>
              </a:rPr>
              <a:t>Functions executed in conjunction with other </a:t>
            </a:r>
            <a:r>
              <a:rPr lang="en-US" altLang="zh-TW" dirty="0" smtClean="0">
                <a:ea typeface="Segoe UI" panose="020B0502040204020203" pitchFamily="34" charset="0"/>
              </a:rPr>
              <a:t>tools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>
                <a:ea typeface="Segoe UI" panose="020B0502040204020203" pitchFamily="34" charset="0"/>
              </a:rPr>
              <a:t>Functions executed 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conjunction with other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342641"/>
              </p:ext>
            </p:extLst>
          </p:nvPr>
        </p:nvGraphicFramePr>
        <p:xfrm>
          <a:off x="106893" y="1578243"/>
          <a:ext cx="8929240" cy="485056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configuration materials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“Check out” and “Check in”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materials registered in the standard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tools and to manage the versions of the materials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via Git.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menus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366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93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Virtual</a:t>
                      </a:r>
                      <a:r>
                        <a:rPr lang="ja-JP" alt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OSS tool 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 a cloud environment.</a:t>
                      </a:r>
                      <a:b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 tool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allows you to set up virtual machines, storages, and networks.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PowerShell DSC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PowerShell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Microsoft</a:t>
                      </a: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-provided tool for setting</a:t>
                      </a:r>
                      <a:r>
                        <a:rPr 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platform.</a:t>
                      </a:r>
                      <a:b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Windows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environment, this tool allows you to create server users and install software.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dirty="0" smtClean="0">
                <a:ea typeface="Segoe UI" panose="020B0502040204020203" pitchFamily="34" charset="0"/>
              </a:rPr>
              <a:t>followings </a:t>
            </a:r>
            <a:r>
              <a:rPr lang="en-US" altLang="ja-JP" dirty="0">
                <a:ea typeface="Segoe UI" panose="020B0502040204020203" pitchFamily="34" charset="0"/>
              </a:rPr>
              <a:t>are the system requirements to use </a:t>
            </a:r>
            <a:r>
              <a:rPr lang="en-US" altLang="ja-JP" dirty="0" smtClean="0">
                <a:ea typeface="Segoe UI" panose="020B0502040204020203" pitchFamily="34" charset="0"/>
              </a:rPr>
              <a:t>IT Automation: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We are preparing a manual for </a:t>
            </a:r>
            <a:r>
              <a:rPr lang="en-US" altLang="ja-JP" dirty="0" err="1">
                <a:latin typeface="Segoe UI" panose="020B0502040204020203" pitchFamily="34" charset="0"/>
                <a:cs typeface="Segoe UI" panose="020B0502040204020203" pitchFamily="34" charset="0"/>
              </a:rPr>
              <a:t>Exastro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-ITA system configuration and environment 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construction.</a:t>
            </a:r>
          </a:p>
        </p:txBody>
      </p:sp>
    </p:spTree>
    <p:extLst>
      <p:ext uri="{BB962C8B-B14F-4D97-AF65-F5344CB8AC3E}">
        <p14:creationId xmlns:p14="http://schemas.microsoft.com/office/powerpoint/2010/main" val="42721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Configuration Procedure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Online Installation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procedure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</a:rPr>
              <a:t>When the IT Automation server has an internet-connection, install </a:t>
            </a:r>
            <a:r>
              <a:rPr lang="en-US" altLang="ja-JP" dirty="0">
                <a:ea typeface="Segoe UI" panose="020B0502040204020203" pitchFamily="34" charset="0"/>
              </a:rPr>
              <a:t>necessary libraries via the Internet and execute the </a:t>
            </a:r>
            <a:r>
              <a:rPr lang="en-US" altLang="ja-JP" dirty="0" smtClean="0">
                <a:ea typeface="Segoe UI" panose="020B0502040204020203" pitchFamily="34" charset="0"/>
              </a:rPr>
              <a:t>IT Automation </a:t>
            </a:r>
            <a:r>
              <a:rPr lang="en-US" altLang="ja-JP" dirty="0">
                <a:ea typeface="Segoe UI" panose="020B0502040204020203" pitchFamily="34" charset="0"/>
              </a:rPr>
              <a:t>installer </a:t>
            </a:r>
            <a:r>
              <a:rPr lang="en-US" altLang="ja-JP" dirty="0" smtClean="0">
                <a:ea typeface="Segoe UI" panose="020B0502040204020203" pitchFamily="34" charset="0"/>
              </a:rPr>
              <a:t>to perform configuration.</a:t>
            </a:r>
            <a:r>
              <a:rPr lang="en-US" altLang="ja-JP" dirty="0">
                <a:ea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</a:rPr>
            </a:br>
            <a:endParaRPr lang="ja-JP" altLang="en-US" dirty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Repositories</a:t>
              </a:r>
              <a:endParaRPr kumimoji="0" lang="ja-JP" altLang="en-US" sz="1000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IT Automation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ja-JP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1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Internet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1178675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100" noProof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 Automation server</a:t>
              </a:r>
              <a:endParaRPr kumimoji="0" lang="en-US" altLang="ja-JP" sz="105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50" charset="-128"/>
                    <a:cs typeface="Segoe UI" panose="020B0502040204020203" pitchFamily="34" charset="0"/>
                  </a:rPr>
                  <a:t> </a:t>
                </a:r>
                <a:r>
                  <a:rPr kumimoji="0" lang="en-US" altLang="ja-JP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installation package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sz="105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MariaDB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1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1547</Words>
  <Application>Microsoft Office PowerPoint</Application>
  <PresentationFormat>画面に合わせる (4:3)</PresentationFormat>
  <Paragraphs>491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44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 About This Guide</vt:lpstr>
      <vt:lpstr>2.　System Organization</vt:lpstr>
      <vt:lpstr>2.1 Functions executed in conjunction with other tools</vt:lpstr>
      <vt:lpstr>2.2 System Requirements</vt:lpstr>
      <vt:lpstr>3.　IT Automation Configuration Procedure</vt:lpstr>
      <vt:lpstr>3.1 Online Installation</vt:lpstr>
      <vt:lpstr>3.2 Preparation (1/2)</vt:lpstr>
      <vt:lpstr>3.3 Preparation (2/2)</vt:lpstr>
      <vt:lpstr>3.4 Flow of IT Automation Configuration</vt:lpstr>
      <vt:lpstr>3.5 Configuration (1/7)</vt:lpstr>
      <vt:lpstr>3.6 Configuration (2/7)</vt:lpstr>
      <vt:lpstr>3.7 Configuration (3/7)</vt:lpstr>
      <vt:lpstr>3.8 Configuration (4/7)</vt:lpstr>
      <vt:lpstr>3.9 Configuration (5/7)</vt:lpstr>
      <vt:lpstr>3.10 Configuration (6/7)</vt:lpstr>
      <vt:lpstr>3.11 Configuration (7/7)</vt:lpstr>
      <vt:lpstr>4.　IT Automation Operation Check</vt:lpstr>
      <vt:lpstr>4.1 Operation Check (1/6)</vt:lpstr>
      <vt:lpstr>4.2 Operation Check (2/6)</vt:lpstr>
      <vt:lpstr>4.3 Operation Check (3/6)</vt:lpstr>
      <vt:lpstr>4.4 Operation Check (4/6)</vt:lpstr>
      <vt:lpstr>4.5 Operation Check (5/6)</vt:lpstr>
      <vt:lpstr>4.6 Operation Check (6/6)</vt:lpstr>
      <vt:lpstr>4.7 Reference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2020-04-27T08:25:28Z</dcterms:modified>
</cp:coreProperties>
</file>