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4"/>
  </p:notesMasterIdLst>
  <p:handoutMasterIdLst>
    <p:handoutMasterId r:id="rId35"/>
  </p:handoutMasterIdLst>
  <p:sldIdLst>
    <p:sldId id="262" r:id="rId3"/>
    <p:sldId id="507" r:id="rId4"/>
    <p:sldId id="508" r:id="rId5"/>
    <p:sldId id="680" r:id="rId6"/>
    <p:sldId id="681" r:id="rId7"/>
    <p:sldId id="698" r:id="rId8"/>
    <p:sldId id="712" r:id="rId9"/>
    <p:sldId id="699" r:id="rId10"/>
    <p:sldId id="711" r:id="rId11"/>
    <p:sldId id="710" r:id="rId12"/>
    <p:sldId id="700" r:id="rId13"/>
    <p:sldId id="701" r:id="rId14"/>
    <p:sldId id="702" r:id="rId15"/>
    <p:sldId id="713" r:id="rId16"/>
    <p:sldId id="703" r:id="rId17"/>
    <p:sldId id="714" r:id="rId18"/>
    <p:sldId id="704" r:id="rId19"/>
    <p:sldId id="715" r:id="rId20"/>
    <p:sldId id="705" r:id="rId21"/>
    <p:sldId id="706" r:id="rId22"/>
    <p:sldId id="723" r:id="rId23"/>
    <p:sldId id="707" r:id="rId24"/>
    <p:sldId id="717" r:id="rId25"/>
    <p:sldId id="718" r:id="rId26"/>
    <p:sldId id="719" r:id="rId27"/>
    <p:sldId id="720" r:id="rId28"/>
    <p:sldId id="722" r:id="rId29"/>
    <p:sldId id="721" r:id="rId30"/>
    <p:sldId id="708" r:id="rId31"/>
    <p:sldId id="709" r:id="rId32"/>
    <p:sldId id="318" r:id="rId33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 Conductorについて" id="{B81141D6-5160-4643-8D51-022CC5C4BDB9}">
          <p14:sldIdLst>
            <p14:sldId id="508"/>
            <p14:sldId id="680"/>
            <p14:sldId id="681"/>
            <p14:sldId id="698"/>
            <p14:sldId id="712"/>
            <p14:sldId id="699"/>
            <p14:sldId id="711"/>
            <p14:sldId id="710"/>
            <p14:sldId id="700"/>
            <p14:sldId id="701"/>
            <p14:sldId id="702"/>
            <p14:sldId id="713"/>
            <p14:sldId id="703"/>
            <p14:sldId id="714"/>
            <p14:sldId id="704"/>
            <p14:sldId id="715"/>
            <p14:sldId id="705"/>
            <p14:sldId id="706"/>
            <p14:sldId id="723"/>
            <p14:sldId id="707"/>
            <p14:sldId id="717"/>
            <p14:sldId id="718"/>
            <p14:sldId id="719"/>
            <p14:sldId id="720"/>
            <p14:sldId id="722"/>
            <p14:sldId id="721"/>
            <p14:sldId id="708"/>
            <p14:sldId id="70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507" autoAdjust="0"/>
  </p:normalViewPr>
  <p:slideViewPr>
    <p:cSldViewPr>
      <p:cViewPr varScale="1">
        <p:scale>
          <a:sx n="88" d="100"/>
          <a:sy n="88" d="100"/>
        </p:scale>
        <p:origin x="366" y="9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2022/1/28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2022/1/28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608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113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543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945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979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551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864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339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102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41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01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15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41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470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65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613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568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68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846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711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41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06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0788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</a:t>
            </a:r>
            <a:r>
              <a:rPr lang="en-US" altLang="ja-JP"/>
              <a:t>Version </a:t>
            </a:r>
            <a:r>
              <a:rPr lang="en-US" altLang="ja-JP" smtClean="0"/>
              <a:t>1.9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Conductor【</a:t>
            </a:r>
            <a:r>
              <a:rPr lang="ja-JP" altLang="en-US" sz="4800" b="1" dirty="0"/>
              <a:t>実習</a:t>
            </a:r>
            <a:r>
              <a:rPr lang="ja-JP" altLang="en-US" sz="4800" b="1" dirty="0" smtClean="0"/>
              <a:t>編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</a:t>
            </a:r>
            <a:r>
              <a:rPr lang="ja-JP" altLang="en-US" dirty="0" smtClean="0"/>
              <a:t> 実習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20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60" y="2712002"/>
            <a:ext cx="5002923" cy="1670806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>
            <a:off x="1979640" y="2946885"/>
            <a:ext cx="3257228" cy="103754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.1</a:t>
            </a:r>
            <a:r>
              <a:rPr lang="ja-JP" altLang="en-US" dirty="0"/>
              <a:t>　作業</a:t>
            </a:r>
            <a:r>
              <a:rPr lang="ja-JP" altLang="en-US" dirty="0" smtClean="0"/>
              <a:t>対象ホストの</a:t>
            </a:r>
            <a:r>
              <a:rPr lang="ja-JP" altLang="en-US" dirty="0"/>
              <a:t>登録</a:t>
            </a:r>
          </a:p>
        </p:txBody>
      </p:sp>
      <p:sp>
        <p:nvSpPr>
          <p:cNvPr id="56" name="角丸四角形 55"/>
          <p:cNvSpPr/>
          <p:nvPr/>
        </p:nvSpPr>
        <p:spPr bwMode="auto">
          <a:xfrm>
            <a:off x="4327561" y="3049939"/>
            <a:ext cx="3132000" cy="2376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作業対象ホストの登録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/>
              <a:t>基本</a:t>
            </a:r>
            <a:r>
              <a:rPr lang="ja-JP" altLang="en-US" dirty="0" smtClean="0"/>
              <a:t>コンソール」メニューグループ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「機器</a:t>
            </a:r>
            <a:r>
              <a:rPr lang="ja-JP" altLang="en-US" dirty="0"/>
              <a:t>一覧</a:t>
            </a:r>
            <a:r>
              <a:rPr lang="ja-JP" altLang="en-US" dirty="0" smtClean="0"/>
              <a:t>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「ホスト</a:t>
            </a:r>
            <a:r>
              <a:rPr lang="ja-JP" altLang="en-US" dirty="0"/>
              <a:t>名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アドレス」「ログインユーザ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」「</a:t>
            </a:r>
            <a:r>
              <a:rPr lang="ja-JP" altLang="en-US" dirty="0"/>
              <a:t>管理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「ログインパスワード」「認証方式」を入力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043510" y="5600385"/>
            <a:ext cx="7875952" cy="79200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/>
              <a:t>本シナリオでは、作業対象ホストに</a:t>
            </a:r>
            <a:r>
              <a:rPr lang="en-US" altLang="ja-JP" sz="1400" dirty="0" err="1" smtClean="0"/>
              <a:t>ssh</a:t>
            </a:r>
            <a:r>
              <a:rPr lang="ja-JP" altLang="en-US" sz="1400" dirty="0"/>
              <a:t>のパスワード接続</a:t>
            </a:r>
            <a:r>
              <a:rPr lang="ja-JP" altLang="en-US" sz="1400" dirty="0" smtClean="0"/>
              <a:t>を行う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を想定しています。</a:t>
            </a:r>
            <a:endParaRPr lang="en-US" altLang="ja-JP" sz="1400" dirty="0" smtClean="0"/>
          </a:p>
          <a:p>
            <a:pPr algn="ctr"/>
            <a:r>
              <a:rPr lang="ja-JP" altLang="en-US" sz="1400" dirty="0"/>
              <a:t>「</a:t>
            </a:r>
            <a:r>
              <a:rPr lang="en-US" altLang="ja-JP" sz="1400" dirty="0"/>
              <a:t>IP</a:t>
            </a:r>
            <a:r>
              <a:rPr lang="ja-JP" altLang="en-US" sz="1400" dirty="0" smtClean="0"/>
              <a:t>アドレス」「ログインユーザ</a:t>
            </a:r>
            <a:r>
              <a:rPr lang="en-US" altLang="ja-JP" sz="1400" dirty="0" smtClean="0"/>
              <a:t>ID</a:t>
            </a:r>
            <a:r>
              <a:rPr lang="ja-JP" altLang="en-US" sz="1400" dirty="0" smtClean="0"/>
              <a:t>」「ログインパスワード</a:t>
            </a:r>
            <a:r>
              <a:rPr lang="ja-JP" altLang="en-US" sz="1400" dirty="0"/>
              <a:t>」に</a:t>
            </a:r>
            <a:r>
              <a:rPr lang="ja-JP" altLang="en-US" sz="1400" dirty="0" smtClean="0"/>
              <a:t>ついては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ユーザ</a:t>
            </a:r>
            <a:r>
              <a:rPr lang="ja-JP" altLang="en-US" sz="1400" dirty="0"/>
              <a:t>様のご利用環境に適した設定を</a:t>
            </a:r>
            <a:r>
              <a:rPr lang="ja-JP" altLang="en-US" sz="1400" dirty="0" smtClean="0"/>
              <a:t>ご入力ください。</a:t>
            </a:r>
            <a:endParaRPr lang="en-US" altLang="ja-JP" sz="1400" dirty="0"/>
          </a:p>
          <a:p>
            <a:pPr algn="ctr"/>
            <a:endParaRPr lang="en-US" altLang="ja-JP" sz="14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1602983" y="4164461"/>
            <a:ext cx="951400" cy="2183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5" name="円形吹き出し 54"/>
          <p:cNvSpPr/>
          <p:nvPr/>
        </p:nvSpPr>
        <p:spPr bwMode="auto">
          <a:xfrm>
            <a:off x="2659019" y="4147996"/>
            <a:ext cx="325351" cy="30255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graphicFrame>
        <p:nvGraphicFramePr>
          <p:cNvPr id="58" name="表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84660"/>
              </p:ext>
            </p:extLst>
          </p:nvPr>
        </p:nvGraphicFramePr>
        <p:xfrm>
          <a:off x="4447577" y="3425793"/>
          <a:ext cx="290734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アドレス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ログインユーザ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4631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管理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●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29590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ログインパスワード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5624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認証方式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パスワード認証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133830"/>
                  </a:ext>
                </a:extLst>
              </a:tr>
            </a:tbl>
          </a:graphicData>
        </a:graphic>
      </p:graphicFrame>
      <p:grpSp>
        <p:nvGrpSpPr>
          <p:cNvPr id="22" name="グループ化 21"/>
          <p:cNvGrpSpPr/>
          <p:nvPr/>
        </p:nvGrpSpPr>
        <p:grpSpPr>
          <a:xfrm>
            <a:off x="830210" y="5391940"/>
            <a:ext cx="565503" cy="549789"/>
            <a:chOff x="162795" y="3812178"/>
            <a:chExt cx="565503" cy="549789"/>
          </a:xfrm>
        </p:grpSpPr>
        <p:sp>
          <p:nvSpPr>
            <p:cNvPr id="2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57" name="円形吹き出し 56"/>
          <p:cNvSpPr/>
          <p:nvPr/>
        </p:nvSpPr>
        <p:spPr bwMode="auto">
          <a:xfrm>
            <a:off x="4340954" y="3007238"/>
            <a:ext cx="301542" cy="312200"/>
          </a:xfrm>
          <a:prstGeom prst="wedgeEllipseCallout">
            <a:avLst>
              <a:gd name="adj1" fmla="val -97811"/>
              <a:gd name="adj2" fmla="val 571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9515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89" y="2595480"/>
            <a:ext cx="5676721" cy="2286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ja-JP" altLang="en-US" dirty="0" smtClean="0"/>
              <a:t>オペレーションの登録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オペレーションの登録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/>
              <a:t>基本コンソール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「オペレーション一覧」メニュー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738900" lvl="3" indent="-342900">
              <a:buFont typeface="+mj-ea"/>
              <a:buAutoNum type="circleNumDbPlain"/>
            </a:pPr>
            <a:r>
              <a:rPr lang="ja-JP" altLang="en-US" sz="1400" dirty="0" smtClean="0"/>
              <a:t>「</a:t>
            </a:r>
            <a:r>
              <a:rPr lang="ja-JP" altLang="en-US" sz="1400" dirty="0"/>
              <a:t>オペレーション名</a:t>
            </a:r>
            <a:r>
              <a:rPr lang="ja-JP" altLang="en-US" sz="1400" dirty="0" smtClean="0"/>
              <a:t>」</a:t>
            </a:r>
            <a:r>
              <a:rPr lang="ja-JP" altLang="en-US" sz="1400" dirty="0"/>
              <a:t> 「</a:t>
            </a:r>
            <a:r>
              <a:rPr lang="zh-TW" altLang="en-US" sz="1400" dirty="0"/>
              <a:t>実施予定日時</a:t>
            </a:r>
            <a:r>
              <a:rPr lang="ja-JP" altLang="en-US" sz="1400" dirty="0"/>
              <a:t>」</a:t>
            </a:r>
            <a:r>
              <a:rPr lang="ja-JP" altLang="en-US" sz="1400" dirty="0" smtClean="0"/>
              <a:t>を入力</a:t>
            </a:r>
            <a:endParaRPr lang="en-US" altLang="ja-JP" sz="1400" dirty="0" smtClean="0"/>
          </a:p>
          <a:p>
            <a:pPr marL="738900" lvl="3" indent="-342900">
              <a:buFont typeface="+mj-ea"/>
              <a:buAutoNum type="circleNumDbPlain"/>
            </a:pPr>
            <a:r>
              <a:rPr lang="ja-JP" altLang="en-US" sz="1400" dirty="0" smtClean="0"/>
              <a:t>「</a:t>
            </a:r>
            <a:r>
              <a:rPr lang="ja-JP" altLang="en-US" sz="1400" dirty="0"/>
              <a:t>登録</a:t>
            </a:r>
            <a:r>
              <a:rPr lang="ja-JP" altLang="en-US" sz="1400" dirty="0" smtClean="0"/>
              <a:t>」</a:t>
            </a:r>
            <a:r>
              <a:rPr lang="ja-JP" altLang="en-US" sz="1400" dirty="0"/>
              <a:t>ボタン</a:t>
            </a:r>
            <a:r>
              <a:rPr lang="ja-JP" altLang="en-US" sz="1400" dirty="0" smtClean="0"/>
              <a:t>を押下</a:t>
            </a:r>
            <a:endParaRPr lang="en-US" altLang="ja-JP" sz="1400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793820" y="3914565"/>
            <a:ext cx="977930" cy="16252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 flipV="1">
            <a:off x="1666340" y="2924928"/>
            <a:ext cx="1249430" cy="7046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7" name="円形吹き出し 56"/>
          <p:cNvSpPr/>
          <p:nvPr/>
        </p:nvSpPr>
        <p:spPr bwMode="auto">
          <a:xfrm>
            <a:off x="2854833" y="3842554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8" name="角丸四角形 57"/>
          <p:cNvSpPr/>
          <p:nvPr/>
        </p:nvSpPr>
        <p:spPr bwMode="auto">
          <a:xfrm>
            <a:off x="3782804" y="3102205"/>
            <a:ext cx="3074798" cy="1260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59" name="円形吹き出し 58"/>
          <p:cNvSpPr/>
          <p:nvPr/>
        </p:nvSpPr>
        <p:spPr bwMode="auto">
          <a:xfrm>
            <a:off x="3680123" y="3116659"/>
            <a:ext cx="301542" cy="312200"/>
          </a:xfrm>
          <a:prstGeom prst="wedgeEllipseCallout">
            <a:avLst>
              <a:gd name="adj1" fmla="val -287337"/>
              <a:gd name="adj2" fmla="val -4049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0" name="表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774674"/>
              </p:ext>
            </p:extLst>
          </p:nvPr>
        </p:nvGraphicFramePr>
        <p:xfrm>
          <a:off x="3881008" y="3484052"/>
          <a:ext cx="290734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zh-TW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実施予定日時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（任意の日時）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61" name="角丸四角形 60"/>
          <p:cNvSpPr/>
          <p:nvPr/>
        </p:nvSpPr>
        <p:spPr bwMode="auto">
          <a:xfrm>
            <a:off x="4706532" y="5322519"/>
            <a:ext cx="4212929" cy="106986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/>
              <a:t>ここで指定した日時</a:t>
            </a:r>
            <a:r>
              <a:rPr lang="ja-JP" altLang="en-US" sz="1400" dirty="0" smtClean="0"/>
              <a:t>に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処理</a:t>
            </a:r>
            <a:r>
              <a:rPr lang="ja-JP" altLang="en-US" sz="1400" dirty="0"/>
              <a:t>が実行されるわけでは</a:t>
            </a:r>
            <a:r>
              <a:rPr lang="ja-JP" altLang="en-US" sz="1400" dirty="0" smtClean="0"/>
              <a:t>ありません</a:t>
            </a:r>
            <a:endParaRPr lang="ja-JP" altLang="en-US" sz="1400" dirty="0"/>
          </a:p>
        </p:txBody>
      </p:sp>
      <p:grpSp>
        <p:nvGrpSpPr>
          <p:cNvPr id="62" name="グループ化 61"/>
          <p:cNvGrpSpPr/>
          <p:nvPr/>
        </p:nvGrpSpPr>
        <p:grpSpPr>
          <a:xfrm>
            <a:off x="4492370" y="5106785"/>
            <a:ext cx="565503" cy="549789"/>
            <a:chOff x="162795" y="3812178"/>
            <a:chExt cx="565503" cy="549789"/>
          </a:xfrm>
        </p:grpSpPr>
        <p:sp>
          <p:nvSpPr>
            <p:cNvPr id="6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2835518"/>
            <a:ext cx="5933760" cy="27792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en-US" altLang="ja-JP" dirty="0" smtClean="0"/>
              <a:t>IaC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73354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IaC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Playbook</a:t>
            </a:r>
            <a:r>
              <a:rPr lang="ja-JP" altLang="en-US" dirty="0" smtClean="0"/>
              <a:t>素材集」メニュー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Playbook</a:t>
            </a:r>
            <a:r>
              <a:rPr lang="ja-JP" altLang="en-US" dirty="0" smtClean="0"/>
              <a:t>素材名」を入力、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Playbook</a:t>
            </a:r>
            <a:r>
              <a:rPr lang="ja-JP" altLang="en-US" dirty="0" smtClean="0"/>
              <a:t>素材」欄の「</a:t>
            </a:r>
            <a:r>
              <a:rPr lang="ja-JP" altLang="en-US" dirty="0"/>
              <a:t>ファイル</a:t>
            </a:r>
            <a:r>
              <a:rPr lang="ja-JP" altLang="en-US" dirty="0" smtClean="0"/>
              <a:t>を選択」ボタンを押下し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r>
              <a:rPr lang="ja-JP" altLang="en-US" dirty="0" smtClean="0">
                <a:solidFill>
                  <a:srgbClr val="FF0000"/>
                </a:solidFill>
              </a:rPr>
              <a:t>事前</a:t>
            </a:r>
            <a:r>
              <a:rPr lang="ja-JP" altLang="en-US" dirty="0">
                <a:solidFill>
                  <a:srgbClr val="FF0000"/>
                </a:solidFill>
              </a:rPr>
              <a:t>に</a:t>
            </a:r>
            <a:r>
              <a:rPr lang="ja-JP" altLang="en-US" dirty="0" smtClean="0">
                <a:solidFill>
                  <a:srgbClr val="FF0000"/>
                </a:solidFill>
              </a:rPr>
              <a:t>作成した</a:t>
            </a:r>
            <a:r>
              <a:rPr lang="en-US" altLang="ja-JP" dirty="0" err="1" smtClean="0">
                <a:solidFill>
                  <a:srgbClr val="FF0000"/>
                </a:solidFill>
              </a:rPr>
              <a:t>yml</a:t>
            </a:r>
            <a:r>
              <a:rPr lang="ja-JP" altLang="en-US" dirty="0" smtClean="0">
                <a:solidFill>
                  <a:srgbClr val="FF0000"/>
                </a:solidFill>
              </a:rPr>
              <a:t>ファイルをすべてをアップロード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/>
              <a:t>（「事前アップロード」ボタン押下）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1179572" y="4129923"/>
            <a:ext cx="1504399" cy="67004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5625838" y="5857333"/>
            <a:ext cx="3293624" cy="5760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err="1">
                <a:latin typeface="+mn-ea"/>
              </a:rPr>
              <a:t>IaC</a:t>
            </a:r>
            <a:r>
              <a:rPr lang="ja-JP" altLang="en-US" sz="1400" dirty="0">
                <a:latin typeface="+mn-ea"/>
              </a:rPr>
              <a:t>の作成手順つきましては</a:t>
            </a:r>
            <a:r>
              <a:rPr lang="ja-JP" altLang="en-US" sz="1400" dirty="0" smtClean="0">
                <a:latin typeface="+mn-ea"/>
              </a:rPr>
              <a:t>、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 smtClean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事前準備」をご参照下さい</a:t>
            </a:r>
          </a:p>
        </p:txBody>
      </p:sp>
      <p:grpSp>
        <p:nvGrpSpPr>
          <p:cNvPr id="21" name="グループ化 20"/>
          <p:cNvGrpSpPr/>
          <p:nvPr/>
        </p:nvGrpSpPr>
        <p:grpSpPr>
          <a:xfrm>
            <a:off x="5393221" y="5631977"/>
            <a:ext cx="565503" cy="549789"/>
            <a:chOff x="162795" y="3812178"/>
            <a:chExt cx="565503" cy="549789"/>
          </a:xfrm>
        </p:grpSpPr>
        <p:sp>
          <p:nvSpPr>
            <p:cNvPr id="2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2696706" y="5010689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068399" y="4365130"/>
            <a:ext cx="2952000" cy="120535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2783920" y="4129923"/>
            <a:ext cx="301542" cy="312200"/>
          </a:xfrm>
          <a:prstGeom prst="wedgeEllipseCallout">
            <a:avLst>
              <a:gd name="adj1" fmla="val -84629"/>
              <a:gd name="adj2" fmla="val -1147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52517"/>
              </p:ext>
            </p:extLst>
          </p:nvPr>
        </p:nvGraphicFramePr>
        <p:xfrm>
          <a:off x="4150257" y="4625424"/>
          <a:ext cx="278828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素材名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＜任意＞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素材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＜任意＞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.yml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17" name="角丸四角形 16"/>
          <p:cNvSpPr/>
          <p:nvPr/>
        </p:nvSpPr>
        <p:spPr bwMode="auto">
          <a:xfrm>
            <a:off x="1789580" y="5010689"/>
            <a:ext cx="784376" cy="24221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97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0" y="1628750"/>
            <a:ext cx="8183663" cy="28083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en-US" altLang="ja-JP" dirty="0" smtClean="0"/>
              <a:t>IaC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73354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IaC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作成</a:t>
            </a:r>
            <a:r>
              <a:rPr lang="ja-JP" altLang="en-US" dirty="0"/>
              <a:t>後</a:t>
            </a:r>
            <a:r>
              <a:rPr lang="ja-JP" altLang="en-US" dirty="0" smtClean="0"/>
              <a:t>のイメージは以下にようになります。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885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66" y="2393128"/>
            <a:ext cx="6942153" cy="378863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Movement</a:t>
            </a:r>
            <a:r>
              <a:rPr lang="ja-JP" altLang="en-US" dirty="0"/>
              <a:t>の</a:t>
            </a:r>
            <a:r>
              <a:rPr lang="ja-JP" altLang="en-US" dirty="0" smtClean="0"/>
              <a:t>登録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Movement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一覧」</a:t>
            </a:r>
            <a:r>
              <a:rPr lang="ja-JP" altLang="en-US" smtClean="0"/>
              <a:t>メニュー </a:t>
            </a:r>
            <a:r>
              <a:rPr lang="en-US" altLang="ja-JP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名」「ホスト指定形式」を入力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ボタン</a:t>
            </a:r>
            <a:r>
              <a:rPr lang="ja-JP" altLang="en-US" dirty="0" smtClean="0"/>
              <a:t>を</a:t>
            </a:r>
            <a:r>
              <a:rPr lang="ja-JP" altLang="en-US" dirty="0"/>
              <a:t>押下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2412335" y="4085696"/>
            <a:ext cx="791475" cy="72447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9" name="円形吹き出し 58"/>
          <p:cNvSpPr/>
          <p:nvPr/>
        </p:nvSpPr>
        <p:spPr bwMode="auto">
          <a:xfrm>
            <a:off x="4283960" y="5034102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60" name="角丸四角形 59"/>
          <p:cNvSpPr/>
          <p:nvPr/>
        </p:nvSpPr>
        <p:spPr bwMode="auto">
          <a:xfrm>
            <a:off x="6121130" y="3399743"/>
            <a:ext cx="2376330" cy="129532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1" name="円形吹き出し 60"/>
          <p:cNvSpPr/>
          <p:nvPr/>
        </p:nvSpPr>
        <p:spPr bwMode="auto">
          <a:xfrm>
            <a:off x="5970359" y="3243643"/>
            <a:ext cx="301542" cy="312200"/>
          </a:xfrm>
          <a:prstGeom prst="wedgeEllipseCallout">
            <a:avLst>
              <a:gd name="adj1" fmla="val -389011"/>
              <a:gd name="adj2" fmla="val 219781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2" name="表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12649"/>
              </p:ext>
            </p:extLst>
          </p:nvPr>
        </p:nvGraphicFramePr>
        <p:xfrm>
          <a:off x="6207774" y="3740793"/>
          <a:ext cx="220304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554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797487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＜任意＞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ホスト指定形式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25" name="角丸四角形 24"/>
          <p:cNvSpPr/>
          <p:nvPr/>
        </p:nvSpPr>
        <p:spPr bwMode="auto">
          <a:xfrm>
            <a:off x="5625838" y="5857333"/>
            <a:ext cx="3293624" cy="576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作成する</a:t>
            </a: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 smtClean="0">
                <a:latin typeface="+mn-ea"/>
              </a:rPr>
              <a:t>は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err="1" smtClean="0">
                <a:latin typeface="+mn-ea"/>
              </a:rPr>
              <a:t>yml</a:t>
            </a:r>
            <a:r>
              <a:rPr lang="ja-JP" altLang="en-US" sz="1400" dirty="0" smtClean="0">
                <a:latin typeface="+mn-ea"/>
              </a:rPr>
              <a:t>ファイルと同数を作成して下さい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5393221" y="5631977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6" name="角丸四角形 15"/>
          <p:cNvSpPr/>
          <p:nvPr/>
        </p:nvSpPr>
        <p:spPr bwMode="auto">
          <a:xfrm>
            <a:off x="3074154" y="5176850"/>
            <a:ext cx="1137795" cy="25136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3976458" y="4085696"/>
            <a:ext cx="955592" cy="72447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037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Movement</a:t>
            </a:r>
            <a:r>
              <a:rPr lang="ja-JP" altLang="en-US" dirty="0"/>
              <a:t>の</a:t>
            </a:r>
            <a:r>
              <a:rPr lang="ja-JP" altLang="en-US" dirty="0" smtClean="0"/>
              <a:t>登録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Movement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/>
              <a:t>登録</a:t>
            </a:r>
            <a:r>
              <a:rPr lang="ja-JP" altLang="en-US" dirty="0" smtClean="0"/>
              <a:t>後</a:t>
            </a:r>
            <a:r>
              <a:rPr lang="ja-JP" altLang="en-US" dirty="0"/>
              <a:t>のイメージは以下にようになります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r="33442"/>
          <a:stretch/>
        </p:blipFill>
        <p:spPr>
          <a:xfrm>
            <a:off x="323410" y="1773835"/>
            <a:ext cx="5544770" cy="28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0" y="2548817"/>
            <a:ext cx="6658200" cy="302163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.5</a:t>
            </a:r>
            <a:r>
              <a:rPr lang="ja-JP" altLang="en-US"/>
              <a:t>　</a:t>
            </a:r>
            <a:r>
              <a:rPr lang="en-US" altLang="ja-JP"/>
              <a:t>Movement-Playbook</a:t>
            </a:r>
            <a:r>
              <a:rPr lang="ja-JP" altLang="en-US"/>
              <a:t>紐付の</a:t>
            </a:r>
            <a:r>
              <a:rPr lang="ja-JP" altLang="en-US" dirty="0" smtClean="0"/>
              <a:t>登録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smtClean="0"/>
              <a:t>Movement-Playbook</a:t>
            </a:r>
            <a:r>
              <a:rPr lang="ja-JP" altLang="en-US" b="1" smtClean="0"/>
              <a:t>紐付の</a:t>
            </a:r>
            <a:r>
              <a:rPr lang="ja-JP" altLang="en-US" b="1" dirty="0" smtClean="0"/>
              <a:t>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Movement-Playbook</a:t>
            </a:r>
            <a:r>
              <a:rPr lang="ja-JP" altLang="en-US" dirty="0" smtClean="0"/>
              <a:t>紐</a:t>
            </a:r>
            <a:r>
              <a:rPr lang="ja-JP" altLang="en-US" dirty="0"/>
              <a:t>付</a:t>
            </a:r>
            <a:r>
              <a:rPr lang="ja-JP" altLang="en-US" dirty="0" smtClean="0"/>
              <a:t>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Playbook</a:t>
            </a:r>
            <a:r>
              <a:rPr lang="ja-JP" altLang="en-US" dirty="0" smtClean="0"/>
              <a:t>素材」「インクルード順序」を入力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749577" y="4152344"/>
            <a:ext cx="3786792" cy="69857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511949" y="5206583"/>
            <a:ext cx="1080150" cy="17043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3682545" y="5072368"/>
            <a:ext cx="270000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25" name="角丸四角形 24"/>
          <p:cNvSpPr/>
          <p:nvPr/>
        </p:nvSpPr>
        <p:spPr bwMode="auto">
          <a:xfrm>
            <a:off x="5625838" y="5857333"/>
            <a:ext cx="3293624" cy="576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登録する</a:t>
            </a: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 smtClean="0">
                <a:latin typeface="+mn-ea"/>
              </a:rPr>
              <a:t>詳細は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err="1" smtClean="0">
                <a:latin typeface="+mn-ea"/>
              </a:rPr>
              <a:t>yml</a:t>
            </a:r>
            <a:r>
              <a:rPr lang="ja-JP" altLang="en-US" sz="1400" dirty="0" smtClean="0">
                <a:latin typeface="+mn-ea"/>
              </a:rPr>
              <a:t>ファイルと同数を作成して下さい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5393221" y="5631977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59" name="角丸四角形 58"/>
          <p:cNvSpPr/>
          <p:nvPr/>
        </p:nvSpPr>
        <p:spPr bwMode="auto">
          <a:xfrm>
            <a:off x="4970309" y="2100728"/>
            <a:ext cx="4022357" cy="1952454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4834302" y="2197889"/>
            <a:ext cx="272014" cy="273600"/>
          </a:xfrm>
          <a:prstGeom prst="wedgeEllipseCallout">
            <a:avLst>
              <a:gd name="adj1" fmla="val -354048"/>
              <a:gd name="adj2" fmla="val 659477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769211"/>
              </p:ext>
            </p:extLst>
          </p:nvPr>
        </p:nvGraphicFramePr>
        <p:xfrm>
          <a:off x="5083659" y="2444692"/>
          <a:ext cx="381077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686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41608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作成した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を選択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lang="en-US" altLang="ja-JP" sz="1200" b="1" dirty="0" smtClean="0"/>
                        <a:t>Playbook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素材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登録した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を選択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インクルード順序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8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22" y="1772770"/>
            <a:ext cx="8521128" cy="28083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.5</a:t>
            </a:r>
            <a:r>
              <a:rPr lang="ja-JP" altLang="en-US"/>
              <a:t>　</a:t>
            </a:r>
            <a:r>
              <a:rPr lang="en-US" altLang="ja-JP"/>
              <a:t>Movement-Playbook</a:t>
            </a:r>
            <a:r>
              <a:rPr lang="ja-JP" altLang="en-US"/>
              <a:t>紐付の</a:t>
            </a:r>
            <a:r>
              <a:rPr lang="ja-JP" altLang="en-US" dirty="0" smtClean="0"/>
              <a:t>登録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/>
              <a:t>Movement-Playbook</a:t>
            </a:r>
            <a:r>
              <a:rPr lang="ja-JP" altLang="en-US" b="1"/>
              <a:t>紐付の</a:t>
            </a:r>
            <a:r>
              <a:rPr lang="ja-JP" altLang="en-US" b="1" dirty="0" smtClean="0"/>
              <a:t>登録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sz="1800" dirty="0"/>
              <a:t>登録</a:t>
            </a:r>
            <a:r>
              <a:rPr lang="ja-JP" altLang="en-US" sz="1800" dirty="0" smtClean="0"/>
              <a:t>後</a:t>
            </a:r>
            <a:r>
              <a:rPr lang="ja-JP" altLang="en-US" sz="1800" dirty="0"/>
              <a:t>のイメージは以下にようになります</a:t>
            </a:r>
            <a:r>
              <a:rPr lang="ja-JP" altLang="en-US" sz="1800" dirty="0" smtClean="0"/>
              <a:t>。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1336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72" y="2403696"/>
            <a:ext cx="7842408" cy="331525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.6</a:t>
            </a:r>
            <a:r>
              <a:rPr lang="ja-JP" altLang="en-US" dirty="0"/>
              <a:t>　オペレーションに関連付く</a:t>
            </a:r>
            <a:r>
              <a:rPr lang="en-US" altLang="ja-JP" dirty="0"/>
              <a:t>Movement</a:t>
            </a:r>
            <a:r>
              <a:rPr lang="ja-JP" altLang="en-US" dirty="0"/>
              <a:t>とホストの登録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オペレーションに関連付く</a:t>
            </a:r>
            <a:r>
              <a:rPr lang="en-US" altLang="ja-JP" b="1" dirty="0" smtClean="0"/>
              <a:t>Movement</a:t>
            </a:r>
            <a:r>
              <a:rPr lang="ja-JP" altLang="en-US" b="1" dirty="0" smtClean="0"/>
              <a:t>とホストの登録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「作業対象ホスト」メニュー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ja-JP" altLang="en-US" dirty="0"/>
              <a:t>ホスト</a:t>
            </a:r>
            <a:r>
              <a:rPr lang="ja-JP" altLang="en-US" dirty="0" smtClean="0"/>
              <a:t>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785848" y="4161711"/>
            <a:ext cx="4946452" cy="77747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15695" y="5325755"/>
            <a:ext cx="1236205" cy="270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3972276" y="5190755"/>
            <a:ext cx="270000" cy="27000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5823744" y="2348846"/>
            <a:ext cx="3002823" cy="166709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5693853" y="2241456"/>
            <a:ext cx="270000" cy="270000"/>
          </a:xfrm>
          <a:prstGeom prst="wedgeEllipseCallout">
            <a:avLst>
              <a:gd name="adj1" fmla="val -324359"/>
              <a:gd name="adj2" fmla="val 661432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28628"/>
              </p:ext>
            </p:extLst>
          </p:nvPr>
        </p:nvGraphicFramePr>
        <p:xfrm>
          <a:off x="5940410" y="2690774"/>
          <a:ext cx="276948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319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作成した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  <p:sp>
        <p:nvSpPr>
          <p:cNvPr id="25" name="角丸四角形 24"/>
          <p:cNvSpPr/>
          <p:nvPr/>
        </p:nvSpPr>
        <p:spPr bwMode="auto">
          <a:xfrm>
            <a:off x="5669889" y="5821111"/>
            <a:ext cx="3293624" cy="576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作成した</a:t>
            </a: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 smtClean="0">
                <a:latin typeface="+mn-ea"/>
              </a:rPr>
              <a:t>は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すべて登録を行ってください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5437272" y="5595755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7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目次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/>
              <a:t>はじめに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/>
              <a:t>本書について</a:t>
            </a: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/>
              <a:t>シナリオ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/>
              <a:t>事前</a:t>
            </a:r>
            <a:r>
              <a:rPr lang="ja-JP" altLang="en-US" sz="2000" dirty="0" smtClean="0"/>
              <a:t>準備</a:t>
            </a: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20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/>
              <a:t>実習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/>
              <a:t>作業対象ホストの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/>
              <a:t>オペレーション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err="1" smtClean="0"/>
              <a:t>IaC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Movement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/>
              <a:t>Movement-Playbook</a:t>
            </a:r>
            <a:r>
              <a:rPr lang="ja-JP" altLang="en-US" sz="2000" smtClean="0"/>
              <a:t>紐付の登録</a:t>
            </a:r>
            <a:endParaRPr lang="en-US" altLang="ja-JP" sz="200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smtClean="0"/>
              <a:t>オペレーションに関連付く</a:t>
            </a:r>
            <a:r>
              <a:rPr lang="en-US" altLang="ja-JP" sz="2000" smtClean="0"/>
              <a:t>Movement</a:t>
            </a:r>
            <a:r>
              <a:rPr lang="ja-JP" altLang="en-US" sz="2000" smtClean="0"/>
              <a:t>とホストの登録</a:t>
            </a:r>
            <a:endParaRPr lang="en-US" altLang="ja-JP" sz="200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smtClean="0"/>
              <a:t>代入値</a:t>
            </a:r>
            <a:r>
              <a:rPr lang="ja-JP" altLang="en-US" sz="2000" dirty="0" smtClean="0"/>
              <a:t>管理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  <a:r>
              <a:rPr lang="ja-JP" altLang="en-US" sz="2000" dirty="0" smtClean="0"/>
              <a:t>の登録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/>
              <a:t>Conductor</a:t>
            </a:r>
            <a:r>
              <a:rPr lang="ja-JP" altLang="en-US" sz="2000" dirty="0" smtClean="0"/>
              <a:t>の実行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  <a:r>
              <a:rPr lang="ja-JP" altLang="en-US" sz="2000" dirty="0" smtClean="0"/>
              <a:t>の完了</a:t>
            </a:r>
            <a:r>
              <a:rPr lang="ja-JP" altLang="en-US" sz="2000" dirty="0"/>
              <a:t>確認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73" y="2403697"/>
            <a:ext cx="7122308" cy="335198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.7</a:t>
            </a:r>
            <a:r>
              <a:rPr lang="ja-JP" altLang="en-US" dirty="0"/>
              <a:t>　</a:t>
            </a:r>
            <a:r>
              <a:rPr lang="ja-JP" altLang="en-US" dirty="0" smtClean="0"/>
              <a:t>代入値管理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代入値管理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「代入値管理」メニュー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ja-JP" altLang="en-US" dirty="0"/>
              <a:t>ホスト</a:t>
            </a:r>
            <a:r>
              <a:rPr lang="ja-JP" altLang="en-US" dirty="0" smtClean="0"/>
              <a:t>」「変数名」「具体値」を入力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666065" y="4005080"/>
            <a:ext cx="4090846" cy="10872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411700" y="5410173"/>
            <a:ext cx="1089880" cy="22621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3635870" y="5275958"/>
            <a:ext cx="270000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5960690" y="3076139"/>
            <a:ext cx="3002823" cy="185788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001934"/>
              </p:ext>
            </p:extLst>
          </p:nvPr>
        </p:nvGraphicFramePr>
        <p:xfrm>
          <a:off x="6077356" y="3418067"/>
          <a:ext cx="276948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319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smtClean="0">
                          <a:solidFill>
                            <a:schemeClr val="tx1"/>
                          </a:solidFill>
                          <a:latin typeface="+mn-lt"/>
                        </a:rPr>
                        <a:t>次頁参照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smtClean="0">
                          <a:solidFill>
                            <a:schemeClr val="tx1"/>
                          </a:solidFill>
                          <a:latin typeface="+mn-lt"/>
                        </a:rPr>
                        <a:t>変数名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smtClean="0">
                          <a:solidFill>
                            <a:schemeClr val="tx1"/>
                          </a:solidFill>
                          <a:latin typeface="+mn-lt"/>
                        </a:rPr>
                        <a:t>次頁参照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304224"/>
                  </a:ext>
                </a:extLst>
              </a:tr>
            </a:tbl>
          </a:graphicData>
        </a:graphic>
      </p:graphicFrame>
      <p:sp>
        <p:nvSpPr>
          <p:cNvPr id="60" name="円形吹き出し 59"/>
          <p:cNvSpPr/>
          <p:nvPr/>
        </p:nvSpPr>
        <p:spPr bwMode="auto">
          <a:xfrm>
            <a:off x="5809919" y="2934903"/>
            <a:ext cx="270000" cy="270000"/>
          </a:xfrm>
          <a:prstGeom prst="wedgeEllipseCallout">
            <a:avLst>
              <a:gd name="adj1" fmla="val -204858"/>
              <a:gd name="adj2" fmla="val 355559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37681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.7</a:t>
            </a:r>
            <a:r>
              <a:rPr lang="ja-JP" altLang="en-US" dirty="0"/>
              <a:t>　</a:t>
            </a:r>
            <a:r>
              <a:rPr lang="ja-JP" altLang="en-US" dirty="0" smtClean="0"/>
              <a:t>代入値管理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代入値管理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代入</a:t>
            </a:r>
            <a:r>
              <a:rPr lang="ja-JP" altLang="en-US" dirty="0"/>
              <a:t>値</a:t>
            </a:r>
            <a:r>
              <a:rPr lang="ja-JP" altLang="en-US" dirty="0" smtClean="0"/>
              <a:t>の登録は以下を参考に行ってください。</a:t>
            </a:r>
            <a:endParaRPr lang="en-US" altLang="ja-JP" b="1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144074"/>
              </p:ext>
            </p:extLst>
          </p:nvPr>
        </p:nvGraphicFramePr>
        <p:xfrm>
          <a:off x="322932" y="1556740"/>
          <a:ext cx="8419217" cy="4680645"/>
        </p:xfrm>
        <a:graphic>
          <a:graphicData uri="http://schemas.openxmlformats.org/drawingml/2006/table">
            <a:tbl>
              <a:tblPr/>
              <a:tblGrid>
                <a:gridCol w="1734063">
                  <a:extLst>
                    <a:ext uri="{9D8B030D-6E8A-4147-A177-3AD203B41FA5}">
                      <a16:colId xmlns:a16="http://schemas.microsoft.com/office/drawing/2014/main" val="469214711"/>
                    </a:ext>
                  </a:extLst>
                </a:gridCol>
                <a:gridCol w="1193113">
                  <a:extLst>
                    <a:ext uri="{9D8B030D-6E8A-4147-A177-3AD203B41FA5}">
                      <a16:colId xmlns:a16="http://schemas.microsoft.com/office/drawing/2014/main" val="1346070715"/>
                    </a:ext>
                  </a:extLst>
                </a:gridCol>
                <a:gridCol w="3566224">
                  <a:extLst>
                    <a:ext uri="{9D8B030D-6E8A-4147-A177-3AD203B41FA5}">
                      <a16:colId xmlns:a16="http://schemas.microsoft.com/office/drawing/2014/main" val="4081310854"/>
                    </a:ext>
                  </a:extLst>
                </a:gridCol>
                <a:gridCol w="1093214">
                  <a:extLst>
                    <a:ext uri="{9D8B030D-6E8A-4147-A177-3AD203B41FA5}">
                      <a16:colId xmlns:a16="http://schemas.microsoft.com/office/drawing/2014/main" val="1929249399"/>
                    </a:ext>
                  </a:extLst>
                </a:gridCol>
                <a:gridCol w="832603">
                  <a:extLst>
                    <a:ext uri="{9D8B030D-6E8A-4147-A177-3AD203B41FA5}">
                      <a16:colId xmlns:a16="http://schemas.microsoft.com/office/drawing/2014/main" val="3667064301"/>
                    </a:ext>
                  </a:extLst>
                </a:gridCol>
              </a:tblGrid>
              <a:tr h="31204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オペレーション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ホスト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Movement：</a:t>
                      </a:r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具体値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代入順序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68125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:copy_file:1:VAR_dir_name_1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30104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1:copy_file:2:VAR_file_name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28485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1:copy_file:3:VAR_dir_name_2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51920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:create_directory:4:VAR_dir_name_1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48232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2:create_directory:5:VAR_dir_name_2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621977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3:create_file:6:VAR_dir_name_1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83516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3:create_file:7:VAR_file_name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666445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4:edit_file:8:VAR_dir_name_1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992622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4:edit_file:9:VAR_file_name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95282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4:edit_file:10:VAR_edit_param_1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param1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624664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5:forced_termination:11:VAR_message_text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testmsg_fail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075292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6:remove_directory:12:VAR_dir_name_1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698934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7:remove_file:13:VAR_dir_name_1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559305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7:remove_file:14:VAR_file_name_1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72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1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79" y="2651299"/>
            <a:ext cx="8284063" cy="372987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(1/7)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クラス</a:t>
            </a:r>
            <a:r>
              <a:rPr lang="ja-JP" altLang="en-US" smtClean="0"/>
              <a:t>編集」</a:t>
            </a:r>
            <a:endParaRPr lang="en-US" altLang="ja-JP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smtClean="0"/>
              <a:t>「</a:t>
            </a:r>
            <a:r>
              <a:rPr lang="en-US" altLang="ja-JP" smtClean="0"/>
              <a:t>Conductor</a:t>
            </a:r>
            <a:r>
              <a:rPr lang="ja-JP" altLang="en-US" smtClean="0"/>
              <a:t>名称」を入力</a:t>
            </a:r>
            <a:endParaRPr lang="en-US" altLang="ja-JP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smtClean="0"/>
              <a:t>画面</a:t>
            </a:r>
            <a:r>
              <a:rPr lang="ja-JP" altLang="en-US"/>
              <a:t>右側に表示されている「</a:t>
            </a:r>
            <a:r>
              <a:rPr lang="en-US" altLang="ja-JP"/>
              <a:t>Movement</a:t>
            </a:r>
            <a:r>
              <a:rPr lang="ja-JP" altLang="en-US"/>
              <a:t>」「</a:t>
            </a:r>
            <a:r>
              <a:rPr lang="en-US" altLang="ja-JP"/>
              <a:t>Function</a:t>
            </a:r>
            <a:r>
              <a:rPr lang="ja-JP" altLang="en-US"/>
              <a:t>」を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画面中央にドラッグ＆</a:t>
            </a:r>
            <a:r>
              <a:rPr lang="ja-JP" altLang="en-US" smtClean="0"/>
              <a:t>ドロップ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「登録」ボタンを押下</a:t>
            </a:r>
            <a:endParaRPr lang="en-US" altLang="ja-JP" dirty="0" smtClean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6804310" y="3011338"/>
            <a:ext cx="1837232" cy="1547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571513" y="4312083"/>
            <a:ext cx="1899410" cy="1418688"/>
            <a:chOff x="4162086" y="4627324"/>
            <a:chExt cx="1749373" cy="1214978"/>
          </a:xfrm>
        </p:grpSpPr>
        <p:sp>
          <p:nvSpPr>
            <p:cNvPr id="9" name="図形 8"/>
            <p:cNvSpPr/>
            <p:nvPr/>
          </p:nvSpPr>
          <p:spPr>
            <a:xfrm rot="20650565" flipH="1">
              <a:off x="4242291" y="4627324"/>
              <a:ext cx="1669168" cy="1214978"/>
            </a:xfrm>
            <a:prstGeom prst="swooshArrow">
              <a:avLst>
                <a:gd name="adj1" fmla="val 20732"/>
                <a:gd name="adj2" fmla="val 22713"/>
              </a:avLst>
            </a:prstGeom>
            <a:solidFill>
              <a:srgbClr val="FF0000"/>
            </a:solidFill>
            <a:ln w="28575">
              <a:noFill/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フローチャート: 代替処理 7"/>
            <p:cNvSpPr/>
            <p:nvPr/>
          </p:nvSpPr>
          <p:spPr bwMode="auto">
            <a:xfrm rot="50776">
              <a:off x="4162086" y="4918574"/>
              <a:ext cx="1166785" cy="321838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800" b="1" dirty="0" smtClean="0">
                  <a:solidFill>
                    <a:schemeClr val="bg1"/>
                  </a:solidFill>
                  <a:latin typeface="+mn-ea"/>
                </a:rPr>
                <a:t>ドラッグ＆ドロップ</a:t>
              </a:r>
              <a:endParaRPr lang="en-US" altLang="ja-JP" sz="8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1" name="角丸四角形 10"/>
          <p:cNvSpPr/>
          <p:nvPr/>
        </p:nvSpPr>
        <p:spPr bwMode="auto">
          <a:xfrm>
            <a:off x="6804310" y="4975774"/>
            <a:ext cx="1837232" cy="108604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357479" y="6190484"/>
            <a:ext cx="639057" cy="16543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8" name="円形吹き出し 67"/>
          <p:cNvSpPr/>
          <p:nvPr/>
        </p:nvSpPr>
        <p:spPr bwMode="auto">
          <a:xfrm>
            <a:off x="6429304" y="4655720"/>
            <a:ext cx="270000" cy="270000"/>
          </a:xfrm>
          <a:prstGeom prst="wedgeEllipseCallout">
            <a:avLst>
              <a:gd name="adj1" fmla="val 105098"/>
              <a:gd name="adj2" fmla="val 7937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69" name="角丸四角形 68"/>
          <p:cNvSpPr/>
          <p:nvPr/>
        </p:nvSpPr>
        <p:spPr bwMode="auto">
          <a:xfrm>
            <a:off x="5942551" y="3305189"/>
            <a:ext cx="2970056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graphicFrame>
        <p:nvGraphicFramePr>
          <p:cNvPr id="71" name="表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179277"/>
              </p:ext>
            </p:extLst>
          </p:nvPr>
        </p:nvGraphicFramePr>
        <p:xfrm>
          <a:off x="6049978" y="3646758"/>
          <a:ext cx="27552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818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27384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solidFill>
                            <a:schemeClr val="tx1"/>
                          </a:solidFill>
                          <a:latin typeface="+mn-lt"/>
                        </a:rPr>
                        <a:t>任意の名称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72" name="円形吹き出し 71"/>
          <p:cNvSpPr/>
          <p:nvPr/>
        </p:nvSpPr>
        <p:spPr bwMode="auto">
          <a:xfrm>
            <a:off x="1115520" y="6039400"/>
            <a:ext cx="270000" cy="27000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  <p:sp>
        <p:nvSpPr>
          <p:cNvPr id="70" name="円形吹き出し 69"/>
          <p:cNvSpPr/>
          <p:nvPr/>
        </p:nvSpPr>
        <p:spPr bwMode="auto">
          <a:xfrm>
            <a:off x="5779978" y="3184813"/>
            <a:ext cx="270000" cy="270000"/>
          </a:xfrm>
          <a:prstGeom prst="wedgeEllipseCallout">
            <a:avLst>
              <a:gd name="adj1" fmla="val 328512"/>
              <a:gd name="adj2" fmla="val -116841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33" name="角丸四角形 32"/>
          <p:cNvSpPr/>
          <p:nvPr/>
        </p:nvSpPr>
        <p:spPr bwMode="auto">
          <a:xfrm>
            <a:off x="2987780" y="6180739"/>
            <a:ext cx="5976309" cy="32120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smtClean="0">
                <a:solidFill>
                  <a:srgbClr val="FF0000"/>
                </a:solidFill>
                <a:latin typeface="+mn-ea"/>
              </a:rPr>
              <a:t>今回作成する</a:t>
            </a:r>
            <a:r>
              <a:rPr lang="en-US" altLang="ja-JP" sz="1400" smtClean="0">
                <a:solidFill>
                  <a:srgbClr val="FF0000"/>
                </a:solidFill>
                <a:latin typeface="+mn-ea"/>
              </a:rPr>
              <a:t>Conductor</a:t>
            </a:r>
            <a:r>
              <a:rPr lang="ja-JP" altLang="en-US" sz="1400" smtClean="0">
                <a:solidFill>
                  <a:srgbClr val="FF0000"/>
                </a:solidFill>
                <a:latin typeface="+mn-ea"/>
              </a:rPr>
              <a:t>の登録手順は次ページ以降を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参照してください</a:t>
            </a:r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02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39" y="1759000"/>
            <a:ext cx="8480348" cy="45624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(2/7)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以下のように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を作成してください</a:t>
            </a:r>
            <a:endParaRPr lang="en-US" altLang="ja-JP" sz="1800" dirty="0" smtClean="0"/>
          </a:p>
        </p:txBody>
      </p:sp>
      <p:sp>
        <p:nvSpPr>
          <p:cNvPr id="18" name="角丸四角形 17"/>
          <p:cNvSpPr/>
          <p:nvPr/>
        </p:nvSpPr>
        <p:spPr bwMode="auto">
          <a:xfrm>
            <a:off x="179512" y="4602733"/>
            <a:ext cx="6048840" cy="973494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 dirty="0" smtClean="0">
                <a:latin typeface="+mn-ea"/>
              </a:rPr>
              <a:t>①</a:t>
            </a:r>
            <a:r>
              <a:rPr kumimoji="1" lang="en-US" altLang="ja-JP" sz="1400" dirty="0" smtClean="0">
                <a:latin typeface="+mn-ea"/>
              </a:rPr>
              <a:t>Conductor Name</a:t>
            </a:r>
            <a:r>
              <a:rPr kumimoji="1" lang="ja-JP" altLang="en-US" sz="1400" dirty="0" smtClean="0">
                <a:latin typeface="+mn-ea"/>
              </a:rPr>
              <a:t>に「</a:t>
            </a:r>
            <a:r>
              <a:rPr kumimoji="1" lang="en-US" altLang="ja-JP" sz="1400" dirty="0" smtClean="0">
                <a:latin typeface="+mn-ea"/>
              </a:rPr>
              <a:t>Conductor_2</a:t>
            </a:r>
            <a:r>
              <a:rPr kumimoji="1" lang="ja-JP" altLang="en-US" sz="1400" dirty="0" smtClean="0">
                <a:latin typeface="+mn-ea"/>
              </a:rPr>
              <a:t>」と入力</a:t>
            </a:r>
            <a:endParaRPr kumimoji="1" lang="en-US" altLang="ja-JP" sz="1400" dirty="0" smtClean="0">
              <a:latin typeface="+mn-ea"/>
            </a:endParaRPr>
          </a:p>
          <a:p>
            <a:r>
              <a:rPr kumimoji="1" lang="ja-JP" altLang="en-US" sz="1400" dirty="0" smtClean="0">
                <a:latin typeface="+mn-ea"/>
              </a:rPr>
              <a:t>②</a:t>
            </a:r>
            <a:r>
              <a:rPr kumimoji="1" lang="en-US" altLang="ja-JP" sz="1400" dirty="0" smtClean="0">
                <a:latin typeface="+mn-ea"/>
              </a:rPr>
              <a:t>Movement</a:t>
            </a:r>
            <a:r>
              <a:rPr kumimoji="1" lang="ja-JP" altLang="en-US" sz="1400" dirty="0" smtClean="0">
                <a:latin typeface="+mn-ea"/>
              </a:rPr>
              <a:t>から「</a:t>
            </a:r>
            <a:r>
              <a:rPr lang="en-US" altLang="ja-JP" sz="1400" dirty="0" err="1" smtClean="0">
                <a:latin typeface="+mn-ea"/>
              </a:rPr>
              <a:t>forced_termination</a:t>
            </a:r>
            <a:r>
              <a:rPr kumimoji="1" lang="ja-JP" altLang="en-US" sz="1400" dirty="0" smtClean="0">
                <a:latin typeface="+mn-ea"/>
              </a:rPr>
              <a:t>」をドラッグアンドドロップ</a:t>
            </a:r>
            <a:endParaRPr kumimoji="1" lang="en-US" altLang="ja-JP" sz="1400" dirty="0" smtClean="0">
              <a:latin typeface="+mn-ea"/>
            </a:endParaRPr>
          </a:p>
          <a:p>
            <a:r>
              <a:rPr lang="ja-JP" altLang="en-US" sz="1400" smtClean="0">
                <a:latin typeface="+mn-ea"/>
              </a:rPr>
              <a:t>③</a:t>
            </a:r>
            <a:r>
              <a:rPr kumimoji="1" lang="ja-JP" altLang="en-US" sz="1400" smtClean="0">
                <a:latin typeface="+mn-ea"/>
              </a:rPr>
              <a:t>図</a:t>
            </a:r>
            <a:r>
              <a:rPr kumimoji="1" lang="ja-JP" altLang="en-US" sz="1400" dirty="0" smtClean="0">
                <a:latin typeface="+mn-ea"/>
              </a:rPr>
              <a:t>のように「</a:t>
            </a:r>
            <a:r>
              <a:rPr kumimoji="1" lang="en-US" altLang="ja-JP" sz="1400" dirty="0" smtClean="0">
                <a:latin typeface="+mn-ea"/>
              </a:rPr>
              <a:t>OUT</a:t>
            </a:r>
            <a:r>
              <a:rPr kumimoji="1" lang="ja-JP" altLang="en-US" sz="1400" dirty="0" smtClean="0">
                <a:latin typeface="+mn-ea"/>
              </a:rPr>
              <a:t>」と「</a:t>
            </a:r>
            <a:r>
              <a:rPr kumimoji="1" lang="en-US" altLang="ja-JP" sz="1400" dirty="0" smtClean="0">
                <a:latin typeface="+mn-ea"/>
              </a:rPr>
              <a:t>IN</a:t>
            </a:r>
            <a:r>
              <a:rPr kumimoji="1" lang="ja-JP" altLang="en-US" sz="1400" dirty="0" smtClean="0">
                <a:latin typeface="+mn-ea"/>
              </a:rPr>
              <a:t>」をつなぐ</a:t>
            </a:r>
            <a:endParaRPr kumimoji="1" lang="en-US" altLang="ja-JP" sz="1400" dirty="0" smtClean="0">
              <a:latin typeface="+mn-ea"/>
            </a:endParaRPr>
          </a:p>
          <a:p>
            <a:r>
              <a:rPr lang="ja-JP" altLang="en-US" sz="1400" smtClean="0">
                <a:latin typeface="+mn-ea"/>
              </a:rPr>
              <a:t>④画面下</a:t>
            </a:r>
            <a:r>
              <a:rPr lang="ja-JP" altLang="en-US" sz="1400" dirty="0" smtClean="0">
                <a:latin typeface="+mn-ea"/>
              </a:rPr>
              <a:t>の「登録」を押下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568727" y="2420860"/>
            <a:ext cx="2242959" cy="2224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3301856" y="2192580"/>
            <a:ext cx="2970056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038459"/>
              </p:ext>
            </p:extLst>
          </p:nvPr>
        </p:nvGraphicFramePr>
        <p:xfrm>
          <a:off x="3409283" y="2515700"/>
          <a:ext cx="27552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818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27384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solidFill>
                            <a:schemeClr val="tx1"/>
                          </a:solidFill>
                          <a:latin typeface="+mn-lt"/>
                        </a:rPr>
                        <a:t>Conductor_2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8" name="円形吹き出し 7"/>
          <p:cNvSpPr/>
          <p:nvPr/>
        </p:nvSpPr>
        <p:spPr bwMode="auto">
          <a:xfrm>
            <a:off x="6093352" y="2057580"/>
            <a:ext cx="270000" cy="270000"/>
          </a:xfrm>
          <a:prstGeom prst="wedgeEllipseCallout">
            <a:avLst>
              <a:gd name="adj1" fmla="val 154475"/>
              <a:gd name="adj2" fmla="val 8541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6560902" y="5778118"/>
            <a:ext cx="2250784" cy="24324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円形吹き出し 10"/>
          <p:cNvSpPr/>
          <p:nvPr/>
        </p:nvSpPr>
        <p:spPr bwMode="auto">
          <a:xfrm>
            <a:off x="8028480" y="5381362"/>
            <a:ext cx="270000" cy="270000"/>
          </a:xfrm>
          <a:prstGeom prst="wedgeEllipseCallout">
            <a:avLst>
              <a:gd name="adj1" fmla="val 81580"/>
              <a:gd name="adj2" fmla="val 102891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12" name="角丸四角形 11"/>
          <p:cNvSpPr/>
          <p:nvPr/>
        </p:nvSpPr>
        <p:spPr bwMode="auto">
          <a:xfrm>
            <a:off x="1771788" y="3426933"/>
            <a:ext cx="783931" cy="43559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1411739" y="2972182"/>
            <a:ext cx="270000" cy="270000"/>
          </a:xfrm>
          <a:prstGeom prst="wedgeEllipseCallout">
            <a:avLst>
              <a:gd name="adj1" fmla="val 81580"/>
              <a:gd name="adj2" fmla="val 102891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331339" y="6093370"/>
            <a:ext cx="784181" cy="22306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円形吹き出し 15"/>
          <p:cNvSpPr/>
          <p:nvPr/>
        </p:nvSpPr>
        <p:spPr bwMode="auto">
          <a:xfrm>
            <a:off x="1200539" y="5995493"/>
            <a:ext cx="270000" cy="270000"/>
          </a:xfrm>
          <a:prstGeom prst="wedgeEllipseCallout">
            <a:avLst>
              <a:gd name="adj1" fmla="val -83050"/>
              <a:gd name="adj2" fmla="val -52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latin typeface="+mn-ea"/>
              </a:rPr>
              <a:t>4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48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91" y="2564880"/>
            <a:ext cx="8521389" cy="32765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(3/7)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smtClean="0"/>
              <a:t/>
            </a:r>
            <a:br>
              <a:rPr lang="en-US" altLang="ja-JP" b="1" smtClean="0"/>
            </a:br>
            <a:r>
              <a:rPr lang="ja-JP" altLang="en-US" sz="1800">
                <a:latin typeface="+mn-ea"/>
              </a:rPr>
              <a:t>「</a:t>
            </a:r>
            <a:r>
              <a:rPr lang="en-US" altLang="ja-JP" sz="1800">
                <a:latin typeface="+mn-ea"/>
              </a:rPr>
              <a:t>Conductor_1</a:t>
            </a:r>
            <a:r>
              <a:rPr lang="ja-JP" altLang="en-US" sz="1800">
                <a:latin typeface="+mn-ea"/>
              </a:rPr>
              <a:t>」</a:t>
            </a:r>
            <a:r>
              <a:rPr lang="ja-JP" altLang="en-US" sz="1800" smtClean="0"/>
              <a:t>の</a:t>
            </a:r>
            <a:r>
              <a:rPr lang="ja-JP" altLang="en-US" sz="1800" dirty="0" smtClean="0"/>
              <a:t>全体図は以下のようになります。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/>
              <a:t>次</a:t>
            </a:r>
            <a:r>
              <a:rPr lang="ja-JP" altLang="en-US" sz="1800" dirty="0" smtClean="0"/>
              <a:t>ページ以降で細部を説明します。</a:t>
            </a:r>
            <a:endParaRPr lang="en-US" altLang="ja-JP" sz="1800" dirty="0" smtClean="0"/>
          </a:p>
        </p:txBody>
      </p:sp>
      <p:sp>
        <p:nvSpPr>
          <p:cNvPr id="10" name="角丸四角形 9"/>
          <p:cNvSpPr/>
          <p:nvPr/>
        </p:nvSpPr>
        <p:spPr bwMode="auto">
          <a:xfrm>
            <a:off x="6588280" y="3002251"/>
            <a:ext cx="2088290" cy="17478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3347830" y="2009749"/>
            <a:ext cx="2970056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817987"/>
              </p:ext>
            </p:extLst>
          </p:nvPr>
        </p:nvGraphicFramePr>
        <p:xfrm>
          <a:off x="3455257" y="2351318"/>
          <a:ext cx="27552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818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27384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Conductor_1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13" name="円形吹き出し 12"/>
          <p:cNvSpPr/>
          <p:nvPr/>
        </p:nvSpPr>
        <p:spPr bwMode="auto">
          <a:xfrm>
            <a:off x="6182039" y="1860566"/>
            <a:ext cx="270000" cy="270000"/>
          </a:xfrm>
          <a:prstGeom prst="wedgeEllipseCallout">
            <a:avLst>
              <a:gd name="adj1" fmla="val 102734"/>
              <a:gd name="adj2" fmla="val 37704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14" name="角丸四角形 13"/>
          <p:cNvSpPr/>
          <p:nvPr/>
        </p:nvSpPr>
        <p:spPr bwMode="auto">
          <a:xfrm>
            <a:off x="179512" y="5949350"/>
            <a:ext cx="6048840" cy="494584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 dirty="0" smtClean="0">
                <a:latin typeface="+mn-ea"/>
              </a:rPr>
              <a:t>①</a:t>
            </a:r>
            <a:r>
              <a:rPr kumimoji="1" lang="en-US" altLang="ja-JP" sz="1400" dirty="0" smtClean="0">
                <a:latin typeface="+mn-ea"/>
              </a:rPr>
              <a:t>Conductor Name</a:t>
            </a:r>
            <a:r>
              <a:rPr kumimoji="1" lang="ja-JP" altLang="en-US" sz="1400" dirty="0" smtClean="0">
                <a:latin typeface="+mn-ea"/>
              </a:rPr>
              <a:t>に「</a:t>
            </a:r>
            <a:r>
              <a:rPr kumimoji="1" lang="en-US" altLang="ja-JP" sz="1400" dirty="0" smtClean="0">
                <a:latin typeface="+mn-ea"/>
              </a:rPr>
              <a:t>Conductor_1</a:t>
            </a:r>
            <a:r>
              <a:rPr kumimoji="1" lang="ja-JP" altLang="en-US" sz="1400" dirty="0" smtClean="0">
                <a:latin typeface="+mn-ea"/>
              </a:rPr>
              <a:t>」と入力</a:t>
            </a:r>
            <a:endParaRPr kumimoji="1"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②各種</a:t>
            </a: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 smtClean="0">
                <a:latin typeface="+mn-ea"/>
              </a:rPr>
              <a:t>は図を参考に配置してください。</a:t>
            </a:r>
            <a:endParaRPr kumimoji="1" lang="en-US" altLang="ja-JP" sz="1400" dirty="0" smtClean="0">
              <a:latin typeface="+mn-ea"/>
            </a:endParaRPr>
          </a:p>
        </p:txBody>
      </p:sp>
      <p:sp>
        <p:nvSpPr>
          <p:cNvPr id="18" name="フリーフォーム 17"/>
          <p:cNvSpPr/>
          <p:nvPr/>
        </p:nvSpPr>
        <p:spPr bwMode="auto">
          <a:xfrm>
            <a:off x="1619590" y="3176766"/>
            <a:ext cx="3600500" cy="1451360"/>
          </a:xfrm>
          <a:custGeom>
            <a:avLst/>
            <a:gdLst>
              <a:gd name="connsiteX0" fmla="*/ 26991 w 3600500"/>
              <a:gd name="connsiteY0" fmla="*/ 0 h 1451360"/>
              <a:gd name="connsiteX1" fmla="*/ 3573509 w 3600500"/>
              <a:gd name="connsiteY1" fmla="*/ 0 h 1451360"/>
              <a:gd name="connsiteX2" fmla="*/ 3600500 w 3600500"/>
              <a:gd name="connsiteY2" fmla="*/ 26991 h 1451360"/>
              <a:gd name="connsiteX3" fmla="*/ 3600500 w 3600500"/>
              <a:gd name="connsiteY3" fmla="*/ 441273 h 1451360"/>
              <a:gd name="connsiteX4" fmla="*/ 3573509 w 3600500"/>
              <a:gd name="connsiteY4" fmla="*/ 468264 h 1451360"/>
              <a:gd name="connsiteX5" fmla="*/ 2880400 w 3600500"/>
              <a:gd name="connsiteY5" fmla="*/ 468264 h 1451360"/>
              <a:gd name="connsiteX6" fmla="*/ 2880400 w 3600500"/>
              <a:gd name="connsiteY6" fmla="*/ 1376488 h 1451360"/>
              <a:gd name="connsiteX7" fmla="*/ 2805528 w 3600500"/>
              <a:gd name="connsiteY7" fmla="*/ 1451360 h 1451360"/>
              <a:gd name="connsiteX8" fmla="*/ 74872 w 3600500"/>
              <a:gd name="connsiteY8" fmla="*/ 1451360 h 1451360"/>
              <a:gd name="connsiteX9" fmla="*/ 0 w 3600500"/>
              <a:gd name="connsiteY9" fmla="*/ 1376488 h 1451360"/>
              <a:gd name="connsiteX10" fmla="*/ 0 w 3600500"/>
              <a:gd name="connsiteY10" fmla="*/ 441273 h 1451360"/>
              <a:gd name="connsiteX11" fmla="*/ 0 w 3600500"/>
              <a:gd name="connsiteY11" fmla="*/ 227272 h 1451360"/>
              <a:gd name="connsiteX12" fmla="*/ 0 w 3600500"/>
              <a:gd name="connsiteY12" fmla="*/ 26991 h 1451360"/>
              <a:gd name="connsiteX13" fmla="*/ 26991 w 3600500"/>
              <a:gd name="connsiteY13" fmla="*/ 0 h 145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0500" h="1451360">
                <a:moveTo>
                  <a:pt x="26991" y="0"/>
                </a:moveTo>
                <a:lnTo>
                  <a:pt x="3573509" y="0"/>
                </a:lnTo>
                <a:cubicBezTo>
                  <a:pt x="3588416" y="0"/>
                  <a:pt x="3600500" y="12084"/>
                  <a:pt x="3600500" y="26991"/>
                </a:cubicBezTo>
                <a:lnTo>
                  <a:pt x="3600500" y="441273"/>
                </a:lnTo>
                <a:cubicBezTo>
                  <a:pt x="3600500" y="456180"/>
                  <a:pt x="3588416" y="468264"/>
                  <a:pt x="3573509" y="468264"/>
                </a:cubicBezTo>
                <a:lnTo>
                  <a:pt x="2880400" y="468264"/>
                </a:lnTo>
                <a:lnTo>
                  <a:pt x="2880400" y="1376488"/>
                </a:lnTo>
                <a:cubicBezTo>
                  <a:pt x="2880400" y="1417839"/>
                  <a:pt x="2846879" y="1451360"/>
                  <a:pt x="2805528" y="1451360"/>
                </a:cubicBezTo>
                <a:lnTo>
                  <a:pt x="74872" y="1451360"/>
                </a:lnTo>
                <a:cubicBezTo>
                  <a:pt x="33521" y="1451360"/>
                  <a:pt x="0" y="1417839"/>
                  <a:pt x="0" y="1376488"/>
                </a:cubicBezTo>
                <a:lnTo>
                  <a:pt x="0" y="441273"/>
                </a:lnTo>
                <a:lnTo>
                  <a:pt x="0" y="227272"/>
                </a:lnTo>
                <a:lnTo>
                  <a:pt x="0" y="26991"/>
                </a:lnTo>
                <a:cubicBezTo>
                  <a:pt x="0" y="12084"/>
                  <a:pt x="12084" y="0"/>
                  <a:pt x="26991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1259540" y="2819645"/>
            <a:ext cx="270000" cy="270000"/>
          </a:xfrm>
          <a:prstGeom prst="wedgeEllipseCallout">
            <a:avLst>
              <a:gd name="adj1" fmla="val 74512"/>
              <a:gd name="adj2" fmla="val 8071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latin typeface="+mn-ea"/>
              </a:rPr>
              <a:t>2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63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1" y="1609649"/>
            <a:ext cx="8563172" cy="35378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(4/7)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以下のように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を作成してください</a:t>
            </a:r>
            <a:endParaRPr lang="en-US" altLang="ja-JP" sz="180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42" y="4287169"/>
            <a:ext cx="2452380" cy="14318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角丸四角形 6"/>
          <p:cNvSpPr/>
          <p:nvPr/>
        </p:nvSpPr>
        <p:spPr bwMode="auto">
          <a:xfrm>
            <a:off x="613196" y="3028835"/>
            <a:ext cx="887888" cy="69841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右カーブ矢印 5"/>
          <p:cNvSpPr/>
          <p:nvPr/>
        </p:nvSpPr>
        <p:spPr bwMode="auto">
          <a:xfrm>
            <a:off x="247792" y="3639079"/>
            <a:ext cx="360050" cy="785414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275820" y="5401054"/>
            <a:ext cx="5400750" cy="8168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 smtClean="0">
                <a:latin typeface="+mn-ea"/>
              </a:rPr>
              <a:t>Conductor </a:t>
            </a:r>
            <a:r>
              <a:rPr lang="en-US" altLang="ja-JP" sz="1400" dirty="0">
                <a:latin typeface="+mn-ea"/>
              </a:rPr>
              <a:t>b</a:t>
            </a:r>
            <a:r>
              <a:rPr lang="en-US" altLang="ja-JP" sz="1400" dirty="0" smtClean="0">
                <a:latin typeface="+mn-ea"/>
              </a:rPr>
              <a:t>ranch</a:t>
            </a:r>
            <a:r>
              <a:rPr lang="ja-JP" altLang="en-US" sz="1400" dirty="0" smtClean="0">
                <a:latin typeface="+mn-ea"/>
              </a:rPr>
              <a:t>は配置された</a:t>
            </a:r>
            <a:r>
              <a:rPr lang="ja-JP" altLang="en-US" sz="1400" smtClean="0">
                <a:latin typeface="+mn-ea"/>
              </a:rPr>
              <a:t>直前の</a:t>
            </a:r>
            <a:r>
              <a:rPr lang="en-US" altLang="ja-JP" sz="1400" smtClean="0">
                <a:latin typeface="+mn-ea"/>
              </a:rPr>
              <a:t>Movement</a:t>
            </a:r>
            <a:r>
              <a:rPr lang="ja-JP" altLang="en-US" sz="1400" dirty="0" smtClean="0">
                <a:latin typeface="+mn-ea"/>
              </a:rPr>
              <a:t>の</a:t>
            </a:r>
            <a:r>
              <a:rPr lang="ja-JP" altLang="en-US" sz="1400" smtClean="0">
                <a:latin typeface="+mn-ea"/>
              </a:rPr>
              <a:t>終了結果</a:t>
            </a:r>
            <a:endParaRPr lang="en-US" altLang="ja-JP" sz="1400" smtClean="0">
              <a:latin typeface="+mn-ea"/>
            </a:endParaRPr>
          </a:p>
          <a:p>
            <a:r>
              <a:rPr lang="ja-JP" altLang="en-US" sz="1400">
                <a:latin typeface="+mn-ea"/>
              </a:rPr>
              <a:t>　</a:t>
            </a:r>
            <a:r>
              <a:rPr lang="ja-JP" altLang="en-US" sz="1400" smtClean="0">
                <a:latin typeface="+mn-ea"/>
              </a:rPr>
              <a:t>に</a:t>
            </a:r>
            <a:r>
              <a:rPr lang="ja-JP" altLang="en-US" sz="1400" dirty="0" smtClean="0">
                <a:latin typeface="+mn-ea"/>
              </a:rPr>
              <a:t>応じて次の処理を分岐します。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・今回は「正常終了」の場合のみ後続処理に続く設定にします。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588280" y="4424493"/>
            <a:ext cx="2088290" cy="2201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020340" y="3373452"/>
            <a:ext cx="432060" cy="31846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1574719" y="3432003"/>
            <a:ext cx="5013561" cy="99249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855456" y="3049925"/>
            <a:ext cx="2876844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」タブから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>
                <a:latin typeface="+mn-ea"/>
              </a:rPr>
              <a:t>Conductor b</a:t>
            </a:r>
            <a:r>
              <a:rPr lang="en-US" altLang="ja-JP" sz="1400" dirty="0" smtClean="0">
                <a:latin typeface="+mn-ea"/>
              </a:rPr>
              <a:t>ranch</a:t>
            </a:r>
            <a:r>
              <a:rPr lang="ja-JP" altLang="en-US" sz="1400" dirty="0" smtClean="0">
                <a:latin typeface="+mn-ea"/>
              </a:rPr>
              <a:t>を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ドラッグアンドドロップして配置</a:t>
            </a:r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55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1" y="1609649"/>
            <a:ext cx="8563172" cy="35378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(5/7)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以下のように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を作成してください</a:t>
            </a:r>
            <a:endParaRPr lang="en-US" altLang="ja-JP" sz="18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1563521" y="3539829"/>
            <a:ext cx="1134379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562763" y="5410596"/>
            <a:ext cx="5400750" cy="8168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 smtClean="0">
                <a:latin typeface="+mn-ea"/>
              </a:rPr>
              <a:t>Conductor call</a:t>
            </a:r>
            <a:r>
              <a:rPr lang="ja-JP" altLang="en-US" sz="1400" dirty="0" smtClean="0">
                <a:latin typeface="+mn-ea"/>
              </a:rPr>
              <a:t>は設定した</a:t>
            </a:r>
            <a:r>
              <a:rPr lang="en-US" altLang="ja-JP" sz="1400" dirty="0" smtClean="0">
                <a:latin typeface="+mn-ea"/>
              </a:rPr>
              <a:t>Conductor</a:t>
            </a:r>
            <a:r>
              <a:rPr lang="ja-JP" altLang="en-US" sz="1400" dirty="0" err="1" smtClean="0">
                <a:latin typeface="+mn-ea"/>
              </a:rPr>
              <a:t>、</a:t>
            </a:r>
            <a:r>
              <a:rPr lang="en-US" altLang="ja-JP" sz="1400" dirty="0" smtClean="0">
                <a:latin typeface="+mn-ea"/>
              </a:rPr>
              <a:t>Operation</a:t>
            </a:r>
            <a:r>
              <a:rPr lang="ja-JP" altLang="en-US" sz="1400" dirty="0" smtClean="0">
                <a:latin typeface="+mn-ea"/>
              </a:rPr>
              <a:t>を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　</a:t>
            </a:r>
            <a:r>
              <a:rPr lang="ja-JP" altLang="en-US" sz="1400" dirty="0">
                <a:latin typeface="+mn-ea"/>
              </a:rPr>
              <a:t>呼び出</a:t>
            </a:r>
            <a:r>
              <a:rPr lang="ja-JP" altLang="en-US" sz="1400" dirty="0" smtClean="0">
                <a:latin typeface="+mn-ea"/>
              </a:rPr>
              <a:t>して実行することができます。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・今回は事前に作成した</a:t>
            </a:r>
            <a:r>
              <a:rPr lang="en-US" altLang="ja-JP" sz="1400" dirty="0" smtClean="0">
                <a:latin typeface="+mn-ea"/>
              </a:rPr>
              <a:t>Conductor_2</a:t>
            </a:r>
            <a:r>
              <a:rPr lang="ja-JP" altLang="en-US" sz="1400" dirty="0" smtClean="0">
                <a:latin typeface="+mn-ea"/>
              </a:rPr>
              <a:t>を指定します。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588280" y="3990872"/>
            <a:ext cx="2088290" cy="20100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054566" y="3378595"/>
            <a:ext cx="397833" cy="24694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2771750" y="3878270"/>
            <a:ext cx="3816530" cy="11260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715548" y="2953043"/>
            <a:ext cx="2880400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」タブから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>
                <a:latin typeface="+mn-ea"/>
              </a:rPr>
              <a:t>Conductor c</a:t>
            </a:r>
            <a:r>
              <a:rPr lang="en-US" altLang="ja-JP" sz="1400" dirty="0" smtClean="0">
                <a:latin typeface="+mn-ea"/>
              </a:rPr>
              <a:t>all</a:t>
            </a:r>
            <a:r>
              <a:rPr lang="ja-JP" altLang="en-US" sz="1400" dirty="0" smtClean="0">
                <a:latin typeface="+mn-ea"/>
              </a:rPr>
              <a:t>を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ドラッグアンドドロップして配置</a:t>
            </a:r>
            <a:endParaRPr lang="en-US" altLang="ja-JP" sz="1400" dirty="0" smtClean="0"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43" y="4072872"/>
            <a:ext cx="2076515" cy="2350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右カーブ矢印 5"/>
          <p:cNvSpPr/>
          <p:nvPr/>
        </p:nvSpPr>
        <p:spPr bwMode="auto">
          <a:xfrm rot="2120693">
            <a:off x="1059028" y="3515981"/>
            <a:ext cx="360050" cy="614089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04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6" y="1876196"/>
            <a:ext cx="8551666" cy="328104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</a:t>
            </a:r>
            <a:r>
              <a:rPr lang="en-US" altLang="ja-JP" dirty="0"/>
              <a:t>6</a:t>
            </a:r>
            <a:r>
              <a:rPr lang="en-US" altLang="ja-JP" dirty="0" smtClean="0"/>
              <a:t>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以下のように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を作成してください</a:t>
            </a:r>
            <a:endParaRPr lang="en-US" altLang="ja-JP" sz="18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2757619" y="3878417"/>
            <a:ext cx="933985" cy="39910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261057" y="5546744"/>
            <a:ext cx="5400750" cy="58695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 smtClean="0">
                <a:latin typeface="+mn-ea"/>
              </a:rPr>
              <a:t>Conductor end</a:t>
            </a:r>
            <a:r>
              <a:rPr lang="ja-JP" altLang="en-US" sz="1400" dirty="0" smtClean="0">
                <a:latin typeface="+mn-ea"/>
              </a:rPr>
              <a:t>は処理の終了時に配置する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です。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 smtClean="0">
                <a:latin typeface="+mn-ea"/>
              </a:rPr>
              <a:t>(5/7)</a:t>
            </a:r>
            <a:r>
              <a:rPr lang="ja-JP" altLang="en-US" sz="1400" dirty="0" err="1" smtClean="0">
                <a:latin typeface="+mn-ea"/>
              </a:rPr>
              <a:t>にて</a:t>
            </a:r>
            <a:r>
              <a:rPr lang="ja-JP" altLang="en-US" sz="1400" dirty="0" smtClean="0">
                <a:latin typeface="+mn-ea"/>
              </a:rPr>
              <a:t>ご紹介した分岐処理の終了時にも配置しています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694077" y="4233018"/>
            <a:ext cx="2054503" cy="27613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161505" y="3782095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3794070" y="4124063"/>
            <a:ext cx="2857544" cy="15345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674844" y="2265701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」タブから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>
                <a:latin typeface="+mn-ea"/>
              </a:rPr>
              <a:t>Conductor end</a:t>
            </a:r>
            <a:r>
              <a:rPr lang="ja-JP" altLang="en-US" sz="1400" dirty="0" smtClean="0">
                <a:latin typeface="+mn-ea"/>
              </a:rPr>
              <a:t>を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ドラッグアンドドロップして配置</a:t>
            </a:r>
            <a:endParaRPr lang="en-US" altLang="ja-JP" sz="1400" dirty="0" smtClean="0">
              <a:latin typeface="+mn-ea"/>
            </a:endParaRPr>
          </a:p>
        </p:txBody>
      </p:sp>
      <p:cxnSp>
        <p:nvCxnSpPr>
          <p:cNvPr id="17" name="直線矢印コネクタ 16"/>
          <p:cNvCxnSpPr/>
          <p:nvPr/>
        </p:nvCxnSpPr>
        <p:spPr bwMode="auto">
          <a:xfrm flipH="1" flipV="1">
            <a:off x="6003835" y="3849483"/>
            <a:ext cx="647779" cy="38353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角丸四角形 17"/>
          <p:cNvSpPr/>
          <p:nvPr/>
        </p:nvSpPr>
        <p:spPr bwMode="auto">
          <a:xfrm>
            <a:off x="5499517" y="3443654"/>
            <a:ext cx="938980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14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80" y="1626044"/>
            <a:ext cx="8551666" cy="345918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</a:t>
            </a:r>
            <a:r>
              <a:rPr lang="en-US" altLang="ja-JP" dirty="0"/>
              <a:t>7</a:t>
            </a:r>
            <a:r>
              <a:rPr lang="en-US" altLang="ja-JP" dirty="0" smtClean="0"/>
              <a:t>/7)</a:t>
            </a:r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142" y="3644950"/>
            <a:ext cx="2161213" cy="1622636"/>
          </a:xfrm>
          <a:prstGeom prst="rect">
            <a:avLst/>
          </a:prstGeom>
        </p:spPr>
      </p:pic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以下のように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を作成してください</a:t>
            </a:r>
            <a:endParaRPr lang="en-US" altLang="ja-JP" sz="1800" dirty="0" smtClean="0"/>
          </a:p>
        </p:txBody>
      </p:sp>
      <p:sp>
        <p:nvSpPr>
          <p:cNvPr id="14" name="角丸四角形 13"/>
          <p:cNvSpPr/>
          <p:nvPr/>
        </p:nvSpPr>
        <p:spPr bwMode="auto">
          <a:xfrm>
            <a:off x="3456657" y="5490066"/>
            <a:ext cx="5400750" cy="8168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smtClean="0">
                <a:latin typeface="+mn-ea"/>
              </a:rPr>
              <a:t>・</a:t>
            </a:r>
            <a:r>
              <a:rPr lang="en-US" altLang="ja-JP" sz="1400" smtClean="0">
                <a:latin typeface="+mn-ea"/>
              </a:rPr>
              <a:t>Parallel </a:t>
            </a:r>
            <a:r>
              <a:rPr lang="en-US" altLang="ja-JP" sz="1400" dirty="0" err="1">
                <a:latin typeface="+mn-ea"/>
              </a:rPr>
              <a:t>branch,Parallel</a:t>
            </a:r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merge</a:t>
            </a:r>
            <a:r>
              <a:rPr lang="ja-JP" altLang="en-US" sz="1400" dirty="0" smtClean="0">
                <a:latin typeface="+mn-ea"/>
              </a:rPr>
              <a:t>は直後に</a:t>
            </a:r>
            <a:r>
              <a:rPr lang="ja-JP" altLang="en-US" sz="1400" smtClean="0">
                <a:latin typeface="+mn-ea"/>
              </a:rPr>
              <a:t>実行する</a:t>
            </a:r>
            <a:r>
              <a:rPr lang="en-US" altLang="ja-JP" sz="1400" smtClean="0">
                <a:latin typeface="+mn-ea"/>
              </a:rPr>
              <a:t>Movement,</a:t>
            </a:r>
          </a:p>
          <a:p>
            <a:r>
              <a:rPr lang="ja-JP" altLang="en-US" sz="1400">
                <a:latin typeface="+mn-ea"/>
              </a:rPr>
              <a:t>　</a:t>
            </a:r>
            <a:r>
              <a:rPr lang="en-US" altLang="ja-JP" sz="140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を並行して実行することができます。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ja-JP" altLang="en-US" sz="1400" dirty="0">
                <a:latin typeface="+mn-ea"/>
              </a:rPr>
              <a:t>並行</a:t>
            </a:r>
            <a:r>
              <a:rPr lang="ja-JP" altLang="en-US" sz="1400" dirty="0" smtClean="0">
                <a:latin typeface="+mn-ea"/>
              </a:rPr>
              <a:t>する処理の数は指定することが可能です。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699142" y="4787088"/>
            <a:ext cx="2120370" cy="24467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>
            <a:stCxn id="15" idx="1"/>
          </p:cNvCxnSpPr>
          <p:nvPr/>
        </p:nvCxnSpPr>
        <p:spPr bwMode="auto">
          <a:xfrm flipH="1" flipV="1">
            <a:off x="3456658" y="3741140"/>
            <a:ext cx="3242484" cy="116828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5686637" y="2743598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」タブから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smtClean="0">
                <a:latin typeface="+mn-ea"/>
              </a:rPr>
              <a:t>Parallel </a:t>
            </a:r>
            <a:r>
              <a:rPr lang="en-US" altLang="ja-JP" sz="1400" dirty="0" err="1" smtClean="0">
                <a:latin typeface="+mn-ea"/>
              </a:rPr>
              <a:t>branch,Parallel</a:t>
            </a:r>
            <a:r>
              <a:rPr lang="en-US" altLang="ja-JP" sz="1400" dirty="0" smtClean="0">
                <a:latin typeface="+mn-ea"/>
              </a:rPr>
              <a:t> merge</a:t>
            </a:r>
            <a:r>
              <a:rPr lang="ja-JP" altLang="en-US" sz="1400" dirty="0" smtClean="0">
                <a:latin typeface="+mn-ea"/>
              </a:rPr>
              <a:t>を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ドラッグアンドドロップして配置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2765996" y="3088917"/>
            <a:ext cx="667918" cy="65222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96" y="4487259"/>
            <a:ext cx="2743200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右カーブ矢印 16"/>
          <p:cNvSpPr/>
          <p:nvPr/>
        </p:nvSpPr>
        <p:spPr bwMode="auto">
          <a:xfrm rot="2120693">
            <a:off x="2026795" y="3309771"/>
            <a:ext cx="360050" cy="1206173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161064" y="3626589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4571513" y="3053913"/>
            <a:ext cx="648577" cy="72223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6699142" y="5031766"/>
            <a:ext cx="2120370" cy="2266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5" name="直線矢印コネクタ 24"/>
          <p:cNvCxnSpPr>
            <a:stCxn id="24" idx="1"/>
          </p:cNvCxnSpPr>
          <p:nvPr/>
        </p:nvCxnSpPr>
        <p:spPr bwMode="auto">
          <a:xfrm flipH="1" flipV="1">
            <a:off x="5220090" y="3776144"/>
            <a:ext cx="1479052" cy="136893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919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.9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の実行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の実行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作業</a:t>
            </a:r>
            <a:r>
              <a:rPr lang="ja-JP" altLang="en-US" dirty="0"/>
              <a:t>実行</a:t>
            </a:r>
            <a:r>
              <a:rPr lang="ja-JP" altLang="en-US" dirty="0" smtClean="0"/>
              <a:t>」メニュー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Conductor[</a:t>
            </a:r>
            <a:r>
              <a:rPr lang="ja-JP" altLang="en-US" dirty="0" smtClean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 」サブメニュー「予約日時」項目内のから実行日時を決定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</a:t>
            </a:r>
            <a:r>
              <a:rPr lang="en-US" altLang="ja-JP" dirty="0"/>
              <a:t>Conductor[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 」サブメニュー「</a:t>
            </a:r>
            <a:r>
              <a:rPr lang="en-US" altLang="ja-JP" dirty="0"/>
              <a:t>Conductor</a:t>
            </a:r>
            <a:r>
              <a:rPr lang="ja-JP" altLang="en-US" dirty="0"/>
              <a:t>名称」項目内の 「</a:t>
            </a:r>
            <a:r>
              <a:rPr lang="en-US" altLang="ja-JP" dirty="0" smtClean="0"/>
              <a:t>Conductor_1</a:t>
            </a:r>
            <a:r>
              <a:rPr lang="ja-JP" altLang="en-US" dirty="0" smtClean="0"/>
              <a:t>」</a:t>
            </a:r>
            <a:r>
              <a:rPr lang="ja-JP" altLang="en-US" dirty="0"/>
              <a:t>を</a:t>
            </a:r>
            <a:r>
              <a:rPr lang="ja-JP" altLang="en-US" dirty="0" smtClean="0"/>
              <a:t>選択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」サブメニュー「オペレーション名」項目内の「</a:t>
            </a:r>
            <a:r>
              <a:rPr lang="en-US" altLang="ja-JP" dirty="0" smtClean="0"/>
              <a:t>operation1</a:t>
            </a:r>
            <a:r>
              <a:rPr lang="ja-JP" altLang="en-US" dirty="0" smtClean="0"/>
              <a:t>」を選択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実行</a:t>
            </a:r>
            <a:r>
              <a:rPr lang="ja-JP" altLang="en-US" dirty="0" smtClean="0"/>
              <a:t>」ボタンを押下</a:t>
            </a:r>
            <a:endParaRPr lang="en-US" altLang="ja-JP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508073" y="4397378"/>
            <a:ext cx="1456993" cy="17031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469876" y="5801253"/>
            <a:ext cx="1797804" cy="1527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0" name="角丸四角形 69"/>
          <p:cNvSpPr/>
          <p:nvPr/>
        </p:nvSpPr>
        <p:spPr bwMode="auto">
          <a:xfrm>
            <a:off x="1874945" y="5449002"/>
            <a:ext cx="2679988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下記の値を選択する</a:t>
            </a:r>
          </a:p>
        </p:txBody>
      </p:sp>
      <p:sp>
        <p:nvSpPr>
          <p:cNvPr id="71" name="円形吹き出し 70"/>
          <p:cNvSpPr/>
          <p:nvPr/>
        </p:nvSpPr>
        <p:spPr bwMode="auto">
          <a:xfrm>
            <a:off x="1827634" y="5419319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0035"/>
              </p:ext>
            </p:extLst>
          </p:nvPr>
        </p:nvGraphicFramePr>
        <p:xfrm>
          <a:off x="1965067" y="5807829"/>
          <a:ext cx="256068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58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051106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73" name="角丸四角形 72"/>
          <p:cNvSpPr/>
          <p:nvPr/>
        </p:nvSpPr>
        <p:spPr bwMode="auto">
          <a:xfrm>
            <a:off x="1887308" y="4053610"/>
            <a:ext cx="272602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下記の値を選択する</a:t>
            </a:r>
          </a:p>
        </p:txBody>
      </p:sp>
      <p:sp>
        <p:nvSpPr>
          <p:cNvPr id="74" name="円形吹き出し 73"/>
          <p:cNvSpPr/>
          <p:nvPr/>
        </p:nvSpPr>
        <p:spPr bwMode="auto">
          <a:xfrm>
            <a:off x="1839997" y="4023927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2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75" name="表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958971"/>
              </p:ext>
            </p:extLst>
          </p:nvPr>
        </p:nvGraphicFramePr>
        <p:xfrm>
          <a:off x="2051528" y="4397379"/>
          <a:ext cx="25618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312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9348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名称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Conductor_1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31" name="角丸四角形 30"/>
          <p:cNvSpPr/>
          <p:nvPr/>
        </p:nvSpPr>
        <p:spPr bwMode="auto">
          <a:xfrm>
            <a:off x="810294" y="3094010"/>
            <a:ext cx="936000" cy="14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1887308" y="2723930"/>
            <a:ext cx="255600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下記の値を選択する</a:t>
            </a:r>
          </a:p>
        </p:txBody>
      </p:sp>
      <p:sp>
        <p:nvSpPr>
          <p:cNvPr id="33" name="円形吹き出し 32"/>
          <p:cNvSpPr/>
          <p:nvPr/>
        </p:nvSpPr>
        <p:spPr bwMode="auto">
          <a:xfrm>
            <a:off x="1839997" y="2694247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41802"/>
              </p:ext>
            </p:extLst>
          </p:nvPr>
        </p:nvGraphicFramePr>
        <p:xfrm>
          <a:off x="2051528" y="3067699"/>
          <a:ext cx="22980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6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0893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予約日時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任意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10" name="角丸四角形 9"/>
          <p:cNvSpPr/>
          <p:nvPr/>
        </p:nvSpPr>
        <p:spPr bwMode="auto">
          <a:xfrm>
            <a:off x="4753045" y="5622440"/>
            <a:ext cx="811944" cy="17881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6" name="円形吹き出し 65"/>
          <p:cNvSpPr/>
          <p:nvPr/>
        </p:nvSpPr>
        <p:spPr bwMode="auto">
          <a:xfrm>
            <a:off x="5652561" y="5572285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4</a:t>
            </a: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5" y="2592352"/>
            <a:ext cx="6896834" cy="3950673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 bwMode="auto">
          <a:xfrm>
            <a:off x="568814" y="4591775"/>
            <a:ext cx="1456993" cy="17031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角丸四角形 37"/>
          <p:cNvSpPr/>
          <p:nvPr/>
        </p:nvSpPr>
        <p:spPr bwMode="auto">
          <a:xfrm>
            <a:off x="530617" y="5995650"/>
            <a:ext cx="1797804" cy="1527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1935686" y="5643399"/>
            <a:ext cx="2679988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下記の値を選択する</a:t>
            </a:r>
          </a:p>
        </p:txBody>
      </p:sp>
      <p:sp>
        <p:nvSpPr>
          <p:cNvPr id="40" name="円形吹き出し 39"/>
          <p:cNvSpPr/>
          <p:nvPr/>
        </p:nvSpPr>
        <p:spPr bwMode="auto">
          <a:xfrm>
            <a:off x="1888375" y="5613716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201610"/>
              </p:ext>
            </p:extLst>
          </p:nvPr>
        </p:nvGraphicFramePr>
        <p:xfrm>
          <a:off x="2005427" y="6001747"/>
          <a:ext cx="256068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58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051106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42" name="角丸四角形 41"/>
          <p:cNvSpPr/>
          <p:nvPr/>
        </p:nvSpPr>
        <p:spPr bwMode="auto">
          <a:xfrm>
            <a:off x="1948049" y="4248007"/>
            <a:ext cx="272602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下記の値を選択する</a:t>
            </a:r>
          </a:p>
        </p:txBody>
      </p:sp>
      <p:sp>
        <p:nvSpPr>
          <p:cNvPr id="43" name="円形吹き出し 42"/>
          <p:cNvSpPr/>
          <p:nvPr/>
        </p:nvSpPr>
        <p:spPr bwMode="auto">
          <a:xfrm>
            <a:off x="1900738" y="4218324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2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44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736404"/>
              </p:ext>
            </p:extLst>
          </p:nvPr>
        </p:nvGraphicFramePr>
        <p:xfrm>
          <a:off x="2050373" y="4591776"/>
          <a:ext cx="25618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312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9348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名称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Conductor_1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47" name="角丸四角形 46"/>
          <p:cNvSpPr/>
          <p:nvPr/>
        </p:nvSpPr>
        <p:spPr bwMode="auto">
          <a:xfrm>
            <a:off x="871035" y="3288407"/>
            <a:ext cx="936000" cy="14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1948049" y="2918327"/>
            <a:ext cx="255600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下記の値を選択する</a:t>
            </a:r>
          </a:p>
        </p:txBody>
      </p:sp>
      <p:sp>
        <p:nvSpPr>
          <p:cNvPr id="49" name="円形吹き出し 48"/>
          <p:cNvSpPr/>
          <p:nvPr/>
        </p:nvSpPr>
        <p:spPr bwMode="auto">
          <a:xfrm>
            <a:off x="1900738" y="2888644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41802"/>
              </p:ext>
            </p:extLst>
          </p:nvPr>
        </p:nvGraphicFramePr>
        <p:xfrm>
          <a:off x="2112269" y="3262096"/>
          <a:ext cx="22980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6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0893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予約日時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任意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233" y="3570179"/>
            <a:ext cx="3997542" cy="2307447"/>
          </a:xfrm>
          <a:prstGeom prst="rect">
            <a:avLst/>
          </a:prstGeom>
        </p:spPr>
      </p:pic>
      <p:sp>
        <p:nvSpPr>
          <p:cNvPr id="52" name="角丸四角形 51"/>
          <p:cNvSpPr/>
          <p:nvPr/>
        </p:nvSpPr>
        <p:spPr bwMode="auto">
          <a:xfrm>
            <a:off x="4916056" y="5761973"/>
            <a:ext cx="346206" cy="11565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3" name="円形吹き出し 52"/>
          <p:cNvSpPr/>
          <p:nvPr/>
        </p:nvSpPr>
        <p:spPr bwMode="auto">
          <a:xfrm>
            <a:off x="5346728" y="5657486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1474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 </a:t>
            </a:r>
            <a:r>
              <a:rPr lang="ja-JP" altLang="en-US" dirty="0" smtClean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30" y="2204830"/>
            <a:ext cx="7511409" cy="29524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.10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完了確認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完了</a:t>
            </a:r>
            <a:r>
              <a:rPr lang="ja-JP" altLang="en-US" b="1" dirty="0"/>
              <a:t>確認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実行中または実行完了した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を選択</a:t>
            </a:r>
            <a:r>
              <a:rPr lang="ja-JP" altLang="en-US" dirty="0"/>
              <a:t>し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Done</a:t>
            </a:r>
            <a:r>
              <a:rPr lang="ja-JP" altLang="en-US" dirty="0"/>
              <a:t>のアイコンまたは右側の</a:t>
            </a:r>
            <a:r>
              <a:rPr lang="en-US" altLang="ja-JP" dirty="0"/>
              <a:t>Operation status</a:t>
            </a:r>
            <a:r>
              <a:rPr lang="ja-JP" altLang="en-US" dirty="0"/>
              <a:t>をクリックする</a:t>
            </a:r>
            <a:r>
              <a:rPr lang="ja-JP" altLang="en-US" dirty="0" smtClean="0"/>
              <a:t>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対象作業ステータスや、ログを確認できる画面</a:t>
            </a:r>
            <a:r>
              <a:rPr lang="ja-JP" altLang="en-US" dirty="0"/>
              <a:t>に遷移</a:t>
            </a:r>
            <a:r>
              <a:rPr lang="ja-JP" altLang="en-US" dirty="0" smtClean="0"/>
              <a:t>します。</a:t>
            </a:r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7061348" y="3068950"/>
            <a:ext cx="607082" cy="17007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図形 11"/>
          <p:cNvSpPr/>
          <p:nvPr/>
        </p:nvSpPr>
        <p:spPr>
          <a:xfrm rot="21104936" flipV="1">
            <a:off x="2245683" y="2864397"/>
            <a:ext cx="3202186" cy="1931505"/>
          </a:xfrm>
          <a:prstGeom prst="swooshArrow">
            <a:avLst>
              <a:gd name="adj1" fmla="val 6903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827" y="3594581"/>
            <a:ext cx="2988000" cy="1832930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 bwMode="auto">
          <a:xfrm>
            <a:off x="1907630" y="2708900"/>
            <a:ext cx="360050" cy="41133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851" y="5642481"/>
            <a:ext cx="2988000" cy="1064219"/>
          </a:xfrm>
          <a:prstGeom prst="rect">
            <a:avLst/>
          </a:prstGeom>
        </p:spPr>
      </p:pic>
      <p:sp>
        <p:nvSpPr>
          <p:cNvPr id="18" name="図形 17"/>
          <p:cNvSpPr/>
          <p:nvPr/>
        </p:nvSpPr>
        <p:spPr>
          <a:xfrm rot="4582329">
            <a:off x="7243582" y="3210554"/>
            <a:ext cx="588817" cy="470275"/>
          </a:xfrm>
          <a:prstGeom prst="swooshArrow">
            <a:avLst>
              <a:gd name="adj1" fmla="val 6903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5801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1800" dirty="0" smtClean="0"/>
              <a:t>本書では</a:t>
            </a:r>
            <a:r>
              <a:rPr lang="ja-JP" altLang="en-US" sz="1800" dirty="0"/>
              <a:t>、</a:t>
            </a:r>
            <a:r>
              <a:rPr lang="ja-JP" altLang="en-US" sz="1800"/>
              <a:t>メニューグループ</a:t>
            </a:r>
            <a:r>
              <a:rPr lang="ja-JP" altLang="en-US" sz="1800" smtClean="0"/>
              <a:t>の「</a:t>
            </a:r>
            <a:r>
              <a:rPr lang="en-US" altLang="ja-JP" sz="1800" b="1" dirty="0" smtClean="0"/>
              <a:t>Conductor</a:t>
            </a:r>
            <a:r>
              <a:rPr lang="ja-JP" altLang="en-US" sz="1800" dirty="0" smtClean="0"/>
              <a:t>」</a:t>
            </a:r>
            <a:r>
              <a:rPr lang="ja-JP" altLang="en-US" sz="1800" smtClean="0"/>
              <a:t>について解説しています</a:t>
            </a:r>
            <a:r>
              <a:rPr lang="ja-JP" altLang="en-US" sz="1800" dirty="0" smtClean="0"/>
              <a:t>。</a:t>
            </a:r>
            <a:endParaRPr lang="en-US" altLang="ja-JP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sz="1600" dirty="0" smtClean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/>
              <a:t>　</a:t>
            </a:r>
            <a:r>
              <a:rPr lang="ja-JP" altLang="en-US" kern="0" dirty="0" smtClean="0"/>
              <a:t>本書について</a:t>
            </a:r>
            <a:endParaRPr lang="en-US" kern="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/>
          <a:srcRect b="4149"/>
          <a:stretch/>
        </p:blipFill>
        <p:spPr>
          <a:xfrm>
            <a:off x="314451" y="2060810"/>
            <a:ext cx="8513632" cy="381653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 bwMode="auto">
          <a:xfrm>
            <a:off x="3851900" y="3212970"/>
            <a:ext cx="504070" cy="7201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についての説明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39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 bwMode="auto">
          <a:xfrm>
            <a:off x="251647" y="1689965"/>
            <a:ext cx="8216563" cy="9359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51648" y="2673508"/>
            <a:ext cx="8208894" cy="8741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251648" y="3617218"/>
            <a:ext cx="8205910" cy="28750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下矢印 13"/>
          <p:cNvSpPr/>
          <p:nvPr/>
        </p:nvSpPr>
        <p:spPr bwMode="auto">
          <a:xfrm>
            <a:off x="539564" y="1822195"/>
            <a:ext cx="576080" cy="4464620"/>
          </a:xfrm>
          <a:prstGeom prst="down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</a:t>
            </a:r>
            <a:r>
              <a:rPr lang="ja-JP" altLang="en-US" dirty="0"/>
              <a:t>　</a:t>
            </a:r>
            <a:r>
              <a:rPr lang="ja-JP" altLang="en-US" dirty="0" smtClean="0"/>
              <a:t>シナリオ 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16998"/>
            <a:ext cx="8784976" cy="983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本シナリオは以下の流れとなりま</a:t>
            </a:r>
            <a:r>
              <a:rPr lang="ja-JP" altLang="en-US" dirty="0" smtClean="0"/>
              <a:t>す。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mtClean="0"/>
              <a:t>Ansible driver</a:t>
            </a:r>
            <a:r>
              <a:rPr lang="ja-JP" altLang="en-US" smtClean="0"/>
              <a:t>は</a:t>
            </a:r>
            <a:r>
              <a:rPr lang="en-US" altLang="ja-JP" smtClean="0"/>
              <a:t>Ansible-Legacy</a:t>
            </a:r>
            <a:r>
              <a:rPr lang="ja-JP" altLang="en-US" dirty="0"/>
              <a:t>を</a:t>
            </a:r>
            <a:r>
              <a:rPr lang="ja-JP" altLang="en-US"/>
              <a:t>使用</a:t>
            </a:r>
            <a:r>
              <a:rPr lang="ja-JP" altLang="en-US" smtClean="0"/>
              <a:t>しています。 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64" y="3680057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/>
              <a:t>⑤インターフェース</a:t>
            </a:r>
            <a:r>
              <a:rPr lang="ja-JP" altLang="en-US" b="1" dirty="0"/>
              <a:t>情報を</a:t>
            </a:r>
            <a:r>
              <a:rPr lang="ja-JP" altLang="en-US" b="1" dirty="0" smtClean="0"/>
              <a:t>登録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539564" y="3196561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④</a:t>
            </a:r>
            <a:r>
              <a:rPr kumimoji="1" lang="en-US" altLang="ja-JP" b="1" dirty="0" smtClean="0">
                <a:latin typeface="+mn-ea"/>
              </a:rPr>
              <a:t>Movement</a:t>
            </a:r>
            <a:r>
              <a:rPr kumimoji="1" lang="ja-JP" altLang="en-US" b="1" dirty="0" smtClean="0">
                <a:latin typeface="+mn-ea"/>
              </a:rPr>
              <a:t>の確認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539564" y="2229569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②オペレーションの登録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539564" y="6083099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⑩実行履歴の確認</a:t>
            </a:r>
          </a:p>
        </p:txBody>
      </p:sp>
      <p:sp>
        <p:nvSpPr>
          <p:cNvPr id="8" name="角丸四角形 7"/>
          <p:cNvSpPr/>
          <p:nvPr/>
        </p:nvSpPr>
        <p:spPr bwMode="auto">
          <a:xfrm>
            <a:off x="539564" y="5598321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⑨実行結果確認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539564" y="5118755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⑧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の実行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539564" y="4639189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⑦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の確認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539564" y="1746073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①機器情報の登録</a:t>
            </a:r>
            <a:endParaRPr kumimoji="1" lang="en-US" altLang="ja-JP" b="1" dirty="0" smtClean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539564" y="2713065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③</a:t>
            </a:r>
            <a:r>
              <a:rPr kumimoji="1" lang="en-US" altLang="ja-JP" b="1" dirty="0" smtClean="0">
                <a:latin typeface="+mn-ea"/>
              </a:rPr>
              <a:t>Movement</a:t>
            </a:r>
            <a:r>
              <a:rPr kumimoji="1" lang="ja-JP" altLang="en-US" b="1" dirty="0" smtClean="0">
                <a:latin typeface="+mn-ea"/>
              </a:rPr>
              <a:t>の登録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539564" y="4159623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⑥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の登録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6084210" y="1700760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基本コンソールメニュー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901327" y="2637747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各種</a:t>
            </a:r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Driver</a:t>
            </a:r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メニュー</a:t>
            </a: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940134" y="3617218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Conductor</a:t>
            </a:r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メニュー</a:t>
            </a:r>
          </a:p>
        </p:txBody>
      </p:sp>
    </p:spTree>
    <p:extLst>
      <p:ext uri="{BB962C8B-B14F-4D97-AF65-F5344CB8AC3E}">
        <p14:creationId xmlns:p14="http://schemas.microsoft.com/office/powerpoint/2010/main" val="15213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</a:t>
            </a:r>
            <a:r>
              <a:rPr lang="ja-JP" altLang="en-US" dirty="0"/>
              <a:t>　</a:t>
            </a:r>
            <a:r>
              <a:rPr lang="ja-JP" altLang="en-US" dirty="0" smtClean="0"/>
              <a:t>シナリオ 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734635"/>
            <a:ext cx="8784976" cy="7086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本編では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機能を体感いただくに為に、以下の</a:t>
            </a:r>
            <a:r>
              <a:rPr lang="ja-JP" altLang="en-US" dirty="0" smtClean="0"/>
              <a:t>フローチャート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と同様の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を作成します。</a:t>
            </a:r>
            <a:endParaRPr lang="en-US" altLang="ja-JP" dirty="0" smtClean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80" y="1950664"/>
            <a:ext cx="3219450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539440" y="1612515"/>
            <a:ext cx="1843458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1600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フローチャート</a:t>
            </a:r>
            <a:endParaRPr lang="ja-JP" altLang="en-US" sz="1600" b="1" kern="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 bwMode="gray">
          <a:xfrm>
            <a:off x="50710" y="3593715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①</a:t>
            </a:r>
            <a:endParaRPr lang="ja-JP" altLang="en-US" sz="1600" b="1" kern="0" dirty="0">
              <a:solidFill>
                <a:srgbClr val="FF0000"/>
              </a:solidFill>
            </a:endParaRPr>
          </a:p>
        </p:txBody>
      </p:sp>
      <p:sp>
        <p:nvSpPr>
          <p:cNvPr id="24" name="コンテンツ プレースホルダー 2"/>
          <p:cNvSpPr txBox="1">
            <a:spLocks/>
          </p:cNvSpPr>
          <p:nvPr/>
        </p:nvSpPr>
        <p:spPr bwMode="gray">
          <a:xfrm>
            <a:off x="1852158" y="2053766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②</a:t>
            </a:r>
            <a:endParaRPr lang="ja-JP" altLang="en-US" sz="1600" b="1" kern="0" dirty="0">
              <a:solidFill>
                <a:srgbClr val="FF0000"/>
              </a:solidFill>
            </a:endParaRPr>
          </a:p>
        </p:txBody>
      </p:sp>
      <p:sp>
        <p:nvSpPr>
          <p:cNvPr id="25" name="コンテンツ プレースホルダー 2"/>
          <p:cNvSpPr txBox="1">
            <a:spLocks/>
          </p:cNvSpPr>
          <p:nvPr/>
        </p:nvSpPr>
        <p:spPr bwMode="gray">
          <a:xfrm>
            <a:off x="1878828" y="4388796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899490" y="3627589"/>
            <a:ext cx="663430" cy="5935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907630" y="2009067"/>
            <a:ext cx="1728240" cy="223098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755470" y="4686291"/>
            <a:ext cx="1944270" cy="64854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コンテンツ プレースホルダー 2"/>
          <p:cNvSpPr txBox="1">
            <a:spLocks/>
          </p:cNvSpPr>
          <p:nvPr/>
        </p:nvSpPr>
        <p:spPr bwMode="gray">
          <a:xfrm>
            <a:off x="4052590" y="1916790"/>
            <a:ext cx="4969206" cy="43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ja-JP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Conductor</a:t>
            </a:r>
            <a:r>
              <a:rPr lang="ja-JP" altLang="en-US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機能の特徴</a:t>
            </a:r>
            <a:endParaRPr lang="en-US" altLang="ja-JP" b="1" kern="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 smtClean="0">
                <a:solidFill>
                  <a:srgbClr val="FF0000"/>
                </a:solidFill>
              </a:rPr>
              <a:t>①</a:t>
            </a:r>
            <a:r>
              <a:rPr lang="en-US" altLang="ja-JP" sz="1800" kern="0" dirty="0" smtClean="0"/>
              <a:t/>
            </a:r>
            <a:br>
              <a:rPr lang="en-US" altLang="ja-JP" sz="1800" kern="0" dirty="0" smtClean="0"/>
            </a:br>
            <a:r>
              <a:rPr lang="ja-JP" altLang="en-US" kern="0" dirty="0" smtClean="0"/>
              <a:t>前処理の成功</a:t>
            </a:r>
            <a:r>
              <a:rPr lang="en-US" altLang="ja-JP" kern="0" dirty="0" smtClean="0"/>
              <a:t>/</a:t>
            </a:r>
            <a:r>
              <a:rPr lang="ja-JP" altLang="en-US" kern="0" dirty="0" smtClean="0"/>
              <a:t>終了判断による条件分岐機能</a:t>
            </a:r>
            <a:r>
              <a:rPr lang="en-US" altLang="ja-JP" sz="1400" kern="0" dirty="0" smtClean="0"/>
              <a:t/>
            </a:r>
            <a:br>
              <a:rPr lang="en-US" altLang="ja-JP" sz="1400" kern="0" dirty="0" smtClean="0"/>
            </a:br>
            <a:endParaRPr lang="en-US" altLang="ja-JP" kern="0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 smtClean="0">
                <a:solidFill>
                  <a:srgbClr val="FF0000"/>
                </a:solidFill>
              </a:rPr>
              <a:t>②</a:t>
            </a:r>
            <a:r>
              <a:rPr lang="en-US" altLang="ja-JP" sz="1800" kern="0" dirty="0" smtClean="0"/>
              <a:t/>
            </a:r>
            <a:br>
              <a:rPr lang="en-US" altLang="ja-JP" sz="1800" kern="0" dirty="0" smtClean="0"/>
            </a:br>
            <a:r>
              <a:rPr lang="ja-JP" altLang="en-US" kern="0" dirty="0" smtClean="0"/>
              <a:t>登録済の</a:t>
            </a:r>
            <a:r>
              <a:rPr lang="en-US" altLang="ja-JP" kern="0" dirty="0" smtClean="0"/>
              <a:t>Operation/Conductor</a:t>
            </a:r>
            <a:r>
              <a:rPr lang="ja-JP" altLang="en-US" kern="0" dirty="0" smtClean="0"/>
              <a:t>の呼び出し機能</a:t>
            </a:r>
            <a:r>
              <a:rPr lang="en-US" altLang="ja-JP" kern="0" dirty="0" smtClean="0"/>
              <a:t/>
            </a:r>
            <a:br>
              <a:rPr lang="en-US" altLang="ja-JP" kern="0" dirty="0" smtClean="0"/>
            </a:br>
            <a:endParaRPr lang="en-US" altLang="ja-JP" kern="0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 smtClean="0">
                <a:solidFill>
                  <a:srgbClr val="FF0000"/>
                </a:solidFill>
              </a:rPr>
              <a:t>③</a:t>
            </a:r>
            <a:r>
              <a:rPr lang="en-US" altLang="ja-JP" sz="1800" kern="0" dirty="0" smtClean="0"/>
              <a:t/>
            </a:r>
            <a:br>
              <a:rPr lang="en-US" altLang="ja-JP" sz="1800" kern="0" dirty="0" smtClean="0"/>
            </a:br>
            <a:r>
              <a:rPr lang="en-US" altLang="ja-JP" kern="0" dirty="0" smtClean="0"/>
              <a:t>Movement</a:t>
            </a:r>
            <a:r>
              <a:rPr lang="ja-JP" altLang="en-US" kern="0" dirty="0" smtClean="0"/>
              <a:t>の並行処理機能</a:t>
            </a:r>
            <a:endParaRPr lang="ja-JP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2946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</a:t>
            </a:r>
            <a:r>
              <a:rPr lang="ja-JP" altLang="en-US" dirty="0"/>
              <a:t>準備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IaC</a:t>
            </a:r>
            <a:r>
              <a:rPr lang="ja-JP" altLang="en-US" b="1" dirty="0" smtClean="0"/>
              <a:t>の作成</a:t>
            </a:r>
            <a:r>
              <a:rPr lang="en-US" altLang="ja-JP" b="1" dirty="0" smtClean="0"/>
              <a:t>(1/2)</a:t>
            </a:r>
            <a:endParaRPr lang="en-US" altLang="ja-JP" sz="1800" b="1" dirty="0" smtClean="0"/>
          </a:p>
          <a:p>
            <a:pPr marL="180000" lvl="1" indent="0">
              <a:buNone/>
            </a:pPr>
            <a:r>
              <a:rPr lang="ja-JP" altLang="en-US" sz="1800" dirty="0" smtClean="0"/>
              <a:t>本シナリオ</a:t>
            </a:r>
            <a:r>
              <a:rPr lang="ja-JP" altLang="en-US" sz="1800" dirty="0"/>
              <a:t>では、</a:t>
            </a:r>
            <a:r>
              <a:rPr lang="en-US" altLang="ja-JP" sz="1800" dirty="0" smtClean="0"/>
              <a:t>Ansible-Legacy</a:t>
            </a:r>
            <a:r>
              <a:rPr lang="ja-JP" altLang="en-US" sz="1800" dirty="0"/>
              <a:t>を例にご説明</a:t>
            </a:r>
            <a:r>
              <a:rPr lang="ja-JP" altLang="en-US" sz="1800" dirty="0" smtClean="0"/>
              <a:t>します。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ja-JP" altLang="en-US" sz="1800" dirty="0"/>
              <a:t>下記</a:t>
            </a:r>
            <a:r>
              <a:rPr lang="ja-JP" altLang="en-US" sz="1800" dirty="0" smtClean="0"/>
              <a:t>の</a:t>
            </a:r>
            <a:r>
              <a:rPr lang="en-US" altLang="ja-JP" sz="1800" dirty="0" err="1" smtClean="0"/>
              <a:t>IaC</a:t>
            </a:r>
            <a:r>
              <a:rPr lang="ja-JP" altLang="en-US" sz="1800" dirty="0" smtClean="0"/>
              <a:t>を</a:t>
            </a:r>
            <a:r>
              <a:rPr lang="ja-JP" altLang="en-US" sz="1800" dirty="0" smtClean="0">
                <a:solidFill>
                  <a:srgbClr val="FF0000"/>
                </a:solidFill>
              </a:rPr>
              <a:t>モジュールごとに</a:t>
            </a:r>
            <a:r>
              <a:rPr lang="en-US" altLang="ja-JP" sz="1800" dirty="0" err="1" smtClean="0">
                <a:solidFill>
                  <a:srgbClr val="FF0000"/>
                </a:solidFill>
              </a:rPr>
              <a:t>yml</a:t>
            </a:r>
            <a:r>
              <a:rPr lang="ja-JP" altLang="en-US" sz="1800" dirty="0" smtClean="0">
                <a:solidFill>
                  <a:srgbClr val="FF0000"/>
                </a:solidFill>
              </a:rPr>
              <a:t>ファイルとして</a:t>
            </a:r>
            <a:r>
              <a:rPr lang="ja-JP" altLang="en-US" sz="1800" dirty="0" smtClean="0"/>
              <a:t>保存してください。</a:t>
            </a:r>
            <a:endParaRPr lang="en-US" altLang="ja-JP" sz="1800" dirty="0" smtClean="0"/>
          </a:p>
          <a:p>
            <a:pPr marL="288000" lvl="2" indent="0">
              <a:buNone/>
            </a:pPr>
            <a:r>
              <a:rPr lang="en-US" altLang="ja-JP" sz="1600" dirty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文字</a:t>
            </a:r>
            <a:r>
              <a:rPr lang="ja-JP" altLang="en-US" dirty="0">
                <a:solidFill>
                  <a:srgbClr val="FF0000"/>
                </a:solidFill>
              </a:rPr>
              <a:t>コードは</a:t>
            </a:r>
            <a:r>
              <a:rPr lang="en-US" altLang="ja-JP" dirty="0">
                <a:solidFill>
                  <a:srgbClr val="FF0000"/>
                </a:solidFill>
              </a:rPr>
              <a:t>”UTF-</a:t>
            </a:r>
            <a:r>
              <a:rPr lang="ja-JP" altLang="en-US" dirty="0">
                <a:solidFill>
                  <a:srgbClr val="FF0000"/>
                </a:solidFill>
              </a:rPr>
              <a:t>８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ja-JP" altLang="en-US" dirty="0">
                <a:solidFill>
                  <a:srgbClr val="FF0000"/>
                </a:solidFill>
              </a:rPr>
              <a:t>、改行コードは</a:t>
            </a:r>
            <a:r>
              <a:rPr lang="en-US" altLang="ja-JP" dirty="0">
                <a:solidFill>
                  <a:srgbClr val="FF0000"/>
                </a:solidFill>
              </a:rPr>
              <a:t>”LF”</a:t>
            </a:r>
            <a:r>
              <a:rPr lang="ja-JP" altLang="en-US" dirty="0">
                <a:solidFill>
                  <a:srgbClr val="FF0000"/>
                </a:solidFill>
              </a:rPr>
              <a:t>、拡張子は</a:t>
            </a:r>
            <a:r>
              <a:rPr lang="en-US" altLang="ja-JP" dirty="0">
                <a:solidFill>
                  <a:srgbClr val="FF0000"/>
                </a:solidFill>
              </a:rPr>
              <a:t>”yml”</a:t>
            </a:r>
            <a:r>
              <a:rPr lang="ja-JP" altLang="en-US" dirty="0">
                <a:solidFill>
                  <a:srgbClr val="FF0000"/>
                </a:solidFill>
              </a:rPr>
              <a:t>形式</a:t>
            </a:r>
            <a:r>
              <a:rPr lang="ja-JP" altLang="en-US" dirty="0" smtClean="0">
                <a:solidFill>
                  <a:srgbClr val="FF0000"/>
                </a:solidFill>
              </a:rPr>
              <a:t>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また</a:t>
            </a:r>
            <a:r>
              <a:rPr lang="ja-JP" altLang="en-US" dirty="0">
                <a:solidFill>
                  <a:srgbClr val="FF0000"/>
                </a:solidFill>
              </a:rPr>
              <a:t>、インデントにご注意下さい</a:t>
            </a:r>
            <a:r>
              <a:rPr lang="ja-JP" altLang="en-US" dirty="0" smtClean="0">
                <a:solidFill>
                  <a:srgbClr val="FF0000"/>
                </a:solidFill>
              </a:rPr>
              <a:t>。</a:t>
            </a:r>
            <a:endParaRPr lang="ja-JP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420" y="2276840"/>
            <a:ext cx="6408890" cy="424859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 rtlCol="0" anchor="ctr">
            <a:noAutofit/>
          </a:bodyPr>
          <a:lstStyle/>
          <a:p>
            <a:endParaRPr lang="en-US" altLang="ja-JP" sz="1400" dirty="0" smtClean="0"/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create directory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path: 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</a:t>
            </a:r>
            <a:r>
              <a:rPr lang="en-US" altLang="ja-JP" sz="1400" dirty="0" err="1"/>
              <a:t>item.dir</a:t>
            </a:r>
            <a:r>
              <a:rPr lang="en-US" altLang="ja-JP" sz="1400" dirty="0"/>
              <a:t> }}</a:t>
            </a:r>
          </a:p>
          <a:p>
            <a:r>
              <a:rPr lang="en-US" altLang="ja-JP" sz="1400" dirty="0"/>
              <a:t>    state: directory</a:t>
            </a:r>
          </a:p>
          <a:p>
            <a:r>
              <a:rPr lang="en-US" altLang="ja-JP" sz="1400" dirty="0"/>
              <a:t>    mode: </a:t>
            </a:r>
            <a:r>
              <a:rPr lang="en-US" altLang="ja-JP" sz="1400" dirty="0" smtClean="0"/>
              <a:t>0755</a:t>
            </a:r>
            <a:endParaRPr lang="en-US" altLang="ja-JP" sz="1400" dirty="0"/>
          </a:p>
          <a:p>
            <a:r>
              <a:rPr lang="en-US" altLang="ja-JP" sz="1400" dirty="0"/>
              <a:t>  </a:t>
            </a:r>
            <a:r>
              <a:rPr lang="en-US" altLang="ja-JP" sz="1400" dirty="0" err="1"/>
              <a:t>with_items</a:t>
            </a:r>
            <a:r>
              <a:rPr lang="en-US" altLang="ja-JP" sz="1400" dirty="0"/>
              <a:t>:</a:t>
            </a:r>
          </a:p>
          <a:p>
            <a:r>
              <a:rPr lang="en-US" altLang="ja-JP" sz="1400" dirty="0"/>
              <a:t>    - { </a:t>
            </a:r>
            <a:r>
              <a:rPr lang="en-US" altLang="ja-JP" sz="1400" dirty="0" err="1"/>
              <a:t>dir</a:t>
            </a:r>
            <a:r>
              <a:rPr lang="en-US" altLang="ja-JP" sz="1400" dirty="0"/>
              <a:t>: "{{ VAR_dir_name_1 }}" }</a:t>
            </a:r>
          </a:p>
          <a:p>
            <a:r>
              <a:rPr lang="en-US" altLang="ja-JP" sz="1400" dirty="0"/>
              <a:t>    - { </a:t>
            </a:r>
            <a:r>
              <a:rPr lang="en-US" altLang="ja-JP" sz="1400" dirty="0" err="1"/>
              <a:t>dir</a:t>
            </a:r>
            <a:r>
              <a:rPr lang="en-US" altLang="ja-JP" sz="1400" dirty="0"/>
              <a:t>: "{{ VAR_dir_name_2 }}" </a:t>
            </a:r>
            <a:r>
              <a:rPr lang="en-US" altLang="ja-JP" sz="1400" dirty="0" smtClean="0"/>
              <a:t>}</a:t>
            </a:r>
            <a:endParaRPr lang="en-US" altLang="ja-JP" sz="1400" dirty="0"/>
          </a:p>
          <a:p>
            <a:endParaRPr lang="en-US" altLang="ja-JP" sz="1400" dirty="0" smtClean="0"/>
          </a:p>
          <a:p>
            <a:r>
              <a:rPr lang="en-US" altLang="ja-JP" sz="1400" dirty="0"/>
              <a:t>- name: remove directory 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VAR_dir_name_1 }}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smtClean="0"/>
              <a:t>state=absent</a:t>
            </a:r>
          </a:p>
          <a:p>
            <a:endParaRPr lang="en-US" altLang="ja-JP" sz="1400" dirty="0"/>
          </a:p>
          <a:p>
            <a:r>
              <a:rPr lang="en-US" altLang="ja-JP" sz="1400" dirty="0"/>
              <a:t>- name: create file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 VAR_dir_name_1 }}/{{ </a:t>
            </a:r>
            <a:r>
              <a:rPr lang="en-US" altLang="ja-JP" sz="1400" dirty="0" err="1" smtClean="0"/>
              <a:t>VAR_file_name</a:t>
            </a:r>
            <a:r>
              <a:rPr lang="en-US" altLang="ja-JP" sz="1400" dirty="0" smtClean="0"/>
              <a:t> }}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state=touch</a:t>
            </a:r>
            <a:endParaRPr lang="en-US" altLang="ja-JP" sz="1400" dirty="0"/>
          </a:p>
          <a:p>
            <a:r>
              <a:rPr lang="en-US" altLang="ja-JP" sz="1400" dirty="0"/>
              <a:t>    mode=0755</a:t>
            </a:r>
            <a:endParaRPr lang="en-US" altLang="ja-JP" sz="1400" dirty="0" smtClean="0"/>
          </a:p>
          <a:p>
            <a:endParaRPr lang="en-US" altLang="ja-JP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8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</a:t>
            </a:r>
            <a:r>
              <a:rPr lang="ja-JP" altLang="en-US" dirty="0"/>
              <a:t>準備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IaC</a:t>
            </a:r>
            <a:r>
              <a:rPr lang="ja-JP" altLang="en-US" b="1" dirty="0" smtClean="0"/>
              <a:t>の作成</a:t>
            </a:r>
            <a:r>
              <a:rPr lang="en-US" altLang="ja-JP" b="1" dirty="0" smtClean="0"/>
              <a:t>(2/2)</a:t>
            </a:r>
            <a:br>
              <a:rPr lang="en-US" altLang="ja-JP" b="1" dirty="0" smtClean="0"/>
            </a:br>
            <a:r>
              <a:rPr lang="ja-JP" altLang="en-US" sz="1800" dirty="0" smtClean="0"/>
              <a:t>以下も同様に</a:t>
            </a:r>
            <a:r>
              <a:rPr lang="ja-JP" altLang="en-US" sz="1800" dirty="0" smtClean="0">
                <a:solidFill>
                  <a:srgbClr val="FF0000"/>
                </a:solidFill>
              </a:rPr>
              <a:t>モジュール</a:t>
            </a:r>
            <a:r>
              <a:rPr lang="ja-JP" altLang="en-US" sz="1800" dirty="0">
                <a:solidFill>
                  <a:srgbClr val="FF0000"/>
                </a:solidFill>
              </a:rPr>
              <a:t>ごと</a:t>
            </a:r>
            <a:r>
              <a:rPr lang="ja-JP" altLang="en-US" sz="1800" dirty="0" smtClean="0">
                <a:solidFill>
                  <a:srgbClr val="FF0000"/>
                </a:solidFill>
              </a:rPr>
              <a:t>に</a:t>
            </a:r>
            <a:r>
              <a:rPr lang="en-US" altLang="ja-JP" sz="1800" dirty="0" err="1">
                <a:solidFill>
                  <a:srgbClr val="FF0000"/>
                </a:solidFill>
              </a:rPr>
              <a:t>yml</a:t>
            </a:r>
            <a:r>
              <a:rPr lang="ja-JP" altLang="en-US" sz="1800" dirty="0" smtClean="0">
                <a:solidFill>
                  <a:srgbClr val="FF0000"/>
                </a:solidFill>
              </a:rPr>
              <a:t>ファイル</a:t>
            </a:r>
            <a:r>
              <a:rPr lang="ja-JP" altLang="en-US" sz="1800" dirty="0">
                <a:solidFill>
                  <a:srgbClr val="FF0000"/>
                </a:solidFill>
              </a:rPr>
              <a:t>として</a:t>
            </a:r>
            <a:r>
              <a:rPr lang="ja-JP" altLang="en-US" sz="1800" dirty="0"/>
              <a:t>保存してください。</a:t>
            </a:r>
            <a:endParaRPr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b="1" dirty="0" smtClean="0"/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5878" y="1484730"/>
            <a:ext cx="6580635" cy="4933786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ja-JP" sz="1400" dirty="0"/>
              <a:t>- name: remove file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VAR_dir_name_1 }}/{{ 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}}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smtClean="0"/>
              <a:t>state=absent</a:t>
            </a:r>
          </a:p>
          <a:p>
            <a:endParaRPr lang="en-US" altLang="ja-JP" sz="1400" dirty="0"/>
          </a:p>
          <a:p>
            <a:r>
              <a:rPr lang="en-US" altLang="ja-JP" sz="1400" dirty="0"/>
              <a:t>- name: copy file</a:t>
            </a:r>
          </a:p>
          <a:p>
            <a:r>
              <a:rPr lang="en-US" altLang="ja-JP" sz="1400" dirty="0"/>
              <a:t>  copy: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src</a:t>
            </a:r>
            <a:r>
              <a:rPr lang="en-US" altLang="ja-JP" sz="1400" dirty="0"/>
              <a:t>: 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VAR_dir_name_1 }}/{{ 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}}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dest</a:t>
            </a:r>
            <a:r>
              <a:rPr lang="en-US" altLang="ja-JP" sz="1400" dirty="0"/>
              <a:t>: 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VAR_dir_name_2 }}/{{ 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}}</a:t>
            </a:r>
          </a:p>
          <a:p>
            <a:r>
              <a:rPr lang="en-US" altLang="ja-JP" sz="1400" dirty="0"/>
              <a:t>    owner: root</a:t>
            </a:r>
          </a:p>
          <a:p>
            <a:r>
              <a:rPr lang="en-US" altLang="ja-JP" sz="1400" dirty="0"/>
              <a:t>    group: root</a:t>
            </a:r>
          </a:p>
          <a:p>
            <a:r>
              <a:rPr lang="en-US" altLang="ja-JP" sz="1400" dirty="0"/>
              <a:t>    mode: 0644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remote_src</a:t>
            </a:r>
            <a:r>
              <a:rPr lang="en-US" altLang="ja-JP" sz="1400" dirty="0"/>
              <a:t>: </a:t>
            </a:r>
            <a:r>
              <a:rPr lang="en-US" altLang="ja-JP" sz="1400" dirty="0" smtClean="0"/>
              <a:t>yes</a:t>
            </a:r>
          </a:p>
          <a:p>
            <a:r>
              <a:rPr lang="en-US" altLang="ja-JP" sz="1400" dirty="0" smtClean="0"/>
              <a:t>    </a:t>
            </a:r>
            <a:endParaRPr lang="en-US" altLang="ja-JP" sz="1400" dirty="0"/>
          </a:p>
          <a:p>
            <a:r>
              <a:rPr lang="en-US" altLang="ja-JP" sz="1400" dirty="0"/>
              <a:t>- name: edit file</a:t>
            </a:r>
          </a:p>
          <a:p>
            <a:r>
              <a:rPr lang="en-US" altLang="ja-JP" sz="1400" dirty="0"/>
              <a:t>  copy: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dest</a:t>
            </a:r>
            <a:r>
              <a:rPr lang="en-US" altLang="ja-JP" sz="1400" dirty="0"/>
              <a:t>: 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VAR_dir_name_1 }}/{{ 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}}</a:t>
            </a:r>
          </a:p>
          <a:p>
            <a:r>
              <a:rPr lang="en-US" altLang="ja-JP" sz="1400" dirty="0"/>
              <a:t>    content: "{{ VAR_edit_param_1 }}"</a:t>
            </a:r>
          </a:p>
          <a:p>
            <a:r>
              <a:rPr lang="en-US" altLang="ja-JP" sz="1400" dirty="0" smtClean="0"/>
              <a:t>    </a:t>
            </a:r>
            <a:endParaRPr lang="en-US" altLang="ja-JP" sz="1400" dirty="0"/>
          </a:p>
          <a:p>
            <a:r>
              <a:rPr lang="en-US" altLang="ja-JP" sz="1400" dirty="0"/>
              <a:t>- name: forced termination</a:t>
            </a:r>
          </a:p>
          <a:p>
            <a:r>
              <a:rPr lang="en-US" altLang="ja-JP" sz="1400" dirty="0"/>
              <a:t>  fail: </a:t>
            </a:r>
            <a:r>
              <a:rPr lang="en-US" altLang="ja-JP" sz="1400" dirty="0" err="1"/>
              <a:t>msg</a:t>
            </a:r>
            <a:r>
              <a:rPr lang="en-US" altLang="ja-JP" sz="1400" dirty="0" smtClean="0"/>
              <a:t>={{ </a:t>
            </a:r>
            <a:r>
              <a:rPr lang="en-US" altLang="ja-JP" sz="1400" dirty="0" err="1" smtClean="0"/>
              <a:t>VAR_message_text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}}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gray">
          <a:xfrm>
            <a:off x="6872604" y="5015730"/>
            <a:ext cx="1843458" cy="396345"/>
          </a:xfrm>
          <a:prstGeom prst="rect">
            <a:avLst/>
          </a:prstGeom>
          <a:ln w="28575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ja-JP" altLang="en-US" sz="1600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・作成後イメージ</a:t>
            </a:r>
            <a:endParaRPr lang="ja-JP" altLang="en-US" sz="1600" b="1" kern="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50" y="5466785"/>
            <a:ext cx="4504112" cy="136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2109</Words>
  <Application>Microsoft Office PowerPoint</Application>
  <PresentationFormat>画面に合わせる (4:3)</PresentationFormat>
  <Paragraphs>436</Paragraphs>
  <Slides>31</Slides>
  <Notes>22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31</vt:i4>
      </vt:variant>
    </vt:vector>
  </HeadingPairs>
  <TitlesOfParts>
    <vt:vector size="42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 はじめに</vt:lpstr>
      <vt:lpstr>1.1　Ansible driverについて　X/X</vt:lpstr>
      <vt:lpstr>2. Conductorについての説明</vt:lpstr>
      <vt:lpstr>2.1　シナリオ (1/2)</vt:lpstr>
      <vt:lpstr>2.1　シナリオ (2/2)</vt:lpstr>
      <vt:lpstr>2.2　事前準備</vt:lpstr>
      <vt:lpstr>2.2　事前準備</vt:lpstr>
      <vt:lpstr>3. 実習</vt:lpstr>
      <vt:lpstr>3.1　作業対象ホストの登録</vt:lpstr>
      <vt:lpstr>3.2　オペレーションの登録</vt:lpstr>
      <vt:lpstr>3.3　IaCの登録 (1/2)</vt:lpstr>
      <vt:lpstr>3.3　IaCの登録 (2/2)</vt:lpstr>
      <vt:lpstr>3.4　Movementの登録 (1/2)</vt:lpstr>
      <vt:lpstr>3.4　Movementの登録 (2/2)</vt:lpstr>
      <vt:lpstr>3.5　Movement-Playbook紐付の登録 (1/2)</vt:lpstr>
      <vt:lpstr>3.5　Movement-Playbook紐付の登録 (2/2)</vt:lpstr>
      <vt:lpstr>3.6　オペレーションに関連付くMovementとホストの登録</vt:lpstr>
      <vt:lpstr>3.7　代入値管理 (1/2)</vt:lpstr>
      <vt:lpstr>3.7　代入値管理 (2/2)</vt:lpstr>
      <vt:lpstr>3.8　Conductorの登録 (1/7)</vt:lpstr>
      <vt:lpstr>3.8　Conductorの登録 (2/7)</vt:lpstr>
      <vt:lpstr>3.8　Conductorの登録 (3/7)</vt:lpstr>
      <vt:lpstr>3.8　Conductorの登録 (4/7)</vt:lpstr>
      <vt:lpstr>3.8　Conductorの登録 (5/7)</vt:lpstr>
      <vt:lpstr>3.8　Conductorの登録 (6/7)</vt:lpstr>
      <vt:lpstr>3.8　Conductorの登録 (7/7)</vt:lpstr>
      <vt:lpstr>3.9　Conductorの実行</vt:lpstr>
      <vt:lpstr>3.10　Conductor完了確認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2022-01-28T01:23:39Z</dcterms:modified>
</cp:coreProperties>
</file>