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4"/>
  </p:notesMasterIdLst>
  <p:handoutMasterIdLst>
    <p:handoutMasterId r:id="rId35"/>
  </p:handoutMasterIdLst>
  <p:sldIdLst>
    <p:sldId id="262" r:id="rId3"/>
    <p:sldId id="507" r:id="rId4"/>
    <p:sldId id="508" r:id="rId5"/>
    <p:sldId id="680" r:id="rId6"/>
    <p:sldId id="681" r:id="rId7"/>
    <p:sldId id="698" r:id="rId8"/>
    <p:sldId id="712" r:id="rId9"/>
    <p:sldId id="699" r:id="rId10"/>
    <p:sldId id="711" r:id="rId11"/>
    <p:sldId id="710" r:id="rId12"/>
    <p:sldId id="700" r:id="rId13"/>
    <p:sldId id="701" r:id="rId14"/>
    <p:sldId id="702" r:id="rId15"/>
    <p:sldId id="713" r:id="rId16"/>
    <p:sldId id="703" r:id="rId17"/>
    <p:sldId id="714" r:id="rId18"/>
    <p:sldId id="704" r:id="rId19"/>
    <p:sldId id="715" r:id="rId20"/>
    <p:sldId id="705" r:id="rId21"/>
    <p:sldId id="706" r:id="rId22"/>
    <p:sldId id="716" r:id="rId23"/>
    <p:sldId id="707" r:id="rId24"/>
    <p:sldId id="717" r:id="rId25"/>
    <p:sldId id="718" r:id="rId26"/>
    <p:sldId id="719" r:id="rId27"/>
    <p:sldId id="720" r:id="rId28"/>
    <p:sldId id="722" r:id="rId29"/>
    <p:sldId id="721" r:id="rId30"/>
    <p:sldId id="708" r:id="rId31"/>
    <p:sldId id="709" r:id="rId32"/>
    <p:sldId id="318" r:id="rId33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m page・Table of Contents" id="{F24E20D0-6B8C-4B32-8751-7AA64DD83654}">
          <p14:sldIdLst>
            <p14:sldId id="262"/>
            <p14:sldId id="507"/>
          </p14:sldIdLst>
        </p14:section>
        <p14:section name="About Conductor" id="{14548CBC-38AE-45A7-B88A-8CC80C3747D3}">
          <p14:sldIdLst>
            <p14:sldId id="508"/>
            <p14:sldId id="680"/>
            <p14:sldId id="681"/>
            <p14:sldId id="698"/>
            <p14:sldId id="712"/>
            <p14:sldId id="699"/>
            <p14:sldId id="711"/>
            <p14:sldId id="710"/>
            <p14:sldId id="700"/>
            <p14:sldId id="701"/>
            <p14:sldId id="702"/>
            <p14:sldId id="713"/>
            <p14:sldId id="703"/>
            <p14:sldId id="714"/>
            <p14:sldId id="704"/>
            <p14:sldId id="715"/>
            <p14:sldId id="705"/>
            <p14:sldId id="706"/>
            <p14:sldId id="716"/>
            <p14:sldId id="707"/>
            <p14:sldId id="717"/>
            <p14:sldId id="718"/>
            <p14:sldId id="719"/>
            <p14:sldId id="720"/>
            <p14:sldId id="722"/>
            <p14:sldId id="721"/>
            <p14:sldId id="708"/>
            <p14:sldId id="70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00FF"/>
    <a:srgbClr val="FFFFCC"/>
    <a:srgbClr val="336600"/>
    <a:srgbClr val="008000"/>
    <a:srgbClr val="FF99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95507" autoAdjust="0"/>
  </p:normalViewPr>
  <p:slideViewPr>
    <p:cSldViewPr>
      <p:cViewPr varScale="1">
        <p:scale>
          <a:sx n="142" d="100"/>
          <a:sy n="142" d="100"/>
        </p:scale>
        <p:origin x="82" y="614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2022/2/2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2022/2/2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608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113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543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945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163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0551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864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339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102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41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401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15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41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2470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65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613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568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687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5846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711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414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06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Exastro IT Automation Version 1.9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err="1" smtClean="0"/>
              <a:t>Conductor【Practice</a:t>
            </a:r>
            <a:r>
              <a:rPr lang="en-US" altLang="ja-JP" sz="4800" b="1" dirty="0" smtClean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※In this document, “Exastro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</a:t>
            </a:r>
            <a:r>
              <a:rPr lang="ja-JP" altLang="en-US" dirty="0" smtClean="0"/>
              <a:t> </a:t>
            </a:r>
            <a:r>
              <a:rPr lang="en-US" altLang="ja-JP" dirty="0" smtClean="0"/>
              <a:t>Operation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208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en-US" altLang="ja-JP" dirty="0"/>
              <a:t>Register Target host 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Target host 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 smtClean="0"/>
              <a:t>"</a:t>
            </a:r>
            <a:r>
              <a:rPr lang="en-US" altLang="ja-JP" dirty="0"/>
              <a:t>Basic </a:t>
            </a:r>
            <a:r>
              <a:rPr lang="en-US" altLang="ja-JP" dirty="0" smtClean="0"/>
              <a:t>Console“ menu </a:t>
            </a:r>
            <a:r>
              <a:rPr lang="en-US" altLang="ja-JP" dirty="0"/>
              <a:t>group &gt;&gt; "Device </a:t>
            </a:r>
            <a:r>
              <a:rPr lang="en-US" altLang="ja-JP" dirty="0" smtClean="0"/>
              <a:t>list“ menu </a:t>
            </a:r>
            <a:r>
              <a:rPr lang="en-US" altLang="ja-JP" dirty="0"/>
              <a:t>&gt;&gt; "</a:t>
            </a:r>
            <a:r>
              <a:rPr lang="en-US" altLang="ja-JP" dirty="0" smtClean="0"/>
              <a:t>Register“ submenu &gt;&gt;"</a:t>
            </a:r>
            <a:r>
              <a:rPr lang="en-US" altLang="ja-JP" dirty="0"/>
              <a:t>Start </a:t>
            </a:r>
            <a:r>
              <a:rPr lang="en-US" altLang="ja-JP" dirty="0" smtClean="0"/>
              <a:t>register“ button.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/>
              <a:t>Enter </a:t>
            </a:r>
            <a:r>
              <a:rPr lang="en-US" altLang="ja-JP" dirty="0" smtClean="0"/>
              <a:t>the following "Host </a:t>
            </a:r>
            <a:r>
              <a:rPr lang="en-US" altLang="ja-JP" dirty="0"/>
              <a:t>name</a:t>
            </a:r>
            <a:r>
              <a:rPr lang="en-US" altLang="ja-JP" dirty="0" smtClean="0"/>
              <a:t>", "</a:t>
            </a:r>
            <a:r>
              <a:rPr lang="en-US" altLang="ja-JP" dirty="0"/>
              <a:t>IP address</a:t>
            </a:r>
            <a:r>
              <a:rPr lang="en-US" altLang="ja-JP" dirty="0" smtClean="0"/>
              <a:t>", "Login ID", “Management", "</a:t>
            </a:r>
            <a:r>
              <a:rPr lang="en-US" altLang="ja-JP" dirty="0"/>
              <a:t>Login </a:t>
            </a:r>
            <a:r>
              <a:rPr lang="en-US" altLang="ja-JP" dirty="0" smtClean="0"/>
              <a:t>password“ and "Authentication method“.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Click the “Register” button.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043510" y="5600385"/>
            <a:ext cx="7993110" cy="79200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/>
              <a:t>This scenario </a:t>
            </a:r>
            <a:r>
              <a:rPr lang="en-US" altLang="ja-JP" sz="1400" dirty="0"/>
              <a:t>assumes that you want to have </a:t>
            </a:r>
            <a:r>
              <a:rPr lang="en-US" altLang="ja-JP" sz="1400" dirty="0" smtClean="0"/>
              <a:t>a</a:t>
            </a:r>
            <a:r>
              <a:rPr lang="en-US" altLang="ja-JP" sz="1400" dirty="0"/>
              <a:t> </a:t>
            </a:r>
            <a:r>
              <a:rPr lang="en-US" altLang="ja-JP" sz="1400" dirty="0" err="1"/>
              <a:t>ssh</a:t>
            </a:r>
            <a:r>
              <a:rPr lang="en-US" altLang="ja-JP" sz="1400" dirty="0"/>
              <a:t> password connection to the </a:t>
            </a:r>
            <a:r>
              <a:rPr lang="en-US" altLang="ja-JP" sz="1400" dirty="0" smtClean="0"/>
              <a:t>Target host.</a:t>
            </a:r>
          </a:p>
          <a:p>
            <a:pPr algn="ctr"/>
            <a:r>
              <a:rPr lang="en-US" altLang="ja-JP" sz="1400" dirty="0" smtClean="0"/>
              <a:t>Please enter “IP Address”, “Login ID", "Login password” </a:t>
            </a:r>
          </a:p>
          <a:p>
            <a:pPr algn="ctr"/>
            <a:r>
              <a:rPr lang="en-US" altLang="ja-JP" sz="1400" dirty="0" smtClean="0"/>
              <a:t>appropriate to the settings set in the users environment</a:t>
            </a:r>
            <a:r>
              <a:rPr lang="en-US" altLang="ja-JP" sz="1400" dirty="0"/>
              <a:t>.</a:t>
            </a:r>
          </a:p>
          <a:p>
            <a:pPr algn="ctr"/>
            <a:endParaRPr lang="en-US" altLang="ja-JP" sz="1400" dirty="0"/>
          </a:p>
        </p:txBody>
      </p:sp>
      <p:grpSp>
        <p:nvGrpSpPr>
          <p:cNvPr id="22" name="グループ化 21"/>
          <p:cNvGrpSpPr/>
          <p:nvPr/>
        </p:nvGrpSpPr>
        <p:grpSpPr>
          <a:xfrm>
            <a:off x="760758" y="5146164"/>
            <a:ext cx="565503" cy="549789"/>
            <a:chOff x="162795" y="3812178"/>
            <a:chExt cx="565503" cy="549789"/>
          </a:xfrm>
        </p:grpSpPr>
        <p:sp>
          <p:nvSpPr>
            <p:cNvPr id="2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60" y="2632902"/>
            <a:ext cx="7229800" cy="2505526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 bwMode="auto">
          <a:xfrm>
            <a:off x="1979640" y="2632902"/>
            <a:ext cx="5904820" cy="187624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5374608" y="3116352"/>
            <a:ext cx="3662012" cy="230470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Enter value for the item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5342535" y="3108731"/>
            <a:ext cx="301542" cy="312200"/>
          </a:xfrm>
          <a:prstGeom prst="wedgeEllipseCallout">
            <a:avLst>
              <a:gd name="adj1" fmla="val -97811"/>
              <a:gd name="adj2" fmla="val 571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979327"/>
              </p:ext>
            </p:extLst>
          </p:nvPr>
        </p:nvGraphicFramePr>
        <p:xfrm>
          <a:off x="5494623" y="3492206"/>
          <a:ext cx="3467743" cy="1825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70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553043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392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39217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r>
                        <a:rPr kumimoji="1" lang="en-US" altLang="ja-JP" sz="9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39217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9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9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address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(Free value)</a:t>
                      </a:r>
                      <a:endParaRPr lang="en-US" altLang="ja-JP" sz="9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358825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Login</a:t>
                      </a:r>
                      <a:r>
                        <a:rPr kumimoji="1" lang="en-US" altLang="ja-JP" sz="9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en-US" altLang="ja-JP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 value</a:t>
                      </a:r>
                      <a:r>
                        <a:rPr kumimoji="1" lang="en-US" altLang="ja-JP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ja-JP" sz="9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24631"/>
                  </a:ext>
                </a:extLst>
              </a:tr>
              <a:tr h="239217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Management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●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29590"/>
                  </a:ext>
                </a:extLst>
              </a:tr>
              <a:tr h="199347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Login</a:t>
                      </a:r>
                      <a:r>
                        <a:rPr kumimoji="1" lang="en-US" altLang="ja-JP" sz="9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password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(Free</a:t>
                      </a:r>
                      <a:r>
                        <a:rPr lang="en-US" altLang="ja-JP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value)</a:t>
                      </a:r>
                      <a:endParaRPr lang="en-US" altLang="ja-JP" sz="9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56243"/>
                  </a:ext>
                </a:extLst>
              </a:tr>
              <a:tr h="239217">
                <a:tc>
                  <a:txBody>
                    <a:bodyPr/>
                    <a:lstStyle/>
                    <a:p>
                      <a:r>
                        <a:rPr kumimoji="1" lang="en-US" altLang="ja-JP" sz="9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 method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kumimoji="1" lang="en-US" altLang="ja-JP" sz="9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133830"/>
                  </a:ext>
                </a:extLst>
              </a:tr>
            </a:tbl>
          </a:graphicData>
        </a:graphic>
      </p:graphicFrame>
      <p:sp>
        <p:nvSpPr>
          <p:cNvPr id="27" name="角丸四角形 26"/>
          <p:cNvSpPr/>
          <p:nvPr/>
        </p:nvSpPr>
        <p:spPr bwMode="auto">
          <a:xfrm>
            <a:off x="1979640" y="4813738"/>
            <a:ext cx="1282928" cy="28787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3362518" y="4795069"/>
            <a:ext cx="273352" cy="306545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</p:spTree>
    <p:extLst>
      <p:ext uri="{BB962C8B-B14F-4D97-AF65-F5344CB8AC3E}">
        <p14:creationId xmlns:p14="http://schemas.microsoft.com/office/powerpoint/2010/main" val="195150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/>
              <a:t>Register operation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operation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 smtClean="0"/>
              <a:t>"</a:t>
            </a:r>
            <a:r>
              <a:rPr lang="en-US" altLang="ja-JP" dirty="0"/>
              <a:t>Basic </a:t>
            </a:r>
            <a:r>
              <a:rPr lang="en-US" altLang="ja-JP" dirty="0" smtClean="0"/>
              <a:t>Console“ menu </a:t>
            </a:r>
            <a:r>
              <a:rPr lang="en-US" altLang="ja-JP" dirty="0"/>
              <a:t>group &gt;&gt; "Input </a:t>
            </a:r>
            <a:r>
              <a:rPr lang="en-US" altLang="ja-JP" dirty="0" smtClean="0"/>
              <a:t>list“ menu </a:t>
            </a:r>
            <a:r>
              <a:rPr lang="en-US" altLang="ja-JP" dirty="0"/>
              <a:t>&gt;&gt; "</a:t>
            </a:r>
            <a:r>
              <a:rPr lang="en-US" altLang="ja-JP" dirty="0" smtClean="0"/>
              <a:t>Register“ submenu           &gt;&gt;"</a:t>
            </a:r>
            <a:r>
              <a:rPr lang="en-US" altLang="ja-JP" dirty="0"/>
              <a:t>Start </a:t>
            </a:r>
            <a:r>
              <a:rPr lang="en-US" altLang="ja-JP" dirty="0" smtClean="0"/>
              <a:t>register“ button.</a:t>
            </a:r>
          </a:p>
          <a:p>
            <a:pPr marL="738900" lvl="3" indent="-342900">
              <a:buFont typeface="+mj-ea"/>
              <a:buAutoNum type="circleNumDbPlain"/>
            </a:pPr>
            <a:r>
              <a:rPr lang="en-US" altLang="ja-JP" sz="1400" dirty="0"/>
              <a:t>Enter "Operation </a:t>
            </a:r>
            <a:r>
              <a:rPr lang="en-US" altLang="ja-JP" sz="1400" dirty="0" smtClean="0"/>
              <a:t>name“, "Schedule </a:t>
            </a:r>
            <a:r>
              <a:rPr lang="en-US" altLang="ja-JP" sz="1400" dirty="0"/>
              <a:t>date </a:t>
            </a:r>
            <a:r>
              <a:rPr lang="en-US" altLang="ja-JP" sz="1400" dirty="0" smtClean="0"/>
              <a:t>for execution“.</a:t>
            </a:r>
          </a:p>
          <a:p>
            <a:pPr marL="738900" lvl="3" indent="-342900">
              <a:buFont typeface="+mj-ea"/>
              <a:buAutoNum type="circleNumDbPlain"/>
            </a:pPr>
            <a:r>
              <a:rPr lang="en-US" altLang="ja-JP" sz="1400" dirty="0" smtClean="0"/>
              <a:t>Click “Registration” button.</a:t>
            </a:r>
          </a:p>
        </p:txBody>
      </p:sp>
      <p:sp>
        <p:nvSpPr>
          <p:cNvPr id="61" name="角丸四角形 60"/>
          <p:cNvSpPr/>
          <p:nvPr/>
        </p:nvSpPr>
        <p:spPr bwMode="auto">
          <a:xfrm>
            <a:off x="4706532" y="5476925"/>
            <a:ext cx="4212929" cy="76746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/>
              <a:t>The process will not be </a:t>
            </a:r>
            <a:r>
              <a:rPr lang="en-US" altLang="ja-JP" sz="1600" dirty="0" smtClean="0"/>
              <a:t>executed </a:t>
            </a:r>
            <a:r>
              <a:rPr lang="en-US" altLang="ja-JP" sz="1600" dirty="0"/>
              <a:t>at the </a:t>
            </a:r>
            <a:endParaRPr lang="en-US" altLang="ja-JP" sz="1600" dirty="0" smtClean="0"/>
          </a:p>
          <a:p>
            <a:pPr algn="ctr"/>
            <a:r>
              <a:rPr lang="en-US" altLang="ja-JP" sz="1600" dirty="0" smtClean="0"/>
              <a:t>date </a:t>
            </a:r>
            <a:r>
              <a:rPr lang="en-US" altLang="ja-JP" sz="1600" dirty="0"/>
              <a:t>and time specified here.</a:t>
            </a:r>
            <a:endParaRPr lang="ja-JP" altLang="en-US" sz="1600" dirty="0"/>
          </a:p>
        </p:txBody>
      </p:sp>
      <p:grpSp>
        <p:nvGrpSpPr>
          <p:cNvPr id="62" name="グループ化 61"/>
          <p:cNvGrpSpPr/>
          <p:nvPr/>
        </p:nvGrpSpPr>
        <p:grpSpPr>
          <a:xfrm>
            <a:off x="4492370" y="5106785"/>
            <a:ext cx="565503" cy="549789"/>
            <a:chOff x="162795" y="3812178"/>
            <a:chExt cx="565503" cy="549789"/>
          </a:xfrm>
        </p:grpSpPr>
        <p:sp>
          <p:nvSpPr>
            <p:cNvPr id="63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70" y="2471584"/>
            <a:ext cx="6593417" cy="2629486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 bwMode="auto">
          <a:xfrm>
            <a:off x="2401480" y="4593650"/>
            <a:ext cx="1594439" cy="41957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 flipV="1">
            <a:off x="2195670" y="3068949"/>
            <a:ext cx="2787622" cy="71140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円形吹き出し 17"/>
          <p:cNvSpPr/>
          <p:nvPr/>
        </p:nvSpPr>
        <p:spPr bwMode="auto">
          <a:xfrm>
            <a:off x="4139940" y="4634665"/>
            <a:ext cx="273352" cy="306545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19" name="角丸四角形 18"/>
          <p:cNvSpPr/>
          <p:nvPr/>
        </p:nvSpPr>
        <p:spPr bwMode="auto">
          <a:xfrm>
            <a:off x="5396182" y="3300750"/>
            <a:ext cx="3074798" cy="149643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Enter value for item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5292100" y="3212970"/>
            <a:ext cx="301542" cy="312200"/>
          </a:xfrm>
          <a:prstGeom prst="wedgeEllipseCallout">
            <a:avLst>
              <a:gd name="adj1" fmla="val -182771"/>
              <a:gd name="adj2" fmla="val -4049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622700"/>
              </p:ext>
            </p:extLst>
          </p:nvPr>
        </p:nvGraphicFramePr>
        <p:xfrm>
          <a:off x="5500959" y="3676606"/>
          <a:ext cx="2907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Schedule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date for execution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Free</a:t>
                      </a:r>
                      <a:r>
                        <a:rPr lang="en-US" altLang="ja-JP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date/time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8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en-US" altLang="ja-JP" dirty="0"/>
              <a:t>Register </a:t>
            </a:r>
            <a:r>
              <a:rPr lang="en-US" altLang="ja-JP" dirty="0" err="1"/>
              <a:t>IaC</a:t>
            </a:r>
            <a:r>
              <a:rPr lang="ja-JP" altLang="en-US" dirty="0" smtClean="0"/>
              <a:t> 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73354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</a:t>
            </a:r>
            <a:r>
              <a:rPr lang="en-US" altLang="ja-JP" b="1" dirty="0" err="1"/>
              <a:t>IaC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/>
              <a:t>"</a:t>
            </a:r>
            <a:r>
              <a:rPr lang="en-US" altLang="ja-JP" dirty="0" err="1"/>
              <a:t>Ansible</a:t>
            </a:r>
            <a:r>
              <a:rPr lang="en-US" altLang="ja-JP" dirty="0"/>
              <a:t>-Legacy" menu group &gt;&gt; "Playbook files" menu &gt;&gt; "Register" submenu &gt;&gt; "Start register" </a:t>
            </a:r>
            <a:r>
              <a:rPr lang="en-US" altLang="ja-JP" dirty="0" smtClean="0"/>
              <a:t>button</a:t>
            </a:r>
            <a:r>
              <a:rPr lang="en-US" altLang="ja-JP" dirty="0"/>
              <a:t>.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/>
              <a:t>Input </a:t>
            </a:r>
            <a:r>
              <a:rPr lang="en-US" altLang="ja-JP" dirty="0" smtClean="0"/>
              <a:t>“Playbook </a:t>
            </a:r>
            <a:r>
              <a:rPr lang="en-US" altLang="ja-JP" dirty="0"/>
              <a:t>file </a:t>
            </a:r>
            <a:r>
              <a:rPr lang="en-US" altLang="ja-JP" dirty="0" smtClean="0"/>
              <a:t>name“.</a:t>
            </a:r>
            <a:br>
              <a:rPr lang="en-US" altLang="ja-JP" dirty="0" smtClean="0"/>
            </a:br>
            <a:r>
              <a:rPr lang="en-US" altLang="ja-JP" dirty="0"/>
              <a:t>Click the </a:t>
            </a:r>
            <a:r>
              <a:rPr lang="en-US" altLang="ja-JP" dirty="0" smtClean="0"/>
              <a:t>”Reference” </a:t>
            </a:r>
            <a:r>
              <a:rPr lang="en-US" altLang="ja-JP" dirty="0"/>
              <a:t>button in the </a:t>
            </a:r>
            <a:r>
              <a:rPr lang="en-US" altLang="ja-JP" dirty="0" smtClean="0"/>
              <a:t>“Playbook files” </a:t>
            </a:r>
            <a:r>
              <a:rPr lang="en-US" altLang="ja-JP" dirty="0"/>
              <a:t>column.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</a:t>
            </a:r>
            <a:r>
              <a:rPr lang="en-US" altLang="ja-JP" dirty="0">
                <a:solidFill>
                  <a:srgbClr val="FF0000"/>
                </a:solidFill>
              </a:rPr>
              <a:t>Upload all previously created </a:t>
            </a:r>
            <a:r>
              <a:rPr lang="en-US" altLang="ja-JP" dirty="0" err="1">
                <a:solidFill>
                  <a:srgbClr val="FF0000"/>
                </a:solidFill>
              </a:rPr>
              <a:t>yml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files.</a:t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/>
              <a:t> </a:t>
            </a:r>
            <a:r>
              <a:rPr lang="en-US" altLang="ja-JP" dirty="0" smtClean="0"/>
              <a:t>(</a:t>
            </a:r>
            <a:r>
              <a:rPr lang="en-US" altLang="ja-JP" dirty="0"/>
              <a:t>Click "upload in Advance" button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Click “Registration” button.</a:t>
            </a:r>
          </a:p>
        </p:txBody>
      </p:sp>
      <p:pic>
        <p:nvPicPr>
          <p:cNvPr id="15" name="図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70" y="2733433"/>
            <a:ext cx="7170892" cy="322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角丸四角形 15"/>
          <p:cNvSpPr/>
          <p:nvPr/>
        </p:nvSpPr>
        <p:spPr bwMode="auto">
          <a:xfrm>
            <a:off x="2352574" y="4459999"/>
            <a:ext cx="1889090" cy="82094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2866112" y="5642826"/>
            <a:ext cx="1062040" cy="27149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円形吹き出し 17"/>
          <p:cNvSpPr/>
          <p:nvPr/>
        </p:nvSpPr>
        <p:spPr bwMode="auto">
          <a:xfrm>
            <a:off x="4056515" y="5668749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19" name="角丸四角形 18"/>
          <p:cNvSpPr/>
          <p:nvPr/>
        </p:nvSpPr>
        <p:spPr bwMode="auto">
          <a:xfrm>
            <a:off x="4974361" y="4329300"/>
            <a:ext cx="3845151" cy="1260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Enter value for item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4342468" y="4484990"/>
            <a:ext cx="301542" cy="312200"/>
          </a:xfrm>
          <a:prstGeom prst="wedgeEllipseCallout">
            <a:avLst>
              <a:gd name="adj1" fmla="val -84629"/>
              <a:gd name="adj2" fmla="val -1147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491173"/>
              </p:ext>
            </p:extLst>
          </p:nvPr>
        </p:nvGraphicFramePr>
        <p:xfrm>
          <a:off x="5056220" y="4656882"/>
          <a:ext cx="360284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237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528603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file 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＜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free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＞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file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＜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free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＞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.yml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  <p:sp>
        <p:nvSpPr>
          <p:cNvPr id="27" name="角丸四角形 26"/>
          <p:cNvSpPr/>
          <p:nvPr/>
        </p:nvSpPr>
        <p:spPr bwMode="auto">
          <a:xfrm>
            <a:off x="5363716" y="5668749"/>
            <a:ext cx="3455796" cy="786514"/>
          </a:xfrm>
          <a:prstGeom prst="round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 smtClean="0"/>
              <a:t>Please refer to "2.2 Pre-preparation“.</a:t>
            </a:r>
            <a:br>
              <a:rPr lang="en-US" altLang="ja-JP" sz="1200" dirty="0" smtClean="0"/>
            </a:br>
            <a:r>
              <a:rPr lang="en-US" altLang="ja-JP" sz="1200" dirty="0" smtClean="0"/>
              <a:t>For more information on how to </a:t>
            </a:r>
            <a:br>
              <a:rPr lang="en-US" altLang="ja-JP" sz="1200" dirty="0" smtClean="0"/>
            </a:br>
            <a:r>
              <a:rPr lang="en-US" altLang="ja-JP" sz="1200" dirty="0" smtClean="0"/>
              <a:t>create </a:t>
            </a:r>
            <a:r>
              <a:rPr lang="en-US" altLang="ja-JP" sz="1200" dirty="0" err="1" smtClean="0"/>
              <a:t>IaC</a:t>
            </a:r>
            <a:r>
              <a:rPr lang="en-US" altLang="ja-JP" sz="1200" dirty="0" smtClean="0"/>
              <a:t>.</a:t>
            </a:r>
            <a:endParaRPr lang="ja-JP" altLang="en-US" sz="1200" dirty="0">
              <a:latin typeface="+mn-ea"/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5120140" y="5653907"/>
            <a:ext cx="565503" cy="549789"/>
            <a:chOff x="0" y="0"/>
            <a:chExt cx="565503" cy="549789"/>
          </a:xfrm>
        </p:grpSpPr>
        <p:sp>
          <p:nvSpPr>
            <p:cNvPr id="29" name="円/楕円 44"/>
            <p:cNvSpPr/>
            <p:nvPr/>
          </p:nvSpPr>
          <p:spPr bwMode="auto">
            <a:xfrm>
              <a:off x="0" y="0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="horz" wrap="squar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0" name="テキスト ボックス 23"/>
            <p:cNvSpPr txBox="1"/>
            <p:nvPr/>
          </p:nvSpPr>
          <p:spPr>
            <a:xfrm>
              <a:off x="70445" y="221447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b="1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72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en-US" altLang="ja-JP" dirty="0"/>
              <a:t>Register </a:t>
            </a:r>
            <a:r>
              <a:rPr lang="en-US" altLang="ja-JP" dirty="0" err="1"/>
              <a:t>IaC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73354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</a:t>
            </a:r>
            <a:r>
              <a:rPr lang="en-US" altLang="ja-JP" b="1" dirty="0" err="1"/>
              <a:t>IaC</a:t>
            </a:r>
            <a:endParaRPr lang="en-US" altLang="ja-JP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800" dirty="0"/>
              <a:t>When you’re </a:t>
            </a:r>
            <a:r>
              <a:rPr lang="en-US" altLang="ja-JP" sz="1800" dirty="0" smtClean="0"/>
              <a:t>done </a:t>
            </a:r>
            <a:r>
              <a:rPr lang="en-US" altLang="ja-JP" sz="1800" dirty="0"/>
              <a:t>registering, the list should be something like this: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00" y="1700760"/>
            <a:ext cx="8568113" cy="245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6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16" y="2379632"/>
            <a:ext cx="8548614" cy="385775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/>
              <a:t>Register Movement (</a:t>
            </a:r>
            <a:r>
              <a:rPr lang="en-US" altLang="ja-JP" dirty="0" smtClean="0"/>
              <a:t>1/2)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Movement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/>
              <a:t>"</a:t>
            </a:r>
            <a:r>
              <a:rPr lang="en-US" altLang="ja-JP" dirty="0" err="1"/>
              <a:t>Ansible</a:t>
            </a:r>
            <a:r>
              <a:rPr lang="en-US" altLang="ja-JP" dirty="0"/>
              <a:t>-Legacy" menu group &gt;&gt; "Movement list" menu &gt;&gt; "Register" submenu &gt;&gt; "Start register" </a:t>
            </a:r>
            <a:r>
              <a:rPr lang="en-US" altLang="ja-JP" dirty="0" smtClean="0"/>
              <a:t>button</a:t>
            </a:r>
            <a:r>
              <a:rPr lang="en-US" altLang="ja-JP" dirty="0"/>
              <a:t>.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/>
              <a:t>Input </a:t>
            </a:r>
            <a:r>
              <a:rPr lang="en-US" altLang="ja-JP" dirty="0" smtClean="0"/>
              <a:t>"Movement </a:t>
            </a:r>
            <a:r>
              <a:rPr lang="en-US" altLang="ja-JP" dirty="0"/>
              <a:t>name"  </a:t>
            </a:r>
            <a:r>
              <a:rPr lang="en-US" altLang="ja-JP" dirty="0" smtClean="0"/>
              <a:t>and select ”Host </a:t>
            </a:r>
            <a:r>
              <a:rPr lang="en-US" altLang="ja-JP" dirty="0"/>
              <a:t>specific </a:t>
            </a:r>
            <a:r>
              <a:rPr lang="en-US" altLang="ja-JP" dirty="0" smtClean="0"/>
              <a:t>format“.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Click the “Register” button.</a:t>
            </a:r>
            <a:endParaRPr lang="en-US" altLang="ja-JP" dirty="0"/>
          </a:p>
        </p:txBody>
      </p:sp>
      <p:sp>
        <p:nvSpPr>
          <p:cNvPr id="17" name="角丸四角形 16"/>
          <p:cNvSpPr/>
          <p:nvPr/>
        </p:nvSpPr>
        <p:spPr bwMode="auto">
          <a:xfrm>
            <a:off x="1619590" y="4077090"/>
            <a:ext cx="648090" cy="86412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2051650" y="5204682"/>
            <a:ext cx="1087840" cy="32423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4387858" y="2831064"/>
            <a:ext cx="3384470" cy="1295323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Set the value for item</a:t>
            </a:r>
            <a:endParaRPr lang="ja-JP" altLang="en-US" sz="1400" dirty="0">
              <a:latin typeface="+mn-ea"/>
            </a:endParaRPr>
          </a:p>
          <a:p>
            <a:pPr algn="ctr"/>
            <a:endParaRPr lang="ja-JP" altLang="en-US" sz="1400" dirty="0">
              <a:latin typeface="+mn-ea"/>
            </a:endParaRPr>
          </a:p>
        </p:txBody>
      </p:sp>
      <p:sp>
        <p:nvSpPr>
          <p:cNvPr id="29" name="円形吹き出し 28"/>
          <p:cNvSpPr/>
          <p:nvPr/>
        </p:nvSpPr>
        <p:spPr bwMode="auto">
          <a:xfrm>
            <a:off x="4317865" y="2791049"/>
            <a:ext cx="301542" cy="312200"/>
          </a:xfrm>
          <a:prstGeom prst="wedgeEllipseCallout">
            <a:avLst>
              <a:gd name="adj1" fmla="val -278623"/>
              <a:gd name="adj2" fmla="val 423080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937614"/>
              </p:ext>
            </p:extLst>
          </p:nvPr>
        </p:nvGraphicFramePr>
        <p:xfrm>
          <a:off x="4468636" y="3102477"/>
          <a:ext cx="3254355" cy="843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387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2029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95339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r>
                        <a:rPr kumimoji="1" lang="ja-JP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＜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Free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＞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specific format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IP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  <p:sp>
        <p:nvSpPr>
          <p:cNvPr id="34" name="円形吹き出し 33"/>
          <p:cNvSpPr/>
          <p:nvPr/>
        </p:nvSpPr>
        <p:spPr bwMode="auto">
          <a:xfrm>
            <a:off x="3253865" y="5260485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35" name="角丸四角形 34"/>
          <p:cNvSpPr/>
          <p:nvPr/>
        </p:nvSpPr>
        <p:spPr bwMode="auto">
          <a:xfrm>
            <a:off x="3923910" y="5019011"/>
            <a:ext cx="2663273" cy="79790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>
                <a:latin typeface="+mn-ea"/>
              </a:rPr>
              <a:t>Please create one Movement for each </a:t>
            </a:r>
            <a:r>
              <a:rPr lang="en-US" altLang="ja-JP" sz="1400" dirty="0" err="1" smtClean="0">
                <a:latin typeface="+mn-ea"/>
              </a:rPr>
              <a:t>yml</a:t>
            </a:r>
            <a:r>
              <a:rPr lang="en-US" altLang="ja-JP" sz="1400" dirty="0" smtClean="0">
                <a:latin typeface="+mn-ea"/>
              </a:rPr>
              <a:t> file.</a:t>
            </a:r>
            <a:endParaRPr lang="ja-JP" altLang="en-US" sz="1400" dirty="0">
              <a:latin typeface="+mn-ea"/>
            </a:endParaRPr>
          </a:p>
        </p:txBody>
      </p:sp>
      <p:grpSp>
        <p:nvGrpSpPr>
          <p:cNvPr id="36" name="グループ化 35"/>
          <p:cNvGrpSpPr/>
          <p:nvPr/>
        </p:nvGrpSpPr>
        <p:grpSpPr>
          <a:xfrm>
            <a:off x="3636669" y="4938748"/>
            <a:ext cx="409451" cy="456731"/>
            <a:chOff x="0" y="0"/>
            <a:chExt cx="565503" cy="549789"/>
          </a:xfrm>
        </p:grpSpPr>
        <p:sp>
          <p:nvSpPr>
            <p:cNvPr id="37" name="円/楕円 44"/>
            <p:cNvSpPr/>
            <p:nvPr/>
          </p:nvSpPr>
          <p:spPr bwMode="auto">
            <a:xfrm>
              <a:off x="0" y="0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="horz" wrap="squar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8" name="テキスト ボックス 27"/>
            <p:cNvSpPr txBox="1"/>
            <p:nvPr/>
          </p:nvSpPr>
          <p:spPr>
            <a:xfrm>
              <a:off x="70445" y="221447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b="1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9" name="角丸四角形 18"/>
          <p:cNvSpPr/>
          <p:nvPr/>
        </p:nvSpPr>
        <p:spPr bwMode="auto">
          <a:xfrm>
            <a:off x="2814372" y="4077090"/>
            <a:ext cx="965517" cy="86412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037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/>
              <a:t> Register Movement (2/2)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Movement</a:t>
            </a:r>
            <a:endParaRPr lang="en-US" altLang="ja-JP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800" dirty="0"/>
              <a:t>When you’re </a:t>
            </a:r>
            <a:r>
              <a:rPr lang="en-US" altLang="ja-JP" sz="1800" dirty="0" smtClean="0"/>
              <a:t>done </a:t>
            </a:r>
            <a:r>
              <a:rPr lang="en-US" altLang="ja-JP" sz="1800" dirty="0"/>
              <a:t>registering, </a:t>
            </a:r>
            <a:r>
              <a:rPr lang="en-US" altLang="ja-JP" sz="1800" dirty="0" smtClean="0"/>
              <a:t>the list </a:t>
            </a:r>
            <a:r>
              <a:rPr lang="en-US" altLang="ja-JP" sz="1800" dirty="0"/>
              <a:t>should be something like this: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00" y="1700760"/>
            <a:ext cx="8568113" cy="295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9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.5</a:t>
            </a:r>
            <a:r>
              <a:rPr lang="ja-JP" altLang="en-US" dirty="0"/>
              <a:t>　</a:t>
            </a:r>
            <a:r>
              <a:rPr lang="en-US" altLang="ja-JP" dirty="0"/>
              <a:t> Register </a:t>
            </a:r>
            <a:r>
              <a:rPr lang="en-US" altLang="ja-JP" dirty="0" smtClean="0"/>
              <a:t>Movement-Playbook link</a:t>
            </a:r>
            <a:r>
              <a:rPr lang="ja-JP" altLang="en-US" dirty="0" smtClean="0"/>
              <a:t> 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/>
              <a:t>Register </a:t>
            </a:r>
            <a:r>
              <a:rPr lang="en-US" altLang="ja-JP" b="1" dirty="0" smtClean="0"/>
              <a:t>Movement-Playbook link</a:t>
            </a:r>
          </a:p>
          <a:p>
            <a:pPr marL="180000" lvl="1" indent="0">
              <a:buNone/>
            </a:pPr>
            <a:r>
              <a:rPr lang="en-US" altLang="ja-JP" dirty="0"/>
              <a:t>"Ansible-Legacy" menu group &gt;&gt; </a:t>
            </a:r>
            <a:r>
              <a:rPr lang="en-US" altLang="ja-JP" dirty="0" smtClean="0"/>
              <a:t>“Movement playbook link" </a:t>
            </a:r>
            <a:r>
              <a:rPr lang="en-US" altLang="ja-JP" dirty="0"/>
              <a:t>menu &gt;&gt; "Register" submenu &gt;&gt; "Start register" </a:t>
            </a:r>
            <a:r>
              <a:rPr lang="en-US" altLang="ja-JP" dirty="0" smtClean="0"/>
              <a:t>button.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/>
              <a:t>Input </a:t>
            </a:r>
            <a:r>
              <a:rPr lang="en-US" altLang="ja-JP" dirty="0" smtClean="0"/>
              <a:t> </a:t>
            </a:r>
            <a:r>
              <a:rPr lang="en-US" altLang="ja-JP" dirty="0"/>
              <a:t>"</a:t>
            </a:r>
            <a:r>
              <a:rPr lang="en-US" altLang="ja-JP" dirty="0" smtClean="0"/>
              <a:t>Movement“ , "Playbook </a:t>
            </a:r>
            <a:r>
              <a:rPr lang="en-US" altLang="ja-JP" dirty="0"/>
              <a:t>files" and "Include order"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Click the “Register” button.</a:t>
            </a:r>
            <a:endParaRPr lang="en-US" altLang="ja-JP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11" y="2382241"/>
            <a:ext cx="7489040" cy="3025004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 bwMode="auto">
          <a:xfrm>
            <a:off x="5742021" y="5606718"/>
            <a:ext cx="3293624" cy="8124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+mn-ea"/>
              </a:rPr>
              <a:t>Please create the same number of </a:t>
            </a:r>
          </a:p>
          <a:p>
            <a:pPr algn="ctr"/>
            <a:r>
              <a:rPr lang="en-US" altLang="ja-JP" sz="1400" dirty="0" err="1">
                <a:latin typeface="+mn-ea"/>
              </a:rPr>
              <a:t>y</a:t>
            </a:r>
            <a:r>
              <a:rPr lang="en-US" altLang="ja-JP" sz="1400" dirty="0" err="1" smtClean="0">
                <a:latin typeface="+mn-ea"/>
              </a:rPr>
              <a:t>ml</a:t>
            </a:r>
            <a:r>
              <a:rPr lang="en-US" altLang="ja-JP" sz="1400" dirty="0" smtClean="0">
                <a:latin typeface="+mn-ea"/>
              </a:rPr>
              <a:t> files as registered movement information.</a:t>
            </a:r>
            <a:endParaRPr lang="ja-JP" altLang="en-US" sz="1400" dirty="0">
              <a:latin typeface="+mn-ea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5364110" y="5407245"/>
            <a:ext cx="530557" cy="515814"/>
            <a:chOff x="0" y="0"/>
            <a:chExt cx="565503" cy="549789"/>
          </a:xfrm>
        </p:grpSpPr>
        <p:sp>
          <p:nvSpPr>
            <p:cNvPr id="18" name="円/楕円 44"/>
            <p:cNvSpPr/>
            <p:nvPr/>
          </p:nvSpPr>
          <p:spPr bwMode="auto">
            <a:xfrm>
              <a:off x="0" y="0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="horz" wrap="squar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9" name="テキスト ボックス 27"/>
            <p:cNvSpPr txBox="1"/>
            <p:nvPr/>
          </p:nvSpPr>
          <p:spPr>
            <a:xfrm>
              <a:off x="70445" y="221447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b="1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0" name="角丸四角形 19"/>
          <p:cNvSpPr/>
          <p:nvPr/>
        </p:nvSpPr>
        <p:spPr bwMode="auto">
          <a:xfrm>
            <a:off x="2033840" y="4027446"/>
            <a:ext cx="2898210" cy="69921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2339690" y="4962130"/>
            <a:ext cx="976621" cy="1951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円形吹き出し 21"/>
          <p:cNvSpPr/>
          <p:nvPr/>
        </p:nvSpPr>
        <p:spPr bwMode="auto">
          <a:xfrm>
            <a:off x="3419840" y="4869200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24" name="角丸四角形 23"/>
          <p:cNvSpPr/>
          <p:nvPr/>
        </p:nvSpPr>
        <p:spPr bwMode="auto">
          <a:xfrm>
            <a:off x="4682906" y="2409802"/>
            <a:ext cx="4352739" cy="1513763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Set the value for item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29" name="円形吹き出し 28"/>
          <p:cNvSpPr/>
          <p:nvPr/>
        </p:nvSpPr>
        <p:spPr bwMode="auto">
          <a:xfrm>
            <a:off x="4499512" y="2442805"/>
            <a:ext cx="301542" cy="342780"/>
          </a:xfrm>
          <a:prstGeom prst="wedgeEllipseCallout">
            <a:avLst>
              <a:gd name="adj1" fmla="val -213938"/>
              <a:gd name="adj2" fmla="val 401036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365000"/>
              </p:ext>
            </p:extLst>
          </p:nvPr>
        </p:nvGraphicFramePr>
        <p:xfrm>
          <a:off x="4787055" y="2695805"/>
          <a:ext cx="4176580" cy="1209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14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2556966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19819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330332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Select the create Movement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330332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file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Select the register playbook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198199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Include order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82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.5</a:t>
            </a:r>
            <a:r>
              <a:rPr lang="ja-JP" altLang="en-US" dirty="0"/>
              <a:t>　</a:t>
            </a:r>
            <a:r>
              <a:rPr lang="en-US" altLang="ja-JP" dirty="0"/>
              <a:t> Register Movement details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Movement details</a:t>
            </a:r>
            <a:br>
              <a:rPr lang="en-US" altLang="ja-JP" b="1" dirty="0"/>
            </a:br>
            <a:r>
              <a:rPr lang="en-US" altLang="ja-JP" sz="1800" dirty="0" smtClean="0"/>
              <a:t>When you’re done registering, the list should be something like this:</a:t>
            </a:r>
            <a:endParaRPr lang="en-US" altLang="ja-JP" sz="1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988800"/>
            <a:ext cx="8539296" cy="273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5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2200" dirty="0" smtClean="0"/>
              <a:t>3.6 Register </a:t>
            </a:r>
            <a:r>
              <a:rPr lang="en-US" altLang="ja-JP" sz="2300" dirty="0" smtClean="0"/>
              <a:t>Movement </a:t>
            </a:r>
            <a:r>
              <a:rPr lang="en-US" altLang="ja-JP" sz="2300" dirty="0"/>
              <a:t>and H</a:t>
            </a:r>
            <a:r>
              <a:rPr lang="en-US" altLang="ja-JP" sz="2300" dirty="0" smtClean="0"/>
              <a:t>ost connected to </a:t>
            </a:r>
            <a:r>
              <a:rPr lang="en-US" altLang="ja-JP" sz="2300" dirty="0"/>
              <a:t>the operation</a:t>
            </a:r>
            <a:r>
              <a:rPr lang="en-US" altLang="ja-JP" dirty="0">
                <a:solidFill>
                  <a:srgbClr val="FF0000"/>
                </a:solidFill>
              </a:rPr>
              <a:t/>
            </a:r>
            <a:br>
              <a:rPr lang="en-US" altLang="ja-JP" dirty="0">
                <a:solidFill>
                  <a:srgbClr val="FF0000"/>
                </a:solidFill>
              </a:rPr>
            </a:br>
            <a:endParaRPr lang="ja-JP" altLang="en-US" sz="2200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Register Movement and Host connected to the operation </a:t>
            </a:r>
          </a:p>
          <a:p>
            <a:pPr marL="0" indent="0">
              <a:buNone/>
            </a:pPr>
            <a:r>
              <a:rPr lang="en-US" altLang="ja-JP" sz="1800" dirty="0" smtClean="0"/>
              <a:t> </a:t>
            </a:r>
            <a:r>
              <a:rPr lang="en-US" altLang="ja-JP" sz="1600" dirty="0" smtClean="0"/>
              <a:t>"</a:t>
            </a:r>
            <a:r>
              <a:rPr lang="en-US" altLang="ja-JP" sz="1600" dirty="0" err="1"/>
              <a:t>Ansible</a:t>
            </a:r>
            <a:r>
              <a:rPr lang="en-US" altLang="ja-JP" sz="1600" dirty="0"/>
              <a:t>-Legacy" menu group &gt;&gt; "Target host" menu &gt;&gt; "Register" submenu &gt;&gt; </a:t>
            </a:r>
            <a:r>
              <a:rPr lang="en-US" altLang="ja-JP" sz="1600" dirty="0" smtClean="0"/>
              <a:t>       "Start register</a:t>
            </a:r>
            <a:r>
              <a:rPr lang="en-US" altLang="ja-JP" sz="1600" dirty="0"/>
              <a:t>" </a:t>
            </a:r>
            <a:r>
              <a:rPr lang="en-US" altLang="ja-JP" sz="1600" dirty="0" smtClean="0"/>
              <a:t>button.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Input </a:t>
            </a:r>
            <a:r>
              <a:rPr lang="en-US" altLang="ja-JP" dirty="0"/>
              <a:t>"</a:t>
            </a:r>
            <a:r>
              <a:rPr lang="en-US" altLang="ja-JP" dirty="0" smtClean="0"/>
              <a:t>Operation“ , "</a:t>
            </a:r>
            <a:r>
              <a:rPr lang="en-US" altLang="ja-JP" dirty="0"/>
              <a:t>Movement" and "Host".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Click the “Register” button.</a:t>
            </a:r>
            <a:r>
              <a:rPr lang="ja-JP" altLang="en-US" dirty="0" smtClean="0"/>
              <a:t> </a:t>
            </a:r>
            <a:endParaRPr lang="en-US" altLang="ja-JP" b="1" dirty="0" smtClean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20" y="2348851"/>
            <a:ext cx="5976830" cy="3556842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 bwMode="auto">
          <a:xfrm>
            <a:off x="1547580" y="5877340"/>
            <a:ext cx="3293624" cy="73218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dirty="0">
                <a:latin typeface="+mn-ea"/>
              </a:rPr>
              <a:t>Please register all the </a:t>
            </a:r>
          </a:p>
          <a:p>
            <a:pPr algn="ctr"/>
            <a:r>
              <a:rPr lang="en-US" altLang="ja-JP" sz="1600" dirty="0">
                <a:latin typeface="+mn-ea"/>
              </a:rPr>
              <a:t>created Movements.</a:t>
            </a:r>
            <a:endParaRPr lang="ja-JP" altLang="en-US" sz="1600" dirty="0">
              <a:latin typeface="+mn-ea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475570" y="5733320"/>
            <a:ext cx="426770" cy="477779"/>
            <a:chOff x="0" y="0"/>
            <a:chExt cx="565503" cy="549789"/>
          </a:xfrm>
        </p:grpSpPr>
        <p:sp>
          <p:nvSpPr>
            <p:cNvPr id="18" name="円/楕円 44"/>
            <p:cNvSpPr/>
            <p:nvPr/>
          </p:nvSpPr>
          <p:spPr bwMode="auto">
            <a:xfrm>
              <a:off x="0" y="0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="horz" wrap="squar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9" name="テキスト ボックス 27"/>
            <p:cNvSpPr txBox="1"/>
            <p:nvPr/>
          </p:nvSpPr>
          <p:spPr>
            <a:xfrm>
              <a:off x="70445" y="221447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b="1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0" name="角丸四角形 19"/>
          <p:cNvSpPr/>
          <p:nvPr/>
        </p:nvSpPr>
        <p:spPr bwMode="auto">
          <a:xfrm>
            <a:off x="2195670" y="4293120"/>
            <a:ext cx="4176580" cy="77940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2998435" y="5373270"/>
            <a:ext cx="1285525" cy="27596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円形吹き出し 21"/>
          <p:cNvSpPr/>
          <p:nvPr/>
        </p:nvSpPr>
        <p:spPr bwMode="auto">
          <a:xfrm>
            <a:off x="4428674" y="5362117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24" name="角丸四角形 23"/>
          <p:cNvSpPr/>
          <p:nvPr/>
        </p:nvSpPr>
        <p:spPr bwMode="auto">
          <a:xfrm>
            <a:off x="5059475" y="2441278"/>
            <a:ext cx="3904038" cy="139235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latin typeface="+mn-ea"/>
              </a:rPr>
              <a:t>Set value to item</a:t>
            </a:r>
            <a:endParaRPr kumimoji="1" lang="ja-JP" altLang="en-US" sz="1200" dirty="0" smtClean="0">
              <a:latin typeface="+mn-ea"/>
            </a:endParaRPr>
          </a:p>
        </p:txBody>
      </p:sp>
      <p:sp>
        <p:nvSpPr>
          <p:cNvPr id="29" name="円形吹き出し 28"/>
          <p:cNvSpPr/>
          <p:nvPr/>
        </p:nvSpPr>
        <p:spPr bwMode="auto">
          <a:xfrm>
            <a:off x="4854867" y="2411485"/>
            <a:ext cx="301542" cy="312200"/>
          </a:xfrm>
          <a:prstGeom prst="wedgeEllipseCallout">
            <a:avLst>
              <a:gd name="adj1" fmla="val -197137"/>
              <a:gd name="adj2" fmla="val 535480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999298"/>
              </p:ext>
            </p:extLst>
          </p:nvPr>
        </p:nvGraphicFramePr>
        <p:xfrm>
          <a:off x="5115439" y="2682389"/>
          <a:ext cx="377762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84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669789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517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51747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51747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Created</a:t>
                      </a:r>
                      <a:r>
                        <a:rPr lang="en-US" altLang="ja-JP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51747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77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Table of contents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2193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2000" dirty="0"/>
              <a:t>Introduction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About this document</a:t>
            </a:r>
          </a:p>
          <a:p>
            <a:pPr marL="342900" indent="-342900">
              <a:buFont typeface="+mj-lt"/>
              <a:buAutoNum type="arabicPeriod"/>
            </a:pP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000" dirty="0" smtClean="0"/>
              <a:t>Conductor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Scenario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Preparation</a:t>
            </a:r>
          </a:p>
          <a:p>
            <a:pPr marL="342900" indent="-342900">
              <a:buFont typeface="+mj-lt"/>
              <a:buAutoNum type="arabicPeriod"/>
            </a:pPr>
            <a:endParaRPr lang="en-US" altLang="ja-JP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2000" dirty="0" smtClean="0"/>
              <a:t>Operation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Register Target host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Register operation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Register </a:t>
            </a:r>
            <a:r>
              <a:rPr lang="en-US" altLang="ja-JP" dirty="0" err="1" smtClean="0"/>
              <a:t>IaC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Register Movement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Register Movement-Playbook link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00" dirty="0" smtClean="0"/>
              <a:t>Register Host and Movement connected to the operation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Substitution value list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Register Conductor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Conductor execution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Conductor confirmation</a:t>
            </a:r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65" y="2420860"/>
            <a:ext cx="8742439" cy="352848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.7</a:t>
            </a:r>
            <a:r>
              <a:rPr lang="ja-JP" altLang="en-US" dirty="0"/>
              <a:t>　</a:t>
            </a:r>
            <a:r>
              <a:rPr lang="en-US" altLang="ja-JP" dirty="0"/>
              <a:t> Substitution value list(1/2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Substitution value list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/>
              <a:t>"</a:t>
            </a:r>
            <a:r>
              <a:rPr lang="en-US" altLang="ja-JP" dirty="0" err="1"/>
              <a:t>Ansible</a:t>
            </a:r>
            <a:r>
              <a:rPr lang="en-US" altLang="ja-JP" dirty="0"/>
              <a:t>-Legacy" menu group &gt;&gt; "</a:t>
            </a:r>
            <a:r>
              <a:rPr lang="en-US" altLang="ja-JP" dirty="0" smtClean="0"/>
              <a:t>Substitution </a:t>
            </a:r>
            <a:r>
              <a:rPr lang="en-US" altLang="ja-JP" dirty="0"/>
              <a:t>value list" menu &gt;&gt; "Register" submenu &gt;&gt; "Start register" </a:t>
            </a:r>
            <a:r>
              <a:rPr lang="en-US" altLang="ja-JP" dirty="0" smtClean="0"/>
              <a:t>button.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/>
              <a:t>Input </a:t>
            </a:r>
            <a:r>
              <a:rPr lang="en-US" altLang="ja-JP" dirty="0" smtClean="0"/>
              <a:t>"Operation“ , "Movement“ , "</a:t>
            </a:r>
            <a:r>
              <a:rPr lang="en-US" altLang="ja-JP" dirty="0"/>
              <a:t>Host" </a:t>
            </a:r>
            <a:r>
              <a:rPr lang="en-US" altLang="ja-JP" dirty="0" smtClean="0"/>
              <a:t>,“Variable </a:t>
            </a:r>
            <a:r>
              <a:rPr lang="en-US" altLang="ja-JP" dirty="0"/>
              <a:t>name" and </a:t>
            </a:r>
            <a:r>
              <a:rPr lang="en-US" altLang="ja-JP" dirty="0" smtClean="0"/>
              <a:t>“Specific value</a:t>
            </a:r>
            <a:r>
              <a:rPr lang="en-US" altLang="ja-JP" dirty="0"/>
              <a:t>".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Click the “Register” button.</a:t>
            </a:r>
            <a:endParaRPr lang="en-US" altLang="ja-JP" b="1" dirty="0" smtClean="0"/>
          </a:p>
        </p:txBody>
      </p:sp>
      <p:sp>
        <p:nvSpPr>
          <p:cNvPr id="19" name="角丸四角形 18"/>
          <p:cNvSpPr/>
          <p:nvPr/>
        </p:nvSpPr>
        <p:spPr bwMode="auto">
          <a:xfrm>
            <a:off x="2051650" y="5529781"/>
            <a:ext cx="1080150" cy="26291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3275820" y="5524265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21" name="円形吹き出し 20"/>
          <p:cNvSpPr/>
          <p:nvPr/>
        </p:nvSpPr>
        <p:spPr bwMode="auto">
          <a:xfrm>
            <a:off x="4850038" y="2996940"/>
            <a:ext cx="301542" cy="312200"/>
          </a:xfrm>
          <a:prstGeom prst="wedgeEllipseCallout">
            <a:avLst>
              <a:gd name="adj1" fmla="val -151877"/>
              <a:gd name="adj2" fmla="val 302268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22" name="角丸四角形 21"/>
          <p:cNvSpPr/>
          <p:nvPr/>
        </p:nvSpPr>
        <p:spPr bwMode="auto">
          <a:xfrm>
            <a:off x="1475571" y="4072254"/>
            <a:ext cx="3168440" cy="122348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角丸四角形 7"/>
          <p:cNvSpPr/>
          <p:nvPr/>
        </p:nvSpPr>
        <p:spPr bwMode="auto">
          <a:xfrm>
            <a:off x="4976565" y="3212970"/>
            <a:ext cx="3267945" cy="185788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Set value to item</a:t>
            </a:r>
            <a:endParaRPr kumimoji="1" lang="ja-JP" altLang="en-US" sz="1400" dirty="0" smtClean="0">
              <a:latin typeface="+mn-ea"/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749800"/>
              </p:ext>
            </p:extLst>
          </p:nvPr>
        </p:nvGraphicFramePr>
        <p:xfrm>
          <a:off x="5093231" y="3554898"/>
          <a:ext cx="300725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99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29269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See</a:t>
                      </a:r>
                      <a:r>
                        <a:rPr lang="en-US" altLang="ja-JP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next page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Variable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See</a:t>
                      </a:r>
                      <a:r>
                        <a:rPr lang="en-US" altLang="ja-JP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next page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304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10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.7</a:t>
            </a:r>
            <a:r>
              <a:rPr lang="ja-JP" altLang="en-US" dirty="0"/>
              <a:t>　</a:t>
            </a:r>
            <a:r>
              <a:rPr lang="en-US" altLang="ja-JP" dirty="0"/>
              <a:t> Substitution value list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Substitution value list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 smtClean="0"/>
              <a:t>Please use the list below for registering substitute values.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210466"/>
              </p:ext>
            </p:extLst>
          </p:nvPr>
        </p:nvGraphicFramePr>
        <p:xfrm>
          <a:off x="322932" y="1556740"/>
          <a:ext cx="8419217" cy="4734362"/>
        </p:xfrm>
        <a:graphic>
          <a:graphicData uri="http://schemas.openxmlformats.org/drawingml/2006/table">
            <a:tbl>
              <a:tblPr/>
              <a:tblGrid>
                <a:gridCol w="1734063">
                  <a:extLst>
                    <a:ext uri="{9D8B030D-6E8A-4147-A177-3AD203B41FA5}">
                      <a16:colId xmlns:a16="http://schemas.microsoft.com/office/drawing/2014/main" val="469214711"/>
                    </a:ext>
                  </a:extLst>
                </a:gridCol>
                <a:gridCol w="1193113">
                  <a:extLst>
                    <a:ext uri="{9D8B030D-6E8A-4147-A177-3AD203B41FA5}">
                      <a16:colId xmlns:a16="http://schemas.microsoft.com/office/drawing/2014/main" val="1346070715"/>
                    </a:ext>
                  </a:extLst>
                </a:gridCol>
                <a:gridCol w="3566224">
                  <a:extLst>
                    <a:ext uri="{9D8B030D-6E8A-4147-A177-3AD203B41FA5}">
                      <a16:colId xmlns:a16="http://schemas.microsoft.com/office/drawing/2014/main" val="4081310854"/>
                    </a:ext>
                  </a:extLst>
                </a:gridCol>
                <a:gridCol w="1093214">
                  <a:extLst>
                    <a:ext uri="{9D8B030D-6E8A-4147-A177-3AD203B41FA5}">
                      <a16:colId xmlns:a16="http://schemas.microsoft.com/office/drawing/2014/main" val="1929249399"/>
                    </a:ext>
                  </a:extLst>
                </a:gridCol>
                <a:gridCol w="832603">
                  <a:extLst>
                    <a:ext uri="{9D8B030D-6E8A-4147-A177-3AD203B41FA5}">
                      <a16:colId xmlns:a16="http://schemas.microsoft.com/office/drawing/2014/main" val="3667064301"/>
                    </a:ext>
                  </a:extLst>
                </a:gridCol>
              </a:tblGrid>
              <a:tr h="312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Operation</a:t>
                      </a:r>
                      <a:endParaRPr lang="ja-JP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</a:t>
                      </a:r>
                      <a:endParaRPr lang="ja-JP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Movement: Variable</a:t>
                      </a:r>
                      <a:endParaRPr lang="ja-JP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Specific value</a:t>
                      </a:r>
                      <a:endParaRPr lang="ja-JP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Substitute</a:t>
                      </a:r>
                      <a:r>
                        <a:rPr lang="en-US" altLang="ja-JP" sz="1200" b="0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order</a:t>
                      </a:r>
                      <a:endParaRPr lang="ja-JP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681251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:copy_file:1:VAR_dir_name_1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301046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1:copy_file:2:VAR_file_name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284856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1:copy_file:3:VAR_dir_name_2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519206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:create_directory:4:VAR_dir_name_1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48232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2:create_directory:5:VAR_dir_name_2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621977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3:create_file:6:VAR_dir_name_1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835161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3:create_file:7:VAR_file_name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666445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4:edit_file:8:VAR_dir_name_1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992622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4:edit_file:9:VAR_file_name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95282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4:edit_file:10:VAR_edit_param_1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param1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624664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5:forced_termination:11:VAR_message_text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testmsg_fail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075292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6:remove_directory:12:VAR_dir_name_1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698934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7:remove_file:13:VAR_dir_name_1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559305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7:remove_file:14:VAR_file_name_1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723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90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/>
              <a:t> Register Conductor</a:t>
            </a:r>
            <a:r>
              <a:rPr lang="ja-JP" altLang="en-US" dirty="0" smtClean="0"/>
              <a:t> </a:t>
            </a:r>
            <a:r>
              <a:rPr lang="en-US" altLang="ja-JP" dirty="0" smtClean="0"/>
              <a:t>(1/7)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Conductor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 smtClean="0"/>
              <a:t>Input “Conductor name” in the Conductor menu group.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Input Conductor Class edit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Drag and drop “Movements” and</a:t>
            </a:r>
            <a:r>
              <a:rPr lang="ja-JP" altLang="en-US" dirty="0"/>
              <a:t> </a:t>
            </a:r>
            <a:r>
              <a:rPr lang="en-US" altLang="ja-JP" dirty="0" smtClean="0"/>
              <a:t>“Functions” displayed from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the right side of the screen to center of the screen.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Click “Registration” button.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47" y="2619198"/>
            <a:ext cx="6264870" cy="3862547"/>
          </a:xfrm>
          <a:prstGeom prst="rect">
            <a:avLst/>
          </a:prstGeom>
        </p:spPr>
      </p:pic>
      <p:sp>
        <p:nvSpPr>
          <p:cNvPr id="36" name="角丸四角形 35"/>
          <p:cNvSpPr/>
          <p:nvPr/>
        </p:nvSpPr>
        <p:spPr bwMode="auto">
          <a:xfrm>
            <a:off x="5268715" y="2883010"/>
            <a:ext cx="1554602" cy="12167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7" name="グループ化 36"/>
          <p:cNvGrpSpPr/>
          <p:nvPr/>
        </p:nvGrpSpPr>
        <p:grpSpPr>
          <a:xfrm>
            <a:off x="3377698" y="4266960"/>
            <a:ext cx="1756992" cy="1214978"/>
            <a:chOff x="4101807" y="4206986"/>
            <a:chExt cx="1756992" cy="1214978"/>
          </a:xfrm>
        </p:grpSpPr>
        <p:sp>
          <p:nvSpPr>
            <p:cNvPr id="38" name="図形 37"/>
            <p:cNvSpPr/>
            <p:nvPr/>
          </p:nvSpPr>
          <p:spPr>
            <a:xfrm rot="20650565" flipH="1">
              <a:off x="4189631" y="4206986"/>
              <a:ext cx="1669168" cy="1214978"/>
            </a:xfrm>
            <a:prstGeom prst="swooshArrow">
              <a:avLst>
                <a:gd name="adj1" fmla="val 20732"/>
                <a:gd name="adj2" fmla="val 22713"/>
              </a:avLst>
            </a:prstGeom>
            <a:solidFill>
              <a:srgbClr val="FF0000"/>
            </a:solidFill>
            <a:ln w="28575">
              <a:noFill/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フローチャート: 代替処理 38"/>
            <p:cNvSpPr/>
            <p:nvPr/>
          </p:nvSpPr>
          <p:spPr bwMode="auto">
            <a:xfrm rot="50776">
              <a:off x="4101807" y="4506157"/>
              <a:ext cx="1166785" cy="321838"/>
            </a:xfrm>
            <a:prstGeom prst="flowChartAlternateProcess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800" b="1" dirty="0" smtClean="0">
                  <a:solidFill>
                    <a:schemeClr val="bg1"/>
                  </a:solidFill>
                  <a:latin typeface="+mn-ea"/>
                </a:rPr>
                <a:t>Drag and drop</a:t>
              </a:r>
            </a:p>
          </p:txBody>
        </p:sp>
      </p:grpSp>
      <p:sp>
        <p:nvSpPr>
          <p:cNvPr id="40" name="角丸四角形 39"/>
          <p:cNvSpPr/>
          <p:nvPr/>
        </p:nvSpPr>
        <p:spPr bwMode="auto">
          <a:xfrm>
            <a:off x="5234640" y="4244095"/>
            <a:ext cx="1600339" cy="112217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1024701" y="6262914"/>
            <a:ext cx="609188" cy="22523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2" name="円形吹き出し 41"/>
          <p:cNvSpPr/>
          <p:nvPr/>
        </p:nvSpPr>
        <p:spPr bwMode="auto">
          <a:xfrm>
            <a:off x="6467592" y="5491728"/>
            <a:ext cx="237985" cy="268430"/>
          </a:xfrm>
          <a:prstGeom prst="wedgeEllipseCallout">
            <a:avLst>
              <a:gd name="adj1" fmla="val 3529"/>
              <a:gd name="adj2" fmla="val -104688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44" name="円形吹き出し 43"/>
          <p:cNvSpPr/>
          <p:nvPr/>
        </p:nvSpPr>
        <p:spPr bwMode="auto">
          <a:xfrm>
            <a:off x="1762696" y="6219721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３</a:t>
            </a:r>
          </a:p>
        </p:txBody>
      </p:sp>
      <p:sp>
        <p:nvSpPr>
          <p:cNvPr id="45" name="角丸四角形 44"/>
          <p:cNvSpPr/>
          <p:nvPr/>
        </p:nvSpPr>
        <p:spPr bwMode="auto">
          <a:xfrm>
            <a:off x="6100884" y="3138225"/>
            <a:ext cx="2862629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>
                <a:latin typeface="+mn-ea"/>
              </a:rPr>
              <a:t>Enter value for item</a:t>
            </a:r>
            <a:endParaRPr kumimoji="1" lang="ja-JP" altLang="en-US" sz="1400">
              <a:latin typeface="+mn-ea"/>
            </a:endParaRPr>
          </a:p>
        </p:txBody>
      </p:sp>
      <p:pic>
        <p:nvPicPr>
          <p:cNvPr id="46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128" y="3479794"/>
            <a:ext cx="2755202" cy="548640"/>
          </a:xfrm>
          <a:prstGeom prst="rect">
            <a:avLst/>
          </a:prstGeom>
        </p:spPr>
      </p:pic>
      <p:sp>
        <p:nvSpPr>
          <p:cNvPr id="47" name="角丸四角形 46"/>
          <p:cNvSpPr/>
          <p:nvPr/>
        </p:nvSpPr>
        <p:spPr bwMode="auto">
          <a:xfrm>
            <a:off x="2962215" y="5893696"/>
            <a:ext cx="4778225" cy="538544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>
                <a:solidFill>
                  <a:srgbClr val="FF0000"/>
                </a:solidFill>
                <a:latin typeface="+mn-ea"/>
              </a:rPr>
              <a:t>※ 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Please see the next section for information regarding registering the conductor used in this guide.</a:t>
            </a:r>
            <a:endParaRPr kumimoji="1" lang="ja-JP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3" name="円形吹き出し 42"/>
          <p:cNvSpPr/>
          <p:nvPr/>
        </p:nvSpPr>
        <p:spPr bwMode="auto">
          <a:xfrm>
            <a:off x="5909338" y="3031363"/>
            <a:ext cx="383091" cy="369438"/>
          </a:xfrm>
          <a:prstGeom prst="wedgeEllipseCallout">
            <a:avLst>
              <a:gd name="adj1" fmla="val -97298"/>
              <a:gd name="adj2" fmla="val -37616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19002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510534"/>
            <a:ext cx="8707122" cy="480589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Register Conductor(2/7)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Register Conductor</a:t>
            </a:r>
            <a:br>
              <a:rPr lang="en-US" altLang="ja-JP" b="1" dirty="0" smtClean="0"/>
            </a:br>
            <a:r>
              <a:rPr lang="en-US" altLang="ja-JP" sz="1800" dirty="0"/>
              <a:t>Please create the Conductor as </a:t>
            </a:r>
            <a:r>
              <a:rPr lang="en-US" altLang="ja-JP" sz="1800" dirty="0" smtClean="0"/>
              <a:t>shown in </a:t>
            </a:r>
            <a:r>
              <a:rPr lang="en-US" altLang="ja-JP" sz="1800" dirty="0" smtClean="0"/>
              <a:t>the figure below.</a:t>
            </a:r>
          </a:p>
        </p:txBody>
      </p:sp>
      <p:sp>
        <p:nvSpPr>
          <p:cNvPr id="18" name="角丸四角形 17"/>
          <p:cNvSpPr/>
          <p:nvPr/>
        </p:nvSpPr>
        <p:spPr bwMode="auto">
          <a:xfrm>
            <a:off x="323410" y="4581160"/>
            <a:ext cx="5472760" cy="100814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Input "</a:t>
            </a:r>
            <a:r>
              <a:rPr lang="en-US" altLang="ja-JP" sz="1400" dirty="0">
                <a:latin typeface="+mn-ea"/>
              </a:rPr>
              <a:t>Conductor_2" in "Conductor </a:t>
            </a:r>
            <a:r>
              <a:rPr lang="en-US" altLang="ja-JP" sz="1400" dirty="0" smtClean="0">
                <a:latin typeface="+mn-ea"/>
              </a:rPr>
              <a:t>name”.</a:t>
            </a:r>
            <a:endParaRPr lang="en-US" altLang="ja-JP" sz="1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Drag </a:t>
            </a:r>
            <a:r>
              <a:rPr lang="en-US" altLang="ja-JP" sz="1400" dirty="0">
                <a:latin typeface="+mn-ea"/>
              </a:rPr>
              <a:t>and drop "</a:t>
            </a:r>
            <a:r>
              <a:rPr lang="en-US" altLang="ja-JP" sz="1400" dirty="0" err="1">
                <a:latin typeface="+mn-ea"/>
              </a:rPr>
              <a:t>forced_termination</a:t>
            </a:r>
            <a:r>
              <a:rPr lang="en-US" altLang="ja-JP" sz="1400" dirty="0">
                <a:latin typeface="+mn-ea"/>
              </a:rPr>
              <a:t>" from the </a:t>
            </a:r>
            <a:r>
              <a:rPr lang="en-US" altLang="ja-JP" sz="1400" dirty="0" smtClean="0">
                <a:latin typeface="+mn-ea"/>
              </a:rPr>
              <a:t>Movement.</a:t>
            </a:r>
            <a:endParaRPr kumimoji="1" lang="en-US" altLang="ja-JP" sz="1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Connect </a:t>
            </a:r>
            <a:r>
              <a:rPr lang="en-US" altLang="ja-JP" sz="1400" dirty="0">
                <a:latin typeface="+mn-ea"/>
              </a:rPr>
              <a:t>"IN" and "OUT" as shown in the figure.</a:t>
            </a:r>
            <a:endParaRPr kumimoji="1" lang="en-US" altLang="ja-JP" sz="1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Click </a:t>
            </a:r>
            <a:r>
              <a:rPr lang="en-US" altLang="ja-JP" sz="1400" dirty="0">
                <a:latin typeface="+mn-ea"/>
              </a:rPr>
              <a:t>the "</a:t>
            </a:r>
            <a:r>
              <a:rPr lang="en-US" altLang="ja-JP" sz="1400" dirty="0" smtClean="0">
                <a:latin typeface="+mn-ea"/>
              </a:rPr>
              <a:t>Register“ button </a:t>
            </a:r>
            <a:r>
              <a:rPr lang="en-US" altLang="ja-JP" sz="1400" dirty="0">
                <a:latin typeface="+mn-ea"/>
              </a:rPr>
              <a:t>at the bottom of the screen.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6" name="角丸四角形 48"/>
          <p:cNvSpPr/>
          <p:nvPr/>
        </p:nvSpPr>
        <p:spPr bwMode="auto">
          <a:xfrm>
            <a:off x="2258299" y="3220919"/>
            <a:ext cx="657471" cy="352102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円形吹き出し 49"/>
          <p:cNvSpPr/>
          <p:nvPr/>
        </p:nvSpPr>
        <p:spPr bwMode="auto">
          <a:xfrm>
            <a:off x="1978438" y="2836110"/>
            <a:ext cx="189629" cy="202358"/>
          </a:xfrm>
          <a:prstGeom prst="wedgeEllipseCallout">
            <a:avLst>
              <a:gd name="adj1" fmla="val 81580"/>
              <a:gd name="adj2" fmla="val 102891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9" name="角丸四角形 43"/>
          <p:cNvSpPr/>
          <p:nvPr/>
        </p:nvSpPr>
        <p:spPr bwMode="auto">
          <a:xfrm>
            <a:off x="4034265" y="2276840"/>
            <a:ext cx="2970056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Input value to item</a:t>
            </a:r>
            <a:endParaRPr kumimoji="1" lang="ja-JP" altLang="en-US" sz="1400" dirty="0" smtClean="0">
              <a:latin typeface="+mn-ea"/>
            </a:endParaRPr>
          </a:p>
        </p:txBody>
      </p:sp>
      <p:graphicFrame>
        <p:nvGraphicFramePr>
          <p:cNvPr id="10" name="表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965563"/>
              </p:ext>
            </p:extLst>
          </p:nvPr>
        </p:nvGraphicFramePr>
        <p:xfrm>
          <a:off x="4141692" y="2599960"/>
          <a:ext cx="27552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818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27384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Conductor_2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11" name="角丸四角形 42"/>
          <p:cNvSpPr/>
          <p:nvPr/>
        </p:nvSpPr>
        <p:spPr bwMode="auto">
          <a:xfrm>
            <a:off x="7236370" y="2057580"/>
            <a:ext cx="1650264" cy="21926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円形吹き出し 45"/>
          <p:cNvSpPr/>
          <p:nvPr/>
        </p:nvSpPr>
        <p:spPr bwMode="auto">
          <a:xfrm>
            <a:off x="6873249" y="2141840"/>
            <a:ext cx="262143" cy="270000"/>
          </a:xfrm>
          <a:prstGeom prst="wedgeEllipseCallout">
            <a:avLst>
              <a:gd name="adj1" fmla="val 100567"/>
              <a:gd name="adj2" fmla="val -40812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13" name="角丸四角形 46"/>
          <p:cNvSpPr/>
          <p:nvPr/>
        </p:nvSpPr>
        <p:spPr bwMode="auto">
          <a:xfrm>
            <a:off x="7308380" y="5467679"/>
            <a:ext cx="1551701" cy="19363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円形吹き出し 47"/>
          <p:cNvSpPr/>
          <p:nvPr/>
        </p:nvSpPr>
        <p:spPr bwMode="auto">
          <a:xfrm>
            <a:off x="8165570" y="5070923"/>
            <a:ext cx="259360" cy="270000"/>
          </a:xfrm>
          <a:prstGeom prst="wedgeEllipseCallout">
            <a:avLst>
              <a:gd name="adj1" fmla="val 81580"/>
              <a:gd name="adj2" fmla="val 102891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15" name="角丸四角形 50"/>
          <p:cNvSpPr/>
          <p:nvPr/>
        </p:nvSpPr>
        <p:spPr bwMode="auto">
          <a:xfrm>
            <a:off x="156289" y="6093370"/>
            <a:ext cx="784181" cy="22306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円形吹き出し 51"/>
          <p:cNvSpPr/>
          <p:nvPr/>
        </p:nvSpPr>
        <p:spPr bwMode="auto">
          <a:xfrm>
            <a:off x="1025489" y="5995493"/>
            <a:ext cx="270000" cy="270000"/>
          </a:xfrm>
          <a:prstGeom prst="wedgeEllipseCallout">
            <a:avLst>
              <a:gd name="adj1" fmla="val -83050"/>
              <a:gd name="adj2" fmla="val -52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smtClean="0">
                <a:latin typeface="+mn-ea"/>
              </a:rPr>
              <a:t>4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48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Register Conductor(3/7)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Register Conductor</a:t>
            </a:r>
            <a:br>
              <a:rPr lang="en-US" altLang="ja-JP" b="1" dirty="0" smtClean="0"/>
            </a:br>
            <a:r>
              <a:rPr lang="en-US" altLang="ja-JP" sz="1800" dirty="0"/>
              <a:t>The overall view of </a:t>
            </a:r>
            <a:r>
              <a:rPr lang="en-US" altLang="ja-JP" sz="1800" dirty="0" smtClean="0"/>
              <a:t>“Conductor_1” </a:t>
            </a:r>
            <a:r>
              <a:rPr lang="en-US" altLang="ja-JP" sz="1800" dirty="0"/>
              <a:t>is as follows</a:t>
            </a:r>
            <a:r>
              <a:rPr lang="en-US" altLang="ja-JP" sz="1800" dirty="0" smtClean="0"/>
              <a:t>.</a:t>
            </a:r>
          </a:p>
          <a:p>
            <a:pPr marL="0" indent="0">
              <a:buNone/>
            </a:pPr>
            <a:r>
              <a:rPr lang="en-US" altLang="ja-JP" sz="1800" dirty="0" smtClean="0"/>
              <a:t>   The </a:t>
            </a:r>
            <a:r>
              <a:rPr lang="en-US" altLang="ja-JP" sz="1800" dirty="0"/>
              <a:t>details are </a:t>
            </a:r>
            <a:r>
              <a:rPr lang="en-US" altLang="ja-JP" sz="1800" dirty="0" smtClean="0"/>
              <a:t>explained on </a:t>
            </a:r>
            <a:r>
              <a:rPr lang="en-US" altLang="ja-JP" sz="1800" dirty="0"/>
              <a:t>the next pages.</a:t>
            </a:r>
            <a:endParaRPr lang="en-US" altLang="ja-JP" sz="1800" dirty="0" smtClean="0"/>
          </a:p>
        </p:txBody>
      </p:sp>
      <p:pic>
        <p:nvPicPr>
          <p:cNvPr id="6" name="図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94" y="1930636"/>
            <a:ext cx="8588219" cy="360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 6"/>
          <p:cNvSpPr/>
          <p:nvPr/>
        </p:nvSpPr>
        <p:spPr bwMode="auto">
          <a:xfrm>
            <a:off x="539440" y="5134278"/>
            <a:ext cx="5276856" cy="57306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Input </a:t>
            </a:r>
            <a:r>
              <a:rPr lang="en-US" altLang="ja-JP" sz="1400" dirty="0">
                <a:latin typeface="+mn-ea"/>
              </a:rPr>
              <a:t>"Conductor_1" in Conductor name.</a:t>
            </a:r>
            <a:endParaRPr kumimoji="1" lang="en-US" altLang="ja-JP" sz="1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Arrange </a:t>
            </a:r>
            <a:r>
              <a:rPr lang="en-US" altLang="ja-JP" sz="1400" dirty="0">
                <a:latin typeface="+mn-ea"/>
              </a:rPr>
              <a:t>the various movements referring to the figure.</a:t>
            </a:r>
            <a:endParaRPr kumimoji="1" lang="en-US" altLang="ja-JP" sz="1400" dirty="0" smtClean="0">
              <a:latin typeface="+mn-ea"/>
            </a:endParaRPr>
          </a:p>
        </p:txBody>
      </p:sp>
      <p:sp>
        <p:nvSpPr>
          <p:cNvPr id="8" name="フリーフォーム 34"/>
          <p:cNvSpPr/>
          <p:nvPr/>
        </p:nvSpPr>
        <p:spPr bwMode="auto">
          <a:xfrm>
            <a:off x="1547580" y="2666590"/>
            <a:ext cx="3816530" cy="1549054"/>
          </a:xfrm>
          <a:custGeom>
            <a:avLst/>
            <a:gdLst>
              <a:gd name="connsiteX0" fmla="*/ 26991 w 3600500"/>
              <a:gd name="connsiteY0" fmla="*/ 0 h 1451360"/>
              <a:gd name="connsiteX1" fmla="*/ 3573509 w 3600500"/>
              <a:gd name="connsiteY1" fmla="*/ 0 h 1451360"/>
              <a:gd name="connsiteX2" fmla="*/ 3600500 w 3600500"/>
              <a:gd name="connsiteY2" fmla="*/ 26991 h 1451360"/>
              <a:gd name="connsiteX3" fmla="*/ 3600500 w 3600500"/>
              <a:gd name="connsiteY3" fmla="*/ 441273 h 1451360"/>
              <a:gd name="connsiteX4" fmla="*/ 3573509 w 3600500"/>
              <a:gd name="connsiteY4" fmla="*/ 468264 h 1451360"/>
              <a:gd name="connsiteX5" fmla="*/ 2880400 w 3600500"/>
              <a:gd name="connsiteY5" fmla="*/ 468264 h 1451360"/>
              <a:gd name="connsiteX6" fmla="*/ 2880400 w 3600500"/>
              <a:gd name="connsiteY6" fmla="*/ 1376488 h 1451360"/>
              <a:gd name="connsiteX7" fmla="*/ 2805528 w 3600500"/>
              <a:gd name="connsiteY7" fmla="*/ 1451360 h 1451360"/>
              <a:gd name="connsiteX8" fmla="*/ 74872 w 3600500"/>
              <a:gd name="connsiteY8" fmla="*/ 1451360 h 1451360"/>
              <a:gd name="connsiteX9" fmla="*/ 0 w 3600500"/>
              <a:gd name="connsiteY9" fmla="*/ 1376488 h 1451360"/>
              <a:gd name="connsiteX10" fmla="*/ 0 w 3600500"/>
              <a:gd name="connsiteY10" fmla="*/ 441273 h 1451360"/>
              <a:gd name="connsiteX11" fmla="*/ 0 w 3600500"/>
              <a:gd name="connsiteY11" fmla="*/ 227272 h 1451360"/>
              <a:gd name="connsiteX12" fmla="*/ 0 w 3600500"/>
              <a:gd name="connsiteY12" fmla="*/ 26991 h 1451360"/>
              <a:gd name="connsiteX13" fmla="*/ 26991 w 3600500"/>
              <a:gd name="connsiteY13" fmla="*/ 0 h 145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0500" h="1451360">
                <a:moveTo>
                  <a:pt x="26991" y="0"/>
                </a:moveTo>
                <a:lnTo>
                  <a:pt x="3573509" y="0"/>
                </a:lnTo>
                <a:cubicBezTo>
                  <a:pt x="3588416" y="0"/>
                  <a:pt x="3600500" y="12084"/>
                  <a:pt x="3600500" y="26991"/>
                </a:cubicBezTo>
                <a:lnTo>
                  <a:pt x="3600500" y="441273"/>
                </a:lnTo>
                <a:cubicBezTo>
                  <a:pt x="3600500" y="456180"/>
                  <a:pt x="3588416" y="468264"/>
                  <a:pt x="3573509" y="468264"/>
                </a:cubicBezTo>
                <a:lnTo>
                  <a:pt x="2880400" y="468264"/>
                </a:lnTo>
                <a:lnTo>
                  <a:pt x="2880400" y="1376488"/>
                </a:lnTo>
                <a:cubicBezTo>
                  <a:pt x="2880400" y="1417839"/>
                  <a:pt x="2846879" y="1451360"/>
                  <a:pt x="2805528" y="1451360"/>
                </a:cubicBezTo>
                <a:lnTo>
                  <a:pt x="74872" y="1451360"/>
                </a:lnTo>
                <a:cubicBezTo>
                  <a:pt x="33521" y="1451360"/>
                  <a:pt x="0" y="1417839"/>
                  <a:pt x="0" y="1376488"/>
                </a:cubicBezTo>
                <a:lnTo>
                  <a:pt x="0" y="441273"/>
                </a:lnTo>
                <a:lnTo>
                  <a:pt x="0" y="227272"/>
                </a:lnTo>
                <a:lnTo>
                  <a:pt x="0" y="26991"/>
                </a:lnTo>
                <a:cubicBezTo>
                  <a:pt x="0" y="12084"/>
                  <a:pt x="12084" y="0"/>
                  <a:pt x="26991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円形吹き出し 35"/>
          <p:cNvSpPr/>
          <p:nvPr/>
        </p:nvSpPr>
        <p:spPr bwMode="auto">
          <a:xfrm>
            <a:off x="1187530" y="2309469"/>
            <a:ext cx="286200" cy="288174"/>
          </a:xfrm>
          <a:prstGeom prst="wedgeEllipseCallout">
            <a:avLst>
              <a:gd name="adj1" fmla="val 74512"/>
              <a:gd name="adj2" fmla="val 80715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smtClean="0">
                <a:latin typeface="+mn-ea"/>
              </a:rPr>
              <a:t>2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0" name="角丸四角形 29"/>
          <p:cNvSpPr/>
          <p:nvPr/>
        </p:nvSpPr>
        <p:spPr bwMode="auto">
          <a:xfrm>
            <a:off x="6876320" y="2335180"/>
            <a:ext cx="1943192" cy="21356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角丸四角形 30"/>
          <p:cNvSpPr/>
          <p:nvPr/>
        </p:nvSpPr>
        <p:spPr bwMode="auto">
          <a:xfrm>
            <a:off x="3347830" y="2009749"/>
            <a:ext cx="2970056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Input value to item</a:t>
            </a:r>
            <a:endParaRPr kumimoji="1" lang="ja-JP" altLang="en-US" sz="1400" dirty="0" smtClean="0">
              <a:latin typeface="+mn-ea"/>
            </a:endParaRPr>
          </a:p>
        </p:txBody>
      </p:sp>
      <p:graphicFrame>
        <p:nvGraphicFramePr>
          <p:cNvPr id="12" name="表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520295"/>
              </p:ext>
            </p:extLst>
          </p:nvPr>
        </p:nvGraphicFramePr>
        <p:xfrm>
          <a:off x="3455257" y="2351318"/>
          <a:ext cx="27552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818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27384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Conductor_1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13" name="円形吹き出し 32"/>
          <p:cNvSpPr/>
          <p:nvPr/>
        </p:nvSpPr>
        <p:spPr bwMode="auto">
          <a:xfrm>
            <a:off x="6182039" y="1860566"/>
            <a:ext cx="270000" cy="270000"/>
          </a:xfrm>
          <a:prstGeom prst="wedgeEllipseCallout">
            <a:avLst>
              <a:gd name="adj1" fmla="val 196366"/>
              <a:gd name="adj2" fmla="val 171856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14263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46" y="1627499"/>
            <a:ext cx="8577192" cy="346753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/>
              <a:t> Register </a:t>
            </a:r>
            <a:r>
              <a:rPr lang="en-US" altLang="ja-JP" dirty="0" smtClean="0"/>
              <a:t>Conductor(4/7)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</a:t>
            </a:r>
            <a:r>
              <a:rPr lang="en-US" altLang="ja-JP" b="1" dirty="0" smtClean="0"/>
              <a:t>Conductor</a:t>
            </a:r>
            <a:br>
              <a:rPr lang="en-US" altLang="ja-JP" b="1" dirty="0" smtClean="0"/>
            </a:br>
            <a:r>
              <a:rPr lang="en-US" altLang="ja-JP" sz="1800" dirty="0"/>
              <a:t>Please create </a:t>
            </a:r>
            <a:r>
              <a:rPr lang="en-US" altLang="ja-JP" sz="1800" dirty="0" smtClean="0"/>
              <a:t>the </a:t>
            </a:r>
            <a:r>
              <a:rPr lang="en-US" altLang="ja-JP" sz="1800" dirty="0"/>
              <a:t>Conductor as shown </a:t>
            </a:r>
            <a:r>
              <a:rPr lang="en-US" altLang="ja-JP" sz="1800" dirty="0" smtClean="0"/>
              <a:t>in the </a:t>
            </a:r>
            <a:r>
              <a:rPr lang="en-US" altLang="ja-JP" sz="1800" dirty="0"/>
              <a:t>figure below.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323410" y="3284980"/>
            <a:ext cx="887888" cy="69841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3275820" y="5262526"/>
            <a:ext cx="5543692" cy="118854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Conductor Branches the next process according to the</a:t>
            </a: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 end </a:t>
            </a:r>
            <a:r>
              <a:rPr lang="en-US" altLang="ja-JP" sz="1400" dirty="0">
                <a:latin typeface="+mn-ea"/>
              </a:rPr>
              <a:t>result of the Movement immediately before it </a:t>
            </a:r>
            <a:r>
              <a:rPr lang="en-US" altLang="ja-JP" sz="1400" dirty="0" smtClean="0">
                <a:latin typeface="+mn-ea"/>
              </a:rPr>
              <a:t>is</a:t>
            </a: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 arranged.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For </a:t>
            </a:r>
            <a:r>
              <a:rPr lang="en-US" altLang="ja-JP" sz="1400" dirty="0">
                <a:latin typeface="+mn-ea"/>
              </a:rPr>
              <a:t>now, set it so subsequent processing only happens</a:t>
            </a:r>
            <a:br>
              <a:rPr lang="en-US" altLang="ja-JP" sz="1400" dirty="0">
                <a:latin typeface="+mn-ea"/>
              </a:rPr>
            </a:br>
            <a:r>
              <a:rPr lang="en-US" altLang="ja-JP" sz="1400" dirty="0">
                <a:latin typeface="+mn-ea"/>
              </a:rPr>
              <a:t>when the end status is “Normal end”.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732300" y="4149100"/>
            <a:ext cx="1080150" cy="25080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164360" y="3159579"/>
            <a:ext cx="360050" cy="1974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1403560" y="3644950"/>
            <a:ext cx="5184720" cy="50415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725598" y="2983536"/>
            <a:ext cx="2948855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Drag </a:t>
            </a:r>
            <a:r>
              <a:rPr lang="en-US" altLang="ja-JP" sz="1400" dirty="0">
                <a:latin typeface="+mn-ea"/>
              </a:rPr>
              <a:t>and </a:t>
            </a:r>
            <a:r>
              <a:rPr lang="en-US" altLang="ja-JP" sz="1400" dirty="0" smtClean="0">
                <a:latin typeface="+mn-ea"/>
              </a:rPr>
              <a:t>drop a </a:t>
            </a:r>
            <a:r>
              <a:rPr lang="en-US" altLang="ja-JP" sz="1400" dirty="0">
                <a:latin typeface="+mn-ea"/>
              </a:rPr>
              <a:t>Conductor 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smtClean="0">
                <a:latin typeface="+mn-ea"/>
              </a:rPr>
              <a:t>Branch </a:t>
            </a:r>
            <a:r>
              <a:rPr lang="en-US" altLang="ja-JP" sz="1400" dirty="0">
                <a:latin typeface="+mn-ea"/>
              </a:rPr>
              <a:t>from the "Function" 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smtClean="0">
                <a:latin typeface="+mn-ea"/>
              </a:rPr>
              <a:t>tab </a:t>
            </a:r>
            <a:r>
              <a:rPr lang="en-US" altLang="ja-JP" sz="1400" dirty="0">
                <a:latin typeface="+mn-ea"/>
              </a:rPr>
              <a:t>to arrange it.</a:t>
            </a:r>
            <a:endParaRPr lang="en-US" altLang="ja-JP" sz="1400" dirty="0" smtClean="0">
              <a:latin typeface="+mn-ea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90" y="4365130"/>
            <a:ext cx="3011906" cy="1978202"/>
          </a:xfrm>
          <a:prstGeom prst="rect">
            <a:avLst/>
          </a:prstGeom>
        </p:spPr>
      </p:pic>
      <p:sp>
        <p:nvSpPr>
          <p:cNvPr id="17" name="右カーブ矢印 16"/>
          <p:cNvSpPr/>
          <p:nvPr/>
        </p:nvSpPr>
        <p:spPr bwMode="auto">
          <a:xfrm>
            <a:off x="70811" y="3980474"/>
            <a:ext cx="252599" cy="419429"/>
          </a:xfrm>
          <a:prstGeom prst="curvedRight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55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524519"/>
            <a:ext cx="8577192" cy="346753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/>
              <a:t> Register 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 </a:t>
            </a:r>
            <a:r>
              <a:rPr lang="en-US" altLang="ja-JP" dirty="0" smtClean="0"/>
              <a:t>(5/7)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</a:t>
            </a:r>
            <a:r>
              <a:rPr lang="en-US" altLang="ja-JP" b="1" dirty="0" smtClean="0"/>
              <a:t>Conductor</a:t>
            </a:r>
            <a:br>
              <a:rPr lang="en-US" altLang="ja-JP" b="1" dirty="0" smtClean="0"/>
            </a:br>
            <a:r>
              <a:rPr lang="en-US" altLang="ja-JP" sz="1800" dirty="0"/>
              <a:t>Please create the Conductor as </a:t>
            </a:r>
            <a:r>
              <a:rPr lang="en-US" altLang="ja-JP" sz="1800" dirty="0" smtClean="0"/>
              <a:t>shown in </a:t>
            </a:r>
            <a:r>
              <a:rPr lang="en-US" altLang="ja-JP" sz="1800" dirty="0"/>
              <a:t>the figure below.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1259540" y="3730445"/>
            <a:ext cx="1224170" cy="3384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右カーブ矢印 5"/>
          <p:cNvSpPr/>
          <p:nvPr/>
        </p:nvSpPr>
        <p:spPr bwMode="auto">
          <a:xfrm rot="2120693">
            <a:off x="694244" y="3660790"/>
            <a:ext cx="360050" cy="450862"/>
          </a:xfrm>
          <a:prstGeom prst="curvedRight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3275820" y="5348543"/>
            <a:ext cx="5400750" cy="81683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+mn-ea"/>
              </a:rPr>
              <a:t>“Conductor call” can call in and execute previously set 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 Conductors </a:t>
            </a:r>
            <a:r>
              <a:rPr lang="en-US" altLang="ja-JP" sz="1400" dirty="0">
                <a:latin typeface="+mn-ea"/>
              </a:rPr>
              <a:t>and </a:t>
            </a:r>
            <a:r>
              <a:rPr lang="en-US" altLang="ja-JP" sz="1400" dirty="0" smtClean="0">
                <a:latin typeface="+mn-ea"/>
              </a:rPr>
              <a:t>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+mn-ea"/>
              </a:rPr>
              <a:t>Specify the previously created </a:t>
            </a:r>
            <a:r>
              <a:rPr lang="en-US" altLang="ja-JP" sz="1400" dirty="0" smtClean="0">
                <a:latin typeface="+mn-ea"/>
              </a:rPr>
              <a:t>Conductor_2.</a:t>
            </a:r>
          </a:p>
        </p:txBody>
      </p:sp>
      <p:sp>
        <p:nvSpPr>
          <p:cNvPr id="15" name="角丸四角形 14"/>
          <p:cNvSpPr/>
          <p:nvPr/>
        </p:nvSpPr>
        <p:spPr bwMode="auto">
          <a:xfrm>
            <a:off x="6654590" y="3859283"/>
            <a:ext cx="1080150" cy="25080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175503" y="3060873"/>
            <a:ext cx="360050" cy="1974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2699740" y="3912858"/>
            <a:ext cx="3954850" cy="15602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725598" y="2983536"/>
            <a:ext cx="2948855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>
                <a:latin typeface="+mn-ea"/>
              </a:rPr>
              <a:t>Drag and </a:t>
            </a:r>
            <a:r>
              <a:rPr lang="en-US" altLang="ja-JP" sz="1400" dirty="0" smtClean="0">
                <a:latin typeface="+mn-ea"/>
              </a:rPr>
              <a:t>drop </a:t>
            </a:r>
            <a:r>
              <a:rPr lang="en-US" altLang="ja-JP" sz="1400" dirty="0">
                <a:latin typeface="+mn-ea"/>
              </a:rPr>
              <a:t>Conductor </a:t>
            </a:r>
            <a:r>
              <a:rPr lang="en-US" altLang="ja-JP" sz="1400" dirty="0" smtClean="0">
                <a:latin typeface="+mn-ea"/>
              </a:rPr>
              <a:t>Call</a:t>
            </a:r>
          </a:p>
          <a:p>
            <a:pPr algn="ctr"/>
            <a:r>
              <a:rPr lang="en-US" altLang="ja-JP" sz="1400" dirty="0" smtClean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from the "Function" tab to 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smtClean="0">
                <a:latin typeface="+mn-ea"/>
              </a:rPr>
              <a:t>arrange </a:t>
            </a:r>
            <a:r>
              <a:rPr lang="en-US" altLang="ja-JP" sz="1400" dirty="0">
                <a:latin typeface="+mn-ea"/>
              </a:rPr>
              <a:t>it.</a:t>
            </a:r>
            <a:endParaRPr lang="en-US" altLang="ja-JP" sz="1400" dirty="0" smtClean="0">
              <a:latin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82" y="4174246"/>
            <a:ext cx="2336201" cy="2644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045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524519"/>
            <a:ext cx="8577192" cy="346753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/>
              <a:t> Register 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/>
              <a:t>6</a:t>
            </a:r>
            <a:r>
              <a:rPr lang="en-US" altLang="ja-JP" dirty="0" smtClean="0"/>
              <a:t>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</a:t>
            </a:r>
            <a:r>
              <a:rPr lang="en-US" altLang="ja-JP" b="1" dirty="0" smtClean="0"/>
              <a:t>Conductor</a:t>
            </a:r>
            <a:br>
              <a:rPr lang="en-US" altLang="ja-JP" b="1" dirty="0" smtClean="0"/>
            </a:br>
            <a:r>
              <a:rPr lang="en-US" altLang="ja-JP" sz="1800" dirty="0"/>
              <a:t>Please create the Conductor as </a:t>
            </a:r>
            <a:r>
              <a:rPr lang="en-US" altLang="ja-JP" sz="1800" dirty="0" smtClean="0"/>
              <a:t>shown in </a:t>
            </a:r>
            <a:r>
              <a:rPr lang="en-US" altLang="ja-JP" sz="1800" dirty="0"/>
              <a:t>the figure below.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2541896" y="3763849"/>
            <a:ext cx="805934" cy="3384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860634" y="4952086"/>
            <a:ext cx="6674919" cy="54552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・</a:t>
            </a:r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The “Conductor end” node is placed at the end of the process string.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・</a:t>
            </a:r>
            <a:r>
              <a:rPr lang="en-US" altLang="ja-JP" sz="1400" dirty="0">
                <a:latin typeface="+mn-ea"/>
              </a:rPr>
              <a:t> It </a:t>
            </a:r>
            <a:r>
              <a:rPr lang="en-US" altLang="ja-JP" sz="1400" dirty="0" smtClean="0">
                <a:latin typeface="+mn-ea"/>
              </a:rPr>
              <a:t>is also deployed at the end of the </a:t>
            </a:r>
            <a:r>
              <a:rPr lang="en-US" altLang="ja-JP" sz="1400" dirty="0">
                <a:latin typeface="+mn-ea"/>
              </a:rPr>
              <a:t>branch </a:t>
            </a:r>
            <a:r>
              <a:rPr lang="en-US" altLang="ja-JP" sz="1400" dirty="0" smtClean="0">
                <a:latin typeface="+mn-ea"/>
              </a:rPr>
              <a:t>process </a:t>
            </a:r>
            <a:r>
              <a:rPr lang="en-US" altLang="ja-JP" sz="1400" dirty="0">
                <a:latin typeface="+mn-ea"/>
              </a:rPr>
              <a:t>introduced </a:t>
            </a:r>
            <a:r>
              <a:rPr lang="en-US" altLang="ja-JP" sz="1400" dirty="0" smtClean="0">
                <a:latin typeface="+mn-ea"/>
              </a:rPr>
              <a:t>in </a:t>
            </a:r>
            <a:r>
              <a:rPr lang="en-US" altLang="ja-JP" sz="1400" dirty="0">
                <a:latin typeface="+mn-ea"/>
              </a:rPr>
              <a:t>(5/7).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654590" y="3859283"/>
            <a:ext cx="1080150" cy="25080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175503" y="3060873"/>
            <a:ext cx="360050" cy="1974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3419840" y="3933070"/>
            <a:ext cx="3234750" cy="13581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705735" y="2098478"/>
            <a:ext cx="2948855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Drag </a:t>
            </a:r>
            <a:r>
              <a:rPr lang="en-US" altLang="ja-JP" sz="1400" dirty="0">
                <a:latin typeface="+mn-ea"/>
              </a:rPr>
              <a:t>and drop Conductor </a:t>
            </a:r>
            <a:r>
              <a:rPr lang="en-US" altLang="ja-JP" sz="1400" dirty="0" smtClean="0">
                <a:latin typeface="+mn-ea"/>
              </a:rPr>
              <a:t>end</a:t>
            </a:r>
          </a:p>
          <a:p>
            <a:pPr algn="ctr"/>
            <a:r>
              <a:rPr lang="en-US" altLang="ja-JP" sz="1400" dirty="0" smtClean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from the "Function" tab </a:t>
            </a:r>
            <a:r>
              <a:rPr lang="en-US" altLang="ja-JP" sz="1400" dirty="0" smtClean="0">
                <a:latin typeface="+mn-ea"/>
              </a:rPr>
              <a:t>to</a:t>
            </a:r>
          </a:p>
          <a:p>
            <a:pPr algn="ctr"/>
            <a:r>
              <a:rPr lang="en-US" altLang="ja-JP" sz="1400" dirty="0" smtClean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arrange it.</a:t>
            </a:r>
            <a:endParaRPr lang="en-US" altLang="ja-JP" sz="1400" dirty="0" smtClean="0">
              <a:latin typeface="+mn-ea"/>
            </a:endParaRPr>
          </a:p>
        </p:txBody>
      </p:sp>
      <p:cxnSp>
        <p:nvCxnSpPr>
          <p:cNvPr id="17" name="直線矢印コネクタ 16"/>
          <p:cNvCxnSpPr/>
          <p:nvPr/>
        </p:nvCxnSpPr>
        <p:spPr bwMode="auto">
          <a:xfrm flipH="1" flipV="1">
            <a:off x="5868180" y="3686916"/>
            <a:ext cx="786410" cy="3819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角丸四角形 17"/>
          <p:cNvSpPr/>
          <p:nvPr/>
        </p:nvSpPr>
        <p:spPr bwMode="auto">
          <a:xfrm>
            <a:off x="5649300" y="3262291"/>
            <a:ext cx="938980" cy="3384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141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524519"/>
            <a:ext cx="8577192" cy="346753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/>
              <a:t> Register 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/>
              <a:t>7</a:t>
            </a:r>
            <a:r>
              <a:rPr lang="en-US" altLang="ja-JP" dirty="0" smtClean="0"/>
              <a:t>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Register </a:t>
            </a:r>
            <a:r>
              <a:rPr lang="en-US" altLang="ja-JP" dirty="0" smtClean="0"/>
              <a:t>Conductor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1800" dirty="0"/>
              <a:t>Please create the Conductor as shown the figure below.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4598744" y="3114128"/>
            <a:ext cx="981274" cy="57511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3275821" y="5238204"/>
            <a:ext cx="5400750" cy="64597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 smtClean="0"/>
              <a:t>Parallel </a:t>
            </a:r>
            <a:r>
              <a:rPr lang="en-US" altLang="ja-JP" sz="1200" dirty="0"/>
              <a:t>branch and Parallel merge are executed </a:t>
            </a:r>
            <a:r>
              <a:rPr lang="en-US" altLang="ja-JP" sz="1200" dirty="0" smtClean="0"/>
              <a:t>immediately</a:t>
            </a:r>
            <a:br>
              <a:rPr lang="en-US" altLang="ja-JP" sz="1200" dirty="0" smtClean="0"/>
            </a:br>
            <a:r>
              <a:rPr lang="en-US" altLang="ja-JP" sz="1200" dirty="0"/>
              <a:t>a</a:t>
            </a:r>
            <a:r>
              <a:rPr lang="en-US" altLang="ja-JP" sz="1200" dirty="0" smtClean="0"/>
              <a:t>nd allows for </a:t>
            </a:r>
            <a:r>
              <a:rPr lang="en-US" altLang="ja-JP" sz="1200" dirty="0" smtClean="0">
                <a:latin typeface="+mn-ea"/>
              </a:rPr>
              <a:t>Movements </a:t>
            </a:r>
            <a:r>
              <a:rPr lang="en-US" altLang="ja-JP" sz="1200" dirty="0">
                <a:latin typeface="+mn-ea"/>
              </a:rPr>
              <a:t>and </a:t>
            </a:r>
            <a:r>
              <a:rPr lang="en-US" altLang="ja-JP" sz="1200" dirty="0" smtClean="0">
                <a:latin typeface="+mn-ea"/>
              </a:rPr>
              <a:t>Functions to be executed in parallel.</a:t>
            </a:r>
            <a:endParaRPr lang="en-US" altLang="ja-JP" sz="12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 smtClean="0">
                <a:latin typeface="+mn-ea"/>
              </a:rPr>
              <a:t>Users can specify the number of paralleled executed processes.</a:t>
            </a:r>
            <a:endParaRPr lang="en-US" altLang="ja-JP" sz="1200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654913" y="4246585"/>
            <a:ext cx="1080150" cy="25080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175503" y="3060873"/>
            <a:ext cx="360050" cy="1974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5580018" y="3738225"/>
            <a:ext cx="1074895" cy="84779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563861" y="2078266"/>
            <a:ext cx="3045266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>
                <a:latin typeface="+mn-ea"/>
              </a:rPr>
              <a:t>Drag and drop Parallel </a:t>
            </a:r>
            <a:r>
              <a:rPr lang="en-US" altLang="ja-JP" sz="1400" dirty="0" smtClean="0">
                <a:latin typeface="+mn-ea"/>
              </a:rPr>
              <a:t>branch and</a:t>
            </a:r>
            <a:endParaRPr lang="en-US" altLang="ja-JP" sz="1400" dirty="0">
              <a:latin typeface="+mn-ea"/>
            </a:endParaRPr>
          </a:p>
          <a:p>
            <a:pPr algn="ctr"/>
            <a:r>
              <a:rPr lang="en-US" altLang="ja-JP" sz="1400" dirty="0">
                <a:latin typeface="+mn-ea"/>
              </a:rPr>
              <a:t>Parallel merge</a:t>
            </a:r>
            <a:r>
              <a:rPr lang="en-US" altLang="ja-JP" sz="1400" dirty="0" smtClean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from </a:t>
            </a:r>
            <a:r>
              <a:rPr lang="en-US" altLang="ja-JP" sz="1400" dirty="0" smtClean="0">
                <a:latin typeface="+mn-ea"/>
              </a:rPr>
              <a:t>the</a:t>
            </a:r>
          </a:p>
          <a:p>
            <a:pPr algn="ctr"/>
            <a:r>
              <a:rPr lang="en-US" altLang="ja-JP" sz="1400" dirty="0" smtClean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"Function" tab to arrange it. 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2483710" y="3114128"/>
            <a:ext cx="792110" cy="57511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96" y="4487259"/>
            <a:ext cx="2743200" cy="128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右カーブ矢印 16"/>
          <p:cNvSpPr/>
          <p:nvPr/>
        </p:nvSpPr>
        <p:spPr bwMode="auto">
          <a:xfrm rot="2120693">
            <a:off x="1692619" y="3225269"/>
            <a:ext cx="540556" cy="1206173"/>
          </a:xfrm>
          <a:prstGeom prst="curvedRightArrow">
            <a:avLst>
              <a:gd name="adj1" fmla="val 25000"/>
              <a:gd name="adj2" fmla="val 50000"/>
              <a:gd name="adj3" fmla="val 40656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6654913" y="4487259"/>
            <a:ext cx="1080150" cy="25080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9" name="直線矢印コネクタ 18"/>
          <p:cNvCxnSpPr/>
          <p:nvPr/>
        </p:nvCxnSpPr>
        <p:spPr bwMode="auto">
          <a:xfrm flipH="1" flipV="1">
            <a:off x="3275820" y="3719457"/>
            <a:ext cx="3373839" cy="65253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9198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.9</a:t>
            </a:r>
            <a:r>
              <a:rPr lang="ja-JP" altLang="en-US" dirty="0"/>
              <a:t>　</a:t>
            </a:r>
            <a:r>
              <a:rPr lang="en-US" altLang="ja-JP" dirty="0"/>
              <a:t>Conductor execution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56216" y="836712"/>
            <a:ext cx="8964487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 execution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/>
              <a:t>"</a:t>
            </a:r>
            <a:r>
              <a:rPr lang="en-US" altLang="ja-JP" dirty="0" smtClean="0"/>
              <a:t>Conductor“ menu </a:t>
            </a:r>
            <a:r>
              <a:rPr lang="en-US" altLang="ja-JP" dirty="0"/>
              <a:t>group &gt;&gt; "Conductor execution" </a:t>
            </a:r>
            <a:r>
              <a:rPr lang="en-US" altLang="ja-JP" dirty="0" smtClean="0"/>
              <a:t>menu.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sz="1200" dirty="0"/>
              <a:t>Determine the execution date and time from the "Schedule date/time" item in the "Conductor [list]" submenu.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sz="1200" dirty="0"/>
              <a:t>Select </a:t>
            </a:r>
            <a:r>
              <a:rPr lang="en-US" altLang="ja-JP" sz="1200" dirty="0" smtClean="0"/>
              <a:t>"Conductor_1" </a:t>
            </a:r>
            <a:r>
              <a:rPr lang="en-US" altLang="ja-JP" sz="1200" dirty="0"/>
              <a:t>in the "Conductor name" </a:t>
            </a:r>
            <a:r>
              <a:rPr lang="en-US" altLang="ja-JP" sz="1200" dirty="0" smtClean="0"/>
              <a:t>, </a:t>
            </a:r>
            <a:r>
              <a:rPr lang="en-US" altLang="ja-JP" sz="1200" dirty="0"/>
              <a:t>"Conductor [List]" submenu items.</a:t>
            </a:r>
            <a:endParaRPr lang="en-US" altLang="ja-JP" sz="1200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sz="1200" dirty="0"/>
              <a:t>Select "operation" in the "operation </a:t>
            </a:r>
            <a:r>
              <a:rPr lang="en-US" altLang="ja-JP" sz="1200" dirty="0" smtClean="0"/>
              <a:t>name“ , </a:t>
            </a:r>
            <a:r>
              <a:rPr lang="en-US" altLang="ja-JP" sz="1200" dirty="0"/>
              <a:t>"operation [list]" submenu items.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sz="1200" dirty="0"/>
              <a:t>Click the "Execute" button.</a:t>
            </a:r>
            <a:endParaRPr lang="en-US" altLang="ja-JP" sz="1200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50" y="2749020"/>
            <a:ext cx="8276167" cy="3704168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927" y="3840735"/>
            <a:ext cx="3824775" cy="2620574"/>
          </a:xfrm>
          <a:prstGeom prst="rect">
            <a:avLst/>
          </a:prstGeom>
        </p:spPr>
      </p:pic>
      <p:sp>
        <p:nvSpPr>
          <p:cNvPr id="26" name="角丸四角形 25"/>
          <p:cNvSpPr/>
          <p:nvPr/>
        </p:nvSpPr>
        <p:spPr bwMode="auto">
          <a:xfrm>
            <a:off x="5319100" y="6309400"/>
            <a:ext cx="438064" cy="13333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円形吹き出し 26"/>
          <p:cNvSpPr/>
          <p:nvPr/>
        </p:nvSpPr>
        <p:spPr bwMode="auto">
          <a:xfrm>
            <a:off x="5844736" y="6232341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b="1">
                <a:latin typeface="+mn-ea"/>
              </a:rPr>
              <a:t>4</a:t>
            </a:r>
          </a:p>
        </p:txBody>
      </p:sp>
      <p:sp>
        <p:nvSpPr>
          <p:cNvPr id="47" name="角丸四角形 46"/>
          <p:cNvSpPr/>
          <p:nvPr/>
        </p:nvSpPr>
        <p:spPr bwMode="auto">
          <a:xfrm>
            <a:off x="1479396" y="3333212"/>
            <a:ext cx="1008140" cy="14402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角丸四角形 47"/>
          <p:cNvSpPr/>
          <p:nvPr/>
        </p:nvSpPr>
        <p:spPr bwMode="auto">
          <a:xfrm>
            <a:off x="2506451" y="2836961"/>
            <a:ext cx="2861485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 smtClean="0">
                <a:latin typeface="+mn-ea"/>
              </a:rPr>
              <a:t>Select the following value</a:t>
            </a:r>
            <a:endParaRPr kumimoji="1" lang="ja-JP" altLang="en-US" sz="1200" dirty="0">
              <a:latin typeface="+mn-ea"/>
            </a:endParaRPr>
          </a:p>
        </p:txBody>
      </p:sp>
      <p:pic>
        <p:nvPicPr>
          <p:cNvPr id="49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0672" y="3180730"/>
            <a:ext cx="2625256" cy="540468"/>
          </a:xfrm>
          <a:prstGeom prst="rect">
            <a:avLst/>
          </a:prstGeom>
        </p:spPr>
      </p:pic>
      <p:sp>
        <p:nvSpPr>
          <p:cNvPr id="50" name="円形吹き出し 49"/>
          <p:cNvSpPr/>
          <p:nvPr/>
        </p:nvSpPr>
        <p:spPr bwMode="auto">
          <a:xfrm>
            <a:off x="2355680" y="2704276"/>
            <a:ext cx="301542" cy="312200"/>
          </a:xfrm>
          <a:prstGeom prst="wedgeEllipseCallout">
            <a:avLst>
              <a:gd name="adj1" fmla="val -108663"/>
              <a:gd name="adj2" fmla="val 159550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>
                <a:latin typeface="+mn-ea"/>
              </a:rPr>
              <a:t>１</a:t>
            </a:r>
          </a:p>
        </p:txBody>
      </p:sp>
      <p:sp>
        <p:nvSpPr>
          <p:cNvPr id="51" name="角丸四角形 50"/>
          <p:cNvSpPr/>
          <p:nvPr/>
        </p:nvSpPr>
        <p:spPr bwMode="auto">
          <a:xfrm>
            <a:off x="674220" y="4600635"/>
            <a:ext cx="1838928" cy="17810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2" name="角丸四角形 51"/>
          <p:cNvSpPr/>
          <p:nvPr/>
        </p:nvSpPr>
        <p:spPr bwMode="auto">
          <a:xfrm>
            <a:off x="674220" y="5766413"/>
            <a:ext cx="1838928" cy="13240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 bwMode="auto">
          <a:xfrm>
            <a:off x="2411090" y="4139879"/>
            <a:ext cx="2520960" cy="107212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 smtClean="0">
                <a:latin typeface="+mn-ea"/>
              </a:rPr>
              <a:t>Select the following value</a:t>
            </a:r>
            <a:endParaRPr lang="ja-JP" altLang="en-US" sz="1200" dirty="0">
              <a:latin typeface="+mn-ea"/>
            </a:endParaRPr>
          </a:p>
          <a:p>
            <a:pPr algn="ctr"/>
            <a:endParaRPr kumimoji="1" lang="ja-JP" altLang="en-US" sz="1200" dirty="0">
              <a:latin typeface="+mn-ea"/>
            </a:endParaRPr>
          </a:p>
        </p:txBody>
      </p:sp>
      <p:pic>
        <p:nvPicPr>
          <p:cNvPr id="56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3117" y="4483649"/>
            <a:ext cx="2284913" cy="655523"/>
          </a:xfrm>
          <a:prstGeom prst="rect">
            <a:avLst/>
          </a:prstGeom>
        </p:spPr>
      </p:pic>
      <p:sp>
        <p:nvSpPr>
          <p:cNvPr id="57" name="円形吹き出し 56"/>
          <p:cNvSpPr/>
          <p:nvPr/>
        </p:nvSpPr>
        <p:spPr bwMode="auto">
          <a:xfrm>
            <a:off x="2133390" y="3957142"/>
            <a:ext cx="301542" cy="312200"/>
          </a:xfrm>
          <a:prstGeom prst="wedgeEllipseCallout">
            <a:avLst>
              <a:gd name="adj1" fmla="val -57360"/>
              <a:gd name="adj2" fmla="val 1462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b="1" dirty="0">
                <a:latin typeface="+mn-ea"/>
              </a:rPr>
              <a:t>2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 bwMode="auto">
          <a:xfrm>
            <a:off x="2331323" y="5512400"/>
            <a:ext cx="2754691" cy="93033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 smtClean="0">
                <a:latin typeface="+mn-ea"/>
              </a:rPr>
              <a:t>Select the following value</a:t>
            </a:r>
            <a:endParaRPr kumimoji="1" lang="ja-JP" altLang="en-US" sz="1200" dirty="0">
              <a:latin typeface="+mn-ea"/>
            </a:endParaRPr>
          </a:p>
        </p:txBody>
      </p:sp>
      <p:pic>
        <p:nvPicPr>
          <p:cNvPr id="69" name="tabl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7601" y="5795277"/>
            <a:ext cx="2532598" cy="540468"/>
          </a:xfrm>
          <a:prstGeom prst="rect">
            <a:avLst/>
          </a:prstGeom>
        </p:spPr>
      </p:pic>
      <p:sp>
        <p:nvSpPr>
          <p:cNvPr id="70" name="円形吹き出し 69"/>
          <p:cNvSpPr/>
          <p:nvPr/>
        </p:nvSpPr>
        <p:spPr bwMode="auto">
          <a:xfrm>
            <a:off x="2110158" y="5333107"/>
            <a:ext cx="301542" cy="312200"/>
          </a:xfrm>
          <a:prstGeom prst="wedgeEllipseCallout">
            <a:avLst>
              <a:gd name="adj1" fmla="val -53547"/>
              <a:gd name="adj2" fmla="val 91378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b="1">
                <a:latin typeface="+mn-ea"/>
              </a:rPr>
              <a:t>3</a:t>
            </a:r>
            <a:endParaRPr kumimoji="1" lang="ja-JP" altLang="en-US" sz="14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474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/>
              <a:t> 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51" y="2008710"/>
            <a:ext cx="5772169" cy="230707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3.10 Conductor confirmation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/>
              <a:t>Conductor confirmation</a:t>
            </a:r>
            <a:endParaRPr lang="en-US" altLang="ja-JP" b="1" dirty="0" smtClean="0"/>
          </a:p>
          <a:p>
            <a:pPr lvl="1"/>
            <a:r>
              <a:rPr lang="ja-JP" altLang="en-US" dirty="0"/>
              <a:t> </a:t>
            </a:r>
            <a:r>
              <a:rPr lang="en-US" altLang="ja-JP" dirty="0" smtClean="0"/>
              <a:t>Selecting a running or an already executed movement </a:t>
            </a:r>
            <a:br>
              <a:rPr lang="en-US" altLang="ja-JP" dirty="0" smtClean="0"/>
            </a:br>
            <a:r>
              <a:rPr lang="en-US" altLang="ja-JP" dirty="0" smtClean="0"/>
              <a:t>will move you to a screen where you can check the logs </a:t>
            </a:r>
            <a:r>
              <a:rPr lang="en-US" altLang="ja-JP" smtClean="0"/>
              <a:t>and the operation </a:t>
            </a:r>
            <a:r>
              <a:rPr lang="en-US" altLang="ja-JP" dirty="0" smtClean="0"/>
              <a:t>status.</a:t>
            </a: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187530" y="2636890"/>
            <a:ext cx="1008140" cy="28804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図形 11"/>
          <p:cNvSpPr/>
          <p:nvPr/>
        </p:nvSpPr>
        <p:spPr>
          <a:xfrm rot="3036422">
            <a:off x="2382254" y="1753855"/>
            <a:ext cx="2435222" cy="2565970"/>
          </a:xfrm>
          <a:prstGeom prst="swooshArrow">
            <a:avLst>
              <a:gd name="adj1" fmla="val 6903"/>
              <a:gd name="adj2" fmla="val 25000"/>
            </a:avLst>
          </a:prstGeom>
          <a:solidFill>
            <a:srgbClr val="FF0000"/>
          </a:solidFill>
          <a:ln w="28575"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90" y="3163596"/>
            <a:ext cx="3816530" cy="328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4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17" y="1990208"/>
            <a:ext cx="7921100" cy="388636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800" dirty="0"/>
              <a:t>T</a:t>
            </a:r>
            <a:r>
              <a:rPr lang="en-US" altLang="ja-JP" sz="1800" dirty="0" smtClean="0"/>
              <a:t>he </a:t>
            </a:r>
            <a:r>
              <a:rPr lang="en-US" altLang="ja-JP" sz="1800" dirty="0"/>
              <a:t>"</a:t>
            </a:r>
            <a:r>
              <a:rPr lang="en-US" altLang="ja-JP" sz="1800" b="1" dirty="0"/>
              <a:t>Conductor</a:t>
            </a:r>
            <a:r>
              <a:rPr lang="en-US" altLang="ja-JP" sz="1800" dirty="0" smtClean="0"/>
              <a:t>" </a:t>
            </a:r>
            <a:r>
              <a:rPr lang="en-US" altLang="ja-JP" sz="1800" dirty="0"/>
              <a:t>menu group </a:t>
            </a:r>
            <a:r>
              <a:rPr lang="en-US" altLang="ja-JP" sz="1800" dirty="0" smtClean="0"/>
              <a:t>is explained </a:t>
            </a:r>
            <a:r>
              <a:rPr lang="en-US" altLang="ja-JP" sz="1800" dirty="0"/>
              <a:t>in this document.</a:t>
            </a:r>
            <a:endParaRPr lang="en-US" altLang="ja-JP" sz="1600" dirty="0" smtClean="0"/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1.1</a:t>
            </a:r>
            <a:r>
              <a:rPr lang="ja-JP" altLang="en-US" kern="0" dirty="0"/>
              <a:t>　</a:t>
            </a:r>
            <a:r>
              <a:rPr lang="en-US" altLang="ja-JP" kern="0" dirty="0"/>
              <a:t>About this document</a:t>
            </a:r>
            <a:endParaRPr lang="en-US" kern="0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3779890" y="2924930"/>
            <a:ext cx="576080" cy="64809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4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 </a:t>
            </a:r>
            <a:r>
              <a:rPr lang="en-US" altLang="ja-JP" dirty="0" smtClean="0"/>
              <a:t>About Conductor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39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 bwMode="auto">
          <a:xfrm>
            <a:off x="251647" y="1689965"/>
            <a:ext cx="8216563" cy="9359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51648" y="2673508"/>
            <a:ext cx="8208894" cy="87412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251647" y="3617218"/>
            <a:ext cx="8216563" cy="28750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下矢印 13"/>
          <p:cNvSpPr/>
          <p:nvPr/>
        </p:nvSpPr>
        <p:spPr bwMode="auto">
          <a:xfrm>
            <a:off x="539564" y="1822195"/>
            <a:ext cx="576080" cy="4464620"/>
          </a:xfrm>
          <a:prstGeom prst="downArrow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2.1</a:t>
            </a:r>
            <a:r>
              <a:rPr lang="ja-JP" altLang="en-US" dirty="0"/>
              <a:t>　</a:t>
            </a:r>
            <a:r>
              <a:rPr lang="en-US" altLang="ja-JP" dirty="0"/>
              <a:t>Scenario (</a:t>
            </a:r>
            <a:r>
              <a:rPr lang="en-US" altLang="ja-JP" dirty="0" smtClean="0"/>
              <a:t>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36182" y="658650"/>
            <a:ext cx="8784976" cy="9837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smtClean="0"/>
              <a:t>The Scenario used in this document is as </a:t>
            </a:r>
            <a:r>
              <a:rPr lang="en-US" altLang="ja-JP" dirty="0" smtClean="0"/>
              <a:t>following.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 smtClean="0"/>
              <a:t>In this scenario, we will use Ansible-Legacy for the Ansible driver.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64" y="3681080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 smtClean="0"/>
              <a:t>⑤</a:t>
            </a:r>
            <a:r>
              <a:rPr lang="en-US" altLang="ja-JP" b="1" dirty="0" smtClean="0"/>
              <a:t>Register interface information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539564" y="3196561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④</a:t>
            </a:r>
            <a:r>
              <a:rPr kumimoji="1" lang="en-US" altLang="ja-JP" b="1" dirty="0" smtClean="0">
                <a:latin typeface="+mn-ea"/>
              </a:rPr>
              <a:t>Check Movement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539564" y="2229569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②</a:t>
            </a:r>
            <a:r>
              <a:rPr kumimoji="1" lang="en-US" altLang="ja-JP" b="1" dirty="0" smtClean="0">
                <a:latin typeface="+mn-ea"/>
              </a:rPr>
              <a:t>Register operation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539564" y="6083099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⑩</a:t>
            </a:r>
            <a:r>
              <a:rPr kumimoji="1" lang="en-US" altLang="ja-JP" b="1" dirty="0" smtClean="0">
                <a:latin typeface="+mn-ea"/>
              </a:rPr>
              <a:t>Check execution history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539564" y="5598321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⑨</a:t>
            </a:r>
            <a:r>
              <a:rPr lang="en-US" altLang="ja-JP" b="1" dirty="0" smtClean="0">
                <a:latin typeface="+mn-ea"/>
              </a:rPr>
              <a:t>Check </a:t>
            </a:r>
            <a:r>
              <a:rPr lang="en-US" altLang="ja-JP" b="1" dirty="0">
                <a:latin typeface="+mn-ea"/>
              </a:rPr>
              <a:t>execution result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539564" y="5118755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⑧</a:t>
            </a:r>
            <a:r>
              <a:rPr kumimoji="1" lang="en-US" altLang="ja-JP" b="1" dirty="0" smtClean="0">
                <a:latin typeface="+mn-ea"/>
              </a:rPr>
              <a:t>Execution Conductor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539564" y="4639189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⑦</a:t>
            </a:r>
            <a:r>
              <a:rPr kumimoji="1" lang="en-US" altLang="ja-JP" b="1" dirty="0" smtClean="0">
                <a:latin typeface="+mn-ea"/>
              </a:rPr>
              <a:t>Check Conductor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539564" y="1746073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①</a:t>
            </a:r>
            <a:r>
              <a:rPr kumimoji="1" lang="en-US" altLang="ja-JP" b="1" dirty="0" smtClean="0">
                <a:latin typeface="+mn-ea"/>
              </a:rPr>
              <a:t>Register device information</a:t>
            </a:r>
          </a:p>
        </p:txBody>
      </p:sp>
      <p:sp>
        <p:nvSpPr>
          <p:cNvPr id="12" name="角丸四角形 11"/>
          <p:cNvSpPr/>
          <p:nvPr/>
        </p:nvSpPr>
        <p:spPr bwMode="auto">
          <a:xfrm>
            <a:off x="539564" y="2713065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③</a:t>
            </a:r>
            <a:r>
              <a:rPr kumimoji="1" lang="en-US" altLang="ja-JP" b="1" dirty="0" smtClean="0">
                <a:latin typeface="+mn-ea"/>
              </a:rPr>
              <a:t>Register Movement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539564" y="4159623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⑥</a:t>
            </a:r>
            <a:r>
              <a:rPr kumimoji="1" lang="en-US" altLang="ja-JP" b="1" dirty="0" smtClean="0">
                <a:latin typeface="+mn-ea"/>
              </a:rPr>
              <a:t>Register Conductor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796170" y="1720355"/>
            <a:ext cx="252035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Basic console menu</a:t>
            </a:r>
            <a:endParaRPr kumimoji="1" lang="ja-JP" altLang="en-US" b="1" dirty="0" smtClean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796170" y="2609259"/>
            <a:ext cx="2271173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     Various </a:t>
            </a:r>
            <a:r>
              <a:rPr lang="en-US" altLang="ja-JP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d</a:t>
            </a:r>
            <a:r>
              <a:rPr kumimoji="1"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river menu</a:t>
            </a:r>
            <a:endParaRPr kumimoji="1" lang="ja-JP" altLang="en-US" b="1" dirty="0" smtClean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940134" y="3617218"/>
            <a:ext cx="2016336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Conductor</a:t>
            </a:r>
            <a:r>
              <a:rPr lang="ja-JP" altLang="en-US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 </a:t>
            </a:r>
            <a:r>
              <a:rPr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menu</a:t>
            </a:r>
            <a:endParaRPr kumimoji="1" lang="ja-JP" altLang="en-US" b="1" dirty="0" smtClean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137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2.1</a:t>
            </a:r>
            <a:r>
              <a:rPr lang="ja-JP" altLang="en-US" dirty="0"/>
              <a:t>　</a:t>
            </a:r>
            <a:r>
              <a:rPr lang="en-US" altLang="ja-JP" dirty="0" smtClean="0"/>
              <a:t>Scenario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537" y="734635"/>
            <a:ext cx="8784976" cy="7086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In order to experience the Conductor </a:t>
            </a:r>
            <a:r>
              <a:rPr lang="en-US" altLang="ja-JP" dirty="0" smtClean="0"/>
              <a:t>functions</a:t>
            </a:r>
            <a:r>
              <a:rPr lang="en-US" altLang="ja-JP" dirty="0"/>
              <a:t> in this </a:t>
            </a:r>
            <a:r>
              <a:rPr lang="en-US" altLang="ja-JP" dirty="0" smtClean="0"/>
              <a:t>document, </a:t>
            </a:r>
            <a:r>
              <a:rPr lang="en-US" altLang="ja-JP" dirty="0"/>
              <a:t>we will create a Conductor similar to the following flowchart.</a:t>
            </a:r>
            <a:endParaRPr lang="en-US" altLang="ja-JP" dirty="0" smtClean="0"/>
          </a:p>
        </p:txBody>
      </p:sp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539440" y="1612515"/>
            <a:ext cx="1843458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Flowchart</a:t>
            </a:r>
            <a:endParaRPr lang="ja-JP" altLang="en-US" sz="1600" b="1" kern="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1" name="コンテンツ プレースホルダー 2"/>
          <p:cNvSpPr txBox="1">
            <a:spLocks/>
          </p:cNvSpPr>
          <p:nvPr/>
        </p:nvSpPr>
        <p:spPr bwMode="gray">
          <a:xfrm>
            <a:off x="4052590" y="1916790"/>
            <a:ext cx="4969206" cy="4258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ja-JP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Conductor function features</a:t>
            </a:r>
            <a:endParaRPr lang="en-US" altLang="ja-JP" b="1" kern="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ja-JP" sz="1800" b="1" kern="0" dirty="0">
                <a:solidFill>
                  <a:srgbClr val="FF0000"/>
                </a:solidFill>
              </a:rPr>
              <a:t>Point</a:t>
            </a:r>
            <a:r>
              <a:rPr lang="ja-JP" altLang="en-US" sz="1800" b="1" kern="0" dirty="0">
                <a:solidFill>
                  <a:srgbClr val="FF0000"/>
                </a:solidFill>
              </a:rPr>
              <a:t>①</a:t>
            </a:r>
            <a:r>
              <a:rPr lang="en-US" altLang="ja-JP" sz="1800" kern="0" dirty="0"/>
              <a:t/>
            </a:r>
            <a:br>
              <a:rPr lang="en-US" altLang="ja-JP" sz="1800" kern="0" dirty="0"/>
            </a:br>
            <a:r>
              <a:rPr lang="en-US" altLang="ja-JP" kern="0" dirty="0" smtClean="0"/>
              <a:t>Conditional branch function according to the success/end judgment of pre-processing.</a:t>
            </a:r>
            <a:r>
              <a:rPr lang="en-US" altLang="ja-JP" kern="0" dirty="0"/>
              <a:t/>
            </a:r>
            <a:br>
              <a:rPr lang="en-US" altLang="ja-JP" kern="0" dirty="0"/>
            </a:br>
            <a:endParaRPr lang="en-US" altLang="ja-JP" kern="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ja-JP" sz="1800" b="1" kern="0" dirty="0">
                <a:solidFill>
                  <a:srgbClr val="FF0000"/>
                </a:solidFill>
              </a:rPr>
              <a:t>Point</a:t>
            </a:r>
            <a:r>
              <a:rPr lang="ja-JP" altLang="en-US" sz="1800" b="1" kern="0" dirty="0">
                <a:solidFill>
                  <a:srgbClr val="FF0000"/>
                </a:solidFill>
              </a:rPr>
              <a:t>②</a:t>
            </a:r>
            <a:r>
              <a:rPr lang="en-US" altLang="ja-JP" sz="1800" kern="0" dirty="0"/>
              <a:t/>
            </a:r>
            <a:br>
              <a:rPr lang="en-US" altLang="ja-JP" sz="1800" kern="0" dirty="0"/>
            </a:br>
            <a:r>
              <a:rPr lang="en-US" altLang="ja-JP" kern="0" dirty="0"/>
              <a:t>Registered Operation/Conductor Call function</a:t>
            </a:r>
            <a:r>
              <a:rPr lang="en-US" altLang="ja-JP" kern="0" dirty="0" smtClean="0"/>
              <a:t>.</a:t>
            </a:r>
            <a:r>
              <a:rPr lang="en-US" altLang="ja-JP" kern="0" dirty="0"/>
              <a:t/>
            </a:r>
            <a:br>
              <a:rPr lang="en-US" altLang="ja-JP" kern="0" dirty="0"/>
            </a:br>
            <a:endParaRPr lang="en-US" altLang="ja-JP" kern="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ja-JP" sz="1800" b="1" kern="0" dirty="0">
                <a:solidFill>
                  <a:srgbClr val="FF0000"/>
                </a:solidFill>
              </a:rPr>
              <a:t>Point</a:t>
            </a:r>
            <a:r>
              <a:rPr lang="ja-JP" altLang="en-US" sz="1800" b="1" kern="0" dirty="0">
                <a:solidFill>
                  <a:srgbClr val="FF0000"/>
                </a:solidFill>
              </a:rPr>
              <a:t>③</a:t>
            </a:r>
            <a:r>
              <a:rPr lang="en-US" altLang="ja-JP" sz="1800" kern="0" dirty="0"/>
              <a:t/>
            </a:r>
            <a:br>
              <a:rPr lang="en-US" altLang="ja-JP" sz="1800" kern="0" dirty="0"/>
            </a:br>
            <a:r>
              <a:rPr lang="en-US" altLang="ja-JP" kern="0" dirty="0"/>
              <a:t>Movement parallel processing function.</a:t>
            </a:r>
          </a:p>
          <a:p>
            <a:pPr marL="180000" lvl="1" indent="0">
              <a:buNone/>
            </a:pPr>
            <a:endParaRPr lang="ja-JP" altLang="en-US" sz="1800" kern="0" dirty="0"/>
          </a:p>
          <a:p>
            <a:pPr marL="0" indent="0">
              <a:buNone/>
            </a:pPr>
            <a:r>
              <a:rPr lang="en-US" altLang="ja-JP" sz="1600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ja-JP" kern="0" dirty="0" smtClean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1952235"/>
            <a:ext cx="3725333" cy="4222750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 bwMode="auto">
          <a:xfrm>
            <a:off x="1835619" y="1916790"/>
            <a:ext cx="1944271" cy="252035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15" name="コンテンツ プレースホルダー 2"/>
          <p:cNvSpPr txBox="1">
            <a:spLocks/>
          </p:cNvSpPr>
          <p:nvPr/>
        </p:nvSpPr>
        <p:spPr bwMode="gray">
          <a:xfrm>
            <a:off x="1838639" y="1922490"/>
            <a:ext cx="1008140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6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600" b="1" kern="0" dirty="0" smtClean="0">
                <a:solidFill>
                  <a:srgbClr val="FF0000"/>
                </a:solidFill>
              </a:rPr>
              <a:t>②</a:t>
            </a:r>
            <a:endParaRPr lang="ja-JP" altLang="en-US" sz="1600" b="1" kern="0" dirty="0">
              <a:solidFill>
                <a:srgbClr val="FF0000"/>
              </a:solidFill>
            </a:endParaRPr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835619" y="4670023"/>
            <a:ext cx="1008140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6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600" b="1" kern="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539440" y="4946088"/>
            <a:ext cx="2448340" cy="71578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755470" y="3717040"/>
            <a:ext cx="775049" cy="71593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コンテンツ プレースホルダー 2"/>
          <p:cNvSpPr txBox="1">
            <a:spLocks/>
          </p:cNvSpPr>
          <p:nvPr/>
        </p:nvSpPr>
        <p:spPr bwMode="gray">
          <a:xfrm>
            <a:off x="-21300" y="3682375"/>
            <a:ext cx="1008140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6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600" b="1" kern="0" dirty="0" smtClean="0">
                <a:solidFill>
                  <a:srgbClr val="FF0000"/>
                </a:solidFill>
              </a:rPr>
              <a:t>①</a:t>
            </a:r>
            <a:endParaRPr lang="ja-JP" altLang="en-US" sz="16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64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Preparation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Create </a:t>
            </a:r>
            <a:r>
              <a:rPr lang="en-US" altLang="ja-JP" b="1" dirty="0" err="1" smtClean="0"/>
              <a:t>IaC</a:t>
            </a:r>
            <a:r>
              <a:rPr lang="en-US" altLang="ja-JP" b="1" dirty="0" smtClean="0"/>
              <a:t>(1/2)</a:t>
            </a:r>
            <a:endParaRPr lang="en-US" altLang="ja-JP" sz="1800" b="1" dirty="0" smtClean="0"/>
          </a:p>
          <a:p>
            <a:pPr marL="180000" lvl="1" indent="0">
              <a:buNone/>
            </a:pPr>
            <a:r>
              <a:rPr lang="en-US" altLang="ja-JP" sz="1800" dirty="0" smtClean="0"/>
              <a:t>In this</a:t>
            </a:r>
            <a:r>
              <a:rPr lang="en-US" altLang="ja-JP" sz="1800" dirty="0"/>
              <a:t> scenario, </a:t>
            </a:r>
            <a:r>
              <a:rPr lang="en-US" altLang="ja-JP" sz="1800" dirty="0" err="1"/>
              <a:t>Ansible</a:t>
            </a:r>
            <a:r>
              <a:rPr lang="en-US" altLang="ja-JP" sz="1800" dirty="0"/>
              <a:t>-Legacy is explained </a:t>
            </a:r>
            <a:r>
              <a:rPr lang="en-US" altLang="ja-JP" sz="1800" dirty="0" smtClean="0"/>
              <a:t>with the use of</a:t>
            </a:r>
            <a:r>
              <a:rPr lang="en-US" altLang="ja-JP" sz="1800" dirty="0"/>
              <a:t> an example</a:t>
            </a:r>
            <a:r>
              <a:rPr lang="en-US" altLang="ja-JP" sz="1800" dirty="0" smtClean="0"/>
              <a:t>.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/>
              <a:t>Save the following </a:t>
            </a:r>
            <a:r>
              <a:rPr lang="en-US" altLang="ja-JP" sz="1800" dirty="0" err="1">
                <a:solidFill>
                  <a:srgbClr val="FF0000"/>
                </a:solidFill>
              </a:rPr>
              <a:t>IaC</a:t>
            </a:r>
            <a:r>
              <a:rPr lang="en-US" altLang="ja-JP" sz="1800" dirty="0">
                <a:solidFill>
                  <a:srgbClr val="FF0000"/>
                </a:solidFill>
              </a:rPr>
              <a:t> as </a:t>
            </a:r>
            <a:r>
              <a:rPr lang="en-US" altLang="ja-JP" sz="1800" dirty="0" smtClean="0">
                <a:solidFill>
                  <a:srgbClr val="FF0000"/>
                </a:solidFill>
              </a:rPr>
              <a:t>an </a:t>
            </a:r>
            <a:r>
              <a:rPr lang="en-US" altLang="ja-JP" sz="1800" dirty="0" err="1">
                <a:solidFill>
                  <a:srgbClr val="FF0000"/>
                </a:solidFill>
              </a:rPr>
              <a:t>yml</a:t>
            </a:r>
            <a:r>
              <a:rPr lang="en-US" altLang="ja-JP" sz="1800" dirty="0">
                <a:solidFill>
                  <a:srgbClr val="FF0000"/>
                </a:solidFill>
              </a:rPr>
              <a:t> file for each module.</a:t>
            </a:r>
            <a:endParaRPr lang="en-US" altLang="ja-JP" sz="1800" dirty="0" smtClean="0">
              <a:solidFill>
                <a:srgbClr val="FF0000"/>
              </a:solidFill>
            </a:endParaRPr>
          </a:p>
          <a:p>
            <a:pPr marL="288000" lvl="2" indent="0">
              <a:buNone/>
            </a:pPr>
            <a:r>
              <a:rPr lang="en-US" altLang="ja-JP" sz="1600" dirty="0" smtClean="0">
                <a:solidFill>
                  <a:srgbClr val="FF0000"/>
                </a:solidFill>
              </a:rPr>
              <a:t>※</a:t>
            </a:r>
            <a:r>
              <a:rPr lang="en-US" altLang="ja-JP" dirty="0">
                <a:solidFill>
                  <a:srgbClr val="FF0000"/>
                </a:solidFill>
              </a:rPr>
              <a:t>Character code is "UTF-8", Newline code is "LF", file name extension is "</a:t>
            </a:r>
            <a:r>
              <a:rPr lang="en-US" altLang="ja-JP" dirty="0" err="1">
                <a:solidFill>
                  <a:srgbClr val="FF0000"/>
                </a:solidFill>
              </a:rPr>
              <a:t>yml"format</a:t>
            </a:r>
            <a:r>
              <a:rPr lang="en-US" altLang="ja-JP" dirty="0">
                <a:solidFill>
                  <a:srgbClr val="FF0000"/>
                </a:solidFill>
              </a:rPr>
              <a:t>.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 smtClean="0">
                <a:solidFill>
                  <a:srgbClr val="FF0000"/>
                </a:solidFill>
              </a:rPr>
              <a:t>Please </a:t>
            </a:r>
            <a:r>
              <a:rPr lang="en-US" altLang="ja-JP" dirty="0">
                <a:solidFill>
                  <a:srgbClr val="FF0000"/>
                </a:solidFill>
              </a:rPr>
              <a:t>be careful about </a:t>
            </a:r>
            <a:r>
              <a:rPr lang="en-US" altLang="ja-JP" dirty="0" smtClean="0">
                <a:solidFill>
                  <a:srgbClr val="FF0000"/>
                </a:solidFill>
              </a:rPr>
              <a:t>indents.</a:t>
            </a:r>
            <a:endParaRPr lang="ja-JP" alt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 smtClean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endParaRPr lang="en-US" altLang="ja-JP" sz="1600" b="1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420" y="2420788"/>
            <a:ext cx="6408890" cy="3888308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ja-JP" sz="1400" dirty="0" smtClean="0"/>
              <a:t>- </a:t>
            </a:r>
            <a:r>
              <a:rPr lang="en-US" altLang="ja-JP" sz="1400" dirty="0"/>
              <a:t>name: create directory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  path=/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 VAR_dir_name_1 }}</a:t>
            </a:r>
            <a:endParaRPr lang="en-US" altLang="ja-JP" sz="1400" dirty="0"/>
          </a:p>
          <a:p>
            <a:r>
              <a:rPr lang="en-US" altLang="ja-JP" sz="1400" dirty="0"/>
              <a:t>    state=directory</a:t>
            </a:r>
          </a:p>
          <a:p>
            <a:r>
              <a:rPr lang="en-US" altLang="ja-JP" sz="1400" dirty="0"/>
              <a:t>    mode=0755</a:t>
            </a:r>
          </a:p>
          <a:p>
            <a:r>
              <a:rPr lang="en-US" altLang="ja-JP" sz="1400" dirty="0"/>
              <a:t>    </a:t>
            </a:r>
          </a:p>
          <a:p>
            <a:r>
              <a:rPr lang="en-US" altLang="ja-JP" sz="1400" dirty="0" smtClean="0"/>
              <a:t>- </a:t>
            </a:r>
            <a:r>
              <a:rPr lang="en-US" altLang="ja-JP" sz="1400" dirty="0"/>
              <a:t>name: remove directory 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  path=/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VAR_dir_name_1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</a:t>
            </a:r>
            <a:r>
              <a:rPr lang="en-US" altLang="ja-JP" sz="1400" dirty="0" smtClean="0"/>
              <a:t>state=absent</a:t>
            </a:r>
          </a:p>
          <a:p>
            <a:endParaRPr lang="en-US" altLang="ja-JP" sz="1400" dirty="0"/>
          </a:p>
          <a:p>
            <a:r>
              <a:rPr lang="en-US" altLang="ja-JP" sz="1400" dirty="0"/>
              <a:t>- name: create file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  path=/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VAR_dir_name_1 </a:t>
            </a:r>
            <a:r>
              <a:rPr lang="en-US" altLang="ja-JP" sz="1400" dirty="0" smtClean="0"/>
              <a:t>}}/{{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state=touch</a:t>
            </a:r>
            <a:endParaRPr lang="en-US" altLang="ja-JP" sz="1400" dirty="0"/>
          </a:p>
          <a:p>
            <a:r>
              <a:rPr lang="en-US" altLang="ja-JP" sz="1400" dirty="0"/>
              <a:t>    mode=0755</a:t>
            </a:r>
            <a:endParaRPr lang="en-US" altLang="ja-JP" sz="1400" dirty="0" smtClean="0"/>
          </a:p>
          <a:p>
            <a:endParaRPr lang="en-US" altLang="ja-JP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18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Preparation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784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Create </a:t>
            </a:r>
            <a:r>
              <a:rPr lang="en-US" altLang="ja-JP" b="1" dirty="0" err="1"/>
              <a:t>IaC</a:t>
            </a:r>
            <a:r>
              <a:rPr lang="en-US" altLang="ja-JP" b="1" dirty="0"/>
              <a:t>(2/2</a:t>
            </a:r>
            <a:r>
              <a:rPr lang="en-US" altLang="ja-JP" b="1" dirty="0" smtClean="0"/>
              <a:t>)</a:t>
            </a:r>
            <a:br>
              <a:rPr lang="en-US" altLang="ja-JP" b="1" dirty="0" smtClean="0"/>
            </a:br>
            <a:r>
              <a:rPr lang="en-US" altLang="ja-JP" sz="1600" dirty="0"/>
              <a:t>Similarly</a:t>
            </a:r>
            <a:r>
              <a:rPr lang="en-US" altLang="ja-JP" sz="1600" dirty="0" smtClean="0"/>
              <a:t>, save </a:t>
            </a:r>
            <a:r>
              <a:rPr lang="en-US" altLang="ja-JP" sz="1600" dirty="0"/>
              <a:t>the following </a:t>
            </a:r>
            <a:r>
              <a:rPr lang="en-US" altLang="ja-JP" sz="1600" dirty="0" err="1">
                <a:solidFill>
                  <a:srgbClr val="FF0000"/>
                </a:solidFill>
              </a:rPr>
              <a:t>IaC</a:t>
            </a:r>
            <a:r>
              <a:rPr lang="en-US" altLang="ja-JP" sz="1600" dirty="0">
                <a:solidFill>
                  <a:srgbClr val="FF0000"/>
                </a:solidFill>
              </a:rPr>
              <a:t> </a:t>
            </a:r>
            <a:r>
              <a:rPr lang="en-US" altLang="ja-JP" sz="1600" dirty="0" smtClean="0">
                <a:solidFill>
                  <a:srgbClr val="FF0000"/>
                </a:solidFill>
              </a:rPr>
              <a:t>as </a:t>
            </a:r>
            <a:r>
              <a:rPr lang="en-US" altLang="ja-JP" sz="1600" dirty="0" err="1">
                <a:solidFill>
                  <a:srgbClr val="FF0000"/>
                </a:solidFill>
              </a:rPr>
              <a:t>yml</a:t>
            </a:r>
            <a:r>
              <a:rPr lang="en-US" altLang="ja-JP" sz="1600" dirty="0">
                <a:solidFill>
                  <a:srgbClr val="FF0000"/>
                </a:solidFill>
              </a:rPr>
              <a:t> </a:t>
            </a:r>
            <a:r>
              <a:rPr lang="en-US" altLang="ja-JP" sz="1600" dirty="0" smtClean="0">
                <a:solidFill>
                  <a:srgbClr val="FF0000"/>
                </a:solidFill>
              </a:rPr>
              <a:t>files </a:t>
            </a:r>
            <a:r>
              <a:rPr lang="en-US" altLang="ja-JP" sz="1600" dirty="0"/>
              <a:t>for each module.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b="1" dirty="0" smtClean="0"/>
          </a:p>
          <a:p>
            <a:pPr marL="0" indent="0">
              <a:buNone/>
            </a:pPr>
            <a:endParaRPr lang="en-US" altLang="ja-JP" sz="1600" b="1" dirty="0" smtClean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endParaRPr lang="en-US" altLang="ja-JP" sz="1600" b="1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5878" y="1484730"/>
            <a:ext cx="6580635" cy="4680418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ja-JP" sz="1400" dirty="0"/>
              <a:t>- name: remove file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</a:t>
            </a:r>
            <a:r>
              <a:rPr lang="en-US" altLang="ja-JP" sz="1400" dirty="0" smtClean="0"/>
              <a:t>  path</a:t>
            </a:r>
            <a:r>
              <a:rPr lang="en-US" altLang="ja-JP" sz="1400" dirty="0"/>
              <a:t>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VAR_dir_name_1 </a:t>
            </a:r>
            <a:r>
              <a:rPr lang="en-US" altLang="ja-JP" sz="1400" dirty="0" smtClean="0"/>
              <a:t>}}/{{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state=absent</a:t>
            </a:r>
          </a:p>
          <a:p>
            <a:endParaRPr lang="en-US" altLang="ja-JP" sz="1400" dirty="0"/>
          </a:p>
          <a:p>
            <a:r>
              <a:rPr lang="en-US" altLang="ja-JP" sz="1400" dirty="0" smtClean="0"/>
              <a:t>- </a:t>
            </a:r>
            <a:r>
              <a:rPr lang="en-US" altLang="ja-JP" sz="1400" dirty="0"/>
              <a:t>name: copy file</a:t>
            </a:r>
          </a:p>
          <a:p>
            <a:r>
              <a:rPr lang="en-US" altLang="ja-JP" sz="1400" dirty="0"/>
              <a:t>  copy: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src</a:t>
            </a:r>
            <a:r>
              <a:rPr lang="en-US" altLang="ja-JP" sz="1400" dirty="0"/>
              <a:t>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VAR_dir_name_1 </a:t>
            </a:r>
            <a:r>
              <a:rPr lang="en-US" altLang="ja-JP" sz="1400" dirty="0" smtClean="0"/>
              <a:t>}}/{{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dest</a:t>
            </a:r>
            <a:r>
              <a:rPr lang="en-US" altLang="ja-JP" sz="1400" dirty="0"/>
              <a:t>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VAR_dir_name_2 </a:t>
            </a:r>
            <a:r>
              <a:rPr lang="en-US" altLang="ja-JP" sz="1400" dirty="0" smtClean="0"/>
              <a:t>}}/{{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owner=root</a:t>
            </a:r>
          </a:p>
          <a:p>
            <a:r>
              <a:rPr lang="en-US" altLang="ja-JP" sz="1400" dirty="0"/>
              <a:t>    group=root</a:t>
            </a:r>
          </a:p>
          <a:p>
            <a:r>
              <a:rPr lang="en-US" altLang="ja-JP" sz="1400" dirty="0"/>
              <a:t>    mode=0644</a:t>
            </a:r>
          </a:p>
          <a:p>
            <a:r>
              <a:rPr lang="en-US" altLang="ja-JP" sz="1400" dirty="0"/>
              <a:t>    </a:t>
            </a:r>
          </a:p>
          <a:p>
            <a:r>
              <a:rPr lang="en-US" altLang="ja-JP" sz="1400" dirty="0" smtClean="0"/>
              <a:t>- </a:t>
            </a:r>
            <a:r>
              <a:rPr lang="en-US" altLang="ja-JP" sz="1400" dirty="0"/>
              <a:t>name: edit file</a:t>
            </a:r>
          </a:p>
          <a:p>
            <a:r>
              <a:rPr lang="en-US" altLang="ja-JP" sz="1400" dirty="0"/>
              <a:t>  copy: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dest</a:t>
            </a:r>
            <a:r>
              <a:rPr lang="en-US" altLang="ja-JP" sz="1400" dirty="0"/>
              <a:t>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VAR_dir_name_1 </a:t>
            </a:r>
            <a:r>
              <a:rPr lang="en-US" altLang="ja-JP" sz="1400" dirty="0" smtClean="0"/>
              <a:t>}}/{{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content= </a:t>
            </a:r>
            <a:r>
              <a:rPr lang="en-US" altLang="ja-JP" sz="1400" dirty="0" smtClean="0"/>
              <a:t>{{</a:t>
            </a:r>
            <a:r>
              <a:rPr lang="en-US" altLang="ja-JP" sz="1400" dirty="0"/>
              <a:t>VAR_edit_param_1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</a:t>
            </a:r>
          </a:p>
          <a:p>
            <a:r>
              <a:rPr lang="en-US" altLang="ja-JP" sz="1400" dirty="0" smtClean="0"/>
              <a:t>- </a:t>
            </a:r>
            <a:r>
              <a:rPr lang="en-US" altLang="ja-JP" sz="1400" dirty="0"/>
              <a:t>name: forced termination</a:t>
            </a:r>
          </a:p>
          <a:p>
            <a:r>
              <a:rPr lang="en-US" altLang="ja-JP" sz="1400" dirty="0"/>
              <a:t>  fail: </a:t>
            </a:r>
            <a:r>
              <a:rPr lang="en-US" altLang="ja-JP" sz="1400" dirty="0" err="1"/>
              <a:t>msg</a:t>
            </a:r>
            <a:r>
              <a:rPr lang="en-US" altLang="ja-JP" sz="1400" dirty="0" smtClean="0"/>
              <a:t>={{</a:t>
            </a:r>
            <a:r>
              <a:rPr lang="en-US" altLang="ja-JP" sz="1400" dirty="0" err="1"/>
              <a:t>VAR_message_text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 bwMode="gray">
          <a:xfrm>
            <a:off x="7218118" y="4780955"/>
            <a:ext cx="1843458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Created image</a:t>
            </a:r>
            <a:endParaRPr lang="ja-JP" altLang="en-US" sz="1600" b="1" kern="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255" y="5075705"/>
            <a:ext cx="4096321" cy="166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4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1976</Words>
  <Application>Microsoft Office PowerPoint</Application>
  <PresentationFormat>画面に合わせる (4:3)</PresentationFormat>
  <Paragraphs>411</Paragraphs>
  <Slides>31</Slides>
  <Notes>22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31</vt:i4>
      </vt:variant>
    </vt:vector>
  </HeadingPairs>
  <TitlesOfParts>
    <vt:vector size="42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 Introduction</vt:lpstr>
      <vt:lpstr>1.1　Ansible driverについて　X/X</vt:lpstr>
      <vt:lpstr>2. About Conductor</vt:lpstr>
      <vt:lpstr>2.1　Scenario (1/2)</vt:lpstr>
      <vt:lpstr>2.1　Scenario (2/2)</vt:lpstr>
      <vt:lpstr>2.2　Preparation</vt:lpstr>
      <vt:lpstr>2.2　Preparation</vt:lpstr>
      <vt:lpstr>3. Operation</vt:lpstr>
      <vt:lpstr>3.1　Register Target host </vt:lpstr>
      <vt:lpstr>3.2　Register operation</vt:lpstr>
      <vt:lpstr>3.3　Register IaC (1/2)</vt:lpstr>
      <vt:lpstr>3.3　Register IaC (2/2)</vt:lpstr>
      <vt:lpstr>3.4　Register Movement (1/2)</vt:lpstr>
      <vt:lpstr>3.4　 Register Movement (2/2)</vt:lpstr>
      <vt:lpstr>3.5　 Register Movement-Playbook link (1/2)</vt:lpstr>
      <vt:lpstr>3.5　 Register Movement details (2/2)</vt:lpstr>
      <vt:lpstr>3.6 Register Movement and Host connected to the operation </vt:lpstr>
      <vt:lpstr>3.7　 Substitution value list(1/2)</vt:lpstr>
      <vt:lpstr>3.7　 Substitution value list (2/2)</vt:lpstr>
      <vt:lpstr>3.8　 Register Conductor (1/7)</vt:lpstr>
      <vt:lpstr>3.8　Register Conductor(2/7)</vt:lpstr>
      <vt:lpstr>3.8　Register Conductor(3/7)</vt:lpstr>
      <vt:lpstr>3.8　 Register Conductor(4/7)</vt:lpstr>
      <vt:lpstr>3.8　 Register Conductor (5/7)</vt:lpstr>
      <vt:lpstr>3.8　 Register Conductor (6/7)</vt:lpstr>
      <vt:lpstr>3.8　 Register Conductor (7/7)</vt:lpstr>
      <vt:lpstr>3.9　Conductor execution</vt:lpstr>
      <vt:lpstr>3.10 Conductor confirmation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2022-02-02T01:33:24Z</dcterms:modified>
</cp:coreProperties>
</file>