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1" r:id="rId11"/>
    <p:sldId id="542" r:id="rId12"/>
    <p:sldId id="512" r:id="rId13"/>
    <p:sldId id="513" r:id="rId14"/>
    <p:sldId id="514" r:id="rId15"/>
    <p:sldId id="515" r:id="rId16"/>
    <p:sldId id="516" r:id="rId17"/>
    <p:sldId id="543" r:id="rId18"/>
    <p:sldId id="519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23" r:id="rId27"/>
    <p:sldId id="555" r:id="rId28"/>
    <p:sldId id="524" r:id="rId29"/>
    <p:sldId id="533" r:id="rId30"/>
    <p:sldId id="534" r:id="rId31"/>
    <p:sldId id="535" r:id="rId32"/>
    <p:sldId id="552" r:id="rId33"/>
    <p:sldId id="553" r:id="rId34"/>
    <p:sldId id="539" r:id="rId35"/>
    <p:sldId id="554" r:id="rId36"/>
    <p:sldId id="318" r:id="rId3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  <p14:sldId id="555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507" autoAdjust="0"/>
  </p:normalViewPr>
  <p:slideViewPr>
    <p:cSldViewPr>
      <p:cViewPr varScale="1">
        <p:scale>
          <a:sx n="90" d="100"/>
          <a:sy n="90" d="100"/>
        </p:scale>
        <p:origin x="1554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Offline</a:t>
            </a:r>
            <a:r>
              <a:rPr lang="ja-JP" altLang="en-US" sz="4800" b="1" dirty="0"/>
              <a:t> </a:t>
            </a:r>
            <a:r>
              <a:rPr lang="en-US" altLang="ja-JP" sz="4800" b="1" dirty="0"/>
              <a:t>Installation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2.5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4/4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  (for cloud environments) 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8694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 (AWS/RHUI2) </a:t>
                      </a:r>
                      <a:endParaRPr kumimoji="1" lang="ja-JP" altLang="en-US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 (AWS/RHUI3) 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RHEL8_AWS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RHUI2) 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RHUI3) </a:t>
            </a:r>
          </a:p>
        </p:txBody>
      </p:sp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/>
              <a:t>ITA</a:t>
            </a:r>
            <a:r>
              <a:rPr lang="zh-TW" altLang="en-US" dirty="0"/>
              <a:t> </a:t>
            </a:r>
            <a:r>
              <a:rPr lang="en-US" altLang="zh-TW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/>
              <a:t>Collect required library from server for library collection  (online)  via internet, then compress installation package and libraries in to one installation package (for offline) .</a:t>
            </a:r>
            <a:endParaRPr lang="ja-JP" altLang="en-US" sz="1400" dirty="0"/>
          </a:p>
          <a:p>
            <a:pPr lvl="1"/>
            <a:r>
              <a:rPr lang="en-US" altLang="ja-JP" sz="1400" dirty="0"/>
              <a:t>Move installation package  (for offline) 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/>
              <a:t>Create local repository from installation package  (for offline) 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(for offline) </a:t>
              </a:r>
              <a:endParaRPr lang="en-US" altLang="ja-JP" sz="1000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ITA 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constructing IT 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Construction flow  (offline) 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flow is as follows.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 (</a:t>
              </a: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 (offline)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 (Install</a:t>
              </a:r>
              <a:r>
                <a:rPr kumimoji="0" lang="en-US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 to ITA server via storage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※Execute in </a:t>
            </a:r>
            <a:r>
              <a:rPr lang="en-US" altLang="ja-JP" dirty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Download file from GitHub</a:t>
            </a:r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 Since v1.10.1, the command is as follows.</a:t>
            </a:r>
            <a:b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x.x.x_tag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 according to the file.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Extract file</a:t>
            </a:r>
          </a:p>
          <a:p>
            <a:pPr lvl="1"/>
            <a:r>
              <a:rPr lang="en-US" altLang="ja-JP" dirty="0"/>
              <a:t>Extract .tar.gz file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/>
              <a:t>ita</a:t>
            </a:r>
            <a:r>
              <a:rPr lang="en-US" altLang="ja-JP" sz="1400" dirty="0"/>
              <a:t>_install_package/</a:t>
            </a:r>
            <a:r>
              <a:rPr lang="en-US" altLang="ja-JP" sz="1400" dirty="0" err="1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(2/12)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.</a:t>
            </a:r>
          </a:p>
          <a:p>
            <a:pPr lvl="1"/>
            <a:r>
              <a:rPr lang="en-US" altLang="ja-JP" dirty="0"/>
              <a:t>Create the answer file before gathering any libraries.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/>
              <a:t>gather_library</a:t>
            </a:r>
            <a:r>
              <a:rPr lang="en-US" altLang="ja-JP" dirty="0"/>
              <a:t>“.</a:t>
            </a:r>
          </a:p>
          <a:p>
            <a:pPr lvl="1"/>
            <a:r>
              <a:rPr lang="en-US" altLang="ja-JP" dirty="0"/>
              <a:t>When gathering libraries, the items "Install_mode" and "linux_os" in the answer file becomes required items. 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82947"/>
              </p:ext>
            </p:extLst>
          </p:nvPr>
        </p:nvGraphicFramePr>
        <p:xfrm>
          <a:off x="538952" y="2636890"/>
          <a:ext cx="8065121" cy="394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install_mode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Install</a:t>
                      </a:r>
                      <a:r>
                        <a:rPr lang="en-US" altLang="ja-JP" sz="900" kern="100" dirty="0" err="1">
                          <a:effectLst/>
                        </a:rPr>
                        <a:t>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 mode settings</a:t>
                      </a:r>
                      <a:endParaRPr lang="ja-JP" alt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Install_Online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offline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Gather_Library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Gather</a:t>
                      </a:r>
                      <a:r>
                        <a:rPr lang="en-US" altLang="ja-JP" sz="900" kern="100" baseline="0" dirty="0">
                          <a:effectLst/>
                        </a:rPr>
                        <a:t> library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</a:rPr>
                        <a:t>Uninstall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9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ita_directory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directory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900" kern="100" baseline="0" dirty="0">
                          <a:effectLst/>
                        </a:rPr>
                        <a:t> by all users.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9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9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ita_language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en_US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(Japanese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ja_JP</a:t>
                      </a:r>
                      <a:r>
                        <a:rPr lang="en-US" altLang="ja-JP" sz="900" kern="100" dirty="0">
                          <a:effectLst/>
                        </a:rPr>
                        <a:t>) </a:t>
                      </a:r>
                      <a:r>
                        <a:rPr lang="ja-JP" altLang="ja-JP" sz="900" kern="100" dirty="0">
                          <a:effectLst/>
                        </a:rPr>
                        <a:t>／</a:t>
                      </a:r>
                      <a:r>
                        <a:rPr lang="en-US" altLang="ja-JP" sz="900" kern="100" dirty="0">
                          <a:effectLst/>
                        </a:rPr>
                        <a:t>English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en_US</a:t>
                      </a:r>
                      <a:r>
                        <a:rPr lang="en-US" altLang="ja-JP" sz="900" kern="100" dirty="0">
                          <a:effectLst/>
                        </a:rPr>
                        <a:t>) ) 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</a:rPr>
                        <a:t>linux_os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en-US" altLang="ja-JP" sz="800" kern="100" baseline="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Server OS("CentOS7","CentOS8","RHEL7","RHEL8“)</a:t>
                      </a:r>
                      <a:br>
                        <a:rPr lang="en-US" altLang="ja-JP" sz="800" kern="100" dirty="0">
                          <a:effectLst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yes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MariaDB official depository 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</a:t>
                      </a:r>
                      <a:r>
                        <a:rPr lang="en-US" altLang="ja-JP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mariadb.com/</a:t>
                      </a:r>
                      <a:r>
                        <a:rPr lang="en-US" altLang="ja-JP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※If the </a:t>
                      </a:r>
                      <a:r>
                        <a:rPr lang="en-US" altLang="ja-JP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MariaDB will be installed using the MariaDB official repository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https://mariadb.com/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(3/12)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/>
              <a:t>Execute library collection script</a:t>
            </a:r>
          </a:p>
          <a:p>
            <a:pPr lvl="1"/>
            <a:r>
              <a:rPr lang="en-US" altLang="ja-JP" dirty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/>
          </a:p>
          <a:p>
            <a:pPr marL="360000" lvl="2" indent="0">
              <a:buNone/>
            </a:pPr>
            <a:r>
              <a:rPr lang="en-US" altLang="ja-JP" sz="1600" dirty="0"/>
              <a:t>#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operation</a:t>
            </a:r>
            <a:endParaRPr lang="ja-JP" altLang="en-US" dirty="0"/>
          </a:p>
          <a:p>
            <a:pPr lvl="1"/>
            <a:r>
              <a:rPr lang="en-US" altLang="ja-JP" dirty="0"/>
              <a:t>After executing library collection script, the operation contents will be output to ita_gather.log</a:t>
            </a:r>
            <a:endParaRPr lang="ja-JP" altLang="en-US" dirty="0"/>
          </a:p>
          <a:p>
            <a:pPr lvl="1"/>
            <a:r>
              <a:rPr lang="en-US" altLang="ja-JP" dirty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/ (installation file extract path) /ita_install_package/</a:t>
            </a:r>
            <a:r>
              <a:rPr lang="en-US" altLang="ja-JP" dirty="0" err="1"/>
              <a:t>install_scripts</a:t>
            </a:r>
            <a:r>
              <a:rPr lang="en-US" altLang="ja-JP" dirty="0"/>
              <a:t>/log/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Move file</a:t>
            </a:r>
            <a:endParaRPr lang="ja-JP" altLang="en-US" dirty="0"/>
          </a:p>
          <a:p>
            <a:pPr lvl="1"/>
            <a:r>
              <a:rPr lang="en-US" altLang="ja-JP" dirty="0"/>
              <a:t>Move installation package  (for offline)  to ITA server via storage media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en-US" altLang="ja-JP" sz="1900" dirty="0">
                <a:solidFill>
                  <a:srgbClr val="FF0000"/>
                </a:solidFill>
              </a:rPr>
              <a:t>The following command are executed in ITA server  (Offline environment) 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Extract installation package (for offline) </a:t>
            </a:r>
          </a:p>
          <a:p>
            <a:pPr lvl="1"/>
            <a:r>
              <a:rPr lang="en-US" altLang="ja-JP" dirty="0"/>
              <a:t>Extract installation package (for offline) 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/>
              <a:t>ita_Ver</a:t>
            </a:r>
            <a:r>
              <a:rPr lang="en-US" altLang="ja-JP" dirty="0" err="1">
                <a:solidFill>
                  <a:srgbClr val="FF0000"/>
                </a:solidFill>
              </a:rPr>
              <a:t>x.x</a:t>
            </a:r>
            <a:r>
              <a:rPr lang="en-US" altLang="ja-JP" dirty="0" err="1"/>
              <a:t>_offline_</a:t>
            </a:r>
            <a:r>
              <a:rPr lang="en-US" altLang="ja-JP" dirty="0" err="1">
                <a:solidFill>
                  <a:srgbClr val="FF0000"/>
                </a:solidFill>
              </a:rPr>
              <a:t>yyyymmddhhmmss</a:t>
            </a:r>
            <a:r>
              <a:rPr lang="en-US" altLang="ja-JP" dirty="0" err="1"/>
              <a:t>.tar.gzx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127"/>
              </p:ext>
            </p:extLst>
          </p:nvPr>
        </p:nvGraphicFramePr>
        <p:xfrm>
          <a:off x="538952" y="2369355"/>
          <a:ext cx="8065121" cy="420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/</a:t>
                      </a:r>
                      <a:r>
                        <a:rPr lang="en-US" altLang="ja-JP" sz="1000" kern="100" dirty="0" err="1">
                          <a:effectLst/>
                        </a:rPr>
                        <a:t>exastro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(Japanese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ja_JP</a:t>
                      </a:r>
                      <a:r>
                        <a:rPr lang="en-US" altLang="ja-JP" sz="800" kern="100" dirty="0">
                          <a:effectLst/>
                        </a:rPr>
                        <a:t>) </a:t>
                      </a:r>
                      <a:r>
                        <a:rPr lang="ja-JP" sz="800" kern="100" dirty="0">
                          <a:effectLst/>
                        </a:rPr>
                        <a:t>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en_US</a:t>
                      </a:r>
                      <a:r>
                        <a:rPr lang="en-US" altLang="ja-JP" sz="800" kern="100" dirty="0">
                          <a:effectLst/>
                        </a:rPr>
                        <a:t>) )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 ("CentOS7","CentOS8","RHEL7","RHEL8“) 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 needed for </a:t>
                      </a:r>
                      <a:r>
                        <a:rPr lang="en-US" altLang="ja-JP" sz="1000" kern="1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Install_Offline</a:t>
                      </a:r>
                      <a:b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4281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(4/12)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br>
              <a:rPr lang="en-US" altLang="ja-JP" dirty="0"/>
            </a:b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 (ita_answers.txt)  item list</a:t>
            </a:r>
            <a:r>
              <a:rPr lang="ja-JP" altLang="en-US" sz="1200" dirty="0"/>
              <a:t> </a:t>
            </a:r>
            <a:r>
              <a:rPr lang="en-US" altLang="ja-JP" sz="1200" dirty="0"/>
              <a:t>(1/2) 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(5/12)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 (ita_answers.txt)  item list</a:t>
            </a:r>
            <a:r>
              <a:rPr lang="ja-JP" altLang="en-US" dirty="0"/>
              <a:t> </a:t>
            </a:r>
            <a:r>
              <a:rPr lang="en-US" altLang="ja-JP" dirty="0"/>
              <a:t>(2/2) 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1948"/>
              </p:ext>
            </p:extLst>
          </p:nvPr>
        </p:nvGraphicFramePr>
        <p:xfrm>
          <a:off x="251400" y="2060810"/>
          <a:ext cx="8424074" cy="448362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>
                          <a:latin typeface="+mj-lt"/>
                        </a:rPr>
                        <a:t>-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 ( “yes” only) 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Decides </a:t>
                      </a:r>
                      <a:r>
                        <a:rPr lang="en-US" altLang="ja-JP" sz="1000" kern="100" dirty="0" err="1">
                          <a:effectLst/>
                        </a:rPr>
                        <a:t>wheter</a:t>
                      </a:r>
                      <a:r>
                        <a:rPr lang="en-US" altLang="ja-JP" sz="1000" kern="100" dirty="0">
                          <a:effectLst/>
                        </a:rPr>
                        <a:t> to install the CI/CD for IaC function or not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 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(Enter only when using a user-specified SSL private key. Specify an absolute path) 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   (1/4)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   (2/4)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ja-JP" sz="1400" dirty="0">
                <a:latin typeface="+mn-ea"/>
              </a:rPr>
              <a:t> (3/4) 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2.5    System requirements    (4/4) 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   3.3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(3/12)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(4/12)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(5/12)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(6/12)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(7/12) 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(8/12) 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   3.12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(9/12)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3.13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(10/12) 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3.14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(11/12) </a:t>
            </a:r>
          </a:p>
          <a:p>
            <a:r>
              <a:rPr lang="en-US" altLang="ja-JP" sz="1400" dirty="0">
                <a:latin typeface="+mn-ea"/>
              </a:rPr>
              <a:t>    3.15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(11/12) </a:t>
            </a: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5. Reference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>
                <a:latin typeface="+mn-ea"/>
              </a:rPr>
              <a:t>   5.1   Reference  (1/2) 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>
                <a:latin typeface="+mn-ea"/>
              </a:rPr>
              <a:t>   5.2   Reference  (2/2) </a:t>
            </a: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3.9	 Construction  (6/12)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User specified server certificates and private keys.</a:t>
            </a:r>
            <a:r>
              <a:rPr lang="en-US" altLang="ja-JP" sz="28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 (Server certificate file)  (Intermediate certificate file)  (Linked server certificate file) 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 </a:t>
            </a:r>
            <a:r>
              <a:rPr lang="en-US" altLang="ja-JP" dirty="0"/>
              <a:t>(※The "ita_domain" is used as the common name when creating the self-certificate. It is also the file name for the self-certificate and the private key. ) </a:t>
            </a:r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3.10	 Construction  (7/12)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 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 (ita_answers.txt) 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(8/12)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 (ita_answers.txt) 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(1/2) </a:t>
            </a:r>
          </a:p>
          <a:p>
            <a:pPr marL="360000" lvl="2" indent="0">
              <a:buNone/>
            </a:pPr>
            <a:br>
              <a:rPr lang="en-US" altLang="ja-JP" sz="1600" dirty="0"/>
            </a:br>
            <a:endParaRPr lang="en-US" altLang="ja-JP" sz="1600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10132" y="1902069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 (Libraries will not be uninstalled)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install_mode:Install_Offline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 ("CentOS7","CentOS8","RHEL7","RHEL8")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(https://mariadb.org/)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 (ita_answer.txt)  does not support full-width 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(9/12)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(2/2) </a:t>
            </a:r>
          </a:p>
          <a:p>
            <a:pPr marL="180000" lvl="1" indent="0"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Construction  (10/12)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 (for online installation) 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 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 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440" y="6003776"/>
            <a:ext cx="770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35797"/>
              </p:ext>
            </p:extLst>
          </p:nvPr>
        </p:nvGraphicFramePr>
        <p:xfrm>
          <a:off x="539440" y="1484730"/>
          <a:ext cx="7273010" cy="456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12/12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882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/>
          </a:p>
          <a:p>
            <a:pPr lvl="0"/>
            <a:r>
              <a:rPr lang="en-US" altLang="ja-JP" dirty="0"/>
              <a:t>Access URL</a:t>
            </a:r>
          </a:p>
          <a:p>
            <a:pPr lvl="1"/>
            <a:r>
              <a:rPr lang="en-US" altLang="ja-JP" dirty="0"/>
              <a:t>Please access the login screen via the following URL.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sz="1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http:// (server IP address) </a:t>
            </a:r>
            <a:endParaRPr kumimoji="1" lang="en-US" altLang="ja-JP" sz="2200" b="1" u="sng" dirty="0"/>
          </a:p>
          <a:p>
            <a:pPr marL="180000" lvl="1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accessing with HTTPS, please refer to operation check  (4/4) .</a:t>
            </a:r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Login ID</a:t>
            </a:r>
            <a:r>
              <a:rPr lang="ja-JP" altLang="ja-JP" dirty="0"/>
              <a:t>　　</a:t>
            </a:r>
            <a:r>
              <a:rPr lang="en-US" altLang="ja-JP" dirty="0"/>
              <a:t>      </a:t>
            </a:r>
            <a:r>
              <a:rPr lang="ja-JP" altLang="ja-JP" dirty="0"/>
              <a:t>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Initial password</a:t>
            </a:r>
            <a:r>
              <a:rPr lang="ja-JP" altLang="ja-JP" dirty="0"/>
              <a:t> ： </a:t>
            </a:r>
            <a:r>
              <a:rPr lang="en-US" altLang="ja-JP" dirty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(2/4) 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 (Windows) 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 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 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  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restrict 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Edit “/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en-US" altLang="ja-JP" dirty="0"/>
              <a:t>”</a:t>
            </a:r>
            <a:br>
              <a:rPr lang="en-US" altLang="ja-JP" dirty="0"/>
            </a:br>
            <a:r>
              <a:rPr lang="en-US" altLang="ja-JP" dirty="0"/>
              <a:t>To restrict HTTP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/>
              <a:t>Reference  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/>
              <a:t>. (Use this before </a:t>
            </a:r>
            <a:r>
              <a:rPr lang="en-US" altLang="ja-JP" dirty="0" err="1"/>
              <a:t>install_offline</a:t>
            </a:r>
            <a:r>
              <a:rPr lang="en-US" altLang="ja-JP" dirty="0"/>
              <a:t>) 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 (Libraries will not be deleted) 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83696"/>
              </p:ext>
            </p:extLst>
          </p:nvPr>
        </p:nvGraphicFramePr>
        <p:xfrm>
          <a:off x="107380" y="1586091"/>
          <a:ext cx="8929240" cy="488519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 (functions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 clone of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in ITA.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Uses the clone to detect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any updates to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Configures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the link between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 and the files managed by the link software  (Ansible-Driver or Terraform-Driver) 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System requirements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configuration/environment construction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	</a:t>
            </a:r>
            <a:r>
              <a:rPr lang="en-US" altLang="zh-TW" dirty="0"/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</a:p>
          <a:p>
            <a:pPr lvl="1"/>
            <a:r>
              <a:rPr lang="en-US" altLang="ja-JP" sz="1800" dirty="0"/>
              <a:t>To execute the library collection script, it is necessary to match the build status  (OS version, installed packages)  of library collection server  (online environment) /ITA server  (offline environment) .</a:t>
            </a:r>
          </a:p>
          <a:p>
            <a:pPr lvl="1"/>
            <a:r>
              <a:rPr lang="en-US" altLang="ja-JP" sz="1800" dirty="0"/>
              <a:t>The library collection server  (online environment)  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/>
              <a:t>   (※ See next page) 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38287"/>
              </p:ext>
            </p:extLst>
          </p:nvPr>
        </p:nvGraphicFramePr>
        <p:xfrm>
          <a:off x="539440" y="1170259"/>
          <a:ext cx="7849090" cy="3419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CentOS8</a:t>
                      </a:r>
                      <a:br>
                        <a:rPr kumimoji="1" lang="en-US" altLang="ja-JP" sz="1200" b="1" dirty="0"/>
                      </a:br>
                      <a:r>
                        <a:rPr kumimoji="1" lang="en-US" altLang="ja-JP" sz="1200" b="1" dirty="0"/>
                        <a:t>CentOS</a:t>
                      </a:r>
                      <a:r>
                        <a:rPr kumimoji="1" lang="en-US" altLang="ja-JP" sz="1200" b="1" baseline="0" dirty="0"/>
                        <a:t> Stream8</a:t>
                      </a:r>
                      <a:endParaRPr kumimoji="1" lang="ja-JP" altLang="en-US" sz="1200" b="1" dirty="0"/>
                    </a:p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5049</Words>
  <Application>Microsoft Office PowerPoint</Application>
  <PresentationFormat>画面に合わせる (4:3)</PresentationFormat>
  <Paragraphs>669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47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 System requirements　1/4</vt:lpstr>
      <vt:lpstr>2.3 System requirements　2/4</vt:lpstr>
      <vt:lpstr>2.4 System requirements　3/4</vt:lpstr>
      <vt:lpstr>2.5 System requirements　4/4</vt:lpstr>
      <vt:lpstr>3.　ITA construction procedure</vt:lpstr>
      <vt:lpstr>3.1　Offline installation</vt:lpstr>
      <vt:lpstr>3.2　Preparation</vt:lpstr>
      <vt:lpstr>3.3　ITA construction flow</vt:lpstr>
      <vt:lpstr>3.4　Construction (1/12) </vt:lpstr>
      <vt:lpstr>3.5　Construction (2/12) </vt:lpstr>
      <vt:lpstr>3.6　Construction (3/12) </vt:lpstr>
      <vt:lpstr>3.7　Construction (4/12) </vt:lpstr>
      <vt:lpstr>3.8　Construction (5/12) </vt:lpstr>
      <vt:lpstr>3.9  Construction  (6/12) </vt:lpstr>
      <vt:lpstr>3.10  Construction  (7/12) </vt:lpstr>
      <vt:lpstr>3.11　Construction (8/12) </vt:lpstr>
      <vt:lpstr>3.12　Construction (9/12) </vt:lpstr>
      <vt:lpstr>3.13 Construction  (10/12) </vt:lpstr>
      <vt:lpstr>3.14　Construction (11/12) </vt:lpstr>
      <vt:lpstr>3.15　Construction（12/12）</vt:lpstr>
      <vt:lpstr>4.　ITA operation check</vt:lpstr>
      <vt:lpstr>4.1　Operation check (1/4) </vt:lpstr>
      <vt:lpstr>4.2　Operation check (2/4) </vt:lpstr>
      <vt:lpstr>4.3　Operation check (3/4) </vt:lpstr>
      <vt:lpstr>4.4　Operation check (4/4) </vt:lpstr>
      <vt:lpstr>5.　Reference</vt:lpstr>
      <vt:lpstr>5.1　Reference  (1/2) </vt:lpstr>
      <vt:lpstr>5.2　Reference  (2/2)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2022-07-27T05:43:58Z</dcterms:modified>
</cp:coreProperties>
</file>