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9"/>
  </p:notesMasterIdLst>
  <p:handoutMasterIdLst>
    <p:handoutMasterId r:id="rId30"/>
  </p:handoutMasterIdLst>
  <p:sldIdLst>
    <p:sldId id="262" r:id="rId3"/>
    <p:sldId id="507" r:id="rId4"/>
    <p:sldId id="505" r:id="rId5"/>
    <p:sldId id="508" r:id="rId6"/>
    <p:sldId id="509" r:id="rId7"/>
    <p:sldId id="531" r:id="rId8"/>
    <p:sldId id="530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318" r:id="rId2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1"/>
            <p14:sldId id="530"/>
          </p14:sldIdLst>
        </p14:section>
        <p14:section name="3.　ITA環境構築手順" id="{80AA9663-4D64-45AD-996E-69C03C14D297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5"/>
            <p14:sldId id="526"/>
            <p14:sldId id="527"/>
            <p14:sldId id="528"/>
            <p14:sldId id="52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2" d="100"/>
          <a:sy n="92" d="100"/>
        </p:scale>
        <p:origin x="1266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2019/11/5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2019/11/5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it-automation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1.2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オンラインインストール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リポジトリの有効化</a:t>
            </a:r>
            <a:r>
              <a:rPr lang="en-US" altLang="ja-JP" dirty="0"/>
              <a:t>(</a:t>
            </a:r>
            <a:r>
              <a:rPr lang="ja-JP" altLang="en-US" dirty="0"/>
              <a:t>オンラインインストールの場合のみ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インストーラーを</a:t>
            </a:r>
            <a:r>
              <a:rPr lang="ja-JP" altLang="en-US" dirty="0" smtClean="0"/>
              <a:t>実行すると、ご利用</a:t>
            </a:r>
            <a:r>
              <a:rPr lang="ja-JP" altLang="en-US" dirty="0"/>
              <a:t>の</a:t>
            </a:r>
            <a:r>
              <a:rPr lang="en-US" altLang="ja-JP" dirty="0"/>
              <a:t>OS</a:t>
            </a:r>
            <a:r>
              <a:rPr lang="ja-JP" altLang="en-US" dirty="0"/>
              <a:t>バージョンに</a:t>
            </a:r>
            <a:r>
              <a:rPr lang="ja-JP" altLang="en-US" dirty="0" smtClean="0"/>
              <a:t>合った以下</a:t>
            </a:r>
            <a:r>
              <a:rPr lang="ja-JP" altLang="en-US" dirty="0"/>
              <a:t>の</a:t>
            </a:r>
            <a:r>
              <a:rPr lang="ja-JP" altLang="en-US" dirty="0" smtClean="0"/>
              <a:t>リポジトリが有効になります。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567433"/>
              </p:ext>
            </p:extLst>
          </p:nvPr>
        </p:nvGraphicFramePr>
        <p:xfrm>
          <a:off x="302551" y="1844780"/>
          <a:ext cx="8538898" cy="404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/>
                        <a:t>OS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リポジトリ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244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http://ftp-srv2.kddilabs.jp/Linux/distributions/fedora/epel/7/x86_64/Packages/</a:t>
                      </a:r>
                    </a:p>
                    <a:p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e/epel-release-7-11.noarch.rpm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RHEL6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http://ftp-srv2.kddilabs.jp/Linux/distributions/fedora/epel/6/x86_64/Packages/</a:t>
                      </a:r>
                    </a:p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e/epel-release-6-8.noarch.rpm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http://rpms.remirepo.net/enterprise/remi-release-6.rpm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epel-release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CentOS6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epel-release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http://rpms.remirepo.net/enterprise/remi-release-6.rpm</a:t>
                      </a:r>
                      <a:endParaRPr kumimoji="1" lang="ja-JP" altLang="en-US" sz="12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5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31206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1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環境構築フロー（オンライン）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環境構築は以下のフローとなっています。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3029508" y="2423311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②インストールスクリプトの権限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3030677" y="313921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セッティングファイル編集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855109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4571006"/>
            <a:ext cx="3066892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⑤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環境構築ツール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オンライン版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OS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yum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リポジトリの設定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MariaDB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Apache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PHP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関連インストール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(Ansible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インストーラー実行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170741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環境構築（</a:t>
            </a:r>
            <a:r>
              <a:rPr lang="en-US" altLang="ja-JP" dirty="0" smtClean="0"/>
              <a:t>1/7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Github</a:t>
            </a:r>
            <a:r>
              <a:rPr lang="ja-JP" altLang="en-US" dirty="0" smtClean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>$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インストールスクリプトの権限変更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Zip</a:t>
            </a:r>
            <a:r>
              <a:rPr lang="ja-JP" altLang="en-US" dirty="0" smtClean="0"/>
              <a:t>ファイルを解凍し、インストールスクリプトの権限を変更します。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 smtClean="0"/>
              <a:t>$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r>
              <a:rPr lang="en-US" altLang="ja-JP" sz="1400" dirty="0" smtClean="0"/>
              <a:t>$ find ./it-automation-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 -type f -name *.sh | xargs chmod 755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$ </a:t>
            </a:r>
            <a:r>
              <a:rPr lang="en-US" altLang="ja-JP" sz="1400" dirty="0" smtClean="0"/>
              <a:t>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構築を設定を行うセッティングファイル</a:t>
            </a:r>
            <a:r>
              <a:rPr lang="en-US" altLang="ja-JP" dirty="0" smtClean="0"/>
              <a:t>(ita_builder_setting.txt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79512" y="1844781"/>
          <a:ext cx="8784000" cy="4608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("CentOS6","CentOS7","RHEL6","RHEL7")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server_address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settings</a:t>
                      </a:r>
                      <a:r>
                        <a:rPr lang="ja-JP" sz="900" kern="100" dirty="0">
                          <a:effectLst/>
                        </a:rPr>
                        <a:t>ファイルに設定</a:t>
                      </a:r>
                      <a:r>
                        <a:rPr lang="ja-JP" sz="900" kern="100" dirty="0" smtClean="0">
                          <a:effectLst/>
                        </a:rPr>
                        <a:t>する</a:t>
                      </a: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en-US" sz="900" kern="100" dirty="0">
                          <a:effectLst/>
                        </a:rPr>
                        <a:t>(Cobbler</a:t>
                      </a:r>
                      <a:r>
                        <a:rPr lang="ja-JP" sz="900" kern="100" dirty="0">
                          <a:effectLst/>
                        </a:rPr>
                        <a:t>サーバ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default_password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settings</a:t>
                      </a:r>
                      <a:r>
                        <a:rPr lang="ja-JP" sz="900" kern="100" dirty="0">
                          <a:effectLst/>
                        </a:rPr>
                        <a:t>ファイルに設定する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インストール対象サーバの</a:t>
                      </a:r>
                      <a:r>
                        <a:rPr lang="en-US" sz="900" kern="100" dirty="0">
                          <a:effectLst/>
                        </a:rPr>
                        <a:t>root</a:t>
                      </a:r>
                      <a:r>
                        <a:rPr lang="ja-JP" sz="900" kern="100" dirty="0">
                          <a:effectLst/>
                        </a:rPr>
                        <a:t>パスワード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※入力した値をハッシュした値が</a:t>
                      </a:r>
                      <a:r>
                        <a:rPr lang="en-US" sz="900" kern="100" dirty="0">
                          <a:effectLst/>
                        </a:rPr>
                        <a:t>settings</a:t>
                      </a:r>
                      <a:r>
                        <a:rPr lang="ja-JP" sz="900" kern="100" dirty="0">
                          <a:effectLst/>
                        </a:rPr>
                        <a:t>ファイルに設定されます。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cobbler_ip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subnet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cobbler_subnet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netmask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cobbler_gateway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option routers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cobbler_dns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domain-name-servers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dynamic_address_min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range dynamic-bootp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>
                          <a:effectLst/>
                        </a:rPr>
                        <a:t>最小値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dynamic_address_max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range dynamic-bootp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>
                          <a:effectLst/>
                        </a:rPr>
                        <a:t>最大値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303685" y="1647202"/>
            <a:ext cx="4536630" cy="462662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("CentOS6","CentOS7","RHEL6","RHEL7")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linux_os:RHEL7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 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RHEL6 or 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install cobbler drriver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#Cobra server IP address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server_address:10.10.10.10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#Password set for OS installation target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default_password:sample_password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#DHCP setting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#Network address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cobbler_ip:10.10.10.0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#subnet mask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cobbler_subnet:255.255.255.0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#default gateway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cobbler_gateway:0.0.0.0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#DNS server IP address (Separate space if more than one)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cobbler_dns:8.8.8.8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#dynamic dhcp IP address(min)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dynamic_address_min:10.10.10.230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#dynamic dhcp IP address(max)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dynamic_address_max:10.70.10.250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7164360" y="2314625"/>
            <a:ext cx="172824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908793" y="206111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cxnSp>
        <p:nvCxnSpPr>
          <p:cNvPr id="14" name="直線コネクタ 13"/>
          <p:cNvCxnSpPr/>
          <p:nvPr/>
        </p:nvCxnSpPr>
        <p:spPr bwMode="auto">
          <a:xfrm flipH="1">
            <a:off x="2052286" y="2042880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411700" y="2042880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252036" y="221565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365027" y="2125001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365027" y="3680890"/>
            <a:ext cx="3492000" cy="2556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974429" y="280398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角丸四角形 27"/>
          <p:cNvSpPr/>
          <p:nvPr/>
        </p:nvSpPr>
        <p:spPr bwMode="auto">
          <a:xfrm>
            <a:off x="7164360" y="4546632"/>
            <a:ext cx="1728240" cy="1258698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36000" tIns="72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本手順では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Cobbler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ドライバはインストールしないので、記入不要です。</a:t>
            </a:r>
            <a:endParaRPr kumimoji="1" lang="ja-JP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6908793" y="4293120"/>
            <a:ext cx="565503" cy="549789"/>
            <a:chOff x="162795" y="3812178"/>
            <a:chExt cx="565503" cy="549789"/>
          </a:xfrm>
        </p:grpSpPr>
        <p:sp>
          <p:nvSpPr>
            <p:cNvPr id="3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cxnSp>
        <p:nvCxnSpPr>
          <p:cNvPr id="32" name="直線コネクタ 31"/>
          <p:cNvCxnSpPr/>
          <p:nvPr/>
        </p:nvCxnSpPr>
        <p:spPr bwMode="auto">
          <a:xfrm>
            <a:off x="5974429" y="5035989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140653" y="1979467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4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</a:t>
            </a:r>
            <a:r>
              <a:rPr lang="ja-JP" altLang="en-US" dirty="0"/>
              <a:t>は</a:t>
            </a:r>
            <a:r>
              <a:rPr lang="en-US" altLang="ja-JP" dirty="0"/>
              <a:t>ita_base </a:t>
            </a:r>
            <a:r>
              <a:rPr lang="ja-JP" altLang="en-US" dirty="0"/>
              <a:t>、</a:t>
            </a:r>
            <a:r>
              <a:rPr lang="en-US" altLang="ja-JP" dirty="0"/>
              <a:t>ansible_driver</a:t>
            </a:r>
            <a:r>
              <a:rPr lang="ja-JP" altLang="en-US" dirty="0"/>
              <a:t>、</a:t>
            </a:r>
            <a:r>
              <a:rPr lang="en-US" altLang="ja-JP" dirty="0"/>
              <a:t>createparam</a:t>
            </a:r>
            <a:r>
              <a:rPr lang="ja-JP" altLang="en-US" dirty="0"/>
              <a:t>のインストール設定が</a:t>
            </a:r>
            <a:r>
              <a:rPr lang="en-US" altLang="ja-JP" dirty="0"/>
              <a:t>yes</a:t>
            </a:r>
            <a:r>
              <a:rPr lang="ja-JP" altLang="en-US" dirty="0"/>
              <a:t>となっています</a:t>
            </a:r>
            <a:r>
              <a:rPr lang="ja-JP" altLang="en-US" dirty="0" smtClean="0"/>
              <a:t>。インストール</a:t>
            </a:r>
            <a:r>
              <a:rPr lang="ja-JP" altLang="en-US" dirty="0"/>
              <a:t>しない場合は、設定値を</a:t>
            </a:r>
            <a:r>
              <a:rPr lang="en-US" altLang="ja-JP" dirty="0"/>
              <a:t>no</a:t>
            </a:r>
            <a:r>
              <a:rPr lang="ja-JP" altLang="en-US" dirty="0"/>
              <a:t>としてください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812912"/>
              </p:ext>
            </p:extLst>
          </p:nvPr>
        </p:nvGraphicFramePr>
        <p:xfrm>
          <a:off x="539440" y="2060814"/>
          <a:ext cx="8065121" cy="4297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</a:t>
                      </a:r>
                      <a:r>
                        <a:rPr lang="ja-JP" sz="1000" kern="100" dirty="0">
                          <a:effectLst/>
                        </a:rPr>
                        <a:t>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OS</a:t>
                      </a:r>
                      <a:r>
                        <a:rPr lang="en-US" sz="800" kern="100" dirty="0">
                          <a:effectLst/>
                        </a:rPr>
                        <a:t>(RHEL6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(RHEL6)/ 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(RHEL7))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root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ユーザー名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パラメータシート作成機能のインストール有無指定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ja-JP" sz="1000" kern="100" dirty="0">
                          <a:effectLst/>
                        </a:rPr>
                        <a:t>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Cobbler</a:t>
                      </a:r>
                      <a:r>
                        <a:rPr lang="en-US" sz="1000" kern="100" baseline="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5/7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("RHEL6" or "RHEL7")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ita_os:RHEL7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/>
              <a:t>(</a:t>
            </a:r>
            <a:r>
              <a:rPr lang="ja-JP" altLang="en-US" dirty="0"/>
              <a:t>オンライン版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 smtClean="0"/>
              <a:t>$</a:t>
            </a:r>
            <a:r>
              <a:rPr lang="en-US" altLang="ja-JP" sz="1600" dirty="0" err="1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</a:t>
            </a:r>
            <a:r>
              <a:rPr lang="ja-JP" altLang="en-US" dirty="0" smtClean="0"/>
              <a:t>ツールを</a:t>
            </a:r>
            <a:r>
              <a:rPr lang="ja-JP" altLang="en-US" dirty="0"/>
              <a:t>実行する</a:t>
            </a:r>
            <a:r>
              <a:rPr lang="ja-JP" altLang="en-US" dirty="0" smtClean="0"/>
              <a:t>と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err="1" smtClean="0"/>
              <a:t>、</a:t>
            </a:r>
            <a:r>
              <a:rPr lang="en-US" altLang="ja-JP" dirty="0"/>
              <a:t> </a:t>
            </a:r>
            <a:r>
              <a:rPr lang="en-US" altLang="ja-JP" dirty="0" smtClean="0"/>
              <a:t>ita_installer.log</a:t>
            </a:r>
            <a:r>
              <a:rPr lang="ja-JP" altLang="en-US" dirty="0" smtClean="0"/>
              <a:t>に</a:t>
            </a:r>
            <a:r>
              <a:rPr lang="ja-JP" altLang="en-US" dirty="0"/>
              <a:t>処理内容</a:t>
            </a:r>
            <a:r>
              <a:rPr lang="ja-JP" altLang="en-US" dirty="0" smtClean="0"/>
              <a:t>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出力</a:t>
            </a:r>
            <a:r>
              <a:rPr lang="ja-JP" altLang="en-US" dirty="0"/>
              <a:t>されます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966984"/>
              </p:ext>
            </p:extLst>
          </p:nvPr>
        </p:nvGraphicFramePr>
        <p:xfrm>
          <a:off x="631300" y="1700760"/>
          <a:ext cx="6569989" cy="45992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yum-utils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createrepo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telnet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mailx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unzip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MariaDB-server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mod_ssl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php-bcmath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php-cli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php-ldap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php-mbstring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php-mcrypt</a:t>
                      </a:r>
                      <a:r>
                        <a:rPr lang="ja-JP" sz="1050" kern="100" dirty="0" smtClean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php-mysqlnd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php-pear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php-pecl-crypto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php-process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php-snmp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php-xml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>
                          <a:effectLst/>
                        </a:rPr>
                        <a:t>PHPExcel, Spyc, Twig</a:t>
                      </a:r>
                      <a:r>
                        <a:rPr lang="en-US" sz="1050" kern="100" dirty="0" smtClean="0">
                          <a:effectLst/>
                        </a:rPr>
                        <a:t>, </a:t>
                      </a:r>
                      <a:r>
                        <a:rPr lang="en-US" sz="1050" kern="100" dirty="0">
                          <a:effectLst/>
                        </a:rPr>
                        <a:t>Auth, HTML_AJAX-beta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python-pip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78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cobbler</a:t>
                      </a:r>
                      <a:r>
                        <a:rPr lang="ja-JP" sz="1050" kern="100" dirty="0" smtClean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effectLst/>
                        </a:rPr>
                        <a:t>dhcp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pykickstart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effectLst/>
                        </a:rPr>
                        <a:t>fence-agents</a:t>
                      </a:r>
                      <a:r>
                        <a:rPr lang="ja-JP" sz="1050" kern="100" dirty="0" smtClean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effectLst/>
                        </a:rPr>
                        <a:t>debmirror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effectLst/>
                        </a:rPr>
                        <a:t>xinetd</a:t>
                      </a:r>
                      <a:r>
                        <a:rPr lang="ja-JP" altLang="en-US" sz="1050" kern="100" dirty="0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cobbler-web(※1)</a:t>
                      </a:r>
                      <a:r>
                        <a:rPr lang="ja-JP" altLang="ja-JP" sz="1050" kern="100" dirty="0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python-cheetah(※2)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7201289" y="5776440"/>
            <a:ext cx="1835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※1 RHEL7,CentOS7</a:t>
            </a:r>
          </a:p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※2 RHEL7</a:t>
            </a:r>
            <a:endParaRPr lang="en-US" altLang="ja-JP" sz="1000" kern="100" dirty="0"/>
          </a:p>
        </p:txBody>
      </p:sp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zh-TW" altLang="en-US" sz="1400" dirty="0">
                <a:latin typeface="+mn-ea"/>
              </a:rPr>
              <a:t>連携実行機能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latin typeface="+mn-ea"/>
              </a:rPr>
              <a:t>ITA</a:t>
            </a:r>
            <a:r>
              <a:rPr lang="zh-TW" altLang="en-US" sz="1400" dirty="0">
                <a:latin typeface="+mn-ea"/>
              </a:rPr>
              <a:t>環境構築手順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オンラインインストール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1/2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3.4    ITA</a:t>
            </a:r>
            <a:r>
              <a:rPr lang="ja-JP" altLang="en-US" sz="1400" dirty="0">
                <a:latin typeface="+mn-ea"/>
              </a:rPr>
              <a:t>環境構築フロー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</a:t>
            </a:r>
            <a:r>
              <a:rPr lang="ja-JP" altLang="en-US" sz="1400" dirty="0">
                <a:latin typeface="+mn-ea"/>
              </a:rPr>
              <a:t>  環境構築（</a:t>
            </a:r>
            <a:r>
              <a:rPr lang="en-US" altLang="ja-JP" sz="1400" dirty="0">
                <a:latin typeface="+mn-ea"/>
              </a:rPr>
              <a:t>6/7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7/7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5/5</a:t>
            </a:r>
            <a:r>
              <a:rPr lang="zh-TW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メインメニュー</a:t>
            </a:r>
            <a:r>
              <a:rPr lang="ja-JP" altLang="en-US" dirty="0"/>
              <a:t>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/>
              <a:t>WindowsPC</a:t>
            </a:r>
            <a:r>
              <a:rPr lang="ja-JP" altLang="en-US" dirty="0"/>
              <a:t>から下記の手順により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システムメインメニュー</a:t>
            </a:r>
            <a:r>
              <a:rPr lang="ja-JP" altLang="en-US" dirty="0"/>
              <a:t>にアクセスし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</a:t>
            </a:r>
            <a:r>
              <a:rPr lang="ja-JP" altLang="en-US" dirty="0"/>
              <a:t>、各ドライバーが正常に表示されたことを確認してください。</a:t>
            </a:r>
          </a:p>
          <a:p>
            <a:pPr lvl="1"/>
            <a:endParaRPr lang="ja-JP" altLang="en-US" dirty="0"/>
          </a:p>
          <a:p>
            <a:r>
              <a:rPr lang="ja-JP" altLang="en-US" dirty="0" smtClean="0"/>
              <a:t>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endParaRPr lang="en-US" altLang="ja-JP" dirty="0"/>
          </a:p>
          <a:p>
            <a:pPr lvl="1"/>
            <a:r>
              <a:rPr lang="en-US" altLang="ja-JP" dirty="0"/>
              <a:t>Windows7</a:t>
            </a:r>
            <a:r>
              <a:rPr lang="ja-JP" altLang="ja-JP" dirty="0"/>
              <a:t>の場合、以下の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36450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92180"/>
              </p:ext>
            </p:extLst>
          </p:nvPr>
        </p:nvGraphicFramePr>
        <p:xfrm>
          <a:off x="1828630" y="460516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2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 smtClean="0"/>
              <a:t>）</a:t>
            </a:r>
            <a:r>
              <a:rPr lang="ja-JP" altLang="en-US" dirty="0" smtClean="0"/>
              <a:t>への</a:t>
            </a:r>
            <a:r>
              <a:rPr lang="ja-JP" altLang="ja-JP" dirty="0" smtClean="0"/>
              <a:t>証明書インポート</a:t>
            </a:r>
            <a:endParaRPr lang="en-US" altLang="ja-JP" dirty="0" smtClean="0"/>
          </a:p>
          <a:p>
            <a:pPr lvl="1"/>
            <a:r>
              <a:rPr lang="ja-JP" altLang="ja-JP" dirty="0"/>
              <a:t>証明書</a:t>
            </a:r>
            <a:r>
              <a:rPr lang="ja-JP" altLang="ja-JP" dirty="0" smtClean="0"/>
              <a:t>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</a:t>
            </a:r>
            <a:r>
              <a:rPr lang="ja-JP" altLang="ja-JP" dirty="0"/>
              <a:t>の以下のパスに格納されています。</a:t>
            </a:r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048101"/>
              </p:ext>
            </p:extLst>
          </p:nvPr>
        </p:nvGraphicFramePr>
        <p:xfrm>
          <a:off x="1207459" y="1836779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6, CentOS 6</a:t>
                      </a:r>
                      <a:r>
                        <a:rPr lang="ja-JP" sz="900" kern="100" dirty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/ext_files_for_CentOS6.x/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7, CentOS 7</a:t>
                      </a:r>
                      <a:r>
                        <a:rPr lang="ja-JP" sz="900" kern="100" dirty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dirty="0">
                <a:hlinkClick r:id="rId2"/>
              </a:rPr>
              <a:t>https</a:t>
            </a:r>
            <a:r>
              <a:rPr lang="en-US" altLang="ja-JP" dirty="0" smtClean="0">
                <a:hlinkClick r:id="rId2"/>
              </a:rPr>
              <a:t>://exastro-it-automation/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6505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59540" y="2276840"/>
          <a:ext cx="6624920" cy="2479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マスタ作成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59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本資料では、外部のリポジトリを使用する場合に、インストーラーを使ってオールインワン構成（後述）で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を構築する手順について記載しています。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567277"/>
              </p:ext>
            </p:extLst>
          </p:nvPr>
        </p:nvGraphicFramePr>
        <p:xfrm>
          <a:off x="107380" y="1772771"/>
          <a:ext cx="8929240" cy="459165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900" kern="100" dirty="0">
                          <a:effectLst/>
                        </a:rPr>
                        <a:t> / </a:t>
                      </a:r>
                      <a:r>
                        <a:rPr lang="ja-JP" sz="900" kern="100" dirty="0">
                          <a:effectLst/>
                        </a:rPr>
                        <a:t>払戻と、</a:t>
                      </a:r>
                      <a:r>
                        <a:rPr lang="en-US" sz="900" kern="100" dirty="0">
                          <a:effectLst/>
                        </a:rPr>
                        <a:t>Git</a:t>
                      </a:r>
                      <a:r>
                        <a:rPr lang="ja-JP" sz="9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パラメータシート（</a:t>
                      </a:r>
                      <a:r>
                        <a:rPr lang="en-US" sz="900" kern="100" dirty="0">
                          <a:effectLst/>
                        </a:rPr>
                        <a:t>Web</a:t>
                      </a:r>
                      <a:r>
                        <a:rPr lang="ja-JP" sz="900" kern="100" dirty="0">
                          <a:effectLst/>
                        </a:rPr>
                        <a:t>メニュー）を作成・管理します。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Red Hat</a:t>
                      </a:r>
                      <a:r>
                        <a:rPr lang="ja-JP" altLang="ja-JP" sz="9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9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PF</a:t>
                      </a:r>
                      <a:r>
                        <a:rPr lang="ja-JP" altLang="ja-JP" sz="9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900" kern="100" dirty="0" smtClean="0">
                          <a:effectLst/>
                        </a:rPr>
                        <a:t/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effectLst/>
                        </a:rPr>
                        <a:t>Playbook</a:t>
                      </a:r>
                      <a:r>
                        <a:rPr lang="ja-JP" altLang="ja-JP" sz="9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</a:rPr>
                        <a:t>OSS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900" kern="0" dirty="0" smtClean="0">
                          <a:effectLst/>
                        </a:rPr>
                        <a:t/>
                      </a:r>
                      <a:br>
                        <a:rPr lang="en-US" altLang="ja-JP" sz="900" kern="0" dirty="0" smtClean="0">
                          <a:effectLst/>
                        </a:rPr>
                      </a:br>
                      <a:r>
                        <a:rPr lang="ja-JP" altLang="ja-JP" sz="9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900" kern="0" dirty="0" smtClean="0">
                          <a:effectLst/>
                        </a:rPr>
                        <a:t>OS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OSS</a:t>
                      </a:r>
                      <a:r>
                        <a:rPr lang="ja-JP" sz="900" kern="100" dirty="0">
                          <a:effectLst/>
                        </a:rPr>
                        <a:t>のクラウド環境構築ツールです。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59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Microsoft</a:t>
                      </a:r>
                      <a:r>
                        <a:rPr lang="ja-JP" sz="900" kern="0" dirty="0">
                          <a:effectLst/>
                        </a:rPr>
                        <a:t>製の</a:t>
                      </a: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Windows</a:t>
                      </a:r>
                      <a:r>
                        <a:rPr lang="ja-JP" sz="900" kern="0" dirty="0">
                          <a:effectLst/>
                        </a:rPr>
                        <a:t>インフラ環境にて、サーバのユーザー作成、ソフトウェアのインストールなどを行うことができます。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3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を</a:t>
            </a:r>
            <a:r>
              <a:rPr lang="ja-JP" altLang="en-US" dirty="0"/>
              <a:t>ご利用いただくには、以下の環境が必要となります。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サーバ動作要件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サーバ</a:t>
            </a:r>
            <a:r>
              <a:rPr lang="ja-JP" altLang="en-US" dirty="0"/>
              <a:t>最</a:t>
            </a:r>
            <a:r>
              <a:rPr lang="ja-JP" altLang="en-US" dirty="0" smtClean="0"/>
              <a:t>小スペック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sz="1000" dirty="0" smtClean="0"/>
          </a:p>
          <a:p>
            <a:pPr lvl="1"/>
            <a:r>
              <a:rPr lang="ja-JP" altLang="en-US" dirty="0" smtClean="0"/>
              <a:t>クライアント</a:t>
            </a:r>
            <a:r>
              <a:rPr lang="en-US" altLang="ja-JP" dirty="0"/>
              <a:t>PC</a:t>
            </a:r>
            <a:r>
              <a:rPr lang="ja-JP" altLang="en-US" dirty="0"/>
              <a:t>動作</a:t>
            </a:r>
            <a:r>
              <a:rPr lang="ja-JP" altLang="en-US" dirty="0" smtClean="0"/>
              <a:t>要件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1283268" y="2888719"/>
          <a:ext cx="6576490" cy="1102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2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882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7378">
                <a:tc>
                  <a:txBody>
                    <a:bodyPr/>
                    <a:lstStyle/>
                    <a:p>
                      <a:r>
                        <a:rPr kumimoji="1" lang="en-US" altLang="ja-JP" sz="105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1Core</a:t>
                      </a:r>
                      <a:endParaRPr kumimoji="1" lang="ja-JP" altLang="en-US" sz="1050" b="0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378">
                <a:tc>
                  <a:txBody>
                    <a:bodyPr/>
                    <a:lstStyle/>
                    <a:p>
                      <a:r>
                        <a:rPr kumimoji="1" lang="ja-JP" altLang="ja-JP" sz="105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メモリ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1GB</a:t>
                      </a:r>
                      <a:endParaRPr kumimoji="1" lang="ja-JP" altLang="en-US" sz="1050" b="0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7378">
                <a:tc>
                  <a:txBody>
                    <a:bodyPr/>
                    <a:lstStyle/>
                    <a:p>
                      <a:r>
                        <a:rPr kumimoji="1" lang="ja-JP" altLang="ja-JP" sz="105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ディスク容量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1GB</a:t>
                      </a:r>
                      <a:r>
                        <a:rPr kumimoji="1" lang="ja-JP" altLang="en-US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</a:t>
                      </a:r>
                      <a:r>
                        <a:rPr kumimoji="1" lang="ja-JP" altLang="en-US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本体のみ）</a:t>
                      </a:r>
                      <a:endParaRPr kumimoji="1" lang="ja-JP" altLang="en-US" sz="1050" b="0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83268" y="1553380"/>
          <a:ext cx="657649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881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921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 smtClean="0"/>
                        <a:t>OS</a:t>
                      </a:r>
                      <a:endParaRPr kumimoji="1" lang="ja-JP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 Hat Enterprise Linux</a:t>
                      </a:r>
                      <a:endParaRPr kumimoji="1" lang="ja-JP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6.6 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CentOS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6.6 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1283268" y="4563973"/>
          <a:ext cx="6576490" cy="18447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881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921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1425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 smtClean="0"/>
                        <a:t>OS</a:t>
                      </a:r>
                      <a:endParaRPr kumimoji="1" lang="ja-JP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kumimoji="1" lang="ja-JP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Windows7 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b="1" dirty="0" smtClean="0">
                          <a:solidFill>
                            <a:schemeClr val="bg1"/>
                          </a:solidFill>
                        </a:rPr>
                        <a:t>ソフトウェア</a:t>
                      </a:r>
                      <a:endParaRPr kumimoji="1" lang="ja-JP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Excel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MS Office 2007 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kumimoji="1" lang="ja-JP" altLang="en-US" sz="1000" b="1" dirty="0" smtClean="0">
                          <a:solidFill>
                            <a:schemeClr val="bg1"/>
                          </a:solidFill>
                        </a:rPr>
                        <a:t>ブラウザ</a:t>
                      </a:r>
                      <a:endParaRPr kumimoji="1" lang="ja-JP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Google Chrome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73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Firefox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Microsoft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Edge 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ja-JP" altLang="en-US" dirty="0" smtClean="0"/>
              <a:t>オンラインインストール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インストール手順について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がオンライン環境の場合、インターネット経由で必要なライブラリのインストールと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インストーラー</a:t>
            </a:r>
            <a:r>
              <a:rPr lang="ja-JP" altLang="en-US" dirty="0"/>
              <a:t>を実行して環境構築を行います。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</a:t>
              </a: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kumimoji="0" lang="en-US" altLang="ja-JP" sz="1000" kern="100" noProof="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856521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+mn-cs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just">
                  <a:defRPr/>
                </a:pPr>
                <a:r>
                  <a:rPr kumimoji="0" lang="en-US" altLang="ja-JP" sz="1000" kern="100" noProof="0" dirty="0" smtClean="0">
                    <a:solidFill>
                      <a:srgbClr val="000000"/>
                    </a:solidFill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ITA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インストールパッケージ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altLang="ja-JP" sz="1050" kern="100" dirty="0" smtClean="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MariaDB</a:t>
                </a:r>
                <a:endParaRPr kumimoji="0" lang="ja-JP" altLang="en-US" sz="1050" kern="100" dirty="0"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ITA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1871</Words>
  <Application>Microsoft Office PowerPoint</Application>
  <PresentationFormat>画面に合わせる (4:3)</PresentationFormat>
  <Paragraphs>574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41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</vt:lpstr>
      <vt:lpstr>3.　ITA環境構築手順</vt:lpstr>
      <vt:lpstr>3.1　オンラインインストール</vt:lpstr>
      <vt:lpstr>3.2　事前準備（1/2）</vt:lpstr>
      <vt:lpstr>3.3　事前準備（2/2）</vt:lpstr>
      <vt:lpstr>3.4　ITA環境構築フロー</vt:lpstr>
      <vt:lpstr>3.5　環境構築（1/7）</vt:lpstr>
      <vt:lpstr>3.6　環境構築（2/7）</vt:lpstr>
      <vt:lpstr>3.7　環境構築（3/7）</vt:lpstr>
      <vt:lpstr>3.8　環境構築（4/7）</vt:lpstr>
      <vt:lpstr>3.9　環境構築（5/7）</vt:lpstr>
      <vt:lpstr>3.10　環境構築（6/7）</vt:lpstr>
      <vt:lpstr>3.11　環境構築（7/7）</vt:lpstr>
      <vt:lpstr>4.　ITA動作確認</vt:lpstr>
      <vt:lpstr>4.1　動作確認（1/5）</vt:lpstr>
      <vt:lpstr>4.2　動作確認（2/5）</vt:lpstr>
      <vt:lpstr>4.3　動作確認（3/5）</vt:lpstr>
      <vt:lpstr>4.4　動作確認（4/5）</vt:lpstr>
      <vt:lpstr>4.5　動作確認（5/5）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2019-11-05T09:07:56Z</dcterms:modified>
</cp:coreProperties>
</file>