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17"/>
  </p:notesMasterIdLst>
  <p:handoutMasterIdLst>
    <p:handoutMasterId r:id="rId18"/>
  </p:handoutMasterIdLst>
  <p:sldIdLst>
    <p:sldId id="262" r:id="rId3"/>
    <p:sldId id="507" r:id="rId4"/>
    <p:sldId id="508" r:id="rId5"/>
    <p:sldId id="699" r:id="rId6"/>
    <p:sldId id="681" r:id="rId7"/>
    <p:sldId id="644" r:id="rId8"/>
    <p:sldId id="703" r:id="rId9"/>
    <p:sldId id="689" r:id="rId10"/>
    <p:sldId id="700" r:id="rId11"/>
    <p:sldId id="691" r:id="rId12"/>
    <p:sldId id="692" r:id="rId13"/>
    <p:sldId id="701" r:id="rId14"/>
    <p:sldId id="688" r:id="rId15"/>
    <p:sldId id="318" r:id="rId16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00FF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87" d="100"/>
          <a:sy n="87" d="100"/>
        </p:scale>
        <p:origin x="1238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2021/9/24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2021/9/24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xastro-suite.github.io/it-automation-docs/asset/Documents_ja/Exastro-ITA_%E5%88%A9%E7%94%A8%E6%89%8B%E9%A0%86%E3%83%9E%E3%83%8B%E3%83%A5%E3%82%A2%E3%83%AB_CICD_For_IaC%E6%A9%9F%E8%83%BD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/>
              <a:t>Exastro</a:t>
            </a:r>
            <a:r>
              <a:rPr lang="en-US" altLang="ja-JP" dirty="0"/>
              <a:t> IT Automation Version </a:t>
            </a:r>
            <a:r>
              <a:rPr lang="en-US" altLang="ja-JP" dirty="0" smtClean="0"/>
              <a:t>1.8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CI/CD for </a:t>
            </a:r>
            <a:r>
              <a:rPr lang="en-US" altLang="ja-JP" sz="4800" b="1" dirty="0" err="1" smtClean="0"/>
              <a:t>IaC</a:t>
            </a:r>
            <a:r>
              <a:rPr lang="en-US" altLang="ja-JP" sz="4800" b="1" dirty="0" smtClean="0"/>
              <a:t>【</a:t>
            </a:r>
            <a:r>
              <a:rPr lang="ja-JP" altLang="en-US" sz="4800" b="1" dirty="0" smtClean="0"/>
              <a:t>座学編</a:t>
            </a:r>
            <a:r>
              <a:rPr lang="en-US" altLang="ja-JP" sz="4800" b="1" dirty="0" smtClean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登録</a:t>
            </a:r>
            <a:r>
              <a:rPr lang="ja-JP" altLang="en-US" b="1" dirty="0"/>
              <a:t>アカウント</a:t>
            </a:r>
            <a:endParaRPr lang="en-US" altLang="ja-JP" dirty="0" smtClean="0"/>
          </a:p>
          <a:p>
            <a:pPr lvl="1"/>
            <a:r>
              <a:rPr lang="ja-JP" altLang="en-US" dirty="0"/>
              <a:t>「登録アカウント」メニューでは、</a:t>
            </a:r>
            <a:r>
              <a:rPr lang="en-US" altLang="ja-JP" dirty="0"/>
              <a:t>ITA </a:t>
            </a:r>
            <a:r>
              <a:rPr lang="ja-JP" altLang="en-US" dirty="0"/>
              <a:t>の </a:t>
            </a:r>
            <a:r>
              <a:rPr lang="en-US" altLang="ja-JP" dirty="0" err="1"/>
              <a:t>RestAPI</a:t>
            </a:r>
            <a:r>
              <a:rPr lang="en-US" altLang="ja-JP" dirty="0"/>
              <a:t> </a:t>
            </a:r>
            <a:r>
              <a:rPr lang="ja-JP" altLang="en-US" dirty="0"/>
              <a:t>から紐付先資材にアクセスする為のアカウント情報 を登録します。 登録アカウントに登録するアカウント情報は「管理コンソール</a:t>
            </a:r>
            <a:r>
              <a:rPr lang="en-US" altLang="ja-JP" dirty="0"/>
              <a:t>/</a:t>
            </a:r>
            <a:r>
              <a:rPr lang="ja-JP" altLang="en-US" dirty="0"/>
              <a:t>ユーザ管理」メニューに登録しておく 必要があります。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3212970"/>
            <a:ext cx="8345996" cy="1224170"/>
          </a:xfrm>
          <a:prstGeom prst="rect">
            <a:avLst/>
          </a:prstGeom>
        </p:spPr>
      </p:pic>
      <p:sp>
        <p:nvSpPr>
          <p:cNvPr id="9" name="角丸四角形吹き出し 8"/>
          <p:cNvSpPr/>
          <p:nvPr/>
        </p:nvSpPr>
        <p:spPr bwMode="auto">
          <a:xfrm>
            <a:off x="467430" y="2564880"/>
            <a:ext cx="1728240" cy="576080"/>
          </a:xfrm>
          <a:prstGeom prst="wedgeRoundRectCallout">
            <a:avLst>
              <a:gd name="adj1" fmla="val -18958"/>
              <a:gd name="adj2" fmla="val 159475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 err="1" smtClean="0">
                <a:latin typeface="+mn-ea"/>
              </a:rPr>
              <a:t>RestAPI</a:t>
            </a:r>
            <a:r>
              <a:rPr kumimoji="1" lang="ja-JP" altLang="en-US" sz="1200" dirty="0" smtClean="0">
                <a:latin typeface="+mn-ea"/>
              </a:rPr>
              <a:t>で使用する</a:t>
            </a:r>
            <a:endParaRPr kumimoji="1" lang="en-US" altLang="ja-JP" sz="1200" dirty="0" smtClean="0">
              <a:latin typeface="+mn-ea"/>
            </a:endParaRPr>
          </a:p>
          <a:p>
            <a:r>
              <a:rPr kumimoji="1" lang="ja-JP" altLang="en-US" sz="1200" dirty="0" smtClean="0">
                <a:latin typeface="+mn-ea"/>
              </a:rPr>
              <a:t>ログイン</a:t>
            </a:r>
            <a:r>
              <a:rPr kumimoji="1" lang="en-US" altLang="ja-JP" sz="1200" dirty="0" smtClean="0">
                <a:latin typeface="+mn-ea"/>
              </a:rPr>
              <a:t>ID</a:t>
            </a:r>
            <a:r>
              <a:rPr kumimoji="1" lang="ja-JP" altLang="en-US" sz="1200" dirty="0" smtClean="0">
                <a:latin typeface="+mn-ea"/>
              </a:rPr>
              <a:t>を入力する</a:t>
            </a: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2843760" y="2564880"/>
            <a:ext cx="2304320" cy="576080"/>
          </a:xfrm>
          <a:prstGeom prst="wedgeRoundRectCallout">
            <a:avLst>
              <a:gd name="adj1" fmla="val -37855"/>
              <a:gd name="adj2" fmla="val 153807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 err="1" smtClean="0">
                <a:latin typeface="+mn-ea"/>
              </a:rPr>
              <a:t>RestAPI</a:t>
            </a:r>
            <a:r>
              <a:rPr kumimoji="1" lang="ja-JP" altLang="en-US" sz="1200" dirty="0" smtClean="0">
                <a:latin typeface="+mn-ea"/>
              </a:rPr>
              <a:t>で使用する</a:t>
            </a:r>
            <a:endParaRPr kumimoji="1" lang="en-US" altLang="ja-JP" sz="1200" dirty="0" smtClean="0">
              <a:latin typeface="+mn-ea"/>
            </a:endParaRPr>
          </a:p>
          <a:p>
            <a:r>
              <a:rPr kumimoji="1" lang="ja-JP" altLang="en-US" sz="1200" dirty="0" smtClean="0">
                <a:latin typeface="+mn-ea"/>
              </a:rPr>
              <a:t>ログイン</a:t>
            </a:r>
            <a:r>
              <a:rPr lang="ja-JP" altLang="en-US" sz="1200" dirty="0">
                <a:latin typeface="+mn-ea"/>
              </a:rPr>
              <a:t>パスワード</a:t>
            </a:r>
            <a:r>
              <a:rPr kumimoji="1" lang="ja-JP" altLang="en-US" sz="1200" dirty="0" smtClean="0">
                <a:latin typeface="+mn-ea"/>
              </a:rPr>
              <a:t>を入力する</a:t>
            </a:r>
          </a:p>
        </p:txBody>
      </p:sp>
    </p:spTree>
    <p:extLst>
      <p:ext uri="{BB962C8B-B14F-4D97-AF65-F5344CB8AC3E}">
        <p14:creationId xmlns:p14="http://schemas.microsoft.com/office/powerpoint/2010/main" val="30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資材紐付</a:t>
            </a:r>
            <a:endParaRPr lang="en-US" altLang="ja-JP" b="1" dirty="0" smtClean="0"/>
          </a:p>
          <a:p>
            <a:pPr lvl="1"/>
            <a:r>
              <a:rPr lang="ja-JP" altLang="en-US" dirty="0"/>
              <a:t>「資材紐付」メニューでは、紐付元資材と紐付先資材を紐付し、紐付先資材の動作検証を行う為 のオペレーションと </a:t>
            </a:r>
            <a:r>
              <a:rPr lang="en-US" altLang="ja-JP" dirty="0"/>
              <a:t>Movement </a:t>
            </a:r>
            <a:r>
              <a:rPr lang="ja-JP" altLang="en-US" dirty="0" err="1"/>
              <a:t>を登</a:t>
            </a:r>
            <a:r>
              <a:rPr lang="ja-JP" altLang="en-US" dirty="0"/>
              <a:t>録します。 紐付元資材が更新されると、バックヤード機能で紐付先資材を自動更新し、動作検証を行う為の オペレーションと </a:t>
            </a:r>
            <a:r>
              <a:rPr lang="en-US" altLang="ja-JP" dirty="0"/>
              <a:t>Movement </a:t>
            </a:r>
            <a:r>
              <a:rPr lang="ja-JP" altLang="en-US" dirty="0"/>
              <a:t>で作業実行を行い、処理結果が表示されます。 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「紐付先資材名」は、紐付先資材タイプにより、下記メニューの項目 に紐付けます。各メニューの項目と同等の入力規則があり ます。各項目の入力規則に従い、資材名を入力して</a:t>
            </a:r>
            <a:r>
              <a:rPr lang="ja-JP" altLang="en-US" dirty="0" smtClean="0"/>
              <a:t>ください</a:t>
            </a:r>
            <a:r>
              <a:rPr lang="ja-JP" altLang="en-US" dirty="0"/>
              <a:t>。</a:t>
            </a:r>
            <a:endParaRPr lang="en-US" altLang="ja-JP" dirty="0" smtClean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32336"/>
              </p:ext>
            </p:extLst>
          </p:nvPr>
        </p:nvGraphicFramePr>
        <p:xfrm>
          <a:off x="683458" y="3356990"/>
          <a:ext cx="8280054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682">
                  <a:extLst>
                    <a:ext uri="{9D8B030D-6E8A-4147-A177-3AD203B41FA5}">
                      <a16:colId xmlns:a16="http://schemas.microsoft.com/office/drawing/2014/main" val="2288322642"/>
                    </a:ext>
                  </a:extLst>
                </a:gridCol>
                <a:gridCol w="3383372">
                  <a:extLst>
                    <a:ext uri="{9D8B030D-6E8A-4147-A177-3AD203B41FA5}">
                      <a16:colId xmlns:a16="http://schemas.microsoft.com/office/drawing/2014/main" val="245950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紐付先資材タイプ一覧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7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Ansible</a:t>
                      </a:r>
                      <a:r>
                        <a:rPr lang="en-US" altLang="ja-JP" dirty="0" smtClean="0"/>
                        <a:t>-Legacy/Playbook </a:t>
                      </a:r>
                      <a:r>
                        <a:rPr lang="ja-JP" altLang="en-US" dirty="0" smtClean="0"/>
                        <a:t>素材集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Paybook</a:t>
                      </a:r>
                      <a:r>
                        <a:rPr lang="en-US" altLang="ja-JP" dirty="0" smtClean="0"/>
                        <a:t> </a:t>
                      </a:r>
                      <a:r>
                        <a:rPr lang="ja-JP" altLang="en-US" dirty="0" smtClean="0"/>
                        <a:t>素材名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Ansible</a:t>
                      </a:r>
                      <a:r>
                        <a:rPr lang="en-US" altLang="ja-JP" dirty="0" smtClean="0"/>
                        <a:t>-Pioneer/</a:t>
                      </a:r>
                      <a:r>
                        <a:rPr lang="ja-JP" altLang="en-US" dirty="0" smtClean="0"/>
                        <a:t>対話ファイル素材集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対象項目なし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9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Ansible-LegacyRole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ja-JP" altLang="en-US" dirty="0" smtClean="0"/>
                        <a:t>ロールパッケージ管理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ロールパッケージ名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6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Ansible</a:t>
                      </a:r>
                      <a:r>
                        <a:rPr lang="en-US" altLang="ja-JP" dirty="0" smtClean="0"/>
                        <a:t> </a:t>
                      </a:r>
                      <a:r>
                        <a:rPr lang="ja-JP" altLang="en-US" dirty="0" smtClean="0"/>
                        <a:t>共通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ja-JP" altLang="en-US" dirty="0" smtClean="0"/>
                        <a:t>ファイル管理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ファイル</a:t>
                      </a:r>
                      <a:r>
                        <a:rPr lang="zh-CN" altLang="en-US" dirty="0" smtClean="0"/>
                        <a:t>埋込変数名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8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Ansible</a:t>
                      </a:r>
                      <a:r>
                        <a:rPr lang="en-US" altLang="ja-JP" dirty="0" smtClean="0"/>
                        <a:t> </a:t>
                      </a:r>
                      <a:r>
                        <a:rPr lang="ja-JP" altLang="en-US" dirty="0" smtClean="0"/>
                        <a:t>共通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ja-JP" altLang="en-US" dirty="0" smtClean="0"/>
                        <a:t>テンプレート管理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テンプレート</a:t>
                      </a:r>
                      <a:r>
                        <a:rPr lang="zh-CN" altLang="en-US" dirty="0" smtClean="0"/>
                        <a:t>埋込変数名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0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Terraform/Module </a:t>
                      </a:r>
                      <a:r>
                        <a:rPr lang="ja-JP" altLang="en-US" dirty="0" smtClean="0"/>
                        <a:t>素材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Module </a:t>
                      </a:r>
                      <a:r>
                        <a:rPr lang="ja-JP" altLang="en-US" dirty="0" smtClean="0"/>
                        <a:t>素材名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2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Terraform/Policy </a:t>
                      </a:r>
                      <a:r>
                        <a:rPr lang="ja-JP" altLang="en-US" dirty="0" smtClean="0"/>
                        <a:t>管理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Policy </a:t>
                      </a:r>
                      <a:r>
                        <a:rPr lang="ja-JP" altLang="en-US" dirty="0" smtClean="0"/>
                        <a:t>名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メニュー</a:t>
            </a:r>
            <a:r>
              <a:rPr lang="ja-JP" altLang="en-US" dirty="0"/>
              <a:t>の</a:t>
            </a:r>
            <a:r>
              <a:rPr lang="ja-JP" altLang="en-US" dirty="0" smtClean="0"/>
              <a:t>機能説明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資材紐付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紐付先</a:t>
            </a:r>
            <a:r>
              <a:rPr lang="ja-JP" altLang="en-US" dirty="0"/>
              <a:t>資材タイプが「</a:t>
            </a:r>
            <a:r>
              <a:rPr lang="en-US" altLang="ja-JP" dirty="0" err="1"/>
              <a:t>Ansible-LegacyRole</a:t>
            </a:r>
            <a:r>
              <a:rPr lang="en-US" altLang="ja-JP" dirty="0"/>
              <a:t>/</a:t>
            </a:r>
            <a:r>
              <a:rPr lang="ja-JP" altLang="en-US" dirty="0" smtClean="0"/>
              <a:t>ロールパッケージ</a:t>
            </a:r>
            <a:r>
              <a:rPr lang="ja-JP" altLang="en-US" dirty="0"/>
              <a:t>管理」メニューの場合</a:t>
            </a:r>
            <a:r>
              <a:rPr lang="ja-JP" altLang="en-US" dirty="0" smtClean="0"/>
              <a:t>、「</a:t>
            </a:r>
            <a:r>
              <a:rPr lang="ja-JP" altLang="en-US" dirty="0" smtClean="0">
                <a:hlinkClick r:id="rId2"/>
              </a:rPr>
              <a:t>利用手順マニュアル </a:t>
            </a:r>
            <a:r>
              <a:rPr lang="en-US" altLang="ja-JP" dirty="0" smtClean="0">
                <a:hlinkClick r:id="rId2"/>
              </a:rPr>
              <a:t>CICD for </a:t>
            </a:r>
            <a:r>
              <a:rPr lang="en-US" altLang="ja-JP" dirty="0" err="1" smtClean="0">
                <a:hlinkClick r:id="rId2"/>
              </a:rPr>
              <a:t>IaC</a:t>
            </a:r>
            <a:r>
              <a:rPr lang="ja-JP" altLang="en-US" dirty="0" smtClean="0">
                <a:hlinkClick r:id="rId2"/>
              </a:rPr>
              <a:t>機能</a:t>
            </a:r>
            <a:r>
              <a:rPr lang="ja-JP" altLang="en-US" dirty="0" smtClean="0"/>
              <a:t>」の「</a:t>
            </a:r>
            <a:r>
              <a:rPr lang="en-US" altLang="ja-JP" dirty="0"/>
              <a:t>6.2 </a:t>
            </a:r>
            <a:r>
              <a:rPr lang="ja-JP" altLang="en-US" dirty="0"/>
              <a:t>ロールパッケージ管理に紐付する資材を </a:t>
            </a:r>
            <a:r>
              <a:rPr lang="en-US" altLang="ja-JP" dirty="0" err="1"/>
              <a:t>Git</a:t>
            </a:r>
            <a:r>
              <a:rPr lang="en-US" altLang="ja-JP" dirty="0"/>
              <a:t> </a:t>
            </a:r>
            <a:r>
              <a:rPr lang="ja-JP" altLang="en-US" dirty="0"/>
              <a:t>リポジトリに登録する場合の注意</a:t>
            </a:r>
            <a:r>
              <a:rPr lang="ja-JP" altLang="en-US" dirty="0" smtClean="0"/>
              <a:t>事項」を参照</a:t>
            </a:r>
            <a:r>
              <a:rPr lang="ja-JP" altLang="en-US" dirty="0"/>
              <a:t>して</a:t>
            </a:r>
            <a:r>
              <a:rPr lang="ja-JP" altLang="en-US" dirty="0" smtClean="0"/>
              <a:t>下さい。</a:t>
            </a:r>
            <a:endParaRPr lang="en-US" altLang="ja-JP" b="1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35" y="4959999"/>
            <a:ext cx="8751053" cy="12535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26" y="2682065"/>
            <a:ext cx="8832469" cy="1408627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 bwMode="auto">
          <a:xfrm>
            <a:off x="551047" y="2073271"/>
            <a:ext cx="2160300" cy="576080"/>
          </a:xfrm>
          <a:prstGeom prst="wedgeRoundRectCallout">
            <a:avLst>
              <a:gd name="adj1" fmla="val -3793"/>
              <a:gd name="adj2" fmla="val 116392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登録したリモートリポジトリ</a:t>
            </a:r>
            <a:endParaRPr kumimoji="1" lang="en-US" altLang="ja-JP" sz="1200" dirty="0" smtClean="0">
              <a:latin typeface="+mn-ea"/>
            </a:endParaRPr>
          </a:p>
          <a:p>
            <a:r>
              <a:rPr kumimoji="1" lang="ja-JP" altLang="en-US" sz="1200" dirty="0" smtClean="0">
                <a:latin typeface="+mn-ea"/>
              </a:rPr>
              <a:t>一覧が表示される</a:t>
            </a: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4595994" y="4223476"/>
            <a:ext cx="3168440" cy="576080"/>
          </a:xfrm>
          <a:prstGeom prst="wedgeRoundRectCallout">
            <a:avLst>
              <a:gd name="adj1" fmla="val -40144"/>
              <a:gd name="adj2" fmla="val 140201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/>
              <a:t>Git</a:t>
            </a:r>
            <a:r>
              <a:rPr lang="en-US" altLang="ja-JP" sz="1200" dirty="0"/>
              <a:t> </a:t>
            </a:r>
            <a:r>
              <a:rPr lang="ja-JP" altLang="en-US" sz="1200" dirty="0"/>
              <a:t>リポジトリの資材が更新された場合</a:t>
            </a:r>
            <a:r>
              <a:rPr lang="ja-JP" altLang="en-US" sz="1200" dirty="0" smtClean="0"/>
              <a:t>に</a:t>
            </a:r>
            <a:endParaRPr lang="en-US" altLang="ja-JP" sz="1200" dirty="0" smtClean="0"/>
          </a:p>
          <a:p>
            <a:r>
              <a:rPr lang="ja-JP" altLang="en-US" sz="1200" dirty="0" smtClean="0"/>
              <a:t>紐付先</a:t>
            </a:r>
            <a:r>
              <a:rPr lang="ja-JP" altLang="en-US" sz="1200" dirty="0"/>
              <a:t>資材の</a:t>
            </a:r>
            <a:r>
              <a:rPr lang="ja-JP" altLang="en-US" sz="1200" dirty="0" smtClean="0"/>
              <a:t>更新</a:t>
            </a:r>
            <a:r>
              <a:rPr lang="ja-JP" altLang="en-US" sz="1200" dirty="0"/>
              <a:t>を自動で行うかを</a:t>
            </a:r>
            <a:r>
              <a:rPr lang="ja-JP" altLang="en-US" sz="1200" dirty="0" smtClean="0"/>
              <a:t>選択す</a:t>
            </a:r>
            <a:r>
              <a:rPr lang="ja-JP" altLang="en-US" sz="1200" dirty="0"/>
              <a:t>る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0" name="角丸四角形吹き出し 9"/>
          <p:cNvSpPr/>
          <p:nvPr/>
        </p:nvSpPr>
        <p:spPr bwMode="auto">
          <a:xfrm>
            <a:off x="1438279" y="4234712"/>
            <a:ext cx="1903150" cy="581267"/>
          </a:xfrm>
          <a:prstGeom prst="wedgeRoundRectCallout">
            <a:avLst>
              <a:gd name="adj1" fmla="val 3383"/>
              <a:gd name="adj2" fmla="val 133379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latin typeface="+mn-ea"/>
              </a:rPr>
              <a:t>登録アカウントで</a:t>
            </a:r>
            <a:endParaRPr kumimoji="1" lang="en-US" altLang="ja-JP" sz="1200" dirty="0" smtClean="0">
              <a:latin typeface="+mn-ea"/>
            </a:endParaRPr>
          </a:p>
          <a:p>
            <a:r>
              <a:rPr kumimoji="1" lang="ja-JP" altLang="en-US" sz="1200" dirty="0" smtClean="0">
                <a:latin typeface="+mn-ea"/>
              </a:rPr>
              <a:t>登録した</a:t>
            </a:r>
            <a:r>
              <a:rPr kumimoji="1" lang="en-US" altLang="ja-JP" sz="1200" dirty="0" smtClean="0">
                <a:latin typeface="+mn-ea"/>
              </a:rPr>
              <a:t>ID</a:t>
            </a:r>
            <a:r>
              <a:rPr kumimoji="1" lang="ja-JP" altLang="en-US" sz="1200" dirty="0" smtClean="0">
                <a:latin typeface="+mn-ea"/>
              </a:rPr>
              <a:t>が表示される</a:t>
            </a: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3033340" y="2039585"/>
            <a:ext cx="1403431" cy="583422"/>
          </a:xfrm>
          <a:prstGeom prst="wedgeRoundRectCallout">
            <a:avLst>
              <a:gd name="adj1" fmla="val -34334"/>
              <a:gd name="adj2" fmla="val 117954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/>
              <a:t>紐付元資材</a:t>
            </a:r>
            <a:r>
              <a:rPr lang="ja-JP" altLang="en-US" sz="1200" dirty="0" smtClean="0"/>
              <a:t>が</a:t>
            </a:r>
            <a:endParaRPr lang="en-US" altLang="ja-JP" sz="1200" dirty="0" smtClean="0"/>
          </a:p>
          <a:p>
            <a:r>
              <a:rPr lang="ja-JP" altLang="en-US" sz="1200" dirty="0" smtClean="0"/>
              <a:t>一覧</a:t>
            </a:r>
            <a:r>
              <a:rPr lang="ja-JP" altLang="en-US" sz="1200" dirty="0"/>
              <a:t>で表示</a:t>
            </a:r>
            <a:r>
              <a:rPr lang="ja-JP" altLang="en-US" sz="1200" dirty="0" smtClean="0"/>
              <a:t>される</a:t>
            </a:r>
            <a:endParaRPr lang="en-US" altLang="ja-JP" sz="1200" dirty="0" smtClean="0"/>
          </a:p>
          <a:p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2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下矢印 13"/>
          <p:cNvSpPr/>
          <p:nvPr/>
        </p:nvSpPr>
        <p:spPr bwMode="auto">
          <a:xfrm>
            <a:off x="318890" y="1842644"/>
            <a:ext cx="576080" cy="2644992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CI/CD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の作業フロー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7380" y="796538"/>
            <a:ext cx="8784976" cy="7536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CI/CD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err="1" smtClean="0"/>
              <a:t>IaC</a:t>
            </a:r>
            <a:r>
              <a:rPr kumimoji="1" lang="ja-JP" altLang="en-US" dirty="0" smtClean="0"/>
              <a:t>の作業フローは以下の</a:t>
            </a:r>
            <a:r>
              <a:rPr lang="ja-JP" altLang="en-US" dirty="0" smtClean="0"/>
              <a:t>通りです。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実際の操作は実習編にて記載しています。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333884" y="3555268"/>
            <a:ext cx="6048840" cy="3681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/>
              <a:t>④</a:t>
            </a:r>
            <a:r>
              <a:rPr lang="ja-JP" altLang="en-US" b="1" dirty="0" smtClean="0">
                <a:latin typeface="+mn-ea"/>
              </a:rPr>
              <a:t>資材</a:t>
            </a:r>
            <a:r>
              <a:rPr lang="ja-JP" altLang="en-US" b="1" dirty="0">
                <a:latin typeface="+mn-ea"/>
              </a:rPr>
              <a:t>紐付にオペレーション</a:t>
            </a:r>
            <a:r>
              <a:rPr lang="en-US" altLang="ja-JP" b="1" dirty="0">
                <a:latin typeface="+mn-ea"/>
              </a:rPr>
              <a:t>+Movement</a:t>
            </a:r>
            <a:r>
              <a:rPr lang="ja-JP" altLang="en-US" b="1" dirty="0">
                <a:latin typeface="+mn-ea"/>
              </a:rPr>
              <a:t>の情報を登録</a:t>
            </a:r>
            <a:r>
              <a:rPr lang="en-US" altLang="ja-JP" b="1" dirty="0">
                <a:latin typeface="+mn-ea"/>
              </a:rPr>
              <a:t> 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318890" y="2987161"/>
            <a:ext cx="6048840" cy="3681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>
                <a:latin typeface="+mn-ea"/>
              </a:rPr>
              <a:t>③</a:t>
            </a:r>
            <a:r>
              <a:rPr kumimoji="1" lang="ja-JP" altLang="en-US" b="1" dirty="0" smtClean="0">
                <a:latin typeface="+mn-ea"/>
              </a:rPr>
              <a:t>資材紐付の登録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318890" y="1842645"/>
            <a:ext cx="6048840" cy="35898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①リモートリポジトリの登録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318890" y="2416044"/>
            <a:ext cx="6048840" cy="3681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>
                <a:latin typeface="+mn-ea"/>
              </a:rPr>
              <a:t>②</a:t>
            </a:r>
            <a:r>
              <a:rPr kumimoji="1" lang="ja-JP" altLang="en-US" b="1" dirty="0" smtClean="0">
                <a:latin typeface="+mn-ea"/>
              </a:rPr>
              <a:t>登録アカウントの登録</a:t>
            </a:r>
          </a:p>
        </p:txBody>
      </p:sp>
      <p:sp>
        <p:nvSpPr>
          <p:cNvPr id="13" name="角丸四角形 12"/>
          <p:cNvSpPr/>
          <p:nvPr/>
        </p:nvSpPr>
        <p:spPr bwMode="auto">
          <a:xfrm>
            <a:off x="340211" y="4123375"/>
            <a:ext cx="6048840" cy="3642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>
                <a:latin typeface="+mn-ea"/>
              </a:rPr>
              <a:t>⑤</a:t>
            </a:r>
            <a:r>
              <a:rPr kumimoji="1" lang="ja-JP" altLang="en-US" b="1" dirty="0" smtClean="0">
                <a:latin typeface="+mn-ea"/>
              </a:rPr>
              <a:t>自動での資材更新と動作検証の確認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660290" y="1916790"/>
            <a:ext cx="216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凡例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6948330" y="2320687"/>
            <a:ext cx="1332820" cy="4027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必須タスク</a:t>
            </a:r>
          </a:p>
        </p:txBody>
      </p:sp>
      <p:sp>
        <p:nvSpPr>
          <p:cNvPr id="24" name="角丸四角形 23"/>
          <p:cNvSpPr/>
          <p:nvPr/>
        </p:nvSpPr>
        <p:spPr bwMode="auto">
          <a:xfrm>
            <a:off x="6948330" y="2954962"/>
            <a:ext cx="1332820" cy="38869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任意タスク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6732300" y="1844780"/>
            <a:ext cx="1944270" cy="186707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12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目次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2000" dirty="0" smtClean="0">
                <a:hlinkClick r:id="rId2" action="ppaction://hlinksldjump"/>
              </a:rPr>
              <a:t>はじめに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000" dirty="0" smtClean="0">
                <a:hlinkClick r:id="rId3" action="ppaction://hlinksldjump"/>
              </a:rPr>
              <a:t>本書について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>
                <a:hlinkClick r:id="rId4" action="ppaction://hlinksldjump"/>
              </a:rPr>
              <a:t>CI/CD for </a:t>
            </a:r>
            <a:r>
              <a:rPr lang="en-US" altLang="ja-JP" sz="2000" dirty="0" err="1" smtClean="0">
                <a:hlinkClick r:id="rId4" action="ppaction://hlinksldjump"/>
              </a:rPr>
              <a:t>IaC</a:t>
            </a:r>
            <a:r>
              <a:rPr lang="ja-JP" altLang="en-US" sz="2000" dirty="0" smtClean="0">
                <a:hlinkClick r:id="rId4" action="ppaction://hlinksldjump"/>
              </a:rPr>
              <a:t>についての説明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>
                <a:hlinkClick r:id="rId5" action="ppaction://hlinksldjump"/>
              </a:rPr>
              <a:t>CI/CD </a:t>
            </a:r>
            <a:r>
              <a:rPr lang="en-US" altLang="ja-JP" sz="2000" dirty="0" smtClean="0">
                <a:hlinkClick r:id="rId5" action="ppaction://hlinksldjump"/>
              </a:rPr>
              <a:t>for </a:t>
            </a:r>
            <a:r>
              <a:rPr lang="en-US" altLang="ja-JP" sz="2000" dirty="0" err="1" smtClean="0">
                <a:hlinkClick r:id="rId5" action="ppaction://hlinksldjump"/>
              </a:rPr>
              <a:t>IaC</a:t>
            </a:r>
            <a:r>
              <a:rPr lang="ja-JP" altLang="en-US" sz="2000" dirty="0" smtClean="0">
                <a:hlinkClick r:id="rId5" action="ppaction://hlinksldjump"/>
              </a:rPr>
              <a:t>と</a:t>
            </a:r>
            <a:r>
              <a:rPr lang="ja-JP" altLang="en-US" sz="2000" dirty="0">
                <a:hlinkClick r:id="rId5" action="ppaction://hlinksldjump"/>
              </a:rPr>
              <a:t>は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>
                <a:hlinkClick r:id="rId5" action="ppaction://hlinksldjump"/>
              </a:rPr>
              <a:t>CI/CD </a:t>
            </a:r>
            <a:r>
              <a:rPr lang="en-US" altLang="ja-JP" sz="2000" dirty="0" smtClean="0">
                <a:hlinkClick r:id="rId5" action="ppaction://hlinksldjump"/>
              </a:rPr>
              <a:t>for </a:t>
            </a:r>
            <a:r>
              <a:rPr lang="en-US" altLang="ja-JP" sz="2000" dirty="0" err="1" smtClean="0">
                <a:hlinkClick r:id="rId5" action="ppaction://hlinksldjump"/>
              </a:rPr>
              <a:t>IaC</a:t>
            </a:r>
            <a:r>
              <a:rPr lang="ja-JP" altLang="en-US" sz="2000" dirty="0" smtClean="0">
                <a:hlinkClick r:id="rId5" action="ppaction://hlinksldjump"/>
              </a:rPr>
              <a:t>の</a:t>
            </a:r>
            <a:r>
              <a:rPr lang="ja-JP" altLang="en-US" sz="2000" dirty="0">
                <a:hlinkClick r:id="rId5" action="ppaction://hlinksldjump"/>
              </a:rPr>
              <a:t>機能概要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>
                <a:hlinkClick r:id="rId6" action="ppaction://hlinksldjump"/>
              </a:rPr>
              <a:t>CI/CD for </a:t>
            </a:r>
            <a:r>
              <a:rPr lang="en-US" altLang="ja-JP" sz="2000" dirty="0" err="1" smtClean="0">
                <a:hlinkClick r:id="rId6" action="ppaction://hlinksldjump"/>
              </a:rPr>
              <a:t>IaC</a:t>
            </a:r>
            <a:r>
              <a:rPr lang="ja-JP" altLang="en-US" sz="2000" dirty="0" smtClean="0">
                <a:hlinkClick r:id="rId6" action="ppaction://hlinksldjump"/>
              </a:rPr>
              <a:t>メニュー</a:t>
            </a:r>
            <a:r>
              <a:rPr lang="ja-JP" altLang="en-US" sz="2000" dirty="0">
                <a:hlinkClick r:id="rId6" action="ppaction://hlinksldjump"/>
              </a:rPr>
              <a:t>の機能</a:t>
            </a:r>
            <a:r>
              <a:rPr lang="ja-JP" altLang="en-US" sz="2000" dirty="0" smtClean="0">
                <a:hlinkClick r:id="rId6" action="ppaction://hlinksldjump"/>
              </a:rPr>
              <a:t>説明</a:t>
            </a:r>
            <a:endParaRPr lang="en-US" altLang="ja-JP" sz="2000" dirty="0" smtClean="0"/>
          </a:p>
          <a:p>
            <a:pPr lvl="1"/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>
                <a:hlinkClick r:id="rId7" action="ppaction://hlinksldjump"/>
              </a:rPr>
              <a:t>CI/CD for </a:t>
            </a:r>
            <a:r>
              <a:rPr lang="en-US" altLang="ja-JP" sz="2000" dirty="0" err="1" smtClean="0">
                <a:hlinkClick r:id="rId7" action="ppaction://hlinksldjump"/>
              </a:rPr>
              <a:t>IaC</a:t>
            </a:r>
            <a:r>
              <a:rPr lang="ja-JP" altLang="en-US" sz="2000" dirty="0" smtClean="0">
                <a:hlinkClick r:id="rId7" action="ppaction://hlinksldjump"/>
              </a:rPr>
              <a:t>の作業フロー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ja-JP" altLang="en-US" dirty="0" smtClean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1"/>
            <a:ext cx="8784976" cy="5327848"/>
          </a:xfrm>
        </p:spPr>
        <p:txBody>
          <a:bodyPr>
            <a:normAutofit/>
          </a:bodyPr>
          <a:lstStyle/>
          <a:p>
            <a:r>
              <a:rPr lang="ja-JP" altLang="en-US" sz="1600" b="1" dirty="0"/>
              <a:t>メインメニュー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本書では</a:t>
            </a:r>
            <a:r>
              <a:rPr lang="ja-JP" altLang="en-US" sz="1800" dirty="0"/>
              <a:t>、メニューグループ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「</a:t>
            </a:r>
            <a:r>
              <a:rPr lang="en-US" altLang="ja-JP" sz="1800" b="1" dirty="0" smtClean="0"/>
              <a:t>CI/CD for </a:t>
            </a:r>
            <a:r>
              <a:rPr lang="en-US" altLang="ja-JP" sz="1800" b="1" dirty="0" err="1" smtClean="0"/>
              <a:t>IaC</a:t>
            </a:r>
            <a:r>
              <a:rPr lang="ja-JP" altLang="en-US" sz="1800" dirty="0" smtClean="0"/>
              <a:t>」について</a:t>
            </a:r>
            <a:r>
              <a:rPr lang="ja-JP" altLang="en-US" sz="1800" dirty="0"/>
              <a:t>、ご説明をしております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 smtClean="0"/>
              <a:t>実習編</a:t>
            </a:r>
            <a:r>
              <a:rPr lang="ja-JP" altLang="en-US" sz="1800" dirty="0"/>
              <a:t>では</a:t>
            </a:r>
            <a:r>
              <a:rPr lang="en-US" altLang="ja-JP" sz="1800" dirty="0"/>
              <a:t>ITA</a:t>
            </a:r>
            <a:r>
              <a:rPr lang="ja-JP" altLang="en-US" sz="1800" dirty="0"/>
              <a:t>の画面を用いて説明しておりますので合わせてご覧ください</a:t>
            </a:r>
            <a:r>
              <a:rPr lang="ja-JP" altLang="en-US" sz="1800" dirty="0" smtClean="0"/>
              <a:t>。</a:t>
            </a:r>
            <a:endParaRPr lang="en-US" altLang="ja-JP" sz="18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ja-JP" altLang="en-US" kern="0" dirty="0" smtClean="0"/>
              <a:t>本書について</a:t>
            </a:r>
            <a:endParaRPr lang="en-US" kern="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7" y="2031571"/>
            <a:ext cx="8604560" cy="435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CI/CD 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についての説明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dirty="0" smtClean="0"/>
              <a:t>CI/CD 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とは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lvl="1"/>
            <a:r>
              <a:rPr lang="en-US" altLang="ja-JP" dirty="0" err="1" smtClean="0"/>
              <a:t>Ansible</a:t>
            </a:r>
            <a:r>
              <a:rPr lang="ja-JP" altLang="en-US" smtClean="0"/>
              <a:t>の</a:t>
            </a:r>
            <a:r>
              <a:rPr lang="en-US" altLang="ja-JP" smtClean="0"/>
              <a:t>Playbook</a:t>
            </a:r>
            <a:r>
              <a:rPr lang="ja-JP" altLang="en-US" dirty="0" smtClean="0"/>
              <a:t>や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（</a:t>
            </a:r>
            <a:r>
              <a:rPr lang="en-US" altLang="ja-JP" dirty="0" smtClean="0"/>
              <a:t>Infrastructure as Code</a:t>
            </a:r>
            <a:r>
              <a:rPr lang="ja-JP" altLang="en-US" dirty="0" smtClean="0"/>
              <a:t>）の資材を利用して開発をする際、</a:t>
            </a:r>
            <a:r>
              <a:rPr lang="en-US" altLang="ja-JP" dirty="0" smtClean="0"/>
              <a:t>CI</a:t>
            </a:r>
            <a:r>
              <a:rPr lang="ja-JP" altLang="en-US" dirty="0" smtClean="0"/>
              <a:t>（継続的インテグレーション）によるビルド、テストを自動的に実行し、</a:t>
            </a:r>
            <a:r>
              <a:rPr lang="en-US" altLang="ja-JP" dirty="0" smtClean="0"/>
              <a:t>CD</a:t>
            </a:r>
            <a:r>
              <a:rPr lang="ja-JP" altLang="en-US" dirty="0" smtClean="0"/>
              <a:t>（継続的デリバリー）による環境構築、動作確認を自動的に実行します。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また、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と連携することにより資材のバージョン管理、誰がいつどの資材をコミットしたかなどの確認が可能になります。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に資材をアップロードし、設定をするだけで自動的に環境構築まで実行するため、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の環境による</a:t>
            </a:r>
            <a:r>
              <a:rPr lang="en-US" altLang="ja-JP" dirty="0" err="1" smtClean="0"/>
              <a:t>GitOps</a:t>
            </a:r>
            <a:r>
              <a:rPr lang="ja-JP" altLang="en-US" dirty="0" smtClean="0"/>
              <a:t>を実現しました。</a:t>
            </a:r>
            <a:endParaRPr lang="en-US" altLang="ja-JP" dirty="0" smtClean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CI/CD for </a:t>
            </a:r>
            <a:r>
              <a:rPr lang="en-US" altLang="ja-JP" kern="0" dirty="0" err="1" smtClean="0"/>
              <a:t>IaC</a:t>
            </a:r>
            <a:r>
              <a:rPr lang="ja-JP" altLang="en-US" kern="0" dirty="0" smtClean="0"/>
              <a:t>とは</a:t>
            </a:r>
            <a:endParaRPr lang="en-US" kern="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10" y="2708900"/>
            <a:ext cx="6984970" cy="37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CI/CD 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は大きく分けて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機能があります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 err="1" smtClean="0"/>
              <a:t>Git</a:t>
            </a:r>
            <a:r>
              <a:rPr lang="ja-JP" altLang="en-US" dirty="0" smtClean="0"/>
              <a:t>連携</a:t>
            </a:r>
            <a:endParaRPr lang="en-US" altLang="ja-JP" dirty="0"/>
          </a:p>
          <a:p>
            <a:pPr lvl="1"/>
            <a:r>
              <a:rPr lang="en-US" altLang="ja-JP" dirty="0" smtClean="0"/>
              <a:t>ITA </a:t>
            </a:r>
            <a:r>
              <a:rPr lang="ja-JP" altLang="en-US" dirty="0"/>
              <a:t>内に </a:t>
            </a:r>
            <a:r>
              <a:rPr lang="en-US" altLang="ja-JP" dirty="0" err="1"/>
              <a:t>Git</a:t>
            </a:r>
            <a:r>
              <a:rPr lang="en-US" altLang="ja-JP" dirty="0"/>
              <a:t> </a:t>
            </a:r>
            <a:r>
              <a:rPr lang="ja-JP" altLang="en-US" dirty="0"/>
              <a:t>リポジトリのクローンを作成します。 クローンを介して定期的に紐付元資材の更新を検知し </a:t>
            </a:r>
            <a:r>
              <a:rPr lang="en-US" altLang="ja-JP" dirty="0"/>
              <a:t>ITA </a:t>
            </a:r>
            <a:r>
              <a:rPr lang="ja-JP" altLang="en-US" dirty="0"/>
              <a:t>の「リモートリポジトリ資材」メニューに一 覧を作成します。 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/>
              <a:t>資材紐付機能</a:t>
            </a:r>
            <a:endParaRPr lang="en-US" altLang="ja-JP" dirty="0"/>
          </a:p>
          <a:p>
            <a:pPr lvl="1"/>
            <a:r>
              <a:rPr lang="ja-JP" altLang="en-US" dirty="0" smtClean="0"/>
              <a:t>紐付元</a:t>
            </a:r>
            <a:r>
              <a:rPr lang="ja-JP" altLang="en-US" dirty="0"/>
              <a:t>資材と紐付先資材の紐付を登録し、紐付先資材の動作検証を行う為のオペレーションと </a:t>
            </a:r>
            <a:r>
              <a:rPr lang="en-US" altLang="ja-JP" dirty="0"/>
              <a:t>Movement </a:t>
            </a:r>
            <a:r>
              <a:rPr lang="ja-JP" altLang="en-US" dirty="0" err="1"/>
              <a:t>を登</a:t>
            </a:r>
            <a:r>
              <a:rPr lang="ja-JP" altLang="en-US" dirty="0"/>
              <a:t>録します。 紐付元資材が更新されると、紐付先資材が自動更新され、動作検証を行う為のオペレーションと </a:t>
            </a:r>
            <a:r>
              <a:rPr lang="en-US" altLang="ja-JP" dirty="0"/>
              <a:t>Movement </a:t>
            </a:r>
            <a:r>
              <a:rPr lang="ja-JP" altLang="en-US" dirty="0"/>
              <a:t>で作業実行を行います。</a:t>
            </a:r>
            <a:endParaRPr lang="en-US" altLang="ja-JP" sz="12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2.2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CI/CD for </a:t>
            </a:r>
            <a:r>
              <a:rPr lang="en-US" altLang="ja-JP" kern="0" dirty="0" err="1" smtClean="0"/>
              <a:t>IaC</a:t>
            </a:r>
            <a:r>
              <a:rPr lang="ja-JP" altLang="en-US" kern="0" dirty="0" smtClean="0"/>
              <a:t>の機能概要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568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400746"/>
            <a:ext cx="1872260" cy="21191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kumimoji="1" lang="ja-JP" altLang="en-US" dirty="0" smtClean="0"/>
              <a:t>メニュー</a:t>
            </a:r>
            <a:r>
              <a:rPr lang="ja-JP" altLang="en-US" dirty="0"/>
              <a:t>の</a:t>
            </a:r>
            <a:r>
              <a:rPr kumimoji="1" lang="ja-JP" altLang="en-US" dirty="0" smtClean="0"/>
              <a:t>機能説明</a:t>
            </a:r>
            <a:r>
              <a:rPr lang="ja-JP" altLang="en-US" dirty="0"/>
              <a:t>　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23411" y="2241869"/>
            <a:ext cx="1872260" cy="3768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23041" y="2669418"/>
            <a:ext cx="1872629" cy="43862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323041" y="3146765"/>
            <a:ext cx="1872629" cy="37313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95670" y="2253987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①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203437" y="2720670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195670" y="3158848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691359" y="1531554"/>
            <a:ext cx="626631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①リモートリポジトリ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sz="1600" dirty="0" err="1"/>
              <a:t>Git</a:t>
            </a:r>
            <a:r>
              <a:rPr lang="en-US" altLang="ja-JP" sz="1600" dirty="0"/>
              <a:t> </a:t>
            </a:r>
            <a:r>
              <a:rPr lang="ja-JP" altLang="en-US" sz="1600" dirty="0"/>
              <a:t>リポジトリの情報を</a:t>
            </a:r>
            <a:r>
              <a:rPr lang="ja-JP" altLang="en-US" sz="1600" dirty="0" smtClean="0"/>
              <a:t>管理します。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ja-JP" altLang="en-US" b="1" dirty="0" smtClean="0"/>
              <a:t>②登録</a:t>
            </a:r>
            <a:r>
              <a:rPr lang="ja-JP" altLang="en-US" b="1" dirty="0"/>
              <a:t>アカウント</a:t>
            </a:r>
            <a:endParaRPr lang="en-US" altLang="ja-JP" b="1" dirty="0" smtClean="0"/>
          </a:p>
          <a:p>
            <a:r>
              <a:rPr lang="ja-JP" altLang="en-US" sz="1600" dirty="0" smtClean="0"/>
              <a:t>　</a:t>
            </a:r>
            <a:r>
              <a:rPr lang="en-US" altLang="ja-JP" sz="1600" dirty="0"/>
              <a:t>ITA </a:t>
            </a:r>
            <a:r>
              <a:rPr lang="ja-JP" altLang="en-US" sz="1600" dirty="0"/>
              <a:t>の </a:t>
            </a:r>
            <a:r>
              <a:rPr lang="en-US" altLang="ja-JP" sz="1600" dirty="0" err="1"/>
              <a:t>RestAPI</a:t>
            </a:r>
            <a:r>
              <a:rPr lang="en-US" altLang="ja-JP" sz="1600" dirty="0"/>
              <a:t> </a:t>
            </a:r>
            <a:r>
              <a:rPr lang="ja-JP" altLang="en-US" sz="1600" dirty="0"/>
              <a:t>で紐付先資材にアクセスする為の</a:t>
            </a:r>
            <a:r>
              <a:rPr lang="ja-JP" altLang="en-US" sz="1600" dirty="0" smtClean="0"/>
              <a:t>アカウント</a:t>
            </a:r>
            <a:r>
              <a:rPr lang="ja-JP" altLang="en-US" sz="1600" dirty="0"/>
              <a:t>情報を</a:t>
            </a:r>
            <a:r>
              <a:rPr lang="ja-JP" altLang="en-US" sz="1600" dirty="0" smtClean="0"/>
              <a:t>管理します。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③資材紐付</a:t>
            </a:r>
            <a:endParaRPr lang="en-US" altLang="ja-JP" b="1" dirty="0" smtClean="0"/>
          </a:p>
          <a:p>
            <a:r>
              <a:rPr lang="ja-JP" altLang="en-US" sz="1600" dirty="0" smtClean="0"/>
              <a:t>　</a:t>
            </a:r>
            <a:r>
              <a:rPr lang="ja-JP" altLang="en-US" sz="1600" dirty="0"/>
              <a:t>紐付元資材と紐付先資材との紐付情報を</a:t>
            </a:r>
            <a:r>
              <a:rPr lang="ja-JP" altLang="en-US" sz="1600" dirty="0" smtClean="0"/>
              <a:t>管理します。</a:t>
            </a:r>
            <a:endParaRPr lang="en-US" altLang="ja-JP" sz="1600" dirty="0" smtClean="0"/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kern="0" dirty="0" smtClean="0"/>
              <a:t>CI/CD for </a:t>
            </a:r>
            <a:r>
              <a:rPr lang="en-US" altLang="ja-JP" kern="0" dirty="0" err="1" smtClean="0"/>
              <a:t>IaC</a:t>
            </a:r>
            <a:r>
              <a:rPr lang="ja-JP" altLang="en-US" kern="0" dirty="0" smtClean="0"/>
              <a:t>における主なメニュー機能を紹介します</a:t>
            </a:r>
            <a:r>
              <a:rPr lang="ja-JP" altLang="en-US" kern="0" dirty="0"/>
              <a:t>。</a:t>
            </a:r>
            <a:endParaRPr lang="en-US" altLang="ja-JP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301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IaC</a:t>
            </a:r>
            <a:r>
              <a:rPr lang="ja-JP" altLang="en-US" dirty="0" smtClean="0"/>
              <a:t>メニューの機能</a:t>
            </a:r>
            <a:r>
              <a:rPr lang="ja-JP" altLang="en-US" dirty="0"/>
              <a:t>説明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b="1" dirty="0" smtClean="0"/>
              <a:t>リモートリポジトリ</a:t>
            </a:r>
            <a:endParaRPr lang="en-US" altLang="ja-JP" b="1" dirty="0" smtClean="0"/>
          </a:p>
          <a:p>
            <a:pPr lvl="1"/>
            <a:r>
              <a:rPr lang="ja-JP" altLang="en-US" dirty="0"/>
              <a:t>「リモートリポジトリ」メニューでは、連携する 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リポジトリ</a:t>
            </a:r>
            <a:r>
              <a:rPr lang="ja-JP" altLang="en-US" dirty="0"/>
              <a:t>の情報を登録します。</a:t>
            </a:r>
            <a:endParaRPr lang="en-US" altLang="ja-JP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9" y="4221110"/>
            <a:ext cx="8318964" cy="102839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4" y="2636890"/>
            <a:ext cx="8656195" cy="1260079"/>
          </a:xfrm>
          <a:prstGeom prst="rect">
            <a:avLst/>
          </a:prstGeom>
        </p:spPr>
      </p:pic>
      <p:sp>
        <p:nvSpPr>
          <p:cNvPr id="13" name="角丸四角形吹き出し 12"/>
          <p:cNvSpPr/>
          <p:nvPr/>
        </p:nvSpPr>
        <p:spPr bwMode="auto">
          <a:xfrm>
            <a:off x="1187530" y="1615781"/>
            <a:ext cx="2304320" cy="576080"/>
          </a:xfrm>
          <a:prstGeom prst="wedgeRoundRectCallout">
            <a:avLst>
              <a:gd name="adj1" fmla="val -16124"/>
              <a:gd name="adj2" fmla="val 158341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>
                <a:latin typeface="+mn-ea"/>
              </a:rPr>
              <a:t>git</a:t>
            </a:r>
            <a:r>
              <a:rPr lang="en-US" altLang="ja-JP" sz="1200" dirty="0" smtClean="0">
                <a:latin typeface="+mn-ea"/>
              </a:rPr>
              <a:t> clone</a:t>
            </a:r>
            <a:r>
              <a:rPr lang="ja-JP" altLang="en-US" sz="1200" dirty="0" smtClean="0">
                <a:latin typeface="+mn-ea"/>
              </a:rPr>
              <a:t>コマンドに指定する</a:t>
            </a:r>
            <a:endParaRPr lang="en-US" altLang="ja-JP" sz="1200" dirty="0" smtClean="0">
              <a:latin typeface="+mn-ea"/>
            </a:endParaRPr>
          </a:p>
          <a:p>
            <a:r>
              <a:rPr lang="en-US" altLang="ja-JP" sz="1200" dirty="0" err="1" smtClean="0">
                <a:latin typeface="+mn-ea"/>
              </a:rPr>
              <a:t>Git</a:t>
            </a:r>
            <a:r>
              <a:rPr lang="ja-JP" altLang="en-US" sz="1200" dirty="0" smtClean="0">
                <a:latin typeface="+mn-ea"/>
              </a:rPr>
              <a:t>リポジトリの</a:t>
            </a:r>
            <a:r>
              <a:rPr lang="en-US" altLang="ja-JP" sz="1200" dirty="0" smtClean="0">
                <a:latin typeface="+mn-ea"/>
              </a:rPr>
              <a:t>URL</a:t>
            </a:r>
            <a:r>
              <a:rPr lang="ja-JP" altLang="en-US" sz="1200" dirty="0" smtClean="0">
                <a:latin typeface="+mn-ea"/>
              </a:rPr>
              <a:t>を入力する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3779768" y="1615781"/>
            <a:ext cx="4896802" cy="576080"/>
          </a:xfrm>
          <a:prstGeom prst="wedgeRoundRectCallout">
            <a:avLst>
              <a:gd name="adj1" fmla="val -39649"/>
              <a:gd name="adj2" fmla="val 159475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/>
              <a:t>リモート</a:t>
            </a:r>
            <a:r>
              <a:rPr lang="ja-JP" altLang="en-US" sz="1200" dirty="0" smtClean="0"/>
              <a:t>の</a:t>
            </a:r>
            <a:r>
              <a:rPr lang="en-US" altLang="ja-JP" sz="1200" dirty="0" err="1" smtClean="0"/>
              <a:t>Git</a:t>
            </a:r>
            <a:r>
              <a:rPr lang="ja-JP" altLang="en-US" sz="1200" dirty="0" smtClean="0"/>
              <a:t>リポジトリと</a:t>
            </a:r>
            <a:r>
              <a:rPr lang="en-US" altLang="ja-JP" sz="1200" dirty="0" smtClean="0"/>
              <a:t>https</a:t>
            </a:r>
            <a:r>
              <a:rPr lang="ja-JP" altLang="en-US" sz="1200" dirty="0" smtClean="0"/>
              <a:t>で</a:t>
            </a:r>
            <a:r>
              <a:rPr lang="ja-JP" altLang="en-US" sz="1200" dirty="0"/>
              <a:t>接続する場合、</a:t>
            </a:r>
            <a:r>
              <a:rPr lang="en-US" altLang="ja-JP" sz="1200" dirty="0" smtClean="0"/>
              <a:t>https</a:t>
            </a:r>
            <a:r>
              <a:rPr lang="ja-JP" altLang="en-US" sz="1200" dirty="0" smtClean="0"/>
              <a:t>を選択する</a:t>
            </a:r>
            <a:r>
              <a:rPr lang="en-US" altLang="ja-JP" sz="1200" dirty="0" smtClean="0"/>
              <a:t> </a:t>
            </a:r>
          </a:p>
          <a:p>
            <a:r>
              <a:rPr lang="ja-JP" altLang="en-US" sz="1200" dirty="0" smtClean="0"/>
              <a:t>ローカル</a:t>
            </a:r>
            <a:r>
              <a:rPr lang="ja-JP" altLang="en-US" sz="1200" dirty="0"/>
              <a:t>の </a:t>
            </a:r>
            <a:r>
              <a:rPr lang="en-US" altLang="ja-JP" sz="1200" dirty="0" err="1" smtClean="0"/>
              <a:t>Git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場合、</a:t>
            </a:r>
            <a:r>
              <a:rPr lang="en-US" altLang="ja-JP" sz="1200" dirty="0" smtClean="0"/>
              <a:t>Local</a:t>
            </a:r>
            <a:r>
              <a:rPr lang="ja-JP" altLang="en-US" sz="1200" dirty="0" smtClean="0"/>
              <a:t>を選択する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5" name="角丸四角形吹き出し 14"/>
          <p:cNvSpPr/>
          <p:nvPr/>
        </p:nvSpPr>
        <p:spPr bwMode="auto">
          <a:xfrm>
            <a:off x="1203314" y="5373270"/>
            <a:ext cx="3584715" cy="576080"/>
          </a:xfrm>
          <a:prstGeom prst="wedgeRoundRectCallout">
            <a:avLst>
              <a:gd name="adj1" fmla="val -49158"/>
              <a:gd name="adj2" fmla="val -203465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err="1" smtClean="0"/>
              <a:t>Git</a:t>
            </a:r>
            <a:r>
              <a:rPr lang="ja-JP" altLang="en-US" sz="1200" dirty="0" smtClean="0"/>
              <a:t>リポジトリ</a:t>
            </a:r>
            <a:r>
              <a:rPr lang="ja-JP" altLang="en-US" sz="1200" dirty="0"/>
              <a:t>との同期を自動で行うかを</a:t>
            </a:r>
            <a:r>
              <a:rPr lang="ja-JP" altLang="en-US" sz="1200" dirty="0" smtClean="0"/>
              <a:t>選択する</a:t>
            </a:r>
            <a:endParaRPr lang="en-US" altLang="ja-JP" sz="1200" dirty="0" smtClean="0"/>
          </a:p>
          <a:p>
            <a:r>
              <a:rPr kumimoji="1" lang="ja-JP" altLang="en-US" sz="1200" dirty="0" smtClean="0">
                <a:latin typeface="+mn-ea"/>
              </a:rPr>
              <a:t>周期</a:t>
            </a:r>
            <a:r>
              <a:rPr kumimoji="1" lang="en-US" altLang="ja-JP" sz="1200" dirty="0" smtClean="0">
                <a:latin typeface="+mn-ea"/>
              </a:rPr>
              <a:t>(</a:t>
            </a:r>
            <a:r>
              <a:rPr kumimoji="1" lang="ja-JP" altLang="en-US" sz="1200" dirty="0" smtClean="0">
                <a:latin typeface="+mn-ea"/>
              </a:rPr>
              <a:t>秒</a:t>
            </a:r>
            <a:r>
              <a:rPr kumimoji="1" lang="en-US" altLang="ja-JP" sz="1200" dirty="0" smtClean="0">
                <a:latin typeface="+mn-ea"/>
              </a:rPr>
              <a:t>)</a:t>
            </a:r>
            <a:r>
              <a:rPr kumimoji="1" lang="ja-JP" altLang="en-US" sz="1200" dirty="0" smtClean="0">
                <a:latin typeface="+mn-ea"/>
              </a:rPr>
              <a:t>が</a:t>
            </a:r>
            <a:r>
              <a:rPr lang="ja-JP" altLang="en-US" sz="1200" dirty="0"/>
              <a:t>未入力時のデフォルトは </a:t>
            </a:r>
            <a:r>
              <a:rPr lang="en-US" altLang="ja-JP" sz="1200" dirty="0"/>
              <a:t>60 </a:t>
            </a:r>
            <a:r>
              <a:rPr lang="ja-JP" altLang="en-US" sz="1200" dirty="0" smtClean="0"/>
              <a:t>秒</a:t>
            </a:r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64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1009</Words>
  <Application>Microsoft Office PowerPoint</Application>
  <PresentationFormat>画面に合わせる (4:3)</PresentationFormat>
  <Paragraphs>102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 はじめに</vt:lpstr>
      <vt:lpstr>1.1　Ansible driverについて　X/X</vt:lpstr>
      <vt:lpstr>2. CI/CD for IaCについての説明</vt:lpstr>
      <vt:lpstr>PowerPoint プレゼンテーション</vt:lpstr>
      <vt:lpstr>1.1　Ansible driverについて　X/X</vt:lpstr>
      <vt:lpstr>2.3　 CI/CD for IaCメニューの機能説明　（1/5）</vt:lpstr>
      <vt:lpstr>2.3　 CI/CD for IaCメニューの機能説明　（2/5）</vt:lpstr>
      <vt:lpstr>2.3　 CI/CD for IaCメニューの機能説明　（3/5）</vt:lpstr>
      <vt:lpstr>2.3　 CI/CD for IaCメニューの機能説明　（4/5）</vt:lpstr>
      <vt:lpstr>2.3　 CI/CD for IaCメニューの機能説明　（5/5）</vt:lpstr>
      <vt:lpstr>2.4　CI/CD for IaCの作業フロー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2021-09-24T00:28:47Z</dcterms:modified>
</cp:coreProperties>
</file>