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8"/>
  </p:notesMasterIdLst>
  <p:handoutMasterIdLst>
    <p:handoutMasterId r:id="rId39"/>
  </p:handoutMasterIdLst>
  <p:sldIdLst>
    <p:sldId id="262" r:id="rId3"/>
    <p:sldId id="507" r:id="rId4"/>
    <p:sldId id="505" r:id="rId5"/>
    <p:sldId id="508" r:id="rId6"/>
    <p:sldId id="509" r:id="rId7"/>
    <p:sldId id="510" r:id="rId8"/>
    <p:sldId id="556" r:id="rId9"/>
    <p:sldId id="530" r:id="rId10"/>
    <p:sldId id="512" r:id="rId11"/>
    <p:sldId id="513" r:id="rId12"/>
    <p:sldId id="514" r:id="rId13"/>
    <p:sldId id="535" r:id="rId14"/>
    <p:sldId id="515" r:id="rId15"/>
    <p:sldId id="516" r:id="rId16"/>
    <p:sldId id="517" r:id="rId17"/>
    <p:sldId id="520" r:id="rId18"/>
    <p:sldId id="536" r:id="rId19"/>
    <p:sldId id="540" r:id="rId20"/>
    <p:sldId id="541" r:id="rId21"/>
    <p:sldId id="521" r:id="rId22"/>
    <p:sldId id="539" r:id="rId23"/>
    <p:sldId id="522" r:id="rId24"/>
    <p:sldId id="523" r:id="rId25"/>
    <p:sldId id="544" r:id="rId26"/>
    <p:sldId id="557" r:id="rId27"/>
    <p:sldId id="558" r:id="rId28"/>
    <p:sldId id="524" r:id="rId29"/>
    <p:sldId id="527" r:id="rId30"/>
    <p:sldId id="528" r:id="rId31"/>
    <p:sldId id="529" r:id="rId32"/>
    <p:sldId id="534" r:id="rId33"/>
    <p:sldId id="542" r:id="rId34"/>
    <p:sldId id="533" r:id="rId35"/>
    <p:sldId id="537" r:id="rId36"/>
    <p:sldId id="318" r:id="rId3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10"/>
            <p14:sldId id="556"/>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 id="557"/>
            <p14:sldId id="558"/>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2023/7/19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2023/7/12</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2023/7/12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1.11 </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ITA</a:t>
            </a:r>
            <a:r>
              <a:rPr lang="ja-JP" altLang="en-US" dirty="0"/>
              <a:t>サーバがオンライン環境の場合、インターネット経由で必要なライブラリのインストールと、</a:t>
            </a:r>
            <a:r>
              <a:rPr lang="en-US" altLang="ja-JP" dirty="0"/>
              <a:t>ITA</a:t>
            </a:r>
            <a:r>
              <a:rPr lang="ja-JP" altLang="en-US" dirty="0"/>
              <a:t>本体のインストールを実行して環境構築を行います。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a:latin typeface="+mn-ea"/>
                  <a:cs typeface="Times New Roman" panose="02020603050405020304" pitchFamily="18" charset="0"/>
                </a:rPr>
                <a:t>ITA</a:t>
              </a: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サーバ</a:t>
              </a: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1/3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a:t>)</a:t>
            </a:r>
          </a:p>
          <a:p>
            <a:pPr lvl="1"/>
            <a:r>
              <a:rPr lang="en-US" altLang="ja-JP" dirty="0"/>
              <a:t>ITA</a:t>
            </a:r>
            <a:r>
              <a:rPr lang="ja-JP" altLang="en-US" dirty="0"/>
              <a:t>インストーラーを実行すると、ご利用の</a:t>
            </a:r>
            <a:r>
              <a:rPr lang="en-US" altLang="ja-JP" dirty="0"/>
              <a:t>OS</a:t>
            </a:r>
            <a:r>
              <a:rPr lang="ja-JP" altLang="en-US" dirty="0"/>
              <a:t>バージョンに合った以下のリポジトリが有効になります。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102189660"/>
              </p:ext>
            </p:extLst>
          </p:nvPr>
        </p:nvGraphicFramePr>
        <p:xfrm>
          <a:off x="302064" y="1723850"/>
          <a:ext cx="8538898" cy="407154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04772">
                <a:tc rowSpan="5">
                  <a:txBody>
                    <a:bodyPr/>
                    <a:lstStyle/>
                    <a:p>
                      <a:r>
                        <a:rPr kumimoji="1" lang="en-US" altLang="ja-JP" sz="1000" b="1" dirty="0"/>
                        <a:t>RHEL7</a:t>
                      </a:r>
                      <a:endParaRPr kumimoji="1" lang="ja-JP" altLang="en-US" sz="1000" b="1" dirty="0"/>
                    </a:p>
                  </a:txBody>
                  <a:tcPr anchor="ctr"/>
                </a:tc>
                <a:tc>
                  <a:txBody>
                    <a:bodyPr/>
                    <a:lstStyle/>
                    <a:p>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193244">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181716">
                <a:tc vMerge="1">
                  <a:txBody>
                    <a:bodyPr/>
                    <a:lstStyle/>
                    <a:p>
                      <a:endParaRPr kumimoji="1" lang="ja-JP" altLang="en-US"/>
                    </a:p>
                  </a:txBody>
                  <a:tcPr/>
                </a:tc>
                <a:tc>
                  <a:txBody>
                    <a:bodyPr/>
                    <a:lstStyle/>
                    <a:p>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216900">
                <a:tc vMerge="1">
                  <a:txBody>
                    <a:bodyPr/>
                    <a:lstStyle/>
                    <a:p>
                      <a:endParaRPr kumimoji="1" lang="ja-JP" altLang="en-US" sz="1200" b="1" dirty="0"/>
                    </a:p>
                  </a:txBody>
                  <a:tcPr anchor="ctr"/>
                </a:tc>
                <a:tc>
                  <a:txBody>
                    <a:bodyPr/>
                    <a:lstStyle/>
                    <a:p>
                      <a:r>
                        <a:rPr kumimoji="1" lang="en-US" altLang="ja-JP" sz="1000" b="1" dirty="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253834">
                <a:tc vMerge="1">
                  <a:txBody>
                    <a:bodyPr/>
                    <a:lstStyle/>
                    <a:p>
                      <a:endParaRPr kumimoji="1" lang="ja-JP" altLang="en-US" sz="1000" b="1" dirty="0"/>
                    </a:p>
                  </a:txBody>
                  <a:tcPr anchor="ctr"/>
                </a:tc>
                <a:tc>
                  <a:txBody>
                    <a:bodyPr/>
                    <a:lstStyle/>
                    <a:p>
                      <a:r>
                        <a:rPr kumimoji="1" lang="en-US" altLang="ja-JP" sz="1000" b="1" dirty="0">
                          <a:solidFill>
                            <a:schemeClr val="tx1"/>
                          </a:solidFill>
                        </a:rPr>
                        <a:t>https://rpm.releases.hashicorp.com/RHEL/hashicorp.repo</a:t>
                      </a:r>
                    </a:p>
                  </a:txBody>
                  <a:tcPr/>
                </a:tc>
                <a:extLst>
                  <a:ext uri="{0D108BD9-81ED-4DB2-BD59-A6C34878D82A}">
                    <a16:rowId xmlns:a16="http://schemas.microsoft.com/office/drawing/2014/main" val="1034124777"/>
                  </a:ext>
                </a:extLst>
              </a:tr>
              <a:tr h="19974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17193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codeready-builder-for-rhel-8-</a:t>
                      </a:r>
                      <a:r>
                        <a:rPr kumimoji="1" lang="en-US" altLang="ja-JP" sz="1000" b="1" i="0" kern="1200" dirty="0">
                          <a:solidFill>
                            <a:srgbClr val="FF0000"/>
                          </a:solidFill>
                          <a:effectLst/>
                          <a:latin typeface="+mn-lt"/>
                          <a:ea typeface="+mn-ea"/>
                          <a:cs typeface="+mn-cs"/>
                        </a:rPr>
                        <a:t>xxxxxx</a:t>
                      </a:r>
                      <a:r>
                        <a:rPr kumimoji="1" lang="en-US" altLang="ja-JP" sz="1000" b="1" i="0" kern="1200" dirty="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1613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https://rpm.releases.hashicorp.com/RHEL/hashicorp.repo</a:t>
                      </a:r>
                    </a:p>
                  </a:txBody>
                  <a:tcPr/>
                </a:tc>
                <a:extLst>
                  <a:ext uri="{0D108BD9-81ED-4DB2-BD59-A6C34878D82A}">
                    <a16:rowId xmlns:a16="http://schemas.microsoft.com/office/drawing/2014/main" val="3262697810"/>
                  </a:ext>
                </a:extLst>
              </a:tr>
              <a:tr h="188328">
                <a:tc rowSpan="4">
                  <a:txBody>
                    <a:bodyPr/>
                    <a:lstStyle/>
                    <a:p>
                      <a:r>
                        <a:rPr kumimoji="1" lang="en-US" altLang="ja-JP" sz="1000" b="1" dirty="0"/>
                        <a:t>CentOS7</a:t>
                      </a:r>
                      <a:endParaRPr kumimoji="1" lang="ja-JP" altLang="en-US" sz="1000" b="1" dirty="0"/>
                    </a:p>
                  </a:txBody>
                  <a:tcPr anchor="ctr"/>
                </a:tc>
                <a:tc>
                  <a:txBody>
                    <a:bodyPr/>
                    <a:lstStyle/>
                    <a:p>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16051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04718">
                <a:tc vMerge="1">
                  <a:txBody>
                    <a:bodyPr/>
                    <a:lstStyle/>
                    <a:p>
                      <a:endParaRPr kumimoji="1" lang="ja-JP" altLang="en-US"/>
                    </a:p>
                  </a:txBody>
                  <a:tcPr/>
                </a:tc>
                <a:tc>
                  <a:txBody>
                    <a:bodyPr/>
                    <a:lstStyle/>
                    <a:p>
                      <a:r>
                        <a:rPr kumimoji="1" lang="en-US" altLang="ja-JP" sz="10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176908">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5076743"/>
                  </a:ext>
                </a:extLst>
              </a:tr>
              <a:tr h="149098">
                <a:tc rowSpan="3">
                  <a:txBody>
                    <a:bodyPr/>
                    <a:lstStyle/>
                    <a:p>
                      <a:r>
                        <a:rPr kumimoji="1" lang="en-US" altLang="ja-JP" sz="1000" b="1" dirty="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12128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PowerTools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r h="299568">
                <a:tc vMerge="1">
                  <a:txBody>
                    <a:bodyPr/>
                    <a:lstStyle/>
                    <a:p>
                      <a:endParaRPr kumimoji="1" lang="en-US" altLang="ja-JP"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46801308"/>
                  </a:ext>
                </a:extLst>
              </a:tr>
            </a:tbl>
          </a:graphicData>
        </a:graphic>
      </p:graphicFrame>
      <p:sp>
        <p:nvSpPr>
          <p:cNvPr id="5" name="テキスト ボックス 4"/>
          <p:cNvSpPr txBox="1"/>
          <p:nvPr/>
        </p:nvSpPr>
        <p:spPr>
          <a:xfrm>
            <a:off x="6372250" y="5867399"/>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317653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2/3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a:t>クラウドサービスで提供されている</a:t>
            </a:r>
            <a:r>
              <a:rPr lang="en-US" altLang="ja-JP" dirty="0"/>
              <a:t>RHEL</a:t>
            </a:r>
            <a:r>
              <a:rPr lang="ja-JP" altLang="en-US" dirty="0"/>
              <a:t>環境では以下のリポジトリが有効になります。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77263500"/>
              </p:ext>
            </p:extLst>
          </p:nvPr>
        </p:nvGraphicFramePr>
        <p:xfrm>
          <a:off x="302064" y="1286728"/>
          <a:ext cx="8538898" cy="467256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0197917"/>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(AWS/RHUI2)</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rhui-REGION-</a:t>
                      </a:r>
                      <a:r>
                        <a:rPr kumimoji="1" lang="en-US" altLang="ja-JP" sz="1000" b="1" dirty="0" err="1">
                          <a:solidFill>
                            <a:schemeClr val="tx1"/>
                          </a:solidFill>
                        </a:rPr>
                        <a:t>rhel</a:t>
                      </a:r>
                      <a:r>
                        <a:rPr kumimoji="1" lang="en-US" altLang="ja-JP" sz="1000" b="1" dirty="0">
                          <a:solidFill>
                            <a:schemeClr val="tx1"/>
                          </a:solidFill>
                        </a:rPr>
                        <a:t>-server-optional</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44886"/>
                  </a:ext>
                </a:extLst>
              </a:tr>
              <a:tr h="226752">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(AWS/RHUI3)</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640587"/>
                  </a:ext>
                </a:extLst>
              </a:tr>
              <a:tr h="2267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codeready-builder-for-rhel-8-rhui-rpms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3146025"/>
                  </a:ext>
                </a:extLst>
              </a:tr>
            </a:tbl>
          </a:graphicData>
        </a:graphic>
      </p:graphicFrame>
      <p:sp>
        <p:nvSpPr>
          <p:cNvPr id="6" name="テキスト ボックス 5"/>
          <p:cNvSpPr txBox="1"/>
          <p:nvPr/>
        </p:nvSpPr>
        <p:spPr>
          <a:xfrm>
            <a:off x="284334" y="6044399"/>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solidFill>
                <a:effectLst/>
                <a:uLnTx/>
                <a:uFillTx/>
                <a:latin typeface="メイリオ"/>
                <a:ea typeface="メイリオ"/>
                <a:cs typeface="+mn-cs"/>
              </a:rPr>
              <a:t>※RHEL7</a:t>
            </a:r>
            <a:r>
              <a:rPr lang="en-US" altLang="ja-JP" sz="1100" dirty="0">
                <a:solidFill>
                  <a:srgbClr val="000000"/>
                </a:solidFill>
                <a:latin typeface="メイリオ"/>
                <a:ea typeface="メイリオ"/>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 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a:t>
            </a:r>
            <a:r>
              <a:rPr lang="ja-JP" altLang="en-US" sz="1100" kern="100" dirty="0">
                <a:solidFill>
                  <a:srgbClr val="000000"/>
                </a:solidFill>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3/3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18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に</a:t>
            </a:r>
            <a:r>
              <a:rPr lang="en-US" altLang="ja-JP" dirty="0"/>
              <a:t>ITA</a:t>
            </a:r>
            <a:r>
              <a:rPr lang="ja-JP" altLang="en-US" dirty="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オンラインインストール</a:t>
            </a:r>
            <a:r>
              <a:rPr kumimoji="0" lang="en-US" altLang="ja-JP"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MariaDB</a:t>
            </a:r>
            <a:r>
              <a:rPr kumimoji="0" lang="ja-JP" altLang="en-US" sz="1050" b="0" i="0" u="none" strike="noStrike" cap="none" normalizeH="0" baseline="0" dirty="0">
                <a:ln>
                  <a:noFill/>
                </a:ln>
                <a:effectLst/>
                <a:latin typeface="+mn-ea"/>
                <a:cs typeface="Times New Roman" panose="02020603050405020304" pitchFamily="18" charset="0"/>
              </a:rPr>
              <a:t>インストール</a:t>
            </a:r>
            <a:endParaRPr kumimoji="0" lang="ja-JP" altLang="en-US" sz="1050" b="0" i="0" u="none" strike="noStrike" cap="none" normalizeH="0" baseline="0" dirty="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kumimoji="1" lang="ja-JP" altLang="en-US" dirty="0"/>
              <a:t>　</a:t>
            </a:r>
            <a:r>
              <a:rPr lang="ja-JP" altLang="en-US" dirty="0"/>
              <a:t>環境構築（</a:t>
            </a:r>
            <a:r>
              <a:rPr lang="en-US" altLang="ja-JP" dirty="0"/>
              <a:t>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fontScale="92500" lnSpcReduction="20000"/>
          </a:bodyPr>
          <a:lstStyle/>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400" dirty="0"/>
              <a:t># </a:t>
            </a:r>
            <a:r>
              <a:rPr lang="en-US" altLang="ja-JP" sz="1100" dirty="0"/>
              <a:t>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lang="en-US" altLang="ja-JP" dirty="0"/>
            </a:br>
            <a:r>
              <a:rPr lang="en-US" altLang="ja-JP" sz="1300" dirty="0"/>
              <a:t>※v1.10.1</a:t>
            </a:r>
            <a:r>
              <a:rPr lang="ja-JP" altLang="en-US" sz="1300" dirty="0"/>
              <a:t>以降は以下のコマンドです。</a:t>
            </a:r>
            <a:br>
              <a:rPr lang="en-US" altLang="ja-JP" sz="1100" dirty="0"/>
            </a:br>
            <a:r>
              <a:rPr lang="en-US" altLang="ja-JP" sz="1300" dirty="0"/>
              <a:t># </a:t>
            </a:r>
            <a:r>
              <a:rPr lang="en-US" altLang="ja-JP" sz="1100" dirty="0"/>
              <a:t>curl -OL https://github.com/exastro-suite/it-automation/releases/download/v</a:t>
            </a:r>
            <a:r>
              <a:rPr lang="en-US" altLang="ja-JP" sz="1100" dirty="0">
                <a:solidFill>
                  <a:srgbClr val="FF0000"/>
                </a:solidFill>
              </a:rPr>
              <a:t>x.x.x_tag</a:t>
            </a:r>
            <a:r>
              <a:rPr lang="en-US" altLang="ja-JP" sz="1100" dirty="0"/>
              <a:t>/exastro-it-automation-</a:t>
            </a:r>
            <a:r>
              <a:rPr lang="en-US" altLang="ja-JP" sz="1100" dirty="0">
                <a:solidFill>
                  <a:srgbClr val="FF0000"/>
                </a:solidFill>
              </a:rPr>
              <a:t>x.x.x</a:t>
            </a:r>
            <a:r>
              <a:rPr lang="en-US" altLang="ja-JP" sz="1100" dirty="0"/>
              <a:t>.tar.gz</a:t>
            </a:r>
            <a:br>
              <a:rPr lang="en-US" altLang="ja-JP" sz="1100" dirty="0"/>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sz="1400" dirty="0"/>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endParaRPr kumimoji="1" lang="en-US" altLang="ja-JP" sz="1200" b="0" i="0" u="none" strike="noStrike" kern="0" cap="none" spc="0" normalizeH="0" baseline="0" noProof="0" dirty="0">
              <a:ln>
                <a:noFill/>
              </a:ln>
              <a:solidFill>
                <a:srgbClr val="000000"/>
              </a:solidFill>
              <a:effectLst/>
              <a:uLnTx/>
              <a:uFillTx/>
              <a:latin typeface="メイリオ"/>
              <a:ea typeface="メイリオ"/>
            </a:endParaRPr>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r>
              <a:rPr kumimoji="1" lang="ja-JP" altLang="en-US" sz="1300" b="0" i="0" u="none" strike="noStrike" kern="0" cap="none" spc="0" normalizeH="0" baseline="0" noProof="0" dirty="0">
                <a:ln>
                  <a:noFill/>
                </a:ln>
                <a:solidFill>
                  <a:srgbClr val="24292F"/>
                </a:solidFill>
                <a:effectLst/>
                <a:uLnTx/>
                <a:uFillTx/>
                <a:latin typeface="-apple-system"/>
                <a:ea typeface="メイリオ"/>
              </a:rPr>
              <a:t>　</a:t>
            </a:r>
            <a:r>
              <a:rPr kumimoji="1" lang="en-US" altLang="ja-JP" sz="1300" b="0" i="0" u="none" strike="noStrike" kern="0" cap="none" spc="0" normalizeH="0" baseline="0" noProof="0" dirty="0">
                <a:ln>
                  <a:noFill/>
                </a:ln>
                <a:solidFill>
                  <a:srgbClr val="24292F"/>
                </a:solidFill>
                <a:effectLst/>
                <a:uLnTx/>
                <a:uFillTx/>
                <a:latin typeface="-apple-system"/>
                <a:ea typeface="メイリオ"/>
              </a:rPr>
              <a:t>※v1.10.1 </a:t>
            </a:r>
            <a:r>
              <a:rPr kumimoji="1" lang="ja-JP" altLang="en-US" sz="1300" b="0" i="0" u="none" strike="noStrike" kern="0" cap="none" spc="0" normalizeH="0" baseline="0" noProof="0" dirty="0">
                <a:ln>
                  <a:noFill/>
                </a:ln>
                <a:solidFill>
                  <a:srgbClr val="24292F"/>
                </a:solidFill>
                <a:effectLst/>
                <a:uLnTx/>
                <a:uFillTx/>
                <a:latin typeface="-apple-system"/>
                <a:ea typeface="メイリオ"/>
              </a:rPr>
              <a:t>以降は</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以下のコマンドです。</a:t>
            </a:r>
            <a:br>
              <a:rPr kumimoji="1" lang="ja-JP" altLang="en-US" sz="1700" b="0" i="0" u="none" strike="noStrike" kern="0" cap="none" spc="0" normalizeH="0" baseline="0" noProof="0" dirty="0">
                <a:ln>
                  <a:noFill/>
                </a:ln>
                <a:solidFill>
                  <a:srgbClr val="000000"/>
                </a:solidFill>
                <a:effectLst/>
                <a:uLnTx/>
                <a:uFillTx/>
                <a:latin typeface="メイリオ"/>
                <a:ea typeface="メイリオ"/>
              </a:rPr>
            </a:br>
            <a:r>
              <a:rPr kumimoji="1" lang="ja-JP" altLang="en-US" sz="1500" b="0" i="0" u="none" strike="noStrike" kern="0" cap="none" spc="0" normalizeH="0" baseline="0" noProof="0" dirty="0">
                <a:ln>
                  <a:noFill/>
                </a:ln>
                <a:solidFill>
                  <a:srgbClr val="24292F"/>
                </a:solidFill>
                <a:effectLst/>
                <a:uLnTx/>
                <a:uFillTx/>
                <a:latin typeface="メイリオ"/>
                <a:ea typeface="メイリオ"/>
              </a:rPr>
              <a:t>　</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 cd it-automation-</a:t>
            </a:r>
            <a:r>
              <a:rPr kumimoji="1" lang="en-US" altLang="ja-JP" sz="1500" b="0" i="0" u="none" strike="noStrike" kern="0" cap="none" spc="0" normalizeH="0" baseline="0" noProof="0" dirty="0" err="1">
                <a:ln>
                  <a:noFill/>
                </a:ln>
                <a:solidFill>
                  <a:srgbClr val="FF0000"/>
                </a:solidFill>
                <a:effectLst/>
                <a:uLnTx/>
                <a:uFillTx/>
                <a:latin typeface="メイリオ"/>
                <a:ea typeface="メイリオ"/>
              </a:rPr>
              <a:t>x.x.x_tag</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ita_install_package</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install_scripts</a:t>
            </a:r>
            <a:endParaRPr kumimoji="1" lang="en-US" altLang="ja-JP" sz="1700" b="0" i="0" u="none" strike="noStrike" kern="0" cap="none" spc="0" normalizeH="0" baseline="0" noProof="0" dirty="0">
              <a:ln>
                <a:noFill/>
              </a:ln>
              <a:solidFill>
                <a:srgbClr val="000000"/>
              </a:solidFill>
              <a:effectLst/>
              <a:uLnTx/>
              <a:uFillTx/>
              <a:latin typeface="メイリオ"/>
              <a:ea typeface="メイリオ"/>
            </a:endParaRPr>
          </a:p>
          <a:p>
            <a:pPr lvl="1"/>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のインストール設定を行うアンサーファイルを事前に作成してください。</a:t>
            </a:r>
            <a:endParaRPr lang="en-US" altLang="ja-JP" dirty="0"/>
          </a:p>
          <a:p>
            <a:pPr lvl="1"/>
            <a:r>
              <a:rPr lang="ja-JP" altLang="en-US" dirty="0"/>
              <a:t>オンラインインストールを行う場合は「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Install_Online</a:t>
            </a:r>
            <a:r>
              <a:rPr lang="ja-JP" altLang="en-US" kern="100" dirty="0"/>
              <a:t>」</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88168167"/>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ja-JP" altLang="en-US" sz="800" kern="100" dirty="0">
                          <a:solidFill>
                            <a:srgbClr val="FF0000"/>
                          </a:solidFill>
                          <a:effectLst/>
                        </a:rPr>
                        <a:t> </a:t>
                      </a: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endParaRPr lang="ja-JP" alt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a:solidFill>
                            <a:schemeClr val="tx1"/>
                          </a:solidFill>
                          <a:effectLst/>
                          <a:latin typeface="+mn-ea"/>
                          <a:ea typeface="+mn-ea"/>
                          <a:cs typeface="Times New Roman" panose="02020603050405020304" pitchFamily="18" charset="0"/>
                        </a:rPr>
                        <a:t>(</a:t>
                      </a:r>
                      <a:r>
                        <a:rPr lang="en-US" altLang="ja-JP" sz="1000" kern="100">
                          <a:solidFill>
                            <a:schemeClr val="tx1"/>
                          </a:solidFill>
                          <a:effectLst/>
                          <a:latin typeface="+mn-ea"/>
                          <a:ea typeface="+mn-ea"/>
                          <a:cs typeface="Times New Roman" panose="02020603050405020304" pitchFamily="18" charset="0"/>
                          <a:hlinkClick r:id="rId2"/>
                        </a:rPr>
                        <a:t>https://mariadb.com/</a:t>
                      </a:r>
                      <a:r>
                        <a:rPr lang="en-US" altLang="ja-JP" sz="1000" kern="100">
                          <a:solidFill>
                            <a:schemeClr val="tx1"/>
                          </a:solidFill>
                          <a:effectLst/>
                          <a:latin typeface="+mn-ea"/>
                          <a:ea typeface="+mn-ea"/>
                          <a:cs typeface="Times New Roman" panose="02020603050405020304" pitchFamily="18" charset="0"/>
                        </a:rPr>
                        <a:t>)</a:t>
                      </a:r>
                      <a:r>
                        <a:rPr lang="ja-JP" altLang="en-US" sz="1000" kern="100">
                          <a:solidFill>
                            <a:schemeClr val="tx1"/>
                          </a:solidFill>
                          <a:effectLst/>
                          <a:latin typeface="+mn-ea"/>
                          <a:ea typeface="+mn-ea"/>
                          <a:cs typeface="Times New Roman" panose="02020603050405020304" pitchFamily="18" charset="0"/>
                        </a:rPr>
                        <a:t>から</a:t>
                      </a:r>
                      <a:r>
                        <a:rPr lang="ja-JP" altLang="en-US" sz="1000" kern="100" dirty="0">
                          <a:solidFill>
                            <a:schemeClr val="tx1"/>
                          </a:solidFill>
                          <a:effectLst/>
                          <a:latin typeface="+mn-ea"/>
                          <a:ea typeface="+mn-ea"/>
                          <a:cs typeface="Times New Roman" panose="02020603050405020304" pitchFamily="18" charset="0"/>
                        </a:rPr>
                        <a:t>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3/12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692620"/>
            <a:ext cx="8964487" cy="5616476"/>
          </a:xfrm>
        </p:spPr>
        <p:txBody>
          <a:bodyPr>
            <a:normAutofit/>
          </a:bodyPr>
          <a:lstStyle/>
          <a:p>
            <a:pPr lvl="1"/>
            <a:r>
              <a:rPr lang="ja-JP" altLang="en-US" dirty="0"/>
              <a:t>「</a:t>
            </a:r>
            <a:r>
              <a:rPr lang="en-US" altLang="ja-JP" dirty="0" err="1"/>
              <a:t>ita_base</a:t>
            </a:r>
            <a:r>
              <a:rPr lang="ja-JP" altLang="en-US" dirty="0"/>
              <a:t>」から「</a:t>
            </a:r>
            <a:r>
              <a:rPr lang="en-US" altLang="ja-JP" kern="100" dirty="0" err="1">
                <a:latin typeface="+mn-ea"/>
                <a:cs typeface="Times New Roman" panose="02020603050405020304" pitchFamily="18" charset="0"/>
              </a:rPr>
              <a:t>cicd_for_iac</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833181484"/>
              </p:ext>
            </p:extLst>
          </p:nvPr>
        </p:nvGraphicFramePr>
        <p:xfrm>
          <a:off x="539439" y="1772770"/>
          <a:ext cx="8424074" cy="4699430"/>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terraformcli_driver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CLI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228011499"/>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4/12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j-ea"/>
                <a:ea typeface="+mj-ea"/>
                <a:cs typeface="+mn-cs"/>
              </a:rPr>
              <a:t>ユーザ指定サーバ証明書・秘密鍵について</a:t>
            </a:r>
            <a:endParaRPr lang="en-US" altLang="ja-JP" sz="2000" dirty="0">
              <a:latin typeface="+mj-ea"/>
              <a:ea typeface="+mj-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a:cs typeface="+mn-cs"/>
            </a:endParaRPr>
          </a:p>
          <a:p>
            <a:pPr marL="180000" lvl="1" indent="0">
              <a:buNone/>
            </a:pP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339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5/12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buNone/>
            </a:pP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77935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8447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p>
          <a:p>
            <a:r>
              <a:rPr lang="en-US" altLang="ja-JP" sz="1400" dirty="0">
                <a:latin typeface="+mn-ea"/>
              </a:rPr>
              <a:t>    3.3</a:t>
            </a:r>
            <a:r>
              <a:rPr lang="ja-JP" altLang="en-US" sz="1400" dirty="0">
                <a:latin typeface="+mn-ea"/>
              </a:rPr>
              <a:t>　 </a:t>
            </a:r>
            <a:r>
              <a:rPr lang="en-US" altLang="ja-JP" sz="1400" dirty="0">
                <a:latin typeface="+mn-ea"/>
              </a:rPr>
              <a:t>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endParaRPr lang="en-US" altLang="ja-JP" sz="1400" dirty="0">
              <a:latin typeface="+mn-ea"/>
            </a:endParaRPr>
          </a:p>
          <a:p>
            <a:endParaRPr lang="en-US" altLang="ja-JP" sz="1400" dirty="0">
              <a:latin typeface="+mn-ea"/>
            </a:endParaRPr>
          </a:p>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endParaRPr lang="en-US" altLang="zh-TW" sz="1400" dirty="0">
              <a:latin typeface="+mn-ea"/>
            </a:endParaRPr>
          </a:p>
          <a:p>
            <a:endParaRPr lang="en-US" altLang="ja-JP" sz="1400" dirty="0">
              <a:latin typeface="+mn-ea"/>
            </a:endParaRPr>
          </a:p>
          <a:p>
            <a:pPr marL="342900" indent="-342900">
              <a:buFont typeface="+mj-lt"/>
              <a:buAutoNum type="arabicPeriod" startAt="5"/>
            </a:pPr>
            <a:r>
              <a:rPr lang="ja-JP" altLang="en-US" sz="1400" dirty="0">
                <a:latin typeface="+mn-ea"/>
              </a:rPr>
              <a:t>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endParaRPr lang="en-US" altLang="ja-JP" sz="1400" dirty="0">
              <a:latin typeface="+mn-ea"/>
            </a:endParaRPr>
          </a:p>
          <a:p>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6/12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7/12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terraformcli_driver:yes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72541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8/12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a:t>ITA</a:t>
            </a:r>
            <a:r>
              <a:rPr lang="ja-JP" altLang="en-US" dirty="0"/>
              <a:t>インストーラー（オンラインインストール）実行</a:t>
            </a:r>
            <a:endParaRPr lang="en-US" altLang="ja-JP" dirty="0"/>
          </a:p>
          <a:p>
            <a:pPr lvl="1"/>
            <a:r>
              <a:rPr lang="ja-JP" altLang="en-US" dirty="0"/>
              <a:t>以下のコマンドで、</a:t>
            </a:r>
            <a:r>
              <a:rPr lang="en-US" altLang="ja-JP" dirty="0"/>
              <a:t>ITA</a:t>
            </a:r>
            <a:r>
              <a:rPr lang="ja-JP" altLang="en-US" dirty="0"/>
              <a:t>インストーラー（オンラインインストール）を実行します。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marL="360000" lvl="2" indent="0">
              <a:buNone/>
            </a:pPr>
            <a:endParaRPr lang="en-US" altLang="ja-JP" dirty="0"/>
          </a:p>
          <a:p>
            <a:r>
              <a:rPr lang="ja-JP" altLang="en-US" dirty="0"/>
              <a:t>処理の確認</a:t>
            </a:r>
          </a:p>
          <a:p>
            <a:pPr lvl="1"/>
            <a:r>
              <a:rPr lang="ja-JP" altLang="en-US" dirty="0"/>
              <a:t>環境構築ツールを実行すると</a:t>
            </a:r>
            <a:r>
              <a:rPr lang="en-US" altLang="ja-JP" kern="100" dirty="0"/>
              <a:t>ita</a:t>
            </a:r>
            <a:r>
              <a:rPr lang="en-US" altLang="ja-JP" dirty="0"/>
              <a:t>_builder.log</a:t>
            </a:r>
            <a:r>
              <a:rPr lang="ja-JP" altLang="en-US" dirty="0" err="1"/>
              <a:t>、</a:t>
            </a:r>
            <a:r>
              <a:rPr lang="en-US" altLang="ja-JP" dirty="0"/>
              <a:t> ita_installer.log</a:t>
            </a:r>
            <a:r>
              <a:rPr lang="ja-JP" altLang="en-US" dirty="0"/>
              <a:t>に処理内容が</a:t>
            </a:r>
            <a:br>
              <a:rPr lang="en-US" altLang="ja-JP" dirty="0"/>
            </a:br>
            <a:r>
              <a:rPr lang="ja-JP" altLang="en-US" dirty="0"/>
              <a:t>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br>
              <a:rPr lang="en-US" altLang="ja-JP" dirty="0"/>
            </a:br>
            <a:endParaRPr lang="en-US" altLang="ja-JP" sz="1400" dirty="0"/>
          </a:p>
          <a:p>
            <a:pPr marL="180000" lvl="1" indent="0">
              <a:buNone/>
            </a:pPr>
            <a:endParaRPr lang="en-US" altLang="ja-JP" sz="1400" dirty="0"/>
          </a:p>
          <a:p>
            <a:r>
              <a:rPr lang="ja-JP" altLang="en-US" dirty="0"/>
              <a:t>終了ステータスについて</a:t>
            </a:r>
            <a:endParaRPr lang="en-US" altLang="ja-JP" dirty="0"/>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9/12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3493879159"/>
              </p:ext>
            </p:extLst>
          </p:nvPr>
        </p:nvGraphicFramePr>
        <p:xfrm>
          <a:off x="467430" y="1700760"/>
          <a:ext cx="6821099" cy="4300157"/>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29826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761006">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rowSpan="2">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r h="266315">
                <a:tc>
                  <a:txBody>
                    <a:bodyPr/>
                    <a:lstStyle/>
                    <a:p>
                      <a:pPr algn="just">
                        <a:spcAft>
                          <a:spcPts val="0"/>
                        </a:spcAft>
                      </a:pPr>
                      <a:r>
                        <a:rPr lang="en-US" altLang="ja-JP" sz="1000" kern="100" dirty="0" err="1">
                          <a:effectLst/>
                        </a:rPr>
                        <a:t>terraformcli_driver</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vMerge="1">
                  <a:txBody>
                    <a:bodyPr/>
                    <a:lstStyle/>
                    <a:p>
                      <a:pPr algn="just">
                        <a:spcAft>
                          <a:spcPts val="0"/>
                        </a:spcAft>
                      </a:pP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49637480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10/12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34377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sz="2200" dirty="0">
                <a:latin typeface="+mn-ea"/>
              </a:rPr>
              <a:t>MariaDB 11.0.2</a:t>
            </a:r>
            <a:r>
              <a:rPr lang="ja-JP" altLang="en-US" sz="2200" dirty="0">
                <a:latin typeface="+mn-ea"/>
              </a:rPr>
              <a:t>の仕様変更について</a:t>
            </a:r>
            <a:endParaRPr lang="en-US" altLang="ja-JP" sz="2200" dirty="0">
              <a:latin typeface="+mn-ea"/>
            </a:endParaRPr>
          </a:p>
          <a:p>
            <a:pPr marL="0" indent="0">
              <a:buNone/>
            </a:pPr>
            <a:endParaRPr lang="en-US" altLang="ja-JP" dirty="0">
              <a:latin typeface="+mn-ea"/>
            </a:endParaRPr>
          </a:p>
          <a:p>
            <a:pPr marL="0" indent="0">
              <a:buNone/>
            </a:pPr>
            <a:r>
              <a:rPr lang="en-US" altLang="ja-JP" sz="1600" dirty="0">
                <a:latin typeface="+mn-ea"/>
              </a:rPr>
              <a:t>2023</a:t>
            </a:r>
            <a:r>
              <a:rPr lang="ja-JP" altLang="en-US" sz="1600" dirty="0">
                <a:latin typeface="+mn-ea"/>
              </a:rPr>
              <a:t>年</a:t>
            </a:r>
            <a:r>
              <a:rPr lang="en-US" altLang="ja-JP" sz="1600" dirty="0">
                <a:latin typeface="+mn-ea"/>
              </a:rPr>
              <a:t>6</a:t>
            </a:r>
            <a:r>
              <a:rPr lang="ja-JP" altLang="en-US" sz="1600" dirty="0">
                <a:latin typeface="+mn-ea"/>
              </a:rPr>
              <a:t>月</a:t>
            </a:r>
            <a:r>
              <a:rPr lang="en-US" altLang="ja-JP" sz="1600" dirty="0">
                <a:latin typeface="+mn-ea"/>
              </a:rPr>
              <a:t>23</a:t>
            </a:r>
            <a:r>
              <a:rPr lang="ja-JP" altLang="en-US" sz="1600" dirty="0">
                <a:latin typeface="+mn-ea"/>
              </a:rPr>
              <a:t>日にリリースされた</a:t>
            </a:r>
            <a:r>
              <a:rPr lang="en-US" altLang="ja-JP" sz="1600" dirty="0" err="1">
                <a:latin typeface="+mn-ea"/>
              </a:rPr>
              <a:t>mariaDB</a:t>
            </a:r>
            <a:r>
              <a:rPr lang="en-US" altLang="ja-JP" sz="1600" dirty="0">
                <a:latin typeface="+mn-ea"/>
              </a:rPr>
              <a:t> 11.0.2</a:t>
            </a:r>
            <a:r>
              <a:rPr lang="ja-JP" altLang="en-US" sz="1600" dirty="0">
                <a:latin typeface="+mn-ea"/>
              </a:rPr>
              <a:t>にて「</a:t>
            </a:r>
            <a:r>
              <a:rPr lang="en-US" altLang="ja-JP" sz="1600" dirty="0" err="1">
                <a:latin typeface="+mn-ea"/>
              </a:rPr>
              <a:t>mysql</a:t>
            </a:r>
            <a:r>
              <a:rPr lang="en-US" altLang="ja-JP" sz="1600" dirty="0">
                <a:latin typeface="+mn-ea"/>
              </a:rPr>
              <a:t>*</a:t>
            </a:r>
            <a:r>
              <a:rPr lang="ja-JP" altLang="en-US" sz="1600" dirty="0">
                <a:latin typeface="+mn-ea"/>
              </a:rPr>
              <a:t>」コマンドが非推奨となり、 「</a:t>
            </a:r>
            <a:r>
              <a:rPr lang="en-US" altLang="ja-JP" sz="1600" dirty="0" err="1">
                <a:latin typeface="+mn-ea"/>
              </a:rPr>
              <a:t>mysql</a:t>
            </a:r>
            <a:r>
              <a:rPr lang="en-US" altLang="ja-JP" sz="1600" dirty="0">
                <a:latin typeface="+mn-ea"/>
              </a:rPr>
              <a:t>*</a:t>
            </a:r>
            <a:r>
              <a:rPr lang="ja-JP" altLang="en-US" sz="1600" dirty="0">
                <a:latin typeface="+mn-ea"/>
              </a:rPr>
              <a:t>」コマンド実行時に以下の警告が出力されるように仕様変更されました。</a:t>
            </a:r>
            <a:endParaRPr lang="en-US" altLang="ja-JP" sz="1600" dirty="0">
              <a:latin typeface="+mn-ea"/>
            </a:endParaRPr>
          </a:p>
          <a:p>
            <a:pPr marL="0" indent="0">
              <a:buNone/>
            </a:pPr>
            <a:r>
              <a:rPr lang="en-US" altLang="ja-JP" sz="1200" i="1" dirty="0" err="1">
                <a:solidFill>
                  <a:srgbClr val="FF0000"/>
                </a:solidFill>
                <a:latin typeface="+mn-ea"/>
              </a:rPr>
              <a:t>mysql</a:t>
            </a:r>
            <a:r>
              <a:rPr lang="en-US" altLang="ja-JP" sz="1200" i="1" dirty="0">
                <a:solidFill>
                  <a:srgbClr val="FF0000"/>
                </a:solidFill>
                <a:latin typeface="+mn-ea"/>
              </a:rPr>
              <a:t>: Deprecated program name. It will be removed in a future release, use '/</a:t>
            </a:r>
            <a:r>
              <a:rPr lang="en-US" altLang="ja-JP" sz="1200" i="1" dirty="0" err="1">
                <a:solidFill>
                  <a:srgbClr val="FF0000"/>
                </a:solidFill>
                <a:latin typeface="+mn-ea"/>
              </a:rPr>
              <a:t>usr</a:t>
            </a:r>
            <a:r>
              <a:rPr lang="en-US" altLang="ja-JP" sz="1200" i="1" dirty="0">
                <a:solidFill>
                  <a:srgbClr val="FF0000"/>
                </a:solidFill>
                <a:latin typeface="+mn-ea"/>
              </a:rPr>
              <a:t>/bin/</a:t>
            </a:r>
            <a:r>
              <a:rPr lang="en-US" altLang="ja-JP" sz="1200" i="1" dirty="0" err="1">
                <a:solidFill>
                  <a:srgbClr val="FF0000"/>
                </a:solidFill>
                <a:latin typeface="+mn-ea"/>
              </a:rPr>
              <a:t>mariadb</a:t>
            </a:r>
            <a:r>
              <a:rPr lang="en-US" altLang="ja-JP" sz="1200" i="1" dirty="0">
                <a:solidFill>
                  <a:srgbClr val="FF0000"/>
                </a:solidFill>
                <a:latin typeface="+mn-ea"/>
              </a:rPr>
              <a:t>' instead</a:t>
            </a:r>
          </a:p>
          <a:p>
            <a:pPr marL="0" indent="0">
              <a:buNone/>
            </a:pPr>
            <a:endParaRPr lang="en-US" altLang="ja-JP" sz="2000" dirty="0">
              <a:latin typeface="+mn-ea"/>
            </a:endParaRPr>
          </a:p>
          <a:p>
            <a:pPr marL="0" indent="0">
              <a:buNone/>
            </a:pPr>
            <a:r>
              <a:rPr lang="en-US" altLang="ja-JP" sz="1600" dirty="0">
                <a:latin typeface="+mn-ea"/>
              </a:rPr>
              <a:t>ITA1.11.0</a:t>
            </a:r>
            <a:r>
              <a:rPr lang="ja-JP" altLang="en-US" sz="1600" dirty="0">
                <a:latin typeface="+mn-ea"/>
              </a:rPr>
              <a:t>までのインストーラでは「</a:t>
            </a:r>
            <a:r>
              <a:rPr lang="en-US" altLang="ja-JP" sz="1600" dirty="0" err="1">
                <a:latin typeface="+mn-ea"/>
              </a:rPr>
              <a:t>mysql</a:t>
            </a:r>
            <a:r>
              <a:rPr lang="en-US" altLang="ja-JP" sz="1600" dirty="0">
                <a:latin typeface="+mn-ea"/>
              </a:rPr>
              <a:t>*</a:t>
            </a:r>
            <a:r>
              <a:rPr lang="ja-JP" altLang="en-US" sz="1600" dirty="0">
                <a:latin typeface="+mn-ea"/>
              </a:rPr>
              <a:t>」コマンドを使用しているため、インストール時に次ページのように</a:t>
            </a:r>
            <a:r>
              <a:rPr lang="en-US" altLang="ja-JP" sz="1600" dirty="0">
                <a:latin typeface="+mn-ea"/>
              </a:rPr>
              <a:t>WARNING</a:t>
            </a:r>
            <a:r>
              <a:rPr lang="ja-JP" altLang="en-US" sz="1600" dirty="0">
                <a:latin typeface="+mn-ea"/>
              </a:rPr>
              <a:t>が出力される場合があります。</a:t>
            </a:r>
            <a:endParaRPr lang="en-US" altLang="ja-JP" sz="1600" dirty="0">
              <a:latin typeface="+mn-ea"/>
            </a:endParaRPr>
          </a:p>
          <a:p>
            <a:pPr marL="0" indent="0">
              <a:buNone/>
            </a:pPr>
            <a:r>
              <a:rPr lang="en-US" altLang="ja-JP" sz="1600" dirty="0">
                <a:latin typeface="+mn-ea"/>
              </a:rPr>
              <a:t>WARNING</a:t>
            </a:r>
            <a:r>
              <a:rPr lang="ja-JP" altLang="en-US" sz="1600" dirty="0">
                <a:latin typeface="+mn-ea"/>
              </a:rPr>
              <a:t>に記載されている</a:t>
            </a:r>
            <a:r>
              <a:rPr kumimoji="1" lang="en-US" altLang="ja-JP" sz="1600" dirty="0"/>
              <a:t>./log/mysql_ita_model-a.log</a:t>
            </a:r>
            <a:r>
              <a:rPr kumimoji="1" lang="ja-JP" altLang="en-US" sz="1600" dirty="0"/>
              <a:t>等の中身を確認して、上記の警告だけであれば正常にインストールされているため、問題ありません。</a:t>
            </a:r>
            <a:endParaRPr kumimoji="1" lang="en-US" altLang="ja-JP" sz="1600" dirty="0"/>
          </a:p>
          <a:p>
            <a:pPr marL="0" indent="0">
              <a:buNone/>
            </a:pPr>
            <a:endParaRPr lang="en-US" altLang="ja-JP" sz="1600" dirty="0">
              <a:latin typeface="+mn-ea"/>
            </a:endParaRPr>
          </a:p>
          <a:p>
            <a:pPr marL="0" indent="0">
              <a:buNone/>
            </a:pPr>
            <a:r>
              <a:rPr lang="en-US" altLang="ja-JP" sz="1600" dirty="0">
                <a:latin typeface="+mn-ea"/>
              </a:rPr>
              <a:t>ITA1.11.1</a:t>
            </a:r>
            <a:r>
              <a:rPr lang="ja-JP" altLang="en-US" sz="1600" dirty="0">
                <a:latin typeface="+mn-ea"/>
              </a:rPr>
              <a:t>以降では修正済みなので</a:t>
            </a:r>
            <a:r>
              <a:rPr lang="en-US" altLang="ja-JP" sz="1600" dirty="0">
                <a:latin typeface="+mn-ea"/>
              </a:rPr>
              <a:t>WARNING</a:t>
            </a:r>
            <a:r>
              <a:rPr lang="ja-JP" altLang="en-US" sz="1600" dirty="0">
                <a:latin typeface="+mn-ea"/>
              </a:rPr>
              <a:t>は出力されません。</a:t>
            </a:r>
            <a:endParaRPr lang="en-US" altLang="ja-JP" sz="1600" dirty="0">
              <a:latin typeface="+mn-ea"/>
            </a:endParaRPr>
          </a:p>
          <a:p>
            <a:pPr marL="0" indent="0">
              <a:buNone/>
            </a:pPr>
            <a:endParaRPr lang="en-US" altLang="ja-JP" sz="1600" dirty="0">
              <a:latin typeface="+mn-ea"/>
            </a:endParaRPr>
          </a:p>
          <a:p>
            <a:pPr marL="0" indent="0">
              <a:buNone/>
            </a:pPr>
            <a:endParaRPr lang="en-US" altLang="ja-JP" sz="1600" dirty="0">
              <a:latin typeface="+mn-ea"/>
            </a:endParaRPr>
          </a:p>
          <a:p>
            <a:pPr marL="180000" lvl="1" indent="0">
              <a:buNone/>
            </a:pPr>
            <a:endParaRPr lang="en-US" altLang="ja-JP" sz="1700" dirty="0">
              <a:latin typeface="+mn-ea"/>
            </a:endParaRPr>
          </a:p>
        </p:txBody>
      </p:sp>
    </p:spTree>
    <p:extLst>
      <p:ext uri="{BB962C8B-B14F-4D97-AF65-F5344CB8AC3E}">
        <p14:creationId xmlns:p14="http://schemas.microsoft.com/office/powerpoint/2010/main" val="284128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pPr lvl="1"/>
            <a:r>
              <a:rPr lang="ja-JP" altLang="en-US" sz="1200" dirty="0"/>
              <a:t>インストール時の</a:t>
            </a:r>
            <a:r>
              <a:rPr lang="en-US" altLang="ja-JP" sz="1200" dirty="0"/>
              <a:t>WARNING</a:t>
            </a:r>
            <a:r>
              <a:rPr lang="ja-JP" altLang="en-US" sz="1200" dirty="0"/>
              <a:t>出力例</a:t>
            </a:r>
            <a:endParaRPr lang="en-US" altLang="ja-JP" sz="1600" dirty="0">
              <a:latin typeface="+mn-ea"/>
            </a:endParaRPr>
          </a:p>
          <a:p>
            <a:pPr marL="180000" lvl="1" indent="0">
              <a:buNone/>
            </a:pPr>
            <a:endParaRPr lang="en-US" altLang="ja-JP" sz="1700" dirty="0">
              <a:latin typeface="+mn-ea"/>
            </a:endParaRPr>
          </a:p>
        </p:txBody>
      </p:sp>
      <p:sp>
        <p:nvSpPr>
          <p:cNvPr id="4" name="テキスト ボックス 3">
            <a:extLst>
              <a:ext uri="{FF2B5EF4-FFF2-40B4-BE49-F238E27FC236}">
                <a16:creationId xmlns:a16="http://schemas.microsoft.com/office/drawing/2014/main" id="{BB2B9B1A-58C6-8E46-17A9-C31C93FA52A9}"/>
              </a:ext>
            </a:extLst>
          </p:cNvPr>
          <p:cNvSpPr txBox="1"/>
          <p:nvPr/>
        </p:nvSpPr>
        <p:spPr>
          <a:xfrm>
            <a:off x="320899" y="1268700"/>
            <a:ext cx="8427681" cy="5170646"/>
          </a:xfrm>
          <a:prstGeom prst="rect">
            <a:avLst/>
          </a:prstGeom>
          <a:noFill/>
          <a:ln>
            <a:solidFill>
              <a:schemeClr val="tx1"/>
            </a:solidFill>
          </a:ln>
        </p:spPr>
        <p:txBody>
          <a:bodyPr wrap="square" rtlCol="0">
            <a:spAutoFit/>
          </a:bodyPr>
          <a:lstStyle/>
          <a:p>
            <a:r>
              <a:rPr kumimoji="1" lang="ja-JP" altLang="en-US" sz="1000" dirty="0"/>
              <a:t>～～～～～～～～（略） ～～～～～～～～</a:t>
            </a:r>
            <a:endParaRPr kumimoji="1" lang="en-US" altLang="ja-JP" sz="1000" dirty="0"/>
          </a:p>
          <a:p>
            <a:r>
              <a:rPr kumimoji="1" lang="en-US" altLang="ja-JP" sz="1000" dirty="0"/>
              <a:t>[YYYY-MM-DD </a:t>
            </a:r>
            <a:r>
              <a:rPr kumimoji="1" lang="en-US" altLang="ja-JP" sz="1000" dirty="0" err="1"/>
              <a:t>hh:mm:ss</a:t>
            </a:r>
            <a:r>
              <a:rPr kumimoji="1" lang="en-US" altLang="ja-JP" sz="1000" dirty="0"/>
              <a:t>] INFO : 01/38 Set Language.</a:t>
            </a:r>
          </a:p>
          <a:p>
            <a:r>
              <a:rPr kumimoji="1" lang="en-US" altLang="ja-JP" sz="1000" dirty="0"/>
              <a:t>[YYYY-MM-DD </a:t>
            </a:r>
            <a:r>
              <a:rPr kumimoji="1" lang="en-US" altLang="ja-JP" sz="1000" dirty="0" err="1"/>
              <a:t>hh:mm:ss</a:t>
            </a:r>
            <a:r>
              <a:rPr kumimoji="1" lang="en-US" altLang="ja-JP" sz="1000" dirty="0"/>
              <a:t>] INFO : 02/38 Create database and user for ITA.</a:t>
            </a:r>
          </a:p>
          <a:p>
            <a:r>
              <a:rPr kumimoji="1" lang="en-US" altLang="ja-JP" sz="1000" dirty="0"/>
              <a:t>[YYYY-MM-DD </a:t>
            </a:r>
            <a:r>
              <a:rPr kumimoji="1" lang="en-US" altLang="ja-JP" sz="1000" dirty="0" err="1"/>
              <a:t>hh:mm:ss</a:t>
            </a:r>
            <a:r>
              <a:rPr kumimoji="1" lang="en-US" altLang="ja-JP" sz="1000" dirty="0"/>
              <a:t>] INFO : 03/38 Create tables for </a:t>
            </a:r>
            <a:r>
              <a:rPr kumimoji="1" lang="en-US" altLang="ja-JP" sz="1000" dirty="0" err="1"/>
              <a:t>ita_base</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./log/mysql_ita_model-a.log is incorrect.</a:t>
            </a:r>
          </a:p>
          <a:p>
            <a:r>
              <a:rPr kumimoji="1" lang="en-US" altLang="ja-JP" sz="1000" dirty="0"/>
              <a:t>[YYYY-MM-DD </a:t>
            </a:r>
            <a:r>
              <a:rPr kumimoji="1" lang="en-US" altLang="ja-JP" sz="1000" dirty="0" err="1"/>
              <a:t>hh:mm:ss</a:t>
            </a:r>
            <a:r>
              <a:rPr kumimoji="1" lang="en-US" altLang="ja-JP" sz="1000" dirty="0"/>
              <a:t>] INFO : 04/38 Write </a:t>
            </a:r>
            <a:r>
              <a:rPr kumimoji="1" lang="en-US" altLang="ja-JP" sz="1000" dirty="0" err="1"/>
              <a:t>exastro</a:t>
            </a:r>
            <a:r>
              <a:rPr kumimoji="1" lang="en-US" altLang="ja-JP" sz="1000" dirty="0"/>
              <a:t>-it-automation in /</a:t>
            </a:r>
            <a:r>
              <a:rPr kumimoji="1" lang="en-US" altLang="ja-JP" sz="1000" dirty="0" err="1"/>
              <a:t>etc</a:t>
            </a:r>
            <a:r>
              <a:rPr kumimoji="1" lang="en-US" altLang="ja-JP" sz="1000" dirty="0"/>
              <a:t>/hosts.</a:t>
            </a:r>
          </a:p>
          <a:p>
            <a:r>
              <a:rPr kumimoji="1" lang="en-US" altLang="ja-JP" sz="1000" dirty="0"/>
              <a:t>[YYYY-MM-DD </a:t>
            </a:r>
            <a:r>
              <a:rPr kumimoji="1" lang="en-US" altLang="ja-JP" sz="1000" dirty="0" err="1"/>
              <a:t>hh:mm:ss</a:t>
            </a:r>
            <a:r>
              <a:rPr kumimoji="1" lang="en-US" altLang="ja-JP" sz="1000" dirty="0"/>
              <a:t>] INFO : 05/38 Place the certificate and private-key for https access.</a:t>
            </a:r>
          </a:p>
          <a:p>
            <a:r>
              <a:rPr kumimoji="1" lang="en-US" altLang="ja-JP" sz="1000" dirty="0"/>
              <a:t>[YYYY-MM-DD </a:t>
            </a:r>
            <a:r>
              <a:rPr kumimoji="1" lang="en-US" altLang="ja-JP" sz="1000" dirty="0" err="1"/>
              <a:t>hh:mm:ss</a:t>
            </a:r>
            <a:r>
              <a:rPr kumimoji="1" lang="en-US" altLang="ja-JP" sz="1000" dirty="0"/>
              <a:t>] INFO : 06/38 Place PHP configuration file.</a:t>
            </a:r>
          </a:p>
          <a:p>
            <a:r>
              <a:rPr kumimoji="1" lang="en-US" altLang="ja-JP" sz="1000" dirty="0"/>
              <a:t>[YYYY-MM-DD </a:t>
            </a:r>
            <a:r>
              <a:rPr kumimoji="1" lang="en-US" altLang="ja-JP" sz="1000" dirty="0" err="1"/>
              <a:t>hh:mm:ss</a:t>
            </a:r>
            <a:r>
              <a:rPr kumimoji="1" lang="en-US" altLang="ja-JP" sz="1000" dirty="0"/>
              <a:t>] INFO : 07/38 Place Apache(httpd) configuration file.</a:t>
            </a:r>
          </a:p>
          <a:p>
            <a:r>
              <a:rPr kumimoji="1" lang="en-US" altLang="ja-JP" sz="1000" dirty="0"/>
              <a:t>[YYYY-MM-DD </a:t>
            </a:r>
            <a:r>
              <a:rPr kumimoji="1" lang="en-US" altLang="ja-JP" sz="1000" dirty="0" err="1"/>
              <a:t>hh:mm:ss</a:t>
            </a:r>
            <a:r>
              <a:rPr kumimoji="1" lang="en-US" altLang="ja-JP" sz="1000" dirty="0"/>
              <a:t>] INFO : 08/38 Create directory to place ITA.</a:t>
            </a:r>
          </a:p>
          <a:p>
            <a:r>
              <a:rPr kumimoji="1" lang="en-US" altLang="ja-JP" sz="1000" dirty="0"/>
              <a:t>[YYYY-MM-DD </a:t>
            </a:r>
            <a:r>
              <a:rPr kumimoji="1" lang="en-US" altLang="ja-JP" sz="1000" dirty="0" err="1"/>
              <a:t>hh:mm:ss</a:t>
            </a:r>
            <a:r>
              <a:rPr kumimoji="1" lang="en-US" altLang="ja-JP" sz="1000" dirty="0"/>
              <a:t>] INFO : 09/38 Check the execute permission of the parent directory of ITA.</a:t>
            </a:r>
          </a:p>
          <a:p>
            <a:r>
              <a:rPr kumimoji="1" lang="en-US" altLang="ja-JP" sz="1000" dirty="0"/>
              <a:t>[YYYY-MM-DD </a:t>
            </a:r>
            <a:r>
              <a:rPr kumimoji="1" lang="en-US" altLang="ja-JP" sz="1000" dirty="0" err="1"/>
              <a:t>hh:mm:ss</a:t>
            </a:r>
            <a:r>
              <a:rPr kumimoji="1" lang="en-US" altLang="ja-JP" sz="1000" dirty="0"/>
              <a:t>] INFO : 10/38 Create directory to store session files.</a:t>
            </a:r>
          </a:p>
          <a:p>
            <a:r>
              <a:rPr kumimoji="1" lang="en-US" altLang="ja-JP" sz="1000" dirty="0"/>
              <a:t>[YYYY-MM-DD </a:t>
            </a:r>
            <a:r>
              <a:rPr kumimoji="1" lang="en-US" altLang="ja-JP" sz="1000" dirty="0" err="1"/>
              <a:t>hh:mm:ss</a:t>
            </a:r>
            <a:r>
              <a:rPr kumimoji="1" lang="en-US" altLang="ja-JP" sz="1000" dirty="0"/>
              <a:t>] INFO : 11/38 Create data relay storage for symphony.</a:t>
            </a:r>
          </a:p>
          <a:p>
            <a:r>
              <a:rPr kumimoji="1" lang="en-US" altLang="ja-JP" sz="1000" dirty="0"/>
              <a:t>[YYYY-MM-DD </a:t>
            </a:r>
            <a:r>
              <a:rPr kumimoji="1" lang="en-US" altLang="ja-JP" sz="1000" dirty="0" err="1"/>
              <a:t>hh:mm:ss</a:t>
            </a:r>
            <a:r>
              <a:rPr kumimoji="1" lang="en-US" altLang="ja-JP" sz="1000" dirty="0"/>
              <a:t>] INFO : 12/38 Create data relay storage for conductor.</a:t>
            </a:r>
          </a:p>
          <a:p>
            <a:r>
              <a:rPr kumimoji="1" lang="en-US" altLang="ja-JP" sz="1000" dirty="0"/>
              <a:t>[YYYY-MM-DD </a:t>
            </a:r>
            <a:r>
              <a:rPr kumimoji="1" lang="en-US" altLang="ja-JP" sz="1000" dirty="0" err="1"/>
              <a:t>hh:mm:ss</a:t>
            </a:r>
            <a:r>
              <a:rPr kumimoji="1" lang="en-US" altLang="ja-JP" sz="1000" dirty="0"/>
              <a:t>] INFO : 13/38 Place ITA full functions.</a:t>
            </a:r>
          </a:p>
          <a:p>
            <a:r>
              <a:rPr kumimoji="1" lang="en-US" altLang="ja-JP" sz="1000" dirty="0"/>
              <a:t>[YYYY-MM-DD </a:t>
            </a:r>
            <a:r>
              <a:rPr kumimoji="1" lang="en-US" altLang="ja-JP" sz="1000" dirty="0" err="1"/>
              <a:t>hh:mm:ss</a:t>
            </a:r>
            <a:r>
              <a:rPr kumimoji="1" lang="en-US" altLang="ja-JP" sz="1000" dirty="0"/>
              <a:t>] INFO : 14/38 Place release file for </a:t>
            </a:r>
            <a:r>
              <a:rPr kumimoji="1" lang="en-US" altLang="ja-JP" sz="1000" dirty="0" err="1"/>
              <a:t>ita_base</a:t>
            </a:r>
            <a:r>
              <a:rPr kumimoji="1" lang="en-US" altLang="ja-JP" sz="1000" dirty="0"/>
              <a:t>.</a:t>
            </a:r>
          </a:p>
          <a:p>
            <a:r>
              <a:rPr kumimoji="1" lang="en-US" altLang="ja-JP" sz="1000" dirty="0"/>
              <a:t>[YYYY-MM-DD </a:t>
            </a:r>
            <a:r>
              <a:rPr kumimoji="1" lang="en-US" altLang="ja-JP" sz="1000" dirty="0" err="1"/>
              <a:t>hh:mm:ss</a:t>
            </a:r>
            <a:r>
              <a:rPr kumimoji="1" lang="en-US" altLang="ja-JP" sz="1000" dirty="0"/>
              <a:t>] INFO : 15/38 Place config files for </a:t>
            </a:r>
            <a:r>
              <a:rPr kumimoji="1" lang="en-US" altLang="ja-JP" sz="1000" dirty="0" err="1"/>
              <a:t>ita_base</a:t>
            </a:r>
            <a:r>
              <a:rPr kumimoji="1" lang="en-US" altLang="ja-JP" sz="1000" dirty="0"/>
              <a:t>.</a:t>
            </a:r>
          </a:p>
          <a:p>
            <a:r>
              <a:rPr kumimoji="1" lang="en-US" altLang="ja-JP" sz="1000" dirty="0"/>
              <a:t>[YYYY-MM-DD </a:t>
            </a:r>
            <a:r>
              <a:rPr kumimoji="1" lang="en-US" altLang="ja-JP" sz="1000" dirty="0" err="1"/>
              <a:t>hh:mm:ss</a:t>
            </a:r>
            <a:r>
              <a:rPr kumimoji="1" lang="en-US" altLang="ja-JP" sz="1000" dirty="0"/>
              <a:t>] INFO : 16/38 Create symbolic link of ITA environment file.</a:t>
            </a:r>
          </a:p>
          <a:p>
            <a:r>
              <a:rPr kumimoji="1" lang="en-US" altLang="ja-JP" sz="1000" dirty="0"/>
              <a:t>[YYYY-MM-DD </a:t>
            </a:r>
            <a:r>
              <a:rPr kumimoji="1" lang="en-US" altLang="ja-JP" sz="1000" dirty="0" err="1"/>
              <a:t>hh:mm:ss</a:t>
            </a:r>
            <a:r>
              <a:rPr kumimoji="1" lang="en-US" altLang="ja-JP" sz="1000" dirty="0"/>
              <a:t>] INFO : 17/38 Create data relay storage for Ansible driver.</a:t>
            </a:r>
          </a:p>
          <a:p>
            <a:r>
              <a:rPr kumimoji="1" lang="en-US" altLang="ja-JP" sz="1000" dirty="0"/>
              <a:t>[YYYY-MM-DD </a:t>
            </a:r>
            <a:r>
              <a:rPr kumimoji="1" lang="en-US" altLang="ja-JP" sz="1000" dirty="0" err="1"/>
              <a:t>hh:mm:ss</a:t>
            </a:r>
            <a:r>
              <a:rPr kumimoji="1" lang="en-US" altLang="ja-JP" sz="1000" dirty="0"/>
              <a:t>] INFO : 18/38 Create tables for Ansible driver.</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./log/mysql_ita_model-c.log is incorrect.</a:t>
            </a:r>
          </a:p>
          <a:p>
            <a:r>
              <a:rPr kumimoji="1" lang="en-US" altLang="ja-JP" sz="1000" dirty="0"/>
              <a:t>[YYYY-MM-DD </a:t>
            </a:r>
            <a:r>
              <a:rPr kumimoji="1" lang="en-US" altLang="ja-JP" sz="1000" dirty="0" err="1"/>
              <a:t>hh:mm:ss</a:t>
            </a:r>
            <a:r>
              <a:rPr kumimoji="1" lang="en-US" altLang="ja-JP" sz="1000" dirty="0"/>
              <a:t>] INFO : 19/38 Create tables for Terraform driver.</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./log/mysql_ita_model-o.log is incorrect.</a:t>
            </a:r>
          </a:p>
          <a:p>
            <a:r>
              <a:rPr kumimoji="1" lang="en-US" altLang="ja-JP" sz="1000" dirty="0"/>
              <a:t>[YYYY-MM-DD </a:t>
            </a:r>
            <a:r>
              <a:rPr kumimoji="1" lang="en-US" altLang="ja-JP" sz="1000" dirty="0" err="1"/>
              <a:t>hh:mm:ss</a:t>
            </a:r>
            <a:r>
              <a:rPr kumimoji="1" lang="en-US" altLang="ja-JP" sz="1000" dirty="0"/>
              <a:t>] INFO : 20/38 Create tables for </a:t>
            </a:r>
            <a:r>
              <a:rPr kumimoji="1" lang="en-US" altLang="ja-JP" sz="1000" dirty="0" err="1"/>
              <a:t>Createparam</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./log/mysql_ita_model-m.log is incorrect.</a:t>
            </a:r>
          </a:p>
          <a:p>
            <a:r>
              <a:rPr kumimoji="1" lang="en-US" altLang="ja-JP" sz="1000" dirty="0"/>
              <a:t>[YYYY-MM-DD </a:t>
            </a:r>
            <a:r>
              <a:rPr kumimoji="1" lang="en-US" altLang="ja-JP" sz="1000" dirty="0" err="1"/>
              <a:t>hh:mm:ss</a:t>
            </a:r>
            <a:r>
              <a:rPr kumimoji="1" lang="en-US" altLang="ja-JP" sz="1000" dirty="0"/>
              <a:t>] INFO : 21/38 Create tables for Createparam2.</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./log/mysql_ita_model-m2.log is incorrect.</a:t>
            </a:r>
          </a:p>
          <a:p>
            <a:r>
              <a:rPr kumimoji="1" lang="en-US" altLang="ja-JP" sz="1000" dirty="0"/>
              <a:t>[YYYY-MM-DD </a:t>
            </a:r>
            <a:r>
              <a:rPr kumimoji="1" lang="en-US" altLang="ja-JP" sz="1000" dirty="0" err="1"/>
              <a:t>hh:mm:ss</a:t>
            </a:r>
            <a:r>
              <a:rPr kumimoji="1" lang="en-US" altLang="ja-JP" sz="1000" dirty="0"/>
              <a:t>] INFO : 22/38 Create tables for Createparam3.</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./log/mysql_ita_model-m3.log is incorrect.</a:t>
            </a:r>
          </a:p>
          <a:p>
            <a:r>
              <a:rPr kumimoji="1" lang="en-US" altLang="ja-JP" sz="1000" dirty="0"/>
              <a:t>[YYYY-MM-DD </a:t>
            </a:r>
            <a:r>
              <a:rPr kumimoji="1" lang="en-US" altLang="ja-JP" sz="1000" dirty="0" err="1"/>
              <a:t>hh:mm:ss</a:t>
            </a:r>
            <a:r>
              <a:rPr kumimoji="1" lang="en-US" altLang="ja-JP" sz="1000" dirty="0"/>
              <a:t>] INFO : 23/38 Create tables for </a:t>
            </a:r>
            <a:r>
              <a:rPr kumimoji="1" lang="en-US" altLang="ja-JP" sz="1000" dirty="0" err="1"/>
              <a:t>Hostgroup</a:t>
            </a:r>
            <a:r>
              <a:rPr kumimoji="1" lang="en-US" altLang="ja-JP" sz="1000" dirty="0"/>
              <a:t>.</a:t>
            </a:r>
          </a:p>
          <a:p>
            <a:r>
              <a:rPr kumimoji="1" lang="en-US" altLang="ja-JP" sz="1000" dirty="0">
                <a:solidFill>
                  <a:srgbClr val="FF0000"/>
                </a:solidFill>
              </a:rPr>
              <a:t>[YYYY-MM-DD </a:t>
            </a:r>
            <a:r>
              <a:rPr kumimoji="1" lang="en-US" altLang="ja-JP" sz="1000" dirty="0" err="1">
                <a:solidFill>
                  <a:srgbClr val="FF0000"/>
                </a:solidFill>
              </a:rPr>
              <a:t>hh:mm:ss</a:t>
            </a:r>
            <a:r>
              <a:rPr kumimoji="1" lang="en-US" altLang="ja-JP" sz="1000" dirty="0">
                <a:solidFill>
                  <a:srgbClr val="FF0000"/>
                </a:solidFill>
              </a:rPr>
              <a:t>] WARNING : The size of ./log/mysql_ita_model-n.log is incorrect.</a:t>
            </a:r>
          </a:p>
          <a:p>
            <a:r>
              <a:rPr kumimoji="1" lang="en-US" altLang="ja-JP" sz="1000" dirty="0"/>
              <a:t>[YYYY-MM-DD </a:t>
            </a:r>
            <a:r>
              <a:rPr kumimoji="1" lang="en-US" altLang="ja-JP" sz="1000" dirty="0" err="1"/>
              <a:t>hh:mm:ss</a:t>
            </a:r>
            <a:r>
              <a:rPr kumimoji="1" lang="en-US" altLang="ja-JP" sz="1000" dirty="0"/>
              <a:t>] INFO : 24/38 Create </a:t>
            </a:r>
            <a:r>
              <a:rPr kumimoji="1" lang="en-US" altLang="ja-JP" sz="1000" dirty="0" err="1"/>
              <a:t>awx</a:t>
            </a:r>
            <a:r>
              <a:rPr kumimoji="1" lang="en-US" altLang="ja-JP" sz="1000" dirty="0"/>
              <a:t> user and </a:t>
            </a:r>
            <a:r>
              <a:rPr kumimoji="1" lang="en-US" altLang="ja-JP" sz="1000" dirty="0" err="1"/>
              <a:t>ssh</a:t>
            </a:r>
            <a:r>
              <a:rPr kumimoji="1" lang="en-US" altLang="ja-JP" sz="1000" dirty="0"/>
              <a:t> key for Ansible driver.</a:t>
            </a:r>
          </a:p>
          <a:p>
            <a:r>
              <a:rPr kumimoji="1" lang="ja-JP" altLang="en-US" sz="1000" dirty="0"/>
              <a:t>～～～～～～～～（略） ～～～～～～～～</a:t>
            </a:r>
            <a:endParaRPr kumimoji="1" lang="en-US" altLang="ja-JP" sz="1000" dirty="0"/>
          </a:p>
        </p:txBody>
      </p:sp>
    </p:spTree>
    <p:extLst>
      <p:ext uri="{BB962C8B-B14F-4D97-AF65-F5344CB8AC3E}">
        <p14:creationId xmlns:p14="http://schemas.microsoft.com/office/powerpoint/2010/main" val="722182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313944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a:t>
            </a:r>
            <a:r>
              <a:rPr lang="ja-JP" altLang="en-US" dirty="0"/>
              <a:t>グループ</a:t>
            </a:r>
            <a:r>
              <a:rPr lang="ja-JP" altLang="ja-JP" dirty="0"/>
              <a:t>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ユーザ指定のサーバ証明書を使用する場合はアンサーファイルの「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a:t>
            </a:r>
            <a:endParaRPr lang="en-US" altLang="ja-JP" sz="1200" kern="100" dirty="0">
              <a:latin typeface="+mn-ea"/>
              <a:cs typeface="Times New Roman" panose="02020603050405020304" pitchFamily="18" charset="0"/>
            </a:endParaRPr>
          </a:p>
          <a:p>
            <a:r>
              <a:rPr lang="ja-JP" altLang="en-US" sz="1200" kern="100" dirty="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2560558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230234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725044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本資料では、外部のリポジトリを使用する場合に、インストーラーを使ってオールインワン構成（後述）で</a:t>
            </a:r>
            <a:r>
              <a:rPr lang="en-US" altLang="ja-JP" dirty="0"/>
              <a:t>ITA</a:t>
            </a:r>
            <a:r>
              <a:rPr lang="ja-JP" altLang="en-US" dirty="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1/2</a:t>
            </a:r>
            <a:endParaRPr lang="zh-TW" altLang="en-US" dirty="0"/>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nvGraphicFramePr>
        <p:xfrm>
          <a:off x="107380" y="1628750"/>
          <a:ext cx="8929240" cy="4529103"/>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 </a:t>
                      </a: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40005" algn="just" defTabSz="914400" rtl="0" eaLnBrk="1" fontAlgn="auto" latinLnBrk="0" hangingPunct="1">
                        <a:lnSpc>
                          <a:spcPct val="100000"/>
                        </a:lnSpc>
                        <a:spcBef>
                          <a:spcPts val="0"/>
                        </a:spcBef>
                        <a:spcAft>
                          <a:spcPts val="0"/>
                        </a:spcAft>
                        <a:buClrTx/>
                        <a:buSzTx/>
                        <a:buFontTx/>
                        <a:buNone/>
                        <a:tabLst/>
                        <a:defRPr/>
                      </a:pP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just" defTabSz="914400" rtl="0" eaLnBrk="1" fontAlgn="auto" latinLnBrk="0" hangingPunct="1">
                        <a:lnSpc>
                          <a:spcPts val="1200"/>
                        </a:lnSpc>
                        <a:spcBef>
                          <a:spcPts val="0"/>
                        </a:spcBef>
                        <a:spcAft>
                          <a:spcPts val="0"/>
                        </a:spcAft>
                        <a:buClrTx/>
                        <a:buSzTx/>
                        <a:buFontTx/>
                        <a:buNone/>
                        <a:tabLst/>
                        <a:defRPr/>
                      </a:pP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17494446"/>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2/2</a:t>
            </a:r>
            <a:endParaRPr lang="zh-TW" altLang="en-US" dirty="0"/>
          </a:p>
        </p:txBody>
      </p:sp>
      <p:graphicFrame>
        <p:nvGraphicFramePr>
          <p:cNvPr id="5" name="表 4"/>
          <p:cNvGraphicFramePr>
            <a:graphicFrameLocks noGrp="1"/>
          </p:cNvGraphicFramePr>
          <p:nvPr/>
        </p:nvGraphicFramePr>
        <p:xfrm>
          <a:off x="107380" y="836640"/>
          <a:ext cx="8929240" cy="1370211"/>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131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a:t>Exastro-ITA_</a:t>
            </a:r>
            <a:r>
              <a:rPr lang="ja-JP" altLang="en-US" dirty="0"/>
              <a:t>システム構成／環境構築ガイド</a:t>
            </a:r>
            <a:r>
              <a:rPr lang="en-US" altLang="ja-JP" dirty="0"/>
              <a:t>_</a:t>
            </a:r>
            <a:r>
              <a:rPr lang="ja-JP" altLang="en-US" dirty="0"/>
              <a:t>基本編」を参照してください。</a:t>
            </a:r>
          </a:p>
        </p:txBody>
      </p:sp>
    </p:spTree>
    <p:extLst>
      <p:ext uri="{BB962C8B-B14F-4D97-AF65-F5344CB8AC3E}">
        <p14:creationId xmlns:p14="http://schemas.microsoft.com/office/powerpoint/2010/main" val="178756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環境構築手順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5545</Words>
  <Application>Microsoft Office PowerPoint</Application>
  <PresentationFormat>画面に合わせる (4:3)</PresentationFormat>
  <Paragraphs>680</Paragraphs>
  <Slides>35</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35</vt:i4>
      </vt:variant>
    </vt:vector>
  </HeadingPairs>
  <TitlesOfParts>
    <vt:vector size="48"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 1/2</vt:lpstr>
      <vt:lpstr>2.1　連携実行機能 2/2</vt:lpstr>
      <vt:lpstr>2.2　動作環境・条件</vt:lpstr>
      <vt:lpstr>3.　ITA環境構築手順</vt:lpstr>
      <vt:lpstr>3.1　オンラインインストール</vt:lpstr>
      <vt:lpstr>3.2　事前準備（1/3）</vt:lpstr>
      <vt:lpstr>3.2　事前準備（2/3）</vt:lpstr>
      <vt:lpstr>3.2　事前準備（3/3）</vt:lpstr>
      <vt:lpstr>3.3　ITA環境構築フロー</vt:lpstr>
      <vt:lpstr>3.4　環境構築（1/12）</vt:lpstr>
      <vt:lpstr>3.4　環境構築（2/12）</vt:lpstr>
      <vt:lpstr>3.4　環境構築（3/12）</vt:lpstr>
      <vt:lpstr>3.4　環境構築（4/12）</vt:lpstr>
      <vt:lpstr>3.4　環境構築（5/12）</vt:lpstr>
      <vt:lpstr>3.4　環境構築（6/12）</vt:lpstr>
      <vt:lpstr>3.4　環境構築（7/12）</vt:lpstr>
      <vt:lpstr>3.4　環境構築（8/12）</vt:lpstr>
      <vt:lpstr>3.4　環境構築（9/12）</vt:lpstr>
      <vt:lpstr>3.4　環境構築（10/12）</vt:lpstr>
      <vt:lpstr>3.4　環境構築（11/12）</vt:lpstr>
      <vt:lpstr>3.4　環境構築（12/12）</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2023-07-21T08:41:58Z</dcterms:modified>
</cp:coreProperties>
</file>