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5"/>
  </p:notesMasterIdLst>
  <p:handoutMasterIdLst>
    <p:handoutMasterId r:id="rId6"/>
  </p:handoutMasterIdLst>
  <p:sldIdLst>
    <p:sldId id="538" r:id="rId3"/>
    <p:sldId id="539" r:id="rId4"/>
  </p:sldIdLst>
  <p:sldSz cx="9144000" cy="6858000" type="screen4x3"/>
  <p:notesSz cx="6735763" cy="98663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システム構成" id="{A8A060BF-92DF-4F47-AFEF-F5FA058AAEFB}">
          <p14:sldIdLst>
            <p14:sldId id="538"/>
            <p14:sldId id="5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5507" autoAdjust="0"/>
  </p:normalViewPr>
  <p:slideViewPr>
    <p:cSldViewPr>
      <p:cViewPr varScale="1">
        <p:scale>
          <a:sx n="79" d="100"/>
          <a:sy n="79" d="100"/>
        </p:scale>
        <p:origin x="744" y="7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07"/>
        <p:guide pos="212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2020/2/4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2020/2/4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581235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42862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0639" y="4288261"/>
            <a:ext cx="6554486" cy="5181648"/>
          </a:xfrm>
          <a:prstGeom prst="rect">
            <a:avLst/>
          </a:prstGeom>
        </p:spPr>
        <p:txBody>
          <a:bodyPr vert="horz" lIns="0" tIns="45322" rIns="0" bIns="4532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システム構成（オールインワン構成）</a:t>
            </a:r>
            <a:endParaRPr lang="zh-TW" altLang="en-US" dirty="0"/>
          </a:p>
        </p:txBody>
      </p:sp>
      <p:sp>
        <p:nvSpPr>
          <p:cNvPr id="246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3"/>
            <a:ext cx="8784976" cy="413984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システム構成イメージ</a:t>
            </a:r>
            <a:endParaRPr lang="en-US" altLang="ja-JP" dirty="0" smtClean="0"/>
          </a:p>
        </p:txBody>
      </p:sp>
      <p:sp>
        <p:nvSpPr>
          <p:cNvPr id="72" name="正方形/長方形 71"/>
          <p:cNvSpPr/>
          <p:nvPr/>
        </p:nvSpPr>
        <p:spPr>
          <a:xfrm>
            <a:off x="1764654" y="1297817"/>
            <a:ext cx="5723190" cy="50256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ja-JP" altLang="en-US" sz="800" dirty="0" smtClean="0">
                <a:solidFill>
                  <a:schemeClr val="tx1"/>
                </a:solidFill>
                <a:latin typeface="+mn-ea"/>
              </a:rPr>
              <a:t>オールインワンサーバ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6034690" y="2840676"/>
            <a:ext cx="854933" cy="41777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Exastro ITA</a:t>
            </a:r>
            <a:br>
              <a:rPr lang="en-US" altLang="ja-JP" sz="800" dirty="0">
                <a:solidFill>
                  <a:schemeClr val="tx1"/>
                </a:solidFill>
                <a:latin typeface="+mn-ea"/>
              </a:rPr>
            </a:br>
            <a:r>
              <a:rPr lang="en-US" altLang="ja-JP" sz="7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ja-JP" sz="700" dirty="0" smtClean="0">
                <a:solidFill>
                  <a:schemeClr val="tx1"/>
                </a:solidFill>
                <a:latin typeface="+mn-ea"/>
              </a:rPr>
              <a:t>Ansible</a:t>
            </a:r>
            <a:r>
              <a:rPr lang="ja-JP" altLang="en-US" sz="700" dirty="0" smtClean="0">
                <a:solidFill>
                  <a:schemeClr val="tx1"/>
                </a:solidFill>
                <a:latin typeface="+mn-ea"/>
              </a:rPr>
              <a:t>ｴｰｼﾞｪﾝﾄ</a:t>
            </a:r>
            <a:r>
              <a:rPr lang="en-US" altLang="ja-JP" sz="70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ja-JP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6681043" y="3479861"/>
            <a:ext cx="493489" cy="76743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+mn-ea"/>
              </a:rPr>
              <a:t>Ansible</a:t>
            </a:r>
            <a:br>
              <a:rPr lang="en-US" altLang="ja-JP" sz="700" dirty="0">
                <a:solidFill>
                  <a:schemeClr val="tx1"/>
                </a:solidFill>
                <a:latin typeface="+mn-ea"/>
              </a:rPr>
            </a:br>
            <a:r>
              <a:rPr lang="en-US" altLang="ja-JP" sz="700" dirty="0">
                <a:solidFill>
                  <a:schemeClr val="tx1"/>
                </a:solidFill>
                <a:latin typeface="+mn-ea"/>
              </a:rPr>
              <a:t>(Core)</a:t>
            </a:r>
          </a:p>
        </p:txBody>
      </p:sp>
      <p:grpSp>
        <p:nvGrpSpPr>
          <p:cNvPr id="86" name="グループ化 85"/>
          <p:cNvGrpSpPr/>
          <p:nvPr/>
        </p:nvGrpSpPr>
        <p:grpSpPr>
          <a:xfrm>
            <a:off x="4105592" y="2204830"/>
            <a:ext cx="1244568" cy="2696565"/>
            <a:chOff x="4105592" y="2204830"/>
            <a:chExt cx="1244568" cy="2979226"/>
          </a:xfrm>
        </p:grpSpPr>
        <p:sp>
          <p:nvSpPr>
            <p:cNvPr id="87" name="円柱 86"/>
            <p:cNvSpPr/>
            <p:nvPr/>
          </p:nvSpPr>
          <p:spPr>
            <a:xfrm>
              <a:off x="4105592" y="2223370"/>
              <a:ext cx="1244568" cy="2960686"/>
            </a:xfrm>
            <a:prstGeom prst="can">
              <a:avLst>
                <a:gd name="adj" fmla="val 2306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4824000" rtlCol="0" anchor="ctr"/>
            <a:lstStyle/>
            <a:p>
              <a:pPr algn="ctr"/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6" name="円柱 95"/>
            <p:cNvSpPr/>
            <p:nvPr/>
          </p:nvSpPr>
          <p:spPr bwMode="auto">
            <a:xfrm rot="5400000">
              <a:off x="4568326" y="2299025"/>
              <a:ext cx="355699" cy="1031430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セッション</a:t>
              </a:r>
              <a:r>
                <a:rPr lang="en-US" altLang="ja-JP" sz="8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/>
              </a:r>
              <a:br>
                <a:rPr lang="en-US" altLang="ja-JP" sz="8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</a:br>
              <a:r>
                <a:rPr lang="ja-JP" altLang="en-US" sz="800" dirty="0" smtClean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ファイル</a:t>
              </a:r>
              <a:endParaRPr lang="ja-JP" altLang="en-US" sz="800" dirty="0">
                <a:effectLst>
                  <a:glow rad="190500">
                    <a:schemeClr val="bg1"/>
                  </a:glow>
                </a:effectLst>
                <a:latin typeface="+mn-ea"/>
              </a:endParaRPr>
            </a:p>
          </p:txBody>
        </p:sp>
        <p:sp>
          <p:nvSpPr>
            <p:cNvPr id="97" name="角丸四角形 96"/>
            <p:cNvSpPr/>
            <p:nvPr/>
          </p:nvSpPr>
          <p:spPr>
            <a:xfrm>
              <a:off x="4159304" y="2204830"/>
              <a:ext cx="1190855" cy="339225"/>
            </a:xfrm>
            <a:prstGeom prst="roundRect">
              <a:avLst>
                <a:gd name="adj" fmla="val 7058"/>
              </a:avLst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800" dirty="0" smtClean="0">
                  <a:solidFill>
                    <a:schemeClr val="tx1"/>
                  </a:solidFill>
                  <a:latin typeface="+mn-ea"/>
                </a:rPr>
                <a:t>内蔵ストレージ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8" name="円柱 97"/>
            <p:cNvSpPr/>
            <p:nvPr/>
          </p:nvSpPr>
          <p:spPr bwMode="auto">
            <a:xfrm rot="5400000">
              <a:off x="4568326" y="2803095"/>
              <a:ext cx="355699" cy="1031430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700" dirty="0" smtClean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アップロードファイル</a:t>
              </a:r>
              <a:r>
                <a:rPr lang="en-US" altLang="ja-JP" sz="700" dirty="0" smtClean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(Playbook</a:t>
              </a:r>
              <a:r>
                <a:rPr lang="ja-JP" altLang="en-US" sz="700" dirty="0" smtClean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等</a:t>
              </a:r>
              <a:r>
                <a:rPr lang="en-US" altLang="ja-JP" sz="7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)</a:t>
              </a:r>
            </a:p>
          </p:txBody>
        </p:sp>
        <p:sp>
          <p:nvSpPr>
            <p:cNvPr id="99" name="円柱 98"/>
            <p:cNvSpPr/>
            <p:nvPr/>
          </p:nvSpPr>
          <p:spPr bwMode="auto">
            <a:xfrm rot="5400000">
              <a:off x="4562180" y="3307165"/>
              <a:ext cx="355699" cy="1031430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700" dirty="0" smtClean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データリレイストレージ</a:t>
              </a:r>
              <a:r>
                <a:rPr lang="en-US" altLang="ja-JP" sz="700" dirty="0" smtClean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(</a:t>
              </a:r>
              <a:r>
                <a:rPr lang="en-US" altLang="ja-JP" sz="7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IN/OUT)</a:t>
              </a:r>
            </a:p>
          </p:txBody>
        </p:sp>
        <p:sp>
          <p:nvSpPr>
            <p:cNvPr id="100" name="円柱 99"/>
            <p:cNvSpPr/>
            <p:nvPr/>
          </p:nvSpPr>
          <p:spPr bwMode="auto">
            <a:xfrm rot="5400000">
              <a:off x="4562179" y="3811235"/>
              <a:ext cx="355699" cy="1031430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7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一時</a:t>
              </a:r>
              <a:r>
                <a:rPr lang="ja-JP" altLang="en-US" sz="700" dirty="0" smtClean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ファイル</a:t>
              </a:r>
              <a:endParaRPr lang="en-US" altLang="ja-JP" sz="700" dirty="0">
                <a:effectLst>
                  <a:glow rad="190500">
                    <a:schemeClr val="bg1"/>
                  </a:glow>
                </a:effectLst>
                <a:latin typeface="+mn-ea"/>
              </a:endParaRPr>
            </a:p>
          </p:txBody>
        </p:sp>
        <p:sp>
          <p:nvSpPr>
            <p:cNvPr id="101" name="円柱 100"/>
            <p:cNvSpPr/>
            <p:nvPr/>
          </p:nvSpPr>
          <p:spPr bwMode="auto">
            <a:xfrm rot="5400000">
              <a:off x="4569740" y="4315305"/>
              <a:ext cx="355699" cy="1031430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7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DB</a:t>
              </a:r>
              <a:r>
                <a:rPr lang="ja-JP" altLang="en-US" sz="7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ファイル</a:t>
              </a:r>
            </a:p>
          </p:txBody>
        </p:sp>
      </p:grpSp>
      <p:sp>
        <p:nvSpPr>
          <p:cNvPr id="102" name="正方形/長方形 101"/>
          <p:cNvSpPr/>
          <p:nvPr/>
        </p:nvSpPr>
        <p:spPr>
          <a:xfrm>
            <a:off x="4211950" y="5373270"/>
            <a:ext cx="927110" cy="33797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+mn-ea"/>
              </a:rPr>
              <a:t>MariaDB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3" name="直線コネクタ 102"/>
          <p:cNvCxnSpPr>
            <a:stCxn id="101" idx="4"/>
            <a:endCxn id="102" idx="0"/>
          </p:cNvCxnSpPr>
          <p:nvPr/>
        </p:nvCxnSpPr>
        <p:spPr>
          <a:xfrm flipH="1">
            <a:off x="4675505" y="4742830"/>
            <a:ext cx="72085" cy="630440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正方形/長方形 103"/>
          <p:cNvSpPr/>
          <p:nvPr/>
        </p:nvSpPr>
        <p:spPr>
          <a:xfrm>
            <a:off x="2075397" y="3747115"/>
            <a:ext cx="592799" cy="2901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+mn-ea"/>
              </a:rPr>
              <a:t>Apache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2948119" y="2599125"/>
            <a:ext cx="628385" cy="2901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+mn-ea"/>
              </a:rPr>
              <a:t>PHP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1996371" y="1569356"/>
            <a:ext cx="861130" cy="40231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Exastro ITA</a:t>
            </a:r>
            <a:br>
              <a:rPr lang="en-US" altLang="ja-JP" sz="8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(Web/AP</a:t>
            </a:r>
            <a:r>
              <a:rPr lang="ja-JP" altLang="en-US" sz="800" dirty="0" smtClean="0">
                <a:solidFill>
                  <a:schemeClr val="tx1"/>
                </a:solidFill>
                <a:latin typeface="+mn-ea"/>
              </a:rPr>
              <a:t>機能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)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7" name="直線コネクタ 106"/>
          <p:cNvCxnSpPr>
            <a:stCxn id="104" idx="1"/>
            <a:endCxn id="142" idx="3"/>
          </p:cNvCxnSpPr>
          <p:nvPr/>
        </p:nvCxnSpPr>
        <p:spPr>
          <a:xfrm flipH="1" flipV="1">
            <a:off x="1014230" y="2431259"/>
            <a:ext cx="1061167" cy="1460912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>
            <a:stCxn id="96" idx="3"/>
            <a:endCxn id="105" idx="3"/>
          </p:cNvCxnSpPr>
          <p:nvPr/>
        </p:nvCxnSpPr>
        <p:spPr>
          <a:xfrm flipH="1" flipV="1">
            <a:off x="3576504" y="2744181"/>
            <a:ext cx="653957" cy="12693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/>
          <p:cNvCxnSpPr>
            <a:stCxn id="98" idx="3"/>
            <a:endCxn id="105" idx="3"/>
          </p:cNvCxnSpPr>
          <p:nvPr/>
        </p:nvCxnSpPr>
        <p:spPr>
          <a:xfrm flipH="1" flipV="1">
            <a:off x="3576504" y="2744181"/>
            <a:ext cx="653957" cy="468939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>
            <a:stCxn id="99" idx="3"/>
            <a:endCxn id="105" idx="3"/>
          </p:cNvCxnSpPr>
          <p:nvPr/>
        </p:nvCxnSpPr>
        <p:spPr>
          <a:xfrm flipH="1" flipV="1">
            <a:off x="3576504" y="2744181"/>
            <a:ext cx="647811" cy="925184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>
            <a:stCxn id="100" idx="3"/>
            <a:endCxn id="105" idx="3"/>
          </p:cNvCxnSpPr>
          <p:nvPr/>
        </p:nvCxnSpPr>
        <p:spPr>
          <a:xfrm flipH="1" flipV="1">
            <a:off x="3576504" y="2744181"/>
            <a:ext cx="647810" cy="1381429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>
            <a:stCxn id="102" idx="1"/>
            <a:endCxn id="105" idx="3"/>
          </p:cNvCxnSpPr>
          <p:nvPr/>
        </p:nvCxnSpPr>
        <p:spPr>
          <a:xfrm flipH="1" flipV="1">
            <a:off x="3576504" y="2744181"/>
            <a:ext cx="635446" cy="2798078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正方形/長方形 112"/>
          <p:cNvSpPr/>
          <p:nvPr/>
        </p:nvSpPr>
        <p:spPr>
          <a:xfrm>
            <a:off x="3078890" y="1574429"/>
            <a:ext cx="889598" cy="41117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Exastro ITA</a:t>
            </a:r>
            <a:br>
              <a:rPr lang="en-US" altLang="ja-JP" sz="8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(Backyard</a:t>
            </a:r>
            <a:r>
              <a:rPr lang="ja-JP" altLang="en-US" sz="800" dirty="0" smtClean="0">
                <a:solidFill>
                  <a:schemeClr val="tx1"/>
                </a:solidFill>
                <a:latin typeface="+mn-ea"/>
              </a:rPr>
              <a:t>機能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)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角丸四角形 113"/>
          <p:cNvSpPr/>
          <p:nvPr/>
        </p:nvSpPr>
        <p:spPr>
          <a:xfrm>
            <a:off x="8161815" y="3234311"/>
            <a:ext cx="709171" cy="339225"/>
          </a:xfrm>
          <a:prstGeom prst="roundRect">
            <a:avLst>
              <a:gd name="adj" fmla="val 748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 smtClean="0">
                <a:solidFill>
                  <a:schemeClr val="tx1"/>
                </a:solidFill>
                <a:latin typeface="+mn-ea"/>
              </a:rPr>
              <a:t>実行</a:t>
            </a:r>
            <a:endParaRPr lang="en-US" altLang="ja-JP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800" dirty="0" smtClean="0">
                <a:solidFill>
                  <a:schemeClr val="tx1"/>
                </a:solidFill>
                <a:latin typeface="+mn-ea"/>
              </a:rPr>
              <a:t>対象機器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5" name="角丸四角形 114"/>
          <p:cNvSpPr/>
          <p:nvPr/>
        </p:nvSpPr>
        <p:spPr>
          <a:xfrm>
            <a:off x="8161815" y="4146493"/>
            <a:ext cx="709171" cy="298122"/>
          </a:xfrm>
          <a:prstGeom prst="roundRect">
            <a:avLst>
              <a:gd name="adj" fmla="val 1136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 smtClean="0">
                <a:solidFill>
                  <a:schemeClr val="tx1"/>
                </a:solidFill>
                <a:latin typeface="+mn-ea"/>
              </a:rPr>
              <a:t>実行</a:t>
            </a:r>
            <a:endParaRPr lang="en-US" altLang="ja-JP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800" dirty="0" smtClean="0">
                <a:solidFill>
                  <a:schemeClr val="tx1"/>
                </a:solidFill>
                <a:latin typeface="+mn-ea"/>
              </a:rPr>
              <a:t>対象機器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8362916" y="3645030"/>
            <a:ext cx="292388" cy="361637"/>
          </a:xfrm>
          <a:prstGeom prst="rect">
            <a:avLst/>
          </a:prstGeom>
          <a:noFill/>
          <a:ln w="9525">
            <a:noFill/>
          </a:ln>
        </p:spPr>
        <p:txBody>
          <a:bodyPr vert="eaVert" wrap="none" rtlCol="0">
            <a:spAutoFit/>
          </a:bodyPr>
          <a:lstStyle/>
          <a:p>
            <a:r>
              <a:rPr lang="ja-JP" altLang="en-US" sz="700" dirty="0">
                <a:latin typeface="+mn-ea"/>
              </a:rPr>
              <a:t>・・</a:t>
            </a:r>
            <a:r>
              <a:rPr lang="ja-JP" altLang="en-US" sz="700" dirty="0" smtClean="0">
                <a:latin typeface="+mn-ea"/>
              </a:rPr>
              <a:t>・</a:t>
            </a:r>
            <a:endParaRPr kumimoji="1" lang="ja-JP" altLang="en-US" sz="700" dirty="0">
              <a:latin typeface="+mn-ea"/>
            </a:endParaRPr>
          </a:p>
        </p:txBody>
      </p:sp>
      <p:cxnSp>
        <p:nvCxnSpPr>
          <p:cNvPr id="117" name="直線コネクタ 116"/>
          <p:cNvCxnSpPr>
            <a:stCxn id="85" idx="3"/>
            <a:endCxn id="114" idx="1"/>
          </p:cNvCxnSpPr>
          <p:nvPr/>
        </p:nvCxnSpPr>
        <p:spPr>
          <a:xfrm flipV="1">
            <a:off x="7174532" y="3403924"/>
            <a:ext cx="987283" cy="459653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>
            <a:stCxn id="85" idx="3"/>
            <a:endCxn id="115" idx="1"/>
          </p:cNvCxnSpPr>
          <p:nvPr/>
        </p:nvCxnSpPr>
        <p:spPr>
          <a:xfrm>
            <a:off x="7174532" y="3863577"/>
            <a:ext cx="987283" cy="431977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>
            <a:stCxn id="105" idx="1"/>
            <a:endCxn id="104" idx="3"/>
          </p:cNvCxnSpPr>
          <p:nvPr/>
        </p:nvCxnSpPr>
        <p:spPr>
          <a:xfrm flipH="1">
            <a:off x="2668196" y="2744181"/>
            <a:ext cx="279923" cy="1147990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>
            <a:stCxn id="105" idx="0"/>
            <a:endCxn id="106" idx="2"/>
          </p:cNvCxnSpPr>
          <p:nvPr/>
        </p:nvCxnSpPr>
        <p:spPr>
          <a:xfrm flipH="1" flipV="1">
            <a:off x="2426936" y="1971675"/>
            <a:ext cx="835376" cy="627450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>
            <a:stCxn id="104" idx="1"/>
            <a:endCxn id="143" idx="3"/>
          </p:cNvCxnSpPr>
          <p:nvPr/>
        </p:nvCxnSpPr>
        <p:spPr>
          <a:xfrm flipH="1" flipV="1">
            <a:off x="1008027" y="3256844"/>
            <a:ext cx="1067370" cy="635327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>
            <a:stCxn id="105" idx="0"/>
            <a:endCxn id="113" idx="2"/>
          </p:cNvCxnSpPr>
          <p:nvPr/>
        </p:nvCxnSpPr>
        <p:spPr>
          <a:xfrm flipV="1">
            <a:off x="3262312" y="1985607"/>
            <a:ext cx="261377" cy="613518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105" idx="3"/>
            <a:endCxn id="84" idx="1"/>
          </p:cNvCxnSpPr>
          <p:nvPr/>
        </p:nvCxnSpPr>
        <p:spPr>
          <a:xfrm>
            <a:off x="3576504" y="2744181"/>
            <a:ext cx="2458186" cy="305383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>
            <a:stCxn id="85" idx="1"/>
            <a:endCxn id="99" idx="1"/>
          </p:cNvCxnSpPr>
          <p:nvPr/>
        </p:nvCxnSpPr>
        <p:spPr>
          <a:xfrm flipH="1" flipV="1">
            <a:off x="5255745" y="3669365"/>
            <a:ext cx="1425298" cy="194212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85" idx="1"/>
            <a:endCxn id="105" idx="3"/>
          </p:cNvCxnSpPr>
          <p:nvPr/>
        </p:nvCxnSpPr>
        <p:spPr>
          <a:xfrm flipH="1" flipV="1">
            <a:off x="3576504" y="2744181"/>
            <a:ext cx="3104539" cy="1119396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テキスト ボックス 125"/>
          <p:cNvSpPr txBox="1"/>
          <p:nvPr/>
        </p:nvSpPr>
        <p:spPr>
          <a:xfrm>
            <a:off x="3875663" y="5047823"/>
            <a:ext cx="516224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③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4506072" y="4949345"/>
            <a:ext cx="334263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④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3878953" y="5216112"/>
            <a:ext cx="355408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⑥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7607812" y="3714516"/>
            <a:ext cx="1047491" cy="3693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⑩</a:t>
            </a:r>
            <a:endParaRPr kumimoji="1" lang="en-US" altLang="ja-JP" sz="900" dirty="0" smtClean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  <a:p>
            <a:r>
              <a:rPr kumimoji="1" lang="en-US" altLang="ja-JP" sz="900" dirty="0" err="1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ssh,telnet</a:t>
            </a:r>
            <a:r>
              <a:rPr kumimoji="1" lang="en-US" altLang="ja-JP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,</a:t>
            </a:r>
            <a:r>
              <a:rPr kumimoji="1" lang="ja-JP" altLang="en-US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他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4048284" y="4077090"/>
            <a:ext cx="523716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②</a:t>
            </a:r>
            <a:r>
              <a:rPr kumimoji="1" lang="en-US" altLang="ja-JP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-4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4048284" y="3645030"/>
            <a:ext cx="523716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②</a:t>
            </a:r>
            <a:r>
              <a:rPr kumimoji="1" lang="en-US" altLang="ja-JP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-3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4048284" y="3212970"/>
            <a:ext cx="523716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②</a:t>
            </a:r>
            <a:r>
              <a:rPr kumimoji="1" lang="en-US" altLang="ja-JP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-2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4040085" y="2766108"/>
            <a:ext cx="523716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②</a:t>
            </a:r>
            <a:r>
              <a:rPr kumimoji="1" lang="en-US" altLang="ja-JP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-1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4048284" y="3319517"/>
            <a:ext cx="523716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⑤</a:t>
            </a:r>
            <a:r>
              <a:rPr kumimoji="1" lang="en-US" altLang="ja-JP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-1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4045918" y="3752439"/>
            <a:ext cx="523716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⑤</a:t>
            </a:r>
            <a:r>
              <a:rPr kumimoji="1" lang="en-US" altLang="ja-JP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-2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4048284" y="4182538"/>
            <a:ext cx="523716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⑤</a:t>
            </a:r>
            <a:r>
              <a:rPr kumimoji="1" lang="en-US" altLang="ja-JP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-3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5904276" y="3823695"/>
            <a:ext cx="597913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⑨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138" name="テキスト ボックス 137"/>
          <p:cNvSpPr txBox="1"/>
          <p:nvPr/>
        </p:nvSpPr>
        <p:spPr>
          <a:xfrm rot="999914">
            <a:off x="5910321" y="3477830"/>
            <a:ext cx="745088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⑦⑧</a:t>
            </a:r>
            <a:r>
              <a:rPr lang="en-US" altLang="ja-JP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https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139" name="テキスト ボックス 138"/>
          <p:cNvSpPr txBox="1"/>
          <p:nvPr/>
        </p:nvSpPr>
        <p:spPr>
          <a:xfrm>
            <a:off x="2024013" y="1995364"/>
            <a:ext cx="530915" cy="230832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①②③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2987780" y="2004144"/>
            <a:ext cx="530915" cy="230832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⑤⑥⑦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5688857" y="2843936"/>
            <a:ext cx="300082" cy="230832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⑧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142" name="角丸四角形 141"/>
          <p:cNvSpPr/>
          <p:nvPr/>
        </p:nvSpPr>
        <p:spPr>
          <a:xfrm>
            <a:off x="258724" y="2201187"/>
            <a:ext cx="755506" cy="460143"/>
          </a:xfrm>
          <a:prstGeom prst="roundRect">
            <a:avLst>
              <a:gd name="adj" fmla="val 663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 smtClean="0">
                <a:solidFill>
                  <a:schemeClr val="tx1"/>
                </a:solidFill>
                <a:latin typeface="+mn-ea"/>
              </a:rPr>
              <a:t>端末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8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ja-JP" altLang="en-US" sz="800" dirty="0" smtClean="0">
                <a:solidFill>
                  <a:schemeClr val="tx1"/>
                </a:solidFill>
                <a:latin typeface="+mn-ea"/>
              </a:rPr>
              <a:t>ブラウザ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)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3" name="角丸四角形 142"/>
          <p:cNvSpPr/>
          <p:nvPr/>
        </p:nvSpPr>
        <p:spPr>
          <a:xfrm>
            <a:off x="251400" y="3026772"/>
            <a:ext cx="756627" cy="460143"/>
          </a:xfrm>
          <a:prstGeom prst="roundRect">
            <a:avLst>
              <a:gd name="adj" fmla="val 599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 smtClean="0">
                <a:solidFill>
                  <a:schemeClr val="tx1"/>
                </a:solidFill>
                <a:latin typeface="+mn-ea"/>
              </a:rPr>
              <a:t>端末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8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ja-JP" altLang="en-US" sz="800" dirty="0" smtClean="0">
                <a:solidFill>
                  <a:schemeClr val="tx1"/>
                </a:solidFill>
                <a:latin typeface="+mn-ea"/>
              </a:rPr>
              <a:t>ブラウザ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)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4" name="テキスト ボックス 143"/>
          <p:cNvSpPr txBox="1"/>
          <p:nvPr/>
        </p:nvSpPr>
        <p:spPr>
          <a:xfrm>
            <a:off x="475261" y="2626662"/>
            <a:ext cx="307777" cy="400110"/>
          </a:xfrm>
          <a:prstGeom prst="rect">
            <a:avLst/>
          </a:prstGeom>
          <a:noFill/>
          <a:ln w="9525">
            <a:noFill/>
          </a:ln>
        </p:spPr>
        <p:txBody>
          <a:bodyPr vert="eaVert" wrap="none" rtlCol="0">
            <a:spAutoFit/>
          </a:bodyPr>
          <a:lstStyle/>
          <a:p>
            <a:r>
              <a:rPr lang="ja-JP" altLang="en-US" sz="800" dirty="0">
                <a:latin typeface="+mn-ea"/>
              </a:rPr>
              <a:t>・・</a:t>
            </a:r>
            <a:r>
              <a:rPr lang="ja-JP" altLang="en-US" sz="800" dirty="0" smtClean="0">
                <a:latin typeface="+mn-ea"/>
              </a:rPr>
              <a:t>・</a:t>
            </a:r>
            <a:endParaRPr kumimoji="1" lang="ja-JP" altLang="en-US" sz="800" dirty="0">
              <a:latin typeface="+mn-ea"/>
            </a:endParaRPr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5580140" y="2197679"/>
            <a:ext cx="2373804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各種連携ドライバ</a:t>
            </a:r>
            <a:endParaRPr kumimoji="1" lang="ja-JP" altLang="en-US" sz="9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46" name="角丸四角形 145"/>
          <p:cNvSpPr/>
          <p:nvPr/>
        </p:nvSpPr>
        <p:spPr>
          <a:xfrm>
            <a:off x="258724" y="4049007"/>
            <a:ext cx="755506" cy="460143"/>
          </a:xfrm>
          <a:prstGeom prst="roundRect">
            <a:avLst>
              <a:gd name="adj" fmla="val 663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 smtClean="0">
                <a:solidFill>
                  <a:schemeClr val="tx1"/>
                </a:solidFill>
                <a:latin typeface="+mn-ea"/>
              </a:rPr>
              <a:t>連携サーバ</a:t>
            </a:r>
            <a:endParaRPr lang="en-US" altLang="ja-JP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(Web API)</a:t>
            </a:r>
            <a:endParaRPr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7" name="角丸四角形 146"/>
          <p:cNvSpPr/>
          <p:nvPr/>
        </p:nvSpPr>
        <p:spPr>
          <a:xfrm>
            <a:off x="251400" y="4985137"/>
            <a:ext cx="756627" cy="460143"/>
          </a:xfrm>
          <a:prstGeom prst="roundRect">
            <a:avLst>
              <a:gd name="adj" fmla="val 599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  <a:latin typeface="+mn-ea"/>
              </a:rPr>
              <a:t>連携サーバ</a:t>
            </a:r>
            <a:endParaRPr lang="en-US" altLang="ja-JP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(Web API)</a:t>
            </a:r>
            <a:endParaRPr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475261" y="4541100"/>
            <a:ext cx="307777" cy="400110"/>
          </a:xfrm>
          <a:prstGeom prst="rect">
            <a:avLst/>
          </a:prstGeom>
          <a:noFill/>
          <a:ln w="9525">
            <a:noFill/>
          </a:ln>
        </p:spPr>
        <p:txBody>
          <a:bodyPr vert="eaVert" wrap="none" rtlCol="0">
            <a:spAutoFit/>
          </a:bodyPr>
          <a:lstStyle/>
          <a:p>
            <a:r>
              <a:rPr lang="ja-JP" altLang="en-US" sz="800" dirty="0">
                <a:latin typeface="+mn-ea"/>
              </a:rPr>
              <a:t>・・</a:t>
            </a:r>
            <a:r>
              <a:rPr lang="ja-JP" altLang="en-US" sz="800" dirty="0" smtClean="0">
                <a:latin typeface="+mn-ea"/>
              </a:rPr>
              <a:t>・</a:t>
            </a:r>
            <a:endParaRPr kumimoji="1" lang="ja-JP" altLang="en-US" sz="800" dirty="0">
              <a:latin typeface="+mn-ea"/>
            </a:endParaRPr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628232" y="4522696"/>
            <a:ext cx="820367" cy="3693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https </a:t>
            </a:r>
          </a:p>
          <a:p>
            <a:r>
              <a:rPr kumimoji="1" lang="en-US" altLang="ja-JP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(REST API)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cxnSp>
        <p:nvCxnSpPr>
          <p:cNvPr id="150" name="直線コネクタ 149"/>
          <p:cNvCxnSpPr>
            <a:stCxn id="104" idx="1"/>
            <a:endCxn id="146" idx="3"/>
          </p:cNvCxnSpPr>
          <p:nvPr/>
        </p:nvCxnSpPr>
        <p:spPr>
          <a:xfrm flipH="1">
            <a:off x="1014230" y="3892171"/>
            <a:ext cx="1061167" cy="386908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04" idx="1"/>
            <a:endCxn id="147" idx="3"/>
          </p:cNvCxnSpPr>
          <p:nvPr/>
        </p:nvCxnSpPr>
        <p:spPr>
          <a:xfrm flipH="1">
            <a:off x="1008027" y="3892171"/>
            <a:ext cx="1067370" cy="1323038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/>
          <p:cNvSpPr/>
          <p:nvPr/>
        </p:nvSpPr>
        <p:spPr bwMode="auto">
          <a:xfrm>
            <a:off x="5725421" y="2431259"/>
            <a:ext cx="3268240" cy="222191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800" dirty="0" smtClean="0">
              <a:latin typeface="+mn-ea"/>
            </a:endParaRPr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6084210" y="1804720"/>
            <a:ext cx="307777" cy="400110"/>
          </a:xfrm>
          <a:prstGeom prst="rect">
            <a:avLst/>
          </a:prstGeom>
          <a:noFill/>
          <a:ln w="9525">
            <a:noFill/>
          </a:ln>
        </p:spPr>
        <p:txBody>
          <a:bodyPr vert="eaVert" wrap="none" rtlCol="0">
            <a:spAutoFit/>
          </a:bodyPr>
          <a:lstStyle/>
          <a:p>
            <a:r>
              <a:rPr lang="ja-JP" altLang="en-US" sz="800" dirty="0">
                <a:latin typeface="+mn-ea"/>
              </a:rPr>
              <a:t>・・</a:t>
            </a:r>
            <a:r>
              <a:rPr lang="ja-JP" altLang="en-US" sz="800" dirty="0" smtClean="0">
                <a:latin typeface="+mn-ea"/>
              </a:rPr>
              <a:t>・</a:t>
            </a:r>
            <a:endParaRPr kumimoji="1" lang="ja-JP" altLang="en-US" sz="800" dirty="0">
              <a:latin typeface="+mn-ea"/>
            </a:endParaRPr>
          </a:p>
        </p:txBody>
      </p:sp>
      <p:sp>
        <p:nvSpPr>
          <p:cNvPr id="155" name="テキスト ボックス 154"/>
          <p:cNvSpPr txBox="1"/>
          <p:nvPr/>
        </p:nvSpPr>
        <p:spPr>
          <a:xfrm>
            <a:off x="5652150" y="2466092"/>
            <a:ext cx="3255114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(</a:t>
            </a:r>
            <a:r>
              <a:rPr lang="ja-JP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例</a:t>
            </a:r>
            <a:r>
              <a:rPr lang="ja-JP" altLang="en-US" sz="800" dirty="0"/>
              <a:t>：</a:t>
            </a:r>
            <a:r>
              <a:rPr lang="en-US" altLang="ja-JP" sz="800" dirty="0" smtClean="0"/>
              <a:t>Ansible-driver</a:t>
            </a:r>
            <a:r>
              <a:rPr lang="en-US" altLang="ja-JP" sz="800" dirty="0"/>
              <a:t>)</a:t>
            </a:r>
            <a:endParaRPr kumimoji="1" lang="ja-JP" altLang="en-US" sz="9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6084210" y="4707362"/>
            <a:ext cx="307777" cy="400110"/>
          </a:xfrm>
          <a:prstGeom prst="rect">
            <a:avLst/>
          </a:prstGeom>
          <a:noFill/>
          <a:ln w="9525">
            <a:noFill/>
          </a:ln>
        </p:spPr>
        <p:txBody>
          <a:bodyPr vert="eaVert" wrap="none" rtlCol="0">
            <a:spAutoFit/>
          </a:bodyPr>
          <a:lstStyle/>
          <a:p>
            <a:r>
              <a:rPr lang="ja-JP" altLang="en-US" sz="800" dirty="0">
                <a:latin typeface="+mn-ea"/>
              </a:rPr>
              <a:t>・・</a:t>
            </a:r>
            <a:r>
              <a:rPr lang="ja-JP" altLang="en-US" sz="800" dirty="0" smtClean="0">
                <a:latin typeface="+mn-ea"/>
              </a:rPr>
              <a:t>・</a:t>
            </a:r>
            <a:endParaRPr kumimoji="1" lang="ja-JP" altLang="en-US" sz="800" dirty="0">
              <a:latin typeface="+mn-ea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636477" y="2744703"/>
            <a:ext cx="679424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6000"/>
                    </a:schemeClr>
                  </a:glow>
                </a:effectLst>
                <a:latin typeface="+mn-ea"/>
              </a:rPr>
              <a:t>①</a:t>
            </a:r>
            <a:r>
              <a:rPr lang="en-US" altLang="ja-JP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6000"/>
                    </a:schemeClr>
                  </a:glow>
                </a:effectLst>
                <a:latin typeface="+mn-ea"/>
              </a:rPr>
              <a:t>https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6000"/>
                  </a:schemeClr>
                </a:glow>
              </a:effectLst>
              <a:latin typeface="+mn-ea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7359541" y="112452"/>
            <a:ext cx="1603972" cy="408591"/>
          </a:xfrm>
          <a:prstGeom prst="roundRect">
            <a:avLst>
              <a:gd name="adj" fmla="val 7488"/>
            </a:avLst>
          </a:prstGeom>
          <a:solidFill>
            <a:schemeClr val="accent6">
              <a:lumMod val="25000"/>
              <a:lumOff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マニュアル掲載用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244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システム構成（</a:t>
            </a:r>
            <a:r>
              <a:rPr lang="en-US" altLang="ja-JP" dirty="0" smtClean="0"/>
              <a:t>HA</a:t>
            </a:r>
            <a:r>
              <a:rPr lang="ja-JP" altLang="en-US" dirty="0" smtClean="0"/>
              <a:t>構成）</a:t>
            </a:r>
            <a:endParaRPr lang="zh-TW" altLang="en-US" dirty="0"/>
          </a:p>
        </p:txBody>
      </p:sp>
      <p:sp>
        <p:nvSpPr>
          <p:cNvPr id="16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77313"/>
            <a:ext cx="8784976" cy="413984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システム構成イメージ</a:t>
            </a:r>
            <a:endParaRPr lang="en-US" altLang="ja-JP" dirty="0" smtClean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251400" y="738811"/>
            <a:ext cx="8906519" cy="5720954"/>
            <a:chOff x="251400" y="738811"/>
            <a:chExt cx="8906519" cy="5720954"/>
          </a:xfrm>
        </p:grpSpPr>
        <p:sp>
          <p:nvSpPr>
            <p:cNvPr id="388" name="正方形/長方形 387"/>
            <p:cNvSpPr/>
            <p:nvPr/>
          </p:nvSpPr>
          <p:spPr>
            <a:xfrm>
              <a:off x="2439988" y="1348834"/>
              <a:ext cx="5293682" cy="51109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ja-JP" sz="800" dirty="0" smtClean="0">
                  <a:solidFill>
                    <a:schemeClr val="tx1"/>
                  </a:solidFill>
                  <a:latin typeface="+mn-ea"/>
                </a:rPr>
                <a:t>ITA</a:t>
              </a:r>
              <a:r>
                <a:rPr lang="ja-JP" altLang="en-US" sz="800" dirty="0" smtClean="0">
                  <a:solidFill>
                    <a:schemeClr val="tx1"/>
                  </a:solidFill>
                  <a:latin typeface="+mn-ea"/>
                </a:rPr>
                <a:t>サーバ群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88" name="グループ化 187"/>
            <p:cNvGrpSpPr/>
            <p:nvPr/>
          </p:nvGrpSpPr>
          <p:grpSpPr>
            <a:xfrm>
              <a:off x="6135986" y="3160800"/>
              <a:ext cx="1439486" cy="1261860"/>
              <a:chOff x="6181000" y="3103270"/>
              <a:chExt cx="1677901" cy="1261860"/>
            </a:xfrm>
          </p:grpSpPr>
          <p:grpSp>
            <p:nvGrpSpPr>
              <p:cNvPr id="189" name="グループ化 188"/>
              <p:cNvGrpSpPr/>
              <p:nvPr/>
            </p:nvGrpSpPr>
            <p:grpSpPr>
              <a:xfrm>
                <a:off x="6264138" y="3103270"/>
                <a:ext cx="1594763" cy="1145209"/>
                <a:chOff x="7102694" y="4651508"/>
                <a:chExt cx="1594763" cy="1194250"/>
              </a:xfrm>
            </p:grpSpPr>
            <p:sp>
              <p:nvSpPr>
                <p:cNvPr id="230" name="正方形/長方形 229"/>
                <p:cNvSpPr/>
                <p:nvPr/>
              </p:nvSpPr>
              <p:spPr>
                <a:xfrm>
                  <a:off x="7102694" y="4651508"/>
                  <a:ext cx="1594763" cy="11942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kumimoji="1" lang="en-US" altLang="ja-JP" sz="700" dirty="0" smtClean="0">
                      <a:solidFill>
                        <a:schemeClr val="tx1"/>
                      </a:solidFill>
                      <a:latin typeface="+mn-ea"/>
                    </a:rPr>
                    <a:t>Ansible</a:t>
                  </a:r>
                  <a:r>
                    <a:rPr kumimoji="1" lang="ja-JP" altLang="en-US" sz="700" dirty="0" smtClean="0">
                      <a:solidFill>
                        <a:schemeClr val="tx1"/>
                      </a:solidFill>
                      <a:latin typeface="+mn-ea"/>
                    </a:rPr>
                    <a:t>サーバ</a:t>
                  </a:r>
                  <a:endParaRPr kumimoji="1" lang="ja-JP" altLang="en-US" sz="7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31" name="正方形/長方形 230"/>
                <p:cNvSpPr/>
                <p:nvPr/>
              </p:nvSpPr>
              <p:spPr>
                <a:xfrm>
                  <a:off x="7196969" y="5299188"/>
                  <a:ext cx="416444" cy="290112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kumimoji="1" lang="en-US" altLang="ja-JP" sz="700" dirty="0" smtClean="0">
                      <a:solidFill>
                        <a:schemeClr val="tx1"/>
                      </a:solidFill>
                      <a:latin typeface="+mn-ea"/>
                    </a:rPr>
                    <a:t>Apache</a:t>
                  </a:r>
                  <a:endParaRPr kumimoji="1" lang="ja-JP" altLang="en-US" sz="7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32" name="正方形/長方形 231"/>
                <p:cNvSpPr/>
                <p:nvPr/>
              </p:nvSpPr>
              <p:spPr>
                <a:xfrm>
                  <a:off x="7672780" y="5299188"/>
                  <a:ext cx="416444" cy="290112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kumimoji="1" lang="en-US" altLang="ja-JP" sz="700" dirty="0" smtClean="0">
                      <a:solidFill>
                        <a:schemeClr val="tx1"/>
                      </a:solidFill>
                      <a:latin typeface="+mn-ea"/>
                    </a:rPr>
                    <a:t>PHP</a:t>
                  </a:r>
                  <a:endParaRPr kumimoji="1" lang="ja-JP" altLang="en-US" sz="7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36" name="正方形/長方形 235"/>
                <p:cNvSpPr/>
                <p:nvPr/>
              </p:nvSpPr>
              <p:spPr>
                <a:xfrm>
                  <a:off x="7196969" y="4772392"/>
                  <a:ext cx="889597" cy="43566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altLang="ja-JP" sz="700" dirty="0">
                      <a:solidFill>
                        <a:schemeClr val="tx1"/>
                      </a:solidFill>
                      <a:latin typeface="+mn-ea"/>
                    </a:rPr>
                    <a:t>Exastro ITA</a:t>
                  </a:r>
                  <a:br>
                    <a:rPr lang="en-US" altLang="ja-JP" sz="700" dirty="0">
                      <a:solidFill>
                        <a:schemeClr val="tx1"/>
                      </a:solidFill>
                      <a:latin typeface="+mn-ea"/>
                    </a:rPr>
                  </a:br>
                  <a:r>
                    <a:rPr lang="en-US" altLang="ja-JP" sz="600" dirty="0">
                      <a:solidFill>
                        <a:schemeClr val="tx1"/>
                      </a:solidFill>
                      <a:latin typeface="+mn-ea"/>
                    </a:rPr>
                    <a:t>(</a:t>
                  </a:r>
                  <a:r>
                    <a:rPr lang="en-US" altLang="ja-JP" sz="600" dirty="0" smtClean="0">
                      <a:solidFill>
                        <a:schemeClr val="tx1"/>
                      </a:solidFill>
                      <a:latin typeface="+mn-ea"/>
                    </a:rPr>
                    <a:t>Ansible</a:t>
                  </a:r>
                  <a:r>
                    <a:rPr lang="ja-JP" altLang="en-US" sz="600" dirty="0" smtClean="0">
                      <a:solidFill>
                        <a:schemeClr val="tx1"/>
                      </a:solidFill>
                      <a:latin typeface="+mn-ea"/>
                    </a:rPr>
                    <a:t>ｴｰｼﾞｪﾝﾄ</a:t>
                  </a:r>
                  <a:r>
                    <a:rPr lang="en-US" altLang="ja-JP" sz="600" dirty="0" smtClean="0">
                      <a:solidFill>
                        <a:schemeClr val="tx1"/>
                      </a:solidFill>
                      <a:latin typeface="+mn-ea"/>
                    </a:rPr>
                    <a:t>)</a:t>
                  </a:r>
                  <a:endParaRPr lang="en-US" altLang="ja-JP" sz="6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39" name="正方形/長方形 238"/>
                <p:cNvSpPr/>
                <p:nvPr/>
              </p:nvSpPr>
              <p:spPr>
                <a:xfrm>
                  <a:off x="8172576" y="4772392"/>
                  <a:ext cx="431984" cy="814382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altLang="ja-JP" sz="700" dirty="0">
                      <a:solidFill>
                        <a:schemeClr val="tx1"/>
                      </a:solidFill>
                      <a:latin typeface="+mn-ea"/>
                    </a:rPr>
                    <a:t>Ansible</a:t>
                  </a:r>
                  <a:br>
                    <a:rPr lang="en-US" altLang="ja-JP" sz="700" dirty="0">
                      <a:solidFill>
                        <a:schemeClr val="tx1"/>
                      </a:solidFill>
                      <a:latin typeface="+mn-ea"/>
                    </a:rPr>
                  </a:br>
                  <a:r>
                    <a:rPr lang="en-US" altLang="ja-JP" sz="700" dirty="0">
                      <a:solidFill>
                        <a:schemeClr val="tx1"/>
                      </a:solidFill>
                      <a:latin typeface="+mn-ea"/>
                    </a:rPr>
                    <a:t>(Core)</a:t>
                  </a:r>
                </a:p>
              </p:txBody>
            </p:sp>
            <p:cxnSp>
              <p:nvCxnSpPr>
                <p:cNvPr id="240" name="直線コネクタ 239"/>
                <p:cNvCxnSpPr>
                  <a:stCxn id="232" idx="3"/>
                  <a:endCxn id="239" idx="1"/>
                </p:cNvCxnSpPr>
                <p:nvPr/>
              </p:nvCxnSpPr>
              <p:spPr>
                <a:xfrm flipV="1">
                  <a:off x="8089224" y="5179583"/>
                  <a:ext cx="83352" cy="264661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直線コネクタ 240"/>
                <p:cNvCxnSpPr>
                  <a:stCxn id="231" idx="3"/>
                  <a:endCxn id="232" idx="1"/>
                </p:cNvCxnSpPr>
                <p:nvPr/>
              </p:nvCxnSpPr>
              <p:spPr>
                <a:xfrm>
                  <a:off x="7613413" y="5444244"/>
                  <a:ext cx="59367" cy="0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直線コネクタ 241"/>
                <p:cNvCxnSpPr>
                  <a:stCxn id="232" idx="0"/>
                  <a:endCxn id="236" idx="2"/>
                </p:cNvCxnSpPr>
                <p:nvPr/>
              </p:nvCxnSpPr>
              <p:spPr>
                <a:xfrm flipH="1" flipV="1">
                  <a:off x="7641768" y="5208058"/>
                  <a:ext cx="239234" cy="91130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グループ化 189"/>
              <p:cNvGrpSpPr/>
              <p:nvPr/>
            </p:nvGrpSpPr>
            <p:grpSpPr>
              <a:xfrm>
                <a:off x="6181000" y="3219921"/>
                <a:ext cx="1594763" cy="1145209"/>
                <a:chOff x="7102694" y="4651508"/>
                <a:chExt cx="1594763" cy="1194250"/>
              </a:xfrm>
            </p:grpSpPr>
            <p:sp>
              <p:nvSpPr>
                <p:cNvPr id="219" name="正方形/長方形 218"/>
                <p:cNvSpPr/>
                <p:nvPr/>
              </p:nvSpPr>
              <p:spPr>
                <a:xfrm>
                  <a:off x="7102694" y="4651508"/>
                  <a:ext cx="1594763" cy="11942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kumimoji="1" lang="en-US" altLang="ja-JP" sz="800" dirty="0" smtClean="0">
                      <a:solidFill>
                        <a:schemeClr val="tx1"/>
                      </a:solidFill>
                      <a:latin typeface="+mn-ea"/>
                    </a:rPr>
                    <a:t>Ansible</a:t>
                  </a:r>
                  <a:r>
                    <a:rPr kumimoji="1" lang="ja-JP" altLang="en-US" sz="800" dirty="0" smtClean="0">
                      <a:solidFill>
                        <a:schemeClr val="tx1"/>
                      </a:solidFill>
                      <a:latin typeface="+mn-ea"/>
                    </a:rPr>
                    <a:t>サーバ　</a:t>
                  </a:r>
                  <a:r>
                    <a:rPr kumimoji="1" lang="en-US" altLang="ja-JP" sz="800" dirty="0" smtClean="0">
                      <a:solidFill>
                        <a:schemeClr val="tx1"/>
                      </a:solidFill>
                      <a:latin typeface="+mn-ea"/>
                    </a:rPr>
                    <a:t>※</a:t>
                  </a:r>
                  <a:endParaRPr kumimoji="1" lang="ja-JP" altLang="en-US" sz="8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20" name="正方形/長方形 219"/>
                <p:cNvSpPr/>
                <p:nvPr/>
              </p:nvSpPr>
              <p:spPr>
                <a:xfrm>
                  <a:off x="7196969" y="5299188"/>
                  <a:ext cx="416444" cy="290112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kumimoji="1" lang="en-US" altLang="ja-JP" sz="700" dirty="0" smtClean="0">
                      <a:solidFill>
                        <a:schemeClr val="tx1"/>
                      </a:solidFill>
                      <a:latin typeface="+mn-ea"/>
                    </a:rPr>
                    <a:t>Apache</a:t>
                  </a:r>
                  <a:endParaRPr kumimoji="1" lang="ja-JP" altLang="en-US" sz="7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22" name="正方形/長方形 221"/>
                <p:cNvSpPr/>
                <p:nvPr/>
              </p:nvSpPr>
              <p:spPr>
                <a:xfrm>
                  <a:off x="7672780" y="5299188"/>
                  <a:ext cx="416444" cy="290112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kumimoji="1" lang="en-US" altLang="ja-JP" sz="700" dirty="0" smtClean="0">
                      <a:solidFill>
                        <a:schemeClr val="tx1"/>
                      </a:solidFill>
                      <a:latin typeface="+mn-ea"/>
                    </a:rPr>
                    <a:t>PHP</a:t>
                  </a:r>
                  <a:endParaRPr kumimoji="1" lang="ja-JP" altLang="en-US" sz="7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23" name="正方形/長方形 222"/>
                <p:cNvSpPr/>
                <p:nvPr/>
              </p:nvSpPr>
              <p:spPr>
                <a:xfrm>
                  <a:off x="7196969" y="4772392"/>
                  <a:ext cx="889597" cy="43566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altLang="ja-JP" sz="800" dirty="0">
                      <a:solidFill>
                        <a:schemeClr val="tx1"/>
                      </a:solidFill>
                      <a:latin typeface="+mn-ea"/>
                    </a:rPr>
                    <a:t>Exastro ITA</a:t>
                  </a:r>
                  <a:br>
                    <a:rPr lang="en-US" altLang="ja-JP" sz="800" dirty="0">
                      <a:solidFill>
                        <a:schemeClr val="tx1"/>
                      </a:solidFill>
                      <a:latin typeface="+mn-ea"/>
                    </a:rPr>
                  </a:br>
                  <a:r>
                    <a:rPr lang="en-US" altLang="ja-JP" sz="700" dirty="0">
                      <a:solidFill>
                        <a:schemeClr val="tx1"/>
                      </a:solidFill>
                      <a:latin typeface="+mn-ea"/>
                    </a:rPr>
                    <a:t>(</a:t>
                  </a:r>
                  <a:r>
                    <a:rPr lang="en-US" altLang="ja-JP" sz="700" dirty="0" smtClean="0">
                      <a:solidFill>
                        <a:schemeClr val="tx1"/>
                      </a:solidFill>
                      <a:latin typeface="+mn-ea"/>
                    </a:rPr>
                    <a:t>Ansible</a:t>
                  </a:r>
                  <a:r>
                    <a:rPr lang="ja-JP" altLang="en-US" sz="700" dirty="0" smtClean="0">
                      <a:solidFill>
                        <a:schemeClr val="tx1"/>
                      </a:solidFill>
                      <a:latin typeface="+mn-ea"/>
                    </a:rPr>
                    <a:t>ｴｰｼﾞｪﾝﾄ</a:t>
                  </a:r>
                  <a:r>
                    <a:rPr lang="en-US" altLang="ja-JP" sz="700" dirty="0" smtClean="0">
                      <a:solidFill>
                        <a:schemeClr val="tx1"/>
                      </a:solidFill>
                      <a:latin typeface="+mn-ea"/>
                    </a:rPr>
                    <a:t>)</a:t>
                  </a:r>
                  <a:endParaRPr lang="en-US" altLang="ja-JP" sz="7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24" name="正方形/長方形 223"/>
                <p:cNvSpPr/>
                <p:nvPr/>
              </p:nvSpPr>
              <p:spPr>
                <a:xfrm>
                  <a:off x="8172576" y="4772392"/>
                  <a:ext cx="431984" cy="814382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altLang="ja-JP" sz="700" dirty="0">
                      <a:solidFill>
                        <a:schemeClr val="tx1"/>
                      </a:solidFill>
                      <a:latin typeface="+mn-ea"/>
                    </a:rPr>
                    <a:t>Ansible</a:t>
                  </a:r>
                  <a:br>
                    <a:rPr lang="en-US" altLang="ja-JP" sz="700" dirty="0">
                      <a:solidFill>
                        <a:schemeClr val="tx1"/>
                      </a:solidFill>
                      <a:latin typeface="+mn-ea"/>
                    </a:rPr>
                  </a:br>
                  <a:r>
                    <a:rPr lang="en-US" altLang="ja-JP" sz="700" dirty="0">
                      <a:solidFill>
                        <a:schemeClr val="tx1"/>
                      </a:solidFill>
                      <a:latin typeface="+mn-ea"/>
                    </a:rPr>
                    <a:t>(Core)</a:t>
                  </a:r>
                </a:p>
              </p:txBody>
            </p:sp>
            <p:cxnSp>
              <p:nvCxnSpPr>
                <p:cNvPr id="225" name="直線コネクタ 224"/>
                <p:cNvCxnSpPr>
                  <a:stCxn id="222" idx="3"/>
                  <a:endCxn id="224" idx="1"/>
                </p:cNvCxnSpPr>
                <p:nvPr/>
              </p:nvCxnSpPr>
              <p:spPr>
                <a:xfrm flipV="1">
                  <a:off x="8089224" y="5179583"/>
                  <a:ext cx="83352" cy="264661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線コネクタ 225"/>
                <p:cNvCxnSpPr>
                  <a:stCxn id="220" idx="3"/>
                  <a:endCxn id="222" idx="1"/>
                </p:cNvCxnSpPr>
                <p:nvPr/>
              </p:nvCxnSpPr>
              <p:spPr>
                <a:xfrm>
                  <a:off x="7613413" y="5444244"/>
                  <a:ext cx="59367" cy="0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直線コネクタ 228"/>
                <p:cNvCxnSpPr>
                  <a:stCxn id="222" idx="0"/>
                  <a:endCxn id="223" idx="2"/>
                </p:cNvCxnSpPr>
                <p:nvPr/>
              </p:nvCxnSpPr>
              <p:spPr>
                <a:xfrm flipH="1" flipV="1">
                  <a:off x="7641768" y="5208058"/>
                  <a:ext cx="239234" cy="91130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5" name="グループ化 244"/>
            <p:cNvGrpSpPr/>
            <p:nvPr/>
          </p:nvGrpSpPr>
          <p:grpSpPr>
            <a:xfrm>
              <a:off x="4105592" y="2157616"/>
              <a:ext cx="1244568" cy="2696922"/>
              <a:chOff x="4105592" y="1793762"/>
              <a:chExt cx="1244568" cy="3003428"/>
            </a:xfrm>
          </p:grpSpPr>
          <p:sp>
            <p:nvSpPr>
              <p:cNvPr id="246" name="円柱 245"/>
              <p:cNvSpPr/>
              <p:nvPr/>
            </p:nvSpPr>
            <p:spPr>
              <a:xfrm>
                <a:off x="4105592" y="1812302"/>
                <a:ext cx="1244568" cy="2984888"/>
              </a:xfrm>
              <a:prstGeom prst="can">
                <a:avLst>
                  <a:gd name="adj" fmla="val 2306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4824000" rtlCol="0" anchor="ctr"/>
              <a:lstStyle/>
              <a:p>
                <a:pPr algn="ctr"/>
                <a:endParaRPr kumimoji="1" lang="ja-JP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47" name="円柱 246"/>
              <p:cNvSpPr/>
              <p:nvPr/>
            </p:nvSpPr>
            <p:spPr bwMode="auto">
              <a:xfrm rot="5400000">
                <a:off x="4568326" y="1887957"/>
                <a:ext cx="355699" cy="1031430"/>
              </a:xfrm>
              <a:prstGeom prst="can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800" dirty="0">
                    <a:effectLst>
                      <a:glow rad="190500">
                        <a:schemeClr val="bg1"/>
                      </a:glow>
                    </a:effectLst>
                    <a:latin typeface="+mn-ea"/>
                  </a:rPr>
                  <a:t>セッション</a:t>
                </a:r>
                <a:r>
                  <a:rPr lang="en-US" altLang="ja-JP" sz="800" dirty="0">
                    <a:effectLst>
                      <a:glow rad="190500">
                        <a:schemeClr val="bg1"/>
                      </a:glow>
                    </a:effectLst>
                    <a:latin typeface="+mn-ea"/>
                  </a:rPr>
                  <a:t/>
                </a:r>
                <a:br>
                  <a:rPr lang="en-US" altLang="ja-JP" sz="800" dirty="0">
                    <a:effectLst>
                      <a:glow rad="190500">
                        <a:schemeClr val="bg1"/>
                      </a:glow>
                    </a:effectLst>
                    <a:latin typeface="+mn-ea"/>
                  </a:rPr>
                </a:br>
                <a:r>
                  <a:rPr lang="ja-JP" altLang="en-US" sz="800" dirty="0" smtClean="0">
                    <a:effectLst>
                      <a:glow rad="190500">
                        <a:schemeClr val="bg1"/>
                      </a:glow>
                    </a:effectLst>
                    <a:latin typeface="+mn-ea"/>
                  </a:rPr>
                  <a:t>ファイル</a:t>
                </a:r>
                <a:endParaRPr lang="ja-JP" altLang="en-US" sz="800" dirty="0">
                  <a:effectLst>
                    <a:glow rad="190500">
                      <a:schemeClr val="bg1"/>
                    </a:glow>
                  </a:effectLst>
                  <a:latin typeface="+mn-ea"/>
                </a:endParaRPr>
              </a:p>
            </p:txBody>
          </p:sp>
          <p:sp>
            <p:nvSpPr>
              <p:cNvPr id="248" name="角丸四角形 247"/>
              <p:cNvSpPr/>
              <p:nvPr/>
            </p:nvSpPr>
            <p:spPr>
              <a:xfrm>
                <a:off x="4159304" y="1793762"/>
                <a:ext cx="1190855" cy="339225"/>
              </a:xfrm>
              <a:prstGeom prst="roundRect">
                <a:avLst>
                  <a:gd name="adj" fmla="val 7058"/>
                </a:avLst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800" dirty="0" smtClean="0">
                    <a:solidFill>
                      <a:schemeClr val="tx1"/>
                    </a:solidFill>
                    <a:latin typeface="+mn-ea"/>
                  </a:rPr>
                  <a:t>外部ストレージ</a:t>
                </a:r>
                <a:endParaRPr kumimoji="1" lang="ja-JP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49" name="円柱 248"/>
              <p:cNvSpPr/>
              <p:nvPr/>
            </p:nvSpPr>
            <p:spPr bwMode="auto">
              <a:xfrm rot="5400000">
                <a:off x="4568326" y="2392027"/>
                <a:ext cx="355699" cy="1031430"/>
              </a:xfrm>
              <a:prstGeom prst="can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700" dirty="0" smtClean="0">
                    <a:effectLst>
                      <a:glow rad="190500">
                        <a:schemeClr val="bg1"/>
                      </a:glow>
                    </a:effectLst>
                    <a:latin typeface="+mn-ea"/>
                  </a:rPr>
                  <a:t>アップロードファイル</a:t>
                </a:r>
                <a:r>
                  <a:rPr lang="en-US" altLang="ja-JP" sz="700" dirty="0" smtClean="0">
                    <a:effectLst>
                      <a:glow rad="190500">
                        <a:schemeClr val="bg1"/>
                      </a:glow>
                    </a:effectLst>
                    <a:latin typeface="+mn-ea"/>
                  </a:rPr>
                  <a:t>(Playbook</a:t>
                </a:r>
                <a:r>
                  <a:rPr lang="ja-JP" altLang="en-US" sz="700" dirty="0" smtClean="0">
                    <a:effectLst>
                      <a:glow rad="190500">
                        <a:schemeClr val="bg1"/>
                      </a:glow>
                    </a:effectLst>
                    <a:latin typeface="+mn-ea"/>
                  </a:rPr>
                  <a:t>等</a:t>
                </a:r>
                <a:r>
                  <a:rPr lang="en-US" altLang="ja-JP" sz="700" dirty="0">
                    <a:effectLst>
                      <a:glow rad="190500">
                        <a:schemeClr val="bg1"/>
                      </a:glow>
                    </a:effectLst>
                    <a:latin typeface="+mn-ea"/>
                  </a:rPr>
                  <a:t>)</a:t>
                </a:r>
              </a:p>
            </p:txBody>
          </p:sp>
          <p:sp>
            <p:nvSpPr>
              <p:cNvPr id="250" name="円柱 249"/>
              <p:cNvSpPr/>
              <p:nvPr/>
            </p:nvSpPr>
            <p:spPr bwMode="auto">
              <a:xfrm rot="5400000">
                <a:off x="4562180" y="2896097"/>
                <a:ext cx="355699" cy="1031430"/>
              </a:xfrm>
              <a:prstGeom prst="can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700" dirty="0" smtClean="0">
                    <a:effectLst>
                      <a:glow rad="190500">
                        <a:schemeClr val="bg1"/>
                      </a:glow>
                    </a:effectLst>
                    <a:latin typeface="+mn-ea"/>
                  </a:rPr>
                  <a:t>データリレイストレージ</a:t>
                </a:r>
                <a:r>
                  <a:rPr lang="en-US" altLang="ja-JP" sz="700" dirty="0" smtClean="0">
                    <a:effectLst>
                      <a:glow rad="190500">
                        <a:schemeClr val="bg1"/>
                      </a:glow>
                    </a:effectLst>
                    <a:latin typeface="+mn-ea"/>
                  </a:rPr>
                  <a:t>(</a:t>
                </a:r>
                <a:r>
                  <a:rPr lang="en-US" altLang="ja-JP" sz="700" dirty="0">
                    <a:effectLst>
                      <a:glow rad="190500">
                        <a:schemeClr val="bg1"/>
                      </a:glow>
                    </a:effectLst>
                    <a:latin typeface="+mn-ea"/>
                  </a:rPr>
                  <a:t>IN/OUT)</a:t>
                </a:r>
              </a:p>
            </p:txBody>
          </p:sp>
          <p:sp>
            <p:nvSpPr>
              <p:cNvPr id="252" name="円柱 251"/>
              <p:cNvSpPr/>
              <p:nvPr/>
            </p:nvSpPr>
            <p:spPr bwMode="auto">
              <a:xfrm rot="5400000">
                <a:off x="4562179" y="3400167"/>
                <a:ext cx="355699" cy="1031430"/>
              </a:xfrm>
              <a:prstGeom prst="can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800" dirty="0">
                    <a:effectLst>
                      <a:glow rad="190500">
                        <a:schemeClr val="bg1"/>
                      </a:glow>
                    </a:effectLst>
                    <a:latin typeface="+mn-ea"/>
                  </a:rPr>
                  <a:t>一時</a:t>
                </a:r>
                <a:r>
                  <a:rPr lang="ja-JP" altLang="en-US" sz="800" dirty="0" smtClean="0">
                    <a:effectLst>
                      <a:glow rad="190500">
                        <a:schemeClr val="bg1"/>
                      </a:glow>
                    </a:effectLst>
                    <a:latin typeface="+mn-ea"/>
                  </a:rPr>
                  <a:t>ファイル</a:t>
                </a:r>
                <a:endParaRPr lang="en-US" altLang="ja-JP" sz="800" dirty="0">
                  <a:effectLst>
                    <a:glow rad="190500">
                      <a:schemeClr val="bg1"/>
                    </a:glow>
                  </a:effectLst>
                  <a:latin typeface="+mn-ea"/>
                </a:endParaRPr>
              </a:p>
            </p:txBody>
          </p:sp>
          <p:sp>
            <p:nvSpPr>
              <p:cNvPr id="253" name="円柱 252"/>
              <p:cNvSpPr/>
              <p:nvPr/>
            </p:nvSpPr>
            <p:spPr bwMode="auto">
              <a:xfrm rot="5400000">
                <a:off x="4569740" y="3904237"/>
                <a:ext cx="355699" cy="1031430"/>
              </a:xfrm>
              <a:prstGeom prst="can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dirty="0">
                    <a:effectLst>
                      <a:glow rad="190500">
                        <a:schemeClr val="bg1"/>
                      </a:glow>
                    </a:effectLst>
                    <a:latin typeface="+mn-ea"/>
                  </a:rPr>
                  <a:t>DB</a:t>
                </a:r>
                <a:r>
                  <a:rPr lang="ja-JP" altLang="en-US" sz="800" dirty="0">
                    <a:effectLst>
                      <a:glow rad="190500">
                        <a:schemeClr val="bg1"/>
                      </a:glow>
                    </a:effectLst>
                    <a:latin typeface="+mn-ea"/>
                  </a:rPr>
                  <a:t>ファイル</a:t>
                </a:r>
              </a:p>
            </p:txBody>
          </p:sp>
        </p:grpSp>
        <p:grpSp>
          <p:nvGrpSpPr>
            <p:cNvPr id="254" name="グループ化 253"/>
            <p:cNvGrpSpPr/>
            <p:nvPr/>
          </p:nvGrpSpPr>
          <p:grpSpPr>
            <a:xfrm>
              <a:off x="4172004" y="5111519"/>
              <a:ext cx="1120096" cy="823725"/>
              <a:chOff x="3779912" y="5341579"/>
              <a:chExt cx="1306764" cy="823725"/>
            </a:xfrm>
          </p:grpSpPr>
          <p:sp>
            <p:nvSpPr>
              <p:cNvPr id="255" name="正方形/長方形 254"/>
              <p:cNvSpPr/>
              <p:nvPr/>
            </p:nvSpPr>
            <p:spPr>
              <a:xfrm>
                <a:off x="3902887" y="5341579"/>
                <a:ext cx="1183789" cy="6937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en-US" altLang="ja-JP" sz="800" dirty="0" smtClean="0">
                    <a:solidFill>
                      <a:schemeClr val="tx1"/>
                    </a:solidFill>
                    <a:latin typeface="+mn-ea"/>
                  </a:rPr>
                  <a:t>DBMS</a:t>
                </a:r>
                <a:r>
                  <a:rPr kumimoji="1" lang="ja-JP" altLang="en-US" sz="800" dirty="0" smtClean="0">
                    <a:solidFill>
                      <a:schemeClr val="tx1"/>
                    </a:solidFill>
                    <a:latin typeface="+mn-ea"/>
                  </a:rPr>
                  <a:t>サーバ</a:t>
                </a:r>
                <a:endParaRPr kumimoji="1" lang="ja-JP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56" name="正方形/長方形 255"/>
              <p:cNvSpPr/>
              <p:nvPr/>
            </p:nvSpPr>
            <p:spPr>
              <a:xfrm>
                <a:off x="3952212" y="5435841"/>
                <a:ext cx="1081616" cy="294165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800" dirty="0" smtClean="0">
                    <a:solidFill>
                      <a:schemeClr val="tx1"/>
                    </a:solidFill>
                    <a:latin typeface="+mn-ea"/>
                  </a:rPr>
                  <a:t>MariaDB</a:t>
                </a:r>
                <a:endParaRPr kumimoji="1" lang="ja-JP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57" name="正方形/長方形 256"/>
              <p:cNvSpPr/>
              <p:nvPr/>
            </p:nvSpPr>
            <p:spPr>
              <a:xfrm>
                <a:off x="3779912" y="5475346"/>
                <a:ext cx="1183789" cy="68995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en-US" altLang="ja-JP" sz="800" dirty="0" smtClean="0">
                    <a:solidFill>
                      <a:schemeClr val="tx1"/>
                    </a:solidFill>
                    <a:latin typeface="+mn-ea"/>
                  </a:rPr>
                  <a:t>DBMS</a:t>
                </a:r>
                <a:r>
                  <a:rPr kumimoji="1" lang="ja-JP" altLang="en-US" sz="800" dirty="0" smtClean="0">
                    <a:solidFill>
                      <a:schemeClr val="tx1"/>
                    </a:solidFill>
                    <a:latin typeface="+mn-ea"/>
                  </a:rPr>
                  <a:t>サーバ</a:t>
                </a:r>
                <a:endParaRPr kumimoji="1" lang="ja-JP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58" name="正方形/長方形 257"/>
              <p:cNvSpPr/>
              <p:nvPr/>
            </p:nvSpPr>
            <p:spPr>
              <a:xfrm>
                <a:off x="3829854" y="5581912"/>
                <a:ext cx="1080997" cy="31036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800" dirty="0" smtClean="0">
                    <a:solidFill>
                      <a:schemeClr val="tx1"/>
                    </a:solidFill>
                    <a:latin typeface="+mn-ea"/>
                  </a:rPr>
                  <a:t>MariaDB</a:t>
                </a:r>
                <a:endParaRPr kumimoji="1" lang="ja-JP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cxnSp>
          <p:nvCxnSpPr>
            <p:cNvPr id="259" name="直線コネクタ 258"/>
            <p:cNvCxnSpPr>
              <a:stCxn id="253" idx="4"/>
              <a:endCxn id="258" idx="0"/>
            </p:cNvCxnSpPr>
            <p:nvPr/>
          </p:nvCxnSpPr>
          <p:spPr>
            <a:xfrm flipH="1">
              <a:off x="4678102" y="4675498"/>
              <a:ext cx="69488" cy="676354"/>
            </a:xfrm>
            <a:prstGeom prst="line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線コネクタ 259"/>
            <p:cNvCxnSpPr>
              <a:stCxn id="253" idx="4"/>
              <a:endCxn id="256" idx="0"/>
            </p:cNvCxnSpPr>
            <p:nvPr/>
          </p:nvCxnSpPr>
          <p:spPr>
            <a:xfrm>
              <a:off x="4747590" y="4675498"/>
              <a:ext cx="35656" cy="530283"/>
            </a:xfrm>
            <a:prstGeom prst="line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正方形/長方形 261"/>
            <p:cNvSpPr/>
            <p:nvPr/>
          </p:nvSpPr>
          <p:spPr>
            <a:xfrm>
              <a:off x="2615137" y="1922925"/>
              <a:ext cx="1020733" cy="12428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  <a:latin typeface="+mn-ea"/>
                </a:rPr>
                <a:t>Web/AP</a:t>
              </a:r>
              <a:r>
                <a:rPr kumimoji="1" lang="ja-JP" altLang="en-US" sz="800" dirty="0" smtClean="0">
                  <a:solidFill>
                    <a:schemeClr val="tx1"/>
                  </a:solidFill>
                  <a:latin typeface="+mn-ea"/>
                </a:rPr>
                <a:t>サーバ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3" name="正方形/長方形 262"/>
            <p:cNvSpPr/>
            <p:nvPr/>
          </p:nvSpPr>
          <p:spPr>
            <a:xfrm>
              <a:off x="2684249" y="2551911"/>
              <a:ext cx="416444" cy="29011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  <a:latin typeface="+mn-ea"/>
                </a:rPr>
                <a:t>Apache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4" name="正方形/長方形 263"/>
            <p:cNvSpPr/>
            <p:nvPr/>
          </p:nvSpPr>
          <p:spPr>
            <a:xfrm>
              <a:off x="3160060" y="2551911"/>
              <a:ext cx="416444" cy="29011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  <a:latin typeface="+mn-ea"/>
                </a:rPr>
                <a:t>PHP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5" name="正方形/長方形 264"/>
            <p:cNvSpPr/>
            <p:nvPr/>
          </p:nvSpPr>
          <p:spPr>
            <a:xfrm>
              <a:off x="2684249" y="2025115"/>
              <a:ext cx="889597" cy="43566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800" dirty="0" smtClean="0">
                  <a:solidFill>
                    <a:schemeClr val="tx1"/>
                  </a:solidFill>
                  <a:latin typeface="+mn-ea"/>
                </a:rPr>
                <a:t>Exastro ITA</a:t>
              </a:r>
              <a:br>
                <a:rPr lang="en-US" altLang="ja-JP" sz="800" dirty="0" smtClean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800" dirty="0" smtClean="0">
                  <a:solidFill>
                    <a:schemeClr val="tx1"/>
                  </a:solidFill>
                  <a:latin typeface="+mn-ea"/>
                </a:rPr>
                <a:t>(Web/AP</a:t>
              </a:r>
              <a:r>
                <a:rPr lang="ja-JP" altLang="en-US" sz="800" dirty="0" smtClean="0">
                  <a:solidFill>
                    <a:schemeClr val="tx1"/>
                  </a:solidFill>
                  <a:latin typeface="+mn-ea"/>
                </a:rPr>
                <a:t>機能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n-ea"/>
                </a:rPr>
                <a:t>)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6" name="正方形/長方形 265"/>
            <p:cNvSpPr/>
            <p:nvPr/>
          </p:nvSpPr>
          <p:spPr>
            <a:xfrm>
              <a:off x="2615137" y="3597816"/>
              <a:ext cx="1020733" cy="12428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  <a:latin typeface="+mn-ea"/>
                </a:rPr>
                <a:t>Web/AP</a:t>
              </a:r>
              <a:r>
                <a:rPr kumimoji="1" lang="ja-JP" altLang="en-US" sz="800" dirty="0" smtClean="0">
                  <a:solidFill>
                    <a:schemeClr val="tx1"/>
                  </a:solidFill>
                  <a:latin typeface="+mn-ea"/>
                </a:rPr>
                <a:t>サーバ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7" name="正方形/長方形 266"/>
            <p:cNvSpPr/>
            <p:nvPr/>
          </p:nvSpPr>
          <p:spPr>
            <a:xfrm>
              <a:off x="2684249" y="4226802"/>
              <a:ext cx="416444" cy="29011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  <a:latin typeface="+mn-ea"/>
                </a:rPr>
                <a:t>Apache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8" name="正方形/長方形 267"/>
            <p:cNvSpPr/>
            <p:nvPr/>
          </p:nvSpPr>
          <p:spPr>
            <a:xfrm>
              <a:off x="3160060" y="4226802"/>
              <a:ext cx="416444" cy="29011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  <a:latin typeface="+mn-ea"/>
                </a:rPr>
                <a:t>PHP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9" name="正方形/長方形 268"/>
            <p:cNvSpPr/>
            <p:nvPr/>
          </p:nvSpPr>
          <p:spPr>
            <a:xfrm>
              <a:off x="2684249" y="3700006"/>
              <a:ext cx="889597" cy="43566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800" dirty="0" smtClean="0">
                  <a:solidFill>
                    <a:schemeClr val="tx1"/>
                  </a:solidFill>
                  <a:latin typeface="+mn-ea"/>
                </a:rPr>
                <a:t>Exastro ITA</a:t>
              </a:r>
              <a:br>
                <a:rPr lang="en-US" altLang="ja-JP" sz="800" dirty="0" smtClean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800" dirty="0" smtClean="0">
                  <a:solidFill>
                    <a:schemeClr val="tx1"/>
                  </a:solidFill>
                  <a:latin typeface="+mn-ea"/>
                </a:rPr>
                <a:t>(Web/AP</a:t>
              </a:r>
              <a:r>
                <a:rPr lang="ja-JP" altLang="en-US" sz="800" dirty="0" smtClean="0">
                  <a:solidFill>
                    <a:schemeClr val="tx1"/>
                  </a:solidFill>
                  <a:latin typeface="+mn-ea"/>
                </a:rPr>
                <a:t>機能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n-ea"/>
                </a:rPr>
                <a:t>)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0" name="正方形/長方形 269"/>
            <p:cNvSpPr/>
            <p:nvPr/>
          </p:nvSpPr>
          <p:spPr>
            <a:xfrm>
              <a:off x="1819361" y="3174086"/>
              <a:ext cx="435050" cy="6201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  <a:latin typeface="+mn-ea"/>
                </a:rPr>
                <a:t>Load</a:t>
              </a:r>
              <a:br>
                <a:rPr kumimoji="1" lang="en-US" altLang="ja-JP" sz="800" dirty="0" smtClean="0">
                  <a:solidFill>
                    <a:schemeClr val="tx1"/>
                  </a:solidFill>
                  <a:latin typeface="+mn-ea"/>
                </a:rPr>
              </a:br>
              <a:r>
                <a:rPr kumimoji="1" lang="en-US" altLang="ja-JP" sz="800" dirty="0" smtClean="0">
                  <a:solidFill>
                    <a:schemeClr val="tx1"/>
                  </a:solidFill>
                  <a:latin typeface="+mn-ea"/>
                </a:rPr>
                <a:t>Balancer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71" name="直線コネクタ 270"/>
            <p:cNvCxnSpPr>
              <a:stCxn id="263" idx="1"/>
              <a:endCxn id="270" idx="3"/>
            </p:cNvCxnSpPr>
            <p:nvPr/>
          </p:nvCxnSpPr>
          <p:spPr>
            <a:xfrm flipH="1">
              <a:off x="2254411" y="2696967"/>
              <a:ext cx="429838" cy="787169"/>
            </a:xfrm>
            <a:prstGeom prst="line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コネクタ 271"/>
            <p:cNvCxnSpPr>
              <a:stCxn id="267" idx="1"/>
              <a:endCxn id="270" idx="3"/>
            </p:cNvCxnSpPr>
            <p:nvPr/>
          </p:nvCxnSpPr>
          <p:spPr>
            <a:xfrm flipH="1" flipV="1">
              <a:off x="2254411" y="3484136"/>
              <a:ext cx="429838" cy="887722"/>
            </a:xfrm>
            <a:prstGeom prst="line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正方形/長方形 272"/>
            <p:cNvSpPr/>
            <p:nvPr/>
          </p:nvSpPr>
          <p:spPr>
            <a:xfrm>
              <a:off x="1286086" y="3174086"/>
              <a:ext cx="435050" cy="6201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  <a:latin typeface="+mn-ea"/>
                </a:rPr>
                <a:t>SSL</a:t>
              </a:r>
              <a:br>
                <a:rPr kumimoji="1" lang="en-US" altLang="ja-JP" sz="800" dirty="0" smtClean="0">
                  <a:solidFill>
                    <a:schemeClr val="tx1"/>
                  </a:solidFill>
                  <a:latin typeface="+mn-ea"/>
                </a:rPr>
              </a:br>
              <a:r>
                <a:rPr kumimoji="1" lang="ja-JP" altLang="en-US" sz="800" dirty="0" smtClean="0">
                  <a:solidFill>
                    <a:schemeClr val="tx1"/>
                  </a:solidFill>
                  <a:latin typeface="+mn-ea"/>
                </a:rPr>
                <a:t>ｱｸｾﾗﾚｰﾀ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74" name="直線コネクタ 273"/>
            <p:cNvCxnSpPr>
              <a:stCxn id="270" idx="1"/>
              <a:endCxn id="273" idx="3"/>
            </p:cNvCxnSpPr>
            <p:nvPr/>
          </p:nvCxnSpPr>
          <p:spPr>
            <a:xfrm flipH="1">
              <a:off x="1721136" y="3484136"/>
              <a:ext cx="98225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角丸四角形 274"/>
            <p:cNvSpPr/>
            <p:nvPr/>
          </p:nvSpPr>
          <p:spPr>
            <a:xfrm>
              <a:off x="258724" y="1865933"/>
              <a:ext cx="755506" cy="460143"/>
            </a:xfrm>
            <a:prstGeom prst="roundRect">
              <a:avLst>
                <a:gd name="adj" fmla="val 66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800" dirty="0" smtClean="0">
                  <a:solidFill>
                    <a:schemeClr val="tx1"/>
                  </a:solidFill>
                  <a:latin typeface="+mn-ea"/>
                </a:rPr>
                <a:t>端末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n-ea"/>
                </a:rPr>
                <a:t/>
              </a:r>
              <a:br>
                <a:rPr lang="en-US" altLang="ja-JP" sz="800" dirty="0" smtClean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800" dirty="0" smtClean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ja-JP" altLang="en-US" sz="800" dirty="0" smtClean="0">
                  <a:solidFill>
                    <a:schemeClr val="tx1"/>
                  </a:solidFill>
                  <a:latin typeface="+mn-ea"/>
                </a:rPr>
                <a:t>ブラウザ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n-ea"/>
                </a:rPr>
                <a:t>)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6" name="角丸四角形 275"/>
            <p:cNvSpPr/>
            <p:nvPr/>
          </p:nvSpPr>
          <p:spPr>
            <a:xfrm>
              <a:off x="251400" y="2691518"/>
              <a:ext cx="756627" cy="460143"/>
            </a:xfrm>
            <a:prstGeom prst="roundRect">
              <a:avLst>
                <a:gd name="adj" fmla="val 5995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800" dirty="0" smtClean="0">
                  <a:solidFill>
                    <a:schemeClr val="tx1"/>
                  </a:solidFill>
                  <a:latin typeface="+mn-ea"/>
                </a:rPr>
                <a:t>端末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n-ea"/>
                </a:rPr>
                <a:t/>
              </a:r>
              <a:br>
                <a:rPr lang="en-US" altLang="ja-JP" sz="800" dirty="0" smtClean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800" dirty="0" smtClean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ja-JP" altLang="en-US" sz="800" dirty="0" smtClean="0">
                  <a:solidFill>
                    <a:schemeClr val="tx1"/>
                  </a:solidFill>
                  <a:latin typeface="+mn-ea"/>
                </a:rPr>
                <a:t>ブラウザ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n-ea"/>
                </a:rPr>
                <a:t>)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7" name="テキスト ボックス 276"/>
            <p:cNvSpPr txBox="1"/>
            <p:nvPr/>
          </p:nvSpPr>
          <p:spPr>
            <a:xfrm>
              <a:off x="475261" y="2291408"/>
              <a:ext cx="307777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rtlCol="0">
              <a:spAutoFit/>
            </a:bodyPr>
            <a:lstStyle/>
            <a:p>
              <a:r>
                <a:rPr lang="ja-JP" altLang="en-US" sz="800" dirty="0">
                  <a:latin typeface="+mn-ea"/>
                </a:rPr>
                <a:t>・・</a:t>
              </a:r>
              <a:r>
                <a:rPr lang="ja-JP" altLang="en-US" sz="800" dirty="0" smtClean="0">
                  <a:latin typeface="+mn-ea"/>
                </a:rPr>
                <a:t>・</a:t>
              </a:r>
              <a:endParaRPr kumimoji="1" lang="ja-JP" altLang="en-US" sz="800" dirty="0">
                <a:latin typeface="+mn-ea"/>
              </a:endParaRPr>
            </a:p>
          </p:txBody>
        </p:sp>
        <p:cxnSp>
          <p:nvCxnSpPr>
            <p:cNvPr id="278" name="直線コネクタ 277"/>
            <p:cNvCxnSpPr>
              <a:stCxn id="273" idx="1"/>
              <a:endCxn id="275" idx="3"/>
            </p:cNvCxnSpPr>
            <p:nvPr/>
          </p:nvCxnSpPr>
          <p:spPr>
            <a:xfrm flipH="1" flipV="1">
              <a:off x="1014230" y="2096005"/>
              <a:ext cx="271856" cy="1388131"/>
            </a:xfrm>
            <a:prstGeom prst="line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コネクタ 278"/>
            <p:cNvCxnSpPr>
              <a:stCxn id="273" idx="1"/>
              <a:endCxn id="276" idx="3"/>
            </p:cNvCxnSpPr>
            <p:nvPr/>
          </p:nvCxnSpPr>
          <p:spPr>
            <a:xfrm flipH="1" flipV="1">
              <a:off x="1008027" y="2921590"/>
              <a:ext cx="278059" cy="562546"/>
            </a:xfrm>
            <a:prstGeom prst="line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コネクタ 279"/>
            <p:cNvCxnSpPr>
              <a:stCxn id="247" idx="3"/>
              <a:endCxn id="264" idx="3"/>
            </p:cNvCxnSpPr>
            <p:nvPr/>
          </p:nvCxnSpPr>
          <p:spPr>
            <a:xfrm flipH="1" flipV="1">
              <a:off x="3576504" y="2696967"/>
              <a:ext cx="653957" cy="8317"/>
            </a:xfrm>
            <a:prstGeom prst="line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コネクタ 280"/>
            <p:cNvCxnSpPr>
              <a:stCxn id="249" idx="3"/>
              <a:endCxn id="264" idx="3"/>
            </p:cNvCxnSpPr>
            <p:nvPr/>
          </p:nvCxnSpPr>
          <p:spPr>
            <a:xfrm flipH="1" flipV="1">
              <a:off x="3576504" y="2696967"/>
              <a:ext cx="653957" cy="460946"/>
            </a:xfrm>
            <a:prstGeom prst="line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線コネクタ 281"/>
            <p:cNvCxnSpPr>
              <a:stCxn id="250" idx="3"/>
              <a:endCxn id="264" idx="3"/>
            </p:cNvCxnSpPr>
            <p:nvPr/>
          </p:nvCxnSpPr>
          <p:spPr>
            <a:xfrm flipH="1" flipV="1">
              <a:off x="3576504" y="2696967"/>
              <a:ext cx="647811" cy="913575"/>
            </a:xfrm>
            <a:prstGeom prst="line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線コネクタ 282"/>
            <p:cNvCxnSpPr>
              <a:stCxn id="252" idx="3"/>
              <a:endCxn id="264" idx="3"/>
            </p:cNvCxnSpPr>
            <p:nvPr/>
          </p:nvCxnSpPr>
          <p:spPr>
            <a:xfrm flipH="1" flipV="1">
              <a:off x="3576504" y="2696967"/>
              <a:ext cx="647810" cy="1366203"/>
            </a:xfrm>
            <a:prstGeom prst="line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コネクタ 283"/>
            <p:cNvCxnSpPr>
              <a:stCxn id="258" idx="1"/>
              <a:endCxn id="264" idx="3"/>
            </p:cNvCxnSpPr>
            <p:nvPr/>
          </p:nvCxnSpPr>
          <p:spPr>
            <a:xfrm flipH="1" flipV="1">
              <a:off x="3576504" y="2696967"/>
              <a:ext cx="638308" cy="2810069"/>
            </a:xfrm>
            <a:prstGeom prst="line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コネクタ 284"/>
            <p:cNvCxnSpPr>
              <a:stCxn id="258" idx="1"/>
              <a:endCxn id="268" idx="3"/>
            </p:cNvCxnSpPr>
            <p:nvPr/>
          </p:nvCxnSpPr>
          <p:spPr>
            <a:xfrm flipH="1" flipV="1">
              <a:off x="3576504" y="4371858"/>
              <a:ext cx="638308" cy="1135178"/>
            </a:xfrm>
            <a:prstGeom prst="line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コネクタ 285"/>
            <p:cNvCxnSpPr>
              <a:stCxn id="252" idx="3"/>
              <a:endCxn id="268" idx="3"/>
            </p:cNvCxnSpPr>
            <p:nvPr/>
          </p:nvCxnSpPr>
          <p:spPr>
            <a:xfrm flipH="1">
              <a:off x="3576504" y="4063170"/>
              <a:ext cx="647810" cy="308688"/>
            </a:xfrm>
            <a:prstGeom prst="line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線コネクタ 286"/>
            <p:cNvCxnSpPr>
              <a:stCxn id="250" idx="3"/>
              <a:endCxn id="268" idx="3"/>
            </p:cNvCxnSpPr>
            <p:nvPr/>
          </p:nvCxnSpPr>
          <p:spPr>
            <a:xfrm flipH="1">
              <a:off x="3576504" y="3610542"/>
              <a:ext cx="647811" cy="761316"/>
            </a:xfrm>
            <a:prstGeom prst="line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線コネクタ 287"/>
            <p:cNvCxnSpPr>
              <a:stCxn id="249" idx="3"/>
              <a:endCxn id="268" idx="3"/>
            </p:cNvCxnSpPr>
            <p:nvPr/>
          </p:nvCxnSpPr>
          <p:spPr>
            <a:xfrm flipH="1">
              <a:off x="3576504" y="3157913"/>
              <a:ext cx="653957" cy="1213945"/>
            </a:xfrm>
            <a:prstGeom prst="line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線コネクタ 288"/>
            <p:cNvCxnSpPr>
              <a:stCxn id="247" idx="3"/>
              <a:endCxn id="268" idx="3"/>
            </p:cNvCxnSpPr>
            <p:nvPr/>
          </p:nvCxnSpPr>
          <p:spPr>
            <a:xfrm flipH="1">
              <a:off x="3576504" y="2705284"/>
              <a:ext cx="653957" cy="1666574"/>
            </a:xfrm>
            <a:prstGeom prst="line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0" name="グループ化 289"/>
            <p:cNvGrpSpPr/>
            <p:nvPr/>
          </p:nvGrpSpPr>
          <p:grpSpPr>
            <a:xfrm>
              <a:off x="6224006" y="4698803"/>
              <a:ext cx="1020733" cy="1242831"/>
              <a:chOff x="8223719" y="2118287"/>
              <a:chExt cx="2743200" cy="1767907"/>
            </a:xfrm>
          </p:grpSpPr>
          <p:sp>
            <p:nvSpPr>
              <p:cNvPr id="291" name="正方形/長方形 290"/>
              <p:cNvSpPr/>
              <p:nvPr/>
            </p:nvSpPr>
            <p:spPr>
              <a:xfrm>
                <a:off x="8223719" y="2118287"/>
                <a:ext cx="2743200" cy="176790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en-US" altLang="ja-JP" sz="800" dirty="0" smtClean="0">
                    <a:solidFill>
                      <a:schemeClr val="tx1"/>
                    </a:solidFill>
                    <a:latin typeface="+mn-ea"/>
                  </a:rPr>
                  <a:t>AP</a:t>
                </a:r>
                <a:r>
                  <a:rPr kumimoji="1" lang="ja-JP" altLang="en-US" sz="800" dirty="0" smtClean="0">
                    <a:solidFill>
                      <a:schemeClr val="tx1"/>
                    </a:solidFill>
                    <a:latin typeface="+mn-ea"/>
                  </a:rPr>
                  <a:t>サーバ</a:t>
                </a:r>
                <a:r>
                  <a:rPr kumimoji="1" lang="en-US" altLang="ja-JP" sz="800" dirty="0" smtClean="0">
                    <a:solidFill>
                      <a:schemeClr val="tx1"/>
                    </a:solidFill>
                    <a:latin typeface="+mn-ea"/>
                  </a:rPr>
                  <a:t>(RHEL8)</a:t>
                </a:r>
                <a:endParaRPr kumimoji="1" lang="ja-JP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92" name="正方形/長方形 291"/>
              <p:cNvSpPr/>
              <p:nvPr/>
            </p:nvSpPr>
            <p:spPr>
              <a:xfrm>
                <a:off x="8409457" y="3013009"/>
                <a:ext cx="2397917" cy="41268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800" dirty="0" smtClean="0">
                    <a:solidFill>
                      <a:schemeClr val="tx1"/>
                    </a:solidFill>
                    <a:latin typeface="+mn-ea"/>
                  </a:rPr>
                  <a:t>PHP</a:t>
                </a:r>
                <a:endParaRPr kumimoji="1" lang="ja-JP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93" name="正方形/長方形 292"/>
              <p:cNvSpPr/>
              <p:nvPr/>
            </p:nvSpPr>
            <p:spPr>
              <a:xfrm>
                <a:off x="8409457" y="2263650"/>
                <a:ext cx="2390776" cy="65273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ja-JP" sz="800" dirty="0" smtClean="0">
                    <a:solidFill>
                      <a:schemeClr val="tx1"/>
                    </a:solidFill>
                    <a:latin typeface="+mn-ea"/>
                  </a:rPr>
                  <a:t>Exastro ITA</a:t>
                </a:r>
                <a:br>
                  <a:rPr lang="en-US" altLang="ja-JP" sz="800" dirty="0" smtClean="0">
                    <a:solidFill>
                      <a:schemeClr val="tx1"/>
                    </a:solidFill>
                    <a:latin typeface="+mn-ea"/>
                  </a:rPr>
                </a:br>
                <a:r>
                  <a:rPr lang="en-US" altLang="ja-JP" sz="800" dirty="0" smtClean="0">
                    <a:solidFill>
                      <a:schemeClr val="tx1"/>
                    </a:solidFill>
                    <a:latin typeface="+mn-ea"/>
                  </a:rPr>
                  <a:t>(Backyard</a:t>
                </a:r>
                <a:r>
                  <a:rPr lang="ja-JP" altLang="en-US" sz="800" dirty="0" smtClean="0">
                    <a:solidFill>
                      <a:schemeClr val="tx1"/>
                    </a:solidFill>
                    <a:latin typeface="+mn-ea"/>
                  </a:rPr>
                  <a:t>機能</a:t>
                </a:r>
                <a:r>
                  <a:rPr lang="en-US" altLang="ja-JP" sz="800" dirty="0" smtClean="0">
                    <a:solidFill>
                      <a:schemeClr val="tx1"/>
                    </a:solidFill>
                    <a:latin typeface="+mn-ea"/>
                  </a:rPr>
                  <a:t>)</a:t>
                </a:r>
                <a:endParaRPr kumimoji="1" lang="ja-JP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grpSp>
          <p:nvGrpSpPr>
            <p:cNvPr id="294" name="グループ化 293"/>
            <p:cNvGrpSpPr/>
            <p:nvPr/>
          </p:nvGrpSpPr>
          <p:grpSpPr>
            <a:xfrm>
              <a:off x="6129973" y="4871036"/>
              <a:ext cx="1020733" cy="1242831"/>
              <a:chOff x="8223719" y="2118287"/>
              <a:chExt cx="2743200" cy="1767907"/>
            </a:xfrm>
          </p:grpSpPr>
          <p:sp>
            <p:nvSpPr>
              <p:cNvPr id="295" name="正方形/長方形 294"/>
              <p:cNvSpPr/>
              <p:nvPr/>
            </p:nvSpPr>
            <p:spPr>
              <a:xfrm>
                <a:off x="8223719" y="2118287"/>
                <a:ext cx="2743200" cy="176790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b"/>
              <a:lstStyle/>
              <a:p>
                <a:pPr algn="ctr"/>
                <a:r>
                  <a:rPr kumimoji="1" lang="en-US" altLang="ja-JP" sz="800" dirty="0" smtClean="0">
                    <a:solidFill>
                      <a:schemeClr val="tx1"/>
                    </a:solidFill>
                    <a:latin typeface="+mn-ea"/>
                  </a:rPr>
                  <a:t>Backyard</a:t>
                </a:r>
                <a:r>
                  <a:rPr kumimoji="1" lang="ja-JP" altLang="en-US" sz="800" dirty="0" smtClean="0">
                    <a:solidFill>
                      <a:schemeClr val="tx1"/>
                    </a:solidFill>
                    <a:latin typeface="+mn-ea"/>
                  </a:rPr>
                  <a:t>サーバ</a:t>
                </a:r>
                <a:endParaRPr kumimoji="1" lang="ja-JP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96" name="正方形/長方形 295"/>
              <p:cNvSpPr/>
              <p:nvPr/>
            </p:nvSpPr>
            <p:spPr>
              <a:xfrm>
                <a:off x="8409456" y="3069897"/>
                <a:ext cx="2397918" cy="41268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800" dirty="0" smtClean="0">
                    <a:solidFill>
                      <a:schemeClr val="tx1"/>
                    </a:solidFill>
                    <a:latin typeface="+mn-ea"/>
                  </a:rPr>
                  <a:t>PHP</a:t>
                </a:r>
                <a:endParaRPr kumimoji="1" lang="ja-JP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97" name="正方形/長方形 296"/>
              <p:cNvSpPr/>
              <p:nvPr/>
            </p:nvSpPr>
            <p:spPr>
              <a:xfrm>
                <a:off x="8409456" y="2263651"/>
                <a:ext cx="2390777" cy="58489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ja-JP" sz="800" dirty="0" smtClean="0">
                    <a:solidFill>
                      <a:schemeClr val="tx1"/>
                    </a:solidFill>
                    <a:latin typeface="+mn-ea"/>
                  </a:rPr>
                  <a:t>Exastro ITA</a:t>
                </a:r>
                <a:br>
                  <a:rPr lang="en-US" altLang="ja-JP" sz="800" dirty="0" smtClean="0">
                    <a:solidFill>
                      <a:schemeClr val="tx1"/>
                    </a:solidFill>
                    <a:latin typeface="+mn-ea"/>
                  </a:rPr>
                </a:br>
                <a:r>
                  <a:rPr lang="en-US" altLang="ja-JP" sz="800" dirty="0" smtClean="0">
                    <a:solidFill>
                      <a:schemeClr val="tx1"/>
                    </a:solidFill>
                    <a:latin typeface="+mn-ea"/>
                  </a:rPr>
                  <a:t>(Backyard</a:t>
                </a:r>
                <a:r>
                  <a:rPr lang="ja-JP" altLang="en-US" sz="800" dirty="0" smtClean="0">
                    <a:solidFill>
                      <a:schemeClr val="tx1"/>
                    </a:solidFill>
                    <a:latin typeface="+mn-ea"/>
                  </a:rPr>
                  <a:t>機能</a:t>
                </a:r>
                <a:r>
                  <a:rPr lang="en-US" altLang="ja-JP" sz="800" dirty="0" smtClean="0">
                    <a:solidFill>
                      <a:schemeClr val="tx1"/>
                    </a:solidFill>
                    <a:latin typeface="+mn-ea"/>
                  </a:rPr>
                  <a:t>)</a:t>
                </a:r>
                <a:endParaRPr kumimoji="1" lang="ja-JP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cxnSp>
          <p:nvCxnSpPr>
            <p:cNvPr id="298" name="直線コネクタ 297"/>
            <p:cNvCxnSpPr>
              <a:stCxn id="296" idx="1"/>
              <a:endCxn id="258" idx="3"/>
            </p:cNvCxnSpPr>
            <p:nvPr/>
          </p:nvCxnSpPr>
          <p:spPr>
            <a:xfrm flipH="1" flipV="1">
              <a:off x="5141391" y="5507036"/>
              <a:ext cx="1057694" cy="178034"/>
            </a:xfrm>
            <a:prstGeom prst="line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線コネクタ 298"/>
            <p:cNvCxnSpPr>
              <a:stCxn id="296" idx="1"/>
              <a:endCxn id="252" idx="1"/>
            </p:cNvCxnSpPr>
            <p:nvPr/>
          </p:nvCxnSpPr>
          <p:spPr>
            <a:xfrm flipH="1" flipV="1">
              <a:off x="5255744" y="4063170"/>
              <a:ext cx="943341" cy="1621900"/>
            </a:xfrm>
            <a:prstGeom prst="line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コネクタ 299"/>
            <p:cNvCxnSpPr>
              <a:stCxn id="296" idx="1"/>
              <a:endCxn id="250" idx="1"/>
            </p:cNvCxnSpPr>
            <p:nvPr/>
          </p:nvCxnSpPr>
          <p:spPr>
            <a:xfrm flipH="1" flipV="1">
              <a:off x="5255745" y="3610542"/>
              <a:ext cx="943340" cy="2074528"/>
            </a:xfrm>
            <a:prstGeom prst="line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コネクタ 300"/>
            <p:cNvCxnSpPr>
              <a:stCxn id="296" idx="1"/>
              <a:endCxn id="249" idx="1"/>
            </p:cNvCxnSpPr>
            <p:nvPr/>
          </p:nvCxnSpPr>
          <p:spPr>
            <a:xfrm flipH="1" flipV="1">
              <a:off x="5261891" y="3157913"/>
              <a:ext cx="937194" cy="2527157"/>
            </a:xfrm>
            <a:prstGeom prst="line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線コネクタ 301"/>
            <p:cNvCxnSpPr>
              <a:stCxn id="224" idx="1"/>
              <a:endCxn id="250" idx="1"/>
            </p:cNvCxnSpPr>
            <p:nvPr/>
          </p:nvCxnSpPr>
          <p:spPr>
            <a:xfrm flipH="1" flipV="1">
              <a:off x="5255745" y="3610542"/>
              <a:ext cx="1798102" cy="173299"/>
            </a:xfrm>
            <a:prstGeom prst="line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線コネクタ 302"/>
            <p:cNvCxnSpPr>
              <a:stCxn id="220" idx="1"/>
              <a:endCxn id="296" idx="3"/>
            </p:cNvCxnSpPr>
            <p:nvPr/>
          </p:nvCxnSpPr>
          <p:spPr>
            <a:xfrm>
              <a:off x="6216865" y="4037634"/>
              <a:ext cx="874475" cy="1647436"/>
            </a:xfrm>
            <a:prstGeom prst="line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角丸四角形 303"/>
            <p:cNvSpPr/>
            <p:nvPr/>
          </p:nvSpPr>
          <p:spPr>
            <a:xfrm>
              <a:off x="8076502" y="3187097"/>
              <a:ext cx="709171" cy="339225"/>
            </a:xfrm>
            <a:prstGeom prst="roundRect">
              <a:avLst>
                <a:gd name="adj" fmla="val 748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800" dirty="0" smtClean="0">
                  <a:solidFill>
                    <a:schemeClr val="tx1"/>
                  </a:solidFill>
                  <a:latin typeface="+mn-ea"/>
                </a:rPr>
                <a:t>実行</a:t>
              </a:r>
              <a:endParaRPr lang="en-US" altLang="ja-JP" sz="8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800" dirty="0" smtClean="0">
                  <a:solidFill>
                    <a:schemeClr val="tx1"/>
                  </a:solidFill>
                  <a:latin typeface="+mn-ea"/>
                </a:rPr>
                <a:t>対象機器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5" name="角丸四角形 304"/>
            <p:cNvSpPr/>
            <p:nvPr/>
          </p:nvSpPr>
          <p:spPr>
            <a:xfrm>
              <a:off x="8076502" y="4099279"/>
              <a:ext cx="709171" cy="298122"/>
            </a:xfrm>
            <a:prstGeom prst="roundRect">
              <a:avLst>
                <a:gd name="adj" fmla="val 1136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800" dirty="0" smtClean="0">
                  <a:solidFill>
                    <a:schemeClr val="tx1"/>
                  </a:solidFill>
                  <a:latin typeface="+mn-ea"/>
                </a:rPr>
                <a:t>実行</a:t>
              </a:r>
              <a:endParaRPr lang="en-US" altLang="ja-JP" sz="80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800" dirty="0" smtClean="0">
                  <a:solidFill>
                    <a:schemeClr val="tx1"/>
                  </a:solidFill>
                  <a:latin typeface="+mn-ea"/>
                </a:rPr>
                <a:t>対象機器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6" name="テキスト ボックス 305"/>
            <p:cNvSpPr txBox="1"/>
            <p:nvPr/>
          </p:nvSpPr>
          <p:spPr>
            <a:xfrm>
              <a:off x="8300911" y="3597816"/>
              <a:ext cx="292388" cy="361637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rtlCol="0">
              <a:spAutoFit/>
            </a:bodyPr>
            <a:lstStyle/>
            <a:p>
              <a:r>
                <a:rPr lang="ja-JP" altLang="en-US" sz="700" dirty="0">
                  <a:latin typeface="+mn-ea"/>
                </a:rPr>
                <a:t>・・</a:t>
              </a:r>
              <a:r>
                <a:rPr lang="ja-JP" altLang="en-US" sz="700" dirty="0" smtClean="0">
                  <a:latin typeface="+mn-ea"/>
                </a:rPr>
                <a:t>・</a:t>
              </a:r>
              <a:endParaRPr kumimoji="1" lang="ja-JP" altLang="en-US" sz="700" dirty="0">
                <a:latin typeface="+mn-ea"/>
              </a:endParaRPr>
            </a:p>
          </p:txBody>
        </p:sp>
        <p:cxnSp>
          <p:nvCxnSpPr>
            <p:cNvPr id="307" name="直線コネクタ 306"/>
            <p:cNvCxnSpPr>
              <a:stCxn id="224" idx="3"/>
              <a:endCxn id="304" idx="1"/>
            </p:cNvCxnSpPr>
            <p:nvPr/>
          </p:nvCxnSpPr>
          <p:spPr>
            <a:xfrm flipV="1">
              <a:off x="7424450" y="3356710"/>
              <a:ext cx="652052" cy="427131"/>
            </a:xfrm>
            <a:prstGeom prst="line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線コネクタ 307"/>
            <p:cNvCxnSpPr>
              <a:stCxn id="224" idx="3"/>
              <a:endCxn id="305" idx="1"/>
            </p:cNvCxnSpPr>
            <p:nvPr/>
          </p:nvCxnSpPr>
          <p:spPr>
            <a:xfrm>
              <a:off x="7424450" y="3783841"/>
              <a:ext cx="652052" cy="464499"/>
            </a:xfrm>
            <a:prstGeom prst="line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線コネクタ 311"/>
            <p:cNvCxnSpPr>
              <a:stCxn id="220" idx="1"/>
              <a:endCxn id="268" idx="3"/>
            </p:cNvCxnSpPr>
            <p:nvPr/>
          </p:nvCxnSpPr>
          <p:spPr>
            <a:xfrm flipH="1">
              <a:off x="3576504" y="4037634"/>
              <a:ext cx="2640361" cy="334224"/>
            </a:xfrm>
            <a:prstGeom prst="line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線コネクタ 313"/>
            <p:cNvCxnSpPr>
              <a:stCxn id="264" idx="1"/>
              <a:endCxn id="263" idx="3"/>
            </p:cNvCxnSpPr>
            <p:nvPr/>
          </p:nvCxnSpPr>
          <p:spPr>
            <a:xfrm flipH="1">
              <a:off x="3100693" y="2696967"/>
              <a:ext cx="59365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コネクタ 314"/>
            <p:cNvCxnSpPr>
              <a:stCxn id="268" idx="1"/>
              <a:endCxn id="267" idx="3"/>
            </p:cNvCxnSpPr>
            <p:nvPr/>
          </p:nvCxnSpPr>
          <p:spPr>
            <a:xfrm flipH="1">
              <a:off x="3100693" y="4371858"/>
              <a:ext cx="59365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線コネクタ 315"/>
            <p:cNvCxnSpPr>
              <a:stCxn id="296" idx="0"/>
              <a:endCxn id="297" idx="2"/>
            </p:cNvCxnSpPr>
            <p:nvPr/>
          </p:nvCxnSpPr>
          <p:spPr>
            <a:xfrm flipH="1" flipV="1">
              <a:off x="6643884" y="5384404"/>
              <a:ext cx="1329" cy="155610"/>
            </a:xfrm>
            <a:prstGeom prst="line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線コネクタ 316"/>
            <p:cNvCxnSpPr>
              <a:stCxn id="268" idx="0"/>
              <a:endCxn id="269" idx="2"/>
            </p:cNvCxnSpPr>
            <p:nvPr/>
          </p:nvCxnSpPr>
          <p:spPr>
            <a:xfrm flipH="1" flipV="1">
              <a:off x="3129049" y="4135672"/>
              <a:ext cx="239234" cy="91130"/>
            </a:xfrm>
            <a:prstGeom prst="line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線コネクタ 317"/>
            <p:cNvCxnSpPr>
              <a:stCxn id="264" idx="0"/>
              <a:endCxn id="265" idx="2"/>
            </p:cNvCxnSpPr>
            <p:nvPr/>
          </p:nvCxnSpPr>
          <p:spPr>
            <a:xfrm flipH="1" flipV="1">
              <a:off x="3129049" y="2460781"/>
              <a:ext cx="239234" cy="91130"/>
            </a:xfrm>
            <a:prstGeom prst="line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コネクタ 318"/>
            <p:cNvCxnSpPr>
              <a:stCxn id="220" idx="1"/>
              <a:endCxn id="264" idx="3"/>
            </p:cNvCxnSpPr>
            <p:nvPr/>
          </p:nvCxnSpPr>
          <p:spPr>
            <a:xfrm flipH="1" flipV="1">
              <a:off x="3576504" y="2696967"/>
              <a:ext cx="2640361" cy="1340667"/>
            </a:xfrm>
            <a:prstGeom prst="line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テキスト ボックス 319"/>
            <p:cNvSpPr txBox="1"/>
            <p:nvPr/>
          </p:nvSpPr>
          <p:spPr>
            <a:xfrm>
              <a:off x="2952849" y="3165756"/>
              <a:ext cx="307777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rtlCol="0">
              <a:spAutoFit/>
            </a:bodyPr>
            <a:lstStyle/>
            <a:p>
              <a:r>
                <a:rPr lang="ja-JP" altLang="en-US" sz="800" dirty="0">
                  <a:latin typeface="+mn-ea"/>
                </a:rPr>
                <a:t>・・</a:t>
              </a:r>
              <a:r>
                <a:rPr lang="ja-JP" altLang="en-US" sz="800" dirty="0" smtClean="0">
                  <a:latin typeface="+mn-ea"/>
                </a:rPr>
                <a:t>・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321" name="テキスト ボックス 320"/>
            <p:cNvSpPr txBox="1"/>
            <p:nvPr/>
          </p:nvSpPr>
          <p:spPr>
            <a:xfrm>
              <a:off x="3875663" y="4821986"/>
              <a:ext cx="516224" cy="230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900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+mn-ea"/>
                </a:rPr>
                <a:t>③</a:t>
              </a:r>
              <a:endPara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endParaRPr>
            </a:p>
          </p:txBody>
        </p:sp>
        <p:sp>
          <p:nvSpPr>
            <p:cNvPr id="356" name="テキスト ボックス 355"/>
            <p:cNvSpPr txBox="1"/>
            <p:nvPr/>
          </p:nvSpPr>
          <p:spPr>
            <a:xfrm>
              <a:off x="2615137" y="1722622"/>
              <a:ext cx="1020733" cy="215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b="1" i="1" u="sng" dirty="0" smtClean="0">
                  <a:latin typeface="+mn-ea"/>
                </a:rPr>
                <a:t>Act/Act </a:t>
              </a:r>
              <a:r>
                <a:rPr kumimoji="1" lang="ja-JP" altLang="en-US" sz="800" b="1" i="1" u="sng" dirty="0" smtClean="0">
                  <a:latin typeface="+mn-ea"/>
                </a:rPr>
                <a:t>構成</a:t>
              </a:r>
              <a:endParaRPr kumimoji="1" lang="ja-JP" altLang="en-US" sz="800" b="1" i="1" u="sng" dirty="0">
                <a:latin typeface="+mn-ea"/>
              </a:endParaRPr>
            </a:p>
          </p:txBody>
        </p:sp>
        <p:sp>
          <p:nvSpPr>
            <p:cNvPr id="357" name="テキスト ボックス 356"/>
            <p:cNvSpPr txBox="1"/>
            <p:nvPr/>
          </p:nvSpPr>
          <p:spPr>
            <a:xfrm>
              <a:off x="3672841" y="5929613"/>
              <a:ext cx="2091112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b="1" i="1" u="sng" dirty="0" smtClean="0">
                  <a:latin typeface="+mn-ea"/>
                </a:rPr>
                <a:t>Act/Sby </a:t>
              </a:r>
              <a:r>
                <a:rPr kumimoji="1" lang="ja-JP" altLang="en-US" sz="800" b="1" i="1" u="sng" dirty="0" smtClean="0">
                  <a:latin typeface="+mn-ea"/>
                </a:rPr>
                <a:t>構成</a:t>
              </a:r>
              <a:endParaRPr kumimoji="1" lang="en-US" altLang="ja-JP" sz="800" b="1" i="1" u="sng" dirty="0" smtClean="0">
                <a:latin typeface="+mn-ea"/>
              </a:endParaRPr>
            </a:p>
            <a:p>
              <a:pPr algn="ctr"/>
              <a:r>
                <a:rPr lang="en-US" altLang="ja-JP" sz="600" b="1" i="1" u="sng" dirty="0" smtClean="0">
                  <a:latin typeface="+mn-ea"/>
                </a:rPr>
                <a:t>(</a:t>
              </a:r>
              <a:r>
                <a:rPr lang="ja-JP" altLang="en-US" sz="600" b="1" i="1" u="sng" dirty="0" smtClean="0">
                  <a:latin typeface="+mn-ea"/>
                </a:rPr>
                <a:t>または</a:t>
              </a:r>
              <a:r>
                <a:rPr lang="en-US" altLang="ja-JP" sz="600" b="1" i="1" u="sng" dirty="0" smtClean="0">
                  <a:latin typeface="+mn-ea"/>
                </a:rPr>
                <a:t>GaleraCluster</a:t>
              </a:r>
              <a:r>
                <a:rPr lang="ja-JP" altLang="en-US" sz="600" b="1" i="1" u="sng" dirty="0" smtClean="0">
                  <a:latin typeface="+mn-ea"/>
                </a:rPr>
                <a:t>等での冗長構成</a:t>
              </a:r>
              <a:r>
                <a:rPr lang="en-US" altLang="ja-JP" sz="600" b="1" i="1" u="sng" dirty="0" smtClean="0">
                  <a:latin typeface="+mn-ea"/>
                </a:rPr>
                <a:t>)</a:t>
              </a:r>
              <a:endParaRPr kumimoji="1" lang="ja-JP" altLang="en-US" sz="600" b="1" i="1" u="sng" dirty="0">
                <a:latin typeface="+mn-ea"/>
              </a:endParaRPr>
            </a:p>
          </p:txBody>
        </p:sp>
        <p:sp>
          <p:nvSpPr>
            <p:cNvPr id="358" name="テキスト ボックス 357"/>
            <p:cNvSpPr txBox="1"/>
            <p:nvPr/>
          </p:nvSpPr>
          <p:spPr>
            <a:xfrm>
              <a:off x="6130547" y="6134578"/>
              <a:ext cx="1111758" cy="215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b="1" i="1" u="sng" dirty="0" smtClean="0">
                  <a:latin typeface="+mn-ea"/>
                </a:rPr>
                <a:t>Act/Sby </a:t>
              </a:r>
              <a:r>
                <a:rPr kumimoji="1" lang="ja-JP" altLang="en-US" sz="800" b="1" i="1" u="sng" dirty="0" smtClean="0">
                  <a:latin typeface="+mn-ea"/>
                </a:rPr>
                <a:t>構成</a:t>
              </a:r>
              <a:endParaRPr kumimoji="1" lang="ja-JP" altLang="en-US" sz="800" b="1" i="1" u="sng" dirty="0">
                <a:latin typeface="+mn-ea"/>
              </a:endParaRPr>
            </a:p>
          </p:txBody>
        </p:sp>
        <p:sp>
          <p:nvSpPr>
            <p:cNvPr id="359" name="テキスト ボックス 358"/>
            <p:cNvSpPr txBox="1"/>
            <p:nvPr/>
          </p:nvSpPr>
          <p:spPr>
            <a:xfrm>
              <a:off x="6174424" y="2973448"/>
              <a:ext cx="1257028" cy="215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b="1" i="1" u="sng" dirty="0" smtClean="0">
                  <a:latin typeface="+mn-ea"/>
                </a:rPr>
                <a:t>Act/Sby </a:t>
              </a:r>
              <a:r>
                <a:rPr kumimoji="1" lang="ja-JP" altLang="en-US" sz="800" b="1" i="1" u="sng" dirty="0" smtClean="0">
                  <a:latin typeface="+mn-ea"/>
                </a:rPr>
                <a:t>構成</a:t>
              </a:r>
              <a:endParaRPr kumimoji="1" lang="ja-JP" altLang="en-US" sz="800" b="1" i="1" u="sng" dirty="0">
                <a:latin typeface="+mn-ea"/>
              </a:endParaRPr>
            </a:p>
          </p:txBody>
        </p:sp>
        <p:sp>
          <p:nvSpPr>
            <p:cNvPr id="361" name="テキスト ボックス 360"/>
            <p:cNvSpPr txBox="1"/>
            <p:nvPr/>
          </p:nvSpPr>
          <p:spPr>
            <a:xfrm>
              <a:off x="4492814" y="4937661"/>
              <a:ext cx="334263" cy="230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900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+mn-ea"/>
                </a:rPr>
                <a:t>④</a:t>
              </a:r>
              <a:endPara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endParaRPr>
            </a:p>
          </p:txBody>
        </p:sp>
        <p:sp>
          <p:nvSpPr>
            <p:cNvPr id="362" name="テキスト ボックス 361"/>
            <p:cNvSpPr txBox="1"/>
            <p:nvPr/>
          </p:nvSpPr>
          <p:spPr>
            <a:xfrm>
              <a:off x="5391898" y="5417658"/>
              <a:ext cx="355408" cy="230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900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+mn-ea"/>
                </a:rPr>
                <a:t>⑥</a:t>
              </a:r>
              <a:endPara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endParaRPr>
            </a:p>
          </p:txBody>
        </p:sp>
        <p:sp>
          <p:nvSpPr>
            <p:cNvPr id="363" name="テキスト ボックス 362"/>
            <p:cNvSpPr txBox="1"/>
            <p:nvPr/>
          </p:nvSpPr>
          <p:spPr>
            <a:xfrm>
              <a:off x="7725301" y="3660544"/>
              <a:ext cx="951269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+mn-ea"/>
                </a:rPr>
                <a:t>⑩</a:t>
              </a:r>
              <a:endParaRPr kumimoji="1" lang="en-US" altLang="ja-JP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endParaRPr>
            </a:p>
            <a:p>
              <a:r>
                <a:rPr kumimoji="1" lang="en-US" altLang="ja-JP" sz="900" dirty="0" err="1" smtClean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+mn-ea"/>
                </a:rPr>
                <a:t>ssh,telnet</a:t>
              </a:r>
              <a:r>
                <a:rPr kumimoji="1" lang="en-US" altLang="ja-JP" sz="900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+mn-ea"/>
                </a:rPr>
                <a:t>,</a:t>
              </a:r>
              <a:r>
                <a:rPr kumimoji="1" lang="ja-JP" altLang="en-US" sz="900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+mn-ea"/>
                </a:rPr>
                <a:t>他</a:t>
              </a:r>
              <a:endPara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endParaRPr>
            </a:p>
          </p:txBody>
        </p:sp>
        <p:sp>
          <p:nvSpPr>
            <p:cNvPr id="364" name="テキスト ボックス 363"/>
            <p:cNvSpPr txBox="1"/>
            <p:nvPr/>
          </p:nvSpPr>
          <p:spPr>
            <a:xfrm>
              <a:off x="4120294" y="4081514"/>
              <a:ext cx="523716" cy="230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900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5000"/>
                      </a:schemeClr>
                    </a:glow>
                  </a:effectLst>
                  <a:latin typeface="+mn-ea"/>
                </a:rPr>
                <a:t>②</a:t>
              </a:r>
              <a:r>
                <a:rPr kumimoji="1" lang="en-US" altLang="ja-JP" sz="900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5000"/>
                      </a:schemeClr>
                    </a:glow>
                  </a:effectLst>
                  <a:latin typeface="+mn-ea"/>
                </a:rPr>
                <a:t>-4</a:t>
              </a:r>
              <a:endPara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endParaRPr>
            </a:p>
          </p:txBody>
        </p:sp>
        <p:sp>
          <p:nvSpPr>
            <p:cNvPr id="365" name="テキスト ボックス 364"/>
            <p:cNvSpPr txBox="1"/>
            <p:nvPr/>
          </p:nvSpPr>
          <p:spPr>
            <a:xfrm>
              <a:off x="4120294" y="3659605"/>
              <a:ext cx="523716" cy="230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900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5000"/>
                      </a:schemeClr>
                    </a:glow>
                  </a:effectLst>
                  <a:latin typeface="+mn-ea"/>
                </a:rPr>
                <a:t>②</a:t>
              </a:r>
              <a:r>
                <a:rPr kumimoji="1" lang="en-US" altLang="ja-JP" sz="900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5000"/>
                      </a:schemeClr>
                    </a:glow>
                  </a:effectLst>
                  <a:latin typeface="+mn-ea"/>
                </a:rPr>
                <a:t>-3</a:t>
              </a:r>
              <a:endPara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endParaRPr>
            </a:p>
          </p:txBody>
        </p:sp>
        <p:sp>
          <p:nvSpPr>
            <p:cNvPr id="366" name="テキスト ボックス 365"/>
            <p:cNvSpPr txBox="1"/>
            <p:nvPr/>
          </p:nvSpPr>
          <p:spPr>
            <a:xfrm>
              <a:off x="4120294" y="3217847"/>
              <a:ext cx="523716" cy="230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900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5000"/>
                      </a:schemeClr>
                    </a:glow>
                  </a:effectLst>
                  <a:latin typeface="+mn-ea"/>
                </a:rPr>
                <a:t>②</a:t>
              </a:r>
              <a:r>
                <a:rPr kumimoji="1" lang="en-US" altLang="ja-JP" sz="900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5000"/>
                      </a:schemeClr>
                    </a:glow>
                  </a:effectLst>
                  <a:latin typeface="+mn-ea"/>
                </a:rPr>
                <a:t>-2</a:t>
              </a:r>
              <a:endPara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endParaRPr>
            </a:p>
          </p:txBody>
        </p:sp>
        <p:sp>
          <p:nvSpPr>
            <p:cNvPr id="367" name="テキスト ボックス 366"/>
            <p:cNvSpPr txBox="1"/>
            <p:nvPr/>
          </p:nvSpPr>
          <p:spPr>
            <a:xfrm>
              <a:off x="4112095" y="2773348"/>
              <a:ext cx="523716" cy="230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900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5000"/>
                      </a:schemeClr>
                    </a:glow>
                  </a:effectLst>
                  <a:latin typeface="+mn-ea"/>
                </a:rPr>
                <a:t>②</a:t>
              </a:r>
              <a:r>
                <a:rPr kumimoji="1" lang="en-US" altLang="ja-JP" sz="900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5000"/>
                      </a:schemeClr>
                    </a:glow>
                  </a:effectLst>
                  <a:latin typeface="+mn-ea"/>
                </a:rPr>
                <a:t>-1</a:t>
              </a:r>
              <a:endPara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endParaRPr>
            </a:p>
          </p:txBody>
        </p:sp>
        <p:sp>
          <p:nvSpPr>
            <p:cNvPr id="368" name="テキスト ボックス 367"/>
            <p:cNvSpPr txBox="1"/>
            <p:nvPr/>
          </p:nvSpPr>
          <p:spPr>
            <a:xfrm>
              <a:off x="4984414" y="3238352"/>
              <a:ext cx="523716" cy="230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900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5000"/>
                      </a:schemeClr>
                    </a:glow>
                  </a:effectLst>
                  <a:latin typeface="+mn-ea"/>
                </a:rPr>
                <a:t>⑤</a:t>
              </a:r>
              <a:r>
                <a:rPr kumimoji="1" lang="en-US" altLang="ja-JP" sz="900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5000"/>
                      </a:schemeClr>
                    </a:glow>
                  </a:effectLst>
                  <a:latin typeface="+mn-ea"/>
                </a:rPr>
                <a:t>-1</a:t>
              </a:r>
              <a:endPara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endParaRPr>
            </a:p>
          </p:txBody>
        </p:sp>
        <p:sp>
          <p:nvSpPr>
            <p:cNvPr id="369" name="テキスト ボックス 368"/>
            <p:cNvSpPr txBox="1"/>
            <p:nvPr/>
          </p:nvSpPr>
          <p:spPr>
            <a:xfrm>
              <a:off x="4984414" y="3674666"/>
              <a:ext cx="523716" cy="230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900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5000"/>
                      </a:schemeClr>
                    </a:glow>
                  </a:effectLst>
                  <a:latin typeface="+mn-ea"/>
                </a:rPr>
                <a:t>⑤</a:t>
              </a:r>
              <a:r>
                <a:rPr kumimoji="1" lang="en-US" altLang="ja-JP" sz="900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5000"/>
                      </a:schemeClr>
                    </a:glow>
                  </a:effectLst>
                  <a:latin typeface="+mn-ea"/>
                </a:rPr>
                <a:t>-2</a:t>
              </a:r>
              <a:endPara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endParaRPr>
            </a:p>
          </p:txBody>
        </p:sp>
        <p:sp>
          <p:nvSpPr>
            <p:cNvPr id="370" name="テキスト ボックス 369"/>
            <p:cNvSpPr txBox="1"/>
            <p:nvPr/>
          </p:nvSpPr>
          <p:spPr>
            <a:xfrm>
              <a:off x="4984414" y="4195675"/>
              <a:ext cx="523716" cy="230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900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5000"/>
                      </a:schemeClr>
                    </a:glow>
                  </a:effectLst>
                  <a:latin typeface="+mn-ea"/>
                </a:rPr>
                <a:t>⑤</a:t>
              </a:r>
              <a:r>
                <a:rPr kumimoji="1" lang="en-US" altLang="ja-JP" sz="900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5000"/>
                      </a:schemeClr>
                    </a:glow>
                  </a:effectLst>
                  <a:latin typeface="+mn-ea"/>
                </a:rPr>
                <a:t>-3</a:t>
              </a:r>
              <a:endPara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endParaRPr>
            </a:p>
          </p:txBody>
        </p:sp>
        <p:sp>
          <p:nvSpPr>
            <p:cNvPr id="371" name="テキスト ボックス 370"/>
            <p:cNvSpPr txBox="1"/>
            <p:nvPr/>
          </p:nvSpPr>
          <p:spPr>
            <a:xfrm>
              <a:off x="6516270" y="4457499"/>
              <a:ext cx="780167" cy="230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900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5000"/>
                      </a:schemeClr>
                    </a:glow>
                  </a:effectLst>
                  <a:latin typeface="+mn-ea"/>
                </a:rPr>
                <a:t>⑦</a:t>
              </a:r>
              <a:r>
                <a:rPr lang="en-US" altLang="ja-JP" sz="900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5000"/>
                      </a:schemeClr>
                    </a:glow>
                  </a:effectLst>
                  <a:latin typeface="+mn-ea"/>
                </a:rPr>
                <a:t>http</a:t>
              </a:r>
              <a:endPara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endParaRPr>
            </a:p>
          </p:txBody>
        </p:sp>
        <p:sp>
          <p:nvSpPr>
            <p:cNvPr id="372" name="テキスト ボックス 371"/>
            <p:cNvSpPr txBox="1"/>
            <p:nvPr/>
          </p:nvSpPr>
          <p:spPr>
            <a:xfrm>
              <a:off x="5505225" y="3843379"/>
              <a:ext cx="597913" cy="230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900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5000"/>
                      </a:schemeClr>
                    </a:glow>
                  </a:effectLst>
                  <a:latin typeface="+mn-ea"/>
                </a:rPr>
                <a:t>⑧</a:t>
              </a:r>
              <a:r>
                <a:rPr lang="en-US" altLang="ja-JP" sz="900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5000"/>
                      </a:schemeClr>
                    </a:glow>
                  </a:effectLst>
                  <a:latin typeface="+mn-ea"/>
                </a:rPr>
                <a:t>http</a:t>
              </a:r>
              <a:endPara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endParaRPr>
            </a:p>
          </p:txBody>
        </p:sp>
        <p:sp>
          <p:nvSpPr>
            <p:cNvPr id="373" name="テキスト ボックス 372"/>
            <p:cNvSpPr txBox="1"/>
            <p:nvPr/>
          </p:nvSpPr>
          <p:spPr>
            <a:xfrm>
              <a:off x="5683116" y="3491777"/>
              <a:ext cx="597913" cy="230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900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5000"/>
                      </a:schemeClr>
                    </a:glow>
                  </a:effectLst>
                  <a:latin typeface="+mn-ea"/>
                </a:rPr>
                <a:t>⑨</a:t>
              </a:r>
              <a:endPara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endParaRPr>
            </a:p>
          </p:txBody>
        </p:sp>
        <p:sp>
          <p:nvSpPr>
            <p:cNvPr id="374" name="角丸四角形 373"/>
            <p:cNvSpPr/>
            <p:nvPr/>
          </p:nvSpPr>
          <p:spPr>
            <a:xfrm>
              <a:off x="258724" y="3752288"/>
              <a:ext cx="755506" cy="460143"/>
            </a:xfrm>
            <a:prstGeom prst="roundRect">
              <a:avLst>
                <a:gd name="adj" fmla="val 66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800" dirty="0" smtClean="0">
                  <a:solidFill>
                    <a:schemeClr val="tx1"/>
                  </a:solidFill>
                  <a:latin typeface="+mn-ea"/>
                </a:rPr>
                <a:t>連携サーバ</a:t>
              </a:r>
              <a:endParaRPr lang="en-US" altLang="ja-JP" sz="80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ja-JP" sz="800" dirty="0" smtClean="0">
                  <a:solidFill>
                    <a:schemeClr val="tx1"/>
                  </a:solidFill>
                  <a:latin typeface="+mn-ea"/>
                </a:rPr>
                <a:t>(Web API)</a:t>
              </a:r>
              <a:endParaRPr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5" name="角丸四角形 374"/>
            <p:cNvSpPr/>
            <p:nvPr/>
          </p:nvSpPr>
          <p:spPr>
            <a:xfrm>
              <a:off x="251400" y="4649883"/>
              <a:ext cx="756627" cy="460143"/>
            </a:xfrm>
            <a:prstGeom prst="roundRect">
              <a:avLst>
                <a:gd name="adj" fmla="val 5995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800" dirty="0">
                  <a:solidFill>
                    <a:schemeClr val="tx1"/>
                  </a:solidFill>
                  <a:latin typeface="+mn-ea"/>
                </a:rPr>
                <a:t>連携サーバ</a:t>
              </a:r>
              <a:endParaRPr lang="en-US" altLang="ja-JP" sz="8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(Web API)</a:t>
              </a:r>
              <a:endParaRPr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6" name="テキスト ボックス 375"/>
            <p:cNvSpPr txBox="1"/>
            <p:nvPr/>
          </p:nvSpPr>
          <p:spPr>
            <a:xfrm>
              <a:off x="475261" y="4177763"/>
              <a:ext cx="307777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rtlCol="0">
              <a:spAutoFit/>
            </a:bodyPr>
            <a:lstStyle/>
            <a:p>
              <a:r>
                <a:rPr lang="ja-JP" altLang="en-US" sz="800" dirty="0">
                  <a:latin typeface="+mn-ea"/>
                </a:rPr>
                <a:t>・・</a:t>
              </a:r>
              <a:r>
                <a:rPr lang="ja-JP" altLang="en-US" sz="800" dirty="0" smtClean="0">
                  <a:latin typeface="+mn-ea"/>
                </a:rPr>
                <a:t>・</a:t>
              </a:r>
              <a:endParaRPr kumimoji="1" lang="ja-JP" altLang="en-US" sz="800" dirty="0">
                <a:latin typeface="+mn-ea"/>
              </a:endParaRPr>
            </a:p>
          </p:txBody>
        </p:sp>
        <p:cxnSp>
          <p:nvCxnSpPr>
            <p:cNvPr id="378" name="直線コネクタ 377"/>
            <p:cNvCxnSpPr>
              <a:stCxn id="273" idx="1"/>
              <a:endCxn id="374" idx="3"/>
            </p:cNvCxnSpPr>
            <p:nvPr/>
          </p:nvCxnSpPr>
          <p:spPr>
            <a:xfrm flipH="1">
              <a:off x="1014230" y="3484136"/>
              <a:ext cx="271856" cy="498224"/>
            </a:xfrm>
            <a:prstGeom prst="line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線コネクタ 378"/>
            <p:cNvCxnSpPr>
              <a:stCxn id="273" idx="1"/>
              <a:endCxn id="375" idx="3"/>
            </p:cNvCxnSpPr>
            <p:nvPr/>
          </p:nvCxnSpPr>
          <p:spPr>
            <a:xfrm flipH="1">
              <a:off x="1008027" y="3484136"/>
              <a:ext cx="278059" cy="1395819"/>
            </a:xfrm>
            <a:prstGeom prst="line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角丸四角形 4"/>
            <p:cNvSpPr/>
            <p:nvPr/>
          </p:nvSpPr>
          <p:spPr bwMode="auto">
            <a:xfrm>
              <a:off x="2540356" y="1703401"/>
              <a:ext cx="1156671" cy="3334615"/>
            </a:xfrm>
            <a:prstGeom prst="roundRect">
              <a:avLst>
                <a:gd name="adj" fmla="val 8103"/>
              </a:avLst>
            </a:prstGeom>
            <a:noFill/>
            <a:ln w="12700">
              <a:solidFill>
                <a:schemeClr val="tx1"/>
              </a:solidFill>
              <a:prstDash val="sysDot"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32" name="正方形/長方形 331"/>
            <p:cNvSpPr/>
            <p:nvPr/>
          </p:nvSpPr>
          <p:spPr bwMode="auto">
            <a:xfrm>
              <a:off x="5505225" y="738811"/>
              <a:ext cx="3512975" cy="19027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sysDash"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900" dirty="0" smtClean="0">
                  <a:latin typeface="+mn-ea"/>
                </a:rPr>
                <a:t>※</a:t>
              </a:r>
              <a:r>
                <a:rPr lang="ja-JP" altLang="en-US" sz="900" dirty="0" smtClean="0">
                  <a:latin typeface="+mn-ea"/>
                </a:rPr>
                <a:t>対象機器の接続台数が多く、</a:t>
              </a:r>
              <a:r>
                <a:rPr lang="en-US" altLang="ja-JP" sz="900" dirty="0" smtClean="0">
                  <a:latin typeface="+mn-ea"/>
                </a:rPr>
                <a:t>Ansible</a:t>
              </a:r>
              <a:r>
                <a:rPr lang="ja-JP" altLang="en-US" sz="900" dirty="0" smtClean="0">
                  <a:latin typeface="+mn-ea"/>
                </a:rPr>
                <a:t>ｻｰﾊﾞのスケールアウトが</a:t>
              </a:r>
              <a:endParaRPr lang="en-US" altLang="ja-JP" sz="900" dirty="0" smtClean="0">
                <a:latin typeface="+mn-ea"/>
              </a:endParaRPr>
            </a:p>
            <a:p>
              <a:r>
                <a:rPr lang="ja-JP" altLang="en-US" sz="900" dirty="0" smtClean="0">
                  <a:latin typeface="+mn-ea"/>
                </a:rPr>
                <a:t>必要な場合、</a:t>
              </a:r>
              <a:r>
                <a:rPr lang="en-US" altLang="ja-JP" sz="900" dirty="0" smtClean="0">
                  <a:latin typeface="+mn-ea"/>
                </a:rPr>
                <a:t>Ansible Tower</a:t>
              </a:r>
              <a:r>
                <a:rPr lang="ja-JP" altLang="en-US" sz="900" dirty="0" smtClean="0">
                  <a:latin typeface="+mn-ea"/>
                </a:rPr>
                <a:t>によ</a:t>
              </a:r>
              <a:r>
                <a:rPr lang="ja-JP" altLang="en-US" sz="900" dirty="0">
                  <a:latin typeface="+mn-ea"/>
                </a:rPr>
                <a:t>る</a:t>
              </a:r>
              <a:r>
                <a:rPr lang="ja-JP" altLang="en-US" sz="900" dirty="0" smtClean="0">
                  <a:latin typeface="+mn-ea"/>
                </a:rPr>
                <a:t>構成を推奨します。</a:t>
              </a:r>
              <a:endParaRPr kumimoji="1" lang="ja-JP" altLang="en-US" sz="900" dirty="0" smtClean="0">
                <a:latin typeface="+mn-ea"/>
              </a:endParaRPr>
            </a:p>
          </p:txBody>
        </p:sp>
        <p:sp>
          <p:nvSpPr>
            <p:cNvPr id="335" name="正方形/長方形 334"/>
            <p:cNvSpPr/>
            <p:nvPr/>
          </p:nvSpPr>
          <p:spPr>
            <a:xfrm>
              <a:off x="7424450" y="1153119"/>
              <a:ext cx="769696" cy="67693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ja-JP" sz="700" dirty="0" smtClean="0">
                  <a:solidFill>
                    <a:schemeClr val="tx1"/>
                  </a:solidFill>
                  <a:latin typeface="+mn-ea"/>
                </a:rPr>
                <a:t>Ansible</a:t>
              </a:r>
              <a:r>
                <a:rPr kumimoji="1" lang="ja-JP" altLang="en-US" sz="700" dirty="0" smtClean="0">
                  <a:solidFill>
                    <a:schemeClr val="tx1"/>
                  </a:solidFill>
                  <a:latin typeface="+mn-ea"/>
                </a:rPr>
                <a:t>サーバ</a:t>
              </a:r>
              <a:endParaRPr kumimoji="1" lang="ja-JP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6" name="正方形/長方形 335"/>
            <p:cNvSpPr/>
            <p:nvPr/>
          </p:nvSpPr>
          <p:spPr>
            <a:xfrm>
              <a:off x="7877663" y="1213233"/>
              <a:ext cx="249638" cy="41070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kumimoji="1" lang="en-US" altLang="ja-JP" sz="700" dirty="0" smtClean="0">
                  <a:solidFill>
                    <a:schemeClr val="tx1"/>
                  </a:solidFill>
                  <a:latin typeface="+mn-ea"/>
                </a:rPr>
                <a:t>Ansible</a:t>
              </a:r>
              <a:br>
                <a:rPr kumimoji="1" lang="en-US" altLang="ja-JP" sz="700" dirty="0" smtClean="0">
                  <a:solidFill>
                    <a:schemeClr val="tx1"/>
                  </a:solidFill>
                  <a:latin typeface="+mn-ea"/>
                </a:rPr>
              </a:br>
              <a:r>
                <a:rPr kumimoji="1" lang="en-US" altLang="ja-JP" sz="700" dirty="0" smtClean="0">
                  <a:solidFill>
                    <a:schemeClr val="tx1"/>
                  </a:solidFill>
                  <a:latin typeface="+mn-ea"/>
                </a:rPr>
                <a:t>(Core)</a:t>
              </a:r>
              <a:endParaRPr kumimoji="1" lang="ja-JP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7" name="角丸四角形 336"/>
            <p:cNvSpPr/>
            <p:nvPr/>
          </p:nvSpPr>
          <p:spPr>
            <a:xfrm>
              <a:off x="8402281" y="1149476"/>
              <a:ext cx="418308" cy="218452"/>
            </a:xfrm>
            <a:prstGeom prst="roundRect">
              <a:avLst>
                <a:gd name="adj" fmla="val 748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600" dirty="0" smtClean="0">
                  <a:solidFill>
                    <a:schemeClr val="tx1"/>
                  </a:solidFill>
                  <a:latin typeface="+mn-ea"/>
                </a:rPr>
                <a:t>対象</a:t>
              </a:r>
              <a:endParaRPr lang="en-US" altLang="ja-JP" sz="60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600" dirty="0" smtClean="0">
                  <a:solidFill>
                    <a:schemeClr val="tx1"/>
                  </a:solidFill>
                  <a:latin typeface="+mn-ea"/>
                </a:rPr>
                <a:t>機器</a:t>
              </a:r>
              <a:endParaRPr kumimoji="1" lang="ja-JP" altLang="en-US" sz="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8" name="角丸四角形 337"/>
            <p:cNvSpPr/>
            <p:nvPr/>
          </p:nvSpPr>
          <p:spPr>
            <a:xfrm>
              <a:off x="8402281" y="1573278"/>
              <a:ext cx="418309" cy="207927"/>
            </a:xfrm>
            <a:prstGeom prst="roundRect">
              <a:avLst>
                <a:gd name="adj" fmla="val 1136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600" dirty="0" smtClean="0">
                  <a:solidFill>
                    <a:schemeClr val="tx1"/>
                  </a:solidFill>
                  <a:latin typeface="+mn-ea"/>
                </a:rPr>
                <a:t>対象</a:t>
              </a:r>
              <a:endParaRPr lang="en-US" altLang="ja-JP" sz="60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600" dirty="0" smtClean="0">
                  <a:solidFill>
                    <a:schemeClr val="tx1"/>
                  </a:solidFill>
                  <a:latin typeface="+mn-ea"/>
                </a:rPr>
                <a:t>機器</a:t>
              </a:r>
              <a:endParaRPr kumimoji="1" lang="ja-JP" altLang="en-US" sz="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9" name="テキスト ボックス 338"/>
            <p:cNvSpPr txBox="1"/>
            <p:nvPr/>
          </p:nvSpPr>
          <p:spPr>
            <a:xfrm>
              <a:off x="8460540" y="1305585"/>
              <a:ext cx="276999" cy="32316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rtlCol="0">
              <a:spAutoFit/>
            </a:bodyPr>
            <a:lstStyle/>
            <a:p>
              <a:r>
                <a:rPr lang="ja-JP" altLang="en-US" sz="600" dirty="0">
                  <a:latin typeface="+mn-ea"/>
                </a:rPr>
                <a:t>・・</a:t>
              </a:r>
              <a:r>
                <a:rPr lang="ja-JP" altLang="en-US" sz="600" dirty="0" smtClean="0">
                  <a:latin typeface="+mn-ea"/>
                </a:rPr>
                <a:t>・</a:t>
              </a:r>
              <a:endParaRPr kumimoji="1" lang="ja-JP" altLang="en-US" sz="600" dirty="0">
                <a:latin typeface="+mn-ea"/>
              </a:endParaRPr>
            </a:p>
          </p:txBody>
        </p:sp>
        <p:cxnSp>
          <p:nvCxnSpPr>
            <p:cNvPr id="340" name="直線コネクタ 339"/>
            <p:cNvCxnSpPr>
              <a:stCxn id="336" idx="3"/>
              <a:endCxn id="337" idx="1"/>
            </p:cNvCxnSpPr>
            <p:nvPr/>
          </p:nvCxnSpPr>
          <p:spPr>
            <a:xfrm flipV="1">
              <a:off x="8127301" y="1258702"/>
              <a:ext cx="274980" cy="159882"/>
            </a:xfrm>
            <a:prstGeom prst="line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線コネクタ 340"/>
            <p:cNvCxnSpPr>
              <a:stCxn id="336" idx="3"/>
              <a:endCxn id="338" idx="1"/>
            </p:cNvCxnSpPr>
            <p:nvPr/>
          </p:nvCxnSpPr>
          <p:spPr>
            <a:xfrm>
              <a:off x="8127301" y="1418584"/>
              <a:ext cx="274980" cy="258658"/>
            </a:xfrm>
            <a:prstGeom prst="line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正方形/長方形 341"/>
            <p:cNvSpPr/>
            <p:nvPr/>
          </p:nvSpPr>
          <p:spPr>
            <a:xfrm>
              <a:off x="7561361" y="1213233"/>
              <a:ext cx="239152" cy="41070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kumimoji="1" lang="en-US" altLang="ja-JP" sz="700" dirty="0" smtClean="0">
                  <a:solidFill>
                    <a:schemeClr val="tx1"/>
                  </a:solidFill>
                  <a:latin typeface="+mn-ea"/>
                </a:rPr>
                <a:t>Ansible</a:t>
              </a:r>
              <a:br>
                <a:rPr kumimoji="1" lang="en-US" altLang="ja-JP" sz="700" dirty="0" smtClean="0">
                  <a:solidFill>
                    <a:schemeClr val="tx1"/>
                  </a:solidFill>
                  <a:latin typeface="+mn-ea"/>
                </a:rPr>
              </a:br>
              <a:r>
                <a:rPr kumimoji="1" lang="en-US" altLang="ja-JP" sz="700" dirty="0" smtClean="0">
                  <a:solidFill>
                    <a:schemeClr val="tx1"/>
                  </a:solidFill>
                  <a:latin typeface="+mn-ea"/>
                </a:rPr>
                <a:t>(Tower)</a:t>
              </a:r>
              <a:endParaRPr kumimoji="1" lang="ja-JP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343" name="直線コネクタ 342"/>
            <p:cNvCxnSpPr>
              <a:stCxn id="336" idx="1"/>
              <a:endCxn id="342" idx="3"/>
            </p:cNvCxnSpPr>
            <p:nvPr/>
          </p:nvCxnSpPr>
          <p:spPr>
            <a:xfrm flipH="1">
              <a:off x="7800514" y="1418583"/>
              <a:ext cx="77149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5" name="正方形/長方形 344"/>
            <p:cNvSpPr/>
            <p:nvPr/>
          </p:nvSpPr>
          <p:spPr>
            <a:xfrm>
              <a:off x="7424450" y="1903204"/>
              <a:ext cx="769696" cy="67693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ja-JP" sz="700" dirty="0" smtClean="0">
                  <a:solidFill>
                    <a:schemeClr val="tx1"/>
                  </a:solidFill>
                  <a:latin typeface="+mn-ea"/>
                </a:rPr>
                <a:t>Ansible</a:t>
              </a:r>
              <a:r>
                <a:rPr kumimoji="1" lang="ja-JP" altLang="en-US" sz="700" dirty="0" smtClean="0">
                  <a:solidFill>
                    <a:schemeClr val="tx1"/>
                  </a:solidFill>
                  <a:latin typeface="+mn-ea"/>
                </a:rPr>
                <a:t>サーバ</a:t>
              </a:r>
              <a:endParaRPr kumimoji="1" lang="ja-JP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46" name="正方形/長方形 345"/>
            <p:cNvSpPr/>
            <p:nvPr/>
          </p:nvSpPr>
          <p:spPr>
            <a:xfrm>
              <a:off x="7877663" y="1963318"/>
              <a:ext cx="249638" cy="41070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kumimoji="1" lang="en-US" altLang="ja-JP" sz="700" dirty="0" smtClean="0">
                  <a:solidFill>
                    <a:schemeClr val="tx1"/>
                  </a:solidFill>
                  <a:latin typeface="+mn-ea"/>
                </a:rPr>
                <a:t>Ansible</a:t>
              </a:r>
              <a:br>
                <a:rPr kumimoji="1" lang="en-US" altLang="ja-JP" sz="700" dirty="0" smtClean="0">
                  <a:solidFill>
                    <a:schemeClr val="tx1"/>
                  </a:solidFill>
                  <a:latin typeface="+mn-ea"/>
                </a:rPr>
              </a:br>
              <a:r>
                <a:rPr kumimoji="1" lang="en-US" altLang="ja-JP" sz="700" dirty="0" smtClean="0">
                  <a:solidFill>
                    <a:schemeClr val="tx1"/>
                  </a:solidFill>
                  <a:latin typeface="+mn-ea"/>
                </a:rPr>
                <a:t>(Core)</a:t>
              </a:r>
              <a:endParaRPr kumimoji="1" lang="ja-JP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47" name="角丸四角形 346"/>
            <p:cNvSpPr/>
            <p:nvPr/>
          </p:nvSpPr>
          <p:spPr>
            <a:xfrm>
              <a:off x="8402281" y="1899560"/>
              <a:ext cx="418308" cy="203259"/>
            </a:xfrm>
            <a:prstGeom prst="roundRect">
              <a:avLst>
                <a:gd name="adj" fmla="val 748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600" dirty="0" smtClean="0">
                  <a:solidFill>
                    <a:schemeClr val="tx1"/>
                  </a:solidFill>
                  <a:latin typeface="+mn-ea"/>
                </a:rPr>
                <a:t>対象</a:t>
              </a:r>
              <a:endParaRPr lang="en-US" altLang="ja-JP" sz="60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600" dirty="0" smtClean="0">
                  <a:solidFill>
                    <a:schemeClr val="tx1"/>
                  </a:solidFill>
                  <a:latin typeface="+mn-ea"/>
                </a:rPr>
                <a:t>機器</a:t>
              </a:r>
              <a:endParaRPr kumimoji="1" lang="ja-JP" altLang="en-US" sz="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48" name="角丸四角形 347"/>
            <p:cNvSpPr/>
            <p:nvPr/>
          </p:nvSpPr>
          <p:spPr>
            <a:xfrm>
              <a:off x="8402281" y="2326077"/>
              <a:ext cx="418309" cy="205214"/>
            </a:xfrm>
            <a:prstGeom prst="roundRect">
              <a:avLst>
                <a:gd name="adj" fmla="val 1136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600" dirty="0" smtClean="0">
                  <a:solidFill>
                    <a:schemeClr val="tx1"/>
                  </a:solidFill>
                  <a:latin typeface="+mn-ea"/>
                </a:rPr>
                <a:t>対象</a:t>
              </a:r>
              <a:endParaRPr lang="en-US" altLang="ja-JP" sz="60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600" dirty="0" smtClean="0">
                  <a:solidFill>
                    <a:schemeClr val="tx1"/>
                  </a:solidFill>
                  <a:latin typeface="+mn-ea"/>
                </a:rPr>
                <a:t>機器</a:t>
              </a:r>
              <a:endParaRPr kumimoji="1" lang="ja-JP" altLang="en-US" sz="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49" name="テキスト ボックス 348"/>
            <p:cNvSpPr txBox="1"/>
            <p:nvPr/>
          </p:nvSpPr>
          <p:spPr>
            <a:xfrm>
              <a:off x="8471581" y="2060810"/>
              <a:ext cx="276999" cy="32316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rtlCol="0">
              <a:spAutoFit/>
            </a:bodyPr>
            <a:lstStyle/>
            <a:p>
              <a:r>
                <a:rPr lang="ja-JP" altLang="en-US" sz="600" dirty="0">
                  <a:latin typeface="+mn-ea"/>
                </a:rPr>
                <a:t>・・</a:t>
              </a:r>
              <a:r>
                <a:rPr lang="ja-JP" altLang="en-US" sz="600" dirty="0" smtClean="0">
                  <a:latin typeface="+mn-ea"/>
                </a:rPr>
                <a:t>・</a:t>
              </a:r>
              <a:endParaRPr kumimoji="1" lang="ja-JP" altLang="en-US" sz="600" dirty="0">
                <a:latin typeface="+mn-ea"/>
              </a:endParaRPr>
            </a:p>
          </p:txBody>
        </p:sp>
        <p:cxnSp>
          <p:nvCxnSpPr>
            <p:cNvPr id="350" name="直線コネクタ 349"/>
            <p:cNvCxnSpPr>
              <a:stCxn id="346" idx="3"/>
              <a:endCxn id="347" idx="1"/>
            </p:cNvCxnSpPr>
            <p:nvPr/>
          </p:nvCxnSpPr>
          <p:spPr>
            <a:xfrm flipV="1">
              <a:off x="8127301" y="2001190"/>
              <a:ext cx="274980" cy="167479"/>
            </a:xfrm>
            <a:prstGeom prst="line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線コネクタ 350"/>
            <p:cNvCxnSpPr>
              <a:stCxn id="346" idx="3"/>
              <a:endCxn id="348" idx="1"/>
            </p:cNvCxnSpPr>
            <p:nvPr/>
          </p:nvCxnSpPr>
          <p:spPr>
            <a:xfrm>
              <a:off x="8127301" y="2168669"/>
              <a:ext cx="274980" cy="260015"/>
            </a:xfrm>
            <a:prstGeom prst="line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2" name="正方形/長方形 351"/>
            <p:cNvSpPr/>
            <p:nvPr/>
          </p:nvSpPr>
          <p:spPr>
            <a:xfrm>
              <a:off x="7561361" y="1963318"/>
              <a:ext cx="239152" cy="41070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kumimoji="1" lang="en-US" altLang="ja-JP" sz="700" dirty="0" smtClean="0">
                  <a:solidFill>
                    <a:schemeClr val="tx1"/>
                  </a:solidFill>
                  <a:latin typeface="+mn-ea"/>
                </a:rPr>
                <a:t>Ansible</a:t>
              </a:r>
              <a:br>
                <a:rPr kumimoji="1" lang="en-US" altLang="ja-JP" sz="700" dirty="0" smtClean="0">
                  <a:solidFill>
                    <a:schemeClr val="tx1"/>
                  </a:solidFill>
                  <a:latin typeface="+mn-ea"/>
                </a:rPr>
              </a:br>
              <a:r>
                <a:rPr kumimoji="1" lang="en-US" altLang="ja-JP" sz="700" dirty="0" smtClean="0">
                  <a:solidFill>
                    <a:schemeClr val="tx1"/>
                  </a:solidFill>
                  <a:latin typeface="+mn-ea"/>
                </a:rPr>
                <a:t>(Tower)</a:t>
              </a:r>
              <a:endParaRPr kumimoji="1" lang="ja-JP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353" name="直線コネクタ 352"/>
            <p:cNvCxnSpPr>
              <a:stCxn id="346" idx="1"/>
              <a:endCxn id="352" idx="3"/>
            </p:cNvCxnSpPr>
            <p:nvPr/>
          </p:nvCxnSpPr>
          <p:spPr>
            <a:xfrm flipH="1">
              <a:off x="7800514" y="2168668"/>
              <a:ext cx="77149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線コネクタ 353"/>
            <p:cNvCxnSpPr>
              <a:stCxn id="330" idx="0"/>
              <a:endCxn id="342" idx="1"/>
            </p:cNvCxnSpPr>
            <p:nvPr/>
          </p:nvCxnSpPr>
          <p:spPr>
            <a:xfrm flipV="1">
              <a:off x="5884425" y="1418584"/>
              <a:ext cx="1676936" cy="154694"/>
            </a:xfrm>
            <a:prstGeom prst="line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線コネクタ 354"/>
            <p:cNvCxnSpPr>
              <a:stCxn id="330" idx="2"/>
              <a:endCxn id="352" idx="1"/>
            </p:cNvCxnSpPr>
            <p:nvPr/>
          </p:nvCxnSpPr>
          <p:spPr>
            <a:xfrm>
              <a:off x="5884425" y="1983979"/>
              <a:ext cx="1676936" cy="184690"/>
            </a:xfrm>
            <a:prstGeom prst="line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グループ化 165"/>
            <p:cNvGrpSpPr/>
            <p:nvPr/>
          </p:nvGrpSpPr>
          <p:grpSpPr>
            <a:xfrm>
              <a:off x="5682751" y="1410270"/>
              <a:ext cx="774488" cy="689099"/>
              <a:chOff x="5615690" y="1560380"/>
              <a:chExt cx="709934" cy="678162"/>
            </a:xfrm>
          </p:grpSpPr>
          <p:sp>
            <p:nvSpPr>
              <p:cNvPr id="176" name="正方形/長方形 175"/>
              <p:cNvSpPr/>
              <p:nvPr/>
            </p:nvSpPr>
            <p:spPr>
              <a:xfrm>
                <a:off x="5615690" y="1560380"/>
                <a:ext cx="709934" cy="67816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en-US" altLang="ja-JP" sz="700" dirty="0" smtClean="0">
                    <a:solidFill>
                      <a:schemeClr val="tx1"/>
                    </a:solidFill>
                    <a:latin typeface="+mn-ea"/>
                  </a:rPr>
                  <a:t>Ansible</a:t>
                </a:r>
                <a:r>
                  <a:rPr kumimoji="1" lang="ja-JP" altLang="en-US" sz="700" dirty="0" smtClean="0">
                    <a:solidFill>
                      <a:schemeClr val="tx1"/>
                    </a:solidFill>
                    <a:latin typeface="+mn-ea"/>
                  </a:rPr>
                  <a:t>サーバ</a:t>
                </a:r>
                <a:endParaRPr kumimoji="1" lang="ja-JP" altLang="en-US" sz="7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77" name="正方形/長方形 176"/>
              <p:cNvSpPr/>
              <p:nvPr/>
            </p:nvSpPr>
            <p:spPr>
              <a:xfrm>
                <a:off x="6009141" y="1623223"/>
                <a:ext cx="249638" cy="42935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kumimoji="1" lang="en-US" altLang="ja-JP" sz="700" dirty="0" smtClean="0">
                    <a:solidFill>
                      <a:schemeClr val="tx1"/>
                    </a:solidFill>
                    <a:latin typeface="+mn-ea"/>
                  </a:rPr>
                  <a:t>Ansible</a:t>
                </a:r>
                <a:br>
                  <a:rPr kumimoji="1" lang="en-US" altLang="ja-JP" sz="700" dirty="0" smtClean="0">
                    <a:solidFill>
                      <a:schemeClr val="tx1"/>
                    </a:solidFill>
                    <a:latin typeface="+mn-ea"/>
                  </a:rPr>
                </a:br>
                <a:r>
                  <a:rPr kumimoji="1" lang="en-US" altLang="ja-JP" sz="700" dirty="0" smtClean="0">
                    <a:solidFill>
                      <a:schemeClr val="tx1"/>
                    </a:solidFill>
                    <a:latin typeface="+mn-ea"/>
                  </a:rPr>
                  <a:t>(Core)</a:t>
                </a:r>
                <a:endParaRPr kumimoji="1" lang="ja-JP" altLang="en-US" sz="7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79" name="正方形/長方形 178"/>
              <p:cNvSpPr/>
              <p:nvPr/>
            </p:nvSpPr>
            <p:spPr>
              <a:xfrm>
                <a:off x="5692839" y="1623223"/>
                <a:ext cx="239152" cy="42935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kumimoji="1" lang="en-US" altLang="ja-JP" sz="700" dirty="0" smtClean="0">
                    <a:solidFill>
                      <a:schemeClr val="tx1"/>
                    </a:solidFill>
                    <a:latin typeface="+mn-ea"/>
                  </a:rPr>
                  <a:t>Ansible</a:t>
                </a:r>
                <a:br>
                  <a:rPr kumimoji="1" lang="en-US" altLang="ja-JP" sz="700" dirty="0" smtClean="0">
                    <a:solidFill>
                      <a:schemeClr val="tx1"/>
                    </a:solidFill>
                    <a:latin typeface="+mn-ea"/>
                  </a:rPr>
                </a:br>
                <a:r>
                  <a:rPr kumimoji="1" lang="en-US" altLang="ja-JP" sz="700" dirty="0" smtClean="0">
                    <a:solidFill>
                      <a:schemeClr val="tx1"/>
                    </a:solidFill>
                    <a:latin typeface="+mn-ea"/>
                  </a:rPr>
                  <a:t>(Tower)</a:t>
                </a:r>
                <a:endParaRPr kumimoji="1" lang="ja-JP" altLang="en-US" sz="7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86" name="直線コネクタ 185"/>
              <p:cNvCxnSpPr>
                <a:stCxn id="177" idx="1"/>
                <a:endCxn id="179" idx="3"/>
              </p:cNvCxnSpPr>
              <p:nvPr/>
            </p:nvCxnSpPr>
            <p:spPr>
              <a:xfrm flipH="1">
                <a:off x="5931992" y="1837898"/>
                <a:ext cx="77149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2" name="角丸四角形 321"/>
            <p:cNvSpPr/>
            <p:nvPr/>
          </p:nvSpPr>
          <p:spPr>
            <a:xfrm>
              <a:off x="6605769" y="1509356"/>
              <a:ext cx="418308" cy="237264"/>
            </a:xfrm>
            <a:prstGeom prst="roundRect">
              <a:avLst>
                <a:gd name="adj" fmla="val 748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600" dirty="0" smtClean="0">
                  <a:solidFill>
                    <a:schemeClr val="tx1"/>
                  </a:solidFill>
                  <a:latin typeface="+mn-ea"/>
                </a:rPr>
                <a:t>対象</a:t>
              </a:r>
              <a:endParaRPr lang="en-US" altLang="ja-JP" sz="60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600" dirty="0" smtClean="0">
                  <a:solidFill>
                    <a:schemeClr val="tx1"/>
                  </a:solidFill>
                  <a:latin typeface="+mn-ea"/>
                </a:rPr>
                <a:t>機器</a:t>
              </a:r>
              <a:endParaRPr kumimoji="1" lang="ja-JP" altLang="en-US" sz="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23" name="角丸四角形 322"/>
            <p:cNvSpPr/>
            <p:nvPr/>
          </p:nvSpPr>
          <p:spPr>
            <a:xfrm>
              <a:off x="6605769" y="2007097"/>
              <a:ext cx="418309" cy="208515"/>
            </a:xfrm>
            <a:prstGeom prst="roundRect">
              <a:avLst>
                <a:gd name="adj" fmla="val 1136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600" dirty="0" smtClean="0">
                  <a:solidFill>
                    <a:schemeClr val="tx1"/>
                  </a:solidFill>
                  <a:latin typeface="+mn-ea"/>
                </a:rPr>
                <a:t>対象</a:t>
              </a:r>
              <a:endParaRPr lang="en-US" altLang="ja-JP" sz="60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600" dirty="0" smtClean="0">
                  <a:solidFill>
                    <a:schemeClr val="tx1"/>
                  </a:solidFill>
                  <a:latin typeface="+mn-ea"/>
                </a:rPr>
                <a:t>機器</a:t>
              </a:r>
              <a:endParaRPr kumimoji="1" lang="ja-JP" altLang="en-US" sz="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24" name="テキスト ボックス 323"/>
            <p:cNvSpPr txBox="1"/>
            <p:nvPr/>
          </p:nvSpPr>
          <p:spPr>
            <a:xfrm>
              <a:off x="6671331" y="1717767"/>
              <a:ext cx="276999" cy="35885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rtlCol="0">
              <a:spAutoFit/>
            </a:bodyPr>
            <a:lstStyle/>
            <a:p>
              <a:r>
                <a:rPr lang="ja-JP" altLang="en-US" sz="600" dirty="0">
                  <a:latin typeface="+mn-ea"/>
                </a:rPr>
                <a:t>・・</a:t>
              </a:r>
              <a:r>
                <a:rPr lang="ja-JP" altLang="en-US" sz="600" dirty="0" smtClean="0">
                  <a:latin typeface="+mn-ea"/>
                </a:rPr>
                <a:t>・</a:t>
              </a:r>
              <a:endParaRPr kumimoji="1" lang="ja-JP" altLang="en-US" sz="600" dirty="0">
                <a:latin typeface="+mn-ea"/>
              </a:endParaRPr>
            </a:p>
          </p:txBody>
        </p:sp>
        <p:cxnSp>
          <p:nvCxnSpPr>
            <p:cNvPr id="325" name="直線コネクタ 324"/>
            <p:cNvCxnSpPr>
              <a:stCxn id="329" idx="3"/>
              <a:endCxn id="322" idx="1"/>
            </p:cNvCxnSpPr>
            <p:nvPr/>
          </p:nvCxnSpPr>
          <p:spPr>
            <a:xfrm flipV="1">
              <a:off x="6330789" y="1627988"/>
              <a:ext cx="274980" cy="150641"/>
            </a:xfrm>
            <a:prstGeom prst="line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線コネクタ 325"/>
            <p:cNvCxnSpPr>
              <a:stCxn id="329" idx="3"/>
              <a:endCxn id="323" idx="1"/>
            </p:cNvCxnSpPr>
            <p:nvPr/>
          </p:nvCxnSpPr>
          <p:spPr>
            <a:xfrm>
              <a:off x="6330789" y="1778629"/>
              <a:ext cx="274980" cy="332726"/>
            </a:xfrm>
            <a:prstGeom prst="line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正方形/長方形 327"/>
            <p:cNvSpPr/>
            <p:nvPr/>
          </p:nvSpPr>
          <p:spPr>
            <a:xfrm>
              <a:off x="5623146" y="1513164"/>
              <a:ext cx="774488" cy="6890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ja-JP" sz="700" dirty="0" smtClean="0">
                  <a:solidFill>
                    <a:schemeClr val="tx1"/>
                  </a:solidFill>
                  <a:latin typeface="+mn-ea"/>
                </a:rPr>
                <a:t>Ansible</a:t>
              </a:r>
              <a:r>
                <a:rPr kumimoji="1" lang="ja-JP" altLang="en-US" sz="700" dirty="0" smtClean="0">
                  <a:solidFill>
                    <a:schemeClr val="tx1"/>
                  </a:solidFill>
                  <a:latin typeface="+mn-ea"/>
                </a:rPr>
                <a:t>サーバ</a:t>
              </a:r>
              <a:endParaRPr kumimoji="1" lang="ja-JP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29" name="正方形/長方形 328"/>
            <p:cNvSpPr/>
            <p:nvPr/>
          </p:nvSpPr>
          <p:spPr>
            <a:xfrm>
              <a:off x="6081151" y="1573278"/>
              <a:ext cx="249638" cy="41070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kumimoji="1" lang="en-US" altLang="ja-JP" sz="700" dirty="0" smtClean="0">
                  <a:solidFill>
                    <a:schemeClr val="tx1"/>
                  </a:solidFill>
                  <a:latin typeface="+mn-ea"/>
                </a:rPr>
                <a:t>Ansible</a:t>
              </a:r>
              <a:br>
                <a:rPr kumimoji="1" lang="en-US" altLang="ja-JP" sz="700" dirty="0" smtClean="0">
                  <a:solidFill>
                    <a:schemeClr val="tx1"/>
                  </a:solidFill>
                  <a:latin typeface="+mn-ea"/>
                </a:rPr>
              </a:br>
              <a:r>
                <a:rPr kumimoji="1" lang="en-US" altLang="ja-JP" sz="700" dirty="0" smtClean="0">
                  <a:solidFill>
                    <a:schemeClr val="tx1"/>
                  </a:solidFill>
                  <a:latin typeface="+mn-ea"/>
                </a:rPr>
                <a:t>(Core)</a:t>
              </a:r>
              <a:endParaRPr kumimoji="1" lang="ja-JP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0" name="正方形/長方形 329"/>
            <p:cNvSpPr/>
            <p:nvPr/>
          </p:nvSpPr>
          <p:spPr>
            <a:xfrm>
              <a:off x="5764849" y="1573278"/>
              <a:ext cx="239152" cy="41070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kumimoji="1" lang="en-US" altLang="ja-JP" sz="700" dirty="0" smtClean="0">
                  <a:solidFill>
                    <a:schemeClr val="tx1"/>
                  </a:solidFill>
                  <a:latin typeface="+mn-ea"/>
                </a:rPr>
                <a:t>Ansible</a:t>
              </a:r>
              <a:br>
                <a:rPr kumimoji="1" lang="en-US" altLang="ja-JP" sz="700" dirty="0" smtClean="0">
                  <a:solidFill>
                    <a:schemeClr val="tx1"/>
                  </a:solidFill>
                  <a:latin typeface="+mn-ea"/>
                </a:rPr>
              </a:br>
              <a:r>
                <a:rPr kumimoji="1" lang="en-US" altLang="ja-JP" sz="700" dirty="0" smtClean="0">
                  <a:solidFill>
                    <a:schemeClr val="tx1"/>
                  </a:solidFill>
                  <a:latin typeface="+mn-ea"/>
                </a:rPr>
                <a:t>(Tower)</a:t>
              </a:r>
              <a:endParaRPr kumimoji="1" lang="ja-JP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331" name="直線コネクタ 330"/>
            <p:cNvCxnSpPr>
              <a:stCxn id="329" idx="1"/>
              <a:endCxn id="330" idx="3"/>
            </p:cNvCxnSpPr>
            <p:nvPr/>
          </p:nvCxnSpPr>
          <p:spPr>
            <a:xfrm flipH="1">
              <a:off x="6004002" y="1778629"/>
              <a:ext cx="77149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テキスト ボックス 359"/>
            <p:cNvSpPr txBox="1"/>
            <p:nvPr/>
          </p:nvSpPr>
          <p:spPr>
            <a:xfrm>
              <a:off x="5611438" y="1221486"/>
              <a:ext cx="904831" cy="215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800" b="1" i="1" u="sng" dirty="0">
                  <a:latin typeface="+mn-ea"/>
                </a:rPr>
                <a:t>Act/Sby </a:t>
              </a:r>
              <a:r>
                <a:rPr lang="ja-JP" altLang="en-US" sz="800" b="1" i="1" u="sng" dirty="0">
                  <a:latin typeface="+mn-ea"/>
                </a:rPr>
                <a:t>構成</a:t>
              </a:r>
            </a:p>
          </p:txBody>
        </p:sp>
        <p:sp>
          <p:nvSpPr>
            <p:cNvPr id="389" name="正方形/長方形 388"/>
            <p:cNvSpPr/>
            <p:nvPr/>
          </p:nvSpPr>
          <p:spPr>
            <a:xfrm>
              <a:off x="4211950" y="5326056"/>
              <a:ext cx="927110" cy="33797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  <a:latin typeface="+mn-ea"/>
                </a:rPr>
                <a:t>MariaDB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91" name="テキスト ボックス 390"/>
            <p:cNvSpPr txBox="1"/>
            <p:nvPr/>
          </p:nvSpPr>
          <p:spPr>
            <a:xfrm>
              <a:off x="2267680" y="3355516"/>
              <a:ext cx="679424" cy="230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900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http</a:t>
              </a:r>
              <a:endPara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6000"/>
                    </a:schemeClr>
                  </a:glow>
                </a:effectLst>
                <a:latin typeface="+mn-ea"/>
              </a:endParaRPr>
            </a:p>
          </p:txBody>
        </p:sp>
        <p:sp>
          <p:nvSpPr>
            <p:cNvPr id="393" name="テキスト ボックス 392"/>
            <p:cNvSpPr txBox="1"/>
            <p:nvPr/>
          </p:nvSpPr>
          <p:spPr>
            <a:xfrm>
              <a:off x="636477" y="2429386"/>
              <a:ext cx="679424" cy="230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900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①</a:t>
              </a:r>
              <a:r>
                <a:rPr lang="en-US" altLang="ja-JP" sz="900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https</a:t>
              </a:r>
              <a:endPara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6000"/>
                    </a:schemeClr>
                  </a:glow>
                </a:effectLst>
                <a:latin typeface="+mn-ea"/>
              </a:endParaRPr>
            </a:p>
          </p:txBody>
        </p:sp>
        <p:sp>
          <p:nvSpPr>
            <p:cNvPr id="394" name="テキスト ボックス 393"/>
            <p:cNvSpPr txBox="1"/>
            <p:nvPr/>
          </p:nvSpPr>
          <p:spPr>
            <a:xfrm>
              <a:off x="683051" y="4250512"/>
              <a:ext cx="852509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https </a:t>
              </a:r>
            </a:p>
            <a:p>
              <a:r>
                <a:rPr lang="en-US" altLang="ja-JP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(REST API)</a:t>
              </a:r>
            </a:p>
          </p:txBody>
        </p:sp>
        <p:sp>
          <p:nvSpPr>
            <p:cNvPr id="162" name="正方形/長方形 161"/>
            <p:cNvSpPr/>
            <p:nvPr/>
          </p:nvSpPr>
          <p:spPr bwMode="auto">
            <a:xfrm>
              <a:off x="5725421" y="2913370"/>
              <a:ext cx="3268240" cy="1728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kumimoji="1" lang="ja-JP" altLang="en-US" sz="800" dirty="0" smtClean="0">
                <a:latin typeface="+mn-ea"/>
              </a:endParaRPr>
            </a:p>
          </p:txBody>
        </p:sp>
        <p:sp>
          <p:nvSpPr>
            <p:cNvPr id="163" name="テキスト ボックス 162"/>
            <p:cNvSpPr txBox="1"/>
            <p:nvPr/>
          </p:nvSpPr>
          <p:spPr>
            <a:xfrm>
              <a:off x="5510656" y="2707389"/>
              <a:ext cx="2373804" cy="230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各種連携ドライバ</a:t>
              </a:r>
              <a:endParaRPr kumimoji="1" lang="ja-JP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165" name="テキスト ボックス 164"/>
            <p:cNvSpPr txBox="1"/>
            <p:nvPr/>
          </p:nvSpPr>
          <p:spPr>
            <a:xfrm>
              <a:off x="7812450" y="2938878"/>
              <a:ext cx="1345469" cy="215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 (</a:t>
              </a:r>
              <a:r>
                <a:rPr lang="ja-JP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例</a:t>
              </a:r>
              <a:r>
                <a:rPr lang="ja-JP" altLang="en-US" sz="800" dirty="0"/>
                <a:t>：</a:t>
              </a:r>
              <a:r>
                <a:rPr lang="en-US" altLang="ja-JP" sz="800" dirty="0" smtClean="0"/>
                <a:t>Ansible-driver</a:t>
              </a:r>
              <a:r>
                <a:rPr lang="en-US" altLang="ja-JP" sz="800" dirty="0"/>
                <a:t>)</a:t>
              </a:r>
              <a:endParaRPr kumimoji="1" lang="ja-JP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333" name="右矢印 332"/>
            <p:cNvSpPr/>
            <p:nvPr/>
          </p:nvSpPr>
          <p:spPr bwMode="auto">
            <a:xfrm rot="16200000">
              <a:off x="6993557" y="2479594"/>
              <a:ext cx="196550" cy="577116"/>
            </a:xfrm>
            <a:prstGeom prst="rightArrow">
              <a:avLst/>
            </a:prstGeom>
            <a:solidFill>
              <a:schemeClr val="accent6">
                <a:lumMod val="25000"/>
                <a:lumOff val="75000"/>
              </a:schemeClr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167" name="角丸四角形 166"/>
          <p:cNvSpPr/>
          <p:nvPr/>
        </p:nvSpPr>
        <p:spPr>
          <a:xfrm>
            <a:off x="7359541" y="112452"/>
            <a:ext cx="1603972" cy="408591"/>
          </a:xfrm>
          <a:prstGeom prst="roundRect">
            <a:avLst>
              <a:gd name="adj" fmla="val 7488"/>
            </a:avLst>
          </a:prstGeom>
          <a:solidFill>
            <a:schemeClr val="accent6">
              <a:lumMod val="25000"/>
              <a:lumOff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マニュアル掲載用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090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361</Words>
  <Application>Microsoft Office PowerPoint</Application>
  <PresentationFormat>画面に合わせる (4:3)</PresentationFormat>
  <Paragraphs>165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</vt:i4>
      </vt:variant>
    </vt:vector>
  </HeadingPairs>
  <TitlesOfParts>
    <vt:vector size="13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1　ITAシステム構成（オールインワン構成）</vt:lpstr>
      <vt:lpstr>2　ITAシステム構成（HA構成）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2020-02-04T08:47:43Z</dcterms:modified>
</cp:coreProperties>
</file>