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7" r:id="rId9"/>
    <p:sldId id="698" r:id="rId10"/>
    <p:sldId id="707" r:id="rId11"/>
    <p:sldId id="711" r:id="rId12"/>
    <p:sldId id="708" r:id="rId13"/>
    <p:sldId id="699" r:id="rId14"/>
    <p:sldId id="712" r:id="rId15"/>
    <p:sldId id="701" r:id="rId16"/>
    <p:sldId id="702" r:id="rId17"/>
    <p:sldId id="703" r:id="rId18"/>
    <p:sldId id="704" r:id="rId19"/>
    <p:sldId id="713" r:id="rId20"/>
    <p:sldId id="706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696"/>
            <p14:sldId id="697"/>
            <p14:sldId id="698"/>
            <p14:sldId id="707"/>
            <p14:sldId id="711"/>
            <p14:sldId id="708"/>
            <p14:sldId id="699"/>
            <p14:sldId id="712"/>
            <p14:sldId id="701"/>
            <p14:sldId id="702"/>
            <p14:sldId id="703"/>
            <p14:sldId id="704"/>
            <p14:sldId id="713"/>
            <p14:sldId id="7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3" autoAdjust="0"/>
    <p:restoredTop sz="9652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2020/11/18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2020/11/18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2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suite.github.io/it-automation-docs/asset/Documents/Exastro-ITA_User_Instruction_Manual_Export_Import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/>
              <a:t>Data that can be </a:t>
            </a:r>
            <a:r>
              <a:rPr lang="en-US" altLang="ja-JP" dirty="0" smtClean="0"/>
              <a:t>acquired </a:t>
            </a:r>
            <a:r>
              <a:rPr lang="en-US" altLang="ja-JP" dirty="0"/>
              <a:t>by </a:t>
            </a:r>
            <a:r>
              <a:rPr lang="en-US" altLang="ja-JP" dirty="0" smtClean="0"/>
              <a:t>exporting </a:t>
            </a:r>
            <a:r>
              <a:rPr lang="en-US" altLang="ja-JP" dirty="0"/>
              <a:t>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Data that can be acquired during Symphony </a:t>
            </a:r>
            <a:r>
              <a:rPr lang="en-US" altLang="ja-JP" b="1" dirty="0" smtClean="0"/>
              <a:t>export(Terraform/OpenStack</a:t>
            </a:r>
            <a:r>
              <a:rPr kumimoji="1" lang="en-US" altLang="ja-JP" b="1" dirty="0" smtClean="0"/>
              <a:t>)</a:t>
            </a:r>
          </a:p>
          <a:p>
            <a:pPr marL="180000" lvl="1" indent="0">
              <a:buNone/>
            </a:pPr>
            <a:r>
              <a:rPr lang="en-US" altLang="ja-JP" dirty="0"/>
              <a:t>If the Orchestrator is Terraform or OpenStack</a:t>
            </a:r>
            <a:r>
              <a:rPr lang="en-US" altLang="ja-JP" dirty="0" smtClean="0"/>
              <a:t>, the </a:t>
            </a:r>
            <a:r>
              <a:rPr lang="en-US" altLang="ja-JP" dirty="0"/>
              <a:t>data will be </a:t>
            </a:r>
            <a:r>
              <a:rPr lang="en-US" altLang="ja-JP" dirty="0" smtClean="0"/>
              <a:t>acquired </a:t>
            </a:r>
            <a:r>
              <a:rPr lang="en-US" altLang="ja-JP" dirty="0"/>
              <a:t>as shown</a:t>
            </a:r>
            <a:r>
              <a:rPr lang="en-US" altLang="ja-JP" strike="sngStrike" dirty="0"/>
              <a:t> </a:t>
            </a:r>
            <a:r>
              <a:rPr lang="en-US" altLang="ja-JP" dirty="0" smtClean="0"/>
              <a:t>below</a:t>
            </a:r>
            <a:r>
              <a:rPr lang="en-US" altLang="ja-JP" dirty="0"/>
              <a:t>.</a:t>
            </a:r>
            <a:endParaRPr kumimoji="1" lang="en-US" altLang="ja-JP" dirty="0" smtClean="0"/>
          </a:p>
        </p:txBody>
      </p:sp>
      <p:sp>
        <p:nvSpPr>
          <p:cNvPr id="61" name="角丸四角形 60"/>
          <p:cNvSpPr/>
          <p:nvPr/>
        </p:nvSpPr>
        <p:spPr bwMode="auto">
          <a:xfrm>
            <a:off x="2451773" y="3639405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details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467430" y="3639406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4279186" y="3639405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Module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files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2451773" y="480281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Workspaces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4279186" y="480281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Organizations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2451773" y="5491861"/>
            <a:ext cx="1827413" cy="428904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err="1" smtClean="0">
                <a:solidFill>
                  <a:schemeClr val="bg1"/>
                </a:solidFill>
                <a:latin typeface="+mn-ea"/>
              </a:rPr>
              <a:t>PolicySet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-Workspace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link 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365627" y="5567918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Policies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4538214" y="6031462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Policy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Sets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4538214" y="5500386"/>
            <a:ext cx="1552405" cy="429845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err="1">
                <a:solidFill>
                  <a:schemeClr val="bg1"/>
                </a:solidFill>
                <a:latin typeface="+mn-ea"/>
              </a:rPr>
              <a:t>PolicySet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-Policy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link 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角丸四角形 70"/>
          <p:cNvSpPr/>
          <p:nvPr/>
        </p:nvSpPr>
        <p:spPr bwMode="auto">
          <a:xfrm>
            <a:off x="467430" y="2635434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269880" y="3501011"/>
            <a:ext cx="8478699" cy="2880399"/>
          </a:xfrm>
          <a:prstGeom prst="roundRect">
            <a:avLst>
              <a:gd name="adj" fmla="val 296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269879" y="2385784"/>
            <a:ext cx="8478699" cy="827187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4" name="カギ線コネクタ 73"/>
          <p:cNvCxnSpPr>
            <a:stCxn id="67" idx="1"/>
            <a:endCxn id="62" idx="3"/>
          </p:cNvCxnSpPr>
          <p:nvPr/>
        </p:nvCxnSpPr>
        <p:spPr bwMode="auto">
          <a:xfrm rot="10800000">
            <a:off x="2019835" y="3777801"/>
            <a:ext cx="431938" cy="19285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1" idx="3"/>
            <a:endCxn id="64" idx="1"/>
          </p:cNvCxnSpPr>
          <p:nvPr/>
        </p:nvCxnSpPr>
        <p:spPr bwMode="auto">
          <a:xfrm>
            <a:off x="4004178" y="3777800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2" idx="3"/>
            <a:endCxn id="61" idx="1"/>
          </p:cNvCxnSpPr>
          <p:nvPr/>
        </p:nvCxnSpPr>
        <p:spPr bwMode="auto">
          <a:xfrm flipV="1">
            <a:off x="2019835" y="3777800"/>
            <a:ext cx="431938" cy="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5" idx="3"/>
            <a:endCxn id="66" idx="1"/>
          </p:cNvCxnSpPr>
          <p:nvPr/>
        </p:nvCxnSpPr>
        <p:spPr bwMode="auto">
          <a:xfrm>
            <a:off x="4004178" y="4941212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 bwMode="auto">
          <a:xfrm>
            <a:off x="4279186" y="5698648"/>
            <a:ext cx="259028" cy="908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70" idx="3"/>
            <a:endCxn id="68" idx="1"/>
          </p:cNvCxnSpPr>
          <p:nvPr/>
        </p:nvCxnSpPr>
        <p:spPr bwMode="auto">
          <a:xfrm flipV="1">
            <a:off x="6090619" y="5706313"/>
            <a:ext cx="275008" cy="899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95420" y="2253563"/>
            <a:ext cx="115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OpenStack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95420" y="3296054"/>
            <a:ext cx="115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>
                <a:solidFill>
                  <a:srgbClr val="002060"/>
                </a:solidFill>
              </a:rPr>
              <a:t>Terraform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92" name="カギ線コネクタ 91"/>
          <p:cNvCxnSpPr>
            <a:stCxn id="65" idx="1"/>
            <a:endCxn id="62" idx="3"/>
          </p:cNvCxnSpPr>
          <p:nvPr/>
        </p:nvCxnSpPr>
        <p:spPr bwMode="auto">
          <a:xfrm rot="10800000">
            <a:off x="2019835" y="3777802"/>
            <a:ext cx="431938" cy="11634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カギ線コネクタ 92"/>
          <p:cNvCxnSpPr>
            <a:stCxn id="69" idx="1"/>
            <a:endCxn id="67" idx="3"/>
          </p:cNvCxnSpPr>
          <p:nvPr/>
        </p:nvCxnSpPr>
        <p:spPr bwMode="auto">
          <a:xfrm rot="10800000">
            <a:off x="4279186" y="5706313"/>
            <a:ext cx="259028" cy="46354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17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</a:t>
            </a:r>
            <a:r>
              <a:rPr lang="en-US" altLang="ja-JP" dirty="0"/>
              <a:t>Data that can be </a:t>
            </a:r>
            <a:r>
              <a:rPr lang="en-US" altLang="ja-JP" dirty="0" smtClean="0"/>
              <a:t>acquired </a:t>
            </a:r>
            <a:r>
              <a:rPr lang="en-US" altLang="ja-JP" dirty="0"/>
              <a:t>by </a:t>
            </a:r>
            <a:r>
              <a:rPr lang="en-US" altLang="ja-JP" dirty="0" smtClean="0"/>
              <a:t>exporting </a:t>
            </a:r>
            <a:r>
              <a:rPr lang="en-US" altLang="ja-JP" dirty="0"/>
              <a:t>(</a:t>
            </a:r>
            <a:r>
              <a:rPr lang="en-US" altLang="ja-JP" dirty="0" smtClean="0"/>
              <a:t>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93760" y="845132"/>
            <a:ext cx="8784976" cy="5616476"/>
          </a:xfrm>
        </p:spPr>
        <p:txBody>
          <a:bodyPr/>
          <a:lstStyle/>
          <a:p>
            <a:r>
              <a:rPr lang="en-US" altLang="ja-JP" b="1" dirty="0"/>
              <a:t>Data that can be </a:t>
            </a:r>
            <a:r>
              <a:rPr lang="en-US" altLang="ja-JP" b="1" dirty="0" smtClean="0"/>
              <a:t>acquired </a:t>
            </a:r>
            <a:r>
              <a:rPr lang="en-US" altLang="ja-JP" b="1" dirty="0"/>
              <a:t>during Operation </a:t>
            </a:r>
            <a:r>
              <a:rPr lang="en-US" altLang="ja-JP" b="1" dirty="0" smtClean="0"/>
              <a:t>export</a:t>
            </a:r>
          </a:p>
          <a:p>
            <a:pPr marL="180000" lvl="1" indent="0">
              <a:buNone/>
            </a:pPr>
            <a:r>
              <a:rPr lang="en-US" altLang="ja-JP" dirty="0"/>
              <a:t>The data </a:t>
            </a:r>
            <a:r>
              <a:rPr lang="en-US" altLang="ja-JP" dirty="0" smtClean="0"/>
              <a:t>acquired </a:t>
            </a:r>
            <a:r>
              <a:rPr lang="en-US" altLang="ja-JP" dirty="0"/>
              <a:t>when </a:t>
            </a:r>
            <a:r>
              <a:rPr lang="en-US" altLang="ja-JP" dirty="0" smtClean="0"/>
              <a:t>exporting </a:t>
            </a:r>
            <a:r>
              <a:rPr lang="en-US" altLang="ja-JP" dirty="0"/>
              <a:t>the </a:t>
            </a:r>
            <a:r>
              <a:rPr lang="en-US" altLang="ja-JP" dirty="0" smtClean="0"/>
              <a:t>operations are shown </a:t>
            </a:r>
            <a:r>
              <a:rPr lang="en-US" altLang="ja-JP" dirty="0"/>
              <a:t>below.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Data related to the Substitution value list and Target host are acquired.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64602" y="2996940"/>
            <a:ext cx="2175088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solidFill>
                  <a:schemeClr val="bg1"/>
                </a:solidFill>
                <a:latin typeface="+mn-ea"/>
              </a:rPr>
              <a:t>Input operation list</a:t>
            </a:r>
            <a:endParaRPr kumimoji="1" lang="ja-JP" altLang="en-US" sz="15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線コネクタ 7"/>
          <p:cNvCxnSpPr>
            <a:stCxn id="156" idx="3"/>
            <a:endCxn id="157" idx="1"/>
          </p:cNvCxnSpPr>
          <p:nvPr/>
        </p:nvCxnSpPr>
        <p:spPr bwMode="auto">
          <a:xfrm>
            <a:off x="4265372" y="3135335"/>
            <a:ext cx="194422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グループ化 157"/>
          <p:cNvGrpSpPr/>
          <p:nvPr/>
        </p:nvGrpSpPr>
        <p:grpSpPr>
          <a:xfrm>
            <a:off x="4459794" y="3392317"/>
            <a:ext cx="1588472" cy="595951"/>
            <a:chOff x="7452400" y="3825342"/>
            <a:chExt cx="1588472" cy="595951"/>
          </a:xfrm>
        </p:grpSpPr>
        <p:sp>
          <p:nvSpPr>
            <p:cNvPr id="110" name="正方形/長方形 109"/>
            <p:cNvSpPr/>
            <p:nvPr/>
          </p:nvSpPr>
          <p:spPr bwMode="auto">
            <a:xfrm>
              <a:off x="7452400" y="3825342"/>
              <a:ext cx="1588472" cy="5959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 b="1" dirty="0" smtClean="0"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7492657" y="3890052"/>
              <a:ext cx="1512210" cy="237508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 smtClean="0">
                  <a:solidFill>
                    <a:srgbClr val="FFC000"/>
                  </a:solidFill>
                  <a:latin typeface="+mn-ea"/>
                </a:rPr>
                <a:t>Template list</a:t>
              </a:r>
              <a:endParaRPr kumimoji="1" lang="ja-JP" altLang="en-US" sz="1000" b="1" dirty="0" smtClean="0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7496909" y="4161635"/>
              <a:ext cx="1512210" cy="227109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 smtClean="0">
                  <a:solidFill>
                    <a:srgbClr val="FFC000"/>
                  </a:solidFill>
                  <a:latin typeface="+mn-ea"/>
                </a:rPr>
                <a:t>File list</a:t>
              </a:r>
              <a:endParaRPr kumimoji="1" lang="ja-JP" altLang="en-US" sz="1000" b="1" dirty="0" smtClean="0">
                <a:solidFill>
                  <a:srgbClr val="FFC000"/>
                </a:solidFill>
                <a:latin typeface="+mn-ea"/>
              </a:endParaRPr>
            </a:p>
          </p:txBody>
        </p:sp>
      </p:grpSp>
      <p:cxnSp>
        <p:nvCxnSpPr>
          <p:cNvPr id="152" name="カギ線コネクタ 151"/>
          <p:cNvCxnSpPr>
            <a:stCxn id="162" idx="1"/>
            <a:endCxn id="6" idx="3"/>
          </p:cNvCxnSpPr>
          <p:nvPr/>
        </p:nvCxnSpPr>
        <p:spPr bwMode="auto">
          <a:xfrm rot="10800000">
            <a:off x="2339691" y="3212970"/>
            <a:ext cx="373275" cy="13774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角丸四角形 154"/>
          <p:cNvSpPr/>
          <p:nvPr/>
        </p:nvSpPr>
        <p:spPr bwMode="auto">
          <a:xfrm>
            <a:off x="2712969" y="3376581"/>
            <a:ext cx="1552404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Substitution value list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角丸四角形 155"/>
          <p:cNvSpPr/>
          <p:nvPr/>
        </p:nvSpPr>
        <p:spPr bwMode="auto">
          <a:xfrm>
            <a:off x="2712967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Target host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角丸四角形 156"/>
          <p:cNvSpPr/>
          <p:nvPr/>
        </p:nvSpPr>
        <p:spPr bwMode="auto">
          <a:xfrm>
            <a:off x="4459794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Device list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角丸四角形 158"/>
          <p:cNvSpPr/>
          <p:nvPr/>
        </p:nvSpPr>
        <p:spPr bwMode="auto">
          <a:xfrm>
            <a:off x="2628493" y="2870187"/>
            <a:ext cx="5976067" cy="1189636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60" name="角丸四角形 159"/>
          <p:cNvSpPr/>
          <p:nvPr/>
        </p:nvSpPr>
        <p:spPr bwMode="auto">
          <a:xfrm>
            <a:off x="6530349" y="2997089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type master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6566416" y="3250954"/>
            <a:ext cx="1616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※</a:t>
            </a:r>
            <a:r>
              <a:rPr lang="en-US" altLang="ja-JP" sz="900" dirty="0" err="1" smtClean="0"/>
              <a:t>Ansible</a:t>
            </a:r>
            <a:r>
              <a:rPr lang="en-US" altLang="ja-JP" sz="900" dirty="0" smtClean="0"/>
              <a:t>-Pioneer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only</a:t>
            </a:r>
            <a:endParaRPr kumimoji="1" lang="ja-JP" altLang="en-US" sz="900" dirty="0"/>
          </a:p>
        </p:txBody>
      </p:sp>
      <p:sp>
        <p:nvSpPr>
          <p:cNvPr id="162" name="角丸四角形 161"/>
          <p:cNvSpPr/>
          <p:nvPr/>
        </p:nvSpPr>
        <p:spPr bwMode="auto">
          <a:xfrm>
            <a:off x="2712965" y="4451981"/>
            <a:ext cx="178708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Substitution value list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角丸四角形 162"/>
          <p:cNvSpPr/>
          <p:nvPr/>
        </p:nvSpPr>
        <p:spPr bwMode="auto">
          <a:xfrm>
            <a:off x="2712706" y="5439293"/>
            <a:ext cx="1787344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Substitution value list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角丸四角形 163"/>
          <p:cNvSpPr/>
          <p:nvPr/>
        </p:nvSpPr>
        <p:spPr bwMode="auto">
          <a:xfrm>
            <a:off x="2608962" y="4338676"/>
            <a:ext cx="2988000" cy="71180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78" y="2250997"/>
            <a:ext cx="786452" cy="573074"/>
          </a:xfrm>
          <a:prstGeom prst="rect">
            <a:avLst/>
          </a:prstGeom>
        </p:spPr>
      </p:pic>
      <p:sp>
        <p:nvSpPr>
          <p:cNvPr id="166" name="角丸四角形 165"/>
          <p:cNvSpPr/>
          <p:nvPr/>
        </p:nvSpPr>
        <p:spPr bwMode="auto">
          <a:xfrm>
            <a:off x="2608962" y="5314455"/>
            <a:ext cx="2988000" cy="71180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71" name="カギ線コネクタ 170"/>
          <p:cNvCxnSpPr>
            <a:stCxn id="155" idx="1"/>
            <a:endCxn id="6" idx="3"/>
          </p:cNvCxnSpPr>
          <p:nvPr/>
        </p:nvCxnSpPr>
        <p:spPr bwMode="auto">
          <a:xfrm rot="10800000">
            <a:off x="2339691" y="3212970"/>
            <a:ext cx="373279" cy="3020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カギ線コネクタ 171"/>
          <p:cNvCxnSpPr>
            <a:stCxn id="156" idx="1"/>
            <a:endCxn id="6" idx="3"/>
          </p:cNvCxnSpPr>
          <p:nvPr/>
        </p:nvCxnSpPr>
        <p:spPr bwMode="auto">
          <a:xfrm rot="10800000" flipV="1">
            <a:off x="2339691" y="3135334"/>
            <a:ext cx="373277" cy="7763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3" name="カギ線コネクタ 172"/>
          <p:cNvCxnSpPr>
            <a:stCxn id="163" idx="1"/>
            <a:endCxn id="6" idx="3"/>
          </p:cNvCxnSpPr>
          <p:nvPr/>
        </p:nvCxnSpPr>
        <p:spPr bwMode="auto">
          <a:xfrm rot="10800000">
            <a:off x="2339690" y="3212970"/>
            <a:ext cx="373016" cy="23647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>
            <a:stCxn id="157" idx="3"/>
            <a:endCxn id="160" idx="1"/>
          </p:cNvCxnSpPr>
          <p:nvPr/>
        </p:nvCxnSpPr>
        <p:spPr bwMode="auto">
          <a:xfrm>
            <a:off x="6012199" y="3135335"/>
            <a:ext cx="518150" cy="149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カギ線コネクタ 187"/>
          <p:cNvCxnSpPr>
            <a:stCxn id="110" idx="1"/>
            <a:endCxn id="155" idx="3"/>
          </p:cNvCxnSpPr>
          <p:nvPr/>
        </p:nvCxnSpPr>
        <p:spPr bwMode="auto">
          <a:xfrm rot="10800000">
            <a:off x="4265374" y="3514977"/>
            <a:ext cx="194421" cy="17531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3" name="テキスト ボックス 192"/>
          <p:cNvSpPr txBox="1"/>
          <p:nvPr/>
        </p:nvSpPr>
        <p:spPr>
          <a:xfrm>
            <a:off x="2816876" y="266235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Ansible-Driver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2816876" y="4123462"/>
            <a:ext cx="1179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OpenStack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2816876" y="5101049"/>
            <a:ext cx="1179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Terraform</a:t>
            </a:r>
          </a:p>
        </p:txBody>
      </p:sp>
      <p:sp>
        <p:nvSpPr>
          <p:cNvPr id="196" name="角丸四角形 195"/>
          <p:cNvSpPr/>
          <p:nvPr/>
        </p:nvSpPr>
        <p:spPr bwMode="auto">
          <a:xfrm>
            <a:off x="68722" y="2799466"/>
            <a:ext cx="2326895" cy="1260357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45390" y="2645577"/>
            <a:ext cx="97013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u="sng" dirty="0" smtClean="0">
                <a:solidFill>
                  <a:srgbClr val="002060"/>
                </a:solidFill>
              </a:rPr>
              <a:t>Common</a:t>
            </a:r>
            <a:endParaRPr kumimoji="1" lang="ja-JP" altLang="en-US" sz="13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2.5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49800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0101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it`s data.</a:t>
              </a:r>
              <a:endParaRPr kumimoji="1" lang="ja-JP" altLang="en-US" sz="1400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555720" y="4201373"/>
            <a:ext cx="5040700" cy="307777"/>
            <a:chOff x="2555720" y="2348850"/>
            <a:chExt cx="5040700" cy="307777"/>
          </a:xfrm>
        </p:grpSpPr>
        <p:cxnSp>
          <p:nvCxnSpPr>
            <p:cNvPr id="65" name="直線コネクタ 64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テキスト ボックス 65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S</a:t>
              </a:r>
              <a:r>
                <a:rPr lang="en-US" altLang="ja-JP" sz="1400" dirty="0" smtClean="0"/>
                <a:t>elect </a:t>
              </a:r>
              <a:r>
                <a:rPr lang="en-US" altLang="ja-JP" sz="1400" dirty="0"/>
                <a:t>and export Symphony and </a:t>
              </a:r>
              <a:r>
                <a:rPr lang="en-US" altLang="ja-JP" sz="1400" dirty="0" smtClean="0"/>
                <a:t>Operations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2555720" y="4869200"/>
            <a:ext cx="5040700" cy="523220"/>
            <a:chOff x="2555720" y="2348850"/>
            <a:chExt cx="5040700" cy="523220"/>
          </a:xfrm>
        </p:grpSpPr>
        <p:cxnSp>
          <p:nvCxnSpPr>
            <p:cNvPr id="68" name="直線コネクタ 67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テキスト ボックス 68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the </a:t>
              </a:r>
              <a:r>
                <a:rPr lang="en-US" altLang="ja-JP" sz="1400" dirty="0"/>
                <a:t>files exported </a:t>
              </a:r>
              <a:r>
                <a:rPr lang="en-US" altLang="ja-JP" sz="1400" dirty="0" smtClean="0"/>
                <a:t>in Export Symphony/Operation.</a:t>
              </a:r>
              <a:endParaRPr lang="ja-JP" altLang="en-US" sz="1400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2555720" y="5669859"/>
            <a:ext cx="6588280" cy="307777"/>
            <a:chOff x="2627730" y="2261972"/>
            <a:chExt cx="6588280" cy="307777"/>
          </a:xfrm>
        </p:grpSpPr>
        <p:cxnSp>
          <p:nvCxnSpPr>
            <p:cNvPr id="71" name="直線コネクタ 70"/>
            <p:cNvCxnSpPr/>
            <p:nvPr/>
          </p:nvCxnSpPr>
          <p:spPr bwMode="auto">
            <a:xfrm>
              <a:off x="2627730" y="2397443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3494621" y="2261972"/>
              <a:ext cx="5721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Check the Export/Import status and download it`s data.</a:t>
              </a:r>
              <a:endParaRPr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2555720" y="6256540"/>
            <a:ext cx="554477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5" y="1844780"/>
            <a:ext cx="2052065" cy="4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2.6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The w</a:t>
            </a:r>
            <a:r>
              <a:rPr lang="en-US" altLang="ja-JP" dirty="0" smtClean="0"/>
              <a:t>ork flow </a:t>
            </a:r>
            <a:r>
              <a:rPr lang="en-US" altLang="ja-JP" dirty="0"/>
              <a:t>of </a:t>
            </a:r>
            <a:r>
              <a:rPr lang="en-US" altLang="ja-JP" dirty="0" smtClean="0"/>
              <a:t>export/import </a:t>
            </a:r>
            <a:r>
              <a:rPr lang="en-US" altLang="ja-JP" dirty="0"/>
              <a:t>are 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In </a:t>
            </a:r>
            <a:r>
              <a:rPr lang="en-US" altLang="ja-JP" dirty="0" smtClean="0"/>
              <a:t>the practice document, we </a:t>
            </a:r>
            <a:r>
              <a:rPr lang="en-US" altLang="ja-JP" dirty="0"/>
              <a:t>handle each work in more detail, so please check it.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76291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9740" y="256935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Symphony/Operation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98289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6090" y="3520487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Export/Import </a:t>
            </a:r>
            <a:r>
              <a:rPr lang="en-US" altLang="ja-JP" sz="1400" dirty="0" smtClean="0"/>
              <a:t> </a:t>
            </a:r>
          </a:p>
          <a:p>
            <a:r>
              <a:rPr lang="en-US" altLang="ja-JP" sz="1400" dirty="0" smtClean="0"/>
              <a:t>Symphony/Operation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864762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6090" y="4725286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Import Symphony/Operation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100814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46090" y="5792461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Export/Import  </a:t>
            </a:r>
          </a:p>
          <a:p>
            <a:r>
              <a:rPr lang="en-US" altLang="ja-JP" sz="1400" dirty="0"/>
              <a:t>Symphony/Operation list</a:t>
            </a:r>
            <a:endParaRPr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51650" y="2919606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4093357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51650" y="5153932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/>
              <a:t>Description of each menu </a:t>
            </a:r>
            <a:r>
              <a:rPr lang="en-US" altLang="ja-JP" dirty="0" smtClean="0"/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dirty="0" smtClean="0"/>
              <a:t>All the menus are displayed in a list.</a:t>
            </a:r>
            <a:br>
              <a:rPr lang="en-US" altLang="ja-JP" dirty="0" smtClean="0"/>
            </a:br>
            <a:r>
              <a:rPr lang="en-US" altLang="ja-JP" dirty="0" smtClean="0"/>
              <a:t>Users can select the required menus and export them.</a:t>
            </a:r>
            <a:endParaRPr kumimoji="1"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3" y="1775393"/>
            <a:ext cx="8578273" cy="410194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60" y="5769440"/>
            <a:ext cx="4896680" cy="743311"/>
          </a:xfrm>
          <a:prstGeom prst="rect">
            <a:avLst/>
          </a:prstGeom>
        </p:spPr>
      </p:pic>
      <p:sp>
        <p:nvSpPr>
          <p:cNvPr id="13" name="線吹き出し 1 (枠付き) 12"/>
          <p:cNvSpPr/>
          <p:nvPr/>
        </p:nvSpPr>
        <p:spPr bwMode="auto">
          <a:xfrm>
            <a:off x="6686329" y="472518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626143" y="6224244"/>
            <a:ext cx="1656352" cy="2587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5724160" y="576944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/>
              <a:t>Description of each menu (</a:t>
            </a:r>
            <a:r>
              <a:rPr lang="en-US" altLang="ja-JP" dirty="0" smtClean="0"/>
              <a:t>2/6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</a:t>
            </a:r>
            <a:r>
              <a:rPr lang="en-US" altLang="ja-JP" dirty="0"/>
              <a:t>the required </a:t>
            </a:r>
            <a:r>
              <a:rPr lang="en-US" altLang="ja-JP" dirty="0" smtClean="0"/>
              <a:t>menus.</a:t>
            </a:r>
            <a:br>
              <a:rPr lang="en-US" altLang="ja-JP" dirty="0" smtClean="0"/>
            </a:br>
            <a:endParaRPr lang="ja-JP" altLang="en-US" dirty="0"/>
          </a:p>
        </p:txBody>
      </p:sp>
      <p:pic>
        <p:nvPicPr>
          <p:cNvPr id="10" name="図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30" y="1844780"/>
            <a:ext cx="7633060" cy="43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正方形/長方形 10"/>
          <p:cNvSpPr/>
          <p:nvPr/>
        </p:nvSpPr>
        <p:spPr bwMode="auto">
          <a:xfrm>
            <a:off x="1763610" y="5517290"/>
            <a:ext cx="273638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6" y="2766004"/>
            <a:ext cx="1535871" cy="4959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0" y="3368442"/>
            <a:ext cx="2573229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98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4579386" y="5703386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execute the Import.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can import excluded obsolete data.</a:t>
            </a: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852920"/>
            <a:ext cx="2106635" cy="268771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>
                <a:solidFill>
                  <a:schemeClr val="tx1"/>
                </a:solidFill>
                <a:latin typeface="+mn-ea"/>
              </a:rPr>
              <a:t>Users can upload kym files.</a:t>
            </a:r>
          </a:p>
        </p:txBody>
      </p:sp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/>
              <a:t>Description of each menu (</a:t>
            </a:r>
            <a:r>
              <a:rPr lang="en-US" altLang="ja-JP" dirty="0" smtClean="0"/>
              <a:t>3/6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0" y="1916790"/>
            <a:ext cx="8820590" cy="417658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1848325" y="5453084"/>
            <a:ext cx="41651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344987" y="5453084"/>
            <a:ext cx="1224170" cy="47893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4641167" y="5949350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14587"/>
              <a:gd name="adj4" fmla="val -808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can check and download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files. </a:t>
            </a: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2264836" y="4586992"/>
            <a:ext cx="4899524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transition is in the order of 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, "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Executing" and "End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/>
              <a:t>Description of each menu (</a:t>
            </a:r>
            <a:r>
              <a:rPr lang="en-US" altLang="ja-JP" dirty="0" smtClean="0"/>
              <a:t>4/6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Symphony/Operation</a:t>
            </a:r>
          </a:p>
          <a:p>
            <a:pPr marL="180000" lvl="1" indent="0">
              <a:buNone/>
            </a:pPr>
            <a:r>
              <a:rPr lang="en-US" altLang="ja-JP" dirty="0"/>
              <a:t>All </a:t>
            </a:r>
            <a:r>
              <a:rPr lang="en-US" altLang="ja-JP" dirty="0" smtClean="0"/>
              <a:t>Symphonies and Operations </a:t>
            </a:r>
            <a:r>
              <a:rPr lang="en-US" altLang="ja-JP" dirty="0"/>
              <a:t>are displayed in a list.</a:t>
            </a:r>
            <a:br>
              <a:rPr lang="en-US" altLang="ja-JP" dirty="0"/>
            </a:br>
            <a:r>
              <a:rPr lang="en-US" altLang="ja-JP" dirty="0"/>
              <a:t>Users can select the required </a:t>
            </a:r>
            <a:r>
              <a:rPr lang="en-US" altLang="ja-JP" dirty="0" smtClean="0"/>
              <a:t>items </a:t>
            </a:r>
            <a:r>
              <a:rPr lang="en-US" altLang="ja-JP" dirty="0"/>
              <a:t>and export them.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72770"/>
            <a:ext cx="8784001" cy="4464620"/>
          </a:xfrm>
          <a:prstGeom prst="rect">
            <a:avLst/>
          </a:prstGeom>
        </p:spPr>
      </p:pic>
      <p:sp>
        <p:nvSpPr>
          <p:cNvPr id="12" name="線吹き出し 1 (枠付き) 11"/>
          <p:cNvSpPr/>
          <p:nvPr/>
        </p:nvSpPr>
        <p:spPr bwMode="auto">
          <a:xfrm>
            <a:off x="2627730" y="364495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88346"/>
              <a:gd name="adj4" fmla="val -4122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export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target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with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check box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187530" y="5972544"/>
            <a:ext cx="1243844" cy="2648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2725659" y="5755098"/>
            <a:ext cx="2180352" cy="347239"/>
          </a:xfrm>
          <a:prstGeom prst="borderCallout1">
            <a:avLst>
              <a:gd name="adj1" fmla="val 42937"/>
              <a:gd name="adj2" fmla="val 289"/>
              <a:gd name="adj3" fmla="val 77733"/>
              <a:gd name="adj4" fmla="val -1219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to execute the Export.</a:t>
            </a:r>
          </a:p>
        </p:txBody>
      </p:sp>
    </p:spTree>
    <p:extLst>
      <p:ext uri="{BB962C8B-B14F-4D97-AF65-F5344CB8AC3E}">
        <p14:creationId xmlns:p14="http://schemas.microsoft.com/office/powerpoint/2010/main" val="1692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/>
              <a:t>Description of each menu (</a:t>
            </a:r>
            <a:r>
              <a:rPr lang="en-US" altLang="ja-JP" dirty="0" smtClean="0"/>
              <a:t>5/6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Symphony/Operation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Users can upload the data exported in “Export Symphony/Operation” and import the required menus.</a:t>
            </a:r>
            <a:endParaRPr lang="ja-JP" altLang="en-US" dirty="0"/>
          </a:p>
        </p:txBody>
      </p:sp>
      <p:pic>
        <p:nvPicPr>
          <p:cNvPr id="13" name="図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1988800"/>
            <a:ext cx="7056980" cy="3960550"/>
          </a:xfrm>
          <a:prstGeom prst="rect">
            <a:avLst/>
          </a:prstGeom>
        </p:spPr>
      </p:pic>
      <p:sp>
        <p:nvSpPr>
          <p:cNvPr id="14" name="線吹き出し 1 (枠付き) 13"/>
          <p:cNvSpPr/>
          <p:nvPr/>
        </p:nvSpPr>
        <p:spPr bwMode="auto">
          <a:xfrm>
            <a:off x="3311338" y="4100212"/>
            <a:ext cx="2520350" cy="504070"/>
          </a:xfrm>
          <a:prstGeom prst="borderCallout1">
            <a:avLst>
              <a:gd name="adj1" fmla="val 42937"/>
              <a:gd name="adj2" fmla="val 289"/>
              <a:gd name="adj3" fmla="val 137313"/>
              <a:gd name="adj4" fmla="val -3084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want to import with the check box.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55594" y="5445280"/>
            <a:ext cx="1260176" cy="360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599916" y="3236164"/>
            <a:ext cx="1243844" cy="5528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3249583" y="5680410"/>
            <a:ext cx="2085358" cy="347239"/>
          </a:xfrm>
          <a:prstGeom prst="borderCallout1">
            <a:avLst>
              <a:gd name="adj1" fmla="val 42937"/>
              <a:gd name="adj2" fmla="val 289"/>
              <a:gd name="adj3" fmla="val 15229"/>
              <a:gd name="adj4" fmla="val -1687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>
                <a:solidFill>
                  <a:schemeClr val="tx1"/>
                </a:solidFill>
                <a:latin typeface="+mn-ea"/>
              </a:rPr>
              <a:t>Click to execute the Import.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3249583" y="2852920"/>
            <a:ext cx="2255615" cy="347239"/>
          </a:xfrm>
          <a:prstGeom prst="borderCallout1">
            <a:avLst>
              <a:gd name="adj1" fmla="val 42937"/>
              <a:gd name="adj2" fmla="val 289"/>
              <a:gd name="adj3" fmla="val 150377"/>
              <a:gd name="adj4" fmla="val -2058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>
                <a:solidFill>
                  <a:schemeClr val="tx1"/>
                </a:solidFill>
                <a:latin typeface="+mn-ea"/>
              </a:rPr>
              <a:t>Users can upload kym files.</a:t>
            </a:r>
          </a:p>
        </p:txBody>
      </p:sp>
    </p:spTree>
    <p:extLst>
      <p:ext uri="{BB962C8B-B14F-4D97-AF65-F5344CB8AC3E}">
        <p14:creationId xmlns:p14="http://schemas.microsoft.com/office/powerpoint/2010/main" val="17872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/>
              <a:t>Description of each menu (</a:t>
            </a:r>
            <a:r>
              <a:rPr lang="en-US" altLang="ja-JP" dirty="0" smtClean="0"/>
              <a:t>6/6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Symphony/Operation list</a:t>
            </a:r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br>
              <a:rPr lang="en-US" altLang="ja-JP" dirty="0"/>
            </a:br>
            <a:r>
              <a:rPr lang="en-US" altLang="ja-JP" dirty="0" smtClean="0"/>
              <a:t>User can </a:t>
            </a:r>
            <a:r>
              <a:rPr lang="en-US" altLang="ja-JP" dirty="0"/>
              <a:t>check the progress status of operation 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</a:t>
            </a:r>
            <a:r>
              <a:rPr lang="en-US" altLang="ja-JP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. </a:t>
            </a:r>
            <a:endParaRPr lang="en-US" altLang="ja-JP" sz="20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790"/>
            <a:ext cx="8784001" cy="439261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2123660" y="5433691"/>
            <a:ext cx="396055" cy="6481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179756" y="5456568"/>
            <a:ext cx="1390782" cy="63680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7" name="線吹き出し 1 (枠付き) 16"/>
          <p:cNvSpPr/>
          <p:nvPr/>
        </p:nvSpPr>
        <p:spPr bwMode="auto">
          <a:xfrm>
            <a:off x="4570538" y="6202630"/>
            <a:ext cx="2667213" cy="504070"/>
          </a:xfrm>
          <a:prstGeom prst="borderCallout1">
            <a:avLst>
              <a:gd name="adj1" fmla="val 42937"/>
              <a:gd name="adj2" fmla="val 289"/>
              <a:gd name="adj3" fmla="val -37313"/>
              <a:gd name="adj4" fmla="val -108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can check and download the 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files.</a:t>
            </a: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2355915" y="4785833"/>
            <a:ext cx="5024475" cy="504070"/>
          </a:xfrm>
          <a:prstGeom prst="borderCallout1">
            <a:avLst>
              <a:gd name="adj1" fmla="val 42937"/>
              <a:gd name="adj2" fmla="val 289"/>
              <a:gd name="adj3" fmla="val 138199"/>
              <a:gd name="adj4" fmla="val -29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status.</a:t>
            </a:r>
          </a:p>
          <a:p>
            <a:pPr lvl="0">
              <a:defRPr/>
            </a:pP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transition is in the order of 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Executed",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"Executing" and "End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8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en-US" altLang="ja-JP" dirty="0" smtClean="0">
                <a:hlinkClick r:id="rId2" action="ppaction://hlinksldjump"/>
              </a:rPr>
              <a:t>About document</a:t>
            </a:r>
            <a:r>
              <a:rPr lang="en-US" altLang="ja-JP" dirty="0" smtClean="0">
                <a:solidFill>
                  <a:srgbClr val="FF0000"/>
                </a:solidFill>
                <a:hlinkClick r:id="rId2" action="ppaction://hlinksldjump"/>
              </a:rPr>
              <a:t/>
            </a:r>
            <a:br>
              <a:rPr lang="en-US" altLang="ja-JP" dirty="0" smtClean="0">
                <a:solidFill>
                  <a:srgbClr val="FF0000"/>
                </a:solidFill>
                <a:hlinkClick r:id="rId2" action="ppaction://hlinksldjump"/>
              </a:rPr>
            </a:br>
            <a:endParaRPr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Overview(</a:t>
            </a:r>
            <a:r>
              <a:rPr lang="en-US" altLang="ja-JP" dirty="0">
                <a:hlinkClick r:id="rId3" action="ppaction://hlinksldjump"/>
              </a:rPr>
              <a:t>o</a:t>
            </a:r>
            <a:r>
              <a:rPr lang="en-US" altLang="ja-JP" dirty="0" smtClean="0">
                <a:hlinkClick r:id="rId3" action="ppaction://hlinksldjump"/>
              </a:rPr>
              <a:t>verall)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Overview(menu)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Overview(symphony/operation)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Data</a:t>
            </a:r>
            <a:r>
              <a:rPr lang="ja-JP" altLang="en-US" dirty="0">
                <a:hlinkClick r:id="rId6" action="ppaction://hlinksldjump"/>
              </a:rPr>
              <a:t> </a:t>
            </a:r>
            <a:r>
              <a:rPr lang="en-US" altLang="ja-JP" dirty="0" smtClean="0">
                <a:hlinkClick r:id="rId6" action="ppaction://hlinksldjump"/>
              </a:rPr>
              <a:t>that can </a:t>
            </a:r>
            <a:r>
              <a:rPr lang="en-US" altLang="ja-JP" dirty="0">
                <a:hlinkClick r:id="rId6" action="ppaction://hlinksldjump"/>
              </a:rPr>
              <a:t>be </a:t>
            </a:r>
            <a:r>
              <a:rPr lang="en-US" altLang="ja-JP" dirty="0" smtClean="0">
                <a:hlinkClick r:id="rId6" action="ppaction://hlinksldjump"/>
              </a:rPr>
              <a:t>acquired </a:t>
            </a:r>
            <a:r>
              <a:rPr lang="en-US" altLang="ja-JP" dirty="0">
                <a:hlinkClick r:id="rId6" action="ppaction://hlinksldjump"/>
              </a:rPr>
              <a:t>by </a:t>
            </a:r>
            <a:r>
              <a:rPr lang="en-US" altLang="ja-JP" u="sng" dirty="0" smtClean="0">
                <a:hlinkClick r:id="rId6" action="ppaction://hlinksldjump"/>
              </a:rPr>
              <a:t>exporting</a:t>
            </a:r>
            <a:endParaRPr lang="en-US" altLang="ja-JP" u="sng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Each menu description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will 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2"/>
              </a:rPr>
              <a:t>User</a:t>
            </a:r>
            <a:r>
              <a:rPr lang="en-US" altLang="ja-JP" sz="1600" dirty="0">
                <a:hlinkClick r:id="rId2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2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2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Please refer to it as needed</a:t>
            </a:r>
            <a:r>
              <a:rPr lang="en-US" altLang="ja-JP" sz="1600" dirty="0" smtClean="0"/>
              <a:t>.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3" y="2132820"/>
            <a:ext cx="8696324" cy="38165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843760" y="2690742"/>
            <a:ext cx="792110" cy="9542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 flipV="1">
            <a:off x="1873844" y="4138820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Overview(overall)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sz="8000" b="1" dirty="0"/>
              <a:t>Overview of Export/Import function</a:t>
            </a:r>
            <a:endParaRPr lang="en-US" altLang="ja-JP" sz="8000" b="1" dirty="0" smtClean="0"/>
          </a:p>
          <a:p>
            <a:pPr marL="180000" lvl="1" indent="0">
              <a:buNone/>
            </a:pPr>
            <a:r>
              <a:rPr lang="en-US" altLang="ja-JP" sz="6000" dirty="0"/>
              <a:t>The following data can be migrated to another ITA server by using the "Export/Import" function.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endParaRPr lang="en-US" altLang="ja-JP" sz="6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6400" dirty="0"/>
              <a:t>Menu and</a:t>
            </a:r>
            <a:r>
              <a:rPr lang="en-US" altLang="ja-JP" sz="6400" dirty="0">
                <a:solidFill>
                  <a:srgbClr val="FF0000"/>
                </a:solidFill>
              </a:rPr>
              <a:t> </a:t>
            </a:r>
            <a:r>
              <a:rPr lang="en-US" altLang="ja-JP" sz="6400" dirty="0" smtClean="0"/>
              <a:t>Registered </a:t>
            </a:r>
            <a:r>
              <a:rPr lang="en-US" altLang="ja-JP" sz="6400" dirty="0"/>
              <a:t>data</a:t>
            </a:r>
            <a:endParaRPr lang="en-US" altLang="ja-JP" sz="6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6400" dirty="0"/>
              <a:t>Created Symphony and Operation</a:t>
            </a:r>
            <a:endParaRPr lang="en-US" altLang="ja-JP" sz="6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0" y="3325802"/>
            <a:ext cx="443217" cy="756075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 bwMode="auto">
          <a:xfrm>
            <a:off x="4418702" y="3396632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5073"/>
              </p:ext>
            </p:extLst>
          </p:nvPr>
        </p:nvGraphicFramePr>
        <p:xfrm>
          <a:off x="1913020" y="3222252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09" y="3891925"/>
            <a:ext cx="786452" cy="573074"/>
          </a:xfrm>
          <a:prstGeom prst="rect">
            <a:avLst/>
          </a:prstGeom>
        </p:spPr>
      </p:pic>
      <p:sp>
        <p:nvSpPr>
          <p:cNvPr id="5" name="片側の 2 つの角を丸めた四角形 4"/>
          <p:cNvSpPr/>
          <p:nvPr/>
        </p:nvSpPr>
        <p:spPr bwMode="auto">
          <a:xfrm rot="16200000">
            <a:off x="1621809" y="4037922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2541574" y="4030805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1960649" y="4026518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 bwMode="gray">
          <a:xfrm>
            <a:off x="5966291" y="3099841"/>
            <a:ext cx="831853" cy="957568"/>
            <a:chOff x="-2227263" y="1692275"/>
            <a:chExt cx="2468563" cy="2841625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852920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7" y="2641219"/>
            <a:ext cx="1263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Export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0" y="5182484"/>
            <a:ext cx="443217" cy="756075"/>
          </a:xfrm>
          <a:prstGeom prst="rect">
            <a:avLst/>
          </a:prstGeom>
        </p:spPr>
      </p:pic>
      <p:sp>
        <p:nvSpPr>
          <p:cNvPr id="23" name="右中かっこ 22"/>
          <p:cNvSpPr/>
          <p:nvPr/>
        </p:nvSpPr>
        <p:spPr bwMode="auto">
          <a:xfrm>
            <a:off x="3528310" y="5350173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 bwMode="gray">
          <a:xfrm>
            <a:off x="1481566" y="5174435"/>
            <a:ext cx="831853" cy="957568"/>
            <a:chOff x="-2227263" y="1692275"/>
            <a:chExt cx="2468563" cy="2841625"/>
          </a:xfrm>
        </p:grpSpPr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95536" y="4856761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925" y="4643888"/>
            <a:ext cx="1344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altLang="ja-JP" dirty="0" smtClean="0"/>
              <a:t>Import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8" y="4661000"/>
            <a:ext cx="279851" cy="24205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847340" y="4129881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Transition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data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file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599" y="302220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3996939" y="3044509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696569" y="499111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8144909" y="501341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64987" y="2693517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2055" y="6124625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Transition data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file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63" name="楕円 62"/>
          <p:cNvSpPr/>
          <p:nvPr/>
        </p:nvSpPr>
        <p:spPr bwMode="auto">
          <a:xfrm>
            <a:off x="2259421" y="4030663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6" name="直線コネクタ 65"/>
          <p:cNvCxnSpPr>
            <a:stCxn id="69" idx="1"/>
            <a:endCxn id="70" idx="3"/>
          </p:cNvCxnSpPr>
          <p:nvPr/>
        </p:nvCxnSpPr>
        <p:spPr bwMode="auto">
          <a:xfrm flipV="1">
            <a:off x="6082846" y="6008491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7268"/>
              </p:ext>
            </p:extLst>
          </p:nvPr>
        </p:nvGraphicFramePr>
        <p:xfrm>
          <a:off x="6122022" y="5091923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11" y="5761596"/>
            <a:ext cx="786452" cy="573074"/>
          </a:xfrm>
          <a:prstGeom prst="rect">
            <a:avLst/>
          </a:prstGeom>
        </p:spPr>
      </p:pic>
      <p:sp>
        <p:nvSpPr>
          <p:cNvPr id="69" name="片側の 2 つの角を丸めた四角形 68"/>
          <p:cNvSpPr/>
          <p:nvPr/>
        </p:nvSpPr>
        <p:spPr bwMode="auto">
          <a:xfrm rot="16200000">
            <a:off x="5830811" y="5907593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0" name="片側の 2 つの角を丸めた四角形 69"/>
          <p:cNvSpPr/>
          <p:nvPr/>
        </p:nvSpPr>
        <p:spPr bwMode="auto">
          <a:xfrm rot="16200000">
            <a:off x="6750576" y="5900476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1" name="楕円 70"/>
          <p:cNvSpPr/>
          <p:nvPr/>
        </p:nvSpPr>
        <p:spPr bwMode="auto">
          <a:xfrm>
            <a:off x="6169651" y="5896189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6468423" y="5900334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6809" y="4093504"/>
            <a:ext cx="1091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Server A</a:t>
            </a:r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72721" y="5979553"/>
            <a:ext cx="110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B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 bwMode="auto">
          <a:xfrm>
            <a:off x="6876320" y="4421139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 </a:t>
            </a:r>
            <a:r>
              <a:rPr lang="en-US" altLang="ja-JP" dirty="0" smtClean="0"/>
              <a:t>Overview(menu) 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76463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Export/Import menu</a:t>
            </a:r>
            <a:br>
              <a:rPr lang="en-US" altLang="ja-JP" b="1" dirty="0" smtClean="0"/>
            </a:br>
            <a:r>
              <a:rPr lang="en-US" altLang="ja-JP" sz="1600" dirty="0"/>
              <a:t>Register information can be migrated to the ITA server </a:t>
            </a:r>
            <a:r>
              <a:rPr lang="en-US" altLang="ja-JP" sz="1600" dirty="0" smtClean="0"/>
              <a:t>as menu units.</a:t>
            </a:r>
            <a:br>
              <a:rPr lang="en-US" altLang="ja-JP" sz="1600" dirty="0" smtClean="0"/>
            </a:br>
            <a:r>
              <a:rPr lang="en-US" altLang="ja-JP" sz="1600" dirty="0"/>
              <a:t>During import</a:t>
            </a:r>
            <a:r>
              <a:rPr lang="en-US" altLang="ja-JP" sz="1600" dirty="0" smtClean="0"/>
              <a:t>, all existing same menus </a:t>
            </a:r>
            <a:r>
              <a:rPr lang="en-US" altLang="ja-JP" sz="1600" dirty="0"/>
              <a:t>will be </a:t>
            </a:r>
            <a:r>
              <a:rPr lang="en-US" altLang="ja-JP" sz="1600" dirty="0" smtClean="0"/>
              <a:t>replaced.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It is </a:t>
            </a:r>
            <a:r>
              <a:rPr lang="en-US" altLang="ja-JP" sz="1600" dirty="0"/>
              <a:t>p</a:t>
            </a:r>
            <a:r>
              <a:rPr lang="en-US" altLang="ja-JP" sz="1600" dirty="0" smtClean="0"/>
              <a:t>ossible </a:t>
            </a:r>
            <a:r>
              <a:rPr lang="en-US" altLang="ja-JP" sz="1600" dirty="0"/>
              <a:t>to export all menus that exist on the ITA server </a:t>
            </a:r>
            <a:r>
              <a:rPr lang="en-US" altLang="ja-JP" sz="1600" dirty="0" smtClean="0"/>
              <a:t>and </a:t>
            </a:r>
            <a:r>
              <a:rPr lang="en-US" altLang="ja-JP" sz="1600" dirty="0"/>
              <a:t>select and export only the </a:t>
            </a:r>
            <a:r>
              <a:rPr lang="en-US" altLang="ja-JP" sz="1600" dirty="0" smtClean="0"/>
              <a:t>required menus.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" y="4421139"/>
            <a:ext cx="555113" cy="9469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85" y="4508964"/>
            <a:ext cx="555114" cy="946958"/>
          </a:xfrm>
          <a:prstGeom prst="rect">
            <a:avLst/>
          </a:prstGeom>
        </p:spPr>
      </p:pic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4099289" y="4149227"/>
            <a:ext cx="501400" cy="577175"/>
            <a:chOff x="-2227263" y="1692275"/>
            <a:chExt cx="2468563" cy="2841625"/>
          </a:xfrm>
        </p:grpSpPr>
        <p:sp>
          <p:nvSpPr>
            <p:cNvPr id="1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テキスト ボックス 1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1" name="ストライプ矢印 20"/>
          <p:cNvSpPr/>
          <p:nvPr/>
        </p:nvSpPr>
        <p:spPr bwMode="auto">
          <a:xfrm>
            <a:off x="3589633" y="4941792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43435" y="4734972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99490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34783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6468473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89260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41" y="3429000"/>
            <a:ext cx="579170" cy="64013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-80669" y="5392270"/>
            <a:ext cx="106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A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3550" y="5473944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1180210" y="3429000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to only move 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9786" y="2923603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35" name="図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88" y="4563595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80" y="4760625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52" y="4254132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図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30" y="4440581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4668469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2.3</a:t>
            </a:r>
            <a:r>
              <a:rPr lang="ja-JP" altLang="en-US" kern="0" dirty="0" smtClean="0"/>
              <a:t> </a:t>
            </a:r>
            <a:r>
              <a:rPr lang="en-US" altLang="ja-JP" dirty="0" smtClean="0"/>
              <a:t>Overview(Symphony/Operation) </a:t>
            </a:r>
            <a:endParaRPr lang="en-US" altLang="ja-JP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 bwMode="auto">
          <a:xfrm>
            <a:off x="179389" y="766042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Export/Import </a:t>
            </a:r>
            <a:r>
              <a:rPr lang="en-US" altLang="ja-JP" b="1" dirty="0"/>
              <a:t>Symphony/Operation</a:t>
            </a:r>
            <a:br>
              <a:rPr lang="en-US" altLang="ja-JP" b="1" dirty="0"/>
            </a:br>
            <a:r>
              <a:rPr lang="en-US" altLang="ja-JP" sz="1600" dirty="0" smtClean="0"/>
              <a:t>Users are </a:t>
            </a:r>
            <a:r>
              <a:rPr lang="en-US" altLang="ja-JP" sz="1600" dirty="0"/>
              <a:t>a</a:t>
            </a:r>
            <a:r>
              <a:rPr lang="en-US" altLang="ja-JP" sz="1600" dirty="0" smtClean="0"/>
              <a:t>ble </a:t>
            </a:r>
            <a:r>
              <a:rPr lang="en-US" altLang="ja-JP" sz="1600" dirty="0"/>
              <a:t>to </a:t>
            </a:r>
            <a:r>
              <a:rPr lang="en-US" altLang="ja-JP" sz="1600" dirty="0" smtClean="0"/>
              <a:t>migrate </a:t>
            </a:r>
            <a:r>
              <a:rPr lang="en-US" altLang="ja-JP" sz="1600" dirty="0"/>
              <a:t>selected Symphony or operation to another ITA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600" dirty="0"/>
              <a:t>Information such as Movement linked to it will also be </a:t>
            </a:r>
            <a:r>
              <a:rPr lang="en-US" altLang="ja-JP" sz="1600" dirty="0" smtClean="0"/>
              <a:t>migrated.(For details refer to the next section)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Compared to </a:t>
            </a:r>
            <a:r>
              <a:rPr lang="en-US" altLang="ja-JP" sz="1600" dirty="0" smtClean="0"/>
              <a:t>Export menu, </a:t>
            </a:r>
            <a:r>
              <a:rPr lang="en-US" altLang="ja-JP" sz="1600" dirty="0"/>
              <a:t>only the records </a:t>
            </a:r>
            <a:r>
              <a:rPr lang="en-US" altLang="ja-JP" sz="1600" dirty="0" smtClean="0"/>
              <a:t>linked </a:t>
            </a:r>
            <a:r>
              <a:rPr lang="en-US" altLang="ja-JP" sz="1600" dirty="0"/>
              <a:t>with the selected Symphony/Operation are acquired and added to the </a:t>
            </a:r>
            <a:r>
              <a:rPr lang="en-US" altLang="ja-JP" sz="1600" dirty="0" smtClean="0"/>
              <a:t>receiving </a:t>
            </a:r>
            <a:r>
              <a:rPr lang="en-US" altLang="ja-JP" sz="1600" dirty="0"/>
              <a:t>menu.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kumimoji="1" lang="en-US" altLang="ja-JP" b="1" dirty="0" smtClean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1" y="3783935"/>
            <a:ext cx="555113" cy="946957"/>
          </a:xfrm>
          <a:prstGeom prst="rect">
            <a:avLst/>
          </a:prstGeom>
        </p:spPr>
      </p:pic>
      <p:grpSp>
        <p:nvGrpSpPr>
          <p:cNvPr id="35" name="グループ化 34"/>
          <p:cNvGrpSpPr>
            <a:grpSpLocks noChangeAspect="1"/>
          </p:cNvGrpSpPr>
          <p:nvPr/>
        </p:nvGrpSpPr>
        <p:grpSpPr bwMode="gray">
          <a:xfrm>
            <a:off x="4247027" y="4018498"/>
            <a:ext cx="373404" cy="429835"/>
            <a:chOff x="-2227263" y="1692275"/>
            <a:chExt cx="2468563" cy="2841625"/>
          </a:xfrm>
        </p:grpSpPr>
        <p:sp>
          <p:nvSpPr>
            <p:cNvPr id="36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フリーフォーム 3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テキスト ボックス 3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529838" y="3573020"/>
            <a:ext cx="225392" cy="1128157"/>
            <a:chOff x="1252167" y="4346814"/>
            <a:chExt cx="386750" cy="1661370"/>
          </a:xfrm>
        </p:grpSpPr>
        <p:cxnSp>
          <p:nvCxnSpPr>
            <p:cNvPr id="42" name="直線コネクタ 41"/>
            <p:cNvCxnSpPr>
              <a:stCxn id="43" idx="1"/>
              <a:endCxn id="4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片側の 2 つの角を丸めた四角形 4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4" name="片側の 2 つの角を丸めた四角形 4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49" name="楕円 4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0" name="楕円 4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47" name="楕円 4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楕円 4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1682238" y="3725420"/>
            <a:ext cx="225392" cy="1128157"/>
            <a:chOff x="1252167" y="4346814"/>
            <a:chExt cx="386750" cy="1661370"/>
          </a:xfrm>
        </p:grpSpPr>
        <p:cxnSp>
          <p:nvCxnSpPr>
            <p:cNvPr id="52" name="直線コネクタ 51"/>
            <p:cNvCxnSpPr>
              <a:stCxn id="53" idx="1"/>
              <a:endCxn id="5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片側の 2 つの角を丸めた四角形 5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片側の 2 つの角を丸めた四角形 5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55" name="グループ化 5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59" name="楕円 5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0" name="楕円 5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57" name="楕円 5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楕円 5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08" name="テキスト ボックス 107"/>
          <p:cNvSpPr txBox="1"/>
          <p:nvPr/>
        </p:nvSpPr>
        <p:spPr>
          <a:xfrm>
            <a:off x="64531" y="4775861"/>
            <a:ext cx="116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A</a:t>
            </a:r>
            <a:endParaRPr kumimoji="1" lang="ja-JP" altLang="en-US" sz="1000" dirty="0"/>
          </a:p>
        </p:txBody>
      </p:sp>
      <p:cxnSp>
        <p:nvCxnSpPr>
          <p:cNvPr id="110" name="直線コネクタ 109"/>
          <p:cNvCxnSpPr/>
          <p:nvPr/>
        </p:nvCxnSpPr>
        <p:spPr bwMode="auto">
          <a:xfrm>
            <a:off x="1120847" y="3632738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3923910" y="3659744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ストライプ矢印 113"/>
          <p:cNvSpPr/>
          <p:nvPr/>
        </p:nvSpPr>
        <p:spPr bwMode="auto">
          <a:xfrm>
            <a:off x="4094496" y="5655421"/>
            <a:ext cx="953788" cy="27182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43624" y="2924930"/>
            <a:ext cx="44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Symphony</a:t>
            </a:r>
            <a:r>
              <a:rPr lang="ja-JP" altLang="en-US" u="sng" dirty="0"/>
              <a:t> </a:t>
            </a:r>
            <a:r>
              <a:rPr lang="en-US" altLang="ja-JP" u="sng" dirty="0"/>
              <a:t>e</a:t>
            </a:r>
            <a:r>
              <a:rPr lang="en-US" altLang="ja-JP" u="sng" dirty="0" smtClean="0"/>
              <a:t>xport example</a:t>
            </a:r>
            <a:endParaRPr kumimoji="1" lang="ja-JP" altLang="en-US" u="sng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02563"/>
              </p:ext>
            </p:extLst>
          </p:nvPr>
        </p:nvGraphicFramePr>
        <p:xfrm>
          <a:off x="2385163" y="3954776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954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04615"/>
                  </a:ext>
                </a:extLst>
              </a:tr>
            </a:tbl>
          </a:graphicData>
        </a:graphic>
      </p:graphicFrame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6" y="5334633"/>
            <a:ext cx="555113" cy="946957"/>
          </a:xfrm>
          <a:prstGeom prst="rect">
            <a:avLst/>
          </a:prstGeom>
        </p:spPr>
      </p:pic>
      <p:grpSp>
        <p:nvGrpSpPr>
          <p:cNvPr id="117" name="グループ化 116"/>
          <p:cNvGrpSpPr/>
          <p:nvPr/>
        </p:nvGrpSpPr>
        <p:grpSpPr>
          <a:xfrm>
            <a:off x="1670693" y="5276118"/>
            <a:ext cx="225392" cy="1128157"/>
            <a:chOff x="1252167" y="4346814"/>
            <a:chExt cx="386750" cy="1661370"/>
          </a:xfrm>
        </p:grpSpPr>
        <p:cxnSp>
          <p:nvCxnSpPr>
            <p:cNvPr id="118" name="直線コネクタ 117"/>
            <p:cNvCxnSpPr>
              <a:stCxn id="119" idx="1"/>
              <a:endCxn id="120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片側の 2 つの角を丸めた四角形 118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0" name="片側の 2 つの角を丸めた四角形 119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21" name="グループ化 120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25" name="楕円 124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6" name="楕円 125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22" name="グループ化 121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23" name="楕円 12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4" name="楕円 12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27" name="テキスト ボックス 126"/>
          <p:cNvSpPr txBox="1"/>
          <p:nvPr/>
        </p:nvSpPr>
        <p:spPr>
          <a:xfrm>
            <a:off x="175559" y="6355709"/>
            <a:ext cx="102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B</a:t>
            </a:r>
            <a:endParaRPr kumimoji="1" lang="ja-JP" altLang="en-US" sz="1000" dirty="0"/>
          </a:p>
        </p:txBody>
      </p:sp>
      <p:cxnSp>
        <p:nvCxnSpPr>
          <p:cNvPr id="128" name="直線コネクタ 127"/>
          <p:cNvCxnSpPr/>
          <p:nvPr/>
        </p:nvCxnSpPr>
        <p:spPr bwMode="auto">
          <a:xfrm>
            <a:off x="1109302" y="5183436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3912365" y="521044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15097"/>
              </p:ext>
            </p:extLst>
          </p:nvPr>
        </p:nvGraphicFramePr>
        <p:xfrm>
          <a:off x="2373618" y="5505474"/>
          <a:ext cx="1322717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91292"/>
                  </a:ext>
                </a:extLst>
              </a:tr>
            </a:tbl>
          </a:graphicData>
        </a:graphic>
      </p:graphicFrame>
      <p:sp>
        <p:nvSpPr>
          <p:cNvPr id="7" name="曲折矢印 6"/>
          <p:cNvSpPr/>
          <p:nvPr/>
        </p:nvSpPr>
        <p:spPr bwMode="auto">
          <a:xfrm rot="5400000">
            <a:off x="3931325" y="4703951"/>
            <a:ext cx="1004808" cy="674803"/>
          </a:xfrm>
          <a:prstGeom prst="bentArrow">
            <a:avLst>
              <a:gd name="adj1" fmla="val 15085"/>
              <a:gd name="adj2" fmla="val 25000"/>
              <a:gd name="adj3" fmla="val 25000"/>
              <a:gd name="adj4" fmla="val 53665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01" y="5331673"/>
            <a:ext cx="555113" cy="946957"/>
          </a:xfrm>
          <a:prstGeom prst="rect">
            <a:avLst/>
          </a:prstGeom>
        </p:spPr>
      </p:pic>
      <p:sp>
        <p:nvSpPr>
          <p:cNvPr id="152" name="テキスト ボックス 151"/>
          <p:cNvSpPr txBox="1"/>
          <p:nvPr/>
        </p:nvSpPr>
        <p:spPr>
          <a:xfrm>
            <a:off x="5401734" y="6352749"/>
            <a:ext cx="1135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B</a:t>
            </a:r>
            <a:endParaRPr kumimoji="1" lang="ja-JP" altLang="en-US" sz="1000" dirty="0"/>
          </a:p>
        </p:txBody>
      </p:sp>
      <p:cxnSp>
        <p:nvCxnSpPr>
          <p:cNvPr id="153" name="直線コネクタ 152"/>
          <p:cNvCxnSpPr/>
          <p:nvPr/>
        </p:nvCxnSpPr>
        <p:spPr bwMode="auto">
          <a:xfrm>
            <a:off x="6372250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>
            <a:off x="8891239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5" name="表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36268"/>
              </p:ext>
            </p:extLst>
          </p:nvPr>
        </p:nvGraphicFramePr>
        <p:xfrm>
          <a:off x="7352492" y="5502514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21954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93142"/>
                  </a:ext>
                </a:extLst>
              </a:tr>
            </a:tbl>
          </a:graphicData>
        </a:graphic>
      </p:graphicFrame>
      <p:sp>
        <p:nvSpPr>
          <p:cNvPr id="157" name="角丸四角形 156"/>
          <p:cNvSpPr/>
          <p:nvPr/>
        </p:nvSpPr>
        <p:spPr bwMode="auto">
          <a:xfrm>
            <a:off x="3952226" y="3267662"/>
            <a:ext cx="2420024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Export Symphony with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ID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1 and 3.</a:t>
            </a:r>
          </a:p>
        </p:txBody>
      </p:sp>
      <p:sp>
        <p:nvSpPr>
          <p:cNvPr id="158" name="円形吹き出し 157"/>
          <p:cNvSpPr/>
          <p:nvPr/>
        </p:nvSpPr>
        <p:spPr bwMode="auto">
          <a:xfrm>
            <a:off x="3793213" y="3532737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59" name="角丸四角形 158"/>
          <p:cNvSpPr/>
          <p:nvPr/>
        </p:nvSpPr>
        <p:spPr bwMode="auto">
          <a:xfrm>
            <a:off x="4879996" y="3872410"/>
            <a:ext cx="1492254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sz="105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file.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円形吹き出し 159"/>
          <p:cNvSpPr/>
          <p:nvPr/>
        </p:nvSpPr>
        <p:spPr bwMode="auto">
          <a:xfrm>
            <a:off x="4720983" y="4137485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161" name="角丸四角形 160"/>
          <p:cNvSpPr/>
          <p:nvPr/>
        </p:nvSpPr>
        <p:spPr bwMode="auto">
          <a:xfrm>
            <a:off x="6696370" y="4490585"/>
            <a:ext cx="2194869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Replace and add the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Symphony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With ID1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and ID3.</a:t>
            </a:r>
          </a:p>
        </p:txBody>
      </p:sp>
      <p:sp>
        <p:nvSpPr>
          <p:cNvPr id="162" name="円形吹き出し 161"/>
          <p:cNvSpPr/>
          <p:nvPr/>
        </p:nvSpPr>
        <p:spPr bwMode="auto">
          <a:xfrm>
            <a:off x="6537358" y="4755660"/>
            <a:ext cx="238303" cy="257560"/>
          </a:xfrm>
          <a:prstGeom prst="wedgeEllipseCallout">
            <a:avLst>
              <a:gd name="adj1" fmla="val 73072"/>
              <a:gd name="adj2" fmla="val 900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04426" y="3662303"/>
            <a:ext cx="116567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u="sng" dirty="0" smtClean="0">
                <a:solidFill>
                  <a:srgbClr val="002060"/>
                </a:solidFill>
              </a:rPr>
              <a:t>Symphony</a:t>
            </a:r>
            <a:r>
              <a:rPr lang="ja-JP" altLang="en-US" sz="1050" u="sng" dirty="0">
                <a:solidFill>
                  <a:srgbClr val="002060"/>
                </a:solidFill>
              </a:rPr>
              <a:t> </a:t>
            </a:r>
            <a:r>
              <a:rPr lang="en-US" altLang="ja-JP" sz="1050" u="sng" dirty="0" smtClean="0">
                <a:solidFill>
                  <a:srgbClr val="002060"/>
                </a:solidFill>
              </a:rPr>
              <a:t>list</a:t>
            </a:r>
            <a:endParaRPr kumimoji="1" lang="ja-JP" altLang="en-US" sz="1050" u="sng" dirty="0">
              <a:solidFill>
                <a:srgbClr val="00206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352492" y="5764777"/>
            <a:ext cx="1322717" cy="215336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5" name="グループ化 164"/>
          <p:cNvGrpSpPr/>
          <p:nvPr/>
        </p:nvGrpSpPr>
        <p:grpSpPr>
          <a:xfrm>
            <a:off x="1834638" y="3877820"/>
            <a:ext cx="225392" cy="1128157"/>
            <a:chOff x="1252167" y="4346814"/>
            <a:chExt cx="386750" cy="1661370"/>
          </a:xfrm>
        </p:grpSpPr>
        <p:cxnSp>
          <p:nvCxnSpPr>
            <p:cNvPr id="166" name="直線コネクタ 165"/>
            <p:cNvCxnSpPr>
              <a:stCxn id="167" idx="1"/>
              <a:endCxn id="16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7" name="片側の 2 つの角を丸めた四角形 16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8" name="片側の 2 つの角を丸めた四角形 16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69" name="グループ化 16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73" name="楕円 17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4" name="楕円 17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70" name="グループ化 16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71" name="楕円 17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2" name="楕円 17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75" name="グループ化 174"/>
          <p:cNvGrpSpPr/>
          <p:nvPr/>
        </p:nvGrpSpPr>
        <p:grpSpPr>
          <a:xfrm>
            <a:off x="1823093" y="5428518"/>
            <a:ext cx="225392" cy="1128157"/>
            <a:chOff x="1252167" y="4346814"/>
            <a:chExt cx="386750" cy="1661370"/>
          </a:xfrm>
        </p:grpSpPr>
        <p:cxnSp>
          <p:nvCxnSpPr>
            <p:cNvPr id="176" name="直線コネクタ 175"/>
            <p:cNvCxnSpPr>
              <a:stCxn id="177" idx="1"/>
              <a:endCxn id="17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片側の 2 つの角を丸めた四角形 17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78" name="片側の 2 つの角を丸めた四角形 17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79" name="グループ化 17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83" name="楕円 18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4" name="楕円 18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81" name="楕円 18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2" name="楕円 18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85" name="グループ化 184"/>
          <p:cNvGrpSpPr/>
          <p:nvPr/>
        </p:nvGrpSpPr>
        <p:grpSpPr>
          <a:xfrm>
            <a:off x="6539322" y="5107532"/>
            <a:ext cx="225392" cy="1128157"/>
            <a:chOff x="1252167" y="4346814"/>
            <a:chExt cx="386750" cy="1661370"/>
          </a:xfrm>
        </p:grpSpPr>
        <p:cxnSp>
          <p:nvCxnSpPr>
            <p:cNvPr id="186" name="直線コネクタ 185"/>
            <p:cNvCxnSpPr>
              <a:stCxn id="187" idx="1"/>
              <a:endCxn id="18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7" name="片側の 2 つの角を丸めた四角形 18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88" name="片側の 2 つの角を丸めた四角形 18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89" name="グループ化 18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93" name="楕円 19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4" name="楕円 19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91" name="楕円 19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2" name="楕円 19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95" name="グループ化 194"/>
          <p:cNvGrpSpPr/>
          <p:nvPr/>
        </p:nvGrpSpPr>
        <p:grpSpPr>
          <a:xfrm>
            <a:off x="6691722" y="5259932"/>
            <a:ext cx="225392" cy="1128157"/>
            <a:chOff x="1252167" y="4346814"/>
            <a:chExt cx="386750" cy="1661370"/>
          </a:xfrm>
        </p:grpSpPr>
        <p:cxnSp>
          <p:nvCxnSpPr>
            <p:cNvPr id="196" name="直線コネクタ 195"/>
            <p:cNvCxnSpPr>
              <a:stCxn id="197" idx="1"/>
              <a:endCxn id="19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7" name="片側の 2 つの角を丸めた四角形 19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8" name="片側の 2 つの角を丸めた四角形 19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99" name="グループ化 19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03" name="楕円 20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01" name="楕円 20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205" name="グループ化 204"/>
          <p:cNvGrpSpPr/>
          <p:nvPr/>
        </p:nvGrpSpPr>
        <p:grpSpPr>
          <a:xfrm>
            <a:off x="6844122" y="5412332"/>
            <a:ext cx="225392" cy="1128157"/>
            <a:chOff x="1252167" y="4346814"/>
            <a:chExt cx="386750" cy="1661370"/>
          </a:xfrm>
        </p:grpSpPr>
        <p:cxnSp>
          <p:nvCxnSpPr>
            <p:cNvPr id="206" name="直線コネクタ 205"/>
            <p:cNvCxnSpPr>
              <a:stCxn id="207" idx="1"/>
              <a:endCxn id="20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7" name="片側の 2 つの角を丸めた四角形 20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08" name="片側の 2 つの角を丸めた四角形 20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9" name="グループ化 20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13" name="楕円 21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10" name="グループ化 20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11" name="楕円 21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/>
              <a:t>Data that can be </a:t>
            </a:r>
            <a:r>
              <a:rPr lang="en-US" altLang="ja-JP" dirty="0" smtClean="0"/>
              <a:t>acquired </a:t>
            </a:r>
            <a:r>
              <a:rPr lang="en-US" altLang="ja-JP" dirty="0"/>
              <a:t>by </a:t>
            </a:r>
            <a:r>
              <a:rPr lang="en-US" altLang="ja-JP" dirty="0" smtClean="0"/>
              <a:t>exporting (1/3</a:t>
            </a:r>
            <a:r>
              <a:rPr lang="en-US" altLang="ja-JP" dirty="0"/>
              <a:t>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700" b="1" dirty="0"/>
              <a:t>Data that can be acquired during Symphony </a:t>
            </a:r>
            <a:r>
              <a:rPr lang="en-US" altLang="ja-JP" sz="1700" b="1" dirty="0" smtClean="0"/>
              <a:t>export (</a:t>
            </a:r>
            <a:r>
              <a:rPr lang="en-US" altLang="ja-JP" sz="1700" b="1" dirty="0" err="1" smtClean="0"/>
              <a:t>Ansible</a:t>
            </a:r>
            <a:r>
              <a:rPr lang="en-US" altLang="ja-JP" sz="1700" b="1" dirty="0" smtClean="0"/>
              <a:t>-Driver</a:t>
            </a:r>
            <a:r>
              <a:rPr kumimoji="1" lang="en-US" altLang="ja-JP" sz="1700" b="1" dirty="0" smtClean="0"/>
              <a:t>)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When exporting Symphony, you will acquire all the information needed by following the related menus.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ja-JP" altLang="en-US" sz="1600" dirty="0" smtClean="0"/>
              <a:t>・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required </a:t>
            </a:r>
            <a:r>
              <a:rPr lang="en-US" altLang="ja-JP" sz="1600" dirty="0"/>
              <a:t>data is acquired </a:t>
            </a:r>
            <a:r>
              <a:rPr lang="en-US" altLang="ja-JP" sz="1600" dirty="0" smtClean="0"/>
              <a:t>by the </a:t>
            </a:r>
            <a:r>
              <a:rPr lang="en-US" altLang="ja-JP" sz="1600" u="sng" dirty="0" smtClean="0"/>
              <a:t>Orchestrator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/>
              <a:t>The </a:t>
            </a:r>
            <a:r>
              <a:rPr lang="en-US" altLang="ja-JP" sz="1600" u="sng" dirty="0" smtClean="0"/>
              <a:t>change</a:t>
            </a:r>
            <a:r>
              <a:rPr lang="en-US" altLang="ja-JP" sz="1600" u="sng" dirty="0"/>
              <a:t> history</a:t>
            </a:r>
            <a:r>
              <a:rPr lang="en-US" altLang="ja-JP" sz="1600" dirty="0"/>
              <a:t> of each record is also acquired.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/>
              <a:t>If a record with the same ID exists, it will be overwritten with the </a:t>
            </a:r>
            <a:r>
              <a:rPr lang="en-US" altLang="ja-JP" sz="1600" dirty="0" smtClean="0"/>
              <a:t>migrated </a:t>
            </a:r>
            <a:r>
              <a:rPr lang="en-US" altLang="ja-JP" sz="1600" dirty="0"/>
              <a:t>data.</a:t>
            </a:r>
            <a:endParaRPr lang="en-US" altLang="ja-JP" b="1" dirty="0" smtClean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97856" y="2420860"/>
            <a:ext cx="1790845" cy="389194"/>
            <a:chOff x="163946" y="2175686"/>
            <a:chExt cx="2031724" cy="389194"/>
          </a:xfrm>
        </p:grpSpPr>
        <p:cxnSp>
          <p:nvCxnSpPr>
            <p:cNvPr id="26" name="直線コネクタ 25"/>
            <p:cNvCxnSpPr>
              <a:stCxn id="27" idx="1"/>
              <a:endCxn id="28" idx="3"/>
            </p:cNvCxnSpPr>
            <p:nvPr/>
          </p:nvCxnSpPr>
          <p:spPr bwMode="auto">
            <a:xfrm>
              <a:off x="523996" y="2369061"/>
              <a:ext cx="1337926" cy="853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片側の 2 つの角を丸めた四角形 26"/>
            <p:cNvSpPr/>
            <p:nvPr/>
          </p:nvSpPr>
          <p:spPr bwMode="auto">
            <a:xfrm rot="16200000">
              <a:off x="150596" y="2189036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8" name="片側の 2 つの角を丸めた四角形 27"/>
            <p:cNvSpPr/>
            <p:nvPr/>
          </p:nvSpPr>
          <p:spPr bwMode="auto">
            <a:xfrm rot="16200000">
              <a:off x="1848771" y="2210717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710754" y="2204830"/>
              <a:ext cx="360050" cy="360050"/>
              <a:chOff x="1763610" y="3212970"/>
              <a:chExt cx="360050" cy="360050"/>
            </a:xfrm>
          </p:grpSpPr>
          <p:sp>
            <p:nvSpPr>
              <p:cNvPr id="30" name="楕円 29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楕円 30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1288091" y="2195984"/>
              <a:ext cx="360050" cy="360050"/>
              <a:chOff x="1763610" y="3212970"/>
              <a:chExt cx="360050" cy="360050"/>
            </a:xfrm>
          </p:grpSpPr>
          <p:sp>
            <p:nvSpPr>
              <p:cNvPr id="33" name="楕円 3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楕円 3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35" name="正方形/長方形 34"/>
          <p:cNvSpPr/>
          <p:nvPr/>
        </p:nvSpPr>
        <p:spPr bwMode="auto">
          <a:xfrm>
            <a:off x="7448148" y="4097832"/>
            <a:ext cx="1588472" cy="59595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185005" y="3387304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3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3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1" lang="ja-JP" altLang="en-US" sz="13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直線コネクタ 36"/>
          <p:cNvCxnSpPr>
            <a:stCxn id="36" idx="2"/>
            <a:endCxn id="38" idx="0"/>
          </p:cNvCxnSpPr>
          <p:nvPr/>
        </p:nvCxnSpPr>
        <p:spPr bwMode="auto">
          <a:xfrm flipH="1">
            <a:off x="935495" y="3819364"/>
            <a:ext cx="5615" cy="32973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179390" y="4149100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3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300" b="1" dirty="0" smtClean="0">
                <a:solidFill>
                  <a:schemeClr val="bg1"/>
                </a:solidFill>
                <a:latin typeface="+mn-ea"/>
              </a:rPr>
              <a:t>detail</a:t>
            </a:r>
            <a:endParaRPr kumimoji="1" lang="ja-JP" altLang="en-US" sz="13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5576968" y="4669824"/>
            <a:ext cx="1656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Global variable list</a:t>
            </a:r>
            <a:endParaRPr kumimoji="1"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524410" y="4162542"/>
            <a:ext cx="1512210" cy="237508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latin typeface="+mn-ea"/>
              </a:rPr>
              <a:t>Template list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492657" y="4434125"/>
            <a:ext cx="1512210" cy="22710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latin typeface="+mn-ea"/>
              </a:rPr>
              <a:t>File list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2227485" y="3099356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latin typeface="+mn-ea"/>
              </a:rPr>
              <a:t>Playbook files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232280" y="4254099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latin typeface="+mn-ea"/>
              </a:rPr>
              <a:t>Dialog files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2227484" y="5691716"/>
            <a:ext cx="162441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latin typeface="+mn-ea"/>
              </a:rPr>
              <a:t>Role package list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227484" y="4652880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list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3994839" y="4649008"/>
            <a:ext cx="1081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b="1" dirty="0" smtClean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  <a:latin typeface="+mn-ea"/>
              </a:rPr>
              <a:t>type master</a:t>
            </a:r>
            <a:endParaRPr kumimoji="1" lang="ja-JP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011456" y="2820292"/>
            <a:ext cx="3273757" cy="79211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051650" y="4051205"/>
            <a:ext cx="3233563" cy="1024622"/>
          </a:xfrm>
          <a:prstGeom prst="roundRect">
            <a:avLst>
              <a:gd name="adj" fmla="val 6152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2051651" y="5509402"/>
            <a:ext cx="3396918" cy="944018"/>
          </a:xfrm>
          <a:prstGeom prst="roundRect">
            <a:avLst>
              <a:gd name="adj" fmla="val 8220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83883" y="3062776"/>
            <a:ext cx="1819497" cy="1878434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 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2103948" y="6189537"/>
            <a:ext cx="3344621" cy="26365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900" b="1" dirty="0">
                <a:solidFill>
                  <a:schemeClr val="bg1"/>
                </a:solidFill>
                <a:latin typeface="+mn-ea"/>
              </a:rPr>
              <a:t>Maximum amount of Multi-stage variable </a:t>
            </a:r>
            <a:r>
              <a:rPr lang="en-US" altLang="ja-JP" sz="900" b="1" dirty="0" smtClean="0">
                <a:solidFill>
                  <a:schemeClr val="bg1"/>
                </a:solidFill>
                <a:latin typeface="+mn-ea"/>
              </a:rPr>
              <a:t>repetition</a:t>
            </a:r>
            <a:endParaRPr kumimoji="1" lang="ja-JP" altLang="en-US" sz="9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2" name="カギ線コネクタ 51"/>
          <p:cNvCxnSpPr>
            <a:stCxn id="38" idx="3"/>
            <a:endCxn id="43" idx="1"/>
          </p:cNvCxnSpPr>
          <p:nvPr/>
        </p:nvCxnSpPr>
        <p:spPr bwMode="auto">
          <a:xfrm>
            <a:off x="1691600" y="4365130"/>
            <a:ext cx="540680" cy="329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カギ線コネクタ 52"/>
          <p:cNvCxnSpPr>
            <a:stCxn id="38" idx="3"/>
            <a:endCxn id="44" idx="1"/>
          </p:cNvCxnSpPr>
          <p:nvPr/>
        </p:nvCxnSpPr>
        <p:spPr bwMode="auto">
          <a:xfrm>
            <a:off x="1691600" y="4365130"/>
            <a:ext cx="535884" cy="147058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8" idx="3"/>
            <a:endCxn id="42" idx="1"/>
          </p:cNvCxnSpPr>
          <p:nvPr/>
        </p:nvCxnSpPr>
        <p:spPr bwMode="auto">
          <a:xfrm flipV="1">
            <a:off x="1691600" y="3243356"/>
            <a:ext cx="535885" cy="11217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カギ線コネクタ 54"/>
          <p:cNvCxnSpPr>
            <a:stCxn id="43" idx="3"/>
            <a:endCxn id="46" idx="1"/>
          </p:cNvCxnSpPr>
          <p:nvPr/>
        </p:nvCxnSpPr>
        <p:spPr bwMode="auto">
          <a:xfrm>
            <a:off x="3784685" y="4398099"/>
            <a:ext cx="210154" cy="39490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カギ線コネクタ 55"/>
          <p:cNvCxnSpPr>
            <a:stCxn id="43" idx="3"/>
            <a:endCxn id="39" idx="1"/>
          </p:cNvCxnSpPr>
          <p:nvPr/>
        </p:nvCxnSpPr>
        <p:spPr bwMode="auto">
          <a:xfrm>
            <a:off x="3784685" y="4398099"/>
            <a:ext cx="1792283" cy="415725"/>
          </a:xfrm>
          <a:prstGeom prst="bentConnector3">
            <a:avLst>
              <a:gd name="adj1" fmla="val 90154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>
            <a:stCxn id="43" idx="3"/>
            <a:endCxn id="35" idx="1"/>
          </p:cNvCxnSpPr>
          <p:nvPr/>
        </p:nvCxnSpPr>
        <p:spPr bwMode="auto">
          <a:xfrm flipV="1">
            <a:off x="3784685" y="4395808"/>
            <a:ext cx="3663463" cy="229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9" idx="3"/>
            <a:endCxn id="35" idx="1"/>
          </p:cNvCxnSpPr>
          <p:nvPr/>
        </p:nvCxnSpPr>
        <p:spPr bwMode="auto">
          <a:xfrm flipV="1">
            <a:off x="7233198" y="4395808"/>
            <a:ext cx="214950" cy="41801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>
            <a:stCxn id="42" idx="3"/>
            <a:endCxn id="39" idx="1"/>
          </p:cNvCxnSpPr>
          <p:nvPr/>
        </p:nvCxnSpPr>
        <p:spPr bwMode="auto">
          <a:xfrm>
            <a:off x="3779890" y="3243356"/>
            <a:ext cx="1797078" cy="1570468"/>
          </a:xfrm>
          <a:prstGeom prst="bentConnector3">
            <a:avLst>
              <a:gd name="adj1" fmla="val 90706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カギ線コネクタ 59"/>
          <p:cNvCxnSpPr>
            <a:stCxn id="44" idx="3"/>
            <a:endCxn id="39" idx="1"/>
          </p:cNvCxnSpPr>
          <p:nvPr/>
        </p:nvCxnSpPr>
        <p:spPr bwMode="auto">
          <a:xfrm flipV="1">
            <a:off x="3851899" y="4813824"/>
            <a:ext cx="1725069" cy="1021892"/>
          </a:xfrm>
          <a:prstGeom prst="bentConnector3">
            <a:avLst>
              <a:gd name="adj1" fmla="val 9108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カギ線コネクタ 68"/>
          <p:cNvCxnSpPr>
            <a:stCxn id="38" idx="3"/>
            <a:endCxn id="45" idx="1"/>
          </p:cNvCxnSpPr>
          <p:nvPr/>
        </p:nvCxnSpPr>
        <p:spPr bwMode="auto">
          <a:xfrm>
            <a:off x="1691600" y="4365130"/>
            <a:ext cx="535884" cy="43175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38" idx="3"/>
            <a:endCxn id="51" idx="1"/>
          </p:cNvCxnSpPr>
          <p:nvPr/>
        </p:nvCxnSpPr>
        <p:spPr bwMode="auto">
          <a:xfrm>
            <a:off x="1691600" y="4365130"/>
            <a:ext cx="412348" cy="195623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角丸四角形 78"/>
          <p:cNvSpPr/>
          <p:nvPr/>
        </p:nvSpPr>
        <p:spPr bwMode="auto">
          <a:xfrm>
            <a:off x="5495367" y="3860349"/>
            <a:ext cx="3577196" cy="1369200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5593" y="2833183"/>
            <a:ext cx="9831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dirty="0" smtClean="0">
                <a:solidFill>
                  <a:srgbClr val="002060"/>
                </a:solidFill>
              </a:rPr>
              <a:t>Common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81" name="下矢印 80"/>
          <p:cNvSpPr/>
          <p:nvPr/>
        </p:nvSpPr>
        <p:spPr bwMode="auto">
          <a:xfrm>
            <a:off x="1127000" y="3047553"/>
            <a:ext cx="240495" cy="309438"/>
          </a:xfrm>
          <a:prstGeom prst="downArrow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096776" y="2689198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Ansible-legacy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132781" y="386411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Ansible-Pioner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81250" y="5311889"/>
            <a:ext cx="19183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Ansible-LegacyRole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16417" y="3706460"/>
            <a:ext cx="9718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dirty="0" smtClean="0">
                <a:solidFill>
                  <a:srgbClr val="002060"/>
                </a:solidFill>
              </a:rPr>
              <a:t>Common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56644" y="5766314"/>
            <a:ext cx="3047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</a:t>
            </a:r>
            <a:r>
              <a:rPr lang="en-US" altLang="ja-JP" sz="1400" dirty="0"/>
              <a:t>In regards of the data shown in </a:t>
            </a:r>
            <a:r>
              <a:rPr lang="en-US" altLang="ja-JP" sz="1400" dirty="0" smtClean="0">
                <a:solidFill>
                  <a:srgbClr val="FFC000"/>
                </a:solidFill>
              </a:rPr>
              <a:t>Orange color</a:t>
            </a:r>
            <a:r>
              <a:rPr lang="en-US" altLang="ja-JP" sz="1400" dirty="0" smtClean="0"/>
              <a:t>, </a:t>
            </a:r>
            <a:r>
              <a:rPr lang="en-US" altLang="ja-JP" sz="1400" dirty="0"/>
              <a:t>Export data will also include uploaded </a:t>
            </a:r>
            <a:r>
              <a:rPr lang="en-US" altLang="ja-JP" sz="1400" dirty="0" smtClean="0"/>
              <a:t>files.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67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1171</Words>
  <Application>Microsoft Office PowerPoint</Application>
  <PresentationFormat>画面に合わせる (4:3)</PresentationFormat>
  <Paragraphs>231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2. Export/Import function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PowerPoint プレゼンテーション</vt:lpstr>
      <vt:lpstr>2.4 Data that can be acquired by exporting (1/3) </vt:lpstr>
      <vt:lpstr>2.4 Data that can be acquired by exporting (2/3)</vt:lpstr>
      <vt:lpstr>2.4 Data that can be acquired by exporting (3/3)</vt:lpstr>
      <vt:lpstr>PowerPoint プレゼンテーション</vt:lpstr>
      <vt:lpstr>2.6 Work flow</vt:lpstr>
      <vt:lpstr>2.7 Description of each menu (1/6)</vt:lpstr>
      <vt:lpstr>2.7 Description of each menu (2/6)</vt:lpstr>
      <vt:lpstr>2.7 Description of each menu (3/6)</vt:lpstr>
      <vt:lpstr>2.7 Description of each menu (4/6)</vt:lpstr>
      <vt:lpstr>2.7 Description of each menu (5/6)</vt:lpstr>
      <vt:lpstr>2.7 Description of each menu (6/6)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2020-11-18T06:50:07Z</dcterms:modified>
</cp:coreProperties>
</file>