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9"/>
  </p:notesMasterIdLst>
  <p:handoutMasterIdLst>
    <p:handoutMasterId r:id="rId40"/>
  </p:handoutMasterIdLst>
  <p:sldIdLst>
    <p:sldId id="262" r:id="rId3"/>
    <p:sldId id="507" r:id="rId4"/>
    <p:sldId id="508" r:id="rId5"/>
    <p:sldId id="509" r:id="rId6"/>
    <p:sldId id="530" r:id="rId7"/>
    <p:sldId id="510" r:id="rId8"/>
    <p:sldId id="556" r:id="rId9"/>
    <p:sldId id="511" r:id="rId10"/>
    <p:sldId id="532" r:id="rId11"/>
    <p:sldId id="540" r:id="rId12"/>
    <p:sldId id="541" r:id="rId13"/>
    <p:sldId id="512" r:id="rId14"/>
    <p:sldId id="513" r:id="rId15"/>
    <p:sldId id="514" r:id="rId16"/>
    <p:sldId id="515" r:id="rId17"/>
    <p:sldId id="516" r:id="rId18"/>
    <p:sldId id="542" r:id="rId19"/>
    <p:sldId id="519" r:id="rId20"/>
    <p:sldId id="545" r:id="rId21"/>
    <p:sldId id="546" r:id="rId22"/>
    <p:sldId id="547" r:id="rId23"/>
    <p:sldId id="551" r:id="rId24"/>
    <p:sldId id="548" r:id="rId25"/>
    <p:sldId id="549" r:id="rId26"/>
    <p:sldId id="522" r:id="rId27"/>
    <p:sldId id="523" r:id="rId28"/>
    <p:sldId id="555" r:id="rId29"/>
    <p:sldId id="524" r:id="rId30"/>
    <p:sldId id="533" r:id="rId31"/>
    <p:sldId id="534" r:id="rId32"/>
    <p:sldId id="535" r:id="rId33"/>
    <p:sldId id="554" r:id="rId34"/>
    <p:sldId id="553" r:id="rId35"/>
    <p:sldId id="539" r:id="rId36"/>
    <p:sldId id="552" r:id="rId37"/>
    <p:sldId id="318" r:id="rId38"/>
  </p:sldIdLst>
  <p:sldSz cx="9144000" cy="6858000" type="screen4x3"/>
  <p:notesSz cx="6735763" cy="9866313"/>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8"/>
            <p14:sldId id="509"/>
          </p14:sldIdLst>
        </p14:section>
        <p14:section name="2.　システム構成" id="{A8A060BF-92DF-4F47-AFEF-F5FA058AAEFB}">
          <p14:sldIdLst>
            <p14:sldId id="530"/>
            <p14:sldId id="510"/>
            <p14:sldId id="556"/>
            <p14:sldId id="511"/>
            <p14:sldId id="532"/>
            <p14:sldId id="540"/>
            <p14:sldId id="541"/>
          </p14:sldIdLst>
        </p14:section>
        <p14:section name="3.　ITA環境構築手順" id="{2DA9D39A-9EC8-4ACB-A005-AEAFEA3CF08F}">
          <p14:sldIdLst>
            <p14:sldId id="512"/>
            <p14:sldId id="513"/>
            <p14:sldId id="514"/>
            <p14:sldId id="515"/>
            <p14:sldId id="516"/>
            <p14:sldId id="542"/>
            <p14:sldId id="519"/>
            <p14:sldId id="545"/>
            <p14:sldId id="546"/>
            <p14:sldId id="547"/>
            <p14:sldId id="551"/>
            <p14:sldId id="548"/>
            <p14:sldId id="549"/>
            <p14:sldId id="522"/>
            <p14:sldId id="523"/>
            <p14:sldId id="555"/>
          </p14:sldIdLst>
        </p14:section>
        <p14:section name="4.　ITA動作確認" id="{D446366E-9E78-45E3-8F73-A5F6CC724FCE}">
          <p14:sldIdLst>
            <p14:sldId id="524"/>
            <p14:sldId id="533"/>
            <p14:sldId id="534"/>
            <p14:sldId id="535"/>
            <p14:sldId id="554"/>
          </p14:sldIdLst>
        </p14:section>
        <p14:section name="5．参考" id="{E7C7387C-61A4-4DE8-885C-9FE059A41983}">
          <p14:sldIdLst>
            <p14:sldId id="553"/>
            <p14:sldId id="539"/>
            <p14:sldId id="552"/>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109" d="100"/>
          <a:sy n="109" d="100"/>
        </p:scale>
        <p:origin x="1650" y="10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07"/>
        <p:guide pos="2122"/>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831" cy="493316"/>
          </a:xfrm>
          <a:prstGeom prst="rect">
            <a:avLst/>
          </a:prstGeom>
        </p:spPr>
        <p:txBody>
          <a:bodyPr vert="horz" lIns="91426" tIns="45713" rIns="91426" bIns="45713"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15374" y="1"/>
            <a:ext cx="2918831" cy="493316"/>
          </a:xfrm>
          <a:prstGeom prst="rect">
            <a:avLst/>
          </a:prstGeom>
        </p:spPr>
        <p:txBody>
          <a:bodyPr vert="horz" lIns="91426" tIns="45713" rIns="91426" bIns="45713" rtlCol="0"/>
          <a:lstStyle>
            <a:lvl1pPr algn="r">
              <a:defRPr sz="1200"/>
            </a:lvl1pPr>
          </a:lstStyle>
          <a:p>
            <a:fld id="{D829EBEE-5DBD-45D0-BA62-80122688BEB8}" type="datetimeFigureOut">
              <a:rPr kumimoji="1" lang="ja-JP" altLang="en-US" smtClean="0">
                <a:ea typeface="メイリオ" panose="020B0604030504040204" pitchFamily="50" charset="-128"/>
              </a:rPr>
              <a:t>2023/1/13</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371286"/>
            <a:ext cx="2918831" cy="493316"/>
          </a:xfrm>
          <a:prstGeom prst="rect">
            <a:avLst/>
          </a:prstGeom>
        </p:spPr>
        <p:txBody>
          <a:bodyPr vert="horz" lIns="91426" tIns="45713" rIns="91426" bIns="45713"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15374" y="9371286"/>
            <a:ext cx="2918831" cy="493316"/>
          </a:xfrm>
          <a:prstGeom prst="rect">
            <a:avLst/>
          </a:prstGeom>
        </p:spPr>
        <p:txBody>
          <a:bodyPr vert="horz" lIns="91426" tIns="45713" rIns="91426" bIns="45713"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5374" y="1"/>
            <a:ext cx="2918831" cy="285884"/>
          </a:xfrm>
          <a:prstGeom prst="rect">
            <a:avLst/>
          </a:prstGeom>
        </p:spPr>
        <p:txBody>
          <a:bodyPr vert="horz" lIns="91426" tIns="45713" rIns="91426" bIns="45713" rtlCol="0"/>
          <a:lstStyle>
            <a:lvl1pPr algn="r">
              <a:defRPr sz="1000">
                <a:ea typeface="メイリオ" panose="020B0604030504040204" pitchFamily="50" charset="-128"/>
              </a:defRPr>
            </a:lvl1pPr>
          </a:lstStyle>
          <a:p>
            <a:fld id="{4B26993D-C081-44EB-B0F5-A9F467792B62}" type="datetimeFigureOut">
              <a:rPr lang="ja-JP" altLang="en-US" smtClean="0"/>
              <a:pPr/>
              <a:t>2023/1/13</a:t>
            </a:fld>
            <a:endParaRPr lang="ja-JP" altLang="en-US" dirty="0"/>
          </a:p>
        </p:txBody>
      </p:sp>
      <p:sp>
        <p:nvSpPr>
          <p:cNvPr id="7" name="スライド番号プレースホルダー 6"/>
          <p:cNvSpPr>
            <a:spLocks noGrp="1"/>
          </p:cNvSpPr>
          <p:nvPr>
            <p:ph type="sldNum" sz="quarter" idx="5"/>
          </p:nvPr>
        </p:nvSpPr>
        <p:spPr>
          <a:xfrm>
            <a:off x="3815374" y="9581235"/>
            <a:ext cx="2918831" cy="285884"/>
          </a:xfrm>
          <a:prstGeom prst="rect">
            <a:avLst/>
          </a:prstGeom>
        </p:spPr>
        <p:txBody>
          <a:bodyPr vert="horz" lIns="91426" tIns="45713" rIns="91426" bIns="45713"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03288" y="428625"/>
            <a:ext cx="4929187" cy="3698875"/>
          </a:xfrm>
          <a:prstGeom prst="rect">
            <a:avLst/>
          </a:prstGeom>
          <a:noFill/>
          <a:ln w="12700">
            <a:solidFill>
              <a:prstClr val="black"/>
            </a:solidFill>
          </a:ln>
        </p:spPr>
        <p:txBody>
          <a:bodyPr vert="horz" lIns="90644" tIns="45322" rIns="90644" bIns="45322" rtlCol="0" anchor="ctr"/>
          <a:lstStyle/>
          <a:p>
            <a:endParaRPr lang="ja-JP" altLang="en-US"/>
          </a:p>
        </p:txBody>
      </p:sp>
      <p:sp>
        <p:nvSpPr>
          <p:cNvPr id="9" name="ノート プレースホルダー 8"/>
          <p:cNvSpPr>
            <a:spLocks noGrp="1"/>
          </p:cNvSpPr>
          <p:nvPr>
            <p:ph type="body" sz="quarter" idx="3"/>
          </p:nvPr>
        </p:nvSpPr>
        <p:spPr>
          <a:xfrm>
            <a:off x="90639" y="4288261"/>
            <a:ext cx="6554486" cy="5181648"/>
          </a:xfrm>
          <a:prstGeom prst="rect">
            <a:avLst/>
          </a:prstGeom>
        </p:spPr>
        <p:txBody>
          <a:bodyPr vert="horz" lIns="0" tIns="45322" rIns="0" bIns="45322"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2023/1/13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2023/1/13</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1.11 </a:t>
            </a:r>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オフラインインストール</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2.4</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3/4</a:t>
            </a:r>
            <a:endParaRPr kumimoji="1" lang="ja-JP" altLang="en-US" dirty="0"/>
          </a:p>
        </p:txBody>
      </p:sp>
      <p:sp>
        <p:nvSpPr>
          <p:cNvPr id="3" name="コンテンツ プレースホルダー 2"/>
          <p:cNvSpPr>
            <a:spLocks noGrp="1"/>
          </p:cNvSpPr>
          <p:nvPr>
            <p:ph sz="quarter" idx="10"/>
          </p:nvPr>
        </p:nvSpPr>
        <p:spPr/>
        <p:txBody>
          <a:bodyPr>
            <a:normAutofit/>
          </a:bodyPr>
          <a:lstStyle/>
          <a:p>
            <a:pPr lvl="1"/>
            <a:r>
              <a:rPr lang="ja-JP" altLang="en-US" dirty="0"/>
              <a:t>参照するリポジトリ一覧</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3752373801"/>
              </p:ext>
            </p:extLst>
          </p:nvPr>
        </p:nvGraphicFramePr>
        <p:xfrm>
          <a:off x="683460" y="1148475"/>
          <a:ext cx="7849090" cy="4457030"/>
        </p:xfrm>
        <a:graphic>
          <a:graphicData uri="http://schemas.openxmlformats.org/drawingml/2006/table">
            <a:tbl>
              <a:tblPr firstRow="1" bandRow="1">
                <a:tableStyleId>{93296810-A885-4BE3-A3E7-6D5BEEA58F35}</a:tableStyleId>
              </a:tblPr>
              <a:tblGrid>
                <a:gridCol w="1509539">
                  <a:extLst>
                    <a:ext uri="{9D8B030D-6E8A-4147-A177-3AD203B41FA5}">
                      <a16:colId xmlns:a16="http://schemas.microsoft.com/office/drawing/2014/main" val="20000"/>
                    </a:ext>
                  </a:extLst>
                </a:gridCol>
                <a:gridCol w="6339551">
                  <a:extLst>
                    <a:ext uri="{9D8B030D-6E8A-4147-A177-3AD203B41FA5}">
                      <a16:colId xmlns:a16="http://schemas.microsoft.com/office/drawing/2014/main" val="20001"/>
                    </a:ext>
                  </a:extLst>
                </a:gridCol>
              </a:tblGrid>
              <a:tr h="264005">
                <a:tc>
                  <a:txBody>
                    <a:bodyPr/>
                    <a:lstStyle/>
                    <a:p>
                      <a:pPr algn="ctr"/>
                      <a:r>
                        <a:rPr kumimoji="1" lang="en-US" altLang="ja-JP" sz="1100" b="1" dirty="0"/>
                        <a:t>OS</a:t>
                      </a:r>
                      <a:endParaRPr kumimoji="1" lang="ja-JP" altLang="en-US" sz="1100" b="1" dirty="0"/>
                    </a:p>
                  </a:txBody>
                  <a:tcPr anchor="ctr"/>
                </a:tc>
                <a:tc>
                  <a:txBody>
                    <a:bodyPr/>
                    <a:lstStyle/>
                    <a:p>
                      <a:pPr algn="ctr"/>
                      <a:r>
                        <a:rPr kumimoji="1" lang="ja-JP" altLang="en-US" sz="1100" b="1" dirty="0"/>
                        <a:t>リポジトリ</a:t>
                      </a:r>
                    </a:p>
                  </a:txBody>
                  <a:tcPr anchor="ctr"/>
                </a:tc>
                <a:extLst>
                  <a:ext uri="{0D108BD9-81ED-4DB2-BD59-A6C34878D82A}">
                    <a16:rowId xmlns:a16="http://schemas.microsoft.com/office/drawing/2014/main" val="10000"/>
                  </a:ext>
                </a:extLst>
              </a:tr>
              <a:tr h="279535">
                <a:tc rowSpan="5">
                  <a:txBody>
                    <a:bodyPr/>
                    <a:lstStyle/>
                    <a:p>
                      <a:r>
                        <a:rPr kumimoji="1" lang="en-US" altLang="ja-JP" sz="1200" b="1" dirty="0"/>
                        <a:t>RHEL7</a:t>
                      </a:r>
                      <a:endParaRPr kumimoji="1" lang="ja-JP" altLang="en-US" sz="1200" b="1" dirty="0"/>
                    </a:p>
                  </a:txBody>
                  <a:tcPr anchor="ctr"/>
                </a:tc>
                <a:tc>
                  <a:txBody>
                    <a:bodyPr/>
                    <a:lstStyle/>
                    <a:p>
                      <a:r>
                        <a:rPr kumimoji="1" lang="en-US" altLang="ja-JP" sz="12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solidFill>
                      <a:srgbClr val="CBCDD3"/>
                    </a:solidFill>
                  </a:tcPr>
                </a:tc>
                <a:extLst>
                  <a:ext uri="{0D108BD9-81ED-4DB2-BD59-A6C34878D82A}">
                    <a16:rowId xmlns:a16="http://schemas.microsoft.com/office/drawing/2014/main" val="10001"/>
                  </a:ext>
                </a:extLst>
              </a:tr>
              <a:tr h="27953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8EA"/>
                    </a:solidFill>
                  </a:tcPr>
                </a:tc>
                <a:extLst>
                  <a:ext uri="{0D108BD9-81ED-4DB2-BD59-A6C34878D82A}">
                    <a16:rowId xmlns:a16="http://schemas.microsoft.com/office/drawing/2014/main" val="10002"/>
                  </a:ext>
                </a:extLst>
              </a:tr>
              <a:tr h="279535">
                <a:tc vMerge="1">
                  <a:txBody>
                    <a:bodyPr/>
                    <a:lstStyle/>
                    <a:p>
                      <a:endParaRPr kumimoji="1" lang="ja-JP" altLang="en-US"/>
                    </a:p>
                  </a:txBody>
                  <a:tcPr/>
                </a:tc>
                <a:tc>
                  <a:txBody>
                    <a:bodyPr/>
                    <a:lstStyle/>
                    <a:p>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3"/>
                  </a:ext>
                </a:extLst>
              </a:tr>
              <a:tr h="279535">
                <a:tc vMerge="1">
                  <a:txBody>
                    <a:bodyPr/>
                    <a:lstStyle/>
                    <a:p>
                      <a:endParaRPr kumimoji="1" lang="ja-JP" altLang="en-US" sz="1200" b="1" dirty="0"/>
                    </a:p>
                  </a:txBody>
                  <a:tcPr anchor="ctr"/>
                </a:tc>
                <a:tc>
                  <a:txBody>
                    <a:bodyPr/>
                    <a:lstStyle/>
                    <a:p>
                      <a:r>
                        <a:rPr kumimoji="1" lang="en-US" altLang="ja-JP" sz="1200" b="1" dirty="0">
                          <a:solidFill>
                            <a:schemeClr val="tx1"/>
                          </a:solidFill>
                        </a:rPr>
                        <a:t>rhel-7-server-optional-rpms</a:t>
                      </a:r>
                      <a:endParaRPr kumimoji="1" lang="ja-JP" altLang="en-US" sz="1200" b="1" dirty="0">
                        <a:solidFill>
                          <a:schemeClr val="tx1"/>
                        </a:solidFill>
                      </a:endParaRPr>
                    </a:p>
                  </a:txBody>
                  <a:tcPr/>
                </a:tc>
                <a:extLst>
                  <a:ext uri="{0D108BD9-81ED-4DB2-BD59-A6C34878D82A}">
                    <a16:rowId xmlns:a16="http://schemas.microsoft.com/office/drawing/2014/main" val="916413667"/>
                  </a:ext>
                </a:extLst>
              </a:tr>
              <a:tr h="279535">
                <a:tc vMerge="1">
                  <a:txBody>
                    <a:bodyPr/>
                    <a:lstStyle/>
                    <a:p>
                      <a:endParaRPr kumimoji="1" lang="ja-JP" altLang="en-US" sz="1200" b="1" dirty="0"/>
                    </a:p>
                  </a:txBody>
                  <a:tcPr anchor="ctr"/>
                </a:tc>
                <a:tc>
                  <a:txBody>
                    <a:bodyPr/>
                    <a:lstStyle/>
                    <a:p>
                      <a:r>
                        <a:rPr kumimoji="1" lang="en-US" altLang="ja-JP" sz="1200" b="1" dirty="0">
                          <a:solidFill>
                            <a:schemeClr val="tx1"/>
                          </a:solidFill>
                        </a:rPr>
                        <a:t>https://rpm.releases.hashicorp.com/RHEL/hashicorp.repo</a:t>
                      </a:r>
                      <a:endParaRPr kumimoji="1" lang="ja-JP" altLang="en-US" sz="1200" b="1" dirty="0">
                        <a:solidFill>
                          <a:schemeClr val="tx1"/>
                        </a:solidFill>
                      </a:endParaRPr>
                    </a:p>
                  </a:txBody>
                  <a:tcPr/>
                </a:tc>
                <a:extLst>
                  <a:ext uri="{0D108BD9-81ED-4DB2-BD59-A6C34878D82A}">
                    <a16:rowId xmlns:a16="http://schemas.microsoft.com/office/drawing/2014/main" val="3405081154"/>
                  </a:ext>
                </a:extLst>
              </a:tr>
              <a:tr h="279535">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RHEL8</a:t>
                      </a:r>
                      <a:endParaRPr kumimoji="1" lang="ja-JP" altLang="en-US" sz="12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https://dl.fedoraproject.org/pub/epel/epel-release-latest-8.noarch.rpm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27953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codeready-builder-for-rhel-8-</a:t>
                      </a:r>
                      <a:r>
                        <a:rPr kumimoji="1" lang="en-US" altLang="ja-JP" sz="1200" b="1" i="0" kern="1200" dirty="0">
                          <a:solidFill>
                            <a:srgbClr val="FF0000"/>
                          </a:solidFill>
                          <a:effectLst/>
                          <a:latin typeface="+mn-lt"/>
                          <a:ea typeface="+mn-ea"/>
                          <a:cs typeface="+mn-cs"/>
                        </a:rPr>
                        <a:t>xxxxxx</a:t>
                      </a:r>
                      <a:r>
                        <a:rPr kumimoji="1" lang="en-US" altLang="ja-JP" sz="1200" b="1" i="0" kern="1200" dirty="0">
                          <a:solidFill>
                            <a:schemeClr val="dk1"/>
                          </a:solidFill>
                          <a:effectLst/>
                          <a:latin typeface="+mn-lt"/>
                          <a:ea typeface="+mn-ea"/>
                          <a:cs typeface="+mn-cs"/>
                        </a:rPr>
                        <a:t>-rpms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26046266"/>
                  </a:ext>
                </a:extLst>
              </a:tr>
              <a:tr h="27953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https://rpm.releases.hashicorp.com/RHEL/hashicorp.repo</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52960363"/>
                  </a:ext>
                </a:extLst>
              </a:tr>
              <a:tr h="279535">
                <a:tc rowSpan="4">
                  <a:txBody>
                    <a:bodyPr/>
                    <a:lstStyle/>
                    <a:p>
                      <a:r>
                        <a:rPr kumimoji="1" lang="en-US" altLang="ja-JP" sz="1200" b="1" dirty="0"/>
                        <a:t>CentOS7</a:t>
                      </a:r>
                      <a:endParaRPr kumimoji="1" lang="ja-JP" altLang="en-US" sz="1200" b="1" dirty="0"/>
                    </a:p>
                  </a:txBody>
                  <a:tcPr anchor="ctr"/>
                </a:tc>
                <a:tc>
                  <a:txBody>
                    <a:bodyPr/>
                    <a:lstStyle/>
                    <a:p>
                      <a:r>
                        <a:rPr kumimoji="1" lang="en-US" altLang="ja-JP" sz="1200" b="1" dirty="0" err="1">
                          <a:solidFill>
                            <a:schemeClr val="tx1"/>
                          </a:solidFill>
                        </a:rPr>
                        <a:t>epel</a:t>
                      </a:r>
                      <a:r>
                        <a:rPr kumimoji="1" lang="en-US" altLang="ja-JP" sz="1200" b="1" dirty="0">
                          <a:solidFill>
                            <a:schemeClr val="tx1"/>
                          </a:solidFill>
                        </a:rPr>
                        <a:t>-release</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97044398"/>
                  </a:ext>
                </a:extLst>
              </a:tr>
              <a:tr h="27953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71802913"/>
                  </a:ext>
                </a:extLst>
              </a:tr>
              <a:tr h="279535">
                <a:tc vMerge="1">
                  <a:txBody>
                    <a:bodyPr/>
                    <a:lstStyle/>
                    <a:p>
                      <a:endParaRPr kumimoji="1" lang="ja-JP" altLang="en-US"/>
                    </a:p>
                  </a:txBody>
                  <a:tcPr/>
                </a:tc>
                <a:tc>
                  <a:txBody>
                    <a:bodyPr/>
                    <a:lstStyle/>
                    <a:p>
                      <a:r>
                        <a:rPr kumimoji="1" lang="en-US" altLang="ja-JP" sz="1200" b="1" dirty="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1765812"/>
                  </a:ext>
                </a:extLst>
              </a:tr>
              <a:tr h="279535">
                <a:tc vMerge="1">
                  <a:txBody>
                    <a:bodyPr/>
                    <a:lstStyle/>
                    <a:p>
                      <a:endParaRPr kumimoji="1" lang="ja-JP" altLang="en-US" sz="1200" b="1" dirty="0"/>
                    </a:p>
                  </a:txBody>
                  <a:tcPr anchor="ctr"/>
                </a:tc>
                <a:tc>
                  <a:txBody>
                    <a:bodyPr/>
                    <a:lstStyle/>
                    <a:p>
                      <a:r>
                        <a:rPr kumimoji="1" lang="en-US" altLang="ja-JP" sz="1200" b="1" dirty="0"/>
                        <a:t>https://rpm.releases.hashicorp.com/RHEL/hashicorp.repo</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60012553"/>
                  </a:ext>
                </a:extLst>
              </a:tr>
              <a:tr h="279535">
                <a:tc rowSpan="3">
                  <a:txBody>
                    <a:bodyPr/>
                    <a:lstStyle/>
                    <a:p>
                      <a:r>
                        <a:rPr kumimoji="1" lang="en-US" altLang="ja-JP" sz="1200" b="1" dirty="0"/>
                        <a:t>CentOS8</a:t>
                      </a:r>
                    </a:p>
                    <a:p>
                      <a:r>
                        <a:rPr kumimoji="1" lang="en-US" altLang="ja-JP" sz="1200" b="1" dirty="0"/>
                        <a:t>CentOS</a:t>
                      </a:r>
                      <a:r>
                        <a:rPr kumimoji="1" lang="en-US" altLang="ja-JP" sz="1200" b="1" baseline="0" dirty="0"/>
                        <a:t> Strem8</a:t>
                      </a: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a:solidFill>
                            <a:schemeClr val="tx1"/>
                          </a:solidFill>
                        </a:rPr>
                        <a:t>epel</a:t>
                      </a:r>
                      <a:r>
                        <a:rPr kumimoji="1" lang="en-US" altLang="ja-JP" sz="1200" b="1" dirty="0">
                          <a:solidFill>
                            <a:schemeClr val="tx1"/>
                          </a:solidFill>
                        </a:rPr>
                        <a:t>-release</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84167824"/>
                  </a:ext>
                </a:extLst>
              </a:tr>
              <a:tr h="279535">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PowerTools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44270793"/>
                  </a:ext>
                </a:extLst>
              </a:tr>
              <a:tr h="279535">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https://rpm.releases.hashicorp.com/RHEL/hashicorp.repo</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21241802"/>
                  </a:ext>
                </a:extLst>
              </a:tr>
            </a:tbl>
          </a:graphicData>
        </a:graphic>
      </p:graphicFrame>
      <p:sp>
        <p:nvSpPr>
          <p:cNvPr id="6" name="テキスト ボックス 5"/>
          <p:cNvSpPr txBox="1"/>
          <p:nvPr/>
        </p:nvSpPr>
        <p:spPr>
          <a:xfrm>
            <a:off x="6047083" y="5637473"/>
            <a:ext cx="3096917" cy="307777"/>
          </a:xfrm>
          <a:prstGeom prst="rect">
            <a:avLst/>
          </a:prstGeom>
          <a:noFill/>
        </p:spPr>
        <p:txBody>
          <a:bodyPr wrap="square" rtlCol="0">
            <a:spAutoFit/>
          </a:bodyPr>
          <a:lstStyle/>
          <a:p>
            <a:r>
              <a:rPr kumimoji="1" lang="en-US" altLang="ja-JP" sz="1400" dirty="0" err="1">
                <a:solidFill>
                  <a:srgbClr val="FF0000"/>
                </a:solidFill>
              </a:rPr>
              <a:t>xxxxxx</a:t>
            </a:r>
            <a:r>
              <a:rPr kumimoji="1" lang="ja-JP" altLang="en-US" sz="1400" dirty="0"/>
              <a:t>：アーキテクチャ</a:t>
            </a:r>
          </a:p>
        </p:txBody>
      </p:sp>
    </p:spTree>
    <p:extLst>
      <p:ext uri="{BB962C8B-B14F-4D97-AF65-F5344CB8AC3E}">
        <p14:creationId xmlns:p14="http://schemas.microsoft.com/office/powerpoint/2010/main" val="915337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2.5</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4/4</a:t>
            </a:r>
            <a:endParaRPr kumimoji="1" lang="ja-JP" altLang="en-US" dirty="0"/>
          </a:p>
        </p:txBody>
      </p:sp>
      <p:sp>
        <p:nvSpPr>
          <p:cNvPr id="3" name="コンテンツ プレースホルダー 2"/>
          <p:cNvSpPr>
            <a:spLocks noGrp="1"/>
          </p:cNvSpPr>
          <p:nvPr>
            <p:ph sz="quarter" idx="10"/>
          </p:nvPr>
        </p:nvSpPr>
        <p:spPr>
          <a:xfrm>
            <a:off x="179512" y="671970"/>
            <a:ext cx="8784976" cy="5616476"/>
          </a:xfrm>
        </p:spPr>
        <p:txBody>
          <a:bodyPr>
            <a:normAutofit/>
          </a:bodyPr>
          <a:lstStyle/>
          <a:p>
            <a:pPr lvl="1"/>
            <a:r>
              <a:rPr lang="ja-JP" altLang="en-US" dirty="0"/>
              <a:t>参照するリポジトリ一覧（クラウド環境の場合）</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649805546"/>
              </p:ext>
            </p:extLst>
          </p:nvPr>
        </p:nvGraphicFramePr>
        <p:xfrm>
          <a:off x="539440" y="955162"/>
          <a:ext cx="7632573" cy="5196840"/>
        </p:xfrm>
        <a:graphic>
          <a:graphicData uri="http://schemas.openxmlformats.org/drawingml/2006/table">
            <a:tbl>
              <a:tblPr firstRow="1" bandRow="1">
                <a:tableStyleId>{93296810-A885-4BE3-A3E7-6D5BEEA58F35}</a:tableStyleId>
              </a:tblPr>
              <a:tblGrid>
                <a:gridCol w="1368190">
                  <a:extLst>
                    <a:ext uri="{9D8B030D-6E8A-4147-A177-3AD203B41FA5}">
                      <a16:colId xmlns:a16="http://schemas.microsoft.com/office/drawing/2014/main" val="20000"/>
                    </a:ext>
                  </a:extLst>
                </a:gridCol>
                <a:gridCol w="6264383">
                  <a:extLst>
                    <a:ext uri="{9D8B030D-6E8A-4147-A177-3AD203B41FA5}">
                      <a16:colId xmlns:a16="http://schemas.microsoft.com/office/drawing/2014/main" val="20001"/>
                    </a:ext>
                  </a:extLst>
                </a:gridCol>
              </a:tblGrid>
              <a:tr h="120406">
                <a:tc>
                  <a:txBody>
                    <a:bodyPr/>
                    <a:lstStyle/>
                    <a:p>
                      <a:pPr algn="ctr"/>
                      <a:r>
                        <a:rPr kumimoji="1" lang="en-US" altLang="ja-JP" sz="1100" b="1" dirty="0"/>
                        <a:t>OS</a:t>
                      </a:r>
                      <a:endParaRPr kumimoji="1" lang="ja-JP" altLang="en-US" sz="1100" b="1" dirty="0"/>
                    </a:p>
                  </a:txBody>
                  <a:tcPr anchor="ctr"/>
                </a:tc>
                <a:tc>
                  <a:txBody>
                    <a:bodyPr/>
                    <a:lstStyle/>
                    <a:p>
                      <a:pPr algn="ctr"/>
                      <a:r>
                        <a:rPr kumimoji="1" lang="ja-JP" altLang="en-US" sz="1100" b="1" dirty="0"/>
                        <a:t>リポジトリ</a:t>
                      </a:r>
                    </a:p>
                  </a:txBody>
                  <a:tcPr anchor="ctr"/>
                </a:tc>
                <a:extLst>
                  <a:ext uri="{0D108BD9-81ED-4DB2-BD59-A6C34878D82A}">
                    <a16:rowId xmlns:a16="http://schemas.microsoft.com/office/drawing/2014/main" val="10000"/>
                  </a:ext>
                </a:extLst>
              </a:tr>
              <a:tr h="248871">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0514725"/>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15231706"/>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01529835"/>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rhui-rhel-7-server-rhui-optional-rpms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5961108"/>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https://rpm.releases.hashicorp.com/RHEL/hashicorp.repo</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38026305"/>
                  </a:ext>
                </a:extLst>
              </a:tr>
              <a:tr h="248871">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(AWS/RHUI2)</a:t>
                      </a:r>
                      <a:endParaRPr kumimoji="1" lang="ja-JP" alt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98238963"/>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8885310"/>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65334784"/>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rhui-REGION-</a:t>
                      </a:r>
                      <a:r>
                        <a:rPr kumimoji="1" lang="en-US" altLang="ja-JP" sz="1200" b="1" dirty="0" err="1">
                          <a:solidFill>
                            <a:schemeClr val="tx1"/>
                          </a:solidFill>
                        </a:rPr>
                        <a:t>rhel</a:t>
                      </a:r>
                      <a:r>
                        <a:rPr kumimoji="1" lang="en-US" altLang="ja-JP" sz="1200" b="1" dirty="0">
                          <a:solidFill>
                            <a:schemeClr val="tx1"/>
                          </a:solidFill>
                        </a:rPr>
                        <a:t>-server-optional</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71614954"/>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a:solidFill>
                            <a:schemeClr val="tx1"/>
                          </a:solidFill>
                        </a:rPr>
                        <a:t>https://rpm.releases.hashicorp.com/RHEL/hashicorp.repo</a:t>
                      </a:r>
                      <a:endParaRPr kumimoji="1" lang="ja-JP" altLang="en-US" sz="1200" b="1">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91471537"/>
                  </a:ext>
                </a:extLst>
              </a:tr>
              <a:tr h="248871">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(AWS/RHUI3)</a:t>
                      </a: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7315416"/>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3380592"/>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3136725"/>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rhel-7-server-rhui-optional-rpms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74645104"/>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https://rpm.releases.hashicorp.com/RHEL/hashicorp.repo</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16863283"/>
                  </a:ext>
                </a:extLst>
              </a:tr>
              <a:tr h="248871">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RHEL8_AWS</a:t>
                      </a: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05348274"/>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codeready-builder-for-rhel-8-rhui-rpms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60298071"/>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https://rpm.releases.hashicorp.com/RHEL/hashicorp.repo</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02904011"/>
                  </a:ext>
                </a:extLst>
              </a:tr>
            </a:tbl>
          </a:graphicData>
        </a:graphic>
      </p:graphicFrame>
      <p:sp>
        <p:nvSpPr>
          <p:cNvPr id="6" name="テキスト ボックス 5"/>
          <p:cNvSpPr txBox="1"/>
          <p:nvPr/>
        </p:nvSpPr>
        <p:spPr>
          <a:xfrm>
            <a:off x="539440" y="6152002"/>
            <a:ext cx="4536143" cy="430887"/>
          </a:xfrm>
          <a:prstGeom prst="rect">
            <a:avLst/>
          </a:prstGeom>
          <a:noFill/>
        </p:spPr>
        <p:txBody>
          <a:bodyPr wrap="square" rtlCol="0">
            <a:spAutoFit/>
          </a:bodyPr>
          <a:lstStyle/>
          <a:p>
            <a:r>
              <a:rPr kumimoji="1" lang="en-US" altLang="ja-JP" sz="1100" dirty="0"/>
              <a:t>※</a:t>
            </a:r>
            <a:r>
              <a:rPr lang="en-US" altLang="ja-JP" sz="1100" dirty="0">
                <a:solidFill>
                  <a:srgbClr val="000000"/>
                </a:solidFill>
              </a:rPr>
              <a:t>RHEL7(</a:t>
            </a:r>
            <a:r>
              <a:rPr lang="en-US" altLang="ja-JP" sz="1100" kern="100" dirty="0">
                <a:solidFill>
                  <a:srgbClr val="000000"/>
                </a:solidFill>
              </a:rPr>
              <a:t>AWS/RHUI2</a:t>
            </a:r>
            <a:r>
              <a:rPr lang="ja-JP" altLang="en-US" sz="1100" kern="100" dirty="0">
                <a:solidFill>
                  <a:srgbClr val="000000"/>
                </a:solidFill>
              </a:rPr>
              <a:t>）</a:t>
            </a:r>
            <a:r>
              <a:rPr lang="en-US" altLang="ja-JP" sz="1100" kern="100" dirty="0">
                <a:solidFill>
                  <a:srgbClr val="000000"/>
                </a:solidFill>
              </a:rPr>
              <a:t>: AWS</a:t>
            </a:r>
            <a:r>
              <a:rPr lang="ja-JP" altLang="en-US" sz="1100" kern="100" dirty="0">
                <a:solidFill>
                  <a:srgbClr val="000000"/>
                </a:solidFill>
              </a:rPr>
              <a:t>上の</a:t>
            </a:r>
            <a:r>
              <a:rPr lang="en-US" altLang="ja-JP" sz="1100" kern="100" dirty="0">
                <a:solidFill>
                  <a:srgbClr val="000000"/>
                </a:solidFill>
              </a:rPr>
              <a:t>RHEL7</a:t>
            </a:r>
            <a:r>
              <a:rPr lang="ja-JP" altLang="en-US" sz="1100" kern="100" dirty="0">
                <a:solidFill>
                  <a:srgbClr val="000000"/>
                </a:solidFill>
              </a:rPr>
              <a:t>（</a:t>
            </a:r>
            <a:r>
              <a:rPr lang="en-US" altLang="ja-JP" sz="1100" kern="100" dirty="0">
                <a:solidFill>
                  <a:srgbClr val="000000"/>
                </a:solidFill>
              </a:rPr>
              <a:t>RHUI2</a:t>
            </a:r>
            <a:r>
              <a:rPr lang="ja-JP" altLang="en-US" sz="1100" kern="100" dirty="0">
                <a:solidFill>
                  <a:srgbClr val="000000"/>
                </a:solidFill>
              </a:rPr>
              <a:t>を使用）</a:t>
            </a:r>
            <a:endParaRPr lang="en-US" altLang="ja-JP" sz="1100" kern="100" dirty="0">
              <a:solidFill>
                <a:srgbClr val="000000"/>
              </a:solidFill>
            </a:endParaRPr>
          </a:p>
          <a:p>
            <a:r>
              <a:rPr lang="ja-JP" altLang="en-US" sz="1100" kern="100" dirty="0"/>
              <a:t>　</a:t>
            </a:r>
            <a:r>
              <a:rPr lang="en-US" altLang="ja-JP" sz="1100" dirty="0">
                <a:solidFill>
                  <a:srgbClr val="000000"/>
                </a:solidFill>
              </a:rPr>
              <a:t>RHEL7(</a:t>
            </a:r>
            <a:r>
              <a:rPr lang="en-US" altLang="ja-JP" sz="1100" kern="100" dirty="0">
                <a:solidFill>
                  <a:srgbClr val="000000"/>
                </a:solidFill>
              </a:rPr>
              <a:t>AWS/RHUI3</a:t>
            </a:r>
            <a:r>
              <a:rPr lang="ja-JP" altLang="en-US" sz="1100" kern="100" dirty="0">
                <a:solidFill>
                  <a:srgbClr val="000000"/>
                </a:solidFill>
              </a:rPr>
              <a:t>）</a:t>
            </a:r>
            <a:r>
              <a:rPr lang="en-US" altLang="ja-JP" sz="1100" kern="100" dirty="0">
                <a:solidFill>
                  <a:srgbClr val="000000"/>
                </a:solidFill>
              </a:rPr>
              <a:t>: AWS</a:t>
            </a:r>
            <a:r>
              <a:rPr lang="ja-JP" altLang="en-US" sz="1100" kern="100" dirty="0">
                <a:solidFill>
                  <a:srgbClr val="000000"/>
                </a:solidFill>
              </a:rPr>
              <a:t>上の</a:t>
            </a:r>
            <a:r>
              <a:rPr lang="en-US" altLang="ja-JP" sz="1100" kern="100" dirty="0">
                <a:solidFill>
                  <a:srgbClr val="000000"/>
                </a:solidFill>
              </a:rPr>
              <a:t>RHEL7</a:t>
            </a:r>
            <a:r>
              <a:rPr lang="ja-JP" altLang="en-US" sz="1100" kern="100" dirty="0">
                <a:solidFill>
                  <a:srgbClr val="000000"/>
                </a:solidFill>
              </a:rPr>
              <a:t>（</a:t>
            </a:r>
            <a:r>
              <a:rPr lang="en-US" altLang="ja-JP" sz="1100" kern="100" dirty="0">
                <a:solidFill>
                  <a:srgbClr val="000000"/>
                </a:solidFill>
              </a:rPr>
              <a:t>RHUI3</a:t>
            </a:r>
            <a:r>
              <a:rPr lang="ja-JP" altLang="en-US" sz="1100" kern="100" dirty="0">
                <a:solidFill>
                  <a:srgbClr val="000000"/>
                </a:solidFill>
              </a:rPr>
              <a:t>を使用）</a:t>
            </a:r>
            <a:endParaRPr lang="en-US" altLang="ja-JP" sz="1100" kern="100" dirty="0">
              <a:solidFill>
                <a:srgbClr val="000000"/>
              </a:solidFill>
            </a:endParaRPr>
          </a:p>
        </p:txBody>
      </p:sp>
    </p:spTree>
    <p:extLst>
      <p:ext uri="{BB962C8B-B14F-4D97-AF65-F5344CB8AC3E}">
        <p14:creationId xmlns:p14="http://schemas.microsoft.com/office/powerpoint/2010/main" val="315357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zh-TW" dirty="0"/>
              <a:t>3.</a:t>
            </a:r>
            <a:r>
              <a:rPr lang="zh-TW" altLang="en-US" dirty="0"/>
              <a:t>　</a:t>
            </a:r>
            <a:r>
              <a:rPr lang="en-US" altLang="zh-TW" dirty="0"/>
              <a:t>ITA</a:t>
            </a:r>
            <a:r>
              <a:rPr lang="zh-TW" altLang="en-US" dirty="0"/>
              <a:t>環境構築手順</a:t>
            </a:r>
            <a:endParaRPr kumimoji="1" lang="ja-JP" altLang="en-US" dirty="0"/>
          </a:p>
        </p:txBody>
      </p:sp>
    </p:spTree>
    <p:extLst>
      <p:ext uri="{BB962C8B-B14F-4D97-AF65-F5344CB8AC3E}">
        <p14:creationId xmlns:p14="http://schemas.microsoft.com/office/powerpoint/2010/main" val="253142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オフラインインストール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インストール手順について</a:t>
            </a:r>
            <a:endParaRPr lang="en-US" altLang="ja-JP" dirty="0"/>
          </a:p>
          <a:p>
            <a:pPr marL="180000" lvl="1" indent="0">
              <a:buNone/>
            </a:pPr>
            <a:r>
              <a:rPr lang="ja-JP" altLang="en-US" sz="1400" dirty="0"/>
              <a:t>　</a:t>
            </a:r>
            <a:r>
              <a:rPr lang="en-US" altLang="ja-JP" sz="1400" dirty="0"/>
              <a:t>ITA</a:t>
            </a:r>
            <a:r>
              <a:rPr lang="ja-JP" altLang="en-US" sz="1400" dirty="0"/>
              <a:t>サーバがオフライン環境の場合、以下の手順で環境構築を行います。</a:t>
            </a:r>
          </a:p>
          <a:p>
            <a:pPr lvl="1"/>
            <a:r>
              <a:rPr lang="ja-JP" altLang="en-US" sz="1400" dirty="0"/>
              <a:t>ライブラリ収集用のサーバ</a:t>
            </a:r>
            <a:r>
              <a:rPr lang="en-US" altLang="ja-JP" sz="1400" dirty="0"/>
              <a:t>(</a:t>
            </a:r>
            <a:r>
              <a:rPr lang="ja-JP" altLang="en-US" sz="1400" dirty="0"/>
              <a:t>オンライン</a:t>
            </a:r>
            <a:r>
              <a:rPr lang="en-US" altLang="ja-JP" sz="1400" dirty="0"/>
              <a:t>)</a:t>
            </a:r>
            <a:r>
              <a:rPr lang="ja-JP" altLang="en-US" sz="1400" dirty="0"/>
              <a:t>にてインターネット経由で</a:t>
            </a:r>
            <a:endParaRPr lang="en-US" altLang="ja-JP" sz="1400" dirty="0"/>
          </a:p>
          <a:p>
            <a:pPr marL="180000" lvl="1" indent="0">
              <a:buNone/>
            </a:pPr>
            <a:r>
              <a:rPr lang="ja-JP" altLang="en-US" sz="1400" dirty="0"/>
              <a:t>　必要なライブラリを収集し、</a:t>
            </a:r>
            <a:r>
              <a:rPr lang="en-US" altLang="ja-JP" sz="1400" dirty="0"/>
              <a:t>ITA</a:t>
            </a:r>
            <a:r>
              <a:rPr lang="ja-JP" altLang="en-US" sz="1400" dirty="0"/>
              <a:t>インストールパッケージとライブラリを</a:t>
            </a:r>
            <a:endParaRPr lang="en-US" altLang="ja-JP" sz="1400" dirty="0"/>
          </a:p>
          <a:p>
            <a:pPr marL="180000" lvl="1" indent="0">
              <a:buNone/>
            </a:pPr>
            <a:r>
              <a:rPr lang="ja-JP" altLang="en-US" sz="1400" dirty="0"/>
              <a:t>　一つに圧縮し、インストールパッケージ</a:t>
            </a:r>
            <a:r>
              <a:rPr lang="en-US" altLang="ja-JP" sz="1400" dirty="0"/>
              <a:t>(</a:t>
            </a:r>
            <a:r>
              <a:rPr lang="ja-JP" altLang="en-US" sz="1400" dirty="0"/>
              <a:t>オフライン用</a:t>
            </a:r>
            <a:r>
              <a:rPr lang="en-US" altLang="ja-JP" sz="1400" dirty="0"/>
              <a:t>)</a:t>
            </a:r>
            <a:r>
              <a:rPr lang="ja-JP" altLang="en-US" sz="1400" dirty="0"/>
              <a:t>を作成します。</a:t>
            </a:r>
          </a:p>
          <a:p>
            <a:pPr lvl="1"/>
            <a:r>
              <a:rPr lang="ja-JP" altLang="en-US" sz="1400" dirty="0"/>
              <a:t>記憶媒体等で</a:t>
            </a:r>
            <a:r>
              <a:rPr lang="en-US" altLang="ja-JP" sz="1400" dirty="0"/>
              <a:t>ITA</a:t>
            </a:r>
            <a:r>
              <a:rPr lang="ja-JP" altLang="en-US" sz="1400" dirty="0"/>
              <a:t>サーバに、インストールパッケージ</a:t>
            </a:r>
            <a:r>
              <a:rPr lang="en-US" altLang="ja-JP" sz="1400" dirty="0"/>
              <a:t>(</a:t>
            </a:r>
            <a:r>
              <a:rPr lang="ja-JP" altLang="en-US" sz="1400" dirty="0"/>
              <a:t>オフライン用</a:t>
            </a:r>
            <a:r>
              <a:rPr lang="en-US" altLang="ja-JP" sz="1400" dirty="0"/>
              <a:t>)</a:t>
            </a:r>
            <a:r>
              <a:rPr lang="ja-JP" altLang="en-US" sz="1400" dirty="0"/>
              <a:t>を移動します。</a:t>
            </a:r>
          </a:p>
          <a:p>
            <a:pPr lvl="1"/>
            <a:r>
              <a:rPr lang="ja-JP" altLang="en-US" sz="1400" dirty="0"/>
              <a:t>インストールパッケージ</a:t>
            </a:r>
            <a:r>
              <a:rPr lang="en-US" altLang="ja-JP" sz="1400" dirty="0"/>
              <a:t>(</a:t>
            </a:r>
            <a:r>
              <a:rPr lang="ja-JP" altLang="en-US" sz="1400" dirty="0"/>
              <a:t>オフライン用</a:t>
            </a:r>
            <a:r>
              <a:rPr lang="en-US" altLang="ja-JP" sz="1400" dirty="0"/>
              <a:t>)</a:t>
            </a:r>
            <a:r>
              <a:rPr lang="ja-JP" altLang="en-US" sz="1400" dirty="0"/>
              <a:t>からローカルリポジトリを作成し、</a:t>
            </a:r>
            <a:endParaRPr lang="en-US" altLang="ja-JP" sz="1400" dirty="0"/>
          </a:p>
          <a:p>
            <a:pPr marL="180000" lvl="1" indent="0">
              <a:buNone/>
            </a:pPr>
            <a:r>
              <a:rPr lang="ja-JP" altLang="en-US" sz="1400" dirty="0"/>
              <a:t>　必要なライブラリのインストールと、</a:t>
            </a:r>
            <a:r>
              <a:rPr lang="en-US" altLang="ja-JP" sz="1400" dirty="0"/>
              <a:t>ITA</a:t>
            </a:r>
            <a:r>
              <a:rPr lang="ja-JP" altLang="en-US" sz="1400" dirty="0"/>
              <a:t>インストーラーの実行を行います。</a:t>
            </a:r>
          </a:p>
          <a:p>
            <a:pPr marL="0" indent="0">
              <a:buNone/>
            </a:pPr>
            <a:endParaRPr lang="ja-JP" altLang="en-US" dirty="0"/>
          </a:p>
        </p:txBody>
      </p:sp>
      <p:grpSp>
        <p:nvGrpSpPr>
          <p:cNvPr id="4" name="グループ化 3"/>
          <p:cNvGrpSpPr/>
          <p:nvPr/>
        </p:nvGrpSpPr>
        <p:grpSpPr>
          <a:xfrm>
            <a:off x="1403560" y="3501010"/>
            <a:ext cx="5616780" cy="2982716"/>
            <a:chOff x="1187530" y="2204830"/>
            <a:chExt cx="7561050" cy="4342734"/>
          </a:xfrm>
        </p:grpSpPr>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4734535" y="1733881"/>
              <a:ext cx="1662734" cy="3523665"/>
            </a:xfrm>
            <a:prstGeom prst="rect">
              <a:avLst/>
            </a:prstGeom>
            <a:ln>
              <a:noFill/>
            </a:ln>
            <a:extLst>
              <a:ext uri="{53640926-AAD7-44D8-BBD7-CCE9431645EC}">
                <a14:shadowObscured xmlns:a14="http://schemas.microsoft.com/office/drawing/2010/main"/>
              </a:ext>
            </a:extLst>
          </p:spPr>
        </p:pic>
        <p:grpSp>
          <p:nvGrpSpPr>
            <p:cNvPr id="6" name="グループ化 5"/>
            <p:cNvGrpSpPr/>
            <p:nvPr/>
          </p:nvGrpSpPr>
          <p:grpSpPr>
            <a:xfrm>
              <a:off x="1288624" y="2567630"/>
              <a:ext cx="2580852" cy="1325135"/>
              <a:chOff x="0" y="-212240"/>
              <a:chExt cx="1360968" cy="1424351"/>
            </a:xfrm>
          </p:grpSpPr>
          <p:sp>
            <p:nvSpPr>
              <p:cNvPr id="39" name="正方形/長方形 38"/>
              <p:cNvSpPr/>
              <p:nvPr/>
            </p:nvSpPr>
            <p:spPr>
              <a:xfrm>
                <a:off x="0" y="0"/>
                <a:ext cx="1360968" cy="121211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テキスト ボックス 9"/>
              <p:cNvSpPr txBox="1"/>
              <p:nvPr/>
            </p:nvSpPr>
            <p:spPr>
              <a:xfrm>
                <a:off x="26446" y="-212240"/>
                <a:ext cx="832570" cy="500831"/>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ja-JP" sz="1000" kern="100" dirty="0">
                    <a:effectLst/>
                    <a:latin typeface="+mn-ea"/>
                    <a:cs typeface="Times New Roman" panose="02020603050405020304" pitchFamily="18" charset="0"/>
                  </a:rPr>
                  <a:t>ライブラリ</a:t>
                </a:r>
              </a:p>
              <a:p>
                <a:pPr algn="ctr">
                  <a:spcAft>
                    <a:spcPts val="0"/>
                  </a:spcAft>
                </a:pPr>
                <a:r>
                  <a:rPr lang="ja-JP" sz="1000" kern="100" dirty="0">
                    <a:effectLst/>
                    <a:latin typeface="+mn-ea"/>
                    <a:cs typeface="Times New Roman" panose="02020603050405020304" pitchFamily="18" charset="0"/>
                  </a:rPr>
                  <a:t>収集用のサーバ</a:t>
                </a:r>
              </a:p>
            </p:txBody>
          </p:sp>
        </p:grpSp>
        <p:sp>
          <p:nvSpPr>
            <p:cNvPr id="7" name="テキスト ボックス 18"/>
            <p:cNvSpPr txBox="1"/>
            <p:nvPr/>
          </p:nvSpPr>
          <p:spPr>
            <a:xfrm>
              <a:off x="2243412" y="2204830"/>
              <a:ext cx="1210139" cy="23711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オンライン</a:t>
              </a:r>
            </a:p>
          </p:txBody>
        </p:sp>
        <p:sp>
          <p:nvSpPr>
            <p:cNvPr id="8" name="テキスト ボックス 17"/>
            <p:cNvSpPr txBox="1"/>
            <p:nvPr/>
          </p:nvSpPr>
          <p:spPr>
            <a:xfrm>
              <a:off x="7042447" y="2360533"/>
              <a:ext cx="1586008" cy="2371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インターネット</a:t>
              </a:r>
            </a:p>
          </p:txBody>
        </p:sp>
        <p:sp>
          <p:nvSpPr>
            <p:cNvPr id="9" name="正方形/長方形 8"/>
            <p:cNvSpPr/>
            <p:nvPr/>
          </p:nvSpPr>
          <p:spPr>
            <a:xfrm>
              <a:off x="6826392" y="2767541"/>
              <a:ext cx="1922188" cy="112765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nvGrpSpPr>
            <p:cNvPr id="10" name="グループ化 9"/>
            <p:cNvGrpSpPr/>
            <p:nvPr/>
          </p:nvGrpSpPr>
          <p:grpSpPr>
            <a:xfrm>
              <a:off x="1569413" y="3178083"/>
              <a:ext cx="2161164" cy="539190"/>
              <a:chOff x="-15" y="-26807"/>
              <a:chExt cx="986910" cy="428858"/>
            </a:xfrm>
          </p:grpSpPr>
          <p:sp>
            <p:nvSpPr>
              <p:cNvPr id="37" name="台形 36"/>
              <p:cNvSpPr/>
              <p:nvPr/>
            </p:nvSpPr>
            <p:spPr>
              <a:xfrm>
                <a:off x="50488" y="-26807"/>
                <a:ext cx="235612" cy="142239"/>
              </a:xfrm>
              <a:prstGeom prst="trapezoid">
                <a:avLst>
                  <a:gd name="adj" fmla="val 3288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8" name="正方形/長方形 37"/>
              <p:cNvSpPr/>
              <p:nvPr/>
            </p:nvSpPr>
            <p:spPr>
              <a:xfrm>
                <a:off x="-15" y="23818"/>
                <a:ext cx="986910" cy="37823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ja-JP" sz="1000" kern="100" dirty="0">
                    <a:solidFill>
                      <a:srgbClr val="000000"/>
                    </a:solidFill>
                    <a:effectLst/>
                    <a:latin typeface="+mn-ea"/>
                    <a:cs typeface="Times New Roman" panose="02020603050405020304" pitchFamily="18" charset="0"/>
                  </a:rPr>
                  <a:t>インストールパッケージ</a:t>
                </a:r>
                <a:endParaRPr lang="ja-JP" sz="1000" kern="100" dirty="0">
                  <a:effectLst/>
                  <a:latin typeface="+mn-ea"/>
                  <a:cs typeface="Times New Roman" panose="02020603050405020304" pitchFamily="18" charset="0"/>
                </a:endParaRPr>
              </a:p>
              <a:p>
                <a:pPr algn="just">
                  <a:spcAft>
                    <a:spcPts val="0"/>
                  </a:spcAft>
                </a:pPr>
                <a:r>
                  <a:rPr lang="en-US" sz="1000" kern="100" dirty="0">
                    <a:solidFill>
                      <a:srgbClr val="000000"/>
                    </a:solidFill>
                    <a:effectLst/>
                    <a:latin typeface="+mn-ea"/>
                    <a:cs typeface="Times New Roman" panose="02020603050405020304" pitchFamily="18" charset="0"/>
                  </a:rPr>
                  <a:t>(</a:t>
                </a:r>
                <a:r>
                  <a:rPr lang="ja-JP" sz="1000" kern="100" dirty="0">
                    <a:solidFill>
                      <a:srgbClr val="000000"/>
                    </a:solidFill>
                    <a:effectLst/>
                    <a:latin typeface="+mn-ea"/>
                    <a:cs typeface="Times New Roman" panose="02020603050405020304" pitchFamily="18" charset="0"/>
                  </a:rPr>
                  <a:t>オフライン用</a:t>
                </a:r>
                <a:r>
                  <a:rPr lang="en-US" sz="1000" kern="100" dirty="0">
                    <a:solidFill>
                      <a:srgbClr val="000000"/>
                    </a:solidFill>
                    <a:effectLst/>
                    <a:latin typeface="+mn-ea"/>
                    <a:cs typeface="Times New Roman" panose="02020603050405020304" pitchFamily="18" charset="0"/>
                  </a:rPr>
                  <a:t>)</a:t>
                </a:r>
                <a:endParaRPr lang="ja-JP" sz="1000" kern="100" dirty="0">
                  <a:effectLst/>
                  <a:latin typeface="+mn-ea"/>
                  <a:cs typeface="Times New Roman" panose="02020603050405020304" pitchFamily="18" charset="0"/>
                </a:endParaRPr>
              </a:p>
            </p:txBody>
          </p:sp>
        </p:grpSp>
        <p:sp>
          <p:nvSpPr>
            <p:cNvPr id="11" name="右矢印 10"/>
            <p:cNvSpPr/>
            <p:nvPr/>
          </p:nvSpPr>
          <p:spPr>
            <a:xfrm rot="10800000">
              <a:off x="3620865" y="3396807"/>
              <a:ext cx="3351853" cy="169694"/>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4757000" y="3022194"/>
              <a:ext cx="1662734" cy="3523665"/>
            </a:xfrm>
            <a:prstGeom prst="rect">
              <a:avLst/>
            </a:prstGeom>
            <a:ln>
              <a:noFill/>
            </a:ln>
            <a:extLst>
              <a:ext uri="{53640926-AAD7-44D8-BBD7-CCE9431645EC}">
                <a14:shadowObscured xmlns:a14="http://schemas.microsoft.com/office/drawing/2010/main"/>
              </a:ext>
            </a:extLst>
          </p:spPr>
        </p:pic>
        <p:cxnSp>
          <p:nvCxnSpPr>
            <p:cNvPr id="13" name="直線コネクタ 12"/>
            <p:cNvCxnSpPr/>
            <p:nvPr/>
          </p:nvCxnSpPr>
          <p:spPr>
            <a:xfrm>
              <a:off x="1187530" y="4337209"/>
              <a:ext cx="4358145" cy="40868"/>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テキスト ボックス 225"/>
            <p:cNvSpPr txBox="1"/>
            <p:nvPr/>
          </p:nvSpPr>
          <p:spPr>
            <a:xfrm>
              <a:off x="7208308" y="2656479"/>
              <a:ext cx="1210000" cy="310842"/>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リポジトリ</a:t>
              </a:r>
            </a:p>
          </p:txBody>
        </p:sp>
        <p:grpSp>
          <p:nvGrpSpPr>
            <p:cNvPr id="15" name="グループ化 14"/>
            <p:cNvGrpSpPr/>
            <p:nvPr/>
          </p:nvGrpSpPr>
          <p:grpSpPr>
            <a:xfrm>
              <a:off x="4377643" y="3174767"/>
              <a:ext cx="1251402" cy="501126"/>
              <a:chOff x="0" y="0"/>
              <a:chExt cx="768545" cy="420969"/>
            </a:xfrm>
          </p:grpSpPr>
          <p:sp>
            <p:nvSpPr>
              <p:cNvPr id="35" name="台形 34"/>
              <p:cNvSpPr/>
              <p:nvPr/>
            </p:nvSpPr>
            <p:spPr>
              <a:xfrm>
                <a:off x="50488" y="0"/>
                <a:ext cx="235612" cy="142240"/>
              </a:xfrm>
              <a:prstGeom prst="trapezoid">
                <a:avLst>
                  <a:gd name="adj" fmla="val 3288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6" name="正方形/長方形 35"/>
              <p:cNvSpPr/>
              <p:nvPr/>
            </p:nvSpPr>
            <p:spPr>
              <a:xfrm>
                <a:off x="0" y="78537"/>
                <a:ext cx="768545" cy="34243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000" kern="100" dirty="0">
                    <a:solidFill>
                      <a:srgbClr val="000000"/>
                    </a:solidFill>
                    <a:effectLst/>
                    <a:latin typeface="+mn-ea"/>
                    <a:cs typeface="Times New Roman" panose="02020603050405020304" pitchFamily="18" charset="0"/>
                  </a:rPr>
                  <a:t>ライブラリ</a:t>
                </a:r>
                <a:endParaRPr lang="ja-JP" sz="1000" kern="100" dirty="0">
                  <a:effectLst/>
                  <a:latin typeface="+mn-ea"/>
                  <a:cs typeface="Times New Roman" panose="02020603050405020304" pitchFamily="18" charset="0"/>
                </a:endParaRPr>
              </a:p>
            </p:txBody>
          </p:sp>
        </p:grpSp>
        <p:sp>
          <p:nvSpPr>
            <p:cNvPr id="16" name="正方形/長方形 15"/>
            <p:cNvSpPr/>
            <p:nvPr/>
          </p:nvSpPr>
          <p:spPr>
            <a:xfrm>
              <a:off x="1288624" y="4670394"/>
              <a:ext cx="4402358" cy="158763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nvGrpSpPr>
            <p:cNvPr id="17" name="グループ化 16"/>
            <p:cNvGrpSpPr/>
            <p:nvPr/>
          </p:nvGrpSpPr>
          <p:grpSpPr>
            <a:xfrm>
              <a:off x="4040658" y="4759243"/>
              <a:ext cx="1506386" cy="1021355"/>
              <a:chOff x="111354" y="0"/>
              <a:chExt cx="1248610" cy="1498424"/>
            </a:xfrm>
          </p:grpSpPr>
          <p:sp>
            <p:nvSpPr>
              <p:cNvPr id="29" name="円柱 28"/>
              <p:cNvSpPr/>
              <p:nvPr/>
            </p:nvSpPr>
            <p:spPr>
              <a:xfrm>
                <a:off x="285008" y="147566"/>
                <a:ext cx="395533"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円柱 29"/>
              <p:cNvSpPr/>
              <p:nvPr/>
            </p:nvSpPr>
            <p:spPr>
              <a:xfrm>
                <a:off x="534390" y="195068"/>
                <a:ext cx="395533"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1" name="テキスト ボックス 276"/>
              <p:cNvSpPr txBox="1"/>
              <p:nvPr/>
            </p:nvSpPr>
            <p:spPr>
              <a:xfrm>
                <a:off x="250264" y="586689"/>
                <a:ext cx="1003057" cy="9117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ja-JP" sz="1000" kern="100" dirty="0">
                    <a:effectLst/>
                    <a:latin typeface="+mn-ea"/>
                    <a:cs typeface="Times New Roman" panose="02020603050405020304" pitchFamily="18" charset="0"/>
                  </a:rPr>
                  <a:t>ロー</a:t>
                </a:r>
                <a:r>
                  <a:rPr lang="ja-JP" altLang="en-US" sz="1000" kern="100" dirty="0">
                    <a:effectLst/>
                    <a:latin typeface="+mn-ea"/>
                    <a:cs typeface="Times New Roman" panose="02020603050405020304" pitchFamily="18" charset="0"/>
                  </a:rPr>
                  <a:t>カル</a:t>
                </a:r>
                <a:endParaRPr lang="ja-JP" sz="1000" kern="100" dirty="0">
                  <a:effectLst/>
                  <a:latin typeface="+mn-ea"/>
                  <a:cs typeface="Times New Roman" panose="02020603050405020304" pitchFamily="18" charset="0"/>
                </a:endParaRPr>
              </a:p>
              <a:p>
                <a:pPr algn="ctr">
                  <a:spcAft>
                    <a:spcPts val="0"/>
                  </a:spcAft>
                </a:pPr>
                <a:r>
                  <a:rPr lang="ja-JP" sz="1000" kern="100" dirty="0">
                    <a:effectLst/>
                    <a:latin typeface="+mn-ea"/>
                    <a:cs typeface="Times New Roman" panose="02020603050405020304" pitchFamily="18" charset="0"/>
                  </a:rPr>
                  <a:t>リポジトリ</a:t>
                </a:r>
              </a:p>
            </p:txBody>
          </p:sp>
          <p:sp>
            <p:nvSpPr>
              <p:cNvPr id="32" name="正方形/長方形 31"/>
              <p:cNvSpPr/>
              <p:nvPr/>
            </p:nvSpPr>
            <p:spPr>
              <a:xfrm>
                <a:off x="111354" y="0"/>
                <a:ext cx="1248610" cy="1211242"/>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3" name="円柱 32"/>
              <p:cNvSpPr/>
              <p:nvPr/>
            </p:nvSpPr>
            <p:spPr>
              <a:xfrm>
                <a:off x="356389" y="285205"/>
                <a:ext cx="395404"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4" name="円柱 33"/>
              <p:cNvSpPr/>
              <p:nvPr/>
            </p:nvSpPr>
            <p:spPr>
              <a:xfrm>
                <a:off x="676894" y="405757"/>
                <a:ext cx="395514" cy="215851"/>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endParaRPr lang="ja-JP" sz="1050" kern="100" dirty="0">
                  <a:effectLst/>
                  <a:ea typeface="ＭＳ 明朝" panose="02020609040205080304" pitchFamily="17" charset="-128"/>
                  <a:cs typeface="Times New Roman" panose="02020603050405020304" pitchFamily="18" charset="0"/>
                </a:endParaRPr>
              </a:p>
            </p:txBody>
          </p:sp>
        </p:grpSp>
        <p:sp>
          <p:nvSpPr>
            <p:cNvPr id="18" name="テキスト ボックス 262"/>
            <p:cNvSpPr txBox="1"/>
            <p:nvPr/>
          </p:nvSpPr>
          <p:spPr>
            <a:xfrm>
              <a:off x="1356008" y="4514750"/>
              <a:ext cx="1356360" cy="238294"/>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latin typeface="+mn-ea"/>
                  <a:cs typeface="Times New Roman" panose="02020603050405020304" pitchFamily="18" charset="0"/>
                </a:rPr>
                <a:t>ITA</a:t>
              </a:r>
              <a:r>
                <a:rPr lang="ja-JP" sz="1000" kern="100" dirty="0">
                  <a:effectLst/>
                  <a:latin typeface="+mn-ea"/>
                  <a:cs typeface="Times New Roman" panose="02020603050405020304" pitchFamily="18" charset="0"/>
                </a:rPr>
                <a:t>サーバ</a:t>
              </a:r>
            </a:p>
          </p:txBody>
        </p:sp>
        <p:sp>
          <p:nvSpPr>
            <p:cNvPr id="19" name="テキスト ボックス 264"/>
            <p:cNvSpPr txBox="1"/>
            <p:nvPr/>
          </p:nvSpPr>
          <p:spPr>
            <a:xfrm>
              <a:off x="3197163" y="6310454"/>
              <a:ext cx="1210140" cy="2371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オフライン</a:t>
              </a:r>
            </a:p>
          </p:txBody>
        </p:sp>
        <p:sp>
          <p:nvSpPr>
            <p:cNvPr id="20" name="正方形/長方形 19"/>
            <p:cNvSpPr/>
            <p:nvPr/>
          </p:nvSpPr>
          <p:spPr>
            <a:xfrm>
              <a:off x="1490815" y="4811072"/>
              <a:ext cx="2240807" cy="30170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latin typeface="+mn-ea"/>
                  <a:cs typeface="Times New Roman" panose="02020603050405020304" pitchFamily="18" charset="0"/>
                </a:rPr>
                <a:t>ITA</a:t>
              </a:r>
              <a:endParaRPr lang="ja-JP" sz="1000" kern="100" dirty="0">
                <a:effectLst/>
                <a:latin typeface="+mn-ea"/>
                <a:cs typeface="Times New Roman" panose="02020603050405020304" pitchFamily="18" charset="0"/>
              </a:endParaRPr>
            </a:p>
          </p:txBody>
        </p:sp>
        <p:sp>
          <p:nvSpPr>
            <p:cNvPr id="21" name="正方形/長方形 20"/>
            <p:cNvSpPr/>
            <p:nvPr/>
          </p:nvSpPr>
          <p:spPr>
            <a:xfrm>
              <a:off x="1490815" y="5159064"/>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effectLst/>
                  <a:ea typeface="ＭＳ 明朝" panose="02020609040205080304" pitchFamily="17" charset="-128"/>
                  <a:cs typeface="Times New Roman" panose="02020603050405020304" pitchFamily="18" charset="0"/>
                </a:rPr>
                <a:t>PHP</a:t>
              </a:r>
              <a:endParaRPr lang="ja-JP" sz="1000" kern="100" dirty="0">
                <a:effectLst/>
                <a:ea typeface="ＭＳ 明朝" panose="02020609040205080304" pitchFamily="17" charset="-128"/>
                <a:cs typeface="Times New Roman" panose="02020603050405020304" pitchFamily="18" charset="0"/>
              </a:endParaRPr>
            </a:p>
          </p:txBody>
        </p:sp>
        <p:sp>
          <p:nvSpPr>
            <p:cNvPr id="22" name="正方形/長方形 21"/>
            <p:cNvSpPr/>
            <p:nvPr/>
          </p:nvSpPr>
          <p:spPr>
            <a:xfrm>
              <a:off x="1490815" y="5499652"/>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000" kern="100" dirty="0">
                  <a:solidFill>
                    <a:srgbClr val="000000"/>
                  </a:solidFill>
                  <a:effectLst/>
                  <a:ea typeface="ＭＳ 明朝" panose="02020609040205080304" pitchFamily="17" charset="-128"/>
                  <a:cs typeface="Times New Roman" panose="02020603050405020304" pitchFamily="18" charset="0"/>
                </a:rPr>
                <a:t>httpd</a:t>
              </a:r>
              <a:endParaRPr lang="ja-JP" sz="1000" kern="100" dirty="0">
                <a:effectLst/>
                <a:ea typeface="ＭＳ 明朝" panose="02020609040205080304" pitchFamily="17" charset="-128"/>
                <a:cs typeface="Times New Roman" panose="02020603050405020304" pitchFamily="18" charset="0"/>
              </a:endParaRPr>
            </a:p>
          </p:txBody>
        </p:sp>
        <p:sp>
          <p:nvSpPr>
            <p:cNvPr id="23" name="正方形/長方形 22"/>
            <p:cNvSpPr/>
            <p:nvPr/>
          </p:nvSpPr>
          <p:spPr>
            <a:xfrm>
              <a:off x="1490815" y="5855049"/>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ea typeface="ＭＳ 明朝" panose="02020609040205080304" pitchFamily="17" charset="-128"/>
                  <a:cs typeface="Times New Roman" panose="02020603050405020304" pitchFamily="18" charset="0"/>
                </a:rPr>
                <a:t>MariaDB</a:t>
              </a:r>
              <a:endParaRPr lang="ja-JP" sz="1050" kern="100" dirty="0">
                <a:effectLst/>
                <a:ea typeface="ＭＳ 明朝" panose="02020609040205080304" pitchFamily="17" charset="-128"/>
                <a:cs typeface="Times New Roman" panose="02020603050405020304" pitchFamily="18" charset="0"/>
              </a:endParaRPr>
            </a:p>
          </p:txBody>
        </p:sp>
        <p:sp>
          <p:nvSpPr>
            <p:cNvPr id="24" name="円柱 23"/>
            <p:cNvSpPr/>
            <p:nvPr/>
          </p:nvSpPr>
          <p:spPr>
            <a:xfrm>
              <a:off x="7230773" y="3100726"/>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5" name="円柱 24"/>
            <p:cNvSpPr/>
            <p:nvPr/>
          </p:nvSpPr>
          <p:spPr>
            <a:xfrm>
              <a:off x="7522825" y="3130342"/>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6" name="円柱 25"/>
            <p:cNvSpPr/>
            <p:nvPr/>
          </p:nvSpPr>
          <p:spPr>
            <a:xfrm>
              <a:off x="7309403" y="3196979"/>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7" name="円柱 26"/>
            <p:cNvSpPr/>
            <p:nvPr/>
          </p:nvSpPr>
          <p:spPr>
            <a:xfrm>
              <a:off x="7702550" y="3278424"/>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dirty="0">
                  <a:effectLst/>
                  <a:ea typeface="ＭＳ 明朝" panose="02020609040205080304" pitchFamily="17" charset="-128"/>
                  <a:cs typeface="Times New Roman" panose="02020603050405020304" pitchFamily="18" charset="0"/>
                </a:rPr>
                <a:t>um</a:t>
              </a:r>
              <a:endParaRPr lang="ja-JP" sz="1050" kern="100" dirty="0">
                <a:effectLst/>
                <a:ea typeface="ＭＳ 明朝" panose="02020609040205080304" pitchFamily="17" charset="-128"/>
                <a:cs typeface="Times New Roman" panose="02020603050405020304" pitchFamily="18" charset="0"/>
              </a:endParaRPr>
            </a:p>
          </p:txBody>
        </p:sp>
        <p:sp>
          <p:nvSpPr>
            <p:cNvPr id="28" name="右矢印 27"/>
            <p:cNvSpPr/>
            <p:nvPr/>
          </p:nvSpPr>
          <p:spPr>
            <a:xfrm rot="5400000">
              <a:off x="2519861" y="4098674"/>
              <a:ext cx="1156103" cy="270083"/>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spTree>
    <p:extLst>
      <p:ext uri="{BB962C8B-B14F-4D97-AF65-F5344CB8AC3E}">
        <p14:creationId xmlns:p14="http://schemas.microsoft.com/office/powerpoint/2010/main" val="99815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事前準備</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環境構築ツール一覧</a:t>
            </a:r>
            <a:endParaRPr lang="en-US" altLang="ja-JP" dirty="0"/>
          </a:p>
          <a:p>
            <a:pPr lvl="1"/>
            <a:r>
              <a:rPr lang="en-US" altLang="ja-JP" dirty="0"/>
              <a:t>ITA</a:t>
            </a:r>
            <a:r>
              <a:rPr lang="ja-JP" altLang="en-US" dirty="0"/>
              <a:t>環境構築ツール一覧は以下となります。</a:t>
            </a: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a:cs typeface="+mn-cs"/>
              </a:rPr>
              <a:t>サブスクリプションについて</a:t>
            </a:r>
            <a:endParaRPr lang="en-US" altLang="ja-JP" sz="2000" dirty="0">
              <a:cs typeface="+mn-cs"/>
            </a:endParaRPr>
          </a:p>
          <a:p>
            <a:pPr lvl="1"/>
            <a:r>
              <a:rPr lang="ja-JP" altLang="en-US" dirty="0"/>
              <a:t>クラウド環境以外の</a:t>
            </a:r>
            <a:r>
              <a:rPr lang="en-US" altLang="ja-JP" dirty="0"/>
              <a:t>RHEL7</a:t>
            </a:r>
            <a:r>
              <a:rPr lang="ja-JP" altLang="en-US" dirty="0"/>
              <a:t>・</a:t>
            </a:r>
            <a:r>
              <a:rPr lang="en-US" altLang="ja-JP" dirty="0"/>
              <a:t>RHEL8</a:t>
            </a:r>
            <a:r>
              <a:rPr lang="ja-JP" altLang="en-US" dirty="0"/>
              <a:t>の</a:t>
            </a:r>
            <a:r>
              <a:rPr lang="en-US" altLang="ja-JP" dirty="0"/>
              <a:t>OS</a:t>
            </a:r>
            <a:r>
              <a:rPr lang="ja-JP" altLang="en-US" dirty="0"/>
              <a:t>の環境でライブラリ収集をする場合は、その環境へのサブスクリプション登録を事前に完了させてください。</a:t>
            </a:r>
            <a:endParaRPr lang="en-US" altLang="ja-JP" dirty="0"/>
          </a:p>
          <a:p>
            <a:pPr marL="180000" lvl="1" indent="0">
              <a:buNone/>
            </a:pP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136924636"/>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a:effectLst/>
                        </a:rPr>
                        <a:t>ITA</a:t>
                      </a:r>
                      <a:r>
                        <a:rPr lang="ja-JP" sz="1050" kern="100" dirty="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altLang="ja-JP" sz="900" kern="100" dirty="0">
                          <a:effectLst/>
                        </a:rPr>
                        <a:t>/ita</a:t>
                      </a:r>
                      <a:r>
                        <a:rPr lang="en-US" sz="900" kern="100" dirty="0">
                          <a:effectLst/>
                        </a:rPr>
                        <a:t>_install_package/</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)/ita_install_package/</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9578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a:t>
            </a:r>
            <a:r>
              <a:rPr lang="en-US" altLang="ja-JP" dirty="0"/>
              <a:t>ITA</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環境構築フロー（オフライン）</a:t>
            </a:r>
            <a:endParaRPr lang="en-US" altLang="ja-JP" dirty="0"/>
          </a:p>
          <a:p>
            <a:pPr lvl="1"/>
            <a:r>
              <a:rPr lang="ja-JP" altLang="en-US" dirty="0"/>
              <a:t>環境構築は以下のフローとなっています。</a:t>
            </a:r>
            <a:endParaRPr lang="en-US" altLang="ja-JP" dirty="0"/>
          </a:p>
          <a:p>
            <a:pPr marL="180000" lvl="1" indent="0">
              <a:buNone/>
            </a:pPr>
            <a:endParaRPr lang="ja-JP" altLang="en-US" dirty="0"/>
          </a:p>
        </p:txBody>
      </p:sp>
      <p:sp>
        <p:nvSpPr>
          <p:cNvPr id="22"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3232" tIns="76176" rIns="91440" bIns="76176" numCol="1" anchor="ctr" anchorCtr="0" compatLnSpc="1">
            <a:prstTxWarp prst="textNoShape">
              <a:avLst/>
            </a:prstTxWarp>
            <a:spAutoFit/>
          </a:bodyPr>
          <a:lstStyle/>
          <a:p>
            <a:endParaRPr lang="ja-JP" altLang="en-US"/>
          </a:p>
        </p:txBody>
      </p:sp>
      <p:grpSp>
        <p:nvGrpSpPr>
          <p:cNvPr id="50" name="グループ化 49"/>
          <p:cNvGrpSpPr/>
          <p:nvPr/>
        </p:nvGrpSpPr>
        <p:grpSpPr>
          <a:xfrm>
            <a:off x="395420" y="1844780"/>
            <a:ext cx="7939006" cy="4032560"/>
            <a:chOff x="360042" y="1551008"/>
            <a:chExt cx="7939006" cy="4032560"/>
          </a:xfrm>
        </p:grpSpPr>
        <p:sp>
          <p:nvSpPr>
            <p:cNvPr id="26" name="正方形/長方形 25"/>
            <p:cNvSpPr/>
            <p:nvPr/>
          </p:nvSpPr>
          <p:spPr>
            <a:xfrm>
              <a:off x="863123" y="2130932"/>
              <a:ext cx="3097153" cy="35941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228600" lvl="0" indent="-228600" algn="ctr">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a:solidFill>
                    <a:srgbClr val="000000"/>
                  </a:solidFill>
                  <a:latin typeface="+mn-ea"/>
                  <a:cs typeface="Times New Roman" panose="02020603050405020304" pitchFamily="18" charset="0"/>
                </a:rPr>
                <a:t>からの資材ダウンロード</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32" name="正方形/長方形 31"/>
            <p:cNvSpPr/>
            <p:nvPr/>
          </p:nvSpPr>
          <p:spPr>
            <a:xfrm>
              <a:off x="680725" y="1779317"/>
              <a:ext cx="3463012" cy="2868121"/>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29" name="正方形/長方形 28"/>
            <p:cNvSpPr/>
            <p:nvPr/>
          </p:nvSpPr>
          <p:spPr>
            <a:xfrm>
              <a:off x="360042" y="1552305"/>
              <a:ext cx="2051658" cy="4540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200" kern="100" dirty="0">
                  <a:ln>
                    <a:noFill/>
                  </a:ln>
                  <a:solidFill>
                    <a:srgbClr val="000000"/>
                  </a:solidFill>
                  <a:effectLst/>
                  <a:latin typeface="+mn-ea"/>
                  <a:cs typeface="Times New Roman" panose="02020603050405020304" pitchFamily="18" charset="0"/>
                </a:rPr>
                <a:t>ライブラリ収集用サーバ</a:t>
              </a:r>
              <a:endParaRPr lang="ja-JP" sz="1200" kern="100" dirty="0">
                <a:effectLst/>
                <a:latin typeface="+mn-ea"/>
                <a:cs typeface="Times New Roman" panose="02020603050405020304" pitchFamily="18" charset="0"/>
              </a:endParaRPr>
            </a:p>
            <a:p>
              <a:pPr algn="ctr">
                <a:spcAft>
                  <a:spcPts val="0"/>
                </a:spcAft>
              </a:pPr>
              <a:r>
                <a:rPr lang="en-US" sz="1200" kern="100" dirty="0">
                  <a:ln>
                    <a:noFill/>
                  </a:ln>
                  <a:solidFill>
                    <a:srgbClr val="000000"/>
                  </a:solidFill>
                  <a:effectLst/>
                  <a:latin typeface="+mn-ea"/>
                  <a:cs typeface="Times New Roman" panose="02020603050405020304" pitchFamily="18" charset="0"/>
                </a:rPr>
                <a:t>(</a:t>
              </a:r>
              <a:r>
                <a:rPr lang="ja-JP" sz="1200" kern="100" dirty="0">
                  <a:ln>
                    <a:noFill/>
                  </a:ln>
                  <a:solidFill>
                    <a:srgbClr val="000000"/>
                  </a:solidFill>
                  <a:effectLst/>
                  <a:latin typeface="+mn-ea"/>
                  <a:cs typeface="Times New Roman" panose="02020603050405020304" pitchFamily="18" charset="0"/>
                </a:rPr>
                <a:t>オンライン</a:t>
              </a:r>
              <a:r>
                <a:rPr lang="en-US" sz="1200" kern="100" dirty="0">
                  <a:ln>
                    <a:noFill/>
                  </a:ln>
                  <a:solidFill>
                    <a:srgbClr val="000000"/>
                  </a:solidFill>
                  <a:effectLst/>
                  <a:latin typeface="+mn-ea"/>
                  <a:cs typeface="Times New Roman" panose="02020603050405020304" pitchFamily="18" charset="0"/>
                </a:rPr>
                <a:t>)</a:t>
              </a:r>
              <a:endParaRPr lang="ja-JP" sz="1200" kern="100" dirty="0">
                <a:effectLst/>
                <a:latin typeface="+mn-ea"/>
                <a:cs typeface="Times New Roman" panose="02020603050405020304" pitchFamily="18" charset="0"/>
              </a:endParaRPr>
            </a:p>
          </p:txBody>
        </p:sp>
        <p:sp>
          <p:nvSpPr>
            <p:cNvPr id="33" name="正方形/長方形 32"/>
            <p:cNvSpPr/>
            <p:nvPr/>
          </p:nvSpPr>
          <p:spPr>
            <a:xfrm>
              <a:off x="4984799" y="1779317"/>
              <a:ext cx="3314249" cy="3637635"/>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39" name="直線コネクタ 38"/>
            <p:cNvCxnSpPr/>
            <p:nvPr/>
          </p:nvCxnSpPr>
          <p:spPr>
            <a:xfrm>
              <a:off x="2411699" y="2490342"/>
              <a:ext cx="1" cy="309322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4464420" y="1559107"/>
              <a:ext cx="1619790" cy="447224"/>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solidFill>
                    <a:srgbClr val="000000"/>
                  </a:solidFill>
                  <a:latin typeface="+mn-ea"/>
                  <a:cs typeface="Times New Roman" panose="02020603050405020304" pitchFamily="18" charset="0"/>
                </a:rPr>
                <a:t>ITA</a:t>
              </a:r>
              <a:r>
                <a:rPr lang="ja-JP" sz="1200" kern="100" dirty="0">
                  <a:ln>
                    <a:noFill/>
                  </a:ln>
                  <a:solidFill>
                    <a:srgbClr val="000000"/>
                  </a:solidFill>
                  <a:effectLst/>
                  <a:latin typeface="+mn-ea"/>
                  <a:cs typeface="Times New Roman" panose="02020603050405020304" pitchFamily="18" charset="0"/>
                </a:rPr>
                <a:t>サーバ作業</a:t>
              </a:r>
              <a:endParaRPr lang="ja-JP" sz="1200" kern="100" dirty="0">
                <a:effectLst/>
                <a:latin typeface="+mn-ea"/>
                <a:cs typeface="Times New Roman" panose="02020603050405020304" pitchFamily="18" charset="0"/>
              </a:endParaRPr>
            </a:p>
            <a:p>
              <a:pPr algn="ctr">
                <a:spcAft>
                  <a:spcPts val="0"/>
                </a:spcAft>
              </a:pPr>
              <a:r>
                <a:rPr lang="en-US" sz="1200" kern="100" dirty="0">
                  <a:ln>
                    <a:noFill/>
                  </a:ln>
                  <a:solidFill>
                    <a:srgbClr val="000000"/>
                  </a:solidFill>
                  <a:effectLst/>
                  <a:latin typeface="+mn-ea"/>
                  <a:cs typeface="Times New Roman" panose="02020603050405020304" pitchFamily="18" charset="0"/>
                </a:rPr>
                <a:t>(</a:t>
              </a:r>
              <a:r>
                <a:rPr lang="ja-JP" sz="1200" kern="100" dirty="0">
                  <a:ln>
                    <a:noFill/>
                  </a:ln>
                  <a:solidFill>
                    <a:srgbClr val="000000"/>
                  </a:solidFill>
                  <a:effectLst/>
                  <a:latin typeface="+mn-ea"/>
                  <a:cs typeface="Times New Roman" panose="02020603050405020304" pitchFamily="18" charset="0"/>
                </a:rPr>
                <a:t>オフライン</a:t>
              </a:r>
              <a:r>
                <a:rPr lang="en-US" sz="1200" kern="100" dirty="0">
                  <a:ln>
                    <a:noFill/>
                  </a:ln>
                  <a:solidFill>
                    <a:srgbClr val="000000"/>
                  </a:solidFill>
                  <a:effectLst/>
                  <a:latin typeface="+mn-ea"/>
                  <a:cs typeface="Times New Roman" panose="02020603050405020304" pitchFamily="18" charset="0"/>
                </a:rPr>
                <a:t>)</a:t>
              </a:r>
              <a:endParaRPr lang="ja-JP" sz="1200" kern="100" dirty="0">
                <a:effectLst/>
                <a:latin typeface="+mn-ea"/>
                <a:cs typeface="Times New Roman" panose="02020603050405020304" pitchFamily="18" charset="0"/>
              </a:endParaRPr>
            </a:p>
          </p:txBody>
        </p:sp>
        <p:sp>
          <p:nvSpPr>
            <p:cNvPr id="45" name="正方形/長方形 44"/>
            <p:cNvSpPr/>
            <p:nvPr/>
          </p:nvSpPr>
          <p:spPr>
            <a:xfrm>
              <a:off x="5193292" y="3080973"/>
              <a:ext cx="2912745" cy="216547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⑦</a:t>
              </a: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インストーラー</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オフラインインストール</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実行</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0" marR="0" lvl="0" indent="0" algn="l"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●処理内容</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1. </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OS</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環境設定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2. </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yum</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リポジトリの設定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lvl="0" indent="-266700">
                <a:lnSpc>
                  <a:spcPct val="115000"/>
                </a:lnSpc>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3. </a:t>
              </a:r>
              <a:r>
                <a:rPr kumimoji="0" lang="en-US" sz="1200" kern="100" dirty="0">
                  <a:solidFill>
                    <a:srgbClr val="000000"/>
                  </a:solidFill>
                  <a:latin typeface="+mn-ea"/>
                  <a:cs typeface="Times New Roman" panose="02020603050405020304" pitchFamily="18" charset="0"/>
                </a:rPr>
                <a:t>MariaDB</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4. Apache</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5. PHP</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関連インストール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6. (Ansible</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lvl="0" indent="-266700">
                <a:lnSpc>
                  <a:spcPct val="115000"/>
                </a:lnSpc>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7</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a:t>
              </a:r>
              <a:r>
                <a:rPr kumimoji="0" lang="en-US" sz="1200" kern="100" dirty="0">
                  <a:solidFill>
                    <a:srgbClr val="000000"/>
                  </a:solidFill>
                  <a:latin typeface="+mn-ea"/>
                  <a:cs typeface="Times New Roman" panose="02020603050405020304" pitchFamily="18" charset="0"/>
                </a:rPr>
                <a:t>ITA</a:t>
              </a:r>
              <a:r>
                <a:rPr kumimoji="0" lang="ja-JP" altLang="en-US" sz="1200" kern="100" dirty="0">
                  <a:solidFill>
                    <a:srgbClr val="000000"/>
                  </a:solidFill>
                  <a:latin typeface="+mn-ea"/>
                  <a:cs typeface="Times New Roman" panose="02020603050405020304" pitchFamily="18" charset="0"/>
                </a:rPr>
                <a:t>本体</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cxnSp>
          <p:nvCxnSpPr>
            <p:cNvPr id="46" name="直線コネクタ 45"/>
            <p:cNvCxnSpPr/>
            <p:nvPr/>
          </p:nvCxnSpPr>
          <p:spPr>
            <a:xfrm>
              <a:off x="6690167" y="1551008"/>
              <a:ext cx="1" cy="152785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5194887" y="2112834"/>
              <a:ext cx="2912745" cy="395605"/>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⑤インストールパッケージ</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kern="100" dirty="0">
                  <a:solidFill>
                    <a:srgbClr val="000000"/>
                  </a:solidFill>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オフライン用</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展開</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44" name="正方形/長方形 43"/>
            <p:cNvSpPr/>
            <p:nvPr/>
          </p:nvSpPr>
          <p:spPr>
            <a:xfrm>
              <a:off x="5193292" y="2595989"/>
              <a:ext cx="2912745" cy="395605"/>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⑥アンサーファイル編集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31" name="正方形/長方形 30"/>
            <p:cNvSpPr/>
            <p:nvPr/>
          </p:nvSpPr>
          <p:spPr>
            <a:xfrm>
              <a:off x="863123" y="4825963"/>
              <a:ext cx="3097153" cy="590989"/>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④インストールパッケージ</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オフライン用</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を</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lvl="0" algn="ctr">
                <a:defRPr/>
              </a:pPr>
              <a:r>
                <a:rPr kumimoji="0" lang="en-US" sz="1200" kern="100" dirty="0">
                  <a:solidFill>
                    <a:srgbClr val="000000"/>
                  </a:solidFill>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サーバへ記憶媒体等で移動</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27" name="正方形/長方形 26"/>
            <p:cNvSpPr/>
            <p:nvPr/>
          </p:nvSpPr>
          <p:spPr>
            <a:xfrm>
              <a:off x="866737" y="2572381"/>
              <a:ext cx="3091152" cy="35941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②</a:t>
              </a:r>
              <a:r>
                <a:rPr kumimoji="0" lang="ja-JP" altLang="en-US" sz="1200" kern="100" dirty="0">
                  <a:solidFill>
                    <a:srgbClr val="000000"/>
                  </a:solidFill>
                  <a:latin typeface="+mn-ea"/>
                  <a:cs typeface="Times New Roman" panose="02020603050405020304" pitchFamily="18" charset="0"/>
                </a:rPr>
                <a:t>アンサー</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ファイル編集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28" name="正方形/長方形 27"/>
            <p:cNvSpPr/>
            <p:nvPr/>
          </p:nvSpPr>
          <p:spPr>
            <a:xfrm>
              <a:off x="866736" y="3022346"/>
              <a:ext cx="3093541" cy="1481072"/>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③</a:t>
              </a: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インストーラー</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（ライブラリ収集）実行</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0" marR="0" lvl="0" indent="0" algn="l"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●処理内容</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1. yum</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リポジトリの設定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2. </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ライブラリ収集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3. </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オフラインインストール用</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圧縮ファイル作成</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grpSp>
    </p:spTree>
    <p:extLst>
      <p:ext uri="{BB962C8B-B14F-4D97-AF65-F5344CB8AC3E}">
        <p14:creationId xmlns:p14="http://schemas.microsoft.com/office/powerpoint/2010/main" val="3228091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1/12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fontScale="85000" lnSpcReduction="20000"/>
          </a:bodyPr>
          <a:lstStyle/>
          <a:p>
            <a:pPr marL="0" indent="0">
              <a:buNone/>
            </a:pPr>
            <a:r>
              <a:rPr lang="en-US" altLang="ja-JP" dirty="0"/>
              <a:t>※</a:t>
            </a:r>
            <a:r>
              <a:rPr lang="ja-JP" altLang="en-US" dirty="0">
                <a:solidFill>
                  <a:srgbClr val="FF0000"/>
                </a:solidFill>
              </a:rPr>
              <a:t>オンライン環境</a:t>
            </a:r>
            <a:r>
              <a:rPr lang="ja-JP" altLang="en-US" dirty="0"/>
              <a:t>で実施します</a:t>
            </a:r>
            <a:endParaRPr lang="en-US" altLang="ja-JP" dirty="0"/>
          </a:p>
          <a:p>
            <a:pPr marL="0" indent="0">
              <a:buNone/>
            </a:pPr>
            <a:r>
              <a:rPr lang="en-US" altLang="ja-JP" dirty="0"/>
              <a:t>※</a:t>
            </a:r>
            <a:r>
              <a:rPr lang="ja-JP" altLang="en-US" dirty="0"/>
              <a:t>環境構築ユーザーは</a:t>
            </a:r>
            <a:r>
              <a:rPr lang="en-US" altLang="ja-JP" dirty="0"/>
              <a:t>root</a:t>
            </a:r>
            <a:r>
              <a:rPr lang="ja-JP" altLang="en-US" dirty="0"/>
              <a:t>ユーザーで実施すること。</a:t>
            </a:r>
            <a:endParaRPr lang="en-US" altLang="ja-JP" dirty="0"/>
          </a:p>
          <a:p>
            <a:pPr marL="0" indent="0">
              <a:buNone/>
            </a:pPr>
            <a:endParaRPr lang="en-US" altLang="ja-JP" dirty="0"/>
          </a:p>
          <a:p>
            <a:r>
              <a:rPr lang="en-US" altLang="ja-JP" dirty="0"/>
              <a:t>Github</a:t>
            </a:r>
            <a:r>
              <a:rPr lang="ja-JP" altLang="en-US" dirty="0"/>
              <a:t>からの資材ダウンロード</a:t>
            </a:r>
            <a:endParaRPr lang="en-US" altLang="ja-JP" dirty="0"/>
          </a:p>
          <a:p>
            <a:pPr marL="360000" marR="0" lvl="1" indent="-180000" algn="l" defTabSz="914400" rtl="0" eaLnBrk="1" fontAlgn="base" latinLnBrk="0" hangingPunct="0">
              <a:lnSpc>
                <a:spcPct val="100000"/>
              </a:lnSpc>
              <a:spcBef>
                <a:spcPts val="500"/>
              </a:spcBef>
              <a:spcAft>
                <a:spcPct val="0"/>
              </a:spcAft>
              <a:buClr>
                <a:srgbClr val="002B62"/>
              </a:buClr>
              <a:buSzTx/>
              <a:buFont typeface="Wingdings" pitchFamily="2" charset="2"/>
              <a:buChar char="l"/>
              <a:tabLst/>
              <a:defRPr/>
            </a:pPr>
            <a:r>
              <a:rPr lang="ja-JP" altLang="en-US" dirty="0"/>
              <a:t>以下のコマンドで資材を</a:t>
            </a:r>
            <a:r>
              <a:rPr lang="en-US" altLang="ja-JP" dirty="0"/>
              <a:t>DL</a:t>
            </a:r>
            <a:r>
              <a:rPr lang="ja-JP" altLang="en-US" dirty="0"/>
              <a:t>します。</a:t>
            </a:r>
            <a:br>
              <a:rPr lang="en-US" altLang="ja-JP" dirty="0"/>
            </a:br>
            <a:br>
              <a:rPr lang="en-US" altLang="ja-JP" dirty="0"/>
            </a:br>
            <a:r>
              <a:rPr lang="en-US" altLang="ja-JP" sz="1200" dirty="0"/>
              <a:t>#</a:t>
            </a:r>
            <a:r>
              <a:rPr lang="en-US" altLang="ja-JP" sz="1100" dirty="0"/>
              <a:t> curl -OL https://github.com/exastro-suite/it-automation/releases/download/v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br>
              <a:rPr lang="en-US" altLang="ja-JP" dirty="0"/>
            </a:br>
            <a:br>
              <a:rPr kumimoji="1" lang="en-US" altLang="ja-JP" sz="1500" b="0" i="0" u="none" strike="noStrike" kern="0" cap="none" spc="0" normalizeH="0" baseline="0" noProof="0" dirty="0">
                <a:ln>
                  <a:noFill/>
                </a:ln>
                <a:solidFill>
                  <a:srgbClr val="000000"/>
                </a:solidFill>
                <a:effectLst/>
                <a:uLnTx/>
                <a:uFillTx/>
                <a:latin typeface="メイリオ"/>
                <a:ea typeface="メイリオ"/>
              </a:rPr>
            </a:br>
            <a:r>
              <a:rPr kumimoji="1" lang="en-US" altLang="ja-JP" sz="1200" b="0" i="0" u="none" strike="noStrike" kern="0" cap="none" spc="0" normalizeH="0" baseline="0" noProof="0" dirty="0">
                <a:ln>
                  <a:noFill/>
                </a:ln>
                <a:solidFill>
                  <a:srgbClr val="000000"/>
                </a:solidFill>
                <a:effectLst/>
                <a:uLnTx/>
                <a:uFillTx/>
                <a:latin typeface="メイリオ"/>
                <a:ea typeface="メイリオ"/>
              </a:rPr>
              <a:t>※v1.10.1</a:t>
            </a:r>
            <a:r>
              <a:rPr kumimoji="1" lang="ja-JP" altLang="en-US" sz="1200" b="0" i="0" u="none" strike="noStrike" kern="0" cap="none" spc="0" normalizeH="0" baseline="0" noProof="0" dirty="0">
                <a:ln>
                  <a:noFill/>
                </a:ln>
                <a:solidFill>
                  <a:srgbClr val="000000"/>
                </a:solidFill>
                <a:effectLst/>
                <a:uLnTx/>
                <a:uFillTx/>
                <a:latin typeface="メイリオ"/>
                <a:ea typeface="メイリオ"/>
              </a:rPr>
              <a:t>以降は以下のコマンドです。</a:t>
            </a:r>
            <a:br>
              <a:rPr kumimoji="1" lang="en-US" altLang="ja-JP" sz="1000" b="0" i="0" u="none" strike="noStrike" kern="0" cap="none" spc="0" normalizeH="0" baseline="0" noProof="0" dirty="0">
                <a:ln>
                  <a:noFill/>
                </a:ln>
                <a:solidFill>
                  <a:srgbClr val="000000"/>
                </a:solidFill>
                <a:effectLst/>
                <a:uLnTx/>
                <a:uFillTx/>
                <a:latin typeface="メイリオ"/>
                <a:ea typeface="メイリオ"/>
              </a:rPr>
            </a:br>
            <a:r>
              <a:rPr kumimoji="1" lang="en-US" altLang="ja-JP" sz="1300" b="0" i="0" u="none" strike="noStrike" kern="0" cap="none" spc="0" normalizeH="0" baseline="0" noProof="0" dirty="0">
                <a:ln>
                  <a:noFill/>
                </a:ln>
                <a:solidFill>
                  <a:srgbClr val="000000"/>
                </a:solidFill>
                <a:effectLst/>
                <a:uLnTx/>
                <a:uFillTx/>
                <a:latin typeface="メイリオ"/>
                <a:ea typeface="メイリオ"/>
              </a:rPr>
              <a:t># </a:t>
            </a:r>
            <a:r>
              <a:rPr kumimoji="1" lang="en-US" altLang="ja-JP" sz="1100" b="0" i="0" u="none" strike="noStrike" kern="0" cap="none" spc="0" normalizeH="0" baseline="0" noProof="0" dirty="0">
                <a:ln>
                  <a:noFill/>
                </a:ln>
                <a:solidFill>
                  <a:srgbClr val="000000"/>
                </a:solidFill>
                <a:effectLst/>
                <a:uLnTx/>
                <a:uFillTx/>
                <a:latin typeface="メイリオ"/>
                <a:ea typeface="メイリオ"/>
              </a:rPr>
              <a:t>curl -OL https://github.com/exastro-suite/it-automation/releases/download/v</a:t>
            </a:r>
            <a:r>
              <a:rPr kumimoji="1" lang="en-US" altLang="ja-JP" sz="1100" b="0" i="0" u="none" strike="noStrike" kern="0" cap="none" spc="0" normalizeH="0" baseline="0" noProof="0" dirty="0">
                <a:ln>
                  <a:noFill/>
                </a:ln>
                <a:solidFill>
                  <a:srgbClr val="FF0000"/>
                </a:solidFill>
                <a:effectLst/>
                <a:uLnTx/>
                <a:uFillTx/>
                <a:latin typeface="メイリオ"/>
                <a:ea typeface="メイリオ"/>
              </a:rPr>
              <a:t>x.x.x_tag</a:t>
            </a:r>
            <a:r>
              <a:rPr kumimoji="1" lang="en-US" altLang="ja-JP" sz="1100" b="0" i="0" u="none" strike="noStrike" kern="0" cap="none" spc="0" normalizeH="0" baseline="0" noProof="0" dirty="0">
                <a:ln>
                  <a:noFill/>
                </a:ln>
                <a:solidFill>
                  <a:srgbClr val="000000"/>
                </a:solidFill>
                <a:effectLst/>
                <a:uLnTx/>
                <a:uFillTx/>
                <a:latin typeface="メイリオ"/>
                <a:ea typeface="メイリオ"/>
              </a:rPr>
              <a:t>/exastro-it-automation-</a:t>
            </a:r>
            <a:r>
              <a:rPr kumimoji="1" lang="en-US" altLang="ja-JP" sz="1100" b="0" i="0" u="none" strike="noStrike" kern="0" cap="none" spc="0" normalizeH="0" baseline="0" noProof="0" dirty="0">
                <a:ln>
                  <a:noFill/>
                </a:ln>
                <a:solidFill>
                  <a:srgbClr val="FF0000"/>
                </a:solidFill>
                <a:effectLst/>
                <a:uLnTx/>
                <a:uFillTx/>
                <a:latin typeface="メイリオ"/>
                <a:ea typeface="メイリオ"/>
              </a:rPr>
              <a:t>x.x.x</a:t>
            </a:r>
            <a:r>
              <a:rPr kumimoji="1" lang="en-US" altLang="ja-JP" sz="1100" b="0" i="0" u="none" strike="noStrike" kern="0" cap="none" spc="0" normalizeH="0" baseline="0" noProof="0" dirty="0">
                <a:ln>
                  <a:noFill/>
                </a:ln>
                <a:solidFill>
                  <a:srgbClr val="000000"/>
                </a:solidFill>
                <a:effectLst/>
                <a:uLnTx/>
                <a:uFillTx/>
                <a:latin typeface="メイリオ"/>
                <a:ea typeface="メイリオ"/>
              </a:rPr>
              <a:t>.tar.gz</a:t>
            </a:r>
            <a:br>
              <a:rPr kumimoji="1" lang="en-US" altLang="ja-JP" sz="1100" b="0" i="0" u="none" strike="noStrike" kern="0" cap="none" spc="0" normalizeH="0" baseline="0" noProof="0" dirty="0">
                <a:ln>
                  <a:noFill/>
                </a:ln>
                <a:solidFill>
                  <a:srgbClr val="000000"/>
                </a:solidFill>
                <a:effectLst/>
                <a:uLnTx/>
                <a:uFillTx/>
                <a:latin typeface="メイリオ"/>
                <a:ea typeface="メイリオ"/>
              </a:rPr>
            </a:br>
            <a:endParaRPr lang="en-US" altLang="ja-JP" dirty="0"/>
          </a:p>
          <a:p>
            <a:pPr marL="180000" lvl="1" indent="0">
              <a:buNone/>
            </a:pPr>
            <a:r>
              <a:rPr lang="ja-JP" altLang="en-US" dirty="0"/>
              <a:t>　</a:t>
            </a:r>
            <a:r>
              <a:rPr lang="en-US" altLang="ja-JP" dirty="0"/>
              <a:t>※ curl</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(x.x.x)</a:t>
            </a:r>
            <a:r>
              <a:rPr lang="ja-JP" altLang="en-US" dirty="0">
                <a:solidFill>
                  <a:srgbClr val="FF0000"/>
                </a:solidFill>
              </a:rPr>
              <a:t>は適宜変更してください。</a:t>
            </a:r>
            <a:br>
              <a:rPr lang="en-US" altLang="ja-JP" dirty="0"/>
            </a:br>
            <a:endParaRPr lang="en-US" altLang="ja-JP" dirty="0"/>
          </a:p>
          <a:p>
            <a:r>
              <a:rPr lang="ja-JP" altLang="en-US" dirty="0"/>
              <a:t>資材の展開</a:t>
            </a:r>
            <a:endParaRPr lang="en-US" altLang="ja-JP" dirty="0"/>
          </a:p>
          <a:p>
            <a:pPr lvl="1"/>
            <a:r>
              <a:rPr lang="en-US" altLang="ja-JP" dirty="0"/>
              <a:t>.tar.gz</a:t>
            </a:r>
            <a:r>
              <a:rPr lang="ja-JP" altLang="en-US" dirty="0"/>
              <a:t> ファイルを解凍します。</a:t>
            </a:r>
            <a:br>
              <a:rPr lang="en-US" altLang="ja-JP" dirty="0"/>
            </a:br>
            <a:br>
              <a:rPr lang="en-US" altLang="ja-JP" dirty="0"/>
            </a:br>
            <a:r>
              <a:rPr lang="en-US" altLang="ja-JP" sz="1400" dirty="0"/>
              <a:t># 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a:p>
          <a:p>
            <a:r>
              <a:rPr lang="ja-JP" altLang="en-US" dirty="0"/>
              <a:t>ディレクトリ移動</a:t>
            </a:r>
            <a:endParaRPr lang="en-US" altLang="ja-JP" dirty="0"/>
          </a:p>
          <a:p>
            <a:pPr lvl="1"/>
            <a:r>
              <a:rPr lang="ja-JP" altLang="en-US" dirty="0"/>
              <a:t>環境構築を設定を行うセッティングファイルとシェルのあるディレクトリに移動します。</a:t>
            </a:r>
            <a:br>
              <a:rPr lang="en-US" altLang="ja-JP" dirty="0"/>
            </a:br>
            <a:br>
              <a:rPr lang="en-US" altLang="ja-JP" dirty="0"/>
            </a:br>
            <a:r>
              <a:rPr lang="en-US" altLang="ja-JP" sz="1400" dirty="0"/>
              <a:t># cd it-automation-</a:t>
            </a:r>
            <a:r>
              <a:rPr lang="en-US" altLang="ja-JP" sz="1400" dirty="0" err="1">
                <a:solidFill>
                  <a:srgbClr val="FF0000"/>
                </a:solidFill>
              </a:rPr>
              <a:t>x.x.x</a:t>
            </a:r>
            <a:r>
              <a:rPr lang="en-US" altLang="ja-JP" sz="1400" dirty="0"/>
              <a:t>/</a:t>
            </a:r>
            <a:r>
              <a:rPr lang="en-US" altLang="ja-JP" sz="1400" kern="100" dirty="0"/>
              <a:t>ita</a:t>
            </a:r>
            <a:r>
              <a:rPr lang="en-US" altLang="ja-JP" sz="1400" dirty="0"/>
              <a:t>_install_package/</a:t>
            </a:r>
            <a:r>
              <a:rPr lang="en-US" altLang="ja-JP" sz="1400" dirty="0" err="1"/>
              <a:t>install_scripts</a:t>
            </a:r>
            <a:endParaRPr lang="en-US" altLang="ja-JP" sz="1400" dirty="0"/>
          </a:p>
          <a:p>
            <a:pPr marL="180000" lvl="1" indent="0">
              <a:buNone/>
            </a:pPr>
            <a:endParaRPr lang="en-US" altLang="ja-JP" sz="1600" dirty="0"/>
          </a:p>
          <a:p>
            <a:pPr marL="180000" lvl="1" indent="0">
              <a:buNone/>
            </a:pPr>
            <a:r>
              <a:rPr lang="ja-JP" altLang="en-US" sz="1400" b="0" i="0" dirty="0">
                <a:solidFill>
                  <a:srgbClr val="24292F"/>
                </a:solidFill>
                <a:effectLst/>
                <a:latin typeface="-apple-system"/>
              </a:rPr>
              <a:t>　</a:t>
            </a:r>
            <a:r>
              <a:rPr lang="en-US" altLang="ja-JP" sz="1400" b="0" i="0" dirty="0">
                <a:solidFill>
                  <a:srgbClr val="24292F"/>
                </a:solidFill>
                <a:effectLst/>
                <a:latin typeface="-apple-system"/>
              </a:rPr>
              <a:t>※v1.10.1 </a:t>
            </a:r>
            <a:r>
              <a:rPr lang="ja-JP" altLang="en-US" sz="1400" b="0" i="0" dirty="0">
                <a:solidFill>
                  <a:srgbClr val="24292F"/>
                </a:solidFill>
                <a:effectLst/>
                <a:latin typeface="-apple-system"/>
              </a:rPr>
              <a:t>以降は</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以下のコマンドです。</a:t>
            </a:r>
            <a:br>
              <a:rPr lang="ja-JP" altLang="en-US" sz="1400" dirty="0"/>
            </a:br>
            <a:r>
              <a:rPr lang="ja-JP" altLang="en-US" sz="1400" b="0" i="0" dirty="0">
                <a:solidFill>
                  <a:srgbClr val="24292F"/>
                </a:solidFill>
                <a:effectLst/>
              </a:rPr>
              <a:t>　</a:t>
            </a:r>
            <a:r>
              <a:rPr lang="en-US" altLang="ja-JP" sz="1400" b="0" i="0" dirty="0">
                <a:solidFill>
                  <a:srgbClr val="24292F"/>
                </a:solidFill>
                <a:effectLst/>
              </a:rPr>
              <a:t># cd it-automation-</a:t>
            </a:r>
            <a:r>
              <a:rPr lang="en-US" altLang="ja-JP" sz="1400" b="0" i="0" dirty="0" err="1">
                <a:solidFill>
                  <a:srgbClr val="FF0000"/>
                </a:solidFill>
                <a:effectLst/>
              </a:rPr>
              <a:t>x.x.x_tag</a:t>
            </a:r>
            <a:r>
              <a:rPr lang="en-US" altLang="ja-JP" sz="1400" b="0" i="0" dirty="0">
                <a:solidFill>
                  <a:srgbClr val="24292F"/>
                </a:solidFill>
                <a:effectLst/>
              </a:rPr>
              <a:t>/</a:t>
            </a:r>
            <a:r>
              <a:rPr lang="en-US" altLang="ja-JP" sz="1400" b="0" i="0" dirty="0" err="1">
                <a:solidFill>
                  <a:srgbClr val="24292F"/>
                </a:solidFill>
                <a:effectLst/>
              </a:rPr>
              <a:t>ita_install_package</a:t>
            </a:r>
            <a:r>
              <a:rPr lang="en-US" altLang="ja-JP" sz="1400" b="0" i="0" dirty="0">
                <a:solidFill>
                  <a:srgbClr val="24292F"/>
                </a:solidFill>
                <a:effectLst/>
              </a:rPr>
              <a:t>/</a:t>
            </a:r>
            <a:r>
              <a:rPr lang="en-US" altLang="ja-JP" sz="1400" b="0" i="0" dirty="0" err="1">
                <a:solidFill>
                  <a:srgbClr val="24292F"/>
                </a:solidFill>
                <a:effectLst/>
              </a:rPr>
              <a:t>install_scripts</a:t>
            </a:r>
            <a:endParaRPr lang="en-US" altLang="ja-JP" sz="1400" dirty="0"/>
          </a:p>
        </p:txBody>
      </p:sp>
    </p:spTree>
    <p:extLst>
      <p:ext uri="{BB962C8B-B14F-4D97-AF65-F5344CB8AC3E}">
        <p14:creationId xmlns:p14="http://schemas.microsoft.com/office/powerpoint/2010/main" val="1471218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3.5</a:t>
            </a:r>
            <a:r>
              <a:rPr lang="ja-JP" altLang="en-US" dirty="0"/>
              <a:t>　環境構築（</a:t>
            </a:r>
            <a:r>
              <a:rPr lang="en-US" altLang="ja-JP" dirty="0"/>
              <a:t>2/12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ja-JP" altLang="en-US" sz="1400" dirty="0"/>
              <a:t>ライブラリ収集を行う前にアンサーファイルを事前に作成してください。</a:t>
            </a:r>
          </a:p>
          <a:p>
            <a:pPr lvl="1"/>
            <a:r>
              <a:rPr lang="ja-JP" altLang="en-US" sz="1400" dirty="0"/>
              <a:t>ライブラリ収集を行う場合は「</a:t>
            </a:r>
            <a:r>
              <a:rPr lang="en-US" altLang="ja-JP" sz="1400" kern="100" dirty="0" err="1"/>
              <a:t>install_mode</a:t>
            </a:r>
            <a:r>
              <a:rPr lang="ja-JP" altLang="en-US" sz="1400" kern="100" dirty="0"/>
              <a:t>」</a:t>
            </a:r>
            <a:r>
              <a:rPr lang="ja-JP" altLang="en-US" sz="1400" dirty="0"/>
              <a:t>の設定値を「</a:t>
            </a:r>
            <a:r>
              <a:rPr lang="en-US" altLang="ja-JP" sz="1400" kern="100" dirty="0" err="1"/>
              <a:t>Gather_Library</a:t>
            </a:r>
            <a:r>
              <a:rPr lang="ja-JP" altLang="en-US" sz="1400" kern="100" dirty="0"/>
              <a:t>」</a:t>
            </a:r>
            <a:r>
              <a:rPr lang="ja-JP" altLang="en-US" sz="1400" dirty="0"/>
              <a:t>にしてください。</a:t>
            </a:r>
            <a:endParaRPr lang="en-US" altLang="ja-JP" sz="1400" dirty="0"/>
          </a:p>
          <a:p>
            <a:pPr lvl="1"/>
            <a:r>
              <a:rPr lang="ja-JP" altLang="en-US" sz="1400" dirty="0"/>
              <a:t>ライブラリ収集の時点でのアンサーファイルの必須項目は「</a:t>
            </a:r>
            <a:r>
              <a:rPr lang="en-US" altLang="ja-JP" sz="1400" kern="100" dirty="0" err="1"/>
              <a:t>install_mode</a:t>
            </a:r>
            <a:r>
              <a:rPr lang="ja-JP" altLang="en-US" sz="1400" kern="100" dirty="0"/>
              <a:t>」</a:t>
            </a:r>
            <a:r>
              <a:rPr lang="ja-JP" altLang="en-US" sz="1400" dirty="0"/>
              <a:t>と「</a:t>
            </a:r>
            <a:r>
              <a:rPr lang="en-US" altLang="ja-JP" sz="1400" dirty="0" err="1"/>
              <a:t>linux_os</a:t>
            </a:r>
            <a:r>
              <a:rPr lang="ja-JP" altLang="en-US" sz="1400" dirty="0"/>
              <a:t>」です。</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894517840"/>
              </p:ext>
            </p:extLst>
          </p:nvPr>
        </p:nvGraphicFramePr>
        <p:xfrm>
          <a:off x="538952" y="2027855"/>
          <a:ext cx="8065121" cy="4518508"/>
        </p:xfrm>
        <a:graphic>
          <a:graphicData uri="http://schemas.openxmlformats.org/drawingml/2006/table">
            <a:tbl>
              <a:tblPr firstRow="1" firstCol="1" bandRow="1">
                <a:tableStyleId>{5C22544A-7EE6-4342-B048-85BDC9FD1C3A}</a:tableStyleId>
              </a:tblPr>
              <a:tblGrid>
                <a:gridCol w="1512210">
                  <a:extLst>
                    <a:ext uri="{9D8B030D-6E8A-4147-A177-3AD203B41FA5}">
                      <a16:colId xmlns:a16="http://schemas.microsoft.com/office/drawing/2014/main" val="20000"/>
                    </a:ext>
                  </a:extLst>
                </a:gridCol>
                <a:gridCol w="792110">
                  <a:extLst>
                    <a:ext uri="{9D8B030D-6E8A-4147-A177-3AD203B41FA5}">
                      <a16:colId xmlns:a16="http://schemas.microsoft.com/office/drawing/2014/main" val="20001"/>
                    </a:ext>
                  </a:extLst>
                </a:gridCol>
                <a:gridCol w="1311786">
                  <a:extLst>
                    <a:ext uri="{9D8B030D-6E8A-4147-A177-3AD203B41FA5}">
                      <a16:colId xmlns:a16="http://schemas.microsoft.com/office/drawing/2014/main" val="20002"/>
                    </a:ext>
                  </a:extLst>
                </a:gridCol>
                <a:gridCol w="4449015">
                  <a:extLst>
                    <a:ext uri="{9D8B030D-6E8A-4147-A177-3AD203B41FA5}">
                      <a16:colId xmlns:a16="http://schemas.microsoft.com/office/drawing/2014/main" val="20003"/>
                    </a:ext>
                  </a:extLst>
                </a:gridCol>
              </a:tblGrid>
              <a:tr h="340862">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必須</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12129">
                <a:tc>
                  <a:txBody>
                    <a:bodyPr/>
                    <a:lstStyle/>
                    <a:p>
                      <a:pPr algn="just">
                        <a:lnSpc>
                          <a:spcPct val="150000"/>
                        </a:lnSpc>
                        <a:spcAft>
                          <a:spcPts val="0"/>
                        </a:spcAft>
                      </a:pPr>
                      <a:r>
                        <a:rPr lang="en-US" sz="1000" kern="100" dirty="0">
                          <a:effectLst/>
                        </a:rPr>
                        <a:t>install_mode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en-US"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altLang="ja-JP" sz="1000" kern="100" dirty="0">
                          <a:effectLst/>
                          <a:latin typeface="+mn-ea"/>
                          <a:ea typeface="+mn-ea"/>
                        </a:rPr>
                        <a:t>インストールモードの設定</a:t>
                      </a:r>
                      <a:endParaRPr lang="en-US" altLang="ja-JP" sz="1000" kern="100" dirty="0">
                        <a:effectLst/>
                        <a:latin typeface="+mn-ea"/>
                        <a:ea typeface="+mn-ea"/>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en-US" altLang="ja-JP" sz="800" kern="100" dirty="0">
                          <a:solidFill>
                            <a:srgbClr val="FF0000"/>
                          </a:solidFill>
                          <a:effectLst/>
                        </a:rPr>
                        <a:t>※</a:t>
                      </a:r>
                      <a:r>
                        <a:rPr lang="ja-JP" altLang="en-US" sz="800" kern="100" dirty="0">
                          <a:solidFill>
                            <a:srgbClr val="FF0000"/>
                          </a:solidFill>
                          <a:effectLst/>
                        </a:rPr>
                        <a:t>詳細は</a:t>
                      </a:r>
                      <a:r>
                        <a:rPr lang="ja-JP" altLang="en-US" sz="800" dirty="0">
                          <a:solidFill>
                            <a:srgbClr val="FF0000"/>
                          </a:solidFill>
                        </a:rPr>
                        <a:t>参考</a:t>
                      </a:r>
                      <a:r>
                        <a:rPr lang="ja-JP" altLang="en-US" sz="800" kern="100" dirty="0">
                          <a:solidFill>
                            <a:srgbClr val="FF0000"/>
                          </a:solidFill>
                          <a:effectLst/>
                        </a:rPr>
                        <a:t>参照</a:t>
                      </a:r>
                      <a:endParaRPr lang="ja-JP" altLang="ja-JP" sz="800" kern="100" dirty="0">
                        <a:solidFill>
                          <a:srgbClr val="FF0000"/>
                        </a:solidFill>
                        <a:effectLst/>
                      </a:endParaRPr>
                    </a:p>
                  </a:txBody>
                  <a:tcPr marL="68495" marR="68495" marT="0" marB="0" anchor="ctr">
                    <a:solidFill>
                      <a:srgbClr val="CBCDD3"/>
                    </a:solidFill>
                  </a:tcPr>
                </a:tc>
                <a:extLst>
                  <a:ext uri="{0D108BD9-81ED-4DB2-BD59-A6C34878D82A}">
                    <a16:rowId xmlns:a16="http://schemas.microsoft.com/office/drawing/2014/main" val="10001"/>
                  </a:ext>
                </a:extLst>
              </a:tr>
              <a:tr h="1039369">
                <a:tc>
                  <a:txBody>
                    <a:bodyPr/>
                    <a:lstStyle/>
                    <a:p>
                      <a:pPr algn="just">
                        <a:lnSpc>
                          <a:spcPct val="150000"/>
                        </a:lnSpc>
                        <a:spcAft>
                          <a:spcPts val="0"/>
                        </a:spcAft>
                      </a:pPr>
                      <a:r>
                        <a:rPr lang="en-US" sz="1000" kern="100" dirty="0">
                          <a:effectLst/>
                        </a:rPr>
                        <a:t>ita_directory</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a:t>
                      </a:r>
                      <a:r>
                        <a:rPr lang="en-US" altLang="ja-JP" sz="1000" kern="100" dirty="0" err="1">
                          <a:effectLst/>
                        </a:rPr>
                        <a:t>exastro</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900" kern="100" dirty="0">
                          <a:effectLst/>
                        </a:rPr>
                        <a:t>インストールディレクトリ</a:t>
                      </a:r>
                    </a:p>
                    <a:p>
                      <a:pPr algn="just">
                        <a:lnSpc>
                          <a:spcPct val="100000"/>
                        </a:lnSpc>
                        <a:spcAft>
                          <a:spcPts val="0"/>
                        </a:spcAft>
                      </a:pPr>
                      <a:r>
                        <a:rPr lang="en-US" sz="900" kern="100" dirty="0">
                          <a:effectLst/>
                        </a:rPr>
                        <a:t>ITA</a:t>
                      </a:r>
                      <a:r>
                        <a:rPr lang="ja-JP" sz="900" kern="100" dirty="0">
                          <a:effectLst/>
                        </a:rPr>
                        <a:t>をインストールするディレクトリを絶対パスで指定してください。</a:t>
                      </a:r>
                    </a:p>
                    <a:p>
                      <a:pPr algn="just">
                        <a:lnSpc>
                          <a:spcPct val="100000"/>
                        </a:lnSpc>
                        <a:spcAft>
                          <a:spcPts val="0"/>
                        </a:spcAft>
                      </a:pPr>
                      <a:r>
                        <a:rPr lang="ja-JP" sz="900" kern="100" dirty="0">
                          <a:effectLst/>
                        </a:rPr>
                        <a:t>ディレクトリが無い場合作成されます。</a:t>
                      </a:r>
                      <a:endParaRPr lang="en-US" altLang="ja-JP" sz="900" kern="100" dirty="0">
                        <a:effectLst/>
                      </a:endParaRPr>
                    </a:p>
                    <a:p>
                      <a:pPr algn="just">
                        <a:lnSpc>
                          <a:spcPct val="100000"/>
                        </a:lnSpc>
                        <a:spcAft>
                          <a:spcPts val="0"/>
                        </a:spcAft>
                      </a:pPr>
                      <a:r>
                        <a:rPr lang="ja-JP" altLang="en-US" sz="900" kern="100" dirty="0">
                          <a:effectLst/>
                        </a:rPr>
                        <a:t>全ユーザーが参照可能なディレクトリを指定してください。</a:t>
                      </a:r>
                      <a:endParaRPr lang="ja-JP" altLang="ja-JP" sz="900" kern="100" dirty="0">
                        <a:effectLst/>
                      </a:endParaRPr>
                    </a:p>
                    <a:p>
                      <a:pPr algn="just">
                        <a:lnSpc>
                          <a:spcPct val="100000"/>
                        </a:lnSpc>
                        <a:spcAft>
                          <a:spcPts val="0"/>
                        </a:spcAft>
                      </a:pPr>
                      <a:r>
                        <a:rPr lang="ja-JP" altLang="ja-JP" sz="900" kern="100" dirty="0">
                          <a:effectLst/>
                        </a:rPr>
                        <a:t>ディレクトリが無い場合作成されます。</a:t>
                      </a:r>
                      <a:endParaRPr lang="en-US" altLang="ja-JP" sz="900" kern="100" dirty="0">
                        <a:effectLst/>
                      </a:endParaRPr>
                    </a:p>
                    <a:p>
                      <a:pPr algn="just">
                        <a:lnSpc>
                          <a:spcPct val="100000"/>
                        </a:lnSpc>
                        <a:spcAft>
                          <a:spcPts val="0"/>
                        </a:spcAft>
                      </a:pPr>
                      <a:r>
                        <a:rPr lang="en-US" altLang="ja-JP" sz="900" kern="100" dirty="0">
                          <a:solidFill>
                            <a:srgbClr val="FF0000"/>
                          </a:solidFill>
                          <a:effectLst/>
                          <a:latin typeface="+mn-ea"/>
                          <a:ea typeface="+mn-ea"/>
                          <a:cs typeface="Times New Roman" panose="02020603050405020304" pitchFamily="18" charset="0"/>
                        </a:rPr>
                        <a:t>※ITA</a:t>
                      </a:r>
                      <a:r>
                        <a:rPr lang="ja-JP" altLang="en-US" sz="9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9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900" kern="100" dirty="0">
                          <a:solidFill>
                            <a:srgbClr val="FF0000"/>
                          </a:solidFill>
                          <a:effectLst/>
                          <a:latin typeface="+mn-ea"/>
                          <a:ea typeface="+mn-ea"/>
                          <a:cs typeface="Times New Roman" panose="02020603050405020304" pitchFamily="18" charset="0"/>
                        </a:rPr>
                        <a:t>その他ユーザの実行権限を与えてください。</a:t>
                      </a:r>
                      <a:endParaRPr lang="ja-JP" altLang="ja-JP" sz="9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303850">
                <a:tc>
                  <a:txBody>
                    <a:bodyPr/>
                    <a:lstStyle/>
                    <a:p>
                      <a:pPr algn="just">
                        <a:lnSpc>
                          <a:spcPct val="150000"/>
                        </a:lnSpc>
                        <a:spcAft>
                          <a:spcPts val="0"/>
                        </a:spcAft>
                      </a:pPr>
                      <a:r>
                        <a:rPr lang="en-US" sz="1000" kern="100" dirty="0">
                          <a:effectLst/>
                        </a:rPr>
                        <a:t>ita_language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altLang="ja-JP"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96609">
                <a:tc>
                  <a:txBody>
                    <a:bodyPr/>
                    <a:lstStyle/>
                    <a:p>
                      <a:pPr algn="just">
                        <a:lnSpc>
                          <a:spcPct val="150000"/>
                        </a:lnSpc>
                        <a:spcAft>
                          <a:spcPts val="0"/>
                        </a:spcAft>
                      </a:pPr>
                      <a:r>
                        <a:rPr lang="en-US" altLang="ja-JP" sz="1000" kern="100" dirty="0" err="1">
                          <a:effectLst/>
                        </a:rPr>
                        <a:t>linux_os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en-US"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ja-JP" altLang="en-US" sz="900" kern="100" dirty="0">
                          <a:effectLst/>
                        </a:rPr>
                        <a:t>ライブラリ収集サーバ</a:t>
                      </a:r>
                      <a:r>
                        <a:rPr lang="ja-JP" altLang="ja-JP" sz="900" kern="100" dirty="0">
                          <a:effectLst/>
                        </a:rPr>
                        <a:t>の</a:t>
                      </a:r>
                      <a:r>
                        <a:rPr lang="en-US" altLang="ja-JP" sz="900" kern="100" dirty="0">
                          <a:effectLst/>
                        </a:rPr>
                        <a:t>OS</a:t>
                      </a:r>
                      <a:r>
                        <a:rPr lang="ja-JP" altLang="en-US" sz="900" kern="100" dirty="0">
                          <a:effectLst/>
                        </a:rPr>
                        <a:t> </a:t>
                      </a:r>
                      <a:r>
                        <a:rPr lang="en-US" altLang="ja-JP" sz="900" kern="100" dirty="0">
                          <a:effectLst/>
                        </a:rPr>
                        <a:t>("CentOS7","CentOS8","RHEL7","RHEL8“)</a:t>
                      </a:r>
                      <a:br>
                        <a:rPr lang="en-US" altLang="ja-JP" sz="900" kern="100" dirty="0">
                          <a:effectLst/>
                        </a:rPr>
                      </a:br>
                      <a:r>
                        <a:rPr lang="en-US" altLang="ja-JP" sz="900" kern="100" dirty="0">
                          <a:solidFill>
                            <a:srgbClr val="FF0000"/>
                          </a:solidFill>
                          <a:effectLst/>
                          <a:latin typeface="+mn-ea"/>
                          <a:ea typeface="+mn-ea"/>
                          <a:cs typeface="Times New Roman" panose="02020603050405020304" pitchFamily="18" charset="0"/>
                        </a:rPr>
                        <a:t>※CentOS Stream8</a:t>
                      </a:r>
                      <a:r>
                        <a:rPr lang="ja-JP" altLang="en-US" sz="900" kern="100" dirty="0">
                          <a:solidFill>
                            <a:srgbClr val="FF0000"/>
                          </a:solidFill>
                          <a:effectLst/>
                          <a:latin typeface="+mn-ea"/>
                          <a:ea typeface="+mn-ea"/>
                          <a:cs typeface="Times New Roman" panose="02020603050405020304" pitchFamily="18" charset="0"/>
                        </a:rPr>
                        <a:t>の場合は、</a:t>
                      </a:r>
                      <a:r>
                        <a:rPr lang="en-US" altLang="ja-JP" sz="900" kern="100" dirty="0">
                          <a:solidFill>
                            <a:srgbClr val="FF0000"/>
                          </a:solidFill>
                          <a:effectLst/>
                          <a:latin typeface="+mn-ea"/>
                          <a:ea typeface="+mn-ea"/>
                          <a:cs typeface="Times New Roman" panose="02020603050405020304" pitchFamily="18" charset="0"/>
                        </a:rPr>
                        <a:t>CentOS8</a:t>
                      </a:r>
                      <a:r>
                        <a:rPr lang="ja-JP" altLang="en-US" sz="900" kern="100" dirty="0">
                          <a:solidFill>
                            <a:srgbClr val="FF0000"/>
                          </a:solidFill>
                          <a:effectLst/>
                          <a:latin typeface="+mn-ea"/>
                          <a:ea typeface="+mn-ea"/>
                          <a:cs typeface="Times New Roman" panose="02020603050405020304" pitchFamily="18" charset="0"/>
                        </a:rPr>
                        <a:t>を指定してください。</a:t>
                      </a:r>
                      <a:endParaRPr lang="en-US" altLang="ja-JP" sz="900" kern="100" dirty="0">
                        <a:solidFill>
                          <a:srgbClr val="FF0000"/>
                        </a:solidFill>
                        <a:effectLst/>
                        <a:latin typeface="+mn-ea"/>
                        <a:ea typeface="+mn-ea"/>
                        <a:cs typeface="Times New Roman" panose="02020603050405020304" pitchFamily="18" charset="0"/>
                      </a:endParaRP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900" kern="100" dirty="0">
                          <a:solidFill>
                            <a:srgbClr val="FF0000"/>
                          </a:solidFill>
                          <a:effectLst/>
                          <a:latin typeface="+mn-ea"/>
                          <a:ea typeface="+mn-ea"/>
                          <a:cs typeface="Times New Roman" panose="02020603050405020304" pitchFamily="18" charset="0"/>
                        </a:rPr>
                        <a:t>※CentOS8.x</a:t>
                      </a:r>
                      <a:r>
                        <a:rPr lang="ja-JP" altLang="en-US" sz="900" kern="100" dirty="0">
                          <a:solidFill>
                            <a:srgbClr val="FF0000"/>
                          </a:solidFill>
                          <a:effectLst/>
                          <a:latin typeface="+mn-ea"/>
                          <a:ea typeface="+mn-ea"/>
                          <a:cs typeface="Times New Roman" panose="02020603050405020304" pitchFamily="18" charset="0"/>
                        </a:rPr>
                        <a:t>の</a:t>
                      </a:r>
                      <a:r>
                        <a:rPr lang="en-US" altLang="ja-JP" sz="900" kern="100" dirty="0">
                          <a:solidFill>
                            <a:srgbClr val="FF0000"/>
                          </a:solidFill>
                          <a:effectLst/>
                          <a:latin typeface="+mn-ea"/>
                          <a:ea typeface="+mn-ea"/>
                          <a:cs typeface="Times New Roman" panose="02020603050405020304" pitchFamily="18" charset="0"/>
                        </a:rPr>
                        <a:t>OS</a:t>
                      </a:r>
                      <a:r>
                        <a:rPr lang="ja-JP" altLang="en-US" sz="900" kern="100" dirty="0">
                          <a:solidFill>
                            <a:srgbClr val="FF0000"/>
                          </a:solidFill>
                          <a:effectLst/>
                          <a:latin typeface="+mn-ea"/>
                          <a:ea typeface="+mn-ea"/>
                          <a:cs typeface="Times New Roman" panose="02020603050405020304" pitchFamily="18" charset="0"/>
                        </a:rPr>
                        <a:t>は</a:t>
                      </a:r>
                      <a:r>
                        <a:rPr lang="en-US" altLang="ja-JP" sz="900" kern="100" dirty="0">
                          <a:solidFill>
                            <a:srgbClr val="FF0000"/>
                          </a:solidFill>
                          <a:effectLst/>
                          <a:latin typeface="+mn-ea"/>
                          <a:ea typeface="+mn-ea"/>
                          <a:cs typeface="Times New Roman" panose="02020603050405020304" pitchFamily="18" charset="0"/>
                        </a:rPr>
                        <a:t>2021/12/31</a:t>
                      </a:r>
                      <a:r>
                        <a:rPr lang="ja-JP" altLang="en-US" sz="900" kern="100" dirty="0">
                          <a:solidFill>
                            <a:srgbClr val="FF0000"/>
                          </a:solidFill>
                          <a:effectLst/>
                          <a:latin typeface="+mn-ea"/>
                          <a:ea typeface="+mn-ea"/>
                          <a:cs typeface="Times New Roman" panose="02020603050405020304" pitchFamily="18" charset="0"/>
                        </a:rPr>
                        <a:t>に</a:t>
                      </a:r>
                      <a:r>
                        <a:rPr lang="en-US" altLang="ja-JP" sz="900" kern="100" dirty="0">
                          <a:solidFill>
                            <a:srgbClr val="FF0000"/>
                          </a:solidFill>
                          <a:effectLst/>
                          <a:latin typeface="+mn-ea"/>
                          <a:ea typeface="+mn-ea"/>
                          <a:cs typeface="Times New Roman" panose="02020603050405020304" pitchFamily="18" charset="0"/>
                        </a:rPr>
                        <a:t>EOL</a:t>
                      </a:r>
                      <a:r>
                        <a:rPr lang="ja-JP" altLang="en-US" sz="900" kern="100" dirty="0">
                          <a:solidFill>
                            <a:srgbClr val="FF0000"/>
                          </a:solidFill>
                          <a:effectLst/>
                          <a:latin typeface="+mn-ea"/>
                          <a:ea typeface="+mn-ea"/>
                          <a:cs typeface="Times New Roman" panose="02020603050405020304" pitchFamily="18" charset="0"/>
                        </a:rPr>
                        <a:t>となったため対象外</a:t>
                      </a:r>
                      <a:endParaRPr lang="ja-JP" altLang="ja-JP" sz="9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60223">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5"/>
                  </a:ext>
                </a:extLst>
              </a:tr>
              <a:tr h="260223">
                <a:tc>
                  <a:txBody>
                    <a:bodyPr/>
                    <a:lstStyle/>
                    <a:p>
                      <a:pPr algn="just">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631938388"/>
                  </a:ext>
                </a:extLst>
              </a:tr>
            </a:tbl>
          </a:graphicData>
        </a:graphic>
      </p:graphicFrame>
      <p:grpSp>
        <p:nvGrpSpPr>
          <p:cNvPr id="17" name="グループ化 16"/>
          <p:cNvGrpSpPr/>
          <p:nvPr/>
        </p:nvGrpSpPr>
        <p:grpSpPr>
          <a:xfrm>
            <a:off x="198095" y="6318183"/>
            <a:ext cx="8746833" cy="351267"/>
            <a:chOff x="213569" y="5291623"/>
            <a:chExt cx="8746833" cy="351267"/>
          </a:xfrm>
        </p:grpSpPr>
        <p:sp>
          <p:nvSpPr>
            <p:cNvPr id="14" name="フリーフォーム 13"/>
            <p:cNvSpPr/>
            <p:nvPr/>
          </p:nvSpPr>
          <p:spPr bwMode="auto">
            <a:xfrm>
              <a:off x="254634" y="5291623"/>
              <a:ext cx="8633758" cy="255185"/>
            </a:xfrm>
            <a:custGeom>
              <a:avLst/>
              <a:gdLst>
                <a:gd name="connsiteX0" fmla="*/ 6677672 w 8633758"/>
                <a:gd name="connsiteY0" fmla="*/ 439 h 344054"/>
                <a:gd name="connsiteX1" fmla="*/ 7554538 w 8633758"/>
                <a:gd name="connsiteY1" fmla="*/ 41778 h 344054"/>
                <a:gd name="connsiteX2" fmla="*/ 7756892 w 8633758"/>
                <a:gd name="connsiteY2" fmla="*/ 439 h 344054"/>
                <a:gd name="connsiteX3" fmla="*/ 8633758 w 8633758"/>
                <a:gd name="connsiteY3" fmla="*/ 41778 h 344054"/>
                <a:gd name="connsiteX4" fmla="*/ 8633758 w 8633758"/>
                <a:gd name="connsiteY4" fmla="*/ 302277 h 344054"/>
                <a:gd name="connsiteX5" fmla="*/ 7554538 w 8633758"/>
                <a:gd name="connsiteY5" fmla="*/ 302277 h 344054"/>
                <a:gd name="connsiteX6" fmla="*/ 6475318 w 8633758"/>
                <a:gd name="connsiteY6" fmla="*/ 302277 h 344054"/>
                <a:gd name="connsiteX7" fmla="*/ 5463549 w 8633758"/>
                <a:gd name="connsiteY7" fmla="*/ 280018 h 344054"/>
                <a:gd name="connsiteX8" fmla="*/ 5396099 w 8633758"/>
                <a:gd name="connsiteY8" fmla="*/ 302277 h 344054"/>
                <a:gd name="connsiteX9" fmla="*/ 5396099 w 8633758"/>
                <a:gd name="connsiteY9" fmla="*/ 302277 h 344054"/>
                <a:gd name="connsiteX10" fmla="*/ 4316879 w 8633758"/>
                <a:gd name="connsiteY10" fmla="*/ 302277 h 344054"/>
                <a:gd name="connsiteX11" fmla="*/ 3305111 w 8633758"/>
                <a:gd name="connsiteY11" fmla="*/ 280018 h 344054"/>
                <a:gd name="connsiteX12" fmla="*/ 3237660 w 8633758"/>
                <a:gd name="connsiteY12" fmla="*/ 302277 h 344054"/>
                <a:gd name="connsiteX13" fmla="*/ 2158440 w 8633758"/>
                <a:gd name="connsiteY13" fmla="*/ 302277 h 344054"/>
                <a:gd name="connsiteX14" fmla="*/ 1146671 w 8633758"/>
                <a:gd name="connsiteY14" fmla="*/ 280018 h 344054"/>
                <a:gd name="connsiteX15" fmla="*/ 1079220 w 8633758"/>
                <a:gd name="connsiteY15" fmla="*/ 302277 h 344054"/>
                <a:gd name="connsiteX16" fmla="*/ 0 w 8633758"/>
                <a:gd name="connsiteY16" fmla="*/ 302277 h 344054"/>
                <a:gd name="connsiteX17" fmla="*/ 0 w 8633758"/>
                <a:gd name="connsiteY17" fmla="*/ 41778 h 344054"/>
                <a:gd name="connsiteX18" fmla="*/ 202354 w 8633758"/>
                <a:gd name="connsiteY18" fmla="*/ 439 h 344054"/>
                <a:gd name="connsiteX19" fmla="*/ 969612 w 8633758"/>
                <a:gd name="connsiteY19" fmla="*/ 73348 h 344054"/>
                <a:gd name="connsiteX20" fmla="*/ 1079220 w 8633758"/>
                <a:gd name="connsiteY20" fmla="*/ 41778 h 344054"/>
                <a:gd name="connsiteX21" fmla="*/ 1281573 w 8633758"/>
                <a:gd name="connsiteY21" fmla="*/ 439 h 344054"/>
                <a:gd name="connsiteX22" fmla="*/ 2158440 w 8633758"/>
                <a:gd name="connsiteY22" fmla="*/ 41778 h 344054"/>
                <a:gd name="connsiteX23" fmla="*/ 2360794 w 8633758"/>
                <a:gd name="connsiteY23" fmla="*/ 439 h 344054"/>
                <a:gd name="connsiteX24" fmla="*/ 3128051 w 8633758"/>
                <a:gd name="connsiteY24" fmla="*/ 73348 h 344054"/>
                <a:gd name="connsiteX25" fmla="*/ 3237659 w 8633758"/>
                <a:gd name="connsiteY25" fmla="*/ 41778 h 344054"/>
                <a:gd name="connsiteX26" fmla="*/ 3440013 w 8633758"/>
                <a:gd name="connsiteY26" fmla="*/ 439 h 344054"/>
                <a:gd name="connsiteX27" fmla="*/ 4316879 w 8633758"/>
                <a:gd name="connsiteY27" fmla="*/ 41778 h 344054"/>
                <a:gd name="connsiteX28" fmla="*/ 4519232 w 8633758"/>
                <a:gd name="connsiteY28" fmla="*/ 439 h 344054"/>
                <a:gd name="connsiteX29" fmla="*/ 5286490 w 8633758"/>
                <a:gd name="connsiteY29" fmla="*/ 73348 h 344054"/>
                <a:gd name="connsiteX30" fmla="*/ 5396098 w 8633758"/>
                <a:gd name="connsiteY30" fmla="*/ 41779 h 344054"/>
                <a:gd name="connsiteX31" fmla="*/ 5396098 w 8633758"/>
                <a:gd name="connsiteY31" fmla="*/ 41778 h 344054"/>
                <a:gd name="connsiteX32" fmla="*/ 5598452 w 8633758"/>
                <a:gd name="connsiteY32" fmla="*/ 439 h 344054"/>
                <a:gd name="connsiteX33" fmla="*/ 6475318 w 8633758"/>
                <a:gd name="connsiteY33" fmla="*/ 41778 h 344054"/>
                <a:gd name="connsiteX34" fmla="*/ 6677672 w 8633758"/>
                <a:gd name="connsiteY34" fmla="*/ 439 h 3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33758" h="344054">
                  <a:moveTo>
                    <a:pt x="6677672" y="439"/>
                  </a:moveTo>
                  <a:cubicBezTo>
                    <a:pt x="6969960" y="-9667"/>
                    <a:pt x="7262249" y="159364"/>
                    <a:pt x="7554538" y="41778"/>
                  </a:cubicBezTo>
                  <a:cubicBezTo>
                    <a:pt x="7621989" y="14643"/>
                    <a:pt x="7689441" y="2771"/>
                    <a:pt x="7756892" y="439"/>
                  </a:cubicBezTo>
                  <a:cubicBezTo>
                    <a:pt x="8049181" y="-9667"/>
                    <a:pt x="8341469" y="159364"/>
                    <a:pt x="8633758" y="41778"/>
                  </a:cubicBezTo>
                  <a:lnTo>
                    <a:pt x="8633758" y="302277"/>
                  </a:lnTo>
                  <a:cubicBezTo>
                    <a:pt x="8274018" y="446998"/>
                    <a:pt x="7914278" y="157555"/>
                    <a:pt x="7554538" y="302277"/>
                  </a:cubicBezTo>
                  <a:cubicBezTo>
                    <a:pt x="7194798" y="446998"/>
                    <a:pt x="6835058" y="157555"/>
                    <a:pt x="6475318" y="302277"/>
                  </a:cubicBezTo>
                  <a:cubicBezTo>
                    <a:pt x="6138062" y="437953"/>
                    <a:pt x="5800805" y="192040"/>
                    <a:pt x="5463549" y="280018"/>
                  </a:cubicBezTo>
                  <a:lnTo>
                    <a:pt x="5396099" y="302277"/>
                  </a:lnTo>
                  <a:lnTo>
                    <a:pt x="5396099" y="302277"/>
                  </a:lnTo>
                  <a:cubicBezTo>
                    <a:pt x="5036359" y="446998"/>
                    <a:pt x="4676619" y="157555"/>
                    <a:pt x="4316879" y="302277"/>
                  </a:cubicBezTo>
                  <a:cubicBezTo>
                    <a:pt x="3979623" y="437953"/>
                    <a:pt x="3642367" y="192040"/>
                    <a:pt x="3305111" y="280018"/>
                  </a:cubicBezTo>
                  <a:lnTo>
                    <a:pt x="3237660" y="302277"/>
                  </a:lnTo>
                  <a:cubicBezTo>
                    <a:pt x="2877920" y="446998"/>
                    <a:pt x="2518180" y="157555"/>
                    <a:pt x="2158440" y="302277"/>
                  </a:cubicBezTo>
                  <a:cubicBezTo>
                    <a:pt x="1821183" y="437953"/>
                    <a:pt x="1483927" y="192040"/>
                    <a:pt x="1146671" y="280018"/>
                  </a:cubicBezTo>
                  <a:lnTo>
                    <a:pt x="1079220" y="302277"/>
                  </a:lnTo>
                  <a:cubicBezTo>
                    <a:pt x="719480" y="446998"/>
                    <a:pt x="359740" y="157555"/>
                    <a:pt x="0" y="302277"/>
                  </a:cubicBezTo>
                  <a:lnTo>
                    <a:pt x="0" y="41778"/>
                  </a:lnTo>
                  <a:cubicBezTo>
                    <a:pt x="67451" y="14643"/>
                    <a:pt x="134902" y="2771"/>
                    <a:pt x="202354" y="439"/>
                  </a:cubicBezTo>
                  <a:cubicBezTo>
                    <a:pt x="458106" y="-8404"/>
                    <a:pt x="713859" y="119906"/>
                    <a:pt x="969612" y="73348"/>
                  </a:cubicBezTo>
                  <a:lnTo>
                    <a:pt x="1079220" y="41778"/>
                  </a:lnTo>
                  <a:cubicBezTo>
                    <a:pt x="1146671" y="14643"/>
                    <a:pt x="1214122" y="2771"/>
                    <a:pt x="1281573" y="439"/>
                  </a:cubicBezTo>
                  <a:cubicBezTo>
                    <a:pt x="1573862" y="-9667"/>
                    <a:pt x="1866151" y="159364"/>
                    <a:pt x="2158440" y="41778"/>
                  </a:cubicBezTo>
                  <a:cubicBezTo>
                    <a:pt x="2225891" y="14643"/>
                    <a:pt x="2293342" y="2771"/>
                    <a:pt x="2360794" y="439"/>
                  </a:cubicBezTo>
                  <a:cubicBezTo>
                    <a:pt x="2616546" y="-8404"/>
                    <a:pt x="2872299" y="119906"/>
                    <a:pt x="3128051" y="73348"/>
                  </a:cubicBezTo>
                  <a:lnTo>
                    <a:pt x="3237659" y="41778"/>
                  </a:lnTo>
                  <a:cubicBezTo>
                    <a:pt x="3305111" y="14643"/>
                    <a:pt x="3372562" y="2771"/>
                    <a:pt x="3440013" y="439"/>
                  </a:cubicBezTo>
                  <a:cubicBezTo>
                    <a:pt x="3732302" y="-9667"/>
                    <a:pt x="4024590" y="159364"/>
                    <a:pt x="4316879" y="41778"/>
                  </a:cubicBezTo>
                  <a:cubicBezTo>
                    <a:pt x="4384330" y="14643"/>
                    <a:pt x="4451781" y="2771"/>
                    <a:pt x="4519232" y="439"/>
                  </a:cubicBezTo>
                  <a:cubicBezTo>
                    <a:pt x="4774985" y="-8404"/>
                    <a:pt x="5030738" y="119906"/>
                    <a:pt x="5286490" y="73348"/>
                  </a:cubicBezTo>
                  <a:lnTo>
                    <a:pt x="5396098" y="41779"/>
                  </a:lnTo>
                  <a:lnTo>
                    <a:pt x="5396098" y="41778"/>
                  </a:lnTo>
                  <a:cubicBezTo>
                    <a:pt x="5463549" y="14643"/>
                    <a:pt x="5531000" y="2771"/>
                    <a:pt x="5598452" y="439"/>
                  </a:cubicBezTo>
                  <a:cubicBezTo>
                    <a:pt x="5890740" y="-9667"/>
                    <a:pt x="6183029" y="159364"/>
                    <a:pt x="6475318" y="41778"/>
                  </a:cubicBezTo>
                  <a:cubicBezTo>
                    <a:pt x="6542769" y="14643"/>
                    <a:pt x="6610220" y="2771"/>
                    <a:pt x="6677672" y="439"/>
                  </a:cubicBezTo>
                  <a:close/>
                </a:path>
              </a:pathLst>
            </a:custGeom>
            <a:solidFill>
              <a:schemeClr val="bg1"/>
            </a:solidFill>
            <a:ln w="12700">
              <a:solidFill>
                <a:schemeClr val="tx1"/>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 name="正方形/長方形 14"/>
            <p:cNvSpPr/>
            <p:nvPr/>
          </p:nvSpPr>
          <p:spPr bwMode="auto">
            <a:xfrm>
              <a:off x="213569" y="5294562"/>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 name="正方形/長方形 15"/>
            <p:cNvSpPr/>
            <p:nvPr/>
          </p:nvSpPr>
          <p:spPr bwMode="auto">
            <a:xfrm>
              <a:off x="8888392" y="5291623"/>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Tree>
    <p:extLst>
      <p:ext uri="{BB962C8B-B14F-4D97-AF65-F5344CB8AC3E}">
        <p14:creationId xmlns:p14="http://schemas.microsoft.com/office/powerpoint/2010/main" val="2602580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3.6</a:t>
            </a:r>
            <a:r>
              <a:rPr lang="ja-JP" altLang="en-US" dirty="0"/>
              <a:t>　環境構築（</a:t>
            </a:r>
            <a:r>
              <a:rPr lang="en-US" altLang="ja-JP" dirty="0"/>
              <a:t>3/12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92500" lnSpcReduction="20000"/>
          </a:bodyPr>
          <a:lstStyle/>
          <a:p>
            <a:r>
              <a:rPr lang="en-US" altLang="ja-JP" dirty="0"/>
              <a:t>ITA</a:t>
            </a:r>
            <a:r>
              <a:rPr lang="ja-JP" altLang="en-US" dirty="0"/>
              <a:t>インストーラー（ライブラリ収集）の実行</a:t>
            </a:r>
            <a:endParaRPr lang="en-US" altLang="ja-JP" dirty="0"/>
          </a:p>
          <a:p>
            <a:pPr lvl="1"/>
            <a:r>
              <a:rPr lang="ja-JP" altLang="en-US" dirty="0"/>
              <a:t>以下のコマンドで、</a:t>
            </a:r>
            <a:r>
              <a:rPr lang="en-US" altLang="ja-JP" dirty="0"/>
              <a:t>ITA</a:t>
            </a:r>
            <a:r>
              <a:rPr lang="ja-JP" altLang="en-US" dirty="0"/>
              <a:t>インストーラー（ライブラリ収集）を実行します。</a:t>
            </a:r>
            <a:endParaRPr lang="en-US" altLang="ja-JP" dirty="0"/>
          </a:p>
          <a:p>
            <a:pPr marL="360000" lvl="2" indent="0">
              <a:buNone/>
            </a:pPr>
            <a:endParaRPr lang="en-US" altLang="ja-JP" sz="1000" dirty="0"/>
          </a:p>
          <a:p>
            <a:pPr marL="360000" lvl="2" indent="0">
              <a:buNone/>
            </a:pPr>
            <a:r>
              <a:rPr lang="en-US" altLang="ja-JP" sz="1600" dirty="0"/>
              <a:t># </a:t>
            </a:r>
            <a:r>
              <a:rPr lang="en-US" altLang="ja-JP" sz="1600" dirty="0" err="1"/>
              <a:t>sh</a:t>
            </a:r>
            <a:r>
              <a:rPr lang="en-US" altLang="ja-JP" sz="1600" dirty="0"/>
              <a:t> ita_installer.sh</a:t>
            </a:r>
            <a:endParaRPr lang="en-US" altLang="ja-JP" dirty="0"/>
          </a:p>
          <a:p>
            <a:pPr marL="360000" lvl="2" indent="0">
              <a:buNone/>
            </a:pPr>
            <a:endParaRPr lang="en-US" altLang="ja-JP" dirty="0"/>
          </a:p>
          <a:p>
            <a:r>
              <a:rPr lang="ja-JP" altLang="en-US" dirty="0"/>
              <a:t>処理の確認</a:t>
            </a:r>
          </a:p>
          <a:p>
            <a:pPr lvl="1"/>
            <a:r>
              <a:rPr lang="ja-JP" altLang="en-US" dirty="0"/>
              <a:t>ライブラリ収集スクリプトを実行すると、</a:t>
            </a:r>
            <a:r>
              <a:rPr lang="en-US" altLang="ja-JP" dirty="0"/>
              <a:t>ita_gather.log </a:t>
            </a:r>
            <a:r>
              <a:rPr lang="ja-JP" altLang="en-US" dirty="0"/>
              <a:t>に</a:t>
            </a:r>
            <a:endParaRPr lang="en-US" altLang="ja-JP" dirty="0"/>
          </a:p>
          <a:p>
            <a:pPr marL="180000" lvl="1" indent="0">
              <a:buNone/>
            </a:pPr>
            <a:r>
              <a:rPr lang="en-US" altLang="ja-JP" dirty="0"/>
              <a:t>   </a:t>
            </a:r>
            <a:r>
              <a:rPr lang="ja-JP" altLang="en-US" dirty="0"/>
              <a:t>処理内容が出力されます。</a:t>
            </a:r>
          </a:p>
          <a:p>
            <a:pPr lvl="1"/>
            <a:r>
              <a:rPr lang="ja-JP" altLang="en-US" dirty="0"/>
              <a:t>ログ格納パス</a:t>
            </a:r>
          </a:p>
          <a:p>
            <a:pPr marL="180000" lvl="1" indent="0">
              <a:buNone/>
            </a:pPr>
            <a:r>
              <a:rPr lang="ja-JP" altLang="en-US" dirty="0"/>
              <a:t>   </a:t>
            </a:r>
            <a:r>
              <a:rPr lang="en-US" altLang="ja-JP" dirty="0"/>
              <a:t>/(</a:t>
            </a:r>
            <a:r>
              <a:rPr lang="ja-JP" altLang="en-US" dirty="0"/>
              <a:t>インストール資材展開先</a:t>
            </a:r>
            <a:r>
              <a:rPr lang="en-US" altLang="ja-JP" dirty="0"/>
              <a:t>)/ita_install_package/</a:t>
            </a:r>
            <a:r>
              <a:rPr lang="en-US" altLang="ja-JP" dirty="0" err="1"/>
              <a:t>install_scripts</a:t>
            </a:r>
            <a:r>
              <a:rPr lang="en-US" altLang="ja-JP" dirty="0"/>
              <a:t>/log/</a:t>
            </a:r>
          </a:p>
          <a:p>
            <a:pPr marL="180000" lvl="1" indent="0">
              <a:buNone/>
            </a:pPr>
            <a:endParaRPr lang="en-US" altLang="ja-JP" dirty="0"/>
          </a:p>
          <a:p>
            <a:r>
              <a:rPr lang="ja-JP" altLang="en-US" dirty="0"/>
              <a:t>ファイルの移動</a:t>
            </a:r>
          </a:p>
          <a:p>
            <a:pPr lvl="1"/>
            <a:r>
              <a:rPr lang="ja-JP" altLang="en-US" dirty="0"/>
              <a:t>インストールパッケージ（オフライン用）を</a:t>
            </a:r>
            <a:r>
              <a:rPr lang="en-US" altLang="ja-JP" dirty="0"/>
              <a:t>ITA</a:t>
            </a:r>
            <a:r>
              <a:rPr lang="ja-JP" altLang="en-US" dirty="0"/>
              <a:t>サーバへ記憶媒体等で移動します。</a:t>
            </a:r>
            <a:br>
              <a:rPr lang="en-US" altLang="ja-JP" dirty="0"/>
            </a:br>
            <a:endParaRPr lang="en-US" altLang="ja-JP" dirty="0"/>
          </a:p>
          <a:p>
            <a:pPr marL="0" indent="0">
              <a:buNone/>
            </a:pPr>
            <a:endParaRPr lang="en-US" altLang="ja-JP" dirty="0"/>
          </a:p>
          <a:p>
            <a:pPr marL="0" indent="0">
              <a:buNone/>
            </a:pPr>
            <a:r>
              <a:rPr lang="en-US" altLang="ja-JP" dirty="0"/>
              <a:t>※</a:t>
            </a:r>
            <a:r>
              <a:rPr lang="ja-JP" altLang="en-US" dirty="0"/>
              <a:t>以降の手順は、</a:t>
            </a:r>
            <a:r>
              <a:rPr lang="en-US" altLang="ja-JP" dirty="0"/>
              <a:t>ITA</a:t>
            </a:r>
            <a:r>
              <a:rPr lang="ja-JP" altLang="en-US" dirty="0"/>
              <a:t>サーバ（</a:t>
            </a:r>
            <a:r>
              <a:rPr lang="ja-JP" altLang="en-US" dirty="0">
                <a:solidFill>
                  <a:srgbClr val="FF0000"/>
                </a:solidFill>
              </a:rPr>
              <a:t>オフライン環境</a:t>
            </a:r>
            <a:r>
              <a:rPr lang="ja-JP" altLang="en-US" dirty="0"/>
              <a:t>）で実施します</a:t>
            </a:r>
            <a:endParaRPr lang="en-US" altLang="ja-JP" dirty="0"/>
          </a:p>
          <a:p>
            <a:pPr marL="0" indent="0">
              <a:buNone/>
            </a:pPr>
            <a:endParaRPr lang="en-US" altLang="ja-JP" dirty="0"/>
          </a:p>
          <a:p>
            <a:r>
              <a:rPr lang="ja-JP" altLang="en-US" dirty="0"/>
              <a:t>インストールパッケージ（オフライン用）展開</a:t>
            </a:r>
            <a:endParaRPr lang="en-US" altLang="ja-JP" dirty="0"/>
          </a:p>
          <a:p>
            <a:pPr lvl="1"/>
            <a:r>
              <a:rPr lang="en-US" altLang="ja-JP" dirty="0"/>
              <a:t>ITA</a:t>
            </a:r>
            <a:r>
              <a:rPr lang="ja-JP" altLang="en-US" dirty="0"/>
              <a:t>サーバ上で、インストールパッケージ（オフライン用）を展開します。</a:t>
            </a:r>
            <a:endParaRPr lang="en-US" altLang="ja-JP" dirty="0"/>
          </a:p>
          <a:p>
            <a:pPr marL="180000" lvl="1" indent="0">
              <a:buNone/>
            </a:pPr>
            <a:endParaRPr lang="en-US" altLang="ja-JP" sz="1000" dirty="0"/>
          </a:p>
          <a:p>
            <a:pPr marL="180000" lvl="1" indent="0">
              <a:buNone/>
            </a:pPr>
            <a:r>
              <a:rPr lang="ja-JP" altLang="en-US" dirty="0"/>
              <a:t>　</a:t>
            </a:r>
            <a:r>
              <a:rPr lang="en-US" altLang="ja-JP" dirty="0"/>
              <a:t># tar zxf</a:t>
            </a:r>
            <a:r>
              <a:rPr lang="ja-JP" altLang="en-US" dirty="0"/>
              <a:t> </a:t>
            </a:r>
            <a:r>
              <a:rPr lang="en-US" altLang="ja-JP" dirty="0"/>
              <a:t>ita_Ver</a:t>
            </a:r>
            <a:r>
              <a:rPr lang="en-US" altLang="ja-JP" dirty="0">
                <a:solidFill>
                  <a:srgbClr val="FF0000"/>
                </a:solidFill>
              </a:rPr>
              <a:t>x.x</a:t>
            </a:r>
            <a:r>
              <a:rPr lang="en-US" altLang="ja-JP" dirty="0"/>
              <a:t>_offline_</a:t>
            </a:r>
            <a:r>
              <a:rPr lang="en-US" altLang="ja-JP" dirty="0">
                <a:solidFill>
                  <a:srgbClr val="FF0000"/>
                </a:solidFill>
              </a:rPr>
              <a:t>yyyymmddhhmmss</a:t>
            </a:r>
            <a:r>
              <a:rPr lang="en-US" altLang="ja-JP" dirty="0"/>
              <a:t>.tar.gz</a:t>
            </a:r>
          </a:p>
        </p:txBody>
      </p:sp>
    </p:spTree>
    <p:extLst>
      <p:ext uri="{BB962C8B-B14F-4D97-AF65-F5344CB8AC3E}">
        <p14:creationId xmlns:p14="http://schemas.microsoft.com/office/powerpoint/2010/main" val="4158608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3.7</a:t>
            </a:r>
            <a:r>
              <a:rPr lang="ja-JP" altLang="en-US" dirty="0"/>
              <a:t>　環境構築（</a:t>
            </a:r>
            <a:r>
              <a:rPr lang="en-US" altLang="ja-JP" dirty="0"/>
              <a:t>4/12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en-US" altLang="ja-JP" dirty="0"/>
              <a:t>ITA</a:t>
            </a:r>
            <a:r>
              <a:rPr lang="ja-JP" altLang="en-US" dirty="0"/>
              <a:t>のインストール設定を行うアンサーファイルを編集してください。</a:t>
            </a:r>
            <a:endParaRPr lang="en-US" altLang="ja-JP" dirty="0"/>
          </a:p>
          <a:p>
            <a:pPr lvl="1"/>
            <a:r>
              <a:rPr lang="ja-JP" altLang="en-US" dirty="0"/>
              <a:t>オフラインインストールを行う場合は「</a:t>
            </a:r>
            <a:r>
              <a:rPr lang="en-US" altLang="ja-JP" kern="100" dirty="0" err="1"/>
              <a:t>install_mode</a:t>
            </a:r>
            <a:r>
              <a:rPr lang="ja-JP" altLang="en-US" kern="100" dirty="0"/>
              <a:t>」</a:t>
            </a:r>
            <a:r>
              <a:rPr lang="ja-JP" altLang="en-US" dirty="0"/>
              <a:t>の設定値を「</a:t>
            </a:r>
            <a:r>
              <a:rPr lang="en-US" altLang="ja-JP" kern="100" dirty="0" err="1"/>
              <a:t>Install_Offline</a:t>
            </a:r>
            <a:r>
              <a:rPr lang="ja-JP" altLang="en-US" dirty="0"/>
              <a:t>」にしてください。</a:t>
            </a:r>
            <a:endParaRPr lang="en-US" altLang="ja-JP" dirty="0"/>
          </a:p>
          <a:p>
            <a:pPr lvl="2"/>
            <a:r>
              <a:rPr lang="ja-JP" altLang="en-US" dirty="0"/>
              <a:t>アンサーファイル</a:t>
            </a:r>
            <a:r>
              <a:rPr lang="en-US" altLang="ja-JP" dirty="0"/>
              <a:t>(ita_answers.txt)</a:t>
            </a:r>
            <a:r>
              <a:rPr lang="ja-JP" altLang="en-US" dirty="0"/>
              <a:t>の項目一覧（</a:t>
            </a:r>
            <a:r>
              <a:rPr lang="en-US" altLang="ja-JP" dirty="0"/>
              <a:t>1/2</a:t>
            </a:r>
            <a:r>
              <a:rPr lang="ja-JP" altLang="en-US" dirty="0"/>
              <a:t>）</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621946767"/>
              </p:ext>
            </p:extLst>
          </p:nvPr>
        </p:nvGraphicFramePr>
        <p:xfrm>
          <a:off x="611450" y="2348850"/>
          <a:ext cx="8209141" cy="4344142"/>
        </p:xfrm>
        <a:graphic>
          <a:graphicData uri="http://schemas.openxmlformats.org/drawingml/2006/table">
            <a:tbl>
              <a:tblPr firstRow="1" firstCol="1" bandRow="1">
                <a:tableStyleId>{5C22544A-7EE6-4342-B048-85BDC9FD1C3A}</a:tableStyleId>
              </a:tblPr>
              <a:tblGrid>
                <a:gridCol w="1926366">
                  <a:extLst>
                    <a:ext uri="{9D8B030D-6E8A-4147-A177-3AD203B41FA5}">
                      <a16:colId xmlns:a16="http://schemas.microsoft.com/office/drawing/2014/main" val="20000"/>
                    </a:ext>
                  </a:extLst>
                </a:gridCol>
                <a:gridCol w="731833">
                  <a:extLst>
                    <a:ext uri="{9D8B030D-6E8A-4147-A177-3AD203B41FA5}">
                      <a16:colId xmlns:a16="http://schemas.microsoft.com/office/drawing/2014/main" val="656937097"/>
                    </a:ext>
                  </a:extLst>
                </a:gridCol>
                <a:gridCol w="1014311">
                  <a:extLst>
                    <a:ext uri="{9D8B030D-6E8A-4147-A177-3AD203B41FA5}">
                      <a16:colId xmlns:a16="http://schemas.microsoft.com/office/drawing/2014/main" val="20002"/>
                    </a:ext>
                  </a:extLst>
                </a:gridCol>
                <a:gridCol w="4536631">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インストールモードの設定</a:t>
                      </a:r>
                      <a:endParaRPr lang="en-US" altLang="ja-JP" sz="10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en-US" altLang="ja-JP" sz="900" kern="100" dirty="0">
                          <a:solidFill>
                            <a:srgbClr val="FF0000"/>
                          </a:solidFill>
                          <a:effectLst/>
                        </a:rPr>
                        <a:t>※</a:t>
                      </a:r>
                      <a:r>
                        <a:rPr lang="ja-JP" altLang="en-US" sz="900" kern="100" dirty="0">
                          <a:solidFill>
                            <a:srgbClr val="FF0000"/>
                          </a:solidFill>
                          <a:effectLst/>
                        </a:rPr>
                        <a:t>詳細は</a:t>
                      </a:r>
                      <a:r>
                        <a:rPr lang="ja-JP" altLang="en-US" sz="900" dirty="0">
                          <a:solidFill>
                            <a:srgbClr val="FF0000"/>
                          </a:solidFill>
                        </a:rPr>
                        <a:t>参考</a:t>
                      </a:r>
                      <a:r>
                        <a:rPr lang="ja-JP" altLang="en-US" sz="900" kern="100" dirty="0">
                          <a:solidFill>
                            <a:srgbClr val="FF0000"/>
                          </a:solidFill>
                          <a:effectLst/>
                        </a:rPr>
                        <a:t>参照</a:t>
                      </a:r>
                      <a:endParaRPr lang="ja-JP" alt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a:t>
                      </a:r>
                      <a:r>
                        <a:rPr lang="en-US" altLang="ja-JP" sz="1000" kern="100" dirty="0" err="1">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a:effectLst/>
                        </a:rPr>
                        <a:t>インストールディレクトリ</a:t>
                      </a:r>
                    </a:p>
                    <a:p>
                      <a:pPr algn="just">
                        <a:lnSpc>
                          <a:spcPct val="100000"/>
                        </a:lnSpc>
                        <a:spcAft>
                          <a:spcPts val="0"/>
                        </a:spcAft>
                      </a:pPr>
                      <a:r>
                        <a:rPr lang="en-US" sz="1000" kern="100" dirty="0">
                          <a:effectLst/>
                        </a:rPr>
                        <a:t>ITA</a:t>
                      </a:r>
                      <a:r>
                        <a:rPr lang="ja-JP" sz="1000" kern="100" dirty="0">
                          <a:effectLst/>
                        </a:rPr>
                        <a:t>をインストールするディレクトリを絶対パスで指定してください。</a:t>
                      </a:r>
                      <a:endParaRPr lang="en-US" altLang="ja-JP" sz="1000" kern="100" dirty="0">
                        <a:effectLst/>
                      </a:endParaRPr>
                    </a:p>
                    <a:p>
                      <a:pPr algn="just">
                        <a:lnSpc>
                          <a:spcPct val="100000"/>
                        </a:lnSpc>
                        <a:spcAft>
                          <a:spcPts val="0"/>
                        </a:spcAft>
                      </a:pPr>
                      <a:r>
                        <a:rPr lang="ja-JP" altLang="en-US" sz="1000" kern="100" dirty="0">
                          <a:effectLst/>
                        </a:rPr>
                        <a:t>全ユーザーが参照可能なディレクトリを指定してください。</a:t>
                      </a:r>
                      <a:endParaRPr lang="ja-JP" sz="1000" kern="100" dirty="0">
                        <a:effectLst/>
                      </a:endParaRPr>
                    </a:p>
                    <a:p>
                      <a:pPr algn="just">
                        <a:lnSpc>
                          <a:spcPct val="100000"/>
                        </a:lnSpc>
                        <a:spcAft>
                          <a:spcPts val="0"/>
                        </a:spcAft>
                      </a:pPr>
                      <a:r>
                        <a:rPr lang="ja-JP" sz="1000" kern="100" dirty="0">
                          <a:effectLst/>
                        </a:rPr>
                        <a:t>ディレクトリが無い場合作成されます。</a:t>
                      </a:r>
                      <a:endParaRPr lang="en-US" altLang="ja-JP" sz="1000" kern="100" dirty="0">
                        <a:effectLst/>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※ITA</a:t>
                      </a:r>
                      <a:r>
                        <a:rPr lang="ja-JP" altLang="en-US" sz="10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a:effectLst/>
                        </a:rPr>
                        <a:t>ITA</a:t>
                      </a:r>
                      <a:r>
                        <a:rPr lang="ja-JP" altLang="en-US" sz="1000" kern="100" dirty="0">
                          <a:effectLst/>
                        </a:rPr>
                        <a:t>サーバ</a:t>
                      </a:r>
                      <a:r>
                        <a:rPr lang="ja-JP" sz="1000" kern="100" dirty="0">
                          <a:effectLst/>
                        </a:rPr>
                        <a:t>の</a:t>
                      </a:r>
                      <a:r>
                        <a:rPr lang="en-US" sz="1000" kern="100" dirty="0">
                          <a:effectLst/>
                        </a:rPr>
                        <a:t>OS</a:t>
                      </a:r>
                      <a:r>
                        <a:rPr lang="ja-JP" altLang="en-US" sz="1000" kern="100" dirty="0">
                          <a:effectLst/>
                        </a:rPr>
                        <a:t> </a:t>
                      </a:r>
                      <a:r>
                        <a:rPr lang="en-US" altLang="ja-JP" sz="800" kern="100" dirty="0">
                          <a:effectLst/>
                        </a:rPr>
                        <a:t>("CentOS7","CentOS8","RHEL7","RHEL8“)</a:t>
                      </a: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1000" kern="100" dirty="0">
                          <a:solidFill>
                            <a:srgbClr val="FF0000"/>
                          </a:solidFill>
                          <a:effectLst/>
                          <a:latin typeface="+mn-ea"/>
                          <a:ea typeface="+mn-ea"/>
                          <a:cs typeface="Times New Roman" panose="02020603050405020304" pitchFamily="18" charset="0"/>
                        </a:rPr>
                        <a:t>※CentOS Stream8</a:t>
                      </a:r>
                      <a:r>
                        <a:rPr lang="ja-JP" altLang="en-US" sz="1000" kern="100" dirty="0">
                          <a:solidFill>
                            <a:srgbClr val="FF0000"/>
                          </a:solidFill>
                          <a:effectLst/>
                          <a:latin typeface="+mn-ea"/>
                          <a:ea typeface="+mn-ea"/>
                          <a:cs typeface="Times New Roman" panose="02020603050405020304" pitchFamily="18" charset="0"/>
                        </a:rPr>
                        <a:t>の場合は、</a:t>
                      </a:r>
                      <a:r>
                        <a:rPr lang="en-US" altLang="ja-JP" sz="1000" kern="100" dirty="0">
                          <a:solidFill>
                            <a:srgbClr val="FF0000"/>
                          </a:solidFill>
                          <a:effectLst/>
                          <a:latin typeface="+mn-ea"/>
                          <a:ea typeface="+mn-ea"/>
                          <a:cs typeface="Times New Roman" panose="02020603050405020304" pitchFamily="18" charset="0"/>
                        </a:rPr>
                        <a:t>CentOS8</a:t>
                      </a:r>
                      <a:r>
                        <a:rPr lang="ja-JP" altLang="en-US" sz="1000" kern="100" dirty="0">
                          <a:solidFill>
                            <a:srgbClr val="FF0000"/>
                          </a:solidFill>
                          <a:effectLst/>
                          <a:latin typeface="+mn-ea"/>
                          <a:ea typeface="+mn-ea"/>
                          <a:cs typeface="Times New Roman" panose="02020603050405020304" pitchFamily="18" charset="0"/>
                        </a:rPr>
                        <a:t>を指定してください。</a:t>
                      </a:r>
                      <a:endParaRPr lang="en-US" altLang="ja-JP" sz="1000" kern="100" dirty="0">
                        <a:solidFill>
                          <a:srgbClr val="FF0000"/>
                        </a:solidFill>
                        <a:effectLst/>
                        <a:latin typeface="+mn-ea"/>
                        <a:ea typeface="+mn-ea"/>
                        <a:cs typeface="Times New Roman" panose="02020603050405020304" pitchFamily="18" charset="0"/>
                      </a:endParaRP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1000" kern="100" dirty="0">
                          <a:solidFill>
                            <a:srgbClr val="FF0000"/>
                          </a:solidFill>
                          <a:effectLst/>
                          <a:latin typeface="+mn-ea"/>
                          <a:ea typeface="+mn-ea"/>
                          <a:cs typeface="Times New Roman" panose="02020603050405020304" pitchFamily="18" charset="0"/>
                        </a:rPr>
                        <a:t>※CentOS8.x</a:t>
                      </a:r>
                      <a:r>
                        <a:rPr lang="ja-JP" altLang="en-US" sz="1000" kern="100" dirty="0">
                          <a:solidFill>
                            <a:srgbClr val="FF0000"/>
                          </a:solidFill>
                          <a:effectLst/>
                          <a:latin typeface="+mn-ea"/>
                          <a:ea typeface="+mn-ea"/>
                          <a:cs typeface="Times New Roman" panose="02020603050405020304" pitchFamily="18" charset="0"/>
                        </a:rPr>
                        <a:t>の</a:t>
                      </a:r>
                      <a:r>
                        <a:rPr lang="en-US" altLang="ja-JP" sz="1000" kern="100" dirty="0">
                          <a:solidFill>
                            <a:srgbClr val="FF0000"/>
                          </a:solidFill>
                          <a:effectLst/>
                          <a:latin typeface="+mn-ea"/>
                          <a:ea typeface="+mn-ea"/>
                          <a:cs typeface="Times New Roman" panose="02020603050405020304" pitchFamily="18" charset="0"/>
                        </a:rPr>
                        <a:t>OS</a:t>
                      </a:r>
                      <a:r>
                        <a:rPr lang="ja-JP" altLang="en-US" sz="1000" kern="100" dirty="0">
                          <a:solidFill>
                            <a:srgbClr val="FF0000"/>
                          </a:solidFill>
                          <a:effectLst/>
                          <a:latin typeface="+mn-ea"/>
                          <a:ea typeface="+mn-ea"/>
                          <a:cs typeface="Times New Roman" panose="02020603050405020304" pitchFamily="18" charset="0"/>
                        </a:rPr>
                        <a:t>は</a:t>
                      </a:r>
                      <a:r>
                        <a:rPr lang="en-US" altLang="ja-JP" sz="1000" kern="100" dirty="0">
                          <a:solidFill>
                            <a:srgbClr val="FF0000"/>
                          </a:solidFill>
                          <a:effectLst/>
                          <a:latin typeface="+mn-ea"/>
                          <a:ea typeface="+mn-ea"/>
                          <a:cs typeface="Times New Roman" panose="02020603050405020304" pitchFamily="18" charset="0"/>
                        </a:rPr>
                        <a:t>2021/12/31</a:t>
                      </a:r>
                      <a:r>
                        <a:rPr lang="ja-JP" altLang="en-US" sz="1000" kern="100" dirty="0">
                          <a:solidFill>
                            <a:srgbClr val="FF0000"/>
                          </a:solidFill>
                          <a:effectLst/>
                          <a:latin typeface="+mn-ea"/>
                          <a:ea typeface="+mn-ea"/>
                          <a:cs typeface="Times New Roman" panose="02020603050405020304" pitchFamily="18" charset="0"/>
                        </a:rPr>
                        <a:t>に</a:t>
                      </a:r>
                      <a:r>
                        <a:rPr lang="en-US" altLang="ja-JP" sz="1000" kern="100" dirty="0">
                          <a:solidFill>
                            <a:srgbClr val="FF0000"/>
                          </a:solidFill>
                          <a:effectLst/>
                          <a:latin typeface="+mn-ea"/>
                          <a:ea typeface="+mn-ea"/>
                          <a:cs typeface="Times New Roman" panose="02020603050405020304" pitchFamily="18" charset="0"/>
                        </a:rPr>
                        <a:t>EOL</a:t>
                      </a:r>
                      <a:r>
                        <a:rPr lang="ja-JP" altLang="en-US" sz="1000" kern="100" dirty="0">
                          <a:solidFill>
                            <a:srgbClr val="FF0000"/>
                          </a:solidFill>
                          <a:effectLst/>
                          <a:latin typeface="+mn-ea"/>
                          <a:ea typeface="+mn-ea"/>
                          <a:cs typeface="Times New Roman" panose="02020603050405020304" pitchFamily="18" charset="0"/>
                        </a:rPr>
                        <a:t>となったため対象外</a:t>
                      </a: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altLang="en-US" sz="1000" dirty="0">
                          <a:solidFill>
                            <a:srgbClr val="FF0000"/>
                          </a:solidFill>
                        </a:rPr>
                        <a:t>「</a:t>
                      </a:r>
                      <a:r>
                        <a:rPr lang="en-US" altLang="ja-JP" sz="1000" kern="100" dirty="0" err="1">
                          <a:solidFill>
                            <a:srgbClr val="FF0000"/>
                          </a:solidFill>
                        </a:rPr>
                        <a:t>Install_Offline</a:t>
                      </a:r>
                      <a:r>
                        <a:rPr lang="ja-JP" altLang="en-US" sz="1000" dirty="0">
                          <a:solidFill>
                            <a:srgbClr val="FF0000"/>
                          </a:solidFill>
                        </a:rPr>
                        <a:t>」の場合、設定不要</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2975937635"/>
                  </a:ext>
                </a:extLst>
              </a:tr>
            </a:tbl>
          </a:graphicData>
        </a:graphic>
      </p:graphicFrame>
    </p:spTree>
    <p:extLst>
      <p:ext uri="{BB962C8B-B14F-4D97-AF65-F5344CB8AC3E}">
        <p14:creationId xmlns:p14="http://schemas.microsoft.com/office/powerpoint/2010/main" val="84228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590" y="522116"/>
            <a:ext cx="3312460" cy="629135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環境構築</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r>
              <a:rPr lang="en-US" altLang="ja-JP" sz="1400" dirty="0">
                <a:latin typeface="+mn-ea"/>
              </a:rPr>
              <a:t>1/4</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2.3</a:t>
            </a:r>
            <a:r>
              <a:rPr lang="ja-JP" altLang="en-US" sz="1400" dirty="0">
                <a:latin typeface="+mn-ea"/>
              </a:rPr>
              <a:t>　 動作環境・条件（</a:t>
            </a:r>
            <a:r>
              <a:rPr lang="en-US" altLang="ja-JP" sz="1400" dirty="0">
                <a:latin typeface="+mn-ea"/>
              </a:rPr>
              <a:t>2/4</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2.4</a:t>
            </a:r>
            <a:r>
              <a:rPr lang="ja-JP" altLang="en-US" sz="1400" dirty="0">
                <a:latin typeface="+mn-ea"/>
              </a:rPr>
              <a:t>　 動作環境・条件（</a:t>
            </a:r>
            <a:r>
              <a:rPr lang="en-US" altLang="ja-JP" sz="1400" dirty="0">
                <a:latin typeface="+mn-ea"/>
              </a:rPr>
              <a:t>3/4</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2.5</a:t>
            </a:r>
            <a:r>
              <a:rPr lang="ja-JP" altLang="en-US" sz="1400" dirty="0">
                <a:latin typeface="+mn-ea"/>
              </a:rPr>
              <a:t>　 動作環境・条件（</a:t>
            </a:r>
            <a:r>
              <a:rPr lang="en-US" altLang="ja-JP" sz="1400" dirty="0">
                <a:latin typeface="+mn-ea"/>
              </a:rPr>
              <a:t>4/4</a:t>
            </a:r>
            <a:r>
              <a:rPr lang="ja-JP" altLang="en-US" sz="1400" dirty="0">
                <a:latin typeface="+mn-ea"/>
              </a:rPr>
              <a:t>）</a:t>
            </a:r>
            <a:endParaRPr lang="en-US" altLang="ja-JP" sz="1400" dirty="0">
              <a:latin typeface="+mn-ea"/>
            </a:endParaRPr>
          </a:p>
          <a:p>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zh-TW"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オフラインインストール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endParaRPr lang="en-US" altLang="ja-JP" sz="1400" dirty="0">
              <a:latin typeface="+mn-ea"/>
            </a:endParaRPr>
          </a:p>
          <a:p>
            <a:r>
              <a:rPr lang="en-US" altLang="ja-JP" sz="1400" dirty="0">
                <a:latin typeface="+mn-ea"/>
              </a:rPr>
              <a:t>    3.3    ITA</a:t>
            </a:r>
            <a:r>
              <a:rPr lang="ja-JP" altLang="en-US" sz="1400" dirty="0">
                <a:latin typeface="+mn-ea"/>
              </a:rPr>
              <a:t>環境構築フロー</a:t>
            </a:r>
          </a:p>
          <a:p>
            <a:r>
              <a:rPr lang="en-US" altLang="ja-JP" sz="1400" dirty="0">
                <a:latin typeface="+mn-ea"/>
              </a:rPr>
              <a:t>    3.4</a:t>
            </a:r>
            <a:r>
              <a:rPr lang="ja-JP" altLang="en-US" sz="1400" dirty="0">
                <a:latin typeface="+mn-ea"/>
              </a:rPr>
              <a:t>　 環境構築（</a:t>
            </a:r>
            <a:r>
              <a:rPr lang="en-US" altLang="ja-JP" sz="1400" dirty="0">
                <a:latin typeface="+mn-ea"/>
              </a:rPr>
              <a:t>1/12</a:t>
            </a:r>
            <a:r>
              <a:rPr lang="ja-JP" altLang="en-US" sz="1400" dirty="0">
                <a:latin typeface="+mn-ea"/>
              </a:rPr>
              <a:t>）</a:t>
            </a:r>
          </a:p>
          <a:p>
            <a:r>
              <a:rPr lang="en-US" altLang="ja-JP" sz="1400" dirty="0">
                <a:latin typeface="+mn-ea"/>
              </a:rPr>
              <a:t>    3.5</a:t>
            </a:r>
            <a:r>
              <a:rPr lang="ja-JP" altLang="en-US" sz="1400" dirty="0">
                <a:latin typeface="+mn-ea"/>
              </a:rPr>
              <a:t>　 環境構築（</a:t>
            </a:r>
            <a:r>
              <a:rPr lang="en-US" altLang="ja-JP" sz="1400" dirty="0">
                <a:latin typeface="+mn-ea"/>
              </a:rPr>
              <a:t>2/12</a:t>
            </a:r>
            <a:r>
              <a:rPr lang="ja-JP" altLang="en-US" sz="1400" dirty="0">
                <a:latin typeface="+mn-ea"/>
              </a:rPr>
              <a:t>）</a:t>
            </a:r>
          </a:p>
          <a:p>
            <a:r>
              <a:rPr lang="en-US" altLang="ja-JP" sz="1400" dirty="0">
                <a:latin typeface="+mn-ea"/>
              </a:rPr>
              <a:t>    3.6</a:t>
            </a:r>
            <a:r>
              <a:rPr lang="ja-JP" altLang="en-US" sz="1400" dirty="0">
                <a:latin typeface="+mn-ea"/>
              </a:rPr>
              <a:t>　 環境構築（</a:t>
            </a:r>
            <a:r>
              <a:rPr lang="en-US" altLang="ja-JP" sz="1400" dirty="0">
                <a:latin typeface="+mn-ea"/>
              </a:rPr>
              <a:t>3/12</a:t>
            </a:r>
            <a:r>
              <a:rPr lang="ja-JP" altLang="en-US" sz="1400" dirty="0">
                <a:latin typeface="+mn-ea"/>
              </a:rPr>
              <a:t>）</a:t>
            </a:r>
          </a:p>
          <a:p>
            <a:r>
              <a:rPr lang="en-US" altLang="ja-JP" sz="1400" dirty="0">
                <a:latin typeface="+mn-ea"/>
              </a:rPr>
              <a:t>    3.7</a:t>
            </a:r>
            <a:r>
              <a:rPr lang="ja-JP" altLang="en-US" sz="1400" dirty="0">
                <a:latin typeface="+mn-ea"/>
              </a:rPr>
              <a:t>　 環境構築（</a:t>
            </a:r>
            <a:r>
              <a:rPr lang="en-US" altLang="ja-JP" sz="1400" dirty="0">
                <a:latin typeface="+mn-ea"/>
              </a:rPr>
              <a:t>4/12</a:t>
            </a:r>
            <a:r>
              <a:rPr lang="ja-JP" altLang="en-US" sz="1400" dirty="0">
                <a:latin typeface="+mn-ea"/>
              </a:rPr>
              <a:t>）</a:t>
            </a:r>
          </a:p>
          <a:p>
            <a:r>
              <a:rPr lang="en-US" altLang="ja-JP" sz="1400" dirty="0">
                <a:latin typeface="+mn-ea"/>
              </a:rPr>
              <a:t>    3.8</a:t>
            </a:r>
            <a:r>
              <a:rPr lang="ja-JP" altLang="en-US" sz="1400" dirty="0">
                <a:latin typeface="+mn-ea"/>
              </a:rPr>
              <a:t>　 環境構築（</a:t>
            </a:r>
            <a:r>
              <a:rPr lang="en-US" altLang="ja-JP" sz="1400" dirty="0">
                <a:latin typeface="+mn-ea"/>
              </a:rPr>
              <a:t>5/12</a:t>
            </a:r>
            <a:r>
              <a:rPr lang="ja-JP" altLang="en-US" sz="1400" dirty="0">
                <a:latin typeface="+mn-ea"/>
              </a:rPr>
              <a:t>）</a:t>
            </a:r>
          </a:p>
          <a:p>
            <a:r>
              <a:rPr lang="en-US" altLang="ja-JP" sz="1400" dirty="0">
                <a:latin typeface="+mn-ea"/>
              </a:rPr>
              <a:t>    3.9    </a:t>
            </a:r>
            <a:r>
              <a:rPr lang="ja-JP" altLang="en-US" sz="1400" dirty="0">
                <a:latin typeface="+mn-ea"/>
              </a:rPr>
              <a:t>環境構築（</a:t>
            </a:r>
            <a:r>
              <a:rPr lang="en-US" altLang="ja-JP" sz="1400" dirty="0">
                <a:latin typeface="+mn-ea"/>
              </a:rPr>
              <a:t>6/12</a:t>
            </a:r>
            <a:r>
              <a:rPr lang="ja-JP" altLang="en-US" sz="1400" dirty="0">
                <a:latin typeface="+mn-ea"/>
              </a:rPr>
              <a:t>）</a:t>
            </a:r>
          </a:p>
          <a:p>
            <a:r>
              <a:rPr lang="en-US" altLang="ja-JP" sz="1400" dirty="0">
                <a:latin typeface="+mn-ea"/>
              </a:rPr>
              <a:t>    3.10  </a:t>
            </a:r>
            <a:r>
              <a:rPr lang="ja-JP" altLang="en-US" sz="1400" dirty="0">
                <a:latin typeface="+mn-ea"/>
              </a:rPr>
              <a:t>環境構築（</a:t>
            </a:r>
            <a:r>
              <a:rPr lang="en-US" altLang="ja-JP" sz="1400" dirty="0">
                <a:latin typeface="+mn-ea"/>
              </a:rPr>
              <a:t>7/12</a:t>
            </a:r>
            <a:r>
              <a:rPr lang="ja-JP" altLang="en-US" sz="1400" dirty="0">
                <a:latin typeface="+mn-ea"/>
              </a:rPr>
              <a:t>）</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3.11  </a:t>
            </a:r>
            <a:r>
              <a:rPr lang="ja-JP" altLang="en-US" sz="1400" dirty="0">
                <a:latin typeface="+mn-ea"/>
              </a:rPr>
              <a:t>環境構築（</a:t>
            </a:r>
            <a:r>
              <a:rPr lang="en-US" altLang="ja-JP" sz="1400" dirty="0">
                <a:latin typeface="+mn-ea"/>
              </a:rPr>
              <a:t>8/12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3.12 </a:t>
            </a:r>
            <a:r>
              <a:rPr lang="ja-JP" altLang="en-US" sz="1400" dirty="0">
                <a:latin typeface="+mn-ea"/>
              </a:rPr>
              <a:t> 環境構築（</a:t>
            </a:r>
            <a:r>
              <a:rPr lang="en-US" altLang="ja-JP" sz="1400" dirty="0">
                <a:latin typeface="+mn-ea"/>
              </a:rPr>
              <a:t>9/12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3.13 </a:t>
            </a:r>
            <a:r>
              <a:rPr lang="ja-JP" altLang="en-US" sz="1400" dirty="0">
                <a:latin typeface="+mn-ea"/>
              </a:rPr>
              <a:t> 環境構築（</a:t>
            </a:r>
            <a:r>
              <a:rPr lang="en-US" altLang="ja-JP" sz="1400" dirty="0">
                <a:latin typeface="+mn-ea"/>
              </a:rPr>
              <a:t>10/12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3.14 </a:t>
            </a:r>
            <a:r>
              <a:rPr lang="ja-JP" altLang="en-US" sz="1400" dirty="0">
                <a:latin typeface="+mn-ea"/>
              </a:rPr>
              <a:t> 環境構築（</a:t>
            </a:r>
            <a:r>
              <a:rPr lang="en-US" altLang="ja-JP" sz="1400" dirty="0">
                <a:latin typeface="+mn-ea"/>
              </a:rPr>
              <a:t>11/12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3.15 </a:t>
            </a:r>
            <a:r>
              <a:rPr lang="ja-JP" altLang="en-US" sz="1400" dirty="0">
                <a:latin typeface="+mn-ea"/>
              </a:rPr>
              <a:t> 環境構築（</a:t>
            </a:r>
            <a:r>
              <a:rPr lang="en-US" altLang="ja-JP" sz="1400" dirty="0">
                <a:latin typeface="+mn-ea"/>
              </a:rPr>
              <a:t>12/12</a:t>
            </a:r>
            <a:r>
              <a:rPr lang="ja-JP" altLang="en-US" sz="1400" dirty="0">
                <a:latin typeface="+mn-ea"/>
              </a:rPr>
              <a:t>）</a:t>
            </a:r>
            <a:endParaRPr lang="en-US" altLang="ja-JP" sz="1400" dirty="0">
              <a:latin typeface="+mn-ea"/>
            </a:endParaRPr>
          </a:p>
          <a:p>
            <a:endParaRPr lang="en-US" altLang="ja-JP" sz="1400" dirty="0">
              <a:latin typeface="+mn-ea"/>
            </a:endParaRPr>
          </a:p>
          <a:p>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a:latin typeface="+mn-ea"/>
              </a:rPr>
              <a:t>ITA</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a:latin typeface="+mn-ea"/>
            </a:endParaRPr>
          </a:p>
          <a:p>
            <a:r>
              <a:rPr lang="en-US" altLang="ja-JP" sz="1400" dirty="0">
                <a:latin typeface="+mn-ea"/>
              </a:rPr>
              <a:t>5</a:t>
            </a:r>
            <a:r>
              <a:rPr lang="ja-JP" altLang="en-US" sz="1400" dirty="0" err="1">
                <a:latin typeface="+mn-ea"/>
              </a:rPr>
              <a:t>．</a:t>
            </a:r>
            <a:r>
              <a:rPr lang="ja-JP" altLang="en-US" sz="1400" dirty="0">
                <a:latin typeface="+mn-ea"/>
              </a:rPr>
              <a:t> 参考</a:t>
            </a:r>
            <a:endParaRPr lang="en-US" altLang="ja-JP" sz="1400" dirty="0">
              <a:latin typeface="+mn-ea"/>
            </a:endParaRPr>
          </a:p>
          <a:p>
            <a:r>
              <a:rPr lang="ja-JP" altLang="en-US" sz="1400" dirty="0">
                <a:latin typeface="+mn-ea"/>
              </a:rPr>
              <a:t>　 </a:t>
            </a:r>
            <a:r>
              <a:rPr lang="en-US" altLang="ja-JP" sz="1400" dirty="0">
                <a:latin typeface="+mn-ea"/>
              </a:rPr>
              <a:t>5.1</a:t>
            </a:r>
            <a:r>
              <a:rPr lang="ja-JP" altLang="en-US" sz="1400" dirty="0">
                <a:latin typeface="+mn-ea"/>
              </a:rPr>
              <a:t>　 参考（</a:t>
            </a:r>
            <a:r>
              <a:rPr lang="en-US" altLang="ja-JP" sz="1400" dirty="0">
                <a:latin typeface="+mn-ea"/>
              </a:rPr>
              <a:t>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5.2</a:t>
            </a:r>
            <a:r>
              <a:rPr lang="ja-JP" altLang="en-US" sz="1400" dirty="0">
                <a:latin typeface="+mn-ea"/>
              </a:rPr>
              <a:t>　 参考（</a:t>
            </a:r>
            <a:r>
              <a:rPr lang="en-US" altLang="ja-JP" sz="1400" dirty="0">
                <a:latin typeface="+mn-ea"/>
              </a:rPr>
              <a:t>2/2</a:t>
            </a:r>
            <a:r>
              <a:rPr lang="ja-JP" altLang="en-US" sz="1400" dirty="0">
                <a:latin typeface="+mn-ea"/>
              </a:rPr>
              <a:t>）</a:t>
            </a:r>
            <a:endParaRPr lang="en-US" altLang="ja-JP" sz="1400" dirty="0">
              <a:latin typeface="+mn-ea"/>
            </a:endParaRPr>
          </a:p>
          <a:p>
            <a:endParaRPr lang="en-US" altLang="ja-JP" sz="1400" dirty="0">
              <a:latin typeface="+mn-ea"/>
            </a:endParaRPr>
          </a:p>
        </p:txBody>
      </p:sp>
    </p:spTree>
    <p:extLst>
      <p:ext uri="{BB962C8B-B14F-4D97-AF65-F5344CB8AC3E}">
        <p14:creationId xmlns:p14="http://schemas.microsoft.com/office/powerpoint/2010/main" val="2031341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3.8</a:t>
            </a:r>
            <a:r>
              <a:rPr lang="ja-JP" altLang="en-US" dirty="0"/>
              <a:t>　環境構築（</a:t>
            </a:r>
            <a:r>
              <a:rPr lang="en-US" altLang="ja-JP" dirty="0"/>
              <a:t>5/12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764630"/>
            <a:ext cx="8964487" cy="5616476"/>
          </a:xfrm>
        </p:spPr>
        <p:txBody>
          <a:bodyPr>
            <a:normAutofit/>
          </a:bodyPr>
          <a:lstStyle/>
          <a:p>
            <a:pPr lvl="1"/>
            <a:r>
              <a:rPr lang="ja-JP" altLang="en-US" dirty="0"/>
              <a:t>「</a:t>
            </a:r>
            <a:r>
              <a:rPr lang="en-US" altLang="ja-JP" dirty="0" err="1"/>
              <a:t>ita_base</a:t>
            </a:r>
            <a:r>
              <a:rPr lang="ja-JP" altLang="en-US" dirty="0"/>
              <a:t>」から「</a:t>
            </a:r>
            <a:r>
              <a:rPr lang="en-US" altLang="ja-JP" dirty="0" err="1"/>
              <a:t>terraform_driver</a:t>
            </a:r>
            <a:r>
              <a:rPr lang="ja-JP" altLang="en-US" dirty="0"/>
              <a:t>」までの項目は</a:t>
            </a:r>
            <a:r>
              <a:rPr lang="en-US" altLang="ja-JP" dirty="0"/>
              <a:t>ITA</a:t>
            </a:r>
            <a:r>
              <a:rPr lang="ja-JP" altLang="en-US" dirty="0"/>
              <a:t>本体や機能、連携ドライバのインストール設定の項目です。インストールする場合は設定値を「</a:t>
            </a:r>
            <a:r>
              <a:rPr lang="en-US" altLang="ja-JP" dirty="0"/>
              <a:t>yes</a:t>
            </a:r>
            <a:r>
              <a:rPr lang="ja-JP" altLang="en-US" dirty="0"/>
              <a:t>」、インストールしない場合は「</a:t>
            </a:r>
            <a:r>
              <a:rPr lang="en-US" altLang="ja-JP" dirty="0"/>
              <a:t>no</a:t>
            </a:r>
            <a:r>
              <a:rPr lang="ja-JP" altLang="en-US" dirty="0"/>
              <a:t>」としてください。</a:t>
            </a:r>
            <a:endParaRPr lang="en-US" altLang="ja-JP" sz="100" kern="100" dirty="0">
              <a:latin typeface="+mn-ea"/>
              <a:cs typeface="Times New Roman" panose="02020603050405020304" pitchFamily="18" charset="0"/>
            </a:endParaRPr>
          </a:p>
          <a:p>
            <a:pPr lvl="2"/>
            <a:r>
              <a:rPr lang="ja-JP" altLang="en-US" dirty="0"/>
              <a:t>アンサーファイル</a:t>
            </a:r>
            <a:r>
              <a:rPr lang="en-US" altLang="ja-JP" dirty="0"/>
              <a:t>(ita_answers.txt)</a:t>
            </a:r>
            <a:r>
              <a:rPr lang="ja-JP" altLang="en-US" dirty="0"/>
              <a:t>の項目一覧（</a:t>
            </a:r>
            <a:r>
              <a:rPr lang="en-US" altLang="ja-JP" dirty="0"/>
              <a:t>2/2</a:t>
            </a:r>
            <a:r>
              <a:rPr lang="ja-JP" altLang="en-US" dirty="0"/>
              <a:t>）</a:t>
            </a: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1437055495"/>
              </p:ext>
            </p:extLst>
          </p:nvPr>
        </p:nvGraphicFramePr>
        <p:xfrm>
          <a:off x="539440" y="1826000"/>
          <a:ext cx="8424074" cy="4699430"/>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MariaDB</a:t>
                      </a:r>
                      <a:r>
                        <a:rPr lang="ja-JP" sz="1000" kern="100" dirty="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697136907"/>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900560489"/>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22429368"/>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488353209"/>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ITA</a:t>
                      </a:r>
                      <a:r>
                        <a:rPr lang="ja-JP" sz="1000" kern="100" dirty="0">
                          <a:effectLst/>
                        </a:rPr>
                        <a:t>本体のインストール（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a:effectLst/>
                        </a:rPr>
                        <a:t>メニュー</a:t>
                      </a:r>
                      <a:r>
                        <a:rPr lang="ja-JP" sz="1000" kern="100" dirty="0">
                          <a:effectLst/>
                        </a:rPr>
                        <a:t>作成機能のインストール有無指定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Ansible</a:t>
                      </a:r>
                      <a:r>
                        <a:rPr lang="en-US" sz="1000" kern="100" baseline="0" dirty="0">
                          <a:effectLst/>
                        </a:rPr>
                        <a:t> </a:t>
                      </a:r>
                      <a:r>
                        <a:rPr lang="en-US" sz="1000" kern="100" dirty="0">
                          <a:effectLst/>
                        </a:rPr>
                        <a:t>driver</a:t>
                      </a:r>
                      <a:r>
                        <a:rPr lang="ja-JP" sz="1000" kern="100" dirty="0">
                          <a:effectLst/>
                        </a:rPr>
                        <a:t>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Cobbler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CI/CD for </a:t>
                      </a:r>
                      <a:r>
                        <a:rPr lang="en-US" altLang="ja-JP" sz="1000" kern="100" dirty="0" err="1">
                          <a:effectLst/>
                        </a:rPr>
                        <a:t>IaC</a:t>
                      </a:r>
                      <a:r>
                        <a:rPr lang="ja-JP" altLang="en-US" sz="1000" kern="100" dirty="0">
                          <a:effectLst/>
                        </a:rPr>
                        <a:t>機能</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541146341"/>
                  </a:ext>
                </a:extLst>
              </a:tr>
              <a:tr h="255814">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terraformcli_driver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latin typeface="+mn-lt"/>
                          <a:ea typeface="ＭＳ 明朝" panose="02020609040205080304" pitchFamily="17" charset="-128"/>
                          <a:cs typeface="Times New Roman" panose="02020603050405020304" pitchFamily="18" charset="0"/>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CLI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3728005004"/>
                  </a:ext>
                </a:extLst>
              </a:tr>
              <a:tr h="255814">
                <a:tc>
                  <a:txBody>
                    <a:bodyPr/>
                    <a:lstStyle/>
                    <a:p>
                      <a:pPr algn="just">
                        <a:lnSpc>
                          <a:spcPct val="150000"/>
                        </a:lnSpc>
                        <a:spcAft>
                          <a:spcPts val="0"/>
                        </a:spcAft>
                      </a:pPr>
                      <a:r>
                        <a:rPr lang="en-US" altLang="ja-JP" sz="1000" kern="100" dirty="0" err="1">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a:effectLst/>
                        </a:rPr>
                        <a:t>exastro</a:t>
                      </a:r>
                      <a:r>
                        <a:rPr lang="en-US" altLang="ja-JP" sz="900" kern="100" dirty="0">
                          <a:effectLst/>
                        </a:rPr>
                        <a:t>-it-</a:t>
                      </a:r>
                      <a:r>
                        <a:rPr lang="en-US" altLang="ja-JP" sz="900" kern="100" dirty="0" err="1">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ITA</a:t>
                      </a:r>
                      <a:r>
                        <a:rPr lang="ja-JP" altLang="en-US" sz="1000" kern="100" dirty="0">
                          <a:effectLst/>
                        </a:rPr>
                        <a:t>のドメイン名の指定</a:t>
                      </a:r>
                      <a:r>
                        <a:rPr lang="ja-JP" altLang="en-US" sz="900" kern="100" dirty="0">
                          <a:effectLst/>
                        </a:rPr>
                        <a:t>（</a:t>
                      </a:r>
                      <a:r>
                        <a:rPr lang="en-US" altLang="ja-JP" sz="900" kern="100" dirty="0">
                          <a:effectLst/>
                        </a:rPr>
                        <a:t>ITA</a:t>
                      </a:r>
                      <a:r>
                        <a:rPr lang="ja-JP" altLang="en-US" sz="900" kern="100" dirty="0">
                          <a:effectLst/>
                        </a:rPr>
                        <a:t>インストーラーが自己証明書を作成する時はこちらの値を使用）</a:t>
                      </a:r>
                      <a:endParaRPr lang="ja-JP"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サーバ証明書に使用するファイルのファイルパスを指定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証明書使用時のみ入力。絶対パスで指定してください。）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秘密鍵に使用するファイルのファイルパスを指定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秘密鍵使用時のみ入力。絶対パスで指定してください。）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3084879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3.9</a:t>
            </a:r>
            <a:r>
              <a:rPr lang="ja-JP" altLang="en-US" dirty="0"/>
              <a:t>　環境構築（</a:t>
            </a:r>
            <a:r>
              <a:rPr lang="en-US" altLang="ja-JP" dirty="0"/>
              <a:t>6/12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a:latin typeface="+mn-ea"/>
                <a:cs typeface="+mn-cs"/>
              </a:rPr>
              <a:t>ユーザ指定サーバ証明書・秘密鍵について</a:t>
            </a:r>
            <a:endParaRPr lang="en-US" altLang="ja-JP" sz="2000" dirty="0">
              <a:latin typeface="+mn-ea"/>
              <a:cs typeface="+mn-cs"/>
            </a:endParaRPr>
          </a:p>
          <a:p>
            <a:pPr lvl="1">
              <a:lnSpc>
                <a:spcPct val="110000"/>
              </a:lnSpc>
            </a:pPr>
            <a:r>
              <a:rPr lang="ja-JP" altLang="en-US" dirty="0">
                <a:latin typeface="+mn-ea"/>
              </a:rPr>
              <a:t>サーバ証明書と秘密鍵にユーザが用意したファイルを使用することができます。使用する場合は、サーバー証明書と秘密鍵の両方を用意し、アンサーファイル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a:latin typeface="+mn-ea"/>
              </a:rPr>
              <a:t> </a:t>
            </a:r>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」の両方にファイルパスを入力してください。証明書と秘密鍵どちらか片方のみの使用はできません。</a:t>
            </a:r>
            <a:endParaRPr lang="en-US" altLang="ja-JP" dirty="0">
              <a:latin typeface="+mn-ea"/>
            </a:endParaRPr>
          </a:p>
          <a:p>
            <a:pPr marL="180000" lvl="1" indent="0">
              <a:lnSpc>
                <a:spcPct val="110000"/>
              </a:lnSpc>
              <a:buNone/>
            </a:pPr>
            <a:endParaRPr lang="en-US" altLang="ja-JP" sz="1700" dirty="0">
              <a:latin typeface="+mn-ea"/>
            </a:endParaRPr>
          </a:p>
          <a:p>
            <a:pPr lvl="1"/>
            <a:r>
              <a:rPr lang="ja-JP" altLang="en-US" dirty="0"/>
              <a:t>サーバ証明書に中間証明書が付属している場合は、サーバ証明書に中間証明書を連結してファイルを作成し、「</a:t>
            </a:r>
            <a:r>
              <a:rPr lang="en-US" altLang="ja-JP" kern="100" dirty="0" err="1">
                <a:latin typeface="+mn-ea"/>
                <a:cs typeface="Times New Roman" panose="02020603050405020304" pitchFamily="18" charset="0"/>
              </a:rPr>
              <a:t>certificate_path</a:t>
            </a:r>
            <a:r>
              <a:rPr lang="ja-JP" altLang="en-US" kern="100" dirty="0">
                <a:latin typeface="+mn-ea"/>
                <a:cs typeface="Times New Roman" panose="02020603050405020304" pitchFamily="18" charset="0"/>
              </a:rPr>
              <a:t>」に作成したファイルのパスを指定してください。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a:latin typeface="+mn-ea"/>
            </a:endParaRPr>
          </a:p>
          <a:p>
            <a:pPr marL="180000" lvl="1" indent="0">
              <a:buNone/>
            </a:pPr>
            <a:r>
              <a:rPr lang="ja-JP" altLang="en-US" sz="1500" kern="100" dirty="0">
                <a:latin typeface="+mn-ea"/>
                <a:cs typeface="Times New Roman" panose="02020603050405020304" pitchFamily="18" charset="0"/>
              </a:rPr>
              <a:t>　</a:t>
            </a:r>
            <a:r>
              <a:rPr lang="ja-JP" altLang="en-US" sz="1400" kern="100" dirty="0">
                <a:latin typeface="+mn-ea"/>
                <a:cs typeface="Times New Roman" panose="02020603050405020304" pitchFamily="18" charset="0"/>
              </a:rPr>
              <a:t>作成コマンド例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a:latin typeface="+mn-ea"/>
            </a:endParaRPr>
          </a:p>
          <a:p>
            <a:pPr lvl="1"/>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」に入力がない場合は、</a:t>
            </a:r>
            <a:r>
              <a:rPr lang="en-US" altLang="ja-JP" dirty="0">
                <a:latin typeface="+mn-ea"/>
              </a:rPr>
              <a:t>ITA</a:t>
            </a:r>
            <a:r>
              <a:rPr lang="ja-JP" altLang="en-US" dirty="0">
                <a:latin typeface="+mn-ea"/>
              </a:rPr>
              <a:t>インストーラーがアンサーファイルの「</a:t>
            </a:r>
            <a:r>
              <a:rPr lang="en-US" altLang="ja-JP" dirty="0" err="1">
                <a:latin typeface="+mn-ea"/>
              </a:rPr>
              <a:t>ita_domain</a:t>
            </a:r>
            <a:r>
              <a:rPr lang="ja-JP" altLang="en-US" dirty="0">
                <a:latin typeface="+mn-ea"/>
              </a:rPr>
              <a:t>」の値を使用して自己証明書を作成・設置します。</a:t>
            </a:r>
            <a:endParaRPr lang="en-US" altLang="ja-JP" dirty="0">
              <a:latin typeface="+mn-ea"/>
            </a:endParaRPr>
          </a:p>
          <a:p>
            <a:pPr marL="180000" lvl="1" indent="0">
              <a:buNone/>
            </a:pPr>
            <a:r>
              <a:rPr lang="ja-JP" altLang="en-US" dirty="0">
                <a:latin typeface="+mn-ea"/>
              </a:rPr>
              <a:t>（</a:t>
            </a:r>
            <a:r>
              <a:rPr lang="en-US" altLang="ja-JP" dirty="0">
                <a:latin typeface="+mn-ea"/>
              </a:rPr>
              <a:t>※</a:t>
            </a:r>
            <a:r>
              <a:rPr lang="ja-JP" altLang="en-US" dirty="0">
                <a:latin typeface="+mn-ea"/>
              </a:rPr>
              <a:t>「</a:t>
            </a:r>
            <a:r>
              <a:rPr lang="en-US" altLang="ja-JP" dirty="0" err="1">
                <a:latin typeface="+mn-ea"/>
              </a:rPr>
              <a:t>ita_domain</a:t>
            </a:r>
            <a:r>
              <a:rPr lang="ja-JP" altLang="en-US" dirty="0">
                <a:latin typeface="+mn-ea"/>
              </a:rPr>
              <a:t>」の値を自己証明書作成時のコモンネーム、ならびに自己証明書と秘密鍵のファイル名に使用します</a:t>
            </a:r>
            <a:endParaRPr lang="en-US" altLang="ja-JP" kern="100" dirty="0">
              <a:latin typeface="+mn-ea"/>
              <a:cs typeface="Times New Roman" panose="02020603050405020304" pitchFamily="18" charset="0"/>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3853939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3.10</a:t>
            </a:r>
            <a:r>
              <a:rPr lang="ja-JP" altLang="en-US" dirty="0"/>
              <a:t>　環境構築（</a:t>
            </a:r>
            <a:r>
              <a:rPr lang="en-US" altLang="ja-JP" dirty="0"/>
              <a:t>7/12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etc</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pki</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tls</a:t>
            </a:r>
            <a:r>
              <a:rPr lang="en-US" altLang="ja-JP" kern="100" dirty="0">
                <a:latin typeface="+mn-ea"/>
                <a:cs typeface="Times New Roman" panose="02020603050405020304" pitchFamily="18" charset="0"/>
              </a:rPr>
              <a:t>/certs</a:t>
            </a:r>
            <a:r>
              <a:rPr lang="ja-JP" altLang="en-US" dirty="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a:latin typeface="+mn-ea"/>
            </a:endParaRPr>
          </a:p>
          <a:p>
            <a:pPr lvl="1">
              <a:lnSpc>
                <a:spcPct val="110000"/>
              </a:lnSpc>
            </a:pPr>
            <a:endParaRPr lang="en-US" altLang="ja-JP" dirty="0">
              <a:latin typeface="+mn-ea"/>
            </a:endParaRPr>
          </a:p>
          <a:p>
            <a:pPr lvl="1">
              <a:lnSpc>
                <a:spcPct val="110000"/>
              </a:lnSpc>
            </a:pPr>
            <a:r>
              <a:rPr lang="ja-JP" altLang="en-US" dirty="0">
                <a:latin typeface="+mn-ea"/>
              </a:rPr>
              <a:t>アンインストールでは、アンサーファイル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」の両方にファイル指定がある場合は、それらの指定されたファイルの削除を行い、ファイル指定がない場合は、アンサーファイルの「</a:t>
            </a:r>
            <a:r>
              <a:rPr lang="en-US" altLang="ja-JP" dirty="0" err="1">
                <a:latin typeface="+mn-ea"/>
              </a:rPr>
              <a:t>ita_domain</a:t>
            </a:r>
            <a:r>
              <a:rPr lang="ja-JP" altLang="en-US" dirty="0">
                <a:latin typeface="+mn-ea"/>
              </a:rPr>
              <a:t>」に指定されている名前を使用したファイルを削除します。</a:t>
            </a:r>
            <a:endParaRPr lang="en-US" altLang="ja-JP" dirty="0">
              <a:latin typeface="+mn-ea"/>
            </a:endParaRPr>
          </a:p>
          <a:p>
            <a:pPr marL="180000" lvl="1" indent="0">
              <a:lnSpc>
                <a:spcPct val="110000"/>
              </a:lnSpc>
              <a:buNone/>
            </a:pPr>
            <a:endParaRPr lang="en-US" altLang="ja-JP" sz="1700" dirty="0">
              <a:latin typeface="+mn-ea"/>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123661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3.11</a:t>
            </a:r>
            <a:r>
              <a:rPr lang="ja-JP" altLang="en-US" dirty="0"/>
              <a:t>　環境構築（</a:t>
            </a:r>
            <a:r>
              <a:rPr lang="en-US" altLang="ja-JP" dirty="0"/>
              <a:t>8/12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(ita_answers.txt)</a:t>
            </a:r>
            <a:r>
              <a:rPr lang="ja-JP" altLang="en-US" dirty="0"/>
              <a:t>のサンプル</a:t>
            </a:r>
            <a:endParaRPr lang="en-US" altLang="ja-JP" dirty="0"/>
          </a:p>
          <a:p>
            <a:pPr lvl="1"/>
            <a:r>
              <a:rPr lang="ja-JP" altLang="en-US" dirty="0"/>
              <a:t>アンサーファイル</a:t>
            </a:r>
            <a:r>
              <a:rPr lang="en-US" altLang="ja-JP" dirty="0"/>
              <a:t>(ita_answers.txt)</a:t>
            </a:r>
            <a:r>
              <a:rPr lang="ja-JP" altLang="en-US" dirty="0"/>
              <a:t>のサンプルを以下に示します</a:t>
            </a:r>
            <a:endParaRPr lang="en-US" altLang="ja-JP" dirty="0"/>
          </a:p>
          <a:p>
            <a:pPr marL="360000" lvl="2" indent="0">
              <a:buNone/>
            </a:pPr>
            <a:r>
              <a:rPr lang="ja-JP" altLang="en-US" sz="1600" dirty="0"/>
              <a:t>　　　　　　・アンサーファイル</a:t>
            </a:r>
            <a:r>
              <a:rPr lang="en-US" altLang="ja-JP" sz="1600" dirty="0"/>
              <a:t>(ita_answers.txt)</a:t>
            </a:r>
            <a:r>
              <a:rPr lang="ja-JP" altLang="en-US" sz="1600" dirty="0"/>
              <a:t>のサンプル</a:t>
            </a:r>
            <a:r>
              <a:rPr lang="en-US" altLang="ja-JP" sz="1600" dirty="0"/>
              <a:t>(1/2)</a:t>
            </a:r>
            <a:br>
              <a:rPr lang="en-US" altLang="ja-JP" sz="1600" dirty="0"/>
            </a:br>
            <a:endParaRPr lang="en-US" altLang="ja-JP" sz="1600" dirty="0"/>
          </a:p>
          <a:p>
            <a:endParaRPr lang="en-US" altLang="ja-JP" dirty="0"/>
          </a:p>
          <a:p>
            <a:pPr lvl="1"/>
            <a:endParaRPr lang="en-US" altLang="ja-JP" dirty="0"/>
          </a:p>
        </p:txBody>
      </p:sp>
      <p:sp>
        <p:nvSpPr>
          <p:cNvPr id="5" name="正方形/長方形 4"/>
          <p:cNvSpPr/>
          <p:nvPr/>
        </p:nvSpPr>
        <p:spPr>
          <a:xfrm>
            <a:off x="1835620" y="1916790"/>
            <a:ext cx="4825906" cy="446462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ffline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endParaRPr lang="en-US" altLang="ja-JP" sz="1100" b="1" dirty="0">
              <a:solidFill>
                <a:srgbClr val="FF0000"/>
              </a:solidFill>
              <a:latin typeface="+mn-ea"/>
            </a:endParaRPr>
          </a:p>
          <a:p>
            <a:pPr algn="ctr"/>
            <a:r>
              <a:rPr lang="ja-JP" altLang="en-US" sz="1100" b="1" dirty="0">
                <a:solidFill>
                  <a:srgbClr val="FF0000"/>
                </a:solidFill>
                <a:latin typeface="+mn-ea"/>
              </a:rPr>
              <a:t>アンサーファイル</a:t>
            </a:r>
            <a:r>
              <a:rPr lang="en-US" altLang="ja-JP" sz="1100" b="1" dirty="0">
                <a:solidFill>
                  <a:srgbClr val="FF0000"/>
                </a:solidFill>
                <a:latin typeface="+mn-ea"/>
              </a:rPr>
              <a:t>(ita_answers.txt)</a:t>
            </a:r>
            <a:r>
              <a:rPr lang="ja-JP" altLang="en-US" sz="1100" b="1" dirty="0">
                <a:solidFill>
                  <a:srgbClr val="FF0000"/>
                </a:solidFill>
                <a:latin typeface="+mn-ea"/>
              </a:rPr>
              <a:t>ではどの項目にも全角文字が使用できません。</a:t>
            </a:r>
            <a:endParaRPr lang="en-US" altLang="ja-JP" sz="1100" b="1" dirty="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513289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3.12</a:t>
            </a:r>
            <a:r>
              <a:rPr lang="ja-JP" altLang="en-US" dirty="0"/>
              <a:t>　環境構築（</a:t>
            </a:r>
            <a:r>
              <a:rPr lang="en-US" altLang="ja-JP" dirty="0"/>
              <a:t>9/12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アンサーファイル</a:t>
            </a:r>
            <a:r>
              <a:rPr lang="en-US" altLang="ja-JP" dirty="0"/>
              <a:t>(ita_answers.txt)</a:t>
            </a:r>
            <a:r>
              <a:rPr lang="ja-JP" altLang="en-US" dirty="0"/>
              <a:t>のサンプルを以下に示します</a:t>
            </a:r>
            <a:endParaRPr lang="en-US" altLang="ja-JP" dirty="0"/>
          </a:p>
          <a:p>
            <a:pPr marL="180000" lvl="1" indent="0">
              <a:buNone/>
            </a:pPr>
            <a:r>
              <a:rPr lang="en-US" altLang="ja-JP" dirty="0"/>
              <a:t>	</a:t>
            </a:r>
            <a:r>
              <a:rPr lang="ja-JP" altLang="en-US" dirty="0"/>
              <a:t>　　　・アンサーファイル</a:t>
            </a:r>
            <a:r>
              <a:rPr lang="en-US" altLang="ja-JP" dirty="0"/>
              <a:t>(ita_answers.txt)</a:t>
            </a:r>
            <a:r>
              <a:rPr lang="ja-JP" altLang="en-US" dirty="0"/>
              <a:t>のサンプル</a:t>
            </a:r>
            <a:r>
              <a:rPr lang="en-US" altLang="ja-JP" dirty="0"/>
              <a:t>(2/2)</a:t>
            </a:r>
            <a:br>
              <a:rPr lang="en-US" altLang="ja-JP" dirty="0"/>
            </a:br>
            <a:br>
              <a:rPr lang="en-US" altLang="ja-JP" dirty="0"/>
            </a:br>
            <a:endParaRPr lang="en-US" altLang="ja-JP" dirty="0"/>
          </a:p>
          <a:p>
            <a:endParaRPr lang="en-US" altLang="ja-JP" dirty="0"/>
          </a:p>
          <a:p>
            <a:pPr lvl="1"/>
            <a:endParaRPr lang="en-US" altLang="ja-JP" dirty="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terraformcli_driver:yes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p:txBody>
      </p:sp>
      <p:sp>
        <p:nvSpPr>
          <p:cNvPr id="6" name="角丸四角形 5"/>
          <p:cNvSpPr/>
          <p:nvPr/>
        </p:nvSpPr>
        <p:spPr bwMode="auto">
          <a:xfrm>
            <a:off x="7020920" y="1772770"/>
            <a:ext cx="2015700" cy="1800250"/>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r>
              <a:rPr lang="en-US" altLang="ja-JP" sz="1200" b="1" dirty="0" err="1">
                <a:solidFill>
                  <a:srgbClr val="FF0000"/>
                </a:solidFill>
                <a:latin typeface="+mn-ea"/>
              </a:rPr>
              <a:t>MariaDB</a:t>
            </a:r>
            <a:r>
              <a:rPr lang="ja-JP" altLang="en-US" sz="1200" b="1" dirty="0">
                <a:solidFill>
                  <a:srgbClr val="FF0000"/>
                </a:solidFill>
                <a:latin typeface="+mn-ea"/>
              </a:rPr>
              <a:t>のデータベース名、ユーザ名、パスワードはアンサーファイルで定義します。</a:t>
            </a: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a:p>
            <a:pPr algn="ctr"/>
            <a:r>
              <a:rPr lang="en-US" altLang="ja-JP" sz="1100" b="1" dirty="0">
                <a:solidFill>
                  <a:srgbClr val="FF0000"/>
                </a:solidFill>
                <a:latin typeface="+mn-ea"/>
              </a:rPr>
              <a:t>※</a:t>
            </a:r>
            <a:r>
              <a:rPr lang="ja-JP" altLang="en-US" sz="1100" b="1" dirty="0">
                <a:solidFill>
                  <a:srgbClr val="FF0000"/>
                </a:solidFill>
                <a:latin typeface="+mn-ea"/>
              </a:rPr>
              <a:t>パスワードに使える文字は半角</a:t>
            </a:r>
            <a:r>
              <a:rPr lang="ja-JP" altLang="en-US" sz="1100" b="1">
                <a:solidFill>
                  <a:srgbClr val="FF0000"/>
                </a:solidFill>
                <a:latin typeface="+mn-ea"/>
              </a:rPr>
              <a:t>英数字と半角記号</a:t>
            </a:r>
            <a:endParaRPr lang="en-US" altLang="ja-JP" sz="1100" b="1" dirty="0">
              <a:solidFill>
                <a:srgbClr val="FF0000"/>
              </a:solidFill>
              <a:latin typeface="+mn-ea"/>
            </a:endParaRPr>
          </a:p>
          <a:p>
            <a:pPr algn="ctr"/>
            <a:r>
              <a:rPr lang="ja-JP" altLang="en-US" sz="1100" b="1" dirty="0">
                <a:solidFill>
                  <a:srgbClr val="FF0000"/>
                </a:solidFill>
                <a:latin typeface="+mn-ea"/>
              </a:rPr>
              <a:t>です。</a:t>
            </a:r>
            <a:endParaRPr lang="en-US" altLang="ja-JP" sz="1100" b="1" dirty="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725180"/>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804274"/>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62662"/>
            <a:ext cx="2015700" cy="140980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ユーザ指定の</a:t>
            </a:r>
            <a:r>
              <a:rPr lang="en-US" altLang="ja-JP" sz="1200" b="1" dirty="0">
                <a:solidFill>
                  <a:srgbClr val="FF0000"/>
                </a:solidFill>
                <a:latin typeface="+mn-ea"/>
              </a:rPr>
              <a:t>SSL</a:t>
            </a:r>
            <a:r>
              <a:rPr lang="ja-JP" altLang="en-US" sz="1200" b="1" dirty="0">
                <a:solidFill>
                  <a:srgbClr val="FF0000"/>
                </a:solidFill>
                <a:latin typeface="+mn-ea"/>
              </a:rPr>
              <a:t>証明書と秘密鍵の両方を使用する時のみ入力してください。</a:t>
            </a:r>
            <a:endParaRPr lang="en-US" altLang="ja-JP" sz="1200" b="1" dirty="0">
              <a:solidFill>
                <a:srgbClr val="FF0000"/>
              </a:solidFill>
              <a:latin typeface="+mn-ea"/>
            </a:endParaRPr>
          </a:p>
          <a:p>
            <a:pPr algn="ctr"/>
            <a:r>
              <a:rPr lang="ja-JP" altLang="en-US" sz="1200" b="1" dirty="0">
                <a:solidFill>
                  <a:srgbClr val="FF0000"/>
                </a:solidFill>
                <a:latin typeface="+mn-ea"/>
              </a:rPr>
              <a:t>どちらか片方のみの使用はできません。</a:t>
            </a:r>
            <a:endParaRPr lang="en-US" altLang="ja-JP" sz="1200" b="1" dirty="0">
              <a:solidFill>
                <a:srgbClr val="FF0000"/>
              </a:solidFill>
              <a:latin typeface="+mn-ea"/>
            </a:endParaRPr>
          </a:p>
          <a:p>
            <a:pPr algn="ct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p:txBody>
      </p:sp>
      <p:grpSp>
        <p:nvGrpSpPr>
          <p:cNvPr id="16" name="グループ化 15"/>
          <p:cNvGrpSpPr/>
          <p:nvPr/>
        </p:nvGrpSpPr>
        <p:grpSpPr>
          <a:xfrm>
            <a:off x="6765354" y="4509150"/>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3052945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3.13</a:t>
            </a:r>
            <a:r>
              <a:rPr lang="ja-JP" altLang="en-US" dirty="0"/>
              <a:t>　環境構築（</a:t>
            </a:r>
            <a:r>
              <a:rPr lang="en-US" altLang="ja-JP" dirty="0"/>
              <a:t>10/12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85000" lnSpcReduction="10000"/>
          </a:bodyPr>
          <a:lstStyle/>
          <a:p>
            <a:r>
              <a:rPr lang="en-US" altLang="ja-JP" sz="2200" dirty="0">
                <a:latin typeface="+mn-ea"/>
              </a:rPr>
              <a:t>ITA</a:t>
            </a:r>
            <a:r>
              <a:rPr lang="ja-JP" altLang="en-US" sz="2200" dirty="0">
                <a:latin typeface="+mn-ea"/>
              </a:rPr>
              <a:t>インストーラー</a:t>
            </a:r>
            <a:r>
              <a:rPr lang="en-US" altLang="ja-JP" sz="2200" dirty="0">
                <a:latin typeface="+mn-ea"/>
              </a:rPr>
              <a:t>(</a:t>
            </a:r>
            <a:r>
              <a:rPr lang="ja-JP" altLang="en-US" sz="2200" dirty="0">
                <a:latin typeface="+mn-ea"/>
              </a:rPr>
              <a:t>オフラインインストール</a:t>
            </a:r>
            <a:r>
              <a:rPr lang="en-US" altLang="ja-JP" sz="2200" dirty="0">
                <a:latin typeface="+mn-ea"/>
              </a:rPr>
              <a:t>)</a:t>
            </a:r>
            <a:r>
              <a:rPr lang="ja-JP" altLang="en-US" sz="2200" dirty="0">
                <a:latin typeface="+mn-ea"/>
              </a:rPr>
              <a:t>実行</a:t>
            </a:r>
            <a:endParaRPr lang="en-US" altLang="ja-JP" sz="2200" dirty="0">
              <a:latin typeface="+mn-ea"/>
            </a:endParaRPr>
          </a:p>
          <a:p>
            <a:pPr lvl="1"/>
            <a:r>
              <a:rPr lang="ja-JP" altLang="en-US" sz="1700" dirty="0">
                <a:latin typeface="+mn-ea"/>
              </a:rPr>
              <a:t>以下のコマンドで、</a:t>
            </a:r>
            <a:r>
              <a:rPr lang="en-US" altLang="ja-JP" sz="1700" dirty="0">
                <a:latin typeface="+mn-ea"/>
              </a:rPr>
              <a:t> ITA</a:t>
            </a:r>
            <a:r>
              <a:rPr lang="ja-JP" altLang="en-US" sz="1700" dirty="0">
                <a:latin typeface="+mn-ea"/>
              </a:rPr>
              <a:t>インストーラー</a:t>
            </a:r>
            <a:r>
              <a:rPr lang="en-US" altLang="ja-JP" sz="1700" dirty="0">
                <a:latin typeface="+mn-ea"/>
              </a:rPr>
              <a:t>(</a:t>
            </a:r>
            <a:r>
              <a:rPr lang="ja-JP" altLang="en-US" sz="1700" dirty="0">
                <a:latin typeface="+mn-ea"/>
              </a:rPr>
              <a:t>オフラインインストール</a:t>
            </a:r>
            <a:r>
              <a:rPr lang="en-US" altLang="ja-JP" sz="1700" dirty="0">
                <a:latin typeface="+mn-ea"/>
              </a:rPr>
              <a:t>)</a:t>
            </a:r>
            <a:r>
              <a:rPr lang="ja-JP" altLang="en-US" sz="1700" dirty="0">
                <a:latin typeface="+mn-ea"/>
              </a:rPr>
              <a:t>を実行します。</a:t>
            </a:r>
            <a:endParaRPr lang="en-US" altLang="ja-JP" sz="1700" dirty="0">
              <a:latin typeface="+mn-ea"/>
            </a:endParaRPr>
          </a:p>
          <a:p>
            <a:pPr marL="360000" lvl="2" indent="0">
              <a:buNone/>
            </a:pPr>
            <a:endParaRPr lang="en-US" altLang="ja-JP" sz="1600" dirty="0"/>
          </a:p>
          <a:p>
            <a:pPr marL="360000" lvl="2" indent="0">
              <a:buNone/>
            </a:pPr>
            <a:r>
              <a:rPr lang="en-US" altLang="ja-JP" sz="1500" dirty="0"/>
              <a:t># </a:t>
            </a:r>
            <a:r>
              <a:rPr lang="en-US" altLang="ja-JP" sz="1500" kern="100" dirty="0" err="1"/>
              <a:t>sh</a:t>
            </a:r>
            <a:r>
              <a:rPr lang="en-US" altLang="ja-JP" sz="1500" kern="100" dirty="0"/>
              <a:t> ita_installer.sh</a:t>
            </a:r>
            <a:br>
              <a:rPr lang="en-US" altLang="ja-JP" dirty="0"/>
            </a:br>
            <a:endParaRPr lang="en-US" altLang="ja-JP" dirty="0"/>
          </a:p>
          <a:p>
            <a:pPr marL="360000" lvl="2" indent="0">
              <a:buNone/>
            </a:pPr>
            <a:endParaRPr lang="en-US" altLang="ja-JP" dirty="0"/>
          </a:p>
          <a:p>
            <a:r>
              <a:rPr lang="ja-JP" altLang="en-US" sz="2200" dirty="0"/>
              <a:t>処理の確認</a:t>
            </a:r>
          </a:p>
          <a:p>
            <a:pPr lvl="1"/>
            <a:r>
              <a:rPr lang="ja-JP" altLang="en-US" sz="1700" dirty="0">
                <a:latin typeface="+mn-ea"/>
              </a:rPr>
              <a:t>環境構築ツールを実行すると、</a:t>
            </a:r>
            <a:r>
              <a:rPr lang="en-US" altLang="ja-JP" sz="1700" kern="100" dirty="0">
                <a:latin typeface="+mn-ea"/>
              </a:rPr>
              <a:t>ita</a:t>
            </a:r>
            <a:r>
              <a:rPr lang="en-US" altLang="ja-JP" sz="1700" dirty="0">
                <a:latin typeface="+mn-ea"/>
              </a:rPr>
              <a:t>_builder.log</a:t>
            </a:r>
            <a:r>
              <a:rPr lang="ja-JP" altLang="en-US" sz="1700" dirty="0">
                <a:latin typeface="+mn-ea"/>
              </a:rPr>
              <a:t>、</a:t>
            </a:r>
            <a:r>
              <a:rPr lang="en-US" altLang="ja-JP" sz="1700" dirty="0">
                <a:latin typeface="+mn-ea"/>
              </a:rPr>
              <a:t>ita_installer.log </a:t>
            </a:r>
            <a:r>
              <a:rPr lang="ja-JP" altLang="en-US" sz="1700" dirty="0">
                <a:latin typeface="+mn-ea"/>
              </a:rPr>
              <a:t>に処理内容が</a:t>
            </a:r>
            <a:br>
              <a:rPr lang="en-US" altLang="ja-JP" sz="1700" dirty="0">
                <a:latin typeface="+mn-ea"/>
              </a:rPr>
            </a:br>
            <a:r>
              <a:rPr lang="ja-JP" altLang="en-US" sz="1700" dirty="0">
                <a:latin typeface="+mn-ea"/>
              </a:rPr>
              <a:t>出力されます。</a:t>
            </a:r>
            <a:endParaRPr lang="en-US" altLang="ja-JP" sz="1700" dirty="0">
              <a:latin typeface="+mn-ea"/>
            </a:endParaRPr>
          </a:p>
          <a:p>
            <a:pPr lvl="1"/>
            <a:r>
              <a:rPr lang="ja-JP" altLang="en-US" sz="1700" dirty="0">
                <a:latin typeface="+mn-ea"/>
              </a:rPr>
              <a:t>ログ格納パス</a:t>
            </a:r>
            <a:endParaRPr lang="en-US" altLang="ja-JP" sz="1700" dirty="0">
              <a:latin typeface="+mn-ea"/>
            </a:endParaRPr>
          </a:p>
          <a:p>
            <a:pPr marL="180000" lvl="1" indent="0">
              <a:buNone/>
            </a:pPr>
            <a:r>
              <a:rPr lang="ja-JP" altLang="en-US" dirty="0"/>
              <a:t>　</a:t>
            </a:r>
            <a:r>
              <a:rPr lang="en-US" altLang="ja-JP" sz="1500" dirty="0"/>
              <a:t>/(</a:t>
            </a:r>
            <a:r>
              <a:rPr lang="ja-JP" altLang="en-US" sz="1500" dirty="0"/>
              <a:t>インストール資材展開先</a:t>
            </a:r>
            <a:r>
              <a:rPr lang="en-US" altLang="ja-JP" sz="1500" dirty="0"/>
              <a:t>)/</a:t>
            </a:r>
            <a:r>
              <a:rPr lang="en-US" altLang="ja-JP" sz="1500" kern="100" dirty="0" err="1"/>
              <a:t>ita</a:t>
            </a:r>
            <a:r>
              <a:rPr lang="en-US" altLang="ja-JP" sz="1500" dirty="0" err="1"/>
              <a:t>_install_package</a:t>
            </a:r>
            <a:r>
              <a:rPr lang="en-US" altLang="ja-JP" sz="1500" dirty="0"/>
              <a:t>/</a:t>
            </a:r>
            <a:r>
              <a:rPr lang="en-US" altLang="ja-JP" sz="1500" dirty="0" err="1"/>
              <a:t>install_scripts</a:t>
            </a:r>
            <a:r>
              <a:rPr lang="en-US" altLang="ja-JP" sz="1500" dirty="0"/>
              <a:t>/log/</a:t>
            </a:r>
          </a:p>
          <a:p>
            <a:pPr marL="180000" lvl="1" indent="0">
              <a:buNone/>
            </a:pPr>
            <a:endParaRPr lang="en-US" altLang="ja-JP" sz="1400" dirty="0"/>
          </a:p>
          <a:p>
            <a:pPr marL="180000" lvl="1" indent="0">
              <a:buNone/>
            </a:pPr>
            <a:endParaRPr lang="en-US" altLang="ja-JP" sz="1400" dirty="0"/>
          </a:p>
          <a:p>
            <a:pPr marL="180000" lvl="1">
              <a:buFont typeface="Arial" panose="020B0604020202020204" pitchFamily="34" charset="0"/>
              <a:buChar char="▌"/>
            </a:pPr>
            <a:r>
              <a:rPr lang="ja-JP" altLang="en-US" sz="2200" dirty="0">
                <a:latin typeface="+mn-ea"/>
                <a:cs typeface="+mn-cs"/>
              </a:rPr>
              <a:t>終了ステータスについて</a:t>
            </a:r>
            <a:endParaRPr lang="en-US" altLang="ja-JP" sz="2200" dirty="0">
              <a:latin typeface="+mn-ea"/>
              <a:cs typeface="+mn-cs"/>
            </a:endParaRPr>
          </a:p>
          <a:p>
            <a:pPr lvl="1"/>
            <a:r>
              <a:rPr lang="en-US" altLang="ja-JP" sz="1700" dirty="0">
                <a:latin typeface="+mn-ea"/>
              </a:rPr>
              <a:t>ITA</a:t>
            </a:r>
            <a:r>
              <a:rPr lang="ja-JP" altLang="en-US" sz="1700" dirty="0">
                <a:latin typeface="+mn-ea"/>
              </a:rPr>
              <a:t>インストーラーは、シェルの処理終了時に終了の状態によって以下の終了ステータスを返します。</a:t>
            </a:r>
            <a:endParaRPr lang="en-US" altLang="ja-JP" sz="1700" dirty="0">
              <a:latin typeface="+mn-ea"/>
            </a:endParaRPr>
          </a:p>
          <a:p>
            <a:pPr marL="180000" lvl="1" indent="0">
              <a:buNone/>
            </a:pPr>
            <a:r>
              <a:rPr lang="ja-JP" altLang="en-US" dirty="0"/>
              <a:t>　正常終了時：</a:t>
            </a:r>
            <a:r>
              <a:rPr lang="en-US" altLang="ja-JP" dirty="0"/>
              <a:t>0</a:t>
            </a:r>
          </a:p>
          <a:p>
            <a:pPr marL="180000" lvl="1" indent="0">
              <a:buNone/>
            </a:pPr>
            <a:r>
              <a:rPr lang="ja-JP" altLang="en-US" dirty="0"/>
              <a:t>　異常終了時：</a:t>
            </a:r>
            <a:r>
              <a:rPr lang="en-US" altLang="ja-JP" dirty="0"/>
              <a:t>1</a:t>
            </a:r>
          </a:p>
          <a:p>
            <a:pPr marL="180000" lvl="1" indent="0">
              <a:buNone/>
            </a:pPr>
            <a:endParaRPr lang="en-US" altLang="ja-JP" dirty="0"/>
          </a:p>
          <a:p>
            <a:pPr marL="180000" lvl="1" indent="0">
              <a:buNone/>
            </a:pPr>
            <a:endParaRPr lang="en-US" altLang="ja-JP" dirty="0"/>
          </a:p>
          <a:p>
            <a:pPr marL="180000" lvl="1">
              <a:buFont typeface="Arial" panose="020B0604020202020204" pitchFamily="34" charset="0"/>
              <a:buChar char="▌"/>
            </a:pPr>
            <a:endParaRPr lang="en-US" altLang="ja-JP" sz="1800" dirty="0">
              <a:cs typeface="+mn-cs"/>
            </a:endParaRPr>
          </a:p>
          <a:p>
            <a:pPr marL="180000" lvl="1" indent="0">
              <a:buNone/>
            </a:pPr>
            <a:br>
              <a:rPr lang="en-US" altLang="ja-JP" dirty="0"/>
            </a:br>
            <a:endParaRPr lang="en-US" altLang="ja-JP" dirty="0"/>
          </a:p>
        </p:txBody>
      </p:sp>
    </p:spTree>
    <p:extLst>
      <p:ext uri="{BB962C8B-B14F-4D97-AF65-F5344CB8AC3E}">
        <p14:creationId xmlns:p14="http://schemas.microsoft.com/office/powerpoint/2010/main" val="3027418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3.14</a:t>
            </a:r>
            <a:r>
              <a:rPr lang="ja-JP" altLang="en-US" dirty="0"/>
              <a:t>　環境構築（</a:t>
            </a:r>
            <a:r>
              <a:rPr lang="en-US" altLang="ja-JP" dirty="0"/>
              <a:t>11/12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環境構築時にインストールされるライブラリの一覧</a:t>
            </a:r>
            <a:endParaRPr lang="en-US" altLang="ja-JP" dirty="0"/>
          </a:p>
          <a:p>
            <a:pPr lvl="1"/>
            <a:r>
              <a:rPr lang="en-US" altLang="ja-JP" dirty="0">
                <a:latin typeface="+mn-ea"/>
              </a:rPr>
              <a:t>ITA</a:t>
            </a:r>
            <a:r>
              <a:rPr lang="ja-JP" altLang="en-US" dirty="0">
                <a:latin typeface="+mn-ea"/>
              </a:rPr>
              <a:t>インストーラー</a:t>
            </a:r>
            <a:r>
              <a:rPr lang="en-US" altLang="ja-JP" dirty="0">
                <a:latin typeface="+mn-ea"/>
              </a:rPr>
              <a:t>(</a:t>
            </a:r>
            <a:r>
              <a:rPr lang="ja-JP" altLang="en-US" dirty="0">
                <a:latin typeface="+mn-ea"/>
              </a:rPr>
              <a:t>オフラインインストール</a:t>
            </a:r>
            <a:r>
              <a:rPr lang="en-US" altLang="ja-JP" dirty="0">
                <a:latin typeface="+mn-ea"/>
              </a:rPr>
              <a:t>)</a:t>
            </a:r>
            <a:r>
              <a:rPr lang="ja-JP" altLang="en-US" dirty="0"/>
              <a:t>を実行することでインストールされるライブラリは、以下となります。</a:t>
            </a:r>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2041967895"/>
              </p:ext>
            </p:extLst>
          </p:nvPr>
        </p:nvGraphicFramePr>
        <p:xfrm>
          <a:off x="467430" y="1700760"/>
          <a:ext cx="6821099" cy="4300157"/>
        </p:xfrm>
        <a:graphic>
          <a:graphicData uri="http://schemas.openxmlformats.org/drawingml/2006/table">
            <a:tbl>
              <a:tblPr firstRow="1" firstCol="1" bandRow="1">
                <a:tableStyleId>{5C22544A-7EE6-4342-B048-85BDC9FD1C3A}</a:tableStyleId>
              </a:tblPr>
              <a:tblGrid>
                <a:gridCol w="1869056">
                  <a:extLst>
                    <a:ext uri="{9D8B030D-6E8A-4147-A177-3AD203B41FA5}">
                      <a16:colId xmlns:a16="http://schemas.microsoft.com/office/drawing/2014/main" val="20000"/>
                    </a:ext>
                  </a:extLst>
                </a:gridCol>
                <a:gridCol w="1572299">
                  <a:extLst>
                    <a:ext uri="{9D8B030D-6E8A-4147-A177-3AD203B41FA5}">
                      <a16:colId xmlns:a16="http://schemas.microsoft.com/office/drawing/2014/main" val="20001"/>
                    </a:ext>
                  </a:extLst>
                </a:gridCol>
                <a:gridCol w="3379744">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a:effectLst/>
                        </a:rPr>
                        <a:t>インストールドライバ</a:t>
                      </a:r>
                      <a:r>
                        <a:rPr lang="en-US" altLang="ja-JP" sz="1050" kern="10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a:effectLst/>
                        </a:rPr>
                        <a:t>(*1),</a:t>
                      </a:r>
                      <a:r>
                        <a:rPr lang="en-US" altLang="ja-JP" sz="1050" kern="100" baseline="0" dirty="0">
                          <a:effectLst/>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a:effectLst/>
                          <a:latin typeface="Segoe UI" panose="020B0502040204020203" pitchFamily="34" charset="0"/>
                          <a:ea typeface="Segoe UI" panose="020B0502040204020203" pitchFamily="34" charset="0"/>
                          <a:cs typeface="Segoe UI" panose="020B0502040204020203" pitchFamily="34" charset="0"/>
                        </a:rPr>
                        <a:t>(*1)</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ITA</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unzip,</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sudo</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29826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750781">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rPr>
                        <a:t>ph</a:t>
                      </a:r>
                      <a:r>
                        <a:rPr lang="en-US" sz="1050" kern="100" dirty="0" err="1">
                          <a:effectLst/>
                        </a:rPr>
                        <a:t>p</a:t>
                      </a:r>
                      <a:r>
                        <a:rPr lang="en-US" altLang="ja-JP" sz="1050" kern="100" dirty="0">
                          <a:effectLst/>
                        </a:rPr>
                        <a:t>(*2)</a:t>
                      </a:r>
                      <a:r>
                        <a:rPr lang="en-US" altLang="ja-JP" sz="1050" kern="100" baseline="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a:effectLst/>
                          <a:latin typeface="Segoe UI" panose="020B0502040204020203" pitchFamily="34" charset="0"/>
                          <a:ea typeface="+mn-ea"/>
                          <a:cs typeface="Segoe UI" panose="020B0502040204020203" pitchFamily="34" charset="0"/>
                        </a:rPr>
                        <a:t>,</a:t>
                      </a:r>
                      <a:r>
                        <a:rPr lang="en-US" sz="1050" kern="100" baseline="0" dirty="0">
                          <a:effectLst/>
                          <a:latin typeface="Segoe UI" panose="020B0502040204020203" pitchFamily="34" charset="0"/>
                          <a:ea typeface="+mn-ea"/>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php-json</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php-gd</a:t>
                      </a:r>
                      <a:r>
                        <a:rPr lang="en-US" altLang="ja-JP" sz="1050" kern="100" dirty="0">
                          <a:effectLst/>
                          <a:latin typeface="Segoe UI" panose="020B0502040204020203" pitchFamily="34" charset="0"/>
                          <a:cs typeface="Segoe UI" panose="020B0502040204020203" pitchFamily="34" charset="0"/>
                        </a:rPr>
                        <a:t>,</a:t>
                      </a:r>
                      <a:r>
                        <a:rPr lang="ja-JP" altLang="en-US" sz="1050" kern="100" dirty="0">
                          <a:effectLst/>
                          <a:latin typeface="Segoe UI" panose="020B0502040204020203" pitchFamily="34" charset="0"/>
                          <a:cs typeface="Segoe UI" panose="020B0502040204020203" pitchFamily="34" charset="0"/>
                        </a:rPr>
                        <a:t> </a:t>
                      </a:r>
                      <a:r>
                        <a:rPr lang="en-US" altLang="ja-JP" sz="1050" kern="100" baseline="0" dirty="0">
                          <a:effectLst/>
                          <a:latin typeface="Segoe UI" panose="020B0502040204020203" pitchFamily="34" charset="0"/>
                          <a:cs typeface="Segoe UI" panose="020B0502040204020203" pitchFamily="34" charset="0"/>
                        </a:rPr>
                        <a:t>Python3,</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php-devel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libyaml-devel</a:t>
                      </a:r>
                      <a:r>
                        <a:rPr lang="en-US" altLang="ja-JP" sz="1050" kern="100" baseline="0" dirty="0">
                          <a:effectLst/>
                          <a:latin typeface="Segoe UI" panose="020B0502040204020203" pitchFamily="34" charset="0"/>
                          <a:cs typeface="Segoe UI" panose="020B0502040204020203" pitchFamily="34" charset="0"/>
                        </a:rPr>
                        <a:t>, make</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370275">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a:effectLst/>
                          <a:latin typeface="Segoe UI" panose="020B0502040204020203" pitchFamily="34" charset="0"/>
                          <a:cs typeface="Segoe UI" panose="020B0502040204020203" pitchFamily="34" charset="0"/>
                        </a:rPr>
                        <a:t>PhpSpreadsheet</a:t>
                      </a:r>
                      <a:r>
                        <a:rPr lang="en-US" altLang="ja-JP" sz="1050" kern="100" dirty="0">
                          <a:effectLst/>
                          <a:latin typeface="Segoe UI" panose="020B0502040204020203" pitchFamily="34" charset="0"/>
                          <a:cs typeface="Segoe UI" panose="020B0502040204020203" pitchFamily="34" charset="0"/>
                        </a:rPr>
                        <a:t>(v1.18.0)</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rowSpan="2">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pexpect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pywinrm</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a:effectLst/>
                          <a:latin typeface="Segoe UI" panose="020B0502040204020203" pitchFamily="34" charset="0"/>
                          <a:cs typeface="Segoe UI" panose="020B0502040204020203" pitchFamily="34" charset="0"/>
                        </a:rPr>
                        <a:t>boto3,</a:t>
                      </a:r>
                      <a:r>
                        <a:rPr lang="en-US" altLang="ja-JP" sz="1050" kern="100" dirty="0">
                          <a:effectLst/>
                        </a:rPr>
                        <a:t> </a:t>
                      </a:r>
                      <a:r>
                        <a:rPr lang="en-US" altLang="ja-JP" sz="1050" dirty="0" err="1">
                          <a:latin typeface="Segoe UI" panose="020B0502040204020203" pitchFamily="34" charset="0"/>
                          <a:cs typeface="Segoe UI" panose="020B0502040204020203" pitchFamily="34" charset="0"/>
                        </a:rPr>
                        <a:t>nmap-ncat</a:t>
                      </a:r>
                      <a:r>
                        <a:rPr lang="en-US" altLang="ja-JP" sz="1050" dirty="0">
                          <a:latin typeface="Segoe UI" panose="020B0502040204020203" pitchFamily="34" charset="0"/>
                          <a:cs typeface="Segoe UI" panose="020B0502040204020203" pitchFamily="34" charset="0"/>
                        </a:rPr>
                        <a:t>,</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paramiko</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boto</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8"/>
                  </a:ext>
                </a:extLst>
              </a:tr>
              <a:tr h="249685">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latin typeface="+mn-lt"/>
                          <a:ea typeface="+mn-ea"/>
                          <a:cs typeface="+mn-cs"/>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4082014867"/>
                  </a:ext>
                </a:extLst>
              </a:tr>
              <a:tr h="266315">
                <a:tc>
                  <a:txBody>
                    <a:bodyPr/>
                    <a:lstStyle/>
                    <a:p>
                      <a:pPr algn="just">
                        <a:spcAft>
                          <a:spcPts val="0"/>
                        </a:spcAft>
                      </a:pPr>
                      <a:r>
                        <a:rPr lang="en-US" altLang="ja-JP" sz="1000" kern="100" dirty="0" err="1">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749620634"/>
                  </a:ext>
                </a:extLst>
              </a:tr>
              <a:tr h="266315">
                <a:tc>
                  <a:txBody>
                    <a:bodyPr/>
                    <a:lstStyle/>
                    <a:p>
                      <a:pPr algn="just">
                        <a:spcAft>
                          <a:spcPts val="0"/>
                        </a:spcAft>
                      </a:pPr>
                      <a:r>
                        <a:rPr lang="en-US" sz="1000" kern="100" dirty="0" err="1">
                          <a:effectLst/>
                        </a:rPr>
                        <a:t>terraform_driver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rowSpan="2">
                  <a:txBody>
                    <a:bodyPr/>
                    <a:lstStyle/>
                    <a:p>
                      <a:pPr algn="just">
                        <a:spcAft>
                          <a:spcPts val="0"/>
                        </a:spcAft>
                      </a:pPr>
                      <a:r>
                        <a:rPr lang="en-US" sz="1050" kern="100" dirty="0" err="1">
                          <a:effectLst/>
                        </a:rPr>
                        <a:t>hcl</a:t>
                      </a:r>
                      <a:r>
                        <a:rPr lang="ja-JP" altLang="en-US" sz="1050" kern="100" dirty="0">
                          <a:effectLst/>
                        </a:rPr>
                        <a:t>解析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rowSpan="2">
                  <a:txBody>
                    <a:bodyPr/>
                    <a:lstStyle/>
                    <a:p>
                      <a:pPr algn="just">
                        <a:spcAft>
                          <a:spcPts val="0"/>
                        </a:spcAft>
                      </a:pP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python-hcl2</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2351931352"/>
                  </a:ext>
                </a:extLst>
              </a:tr>
              <a:tr h="26631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err="1">
                          <a:effectLst/>
                        </a:rPr>
                        <a:t>terraformcli_driver</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v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vMerge="1">
                  <a:txBody>
                    <a:bodyPr/>
                    <a:lstStyle/>
                    <a:p>
                      <a:pPr algn="just">
                        <a:spcAft>
                          <a:spcPts val="0"/>
                        </a:spcAft>
                      </a:pP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681861725"/>
                  </a:ext>
                </a:extLst>
              </a:tr>
            </a:tbl>
          </a:graphicData>
        </a:graphic>
      </p:graphicFrame>
      <p:sp>
        <p:nvSpPr>
          <p:cNvPr id="8" name="テキスト ボックス 7"/>
          <p:cNvSpPr txBox="1"/>
          <p:nvPr/>
        </p:nvSpPr>
        <p:spPr>
          <a:xfrm>
            <a:off x="631300" y="6165380"/>
            <a:ext cx="7360251" cy="400110"/>
          </a:xfrm>
          <a:prstGeom prst="rect">
            <a:avLst/>
          </a:prstGeom>
          <a:noFill/>
        </p:spPr>
        <p:txBody>
          <a:bodyPr wrap="square" rtlCol="0">
            <a:spAutoFit/>
          </a:bodyPr>
          <a:lstStyle/>
          <a:p>
            <a:pPr algn="just">
              <a:spcAft>
                <a:spcPts val="0"/>
              </a:spcAft>
            </a:pPr>
            <a:r>
              <a:rPr lang="en-US" altLang="ja-JP" sz="1000" kern="100" dirty="0"/>
              <a:t>(*1) RHEL7,CentOS7</a:t>
            </a:r>
            <a:r>
              <a:rPr lang="ja-JP" altLang="en-US" sz="1000" kern="100" dirty="0"/>
              <a:t>の場合のみインストールされる。</a:t>
            </a:r>
            <a:endParaRPr lang="en-US" altLang="ja-JP" sz="1000" kern="100" dirty="0"/>
          </a:p>
          <a:p>
            <a:pPr algn="just"/>
            <a:r>
              <a:rPr lang="en-US" altLang="ja-JP" sz="1000" kern="100" dirty="0"/>
              <a:t>(*2) ITAv1.9.1</a:t>
            </a:r>
            <a:r>
              <a:rPr lang="ja-JP" altLang="en-US" sz="1000" kern="100" dirty="0"/>
              <a:t>以前は</a:t>
            </a:r>
            <a:r>
              <a:rPr lang="en-US" altLang="ja-JP" sz="1000" kern="100" dirty="0"/>
              <a:t>PHP7.2</a:t>
            </a:r>
            <a:r>
              <a:rPr lang="ja-JP" altLang="en-US" sz="1000" kern="100" dirty="0" err="1"/>
              <a:t>、</a:t>
            </a:r>
            <a:r>
              <a:rPr lang="en-US" altLang="ja-JP" sz="1000" kern="100" dirty="0"/>
              <a:t> ITAv1.10.0</a:t>
            </a:r>
            <a:r>
              <a:rPr lang="ja-JP" altLang="en-US" sz="1000" kern="100" dirty="0"/>
              <a:t>以降は</a:t>
            </a:r>
            <a:r>
              <a:rPr lang="en-US" altLang="ja-JP" sz="1000" kern="100" dirty="0"/>
              <a:t>PHP7.4</a:t>
            </a:r>
            <a:r>
              <a:rPr lang="ja-JP" altLang="en-US" sz="1000" kern="100" dirty="0"/>
              <a:t>がインストールされる。</a:t>
            </a:r>
            <a:endParaRPr lang="en-US" altLang="ja-JP" sz="1000" kern="100" dirty="0"/>
          </a:p>
        </p:txBody>
      </p:sp>
    </p:spTree>
    <p:extLst>
      <p:ext uri="{BB962C8B-B14F-4D97-AF65-F5344CB8AC3E}">
        <p14:creationId xmlns:p14="http://schemas.microsoft.com/office/powerpoint/2010/main" val="3506596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3.15</a:t>
            </a:r>
            <a:r>
              <a:rPr lang="ja-JP" altLang="en-US" dirty="0"/>
              <a:t>　環境構築（</a:t>
            </a:r>
            <a:r>
              <a:rPr lang="en-US" altLang="ja-JP" dirty="0"/>
              <a:t>12/12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sz="2200" dirty="0">
                <a:latin typeface="+mn-ea"/>
              </a:rPr>
              <a:t>タイムゾーンについて</a:t>
            </a:r>
            <a:endParaRPr lang="en-US" altLang="ja-JP" sz="2200" dirty="0">
              <a:latin typeface="+mn-ea"/>
            </a:endParaRPr>
          </a:p>
          <a:p>
            <a:pPr marL="180000" lvl="1" indent="0">
              <a:buNone/>
            </a:pPr>
            <a:r>
              <a:rPr lang="en-US" altLang="ja-JP" sz="1700" dirty="0">
                <a:latin typeface="+mn-ea"/>
              </a:rPr>
              <a:t>PHP</a:t>
            </a:r>
            <a:r>
              <a:rPr lang="ja-JP" altLang="en-US" sz="1700" dirty="0">
                <a:latin typeface="+mn-ea"/>
              </a:rPr>
              <a:t>のタイムゾーンは</a:t>
            </a:r>
            <a:r>
              <a:rPr lang="en-US" altLang="ja-JP" sz="1700" dirty="0">
                <a:latin typeface="+mn-ea"/>
              </a:rPr>
              <a:t>“Asia/Tokyo”</a:t>
            </a:r>
            <a:r>
              <a:rPr lang="ja-JP" altLang="en-US" sz="1700" dirty="0">
                <a:latin typeface="+mn-ea"/>
              </a:rPr>
              <a:t>を設定しています。</a:t>
            </a:r>
            <a:endParaRPr lang="en-US" altLang="ja-JP" sz="1700" dirty="0">
              <a:latin typeface="+mn-ea"/>
            </a:endParaRPr>
          </a:p>
          <a:p>
            <a:pPr marL="180000" lvl="1" indent="0">
              <a:buNone/>
            </a:pPr>
            <a:r>
              <a:rPr lang="en-US" altLang="ja-JP" dirty="0"/>
              <a:t>PHP</a:t>
            </a:r>
            <a:r>
              <a:rPr lang="ja-JP" altLang="en-US" dirty="0"/>
              <a:t>とサーバのタイムゾーンが一致しない場合は処理に不具合が発生するため、</a:t>
            </a:r>
            <a:endParaRPr lang="en-US" altLang="ja-JP" dirty="0"/>
          </a:p>
          <a:p>
            <a:pPr marL="180000" lvl="1" indent="0">
              <a:buNone/>
            </a:pPr>
            <a:r>
              <a:rPr lang="ja-JP" altLang="en-US" dirty="0"/>
              <a:t>サーバのタイムゾーンを</a:t>
            </a:r>
            <a:r>
              <a:rPr lang="en-US" altLang="ja-JP" dirty="0">
                <a:latin typeface="+mn-ea"/>
              </a:rPr>
              <a:t>“Asia/Tokyo”</a:t>
            </a:r>
            <a:r>
              <a:rPr lang="ja-JP" altLang="en-US" dirty="0">
                <a:latin typeface="+mn-ea"/>
              </a:rPr>
              <a:t>に設定していただくか、</a:t>
            </a:r>
            <a:endParaRPr lang="en-US" altLang="ja-JP" dirty="0">
              <a:latin typeface="+mn-ea"/>
            </a:endParaRPr>
          </a:p>
          <a:p>
            <a:pPr marL="180000" lvl="1" indent="0">
              <a:buNone/>
            </a:pPr>
            <a:r>
              <a:rPr lang="ja-JP" altLang="en-US" dirty="0">
                <a:latin typeface="+mn-ea"/>
              </a:rPr>
              <a:t>任意のタイムゾーンに設定したい場合は</a:t>
            </a:r>
            <a:r>
              <a:rPr lang="en-US" altLang="ja-JP" dirty="0">
                <a:latin typeface="+mn-ea"/>
              </a:rPr>
              <a:t>/</a:t>
            </a:r>
            <a:r>
              <a:rPr lang="en-US" altLang="ja-JP" dirty="0" err="1">
                <a:latin typeface="+mn-ea"/>
              </a:rPr>
              <a:t>etc</a:t>
            </a:r>
            <a:r>
              <a:rPr lang="en-US" altLang="ja-JP" dirty="0">
                <a:latin typeface="+mn-ea"/>
              </a:rPr>
              <a:t>/php.ini</a:t>
            </a:r>
            <a:r>
              <a:rPr lang="ja-JP" altLang="en-US" dirty="0">
                <a:latin typeface="+mn-ea"/>
              </a:rPr>
              <a:t>の</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date.timezone</a:t>
            </a:r>
            <a:r>
              <a:rPr lang="en-US" altLang="ja-JP" dirty="0">
                <a:latin typeface="+mn-ea"/>
              </a:rPr>
              <a:t> = "Asia/Tokyo“</a:t>
            </a:r>
          </a:p>
          <a:p>
            <a:pPr marL="180000" lvl="1" indent="0">
              <a:buNone/>
            </a:pPr>
            <a:endParaRPr lang="en-US" altLang="ja-JP" dirty="0">
              <a:latin typeface="+mn-ea"/>
            </a:endParaRPr>
          </a:p>
          <a:p>
            <a:pPr marL="180000" lvl="1" indent="0">
              <a:buNone/>
            </a:pPr>
            <a:r>
              <a:rPr lang="ja-JP" altLang="en-US" dirty="0">
                <a:latin typeface="+mn-ea"/>
              </a:rPr>
              <a:t>の記載を修正して、以下のコマンドで</a:t>
            </a:r>
            <a:r>
              <a:rPr lang="en-US" altLang="ja-JP" dirty="0">
                <a:latin typeface="+mn-ea"/>
              </a:rPr>
              <a:t>Apache</a:t>
            </a:r>
            <a:r>
              <a:rPr lang="ja-JP" altLang="en-US" dirty="0">
                <a:latin typeface="+mn-ea"/>
              </a:rPr>
              <a:t>の再起動を実行してください。</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Systemctl</a:t>
            </a:r>
            <a:r>
              <a:rPr lang="en-US" altLang="ja-JP" dirty="0">
                <a:latin typeface="+mn-ea"/>
              </a:rPr>
              <a:t> restart </a:t>
            </a:r>
            <a:r>
              <a:rPr lang="en-US" altLang="ja-JP" dirty="0" err="1">
                <a:latin typeface="+mn-ea"/>
              </a:rPr>
              <a:t>httpd</a:t>
            </a:r>
            <a:br>
              <a:rPr lang="en-US" altLang="ja-JP" dirty="0"/>
            </a:br>
            <a:endParaRPr lang="en-US" altLang="ja-JP" dirty="0"/>
          </a:p>
        </p:txBody>
      </p:sp>
    </p:spTree>
    <p:extLst>
      <p:ext uri="{BB962C8B-B14F-4D97-AF65-F5344CB8AC3E}">
        <p14:creationId xmlns:p14="http://schemas.microsoft.com/office/powerpoint/2010/main" val="2511212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4.</a:t>
            </a:r>
            <a:r>
              <a:rPr lang="ja-JP" altLang="en-US" dirty="0"/>
              <a:t>　</a:t>
            </a:r>
            <a:r>
              <a:rPr lang="en-US" altLang="ja-JP" dirty="0"/>
              <a:t>ITA</a:t>
            </a:r>
            <a:r>
              <a:rPr lang="ja-JP" altLang="en-US" dirty="0"/>
              <a:t>動作確認</a:t>
            </a:r>
            <a:endParaRPr kumimoji="1" lang="ja-JP" altLang="en-US" dirty="0"/>
          </a:p>
        </p:txBody>
      </p:sp>
    </p:spTree>
    <p:extLst>
      <p:ext uri="{BB962C8B-B14F-4D97-AF65-F5344CB8AC3E}">
        <p14:creationId xmlns:p14="http://schemas.microsoft.com/office/powerpoint/2010/main" val="2737544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1/4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a:p>
          <a:p>
            <a:pPr lvl="0"/>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a:t>
            </a:r>
            <a:r>
              <a:rPr lang="ja-JP" altLang="en-US" b="1" u="sng" dirty="0">
                <a:solidFill>
                  <a:srgbClr val="FF0000"/>
                </a:solidFill>
              </a:rPr>
              <a:t>（サーバの</a:t>
            </a:r>
            <a:r>
              <a:rPr lang="en-US" altLang="ja-JP" b="1" u="sng" dirty="0">
                <a:solidFill>
                  <a:srgbClr val="FF0000"/>
                </a:solidFill>
              </a:rPr>
              <a:t>IP</a:t>
            </a:r>
            <a:r>
              <a:rPr lang="ja-JP" altLang="en-US" b="1" u="sng" dirty="0">
                <a:solidFill>
                  <a:srgbClr val="FF0000"/>
                </a:solidFill>
              </a:rPr>
              <a:t>アドレス）</a:t>
            </a:r>
            <a:endParaRPr lang="en-US" altLang="ja-JP" b="1" u="sng" dirty="0">
              <a:solidFill>
                <a:srgbClr val="FF0000"/>
              </a:solidFill>
            </a:endParaRPr>
          </a:p>
          <a:p>
            <a:pPr marL="180000" lvl="1" indent="0">
              <a:buNone/>
            </a:pPr>
            <a:endParaRPr kumimoji="1" lang="en-US" altLang="ja-JP" dirty="0"/>
          </a:p>
          <a:p>
            <a:pPr marL="180000" lvl="1" indent="0">
              <a:buNone/>
            </a:pPr>
            <a:r>
              <a:rPr kumimoji="1" lang="en-US" altLang="ja-JP" dirty="0">
                <a:solidFill>
                  <a:srgbClr val="FF0000"/>
                </a:solidFill>
              </a:rPr>
              <a:t>※</a:t>
            </a:r>
            <a:r>
              <a:rPr lang="ja-JP" altLang="en-US" dirty="0">
                <a:solidFill>
                  <a:srgbClr val="FF0000"/>
                </a:solidFill>
              </a:rPr>
              <a:t>インストール後は、</a:t>
            </a:r>
            <a:r>
              <a:rPr lang="en-US" altLang="ja-JP" dirty="0">
                <a:solidFill>
                  <a:srgbClr val="FF0000"/>
                </a:solidFill>
              </a:rPr>
              <a:t>HTTP</a:t>
            </a:r>
            <a:r>
              <a:rPr lang="ja-JP" altLang="en-US" dirty="0">
                <a:solidFill>
                  <a:srgbClr val="FF0000"/>
                </a:solidFill>
              </a:rPr>
              <a:t>と</a:t>
            </a:r>
            <a:r>
              <a:rPr lang="en-US" altLang="ja-JP" dirty="0">
                <a:solidFill>
                  <a:srgbClr val="FF0000"/>
                </a:solidFill>
              </a:rPr>
              <a:t>HTTPS</a:t>
            </a:r>
            <a:r>
              <a:rPr lang="ja-JP" altLang="en-US" dirty="0">
                <a:solidFill>
                  <a:srgbClr val="FF0000"/>
                </a:solidFill>
              </a:rPr>
              <a:t>の両方のアクセスが可能です。</a:t>
            </a:r>
            <a:br>
              <a:rPr lang="en-US" altLang="ja-JP" dirty="0">
                <a:solidFill>
                  <a:srgbClr val="FF0000"/>
                </a:solidFill>
              </a:rPr>
            </a:br>
            <a:r>
              <a:rPr lang="ja-JP" altLang="en-US" dirty="0">
                <a:solidFill>
                  <a:srgbClr val="FF0000"/>
                </a:solidFill>
              </a:rPr>
              <a:t>　</a:t>
            </a:r>
            <a:r>
              <a:rPr lang="en-US" altLang="ja-JP" dirty="0">
                <a:solidFill>
                  <a:srgbClr val="FF0000"/>
                </a:solidFill>
              </a:rPr>
              <a:t>HTTP</a:t>
            </a:r>
            <a:r>
              <a:rPr lang="ja-JP" altLang="en-US" dirty="0">
                <a:solidFill>
                  <a:srgbClr val="FF0000"/>
                </a:solidFill>
              </a:rPr>
              <a:t>はセキュリティ的に脆弱なので、</a:t>
            </a:r>
            <a:r>
              <a:rPr lang="en-US" altLang="ja-JP" dirty="0">
                <a:solidFill>
                  <a:srgbClr val="FF0000"/>
                </a:solidFill>
              </a:rPr>
              <a:t>HTTPS</a:t>
            </a:r>
            <a:r>
              <a:rPr lang="ja-JP" altLang="en-US" dirty="0">
                <a:solidFill>
                  <a:srgbClr val="FF0000"/>
                </a:solidFill>
              </a:rPr>
              <a:t>でのアクセスを推奨します。</a:t>
            </a:r>
            <a:br>
              <a:rPr lang="en-US" altLang="ja-JP" dirty="0">
                <a:solidFill>
                  <a:srgbClr val="FF0000"/>
                </a:solidFill>
              </a:rPr>
            </a:br>
            <a:r>
              <a:rPr lang="ja-JP" altLang="en-US" dirty="0">
                <a:solidFill>
                  <a:srgbClr val="FF0000"/>
                </a:solidFill>
              </a:rPr>
              <a:t>　</a:t>
            </a:r>
            <a:r>
              <a:rPr kumimoji="1" lang="en-US" altLang="ja-JP" dirty="0">
                <a:solidFill>
                  <a:srgbClr val="FF0000"/>
                </a:solidFill>
              </a:rPr>
              <a:t>HTTPS</a:t>
            </a:r>
            <a:r>
              <a:rPr kumimoji="1" lang="ja-JP" altLang="en-US" dirty="0">
                <a:solidFill>
                  <a:srgbClr val="FF0000"/>
                </a:solidFill>
              </a:rPr>
              <a:t>でのアクセス方法は、動作確認（</a:t>
            </a:r>
            <a:r>
              <a:rPr kumimoji="1" lang="en-US" altLang="ja-JP" dirty="0">
                <a:solidFill>
                  <a:srgbClr val="FF0000"/>
                </a:solidFill>
              </a:rPr>
              <a:t>4/4</a:t>
            </a:r>
            <a:r>
              <a:rPr kumimoji="1" lang="ja-JP" altLang="en-US">
                <a:solidFill>
                  <a:srgbClr val="FF0000"/>
                </a:solidFill>
              </a:rPr>
              <a:t>）を</a:t>
            </a:r>
            <a:r>
              <a:rPr kumimoji="1" lang="ja-JP" altLang="en-US" dirty="0">
                <a:solidFill>
                  <a:srgbClr val="FF0000"/>
                </a:solidFill>
              </a:rPr>
              <a:t>確認してください。</a:t>
            </a:r>
            <a:endParaRPr kumimoji="1" lang="en-US" altLang="ja-JP" dirty="0">
              <a:solidFill>
                <a:srgbClr val="FF0000"/>
              </a:solidFill>
            </a:endParaRPr>
          </a:p>
          <a:p>
            <a:pPr lvl="1"/>
            <a:endParaRPr lang="en-US" altLang="ja-JP" dirty="0"/>
          </a:p>
          <a:p>
            <a:pPr lvl="0"/>
            <a:r>
              <a:rPr lang="ja-JP" altLang="en-US" dirty="0"/>
              <a:t>ログイン</a:t>
            </a:r>
            <a:endParaRPr lang="en-US" altLang="ja-JP" dirty="0"/>
          </a:p>
          <a:p>
            <a:pPr lvl="1"/>
            <a:r>
              <a:rPr lang="en-US" altLang="ja-JP" dirty="0"/>
              <a:t>ITA</a:t>
            </a:r>
            <a:r>
              <a:rPr lang="ja-JP" altLang="ja-JP" dirty="0"/>
              <a:t>のログイン画面が表示されたら、指定のログイン</a:t>
            </a:r>
            <a:r>
              <a:rPr lang="en-US" altLang="ja-JP" dirty="0"/>
              <a:t>ID</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a:t>password</a:t>
            </a:r>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a:p>
        </p:txBody>
      </p:sp>
    </p:spTree>
    <p:extLst>
      <p:ext uri="{BB962C8B-B14F-4D97-AF65-F5344CB8AC3E}">
        <p14:creationId xmlns:p14="http://schemas.microsoft.com/office/powerpoint/2010/main" val="150786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336066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a:t>4.2</a:t>
            </a:r>
            <a:r>
              <a:rPr lang="ja-JP" altLang="en-US" dirty="0"/>
              <a:t>　動作確認（</a:t>
            </a:r>
            <a:r>
              <a:rPr lang="en-US" altLang="ja-JP" dirty="0"/>
              <a:t>2/4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kumimoji="1" lang="ja-JP" altLang="en-US" dirty="0"/>
              <a:t>ログイン画面</a:t>
            </a:r>
            <a:endParaRPr kumimoji="1" lang="en-US" altLang="ja-JP" dirty="0"/>
          </a:p>
          <a:p>
            <a:pPr lvl="1"/>
            <a:r>
              <a:rPr lang="ja-JP" altLang="en-US" dirty="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a:solidFill>
                  <a:srgbClr val="FF0000"/>
                </a:solidFill>
              </a:rPr>
              <a:t>ID</a:t>
            </a:r>
            <a:r>
              <a:rPr lang="ja-JP" altLang="en-US" sz="1000" dirty="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176338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4.3</a:t>
            </a:r>
            <a:r>
              <a:rPr lang="ja-JP" altLang="en-US" dirty="0"/>
              <a:t>　動作確認（</a:t>
            </a:r>
            <a:r>
              <a:rPr lang="en-US" altLang="ja-JP" dirty="0"/>
              <a:t>3/4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各メニューの表示による内容確認</a:t>
            </a:r>
            <a:endParaRPr lang="en-US" altLang="ja-JP" dirty="0"/>
          </a:p>
          <a:p>
            <a:pPr lvl="1"/>
            <a:r>
              <a:rPr lang="ja-JP" altLang="en-US" dirty="0"/>
              <a:t>ログイン後、</a:t>
            </a:r>
            <a:r>
              <a:rPr lang="ja-JP" altLang="ja-JP" dirty="0"/>
              <a:t>以下のメニューが正常に表示され</a:t>
            </a:r>
            <a:r>
              <a:rPr lang="ja-JP" altLang="en-US" dirty="0"/>
              <a:t>てい</a:t>
            </a:r>
            <a:r>
              <a:rPr lang="ja-JP" altLang="ja-JP" dirty="0"/>
              <a:t>ることを確認してください。</a:t>
            </a:r>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marL="180000" lvl="1" indent="0">
              <a:buNone/>
            </a:pPr>
            <a:endParaRPr kumimoji="1" lang="en-US" altLang="ja-JP" dirty="0"/>
          </a:p>
          <a:p>
            <a:pPr marL="180000" lvl="1" indent="0">
              <a:buNone/>
            </a:pPr>
            <a:endParaRPr kumimoji="1"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83673730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a:effectLst/>
                        </a:rPr>
                        <a:t>メニュー</a:t>
                      </a:r>
                      <a:r>
                        <a:rPr lang="ja-JP" altLang="en-US" sz="900" kern="100" dirty="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a:effectLst/>
                        </a:rPr>
                        <a:t>ITA</a:t>
                      </a:r>
                      <a:r>
                        <a:rPr lang="ja-JP" sz="900" kern="100" dirty="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a:solidFill>
                            <a:schemeClr val="dk1"/>
                          </a:solidFill>
                          <a:effectLst/>
                          <a:latin typeface="+mn-lt"/>
                          <a:ea typeface="+mn-ea"/>
                          <a:cs typeface="+mn-cs"/>
                        </a:rPr>
                        <a:t>エクスポート</a:t>
                      </a:r>
                      <a:r>
                        <a:rPr kumimoji="1" lang="en-US" altLang="ja-JP" sz="900" kern="100" dirty="0">
                          <a:solidFill>
                            <a:schemeClr val="dk1"/>
                          </a:solidFill>
                          <a:effectLst/>
                          <a:latin typeface="+mn-lt"/>
                          <a:ea typeface="+mn-ea"/>
                          <a:cs typeface="+mn-cs"/>
                        </a:rPr>
                        <a:t>/</a:t>
                      </a:r>
                      <a:r>
                        <a:rPr kumimoji="1" lang="ja-JP" altLang="en-US" sz="900" kern="100" dirty="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a:effectLst/>
                        </a:rPr>
                        <a:t>Terraform</a:t>
                      </a:r>
                      <a:r>
                        <a:rPr lang="ja-JP" altLang="en-US" sz="900" kern="100" dirty="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8" name="図 7"/>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2285131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4.4</a:t>
            </a:r>
            <a:r>
              <a:rPr lang="ja-JP" altLang="en-US" dirty="0"/>
              <a:t>　動作確認（</a:t>
            </a:r>
            <a:r>
              <a:rPr lang="en-US" altLang="ja-JP" dirty="0"/>
              <a:t>4/4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a:t>HTTPS</a:t>
            </a:r>
            <a:r>
              <a:rPr lang="ja-JP" altLang="en-US" dirty="0"/>
              <a:t>でアクセスするための準備作業</a:t>
            </a:r>
            <a:endParaRPr lang="en-US" altLang="ja-JP" dirty="0"/>
          </a:p>
          <a:p>
            <a:pPr marL="180000" lvl="1" indent="0">
              <a:buNone/>
            </a:pPr>
            <a:endParaRPr lang="en-US" altLang="ja-JP" dirty="0"/>
          </a:p>
          <a:p>
            <a:pPr lvl="1"/>
            <a:r>
              <a:rPr lang="ja-JP" altLang="en-US" dirty="0"/>
              <a:t>アンサーファイルの「</a:t>
            </a:r>
            <a:r>
              <a:rPr lang="en-US" altLang="ja-JP" dirty="0" err="1"/>
              <a:t>ita_domain</a:t>
            </a:r>
            <a:r>
              <a:rPr lang="ja-JP" altLang="en-US" dirty="0"/>
              <a:t>」に設定したホスト名をご使用の環境の</a:t>
            </a:r>
            <a:r>
              <a:rPr lang="en-US" altLang="ja-JP" dirty="0"/>
              <a:t>DNS</a:t>
            </a:r>
            <a:r>
              <a:rPr lang="ja-JP" altLang="en-US" dirty="0"/>
              <a:t>サーバまたは操作端末の</a:t>
            </a:r>
            <a:r>
              <a:rPr lang="en-US" altLang="ja-JP" dirty="0"/>
              <a:t>hosts</a:t>
            </a:r>
            <a:r>
              <a:rPr lang="ja-JP" altLang="en-US" dirty="0" err="1"/>
              <a:t>に登</a:t>
            </a:r>
            <a:r>
              <a:rPr lang="ja-JP" altLang="en-US" dirty="0"/>
              <a:t>録してください。</a:t>
            </a:r>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br>
              <a:rPr lang="en-US" altLang="ja-JP" dirty="0"/>
            </a:br>
            <a:r>
              <a:rPr lang="ja-JP" altLang="en-US" dirty="0"/>
              <a:t>ユーザ指定のサーバ証明書を使用してない場合、サーバ</a:t>
            </a:r>
            <a:r>
              <a:rPr lang="ja-JP" altLang="ja-JP" dirty="0"/>
              <a:t>証明書は</a:t>
            </a:r>
            <a:r>
              <a:rPr lang="en-US" altLang="ja-JP" dirty="0"/>
              <a:t>ITA</a:t>
            </a:r>
            <a:r>
              <a:rPr lang="ja-JP" altLang="ja-JP" dirty="0"/>
              <a:t>インストールパッケージの以下のパスに格納されています。</a:t>
            </a:r>
            <a:endParaRPr lang="en-US" altLang="ja-JP" dirty="0"/>
          </a:p>
          <a:p>
            <a:pPr marL="180000" lvl="1" indent="0">
              <a:buNone/>
            </a:pPr>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r>
              <a:rPr lang="en-US" altLang="ja-JP" dirty="0"/>
              <a:t>Web</a:t>
            </a:r>
            <a:r>
              <a:rPr lang="ja-JP" altLang="ja-JP" dirty="0"/>
              <a:t>ブラウザに証明書のインポートをしてください。</a:t>
            </a:r>
            <a:endParaRPr lang="en-US" altLang="ja-JP" dirty="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944367434"/>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etc</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pki</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tls</a:t>
                      </a:r>
                      <a:r>
                        <a:rPr lang="en-US" altLang="ja-JP" sz="1100" b="0" kern="100" dirty="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a:effectLst/>
                          <a:latin typeface="+mn-ea"/>
                          <a:ea typeface="+mn-ea"/>
                          <a:cs typeface="Times New Roman" panose="02020603050405020304" pitchFamily="18" charset="0"/>
                        </a:rPr>
                        <a:t>[</a:t>
                      </a:r>
                      <a:r>
                        <a:rPr lang="ja-JP" altLang="en-US" sz="1100" kern="100" dirty="0">
                          <a:effectLst/>
                          <a:latin typeface="+mn-ea"/>
                          <a:ea typeface="+mn-ea"/>
                          <a:cs typeface="Times New Roman" panose="02020603050405020304" pitchFamily="18" charset="0"/>
                        </a:rPr>
                        <a:t>アンサーファイルの</a:t>
                      </a:r>
                      <a:r>
                        <a:rPr lang="en-US" altLang="ja-JP" sz="1100" kern="100" dirty="0" err="1">
                          <a:effectLst/>
                          <a:latin typeface="+mn-ea"/>
                          <a:ea typeface="+mn-ea"/>
                          <a:cs typeface="Times New Roman" panose="02020603050405020304" pitchFamily="18" charset="0"/>
                        </a:rPr>
                        <a:t>ita_domain</a:t>
                      </a:r>
                      <a:r>
                        <a:rPr lang="ja-JP" altLang="en-US" sz="1100" kern="100" dirty="0">
                          <a:effectLst/>
                          <a:latin typeface="+mn-ea"/>
                          <a:ea typeface="+mn-ea"/>
                          <a:cs typeface="Times New Roman" panose="02020603050405020304" pitchFamily="18" charset="0"/>
                        </a:rPr>
                        <a:t>に設定したホスト名</a:t>
                      </a:r>
                      <a:r>
                        <a:rPr lang="en-US" altLang="ja-JP" sz="1100" kern="100" dirty="0">
                          <a:effectLst/>
                          <a:latin typeface="+mn-ea"/>
                          <a:ea typeface="+mn-ea"/>
                          <a:cs typeface="Times New Roman" panose="02020603050405020304" pitchFamily="18" charset="0"/>
                        </a:rPr>
                        <a:t>].</a:t>
                      </a:r>
                      <a:r>
                        <a:rPr lang="en-US" altLang="ja-JP" sz="1100" kern="100" dirty="0" err="1">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a:t>※</a:t>
            </a:r>
            <a:r>
              <a:rPr kumimoji="1" lang="ja-JP" altLang="en-US" sz="1200" dirty="0"/>
              <a:t>ユーザ証明書を使用する場合はアンサーファイルの「</a:t>
            </a:r>
            <a:r>
              <a:rPr lang="en-US" altLang="ja-JP" sz="1200" kern="100" dirty="0" err="1">
                <a:latin typeface="+mn-ea"/>
                <a:cs typeface="Times New Roman" panose="02020603050405020304" pitchFamily="18" charset="0"/>
              </a:rPr>
              <a:t>certificate_path</a:t>
            </a:r>
            <a:r>
              <a:rPr lang="ja-JP" altLang="en-US" sz="1200" kern="100" dirty="0">
                <a:latin typeface="+mn-ea"/>
                <a:cs typeface="Times New Roman" panose="02020603050405020304" pitchFamily="18" charset="0"/>
              </a:rPr>
              <a:t>」に設定した証明書ファイルを使用してください。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684874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5.</a:t>
            </a:r>
            <a:r>
              <a:rPr lang="ja-JP" altLang="en-US" dirty="0"/>
              <a:t>　参考</a:t>
            </a:r>
            <a:endParaRPr kumimoji="1" lang="ja-JP" altLang="en-US" dirty="0"/>
          </a:p>
        </p:txBody>
      </p:sp>
    </p:spTree>
    <p:extLst>
      <p:ext uri="{BB962C8B-B14F-4D97-AF65-F5344CB8AC3E}">
        <p14:creationId xmlns:p14="http://schemas.microsoft.com/office/powerpoint/2010/main" val="5186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a:t>
            </a:r>
            <a:r>
              <a:rPr lang="ja-JP" altLang="en-US" dirty="0"/>
              <a:t>　参考（</a:t>
            </a:r>
            <a:r>
              <a:rPr lang="en-US" altLang="ja-JP" dirty="0"/>
              <a:t>1/2</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a:t>HTTP</a:t>
            </a:r>
            <a:r>
              <a:rPr lang="ja-JP" altLang="en-US" dirty="0"/>
              <a:t>または</a:t>
            </a:r>
            <a:r>
              <a:rPr lang="en-US" altLang="ja-JP" dirty="0"/>
              <a:t>HTTPS</a:t>
            </a:r>
            <a:r>
              <a:rPr lang="ja-JP" altLang="en-US" dirty="0"/>
              <a:t>アクセスの制限</a:t>
            </a:r>
            <a:endParaRPr lang="en-US" altLang="ja-JP" dirty="0"/>
          </a:p>
          <a:p>
            <a:pPr marL="180000" lvl="1" indent="0">
              <a:buNone/>
            </a:pPr>
            <a:r>
              <a:rPr lang="en-US" altLang="ja-JP" dirty="0"/>
              <a:t>HTTP</a:t>
            </a:r>
            <a:r>
              <a:rPr lang="ja-JP" altLang="en-US" dirty="0"/>
              <a:t>または</a:t>
            </a:r>
            <a:r>
              <a:rPr lang="en-US" altLang="ja-JP" dirty="0"/>
              <a:t>HTTPS</a:t>
            </a:r>
            <a:r>
              <a:rPr lang="ja-JP" altLang="en-US" dirty="0"/>
              <a:t>アクセスを制限する場合は、</a:t>
            </a:r>
            <a:r>
              <a:rPr lang="ja-JP" altLang="ja-JP" dirty="0"/>
              <a:t>以下の</a:t>
            </a:r>
            <a:r>
              <a:rPr lang="ja-JP" altLang="en-US" dirty="0"/>
              <a:t>手順を実施してください。</a:t>
            </a:r>
            <a:endParaRPr lang="en-US" altLang="ja-JP" dirty="0"/>
          </a:p>
          <a:p>
            <a:pPr marL="180000" lvl="1" indent="0">
              <a:buNone/>
            </a:pPr>
            <a:endParaRPr lang="en-US" altLang="ja-JP" dirty="0"/>
          </a:p>
          <a:p>
            <a:pPr lvl="1"/>
            <a:r>
              <a:rPr lang="ja-JP" altLang="en-US" dirty="0"/>
              <a:t>ファイル「</a:t>
            </a:r>
            <a:r>
              <a:rPr lang="en-US" altLang="ja-JP" dirty="0"/>
              <a:t>/</a:t>
            </a:r>
            <a:r>
              <a:rPr lang="en-US" altLang="ja-JP" dirty="0" err="1"/>
              <a:t>etc</a:t>
            </a:r>
            <a:r>
              <a:rPr lang="en-US" altLang="ja-JP" dirty="0"/>
              <a:t>/</a:t>
            </a:r>
            <a:r>
              <a:rPr lang="en-US" altLang="ja-JP" dirty="0" err="1"/>
              <a:t>httpd</a:t>
            </a:r>
            <a:r>
              <a:rPr lang="en-US" altLang="ja-JP" dirty="0"/>
              <a:t>/</a:t>
            </a:r>
            <a:r>
              <a:rPr lang="en-US" altLang="ja-JP" dirty="0" err="1"/>
              <a:t>conf.d</a:t>
            </a:r>
            <a:r>
              <a:rPr lang="en-US" altLang="ja-JP" dirty="0"/>
              <a:t>/</a:t>
            </a:r>
            <a:r>
              <a:rPr lang="en-US" altLang="ja-JP" dirty="0" err="1"/>
              <a:t>vhosts_exastro</a:t>
            </a:r>
            <a:r>
              <a:rPr lang="en-US" altLang="ja-JP" dirty="0"/>
              <a:t>-it-</a:t>
            </a:r>
            <a:r>
              <a:rPr lang="en-US" altLang="ja-JP" dirty="0" err="1"/>
              <a:t>automation.conf</a:t>
            </a:r>
            <a:r>
              <a:rPr lang="ja-JP" altLang="en-US" dirty="0"/>
              <a:t>」を編集する。</a:t>
            </a:r>
            <a:br>
              <a:rPr lang="en-US" altLang="ja-JP" dirty="0"/>
            </a:br>
            <a:r>
              <a:rPr lang="en-US" altLang="ja-JP" dirty="0"/>
              <a:t>HTTP</a:t>
            </a:r>
            <a:r>
              <a:rPr lang="ja-JP" altLang="en-US" dirty="0"/>
              <a:t>を制限する場合は、「</a:t>
            </a:r>
            <a:r>
              <a:rPr lang="en-US" altLang="ja-JP" dirty="0"/>
              <a:t>&lt;</a:t>
            </a:r>
            <a:r>
              <a:rPr lang="en-US" altLang="ja-JP" dirty="0" err="1"/>
              <a:t>VirtualHost</a:t>
            </a:r>
            <a:r>
              <a:rPr lang="en-US" altLang="ja-JP" dirty="0"/>
              <a:t> *:80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br>
              <a:rPr lang="en-US" altLang="ja-JP" dirty="0"/>
            </a:br>
            <a:r>
              <a:rPr lang="en-US" altLang="ja-JP" dirty="0"/>
              <a:t>HTTPS</a:t>
            </a:r>
            <a:r>
              <a:rPr lang="ja-JP" altLang="en-US" dirty="0"/>
              <a:t>を制限する場合は、「</a:t>
            </a:r>
            <a:r>
              <a:rPr lang="en-US" altLang="ja-JP" dirty="0"/>
              <a:t>&lt;</a:t>
            </a:r>
            <a:r>
              <a:rPr lang="en-US" altLang="ja-JP" dirty="0" err="1"/>
              <a:t>VirtualHost</a:t>
            </a:r>
            <a:r>
              <a:rPr lang="en-US" altLang="ja-JP" dirty="0"/>
              <a:t> *:443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endParaRPr lang="en-US" altLang="ja-JP" dirty="0"/>
          </a:p>
          <a:p>
            <a:pPr marL="180000" lvl="1" indent="0">
              <a:buNone/>
            </a:pPr>
            <a:endParaRPr lang="en-US" altLang="ja-JP" dirty="0"/>
          </a:p>
          <a:p>
            <a:pPr lvl="1"/>
            <a:r>
              <a:rPr lang="ja-JP" altLang="en-US" dirty="0"/>
              <a:t>以下のコマンドにより</a:t>
            </a:r>
            <a:r>
              <a:rPr lang="en-US" altLang="ja-JP" dirty="0"/>
              <a:t>Apache</a:t>
            </a:r>
            <a:r>
              <a:rPr lang="ja-JP" altLang="en-US" dirty="0"/>
              <a:t>を再起動する。</a:t>
            </a:r>
            <a:br>
              <a:rPr lang="en-US" altLang="ja-JP" dirty="0"/>
            </a:br>
            <a:r>
              <a:rPr lang="en-US" altLang="ja-JP" dirty="0" err="1"/>
              <a:t>systemctl</a:t>
            </a:r>
            <a:r>
              <a:rPr lang="en-US" altLang="ja-JP" dirty="0"/>
              <a:t> restart </a:t>
            </a:r>
            <a:r>
              <a:rPr lang="en-US" altLang="ja-JP" dirty="0" err="1"/>
              <a:t>httpd</a:t>
            </a:r>
            <a:endParaRPr lang="en-US" altLang="ja-JP" dirty="0"/>
          </a:p>
        </p:txBody>
      </p:sp>
    </p:spTree>
    <p:extLst>
      <p:ext uri="{BB962C8B-B14F-4D97-AF65-F5344CB8AC3E}">
        <p14:creationId xmlns:p14="http://schemas.microsoft.com/office/powerpoint/2010/main" val="1924943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a:t>
            </a:r>
            <a:r>
              <a:rPr lang="ja-JP" altLang="en-US" dirty="0"/>
              <a:t>　参考（</a:t>
            </a:r>
            <a:r>
              <a:rPr lang="en-US" altLang="ja-JP" dirty="0"/>
              <a:t>2/2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a:t>1.6.0</a:t>
            </a:r>
            <a:r>
              <a:rPr lang="ja-JP" altLang="en-US" dirty="0"/>
              <a:t>より、</a:t>
            </a:r>
            <a:r>
              <a:rPr lang="en-US" altLang="ja-JP" dirty="0"/>
              <a:t>ITA</a:t>
            </a:r>
            <a:r>
              <a:rPr lang="ja-JP" altLang="en-US" dirty="0"/>
              <a:t>インストール時に実行するシェルが</a:t>
            </a:r>
            <a:r>
              <a:rPr lang="en-US" altLang="ja-JP" kern="100" dirty="0"/>
              <a:t>ita_installer.sh</a:t>
            </a:r>
            <a:r>
              <a:rPr lang="ja-JP" altLang="en-US" kern="100" dirty="0"/>
              <a:t>のみに統一され、アンサーファイル</a:t>
            </a:r>
            <a:r>
              <a:rPr lang="en-US" altLang="ja-JP" dirty="0"/>
              <a:t>(</a:t>
            </a:r>
            <a:r>
              <a:rPr lang="en-US" altLang="ja-JP" kern="100" dirty="0"/>
              <a:t>ita</a:t>
            </a:r>
            <a:r>
              <a:rPr lang="en-US" altLang="ja-JP" dirty="0"/>
              <a:t>_answers.txt)</a:t>
            </a:r>
            <a:r>
              <a:rPr lang="ja-JP" altLang="en-US" dirty="0"/>
              <a:t>の「</a:t>
            </a:r>
            <a:r>
              <a:rPr lang="en-US" altLang="ja-JP" dirty="0" err="1"/>
              <a:t>install_mode</a:t>
            </a:r>
            <a:r>
              <a:rPr lang="ja-JP" altLang="en-US" dirty="0"/>
              <a:t>」の値によって、インストーラーの動作が以下のモードに分岐します。</a:t>
            </a:r>
            <a:br>
              <a:rPr lang="en-US" altLang="ja-JP" dirty="0"/>
            </a:br>
            <a:endParaRPr lang="en-US" altLang="ja-JP" dirty="0"/>
          </a:p>
          <a:p>
            <a:pPr lvl="2"/>
            <a:r>
              <a:rPr lang="en-US" altLang="ja-JP" dirty="0" err="1"/>
              <a:t>Install_Online</a:t>
            </a:r>
            <a:r>
              <a:rPr lang="ja-JP" altLang="en-US" dirty="0"/>
              <a:t>：</a:t>
            </a:r>
            <a:r>
              <a:rPr lang="en-US" altLang="ja-JP" dirty="0"/>
              <a:t>ITA</a:t>
            </a:r>
            <a:r>
              <a:rPr lang="ja-JP" altLang="en-US" dirty="0"/>
              <a:t>に必要なライブラリのインストールをインターネット経由で行った後、</a:t>
            </a:r>
            <a:r>
              <a:rPr lang="en-US" altLang="ja-JP" dirty="0"/>
              <a:t>ITA</a:t>
            </a:r>
            <a:r>
              <a:rPr lang="ja-JP" altLang="en-US" dirty="0"/>
              <a:t>本体をインストールします。</a:t>
            </a:r>
            <a:endParaRPr lang="en-US" altLang="ja-JP" dirty="0"/>
          </a:p>
          <a:p>
            <a:pPr lvl="2"/>
            <a:r>
              <a:rPr lang="en-US" altLang="ja-JP" dirty="0" err="1"/>
              <a:t>Install_Offline</a:t>
            </a:r>
            <a:r>
              <a:rPr lang="ja-JP" altLang="en-US" dirty="0"/>
              <a:t>：</a:t>
            </a:r>
            <a:r>
              <a:rPr lang="en-US" altLang="ja-JP" dirty="0"/>
              <a:t>Gather Library</a:t>
            </a:r>
            <a:r>
              <a:rPr lang="ja-JP" altLang="en-US" dirty="0"/>
              <a:t>で作成したパッケージを使い、オフラインでライブラリのインストールと</a:t>
            </a:r>
            <a:r>
              <a:rPr lang="en-US" altLang="ja-JP" dirty="0"/>
              <a:t>ITA</a:t>
            </a:r>
            <a:r>
              <a:rPr lang="ja-JP" altLang="en-US" dirty="0"/>
              <a:t>本体のインストールを行います。</a:t>
            </a:r>
            <a:endParaRPr lang="en-US" altLang="ja-JP" dirty="0"/>
          </a:p>
          <a:p>
            <a:pPr lvl="2"/>
            <a:r>
              <a:rPr lang="en-US" altLang="ja-JP" dirty="0" err="1"/>
              <a:t>Gather_Library</a:t>
            </a:r>
            <a:r>
              <a:rPr lang="ja-JP" altLang="en-US" dirty="0"/>
              <a:t>：</a:t>
            </a:r>
            <a:r>
              <a:rPr lang="en-US" altLang="ja-JP" dirty="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endParaRPr lang="en-US" altLang="ja-JP" dirty="0"/>
          </a:p>
          <a:p>
            <a:pPr lvl="2"/>
            <a:r>
              <a:rPr lang="en-US" altLang="ja-JP" dirty="0" err="1"/>
              <a:t>Install_ITA</a:t>
            </a:r>
            <a:r>
              <a:rPr lang="ja-JP" altLang="en-US" dirty="0"/>
              <a:t>：ライブラリのインストールは行わずに、</a:t>
            </a:r>
            <a:r>
              <a:rPr lang="en-US" altLang="ja-JP" dirty="0"/>
              <a:t>ITA</a:t>
            </a:r>
            <a:r>
              <a:rPr lang="ja-JP" altLang="en-US" dirty="0"/>
              <a:t>本体をインストールします。</a:t>
            </a:r>
            <a:endParaRPr lang="en-US" altLang="ja-JP" dirty="0"/>
          </a:p>
          <a:p>
            <a:pPr lvl="2"/>
            <a:r>
              <a:rPr lang="en-US" altLang="ja-JP" dirty="0" err="1"/>
              <a:t>Versionup_All</a:t>
            </a:r>
            <a:r>
              <a:rPr lang="ja-JP" altLang="en-US" dirty="0"/>
              <a:t>：バージョンアップで必要となるライブラリをインターネット経由で追加インストールした後、</a:t>
            </a:r>
            <a:r>
              <a:rPr lang="en-US" altLang="ja-JP" dirty="0"/>
              <a:t>ITA</a:t>
            </a:r>
            <a:r>
              <a:rPr lang="ja-JP" altLang="en-US" dirty="0"/>
              <a:t>本体をバージョンアップします。</a:t>
            </a:r>
            <a:endParaRPr lang="en-US" altLang="ja-JP" dirty="0"/>
          </a:p>
          <a:p>
            <a:pPr lvl="2"/>
            <a:r>
              <a:rPr lang="en-US" altLang="ja-JP" dirty="0" err="1"/>
              <a:t>Versionup_ITA</a:t>
            </a:r>
            <a:r>
              <a:rPr lang="ja-JP" altLang="en-US" dirty="0"/>
              <a:t>：ライブラリのインストールは行わずに、</a:t>
            </a:r>
            <a:r>
              <a:rPr lang="en-US" altLang="ja-JP" dirty="0"/>
              <a:t>ITA</a:t>
            </a:r>
            <a:r>
              <a:rPr lang="ja-JP" altLang="en-US" dirty="0"/>
              <a:t>本体をバージョンアップします。</a:t>
            </a:r>
            <a:endParaRPr lang="en-US" altLang="ja-JP" dirty="0"/>
          </a:p>
          <a:p>
            <a:pPr lvl="2"/>
            <a:r>
              <a:rPr lang="en-US" altLang="ja-JP" dirty="0"/>
              <a:t>Uninstall</a:t>
            </a:r>
            <a:r>
              <a:rPr lang="ja-JP" altLang="en-US" dirty="0"/>
              <a:t>：</a:t>
            </a:r>
            <a:r>
              <a:rPr lang="en-US" altLang="ja-JP" dirty="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876304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a:t>
            </a:r>
            <a:r>
              <a:rPr lang="ja-JP" altLang="en-US" dirty="0"/>
              <a:t>　本資料について</a:t>
            </a:r>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sz="1800" dirty="0"/>
              <a:t>本資料では、</a:t>
            </a:r>
            <a:r>
              <a:rPr lang="en-US" altLang="ja-JP" sz="1800" dirty="0"/>
              <a:t>ITA</a:t>
            </a:r>
            <a:r>
              <a:rPr lang="ja-JP" altLang="en-US" sz="1800" dirty="0"/>
              <a:t>サーバをオフライン環境でご利用いただく場合の、</a:t>
            </a:r>
            <a:endParaRPr lang="en-US" altLang="ja-JP" sz="1800" dirty="0"/>
          </a:p>
          <a:p>
            <a:pPr marL="180000" lvl="1" indent="0">
              <a:buNone/>
            </a:pPr>
            <a:r>
              <a:rPr lang="en-US" altLang="ja-JP" sz="1800" dirty="0"/>
              <a:t>  </a:t>
            </a:r>
            <a:r>
              <a:rPr lang="ja-JP" altLang="en-US" sz="1800" dirty="0"/>
              <a:t>構築手順について記載しています。</a:t>
            </a:r>
            <a:endParaRPr lang="en-US" altLang="ja-JP" dirty="0"/>
          </a:p>
          <a:p>
            <a:pPr lvl="1"/>
            <a:endParaRPr lang="en-US" altLang="ja-JP" dirty="0"/>
          </a:p>
          <a:p>
            <a:pPr marL="180000" lvl="1" indent="0">
              <a:buNone/>
            </a:pPr>
            <a:endParaRPr lang="en-US" altLang="ja-JP" dirty="0"/>
          </a:p>
        </p:txBody>
      </p:sp>
    </p:spTree>
    <p:extLst>
      <p:ext uri="{BB962C8B-B14F-4D97-AF65-F5344CB8AC3E}">
        <p14:creationId xmlns:p14="http://schemas.microsoft.com/office/powerpoint/2010/main" val="268808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システム構成</a:t>
            </a:r>
            <a:endParaRPr kumimoji="1" lang="ja-JP" altLang="en-US" dirty="0"/>
          </a:p>
        </p:txBody>
      </p:sp>
    </p:spTree>
    <p:extLst>
      <p:ext uri="{BB962C8B-B14F-4D97-AF65-F5344CB8AC3E}">
        <p14:creationId xmlns:p14="http://schemas.microsoft.com/office/powerpoint/2010/main" val="108803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 </a:t>
            </a:r>
            <a:r>
              <a:rPr lang="en-US" altLang="zh-TW" dirty="0"/>
              <a:t>1/2</a:t>
            </a:r>
            <a:endParaRPr lang="zh-TW" altLang="en-US" dirty="0"/>
          </a:p>
        </p:txBody>
      </p:sp>
      <p:sp>
        <p:nvSpPr>
          <p:cNvPr id="3" name="コンテンツ プレースホルダー 2"/>
          <p:cNvSpPr>
            <a:spLocks noGrp="1"/>
          </p:cNvSpPr>
          <p:nvPr>
            <p:ph sz="quarter" idx="10"/>
          </p:nvPr>
        </p:nvSpPr>
        <p:spPr>
          <a:xfrm>
            <a:off x="179512" y="692620"/>
            <a:ext cx="8784976" cy="5616476"/>
          </a:xfrm>
        </p:spPr>
        <p:txBody>
          <a:bodyPr/>
          <a:lstStyle/>
          <a:p>
            <a:r>
              <a:rPr lang="zh-TW" altLang="en-US" dirty="0"/>
              <a:t>連携実行機能</a:t>
            </a:r>
            <a:r>
              <a:rPr lang="ja-JP" altLang="en-US" dirty="0"/>
              <a:t>について</a:t>
            </a:r>
            <a:endParaRPr lang="en-US" altLang="zh-TW" dirty="0"/>
          </a:p>
          <a:p>
            <a:pPr lvl="1"/>
            <a:r>
              <a:rPr lang="en-US" altLang="ja-JP" dirty="0"/>
              <a:t>ITA</a:t>
            </a:r>
            <a:r>
              <a:rPr lang="ja-JP" altLang="en-US" dirty="0"/>
              <a:t>では、さまざまな構築ツール等と連携することができ、以下のツールとの連携機能をサポートしています。</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3315622237"/>
              </p:ext>
            </p:extLst>
          </p:nvPr>
        </p:nvGraphicFramePr>
        <p:xfrm>
          <a:off x="107380" y="1628750"/>
          <a:ext cx="8929240" cy="4529103"/>
        </p:xfrm>
        <a:graphic>
          <a:graphicData uri="http://schemas.openxmlformats.org/drawingml/2006/table">
            <a:tbl>
              <a:tblPr firstRow="1" firstCol="1" bandRow="1">
                <a:tableStyleId>{93296810-A885-4BE3-A3E7-6D5BEEA58F35}</a:tableStyleId>
              </a:tblPr>
              <a:tblGrid>
                <a:gridCol w="136819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152160">
                  <a:extLst>
                    <a:ext uri="{9D8B030D-6E8A-4147-A177-3AD203B41FA5}">
                      <a16:colId xmlns:a16="http://schemas.microsoft.com/office/drawing/2014/main" val="20002"/>
                    </a:ext>
                  </a:extLst>
                </a:gridCol>
                <a:gridCol w="3744520">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a:effectLst/>
                        </a:rPr>
                        <a:t>メニュー</a:t>
                      </a:r>
                      <a:r>
                        <a:rPr lang="ja-JP" sz="900" kern="0" dirty="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rPr>
                        <a:t>メニュー</a:t>
                      </a:r>
                      <a:r>
                        <a:rPr lang="ja-JP" sz="800" kern="100" dirty="0">
                          <a:effectLst/>
                        </a:rPr>
                        <a:t>を作成・管理します。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a:effectLst/>
                          <a:latin typeface="+mn-lt"/>
                          <a:ea typeface="+mn-ea"/>
                          <a:cs typeface="+mn-cs"/>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a:effectLst/>
                        </a:rPr>
                        <a:t>Red Hat</a:t>
                      </a:r>
                      <a:r>
                        <a:rPr lang="ja-JP" altLang="ja-JP" sz="800" kern="100" dirty="0">
                          <a:effectLst/>
                        </a:rPr>
                        <a:t>社が提供する</a:t>
                      </a:r>
                      <a:r>
                        <a:rPr lang="en-US" altLang="ja-JP" sz="800" strike="noStrike" kern="100" baseline="0" dirty="0">
                          <a:effectLst/>
                        </a:rPr>
                        <a:t>OSS</a:t>
                      </a:r>
                      <a:r>
                        <a:rPr lang="ja-JP" altLang="ja-JP" sz="800" kern="100" dirty="0">
                          <a:effectLst/>
                        </a:rPr>
                        <a:t>の</a:t>
                      </a:r>
                      <a:r>
                        <a:rPr lang="en-US" altLang="ja-JP" sz="800" kern="100" dirty="0">
                          <a:effectLst/>
                        </a:rPr>
                        <a:t>PF</a:t>
                      </a:r>
                      <a:r>
                        <a:rPr lang="ja-JP" altLang="ja-JP" sz="800" kern="100" dirty="0">
                          <a:effectLst/>
                        </a:rPr>
                        <a:t>構築ツールです。</a:t>
                      </a:r>
                      <a:br>
                        <a:rPr lang="en-US" altLang="ja-JP" sz="800" kern="100" dirty="0">
                          <a:effectLst/>
                        </a:rPr>
                      </a:br>
                      <a:r>
                        <a:rPr lang="en-US" altLang="ja-JP" sz="800" kern="100" dirty="0">
                          <a:effectLst/>
                        </a:rPr>
                        <a:t>Playbook</a:t>
                      </a:r>
                      <a:r>
                        <a:rPr lang="ja-JP" altLang="ja-JP" sz="800" kern="100" dirty="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a:solidFill>
                            <a:schemeClr val="tx1"/>
                          </a:solidFill>
                          <a:effectLst/>
                        </a:rPr>
                        <a:t>AnsibleTower</a:t>
                      </a:r>
                      <a:endParaRPr lang="ja-JP" altLang="ja-JP" sz="9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sz="900" kern="100" dirty="0">
                          <a:effectLst/>
                        </a:rPr>
                        <a:t> Cobbler</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en-US" sz="900" kern="0" dirty="0">
                          <a:effectLst/>
                        </a:rPr>
                        <a:t>OS</a:t>
                      </a:r>
                      <a:r>
                        <a:rPr lang="ja-JP" sz="900" kern="0" dirty="0">
                          <a:effectLst/>
                        </a:rPr>
                        <a:t>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0" dirty="0">
                          <a:effectLst/>
                        </a:rPr>
                        <a:t>OSS</a:t>
                      </a:r>
                      <a:r>
                        <a:rPr lang="ja-JP" altLang="ja-JP" sz="800" kern="0" dirty="0">
                          <a:effectLst/>
                        </a:rPr>
                        <a:t>のインストール自動化ツールです。</a:t>
                      </a:r>
                      <a:br>
                        <a:rPr lang="en-US" altLang="ja-JP" sz="800" kern="0" dirty="0">
                          <a:effectLst/>
                        </a:rPr>
                      </a:br>
                      <a:r>
                        <a:rPr lang="ja-JP" altLang="ja-JP" sz="800" kern="0" dirty="0">
                          <a:effectLst/>
                        </a:rPr>
                        <a:t>あらかじめ作成したテンプレートを元に、ネットワークで接続された機器に対して、</a:t>
                      </a:r>
                      <a:r>
                        <a:rPr lang="en-US" altLang="ja-JP" sz="800" kern="0" dirty="0">
                          <a:effectLst/>
                        </a:rPr>
                        <a:t>OS</a:t>
                      </a:r>
                      <a:r>
                        <a:rPr lang="ja-JP" altLang="ja-JP" sz="800" kern="0" dirty="0">
                          <a:effectLst/>
                        </a:rPr>
                        <a:t>のインストールを行うことができます。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20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76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endParaRPr lang="ja-JP"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a:effectLst/>
                          <a:latin typeface="+mn-ea"/>
                          <a:ea typeface="+mn-ea"/>
                          <a:cs typeface="Times New Roman" panose="02020603050405020304" pitchFamily="18" charset="0"/>
                        </a:rPr>
                        <a:t>Policy as Code</a:t>
                      </a:r>
                      <a:r>
                        <a:rPr lang="ja-JP" altLang="en-US" sz="800" kern="100" dirty="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671102328"/>
                  </a:ext>
                </a:extLst>
              </a:tr>
              <a:tr h="576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 CLI </a:t>
                      </a: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 CLI</a:t>
                      </a:r>
                      <a:endParaRPr lang="ja-JP"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40005" algn="just" defTabSz="914400" rtl="0" eaLnBrk="1" fontAlgn="auto" latinLnBrk="0" hangingPunct="1">
                        <a:lnSpc>
                          <a:spcPct val="100000"/>
                        </a:lnSpc>
                        <a:spcBef>
                          <a:spcPts val="0"/>
                        </a:spcBef>
                        <a:spcAft>
                          <a:spcPts val="0"/>
                        </a:spcAft>
                        <a:buClrTx/>
                        <a:buSzTx/>
                        <a:buFontTx/>
                        <a:buNone/>
                        <a:tabLst/>
                        <a:defRPr/>
                      </a:pP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marL="0" marR="0" lvl="0" indent="0" algn="just" defTabSz="914400" rtl="0" eaLnBrk="1" fontAlgn="auto" latinLnBrk="0" hangingPunct="1">
                        <a:lnSpc>
                          <a:spcPts val="1200"/>
                        </a:lnSpc>
                        <a:spcBef>
                          <a:spcPts val="0"/>
                        </a:spcBef>
                        <a:spcAft>
                          <a:spcPts val="0"/>
                        </a:spcAft>
                        <a:buClrTx/>
                        <a:buSzTx/>
                        <a:buFontTx/>
                        <a:buNone/>
                        <a:tabLst/>
                        <a:defRPr/>
                      </a:pP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717494446"/>
                  </a:ext>
                </a:extLst>
              </a:tr>
            </a:tbl>
          </a:graphicData>
        </a:graphic>
      </p:graphicFrame>
    </p:spTree>
    <p:extLst>
      <p:ext uri="{BB962C8B-B14F-4D97-AF65-F5344CB8AC3E}">
        <p14:creationId xmlns:p14="http://schemas.microsoft.com/office/powerpoint/2010/main" val="226112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 </a:t>
            </a:r>
            <a:r>
              <a:rPr lang="en-US" altLang="zh-TW" dirty="0"/>
              <a:t>2/2</a:t>
            </a:r>
            <a:endParaRPr lang="zh-TW" altLang="en-US" dirty="0"/>
          </a:p>
        </p:txBody>
      </p:sp>
      <p:graphicFrame>
        <p:nvGraphicFramePr>
          <p:cNvPr id="5" name="表 4"/>
          <p:cNvGraphicFramePr>
            <a:graphicFrameLocks noGrp="1"/>
          </p:cNvGraphicFramePr>
          <p:nvPr>
            <p:extLst>
              <p:ext uri="{D42A27DB-BD31-4B8C-83A1-F6EECF244321}">
                <p14:modId xmlns:p14="http://schemas.microsoft.com/office/powerpoint/2010/main" val="190921071"/>
              </p:ext>
            </p:extLst>
          </p:nvPr>
        </p:nvGraphicFramePr>
        <p:xfrm>
          <a:off x="107380" y="836640"/>
          <a:ext cx="8929240" cy="1370211"/>
        </p:xfrm>
        <a:graphic>
          <a:graphicData uri="http://schemas.openxmlformats.org/drawingml/2006/table">
            <a:tbl>
              <a:tblPr firstRow="1" firstCol="1" bandRow="1">
                <a:tableStyleId>{93296810-A885-4BE3-A3E7-6D5BEEA58F35}</a:tableStyleId>
              </a:tblPr>
              <a:tblGrid>
                <a:gridCol w="136819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152160">
                  <a:extLst>
                    <a:ext uri="{9D8B030D-6E8A-4147-A177-3AD203B41FA5}">
                      <a16:colId xmlns:a16="http://schemas.microsoft.com/office/drawing/2014/main" val="20002"/>
                    </a:ext>
                  </a:extLst>
                </a:gridCol>
                <a:gridCol w="3744520">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576080">
                <a:tc>
                  <a:txBody>
                    <a:bodyPr/>
                    <a:lstStyle/>
                    <a:p>
                      <a:pPr algn="just">
                        <a:spcAft>
                          <a:spcPts val="0"/>
                        </a:spcAft>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a:effectLst/>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a:effectLst/>
                          <a:latin typeface="+mn-ea"/>
                          <a:ea typeface="+mn-ea"/>
                          <a:cs typeface="Times New Roman" panose="02020603050405020304" pitchFamily="18" charset="0"/>
                        </a:rPr>
                        <a:t>ITA</a:t>
                      </a:r>
                      <a:r>
                        <a:rPr lang="ja-JP" altLang="en-US" sz="800" kern="100" dirty="0">
                          <a:effectLst/>
                          <a:latin typeface="+mn-ea"/>
                          <a:ea typeface="+mn-ea"/>
                          <a:cs typeface="Times New Roman" panose="02020603050405020304" pitchFamily="18" charset="0"/>
                        </a:rPr>
                        <a:t>内に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a:effectLst/>
                          <a:latin typeface="+mn-ea"/>
                          <a:ea typeface="+mn-ea"/>
                          <a:cs typeface="Times New Roman" panose="02020603050405020304" pitchFamily="18" charset="0"/>
                        </a:rPr>
                        <a:t>・クローンを介して定期的に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リポジトリの資材と紐付先機能</a:t>
                      </a:r>
                      <a:r>
                        <a:rPr lang="en-US" altLang="ja-JP"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Ansible</a:t>
                      </a:r>
                      <a:r>
                        <a:rPr lang="en-US" altLang="ja-JP" sz="800" kern="100" dirty="0">
                          <a:effectLst/>
                          <a:latin typeface="+mn-ea"/>
                          <a:ea typeface="+mn-ea"/>
                          <a:cs typeface="Times New Roman" panose="02020603050405020304" pitchFamily="18" charset="0"/>
                        </a:rPr>
                        <a:t>-Driver</a:t>
                      </a:r>
                      <a:r>
                        <a:rPr lang="ja-JP" altLang="en-US" sz="800" kern="100" dirty="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a:effectLst/>
                          <a:latin typeface="+mn-ea"/>
                          <a:ea typeface="+mn-ea"/>
                          <a:cs typeface="Times New Roman" panose="02020603050405020304" pitchFamily="18" charset="0"/>
                        </a:rPr>
                        <a:t>Terraform-Driver)</a:t>
                      </a:r>
                      <a:r>
                        <a:rPr lang="ja-JP" altLang="en-US" sz="800" kern="100" dirty="0">
                          <a:effectLst/>
                          <a:latin typeface="+mn-ea"/>
                          <a:ea typeface="+mn-ea"/>
                          <a:cs typeface="Times New Roman" panose="02020603050405020304" pitchFamily="18" charset="0"/>
                        </a:rPr>
                        <a:t>で管理する資材との紐付を設定します。</a:t>
                      </a:r>
                      <a:endParaRPr lang="ja-JP" alt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23699157"/>
                  </a:ext>
                </a:extLst>
              </a:tr>
            </a:tbl>
          </a:graphicData>
        </a:graphic>
      </p:graphicFrame>
    </p:spTree>
    <p:extLst>
      <p:ext uri="{BB962C8B-B14F-4D97-AF65-F5344CB8AC3E}">
        <p14:creationId xmlns:p14="http://schemas.microsoft.com/office/powerpoint/2010/main" val="21316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2.2</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1/4</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をご利用いただくための環境について</a:t>
            </a:r>
            <a:endParaRPr lang="en-US" altLang="ja-JP" dirty="0"/>
          </a:p>
          <a:p>
            <a:pPr lvl="1"/>
            <a:r>
              <a:rPr lang="ja-JP" altLang="en-US" dirty="0"/>
              <a:t>「</a:t>
            </a:r>
            <a:r>
              <a:rPr lang="en-US" altLang="ja-JP" dirty="0" err="1"/>
              <a:t>Exastro</a:t>
            </a:r>
            <a:r>
              <a:rPr lang="en-US" altLang="ja-JP" dirty="0"/>
              <a:t>-ITA_</a:t>
            </a:r>
            <a:r>
              <a:rPr lang="ja-JP" altLang="en-US" dirty="0"/>
              <a:t>システム構成／環境構築ガイド</a:t>
            </a:r>
            <a:r>
              <a:rPr lang="en-US" altLang="ja-JP" dirty="0"/>
              <a:t>_</a:t>
            </a:r>
            <a:r>
              <a:rPr lang="ja-JP" altLang="en-US" dirty="0"/>
              <a:t>基本編」を参照してください。</a:t>
            </a:r>
          </a:p>
          <a:p>
            <a:pPr marL="0" indent="0">
              <a:buNone/>
            </a:pPr>
            <a:endParaRPr lang="en-US" altLang="ja-JP" dirty="0"/>
          </a:p>
        </p:txBody>
      </p:sp>
    </p:spTree>
    <p:extLst>
      <p:ext uri="{BB962C8B-B14F-4D97-AF65-F5344CB8AC3E}">
        <p14:creationId xmlns:p14="http://schemas.microsoft.com/office/powerpoint/2010/main" val="344742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2/4</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dirty="0"/>
              <a:t>ライブラリ収集を実行する場合の前提条件</a:t>
            </a:r>
            <a:endParaRPr lang="en-US" altLang="ja-JP" dirty="0"/>
          </a:p>
          <a:p>
            <a:pPr lvl="1"/>
            <a:r>
              <a:rPr lang="ja-JP" altLang="en-US" dirty="0"/>
              <a:t>ライブラリ収集を実行する場合には、ライブラリ収集用サーバ（オンライン環境）</a:t>
            </a:r>
            <a:r>
              <a:rPr lang="en-US" altLang="ja-JP" dirty="0"/>
              <a:t>/ ITA</a:t>
            </a:r>
            <a:r>
              <a:rPr lang="ja-JP" altLang="en-US" dirty="0"/>
              <a:t>サーバ（オフライン環境）、両サーバの構築状態（</a:t>
            </a:r>
            <a:r>
              <a:rPr lang="en-US" altLang="ja-JP" dirty="0"/>
              <a:t>OS</a:t>
            </a:r>
            <a:r>
              <a:rPr lang="ja-JP" altLang="en-US" dirty="0"/>
              <a:t>のバージョン、インストール済のパッケージ）を、合わせる必要があります。</a:t>
            </a:r>
          </a:p>
          <a:p>
            <a:pPr marL="180000" lvl="1" indent="0">
              <a:buNone/>
            </a:pPr>
            <a:endParaRPr lang="en-US" altLang="ja-JP" sz="800" dirty="0"/>
          </a:p>
          <a:p>
            <a:pPr lvl="1"/>
            <a:r>
              <a:rPr lang="ja-JP" altLang="en-US" dirty="0"/>
              <a:t>ライブラリ収集用サーバ（オンライン環境）は、以下のリポジトリが参照できる状態である必要があります。</a:t>
            </a:r>
            <a:endParaRPr lang="en-US" altLang="ja-JP" dirty="0"/>
          </a:p>
          <a:p>
            <a:pPr marL="180000" lvl="1" indent="0">
              <a:buNone/>
            </a:pPr>
            <a:r>
              <a:rPr lang="ja-JP" altLang="en-US" dirty="0"/>
              <a:t>（</a:t>
            </a:r>
            <a:r>
              <a:rPr lang="en-US" altLang="ja-JP" dirty="0"/>
              <a:t>※</a:t>
            </a:r>
            <a:r>
              <a:rPr lang="ja-JP" altLang="en-US" dirty="0"/>
              <a:t>次頁に記載）</a:t>
            </a:r>
            <a:endParaRPr lang="en-US" altLang="ja-JP" dirty="0"/>
          </a:p>
        </p:txBody>
      </p:sp>
    </p:spTree>
    <p:extLst>
      <p:ext uri="{BB962C8B-B14F-4D97-AF65-F5344CB8AC3E}">
        <p14:creationId xmlns:p14="http://schemas.microsoft.com/office/powerpoint/2010/main" val="374040911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5639</Words>
  <Application>Microsoft Office PowerPoint</Application>
  <PresentationFormat>画面に合わせる (4:3)</PresentationFormat>
  <Paragraphs>748</Paragraphs>
  <Slides>36</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36</vt:i4>
      </vt:variant>
    </vt:vector>
  </HeadingPairs>
  <TitlesOfParts>
    <vt:vector size="49" baseType="lpstr">
      <vt:lpstr>-apple-system</vt:lpstr>
      <vt:lpstr>HGP創英角ｺﾞｼｯｸUB</vt:lpstr>
      <vt:lpstr>メイリオ</vt:lpstr>
      <vt:lpstr>游ゴシック</vt:lpstr>
      <vt:lpstr>游ゴシック Light</vt:lpstr>
      <vt:lpstr>Arial</vt:lpstr>
      <vt:lpstr>Calibri</vt:lpstr>
      <vt:lpstr>Century</vt:lpstr>
      <vt:lpstr>Segoe UI</vt:lpstr>
      <vt:lpstr>Tahoma</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 1/2</vt:lpstr>
      <vt:lpstr>2.1　連携実行機能 2/2</vt:lpstr>
      <vt:lpstr>2.2　動作環境・条件　1/4</vt:lpstr>
      <vt:lpstr>2.3　動作環境・条件　2/4</vt:lpstr>
      <vt:lpstr>2.4　動作環境・条件　3/4</vt:lpstr>
      <vt:lpstr>2.5　動作環境・条件　4/4</vt:lpstr>
      <vt:lpstr>3.　ITA環境構築手順</vt:lpstr>
      <vt:lpstr>3.1　オフラインインストール</vt:lpstr>
      <vt:lpstr>3.2　事前準備</vt:lpstr>
      <vt:lpstr>3.3　ITA環境構築フロー</vt:lpstr>
      <vt:lpstr>3.4　環境構築（1/12）</vt:lpstr>
      <vt:lpstr>3.5　環境構築（2/12）</vt:lpstr>
      <vt:lpstr>3.6　環境構築（3/12）</vt:lpstr>
      <vt:lpstr>3.7　環境構築（4/12）</vt:lpstr>
      <vt:lpstr>3.8　環境構築（5/12）</vt:lpstr>
      <vt:lpstr>3.9　環境構築（6/12）</vt:lpstr>
      <vt:lpstr>3.10　環境構築（7/12）</vt:lpstr>
      <vt:lpstr>3.11　環境構築（8/12）</vt:lpstr>
      <vt:lpstr>3.12　環境構築（9/12）</vt:lpstr>
      <vt:lpstr>3.13　環境構築（10/12）</vt:lpstr>
      <vt:lpstr>3.14　環境構築（11/12）</vt:lpstr>
      <vt:lpstr>3.15　環境構築（12/12）</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2023-01-13T06:54:27Z</dcterms:modified>
</cp:coreProperties>
</file>