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9"/>
  </p:notesMasterIdLst>
  <p:handoutMasterIdLst>
    <p:handoutMasterId r:id="rId40"/>
  </p:handoutMasterIdLst>
  <p:sldIdLst>
    <p:sldId id="262" r:id="rId3"/>
    <p:sldId id="507" r:id="rId4"/>
    <p:sldId id="508" r:id="rId5"/>
    <p:sldId id="680" r:id="rId6"/>
    <p:sldId id="737" r:id="rId7"/>
    <p:sldId id="710" r:id="rId8"/>
    <p:sldId id="735" r:id="rId9"/>
    <p:sldId id="757" r:id="rId10"/>
    <p:sldId id="758" r:id="rId11"/>
    <p:sldId id="746" r:id="rId12"/>
    <p:sldId id="747" r:id="rId13"/>
    <p:sldId id="749" r:id="rId14"/>
    <p:sldId id="756" r:id="rId15"/>
    <p:sldId id="751" r:id="rId16"/>
    <p:sldId id="752" r:id="rId17"/>
    <p:sldId id="753" r:id="rId18"/>
    <p:sldId id="754" r:id="rId19"/>
    <p:sldId id="759" r:id="rId20"/>
    <p:sldId id="711" r:id="rId21"/>
    <p:sldId id="744" r:id="rId22"/>
    <p:sldId id="738" r:id="rId23"/>
    <p:sldId id="740" r:id="rId24"/>
    <p:sldId id="739" r:id="rId25"/>
    <p:sldId id="726" r:id="rId26"/>
    <p:sldId id="727" r:id="rId27"/>
    <p:sldId id="728" r:id="rId28"/>
    <p:sldId id="729" r:id="rId29"/>
    <p:sldId id="743" r:id="rId30"/>
    <p:sldId id="761" r:id="rId31"/>
    <p:sldId id="730" r:id="rId32"/>
    <p:sldId id="732" r:id="rId33"/>
    <p:sldId id="741" r:id="rId34"/>
    <p:sldId id="733" r:id="rId35"/>
    <p:sldId id="734" r:id="rId36"/>
    <p:sldId id="760" r:id="rId37"/>
    <p:sldId id="318" r:id="rId38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Page/ Table of Contents" id="{35DD3A7B-A3B5-49A5-9CD2-FA74D1CAA38D}">
          <p14:sldIdLst>
            <p14:sldId id="262"/>
            <p14:sldId id="507"/>
          </p14:sldIdLst>
        </p14:section>
        <p14:section name="1. Introduction" id="{B81141D6-5160-4643-8D51-022CC5C4BDB9}">
          <p14:sldIdLst>
            <p14:sldId id="508"/>
            <p14:sldId id="680"/>
            <p14:sldId id="737"/>
            <p14:sldId id="710"/>
            <p14:sldId id="735"/>
            <p14:sldId id="757"/>
            <p14:sldId id="758"/>
            <p14:sldId id="746"/>
            <p14:sldId id="747"/>
            <p14:sldId id="749"/>
            <p14:sldId id="756"/>
            <p14:sldId id="751"/>
            <p14:sldId id="752"/>
            <p14:sldId id="753"/>
            <p14:sldId id="754"/>
            <p14:sldId id="759"/>
            <p14:sldId id="711"/>
            <p14:sldId id="744"/>
            <p14:sldId id="738"/>
            <p14:sldId id="740"/>
            <p14:sldId id="739"/>
            <p14:sldId id="726"/>
            <p14:sldId id="727"/>
            <p14:sldId id="728"/>
            <p14:sldId id="729"/>
            <p14:sldId id="743"/>
            <p14:sldId id="761"/>
            <p14:sldId id="730"/>
            <p14:sldId id="732"/>
            <p14:sldId id="741"/>
            <p14:sldId id="733"/>
            <p14:sldId id="734"/>
            <p14:sldId id="760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0000FF"/>
    <a:srgbClr val="FFFFCC"/>
    <a:srgbClr val="336600"/>
    <a:srgbClr val="008000"/>
    <a:srgbClr val="FF99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10" autoAdjust="0"/>
    <p:restoredTop sz="95507" autoAdjust="0"/>
  </p:normalViewPr>
  <p:slideViewPr>
    <p:cSldViewPr>
      <p:cViewPr>
        <p:scale>
          <a:sx n="75" d="100"/>
          <a:sy n="75" d="100"/>
        </p:scale>
        <p:origin x="-48" y="92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2020/11/18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2020/11/18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24374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9113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51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33.xml"/><Relationship Id="rId3" Type="http://schemas.openxmlformats.org/officeDocument/2006/relationships/slide" Target="slide5.xml"/><Relationship Id="rId7" Type="http://schemas.openxmlformats.org/officeDocument/2006/relationships/slide" Target="slide14.xml"/><Relationship Id="rId12" Type="http://schemas.openxmlformats.org/officeDocument/2006/relationships/slide" Target="slide3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0.xml"/><Relationship Id="rId11" Type="http://schemas.openxmlformats.org/officeDocument/2006/relationships/slide" Target="slide22.xml"/><Relationship Id="rId5" Type="http://schemas.openxmlformats.org/officeDocument/2006/relationships/slide" Target="slide7.xml"/><Relationship Id="rId10" Type="http://schemas.openxmlformats.org/officeDocument/2006/relationships/slide" Target="slide21.xml"/><Relationship Id="rId4" Type="http://schemas.openxmlformats.org/officeDocument/2006/relationships/slide" Target="slide6.xml"/><Relationship Id="rId9" Type="http://schemas.openxmlformats.org/officeDocument/2006/relationships/slide" Target="slide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smtClean="0"/>
              <a:t>Version 1.0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2995471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Export/Import</a:t>
            </a:r>
            <a:br>
              <a:rPr lang="en-US" altLang="ja-JP" sz="4800" b="1" dirty="0" smtClean="0"/>
            </a:br>
            <a:r>
              <a:rPr lang="en-US" altLang="ja-JP" sz="4800" b="1" dirty="0" smtClean="0"/>
              <a:t>【Practic</a:t>
            </a:r>
            <a:r>
              <a:rPr lang="en-US" altLang="ja-JP" sz="4800" b="1" dirty="0"/>
              <a:t>e</a:t>
            </a:r>
            <a:r>
              <a:rPr lang="en-US" altLang="ja-JP" sz="4800" b="1" dirty="0" smtClean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※”</a:t>
            </a:r>
            <a:r>
              <a:rPr lang="en-US" altLang="ja-JP" sz="14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IT Automation” will be shortened to ITA in this document.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62" y="2775560"/>
            <a:ext cx="5524500" cy="250507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Input/Create </a:t>
            </a:r>
            <a:r>
              <a:rPr lang="en-US" altLang="ja-JP" dirty="0" smtClean="0"/>
              <a:t>Menu(1/4)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Menu group creation</a:t>
            </a:r>
            <a:endParaRPr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 smtClean="0"/>
              <a:t>Menu: Management Console&gt; Menu group list.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the “Start Registration” button</a:t>
            </a:r>
            <a:br>
              <a:rPr lang="en-US" altLang="ja-JP" sz="1600" dirty="0" smtClean="0"/>
            </a:br>
            <a:r>
              <a:rPr lang="en-US" altLang="ja-JP" sz="1600" dirty="0" smtClean="0"/>
              <a:t>under the “Register” sub-menu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Input the following information for each item and click “Register”</a:t>
            </a:r>
            <a:endParaRPr lang="en-US" altLang="ja-JP" sz="1800" dirty="0" smtClean="0"/>
          </a:p>
        </p:txBody>
      </p:sp>
      <p:sp>
        <p:nvSpPr>
          <p:cNvPr id="6" name="角丸四角形 5"/>
          <p:cNvSpPr/>
          <p:nvPr/>
        </p:nvSpPr>
        <p:spPr bwMode="auto">
          <a:xfrm flipV="1">
            <a:off x="323410" y="3287923"/>
            <a:ext cx="4534831" cy="64808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716694" y="4221110"/>
            <a:ext cx="4637801" cy="1584220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448050"/>
              </p:ext>
            </p:extLst>
          </p:nvPr>
        </p:nvGraphicFramePr>
        <p:xfrm>
          <a:off x="2883213" y="4269970"/>
          <a:ext cx="4304762" cy="134836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96621">
                  <a:extLst>
                    <a:ext uri="{9D8B030D-6E8A-4147-A177-3AD203B41FA5}">
                      <a16:colId xmlns:a16="http://schemas.microsoft.com/office/drawing/2014/main" val="3754364112"/>
                    </a:ext>
                  </a:extLst>
                </a:gridCol>
                <a:gridCol w="1008141">
                  <a:extLst>
                    <a:ext uri="{9D8B030D-6E8A-4147-A177-3AD203B41FA5}">
                      <a16:colId xmlns:a16="http://schemas.microsoft.com/office/drawing/2014/main" val="26767378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Menu</a:t>
                      </a:r>
                      <a:r>
                        <a:rPr kumimoji="1" lang="en-US" altLang="ja-JP" sz="1400" baseline="0" dirty="0" smtClean="0"/>
                        <a:t> group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Display</a:t>
                      </a:r>
                      <a:r>
                        <a:rPr kumimoji="1" lang="en-US" altLang="ja-JP" sz="1400" baseline="0" dirty="0" smtClean="0"/>
                        <a:t> Order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242761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Basic</a:t>
                      </a:r>
                      <a:r>
                        <a:rPr kumimoji="1" lang="en-US" altLang="ja-JP" sz="1400" baseline="0" dirty="0" smtClean="0"/>
                        <a:t> Server Settings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125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85121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Basic Server Settings (For referencing)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130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030856"/>
                  </a:ext>
                </a:extLst>
              </a:tr>
            </a:tbl>
          </a:graphicData>
        </a:graphic>
      </p:graphicFrame>
      <p:sp>
        <p:nvSpPr>
          <p:cNvPr id="9" name="円形吹き出し 8"/>
          <p:cNvSpPr/>
          <p:nvPr/>
        </p:nvSpPr>
        <p:spPr bwMode="auto">
          <a:xfrm>
            <a:off x="2555720" y="4039971"/>
            <a:ext cx="321951" cy="325481"/>
          </a:xfrm>
          <a:prstGeom prst="wedgeEllipseCallout">
            <a:avLst>
              <a:gd name="adj1" fmla="val -55067"/>
              <a:gd name="adj2" fmla="val -185707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>
                <a:latin typeface="+mn-ea"/>
              </a:rPr>
              <a:t>2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295153" y="836712"/>
            <a:ext cx="1668360" cy="237625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7649645" y="1839073"/>
            <a:ext cx="1224000" cy="2717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solidFill>
                  <a:schemeClr val="tx1"/>
                </a:solidFill>
                <a:latin typeface="+mn-ea"/>
              </a:rPr>
              <a:t>Menu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7652949" y="1574628"/>
            <a:ext cx="1224000" cy="2466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solidFill>
                  <a:schemeClr val="tx1"/>
                </a:solidFill>
                <a:latin typeface="+mn-ea"/>
              </a:rPr>
              <a:t>Menu group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  <a:latin typeface="+mn-ea"/>
              </a:rPr>
              <a:t>Data registration</a:t>
            </a:r>
            <a:endParaRPr lang="ja-JP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7346055" y="2814472"/>
            <a:ext cx="156521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+mn-ea"/>
              </a:rPr>
              <a:t>Import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ホームベース 20"/>
          <p:cNvSpPr/>
          <p:nvPr/>
        </p:nvSpPr>
        <p:spPr bwMode="auto">
          <a:xfrm rot="5400000">
            <a:off x="7052941" y="1956200"/>
            <a:ext cx="906296" cy="107376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7354495" y="247420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+mn-ea"/>
              </a:rPr>
              <a:t>Export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7337553" y="122661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+mn-ea"/>
              </a:rPr>
              <a:t>Input/Create Menu</a:t>
            </a:r>
            <a:endParaRPr kumimoji="1" lang="ja-JP" altLang="en-US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7657980" y="2128689"/>
            <a:ext cx="1224000" cy="2717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solidFill>
                  <a:schemeClr val="tx1"/>
                </a:solidFill>
                <a:latin typeface="+mn-ea"/>
              </a:rPr>
              <a:t>Created Menu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284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81" y="2936067"/>
            <a:ext cx="2733675" cy="3638550"/>
          </a:xfrm>
          <a:prstGeom prst="rect">
            <a:avLst/>
          </a:prstGeom>
        </p:spPr>
      </p:pic>
      <p:sp>
        <p:nvSpPr>
          <p:cNvPr id="17" name="角丸四角形 16"/>
          <p:cNvSpPr/>
          <p:nvPr/>
        </p:nvSpPr>
        <p:spPr bwMode="auto">
          <a:xfrm>
            <a:off x="2716694" y="5285089"/>
            <a:ext cx="5167766" cy="1384361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2716694" y="3231691"/>
            <a:ext cx="5167766" cy="1728240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Inpu</a:t>
            </a:r>
            <a:r>
              <a:rPr lang="en-US" altLang="ja-JP" dirty="0" smtClean="0"/>
              <a:t>t/Create Menu</a:t>
            </a:r>
            <a:r>
              <a:rPr lang="en-US" altLang="ja-JP" dirty="0" smtClean="0"/>
              <a:t>(2/4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058" y="836640"/>
            <a:ext cx="8784976" cy="4968690"/>
          </a:xfrm>
        </p:spPr>
        <p:txBody>
          <a:bodyPr/>
          <a:lstStyle/>
          <a:p>
            <a:r>
              <a:rPr kumimoji="1" lang="en-US" altLang="ja-JP" b="1" dirty="0" smtClean="0"/>
              <a:t>Create Parameter sheets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 smtClean="0"/>
              <a:t>Menu: Create menu&gt; Create/Define menu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Input the following for “Menu creation information”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“Target menu group” and select the target menu group.</a:t>
            </a:r>
            <a:endParaRPr kumimoji="1" lang="en-US" altLang="ja-JP" dirty="0" smtClean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492109"/>
              </p:ext>
            </p:extLst>
          </p:nvPr>
        </p:nvGraphicFramePr>
        <p:xfrm>
          <a:off x="2773743" y="3303700"/>
          <a:ext cx="5040700" cy="17429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55821">
                  <a:extLst>
                    <a:ext uri="{9D8B030D-6E8A-4147-A177-3AD203B41FA5}">
                      <a16:colId xmlns:a16="http://schemas.microsoft.com/office/drawing/2014/main" val="1787364272"/>
                    </a:ext>
                  </a:extLst>
                </a:gridCol>
                <a:gridCol w="3684879">
                  <a:extLst>
                    <a:ext uri="{9D8B030D-6E8A-4147-A177-3AD203B41FA5}">
                      <a16:colId xmlns:a16="http://schemas.microsoft.com/office/drawing/2014/main" val="1382453829"/>
                    </a:ext>
                  </a:extLst>
                </a:gridCol>
              </a:tblGrid>
              <a:tr h="31034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Item</a:t>
                      </a:r>
                      <a:r>
                        <a:rPr kumimoji="1" lang="en-US" altLang="ja-JP" sz="1400" baseline="0" dirty="0" smtClean="0"/>
                        <a:t> 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Input</a:t>
                      </a:r>
                      <a:r>
                        <a:rPr kumimoji="1" lang="en-US" altLang="ja-JP" sz="1400" baseline="0" dirty="0" smtClean="0"/>
                        <a:t> content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3333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Menu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Directory</a:t>
                      </a:r>
                      <a:r>
                        <a:rPr kumimoji="1" lang="en-US" altLang="ja-JP" sz="1400" baseline="0" dirty="0" smtClean="0"/>
                        <a:t> settings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715469"/>
                  </a:ext>
                </a:extLst>
              </a:tr>
              <a:tr h="263187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Creation</a:t>
                      </a:r>
                      <a:r>
                        <a:rPr kumimoji="1" lang="en-US" altLang="ja-JP" sz="1400" baseline="0" dirty="0" smtClean="0"/>
                        <a:t> target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Parameter Sheet(Host/Operation)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94804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Display</a:t>
                      </a:r>
                      <a:r>
                        <a:rPr kumimoji="1" lang="en-US" altLang="ja-JP" sz="1400" baseline="0" dirty="0" smtClean="0"/>
                        <a:t> order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027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Use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For Host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15344"/>
                  </a:ext>
                </a:extLst>
              </a:tr>
            </a:tbl>
          </a:graphicData>
        </a:graphic>
      </p:graphicFrame>
      <p:sp>
        <p:nvSpPr>
          <p:cNvPr id="9" name="角丸四角形 8"/>
          <p:cNvSpPr/>
          <p:nvPr/>
        </p:nvSpPr>
        <p:spPr bwMode="auto">
          <a:xfrm rot="10800000" flipV="1">
            <a:off x="323410" y="6237390"/>
            <a:ext cx="1080150" cy="21603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 rot="10800000" flipV="1">
            <a:off x="323409" y="3140960"/>
            <a:ext cx="2382779" cy="194835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円形吹き出し 15"/>
          <p:cNvSpPr/>
          <p:nvPr/>
        </p:nvSpPr>
        <p:spPr bwMode="auto">
          <a:xfrm>
            <a:off x="2576372" y="3068950"/>
            <a:ext cx="321951" cy="325481"/>
          </a:xfrm>
          <a:prstGeom prst="wedgeEllipseCallout">
            <a:avLst>
              <a:gd name="adj1" fmla="val -100036"/>
              <a:gd name="adj2" fmla="val 39043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１</a:t>
            </a: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7295153" y="836712"/>
            <a:ext cx="1668360" cy="237625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7649645" y="1839073"/>
            <a:ext cx="1224000" cy="271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solidFill>
                  <a:schemeClr val="tx1"/>
                </a:solidFill>
                <a:latin typeface="+mn-ea"/>
              </a:rPr>
              <a:t>Menu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7652949" y="1574628"/>
            <a:ext cx="1224000" cy="2466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solidFill>
                  <a:schemeClr val="tx1"/>
                </a:solidFill>
                <a:latin typeface="+mn-ea"/>
              </a:rPr>
              <a:t>Menu group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  <a:latin typeface="+mn-ea"/>
              </a:rPr>
              <a:t>Data registration</a:t>
            </a:r>
            <a:endParaRPr lang="ja-JP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7346055" y="2814472"/>
            <a:ext cx="156521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+mn-ea"/>
              </a:rPr>
              <a:t>Import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ホームベース 23"/>
          <p:cNvSpPr/>
          <p:nvPr/>
        </p:nvSpPr>
        <p:spPr bwMode="auto">
          <a:xfrm rot="5400000">
            <a:off x="7052941" y="1956200"/>
            <a:ext cx="906296" cy="107376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7354495" y="247420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+mn-ea"/>
              </a:rPr>
              <a:t>Export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7337553" y="122661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>
                <a:solidFill>
                  <a:schemeClr val="tx1"/>
                </a:solidFill>
                <a:latin typeface="+mn-ea"/>
              </a:rPr>
              <a:t>Input/Create Menu</a:t>
            </a:r>
            <a:endParaRPr lang="ja-JP" altLang="en-US" sz="11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347" y="5275902"/>
            <a:ext cx="5178272" cy="1371582"/>
          </a:xfrm>
          <a:prstGeom prst="rect">
            <a:avLst/>
          </a:prstGeom>
        </p:spPr>
      </p:pic>
      <p:sp>
        <p:nvSpPr>
          <p:cNvPr id="27" name="角丸四角形 26"/>
          <p:cNvSpPr/>
          <p:nvPr/>
        </p:nvSpPr>
        <p:spPr bwMode="auto">
          <a:xfrm>
            <a:off x="7657980" y="2128689"/>
            <a:ext cx="1224000" cy="2717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solidFill>
                  <a:schemeClr val="tx1"/>
                </a:solidFill>
                <a:latin typeface="+mn-ea"/>
              </a:rPr>
              <a:t>Created Menus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円形吹き出し 17"/>
          <p:cNvSpPr/>
          <p:nvPr/>
        </p:nvSpPr>
        <p:spPr bwMode="auto">
          <a:xfrm>
            <a:off x="2555720" y="5103950"/>
            <a:ext cx="321951" cy="325481"/>
          </a:xfrm>
          <a:prstGeom prst="wedgeEllipseCallout">
            <a:avLst>
              <a:gd name="adj1" fmla="val -414824"/>
              <a:gd name="adj2" fmla="val 29891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+mn-ea"/>
              </a:rPr>
              <a:t>2</a:t>
            </a:r>
            <a:endParaRPr kumimoji="1" lang="ja-JP" altLang="en-US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462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65" y="2979534"/>
            <a:ext cx="6953802" cy="2724751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19" y="4989047"/>
            <a:ext cx="2809492" cy="1494232"/>
          </a:xfrm>
          <a:prstGeom prst="rect">
            <a:avLst/>
          </a:prstGeom>
        </p:spPr>
      </p:pic>
      <p:sp>
        <p:nvSpPr>
          <p:cNvPr id="15" name="角丸四角形 14"/>
          <p:cNvSpPr/>
          <p:nvPr/>
        </p:nvSpPr>
        <p:spPr bwMode="auto">
          <a:xfrm>
            <a:off x="3779890" y="4253232"/>
            <a:ext cx="3583546" cy="1728240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Input/Create Menu (</a:t>
            </a:r>
            <a:r>
              <a:rPr lang="en-US" altLang="ja-JP" dirty="0" smtClean="0"/>
              <a:t>3/4)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Define Parameter Item names.</a:t>
            </a:r>
            <a:br>
              <a:rPr lang="en-US" altLang="ja-JP" b="1" dirty="0" smtClean="0"/>
            </a:br>
            <a:endParaRPr lang="en-US" altLang="ja-JP" b="1" dirty="0" smtClean="0"/>
          </a:p>
          <a:p>
            <a:pPr marL="0" indent="0">
              <a:buNone/>
            </a:pPr>
            <a:r>
              <a:rPr kumimoji="1" lang="en-US" altLang="ja-JP" sz="1600" dirty="0" smtClean="0"/>
              <a:t>Menu: Create Menu&gt; Create/Define menu.</a:t>
            </a:r>
            <a:endParaRPr lang="en-US" altLang="ja-JP" sz="1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Press “Item” and add new items.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Select or input the following for each item and click “Register”</a:t>
            </a:r>
            <a:endParaRPr lang="en-US" altLang="ja-JP" sz="1600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“Create” on the bottom of the screen.</a:t>
            </a:r>
            <a:endParaRPr lang="en-US" altLang="ja-JP" sz="1800" b="1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25730"/>
              </p:ext>
            </p:extLst>
          </p:nvPr>
        </p:nvGraphicFramePr>
        <p:xfrm>
          <a:off x="3852473" y="4334236"/>
          <a:ext cx="3374026" cy="19015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97762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269915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Item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name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Input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method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Maximum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number of bytes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path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32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owner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32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289571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group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32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646659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mode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32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6153"/>
                  </a:ext>
                </a:extLst>
              </a:tr>
            </a:tbl>
          </a:graphicData>
        </a:graphic>
      </p:graphicFrame>
      <p:sp>
        <p:nvSpPr>
          <p:cNvPr id="17" name="角丸四角形 16"/>
          <p:cNvSpPr/>
          <p:nvPr/>
        </p:nvSpPr>
        <p:spPr bwMode="auto">
          <a:xfrm>
            <a:off x="262272" y="3055086"/>
            <a:ext cx="360050" cy="22632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611450" y="6256953"/>
            <a:ext cx="648090" cy="22632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円形吹き出し 19"/>
          <p:cNvSpPr/>
          <p:nvPr/>
        </p:nvSpPr>
        <p:spPr bwMode="auto">
          <a:xfrm>
            <a:off x="705081" y="3055086"/>
            <a:ext cx="301542" cy="312200"/>
          </a:xfrm>
          <a:prstGeom prst="wedgeEllipseCallout">
            <a:avLst>
              <a:gd name="adj1" fmla="val -68267"/>
              <a:gd name="adj2" fmla="val -9094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１</a:t>
            </a:r>
          </a:p>
        </p:txBody>
      </p:sp>
      <p:sp>
        <p:nvSpPr>
          <p:cNvPr id="21" name="円形吹き出し 20"/>
          <p:cNvSpPr/>
          <p:nvPr/>
        </p:nvSpPr>
        <p:spPr bwMode="auto">
          <a:xfrm>
            <a:off x="1403560" y="6100853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３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23" name="円形吹き出し 22"/>
          <p:cNvSpPr/>
          <p:nvPr/>
        </p:nvSpPr>
        <p:spPr bwMode="auto">
          <a:xfrm>
            <a:off x="3684597" y="4072888"/>
            <a:ext cx="301542" cy="312200"/>
          </a:xfrm>
          <a:prstGeom prst="wedgeEllipseCallout">
            <a:avLst>
              <a:gd name="adj1" fmla="val -92217"/>
              <a:gd name="adj2" fmla="val -32669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7295153" y="836712"/>
            <a:ext cx="1668360" cy="237625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7649645" y="1839073"/>
            <a:ext cx="1224000" cy="271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solidFill>
                  <a:schemeClr val="tx1"/>
                </a:solidFill>
                <a:latin typeface="+mn-ea"/>
              </a:rPr>
              <a:t>Menu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7652949" y="1574628"/>
            <a:ext cx="1224000" cy="2466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solidFill>
                  <a:schemeClr val="tx1"/>
                </a:solidFill>
                <a:latin typeface="+mn-ea"/>
              </a:rPr>
              <a:t>Menu group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  <a:latin typeface="+mn-ea"/>
              </a:rPr>
              <a:t>Data registration</a:t>
            </a:r>
            <a:endParaRPr lang="ja-JP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7346055" y="2814472"/>
            <a:ext cx="156521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+mn-ea"/>
              </a:rPr>
              <a:t>Import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ホームベース 25"/>
          <p:cNvSpPr/>
          <p:nvPr/>
        </p:nvSpPr>
        <p:spPr bwMode="auto">
          <a:xfrm rot="5400000">
            <a:off x="7052941" y="1956200"/>
            <a:ext cx="906296" cy="107376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7354495" y="247420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  <a:latin typeface="+mn-ea"/>
              </a:rPr>
              <a:t>Export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7337553" y="122661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>
                <a:solidFill>
                  <a:schemeClr val="tx1"/>
                </a:solidFill>
                <a:latin typeface="+mn-ea"/>
              </a:rPr>
              <a:t>Input/Create Menu</a:t>
            </a:r>
            <a:endParaRPr lang="ja-JP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7657980" y="2128689"/>
            <a:ext cx="1224000" cy="2717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solidFill>
                  <a:schemeClr val="tx1"/>
                </a:solidFill>
                <a:latin typeface="+mn-ea"/>
              </a:rPr>
              <a:t>Created Menus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260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48" y="2790041"/>
            <a:ext cx="5868435" cy="157419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Input/Create Menu (</a:t>
            </a:r>
            <a:r>
              <a:rPr lang="en-US" altLang="ja-JP" dirty="0" smtClean="0"/>
              <a:t>4/4)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Register data to Parameter sheet.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0" indent="0">
              <a:buNone/>
            </a:pPr>
            <a:r>
              <a:rPr lang="en-US" altLang="ja-JP" sz="1600" dirty="0" smtClean="0"/>
              <a:t>Menu: Basic Server Settings&gt; Directory Settings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“Start Registration” under the “Register” sub-menu.</a:t>
            </a:r>
            <a:endParaRPr lang="ja-JP" altLang="en-US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for each item and click “Register”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Update the data created in </a:t>
            </a:r>
            <a:r>
              <a:rPr lang="ja-JP" altLang="en-US" sz="1600" dirty="0" smtClean="0"/>
              <a:t>② </a:t>
            </a:r>
            <a:r>
              <a:rPr lang="en-US" altLang="ja-JP" sz="1600" dirty="0" smtClean="0"/>
              <a:t>to match the data below.</a:t>
            </a:r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ja-JP" altLang="en-US" sz="1800" dirty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 bwMode="auto">
          <a:xfrm>
            <a:off x="251400" y="3117772"/>
            <a:ext cx="5778383" cy="42914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295153" y="836712"/>
            <a:ext cx="1668360" cy="237625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7649645" y="1839073"/>
            <a:ext cx="1224000" cy="2717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solidFill>
                  <a:schemeClr val="tx1"/>
                </a:solidFill>
                <a:latin typeface="+mn-ea"/>
              </a:rPr>
              <a:t>Menu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7652949" y="1574628"/>
            <a:ext cx="1224000" cy="2466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solidFill>
                  <a:schemeClr val="tx1"/>
                </a:solidFill>
                <a:latin typeface="+mn-ea"/>
              </a:rPr>
              <a:t>Menu group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  <a:latin typeface="+mn-ea"/>
              </a:rPr>
              <a:t>Data registration</a:t>
            </a:r>
            <a:endParaRPr lang="ja-JP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7346055" y="2814472"/>
            <a:ext cx="156521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+mn-ea"/>
              </a:rPr>
              <a:t>Import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ホームベース 15"/>
          <p:cNvSpPr/>
          <p:nvPr/>
        </p:nvSpPr>
        <p:spPr bwMode="auto">
          <a:xfrm rot="5400000">
            <a:off x="7052941" y="1956200"/>
            <a:ext cx="906296" cy="107376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7354495" y="247420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  <a:latin typeface="+mn-ea"/>
              </a:rPr>
              <a:t>Export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7337553" y="122661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>
                <a:solidFill>
                  <a:schemeClr val="tx1"/>
                </a:solidFill>
                <a:latin typeface="+mn-ea"/>
              </a:rPr>
              <a:t>Input/Create Menu</a:t>
            </a:r>
            <a:endParaRPr lang="ja-JP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7657980" y="2128689"/>
            <a:ext cx="1224000" cy="271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800" b="1" dirty="0" smtClean="0">
                <a:solidFill>
                  <a:schemeClr val="tx1"/>
                </a:solidFill>
                <a:latin typeface="+mn-ea"/>
              </a:rPr>
              <a:t>Created Menu groups</a:t>
            </a:r>
            <a:endParaRPr kumimoji="1" lang="ja-JP" altLang="en-US" sz="8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755470" y="4374385"/>
            <a:ext cx="7740693" cy="849875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円形吹き出し 20"/>
          <p:cNvSpPr/>
          <p:nvPr/>
        </p:nvSpPr>
        <p:spPr bwMode="auto">
          <a:xfrm>
            <a:off x="621475" y="4087478"/>
            <a:ext cx="301542" cy="312200"/>
          </a:xfrm>
          <a:prstGeom prst="wedgeEllipseCallout">
            <a:avLst>
              <a:gd name="adj1" fmla="val -1245"/>
              <a:gd name="adj2" fmla="val -142503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537132"/>
              </p:ext>
            </p:extLst>
          </p:nvPr>
        </p:nvGraphicFramePr>
        <p:xfrm>
          <a:off x="790119" y="4413869"/>
          <a:ext cx="7634034" cy="762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9115">
                  <a:extLst>
                    <a:ext uri="{9D8B030D-6E8A-4147-A177-3AD203B41FA5}">
                      <a16:colId xmlns:a16="http://schemas.microsoft.com/office/drawing/2014/main" val="3513618482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1298178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  <a:gridCol w="1175497">
                  <a:extLst>
                    <a:ext uri="{9D8B030D-6E8A-4147-A177-3AD203B41FA5}">
                      <a16:colId xmlns:a16="http://schemas.microsoft.com/office/drawing/2014/main" val="431791396"/>
                    </a:ext>
                  </a:extLst>
                </a:gridCol>
                <a:gridCol w="1175497">
                  <a:extLst>
                    <a:ext uri="{9D8B030D-6E8A-4147-A177-3AD203B41FA5}">
                      <a16:colId xmlns:a16="http://schemas.microsoft.com/office/drawing/2014/main" val="1229825630"/>
                    </a:ext>
                  </a:extLst>
                </a:gridCol>
                <a:gridCol w="1175497">
                  <a:extLst>
                    <a:ext uri="{9D8B030D-6E8A-4147-A177-3AD203B41FA5}">
                      <a16:colId xmlns:a16="http://schemas.microsoft.com/office/drawing/2014/main" val="1663038925"/>
                    </a:ext>
                  </a:extLst>
                </a:gridCol>
              </a:tblGrid>
              <a:tr h="25473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path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owner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group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mode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25473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Arbitrary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OP1</a:t>
                      </a: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/tmp/work1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root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root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0644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</a:tbl>
          </a:graphicData>
        </a:graphic>
      </p:graphicFrame>
      <p:sp>
        <p:nvSpPr>
          <p:cNvPr id="22" name="角丸四角形 21"/>
          <p:cNvSpPr/>
          <p:nvPr/>
        </p:nvSpPr>
        <p:spPr bwMode="auto">
          <a:xfrm>
            <a:off x="790119" y="5638716"/>
            <a:ext cx="7739872" cy="888200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円形吹き出し 22"/>
          <p:cNvSpPr/>
          <p:nvPr/>
        </p:nvSpPr>
        <p:spPr bwMode="auto">
          <a:xfrm>
            <a:off x="655302" y="5369384"/>
            <a:ext cx="301542" cy="312200"/>
          </a:xfrm>
          <a:prstGeom prst="wedgeEllipseCallout">
            <a:avLst>
              <a:gd name="adj1" fmla="val 6878"/>
              <a:gd name="adj2" fmla="val -1288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>
                <a:solidFill>
                  <a:srgbClr val="FFFFFF"/>
                </a:solidFill>
                <a:latin typeface="メイリオ"/>
                <a:ea typeface="メイリオ"/>
              </a:rPr>
              <a:t>3</a:t>
            </a:r>
            <a:endParaRPr kumimoji="1" lang="en-US" altLang="ja-JP" sz="14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383611"/>
              </p:ext>
            </p:extLst>
          </p:nvPr>
        </p:nvGraphicFramePr>
        <p:xfrm>
          <a:off x="823946" y="5695775"/>
          <a:ext cx="7634034" cy="762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9115">
                  <a:extLst>
                    <a:ext uri="{9D8B030D-6E8A-4147-A177-3AD203B41FA5}">
                      <a16:colId xmlns:a16="http://schemas.microsoft.com/office/drawing/2014/main" val="3513618482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1298178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  <a:gridCol w="1175497">
                  <a:extLst>
                    <a:ext uri="{9D8B030D-6E8A-4147-A177-3AD203B41FA5}">
                      <a16:colId xmlns:a16="http://schemas.microsoft.com/office/drawing/2014/main" val="431791396"/>
                    </a:ext>
                  </a:extLst>
                </a:gridCol>
                <a:gridCol w="1175497">
                  <a:extLst>
                    <a:ext uri="{9D8B030D-6E8A-4147-A177-3AD203B41FA5}">
                      <a16:colId xmlns:a16="http://schemas.microsoft.com/office/drawing/2014/main" val="1229825630"/>
                    </a:ext>
                  </a:extLst>
                </a:gridCol>
                <a:gridCol w="1175497">
                  <a:extLst>
                    <a:ext uri="{9D8B030D-6E8A-4147-A177-3AD203B41FA5}">
                      <a16:colId xmlns:a16="http://schemas.microsoft.com/office/drawing/2014/main" val="1663038925"/>
                    </a:ext>
                  </a:extLst>
                </a:gridCol>
              </a:tblGrid>
              <a:tr h="25473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path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owner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group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mode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25473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Arbitrary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OP1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kumimoji="1" lang="en-US" altLang="ja-JP" sz="1400" dirty="0" err="1" smtClean="0">
                          <a:solidFill>
                            <a:srgbClr val="FF0000"/>
                          </a:solidFill>
                        </a:rPr>
                        <a:t>tmp</a:t>
                      </a:r>
                      <a:r>
                        <a:rPr kumimoji="1" lang="en-US" altLang="ja-JP" sz="1400" dirty="0" smtClean="0">
                          <a:solidFill>
                            <a:srgbClr val="FF0000"/>
                          </a:solidFill>
                        </a:rPr>
                        <a:t>/work2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root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root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0644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</a:tbl>
          </a:graphicData>
        </a:graphic>
      </p:graphicFrame>
      <p:sp>
        <p:nvSpPr>
          <p:cNvPr id="25" name="フローチャート: 組合せ 24"/>
          <p:cNvSpPr/>
          <p:nvPr/>
        </p:nvSpPr>
        <p:spPr bwMode="auto">
          <a:xfrm>
            <a:off x="4448991" y="5238452"/>
            <a:ext cx="316290" cy="255140"/>
          </a:xfrm>
          <a:prstGeom prst="flowChartMerge">
            <a:avLst/>
          </a:prstGeom>
          <a:solidFill>
            <a:srgbClr val="FFC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450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6" y="2138320"/>
            <a:ext cx="5868943" cy="341287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298" y="5107310"/>
            <a:ext cx="4360368" cy="141175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kumimoji="1" lang="en-US" altLang="ja-JP" dirty="0" smtClean="0"/>
              <a:t>.4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Export</a:t>
            </a:r>
            <a:r>
              <a:rPr kumimoji="1" lang="en-US" altLang="ja-JP" dirty="0" smtClean="0"/>
              <a:t>(1/2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7052334" cy="5616476"/>
          </a:xfrm>
        </p:spPr>
        <p:txBody>
          <a:bodyPr/>
          <a:lstStyle/>
          <a:p>
            <a:r>
              <a:rPr lang="en-US" altLang="ja-JP" b="1" dirty="0" smtClean="0"/>
              <a:t>Export Execution</a:t>
            </a:r>
            <a:endParaRPr lang="en-US" altLang="ja-JP" sz="1800" b="1" dirty="0" smtClean="0"/>
          </a:p>
          <a:p>
            <a:pPr marL="180000" lvl="1" indent="0">
              <a:buNone/>
            </a:pPr>
            <a:r>
              <a:rPr lang="en-US" altLang="ja-JP" dirty="0" smtClean="0"/>
              <a:t>Choose and export the registered information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endParaRPr lang="en-US" altLang="ja-JP" sz="1400" dirty="0" smtClean="0"/>
          </a:p>
          <a:p>
            <a:pPr marL="0" indent="0">
              <a:buNone/>
            </a:pPr>
            <a:r>
              <a:rPr lang="en-US" altLang="ja-JP" sz="1600" dirty="0" smtClean="0"/>
              <a:t>Menu: Export/Import&gt; Export menu</a:t>
            </a:r>
            <a:endParaRPr lang="ja-JP" altLang="en-US" sz="1600" b="1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34966" y="2509376"/>
            <a:ext cx="1260303" cy="2880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 bwMode="auto">
          <a:xfrm>
            <a:off x="1956880" y="3593090"/>
            <a:ext cx="3119190" cy="311568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Tick the “All Menus” checkbox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円形吹き出し 31"/>
          <p:cNvSpPr/>
          <p:nvPr/>
        </p:nvSpPr>
        <p:spPr bwMode="auto">
          <a:xfrm>
            <a:off x="1763610" y="3429000"/>
            <a:ext cx="288040" cy="315543"/>
          </a:xfrm>
          <a:prstGeom prst="wedgeEllipseCallout">
            <a:avLst>
              <a:gd name="adj1" fmla="val -174384"/>
              <a:gd name="adj2" fmla="val -23964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1</a:t>
            </a:r>
            <a:endParaRPr kumimoji="1" lang="ja-JP" altLang="en-US" sz="1400" b="1" smtClean="0"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7278386" y="823377"/>
            <a:ext cx="1701894" cy="2202288"/>
            <a:chOff x="7278386" y="823377"/>
            <a:chExt cx="1701894" cy="2202288"/>
          </a:xfrm>
        </p:grpSpPr>
        <p:sp>
          <p:nvSpPr>
            <p:cNvPr id="9" name="正方形/長方形 8"/>
            <p:cNvSpPr/>
            <p:nvPr/>
          </p:nvSpPr>
          <p:spPr bwMode="auto">
            <a:xfrm>
              <a:off x="7278386" y="823377"/>
              <a:ext cx="1701894" cy="2202288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7343431" y="886771"/>
              <a:ext cx="1556775" cy="3185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tx1"/>
                  </a:solidFill>
                  <a:latin typeface="+mn-ea"/>
                </a:rPr>
                <a:t>Data registration</a:t>
              </a:r>
              <a:endParaRPr lang="ja-JP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7337553" y="2632354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tx1"/>
                  </a:solidFill>
                  <a:latin typeface="+mn-ea"/>
                </a:rPr>
                <a:t>Import</a:t>
              </a:r>
              <a:endParaRPr kumimoji="1" lang="ja-JP" altLang="en-US" sz="14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ホームベース 20"/>
            <p:cNvSpPr/>
            <p:nvPr/>
          </p:nvSpPr>
          <p:spPr bwMode="auto">
            <a:xfrm rot="5400000">
              <a:off x="7194583" y="2200304"/>
              <a:ext cx="652320" cy="136685"/>
            </a:xfrm>
            <a:prstGeom prst="homePlate">
              <a:avLst>
                <a:gd name="adj" fmla="val 49530"/>
              </a:avLst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7337553" y="1574814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b="1" dirty="0" smtClean="0">
                  <a:solidFill>
                    <a:schemeClr val="tx1"/>
                  </a:solidFill>
                  <a:latin typeface="+mn-ea"/>
                </a:rPr>
                <a:t>Export</a:t>
              </a:r>
              <a:endParaRPr kumimoji="1" lang="ja-JP" altLang="en-US" sz="14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7653103" y="2252835"/>
              <a:ext cx="1223595" cy="3120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Download </a:t>
              </a:r>
              <a:r>
                <a:rPr lang="en-US" altLang="ja-JP" sz="900" b="1" dirty="0" err="1">
                  <a:solidFill>
                    <a:schemeClr val="tx1"/>
                  </a:solidFill>
                  <a:latin typeface="+mn-ea"/>
                </a:rPr>
                <a:t>kym</a:t>
              </a:r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 file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7652393" y="1971325"/>
              <a:ext cx="1225014" cy="26119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50"/>
                </a:lnSpc>
              </a:pPr>
              <a:r>
                <a:rPr lang="en-US" altLang="ja-JP" sz="900" b="1" dirty="0" smtClean="0">
                  <a:latin typeface="+mn-ea"/>
                </a:rPr>
                <a:t>Start Export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7337553" y="1226615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>
                  <a:solidFill>
                    <a:schemeClr val="tx1"/>
                  </a:solidFill>
                  <a:latin typeface="+mn-ea"/>
                </a:rPr>
                <a:t>Input/Create Menu</a:t>
              </a:r>
              <a:endParaRPr lang="ja-JP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7" name="角丸四角形 26"/>
          <p:cNvSpPr/>
          <p:nvPr/>
        </p:nvSpPr>
        <p:spPr bwMode="auto">
          <a:xfrm>
            <a:off x="3849544" y="5682951"/>
            <a:ext cx="2503610" cy="404964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Click the ”Export” button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8" name="円形吹き出し 27"/>
          <p:cNvSpPr/>
          <p:nvPr/>
        </p:nvSpPr>
        <p:spPr bwMode="auto">
          <a:xfrm>
            <a:off x="3656274" y="5518860"/>
            <a:ext cx="288040" cy="315543"/>
          </a:xfrm>
          <a:prstGeom prst="wedgeEllipseCallout">
            <a:avLst>
              <a:gd name="adj1" fmla="val -105602"/>
              <a:gd name="adj2" fmla="val 91197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2339482" y="5883971"/>
            <a:ext cx="1178345" cy="24028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886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14" y="3316504"/>
            <a:ext cx="7319072" cy="130453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2.4</a:t>
            </a:r>
            <a:r>
              <a:rPr lang="ja-JP" altLang="en-US" dirty="0" smtClean="0"/>
              <a:t> </a:t>
            </a:r>
            <a:r>
              <a:rPr lang="en-US" altLang="ja-JP" dirty="0" smtClean="0"/>
              <a:t>Export</a:t>
            </a:r>
            <a:r>
              <a:rPr lang="en-US" altLang="ja-JP" dirty="0" smtClean="0"/>
              <a:t>(2/2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Download Kym File</a:t>
            </a:r>
          </a:p>
          <a:p>
            <a:pPr marL="180000" lvl="1" indent="0">
              <a:buNone/>
            </a:pPr>
            <a:r>
              <a:rPr lang="en-US" altLang="ja-JP" dirty="0" smtClean="0"/>
              <a:t>Let download the exported data.</a:t>
            </a:r>
          </a:p>
          <a:p>
            <a:pPr marL="0" indent="0">
              <a:buNone/>
            </a:pPr>
            <a:endParaRPr lang="en-US" altLang="ja-JP" sz="1200" dirty="0" smtClean="0"/>
          </a:p>
          <a:p>
            <a:pPr marL="0" indent="0">
              <a:buNone/>
            </a:pPr>
            <a:r>
              <a:rPr lang="en-US" altLang="ja-JP" sz="1600" dirty="0" smtClean="0"/>
              <a:t>Menu: Export/Import&gt; Export/Import menu list</a:t>
            </a:r>
            <a:endParaRPr lang="ja-JP" altLang="en-US" sz="1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“List”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the </a:t>
            </a:r>
            <a:r>
              <a:rPr lang="en-US" altLang="ja-JP" sz="1600" dirty="0" smtClean="0"/>
              <a:t>“Filter” button.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Download Kym file from the export status list.</a:t>
            </a:r>
            <a:endParaRPr lang="en-US" altLang="ja-JP" sz="1600" dirty="0"/>
          </a:p>
          <a:p>
            <a:pPr marL="342900" indent="-342900">
              <a:buFont typeface="+mj-ea"/>
              <a:buAutoNum type="circleNumDbPlain"/>
            </a:pPr>
            <a:endParaRPr lang="ja-JP" altLang="en-US" sz="1600" dirty="0"/>
          </a:p>
        </p:txBody>
      </p:sp>
      <p:sp>
        <p:nvSpPr>
          <p:cNvPr id="26" name="正方形/長方形 25"/>
          <p:cNvSpPr/>
          <p:nvPr/>
        </p:nvSpPr>
        <p:spPr bwMode="auto">
          <a:xfrm>
            <a:off x="3203810" y="3717040"/>
            <a:ext cx="1728240" cy="42971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7278386" y="823377"/>
            <a:ext cx="1701894" cy="2202288"/>
            <a:chOff x="7278386" y="823377"/>
            <a:chExt cx="1701894" cy="2202288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7278386" y="823377"/>
              <a:ext cx="1701894" cy="2202288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7343431" y="886771"/>
              <a:ext cx="1556775" cy="3185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tx1"/>
                  </a:solidFill>
                  <a:latin typeface="+mn-ea"/>
                </a:rPr>
                <a:t>Data registration</a:t>
              </a:r>
              <a:endParaRPr lang="ja-JP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7337553" y="2632354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tx1"/>
                  </a:solidFill>
                  <a:latin typeface="+mn-ea"/>
                </a:rPr>
                <a:t>Import</a:t>
              </a:r>
              <a:endParaRPr kumimoji="1" lang="ja-JP" altLang="en-US" sz="14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ホームベース 29"/>
            <p:cNvSpPr/>
            <p:nvPr/>
          </p:nvSpPr>
          <p:spPr bwMode="auto">
            <a:xfrm rot="5400000">
              <a:off x="7194583" y="2200304"/>
              <a:ext cx="652320" cy="136685"/>
            </a:xfrm>
            <a:prstGeom prst="homePlate">
              <a:avLst>
                <a:gd name="adj" fmla="val 49530"/>
              </a:avLst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7337553" y="1574814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b="1" dirty="0" smtClean="0">
                  <a:solidFill>
                    <a:schemeClr val="tx1"/>
                  </a:solidFill>
                  <a:latin typeface="+mn-ea"/>
                </a:rPr>
                <a:t>Export</a:t>
              </a:r>
              <a:endParaRPr kumimoji="1" lang="ja-JP" altLang="en-US" sz="14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7653103" y="2252835"/>
              <a:ext cx="1223595" cy="3120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Download </a:t>
              </a:r>
              <a:r>
                <a:rPr lang="en-US" altLang="ja-JP" sz="900" b="1" dirty="0" err="1">
                  <a:solidFill>
                    <a:schemeClr val="tx1"/>
                  </a:solidFill>
                  <a:latin typeface="+mn-ea"/>
                </a:rPr>
                <a:t>kym</a:t>
              </a:r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 file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7652393" y="1971325"/>
              <a:ext cx="1225014" cy="261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50"/>
                </a:lnSpc>
              </a:pPr>
              <a:r>
                <a:rPr lang="en-US" altLang="ja-JP" sz="900" b="1" dirty="0" smtClean="0">
                  <a:latin typeface="+mn-ea"/>
                </a:rPr>
                <a:t>Start Export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7337553" y="1226615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>
                  <a:solidFill>
                    <a:schemeClr val="tx1"/>
                  </a:solidFill>
                  <a:latin typeface="+mn-ea"/>
                </a:rPr>
                <a:t>Input/Create Menu</a:t>
              </a:r>
              <a:endParaRPr lang="ja-JP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36" name="円形吹き出し 35"/>
          <p:cNvSpPr/>
          <p:nvPr/>
        </p:nvSpPr>
        <p:spPr bwMode="auto">
          <a:xfrm>
            <a:off x="4211950" y="4279823"/>
            <a:ext cx="288040" cy="315543"/>
          </a:xfrm>
          <a:prstGeom prst="wedgeEllipseCallout">
            <a:avLst>
              <a:gd name="adj1" fmla="val -86609"/>
              <a:gd name="adj2" fmla="val -82179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3</a:t>
            </a:r>
            <a:endParaRPr kumimoji="1" lang="ja-JP" altLang="en-US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324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61" y="2492699"/>
            <a:ext cx="6715550" cy="317719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667" y="5523971"/>
            <a:ext cx="3078857" cy="65142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 </a:t>
            </a:r>
            <a:r>
              <a:rPr lang="en-US" altLang="ja-JP" dirty="0" smtClean="0"/>
              <a:t>Import</a:t>
            </a:r>
            <a:r>
              <a:rPr lang="en-US" altLang="ja-JP" dirty="0" smtClean="0"/>
              <a:t>(1/3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Execute Import</a:t>
            </a:r>
          </a:p>
          <a:p>
            <a:pPr marL="180000" lvl="1" indent="0"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From here, we will use the receiving server to operate.</a:t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en-US" altLang="ja-JP" dirty="0" smtClean="0"/>
              <a:t>Upload the Kym file and import it.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sz="1600" dirty="0" smtClean="0"/>
              <a:t>Menu: Export/Import&gt; Import Menu</a:t>
            </a:r>
            <a:endParaRPr lang="ja-JP" altLang="en-US" sz="1600" b="1" dirty="0"/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34" name="角丸四角形 33"/>
          <p:cNvSpPr/>
          <p:nvPr/>
        </p:nvSpPr>
        <p:spPr bwMode="auto">
          <a:xfrm>
            <a:off x="2051650" y="3087334"/>
            <a:ext cx="2808390" cy="41507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Upload Kym File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128620" y="2743210"/>
            <a:ext cx="1512208" cy="39774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190282" y="3630141"/>
            <a:ext cx="1512208" cy="23091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2028890" y="4015038"/>
            <a:ext cx="3263210" cy="338792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Tick the “All Menus” Checkbox.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円形吹き出し 40"/>
          <p:cNvSpPr/>
          <p:nvPr/>
        </p:nvSpPr>
        <p:spPr bwMode="auto">
          <a:xfrm>
            <a:off x="1835620" y="3861060"/>
            <a:ext cx="288040" cy="315543"/>
          </a:xfrm>
          <a:prstGeom prst="wedgeEllipseCallout">
            <a:avLst>
              <a:gd name="adj1" fmla="val -137348"/>
              <a:gd name="adj2" fmla="val -75429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２</a:t>
            </a: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7278386" y="823377"/>
            <a:ext cx="1701894" cy="2173564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  <a:latin typeface="+mn-ea"/>
              </a:rPr>
              <a:t>Data registration</a:t>
            </a:r>
            <a:endParaRPr lang="ja-JP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角丸四角形 53"/>
          <p:cNvSpPr/>
          <p:nvPr/>
        </p:nvSpPr>
        <p:spPr bwMode="auto">
          <a:xfrm>
            <a:off x="7337553" y="193965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+mn-ea"/>
              </a:rPr>
              <a:t>Import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ホームベース 54"/>
          <p:cNvSpPr/>
          <p:nvPr/>
        </p:nvSpPr>
        <p:spPr bwMode="auto">
          <a:xfrm rot="5400000">
            <a:off x="7194583" y="2534658"/>
            <a:ext cx="652320" cy="136685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 bwMode="auto">
          <a:xfrm>
            <a:off x="7337553" y="1574814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  <a:latin typeface="+mn-ea"/>
              </a:rPr>
              <a:t>Export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 bwMode="auto">
          <a:xfrm>
            <a:off x="7653103" y="2587189"/>
            <a:ext cx="1223595" cy="3120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+mn-ea"/>
              </a:rPr>
              <a:t>Download </a:t>
            </a:r>
            <a:r>
              <a:rPr lang="en-US" altLang="ja-JP" sz="900" b="1" dirty="0" err="1">
                <a:solidFill>
                  <a:schemeClr val="tx1"/>
                </a:solidFill>
                <a:latin typeface="+mn-ea"/>
              </a:rPr>
              <a:t>kym</a:t>
            </a:r>
            <a:r>
              <a:rPr lang="en-US" altLang="ja-JP" sz="900" b="1" dirty="0">
                <a:solidFill>
                  <a:schemeClr val="tx1"/>
                </a:solidFill>
                <a:latin typeface="+mn-ea"/>
              </a:rPr>
              <a:t> file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 bwMode="auto">
          <a:xfrm>
            <a:off x="7652393" y="2305679"/>
            <a:ext cx="1225014" cy="2611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050"/>
              </a:lnSpc>
            </a:pPr>
            <a:r>
              <a:rPr lang="en-US" altLang="ja-JP" sz="900" b="1" dirty="0" smtClean="0">
                <a:latin typeface="+mn-ea"/>
              </a:rPr>
              <a:t>Start Import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 bwMode="auto">
          <a:xfrm>
            <a:off x="7337553" y="122661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>
                <a:solidFill>
                  <a:schemeClr val="tx1"/>
                </a:solidFill>
                <a:latin typeface="+mn-ea"/>
              </a:rPr>
              <a:t>Input/Create Menu</a:t>
            </a:r>
            <a:endParaRPr lang="ja-JP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2716480" y="5963630"/>
            <a:ext cx="2503610" cy="404964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Click the “Import” button.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1609082" y="5725700"/>
            <a:ext cx="1202168" cy="21397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3" name="円形吹き出し 32"/>
          <p:cNvSpPr/>
          <p:nvPr/>
        </p:nvSpPr>
        <p:spPr bwMode="auto">
          <a:xfrm>
            <a:off x="2523210" y="5799539"/>
            <a:ext cx="288040" cy="315543"/>
          </a:xfrm>
          <a:prstGeom prst="wedgeEllipseCallout">
            <a:avLst>
              <a:gd name="adj1" fmla="val -71211"/>
              <a:gd name="adj2" fmla="val -3679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３</a:t>
            </a:r>
          </a:p>
        </p:txBody>
      </p:sp>
      <p:sp>
        <p:nvSpPr>
          <p:cNvPr id="36" name="円形吹き出し 35"/>
          <p:cNvSpPr/>
          <p:nvPr/>
        </p:nvSpPr>
        <p:spPr bwMode="auto">
          <a:xfrm>
            <a:off x="1858380" y="2933356"/>
            <a:ext cx="288040" cy="315543"/>
          </a:xfrm>
          <a:prstGeom prst="wedgeEllipseCallout">
            <a:avLst>
              <a:gd name="adj1" fmla="val -147929"/>
              <a:gd name="adj2" fmla="val -58525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1</a:t>
            </a:r>
            <a:endParaRPr kumimoji="1" lang="ja-JP" altLang="en-US" sz="1400" b="1" smtClean="0">
              <a:latin typeface="+mn-ea"/>
            </a:endParaRPr>
          </a:p>
        </p:txBody>
      </p:sp>
      <p:grpSp>
        <p:nvGrpSpPr>
          <p:cNvPr id="60" name="グループ化 59"/>
          <p:cNvGrpSpPr/>
          <p:nvPr/>
        </p:nvGrpSpPr>
        <p:grpSpPr>
          <a:xfrm>
            <a:off x="5220089" y="5445280"/>
            <a:ext cx="3672511" cy="1079610"/>
            <a:chOff x="5244297" y="5387723"/>
            <a:chExt cx="3479831" cy="1079610"/>
          </a:xfrm>
        </p:grpSpPr>
        <p:sp>
          <p:nvSpPr>
            <p:cNvPr id="61" name="角丸四角形 60"/>
            <p:cNvSpPr/>
            <p:nvPr/>
          </p:nvSpPr>
          <p:spPr bwMode="auto">
            <a:xfrm>
              <a:off x="5527049" y="5819782"/>
              <a:ext cx="3197079" cy="647551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Users can exclude 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discarded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data </a:t>
              </a:r>
              <a:b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and import the rest of the data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.</a:t>
              </a:r>
              <a:endParaRPr lang="en-US" altLang="ja-JP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2" name="円/楕円 44"/>
            <p:cNvSpPr/>
            <p:nvPr/>
          </p:nvSpPr>
          <p:spPr bwMode="auto">
            <a:xfrm>
              <a:off x="5244297" y="5387723"/>
              <a:ext cx="565503" cy="549789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5267770" y="5548232"/>
              <a:ext cx="576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smtClean="0">
                  <a:solidFill>
                    <a:schemeClr val="bg1"/>
                  </a:solidFill>
                </a:rPr>
                <a:t>ips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608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13" y="3514260"/>
            <a:ext cx="7960088" cy="141369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2.5</a:t>
            </a:r>
            <a:r>
              <a:rPr lang="ja-JP" altLang="en-US" dirty="0" smtClean="0"/>
              <a:t> </a:t>
            </a:r>
            <a:r>
              <a:rPr lang="en-US" altLang="ja-JP" dirty="0" smtClean="0"/>
              <a:t>Import(2/3)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Check Import status</a:t>
            </a:r>
            <a:endParaRPr lang="ja-JP" altLang="en-US" b="1" dirty="0" smtClean="0"/>
          </a:p>
          <a:p>
            <a:pPr marL="180000" lvl="1" indent="0">
              <a:buNone/>
            </a:pPr>
            <a:r>
              <a:rPr lang="en-US" altLang="ja-JP" dirty="0" smtClean="0"/>
              <a:t>Let`s check the imported information </a:t>
            </a:r>
            <a:br>
              <a:rPr lang="en-US" altLang="ja-JP" dirty="0" smtClean="0"/>
            </a:br>
            <a:r>
              <a:rPr lang="en-US" altLang="ja-JP" dirty="0" smtClean="0"/>
              <a:t>and see if the status is “Completed”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2000" b="1" dirty="0" smtClean="0"/>
          </a:p>
          <a:p>
            <a:pPr marL="0" indent="0">
              <a:buNone/>
            </a:pPr>
            <a:r>
              <a:rPr lang="en-US" altLang="ja-JP" sz="1600" dirty="0" smtClean="0"/>
              <a:t>Menu: Export/Import&gt; </a:t>
            </a:r>
            <a:r>
              <a:rPr lang="en-US" altLang="ja-JP" sz="1600" dirty="0" smtClean="0"/>
              <a:t>Export/Import menu list</a:t>
            </a:r>
            <a:endParaRPr lang="en-US" altLang="ja-JP" sz="1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“List”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the </a:t>
            </a:r>
            <a:r>
              <a:rPr lang="en-US" altLang="ja-JP" sz="1600" dirty="0"/>
              <a:t>“Filter” button</a:t>
            </a:r>
            <a:r>
              <a:rPr lang="en-US" altLang="ja-JP" sz="1600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Check if the status of the executed import is “Completed”</a:t>
            </a:r>
            <a:endParaRPr lang="ja-JP" altLang="en-US" sz="1600" dirty="0"/>
          </a:p>
          <a:p>
            <a:pPr marL="0" indent="0">
              <a:buNone/>
            </a:pPr>
            <a:endParaRPr lang="en-US" altLang="ja-JP" sz="2400" b="1" dirty="0" smtClean="0"/>
          </a:p>
        </p:txBody>
      </p:sp>
      <p:sp>
        <p:nvSpPr>
          <p:cNvPr id="26" name="正方形/長方形 25"/>
          <p:cNvSpPr/>
          <p:nvPr/>
        </p:nvSpPr>
        <p:spPr bwMode="auto">
          <a:xfrm>
            <a:off x="1187530" y="4005080"/>
            <a:ext cx="504070" cy="3748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7278386" y="823377"/>
            <a:ext cx="1701894" cy="2173564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  <a:latin typeface="+mn-ea"/>
              </a:rPr>
              <a:t>Data registration</a:t>
            </a:r>
            <a:endParaRPr lang="ja-JP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角丸四角形 36"/>
          <p:cNvSpPr/>
          <p:nvPr/>
        </p:nvSpPr>
        <p:spPr bwMode="auto">
          <a:xfrm>
            <a:off x="7337553" y="193965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+mn-ea"/>
              </a:rPr>
              <a:t>Import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ホームベース 37"/>
          <p:cNvSpPr/>
          <p:nvPr/>
        </p:nvSpPr>
        <p:spPr bwMode="auto">
          <a:xfrm rot="5400000">
            <a:off x="7194583" y="2534658"/>
            <a:ext cx="652320" cy="136685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9" name="角丸四角形 38"/>
          <p:cNvSpPr/>
          <p:nvPr/>
        </p:nvSpPr>
        <p:spPr bwMode="auto">
          <a:xfrm>
            <a:off x="7337553" y="1574814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  <a:latin typeface="+mn-ea"/>
              </a:rPr>
              <a:t>Export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7653103" y="2587189"/>
            <a:ext cx="1223595" cy="312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b="1" dirty="0" smtClean="0">
                <a:solidFill>
                  <a:schemeClr val="tx1"/>
                </a:solidFill>
                <a:latin typeface="+mn-ea"/>
              </a:rPr>
              <a:t>Check Import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7652393" y="2305679"/>
            <a:ext cx="1225014" cy="2611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050"/>
              </a:lnSpc>
            </a:pPr>
            <a:r>
              <a:rPr lang="en-US" altLang="ja-JP" sz="900" b="1" dirty="0" smtClean="0">
                <a:latin typeface="+mn-ea"/>
              </a:rPr>
              <a:t>Start Import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 bwMode="auto">
          <a:xfrm>
            <a:off x="7337553" y="122661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>
                <a:solidFill>
                  <a:schemeClr val="tx1"/>
                </a:solidFill>
                <a:latin typeface="+mn-ea"/>
              </a:rPr>
              <a:t>Input/Create Menu</a:t>
            </a:r>
            <a:endParaRPr lang="ja-JP" altLang="en-US" sz="11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74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39" y="5291747"/>
            <a:ext cx="6667147" cy="1238599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48" y="3054004"/>
            <a:ext cx="7679222" cy="109067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2.5</a:t>
            </a:r>
            <a:r>
              <a:rPr lang="ja-JP" altLang="en-US" dirty="0" smtClean="0"/>
              <a:t> </a:t>
            </a:r>
            <a:r>
              <a:rPr lang="en-US" altLang="ja-JP" dirty="0" smtClean="0"/>
              <a:t>Import(3/3)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7054459" cy="3314294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Check Import results</a:t>
            </a:r>
          </a:p>
          <a:p>
            <a:pPr marL="180000" lvl="1" indent="0">
              <a:buNone/>
            </a:pPr>
            <a:r>
              <a:rPr lang="en-US" altLang="ja-JP" dirty="0" smtClean="0"/>
              <a:t>Lets check the imported menus. All change history for each record </a:t>
            </a:r>
            <a:r>
              <a:rPr lang="en-US" altLang="ja-JP" dirty="0" smtClean="0"/>
              <a:t>should</a:t>
            </a:r>
            <a:r>
              <a:rPr lang="en-US" altLang="ja-JP" dirty="0" smtClean="0"/>
              <a:t> </a:t>
            </a:r>
            <a:r>
              <a:rPr lang="en-US" altLang="ja-JP" dirty="0" smtClean="0"/>
              <a:t>also be moved. Let`s put them together and check them.</a:t>
            </a:r>
          </a:p>
          <a:p>
            <a:pPr marL="180000" lvl="1" indent="0">
              <a:buNone/>
            </a:pPr>
            <a:r>
              <a:rPr lang="en-US" altLang="ja-JP" dirty="0" smtClean="0"/>
              <a:t>Menu: Server Basic Settings&gt; Directory settings.</a:t>
            </a:r>
            <a:endParaRPr lang="en-US" altLang="ja-JP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“Filter”</a:t>
            </a:r>
            <a:endParaRPr lang="en-US" altLang="ja-JP" sz="1600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/>
              <a:t>C</a:t>
            </a:r>
            <a:r>
              <a:rPr lang="en-US" altLang="ja-JP" sz="1600" dirty="0" smtClean="0"/>
              <a:t>heck if the Menu information has been migrated by “Data Portability Procedure”</a:t>
            </a:r>
            <a:endParaRPr lang="ja-JP" altLang="en-US" sz="1600" dirty="0"/>
          </a:p>
          <a:p>
            <a:pPr marL="180000" lvl="1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ja-JP" altLang="en-US" dirty="0" smtClean="0"/>
          </a:p>
        </p:txBody>
      </p:sp>
      <p:sp>
        <p:nvSpPr>
          <p:cNvPr id="35" name="正方形/長方形 34"/>
          <p:cNvSpPr/>
          <p:nvPr/>
        </p:nvSpPr>
        <p:spPr bwMode="auto">
          <a:xfrm>
            <a:off x="7278386" y="823377"/>
            <a:ext cx="1701894" cy="2173564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  <a:latin typeface="+mn-ea"/>
              </a:rPr>
              <a:t>Data registration</a:t>
            </a:r>
            <a:endParaRPr lang="ja-JP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角丸四角形 36"/>
          <p:cNvSpPr/>
          <p:nvPr/>
        </p:nvSpPr>
        <p:spPr bwMode="auto">
          <a:xfrm>
            <a:off x="7337553" y="193965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+mn-ea"/>
              </a:rPr>
              <a:t>Import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ホームベース 37"/>
          <p:cNvSpPr/>
          <p:nvPr/>
        </p:nvSpPr>
        <p:spPr bwMode="auto">
          <a:xfrm rot="5400000">
            <a:off x="7194583" y="2534658"/>
            <a:ext cx="652320" cy="136685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9" name="角丸四角形 38"/>
          <p:cNvSpPr/>
          <p:nvPr/>
        </p:nvSpPr>
        <p:spPr bwMode="auto">
          <a:xfrm>
            <a:off x="7337553" y="1574814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  <a:latin typeface="+mn-ea"/>
              </a:rPr>
              <a:t>Export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7653103" y="2587189"/>
            <a:ext cx="1223595" cy="312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b="1" dirty="0" smtClean="0">
                <a:solidFill>
                  <a:schemeClr val="tx1"/>
                </a:solidFill>
                <a:latin typeface="+mn-ea"/>
              </a:rPr>
              <a:t>Check Import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7652393" y="2305679"/>
            <a:ext cx="1225014" cy="2611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050"/>
              </a:lnSpc>
            </a:pPr>
            <a:r>
              <a:rPr lang="en-US" altLang="ja-JP" sz="900" b="1" dirty="0" smtClean="0">
                <a:latin typeface="+mn-ea"/>
              </a:rPr>
              <a:t>Start Import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 bwMode="auto">
          <a:xfrm>
            <a:off x="7337553" y="122661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>
                <a:solidFill>
                  <a:schemeClr val="tx1"/>
                </a:solidFill>
                <a:latin typeface="+mn-ea"/>
              </a:rPr>
              <a:t>Input/Create Menu</a:t>
            </a:r>
            <a:endParaRPr lang="ja-JP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6804309" y="3399247"/>
            <a:ext cx="1080151" cy="46384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7659" y="4116605"/>
            <a:ext cx="7158163" cy="144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 hangingPunct="0"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Font typeface="+mj-ea"/>
              <a:buAutoNum type="circleNumDbPlain" startAt="3"/>
            </a:pPr>
            <a:r>
              <a:rPr lang="en-US" altLang="ja-JP" sz="1600" kern="0" dirty="0" smtClean="0">
                <a:solidFill>
                  <a:srgbClr val="000000"/>
                </a:solidFill>
              </a:rPr>
              <a:t>Click </a:t>
            </a:r>
            <a:r>
              <a:rPr lang="en-US" altLang="ja-JP" sz="1600" kern="0" dirty="0" smtClean="0">
                <a:solidFill>
                  <a:srgbClr val="000000"/>
                </a:solidFill>
              </a:rPr>
              <a:t>“</a:t>
            </a:r>
            <a:r>
              <a:rPr lang="en-US" altLang="ja-JP" sz="1600" kern="0" dirty="0" smtClean="0">
                <a:solidFill>
                  <a:srgbClr val="000000"/>
                </a:solidFill>
              </a:rPr>
              <a:t>Trace History</a:t>
            </a:r>
            <a:r>
              <a:rPr lang="en-US" altLang="ja-JP" sz="1600" kern="0" dirty="0" smtClean="0">
                <a:solidFill>
                  <a:srgbClr val="000000"/>
                </a:solidFill>
              </a:rPr>
              <a:t>” </a:t>
            </a:r>
            <a:r>
              <a:rPr lang="en-US" altLang="ja-JP" sz="1600" kern="0" dirty="0" smtClean="0">
                <a:solidFill>
                  <a:srgbClr val="000000"/>
                </a:solidFill>
              </a:rPr>
              <a:t>and input the numbers for the records you </a:t>
            </a:r>
            <a:r>
              <a:rPr lang="en-US" altLang="ja-JP" sz="1600" kern="0" dirty="0" smtClean="0">
                <a:solidFill>
                  <a:srgbClr val="000000"/>
                </a:solidFill>
              </a:rPr>
              <a:t>registered. </a:t>
            </a:r>
            <a:endParaRPr lang="en-US" altLang="ja-JP" sz="1600" kern="0" dirty="0">
              <a:solidFill>
                <a:srgbClr val="000000"/>
              </a:solidFill>
            </a:endParaRPr>
          </a:p>
          <a:p>
            <a:pPr marL="342900" lvl="0" indent="-342900" fontAlgn="base" hangingPunct="0"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Font typeface="+mj-ea"/>
              <a:buAutoNum type="circleNumDbPlain" startAt="3"/>
            </a:pPr>
            <a:r>
              <a:rPr lang="en-US" altLang="ja-JP" sz="1600" kern="0" dirty="0" smtClean="0">
                <a:solidFill>
                  <a:srgbClr val="000000"/>
                </a:solidFill>
              </a:rPr>
              <a:t>Click </a:t>
            </a:r>
            <a:r>
              <a:rPr lang="en-US" altLang="ja-JP" sz="1600" kern="0" dirty="0" smtClean="0">
                <a:solidFill>
                  <a:srgbClr val="000000"/>
                </a:solidFill>
              </a:rPr>
              <a:t>“</a:t>
            </a:r>
            <a:r>
              <a:rPr lang="en-US" altLang="ja-JP" sz="1600" kern="0" dirty="0" smtClean="0">
                <a:solidFill>
                  <a:srgbClr val="000000"/>
                </a:solidFill>
              </a:rPr>
              <a:t>Display</a:t>
            </a:r>
            <a:r>
              <a:rPr lang="en-US" altLang="ja-JP" sz="1600" kern="0" dirty="0" smtClean="0">
                <a:solidFill>
                  <a:srgbClr val="000000"/>
                </a:solidFill>
              </a:rPr>
              <a:t>” </a:t>
            </a:r>
            <a:r>
              <a:rPr lang="en-US" altLang="ja-JP" sz="1600" kern="0" dirty="0" smtClean="0">
                <a:solidFill>
                  <a:srgbClr val="000000"/>
                </a:solidFill>
              </a:rPr>
              <a:t>and check if the change history information has been migrated or not.</a:t>
            </a:r>
            <a:endParaRPr lang="ja-JP" altLang="en-US" sz="1600" kern="0" dirty="0">
              <a:solidFill>
                <a:srgbClr val="000000"/>
              </a:solidFill>
            </a:endParaRPr>
          </a:p>
          <a:p>
            <a:endParaRPr kumimoji="1" lang="ja-JP" altLang="en-US" sz="2000" dirty="0"/>
          </a:p>
        </p:txBody>
      </p:sp>
      <p:sp>
        <p:nvSpPr>
          <p:cNvPr id="23" name="正方形/長方形 22"/>
          <p:cNvSpPr/>
          <p:nvPr/>
        </p:nvSpPr>
        <p:spPr bwMode="auto">
          <a:xfrm>
            <a:off x="582189" y="5565720"/>
            <a:ext cx="605341" cy="1676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2" name="円形吹き出し 21"/>
          <p:cNvSpPr/>
          <p:nvPr/>
        </p:nvSpPr>
        <p:spPr bwMode="auto">
          <a:xfrm>
            <a:off x="1329852" y="5283885"/>
            <a:ext cx="288040" cy="315543"/>
          </a:xfrm>
          <a:prstGeom prst="wedgeEllipseCallout">
            <a:avLst>
              <a:gd name="adj1" fmla="val -93886"/>
              <a:gd name="adj2" fmla="val 17543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３</a:t>
            </a:r>
          </a:p>
        </p:txBody>
      </p:sp>
    </p:spTree>
    <p:extLst>
      <p:ext uri="{BB962C8B-B14F-4D97-AF65-F5344CB8AC3E}">
        <p14:creationId xmlns:p14="http://schemas.microsoft.com/office/powerpoint/2010/main" val="7754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</a:t>
            </a:r>
            <a:r>
              <a:rPr lang="ja-JP" altLang="en-US" dirty="0"/>
              <a:t> </a:t>
            </a:r>
            <a:r>
              <a:rPr lang="en-US" altLang="ja-JP" dirty="0" smtClean="0"/>
              <a:t>Practice </a:t>
            </a:r>
            <a:r>
              <a:rPr lang="ja-JP" altLang="en-US" dirty="0" smtClean="0"/>
              <a:t>②</a:t>
            </a:r>
            <a:r>
              <a:rPr lang="ja-JP" altLang="en-US" dirty="0"/>
              <a:t>　</a:t>
            </a:r>
            <a:r>
              <a:rPr lang="en-US" altLang="ja-JP" dirty="0" smtClean="0"/>
              <a:t>Symphony/Operation Export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860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88550"/>
            <a:ext cx="7344000" cy="590349"/>
          </a:xfrm>
        </p:spPr>
        <p:txBody>
          <a:bodyPr/>
          <a:lstStyle/>
          <a:p>
            <a:r>
              <a:rPr lang="en-US" altLang="ja-JP" sz="3600" dirty="0" smtClean="0">
                <a:solidFill>
                  <a:schemeClr val="tx1"/>
                </a:solidFill>
              </a:rPr>
              <a:t>Table of contents	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908650"/>
            <a:ext cx="7345020" cy="54992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2000" dirty="0" smtClean="0"/>
              <a:t>Introduction</a:t>
            </a:r>
            <a:endParaRPr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smtClean="0">
                <a:hlinkClick r:id="rId2" action="ppaction://hlinksldjump"/>
              </a:rPr>
              <a:t>About this document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smtClean="0">
                <a:hlinkClick r:id="rId3" action="ppaction://hlinksldjump"/>
              </a:rPr>
              <a:t>Work Environment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2000" dirty="0" smtClean="0">
                <a:hlinkClick r:id="rId4" action="ppaction://hlinksldjump"/>
              </a:rPr>
              <a:t>Practice 1. Menu export</a:t>
            </a: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>
                <a:hlinkClick r:id="rId5" action="ppaction://hlinksldjump"/>
              </a:rPr>
              <a:t>Work procedure</a:t>
            </a:r>
            <a:endParaRPr lang="en-US" altLang="ja-JP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>
                <a:hlinkClick r:id="rId6" action="ppaction://hlinksldjump"/>
              </a:rPr>
              <a:t>Data registration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>
                <a:hlinkClick r:id="rId6" action="ppaction://hlinksldjump"/>
              </a:rPr>
              <a:t>Input/Create Menu</a:t>
            </a:r>
            <a:endParaRPr lang="en-US" altLang="ja-JP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>
                <a:hlinkClick r:id="rId7" action="ppaction://hlinksldjump"/>
              </a:rPr>
              <a:t>Export</a:t>
            </a: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>
                <a:hlinkClick r:id="rId8" action="ppaction://hlinksldjump"/>
              </a:rPr>
              <a:t>Import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endParaRPr lang="en-US" altLang="ja-JP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sz="2000" dirty="0" smtClean="0">
                <a:hlinkClick r:id="rId9" action="ppaction://hlinksldjump"/>
              </a:rPr>
              <a:t>Practice 2. Symphony/Operation export</a:t>
            </a:r>
            <a:endParaRPr lang="en-US" altLang="ja-JP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>
                <a:hlinkClick r:id="rId10" action="ppaction://hlinksldjump"/>
              </a:rPr>
              <a:t>Work procedure</a:t>
            </a:r>
            <a:endParaRPr lang="en-US" altLang="ja-JP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>
                <a:hlinkClick r:id="rId11" action="ppaction://hlinksldjump"/>
              </a:rPr>
              <a:t>Data registration</a:t>
            </a:r>
            <a:endParaRPr lang="en-US" altLang="ja-JP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>
                <a:hlinkClick r:id="rId12" action="ppaction://hlinksldjump"/>
              </a:rPr>
              <a:t>Export</a:t>
            </a:r>
            <a:endParaRPr lang="en-US" altLang="ja-JP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>
                <a:hlinkClick r:id="rId13" action="ppaction://hlinksldjump"/>
              </a:rPr>
              <a:t>Import</a:t>
            </a:r>
            <a:endParaRPr lang="en-US" altLang="ja-JP" sz="2000" dirty="0" smtClean="0"/>
          </a:p>
          <a:p>
            <a:pPr marL="914400" lvl="1" indent="-457200">
              <a:buFont typeface="+mj-lt"/>
              <a:buAutoNum type="arabicPeriod"/>
            </a:pP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Before doing anything.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Playbook creation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sz="1600" dirty="0" smtClean="0"/>
              <a:t>We prepared some playbook samples that can be migrated</a:t>
            </a:r>
            <a:br>
              <a:rPr kumimoji="1" lang="en-US" altLang="ja-JP" sz="1600" dirty="0" smtClean="0"/>
            </a:br>
            <a:r>
              <a:rPr kumimoji="1" lang="en-US" altLang="ja-JP" sz="1600" dirty="0" smtClean="0"/>
              <a:t>Save the playbook below as an YML File.</a:t>
            </a:r>
            <a:endParaRPr lang="en-US" altLang="ja-JP" b="1" dirty="0" smtClean="0"/>
          </a:p>
          <a:p>
            <a:pPr marL="0" indent="0">
              <a:buNone/>
            </a:pPr>
            <a:r>
              <a:rPr lang="en-US" altLang="ja-JP" sz="1400" dirty="0" smtClean="0">
                <a:solidFill>
                  <a:srgbClr val="FF0000"/>
                </a:solidFill>
              </a:rPr>
              <a:t>(Attention) Create the YML file with character code “UTF-8” and newline code ”LF”.</a:t>
            </a:r>
            <a:endParaRPr kumimoji="1" lang="en-US" altLang="ja-JP" sz="14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2867" y="2548662"/>
            <a:ext cx="5158168" cy="1600438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- name: </a:t>
            </a:r>
            <a:r>
              <a:rPr lang="en-US" altLang="ja-JP" sz="1400" dirty="0" smtClean="0"/>
              <a:t>Copy Test File to Locale</a:t>
            </a:r>
            <a:endParaRPr lang="en-US" altLang="ja-JP" sz="1400" dirty="0"/>
          </a:p>
          <a:p>
            <a:r>
              <a:rPr lang="en-US" altLang="ja-JP" sz="1400" dirty="0"/>
              <a:t>  </a:t>
            </a:r>
            <a:r>
              <a:rPr lang="en-US" altLang="ja-JP" sz="1400" dirty="0" smtClean="0"/>
              <a:t>copy:</a:t>
            </a:r>
            <a:endParaRPr lang="en-US" altLang="ja-JP" sz="1400" dirty="0"/>
          </a:p>
          <a:p>
            <a:r>
              <a:rPr lang="en-US" altLang="ja-JP" sz="1400" dirty="0"/>
              <a:t>    </a:t>
            </a:r>
            <a:r>
              <a:rPr lang="en-US" altLang="ja-JP" sz="1400" dirty="0" err="1" smtClean="0"/>
              <a:t>src</a:t>
            </a:r>
            <a:r>
              <a:rPr lang="en-US" altLang="ja-JP" sz="1400" dirty="0" smtClean="0"/>
              <a:t>: "{{ </a:t>
            </a:r>
            <a:r>
              <a:rPr lang="en-US" altLang="ja-JP" sz="1400" dirty="0" err="1" smtClean="0"/>
              <a:t>CPF_test_text</a:t>
            </a:r>
            <a:r>
              <a:rPr lang="en-US" altLang="ja-JP" sz="1400" dirty="0"/>
              <a:t> }}“</a:t>
            </a:r>
            <a:br>
              <a:rPr lang="en-US" altLang="ja-JP" sz="1400" dirty="0"/>
            </a:br>
            <a:r>
              <a:rPr lang="en-US" altLang="ja-JP" sz="1400" dirty="0"/>
              <a:t>    </a:t>
            </a:r>
            <a:r>
              <a:rPr lang="en-US" altLang="ja-JP" sz="1400" dirty="0" err="1"/>
              <a:t>dest</a:t>
            </a:r>
            <a:r>
              <a:rPr lang="en-US" altLang="ja-JP" sz="1400" dirty="0"/>
              <a:t>: </a:t>
            </a:r>
            <a:r>
              <a:rPr lang="en-US" altLang="ja-JP" sz="1400" dirty="0" smtClean="0"/>
              <a:t>“{{ </a:t>
            </a:r>
            <a:r>
              <a:rPr lang="en-US" altLang="ja-JP" sz="1400" dirty="0" err="1" smtClean="0"/>
              <a:t>VAR_directory</a:t>
            </a:r>
            <a:r>
              <a:rPr lang="en-US" altLang="ja-JP" sz="1400" dirty="0" smtClean="0"/>
              <a:t> }}”</a:t>
            </a:r>
          </a:p>
          <a:p>
            <a:r>
              <a:rPr lang="en-US" altLang="ja-JP" sz="1400" dirty="0" smtClean="0"/>
              <a:t>    owner: root</a:t>
            </a:r>
          </a:p>
          <a:p>
            <a:r>
              <a:rPr lang="en-US" altLang="ja-JP" sz="1400" dirty="0" smtClean="0"/>
              <a:t>    group: root</a:t>
            </a:r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  mode: 0644</a:t>
            </a:r>
            <a:endParaRPr lang="en-US" altLang="ja-JP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82221" y="2554542"/>
            <a:ext cx="3593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/>
              <a:t>Filename:</a:t>
            </a:r>
            <a:r>
              <a:rPr kumimoji="1" lang="en-US" altLang="ja-JP" sz="1400" dirty="0" smtClean="0"/>
              <a:t> </a:t>
            </a:r>
            <a:r>
              <a:rPr kumimoji="1" lang="en-US" altLang="ja-JP" sz="1400" dirty="0" err="1" smtClean="0"/>
              <a:t>copy_file.yml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3937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Work procedure</a:t>
            </a:r>
            <a:endParaRPr kumimoji="1" lang="en-US" altLang="ja-JP" b="1" dirty="0" smtClean="0"/>
          </a:p>
          <a:p>
            <a:pPr marL="180000" lvl="1" indent="0">
              <a:buNone/>
            </a:pPr>
            <a:r>
              <a:rPr kumimoji="1" lang="en-US" altLang="ja-JP" dirty="0" smtClean="0"/>
              <a:t>This scenario will follow the flow shown below.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3.1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Work Procedure</a:t>
            </a:r>
            <a:endParaRPr kumimoji="1" lang="ja-JP" altLang="en-US" dirty="0"/>
          </a:p>
        </p:txBody>
      </p:sp>
      <p:grpSp>
        <p:nvGrpSpPr>
          <p:cNvPr id="50" name="グループ化 49"/>
          <p:cNvGrpSpPr/>
          <p:nvPr/>
        </p:nvGrpSpPr>
        <p:grpSpPr>
          <a:xfrm>
            <a:off x="381865" y="4800989"/>
            <a:ext cx="8286530" cy="808131"/>
            <a:chOff x="381865" y="4678419"/>
            <a:chExt cx="8286530" cy="808131"/>
          </a:xfrm>
        </p:grpSpPr>
        <p:sp>
          <p:nvSpPr>
            <p:cNvPr id="7" name="正方形/長方形 6"/>
            <p:cNvSpPr/>
            <p:nvPr/>
          </p:nvSpPr>
          <p:spPr bwMode="auto">
            <a:xfrm>
              <a:off x="381865" y="4678419"/>
              <a:ext cx="8286530" cy="80813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" name="正方形/長方形 15"/>
            <p:cNvSpPr/>
            <p:nvPr/>
          </p:nvSpPr>
          <p:spPr bwMode="auto">
            <a:xfrm>
              <a:off x="5438592" y="4722554"/>
              <a:ext cx="2877928" cy="377929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b="1" dirty="0" smtClean="0">
                  <a:solidFill>
                    <a:schemeClr val="bg1"/>
                  </a:solidFill>
                  <a:latin typeface="+mn-ea"/>
                </a:rPr>
                <a:t>② </a:t>
              </a:r>
              <a:r>
                <a:rPr lang="en-US" altLang="ja-JP" b="1" dirty="0" smtClean="0">
                  <a:solidFill>
                    <a:schemeClr val="bg1"/>
                  </a:solidFill>
                  <a:latin typeface="+mn-ea"/>
                </a:rPr>
                <a:t>Export</a:t>
              </a:r>
              <a:endParaRPr kumimoji="1" lang="ja-JP" altLang="en-US" sz="3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483780" y="4744193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10</a:t>
              </a:r>
              <a:r>
                <a:rPr lang="en-US" altLang="ja-JP" sz="1400" dirty="0" smtClean="0"/>
                <a:t>.</a:t>
              </a:r>
              <a:r>
                <a:rPr lang="ja-JP" altLang="en-US" sz="1400" dirty="0" smtClean="0"/>
                <a:t> </a:t>
              </a:r>
              <a:r>
                <a:rPr lang="en-US" altLang="ja-JP" sz="1400" dirty="0" smtClean="0"/>
                <a:t>Execute export</a:t>
              </a:r>
              <a:endParaRPr kumimoji="1" lang="ja-JP" altLang="en-US" sz="1400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483780" y="5092880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11.</a:t>
              </a:r>
              <a:r>
                <a:rPr kumimoji="1" lang="ja-JP" altLang="en-US" sz="1400" dirty="0" smtClean="0"/>
                <a:t> </a:t>
              </a:r>
              <a:r>
                <a:rPr kumimoji="1" lang="en-US" altLang="ja-JP" sz="1400" dirty="0" smtClean="0"/>
                <a:t>Download </a:t>
              </a:r>
              <a:r>
                <a:rPr kumimoji="1" lang="en-US" altLang="ja-JP" sz="1400" dirty="0" err="1" smtClean="0"/>
                <a:t>kym</a:t>
              </a:r>
              <a:r>
                <a:rPr kumimoji="1" lang="en-US" altLang="ja-JP" sz="1400" dirty="0" smtClean="0"/>
                <a:t> file</a:t>
              </a:r>
              <a:endParaRPr kumimoji="1" lang="ja-JP" altLang="en-US" sz="1400" dirty="0"/>
            </a:p>
          </p:txBody>
        </p:sp>
      </p:grpSp>
      <p:grpSp>
        <p:nvGrpSpPr>
          <p:cNvPr id="49" name="グループ化 48"/>
          <p:cNvGrpSpPr/>
          <p:nvPr/>
        </p:nvGrpSpPr>
        <p:grpSpPr>
          <a:xfrm>
            <a:off x="390040" y="5745130"/>
            <a:ext cx="8286530" cy="796260"/>
            <a:chOff x="390040" y="5589300"/>
            <a:chExt cx="8286530" cy="796260"/>
          </a:xfrm>
        </p:grpSpPr>
        <p:sp>
          <p:nvSpPr>
            <p:cNvPr id="10" name="正方形/長方形 9"/>
            <p:cNvSpPr/>
            <p:nvPr/>
          </p:nvSpPr>
          <p:spPr bwMode="auto">
            <a:xfrm>
              <a:off x="390040" y="5589300"/>
              <a:ext cx="8286530" cy="796260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7" name="正方形/長方形 16"/>
            <p:cNvSpPr/>
            <p:nvPr/>
          </p:nvSpPr>
          <p:spPr bwMode="auto">
            <a:xfrm>
              <a:off x="5438592" y="5596048"/>
              <a:ext cx="2877928" cy="531611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b="1" dirty="0" smtClean="0">
                  <a:solidFill>
                    <a:schemeClr val="bg1"/>
                  </a:solidFill>
                  <a:latin typeface="+mn-ea"/>
                </a:rPr>
                <a:t>③ </a:t>
              </a:r>
              <a:r>
                <a:rPr lang="en-US" altLang="ja-JP" b="1" dirty="0" smtClean="0">
                  <a:solidFill>
                    <a:schemeClr val="bg1"/>
                  </a:solidFill>
                  <a:latin typeface="+mn-ea"/>
                </a:rPr>
                <a:t>Import</a:t>
              </a:r>
              <a:endParaRPr kumimoji="1" lang="ja-JP" altLang="en-US" sz="3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483780" y="5661310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12.</a:t>
              </a:r>
              <a:r>
                <a:rPr lang="ja-JP" altLang="en-US" sz="1400" dirty="0" smtClean="0"/>
                <a:t> </a:t>
              </a:r>
              <a:r>
                <a:rPr lang="en-US" altLang="ja-JP" sz="1400" dirty="0" smtClean="0"/>
                <a:t>Execute Import</a:t>
              </a:r>
              <a:endParaRPr kumimoji="1" lang="ja-JP" altLang="en-US" sz="1400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483780" y="6009997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13.</a:t>
              </a:r>
              <a:r>
                <a:rPr lang="ja-JP" altLang="en-US" sz="1400" dirty="0" smtClean="0"/>
                <a:t> </a:t>
              </a:r>
              <a:r>
                <a:rPr lang="en-US" altLang="ja-JP" sz="1400" dirty="0" smtClean="0"/>
                <a:t>Check import results</a:t>
              </a:r>
              <a:endParaRPr kumimoji="1" lang="ja-JP" altLang="en-US" sz="1400" dirty="0"/>
            </a:p>
          </p:txBody>
        </p:sp>
      </p:grpSp>
      <p:sp>
        <p:nvSpPr>
          <p:cNvPr id="4" name="正方形/長方形 3"/>
          <p:cNvSpPr/>
          <p:nvPr/>
        </p:nvSpPr>
        <p:spPr bwMode="auto">
          <a:xfrm>
            <a:off x="390040" y="1484731"/>
            <a:ext cx="8270180" cy="3180248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265843" y="2136922"/>
            <a:ext cx="3223425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 smtClean="0">
                <a:solidFill>
                  <a:schemeClr val="bg1"/>
                </a:solidFill>
                <a:latin typeface="+mn-ea"/>
              </a:rPr>
              <a:t>① </a:t>
            </a:r>
            <a:r>
              <a:rPr lang="en-US" altLang="ja-JP" b="1" dirty="0" smtClean="0">
                <a:solidFill>
                  <a:schemeClr val="bg1"/>
                </a:solidFill>
                <a:latin typeface="+mn-ea"/>
              </a:rPr>
              <a:t>Register the data</a:t>
            </a:r>
            <a:br>
              <a:rPr lang="en-US" altLang="ja-JP" b="1" dirty="0" smtClean="0">
                <a:solidFill>
                  <a:schemeClr val="bg1"/>
                </a:solidFill>
                <a:latin typeface="+mn-ea"/>
              </a:rPr>
            </a:br>
            <a:r>
              <a:rPr lang="en-US" altLang="ja-JP" b="1" dirty="0" smtClean="0">
                <a:solidFill>
                  <a:schemeClr val="bg1"/>
                </a:solidFill>
                <a:latin typeface="+mn-ea"/>
              </a:rPr>
              <a:t>    going to be moved</a:t>
            </a:r>
            <a:br>
              <a:rPr lang="en-US" altLang="ja-JP" b="1" dirty="0" smtClean="0">
                <a:solidFill>
                  <a:schemeClr val="bg1"/>
                </a:solidFill>
                <a:latin typeface="+mn-ea"/>
              </a:rPr>
            </a:br>
            <a:r>
              <a:rPr lang="en-US" altLang="ja-JP" sz="1050" b="1" dirty="0" smtClean="0">
                <a:solidFill>
                  <a:schemeClr val="bg1"/>
                </a:solidFill>
                <a:latin typeface="+mn-ea"/>
              </a:rPr>
              <a:t>Most of the operation will be done </a:t>
            </a:r>
            <a:br>
              <a:rPr lang="en-US" altLang="ja-JP" sz="1050" b="1" dirty="0" smtClean="0">
                <a:solidFill>
                  <a:schemeClr val="bg1"/>
                </a:solidFill>
                <a:latin typeface="+mn-ea"/>
              </a:rPr>
            </a:br>
            <a:r>
              <a:rPr lang="en-US" altLang="ja-JP" sz="1050" b="1" dirty="0" smtClean="0">
                <a:solidFill>
                  <a:schemeClr val="bg1"/>
                </a:solidFill>
                <a:latin typeface="+mn-ea"/>
              </a:rPr>
              <a:t>in Ansible-Legacy.</a:t>
            </a:r>
            <a:br>
              <a:rPr lang="en-US" altLang="ja-JP" sz="1050" b="1" dirty="0" smtClean="0">
                <a:solidFill>
                  <a:schemeClr val="bg1"/>
                </a:solidFill>
                <a:latin typeface="+mn-ea"/>
              </a:rPr>
            </a:br>
            <a:r>
              <a:rPr lang="en-US" altLang="ja-JP" sz="1050" b="1" dirty="0" smtClean="0">
                <a:solidFill>
                  <a:srgbClr val="FFC000"/>
                </a:solidFill>
                <a:latin typeface="+mn-ea"/>
              </a:rPr>
              <a:t>The following operation will be done from the </a:t>
            </a:r>
            <a:br>
              <a:rPr lang="en-US" altLang="ja-JP" sz="1050" b="1" dirty="0" smtClean="0">
                <a:solidFill>
                  <a:srgbClr val="FFC000"/>
                </a:solidFill>
                <a:latin typeface="+mn-ea"/>
              </a:rPr>
            </a:br>
            <a:r>
              <a:rPr lang="en-US" altLang="ja-JP" sz="1050" b="1" dirty="0" smtClean="0">
                <a:solidFill>
                  <a:srgbClr val="FFC000"/>
                </a:solidFill>
                <a:latin typeface="+mn-ea"/>
              </a:rPr>
              <a:t>Sender server</a:t>
            </a:r>
            <a:endParaRPr lang="en-US" altLang="ja-JP" b="1" dirty="0" smtClean="0">
              <a:solidFill>
                <a:srgbClr val="FFC000"/>
              </a:solidFill>
              <a:latin typeface="+mn-ea"/>
            </a:endParaRPr>
          </a:p>
          <a:p>
            <a:r>
              <a:rPr lang="en-US" altLang="ja-JP" sz="1050" b="1" dirty="0" smtClean="0">
                <a:solidFill>
                  <a:schemeClr val="bg1"/>
                </a:solidFill>
                <a:latin typeface="+mn-ea"/>
              </a:rPr>
              <a:t>※You can skip this step if you`ve already</a:t>
            </a:r>
            <a:br>
              <a:rPr lang="en-US" altLang="ja-JP" sz="1050" b="1" dirty="0" smtClean="0">
                <a:solidFill>
                  <a:schemeClr val="bg1"/>
                </a:solidFill>
                <a:latin typeface="+mn-ea"/>
              </a:rPr>
            </a:br>
            <a:r>
              <a:rPr lang="en-US" altLang="ja-JP" sz="1050" b="1" dirty="0" smtClean="0">
                <a:solidFill>
                  <a:schemeClr val="bg1"/>
                </a:solidFill>
                <a:latin typeface="+mn-ea"/>
              </a:rPr>
              <a:t>registered all the files.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74968" y="1890824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2.</a:t>
            </a:r>
            <a:r>
              <a:rPr kumimoji="1" lang="ja-JP" altLang="en-US" sz="1400" dirty="0" smtClean="0"/>
              <a:t> </a:t>
            </a:r>
            <a:r>
              <a:rPr lang="en-US" altLang="ja-JP" sz="1400" dirty="0" smtClean="0"/>
              <a:t>Operation</a:t>
            </a:r>
            <a:endParaRPr kumimoji="1" lang="ja-JP" altLang="en-US" sz="1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4968" y="2224908"/>
            <a:ext cx="4248590" cy="28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smtClean="0"/>
              <a:t>3.</a:t>
            </a:r>
            <a:r>
              <a:rPr lang="ja-JP" altLang="en-US" sz="1400" smtClean="0"/>
              <a:t> </a:t>
            </a:r>
            <a:r>
              <a:rPr lang="en-US" altLang="ja-JP" sz="1400" smtClean="0"/>
              <a:t>Movement</a:t>
            </a:r>
            <a:endParaRPr kumimoji="1" lang="ja-JP" altLang="en-US" sz="140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74968" y="2558992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4.</a:t>
            </a:r>
            <a:r>
              <a:rPr kumimoji="1" lang="ja-JP" altLang="en-US" sz="1400" dirty="0" smtClean="0"/>
              <a:t> </a:t>
            </a:r>
            <a:r>
              <a:rPr lang="en-US" altLang="ja-JP" sz="1400" dirty="0" smtClean="0"/>
              <a:t>Playbook</a:t>
            </a:r>
            <a:endParaRPr kumimoji="1" lang="ja-JP" altLang="en-US" sz="14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74968" y="4249188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/>
              <a:t>9</a:t>
            </a:r>
            <a:r>
              <a:rPr lang="en-US" altLang="ja-JP" sz="1400" smtClean="0"/>
              <a:t>.</a:t>
            </a:r>
            <a:r>
              <a:rPr kumimoji="1" lang="ja-JP" altLang="en-US" sz="1400" smtClean="0"/>
              <a:t> </a:t>
            </a:r>
            <a:r>
              <a:rPr kumimoji="1" lang="en-US" altLang="ja-JP" sz="1400" smtClean="0"/>
              <a:t>Symphony</a:t>
            </a:r>
            <a:endParaRPr kumimoji="1" lang="ja-JP" altLang="en-US" sz="140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74968" y="3227160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6.</a:t>
            </a:r>
            <a:r>
              <a:rPr kumimoji="1" lang="ja-JP" altLang="en-US" sz="1400" dirty="0" smtClean="0"/>
              <a:t> </a:t>
            </a:r>
            <a:r>
              <a:rPr kumimoji="1" lang="en-US" altLang="ja-JP" sz="1400" dirty="0" smtClean="0"/>
              <a:t>Movement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details</a:t>
            </a:r>
            <a:endParaRPr kumimoji="1" lang="ja-JP" altLang="en-US" sz="1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74968" y="2893076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5.</a:t>
            </a:r>
            <a:r>
              <a:rPr kumimoji="1" lang="ja-JP" altLang="en-US" sz="1400" dirty="0" smtClean="0"/>
              <a:t> </a:t>
            </a:r>
            <a:r>
              <a:rPr lang="en-US" altLang="ja-JP" sz="1400" dirty="0" smtClean="0"/>
              <a:t>Content files</a:t>
            </a:r>
            <a:endParaRPr kumimoji="1" lang="ja-JP" altLang="en-US" sz="1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968" y="3561244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7.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Target host</a:t>
            </a:r>
            <a:endParaRPr kumimoji="1" lang="ja-JP" altLang="en-US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4968" y="1556740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1.</a:t>
            </a:r>
            <a:r>
              <a:rPr kumimoji="1" lang="ja-JP" altLang="en-US" sz="1400" dirty="0" smtClean="0"/>
              <a:t> </a:t>
            </a:r>
            <a:r>
              <a:rPr lang="en-US" altLang="ja-JP" sz="1400" dirty="0" smtClean="0"/>
              <a:t>Device information</a:t>
            </a:r>
            <a:endParaRPr kumimoji="1" lang="ja-JP" altLang="en-US" sz="1400" dirty="0"/>
          </a:p>
        </p:txBody>
      </p:sp>
      <p:sp>
        <p:nvSpPr>
          <p:cNvPr id="52" name="フローチャート: 組合せ 51"/>
          <p:cNvSpPr/>
          <p:nvPr/>
        </p:nvSpPr>
        <p:spPr bwMode="auto">
          <a:xfrm>
            <a:off x="4444394" y="4664980"/>
            <a:ext cx="216030" cy="144020"/>
          </a:xfrm>
          <a:prstGeom prst="flowChartMerge">
            <a:avLst/>
          </a:prstGeom>
          <a:solidFill>
            <a:srgbClr val="FFC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3" name="フローチャート: 組合せ 52"/>
          <p:cNvSpPr/>
          <p:nvPr/>
        </p:nvSpPr>
        <p:spPr bwMode="auto">
          <a:xfrm>
            <a:off x="4444394" y="5609120"/>
            <a:ext cx="216030" cy="136010"/>
          </a:xfrm>
          <a:prstGeom prst="flowChartMerge">
            <a:avLst/>
          </a:prstGeom>
          <a:solidFill>
            <a:srgbClr val="FFC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74968" y="3895328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8.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Substitute value list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9982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図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813454"/>
            <a:ext cx="7158041" cy="1896210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 bwMode="auto">
          <a:xfrm>
            <a:off x="2716695" y="4221110"/>
            <a:ext cx="4248590" cy="2304320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3.2 </a:t>
            </a:r>
            <a:r>
              <a:rPr lang="en-US" altLang="ja-JP" dirty="0" smtClean="0"/>
              <a:t>Data registration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(1/9)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Device registration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Menu: Basic console&gt; Device list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“Start Registering” under the “Register” sub-menu.</a:t>
            </a:r>
          </a:p>
          <a:p>
            <a:pPr marL="457200" indent="-457200">
              <a:buFont typeface="+mj-lt"/>
              <a:buAutoNum type="circleNumDbPlain"/>
            </a:pPr>
            <a:r>
              <a:rPr lang="en-US" altLang="ja-JP" sz="1600" dirty="0" smtClean="0"/>
              <a:t>Select or input the following information for each item </a:t>
            </a:r>
            <a:br>
              <a:rPr lang="en-US" altLang="ja-JP" sz="1600" dirty="0" smtClean="0"/>
            </a:br>
            <a:r>
              <a:rPr lang="en-US" altLang="ja-JP" sz="1600" dirty="0" smtClean="0"/>
              <a:t>and click enter</a:t>
            </a:r>
            <a:br>
              <a:rPr lang="en-US" altLang="ja-JP" sz="1600" dirty="0" smtClean="0"/>
            </a:br>
            <a:r>
              <a:rPr lang="en-US" altLang="ja-JP" sz="1100" dirty="0" smtClean="0"/>
              <a:t>※This part can be skipped if you already registered a device in Practice </a:t>
            </a:r>
            <a:r>
              <a:rPr lang="ja-JP" altLang="en-US" sz="1100" dirty="0" smtClean="0"/>
              <a:t>①</a:t>
            </a:r>
            <a:endParaRPr lang="en-US" altLang="ja-JP" sz="16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582655"/>
              </p:ext>
            </p:extLst>
          </p:nvPr>
        </p:nvGraphicFramePr>
        <p:xfrm>
          <a:off x="2788705" y="4271504"/>
          <a:ext cx="4104570" cy="238416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11585">
                  <a:extLst>
                    <a:ext uri="{9D8B030D-6E8A-4147-A177-3AD203B41FA5}">
                      <a16:colId xmlns:a16="http://schemas.microsoft.com/office/drawing/2014/main" val="2119812807"/>
                    </a:ext>
                  </a:extLst>
                </a:gridCol>
                <a:gridCol w="2392985">
                  <a:extLst>
                    <a:ext uri="{9D8B030D-6E8A-4147-A177-3AD203B41FA5}">
                      <a16:colId xmlns:a16="http://schemas.microsoft.com/office/drawing/2014/main" val="1894997068"/>
                    </a:ext>
                  </a:extLst>
                </a:gridCol>
              </a:tblGrid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Item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Input</a:t>
                      </a:r>
                      <a:r>
                        <a:rPr kumimoji="1" lang="en-US" altLang="ja-JP" sz="1200" baseline="0" dirty="0" smtClean="0"/>
                        <a:t> content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562730"/>
                  </a:ext>
                </a:extLst>
              </a:tr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HW</a:t>
                      </a:r>
                      <a:r>
                        <a:rPr kumimoji="1" lang="en-US" altLang="ja-JP" sz="1200" baseline="0" dirty="0" smtClean="0"/>
                        <a:t> Device 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SV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57944"/>
                  </a:ext>
                </a:extLst>
              </a:tr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(Enter arbitrary</a:t>
                      </a:r>
                      <a:r>
                        <a:rPr kumimoji="1" lang="en-US" altLang="ja-JP" sz="1200" baseline="0" dirty="0" smtClean="0"/>
                        <a:t> value)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861930"/>
                  </a:ext>
                </a:extLst>
              </a:tr>
              <a:tr h="24347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IP</a:t>
                      </a:r>
                      <a:r>
                        <a:rPr kumimoji="1" lang="en-US" altLang="ja-JP" sz="1200" baseline="0" dirty="0" smtClean="0"/>
                        <a:t> Address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Target Device</a:t>
                      </a:r>
                      <a:r>
                        <a:rPr kumimoji="1" lang="en-US" altLang="ja-JP" sz="1200" baseline="0" dirty="0" smtClean="0"/>
                        <a:t> IP Address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7131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Login</a:t>
                      </a:r>
                      <a:r>
                        <a:rPr kumimoji="1" lang="en-US" altLang="ja-JP" sz="1200" baseline="0" dirty="0" smtClean="0"/>
                        <a:t> User ID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(Enter arbitrary</a:t>
                      </a:r>
                      <a:r>
                        <a:rPr kumimoji="1" lang="en-US" altLang="ja-JP" sz="1200" baseline="0" dirty="0" smtClean="0"/>
                        <a:t> value)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5060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Management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●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051918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Login</a:t>
                      </a:r>
                      <a:r>
                        <a:rPr kumimoji="1" lang="en-US" altLang="ja-JP" sz="1200" baseline="0" dirty="0" smtClean="0"/>
                        <a:t> password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(Enter arbitrary</a:t>
                      </a:r>
                      <a:r>
                        <a:rPr kumimoji="1" lang="en-US" altLang="ja-JP" sz="1200" baseline="0" dirty="0" smtClean="0"/>
                        <a:t> value)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127668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Authentication</a:t>
                      </a:r>
                      <a:r>
                        <a:rPr kumimoji="1" lang="en-US" altLang="ja-JP" sz="1200" baseline="0" dirty="0" smtClean="0"/>
                        <a:t> method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ssh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054761"/>
                  </a:ext>
                </a:extLst>
              </a:tr>
            </a:tbl>
          </a:graphicData>
        </a:graphic>
      </p:graphicFrame>
      <p:sp>
        <p:nvSpPr>
          <p:cNvPr id="6" name="角丸四角形 5"/>
          <p:cNvSpPr/>
          <p:nvPr/>
        </p:nvSpPr>
        <p:spPr bwMode="auto">
          <a:xfrm>
            <a:off x="179512" y="3068951"/>
            <a:ext cx="6264748" cy="7201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円形吹き出し 8"/>
          <p:cNvSpPr/>
          <p:nvPr/>
        </p:nvSpPr>
        <p:spPr bwMode="auto">
          <a:xfrm>
            <a:off x="2555720" y="4039971"/>
            <a:ext cx="321951" cy="325481"/>
          </a:xfrm>
          <a:prstGeom prst="wedgeEllipseCallout">
            <a:avLst>
              <a:gd name="adj1" fmla="val -55067"/>
              <a:gd name="adj2" fmla="val -185707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>
                <a:latin typeface="+mn-ea"/>
              </a:rPr>
              <a:t>2</a:t>
            </a:r>
            <a:endParaRPr kumimoji="1" lang="ja-JP" altLang="en-US" sz="1400" b="1" smtClean="0">
              <a:latin typeface="+mn-ea"/>
            </a:endParaRPr>
          </a:p>
        </p:txBody>
      </p:sp>
      <p:grpSp>
        <p:nvGrpSpPr>
          <p:cNvPr id="39" name="グループ化 38"/>
          <p:cNvGrpSpPr/>
          <p:nvPr/>
        </p:nvGrpSpPr>
        <p:grpSpPr>
          <a:xfrm>
            <a:off x="7314028" y="814864"/>
            <a:ext cx="1668360" cy="3714239"/>
            <a:chOff x="7295153" y="794910"/>
            <a:chExt cx="1668360" cy="3714239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7295153" y="794910"/>
              <a:ext cx="1668360" cy="3714239"/>
              <a:chOff x="7296250" y="1728219"/>
              <a:chExt cx="1668360" cy="3714239"/>
            </a:xfrm>
          </p:grpSpPr>
          <p:sp>
            <p:nvSpPr>
              <p:cNvPr id="25" name="正方形/長方形 24"/>
              <p:cNvSpPr/>
              <p:nvPr/>
            </p:nvSpPr>
            <p:spPr bwMode="auto">
              <a:xfrm>
                <a:off x="7296250" y="1728219"/>
                <a:ext cx="1668360" cy="3714239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26" name="角丸四角形 25"/>
              <p:cNvSpPr/>
              <p:nvPr/>
            </p:nvSpPr>
            <p:spPr bwMode="auto">
              <a:xfrm>
                <a:off x="7669762" y="2983470"/>
                <a:ext cx="1225014" cy="25341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smtClean="0">
                    <a:solidFill>
                      <a:schemeClr val="tx1"/>
                    </a:solidFill>
                    <a:latin typeface="+mn-ea"/>
                  </a:rPr>
                  <a:t>Playbook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7" name="角丸四角形 26"/>
              <p:cNvSpPr/>
              <p:nvPr/>
            </p:nvSpPr>
            <p:spPr bwMode="auto">
              <a:xfrm>
                <a:off x="7665809" y="2418928"/>
                <a:ext cx="1232921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Operation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8" name="角丸四角形 27"/>
              <p:cNvSpPr/>
              <p:nvPr/>
            </p:nvSpPr>
            <p:spPr bwMode="auto">
              <a:xfrm>
                <a:off x="7668151" y="2711029"/>
                <a:ext cx="1228236" cy="2521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900" b="1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9" name="角丸四角形 28"/>
              <p:cNvSpPr/>
              <p:nvPr/>
            </p:nvSpPr>
            <p:spPr bwMode="auto">
              <a:xfrm>
                <a:off x="7669113" y="2151998"/>
                <a:ext cx="1226312" cy="24661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Device info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0" name="角丸四角形 29"/>
              <p:cNvSpPr/>
              <p:nvPr/>
            </p:nvSpPr>
            <p:spPr bwMode="auto">
              <a:xfrm>
                <a:off x="7670472" y="3538712"/>
                <a:ext cx="1223595" cy="2464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 details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1" name="角丸四角形 30"/>
              <p:cNvSpPr/>
              <p:nvPr/>
            </p:nvSpPr>
            <p:spPr bwMode="auto">
              <a:xfrm>
                <a:off x="7669762" y="3257201"/>
                <a:ext cx="1225014" cy="2611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r>
                  <a:rPr lang="en-US" altLang="ja-JP" sz="900" b="1" dirty="0" smtClean="0">
                    <a:latin typeface="+mn-ea"/>
                  </a:rPr>
                  <a:t>Content File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32" name="角丸四角形 31"/>
              <p:cNvSpPr/>
              <p:nvPr/>
            </p:nvSpPr>
            <p:spPr bwMode="auto">
              <a:xfrm>
                <a:off x="7671486" y="3805527"/>
                <a:ext cx="1221567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Target host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3" name="角丸四角形 32"/>
              <p:cNvSpPr/>
              <p:nvPr/>
            </p:nvSpPr>
            <p:spPr bwMode="auto">
              <a:xfrm>
                <a:off x="7352043" y="1820080"/>
                <a:ext cx="1556775" cy="3185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200" b="1" dirty="0" smtClean="0">
                    <a:solidFill>
                      <a:schemeClr val="tx1"/>
                    </a:solidFill>
                    <a:latin typeface="+mn-ea"/>
                  </a:rPr>
                  <a:t>Data Registration</a:t>
                </a:r>
                <a:endParaRPr kumimoji="1" lang="ja-JP" altLang="en-US" sz="12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4" name="角丸四角形 33"/>
              <p:cNvSpPr/>
              <p:nvPr/>
            </p:nvSpPr>
            <p:spPr bwMode="auto">
              <a:xfrm>
                <a:off x="7352043" y="5067687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b="1" dirty="0" smtClean="0">
                    <a:solidFill>
                      <a:schemeClr val="tx1"/>
                    </a:solidFill>
                    <a:latin typeface="+mn-ea"/>
                  </a:rPr>
                  <a:t>Import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5" name="ホームベース 34"/>
              <p:cNvSpPr/>
              <p:nvPr/>
            </p:nvSpPr>
            <p:spPr bwMode="auto">
              <a:xfrm rot="5400000">
                <a:off x="6239473" y="3367580"/>
                <a:ext cx="2583748" cy="125810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6" name="角丸四角形 35"/>
              <p:cNvSpPr/>
              <p:nvPr/>
            </p:nvSpPr>
            <p:spPr bwMode="auto">
              <a:xfrm>
                <a:off x="7352043" y="4722359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b="1" dirty="0" smtClean="0">
                    <a:solidFill>
                      <a:schemeClr val="tx1"/>
                    </a:solidFill>
                    <a:latin typeface="+mn-ea"/>
                  </a:rPr>
                  <a:t>Export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7" name="角丸四角形 36"/>
              <p:cNvSpPr/>
              <p:nvPr/>
            </p:nvSpPr>
            <p:spPr bwMode="auto">
              <a:xfrm>
                <a:off x="7671486" y="4385981"/>
                <a:ext cx="1221567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38" name="角丸四角形 37"/>
            <p:cNvSpPr/>
            <p:nvPr/>
          </p:nvSpPr>
          <p:spPr bwMode="auto">
            <a:xfrm>
              <a:off x="7673920" y="3164313"/>
              <a:ext cx="1221567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Substitute Value list</a:t>
              </a:r>
              <a:endParaRPr kumimoji="1" lang="ja-JP" altLang="en-US" sz="8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39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74" y="3108457"/>
            <a:ext cx="4431426" cy="17660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 </a:t>
            </a:r>
            <a:r>
              <a:rPr lang="en-US" altLang="ja-JP" dirty="0" smtClean="0"/>
              <a:t>Data Registration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ja-JP" b="1" dirty="0" smtClean="0"/>
              <a:t>Register a new Operation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kumimoji="1" lang="en-US" altLang="ja-JP" sz="1600" dirty="0" smtClean="0"/>
              <a:t>Menu: Basic console&gt; Input operation 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1600" dirty="0" smtClean="0"/>
              <a:t>Click “Start Registering " under the “Register” sub-menu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Input the following information for each item and click “Register”</a:t>
            </a:r>
            <a:br>
              <a:rPr lang="en-US" altLang="ja-JP" sz="1600" dirty="0" smtClean="0"/>
            </a:br>
            <a:r>
              <a:rPr lang="en-US" altLang="ja-JP" sz="1100" dirty="0" smtClean="0">
                <a:solidFill>
                  <a:srgbClr val="000000"/>
                </a:solidFill>
              </a:rPr>
              <a:t>※You can skip this step if you registered an operation in Practice </a:t>
            </a:r>
            <a:r>
              <a:rPr lang="ja-JP" altLang="en-US" sz="1100" dirty="0" smtClean="0">
                <a:solidFill>
                  <a:srgbClr val="000000"/>
                </a:solidFill>
              </a:rPr>
              <a:t>①</a:t>
            </a:r>
            <a:endParaRPr lang="en-US" altLang="ja-JP" sz="1600" dirty="0" smtClean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323410" y="3501010"/>
            <a:ext cx="3024420" cy="64809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2985686" y="4348561"/>
            <a:ext cx="3530584" cy="808679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797697"/>
              </p:ext>
            </p:extLst>
          </p:nvPr>
        </p:nvGraphicFramePr>
        <p:xfrm>
          <a:off x="3127425" y="4402612"/>
          <a:ext cx="3314638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4388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Operation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Scheduled</a:t>
                      </a:r>
                      <a:r>
                        <a:rPr kumimoji="1" lang="en-US" altLang="ja-JP" sz="1200" baseline="0" dirty="0" smtClean="0"/>
                        <a:t> execution data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OP1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(Enter arbitrary</a:t>
                      </a:r>
                      <a:r>
                        <a:rPr kumimoji="1" lang="en-US" altLang="ja-JP" sz="1200" baseline="0" dirty="0" smtClean="0"/>
                        <a:t> value)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436385"/>
                  </a:ext>
                </a:extLst>
              </a:tr>
            </a:tbl>
          </a:graphicData>
        </a:graphic>
      </p:graphicFrame>
      <p:sp>
        <p:nvSpPr>
          <p:cNvPr id="9" name="円形吹き出し 8"/>
          <p:cNvSpPr/>
          <p:nvPr/>
        </p:nvSpPr>
        <p:spPr bwMode="auto">
          <a:xfrm>
            <a:off x="2824710" y="4158404"/>
            <a:ext cx="321951" cy="325481"/>
          </a:xfrm>
          <a:prstGeom prst="wedgeEllipseCallout">
            <a:avLst>
              <a:gd name="adj1" fmla="val -92315"/>
              <a:gd name="adj2" fmla="val -93596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2</a:t>
            </a:r>
            <a:endParaRPr kumimoji="1" lang="ja-JP" altLang="en-US" sz="1400" b="1" smtClean="0">
              <a:latin typeface="+mn-ea"/>
            </a:endParaRPr>
          </a:p>
        </p:txBody>
      </p:sp>
      <p:grpSp>
        <p:nvGrpSpPr>
          <p:cNvPr id="52" name="グループ化 51"/>
          <p:cNvGrpSpPr/>
          <p:nvPr/>
        </p:nvGrpSpPr>
        <p:grpSpPr>
          <a:xfrm>
            <a:off x="7314028" y="866921"/>
            <a:ext cx="1668360" cy="3714239"/>
            <a:chOff x="7295153" y="794910"/>
            <a:chExt cx="1668360" cy="3714239"/>
          </a:xfrm>
        </p:grpSpPr>
        <p:grpSp>
          <p:nvGrpSpPr>
            <p:cNvPr id="53" name="グループ化 52"/>
            <p:cNvGrpSpPr/>
            <p:nvPr/>
          </p:nvGrpSpPr>
          <p:grpSpPr>
            <a:xfrm>
              <a:off x="7295153" y="794910"/>
              <a:ext cx="1668360" cy="3714239"/>
              <a:chOff x="7296250" y="1728219"/>
              <a:chExt cx="1668360" cy="3714239"/>
            </a:xfrm>
          </p:grpSpPr>
          <p:sp>
            <p:nvSpPr>
              <p:cNvPr id="55" name="正方形/長方形 54"/>
              <p:cNvSpPr/>
              <p:nvPr/>
            </p:nvSpPr>
            <p:spPr bwMode="auto">
              <a:xfrm>
                <a:off x="7296250" y="1728219"/>
                <a:ext cx="1668360" cy="3714239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7669762" y="2983470"/>
                <a:ext cx="1225014" cy="25341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smtClean="0">
                    <a:solidFill>
                      <a:schemeClr val="tx1"/>
                    </a:solidFill>
                    <a:latin typeface="+mn-ea"/>
                  </a:rPr>
                  <a:t>Playbook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7665809" y="2418928"/>
                <a:ext cx="1232921" cy="27178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Operation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8" name="角丸四角形 57"/>
              <p:cNvSpPr/>
              <p:nvPr/>
            </p:nvSpPr>
            <p:spPr bwMode="auto">
              <a:xfrm>
                <a:off x="7668151" y="2711029"/>
                <a:ext cx="1228236" cy="2521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900" b="1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9" name="角丸四角形 58"/>
              <p:cNvSpPr/>
              <p:nvPr/>
            </p:nvSpPr>
            <p:spPr bwMode="auto">
              <a:xfrm>
                <a:off x="7669113" y="2151998"/>
                <a:ext cx="1226312" cy="2466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Device info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0" name="角丸四角形 59"/>
              <p:cNvSpPr/>
              <p:nvPr/>
            </p:nvSpPr>
            <p:spPr bwMode="auto">
              <a:xfrm>
                <a:off x="7670472" y="3538712"/>
                <a:ext cx="1223595" cy="2464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 details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1" name="角丸四角形 60"/>
              <p:cNvSpPr/>
              <p:nvPr/>
            </p:nvSpPr>
            <p:spPr bwMode="auto">
              <a:xfrm>
                <a:off x="7669762" y="3257201"/>
                <a:ext cx="1225014" cy="2611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r>
                  <a:rPr lang="en-US" altLang="ja-JP" sz="900" b="1" dirty="0" smtClean="0">
                    <a:latin typeface="+mn-ea"/>
                  </a:rPr>
                  <a:t>Content File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62" name="角丸四角形 61"/>
              <p:cNvSpPr/>
              <p:nvPr/>
            </p:nvSpPr>
            <p:spPr bwMode="auto">
              <a:xfrm>
                <a:off x="7671486" y="3805527"/>
                <a:ext cx="1221567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Target host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3" name="角丸四角形 62"/>
              <p:cNvSpPr/>
              <p:nvPr/>
            </p:nvSpPr>
            <p:spPr bwMode="auto">
              <a:xfrm>
                <a:off x="7352043" y="1820080"/>
                <a:ext cx="1556775" cy="3185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200" b="1" dirty="0" smtClean="0">
                    <a:solidFill>
                      <a:schemeClr val="tx1"/>
                    </a:solidFill>
                    <a:latin typeface="+mn-ea"/>
                  </a:rPr>
                  <a:t>Data registration</a:t>
                </a:r>
                <a:endParaRPr kumimoji="1" lang="ja-JP" altLang="en-US" sz="12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4" name="角丸四角形 63"/>
              <p:cNvSpPr/>
              <p:nvPr/>
            </p:nvSpPr>
            <p:spPr bwMode="auto">
              <a:xfrm>
                <a:off x="7352043" y="5067687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b="1" dirty="0" smtClean="0">
                    <a:solidFill>
                      <a:schemeClr val="tx1"/>
                    </a:solidFill>
                    <a:latin typeface="+mn-ea"/>
                  </a:rPr>
                  <a:t>Import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5" name="ホームベース 64"/>
              <p:cNvSpPr/>
              <p:nvPr/>
            </p:nvSpPr>
            <p:spPr bwMode="auto">
              <a:xfrm rot="5400000">
                <a:off x="6239473" y="3367580"/>
                <a:ext cx="2583748" cy="125810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66" name="角丸四角形 65"/>
              <p:cNvSpPr/>
              <p:nvPr/>
            </p:nvSpPr>
            <p:spPr bwMode="auto">
              <a:xfrm>
                <a:off x="7352043" y="4722359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tx1"/>
                    </a:solidFill>
                    <a:latin typeface="+mn-ea"/>
                  </a:rPr>
                  <a:t>Export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7" name="角丸四角形 66"/>
              <p:cNvSpPr/>
              <p:nvPr/>
            </p:nvSpPr>
            <p:spPr bwMode="auto">
              <a:xfrm>
                <a:off x="7671486" y="4385981"/>
                <a:ext cx="1221567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54" name="角丸四角形 53"/>
            <p:cNvSpPr/>
            <p:nvPr/>
          </p:nvSpPr>
          <p:spPr bwMode="auto">
            <a:xfrm>
              <a:off x="7673920" y="3164313"/>
              <a:ext cx="1221567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Substitute Value list</a:t>
              </a:r>
              <a:endParaRPr kumimoji="1" lang="ja-JP" altLang="en-US" sz="8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102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27" y="2708697"/>
            <a:ext cx="6757830" cy="207142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lang="en-US" altLang="ja-JP" dirty="0"/>
              <a:t>3.2 </a:t>
            </a:r>
            <a:r>
              <a:rPr lang="en-US" altLang="ja-JP" dirty="0" smtClean="0"/>
              <a:t>Data Registration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(3/9)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Create a Movement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Menu: Ansible Legacy&gt; Movement 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1600" dirty="0" smtClean="0"/>
              <a:t>Click “Start </a:t>
            </a:r>
            <a:r>
              <a:rPr kumimoji="1" lang="en-US" altLang="ja-JP" sz="1600" dirty="0" smtClean="0"/>
              <a:t>Registration” </a:t>
            </a:r>
            <a:r>
              <a:rPr kumimoji="1" lang="en-US" altLang="ja-JP" sz="1600" dirty="0" smtClean="0"/>
              <a:t>under the “Register” sub-menu.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</a:t>
            </a:r>
            <a:br>
              <a:rPr lang="en-US" altLang="ja-JP" sz="1600" dirty="0" smtClean="0"/>
            </a:br>
            <a:r>
              <a:rPr lang="en-US" altLang="ja-JP" sz="1600" dirty="0" smtClean="0"/>
              <a:t>and click “Register”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en-US" altLang="ja-JP" sz="1600" dirty="0" smtClean="0"/>
          </a:p>
        </p:txBody>
      </p:sp>
      <p:sp>
        <p:nvSpPr>
          <p:cNvPr id="7" name="角丸四角形 6"/>
          <p:cNvSpPr/>
          <p:nvPr/>
        </p:nvSpPr>
        <p:spPr bwMode="auto">
          <a:xfrm>
            <a:off x="251400" y="3140960"/>
            <a:ext cx="3168440" cy="64809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2987780" y="4348561"/>
            <a:ext cx="3960550" cy="1024709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830339"/>
              </p:ext>
            </p:extLst>
          </p:nvPr>
        </p:nvGraphicFramePr>
        <p:xfrm>
          <a:off x="3059790" y="4428855"/>
          <a:ext cx="3819567" cy="8724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2585">
                  <a:extLst>
                    <a:ext uri="{9D8B030D-6E8A-4147-A177-3AD203B41FA5}">
                      <a16:colId xmlns:a16="http://schemas.microsoft.com/office/drawing/2014/main" val="3914107317"/>
                    </a:ext>
                  </a:extLst>
                </a:gridCol>
                <a:gridCol w="1836982">
                  <a:extLst>
                    <a:ext uri="{9D8B030D-6E8A-4147-A177-3AD203B41FA5}">
                      <a16:colId xmlns:a16="http://schemas.microsoft.com/office/drawing/2014/main" val="418709912"/>
                    </a:ext>
                  </a:extLst>
                </a:gridCol>
              </a:tblGrid>
              <a:tr h="5492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specific format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395948"/>
                  </a:ext>
                </a:extLst>
              </a:tr>
              <a:tr h="323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MV1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IP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754608"/>
                  </a:ext>
                </a:extLst>
              </a:tr>
            </a:tbl>
          </a:graphicData>
        </a:graphic>
      </p:graphicFrame>
      <p:sp>
        <p:nvSpPr>
          <p:cNvPr id="9" name="円形吹き出し 8"/>
          <p:cNvSpPr/>
          <p:nvPr/>
        </p:nvSpPr>
        <p:spPr bwMode="auto">
          <a:xfrm>
            <a:off x="2824710" y="4158404"/>
            <a:ext cx="321951" cy="325481"/>
          </a:xfrm>
          <a:prstGeom prst="wedgeEllipseCallout">
            <a:avLst>
              <a:gd name="adj1" fmla="val -92315"/>
              <a:gd name="adj2" fmla="val -93596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2</a:t>
            </a:r>
            <a:endParaRPr kumimoji="1" lang="ja-JP" altLang="en-US" sz="1400" b="1" smtClean="0">
              <a:latin typeface="+mn-ea"/>
            </a:endParaRPr>
          </a:p>
        </p:txBody>
      </p:sp>
      <p:grpSp>
        <p:nvGrpSpPr>
          <p:cNvPr id="52" name="グループ化 51"/>
          <p:cNvGrpSpPr/>
          <p:nvPr/>
        </p:nvGrpSpPr>
        <p:grpSpPr>
          <a:xfrm>
            <a:off x="7314028" y="814864"/>
            <a:ext cx="1668360" cy="3714239"/>
            <a:chOff x="7295153" y="794910"/>
            <a:chExt cx="1668360" cy="3714239"/>
          </a:xfrm>
        </p:grpSpPr>
        <p:grpSp>
          <p:nvGrpSpPr>
            <p:cNvPr id="53" name="グループ化 52"/>
            <p:cNvGrpSpPr/>
            <p:nvPr/>
          </p:nvGrpSpPr>
          <p:grpSpPr>
            <a:xfrm>
              <a:off x="7295153" y="794910"/>
              <a:ext cx="1668360" cy="3714239"/>
              <a:chOff x="7296250" y="1728219"/>
              <a:chExt cx="1668360" cy="3714239"/>
            </a:xfrm>
          </p:grpSpPr>
          <p:sp>
            <p:nvSpPr>
              <p:cNvPr id="55" name="正方形/長方形 54"/>
              <p:cNvSpPr/>
              <p:nvPr/>
            </p:nvSpPr>
            <p:spPr bwMode="auto">
              <a:xfrm>
                <a:off x="7296250" y="1728219"/>
                <a:ext cx="1668360" cy="3714239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7669762" y="2983470"/>
                <a:ext cx="1225014" cy="25341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smtClean="0">
                    <a:solidFill>
                      <a:schemeClr val="tx1"/>
                    </a:solidFill>
                    <a:latin typeface="+mn-ea"/>
                  </a:rPr>
                  <a:t>Playbook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7665809" y="2418928"/>
                <a:ext cx="1232921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Operation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8" name="角丸四角形 57"/>
              <p:cNvSpPr/>
              <p:nvPr/>
            </p:nvSpPr>
            <p:spPr bwMode="auto">
              <a:xfrm>
                <a:off x="7668151" y="2711029"/>
                <a:ext cx="1228236" cy="25212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900" b="1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9" name="角丸四角形 58"/>
              <p:cNvSpPr/>
              <p:nvPr/>
            </p:nvSpPr>
            <p:spPr bwMode="auto">
              <a:xfrm>
                <a:off x="7669113" y="2151998"/>
                <a:ext cx="1226312" cy="2466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Device info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0" name="角丸四角形 59"/>
              <p:cNvSpPr/>
              <p:nvPr/>
            </p:nvSpPr>
            <p:spPr bwMode="auto">
              <a:xfrm>
                <a:off x="7670472" y="3538712"/>
                <a:ext cx="1223595" cy="2464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 details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1" name="角丸四角形 60"/>
              <p:cNvSpPr/>
              <p:nvPr/>
            </p:nvSpPr>
            <p:spPr bwMode="auto">
              <a:xfrm>
                <a:off x="7669762" y="3257201"/>
                <a:ext cx="1225014" cy="2611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r>
                  <a:rPr lang="en-US" altLang="ja-JP" sz="900" b="1" dirty="0" smtClean="0">
                    <a:latin typeface="+mn-ea"/>
                  </a:rPr>
                  <a:t>Content File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62" name="角丸四角形 61"/>
              <p:cNvSpPr/>
              <p:nvPr/>
            </p:nvSpPr>
            <p:spPr bwMode="auto">
              <a:xfrm>
                <a:off x="7671486" y="3805527"/>
                <a:ext cx="1221567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Target host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3" name="角丸四角形 62"/>
              <p:cNvSpPr/>
              <p:nvPr/>
            </p:nvSpPr>
            <p:spPr bwMode="auto">
              <a:xfrm>
                <a:off x="7352043" y="1820080"/>
                <a:ext cx="1556775" cy="3185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200" b="1" dirty="0" smtClean="0">
                    <a:solidFill>
                      <a:schemeClr val="tx1"/>
                    </a:solidFill>
                    <a:latin typeface="+mn-ea"/>
                  </a:rPr>
                  <a:t>Data registration</a:t>
                </a:r>
                <a:endParaRPr kumimoji="1" lang="ja-JP" altLang="en-US" sz="12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4" name="角丸四角形 63"/>
              <p:cNvSpPr/>
              <p:nvPr/>
            </p:nvSpPr>
            <p:spPr bwMode="auto">
              <a:xfrm>
                <a:off x="7352043" y="5067687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b="1" dirty="0" smtClean="0">
                    <a:solidFill>
                      <a:schemeClr val="tx1"/>
                    </a:solidFill>
                    <a:latin typeface="+mn-ea"/>
                  </a:rPr>
                  <a:t>Import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5" name="ホームベース 64"/>
              <p:cNvSpPr/>
              <p:nvPr/>
            </p:nvSpPr>
            <p:spPr bwMode="auto">
              <a:xfrm rot="5400000">
                <a:off x="6239473" y="3367580"/>
                <a:ext cx="2583748" cy="125810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66" name="角丸四角形 65"/>
              <p:cNvSpPr/>
              <p:nvPr/>
            </p:nvSpPr>
            <p:spPr bwMode="auto">
              <a:xfrm>
                <a:off x="7352043" y="4722359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b="1" dirty="0" smtClean="0">
                    <a:solidFill>
                      <a:schemeClr val="tx1"/>
                    </a:solidFill>
                    <a:latin typeface="+mn-ea"/>
                  </a:rPr>
                  <a:t>Export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7" name="角丸四角形 66"/>
              <p:cNvSpPr/>
              <p:nvPr/>
            </p:nvSpPr>
            <p:spPr bwMode="auto">
              <a:xfrm>
                <a:off x="7671486" y="4385981"/>
                <a:ext cx="1221567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54" name="角丸四角形 53"/>
            <p:cNvSpPr/>
            <p:nvPr/>
          </p:nvSpPr>
          <p:spPr bwMode="auto">
            <a:xfrm>
              <a:off x="7673920" y="3164313"/>
              <a:ext cx="1221567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Substitute Value list</a:t>
              </a:r>
              <a:endParaRPr kumimoji="1" lang="ja-JP" altLang="en-US" sz="8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518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51" y="2951997"/>
            <a:ext cx="4548395" cy="192231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 </a:t>
            </a:r>
            <a:r>
              <a:rPr lang="en-US" altLang="ja-JP" dirty="0" smtClean="0"/>
              <a:t>Data registration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(4/9)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537" y="836640"/>
            <a:ext cx="8784976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Playbook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0" indent="0">
              <a:buNone/>
            </a:pPr>
            <a:r>
              <a:rPr lang="en-US" altLang="ja-JP" sz="1600" dirty="0" smtClean="0"/>
              <a:t>Menu</a:t>
            </a:r>
            <a:r>
              <a:rPr lang="en-US" altLang="ja-JP" sz="1600" dirty="0" smtClean="0"/>
              <a:t>: Ansible-legacy</a:t>
            </a:r>
            <a:r>
              <a:rPr lang="en-US" altLang="ja-JP" sz="1600" dirty="0" smtClean="0"/>
              <a:t>&gt; Playbook files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“Start </a:t>
            </a:r>
            <a:r>
              <a:rPr lang="en-US" altLang="ja-JP" sz="1600" dirty="0" smtClean="0"/>
              <a:t>Registration” </a:t>
            </a:r>
            <a:r>
              <a:rPr lang="en-US" altLang="ja-JP" sz="1600" dirty="0" smtClean="0"/>
              <a:t>under the “Register” sub-menu.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the Browse button and select desired Playbook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data below for the different items</a:t>
            </a:r>
            <a:br>
              <a:rPr lang="en-US" altLang="ja-JP" sz="1600" dirty="0" smtClean="0"/>
            </a:br>
            <a:r>
              <a:rPr lang="en-US" altLang="ja-JP" sz="1600" dirty="0" smtClean="0"/>
              <a:t>and click “Register”</a:t>
            </a:r>
          </a:p>
          <a:p>
            <a:pPr marL="457200" indent="-457200">
              <a:buFont typeface="+mj-ea"/>
              <a:buAutoNum type="circleNumDbPlain"/>
            </a:pPr>
            <a:endParaRPr lang="en-US" altLang="ja-JP" sz="18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1600" dirty="0" smtClean="0"/>
          </a:p>
        </p:txBody>
      </p:sp>
      <p:sp>
        <p:nvSpPr>
          <p:cNvPr id="6" name="角丸四角形 5"/>
          <p:cNvSpPr/>
          <p:nvPr/>
        </p:nvSpPr>
        <p:spPr bwMode="auto">
          <a:xfrm>
            <a:off x="323410" y="3356990"/>
            <a:ext cx="3168440" cy="77985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985686" y="4348561"/>
            <a:ext cx="3674604" cy="808679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327527"/>
              </p:ext>
            </p:extLst>
          </p:nvPr>
        </p:nvGraphicFramePr>
        <p:xfrm>
          <a:off x="3029810" y="4433183"/>
          <a:ext cx="3600500" cy="6624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72260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  <a:gridCol w="1728240">
                  <a:extLst>
                    <a:ext uri="{9D8B030D-6E8A-4147-A177-3AD203B41FA5}">
                      <a16:colId xmlns:a16="http://schemas.microsoft.com/office/drawing/2014/main" val="1576239730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Playbook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Playbook</a:t>
                      </a:r>
                      <a:r>
                        <a:rPr kumimoji="1" lang="en-US" altLang="ja-JP" sz="1400" baseline="0" dirty="0" smtClean="0"/>
                        <a:t> files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copy_file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copy_file.yml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</a:tbl>
          </a:graphicData>
        </a:graphic>
      </p:graphicFrame>
      <p:sp>
        <p:nvSpPr>
          <p:cNvPr id="10" name="円形吹き出し 9"/>
          <p:cNvSpPr/>
          <p:nvPr/>
        </p:nvSpPr>
        <p:spPr bwMode="auto">
          <a:xfrm>
            <a:off x="2824710" y="4158404"/>
            <a:ext cx="321951" cy="325481"/>
          </a:xfrm>
          <a:prstGeom prst="wedgeEllipseCallout">
            <a:avLst>
              <a:gd name="adj1" fmla="val -92315"/>
              <a:gd name="adj2" fmla="val -93596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３</a:t>
            </a:r>
            <a:endParaRPr kumimoji="1" lang="ja-JP" altLang="en-US" sz="1400" b="1" smtClean="0">
              <a:latin typeface="+mn-ea"/>
            </a:endParaRPr>
          </a:p>
        </p:txBody>
      </p:sp>
      <p:grpSp>
        <p:nvGrpSpPr>
          <p:cNvPr id="39" name="グループ化 38"/>
          <p:cNvGrpSpPr/>
          <p:nvPr/>
        </p:nvGrpSpPr>
        <p:grpSpPr>
          <a:xfrm>
            <a:off x="7314028" y="814864"/>
            <a:ext cx="1668360" cy="3714239"/>
            <a:chOff x="7295153" y="794910"/>
            <a:chExt cx="1668360" cy="3714239"/>
          </a:xfrm>
        </p:grpSpPr>
        <p:grpSp>
          <p:nvGrpSpPr>
            <p:cNvPr id="40" name="グループ化 39"/>
            <p:cNvGrpSpPr/>
            <p:nvPr/>
          </p:nvGrpSpPr>
          <p:grpSpPr>
            <a:xfrm>
              <a:off x="7295153" y="794910"/>
              <a:ext cx="1668360" cy="3714239"/>
              <a:chOff x="7296250" y="1728219"/>
              <a:chExt cx="1668360" cy="3714239"/>
            </a:xfrm>
          </p:grpSpPr>
          <p:sp>
            <p:nvSpPr>
              <p:cNvPr id="42" name="正方形/長方形 41"/>
              <p:cNvSpPr/>
              <p:nvPr/>
            </p:nvSpPr>
            <p:spPr bwMode="auto">
              <a:xfrm>
                <a:off x="7296250" y="1728219"/>
                <a:ext cx="1668360" cy="3714239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3" name="角丸四角形 42"/>
              <p:cNvSpPr/>
              <p:nvPr/>
            </p:nvSpPr>
            <p:spPr bwMode="auto">
              <a:xfrm>
                <a:off x="7669762" y="2983470"/>
                <a:ext cx="1225014" cy="25341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smtClean="0">
                    <a:solidFill>
                      <a:schemeClr val="tx1"/>
                    </a:solidFill>
                    <a:latin typeface="+mn-ea"/>
                  </a:rPr>
                  <a:t>Playbook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4" name="角丸四角形 43"/>
              <p:cNvSpPr/>
              <p:nvPr/>
            </p:nvSpPr>
            <p:spPr bwMode="auto">
              <a:xfrm>
                <a:off x="7665809" y="2418928"/>
                <a:ext cx="1232921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Operation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5" name="角丸四角形 44"/>
              <p:cNvSpPr/>
              <p:nvPr/>
            </p:nvSpPr>
            <p:spPr bwMode="auto">
              <a:xfrm>
                <a:off x="7668151" y="2711029"/>
                <a:ext cx="1228236" cy="2521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900" b="1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6" name="角丸四角形 45"/>
              <p:cNvSpPr/>
              <p:nvPr/>
            </p:nvSpPr>
            <p:spPr bwMode="auto">
              <a:xfrm>
                <a:off x="7669113" y="2151998"/>
                <a:ext cx="1226312" cy="2466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Device info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7" name="角丸四角形 46"/>
              <p:cNvSpPr/>
              <p:nvPr/>
            </p:nvSpPr>
            <p:spPr bwMode="auto">
              <a:xfrm>
                <a:off x="7670472" y="3538712"/>
                <a:ext cx="1223595" cy="2464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 details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8" name="角丸四角形 47"/>
              <p:cNvSpPr/>
              <p:nvPr/>
            </p:nvSpPr>
            <p:spPr bwMode="auto">
              <a:xfrm>
                <a:off x="7669762" y="3257201"/>
                <a:ext cx="1225014" cy="2611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r>
                  <a:rPr lang="en-US" altLang="ja-JP" sz="900" b="1" dirty="0" smtClean="0">
                    <a:latin typeface="+mn-ea"/>
                  </a:rPr>
                  <a:t>Content File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7671486" y="3805527"/>
                <a:ext cx="1221567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Target host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7352043" y="1820080"/>
                <a:ext cx="1556775" cy="3185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200" b="1" dirty="0" smtClean="0">
                    <a:solidFill>
                      <a:schemeClr val="tx1"/>
                    </a:solidFill>
                    <a:latin typeface="+mn-ea"/>
                  </a:rPr>
                  <a:t>Data registration</a:t>
                </a:r>
                <a:endParaRPr kumimoji="1" lang="ja-JP" altLang="en-US" sz="12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7352043" y="5067687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b="1" dirty="0" smtClean="0">
                    <a:solidFill>
                      <a:schemeClr val="tx1"/>
                    </a:solidFill>
                    <a:latin typeface="+mn-ea"/>
                  </a:rPr>
                  <a:t>Import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2" name="ホームベース 51"/>
              <p:cNvSpPr/>
              <p:nvPr/>
            </p:nvSpPr>
            <p:spPr bwMode="auto">
              <a:xfrm rot="5400000">
                <a:off x="6239473" y="3367580"/>
                <a:ext cx="2583748" cy="125810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7352043" y="4722359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b="1" dirty="0" smtClean="0">
                    <a:solidFill>
                      <a:schemeClr val="tx1"/>
                    </a:solidFill>
                    <a:latin typeface="+mn-ea"/>
                  </a:rPr>
                  <a:t>Export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7671486" y="4385981"/>
                <a:ext cx="1221567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41" name="角丸四角形 40"/>
            <p:cNvSpPr/>
            <p:nvPr/>
          </p:nvSpPr>
          <p:spPr bwMode="auto">
            <a:xfrm>
              <a:off x="7673920" y="3164313"/>
              <a:ext cx="1221567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Substitute Value list</a:t>
              </a:r>
              <a:endParaRPr kumimoji="1" lang="ja-JP" altLang="en-US" sz="8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61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8" y="3151059"/>
            <a:ext cx="5570043" cy="166586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 </a:t>
            </a:r>
            <a:r>
              <a:rPr lang="en-US" altLang="ja-JP" dirty="0" smtClean="0"/>
              <a:t>Data registration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(5/9)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Register content files.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 smtClean="0"/>
              <a:t>Let`s register content files. The contents be whatever.</a:t>
            </a:r>
            <a:endParaRPr kumimoji="1"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 smtClean="0"/>
              <a:t>Menu: Ansible-Common&gt; File 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“Start Registration” under the “Register” sub-menu.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Browse and find the test file and then click</a:t>
            </a:r>
            <a:r>
              <a:rPr lang="en-US" altLang="ja-JP" sz="1600" dirty="0" smtClean="0"/>
              <a:t> </a:t>
            </a:r>
            <a:r>
              <a:rPr lang="en-US" altLang="ja-JP" sz="1600" dirty="0" smtClean="0"/>
              <a:t>“ Upload in advance”.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Enter the following for each item and click “Register”</a:t>
            </a:r>
            <a:endParaRPr lang="en-US" altLang="ja-JP" sz="16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539440" y="3501010"/>
            <a:ext cx="2880522" cy="77985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8" name="角丸四角形 37"/>
          <p:cNvSpPr/>
          <p:nvPr/>
        </p:nvSpPr>
        <p:spPr bwMode="auto">
          <a:xfrm>
            <a:off x="2985686" y="4348561"/>
            <a:ext cx="3674604" cy="808679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951775"/>
              </p:ext>
            </p:extLst>
          </p:nvPr>
        </p:nvGraphicFramePr>
        <p:xfrm>
          <a:off x="3058804" y="4421654"/>
          <a:ext cx="3528368" cy="84940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44148">
                  <a:extLst>
                    <a:ext uri="{9D8B030D-6E8A-4147-A177-3AD203B41FA5}">
                      <a16:colId xmlns:a16="http://schemas.microsoft.com/office/drawing/2014/main" val="2965201597"/>
                    </a:ext>
                  </a:extLst>
                </a:gridCol>
                <a:gridCol w="1584220">
                  <a:extLst>
                    <a:ext uri="{9D8B030D-6E8A-4147-A177-3AD203B41FA5}">
                      <a16:colId xmlns:a16="http://schemas.microsoft.com/office/drawing/2014/main" val="1480316901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File</a:t>
                      </a:r>
                      <a:r>
                        <a:rPr kumimoji="1" lang="en-US" altLang="ja-JP" sz="1400" baseline="0" dirty="0" smtClean="0"/>
                        <a:t> embedded variable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Files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874410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CPF_test_text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test_text.txt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152829"/>
                  </a:ext>
                </a:extLst>
              </a:tr>
            </a:tbl>
          </a:graphicData>
        </a:graphic>
      </p:graphicFrame>
      <p:sp>
        <p:nvSpPr>
          <p:cNvPr id="40" name="円形吹き出し 39"/>
          <p:cNvSpPr/>
          <p:nvPr/>
        </p:nvSpPr>
        <p:spPr bwMode="auto">
          <a:xfrm>
            <a:off x="2824710" y="4158404"/>
            <a:ext cx="321951" cy="325481"/>
          </a:xfrm>
          <a:prstGeom prst="wedgeEllipseCallout">
            <a:avLst>
              <a:gd name="adj1" fmla="val -92315"/>
              <a:gd name="adj2" fmla="val -93596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３</a:t>
            </a:r>
            <a:endParaRPr kumimoji="1" lang="ja-JP" altLang="en-US" sz="1400" b="1" smtClean="0">
              <a:latin typeface="+mn-ea"/>
            </a:endParaRPr>
          </a:p>
        </p:txBody>
      </p:sp>
      <p:grpSp>
        <p:nvGrpSpPr>
          <p:cNvPr id="41" name="グループ化 40"/>
          <p:cNvGrpSpPr/>
          <p:nvPr/>
        </p:nvGrpSpPr>
        <p:grpSpPr>
          <a:xfrm>
            <a:off x="7314028" y="814864"/>
            <a:ext cx="1668360" cy="3714239"/>
            <a:chOff x="7295153" y="794910"/>
            <a:chExt cx="1668360" cy="3714239"/>
          </a:xfrm>
        </p:grpSpPr>
        <p:grpSp>
          <p:nvGrpSpPr>
            <p:cNvPr id="42" name="グループ化 41"/>
            <p:cNvGrpSpPr/>
            <p:nvPr/>
          </p:nvGrpSpPr>
          <p:grpSpPr>
            <a:xfrm>
              <a:off x="7295153" y="794910"/>
              <a:ext cx="1668360" cy="3714239"/>
              <a:chOff x="7296250" y="1728219"/>
              <a:chExt cx="1668360" cy="3714239"/>
            </a:xfrm>
          </p:grpSpPr>
          <p:sp>
            <p:nvSpPr>
              <p:cNvPr id="44" name="正方形/長方形 43"/>
              <p:cNvSpPr/>
              <p:nvPr/>
            </p:nvSpPr>
            <p:spPr bwMode="auto">
              <a:xfrm>
                <a:off x="7296250" y="1728219"/>
                <a:ext cx="1668360" cy="3714239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5" name="角丸四角形 44"/>
              <p:cNvSpPr/>
              <p:nvPr/>
            </p:nvSpPr>
            <p:spPr bwMode="auto">
              <a:xfrm>
                <a:off x="7669762" y="2983470"/>
                <a:ext cx="1225014" cy="25341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smtClean="0">
                    <a:solidFill>
                      <a:schemeClr val="tx1"/>
                    </a:solidFill>
                    <a:latin typeface="+mn-ea"/>
                  </a:rPr>
                  <a:t>Playbook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6" name="角丸四角形 45"/>
              <p:cNvSpPr/>
              <p:nvPr/>
            </p:nvSpPr>
            <p:spPr bwMode="auto">
              <a:xfrm>
                <a:off x="7665809" y="2418928"/>
                <a:ext cx="1232921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Operation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7" name="角丸四角形 46"/>
              <p:cNvSpPr/>
              <p:nvPr/>
            </p:nvSpPr>
            <p:spPr bwMode="auto">
              <a:xfrm>
                <a:off x="7668151" y="2711029"/>
                <a:ext cx="1228236" cy="2521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900" b="1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8" name="角丸四角形 47"/>
              <p:cNvSpPr/>
              <p:nvPr/>
            </p:nvSpPr>
            <p:spPr bwMode="auto">
              <a:xfrm>
                <a:off x="7669113" y="2151998"/>
                <a:ext cx="1226312" cy="2466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Device info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7670472" y="3538712"/>
                <a:ext cx="1223595" cy="2464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 details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7669762" y="3257201"/>
                <a:ext cx="1225014" cy="26119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r>
                  <a:rPr lang="en-US" altLang="ja-JP" sz="900" b="1" dirty="0" smtClean="0">
                    <a:latin typeface="+mn-ea"/>
                  </a:rPr>
                  <a:t>Content File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7671486" y="3805527"/>
                <a:ext cx="1221567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Target host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2" name="角丸四角形 51"/>
              <p:cNvSpPr/>
              <p:nvPr/>
            </p:nvSpPr>
            <p:spPr bwMode="auto">
              <a:xfrm>
                <a:off x="7352043" y="1820080"/>
                <a:ext cx="1556775" cy="3185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200" b="1" dirty="0" smtClean="0">
                    <a:solidFill>
                      <a:schemeClr val="tx1"/>
                    </a:solidFill>
                    <a:latin typeface="+mn-ea"/>
                  </a:rPr>
                  <a:t>Data registration</a:t>
                </a:r>
                <a:endParaRPr kumimoji="1" lang="ja-JP" altLang="en-US" sz="12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7352043" y="5067687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b="1" dirty="0" smtClean="0">
                    <a:solidFill>
                      <a:schemeClr val="tx1"/>
                    </a:solidFill>
                    <a:latin typeface="+mn-ea"/>
                  </a:rPr>
                  <a:t>Import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4" name="ホームベース 53"/>
              <p:cNvSpPr/>
              <p:nvPr/>
            </p:nvSpPr>
            <p:spPr bwMode="auto">
              <a:xfrm rot="5400000">
                <a:off x="6239473" y="3367580"/>
                <a:ext cx="2583748" cy="125810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5" name="角丸四角形 54"/>
              <p:cNvSpPr/>
              <p:nvPr/>
            </p:nvSpPr>
            <p:spPr bwMode="auto">
              <a:xfrm>
                <a:off x="7352043" y="4722359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b="1" dirty="0" smtClean="0">
                    <a:solidFill>
                      <a:schemeClr val="tx1"/>
                    </a:solidFill>
                    <a:latin typeface="+mn-ea"/>
                  </a:rPr>
                  <a:t>Export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7671486" y="4385981"/>
                <a:ext cx="1221567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43" name="角丸四角形 42"/>
            <p:cNvSpPr/>
            <p:nvPr/>
          </p:nvSpPr>
          <p:spPr bwMode="auto">
            <a:xfrm>
              <a:off x="7673920" y="3164313"/>
              <a:ext cx="1221567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Substitute Value list</a:t>
              </a:r>
              <a:endParaRPr kumimoji="1" lang="ja-JP" altLang="en-US" sz="8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63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 </a:t>
            </a:r>
            <a:r>
              <a:rPr lang="en-US" altLang="ja-JP" dirty="0" smtClean="0"/>
              <a:t>Data registration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(6/9)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ja-JP" b="1" dirty="0" smtClean="0"/>
              <a:t>Register Playbook to Movement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 err="1" smtClean="0"/>
              <a:t>Menu:Ansible</a:t>
            </a:r>
            <a:r>
              <a:rPr lang="en-US" altLang="ja-JP" sz="1600" dirty="0" smtClean="0"/>
              <a:t> Legacy&gt;Movement details</a:t>
            </a:r>
            <a:endParaRPr lang="en-US" altLang="ja-JP" sz="16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“Start Registration” under the “Register” sub-menu. 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Select or enter the following for each item and click “Register”.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0" name="角丸四角形 9"/>
          <p:cNvSpPr/>
          <p:nvPr/>
        </p:nvSpPr>
        <p:spPr bwMode="auto">
          <a:xfrm>
            <a:off x="251400" y="3349545"/>
            <a:ext cx="4176580" cy="57682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2766270" y="4564591"/>
            <a:ext cx="4686130" cy="808679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186774"/>
              </p:ext>
            </p:extLst>
          </p:nvPr>
        </p:nvGraphicFramePr>
        <p:xfrm>
          <a:off x="2840375" y="4678824"/>
          <a:ext cx="4594592" cy="6199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51360">
                  <a:extLst>
                    <a:ext uri="{9D8B030D-6E8A-4147-A177-3AD203B41FA5}">
                      <a16:colId xmlns:a16="http://schemas.microsoft.com/office/drawing/2014/main" val="1402159686"/>
                    </a:ext>
                  </a:extLst>
                </a:gridCol>
                <a:gridCol w="1649926">
                  <a:extLst>
                    <a:ext uri="{9D8B030D-6E8A-4147-A177-3AD203B41FA5}">
                      <a16:colId xmlns:a16="http://schemas.microsoft.com/office/drawing/2014/main" val="3655207279"/>
                    </a:ext>
                  </a:extLst>
                </a:gridCol>
                <a:gridCol w="1693306">
                  <a:extLst>
                    <a:ext uri="{9D8B030D-6E8A-4147-A177-3AD203B41FA5}">
                      <a16:colId xmlns:a16="http://schemas.microsoft.com/office/drawing/2014/main" val="2446437995"/>
                    </a:ext>
                  </a:extLst>
                </a:gridCol>
              </a:tblGrid>
              <a:tr h="290263"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Movement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Playbook</a:t>
                      </a:r>
                      <a:r>
                        <a:rPr kumimoji="1" lang="en-US" altLang="ja-JP" sz="1400" baseline="0" dirty="0" smtClean="0"/>
                        <a:t> files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Include</a:t>
                      </a:r>
                      <a:r>
                        <a:rPr kumimoji="1" lang="en-US" altLang="ja-JP" sz="1400" baseline="0" dirty="0" smtClean="0"/>
                        <a:t> order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022025"/>
                  </a:ext>
                </a:extLst>
              </a:tr>
              <a:tr h="31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MV1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copy_file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90631"/>
                  </a:ext>
                </a:extLst>
              </a:tr>
            </a:tbl>
          </a:graphicData>
        </a:graphic>
      </p:graphicFrame>
      <p:grpSp>
        <p:nvGrpSpPr>
          <p:cNvPr id="42" name="グループ化 41"/>
          <p:cNvGrpSpPr/>
          <p:nvPr/>
        </p:nvGrpSpPr>
        <p:grpSpPr>
          <a:xfrm>
            <a:off x="7314028" y="814864"/>
            <a:ext cx="1668360" cy="3714239"/>
            <a:chOff x="7295153" y="794910"/>
            <a:chExt cx="1668360" cy="3714239"/>
          </a:xfrm>
        </p:grpSpPr>
        <p:grpSp>
          <p:nvGrpSpPr>
            <p:cNvPr id="43" name="グループ化 42"/>
            <p:cNvGrpSpPr/>
            <p:nvPr/>
          </p:nvGrpSpPr>
          <p:grpSpPr>
            <a:xfrm>
              <a:off x="7295153" y="794910"/>
              <a:ext cx="1668360" cy="3714239"/>
              <a:chOff x="7296250" y="1728219"/>
              <a:chExt cx="1668360" cy="3714239"/>
            </a:xfrm>
          </p:grpSpPr>
          <p:sp>
            <p:nvSpPr>
              <p:cNvPr id="45" name="正方形/長方形 44"/>
              <p:cNvSpPr/>
              <p:nvPr/>
            </p:nvSpPr>
            <p:spPr bwMode="auto">
              <a:xfrm>
                <a:off x="7296250" y="1728219"/>
                <a:ext cx="1668360" cy="3714239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6" name="角丸四角形 45"/>
              <p:cNvSpPr/>
              <p:nvPr/>
            </p:nvSpPr>
            <p:spPr bwMode="auto">
              <a:xfrm>
                <a:off x="7669762" y="2983470"/>
                <a:ext cx="1225014" cy="25341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smtClean="0">
                    <a:solidFill>
                      <a:schemeClr val="tx1"/>
                    </a:solidFill>
                    <a:latin typeface="+mn-ea"/>
                  </a:rPr>
                  <a:t>Playbook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7" name="角丸四角形 46"/>
              <p:cNvSpPr/>
              <p:nvPr/>
            </p:nvSpPr>
            <p:spPr bwMode="auto">
              <a:xfrm>
                <a:off x="7665809" y="2418928"/>
                <a:ext cx="1232921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Operation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8" name="角丸四角形 47"/>
              <p:cNvSpPr/>
              <p:nvPr/>
            </p:nvSpPr>
            <p:spPr bwMode="auto">
              <a:xfrm>
                <a:off x="7668151" y="2711029"/>
                <a:ext cx="1228236" cy="2521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900" b="1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7669113" y="2151998"/>
                <a:ext cx="1226312" cy="2466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Device info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7670472" y="3538712"/>
                <a:ext cx="1223595" cy="24649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 details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7669762" y="3257201"/>
                <a:ext cx="1225014" cy="2611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r>
                  <a:rPr lang="en-US" altLang="ja-JP" sz="900" b="1" dirty="0" smtClean="0">
                    <a:latin typeface="+mn-ea"/>
                  </a:rPr>
                  <a:t>Content File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2" name="角丸四角形 51"/>
              <p:cNvSpPr/>
              <p:nvPr/>
            </p:nvSpPr>
            <p:spPr bwMode="auto">
              <a:xfrm>
                <a:off x="7671486" y="3805527"/>
                <a:ext cx="1221567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Target host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7352043" y="1820080"/>
                <a:ext cx="1556775" cy="3185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200" b="1" dirty="0" smtClean="0">
                    <a:solidFill>
                      <a:schemeClr val="tx1"/>
                    </a:solidFill>
                    <a:latin typeface="+mn-ea"/>
                  </a:rPr>
                  <a:t>Data registration</a:t>
                </a:r>
                <a:endParaRPr kumimoji="1" lang="ja-JP" altLang="en-US" sz="12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7352043" y="5067687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b="1" dirty="0" smtClean="0">
                    <a:solidFill>
                      <a:schemeClr val="tx1"/>
                    </a:solidFill>
                    <a:latin typeface="+mn-ea"/>
                  </a:rPr>
                  <a:t>Import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5" name="ホームベース 54"/>
              <p:cNvSpPr/>
              <p:nvPr/>
            </p:nvSpPr>
            <p:spPr bwMode="auto">
              <a:xfrm rot="5400000">
                <a:off x="6239473" y="3367580"/>
                <a:ext cx="2583748" cy="125810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7352043" y="4722359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tx1"/>
                    </a:solidFill>
                    <a:latin typeface="+mn-ea"/>
                  </a:rPr>
                  <a:t>Export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7671486" y="4385981"/>
                <a:ext cx="1221567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44" name="角丸四角形 43"/>
            <p:cNvSpPr/>
            <p:nvPr/>
          </p:nvSpPr>
          <p:spPr bwMode="auto">
            <a:xfrm>
              <a:off x="7673920" y="3164313"/>
              <a:ext cx="1221567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Substitute Value list</a:t>
              </a:r>
              <a:endParaRPr kumimoji="1" lang="ja-JP" altLang="en-US" sz="8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41" name="円形吹き出し 40"/>
          <p:cNvSpPr/>
          <p:nvPr/>
        </p:nvSpPr>
        <p:spPr bwMode="auto">
          <a:xfrm>
            <a:off x="2679399" y="4401850"/>
            <a:ext cx="321951" cy="325481"/>
          </a:xfrm>
          <a:prstGeom prst="wedgeEllipseCallout">
            <a:avLst>
              <a:gd name="adj1" fmla="val -64421"/>
              <a:gd name="adj2" fmla="val -231557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>
                <a:latin typeface="+mn-ea"/>
              </a:rPr>
              <a:t>2</a:t>
            </a:r>
            <a:endParaRPr kumimoji="1" lang="ja-JP" altLang="en-US" sz="1400" b="1" smtClean="0">
              <a:latin typeface="+mn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23" y="2474442"/>
            <a:ext cx="5265397" cy="197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7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1785" y="3057676"/>
            <a:ext cx="7000115" cy="156047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 </a:t>
            </a:r>
            <a:r>
              <a:rPr lang="en-US" altLang="ja-JP" dirty="0" smtClean="0"/>
              <a:t>Data registration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(7/9)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ja-JP" b="1" dirty="0" smtClean="0"/>
              <a:t>Register target host</a:t>
            </a:r>
            <a:r>
              <a:rPr kumimoji="1" lang="en-US" altLang="ja-JP" sz="1800" dirty="0" smtClean="0"/>
              <a:t/>
            </a:r>
            <a:br>
              <a:rPr kumimoji="1" lang="en-US" altLang="ja-JP" sz="1800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 smtClean="0"/>
              <a:t>Menu: Ansible Legacy&gt; Target host.</a:t>
            </a:r>
            <a:endParaRPr lang="en-US" altLang="ja-JP" sz="16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“Start Registration” under the “Register” sub-menu.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Select or enter the following for each item and click “Register”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0" name="角丸四角形 9"/>
          <p:cNvSpPr/>
          <p:nvPr/>
        </p:nvSpPr>
        <p:spPr bwMode="auto">
          <a:xfrm>
            <a:off x="683460" y="3567722"/>
            <a:ext cx="5544770" cy="98889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3759712" y="4810124"/>
            <a:ext cx="4844848" cy="808679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円形吹き出し 23"/>
          <p:cNvSpPr/>
          <p:nvPr/>
        </p:nvSpPr>
        <p:spPr bwMode="auto">
          <a:xfrm>
            <a:off x="3598737" y="4619967"/>
            <a:ext cx="321951" cy="325481"/>
          </a:xfrm>
          <a:prstGeom prst="wedgeEllipseCallout">
            <a:avLst>
              <a:gd name="adj1" fmla="val -92315"/>
              <a:gd name="adj2" fmla="val -93596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smtClean="0">
                <a:latin typeface="+mn-ea"/>
              </a:rPr>
              <a:t>2</a:t>
            </a:r>
            <a:endParaRPr kumimoji="1" lang="ja-JP" altLang="en-US" sz="1400" b="1" smtClean="0">
              <a:latin typeface="+mn-ea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854444"/>
              </p:ext>
            </p:extLst>
          </p:nvPr>
        </p:nvGraphicFramePr>
        <p:xfrm>
          <a:off x="3881285" y="4919976"/>
          <a:ext cx="4651265" cy="6199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0078">
                  <a:extLst>
                    <a:ext uri="{9D8B030D-6E8A-4147-A177-3AD203B41FA5}">
                      <a16:colId xmlns:a16="http://schemas.microsoft.com/office/drawing/2014/main" val="1402159686"/>
                    </a:ext>
                  </a:extLst>
                </a:gridCol>
                <a:gridCol w="1482947">
                  <a:extLst>
                    <a:ext uri="{9D8B030D-6E8A-4147-A177-3AD203B41FA5}">
                      <a16:colId xmlns:a16="http://schemas.microsoft.com/office/drawing/2014/main" val="3655207279"/>
                    </a:ext>
                  </a:extLst>
                </a:gridCol>
                <a:gridCol w="1728240">
                  <a:extLst>
                    <a:ext uri="{9D8B030D-6E8A-4147-A177-3AD203B41FA5}">
                      <a16:colId xmlns:a16="http://schemas.microsoft.com/office/drawing/2014/main" val="2446437995"/>
                    </a:ext>
                  </a:extLst>
                </a:gridCol>
              </a:tblGrid>
              <a:tr h="290263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Movement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022025"/>
                  </a:ext>
                </a:extLst>
              </a:tr>
              <a:tr h="31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OP1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MV1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(Arbitrary</a:t>
                      </a:r>
                      <a:r>
                        <a:rPr kumimoji="1" lang="en-US" altLang="ja-JP" sz="1400" baseline="0" dirty="0" smtClean="0"/>
                        <a:t> Host</a:t>
                      </a:r>
                      <a:r>
                        <a:rPr kumimoji="1" lang="en-US" altLang="ja-JP" sz="1400" dirty="0" smtClean="0"/>
                        <a:t>)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90631"/>
                  </a:ext>
                </a:extLst>
              </a:tr>
            </a:tbl>
          </a:graphicData>
        </a:graphic>
      </p:graphicFrame>
      <p:grpSp>
        <p:nvGrpSpPr>
          <p:cNvPr id="25" name="グループ化 24"/>
          <p:cNvGrpSpPr/>
          <p:nvPr/>
        </p:nvGrpSpPr>
        <p:grpSpPr>
          <a:xfrm>
            <a:off x="7314028" y="814864"/>
            <a:ext cx="1668360" cy="3714239"/>
            <a:chOff x="7295153" y="794910"/>
            <a:chExt cx="1668360" cy="3714239"/>
          </a:xfrm>
        </p:grpSpPr>
        <p:grpSp>
          <p:nvGrpSpPr>
            <p:cNvPr id="40" name="グループ化 39"/>
            <p:cNvGrpSpPr/>
            <p:nvPr/>
          </p:nvGrpSpPr>
          <p:grpSpPr>
            <a:xfrm>
              <a:off x="7295153" y="794910"/>
              <a:ext cx="1668360" cy="3714239"/>
              <a:chOff x="7296250" y="1728219"/>
              <a:chExt cx="1668360" cy="3714239"/>
            </a:xfrm>
          </p:grpSpPr>
          <p:sp>
            <p:nvSpPr>
              <p:cNvPr id="42" name="正方形/長方形 41"/>
              <p:cNvSpPr/>
              <p:nvPr/>
            </p:nvSpPr>
            <p:spPr bwMode="auto">
              <a:xfrm>
                <a:off x="7296250" y="1728219"/>
                <a:ext cx="1668360" cy="3714239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3" name="角丸四角形 42"/>
              <p:cNvSpPr/>
              <p:nvPr/>
            </p:nvSpPr>
            <p:spPr bwMode="auto">
              <a:xfrm>
                <a:off x="7669762" y="2983470"/>
                <a:ext cx="1225014" cy="25341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smtClean="0">
                    <a:solidFill>
                      <a:schemeClr val="tx1"/>
                    </a:solidFill>
                    <a:latin typeface="+mn-ea"/>
                  </a:rPr>
                  <a:t>Playbook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4" name="角丸四角形 43"/>
              <p:cNvSpPr/>
              <p:nvPr/>
            </p:nvSpPr>
            <p:spPr bwMode="auto">
              <a:xfrm>
                <a:off x="7665809" y="2418928"/>
                <a:ext cx="1232921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Operation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5" name="角丸四角形 44"/>
              <p:cNvSpPr/>
              <p:nvPr/>
            </p:nvSpPr>
            <p:spPr bwMode="auto">
              <a:xfrm>
                <a:off x="7668151" y="2711029"/>
                <a:ext cx="1228236" cy="2521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900" b="1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6" name="角丸四角形 45"/>
              <p:cNvSpPr/>
              <p:nvPr/>
            </p:nvSpPr>
            <p:spPr bwMode="auto">
              <a:xfrm>
                <a:off x="7669113" y="2151998"/>
                <a:ext cx="1226312" cy="2466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Device info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7" name="角丸四角形 46"/>
              <p:cNvSpPr/>
              <p:nvPr/>
            </p:nvSpPr>
            <p:spPr bwMode="auto">
              <a:xfrm>
                <a:off x="7670472" y="3538712"/>
                <a:ext cx="1223595" cy="2464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 details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8" name="角丸四角形 47"/>
              <p:cNvSpPr/>
              <p:nvPr/>
            </p:nvSpPr>
            <p:spPr bwMode="auto">
              <a:xfrm>
                <a:off x="7669762" y="3257201"/>
                <a:ext cx="1225014" cy="2611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r>
                  <a:rPr lang="en-US" altLang="ja-JP" sz="900" b="1" dirty="0" smtClean="0">
                    <a:latin typeface="+mn-ea"/>
                  </a:rPr>
                  <a:t>Content File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7671486" y="3805527"/>
                <a:ext cx="1221567" cy="27178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Target host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7352043" y="1820080"/>
                <a:ext cx="1556775" cy="3185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200" b="1" dirty="0" smtClean="0">
                    <a:solidFill>
                      <a:schemeClr val="tx1"/>
                    </a:solidFill>
                    <a:latin typeface="+mn-ea"/>
                  </a:rPr>
                  <a:t>Data registration</a:t>
                </a:r>
                <a:endParaRPr kumimoji="1" lang="ja-JP" altLang="en-US" sz="12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7352043" y="5067687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b="1" dirty="0" smtClean="0">
                    <a:solidFill>
                      <a:schemeClr val="tx1"/>
                    </a:solidFill>
                    <a:latin typeface="+mn-ea"/>
                  </a:rPr>
                  <a:t>Import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2" name="ホームベース 51"/>
              <p:cNvSpPr/>
              <p:nvPr/>
            </p:nvSpPr>
            <p:spPr bwMode="auto">
              <a:xfrm rot="5400000">
                <a:off x="6239473" y="3367580"/>
                <a:ext cx="2583748" cy="125810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7352043" y="4722359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b="1" dirty="0" smtClean="0">
                    <a:solidFill>
                      <a:schemeClr val="tx1"/>
                    </a:solidFill>
                    <a:latin typeface="+mn-ea"/>
                  </a:rPr>
                  <a:t>Export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7671486" y="4385981"/>
                <a:ext cx="1221567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41" name="角丸四角形 40"/>
            <p:cNvSpPr/>
            <p:nvPr/>
          </p:nvSpPr>
          <p:spPr bwMode="auto">
            <a:xfrm>
              <a:off x="7673920" y="3164313"/>
              <a:ext cx="1221567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Substitute Value list</a:t>
              </a:r>
              <a:endParaRPr kumimoji="1" lang="ja-JP" altLang="en-US" sz="8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262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549597"/>
            <a:ext cx="6418203" cy="142446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 </a:t>
            </a:r>
            <a:r>
              <a:rPr lang="en-US" altLang="ja-JP" dirty="0" smtClean="0"/>
              <a:t>Data registration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dirty="0"/>
              <a:t>8</a:t>
            </a:r>
            <a:r>
              <a:rPr lang="en-US" altLang="ja-JP" dirty="0" smtClean="0"/>
              <a:t>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Manage substitute values.</a:t>
            </a:r>
            <a:br>
              <a:rPr lang="en-US" altLang="ja-JP" b="1" dirty="0" smtClean="0"/>
            </a:b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Menu: Ansible Legacy&gt; Substitution </a:t>
            </a:r>
            <a:r>
              <a:rPr lang="en-US" altLang="ja-JP" sz="1600" dirty="0"/>
              <a:t>v</a:t>
            </a:r>
            <a:r>
              <a:rPr lang="en-US" altLang="ja-JP" sz="1600" dirty="0" smtClean="0"/>
              <a:t>alue list.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Press “Start Registration” under the “Register” sub-menu.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enter the following for each item and click “Register”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</p:txBody>
      </p:sp>
      <p:sp>
        <p:nvSpPr>
          <p:cNvPr id="6" name="角丸四角形 5"/>
          <p:cNvSpPr/>
          <p:nvPr/>
        </p:nvSpPr>
        <p:spPr bwMode="auto">
          <a:xfrm>
            <a:off x="311503" y="2996940"/>
            <a:ext cx="6342006" cy="82381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7314028" y="814864"/>
            <a:ext cx="1668360" cy="3714239"/>
            <a:chOff x="7295153" y="794910"/>
            <a:chExt cx="1668360" cy="3714239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7295153" y="794910"/>
              <a:ext cx="1668360" cy="3714239"/>
              <a:chOff x="7296250" y="1728219"/>
              <a:chExt cx="1668360" cy="3714239"/>
            </a:xfrm>
          </p:grpSpPr>
          <p:sp>
            <p:nvSpPr>
              <p:cNvPr id="11" name="正方形/長方形 10"/>
              <p:cNvSpPr/>
              <p:nvPr/>
            </p:nvSpPr>
            <p:spPr bwMode="auto">
              <a:xfrm>
                <a:off x="7296250" y="1728219"/>
                <a:ext cx="1668360" cy="3714239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12" name="角丸四角形 11"/>
              <p:cNvSpPr/>
              <p:nvPr/>
            </p:nvSpPr>
            <p:spPr bwMode="auto">
              <a:xfrm>
                <a:off x="7669762" y="2983470"/>
                <a:ext cx="1225014" cy="25341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smtClean="0">
                    <a:solidFill>
                      <a:schemeClr val="tx1"/>
                    </a:solidFill>
                    <a:latin typeface="+mn-ea"/>
                  </a:rPr>
                  <a:t>Playbook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3" name="角丸四角形 12"/>
              <p:cNvSpPr/>
              <p:nvPr/>
            </p:nvSpPr>
            <p:spPr bwMode="auto">
              <a:xfrm>
                <a:off x="7665809" y="2418928"/>
                <a:ext cx="1232921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Operation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4" name="角丸四角形 13"/>
              <p:cNvSpPr/>
              <p:nvPr/>
            </p:nvSpPr>
            <p:spPr bwMode="auto">
              <a:xfrm>
                <a:off x="7668151" y="2711029"/>
                <a:ext cx="1228236" cy="2521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900" b="1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5" name="角丸四角形 14"/>
              <p:cNvSpPr/>
              <p:nvPr/>
            </p:nvSpPr>
            <p:spPr bwMode="auto">
              <a:xfrm>
                <a:off x="7669113" y="2151998"/>
                <a:ext cx="1226312" cy="2466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Device info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6" name="角丸四角形 15"/>
              <p:cNvSpPr/>
              <p:nvPr/>
            </p:nvSpPr>
            <p:spPr bwMode="auto">
              <a:xfrm>
                <a:off x="7670472" y="3538712"/>
                <a:ext cx="1223595" cy="2464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 details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7" name="角丸四角形 16"/>
              <p:cNvSpPr/>
              <p:nvPr/>
            </p:nvSpPr>
            <p:spPr bwMode="auto">
              <a:xfrm>
                <a:off x="7669762" y="3257201"/>
                <a:ext cx="1225014" cy="2611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r>
                  <a:rPr lang="en-US" altLang="ja-JP" sz="900" b="1" dirty="0" smtClean="0">
                    <a:latin typeface="+mn-ea"/>
                  </a:rPr>
                  <a:t>Content File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18" name="角丸四角形 17"/>
              <p:cNvSpPr/>
              <p:nvPr/>
            </p:nvSpPr>
            <p:spPr bwMode="auto">
              <a:xfrm>
                <a:off x="7671486" y="3805527"/>
                <a:ext cx="1221567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Target host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9" name="角丸四角形 18"/>
              <p:cNvSpPr/>
              <p:nvPr/>
            </p:nvSpPr>
            <p:spPr bwMode="auto">
              <a:xfrm>
                <a:off x="7352043" y="1820080"/>
                <a:ext cx="1556775" cy="3185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200" b="1" dirty="0" smtClean="0">
                    <a:solidFill>
                      <a:schemeClr val="tx1"/>
                    </a:solidFill>
                    <a:latin typeface="+mn-ea"/>
                  </a:rPr>
                  <a:t>Data registration</a:t>
                </a:r>
                <a:endParaRPr kumimoji="1" lang="ja-JP" altLang="en-US" sz="12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0" name="角丸四角形 19"/>
              <p:cNvSpPr/>
              <p:nvPr/>
            </p:nvSpPr>
            <p:spPr bwMode="auto">
              <a:xfrm>
                <a:off x="7352043" y="5067687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b="1" dirty="0" smtClean="0">
                    <a:solidFill>
                      <a:schemeClr val="tx1"/>
                    </a:solidFill>
                    <a:latin typeface="+mn-ea"/>
                  </a:rPr>
                  <a:t>Import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1" name="ホームベース 20"/>
              <p:cNvSpPr/>
              <p:nvPr/>
            </p:nvSpPr>
            <p:spPr bwMode="auto">
              <a:xfrm rot="5400000">
                <a:off x="6239473" y="3367580"/>
                <a:ext cx="2583748" cy="125810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22" name="角丸四角形 21"/>
              <p:cNvSpPr/>
              <p:nvPr/>
            </p:nvSpPr>
            <p:spPr bwMode="auto">
              <a:xfrm>
                <a:off x="7352043" y="4722359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b="1" dirty="0" smtClean="0">
                    <a:solidFill>
                      <a:schemeClr val="tx1"/>
                    </a:solidFill>
                    <a:latin typeface="+mn-ea"/>
                  </a:rPr>
                  <a:t>Export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3" name="角丸四角形 22"/>
              <p:cNvSpPr/>
              <p:nvPr/>
            </p:nvSpPr>
            <p:spPr bwMode="auto">
              <a:xfrm>
                <a:off x="7671486" y="4385981"/>
                <a:ext cx="1221567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0" name="角丸四角形 9"/>
            <p:cNvSpPr/>
            <p:nvPr/>
          </p:nvSpPr>
          <p:spPr bwMode="auto">
            <a:xfrm>
              <a:off x="7673920" y="3164313"/>
              <a:ext cx="1221567" cy="27178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Substitute Value list</a:t>
              </a:r>
              <a:endParaRPr kumimoji="1" lang="ja-JP" altLang="en-US" sz="8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4" name="角丸四角形 23"/>
          <p:cNvSpPr/>
          <p:nvPr/>
        </p:nvSpPr>
        <p:spPr bwMode="auto">
          <a:xfrm>
            <a:off x="311061" y="4037603"/>
            <a:ext cx="6896620" cy="903607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183028"/>
              </p:ext>
            </p:extLst>
          </p:nvPr>
        </p:nvGraphicFramePr>
        <p:xfrm>
          <a:off x="382948" y="4100762"/>
          <a:ext cx="676894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9968">
                  <a:extLst>
                    <a:ext uri="{9D8B030D-6E8A-4147-A177-3AD203B41FA5}">
                      <a16:colId xmlns:a16="http://schemas.microsoft.com/office/drawing/2014/main" val="2448772164"/>
                    </a:ext>
                  </a:extLst>
                </a:gridCol>
                <a:gridCol w="1070477">
                  <a:extLst>
                    <a:ext uri="{9D8B030D-6E8A-4147-A177-3AD203B41FA5}">
                      <a16:colId xmlns:a16="http://schemas.microsoft.com/office/drawing/2014/main" val="1334665212"/>
                    </a:ext>
                  </a:extLst>
                </a:gridCol>
                <a:gridCol w="1252199">
                  <a:extLst>
                    <a:ext uri="{9D8B030D-6E8A-4147-A177-3AD203B41FA5}">
                      <a16:colId xmlns:a16="http://schemas.microsoft.com/office/drawing/2014/main" val="3272670384"/>
                    </a:ext>
                  </a:extLst>
                </a:gridCol>
                <a:gridCol w="1402077">
                  <a:extLst>
                    <a:ext uri="{9D8B030D-6E8A-4147-A177-3AD203B41FA5}">
                      <a16:colId xmlns:a16="http://schemas.microsoft.com/office/drawing/2014/main" val="1387883647"/>
                    </a:ext>
                  </a:extLst>
                </a:gridCol>
                <a:gridCol w="1584219">
                  <a:extLst>
                    <a:ext uri="{9D8B030D-6E8A-4147-A177-3AD203B41FA5}">
                      <a16:colId xmlns:a16="http://schemas.microsoft.com/office/drawing/2014/main" val="360698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Movement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Variable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Specific</a:t>
                      </a:r>
                      <a:r>
                        <a:rPr kumimoji="1" lang="en-US" altLang="ja-JP" sz="1200" baseline="0" dirty="0" smtClean="0"/>
                        <a:t> value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67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OP1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MV1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任意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VAR_directory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/</a:t>
                      </a:r>
                      <a:r>
                        <a:rPr kumimoji="1" lang="en-US" altLang="ja-JP" sz="1200" dirty="0" err="1" smtClean="0"/>
                        <a:t>tmp</a:t>
                      </a:r>
                      <a:r>
                        <a:rPr kumimoji="1" lang="en-US" altLang="ja-JP" sz="1200" dirty="0" smtClean="0"/>
                        <a:t>/work1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147739"/>
                  </a:ext>
                </a:extLst>
              </a:tr>
            </a:tbl>
          </a:graphicData>
        </a:graphic>
      </p:graphicFrame>
      <p:sp>
        <p:nvSpPr>
          <p:cNvPr id="25" name="円形吹き出し 24"/>
          <p:cNvSpPr/>
          <p:nvPr/>
        </p:nvSpPr>
        <p:spPr bwMode="auto">
          <a:xfrm>
            <a:off x="107380" y="3881534"/>
            <a:ext cx="321951" cy="325481"/>
          </a:xfrm>
          <a:prstGeom prst="wedgeEllipseCallout">
            <a:avLst>
              <a:gd name="adj1" fmla="val 97030"/>
              <a:gd name="adj2" fmla="val -98278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smtClean="0">
                <a:latin typeface="+mn-ea"/>
              </a:rPr>
              <a:t>2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436121" y="5535276"/>
            <a:ext cx="3600500" cy="11237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ja-JP" sz="1200" dirty="0" smtClean="0"/>
              <a:t>We now directly changed the “Target Host” and “Substitution value list”, but records created from the substitution value auto-registration setting menu can also be moved</a:t>
            </a:r>
            <a:r>
              <a:rPr lang="en-US" altLang="ja-JP" sz="1200" dirty="0" smtClean="0"/>
              <a:t>.</a:t>
            </a:r>
            <a:endParaRPr lang="ja-JP" altLang="en-US" sz="1200" dirty="0"/>
          </a:p>
        </p:txBody>
      </p:sp>
      <p:grpSp>
        <p:nvGrpSpPr>
          <p:cNvPr id="26" name="グループ化 25"/>
          <p:cNvGrpSpPr/>
          <p:nvPr/>
        </p:nvGrpSpPr>
        <p:grpSpPr>
          <a:xfrm>
            <a:off x="5220090" y="5309339"/>
            <a:ext cx="532527" cy="458645"/>
            <a:chOff x="5244297" y="5291375"/>
            <a:chExt cx="599553" cy="549789"/>
          </a:xfrm>
        </p:grpSpPr>
        <p:sp>
          <p:nvSpPr>
            <p:cNvPr id="28" name="円/楕円 44"/>
            <p:cNvSpPr/>
            <p:nvPr/>
          </p:nvSpPr>
          <p:spPr bwMode="auto">
            <a:xfrm>
              <a:off x="5244297" y="5291375"/>
              <a:ext cx="565503" cy="549789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267769" y="5451884"/>
              <a:ext cx="576081" cy="313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b="1">
                  <a:solidFill>
                    <a:schemeClr val="bg1"/>
                  </a:solidFill>
                </a:rPr>
                <a:t>T</a:t>
              </a:r>
              <a:r>
                <a:rPr kumimoji="1" lang="en-US" altLang="ja-JP" sz="1100" b="1" smtClean="0">
                  <a:solidFill>
                    <a:schemeClr val="bg1"/>
                  </a:solidFill>
                </a:rPr>
                <a:t>ips</a:t>
              </a:r>
              <a:endParaRPr kumimoji="1" lang="ja-JP" altLang="en-US" sz="11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581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/>
              <a:t> 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51" y="2066486"/>
            <a:ext cx="5767727" cy="3783481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83" y="5330293"/>
            <a:ext cx="3434819" cy="111432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 Data registration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(9/9)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Symphony</a:t>
            </a:r>
            <a:endParaRPr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r>
              <a:rPr lang="en-US" altLang="ja-JP" sz="1600" dirty="0" smtClean="0"/>
              <a:t>Menu: Symphony&gt;Symphony class edit.</a:t>
            </a:r>
            <a:endParaRPr lang="en-US" altLang="ja-JP" sz="1600" b="1" dirty="0" smtClean="0"/>
          </a:p>
          <a:p>
            <a:pPr marL="0" indent="0">
              <a:buNone/>
            </a:pPr>
            <a:endParaRPr lang="ja-JP" altLang="en-US" sz="1600" b="1" dirty="0" smtClean="0"/>
          </a:p>
          <a:p>
            <a:pPr marL="0" indent="0">
              <a:buNone/>
            </a:pPr>
            <a:endParaRPr lang="en-US" altLang="ja-JP" b="1" dirty="0" smtClean="0"/>
          </a:p>
        </p:txBody>
      </p:sp>
      <p:sp>
        <p:nvSpPr>
          <p:cNvPr id="16" name="角丸四角形 15"/>
          <p:cNvSpPr/>
          <p:nvPr/>
        </p:nvSpPr>
        <p:spPr bwMode="auto">
          <a:xfrm>
            <a:off x="693076" y="5950548"/>
            <a:ext cx="1410059" cy="24315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7" name="角丸四角形 76"/>
          <p:cNvSpPr/>
          <p:nvPr/>
        </p:nvSpPr>
        <p:spPr bwMode="auto">
          <a:xfrm>
            <a:off x="3155854" y="1861018"/>
            <a:ext cx="3285212" cy="1185026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Enter symphony name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78" name="円形吹き出し 77"/>
          <p:cNvSpPr/>
          <p:nvPr/>
        </p:nvSpPr>
        <p:spPr bwMode="auto">
          <a:xfrm>
            <a:off x="2103136" y="1903746"/>
            <a:ext cx="321951" cy="325481"/>
          </a:xfrm>
          <a:prstGeom prst="wedgeEllipseCallout">
            <a:avLst>
              <a:gd name="adj1" fmla="val -41823"/>
              <a:gd name="adj2" fmla="val 174856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1</a:t>
            </a:r>
            <a:endParaRPr kumimoji="1" lang="ja-JP" altLang="en-US" sz="1400" b="1" smtClean="0">
              <a:latin typeface="+mn-ea"/>
            </a:endParaRPr>
          </a:p>
        </p:txBody>
      </p:sp>
      <p:graphicFrame>
        <p:nvGraphicFramePr>
          <p:cNvPr id="71" name="表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975395"/>
              </p:ext>
            </p:extLst>
          </p:nvPr>
        </p:nvGraphicFramePr>
        <p:xfrm>
          <a:off x="3188382" y="2135929"/>
          <a:ext cx="275520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263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908939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490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Symphony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class 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SP1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79" name="角丸四角形 78"/>
          <p:cNvSpPr/>
          <p:nvPr/>
        </p:nvSpPr>
        <p:spPr bwMode="auto">
          <a:xfrm>
            <a:off x="673339" y="2622680"/>
            <a:ext cx="1784276" cy="23295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4098405" y="3194473"/>
            <a:ext cx="1789503" cy="28469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0" name="図形 79"/>
          <p:cNvSpPr/>
          <p:nvPr/>
        </p:nvSpPr>
        <p:spPr>
          <a:xfrm rot="11377527">
            <a:off x="3288650" y="3401998"/>
            <a:ext cx="945742" cy="632689"/>
          </a:xfrm>
          <a:prstGeom prst="swooshArrow">
            <a:avLst>
              <a:gd name="adj1" fmla="val 20732"/>
              <a:gd name="adj2" fmla="val 22713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81" name="角丸四角形 80"/>
          <p:cNvSpPr/>
          <p:nvPr/>
        </p:nvSpPr>
        <p:spPr bwMode="auto">
          <a:xfrm>
            <a:off x="4633900" y="3942828"/>
            <a:ext cx="2624335" cy="760253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Add “MV1” By dragging</a:t>
            </a:r>
            <a:br>
              <a:rPr lang="en-US" altLang="ja-JP" sz="12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 and dropping it into the </a:t>
            </a:r>
            <a:br>
              <a:rPr lang="en-US" altLang="ja-JP" sz="12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yellow area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円形吹き出し 81"/>
          <p:cNvSpPr/>
          <p:nvPr/>
        </p:nvSpPr>
        <p:spPr bwMode="auto">
          <a:xfrm>
            <a:off x="4440631" y="3778738"/>
            <a:ext cx="288040" cy="315543"/>
          </a:xfrm>
          <a:prstGeom prst="wedgeEllipseCallout">
            <a:avLst>
              <a:gd name="adj1" fmla="val -18302"/>
              <a:gd name="adj2" fmla="val -99579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83" name="角丸四角形 82"/>
          <p:cNvSpPr/>
          <p:nvPr/>
        </p:nvSpPr>
        <p:spPr bwMode="auto">
          <a:xfrm>
            <a:off x="2018109" y="5381709"/>
            <a:ext cx="2503610" cy="490106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Click “Register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”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4" name="円形吹き出し 83"/>
          <p:cNvSpPr/>
          <p:nvPr/>
        </p:nvSpPr>
        <p:spPr bwMode="auto">
          <a:xfrm>
            <a:off x="1583577" y="5352852"/>
            <a:ext cx="288040" cy="315543"/>
          </a:xfrm>
          <a:prstGeom prst="wedgeEllipseCallout">
            <a:avLst>
              <a:gd name="adj1" fmla="val -71211"/>
              <a:gd name="adj2" fmla="val 132250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>
                <a:latin typeface="+mn-ea"/>
              </a:rPr>
              <a:t>3</a:t>
            </a:r>
            <a:endParaRPr kumimoji="1" lang="ja-JP" altLang="en-US" sz="1400" b="1" smtClean="0">
              <a:latin typeface="+mn-ea"/>
            </a:endParaRPr>
          </a:p>
        </p:txBody>
      </p:sp>
      <p:grpSp>
        <p:nvGrpSpPr>
          <p:cNvPr id="85" name="グループ化 84"/>
          <p:cNvGrpSpPr/>
          <p:nvPr/>
        </p:nvGrpSpPr>
        <p:grpSpPr>
          <a:xfrm>
            <a:off x="7314028" y="814864"/>
            <a:ext cx="1668360" cy="3714239"/>
            <a:chOff x="7295153" y="794910"/>
            <a:chExt cx="1668360" cy="3714239"/>
          </a:xfrm>
        </p:grpSpPr>
        <p:grpSp>
          <p:nvGrpSpPr>
            <p:cNvPr id="86" name="グループ化 85"/>
            <p:cNvGrpSpPr/>
            <p:nvPr/>
          </p:nvGrpSpPr>
          <p:grpSpPr>
            <a:xfrm>
              <a:off x="7295153" y="794910"/>
              <a:ext cx="1668360" cy="3714239"/>
              <a:chOff x="7296250" y="1728219"/>
              <a:chExt cx="1668360" cy="3714239"/>
            </a:xfrm>
          </p:grpSpPr>
          <p:sp>
            <p:nvSpPr>
              <p:cNvPr id="88" name="正方形/長方形 87"/>
              <p:cNvSpPr/>
              <p:nvPr/>
            </p:nvSpPr>
            <p:spPr bwMode="auto">
              <a:xfrm>
                <a:off x="7296250" y="1728219"/>
                <a:ext cx="1668360" cy="3714239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89" name="角丸四角形 88"/>
              <p:cNvSpPr/>
              <p:nvPr/>
            </p:nvSpPr>
            <p:spPr bwMode="auto">
              <a:xfrm>
                <a:off x="7669762" y="2983470"/>
                <a:ext cx="1225014" cy="25341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smtClean="0">
                    <a:solidFill>
                      <a:schemeClr val="tx1"/>
                    </a:solidFill>
                    <a:latin typeface="+mn-ea"/>
                  </a:rPr>
                  <a:t>Playbook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90" name="角丸四角形 89"/>
              <p:cNvSpPr/>
              <p:nvPr/>
            </p:nvSpPr>
            <p:spPr bwMode="auto">
              <a:xfrm>
                <a:off x="7665809" y="2418928"/>
                <a:ext cx="1232921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Operation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91" name="角丸四角形 90"/>
              <p:cNvSpPr/>
              <p:nvPr/>
            </p:nvSpPr>
            <p:spPr bwMode="auto">
              <a:xfrm>
                <a:off x="7668151" y="2711029"/>
                <a:ext cx="1228236" cy="2521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900" b="1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92" name="角丸四角形 91"/>
              <p:cNvSpPr/>
              <p:nvPr/>
            </p:nvSpPr>
            <p:spPr bwMode="auto">
              <a:xfrm>
                <a:off x="7669113" y="2151998"/>
                <a:ext cx="1226312" cy="2466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Device info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93" name="角丸四角形 92"/>
              <p:cNvSpPr/>
              <p:nvPr/>
            </p:nvSpPr>
            <p:spPr bwMode="auto">
              <a:xfrm>
                <a:off x="7670472" y="3538712"/>
                <a:ext cx="1223595" cy="2464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 details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94" name="角丸四角形 93"/>
              <p:cNvSpPr/>
              <p:nvPr/>
            </p:nvSpPr>
            <p:spPr bwMode="auto">
              <a:xfrm>
                <a:off x="7669762" y="3257201"/>
                <a:ext cx="1225014" cy="2611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r>
                  <a:rPr lang="en-US" altLang="ja-JP" sz="900" b="1" dirty="0" smtClean="0">
                    <a:latin typeface="+mn-ea"/>
                  </a:rPr>
                  <a:t>Content File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95" name="角丸四角形 94"/>
              <p:cNvSpPr/>
              <p:nvPr/>
            </p:nvSpPr>
            <p:spPr bwMode="auto">
              <a:xfrm>
                <a:off x="7671486" y="3805527"/>
                <a:ext cx="1221567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Target host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96" name="角丸四角形 95"/>
              <p:cNvSpPr/>
              <p:nvPr/>
            </p:nvSpPr>
            <p:spPr bwMode="auto">
              <a:xfrm>
                <a:off x="7352043" y="1820080"/>
                <a:ext cx="1556775" cy="3185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200" b="1" dirty="0" smtClean="0">
                    <a:solidFill>
                      <a:schemeClr val="tx1"/>
                    </a:solidFill>
                    <a:latin typeface="+mn-ea"/>
                  </a:rPr>
                  <a:t>Data registration</a:t>
                </a:r>
                <a:endParaRPr kumimoji="1" lang="ja-JP" altLang="en-US" sz="12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97" name="角丸四角形 96"/>
              <p:cNvSpPr/>
              <p:nvPr/>
            </p:nvSpPr>
            <p:spPr bwMode="auto">
              <a:xfrm>
                <a:off x="7352043" y="5067687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b="1" dirty="0" smtClean="0">
                    <a:solidFill>
                      <a:schemeClr val="tx1"/>
                    </a:solidFill>
                    <a:latin typeface="+mn-ea"/>
                  </a:rPr>
                  <a:t>Import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98" name="ホームベース 97"/>
              <p:cNvSpPr/>
              <p:nvPr/>
            </p:nvSpPr>
            <p:spPr bwMode="auto">
              <a:xfrm rot="5400000">
                <a:off x="6239473" y="3367580"/>
                <a:ext cx="2583748" cy="125810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99" name="角丸四角形 98"/>
              <p:cNvSpPr/>
              <p:nvPr/>
            </p:nvSpPr>
            <p:spPr bwMode="auto">
              <a:xfrm>
                <a:off x="7352043" y="4722359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tx1"/>
                    </a:solidFill>
                    <a:latin typeface="+mn-ea"/>
                  </a:rPr>
                  <a:t>Export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0" name="角丸四角形 99"/>
              <p:cNvSpPr/>
              <p:nvPr/>
            </p:nvSpPr>
            <p:spPr bwMode="auto">
              <a:xfrm>
                <a:off x="7671486" y="4385981"/>
                <a:ext cx="1221567" cy="27178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87" name="角丸四角形 86"/>
            <p:cNvSpPr/>
            <p:nvPr/>
          </p:nvSpPr>
          <p:spPr bwMode="auto">
            <a:xfrm>
              <a:off x="7673920" y="3164313"/>
              <a:ext cx="1221567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Substitute Value list</a:t>
              </a:r>
              <a:endParaRPr kumimoji="1" lang="ja-JP" altLang="en-US" sz="8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318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10" y="2116706"/>
            <a:ext cx="7038170" cy="409756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3.3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Export</a:t>
            </a:r>
            <a:r>
              <a:rPr kumimoji="1"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7052334" cy="5616476"/>
          </a:xfrm>
        </p:spPr>
        <p:txBody>
          <a:bodyPr/>
          <a:lstStyle/>
          <a:p>
            <a:r>
              <a:rPr lang="en-US" altLang="ja-JP" b="1" dirty="0" smtClean="0"/>
              <a:t>Execute Export</a:t>
            </a:r>
            <a:endParaRPr lang="en-US" altLang="ja-JP" sz="1800" b="1" dirty="0" smtClean="0"/>
          </a:p>
          <a:p>
            <a:pPr marL="180000" lvl="1" indent="0">
              <a:buNone/>
            </a:pPr>
            <a:r>
              <a:rPr lang="en-US" altLang="ja-JP" dirty="0" smtClean="0"/>
              <a:t>Select and export the registered information.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endParaRPr lang="en-US" altLang="ja-JP" sz="1400" dirty="0" smtClean="0"/>
          </a:p>
          <a:p>
            <a:pPr marL="0" indent="0">
              <a:buNone/>
            </a:pPr>
            <a:r>
              <a:rPr lang="en-US" altLang="ja-JP" sz="1600" dirty="0" smtClean="0"/>
              <a:t>Menu: Export/Import&gt; Export Symphony/Operation</a:t>
            </a:r>
            <a:endParaRPr lang="ja-JP" altLang="en-US" sz="1600" b="1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93218" y="2557443"/>
            <a:ext cx="6267071" cy="34879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7295153" y="794911"/>
            <a:ext cx="1668360" cy="1985999"/>
            <a:chOff x="7295153" y="794911"/>
            <a:chExt cx="1668360" cy="1985999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295153" y="794911"/>
              <a:ext cx="1668360" cy="1985999"/>
              <a:chOff x="7296250" y="1728220"/>
              <a:chExt cx="1668360" cy="1985999"/>
            </a:xfrm>
          </p:grpSpPr>
          <p:sp>
            <p:nvSpPr>
              <p:cNvPr id="9" name="正方形/長方形 8"/>
              <p:cNvSpPr/>
              <p:nvPr/>
            </p:nvSpPr>
            <p:spPr bwMode="auto">
              <a:xfrm>
                <a:off x="7296250" y="1728220"/>
                <a:ext cx="1668360" cy="1985999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19" name="角丸四角形 18"/>
              <p:cNvSpPr/>
              <p:nvPr/>
            </p:nvSpPr>
            <p:spPr bwMode="auto">
              <a:xfrm>
                <a:off x="7358182" y="1820080"/>
                <a:ext cx="1556775" cy="3185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200" b="1" dirty="0" smtClean="0">
                    <a:solidFill>
                      <a:schemeClr val="tx1"/>
                    </a:solidFill>
                    <a:latin typeface="+mn-ea"/>
                  </a:rPr>
                  <a:t>Data registration</a:t>
                </a:r>
                <a:endParaRPr kumimoji="1" lang="ja-JP" altLang="en-US" sz="12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0" name="角丸四角形 19"/>
              <p:cNvSpPr/>
              <p:nvPr/>
            </p:nvSpPr>
            <p:spPr bwMode="auto">
              <a:xfrm>
                <a:off x="7358182" y="3286388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b="1" dirty="0" smtClean="0">
                    <a:solidFill>
                      <a:schemeClr val="tx1"/>
                    </a:solidFill>
                    <a:latin typeface="+mn-ea"/>
                  </a:rPr>
                  <a:t>Import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1" name="ホームベース 20"/>
              <p:cNvSpPr/>
              <p:nvPr/>
            </p:nvSpPr>
            <p:spPr bwMode="auto">
              <a:xfrm rot="5400000">
                <a:off x="7130271" y="2813276"/>
                <a:ext cx="796340" cy="149887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22" name="角丸四角形 21"/>
              <p:cNvSpPr/>
              <p:nvPr/>
            </p:nvSpPr>
            <p:spPr bwMode="auto">
              <a:xfrm>
                <a:off x="7358182" y="2202009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b="1" dirty="0" smtClean="0">
                    <a:solidFill>
                      <a:schemeClr val="tx1"/>
                    </a:solidFill>
                    <a:latin typeface="+mn-ea"/>
                  </a:rPr>
                  <a:t>Export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24" name="角丸四角形 23"/>
            <p:cNvSpPr/>
            <p:nvPr/>
          </p:nvSpPr>
          <p:spPr bwMode="auto">
            <a:xfrm>
              <a:off x="7653103" y="1960684"/>
              <a:ext cx="1223595" cy="3120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900" b="1" dirty="0" smtClean="0">
                  <a:solidFill>
                    <a:schemeClr val="tx1"/>
                  </a:solidFill>
                  <a:latin typeface="+mn-ea"/>
                </a:rPr>
                <a:t>Download kym2 file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7652393" y="1679174"/>
              <a:ext cx="1225014" cy="26119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50"/>
                </a:lnSpc>
              </a:pPr>
              <a:r>
                <a:rPr lang="en-US" altLang="ja-JP" sz="900" b="1" dirty="0" smtClean="0">
                  <a:latin typeface="+mn-ea"/>
                </a:rPr>
                <a:t>Start Export</a:t>
              </a:r>
              <a:endParaRPr lang="ja-JP" altLang="en-US" sz="900" b="1" dirty="0">
                <a:latin typeface="+mn-ea"/>
              </a:endParaRPr>
            </a:p>
          </p:txBody>
        </p:sp>
      </p:grpSp>
      <p:sp>
        <p:nvSpPr>
          <p:cNvPr id="26" name="正方形/長方形 25"/>
          <p:cNvSpPr/>
          <p:nvPr/>
        </p:nvSpPr>
        <p:spPr bwMode="auto">
          <a:xfrm>
            <a:off x="364518" y="4344092"/>
            <a:ext cx="6867328" cy="46502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1943507" y="5339552"/>
            <a:ext cx="2503610" cy="404964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Click “Export”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円形吹き出し 27"/>
          <p:cNvSpPr/>
          <p:nvPr/>
        </p:nvSpPr>
        <p:spPr bwMode="auto">
          <a:xfrm>
            <a:off x="1750237" y="5175461"/>
            <a:ext cx="288040" cy="315543"/>
          </a:xfrm>
          <a:prstGeom prst="wedgeEllipseCallout">
            <a:avLst>
              <a:gd name="adj1" fmla="val -105602"/>
              <a:gd name="adj2" fmla="val 91197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393218" y="5744516"/>
            <a:ext cx="1357019" cy="31823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 bwMode="auto">
          <a:xfrm>
            <a:off x="3887777" y="3793590"/>
            <a:ext cx="2503610" cy="530432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Select the Symphony and </a:t>
            </a:r>
            <a:br>
              <a:rPr lang="en-US" altLang="ja-JP" sz="12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Operation we created earlier.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円形吹き出し 31"/>
          <p:cNvSpPr/>
          <p:nvPr/>
        </p:nvSpPr>
        <p:spPr bwMode="auto">
          <a:xfrm>
            <a:off x="3859930" y="3478047"/>
            <a:ext cx="288040" cy="315543"/>
          </a:xfrm>
          <a:prstGeom prst="wedgeEllipseCallout">
            <a:avLst>
              <a:gd name="adj1" fmla="val -132057"/>
              <a:gd name="adj2" fmla="val -152706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1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33" name="円形吹き出し 32"/>
          <p:cNvSpPr/>
          <p:nvPr/>
        </p:nvSpPr>
        <p:spPr bwMode="auto">
          <a:xfrm>
            <a:off x="3859930" y="3487178"/>
            <a:ext cx="288040" cy="315543"/>
          </a:xfrm>
          <a:prstGeom prst="wedgeEllipseCallout">
            <a:avLst>
              <a:gd name="adj1" fmla="val -145284"/>
              <a:gd name="adj2" fmla="val 187793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1</a:t>
            </a:r>
            <a:endParaRPr kumimoji="1" lang="ja-JP" altLang="en-US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283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356990"/>
            <a:ext cx="6904652" cy="150668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</a:t>
            </a:r>
            <a:r>
              <a:rPr lang="ja-JP" altLang="en-US" dirty="0"/>
              <a:t> </a:t>
            </a:r>
            <a:r>
              <a:rPr lang="en-US" altLang="ja-JP" dirty="0" smtClean="0"/>
              <a:t>Export(2/2)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Download kym2 file</a:t>
            </a:r>
          </a:p>
          <a:p>
            <a:pPr marL="180000" lvl="1" indent="0">
              <a:buNone/>
            </a:pPr>
            <a:r>
              <a:rPr lang="en-US" altLang="ja-JP" dirty="0" smtClean="0"/>
              <a:t>Let`s download the exported data.</a:t>
            </a:r>
          </a:p>
          <a:p>
            <a:pPr marL="0" indent="0">
              <a:buNone/>
            </a:pPr>
            <a:endParaRPr lang="en-US" altLang="ja-JP" sz="1200" dirty="0" smtClean="0"/>
          </a:p>
          <a:p>
            <a:pPr marL="0" indent="0">
              <a:buNone/>
            </a:pPr>
            <a:r>
              <a:rPr lang="en-US" altLang="ja-JP" sz="1600" dirty="0" smtClean="0"/>
              <a:t>Menu: Export/Import&gt; Export/Import Symphony/Operation list</a:t>
            </a:r>
            <a:endParaRPr lang="ja-JP" altLang="en-US" sz="1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Press the “List” sub-menu.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the </a:t>
            </a:r>
            <a:r>
              <a:rPr lang="en-US" altLang="ja-JP" sz="1600" dirty="0"/>
              <a:t>“Filter” button</a:t>
            </a:r>
            <a:r>
              <a:rPr lang="en-US" altLang="ja-JP" sz="1600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Download Kym2 file from the Export status list.</a:t>
            </a:r>
            <a:endParaRPr lang="ja-JP" altLang="en-US" sz="1600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7295153" y="794911"/>
            <a:ext cx="1668360" cy="1985999"/>
            <a:chOff x="7295153" y="794911"/>
            <a:chExt cx="1668360" cy="1985999"/>
          </a:xfrm>
        </p:grpSpPr>
        <p:grpSp>
          <p:nvGrpSpPr>
            <p:cNvPr id="18" name="グループ化 17"/>
            <p:cNvGrpSpPr/>
            <p:nvPr/>
          </p:nvGrpSpPr>
          <p:grpSpPr>
            <a:xfrm>
              <a:off x="7295153" y="794911"/>
              <a:ext cx="1668360" cy="1985999"/>
              <a:chOff x="7296250" y="1728220"/>
              <a:chExt cx="1668360" cy="1985999"/>
            </a:xfrm>
          </p:grpSpPr>
          <p:sp>
            <p:nvSpPr>
              <p:cNvPr id="21" name="正方形/長方形 20"/>
              <p:cNvSpPr/>
              <p:nvPr/>
            </p:nvSpPr>
            <p:spPr bwMode="auto">
              <a:xfrm>
                <a:off x="7296250" y="1728220"/>
                <a:ext cx="1668360" cy="1985999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22" name="角丸四角形 21"/>
              <p:cNvSpPr/>
              <p:nvPr/>
            </p:nvSpPr>
            <p:spPr bwMode="auto">
              <a:xfrm>
                <a:off x="7358182" y="1820080"/>
                <a:ext cx="1556775" cy="3185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200" b="1" dirty="0" smtClean="0">
                    <a:solidFill>
                      <a:schemeClr val="tx1"/>
                    </a:solidFill>
                    <a:latin typeface="+mn-ea"/>
                  </a:rPr>
                  <a:t>Data registration</a:t>
                </a:r>
                <a:endParaRPr kumimoji="1" lang="ja-JP" altLang="en-US" sz="12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3" name="角丸四角形 22"/>
              <p:cNvSpPr/>
              <p:nvPr/>
            </p:nvSpPr>
            <p:spPr bwMode="auto">
              <a:xfrm>
                <a:off x="7358182" y="3286388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b="1" dirty="0" smtClean="0">
                    <a:solidFill>
                      <a:schemeClr val="tx1"/>
                    </a:solidFill>
                    <a:latin typeface="+mn-ea"/>
                  </a:rPr>
                  <a:t>Import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4" name="ホームベース 23"/>
              <p:cNvSpPr/>
              <p:nvPr/>
            </p:nvSpPr>
            <p:spPr bwMode="auto">
              <a:xfrm rot="5400000">
                <a:off x="7130271" y="2813276"/>
                <a:ext cx="796340" cy="149887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25" name="角丸四角形 24"/>
              <p:cNvSpPr/>
              <p:nvPr/>
            </p:nvSpPr>
            <p:spPr bwMode="auto">
              <a:xfrm>
                <a:off x="7358182" y="2202009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tx1"/>
                    </a:solidFill>
                    <a:latin typeface="+mn-ea"/>
                  </a:rPr>
                  <a:t>Export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9" name="角丸四角形 18"/>
            <p:cNvSpPr/>
            <p:nvPr/>
          </p:nvSpPr>
          <p:spPr bwMode="auto">
            <a:xfrm>
              <a:off x="7653103" y="1960684"/>
              <a:ext cx="1223595" cy="3120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900" b="1" dirty="0" smtClean="0">
                  <a:solidFill>
                    <a:schemeClr val="tx1"/>
                  </a:solidFill>
                  <a:latin typeface="+mn-ea"/>
                </a:rPr>
                <a:t>Download kym2 file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7652393" y="1679174"/>
              <a:ext cx="1225014" cy="261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50"/>
                </a:lnSpc>
              </a:pPr>
              <a:r>
                <a:rPr lang="en-US" altLang="ja-JP" sz="900" b="1" dirty="0" smtClean="0">
                  <a:latin typeface="+mn-ea"/>
                </a:rPr>
                <a:t>Start Export</a:t>
              </a:r>
              <a:endParaRPr lang="ja-JP" altLang="en-US" sz="900" b="1" dirty="0">
                <a:latin typeface="+mn-ea"/>
              </a:endParaRPr>
            </a:p>
          </p:txBody>
        </p:sp>
      </p:grpSp>
      <p:sp>
        <p:nvSpPr>
          <p:cNvPr id="26" name="正方形/長方形 25"/>
          <p:cNvSpPr/>
          <p:nvPr/>
        </p:nvSpPr>
        <p:spPr bwMode="auto">
          <a:xfrm>
            <a:off x="2339690" y="3762482"/>
            <a:ext cx="1656230" cy="53063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190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01" y="2828628"/>
            <a:ext cx="6624920" cy="330965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 smtClean="0"/>
              <a:t> </a:t>
            </a:r>
            <a:r>
              <a:rPr lang="en-US" altLang="ja-JP" dirty="0" smtClean="0"/>
              <a:t>Import(1/3)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Execute Import</a:t>
            </a:r>
          </a:p>
          <a:p>
            <a:pPr marL="180000" lvl="1" indent="0"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We will use the receiving server from this point on</a:t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en-US" altLang="ja-JP" dirty="0" smtClean="0"/>
              <a:t>Let`s upload the kym2 file and import it.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sz="1600" dirty="0" smtClean="0"/>
              <a:t>Menu: Export/Import&gt; Import Symphony/Operation</a:t>
            </a:r>
            <a:endParaRPr lang="ja-JP" altLang="en-US" sz="1600" b="1" dirty="0"/>
          </a:p>
          <a:p>
            <a:pPr marL="0" indent="0">
              <a:buNone/>
            </a:pPr>
            <a:endParaRPr lang="en-US" altLang="ja-JP" dirty="0" smtClean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7295153" y="1174348"/>
            <a:ext cx="1668360" cy="1985999"/>
            <a:chOff x="7295153" y="1174348"/>
            <a:chExt cx="1668360" cy="1985999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7295153" y="1174348"/>
              <a:ext cx="1668360" cy="1985999"/>
              <a:chOff x="7296250" y="1728220"/>
              <a:chExt cx="1668360" cy="1985999"/>
            </a:xfrm>
          </p:grpSpPr>
          <p:sp>
            <p:nvSpPr>
              <p:cNvPr id="27" name="正方形/長方形 26"/>
              <p:cNvSpPr/>
              <p:nvPr/>
            </p:nvSpPr>
            <p:spPr bwMode="auto">
              <a:xfrm>
                <a:off x="7296250" y="1728220"/>
                <a:ext cx="1668360" cy="1985999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28" name="角丸四角形 27"/>
              <p:cNvSpPr/>
              <p:nvPr/>
            </p:nvSpPr>
            <p:spPr bwMode="auto">
              <a:xfrm>
                <a:off x="7358182" y="1820080"/>
                <a:ext cx="1556775" cy="3185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200" b="1" dirty="0" smtClean="0">
                    <a:solidFill>
                      <a:schemeClr val="tx1"/>
                    </a:solidFill>
                    <a:latin typeface="+mn-ea"/>
                  </a:rPr>
                  <a:t>Data registration</a:t>
                </a:r>
                <a:endParaRPr kumimoji="1" lang="ja-JP" altLang="en-US" sz="12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9" name="角丸四角形 28"/>
              <p:cNvSpPr/>
              <p:nvPr/>
            </p:nvSpPr>
            <p:spPr bwMode="auto">
              <a:xfrm>
                <a:off x="7358182" y="2572386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b="1" dirty="0" smtClean="0">
                    <a:solidFill>
                      <a:schemeClr val="tx1"/>
                    </a:solidFill>
                    <a:latin typeface="+mn-ea"/>
                  </a:rPr>
                  <a:t>Import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0" name="角丸四角形 29"/>
              <p:cNvSpPr/>
              <p:nvPr/>
            </p:nvSpPr>
            <p:spPr bwMode="auto">
              <a:xfrm>
                <a:off x="7358182" y="2202009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tx1"/>
                    </a:solidFill>
                    <a:latin typeface="+mn-ea"/>
                  </a:rPr>
                  <a:t>Export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25" name="角丸四角形 24"/>
            <p:cNvSpPr/>
            <p:nvPr/>
          </p:nvSpPr>
          <p:spPr bwMode="auto">
            <a:xfrm>
              <a:off x="7653103" y="2697430"/>
              <a:ext cx="1223595" cy="262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900" b="1" dirty="0" smtClean="0">
                  <a:solidFill>
                    <a:schemeClr val="tx1"/>
                  </a:solidFill>
                  <a:latin typeface="+mn-ea"/>
                </a:rPr>
                <a:t>Check Import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7652393" y="2420860"/>
              <a:ext cx="1225014" cy="26119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50"/>
                </a:lnSpc>
              </a:pPr>
              <a:r>
                <a:rPr lang="en-US" altLang="ja-JP" sz="900" b="1" dirty="0" smtClean="0">
                  <a:latin typeface="+mn-ea"/>
                </a:rPr>
                <a:t>Start Import</a:t>
              </a:r>
              <a:endParaRPr lang="ja-JP" altLang="en-US" sz="900" b="1" dirty="0">
                <a:latin typeface="+mn-ea"/>
              </a:endParaRPr>
            </a:p>
          </p:txBody>
        </p:sp>
      </p:grpSp>
      <p:sp>
        <p:nvSpPr>
          <p:cNvPr id="31" name="ホームベース 30"/>
          <p:cNvSpPr/>
          <p:nvPr/>
        </p:nvSpPr>
        <p:spPr bwMode="auto">
          <a:xfrm rot="5400000">
            <a:off x="7172629" y="2636275"/>
            <a:ext cx="716410" cy="171119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1691600" y="5733320"/>
            <a:ext cx="2503610" cy="404964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Click “Import.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 bwMode="auto">
          <a:xfrm>
            <a:off x="2411700" y="3501010"/>
            <a:ext cx="2808390" cy="41507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Upload Kym2 File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円形吹き出し 35"/>
          <p:cNvSpPr/>
          <p:nvPr/>
        </p:nvSpPr>
        <p:spPr bwMode="auto">
          <a:xfrm>
            <a:off x="2506470" y="3315056"/>
            <a:ext cx="288040" cy="315543"/>
          </a:xfrm>
          <a:prstGeom prst="wedgeEllipseCallout">
            <a:avLst>
              <a:gd name="adj1" fmla="val -147929"/>
              <a:gd name="adj2" fmla="val -58525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1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373496" y="3207020"/>
            <a:ext cx="1966193" cy="54118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401896" y="5752716"/>
            <a:ext cx="1223838" cy="26411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323533" y="4395322"/>
            <a:ext cx="1476065" cy="12359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3" name="円形吹き出し 32"/>
          <p:cNvSpPr/>
          <p:nvPr/>
        </p:nvSpPr>
        <p:spPr bwMode="auto">
          <a:xfrm>
            <a:off x="1498330" y="5569229"/>
            <a:ext cx="288040" cy="315543"/>
          </a:xfrm>
          <a:prstGeom prst="wedgeEllipseCallout">
            <a:avLst>
              <a:gd name="adj1" fmla="val -71211"/>
              <a:gd name="adj2" fmla="val -3679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３</a:t>
            </a:r>
          </a:p>
        </p:txBody>
      </p:sp>
      <p:sp>
        <p:nvSpPr>
          <p:cNvPr id="40" name="角丸四角形 39"/>
          <p:cNvSpPr/>
          <p:nvPr/>
        </p:nvSpPr>
        <p:spPr bwMode="auto">
          <a:xfrm>
            <a:off x="2411700" y="4585058"/>
            <a:ext cx="2808390" cy="579168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Select the Symphony and Operation</a:t>
            </a:r>
            <a:br>
              <a:rPr lang="en-US" altLang="ja-JP" sz="12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we created earlier.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円形吹き出し 40"/>
          <p:cNvSpPr/>
          <p:nvPr/>
        </p:nvSpPr>
        <p:spPr bwMode="auto">
          <a:xfrm>
            <a:off x="2218430" y="4431080"/>
            <a:ext cx="288040" cy="315543"/>
          </a:xfrm>
          <a:prstGeom prst="wedgeEllipseCallout">
            <a:avLst>
              <a:gd name="adj1" fmla="val -208775"/>
              <a:gd name="adj2" fmla="val -53695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２</a:t>
            </a:r>
          </a:p>
        </p:txBody>
      </p:sp>
    </p:spTree>
    <p:extLst>
      <p:ext uri="{BB962C8B-B14F-4D97-AF65-F5344CB8AC3E}">
        <p14:creationId xmlns:p14="http://schemas.microsoft.com/office/powerpoint/2010/main" val="333117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31" y="3413859"/>
            <a:ext cx="7209262" cy="160684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 smtClean="0"/>
              <a:t> </a:t>
            </a:r>
            <a:r>
              <a:rPr lang="en-US" altLang="ja-JP" dirty="0" smtClean="0"/>
              <a:t>Import(2/3)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Check Import Status</a:t>
            </a:r>
            <a:endParaRPr lang="ja-JP" altLang="en-US" b="1" dirty="0" smtClean="0"/>
          </a:p>
          <a:p>
            <a:pPr marL="180000" lvl="1" indent="0">
              <a:buNone/>
            </a:pPr>
            <a:r>
              <a:rPr lang="en-US" altLang="ja-JP" dirty="0" smtClean="0"/>
              <a:t>Let`s check the imported information and see if the status</a:t>
            </a:r>
            <a:br>
              <a:rPr lang="en-US" altLang="ja-JP" dirty="0" smtClean="0"/>
            </a:br>
            <a:r>
              <a:rPr lang="en-US" altLang="ja-JP" dirty="0" smtClean="0"/>
              <a:t>is “Completed”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2000" b="1" dirty="0" smtClean="0"/>
          </a:p>
          <a:p>
            <a:pPr marL="0" indent="0">
              <a:buNone/>
            </a:pPr>
            <a:r>
              <a:rPr lang="en-US" altLang="ja-JP" sz="1600" dirty="0" smtClean="0"/>
              <a:t>Menu: Export/Import&gt; Export/Import Symphony/Operation list</a:t>
            </a:r>
            <a:endParaRPr lang="en-US" altLang="ja-JP" sz="1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Press the “List” sub-menu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the </a:t>
            </a:r>
            <a:r>
              <a:rPr lang="en-US" altLang="ja-JP" sz="1600" dirty="0"/>
              <a:t>“Filter” button</a:t>
            </a:r>
            <a:r>
              <a:rPr lang="en-US" altLang="ja-JP" sz="1600" dirty="0" smtClean="0"/>
              <a:t>. </a:t>
            </a:r>
            <a:endParaRPr lang="en-US" altLang="ja-JP" sz="1600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Check if the status of the executed import is “Completed”</a:t>
            </a:r>
            <a:endParaRPr lang="ja-JP" altLang="en-US" sz="1600" dirty="0"/>
          </a:p>
          <a:p>
            <a:pPr marL="0" indent="0">
              <a:buNone/>
            </a:pPr>
            <a:endParaRPr lang="en-US" altLang="ja-JP" sz="2400" b="1" dirty="0" smtClean="0"/>
          </a:p>
        </p:txBody>
      </p:sp>
      <p:grpSp>
        <p:nvGrpSpPr>
          <p:cNvPr id="4" name="グループ化 3"/>
          <p:cNvGrpSpPr/>
          <p:nvPr/>
        </p:nvGrpSpPr>
        <p:grpSpPr>
          <a:xfrm>
            <a:off x="7295153" y="1174348"/>
            <a:ext cx="1668360" cy="1985999"/>
            <a:chOff x="7295153" y="1174348"/>
            <a:chExt cx="1668360" cy="1985999"/>
          </a:xfrm>
        </p:grpSpPr>
        <p:grpSp>
          <p:nvGrpSpPr>
            <p:cNvPr id="12" name="グループ化 11"/>
            <p:cNvGrpSpPr/>
            <p:nvPr/>
          </p:nvGrpSpPr>
          <p:grpSpPr>
            <a:xfrm>
              <a:off x="7295153" y="1174348"/>
              <a:ext cx="1668360" cy="1985999"/>
              <a:chOff x="7296250" y="1728220"/>
              <a:chExt cx="1668360" cy="1985999"/>
            </a:xfrm>
          </p:grpSpPr>
          <p:sp>
            <p:nvSpPr>
              <p:cNvPr id="15" name="正方形/長方形 14"/>
              <p:cNvSpPr/>
              <p:nvPr/>
            </p:nvSpPr>
            <p:spPr bwMode="auto">
              <a:xfrm>
                <a:off x="7296250" y="1728220"/>
                <a:ext cx="1668360" cy="1985999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16" name="角丸四角形 15"/>
              <p:cNvSpPr/>
              <p:nvPr/>
            </p:nvSpPr>
            <p:spPr bwMode="auto">
              <a:xfrm>
                <a:off x="7358182" y="1820080"/>
                <a:ext cx="1556775" cy="3185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200" b="1" dirty="0" smtClean="0">
                    <a:solidFill>
                      <a:schemeClr val="tx1"/>
                    </a:solidFill>
                    <a:latin typeface="+mn-ea"/>
                  </a:rPr>
                  <a:t>Data registration</a:t>
                </a:r>
                <a:endParaRPr kumimoji="1" lang="ja-JP" altLang="en-US" sz="12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7" name="角丸四角形 16"/>
              <p:cNvSpPr/>
              <p:nvPr/>
            </p:nvSpPr>
            <p:spPr bwMode="auto">
              <a:xfrm>
                <a:off x="7358182" y="2572386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b="1" dirty="0" smtClean="0">
                    <a:solidFill>
                      <a:schemeClr val="tx1"/>
                    </a:solidFill>
                    <a:latin typeface="+mn-ea"/>
                  </a:rPr>
                  <a:t>Import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9" name="角丸四角形 18"/>
              <p:cNvSpPr/>
              <p:nvPr/>
            </p:nvSpPr>
            <p:spPr bwMode="auto">
              <a:xfrm>
                <a:off x="7358182" y="2202009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tx1"/>
                    </a:solidFill>
                    <a:latin typeface="+mn-ea"/>
                  </a:rPr>
                  <a:t>Export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3" name="角丸四角形 12"/>
            <p:cNvSpPr/>
            <p:nvPr/>
          </p:nvSpPr>
          <p:spPr bwMode="auto">
            <a:xfrm>
              <a:off x="7653103" y="2697430"/>
              <a:ext cx="1223595" cy="262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Check Import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角丸四角形 13"/>
            <p:cNvSpPr/>
            <p:nvPr/>
          </p:nvSpPr>
          <p:spPr bwMode="auto">
            <a:xfrm>
              <a:off x="7652393" y="2420860"/>
              <a:ext cx="1225014" cy="261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50"/>
                </a:lnSpc>
              </a:pPr>
              <a:r>
                <a:rPr lang="en-US" altLang="ja-JP" sz="900" b="1" dirty="0" smtClean="0">
                  <a:latin typeface="+mn-ea"/>
                </a:rPr>
                <a:t>Start Import</a:t>
              </a:r>
              <a:endParaRPr lang="ja-JP" altLang="en-US" sz="900" b="1" dirty="0">
                <a:latin typeface="+mn-ea"/>
              </a:endParaRPr>
            </a:p>
          </p:txBody>
        </p:sp>
      </p:grpSp>
      <p:sp>
        <p:nvSpPr>
          <p:cNvPr id="20" name="ホームベース 19"/>
          <p:cNvSpPr/>
          <p:nvPr/>
        </p:nvSpPr>
        <p:spPr bwMode="auto">
          <a:xfrm rot="5400000">
            <a:off x="7172629" y="2636275"/>
            <a:ext cx="716410" cy="171119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1331550" y="3861060"/>
            <a:ext cx="648090" cy="50407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042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 smtClean="0"/>
              <a:t> </a:t>
            </a:r>
            <a:r>
              <a:rPr lang="en-US" altLang="ja-JP" dirty="0" smtClean="0"/>
              <a:t>Import(3/3)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7065988" cy="5616476"/>
          </a:xfrm>
        </p:spPr>
        <p:txBody>
          <a:bodyPr/>
          <a:lstStyle/>
          <a:p>
            <a:r>
              <a:rPr lang="en-US" altLang="ja-JP" b="1" dirty="0" smtClean="0"/>
              <a:t>Check Import results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/>
              <a:t>Let`s move the menus we registered and check the imported data.</a:t>
            </a:r>
            <a:br>
              <a:rPr lang="en-US" altLang="ja-JP" dirty="0" smtClean="0"/>
            </a:br>
            <a:endParaRPr lang="ja-JP" altLang="en-US" dirty="0" smtClean="0"/>
          </a:p>
        </p:txBody>
      </p:sp>
      <p:grpSp>
        <p:nvGrpSpPr>
          <p:cNvPr id="4" name="グループ化 3"/>
          <p:cNvGrpSpPr/>
          <p:nvPr/>
        </p:nvGrpSpPr>
        <p:grpSpPr>
          <a:xfrm>
            <a:off x="7295153" y="1174348"/>
            <a:ext cx="1668360" cy="1985999"/>
            <a:chOff x="7295153" y="1174348"/>
            <a:chExt cx="1668360" cy="1985999"/>
          </a:xfrm>
        </p:grpSpPr>
        <p:grpSp>
          <p:nvGrpSpPr>
            <p:cNvPr id="12" name="グループ化 11"/>
            <p:cNvGrpSpPr/>
            <p:nvPr/>
          </p:nvGrpSpPr>
          <p:grpSpPr>
            <a:xfrm>
              <a:off x="7295153" y="1174348"/>
              <a:ext cx="1668360" cy="1985999"/>
              <a:chOff x="7296250" y="1728220"/>
              <a:chExt cx="1668360" cy="1985999"/>
            </a:xfrm>
          </p:grpSpPr>
          <p:sp>
            <p:nvSpPr>
              <p:cNvPr id="15" name="正方形/長方形 14"/>
              <p:cNvSpPr/>
              <p:nvPr/>
            </p:nvSpPr>
            <p:spPr bwMode="auto">
              <a:xfrm>
                <a:off x="7296250" y="1728220"/>
                <a:ext cx="1668360" cy="1985999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16" name="角丸四角形 15"/>
              <p:cNvSpPr/>
              <p:nvPr/>
            </p:nvSpPr>
            <p:spPr bwMode="auto">
              <a:xfrm>
                <a:off x="7358182" y="1820080"/>
                <a:ext cx="1556775" cy="3185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200" b="1" dirty="0" smtClean="0">
                    <a:solidFill>
                      <a:schemeClr val="tx1"/>
                    </a:solidFill>
                    <a:latin typeface="+mn-ea"/>
                  </a:rPr>
                  <a:t>Data registration</a:t>
                </a:r>
                <a:endParaRPr kumimoji="1" lang="ja-JP" altLang="en-US" sz="12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7" name="角丸四角形 16"/>
              <p:cNvSpPr/>
              <p:nvPr/>
            </p:nvSpPr>
            <p:spPr bwMode="auto">
              <a:xfrm>
                <a:off x="7358182" y="2572386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b="1" dirty="0" smtClean="0">
                    <a:solidFill>
                      <a:schemeClr val="tx1"/>
                    </a:solidFill>
                    <a:latin typeface="+mn-ea"/>
                  </a:rPr>
                  <a:t>Import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9" name="角丸四角形 18"/>
              <p:cNvSpPr/>
              <p:nvPr/>
            </p:nvSpPr>
            <p:spPr bwMode="auto">
              <a:xfrm>
                <a:off x="7358182" y="2202009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tx1"/>
                    </a:solidFill>
                    <a:latin typeface="+mn-ea"/>
                  </a:rPr>
                  <a:t>Export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3" name="角丸四角形 12"/>
            <p:cNvSpPr/>
            <p:nvPr/>
          </p:nvSpPr>
          <p:spPr bwMode="auto">
            <a:xfrm>
              <a:off x="7653103" y="2697430"/>
              <a:ext cx="1223595" cy="262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900" b="1" dirty="0" smtClean="0">
                  <a:solidFill>
                    <a:schemeClr val="tx1"/>
                  </a:solidFill>
                  <a:latin typeface="+mn-ea"/>
                </a:rPr>
                <a:t>Check Import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角丸四角形 13"/>
            <p:cNvSpPr/>
            <p:nvPr/>
          </p:nvSpPr>
          <p:spPr bwMode="auto">
            <a:xfrm>
              <a:off x="7652393" y="2420860"/>
              <a:ext cx="1225014" cy="261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50"/>
                </a:lnSpc>
              </a:pPr>
              <a:r>
                <a:rPr lang="en-US" altLang="ja-JP" sz="900" b="1" dirty="0" smtClean="0">
                  <a:latin typeface="+mn-ea"/>
                </a:rPr>
                <a:t>Start Import</a:t>
              </a:r>
              <a:endParaRPr lang="ja-JP" altLang="en-US" sz="900" b="1" dirty="0">
                <a:latin typeface="+mn-ea"/>
              </a:endParaRPr>
            </a:p>
          </p:txBody>
        </p:sp>
      </p:grpSp>
      <p:sp>
        <p:nvSpPr>
          <p:cNvPr id="20" name="ホームベース 19"/>
          <p:cNvSpPr/>
          <p:nvPr/>
        </p:nvSpPr>
        <p:spPr bwMode="auto">
          <a:xfrm rot="5400000">
            <a:off x="7145885" y="2649824"/>
            <a:ext cx="716410" cy="144020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0422" y="1946083"/>
            <a:ext cx="1599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u="sng" dirty="0" smtClean="0"/>
              <a:t>Symphony</a:t>
            </a:r>
            <a:r>
              <a:rPr lang="ja-JP" altLang="en-US" sz="1000" u="sng" dirty="0"/>
              <a:t> </a:t>
            </a:r>
            <a:r>
              <a:rPr lang="en-US" altLang="ja-JP" sz="1000" u="sng" dirty="0" smtClean="0"/>
              <a:t>class list</a:t>
            </a:r>
            <a:endParaRPr kumimoji="1" lang="ja-JP" altLang="en-US" sz="1000" u="sng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3393" y="2606699"/>
            <a:ext cx="1599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u="sng" dirty="0" smtClean="0"/>
              <a:t>Movement </a:t>
            </a:r>
            <a:r>
              <a:rPr lang="en-US" altLang="ja-JP" sz="1000" u="sng" dirty="0" smtClean="0"/>
              <a:t>list</a:t>
            </a:r>
            <a:endParaRPr kumimoji="1" lang="ja-JP" altLang="en-US" sz="1000" u="sng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3393" y="3305253"/>
            <a:ext cx="1599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u="sng" dirty="0" smtClean="0"/>
              <a:t>File list</a:t>
            </a:r>
            <a:endParaRPr kumimoji="1" lang="ja-JP" altLang="en-US" sz="1000" u="sng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3393" y="4040332"/>
            <a:ext cx="1599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u="sng" dirty="0" smtClean="0"/>
              <a:t>Input operation list</a:t>
            </a:r>
            <a:endParaRPr kumimoji="1" lang="ja-JP" altLang="en-US" sz="1000" u="sng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3393" y="4652300"/>
            <a:ext cx="1599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u="sng" dirty="0" smtClean="0"/>
              <a:t>Target host</a:t>
            </a:r>
            <a:endParaRPr kumimoji="1" lang="ja-JP" altLang="en-US" sz="1000" u="sng" dirty="0"/>
          </a:p>
        </p:txBody>
      </p:sp>
      <p:sp>
        <p:nvSpPr>
          <p:cNvPr id="39" name="角丸四角形 38"/>
          <p:cNvSpPr/>
          <p:nvPr/>
        </p:nvSpPr>
        <p:spPr bwMode="auto">
          <a:xfrm>
            <a:off x="164192" y="5445280"/>
            <a:ext cx="3687708" cy="1079610"/>
          </a:xfrm>
          <a:prstGeom prst="roundRect">
            <a:avLst>
              <a:gd name="adj" fmla="val 11696"/>
            </a:avLst>
          </a:prstGeom>
          <a:noFill/>
          <a:ln w="127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b="1" u="sng" dirty="0" smtClean="0">
                <a:latin typeface="+mn-ea"/>
              </a:rPr>
              <a:t>Other menus where items were imported:</a:t>
            </a:r>
            <a:endParaRPr lang="en-US" altLang="ja-JP" sz="1200" b="1" u="sng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>
                <a:latin typeface="+mn-ea"/>
              </a:rPr>
              <a:t>Device list</a:t>
            </a:r>
            <a:endParaRPr kumimoji="1" lang="en-US" altLang="ja-JP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>
                <a:latin typeface="+mn-ea"/>
              </a:rPr>
              <a:t>Playbook files</a:t>
            </a:r>
            <a:endParaRPr kumimoji="1" lang="en-US" altLang="ja-JP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 smtClean="0">
                <a:latin typeface="+mn-ea"/>
              </a:rPr>
              <a:t>Movement</a:t>
            </a:r>
            <a:r>
              <a:rPr lang="ja-JP" altLang="en-US" sz="1200" dirty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details</a:t>
            </a:r>
            <a:endParaRPr kumimoji="1" lang="en-US" altLang="ja-JP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>
                <a:latin typeface="+mn-ea"/>
              </a:rPr>
              <a:t>Substitute value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ja-JP" sz="10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ja-JP" altLang="en-US" sz="1000" dirty="0" smtClean="0">
              <a:latin typeface="+mn-ea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616543" y="5863950"/>
            <a:ext cx="3330691" cy="5788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ja-JP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The change history of each record</a:t>
            </a:r>
            <a:br>
              <a:rPr lang="en-US" altLang="ja-JP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</a:br>
            <a:r>
              <a:rPr lang="en-US" altLang="ja-JP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will also be imported.</a:t>
            </a:r>
            <a:endParaRPr lang="en-US" altLang="ja-JP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grpSp>
        <p:nvGrpSpPr>
          <p:cNvPr id="41" name="グループ化 40"/>
          <p:cNvGrpSpPr/>
          <p:nvPr/>
        </p:nvGrpSpPr>
        <p:grpSpPr>
          <a:xfrm>
            <a:off x="5282436" y="5492048"/>
            <a:ext cx="532527" cy="458645"/>
            <a:chOff x="5244297" y="5291375"/>
            <a:chExt cx="599553" cy="549789"/>
          </a:xfrm>
        </p:grpSpPr>
        <p:sp>
          <p:nvSpPr>
            <p:cNvPr id="42" name="円/楕円 44"/>
            <p:cNvSpPr/>
            <p:nvPr/>
          </p:nvSpPr>
          <p:spPr bwMode="auto">
            <a:xfrm>
              <a:off x="5244297" y="5291375"/>
              <a:ext cx="565503" cy="549789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5267769" y="5451884"/>
              <a:ext cx="576081" cy="313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b="1">
                  <a:solidFill>
                    <a:schemeClr val="bg1"/>
                  </a:solidFill>
                </a:rPr>
                <a:t>T</a:t>
              </a:r>
              <a:r>
                <a:rPr kumimoji="1" lang="en-US" altLang="ja-JP" sz="1100" b="1" smtClean="0">
                  <a:solidFill>
                    <a:schemeClr val="bg1"/>
                  </a:solidFill>
                </a:rPr>
                <a:t>ips</a:t>
              </a:r>
              <a:endParaRPr kumimoji="1" lang="ja-JP" altLang="en-US" sz="1100" b="1">
                <a:solidFill>
                  <a:schemeClr val="bg1"/>
                </a:solidFill>
              </a:endParaRPr>
            </a:p>
          </p:txBody>
        </p:sp>
      </p:grp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99" y="2191527"/>
            <a:ext cx="5880475" cy="41594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858310"/>
            <a:ext cx="4859961" cy="46182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3618407"/>
            <a:ext cx="5482587" cy="33404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4268103"/>
            <a:ext cx="5437031" cy="39559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512" y="4895185"/>
            <a:ext cx="6300283" cy="41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4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60" y="2764817"/>
            <a:ext cx="7850311" cy="376061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291" y="818682"/>
            <a:ext cx="8784976" cy="5760233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About this document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/>
              <a:t>In this document, you will learn about the “Export/Import” menu by trying it hands on.</a:t>
            </a:r>
            <a:endParaRPr lang="en-US" altLang="ja-JP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ja-JP" sz="1600" dirty="0" smtClean="0">
              <a:solidFill>
                <a:schemeClr val="bg1"/>
              </a:solidFill>
            </a:endParaRPr>
          </a:p>
          <a:p>
            <a:pPr marL="180000" lvl="1" indent="0">
              <a:buNone/>
            </a:pPr>
            <a:r>
              <a:rPr lang="en-US" altLang="ja-JP" dirty="0" smtClean="0"/>
              <a:t>Practice 1 will </a:t>
            </a:r>
            <a:r>
              <a:rPr lang="en-US" altLang="ja-JP" dirty="0" smtClean="0"/>
              <a:t>operate</a:t>
            </a:r>
            <a:r>
              <a:rPr lang="en-US" altLang="ja-JP" dirty="0" smtClean="0"/>
              <a:t> </a:t>
            </a:r>
            <a:r>
              <a:rPr lang="en-US" altLang="ja-JP" dirty="0" smtClean="0"/>
              <a:t>in the Export menu</a:t>
            </a:r>
          </a:p>
          <a:p>
            <a:pPr marL="180000" lvl="1" indent="0">
              <a:buNone/>
            </a:pPr>
            <a:r>
              <a:rPr lang="en-US" altLang="ja-JP" dirty="0" smtClean="0"/>
              <a:t>Practice 2 will </a:t>
            </a:r>
            <a:r>
              <a:rPr lang="en-US" altLang="ja-JP" dirty="0" smtClean="0"/>
              <a:t>operate</a:t>
            </a:r>
            <a:r>
              <a:rPr lang="en-US" altLang="ja-JP" dirty="0" smtClean="0"/>
              <a:t> </a:t>
            </a:r>
            <a:r>
              <a:rPr lang="en-US" altLang="ja-JP" dirty="0" smtClean="0"/>
              <a:t>in the Symphony/Operation export menu.</a:t>
            </a: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1.1</a:t>
            </a:r>
            <a:r>
              <a:rPr lang="ja-JP" altLang="en-US" kern="0" dirty="0"/>
              <a:t>　</a:t>
            </a:r>
            <a:r>
              <a:rPr lang="en-US" altLang="ja-JP" kern="0" dirty="0" smtClean="0"/>
              <a:t>About this document</a:t>
            </a:r>
            <a:endParaRPr lang="en-US" kern="0" dirty="0"/>
          </a:p>
        </p:txBody>
      </p:sp>
      <p:sp>
        <p:nvSpPr>
          <p:cNvPr id="102" name="正方形/長方形 101"/>
          <p:cNvSpPr/>
          <p:nvPr/>
        </p:nvSpPr>
        <p:spPr bwMode="auto">
          <a:xfrm>
            <a:off x="3347830" y="3284980"/>
            <a:ext cx="792110" cy="93580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84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47856"/>
            <a:ext cx="8784976" cy="5043891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Work environment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The work environments used in this documents are shown below</a:t>
            </a:r>
            <a:br>
              <a:rPr lang="en-US" altLang="ja-JP" sz="1600" dirty="0" smtClean="0"/>
            </a:br>
            <a:r>
              <a:rPr lang="en-US" altLang="ja-JP" sz="1600" dirty="0" smtClean="0"/>
              <a:t>Please prepare two ITA servers. One for sending and one for receiving.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b="1" dirty="0" smtClean="0"/>
              <a:t>2 ITA servers</a:t>
            </a:r>
            <a:br>
              <a:rPr lang="en-US" altLang="ja-JP" sz="1600" b="1" dirty="0" smtClean="0"/>
            </a:br>
            <a:r>
              <a:rPr lang="ja-JP" altLang="en-US" sz="1600" b="1" dirty="0" smtClean="0"/>
              <a:t>・</a:t>
            </a:r>
            <a:r>
              <a:rPr lang="en-US" altLang="ja-JP" sz="1600" dirty="0" smtClean="0"/>
              <a:t>CentOS 7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(※1)</a:t>
            </a:r>
            <a:br>
              <a:rPr lang="en-US" altLang="ja-JP" sz="1600" dirty="0" smtClean="0"/>
            </a:br>
            <a:r>
              <a:rPr lang="ja-JP" altLang="en-US" sz="1600" dirty="0" smtClean="0"/>
              <a:t>・</a:t>
            </a:r>
            <a:r>
              <a:rPr lang="en-US" altLang="ja-JP" sz="1600" dirty="0" smtClean="0"/>
              <a:t>ITA 1.5.0</a:t>
            </a:r>
            <a:br>
              <a:rPr lang="en-US" altLang="ja-JP" sz="1600" dirty="0" smtClean="0"/>
            </a:br>
            <a:r>
              <a:rPr lang="en-US" altLang="ja-JP" sz="1600" dirty="0" smtClean="0"/>
              <a:t>・Ansible 2.9.12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lang="en-US" altLang="ja-JP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1.2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Work environment	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1619590" y="4005080"/>
            <a:ext cx="2088290" cy="1366100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smtClean="0">
                <a:solidFill>
                  <a:srgbClr val="002960"/>
                </a:solidFill>
                <a:latin typeface="+mn-ea"/>
              </a:rPr>
              <a:t>CentOS 7</a:t>
            </a:r>
            <a:endParaRPr kumimoji="1" lang="ja-JP" altLang="en-US" sz="1400" smtClean="0">
              <a:solidFill>
                <a:srgbClr val="002960"/>
              </a:solidFill>
              <a:latin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127" y="2953331"/>
            <a:ext cx="1105563" cy="648089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1979640" y="4391090"/>
            <a:ext cx="1440200" cy="435657"/>
          </a:xfrm>
          <a:prstGeom prst="roundRect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smtClean="0">
                <a:latin typeface="+mn-ea"/>
              </a:rPr>
              <a:t>ITA</a:t>
            </a:r>
          </a:p>
          <a:p>
            <a:pPr algn="ctr"/>
            <a:r>
              <a:rPr lang="en-US" altLang="ja-JP" sz="1200" smtClean="0">
                <a:latin typeface="+mn-ea"/>
              </a:rPr>
              <a:t>1.5.0</a:t>
            </a:r>
            <a:endParaRPr kumimoji="1" lang="ja-JP" altLang="en-US" sz="1200" smtClean="0">
              <a:latin typeface="+mn-ea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832527" y="5500658"/>
            <a:ext cx="1662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ITA Server(Sender)</a:t>
            </a:r>
            <a:endParaRPr lang="en-US" altLang="ja-JP" sz="11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1979640" y="4865603"/>
            <a:ext cx="1440200" cy="435657"/>
          </a:xfrm>
          <a:prstGeom prst="roundRect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latin typeface="+mn-ea"/>
              </a:rPr>
              <a:t>Ansible</a:t>
            </a:r>
          </a:p>
          <a:p>
            <a:pPr algn="ctr"/>
            <a:r>
              <a:rPr kumimoji="1" lang="en-US" altLang="ja-JP" sz="1200" dirty="0" smtClean="0">
                <a:latin typeface="+mn-ea"/>
              </a:rPr>
              <a:t>2.9.12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23410" y="6021360"/>
            <a:ext cx="874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※1 This time, we will use CentOS7 though the host server, but ITA can be installed into any RHEL7 and RHEL8 type OS</a:t>
            </a:r>
            <a:r>
              <a:rPr kumimoji="1" lang="en-US" altLang="ja-JP" sz="1200" dirty="0" smtClean="0"/>
              <a:t>.</a:t>
            </a:r>
            <a:endParaRPr kumimoji="1" lang="ja-JP" altLang="en-US" sz="1200" dirty="0"/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004060" y="4004523"/>
            <a:ext cx="2088290" cy="1366100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smtClean="0">
                <a:solidFill>
                  <a:srgbClr val="002960"/>
                </a:solidFill>
                <a:latin typeface="+mn-ea"/>
              </a:rPr>
              <a:t>CentOS 7</a:t>
            </a:r>
            <a:endParaRPr kumimoji="1" lang="ja-JP" altLang="en-US" sz="1400" smtClean="0">
              <a:solidFill>
                <a:srgbClr val="002960"/>
              </a:solidFill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5364110" y="4390533"/>
            <a:ext cx="1440200" cy="435657"/>
          </a:xfrm>
          <a:prstGeom prst="roundRect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smtClean="0">
                <a:latin typeface="+mn-ea"/>
              </a:rPr>
              <a:t>ITA</a:t>
            </a:r>
          </a:p>
          <a:p>
            <a:pPr algn="ctr"/>
            <a:r>
              <a:rPr lang="en-US" altLang="ja-JP" sz="1200" smtClean="0">
                <a:latin typeface="+mn-ea"/>
              </a:rPr>
              <a:t>1.5.0</a:t>
            </a:r>
            <a:endParaRPr kumimoji="1" lang="ja-JP" altLang="en-US" sz="1200" smtClean="0">
              <a:latin typeface="+mn-ea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216996" y="5500101"/>
            <a:ext cx="1875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ITA Server(Receiver)</a:t>
            </a:r>
            <a:endParaRPr lang="en-US" altLang="ja-JP" sz="11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5364110" y="4865046"/>
            <a:ext cx="1440200" cy="435657"/>
          </a:xfrm>
          <a:prstGeom prst="roundRect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latin typeface="+mn-ea"/>
              </a:rPr>
              <a:t>Ansible</a:t>
            </a:r>
          </a:p>
          <a:p>
            <a:pPr algn="ctr"/>
            <a:r>
              <a:rPr kumimoji="1" lang="en-US" altLang="ja-JP" sz="1200" dirty="0" smtClean="0">
                <a:latin typeface="+mn-ea"/>
              </a:rPr>
              <a:t>2.9.12</a:t>
            </a:r>
          </a:p>
        </p:txBody>
      </p:sp>
      <p:grpSp>
        <p:nvGrpSpPr>
          <p:cNvPr id="21" name="グループ化 20"/>
          <p:cNvGrpSpPr>
            <a:grpSpLocks noChangeAspect="1"/>
          </p:cNvGrpSpPr>
          <p:nvPr/>
        </p:nvGrpSpPr>
        <p:grpSpPr bwMode="gray">
          <a:xfrm>
            <a:off x="4191564" y="4188167"/>
            <a:ext cx="328691" cy="422499"/>
            <a:chOff x="-2227263" y="1692275"/>
            <a:chExt cx="2468563" cy="2841625"/>
          </a:xfrm>
        </p:grpSpPr>
        <p:sp>
          <p:nvSpPr>
            <p:cNvPr id="22" name="Freeform 85"/>
            <p:cNvSpPr>
              <a:spLocks noChangeAspect="1"/>
            </p:cNvSpPr>
            <p:nvPr/>
          </p:nvSpPr>
          <p:spPr bwMode="gray">
            <a:xfrm>
              <a:off x="-2227263" y="1692275"/>
              <a:ext cx="2468563" cy="2841625"/>
            </a:xfrm>
            <a:custGeom>
              <a:avLst/>
              <a:gdLst>
                <a:gd name="T0" fmla="*/ 633 w 655"/>
                <a:gd name="T1" fmla="*/ 180 h 755"/>
                <a:gd name="T2" fmla="*/ 467 w 655"/>
                <a:gd name="T3" fmla="*/ 21 h 755"/>
                <a:gd name="T4" fmla="*/ 414 w 655"/>
                <a:gd name="T5" fmla="*/ 0 h 755"/>
                <a:gd name="T6" fmla="*/ 134 w 655"/>
                <a:gd name="T7" fmla="*/ 0 h 755"/>
                <a:gd name="T8" fmla="*/ 81 w 655"/>
                <a:gd name="T9" fmla="*/ 52 h 755"/>
                <a:gd name="T10" fmla="*/ 81 w 655"/>
                <a:gd name="T11" fmla="*/ 105 h 755"/>
                <a:gd name="T12" fmla="*/ 24 w 655"/>
                <a:gd name="T13" fmla="*/ 105 h 755"/>
                <a:gd name="T14" fmla="*/ 0 w 655"/>
                <a:gd name="T15" fmla="*/ 129 h 755"/>
                <a:gd name="T16" fmla="*/ 0 w 655"/>
                <a:gd name="T17" fmla="*/ 273 h 755"/>
                <a:gd name="T18" fmla="*/ 24 w 655"/>
                <a:gd name="T19" fmla="*/ 297 h 755"/>
                <a:gd name="T20" fmla="*/ 81 w 655"/>
                <a:gd name="T21" fmla="*/ 297 h 755"/>
                <a:gd name="T22" fmla="*/ 81 w 655"/>
                <a:gd name="T23" fmla="*/ 703 h 755"/>
                <a:gd name="T24" fmla="*/ 134 w 655"/>
                <a:gd name="T25" fmla="*/ 755 h 755"/>
                <a:gd name="T26" fmla="*/ 603 w 655"/>
                <a:gd name="T27" fmla="*/ 755 h 755"/>
                <a:gd name="T28" fmla="*/ 655 w 655"/>
                <a:gd name="T29" fmla="*/ 703 h 755"/>
                <a:gd name="T30" fmla="*/ 655 w 655"/>
                <a:gd name="T31" fmla="*/ 233 h 755"/>
                <a:gd name="T32" fmla="*/ 633 w 655"/>
                <a:gd name="T33" fmla="*/ 18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5" h="755">
                  <a:moveTo>
                    <a:pt x="633" y="180"/>
                  </a:moveTo>
                  <a:cubicBezTo>
                    <a:pt x="467" y="21"/>
                    <a:pt x="467" y="21"/>
                    <a:pt x="467" y="21"/>
                  </a:cubicBezTo>
                  <a:cubicBezTo>
                    <a:pt x="454" y="8"/>
                    <a:pt x="433" y="0"/>
                    <a:pt x="41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05" y="0"/>
                    <a:pt x="81" y="23"/>
                    <a:pt x="81" y="52"/>
                  </a:cubicBezTo>
                  <a:cubicBezTo>
                    <a:pt x="81" y="70"/>
                    <a:pt x="81" y="88"/>
                    <a:pt x="81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1" y="105"/>
                    <a:pt x="0" y="116"/>
                    <a:pt x="0" y="129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87"/>
                    <a:pt x="11" y="297"/>
                    <a:pt x="24" y="297"/>
                  </a:cubicBezTo>
                  <a:cubicBezTo>
                    <a:pt x="81" y="297"/>
                    <a:pt x="81" y="297"/>
                    <a:pt x="81" y="297"/>
                  </a:cubicBezTo>
                  <a:cubicBezTo>
                    <a:pt x="81" y="703"/>
                    <a:pt x="81" y="703"/>
                    <a:pt x="81" y="703"/>
                  </a:cubicBezTo>
                  <a:cubicBezTo>
                    <a:pt x="81" y="732"/>
                    <a:pt x="105" y="755"/>
                    <a:pt x="134" y="755"/>
                  </a:cubicBezTo>
                  <a:cubicBezTo>
                    <a:pt x="603" y="755"/>
                    <a:pt x="603" y="755"/>
                    <a:pt x="603" y="755"/>
                  </a:cubicBezTo>
                  <a:cubicBezTo>
                    <a:pt x="632" y="755"/>
                    <a:pt x="655" y="732"/>
                    <a:pt x="655" y="703"/>
                  </a:cubicBezTo>
                  <a:cubicBezTo>
                    <a:pt x="655" y="233"/>
                    <a:pt x="655" y="233"/>
                    <a:pt x="655" y="233"/>
                  </a:cubicBezTo>
                  <a:cubicBezTo>
                    <a:pt x="655" y="215"/>
                    <a:pt x="646" y="193"/>
                    <a:pt x="633" y="18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フリーフォーム 22"/>
            <p:cNvSpPr>
              <a:spLocks noChangeAspect="1"/>
            </p:cNvSpPr>
            <p:nvPr/>
          </p:nvSpPr>
          <p:spPr bwMode="gray">
            <a:xfrm>
              <a:off x="-1782764" y="1827212"/>
              <a:ext cx="1887538" cy="2571750"/>
            </a:xfrm>
            <a:custGeom>
              <a:avLst/>
              <a:gdLst>
                <a:gd name="connsiteX0" fmla="*/ 316700 w 1887538"/>
                <a:gd name="connsiteY0" fmla="*/ 2041525 h 2571750"/>
                <a:gd name="connsiteX1" fmla="*/ 271463 w 1887538"/>
                <a:gd name="connsiteY1" fmla="*/ 2085975 h 2571750"/>
                <a:gd name="connsiteX2" fmla="*/ 316700 w 1887538"/>
                <a:gd name="connsiteY2" fmla="*/ 2130425 h 2571750"/>
                <a:gd name="connsiteX3" fmla="*/ 557964 w 1887538"/>
                <a:gd name="connsiteY3" fmla="*/ 2130425 h 2571750"/>
                <a:gd name="connsiteX4" fmla="*/ 580583 w 1887538"/>
                <a:gd name="connsiteY4" fmla="*/ 2130425 h 2571750"/>
                <a:gd name="connsiteX5" fmla="*/ 614511 w 1887538"/>
                <a:gd name="connsiteY5" fmla="*/ 2130425 h 2571750"/>
                <a:gd name="connsiteX6" fmla="*/ 618281 w 1887538"/>
                <a:gd name="connsiteY6" fmla="*/ 2130425 h 2571750"/>
                <a:gd name="connsiteX7" fmla="*/ 1564489 w 1887538"/>
                <a:gd name="connsiteY7" fmla="*/ 2130425 h 2571750"/>
                <a:gd name="connsiteX8" fmla="*/ 1609726 w 1887538"/>
                <a:gd name="connsiteY8" fmla="*/ 2085975 h 2571750"/>
                <a:gd name="connsiteX9" fmla="*/ 1564489 w 1887538"/>
                <a:gd name="connsiteY9" fmla="*/ 2041525 h 2571750"/>
                <a:gd name="connsiteX10" fmla="*/ 618281 w 1887538"/>
                <a:gd name="connsiteY10" fmla="*/ 2041525 h 2571750"/>
                <a:gd name="connsiteX11" fmla="*/ 610741 w 1887538"/>
                <a:gd name="connsiteY11" fmla="*/ 2041525 h 2571750"/>
                <a:gd name="connsiteX12" fmla="*/ 573043 w 1887538"/>
                <a:gd name="connsiteY12" fmla="*/ 2041525 h 2571750"/>
                <a:gd name="connsiteX13" fmla="*/ 557964 w 1887538"/>
                <a:gd name="connsiteY13" fmla="*/ 2041525 h 2571750"/>
                <a:gd name="connsiteX14" fmla="*/ 316700 w 1887538"/>
                <a:gd name="connsiteY14" fmla="*/ 2041525 h 2571750"/>
                <a:gd name="connsiteX15" fmla="*/ 316700 w 1887538"/>
                <a:gd name="connsiteY15" fmla="*/ 1646237 h 2571750"/>
                <a:gd name="connsiteX16" fmla="*/ 271463 w 1887538"/>
                <a:gd name="connsiteY16" fmla="*/ 1694942 h 2571750"/>
                <a:gd name="connsiteX17" fmla="*/ 316700 w 1887538"/>
                <a:gd name="connsiteY17" fmla="*/ 1739900 h 2571750"/>
                <a:gd name="connsiteX18" fmla="*/ 557964 w 1887538"/>
                <a:gd name="connsiteY18" fmla="*/ 1739900 h 2571750"/>
                <a:gd name="connsiteX19" fmla="*/ 580583 w 1887538"/>
                <a:gd name="connsiteY19" fmla="*/ 1739900 h 2571750"/>
                <a:gd name="connsiteX20" fmla="*/ 614511 w 1887538"/>
                <a:gd name="connsiteY20" fmla="*/ 1739900 h 2571750"/>
                <a:gd name="connsiteX21" fmla="*/ 618281 w 1887538"/>
                <a:gd name="connsiteY21" fmla="*/ 1739900 h 2571750"/>
                <a:gd name="connsiteX22" fmla="*/ 1564489 w 1887538"/>
                <a:gd name="connsiteY22" fmla="*/ 1739900 h 2571750"/>
                <a:gd name="connsiteX23" fmla="*/ 1609726 w 1887538"/>
                <a:gd name="connsiteY23" fmla="*/ 1694942 h 2571750"/>
                <a:gd name="connsiteX24" fmla="*/ 1564489 w 1887538"/>
                <a:gd name="connsiteY24" fmla="*/ 1646237 h 2571750"/>
                <a:gd name="connsiteX25" fmla="*/ 618281 w 1887538"/>
                <a:gd name="connsiteY25" fmla="*/ 1646237 h 2571750"/>
                <a:gd name="connsiteX26" fmla="*/ 610741 w 1887538"/>
                <a:gd name="connsiteY26" fmla="*/ 1646237 h 2571750"/>
                <a:gd name="connsiteX27" fmla="*/ 573043 w 1887538"/>
                <a:gd name="connsiteY27" fmla="*/ 1646237 h 2571750"/>
                <a:gd name="connsiteX28" fmla="*/ 557964 w 1887538"/>
                <a:gd name="connsiteY28" fmla="*/ 1646237 h 2571750"/>
                <a:gd name="connsiteX29" fmla="*/ 316700 w 1887538"/>
                <a:gd name="connsiteY29" fmla="*/ 1646237 h 2571750"/>
                <a:gd name="connsiteX30" fmla="*/ 316700 w 1887538"/>
                <a:gd name="connsiteY30" fmla="*/ 1249362 h 2571750"/>
                <a:gd name="connsiteX31" fmla="*/ 271463 w 1887538"/>
                <a:gd name="connsiteY31" fmla="*/ 1298892 h 2571750"/>
                <a:gd name="connsiteX32" fmla="*/ 316700 w 1887538"/>
                <a:gd name="connsiteY32" fmla="*/ 1344612 h 2571750"/>
                <a:gd name="connsiteX33" fmla="*/ 557964 w 1887538"/>
                <a:gd name="connsiteY33" fmla="*/ 1344612 h 2571750"/>
                <a:gd name="connsiteX34" fmla="*/ 580583 w 1887538"/>
                <a:gd name="connsiteY34" fmla="*/ 1344612 h 2571750"/>
                <a:gd name="connsiteX35" fmla="*/ 614511 w 1887538"/>
                <a:gd name="connsiteY35" fmla="*/ 1344612 h 2571750"/>
                <a:gd name="connsiteX36" fmla="*/ 618281 w 1887538"/>
                <a:gd name="connsiteY36" fmla="*/ 1344612 h 2571750"/>
                <a:gd name="connsiteX37" fmla="*/ 1564489 w 1887538"/>
                <a:gd name="connsiteY37" fmla="*/ 1344612 h 2571750"/>
                <a:gd name="connsiteX38" fmla="*/ 1609726 w 1887538"/>
                <a:gd name="connsiteY38" fmla="*/ 1298892 h 2571750"/>
                <a:gd name="connsiteX39" fmla="*/ 1564489 w 1887538"/>
                <a:gd name="connsiteY39" fmla="*/ 1249362 h 2571750"/>
                <a:gd name="connsiteX40" fmla="*/ 618281 w 1887538"/>
                <a:gd name="connsiteY40" fmla="*/ 1249362 h 2571750"/>
                <a:gd name="connsiteX41" fmla="*/ 610741 w 1887538"/>
                <a:gd name="connsiteY41" fmla="*/ 1249362 h 2571750"/>
                <a:gd name="connsiteX42" fmla="*/ 573043 w 1887538"/>
                <a:gd name="connsiteY42" fmla="*/ 1249362 h 2571750"/>
                <a:gd name="connsiteX43" fmla="*/ 557964 w 1887538"/>
                <a:gd name="connsiteY43" fmla="*/ 1249362 h 2571750"/>
                <a:gd name="connsiteX44" fmla="*/ 316700 w 1887538"/>
                <a:gd name="connsiteY44" fmla="*/ 1249362 h 2571750"/>
                <a:gd name="connsiteX45" fmla="*/ 1220789 w 1887538"/>
                <a:gd name="connsiteY45" fmla="*/ 41276 h 2571750"/>
                <a:gd name="connsiteX46" fmla="*/ 1843089 w 1887538"/>
                <a:gd name="connsiteY46" fmla="*/ 639764 h 2571750"/>
                <a:gd name="connsiteX47" fmla="*/ 1220789 w 1887538"/>
                <a:gd name="connsiteY47" fmla="*/ 639764 h 2571750"/>
                <a:gd name="connsiteX48" fmla="*/ 56513 w 1887538"/>
                <a:gd name="connsiteY48" fmla="*/ 0 h 2571750"/>
                <a:gd name="connsiteX49" fmla="*/ 557596 w 1887538"/>
                <a:gd name="connsiteY49" fmla="*/ 0 h 2571750"/>
                <a:gd name="connsiteX50" fmla="*/ 587736 w 1887538"/>
                <a:gd name="connsiteY50" fmla="*/ 0 h 2571750"/>
                <a:gd name="connsiteX51" fmla="*/ 610342 w 1887538"/>
                <a:gd name="connsiteY51" fmla="*/ 0 h 2571750"/>
                <a:gd name="connsiteX52" fmla="*/ 617877 w 1887538"/>
                <a:gd name="connsiteY52" fmla="*/ 0 h 2571750"/>
                <a:gd name="connsiteX53" fmla="*/ 1115192 w 1887538"/>
                <a:gd name="connsiteY53" fmla="*/ 0 h 2571750"/>
                <a:gd name="connsiteX54" fmla="*/ 1130262 w 1887538"/>
                <a:gd name="connsiteY54" fmla="*/ 0 h 2571750"/>
                <a:gd name="connsiteX55" fmla="*/ 1130262 w 1887538"/>
                <a:gd name="connsiteY55" fmla="*/ 681532 h 2571750"/>
                <a:gd name="connsiteX56" fmla="*/ 1175473 w 1887538"/>
                <a:gd name="connsiteY56" fmla="*/ 726717 h 2571750"/>
                <a:gd name="connsiteX57" fmla="*/ 1887538 w 1887538"/>
                <a:gd name="connsiteY57" fmla="*/ 726717 h 2571750"/>
                <a:gd name="connsiteX58" fmla="*/ 1887538 w 1887538"/>
                <a:gd name="connsiteY58" fmla="*/ 745544 h 2571750"/>
                <a:gd name="connsiteX59" fmla="*/ 1887538 w 1887538"/>
                <a:gd name="connsiteY59" fmla="*/ 2511504 h 2571750"/>
                <a:gd name="connsiteX60" fmla="*/ 1827257 w 1887538"/>
                <a:gd name="connsiteY60" fmla="*/ 2571750 h 2571750"/>
                <a:gd name="connsiteX61" fmla="*/ 617877 w 1887538"/>
                <a:gd name="connsiteY61" fmla="*/ 2571750 h 2571750"/>
                <a:gd name="connsiteX62" fmla="*/ 576434 w 1887538"/>
                <a:gd name="connsiteY62" fmla="*/ 2571750 h 2571750"/>
                <a:gd name="connsiteX63" fmla="*/ 557596 w 1887538"/>
                <a:gd name="connsiteY63" fmla="*/ 2571750 h 2571750"/>
                <a:gd name="connsiteX64" fmla="*/ 56513 w 1887538"/>
                <a:gd name="connsiteY64" fmla="*/ 2571750 h 2571750"/>
                <a:gd name="connsiteX65" fmla="*/ 0 w 1887538"/>
                <a:gd name="connsiteY65" fmla="*/ 2511504 h 2571750"/>
                <a:gd name="connsiteX66" fmla="*/ 0 w 1887538"/>
                <a:gd name="connsiteY66" fmla="*/ 982762 h 2571750"/>
                <a:gd name="connsiteX67" fmla="*/ 851464 w 1887538"/>
                <a:gd name="connsiteY67" fmla="*/ 982762 h 2571750"/>
                <a:gd name="connsiteX68" fmla="*/ 941885 w 1887538"/>
                <a:gd name="connsiteY68" fmla="*/ 892393 h 2571750"/>
                <a:gd name="connsiteX69" fmla="*/ 941885 w 1887538"/>
                <a:gd name="connsiteY69" fmla="*/ 350180 h 2571750"/>
                <a:gd name="connsiteX70" fmla="*/ 851464 w 1887538"/>
                <a:gd name="connsiteY70" fmla="*/ 259811 h 2571750"/>
                <a:gd name="connsiteX71" fmla="*/ 0 w 1887538"/>
                <a:gd name="connsiteY71" fmla="*/ 259811 h 2571750"/>
                <a:gd name="connsiteX72" fmla="*/ 0 w 1887538"/>
                <a:gd name="connsiteY72" fmla="*/ 60246 h 2571750"/>
                <a:gd name="connsiteX73" fmla="*/ 56513 w 1887538"/>
                <a:gd name="connsiteY73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887538" h="2571750">
                  <a:moveTo>
                    <a:pt x="316700" y="2041525"/>
                  </a:moveTo>
                  <a:cubicBezTo>
                    <a:pt x="290312" y="2041525"/>
                    <a:pt x="271463" y="2060046"/>
                    <a:pt x="271463" y="2085975"/>
                  </a:cubicBezTo>
                  <a:cubicBezTo>
                    <a:pt x="271463" y="2111904"/>
                    <a:pt x="290312" y="2130425"/>
                    <a:pt x="316700" y="2130425"/>
                  </a:cubicBezTo>
                  <a:cubicBezTo>
                    <a:pt x="441102" y="2130425"/>
                    <a:pt x="512727" y="2130425"/>
                    <a:pt x="557964" y="2130425"/>
                  </a:cubicBezTo>
                  <a:cubicBezTo>
                    <a:pt x="565504" y="2130425"/>
                    <a:pt x="573043" y="2130425"/>
                    <a:pt x="580583" y="2130425"/>
                  </a:cubicBezTo>
                  <a:cubicBezTo>
                    <a:pt x="580583" y="2130425"/>
                    <a:pt x="580583" y="2130425"/>
                    <a:pt x="614511" y="2130425"/>
                  </a:cubicBezTo>
                  <a:cubicBezTo>
                    <a:pt x="618281" y="2130425"/>
                    <a:pt x="618281" y="2130425"/>
                    <a:pt x="618281" y="2130425"/>
                  </a:cubicBezTo>
                  <a:cubicBezTo>
                    <a:pt x="1556949" y="2130425"/>
                    <a:pt x="1564489" y="2130425"/>
                    <a:pt x="1564489" y="2130425"/>
                  </a:cubicBezTo>
                  <a:cubicBezTo>
                    <a:pt x="1590877" y="2130425"/>
                    <a:pt x="1609726" y="2111904"/>
                    <a:pt x="1609726" y="2085975"/>
                  </a:cubicBezTo>
                  <a:cubicBezTo>
                    <a:pt x="1609726" y="2060046"/>
                    <a:pt x="1590877" y="2041525"/>
                    <a:pt x="1564489" y="2041525"/>
                  </a:cubicBezTo>
                  <a:cubicBezTo>
                    <a:pt x="957558" y="2041525"/>
                    <a:pt x="716294" y="2041525"/>
                    <a:pt x="618281" y="2041525"/>
                  </a:cubicBezTo>
                  <a:cubicBezTo>
                    <a:pt x="618281" y="2041525"/>
                    <a:pt x="618281" y="2041525"/>
                    <a:pt x="610741" y="2041525"/>
                  </a:cubicBezTo>
                  <a:cubicBezTo>
                    <a:pt x="610741" y="2041525"/>
                    <a:pt x="610741" y="2041525"/>
                    <a:pt x="573043" y="2041525"/>
                  </a:cubicBezTo>
                  <a:cubicBezTo>
                    <a:pt x="573043" y="2041525"/>
                    <a:pt x="573043" y="2041525"/>
                    <a:pt x="557964" y="2041525"/>
                  </a:cubicBezTo>
                  <a:cubicBezTo>
                    <a:pt x="316700" y="2041525"/>
                    <a:pt x="316700" y="2041525"/>
                    <a:pt x="316700" y="2041525"/>
                  </a:cubicBezTo>
                  <a:close/>
                  <a:moveTo>
                    <a:pt x="316700" y="1646237"/>
                  </a:moveTo>
                  <a:cubicBezTo>
                    <a:pt x="290312" y="1646237"/>
                    <a:pt x="271463" y="1668716"/>
                    <a:pt x="271463" y="1694942"/>
                  </a:cubicBezTo>
                  <a:cubicBezTo>
                    <a:pt x="271463" y="1717421"/>
                    <a:pt x="290312" y="1739900"/>
                    <a:pt x="316700" y="1739900"/>
                  </a:cubicBezTo>
                  <a:cubicBezTo>
                    <a:pt x="441102" y="1739900"/>
                    <a:pt x="512727" y="1739900"/>
                    <a:pt x="557964" y="1739900"/>
                  </a:cubicBezTo>
                  <a:cubicBezTo>
                    <a:pt x="565504" y="1739900"/>
                    <a:pt x="573043" y="1739900"/>
                    <a:pt x="580583" y="1739900"/>
                  </a:cubicBezTo>
                  <a:cubicBezTo>
                    <a:pt x="580583" y="1739900"/>
                    <a:pt x="580583" y="1739900"/>
                    <a:pt x="614511" y="1739900"/>
                  </a:cubicBezTo>
                  <a:cubicBezTo>
                    <a:pt x="614511" y="1739900"/>
                    <a:pt x="614511" y="1739900"/>
                    <a:pt x="618281" y="1739900"/>
                  </a:cubicBezTo>
                  <a:cubicBezTo>
                    <a:pt x="1556949" y="1739900"/>
                    <a:pt x="1564489" y="1739900"/>
                    <a:pt x="1564489" y="1739900"/>
                  </a:cubicBezTo>
                  <a:cubicBezTo>
                    <a:pt x="1590877" y="1739900"/>
                    <a:pt x="1609726" y="1717421"/>
                    <a:pt x="1609726" y="1694942"/>
                  </a:cubicBezTo>
                  <a:cubicBezTo>
                    <a:pt x="1609726" y="1668716"/>
                    <a:pt x="1590877" y="1646237"/>
                    <a:pt x="1564489" y="1646237"/>
                  </a:cubicBezTo>
                  <a:cubicBezTo>
                    <a:pt x="957558" y="1646237"/>
                    <a:pt x="716294" y="1646237"/>
                    <a:pt x="618281" y="1646237"/>
                  </a:cubicBezTo>
                  <a:cubicBezTo>
                    <a:pt x="618281" y="1646237"/>
                    <a:pt x="618281" y="1646237"/>
                    <a:pt x="610741" y="1646237"/>
                  </a:cubicBezTo>
                  <a:cubicBezTo>
                    <a:pt x="610741" y="1646237"/>
                    <a:pt x="610741" y="1646237"/>
                    <a:pt x="573043" y="1646237"/>
                  </a:cubicBezTo>
                  <a:cubicBezTo>
                    <a:pt x="573043" y="1646237"/>
                    <a:pt x="573043" y="1646237"/>
                    <a:pt x="557964" y="1646237"/>
                  </a:cubicBezTo>
                  <a:cubicBezTo>
                    <a:pt x="316700" y="1646237"/>
                    <a:pt x="316700" y="1646237"/>
                    <a:pt x="316700" y="1646237"/>
                  </a:cubicBezTo>
                  <a:close/>
                  <a:moveTo>
                    <a:pt x="316700" y="1249362"/>
                  </a:moveTo>
                  <a:cubicBezTo>
                    <a:pt x="290312" y="1249362"/>
                    <a:pt x="271463" y="1272222"/>
                    <a:pt x="271463" y="1298892"/>
                  </a:cubicBezTo>
                  <a:cubicBezTo>
                    <a:pt x="271463" y="1321752"/>
                    <a:pt x="290312" y="1344612"/>
                    <a:pt x="316700" y="1344612"/>
                  </a:cubicBezTo>
                  <a:cubicBezTo>
                    <a:pt x="441102" y="1344612"/>
                    <a:pt x="512727" y="1344612"/>
                    <a:pt x="557964" y="1344612"/>
                  </a:cubicBezTo>
                  <a:cubicBezTo>
                    <a:pt x="565504" y="1344612"/>
                    <a:pt x="573043" y="1344612"/>
                    <a:pt x="580583" y="1344612"/>
                  </a:cubicBezTo>
                  <a:cubicBezTo>
                    <a:pt x="580583" y="1344612"/>
                    <a:pt x="580583" y="1344612"/>
                    <a:pt x="614511" y="1344612"/>
                  </a:cubicBezTo>
                  <a:cubicBezTo>
                    <a:pt x="618281" y="1344612"/>
                    <a:pt x="618281" y="1344612"/>
                    <a:pt x="618281" y="1344612"/>
                  </a:cubicBezTo>
                  <a:cubicBezTo>
                    <a:pt x="1556949" y="1344612"/>
                    <a:pt x="1564489" y="1344612"/>
                    <a:pt x="1564489" y="1344612"/>
                  </a:cubicBezTo>
                  <a:cubicBezTo>
                    <a:pt x="1590877" y="1344612"/>
                    <a:pt x="1609726" y="1321752"/>
                    <a:pt x="1609726" y="1298892"/>
                  </a:cubicBezTo>
                  <a:cubicBezTo>
                    <a:pt x="1609726" y="1272222"/>
                    <a:pt x="1590877" y="1249362"/>
                    <a:pt x="1564489" y="1249362"/>
                  </a:cubicBezTo>
                  <a:cubicBezTo>
                    <a:pt x="957558" y="1249362"/>
                    <a:pt x="716294" y="1249362"/>
                    <a:pt x="618281" y="1249362"/>
                  </a:cubicBezTo>
                  <a:cubicBezTo>
                    <a:pt x="618281" y="1249362"/>
                    <a:pt x="618281" y="1249362"/>
                    <a:pt x="610741" y="1249362"/>
                  </a:cubicBezTo>
                  <a:cubicBezTo>
                    <a:pt x="610741" y="1249362"/>
                    <a:pt x="610741" y="1249362"/>
                    <a:pt x="573043" y="1249362"/>
                  </a:cubicBezTo>
                  <a:cubicBezTo>
                    <a:pt x="573043" y="1249362"/>
                    <a:pt x="573043" y="1249362"/>
                    <a:pt x="557964" y="1249362"/>
                  </a:cubicBezTo>
                  <a:cubicBezTo>
                    <a:pt x="316700" y="1249362"/>
                    <a:pt x="316700" y="1249362"/>
                    <a:pt x="316700" y="1249362"/>
                  </a:cubicBezTo>
                  <a:close/>
                  <a:moveTo>
                    <a:pt x="1220789" y="41276"/>
                  </a:moveTo>
                  <a:lnTo>
                    <a:pt x="1843089" y="639764"/>
                  </a:lnTo>
                  <a:lnTo>
                    <a:pt x="1220789" y="639764"/>
                  </a:lnTo>
                  <a:close/>
                  <a:moveTo>
                    <a:pt x="56513" y="0"/>
                  </a:moveTo>
                  <a:cubicBezTo>
                    <a:pt x="346614" y="0"/>
                    <a:pt x="489780" y="0"/>
                    <a:pt x="557596" y="0"/>
                  </a:cubicBezTo>
                  <a:cubicBezTo>
                    <a:pt x="568899" y="0"/>
                    <a:pt x="580201" y="0"/>
                    <a:pt x="587736" y="0"/>
                  </a:cubicBezTo>
                  <a:cubicBezTo>
                    <a:pt x="587736" y="0"/>
                    <a:pt x="587736" y="0"/>
                    <a:pt x="610342" y="0"/>
                  </a:cubicBezTo>
                  <a:cubicBezTo>
                    <a:pt x="610342" y="0"/>
                    <a:pt x="610342" y="0"/>
                    <a:pt x="617877" y="0"/>
                  </a:cubicBezTo>
                  <a:cubicBezTo>
                    <a:pt x="1111425" y="0"/>
                    <a:pt x="1115192" y="0"/>
                    <a:pt x="1115192" y="0"/>
                  </a:cubicBezTo>
                  <a:cubicBezTo>
                    <a:pt x="1122727" y="0"/>
                    <a:pt x="1126495" y="0"/>
                    <a:pt x="1130262" y="0"/>
                  </a:cubicBezTo>
                  <a:cubicBezTo>
                    <a:pt x="1130262" y="677767"/>
                    <a:pt x="1130262" y="681532"/>
                    <a:pt x="1130262" y="681532"/>
                  </a:cubicBezTo>
                  <a:cubicBezTo>
                    <a:pt x="1130262" y="707890"/>
                    <a:pt x="1152868" y="726717"/>
                    <a:pt x="1175473" y="726717"/>
                  </a:cubicBezTo>
                  <a:cubicBezTo>
                    <a:pt x="1880003" y="726717"/>
                    <a:pt x="1887538" y="726717"/>
                    <a:pt x="1887538" y="726717"/>
                  </a:cubicBezTo>
                  <a:cubicBezTo>
                    <a:pt x="1887538" y="734248"/>
                    <a:pt x="1887538" y="738013"/>
                    <a:pt x="1887538" y="745544"/>
                  </a:cubicBezTo>
                  <a:cubicBezTo>
                    <a:pt x="1887538" y="2500208"/>
                    <a:pt x="1887538" y="2511504"/>
                    <a:pt x="1887538" y="2511504"/>
                  </a:cubicBezTo>
                  <a:cubicBezTo>
                    <a:pt x="1887538" y="2545393"/>
                    <a:pt x="1861165" y="2571750"/>
                    <a:pt x="1827257" y="2571750"/>
                  </a:cubicBezTo>
                  <a:cubicBezTo>
                    <a:pt x="1024771" y="2571750"/>
                    <a:pt x="727135" y="2571750"/>
                    <a:pt x="617877" y="2571750"/>
                  </a:cubicBezTo>
                  <a:cubicBezTo>
                    <a:pt x="617877" y="2571750"/>
                    <a:pt x="617877" y="2571750"/>
                    <a:pt x="576434" y="2571750"/>
                  </a:cubicBezTo>
                  <a:cubicBezTo>
                    <a:pt x="576434" y="2571750"/>
                    <a:pt x="576434" y="2571750"/>
                    <a:pt x="557596" y="2571750"/>
                  </a:cubicBezTo>
                  <a:cubicBezTo>
                    <a:pt x="56513" y="2571750"/>
                    <a:pt x="56513" y="2571750"/>
                    <a:pt x="56513" y="2571750"/>
                  </a:cubicBezTo>
                  <a:cubicBezTo>
                    <a:pt x="26373" y="2571750"/>
                    <a:pt x="0" y="2545393"/>
                    <a:pt x="0" y="2511504"/>
                  </a:cubicBezTo>
                  <a:cubicBezTo>
                    <a:pt x="0" y="1829972"/>
                    <a:pt x="0" y="1340473"/>
                    <a:pt x="0" y="982762"/>
                  </a:cubicBezTo>
                  <a:cubicBezTo>
                    <a:pt x="0" y="982762"/>
                    <a:pt x="0" y="982762"/>
                    <a:pt x="851464" y="982762"/>
                  </a:cubicBezTo>
                  <a:cubicBezTo>
                    <a:pt x="904210" y="982762"/>
                    <a:pt x="941885" y="945109"/>
                    <a:pt x="941885" y="892393"/>
                  </a:cubicBezTo>
                  <a:cubicBezTo>
                    <a:pt x="941885" y="892393"/>
                    <a:pt x="941885" y="892393"/>
                    <a:pt x="941885" y="350180"/>
                  </a:cubicBezTo>
                  <a:cubicBezTo>
                    <a:pt x="941885" y="301230"/>
                    <a:pt x="904210" y="259811"/>
                    <a:pt x="851464" y="259811"/>
                  </a:cubicBezTo>
                  <a:cubicBezTo>
                    <a:pt x="851464" y="259811"/>
                    <a:pt x="851464" y="259811"/>
                    <a:pt x="0" y="259811"/>
                  </a:cubicBezTo>
                  <a:cubicBezTo>
                    <a:pt x="0" y="60246"/>
                    <a:pt x="0" y="60246"/>
                    <a:pt x="0" y="60246"/>
                  </a:cubicBezTo>
                  <a:cubicBezTo>
                    <a:pt x="0" y="26358"/>
                    <a:pt x="26373" y="0"/>
                    <a:pt x="56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テキスト ボックス 24"/>
            <p:cNvSpPr txBox="1">
              <a:spLocks noChangeAspect="1"/>
            </p:cNvSpPr>
            <p:nvPr/>
          </p:nvSpPr>
          <p:spPr bwMode="gray">
            <a:xfrm>
              <a:off x="-2065933" y="2287202"/>
              <a:ext cx="1096525" cy="359350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rPr>
                <a:t>kym</a:t>
              </a:r>
            </a:p>
          </p:txBody>
        </p:sp>
      </p:grpSp>
      <p:sp>
        <p:nvSpPr>
          <p:cNvPr id="26" name="ストライプ矢印 25"/>
          <p:cNvSpPr/>
          <p:nvPr/>
        </p:nvSpPr>
        <p:spPr bwMode="auto">
          <a:xfrm>
            <a:off x="3476347" y="4668417"/>
            <a:ext cx="1800130" cy="129478"/>
          </a:xfrm>
          <a:prstGeom prst="stripedRightArrow">
            <a:avLst/>
          </a:prstGeom>
          <a:solidFill>
            <a:srgbClr val="002060"/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27" name="カギ線コネクタ 26"/>
          <p:cNvCxnSpPr>
            <a:stCxn id="7" idx="2"/>
            <a:endCxn id="11" idx="0"/>
          </p:cNvCxnSpPr>
          <p:nvPr/>
        </p:nvCxnSpPr>
        <p:spPr bwMode="auto">
          <a:xfrm rot="5400000">
            <a:off x="3132990" y="3168171"/>
            <a:ext cx="789670" cy="1656169"/>
          </a:xfrm>
          <a:prstGeom prst="bentConnector3">
            <a:avLst>
              <a:gd name="adj1" fmla="val 33865"/>
            </a:avLst>
          </a:prstGeom>
          <a:ln>
            <a:headEnd type="none" w="med" len="med"/>
            <a:tailEnd type="triangle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stCxn id="7" idx="2"/>
            <a:endCxn id="18" idx="0"/>
          </p:cNvCxnSpPr>
          <p:nvPr/>
        </p:nvCxnSpPr>
        <p:spPr bwMode="auto">
          <a:xfrm rot="16200000" flipH="1">
            <a:off x="4825503" y="3131825"/>
            <a:ext cx="789113" cy="1728301"/>
          </a:xfrm>
          <a:prstGeom prst="bentConnector3">
            <a:avLst>
              <a:gd name="adj1" fmla="val 33853"/>
            </a:avLst>
          </a:prstGeom>
          <a:ln>
            <a:headEnd type="none" w="med" len="med"/>
            <a:tailEnd type="triangle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 </a:t>
            </a:r>
            <a:r>
              <a:rPr lang="en-US" altLang="ja-JP" dirty="0" smtClean="0"/>
              <a:t>Practice </a:t>
            </a:r>
            <a:r>
              <a:rPr lang="ja-JP" altLang="en-US" dirty="0"/>
              <a:t>①</a:t>
            </a:r>
            <a:r>
              <a:rPr lang="en-US" altLang="ja-JP" dirty="0" smtClean="0"/>
              <a:t>. </a:t>
            </a:r>
            <a:r>
              <a:rPr lang="en-US" altLang="ja-JP" dirty="0" smtClean="0"/>
              <a:t>Menu export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208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kumimoji="1" lang="en-US" altLang="ja-JP" dirty="0" smtClean="0"/>
              <a:t>.1</a:t>
            </a:r>
            <a:r>
              <a:rPr lang="ja-JP" altLang="en-US" dirty="0"/>
              <a:t>　</a:t>
            </a:r>
            <a:r>
              <a:rPr lang="en-US" altLang="ja-JP" dirty="0" smtClean="0"/>
              <a:t>Work procedure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Work procedure</a:t>
            </a:r>
            <a:endParaRPr kumimoji="1" lang="en-US" altLang="ja-JP" b="1" dirty="0" smtClean="0"/>
          </a:p>
          <a:p>
            <a:pPr marL="180000" lvl="1" indent="0">
              <a:buNone/>
            </a:pPr>
            <a:r>
              <a:rPr lang="en-US" altLang="ja-JP" dirty="0" smtClean="0"/>
              <a:t>This scenario will follow the procedure shown below.</a:t>
            </a:r>
            <a:endParaRPr lang="ja-JP" altLang="en-US" dirty="0"/>
          </a:p>
          <a:p>
            <a:pPr marL="180000" lvl="1" indent="0">
              <a:buNone/>
            </a:pPr>
            <a:endParaRPr kumimoji="1" lang="ja-JP" altLang="en-US" dirty="0"/>
          </a:p>
        </p:txBody>
      </p:sp>
      <p:grpSp>
        <p:nvGrpSpPr>
          <p:cNvPr id="58" name="グループ化 57"/>
          <p:cNvGrpSpPr/>
          <p:nvPr/>
        </p:nvGrpSpPr>
        <p:grpSpPr>
          <a:xfrm>
            <a:off x="381865" y="4478075"/>
            <a:ext cx="8286530" cy="808131"/>
            <a:chOff x="381865" y="4678419"/>
            <a:chExt cx="8286530" cy="808131"/>
          </a:xfrm>
        </p:grpSpPr>
        <p:sp>
          <p:nvSpPr>
            <p:cNvPr id="36" name="正方形/長方形 35"/>
            <p:cNvSpPr/>
            <p:nvPr/>
          </p:nvSpPr>
          <p:spPr bwMode="auto">
            <a:xfrm>
              <a:off x="381865" y="4678419"/>
              <a:ext cx="8286530" cy="80813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9" name="正方形/長方形 38"/>
            <p:cNvSpPr/>
            <p:nvPr/>
          </p:nvSpPr>
          <p:spPr bwMode="auto">
            <a:xfrm>
              <a:off x="5438592" y="4722554"/>
              <a:ext cx="2877928" cy="377929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b="1" dirty="0" smtClean="0">
                  <a:solidFill>
                    <a:schemeClr val="bg1"/>
                  </a:solidFill>
                  <a:latin typeface="+mn-ea"/>
                </a:rPr>
                <a:t>③ </a:t>
              </a:r>
              <a:r>
                <a:rPr lang="en-US" altLang="ja-JP" b="1" dirty="0" smtClean="0">
                  <a:solidFill>
                    <a:schemeClr val="bg1"/>
                  </a:solidFill>
                  <a:latin typeface="+mn-ea"/>
                </a:rPr>
                <a:t>Export</a:t>
              </a:r>
              <a:endParaRPr kumimoji="1" lang="ja-JP" altLang="en-US" sz="3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483780" y="4744193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 smtClean="0"/>
                <a:t>6.</a:t>
              </a:r>
              <a:r>
                <a:rPr lang="ja-JP" altLang="en-US" sz="1400" b="1" dirty="0" smtClean="0"/>
                <a:t> </a:t>
              </a:r>
              <a:r>
                <a:rPr lang="en-US" altLang="ja-JP" sz="1400" b="1" dirty="0" smtClean="0"/>
                <a:t>Execute export</a:t>
              </a:r>
              <a:endParaRPr kumimoji="1" lang="ja-JP" altLang="en-US" sz="1400" b="1" dirty="0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483780" y="5092880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 smtClean="0"/>
                <a:t>7.</a:t>
              </a:r>
              <a:r>
                <a:rPr kumimoji="1" lang="ja-JP" altLang="en-US" sz="1400" b="1" dirty="0" smtClean="0"/>
                <a:t> </a:t>
              </a:r>
              <a:r>
                <a:rPr lang="en-US" altLang="ja-JP" sz="1400" b="1" dirty="0" smtClean="0"/>
                <a:t>Download Kym file.</a:t>
              </a:r>
              <a:endParaRPr kumimoji="1" lang="ja-JP" altLang="en-US" sz="1400" b="1" dirty="0"/>
            </a:p>
          </p:txBody>
        </p:sp>
      </p:grpSp>
      <p:grpSp>
        <p:nvGrpSpPr>
          <p:cNvPr id="59" name="グループ化 58"/>
          <p:cNvGrpSpPr/>
          <p:nvPr/>
        </p:nvGrpSpPr>
        <p:grpSpPr>
          <a:xfrm>
            <a:off x="390040" y="5589300"/>
            <a:ext cx="8286530" cy="796260"/>
            <a:chOff x="390040" y="5589300"/>
            <a:chExt cx="8286530" cy="796260"/>
          </a:xfrm>
        </p:grpSpPr>
        <p:sp>
          <p:nvSpPr>
            <p:cNvPr id="37" name="正方形/長方形 36"/>
            <p:cNvSpPr/>
            <p:nvPr/>
          </p:nvSpPr>
          <p:spPr bwMode="auto">
            <a:xfrm>
              <a:off x="390040" y="5589300"/>
              <a:ext cx="8286530" cy="796260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0" name="正方形/長方形 39"/>
            <p:cNvSpPr/>
            <p:nvPr/>
          </p:nvSpPr>
          <p:spPr bwMode="auto">
            <a:xfrm>
              <a:off x="5438592" y="5596048"/>
              <a:ext cx="2877928" cy="531611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b="1" dirty="0" smtClean="0">
                  <a:solidFill>
                    <a:schemeClr val="bg1"/>
                  </a:solidFill>
                  <a:latin typeface="+mn-ea"/>
                </a:rPr>
                <a:t>④ </a:t>
              </a:r>
              <a:r>
                <a:rPr lang="en-US" altLang="ja-JP" b="1" dirty="0" smtClean="0">
                  <a:solidFill>
                    <a:schemeClr val="bg1"/>
                  </a:solidFill>
                  <a:latin typeface="+mn-ea"/>
                </a:rPr>
                <a:t>Import</a:t>
              </a:r>
              <a:endParaRPr kumimoji="1" lang="ja-JP" altLang="en-US" sz="3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483780" y="5661310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 smtClean="0"/>
                <a:t>8.</a:t>
              </a:r>
              <a:r>
                <a:rPr lang="ja-JP" altLang="en-US" sz="1400" b="1" dirty="0" smtClean="0"/>
                <a:t> </a:t>
              </a:r>
              <a:r>
                <a:rPr lang="en-US" altLang="ja-JP" sz="1400" b="1" dirty="0" smtClean="0"/>
                <a:t>Execute import</a:t>
              </a:r>
              <a:endParaRPr kumimoji="1" lang="ja-JP" altLang="en-US" sz="1400" b="1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483780" y="6009997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 smtClean="0"/>
                <a:t>9.</a:t>
              </a:r>
              <a:r>
                <a:rPr lang="ja-JP" altLang="en-US" sz="1400" b="1" dirty="0" smtClean="0"/>
                <a:t> </a:t>
              </a:r>
              <a:r>
                <a:rPr lang="en-US" altLang="ja-JP" sz="1400" b="1" dirty="0" smtClean="0"/>
                <a:t>Check import results</a:t>
              </a:r>
              <a:endParaRPr kumimoji="1" lang="ja-JP" altLang="en-US" sz="1400" b="1" dirty="0"/>
            </a:p>
          </p:txBody>
        </p:sp>
      </p:grpSp>
      <p:grpSp>
        <p:nvGrpSpPr>
          <p:cNvPr id="57" name="グループ化 56"/>
          <p:cNvGrpSpPr/>
          <p:nvPr/>
        </p:nvGrpSpPr>
        <p:grpSpPr>
          <a:xfrm>
            <a:off x="390040" y="2975187"/>
            <a:ext cx="8270180" cy="1199795"/>
            <a:chOff x="390040" y="2877295"/>
            <a:chExt cx="8270180" cy="1199795"/>
          </a:xfrm>
        </p:grpSpPr>
        <p:sp>
          <p:nvSpPr>
            <p:cNvPr id="35" name="正方形/長方形 34"/>
            <p:cNvSpPr/>
            <p:nvPr/>
          </p:nvSpPr>
          <p:spPr bwMode="auto">
            <a:xfrm>
              <a:off x="390040" y="2877295"/>
              <a:ext cx="8270180" cy="1199795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" name="正方形/長方形 37"/>
            <p:cNvSpPr/>
            <p:nvPr/>
          </p:nvSpPr>
          <p:spPr bwMode="auto">
            <a:xfrm>
              <a:off x="5436795" y="2919709"/>
              <a:ext cx="3223425" cy="407239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b="1" dirty="0" smtClean="0">
                  <a:solidFill>
                    <a:schemeClr val="bg1"/>
                  </a:solidFill>
                  <a:latin typeface="+mn-ea"/>
                </a:rPr>
                <a:t>② </a:t>
              </a:r>
              <a:r>
                <a:rPr lang="en-US" altLang="ja-JP" b="1" dirty="0" smtClean="0">
                  <a:solidFill>
                    <a:schemeClr val="bg1"/>
                  </a:solidFill>
                  <a:latin typeface="+mn-ea"/>
                </a:rPr>
                <a:t>Menu creation/Input</a:t>
              </a:r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467430" y="2969441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 smtClean="0"/>
                <a:t>3.</a:t>
              </a:r>
              <a:r>
                <a:rPr lang="ja-JP" altLang="en-US" sz="1400" b="1" dirty="0" smtClean="0"/>
                <a:t> </a:t>
              </a:r>
              <a:r>
                <a:rPr lang="en-US" altLang="ja-JP" sz="1400" b="1" dirty="0" smtClean="0"/>
                <a:t>Menu creation / Input group creation</a:t>
              </a:r>
              <a:endParaRPr kumimoji="1" lang="ja-JP" altLang="en-US" sz="1400" b="1" dirty="0"/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467430" y="3315742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b="1" dirty="0" smtClean="0"/>
                <a:t>4.</a:t>
              </a:r>
              <a:r>
                <a:rPr kumimoji="1" lang="ja-JP" altLang="en-US" sz="1400" b="1" dirty="0" smtClean="0"/>
                <a:t> </a:t>
              </a:r>
              <a:r>
                <a:rPr lang="en-US" altLang="ja-JP" sz="1400" b="1" dirty="0" smtClean="0"/>
                <a:t>Menu creation</a:t>
              </a:r>
              <a:endParaRPr kumimoji="1" lang="ja-JP" altLang="en-US" sz="1400" b="1" dirty="0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467430" y="3680548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b="1" dirty="0" smtClean="0"/>
                <a:t>5.</a:t>
              </a:r>
              <a:r>
                <a:rPr kumimoji="1" lang="ja-JP" altLang="en-US" sz="1400" b="1" dirty="0" smtClean="0"/>
                <a:t> </a:t>
              </a:r>
              <a:r>
                <a:rPr lang="en-US" altLang="ja-JP" sz="1400" b="1" dirty="0" smtClean="0"/>
                <a:t>Input created menus</a:t>
              </a:r>
              <a:endParaRPr kumimoji="1" lang="ja-JP" altLang="en-US" sz="1400" b="1" dirty="0"/>
            </a:p>
          </p:txBody>
        </p:sp>
      </p:grpSp>
      <p:sp>
        <p:nvSpPr>
          <p:cNvPr id="56" name="フローチャート: 組合せ 55"/>
          <p:cNvSpPr/>
          <p:nvPr/>
        </p:nvSpPr>
        <p:spPr bwMode="auto">
          <a:xfrm>
            <a:off x="4444394" y="4258279"/>
            <a:ext cx="216030" cy="144020"/>
          </a:xfrm>
          <a:prstGeom prst="flowChartMerge">
            <a:avLst/>
          </a:prstGeom>
          <a:solidFill>
            <a:srgbClr val="FFC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62" name="グループ化 61"/>
          <p:cNvGrpSpPr/>
          <p:nvPr/>
        </p:nvGrpSpPr>
        <p:grpSpPr>
          <a:xfrm>
            <a:off x="364550" y="1863963"/>
            <a:ext cx="8286530" cy="808131"/>
            <a:chOff x="381865" y="4678419"/>
            <a:chExt cx="8286530" cy="808131"/>
          </a:xfrm>
        </p:grpSpPr>
        <p:sp>
          <p:nvSpPr>
            <p:cNvPr id="63" name="正方形/長方形 62"/>
            <p:cNvSpPr/>
            <p:nvPr/>
          </p:nvSpPr>
          <p:spPr bwMode="auto">
            <a:xfrm>
              <a:off x="381865" y="4678419"/>
              <a:ext cx="8286530" cy="80813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4" name="正方形/長方形 63"/>
            <p:cNvSpPr/>
            <p:nvPr/>
          </p:nvSpPr>
          <p:spPr bwMode="auto">
            <a:xfrm>
              <a:off x="5438592" y="4722554"/>
              <a:ext cx="2877928" cy="377929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b="1" dirty="0" smtClean="0">
                  <a:solidFill>
                    <a:schemeClr val="bg1"/>
                  </a:solidFill>
                  <a:latin typeface="+mn-ea"/>
                </a:rPr>
                <a:t>① </a:t>
              </a:r>
              <a:r>
                <a:rPr lang="en-US" altLang="ja-JP" b="1" dirty="0" smtClean="0">
                  <a:solidFill>
                    <a:schemeClr val="bg1"/>
                  </a:solidFill>
                  <a:latin typeface="+mn-ea"/>
                </a:rPr>
                <a:t>Data registration</a:t>
              </a:r>
              <a:endParaRPr kumimoji="1" lang="ja-JP" altLang="en-US" sz="3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483780" y="4744193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 smtClean="0"/>
                <a:t>1.</a:t>
              </a:r>
              <a:r>
                <a:rPr lang="ja-JP" altLang="en-US" sz="1400" b="1" dirty="0" smtClean="0"/>
                <a:t> </a:t>
              </a:r>
              <a:r>
                <a:rPr lang="en-US" altLang="ja-JP" sz="1400" b="1" dirty="0" smtClean="0"/>
                <a:t>Device information</a:t>
              </a:r>
              <a:endParaRPr kumimoji="1" lang="ja-JP" altLang="en-US" sz="1400" b="1" dirty="0"/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483780" y="5092880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 smtClean="0"/>
                <a:t>2.</a:t>
              </a:r>
              <a:r>
                <a:rPr kumimoji="1" lang="ja-JP" altLang="en-US" sz="1400" b="1" dirty="0" smtClean="0"/>
                <a:t> </a:t>
              </a:r>
              <a:r>
                <a:rPr lang="en-US" altLang="ja-JP" sz="1400" b="1" dirty="0" smtClean="0"/>
                <a:t>Operation</a:t>
              </a:r>
              <a:endParaRPr kumimoji="1" lang="ja-JP" altLang="en-US" sz="1400" b="1" dirty="0"/>
            </a:p>
          </p:txBody>
        </p:sp>
      </p:grpSp>
      <p:sp>
        <p:nvSpPr>
          <p:cNvPr id="67" name="フローチャート: 組合せ 66"/>
          <p:cNvSpPr/>
          <p:nvPr/>
        </p:nvSpPr>
        <p:spPr bwMode="auto">
          <a:xfrm>
            <a:off x="4444394" y="2755391"/>
            <a:ext cx="216030" cy="144020"/>
          </a:xfrm>
          <a:prstGeom prst="flowChartMerge">
            <a:avLst/>
          </a:prstGeom>
          <a:solidFill>
            <a:srgbClr val="FFC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8" name="フローチャート: 組合せ 67"/>
          <p:cNvSpPr/>
          <p:nvPr/>
        </p:nvSpPr>
        <p:spPr bwMode="auto">
          <a:xfrm>
            <a:off x="4444394" y="5359387"/>
            <a:ext cx="216030" cy="144020"/>
          </a:xfrm>
          <a:prstGeom prst="flowChartMerge">
            <a:avLst/>
          </a:prstGeom>
          <a:solidFill>
            <a:srgbClr val="FFC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33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813454"/>
            <a:ext cx="7158041" cy="1896210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 bwMode="auto">
          <a:xfrm>
            <a:off x="3046563" y="3970952"/>
            <a:ext cx="4290990" cy="2493387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2.2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Data registration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Device registration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Menu: Basic console&gt; Device list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”Start </a:t>
            </a:r>
            <a:r>
              <a:rPr lang="en-US" altLang="ja-JP" sz="1600" dirty="0" smtClean="0"/>
              <a:t>Registration” </a:t>
            </a:r>
            <a:r>
              <a:rPr lang="en-US" altLang="ja-JP" sz="1600" dirty="0" smtClean="0"/>
              <a:t>under the </a:t>
            </a:r>
            <a:r>
              <a:rPr lang="en-US" altLang="ja-JP" sz="1600" dirty="0" smtClean="0"/>
              <a:t>“Register” </a:t>
            </a:r>
            <a:r>
              <a:rPr lang="en-US" altLang="ja-JP" sz="1600" dirty="0" smtClean="0"/>
              <a:t>sub-menu</a:t>
            </a:r>
          </a:p>
          <a:p>
            <a:pPr marL="457200" indent="-457200">
              <a:buFont typeface="+mj-lt"/>
              <a:buAutoNum type="circleNumDbPlain"/>
            </a:pPr>
            <a:r>
              <a:rPr lang="en-US" altLang="ja-JP" sz="1600" dirty="0" smtClean="0"/>
              <a:t>Select or input the following information for each item </a:t>
            </a:r>
            <a:br>
              <a:rPr lang="en-US" altLang="ja-JP" sz="1600" dirty="0" smtClean="0"/>
            </a:br>
            <a:r>
              <a:rPr lang="en-US" altLang="ja-JP" sz="1600" dirty="0" smtClean="0"/>
              <a:t>and click “Register”</a:t>
            </a:r>
            <a:br>
              <a:rPr lang="en-US" altLang="ja-JP" sz="1600" dirty="0" smtClean="0"/>
            </a:br>
            <a:endParaRPr lang="en-US" altLang="ja-JP" sz="16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008964"/>
              </p:ext>
            </p:extLst>
          </p:nvPr>
        </p:nvGraphicFramePr>
        <p:xfrm>
          <a:off x="3139773" y="4022947"/>
          <a:ext cx="4104570" cy="238416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11585">
                  <a:extLst>
                    <a:ext uri="{9D8B030D-6E8A-4147-A177-3AD203B41FA5}">
                      <a16:colId xmlns:a16="http://schemas.microsoft.com/office/drawing/2014/main" val="2119812807"/>
                    </a:ext>
                  </a:extLst>
                </a:gridCol>
                <a:gridCol w="2392985">
                  <a:extLst>
                    <a:ext uri="{9D8B030D-6E8A-4147-A177-3AD203B41FA5}">
                      <a16:colId xmlns:a16="http://schemas.microsoft.com/office/drawing/2014/main" val="1894997068"/>
                    </a:ext>
                  </a:extLst>
                </a:gridCol>
              </a:tblGrid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Item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Input content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562730"/>
                  </a:ext>
                </a:extLst>
              </a:tr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HW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baseline="0" dirty="0" smtClean="0"/>
                        <a:t>device 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SV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57944"/>
                  </a:ext>
                </a:extLst>
              </a:tr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(Enter arbitrary</a:t>
                      </a:r>
                      <a:r>
                        <a:rPr kumimoji="1" lang="en-US" altLang="ja-JP" sz="1200" baseline="0" dirty="0" smtClean="0"/>
                        <a:t> value)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861930"/>
                  </a:ext>
                </a:extLst>
              </a:tr>
              <a:tr h="24347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IP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baseline="0" dirty="0" smtClean="0"/>
                        <a:t>address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Target</a:t>
                      </a:r>
                      <a:r>
                        <a:rPr kumimoji="1" lang="en-US" altLang="ja-JP" sz="1200" baseline="0" dirty="0" smtClean="0"/>
                        <a:t> device`s IP Address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7131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Login</a:t>
                      </a:r>
                      <a:r>
                        <a:rPr kumimoji="1" lang="en-US" altLang="ja-JP" sz="1200" baseline="0" dirty="0" smtClean="0"/>
                        <a:t> user ID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(Enter arbitrary</a:t>
                      </a:r>
                      <a:r>
                        <a:rPr kumimoji="1" lang="en-US" altLang="ja-JP" sz="1200" baseline="0" dirty="0" smtClean="0"/>
                        <a:t> value)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5060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Management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●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051918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Login</a:t>
                      </a:r>
                      <a:r>
                        <a:rPr kumimoji="1" lang="en-US" altLang="ja-JP" sz="1200" baseline="0" dirty="0" smtClean="0"/>
                        <a:t> password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(Enter arbitrary</a:t>
                      </a:r>
                      <a:r>
                        <a:rPr kumimoji="1" lang="en-US" altLang="ja-JP" sz="1200" baseline="0" dirty="0" smtClean="0"/>
                        <a:t> value)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127668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Authentication</a:t>
                      </a:r>
                      <a:r>
                        <a:rPr kumimoji="1" lang="en-US" altLang="ja-JP" sz="1200" baseline="0" dirty="0" smtClean="0"/>
                        <a:t> method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ssh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054761"/>
                  </a:ext>
                </a:extLst>
              </a:tr>
            </a:tbl>
          </a:graphicData>
        </a:graphic>
      </p:graphicFrame>
      <p:sp>
        <p:nvSpPr>
          <p:cNvPr id="6" name="角丸四角形 5"/>
          <p:cNvSpPr/>
          <p:nvPr/>
        </p:nvSpPr>
        <p:spPr bwMode="auto">
          <a:xfrm>
            <a:off x="179511" y="3068951"/>
            <a:ext cx="7158041" cy="7201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円形吹き出し 8"/>
          <p:cNvSpPr/>
          <p:nvPr/>
        </p:nvSpPr>
        <p:spPr bwMode="auto">
          <a:xfrm>
            <a:off x="2555720" y="4039971"/>
            <a:ext cx="321951" cy="325481"/>
          </a:xfrm>
          <a:prstGeom prst="wedgeEllipseCallout">
            <a:avLst>
              <a:gd name="adj1" fmla="val -55067"/>
              <a:gd name="adj2" fmla="val -185707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>
                <a:latin typeface="+mn-ea"/>
              </a:rPr>
              <a:t>2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7295153" y="836712"/>
            <a:ext cx="1668360" cy="201620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 bwMode="auto">
          <a:xfrm>
            <a:off x="7664712" y="1485619"/>
            <a:ext cx="1232921" cy="27178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solidFill>
                  <a:schemeClr val="tx1"/>
                </a:solidFill>
                <a:latin typeface="+mn-ea"/>
              </a:rPr>
              <a:t>Operation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 bwMode="auto">
          <a:xfrm>
            <a:off x="7668016" y="1218689"/>
            <a:ext cx="1226312" cy="2466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solidFill>
                  <a:schemeClr val="tx1"/>
                </a:solidFill>
                <a:latin typeface="+mn-ea"/>
              </a:rPr>
              <a:t>Device Info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角丸四角形 47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  <a:latin typeface="+mn-ea"/>
              </a:rPr>
              <a:t>Data registration</a:t>
            </a:r>
            <a:endParaRPr kumimoji="1" lang="ja-JP" altLang="en-US" sz="12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 bwMode="auto">
          <a:xfrm>
            <a:off x="7337553" y="245937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+mn-ea"/>
              </a:rPr>
              <a:t>Import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ホームベース 49"/>
          <p:cNvSpPr/>
          <p:nvPr/>
        </p:nvSpPr>
        <p:spPr bwMode="auto">
          <a:xfrm rot="5400000">
            <a:off x="7253197" y="1415071"/>
            <a:ext cx="556600" cy="128060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1" name="角丸四角形 50"/>
          <p:cNvSpPr/>
          <p:nvPr/>
        </p:nvSpPr>
        <p:spPr bwMode="auto">
          <a:xfrm>
            <a:off x="7337553" y="2114047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+mn-ea"/>
              </a:rPr>
              <a:t>Export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角丸四角形 51"/>
          <p:cNvSpPr/>
          <p:nvPr/>
        </p:nvSpPr>
        <p:spPr bwMode="auto">
          <a:xfrm>
            <a:off x="7337553" y="177277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+mn-ea"/>
              </a:rPr>
              <a:t>Create/Input menu</a:t>
            </a:r>
            <a:endParaRPr kumimoji="1" lang="ja-JP" altLang="en-US" sz="11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482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74" y="3108457"/>
            <a:ext cx="4431426" cy="17660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Data registration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ja-JP" b="1" dirty="0" smtClean="0"/>
              <a:t>Register a new operation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kumimoji="1" lang="en-US" altLang="ja-JP" sz="1600" dirty="0" smtClean="0"/>
              <a:t>Menu: Basic Console&gt; Input operation 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“Start </a:t>
            </a:r>
            <a:r>
              <a:rPr lang="en-US" altLang="ja-JP" sz="1600" dirty="0" smtClean="0"/>
              <a:t>Registration</a:t>
            </a:r>
            <a:r>
              <a:rPr lang="en-US" altLang="ja-JP" sz="1600" dirty="0" smtClean="0"/>
              <a:t>” </a:t>
            </a:r>
            <a:r>
              <a:rPr lang="en-US" altLang="ja-JP" sz="1600" dirty="0" smtClean="0"/>
              <a:t>under the “Register” sub-menu.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Input the following information for each item and click “Register”</a:t>
            </a:r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251400" y="3521350"/>
            <a:ext cx="3024420" cy="64809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2985686" y="4348561"/>
            <a:ext cx="3818624" cy="1168729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739728"/>
              </p:ext>
            </p:extLst>
          </p:nvPr>
        </p:nvGraphicFramePr>
        <p:xfrm>
          <a:off x="3127425" y="4402610"/>
          <a:ext cx="3460855" cy="10290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81191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1879664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514546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Operation 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Scheduled</a:t>
                      </a:r>
                      <a:r>
                        <a:rPr kumimoji="1" lang="en-US" altLang="ja-JP" sz="1200" baseline="0" dirty="0" smtClean="0"/>
                        <a:t> date for execution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514546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OP1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(Enter arbitrary</a:t>
                      </a:r>
                      <a:r>
                        <a:rPr kumimoji="1" lang="en-US" altLang="ja-JP" sz="1200" baseline="0" dirty="0" smtClean="0"/>
                        <a:t> value)</a:t>
                      </a:r>
                      <a:endParaRPr kumimoji="1" lang="ja-JP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436385"/>
                  </a:ext>
                </a:extLst>
              </a:tr>
            </a:tbl>
          </a:graphicData>
        </a:graphic>
      </p:graphicFrame>
      <p:sp>
        <p:nvSpPr>
          <p:cNvPr id="9" name="円形吹き出し 8"/>
          <p:cNvSpPr/>
          <p:nvPr/>
        </p:nvSpPr>
        <p:spPr bwMode="auto">
          <a:xfrm>
            <a:off x="2824710" y="4158404"/>
            <a:ext cx="321951" cy="325481"/>
          </a:xfrm>
          <a:prstGeom prst="wedgeEllipseCallout">
            <a:avLst>
              <a:gd name="adj1" fmla="val -92315"/>
              <a:gd name="adj2" fmla="val -93596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2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7295153" y="836712"/>
            <a:ext cx="1668360" cy="201620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7664712" y="1485619"/>
            <a:ext cx="1232921" cy="271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solidFill>
                  <a:schemeClr val="tx1"/>
                </a:solidFill>
                <a:latin typeface="+mn-ea"/>
              </a:rPr>
              <a:t>Operation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7668016" y="1218689"/>
            <a:ext cx="1226312" cy="2466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solidFill>
                  <a:schemeClr val="tx1"/>
                </a:solidFill>
                <a:latin typeface="+mn-ea"/>
              </a:rPr>
              <a:t>Device info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  <a:latin typeface="+mn-ea"/>
              </a:rPr>
              <a:t>Data registration</a:t>
            </a:r>
            <a:endParaRPr lang="ja-JP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7337553" y="245937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+mn-ea"/>
              </a:rPr>
              <a:t>Import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ホームベース 27"/>
          <p:cNvSpPr/>
          <p:nvPr/>
        </p:nvSpPr>
        <p:spPr bwMode="auto">
          <a:xfrm rot="5400000">
            <a:off x="7253197" y="1415071"/>
            <a:ext cx="556600" cy="128060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7337553" y="2114047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+mn-ea"/>
              </a:rPr>
              <a:t>Export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 bwMode="auto">
          <a:xfrm>
            <a:off x="7337553" y="177277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>
                <a:solidFill>
                  <a:schemeClr val="tx1"/>
                </a:solidFill>
                <a:latin typeface="+mn-ea"/>
              </a:rPr>
              <a:t>Create/Input menu</a:t>
            </a:r>
            <a:endParaRPr lang="ja-JP" altLang="en-US" sz="11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112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2386</Words>
  <Application>Microsoft Office PowerPoint</Application>
  <PresentationFormat>画面に合わせる (4:3)</PresentationFormat>
  <Paragraphs>633</Paragraphs>
  <Slides>36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36</vt:i4>
      </vt:variant>
    </vt:vector>
  </HeadingPairs>
  <TitlesOfParts>
    <vt:vector size="48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Verdana</vt:lpstr>
      <vt:lpstr>Wingdings</vt:lpstr>
      <vt:lpstr>NEC_standard4_3</vt:lpstr>
      <vt:lpstr>デザインの設定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2020-11-19T05:37:37Z</dcterms:modified>
</cp:coreProperties>
</file>