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5" r:id="rId5"/>
    <p:sldId id="508" r:id="rId6"/>
    <p:sldId id="509" r:id="rId7"/>
    <p:sldId id="531" r:id="rId8"/>
    <p:sldId id="530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1"/>
            <p14:sldId id="530"/>
          </p14:sldIdLst>
        </p14:section>
        <p14:section name="3.　ITA環境構築手順" id="{80AA9663-4D64-45AD-996E-69C03C14D297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5"/>
            <p14:sldId id="526"/>
            <p14:sldId id="527"/>
            <p14:sldId id="528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404" y="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2020/1/20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2020/1/20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1.3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オンラインインストール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リポジトリの有効化</a:t>
            </a:r>
            <a:r>
              <a:rPr lang="en-US" altLang="ja-JP" dirty="0"/>
              <a:t>(</a:t>
            </a:r>
            <a:r>
              <a:rPr lang="ja-JP" altLang="en-US" dirty="0"/>
              <a:t>オンラインインストールの場合のみ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インストーラーを</a:t>
            </a:r>
            <a:r>
              <a:rPr lang="ja-JP" altLang="en-US" dirty="0" smtClean="0"/>
              <a:t>実行すると、ご利用</a:t>
            </a:r>
            <a:r>
              <a:rPr lang="ja-JP" altLang="en-US" dirty="0"/>
              <a:t>の</a:t>
            </a:r>
            <a:r>
              <a:rPr lang="en-US" altLang="ja-JP" dirty="0"/>
              <a:t>OS</a:t>
            </a:r>
            <a:r>
              <a:rPr lang="ja-JP" altLang="en-US" dirty="0"/>
              <a:t>バージョンに</a:t>
            </a:r>
            <a:r>
              <a:rPr lang="ja-JP" altLang="en-US" dirty="0" smtClean="0"/>
              <a:t>合った以下</a:t>
            </a:r>
            <a:r>
              <a:rPr lang="ja-JP" altLang="en-US" dirty="0"/>
              <a:t>の</a:t>
            </a:r>
            <a:r>
              <a:rPr lang="ja-JP" altLang="en-US" dirty="0" smtClean="0"/>
              <a:t>リポジトリが有効になります。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855937"/>
              </p:ext>
            </p:extLst>
          </p:nvPr>
        </p:nvGraphicFramePr>
        <p:xfrm>
          <a:off x="302064" y="1916790"/>
          <a:ext cx="8538898" cy="2537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/>
                        <a:t>OS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リポジトリ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7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31206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環境構築フロー（オンライン）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環境構築は以下のフローとなっています。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423311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②インストールスクリプトの権限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3030677" y="313921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セッティングファイル編集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85510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4571006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⑤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環境構築ツール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オンライン版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yum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リポジトリの設定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MariaDB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Apache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PHP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関連インストール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(Ansible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インストーラー実行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環境構築（</a:t>
            </a:r>
            <a:r>
              <a:rPr lang="en-US" altLang="ja-JP" dirty="0" smtClean="0"/>
              <a:t>1/7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環境構築ユーザーは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構築を設定を行うセッティングファイル</a:t>
            </a:r>
            <a:r>
              <a:rPr lang="en-US" altLang="ja-JP" dirty="0" smtClean="0"/>
              <a:t>(ita_builder_setting.txt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79187"/>
              </p:ext>
            </p:extLst>
          </p:nvPr>
        </p:nvGraphicFramePr>
        <p:xfrm>
          <a:off x="179512" y="1844781"/>
          <a:ext cx="8784000" cy="1929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CentOS7","CentOS8","RHEL7","RHEL8")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292678" y="1628750"/>
            <a:ext cx="4536630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CentOS7,"CentOS8","RHEL7","RHEL8")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14625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979467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56258"/>
              </p:ext>
            </p:extLst>
          </p:nvPr>
        </p:nvGraphicFramePr>
        <p:xfrm>
          <a:off x="539440" y="2060814"/>
          <a:ext cx="8065121" cy="4221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パラメータシート作成機能のインストール有無指定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5/7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RHEL7”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“RHEL8")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/>
              <a:t>(</a:t>
            </a:r>
            <a:r>
              <a:rPr lang="ja-JP" altLang="en-US" dirty="0"/>
              <a:t>オンライン版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</a:t>
            </a:r>
            <a:r>
              <a:rPr lang="ja-JP" altLang="en-US" dirty="0" smtClean="0"/>
              <a:t>ツールを</a:t>
            </a:r>
            <a:r>
              <a:rPr lang="ja-JP" altLang="en-US" dirty="0"/>
              <a:t>実行する</a:t>
            </a:r>
            <a:r>
              <a:rPr lang="ja-JP" altLang="en-US" dirty="0" smtClean="0"/>
              <a:t>と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err="1" smtClean="0"/>
              <a:t>、</a:t>
            </a:r>
            <a:r>
              <a:rPr lang="en-US" altLang="ja-JP" dirty="0"/>
              <a:t> </a:t>
            </a:r>
            <a:r>
              <a:rPr lang="en-US" altLang="ja-JP" dirty="0" smtClean="0"/>
              <a:t>ita_installer.log</a:t>
            </a:r>
            <a:r>
              <a:rPr lang="ja-JP" altLang="en-US" dirty="0" smtClean="0"/>
              <a:t>に</a:t>
            </a:r>
            <a:r>
              <a:rPr lang="ja-JP" altLang="en-US" dirty="0"/>
              <a:t>処理内容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ja-JP" altLang="en-US" dirty="0"/>
              <a:t>されます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85784"/>
              </p:ext>
            </p:extLst>
          </p:nvPr>
        </p:nvGraphicFramePr>
        <p:xfrm>
          <a:off x="611450" y="1542888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</a:rPr>
                        <a:t>utils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MariaDB-server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 err="1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-xml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Python3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</a:rPr>
                        <a:t>Spyc</a:t>
                      </a:r>
                      <a:r>
                        <a:rPr lang="en-US" sz="1050" kern="100" dirty="0" smtClean="0">
                          <a:effectLst/>
                        </a:rPr>
                        <a:t>, </a:t>
                      </a:r>
                      <a:r>
                        <a:rPr lang="en-US" sz="1050" kern="100" dirty="0">
                          <a:effectLst/>
                        </a:rPr>
                        <a:t>Auth, </a:t>
                      </a:r>
                      <a:r>
                        <a:rPr lang="en-US" sz="1050" kern="100" dirty="0" smtClean="0">
                          <a:effectLst/>
                        </a:rPr>
                        <a:t>HTML_AJAX-beta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sshpass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7387091" y="5217159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zh-TW" altLang="en-US" sz="1400" dirty="0">
                <a:latin typeface="+mn-ea"/>
              </a:rPr>
              <a:t>連携実行機能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環境構築手順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オンラインインストール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1/2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    ITA</a:t>
            </a:r>
            <a:r>
              <a:rPr lang="ja-JP" altLang="en-US" sz="1400" dirty="0">
                <a:latin typeface="+mn-ea"/>
              </a:rPr>
              <a:t>環境構築フロー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</a:t>
            </a:r>
            <a:r>
              <a:rPr lang="ja-JP" altLang="en-US" sz="1400" dirty="0">
                <a:latin typeface="+mn-ea"/>
              </a:rPr>
              <a:t>  環境構築（</a:t>
            </a:r>
            <a:r>
              <a:rPr lang="en-US" altLang="ja-JP" sz="1400" dirty="0">
                <a:latin typeface="+mn-ea"/>
              </a:rPr>
              <a:t>6/7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7/7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5/5</a:t>
            </a:r>
            <a:r>
              <a:rPr lang="zh-TW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メインメニュー</a:t>
            </a:r>
            <a:r>
              <a:rPr lang="ja-JP" altLang="en-US" dirty="0"/>
              <a:t>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/>
              <a:t>WindowsPC</a:t>
            </a:r>
            <a:r>
              <a:rPr lang="ja-JP" altLang="en-US" dirty="0"/>
              <a:t>から下記の手順により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システムメインメニュー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</a:t>
            </a:r>
            <a:r>
              <a:rPr lang="ja-JP" altLang="en-US" dirty="0"/>
              <a:t>、各ドライバーが正常に表示されたことを確認してください。</a:t>
            </a:r>
          </a:p>
          <a:p>
            <a:pPr lvl="1"/>
            <a:endParaRPr lang="ja-JP" altLang="en-US" dirty="0"/>
          </a:p>
          <a:p>
            <a:r>
              <a:rPr lang="ja-JP" altLang="en-US" dirty="0" smtClean="0"/>
              <a:t>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92180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2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への</a:t>
            </a:r>
            <a:r>
              <a:rPr lang="ja-JP" altLang="ja-JP" dirty="0" smtClean="0"/>
              <a:t>証明書インポート</a:t>
            </a:r>
            <a:endParaRPr lang="en-US" altLang="ja-JP" dirty="0" smtClean="0"/>
          </a:p>
          <a:p>
            <a:pPr lvl="1"/>
            <a:r>
              <a:rPr lang="ja-JP" altLang="ja-JP" dirty="0"/>
              <a:t>証明書</a:t>
            </a:r>
            <a:r>
              <a:rPr lang="ja-JP" altLang="ja-JP" dirty="0" smtClean="0"/>
              <a:t>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</a:t>
            </a:r>
            <a:r>
              <a:rPr lang="ja-JP" altLang="ja-JP" dirty="0"/>
              <a:t>の以下のパスに格納されています。</a:t>
            </a:r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68427"/>
              </p:ext>
            </p:extLst>
          </p:nvPr>
        </p:nvGraphicFramePr>
        <p:xfrm>
          <a:off x="1207459" y="1836779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6505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59540" y="227684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マスタ作成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59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本資料では、外部のリポジトリを使用する場合に、インストーラーを使ってオールインワン構成（後述）で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を構築する手順について記載しています。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288479"/>
              </p:ext>
            </p:extLst>
          </p:nvPr>
        </p:nvGraphicFramePr>
        <p:xfrm>
          <a:off x="107380" y="1772771"/>
          <a:ext cx="8929240" cy="47013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パラメータシート（</a:t>
                      </a:r>
                      <a:r>
                        <a:rPr lang="en-US" sz="900" kern="100" dirty="0">
                          <a:effectLst/>
                        </a:rPr>
                        <a:t>Web</a:t>
                      </a:r>
                      <a:r>
                        <a:rPr lang="ja-JP" sz="900" kern="100" dirty="0">
                          <a:effectLst/>
                        </a:rPr>
                        <a:t>メニュー）を作成・管理します。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 smtClean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 smtClean="0">
                          <a:effectLst/>
                        </a:rPr>
                        <a:t>システム</a:t>
                      </a:r>
                      <a:r>
                        <a:rPr lang="ja-JP" sz="900" kern="0" dirty="0">
                          <a:effectLst/>
                        </a:rPr>
                        <a:t>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OS 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のインストールを自動化するツールです。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Cobbler 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ー上にインストールメディアと、インストール時の設定情報を記載したキックスタートファイルを登録し、ネットワークに接続した機器に対してこれらを配布することで、ネットワークインストールを可能とします。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2832483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3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 smtClean="0"/>
              <a:t>Exastro</a:t>
            </a:r>
            <a:r>
              <a:rPr lang="en-US" altLang="ja-JP" dirty="0" smtClean="0"/>
              <a:t>-ITA</a:t>
            </a:r>
            <a:r>
              <a:rPr lang="en-US" altLang="ja-JP" dirty="0"/>
              <a:t>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ja-JP" altLang="en-US" dirty="0" smtClean="0"/>
              <a:t>オンラインインストール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インストール手順について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がオンライン環境の場合、インターネット経由で必要なライブラリのインストールと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</a:t>
            </a:r>
            <a:r>
              <a:rPr lang="ja-JP" altLang="en-US" dirty="0"/>
              <a:t>を実行して環境構築を行います。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</a:t>
              </a: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000" kern="100" noProof="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856521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+mn-cs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just">
                  <a:defRPr/>
                </a:pPr>
                <a:r>
                  <a:rPr kumimoji="0" lang="en-US" altLang="ja-JP" sz="1000" kern="100" noProof="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ITA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インストールパッケージ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MariaDB</a:t>
                </a:r>
                <a:endParaRPr kumimoji="0" lang="ja-JP" altLang="en-US" sz="1050" kern="100" dirty="0"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ITA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1673</Words>
  <Application>Microsoft Office PowerPoint</Application>
  <PresentationFormat>画面に合わせる (4:3)</PresentationFormat>
  <Paragraphs>484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1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</vt:lpstr>
      <vt:lpstr>3.　ITA環境構築手順</vt:lpstr>
      <vt:lpstr>3.1　オンラインインストール</vt:lpstr>
      <vt:lpstr>3.2　事前準備（1/2）</vt:lpstr>
      <vt:lpstr>3.3　事前準備（2/2）</vt:lpstr>
      <vt:lpstr>3.4　ITA環境構築フロー</vt:lpstr>
      <vt:lpstr>3.5　環境構築（1/7）</vt:lpstr>
      <vt:lpstr>3.6　環境構築（2/7）</vt:lpstr>
      <vt:lpstr>3.7　環境構築（3/7）</vt:lpstr>
      <vt:lpstr>3.8　環境構築（4/7）</vt:lpstr>
      <vt:lpstr>3.9　環境構築（5/7）</vt:lpstr>
      <vt:lpstr>3.10　環境構築（6/7）</vt:lpstr>
      <vt:lpstr>3.11　環境構築（7/7）</vt:lpstr>
      <vt:lpstr>4.　ITA動作確認</vt:lpstr>
      <vt:lpstr>4.1　動作確認（1/5）</vt:lpstr>
      <vt:lpstr>4.2　動作確認（2/5）</vt:lpstr>
      <vt:lpstr>4.3　動作確認（3/5）</vt:lpstr>
      <vt:lpstr>4.4　動作確認（4/5）</vt:lpstr>
      <vt:lpstr>4.5　動作確認（5/5）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2020-01-20T07:53:44Z</dcterms:modified>
</cp:coreProperties>
</file>