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8"/>
  </p:notesMasterIdLst>
  <p:handoutMasterIdLst>
    <p:handoutMasterId r:id="rId39"/>
  </p:handoutMasterIdLst>
  <p:sldIdLst>
    <p:sldId id="262" r:id="rId3"/>
    <p:sldId id="507" r:id="rId4"/>
    <p:sldId id="508" r:id="rId5"/>
    <p:sldId id="509" r:id="rId6"/>
    <p:sldId id="530" r:id="rId7"/>
    <p:sldId id="510" r:id="rId8"/>
    <p:sldId id="511" r:id="rId9"/>
    <p:sldId id="532" r:id="rId10"/>
    <p:sldId id="541" r:id="rId11"/>
    <p:sldId id="542" r:id="rId12"/>
    <p:sldId id="512" r:id="rId13"/>
    <p:sldId id="513" r:id="rId14"/>
    <p:sldId id="514" r:id="rId15"/>
    <p:sldId id="515" r:id="rId16"/>
    <p:sldId id="516" r:id="rId17"/>
    <p:sldId id="543" r:id="rId18"/>
    <p:sldId id="519" r:id="rId19"/>
    <p:sldId id="545" r:id="rId20"/>
    <p:sldId id="546" r:id="rId21"/>
    <p:sldId id="547" r:id="rId22"/>
    <p:sldId id="548" r:id="rId23"/>
    <p:sldId id="549" r:id="rId24"/>
    <p:sldId id="550" r:id="rId25"/>
    <p:sldId id="522" r:id="rId26"/>
    <p:sldId id="551" r:id="rId27"/>
    <p:sldId id="523" r:id="rId28"/>
    <p:sldId id="524" r:id="rId29"/>
    <p:sldId id="533" r:id="rId30"/>
    <p:sldId id="534" r:id="rId31"/>
    <p:sldId id="535" r:id="rId32"/>
    <p:sldId id="552" r:id="rId33"/>
    <p:sldId id="553" r:id="rId34"/>
    <p:sldId id="539" r:id="rId35"/>
    <p:sldId id="554" r:id="rId36"/>
    <p:sldId id="318" r:id="rId37"/>
  </p:sldIdLst>
  <p:sldSz cx="9144000" cy="6858000" type="screen4x3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/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09"/>
          </p14:sldIdLst>
        </p14:section>
        <p14:section name="2.　System configuration" id="{A8A060BF-92DF-4F47-AFEF-F5FA058AAEFB}">
          <p14:sldIdLst>
            <p14:sldId id="530"/>
            <p14:sldId id="510"/>
            <p14:sldId id="511"/>
            <p14:sldId id="532"/>
            <p14:sldId id="541"/>
            <p14:sldId id="542"/>
          </p14:sldIdLst>
        </p14:section>
        <p14:section name="3.　ITA construction procedure" id="{2DA9D39A-9EC8-4ACB-A005-AEAFEA3CF08F}">
          <p14:sldIdLst>
            <p14:sldId id="512"/>
            <p14:sldId id="513"/>
            <p14:sldId id="514"/>
            <p14:sldId id="515"/>
            <p14:sldId id="516"/>
            <p14:sldId id="543"/>
            <p14:sldId id="519"/>
            <p14:sldId id="545"/>
            <p14:sldId id="546"/>
            <p14:sldId id="547"/>
            <p14:sldId id="548"/>
            <p14:sldId id="549"/>
            <p14:sldId id="550"/>
            <p14:sldId id="522"/>
            <p14:sldId id="551"/>
            <p14:sldId id="523"/>
          </p14:sldIdLst>
        </p14:section>
        <p14:section name="4.　ITA operation check" id="{D446366E-9E78-45E3-8F73-A5F6CC724FCE}">
          <p14:sldIdLst>
            <p14:sldId id="524"/>
            <p14:sldId id="533"/>
            <p14:sldId id="534"/>
            <p14:sldId id="535"/>
            <p14:sldId id="552"/>
            <p14:sldId id="553"/>
            <p14:sldId id="539"/>
            <p14:sldId id="554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DD3"/>
    <a:srgbClr val="E7E8EA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61" autoAdjust="0"/>
    <p:restoredTop sz="95507" autoAdjust="0"/>
  </p:normalViewPr>
  <p:slideViewPr>
    <p:cSldViewPr>
      <p:cViewPr varScale="1">
        <p:scale>
          <a:sx n="113" d="100"/>
          <a:sy n="113" d="100"/>
        </p:scale>
        <p:origin x="1440" y="8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07"/>
        <p:guide pos="212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2021/2/26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2021/2/26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42862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Version </a:t>
            </a:r>
            <a:r>
              <a:rPr lang="en-US" altLang="ja-JP" dirty="0" smtClean="0"/>
              <a:t>1.6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Offline</a:t>
            </a:r>
            <a:r>
              <a:rPr lang="ja-JP" altLang="en-US" sz="4800" b="1" dirty="0" smtClean="0"/>
              <a:t> </a:t>
            </a:r>
            <a:r>
              <a:rPr lang="en-US" altLang="ja-JP" sz="4800" b="1" dirty="0" smtClean="0"/>
              <a:t>Installation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In this document, “</a:t>
            </a:r>
            <a:r>
              <a:rPr lang="en-US" altLang="ja-JP" sz="1400" b="1" kern="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Exastro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IT Automation” is described as 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</a:t>
            </a:r>
            <a:r>
              <a:rPr lang="en-US" altLang="ja-JP" dirty="0"/>
              <a:t>5</a:t>
            </a:r>
            <a:r>
              <a:rPr lang="ja-JP" altLang="en-US" dirty="0" smtClean="0"/>
              <a:t>　</a:t>
            </a:r>
            <a:r>
              <a:rPr lang="en-US" altLang="zh-TW" dirty="0" smtClean="0"/>
              <a:t>Requirements</a:t>
            </a:r>
            <a:r>
              <a:rPr lang="ja-JP" altLang="en-US" dirty="0" smtClean="0"/>
              <a:t>　</a:t>
            </a:r>
            <a:r>
              <a:rPr lang="en-US" altLang="ja-JP" dirty="0"/>
              <a:t>4</a:t>
            </a:r>
            <a:r>
              <a:rPr lang="en-US" altLang="ja-JP" dirty="0" smtClean="0"/>
              <a:t>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ja-JP" dirty="0"/>
              <a:t>Repositories that needs to be </a:t>
            </a:r>
            <a:r>
              <a:rPr lang="en-US" altLang="ja-JP" dirty="0" smtClean="0"/>
              <a:t>referred (for cloud environments)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539440" y="1170257"/>
          <a:ext cx="7632573" cy="4099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/>
                        <a:t>リポジトリ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14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23170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52983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rhui-rhel-7-server-rhui-optional-rpms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961108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(AWS/RHUI2)</a:t>
                      </a:r>
                      <a:endParaRPr kumimoji="1" lang="ja-JP" altLang="en-US" sz="1200" b="1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238963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85310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33478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rhui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-REGION-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rhel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-server-optional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614954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(AWS/RHUI3)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1541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380592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136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rhel-7-server-rhui-optional-rpms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645104"/>
                  </a:ext>
                </a:extLst>
              </a:tr>
              <a:tr h="24887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RHEL8_AWS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34827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codeready-builder-for-rhel-8-rhui-rpms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298071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539440" y="5307885"/>
            <a:ext cx="4536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※</a:t>
            </a:r>
            <a:r>
              <a:rPr lang="en-US" altLang="ja-JP" sz="1100" dirty="0">
                <a:solidFill>
                  <a:srgbClr val="000000"/>
                </a:solidFill>
              </a:rPr>
              <a:t>RHEL7(</a:t>
            </a:r>
            <a:r>
              <a:rPr lang="en-US" altLang="ja-JP" sz="1100" kern="100" dirty="0">
                <a:solidFill>
                  <a:srgbClr val="000000"/>
                </a:solidFill>
              </a:rPr>
              <a:t>AWS/RHUI2</a:t>
            </a:r>
            <a:r>
              <a:rPr lang="ja-JP" altLang="en-US" sz="1100" kern="100" dirty="0">
                <a:solidFill>
                  <a:srgbClr val="000000"/>
                </a:solidFill>
              </a:rPr>
              <a:t>）</a:t>
            </a:r>
            <a:r>
              <a:rPr lang="en-US" altLang="ja-JP" sz="1100" kern="100" dirty="0">
                <a:solidFill>
                  <a:srgbClr val="000000"/>
                </a:solidFill>
              </a:rPr>
              <a:t>: 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RHEL7 on AWS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（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using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 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RHUI2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）</a:t>
            </a:r>
            <a:endParaRPr lang="en-US" altLang="ja-JP" sz="1100" kern="100" dirty="0">
              <a:solidFill>
                <a:srgbClr val="000000"/>
              </a:solidFill>
            </a:endParaRPr>
          </a:p>
          <a:p>
            <a:r>
              <a:rPr lang="ja-JP" altLang="en-US" sz="1100" kern="100" dirty="0"/>
              <a:t>　</a:t>
            </a:r>
            <a:r>
              <a:rPr lang="en-US" altLang="ja-JP" sz="1100" dirty="0" smtClean="0">
                <a:solidFill>
                  <a:srgbClr val="000000"/>
                </a:solidFill>
              </a:rPr>
              <a:t>RHEL7(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AWS/RHUI3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）</a:t>
            </a:r>
            <a:r>
              <a:rPr lang="en-US" altLang="ja-JP" sz="1100" kern="100" dirty="0">
                <a:solidFill>
                  <a:srgbClr val="000000"/>
                </a:solidFill>
              </a:rPr>
              <a:t>: 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RHEL7 on AWS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（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using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 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RHUI3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）</a:t>
            </a:r>
            <a:endParaRPr lang="en-US" altLang="ja-JP" sz="1100" kern="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9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　</a:t>
            </a:r>
            <a:r>
              <a:rPr lang="en-US" altLang="zh-TW" dirty="0" smtClean="0"/>
              <a:t>ITA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construction procedure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4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Offline installation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Installation procedure</a:t>
            </a:r>
          </a:p>
          <a:p>
            <a:pPr marL="180000" lvl="1" indent="0">
              <a:buNone/>
            </a:pPr>
            <a:r>
              <a:rPr lang="ja-JP" altLang="en-US" sz="1400" dirty="0"/>
              <a:t>　</a:t>
            </a:r>
            <a:r>
              <a:rPr lang="en-US" altLang="ja-JP" sz="1400" dirty="0" smtClean="0"/>
              <a:t>If the ITA server is in offline environment, follow the following procedure to construct server.</a:t>
            </a:r>
            <a:endParaRPr lang="ja-JP" altLang="en-US" sz="1400" dirty="0"/>
          </a:p>
          <a:p>
            <a:pPr lvl="1"/>
            <a:r>
              <a:rPr lang="en-US" altLang="ja-JP" sz="1400" dirty="0" smtClean="0"/>
              <a:t>Collect required library from server for library collection (online) via internet, then compress installation package and libraries in to one installation package(for offline).</a:t>
            </a:r>
            <a:endParaRPr lang="ja-JP" altLang="en-US" sz="1400" dirty="0"/>
          </a:p>
          <a:p>
            <a:pPr lvl="1"/>
            <a:r>
              <a:rPr lang="en-US" altLang="ja-JP" sz="1400" dirty="0" smtClean="0"/>
              <a:t>Move installation package (for offline) to ITA server via storage media.</a:t>
            </a:r>
            <a:endParaRPr lang="ja-JP" altLang="en-US" sz="1400" dirty="0"/>
          </a:p>
          <a:p>
            <a:pPr lvl="1"/>
            <a:r>
              <a:rPr lang="en-US" altLang="ja-JP" sz="1400" dirty="0" smtClean="0"/>
              <a:t>Create local repository from installation package (for offline), install required library then execute ITA installer.</a:t>
            </a:r>
            <a:endParaRPr lang="ja-JP" altLang="en-US" sz="1400" dirty="0"/>
          </a:p>
          <a:p>
            <a:pPr marL="0" indent="0">
              <a:buNone/>
            </a:pPr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" t="13" r="29548" b="-8"/>
          <a:stretch/>
        </p:blipFill>
        <p:spPr bwMode="auto">
          <a:xfrm rot="5400000">
            <a:off x="4085058" y="2646776"/>
            <a:ext cx="1142014" cy="2617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6" name="グループ化 5"/>
          <p:cNvGrpSpPr/>
          <p:nvPr/>
        </p:nvGrpSpPr>
        <p:grpSpPr>
          <a:xfrm>
            <a:off x="1478658" y="3318132"/>
            <a:ext cx="1917204" cy="910141"/>
            <a:chOff x="0" y="-212240"/>
            <a:chExt cx="1360968" cy="1424351"/>
          </a:xfrm>
        </p:grpSpPr>
        <p:sp>
          <p:nvSpPr>
            <p:cNvPr id="39" name="正方形/長方形 38"/>
            <p:cNvSpPr/>
            <p:nvPr/>
          </p:nvSpPr>
          <p:spPr>
            <a:xfrm>
              <a:off x="0" y="0"/>
              <a:ext cx="1360968" cy="121211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40" name="テキスト ボックス 9"/>
            <p:cNvSpPr txBox="1"/>
            <p:nvPr/>
          </p:nvSpPr>
          <p:spPr>
            <a:xfrm>
              <a:off x="26446" y="-212240"/>
              <a:ext cx="832570" cy="50083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Server for </a:t>
              </a:r>
            </a:p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library collection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テキスト ボックス 18"/>
          <p:cNvSpPr txBox="1"/>
          <p:nvPr/>
        </p:nvSpPr>
        <p:spPr>
          <a:xfrm>
            <a:off x="2187929" y="3068950"/>
            <a:ext cx="898960" cy="16285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>
                <a:effectLst/>
                <a:latin typeface="+mn-ea"/>
                <a:cs typeface="Times New Roman" panose="02020603050405020304" pitchFamily="18" charset="0"/>
              </a:rPr>
              <a:t>Online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17"/>
          <p:cNvSpPr txBox="1"/>
          <p:nvPr/>
        </p:nvSpPr>
        <p:spPr>
          <a:xfrm>
            <a:off x="5752927" y="3175891"/>
            <a:ext cx="1178177" cy="162854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>
                <a:effectLst/>
                <a:latin typeface="+mn-ea"/>
                <a:cs typeface="Times New Roman" panose="02020603050405020304" pitchFamily="18" charset="0"/>
              </a:rPr>
              <a:t>Internet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592429" y="3455436"/>
            <a:ext cx="1427911" cy="77450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grpSp>
        <p:nvGrpSpPr>
          <p:cNvPr id="10" name="グループ化 9"/>
          <p:cNvGrpSpPr/>
          <p:nvPr/>
        </p:nvGrpSpPr>
        <p:grpSpPr>
          <a:xfrm>
            <a:off x="1687245" y="3737408"/>
            <a:ext cx="1605436" cy="370331"/>
            <a:chOff x="-15" y="-26807"/>
            <a:chExt cx="986910" cy="428858"/>
          </a:xfrm>
        </p:grpSpPr>
        <p:sp>
          <p:nvSpPr>
            <p:cNvPr id="37" name="台形 36"/>
            <p:cNvSpPr/>
            <p:nvPr/>
          </p:nvSpPr>
          <p:spPr>
            <a:xfrm>
              <a:off x="50488" y="-26807"/>
              <a:ext cx="235612" cy="142239"/>
            </a:xfrm>
            <a:prstGeom prst="trapezoid">
              <a:avLst>
                <a:gd name="adj" fmla="val 3288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-15" y="23818"/>
              <a:ext cx="986910" cy="37823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ja-JP" sz="1000" kern="100" dirty="0" smtClean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Installation package</a:t>
              </a:r>
            </a:p>
            <a:p>
              <a:pPr algn="just">
                <a:spcAft>
                  <a:spcPts val="0"/>
                </a:spcAft>
              </a:pPr>
              <a:r>
                <a:rPr lang="en-US" altLang="ja-JP" sz="10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(for offline)</a:t>
              </a:r>
              <a:endParaRPr lang="en-US" altLang="ja-JP" sz="1000" kern="100" dirty="0" smtClean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右矢印 10"/>
          <p:cNvSpPr/>
          <p:nvPr/>
        </p:nvSpPr>
        <p:spPr>
          <a:xfrm rot="10800000">
            <a:off x="3211180" y="3887634"/>
            <a:ext cx="2489948" cy="116551"/>
          </a:xfrm>
          <a:prstGeom prst="right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" t="13" r="29548" b="-8"/>
          <a:stretch/>
        </p:blipFill>
        <p:spPr bwMode="auto">
          <a:xfrm rot="5400000">
            <a:off x="4101746" y="3531627"/>
            <a:ext cx="1142014" cy="2617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3" name="直線コネクタ 12"/>
          <p:cNvCxnSpPr/>
          <p:nvPr/>
        </p:nvCxnSpPr>
        <p:spPr>
          <a:xfrm>
            <a:off x="1403560" y="4533530"/>
            <a:ext cx="3237479" cy="2806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225"/>
          <p:cNvSpPr txBox="1"/>
          <p:nvPr/>
        </p:nvSpPr>
        <p:spPr>
          <a:xfrm>
            <a:off x="5876138" y="3379156"/>
            <a:ext cx="898857" cy="2134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>
                <a:effectLst/>
                <a:latin typeface="+mn-ea"/>
                <a:cs typeface="Times New Roman" panose="02020603050405020304" pitchFamily="18" charset="0"/>
              </a:rPr>
              <a:t>Repository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3773358" y="3735131"/>
            <a:ext cx="929613" cy="344188"/>
            <a:chOff x="0" y="0"/>
            <a:chExt cx="768545" cy="420969"/>
          </a:xfrm>
        </p:grpSpPr>
        <p:sp>
          <p:nvSpPr>
            <p:cNvPr id="35" name="台形 34"/>
            <p:cNvSpPr/>
            <p:nvPr/>
          </p:nvSpPr>
          <p:spPr>
            <a:xfrm>
              <a:off x="50488" y="0"/>
              <a:ext cx="235612" cy="142240"/>
            </a:xfrm>
            <a:prstGeom prst="trapezoid">
              <a:avLst>
                <a:gd name="adj" fmla="val 3288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0" y="78537"/>
              <a:ext cx="768545" cy="3424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Library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正方形/長方形 15"/>
          <p:cNvSpPr/>
          <p:nvPr/>
        </p:nvSpPr>
        <p:spPr>
          <a:xfrm>
            <a:off x="1478658" y="4762371"/>
            <a:ext cx="3270323" cy="109043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grpSp>
        <p:nvGrpSpPr>
          <p:cNvPr id="17" name="グループ化 16"/>
          <p:cNvGrpSpPr/>
          <p:nvPr/>
        </p:nvGrpSpPr>
        <p:grpSpPr>
          <a:xfrm>
            <a:off x="3523027" y="4823395"/>
            <a:ext cx="1119030" cy="893286"/>
            <a:chOff x="111354" y="0"/>
            <a:chExt cx="1248610" cy="1498424"/>
          </a:xfrm>
        </p:grpSpPr>
        <p:sp>
          <p:nvSpPr>
            <p:cNvPr id="29" name="円柱 28"/>
            <p:cNvSpPr/>
            <p:nvPr/>
          </p:nvSpPr>
          <p:spPr>
            <a:xfrm>
              <a:off x="285008" y="147566"/>
              <a:ext cx="395533" cy="215840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0" name="円柱 29"/>
            <p:cNvSpPr/>
            <p:nvPr/>
          </p:nvSpPr>
          <p:spPr>
            <a:xfrm>
              <a:off x="534390" y="195068"/>
              <a:ext cx="395533" cy="215840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1" name="テキスト ボックス 276"/>
            <p:cNvSpPr txBox="1"/>
            <p:nvPr/>
          </p:nvSpPr>
          <p:spPr>
            <a:xfrm>
              <a:off x="250264" y="586689"/>
              <a:ext cx="1003057" cy="9117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latin typeface="+mn-ea"/>
                  <a:cs typeface="Times New Roman" panose="02020603050405020304" pitchFamily="18" charset="0"/>
                </a:rPr>
                <a:t>Local</a:t>
              </a:r>
            </a:p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Repository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11354" y="0"/>
              <a:ext cx="1248610" cy="121124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3" name="円柱 32"/>
            <p:cNvSpPr/>
            <p:nvPr/>
          </p:nvSpPr>
          <p:spPr>
            <a:xfrm>
              <a:off x="356389" y="285205"/>
              <a:ext cx="395404" cy="215840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4" name="円柱 33"/>
            <p:cNvSpPr/>
            <p:nvPr/>
          </p:nvSpPr>
          <p:spPr>
            <a:xfrm>
              <a:off x="676894" y="405757"/>
              <a:ext cx="395514" cy="215851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テキスト ボックス 262"/>
          <p:cNvSpPr txBox="1"/>
          <p:nvPr/>
        </p:nvSpPr>
        <p:spPr>
          <a:xfrm>
            <a:off x="1528715" y="4655470"/>
            <a:ext cx="1007582" cy="1636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 smtClean="0">
                <a:latin typeface="+mn-ea"/>
                <a:cs typeface="Times New Roman" panose="02020603050405020304" pitchFamily="18" charset="0"/>
              </a:rPr>
              <a:t>ITA</a:t>
            </a:r>
            <a:r>
              <a:rPr lang="en-US" sz="10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sz="1000" kern="100" dirty="0" smtClean="0">
                <a:latin typeface="+mn-ea"/>
                <a:cs typeface="Times New Roman" panose="02020603050405020304" pitchFamily="18" charset="0"/>
              </a:rPr>
              <a:t>server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9" name="テキスト ボックス 264"/>
          <p:cNvSpPr txBox="1"/>
          <p:nvPr/>
        </p:nvSpPr>
        <p:spPr>
          <a:xfrm>
            <a:off x="2896430" y="5888812"/>
            <a:ext cx="898961" cy="162854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>
                <a:latin typeface="+mn-ea"/>
                <a:cs typeface="Times New Roman" panose="02020603050405020304" pitchFamily="18" charset="0"/>
              </a:rPr>
              <a:t>Offline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628857" y="4858993"/>
            <a:ext cx="1664599" cy="2072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628857" y="5098004"/>
            <a:ext cx="1663976" cy="2071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solidFill>
                  <a:srgbClr val="000000"/>
                </a:solidFill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PHP</a:t>
            </a:r>
            <a:endParaRPr lang="ja-JP" sz="100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628857" y="5331930"/>
            <a:ext cx="1663976" cy="2071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solidFill>
                  <a:srgbClr val="000000"/>
                </a:solidFill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httpd</a:t>
            </a:r>
            <a:endParaRPr lang="ja-JP" sz="100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628857" y="5576027"/>
            <a:ext cx="1663976" cy="2071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solidFill>
                  <a:srgbClr val="000000"/>
                </a:solidFill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endParaRPr lang="ja-JP" sz="105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4" name="円柱 23"/>
          <p:cNvSpPr/>
          <p:nvPr/>
        </p:nvSpPr>
        <p:spPr>
          <a:xfrm>
            <a:off x="5892826" y="3684277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5" name="円柱 24"/>
          <p:cNvSpPr/>
          <p:nvPr/>
        </p:nvSpPr>
        <p:spPr>
          <a:xfrm>
            <a:off x="6109779" y="3704619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6" name="円柱 25"/>
          <p:cNvSpPr/>
          <p:nvPr/>
        </p:nvSpPr>
        <p:spPr>
          <a:xfrm>
            <a:off x="5951237" y="3750387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7" name="円柱 26"/>
          <p:cNvSpPr/>
          <p:nvPr/>
        </p:nvSpPr>
        <p:spPr>
          <a:xfrm>
            <a:off x="6243289" y="3806326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 dirty="0" smtClean="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um</a:t>
            </a:r>
            <a:endParaRPr lang="ja-JP" sz="105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8" name="右矢印 27"/>
          <p:cNvSpPr/>
          <p:nvPr/>
        </p:nvSpPr>
        <p:spPr>
          <a:xfrm rot="5400000">
            <a:off x="2425679" y="4362131"/>
            <a:ext cx="794045" cy="200633"/>
          </a:xfrm>
          <a:prstGeom prst="right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981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Preparation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tools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tools for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constructing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Automation.</a:t>
            </a: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 smtClean="0"/>
              <a:t>RHEL Subscription</a:t>
            </a:r>
          </a:p>
          <a:p>
            <a:pPr lvl="1"/>
            <a:r>
              <a:rPr lang="en-US" altLang="ja-JP" dirty="0"/>
              <a:t>If you want to collect libraries in an non-cloud environment RHEL7/RHEL8 OS, please make sure that you are subscribed to the environment ITA is going to be installed to in advance. 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958206"/>
              </p:ext>
            </p:extLst>
          </p:nvPr>
        </p:nvGraphicFramePr>
        <p:xfrm>
          <a:off x="197392" y="1772771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1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0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</a:rPr>
                        <a:t>Storage path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en-US" altLang="ja-JP" sz="1050" kern="100" dirty="0" smtClean="0">
                          <a:effectLst/>
                        </a:rPr>
                        <a:t> installer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Answer file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construction 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Construction flow (offline)</a:t>
            </a:r>
            <a:endParaRPr lang="en-US" altLang="ja-JP" dirty="0"/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flow is as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follows.</a:t>
            </a:r>
            <a:endParaRPr lang="en-US" altLang="ja-JP" dirty="0" smtClean="0"/>
          </a:p>
          <a:p>
            <a:pPr marL="180000" lvl="1" indent="0">
              <a:buNone/>
            </a:pPr>
            <a:endParaRPr lang="ja-JP" altLang="en-US" dirty="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33232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50" name="グループ化 49"/>
          <p:cNvGrpSpPr/>
          <p:nvPr/>
        </p:nvGrpSpPr>
        <p:grpSpPr>
          <a:xfrm>
            <a:off x="395420" y="1844780"/>
            <a:ext cx="7939006" cy="3925144"/>
            <a:chOff x="360042" y="1551008"/>
            <a:chExt cx="7939006" cy="3925144"/>
          </a:xfrm>
        </p:grpSpPr>
        <p:sp>
          <p:nvSpPr>
            <p:cNvPr id="26" name="正方形/長方形 25"/>
            <p:cNvSpPr/>
            <p:nvPr/>
          </p:nvSpPr>
          <p:spPr>
            <a:xfrm>
              <a:off x="863123" y="2130932"/>
              <a:ext cx="3097153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lvl="0" indent="-228600" algn="ctr"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①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Download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file from </a:t>
              </a:r>
              <a:r>
                <a:rPr kumimoji="0" lang="en-US" altLang="ja-JP" sz="1200" dirty="0" err="1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Github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80725" y="1779317"/>
              <a:ext cx="3463012" cy="272983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60042" y="1552305"/>
              <a:ext cx="2051658" cy="45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Server for library collection</a:t>
              </a:r>
              <a:r>
                <a:rPr lang="en-US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en-US" altLang="ja-JP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offline</a:t>
              </a:r>
              <a:r>
                <a:rPr lang="en-US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984799" y="1779317"/>
              <a:ext cx="3314249" cy="363763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cxnSp>
          <p:nvCxnSpPr>
            <p:cNvPr id="39" name="直線コネクタ 38"/>
            <p:cNvCxnSpPr/>
            <p:nvPr/>
          </p:nvCxnSpPr>
          <p:spPr>
            <a:xfrm flipH="1">
              <a:off x="2400309" y="2490342"/>
              <a:ext cx="11390" cy="298581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4464420" y="1559107"/>
              <a:ext cx="1619790" cy="447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 server operation (offline)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193292" y="3080973"/>
              <a:ext cx="2912745" cy="216547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⑦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Execute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construction tool </a:t>
              </a:r>
            </a:p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(for offline)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Operation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content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1. Configure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OS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2. Configure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yum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repository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3. Install </a:t>
              </a:r>
              <a:r>
                <a:rPr kumimoji="0" lang="en-US" sz="1200" kern="100" dirty="0" err="1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MariaDB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4. Install Apache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5. Install PHP related file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6. (Install</a:t>
              </a:r>
              <a:r>
                <a:rPr kumimoji="0" lang="en-US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sz="1200" b="0" i="0" u="none" strike="noStrike" kern="1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Ansible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7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. Install ITA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6690167" y="1551008"/>
              <a:ext cx="1" cy="152785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/>
          </p:nvSpPr>
          <p:spPr>
            <a:xfrm>
              <a:off x="5194887" y="2112834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⑤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Extract installation package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(for offline)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193292" y="2595989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⑥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Edit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answer file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863123" y="4655454"/>
              <a:ext cx="3097153" cy="590989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④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Move the installation package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(for offline) to ITA server via storage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memory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866737" y="2572381"/>
              <a:ext cx="3091152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②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Edit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setting file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866736" y="3022346"/>
              <a:ext cx="3093541" cy="133350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③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Library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collection script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en-US" altLang="ja-JP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Operation content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1. Configure yum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repository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2. Collect library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3. Create compressed file </a:t>
              </a: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altLang="ja-JP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    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for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offline installation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0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dirty="0" smtClean="0"/>
              <a:t>※Execute in </a:t>
            </a:r>
            <a:r>
              <a:rPr lang="en-US" altLang="ja-JP" dirty="0" smtClean="0">
                <a:solidFill>
                  <a:srgbClr val="FF0000"/>
                </a:solidFill>
              </a:rPr>
              <a:t>online environment</a:t>
            </a:r>
          </a:p>
          <a:p>
            <a:pPr marL="0" indent="0">
              <a:buNone/>
            </a:pPr>
            <a:r>
              <a:rPr lang="en-US" altLang="ja-JP" dirty="0" smtClean="0"/>
              <a:t>※Execute as root user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 smtClean="0"/>
              <a:t>Download file from </a:t>
            </a:r>
            <a:r>
              <a:rPr lang="en-US" altLang="ja-JP" dirty="0" err="1" smtClean="0"/>
              <a:t>Github</a:t>
            </a:r>
            <a:endParaRPr lang="en-US" altLang="ja-JP" dirty="0"/>
          </a:p>
          <a:p>
            <a:pPr lvl="1"/>
            <a:r>
              <a:rPr lang="en-US" altLang="ja-JP" dirty="0"/>
              <a:t>Download file with the following command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500" dirty="0"/>
              <a:t># curl -OL https://</a:t>
            </a:r>
            <a:r>
              <a:rPr lang="en-US" altLang="ja-JP" sz="1500" dirty="0" smtClean="0"/>
              <a:t>github.com/exastro-suite/it-automation/releases/download/v</a:t>
            </a:r>
            <a:r>
              <a:rPr lang="en-US" altLang="ja-JP" sz="1500" dirty="0" smtClean="0">
                <a:solidFill>
                  <a:srgbClr val="FF0000"/>
                </a:solidFill>
              </a:rPr>
              <a:t>x.x.x</a:t>
            </a:r>
            <a:r>
              <a:rPr lang="en-US" altLang="ja-JP" sz="1500" dirty="0" smtClean="0"/>
              <a:t>/exastro-it-automation-</a:t>
            </a:r>
            <a:r>
              <a:rPr lang="en-US" altLang="ja-JP" sz="1500" dirty="0" smtClean="0">
                <a:solidFill>
                  <a:srgbClr val="FF0000"/>
                </a:solidFill>
              </a:rPr>
              <a:t>x.x.x</a:t>
            </a:r>
            <a:r>
              <a:rPr lang="en-US" altLang="ja-JP" sz="1500" dirty="0" smtClean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 </a:t>
            </a:r>
            <a:r>
              <a:rPr lang="en-US" altLang="ja-JP" dirty="0" smtClean="0"/>
              <a:t>※</a:t>
            </a:r>
            <a:r>
              <a:rPr lang="en-US" altLang="ja-JP" dirty="0"/>
              <a:t>Please install </a:t>
            </a:r>
            <a:r>
              <a:rPr lang="en-US" altLang="ja-JP" dirty="0" smtClean="0"/>
              <a:t>curl </a:t>
            </a:r>
            <a:r>
              <a:rPr lang="en-US" altLang="ja-JP" dirty="0"/>
              <a:t>command beforehand.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※</a:t>
            </a:r>
            <a:r>
              <a:rPr lang="en-US" altLang="ja-JP" dirty="0">
                <a:solidFill>
                  <a:srgbClr val="FF0000"/>
                </a:solidFill>
              </a:rPr>
              <a:t>Please change the version (</a:t>
            </a:r>
            <a:r>
              <a:rPr lang="en-US" altLang="ja-JP" dirty="0" err="1">
                <a:solidFill>
                  <a:srgbClr val="FF0000"/>
                </a:solidFill>
              </a:rPr>
              <a:t>x.x.x</a:t>
            </a:r>
            <a:r>
              <a:rPr lang="en-US" altLang="ja-JP" dirty="0">
                <a:solidFill>
                  <a:srgbClr val="FF0000"/>
                </a:solidFill>
              </a:rPr>
              <a:t>) according to the file.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altLang="ja-JP" dirty="0" smtClean="0"/>
              <a:t>Extract file</a:t>
            </a:r>
          </a:p>
          <a:p>
            <a:pPr lvl="1"/>
            <a:r>
              <a:rPr lang="en-US" altLang="ja-JP" dirty="0" smtClean="0"/>
              <a:t>Extract .tar.gz file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 smtClean="0"/>
              <a:t># </a:t>
            </a:r>
            <a:r>
              <a:rPr lang="en-US" altLang="ja-JP" sz="1400" dirty="0"/>
              <a:t>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/>
              <a:t>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br>
              <a:rPr lang="en-US" altLang="ja-JP" sz="1400" dirty="0"/>
            </a:br>
            <a:endParaRPr lang="en-US" altLang="ja-JP" dirty="0" smtClean="0"/>
          </a:p>
          <a:p>
            <a:r>
              <a:rPr lang="en-US" altLang="ja-JP" dirty="0"/>
              <a:t>Change directory</a:t>
            </a:r>
          </a:p>
          <a:p>
            <a:pPr lvl="1"/>
            <a:r>
              <a:rPr lang="en-US" altLang="ja-JP" dirty="0"/>
              <a:t>Switch current directory to the directory where the answer file and shell is located.</a:t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12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 file 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_answers.txt)</a:t>
            </a:r>
            <a:r>
              <a:rPr lang="en-US" altLang="ja-JP" dirty="0"/>
              <a:t>.</a:t>
            </a:r>
            <a:endParaRPr lang="en-US" altLang="ja-JP" dirty="0" smtClean="0"/>
          </a:p>
          <a:p>
            <a:pPr lvl="1"/>
            <a:r>
              <a:rPr lang="en-US" altLang="ja-JP" dirty="0"/>
              <a:t>Create the answer file before gathering any libraries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/>
              <a:t>If you want to collect libraries, change the "install_mode" setting value to "gather_library" 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pPr lvl="1"/>
            <a:r>
              <a:rPr lang="en-US" altLang="ja-JP" dirty="0"/>
              <a:t>When gathering libraries, </a:t>
            </a:r>
            <a:r>
              <a:rPr lang="en-US" altLang="ja-JP" dirty="0" smtClean="0"/>
              <a:t>the </a:t>
            </a:r>
            <a:r>
              <a:rPr lang="en-US" altLang="ja-JP" dirty="0"/>
              <a:t>items "Install_mode" and "linux_os" in the answer file becomes required items.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513316"/>
              </p:ext>
            </p:extLst>
          </p:nvPr>
        </p:nvGraphicFramePr>
        <p:xfrm>
          <a:off x="538952" y="2564880"/>
          <a:ext cx="8065121" cy="3976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08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1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</a:rPr>
                        <a:t>Install mode settings</a:t>
                      </a:r>
                      <a:endParaRPr lang="ja-JP" altLang="ja-JP" sz="11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・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1000" kern="100" dirty="0" smtClean="0">
                          <a:effectLst/>
                        </a:rPr>
                        <a:t>：</a:t>
                      </a:r>
                      <a:r>
                        <a:rPr lang="en-US" altLang="ja-JP" sz="1000" kern="100" dirty="0" smtClean="0">
                          <a:effectLst/>
                        </a:rPr>
                        <a:t>Install online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・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1000" kern="100" dirty="0" smtClean="0">
                          <a:effectLst/>
                        </a:rPr>
                        <a:t>：</a:t>
                      </a:r>
                      <a:r>
                        <a:rPr lang="en-US" altLang="ja-JP" sz="1000" kern="100" dirty="0" smtClean="0">
                          <a:effectLst/>
                        </a:rPr>
                        <a:t>Install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offline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・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1000" kern="100" dirty="0" smtClean="0">
                          <a:effectLst/>
                        </a:rPr>
                        <a:t>：</a:t>
                      </a:r>
                      <a:r>
                        <a:rPr lang="en-US" altLang="ja-JP" sz="1000" kern="100" dirty="0" smtClean="0">
                          <a:effectLst/>
                        </a:rPr>
                        <a:t>Gather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library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・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1000" kern="100" dirty="0" smtClean="0">
                          <a:effectLst/>
                        </a:rPr>
                        <a:t>：</a:t>
                      </a:r>
                      <a:r>
                        <a:rPr lang="en-US" altLang="ja-JP" sz="1000" kern="100" dirty="0" smtClean="0">
                          <a:effectLst/>
                        </a:rPr>
                        <a:t>Install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ITA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・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1000" kern="100" dirty="0" smtClean="0">
                          <a:effectLst/>
                        </a:rPr>
                        <a:t>：</a:t>
                      </a:r>
                      <a:r>
                        <a:rPr lang="en-US" altLang="ja-JP" sz="1000" kern="100" dirty="0" smtClean="0">
                          <a:effectLst/>
                        </a:rPr>
                        <a:t>Update ITA</a:t>
                      </a:r>
                      <a:r>
                        <a:rPr lang="ja-JP" altLang="en-US" sz="1000" kern="100" dirty="0" smtClean="0">
                          <a:effectLst/>
                        </a:rPr>
                        <a:t>（</a:t>
                      </a:r>
                      <a:r>
                        <a:rPr lang="en-US" altLang="ja-JP" sz="1000" kern="100" dirty="0" smtClean="0">
                          <a:effectLst/>
                        </a:rPr>
                        <a:t>With library install</a:t>
                      </a:r>
                      <a:r>
                        <a:rPr lang="ja-JP" altLang="en-US" sz="1000" kern="100" dirty="0" smtClean="0">
                          <a:effectLst/>
                        </a:rPr>
                        <a:t>）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・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1000" kern="100" dirty="0" smtClean="0">
                          <a:effectLst/>
                        </a:rPr>
                        <a:t>：</a:t>
                      </a:r>
                      <a:r>
                        <a:rPr lang="en-US" altLang="ja-JP" sz="1000" kern="100" dirty="0" smtClean="0">
                          <a:effectLst/>
                        </a:rPr>
                        <a:t>Update ITA</a:t>
                      </a:r>
                      <a:r>
                        <a:rPr lang="ja-JP" altLang="en-US" sz="1000" kern="100" dirty="0" smtClean="0">
                          <a:effectLst/>
                        </a:rPr>
                        <a:t>（</a:t>
                      </a:r>
                      <a:r>
                        <a:rPr lang="en-US" altLang="ja-JP" sz="1000" kern="100" dirty="0" smtClean="0">
                          <a:effectLst/>
                        </a:rPr>
                        <a:t>Without library install</a:t>
                      </a:r>
                      <a:r>
                        <a:rPr lang="ja-JP" altLang="en-US" sz="1000" kern="100" dirty="0" smtClean="0">
                          <a:effectLst/>
                        </a:rPr>
                        <a:t>）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・</a:t>
                      </a:r>
                      <a:r>
                        <a:rPr lang="en-US" altLang="ja-JP" sz="1000" kern="100" dirty="0" smtClean="0">
                          <a:effectLst/>
                        </a:rPr>
                        <a:t>Uninstall</a:t>
                      </a:r>
                      <a:r>
                        <a:rPr lang="ja-JP" altLang="en-US" sz="1000" kern="100" dirty="0" smtClean="0">
                          <a:effectLst/>
                        </a:rPr>
                        <a:t>：</a:t>
                      </a:r>
                      <a:r>
                        <a:rPr lang="en-US" altLang="ja-JP" sz="1000" kern="100" dirty="0" smtClean="0">
                          <a:effectLst/>
                        </a:rPr>
                        <a:t>Uninstall ITA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</a:rPr>
                        <a:t>※See</a:t>
                      </a:r>
                      <a:r>
                        <a:rPr lang="en-US" altLang="ja-JP" sz="1000" kern="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reference for details</a:t>
                      </a:r>
                      <a:endParaRPr lang="ja-JP" altLang="ja-JP" sz="1000" kern="100" dirty="0" smtClean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6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directory</a:t>
                      </a:r>
                      <a:endParaRPr lang="ja-JP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Please specify an absolute path for the ITA Installation directory.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Make sure the directory can be referenced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by all users.</a:t>
                      </a:r>
                      <a:endParaRPr lang="ja-JP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ja-JP" sz="10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no installation directory exists, one will be created.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※Please make sure that other users have execution rights to  ITA install directory and all its parent directories.</a:t>
                      </a:r>
                      <a:endParaRPr lang="ja-JP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kern="100" dirty="0" smtClean="0">
                          <a:effectLst/>
                        </a:rPr>
                        <a:t>ITA</a:t>
                      </a:r>
                      <a:r>
                        <a:rPr lang="en-US" altLang="ja-JP" sz="1100" kern="100" baseline="0" dirty="0" smtClean="0">
                          <a:effectLst/>
                        </a:rPr>
                        <a:t> display language</a:t>
                      </a:r>
                      <a:r>
                        <a:rPr lang="ja-JP" altLang="ja-JP" sz="1000" kern="100" dirty="0" smtClean="0">
                          <a:effectLst/>
                        </a:rPr>
                        <a:t>（</a:t>
                      </a:r>
                      <a:r>
                        <a:rPr lang="en-US" altLang="ja-JP" sz="1000" kern="100" dirty="0" smtClean="0">
                          <a:effectLst/>
                        </a:rPr>
                        <a:t>Japanese</a:t>
                      </a:r>
                      <a:r>
                        <a:rPr lang="ja-JP" altLang="ja-JP" sz="1000" kern="100" dirty="0" smtClean="0">
                          <a:effectLst/>
                        </a:rPr>
                        <a:t>（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ja_JP</a:t>
                      </a:r>
                      <a:r>
                        <a:rPr lang="ja-JP" altLang="ja-JP" sz="1000" kern="100" dirty="0" smtClean="0">
                          <a:effectLst/>
                        </a:rPr>
                        <a:t>）／</a:t>
                      </a:r>
                      <a:r>
                        <a:rPr lang="en-US" altLang="ja-JP" sz="1000" kern="100" dirty="0" smtClean="0">
                          <a:effectLst/>
                        </a:rPr>
                        <a:t>English</a:t>
                      </a:r>
                      <a:r>
                        <a:rPr lang="ja-JP" altLang="ja-JP" sz="1000" kern="100" dirty="0" smtClean="0">
                          <a:effectLst/>
                        </a:rPr>
                        <a:t>（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en_US</a:t>
                      </a:r>
                      <a:r>
                        <a:rPr lang="ja-JP" altLang="ja-JP" sz="1000" kern="100" dirty="0" smtClean="0">
                          <a:effectLst/>
                        </a:rPr>
                        <a:t>）</a:t>
                      </a:r>
                      <a:r>
                        <a:rPr lang="en-US" altLang="ja-JP" sz="1000" kern="100" dirty="0" smtClean="0">
                          <a:effectLst/>
                        </a:rPr>
                        <a:t>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6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linux_os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</a:rPr>
                        <a:t>Library gather Server OS</a:t>
                      </a:r>
                      <a:r>
                        <a:rPr lang="en-US" altLang="ja-JP" sz="900" kern="100" dirty="0" smtClean="0">
                          <a:effectLst/>
                        </a:rPr>
                        <a:t>("CentOS7","CentOS8","RHEL7","RHEL8“)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30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Specify the path of the file used</a:t>
                      </a:r>
                      <a:r>
                        <a:rPr lang="en-US" altLang="ja-JP" sz="9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for user-specified SSL private keys.</a:t>
                      </a:r>
                      <a:br>
                        <a:rPr lang="en-US" altLang="ja-JP" sz="9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(Enter only when using a user-specified SSL private key. Specify an absolute path)</a:t>
                      </a:r>
                      <a:endParaRPr lang="en-US" altLang="ja-JP" sz="5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841921"/>
                  </a:ext>
                </a:extLst>
              </a:tr>
            </a:tbl>
          </a:graphicData>
        </a:graphic>
      </p:graphicFrame>
      <p:grpSp>
        <p:nvGrpSpPr>
          <p:cNvPr id="17" name="グループ化 16"/>
          <p:cNvGrpSpPr/>
          <p:nvPr/>
        </p:nvGrpSpPr>
        <p:grpSpPr>
          <a:xfrm>
            <a:off x="160339" y="5805330"/>
            <a:ext cx="8746833" cy="351267"/>
            <a:chOff x="213569" y="5291623"/>
            <a:chExt cx="8746833" cy="351267"/>
          </a:xfrm>
        </p:grpSpPr>
        <p:sp>
          <p:nvSpPr>
            <p:cNvPr id="14" name="フリーフォーム 13"/>
            <p:cNvSpPr/>
            <p:nvPr/>
          </p:nvSpPr>
          <p:spPr bwMode="auto">
            <a:xfrm>
              <a:off x="254634" y="5291623"/>
              <a:ext cx="8633758" cy="255185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5" name="正方形/長方形 14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正方形/長方形 15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506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en-US" altLang="ja-JP" dirty="0" smtClean="0"/>
              <a:t>Execute library collection script</a:t>
            </a:r>
          </a:p>
          <a:p>
            <a:pPr lvl="1"/>
            <a:r>
              <a:rPr lang="en-US" altLang="ja-JP" dirty="0" smtClean="0"/>
              <a:t>Execute the following script to execute library collection script.</a:t>
            </a:r>
          </a:p>
          <a:p>
            <a:pPr marL="360000" lvl="2" indent="0">
              <a:buNone/>
            </a:pPr>
            <a:endParaRPr lang="en-US" altLang="ja-JP" sz="10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sh ita_gather_library.sh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Check operation</a:t>
            </a:r>
            <a:endParaRPr lang="ja-JP" altLang="en-US" dirty="0"/>
          </a:p>
          <a:p>
            <a:pPr lvl="1"/>
            <a:r>
              <a:rPr lang="en-US" altLang="ja-JP" dirty="0" smtClean="0"/>
              <a:t>After executing library collection script, the content of operation will be output to ita_gather.log</a:t>
            </a:r>
            <a:endParaRPr lang="ja-JP" altLang="en-US" dirty="0"/>
          </a:p>
          <a:p>
            <a:pPr lvl="1"/>
            <a:r>
              <a:rPr lang="en-US" altLang="ja-JP" dirty="0" smtClean="0"/>
              <a:t>Log storage path</a:t>
            </a:r>
            <a:endParaRPr lang="ja-JP" altLang="en-US" dirty="0"/>
          </a:p>
          <a:p>
            <a:pPr marL="180000" lvl="1" indent="0">
              <a:buNone/>
            </a:pPr>
            <a:r>
              <a:rPr lang="ja-JP" altLang="en-US" dirty="0" smtClean="0"/>
              <a:t>   </a:t>
            </a:r>
            <a:r>
              <a:rPr lang="en-US" altLang="ja-JP" dirty="0" smtClean="0"/>
              <a:t>/(installation file extract path)/ita_install_package/</a:t>
            </a:r>
            <a:r>
              <a:rPr lang="en-US" altLang="ja-JP" dirty="0" err="1" smtClean="0"/>
              <a:t>install_scripts</a:t>
            </a:r>
            <a:r>
              <a:rPr lang="en-US" altLang="ja-JP" dirty="0" smtClean="0"/>
              <a:t>/log/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Move file</a:t>
            </a:r>
            <a:endParaRPr lang="ja-JP" altLang="en-US" dirty="0"/>
          </a:p>
          <a:p>
            <a:pPr lvl="1"/>
            <a:r>
              <a:rPr lang="en-US" altLang="ja-JP" dirty="0" smtClean="0"/>
              <a:t>Move installation package (for offline) to ITA server via storage media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※</a:t>
            </a:r>
            <a:r>
              <a:rPr lang="en-US" altLang="ja-JP" sz="1900" dirty="0" smtClean="0">
                <a:solidFill>
                  <a:srgbClr val="FF0000"/>
                </a:solidFill>
              </a:rPr>
              <a:t>The following command are executed in ITA server (Offline environment)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 smtClean="0"/>
              <a:t>Extract installation package(for offline)</a:t>
            </a:r>
          </a:p>
          <a:p>
            <a:pPr lvl="1"/>
            <a:r>
              <a:rPr lang="en-US" altLang="ja-JP" dirty="0" smtClean="0"/>
              <a:t>Extract installation package(for offline) on ITA server</a:t>
            </a:r>
          </a:p>
          <a:p>
            <a:pPr marL="180000" lvl="1" indent="0">
              <a:buNone/>
            </a:pPr>
            <a:endParaRPr lang="en-US" altLang="ja-JP" sz="1000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# tar </a:t>
            </a:r>
            <a:r>
              <a:rPr lang="en-US" altLang="ja-JP" dirty="0"/>
              <a:t>zxf</a:t>
            </a:r>
            <a:r>
              <a:rPr lang="ja-JP" altLang="en-US" dirty="0"/>
              <a:t> </a:t>
            </a:r>
            <a:r>
              <a:rPr lang="en-US" altLang="ja-JP" dirty="0" smtClean="0"/>
              <a:t>ita_Ver</a:t>
            </a:r>
            <a:r>
              <a:rPr lang="en-US" altLang="ja-JP" dirty="0" smtClean="0">
                <a:solidFill>
                  <a:srgbClr val="FF0000"/>
                </a:solidFill>
              </a:rPr>
              <a:t>x.x</a:t>
            </a:r>
            <a:r>
              <a:rPr lang="en-US" altLang="ja-JP" dirty="0" smtClean="0"/>
              <a:t>_offline_</a:t>
            </a:r>
            <a:r>
              <a:rPr lang="en-US" altLang="ja-JP" dirty="0" smtClean="0">
                <a:solidFill>
                  <a:srgbClr val="FF0000"/>
                </a:solidFill>
              </a:rPr>
              <a:t>yyyymmddhhmmss</a:t>
            </a:r>
            <a:r>
              <a:rPr lang="en-US" altLang="ja-JP" dirty="0" smtClean="0"/>
              <a:t>.tar.gz</a:t>
            </a:r>
          </a:p>
        </p:txBody>
      </p:sp>
    </p:spTree>
    <p:extLst>
      <p:ext uri="{BB962C8B-B14F-4D97-AF65-F5344CB8AC3E}">
        <p14:creationId xmlns:p14="http://schemas.microsoft.com/office/powerpoint/2010/main" val="41586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/>
          </p:nvPr>
        </p:nvGraphicFramePr>
        <p:xfrm>
          <a:off x="538952" y="2369355"/>
          <a:ext cx="8065121" cy="41163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2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94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Install mode settings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 online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offline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Gather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library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ITA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Update ITA</a:t>
                      </a:r>
                      <a:r>
                        <a:rPr lang="ja-JP" altLang="en-US" sz="800" kern="100" dirty="0" smtClean="0">
                          <a:effectLst/>
                        </a:rPr>
                        <a:t>（</a:t>
                      </a:r>
                      <a:r>
                        <a:rPr lang="en-US" altLang="ja-JP" sz="800" kern="100" dirty="0" smtClean="0">
                          <a:effectLst/>
                        </a:rPr>
                        <a:t>With library 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Update ITA</a:t>
                      </a:r>
                      <a:r>
                        <a:rPr lang="ja-JP" altLang="en-US" sz="800" kern="100" dirty="0" smtClean="0">
                          <a:effectLst/>
                        </a:rPr>
                        <a:t>（</a:t>
                      </a:r>
                      <a:r>
                        <a:rPr lang="en-US" altLang="ja-JP" sz="800" kern="100" dirty="0" smtClean="0">
                          <a:effectLst/>
                        </a:rPr>
                        <a:t>Without library 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 ITA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700" kern="10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ja-JP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※See</a:t>
                      </a:r>
                      <a:r>
                        <a:rPr lang="en-US" altLang="ja-JP" sz="800" kern="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reference for details</a:t>
                      </a:r>
                      <a:endParaRPr lang="ja-JP" altLang="ja-JP" sz="800" kern="100" dirty="0" smtClean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4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directory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Please specify an absolute path for the ITA Installation directory.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Make sure the directory can be referenced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by all users.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ja-JP" sz="10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no installation directory exists, one will be created.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※Please make sure that other users have execution rights to  ITA install directory and all its parent directories.</a:t>
                      </a:r>
                      <a:endParaRPr lang="ja-JP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1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en-US" sz="1000" kern="100" baseline="0" dirty="0" smtClean="0">
                          <a:effectLst/>
                        </a:rPr>
                        <a:t> display language</a:t>
                      </a:r>
                      <a:r>
                        <a:rPr lang="ja-JP" sz="800" kern="100" dirty="0" smtClean="0">
                          <a:effectLst/>
                        </a:rPr>
                        <a:t>（</a:t>
                      </a:r>
                      <a:r>
                        <a:rPr lang="en-US" altLang="ja-JP" sz="800" kern="100" dirty="0" smtClean="0">
                          <a:effectLst/>
                        </a:rPr>
                        <a:t>Japanese</a:t>
                      </a:r>
                      <a:r>
                        <a:rPr lang="ja-JP" sz="800" kern="100" dirty="0" smtClean="0">
                          <a:effectLst/>
                        </a:rPr>
                        <a:t>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</a:t>
                      </a:r>
                      <a:r>
                        <a:rPr lang="ja-JP" sz="800" kern="100" dirty="0" smtClean="0">
                          <a:effectLst/>
                        </a:rPr>
                        <a:t>／</a:t>
                      </a:r>
                      <a:r>
                        <a:rPr lang="en-US" altLang="ja-JP" sz="800" kern="100" dirty="0" smtClean="0">
                          <a:effectLst/>
                        </a:rPr>
                        <a:t>English</a:t>
                      </a:r>
                      <a:r>
                        <a:rPr lang="ja-JP" sz="800" kern="100" dirty="0" smtClean="0">
                          <a:effectLst/>
                        </a:rPr>
                        <a:t>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91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Linux_os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dirty="0" err="1" smtClean="0"/>
                        <a:t>ー</a:t>
                      </a:r>
                      <a:endParaRPr lang="ja-JP" altLang="en-US" sz="1000" dirty="0"/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en-US" sz="1000" kern="100" baseline="0" dirty="0" smtClean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Server OS</a:t>
                      </a:r>
                      <a:r>
                        <a:rPr lang="en-US" altLang="ja-JP" sz="1000" kern="100" dirty="0" smtClean="0">
                          <a:effectLst/>
                        </a:rPr>
                        <a:t>("CentOS7","CentOS8","RHEL7","RHEL8“)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1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dirty="0" err="1" smtClean="0"/>
                        <a:t>ー</a:t>
                      </a:r>
                      <a:endParaRPr lang="ja-JP" altLang="en-US" sz="1000" dirty="0"/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Root password for MariaDB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40366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Db_name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name for MariaDB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309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Db_username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―</a:t>
                      </a:r>
                      <a:endParaRPr lang="ja-JP" altLang="ja-JP" sz="1000" kern="100" dirty="0" smtClean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―</a:t>
                      </a:r>
                      <a:endParaRPr lang="ja-JP" altLang="ja-JP" sz="1000" kern="100" dirty="0" smtClean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username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797380"/>
                  </a:ext>
                </a:extLst>
              </a:tr>
              <a:tr h="33309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Db_password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―</a:t>
                      </a:r>
                      <a:endParaRPr lang="ja-JP" altLang="ja-JP" sz="1000" kern="100" dirty="0" smtClean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―</a:t>
                      </a:r>
                      <a:endParaRPr lang="en-US" altLang="ja-JP" sz="1000" kern="100" dirty="0" smtClean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password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56772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 file 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_answers.txt)</a:t>
            </a:r>
          </a:p>
          <a:p>
            <a:pPr lvl="1"/>
            <a:r>
              <a:rPr lang="en-US" altLang="ja-JP" dirty="0" smtClean="0"/>
              <a:t>Please edit the answer file to configure the ITA Update.</a:t>
            </a:r>
          </a:p>
          <a:p>
            <a:pPr lvl="1"/>
            <a:r>
              <a:rPr lang="en-US" altLang="ja-JP" dirty="0"/>
              <a:t>If you wish to do the installation offline, change the "install_mode" setting value to "Install_Offline".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200" dirty="0" smtClean="0"/>
              <a:t>                                       Answer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file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(ita_answers.txt) item list</a:t>
            </a:r>
            <a:r>
              <a:rPr lang="ja-JP" altLang="en-US" sz="1200" dirty="0" smtClean="0"/>
              <a:t>（</a:t>
            </a:r>
            <a:r>
              <a:rPr lang="en-US" altLang="ja-JP" sz="1200" dirty="0" smtClean="0"/>
              <a:t>1/2)</a:t>
            </a:r>
            <a:endParaRPr lang="ja-JP" altLang="en-US" sz="1200" dirty="0"/>
          </a:p>
          <a:p>
            <a:pPr marL="180000" lvl="1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4292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en-US" altLang="ja-JP" dirty="0" smtClean="0"/>
              <a:t>The </a:t>
            </a:r>
            <a:r>
              <a:rPr lang="en-US" altLang="ja-JP" dirty="0"/>
              <a:t>items from " ITA base" to " Terraform driver" are install setting items for ITA, ITA functions and any connected drivers. </a:t>
            </a:r>
            <a:endParaRPr lang="en-US" altLang="ja-JP" dirty="0" smtClean="0"/>
          </a:p>
          <a:p>
            <a:pPr lvl="1"/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lvl="1"/>
            <a:endParaRPr lang="en-US" altLang="ja-JP" sz="800" kern="100" dirty="0" smtClean="0">
              <a:latin typeface="+mn-ea"/>
              <a:cs typeface="Times New Roman" panose="02020603050405020304" pitchFamily="18" charset="0"/>
            </a:endParaRPr>
          </a:p>
          <a:p>
            <a:pPr lvl="2"/>
            <a:r>
              <a:rPr lang="en-US" altLang="ja-JP" dirty="0"/>
              <a:t>Answer</a:t>
            </a:r>
            <a:r>
              <a:rPr lang="ja-JP" altLang="en-US" dirty="0"/>
              <a:t> </a:t>
            </a:r>
            <a:r>
              <a:rPr lang="en-US" altLang="ja-JP" dirty="0"/>
              <a:t>file</a:t>
            </a:r>
            <a:r>
              <a:rPr lang="ja-JP" altLang="en-US" dirty="0"/>
              <a:t> </a:t>
            </a:r>
            <a:r>
              <a:rPr lang="en-US" altLang="ja-JP" dirty="0"/>
              <a:t>(ita_answers.txt) item list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en-US" altLang="ja-JP" dirty="0"/>
              <a:t>)</a:t>
            </a:r>
            <a:endParaRPr lang="ja-JP" altLang="en-US" dirty="0"/>
          </a:p>
          <a:p>
            <a:pPr marL="360000" lvl="2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539440" y="2074508"/>
          <a:ext cx="8424074" cy="36617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3227805427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1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Required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Initial value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Installs ITA ( “yes” only)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Decides whether to install the construction file management function or not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Decides whether to install the menu creation function or not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Decides whether to install the host group function or not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Decides whether</a:t>
                      </a:r>
                      <a:r>
                        <a:rPr lang="en-US" sz="1000" kern="100" baseline="0" dirty="0" smtClean="0">
                          <a:effectLst/>
                        </a:rPr>
                        <a:t> to install Ansible driver or not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Decides whether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to install Cobbler driver or not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no</a:t>
                      </a:r>
                      <a:endParaRPr lang="ja-JP" sz="10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Decides whether to install Terraform driver or not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en-US" altLang="ja-JP" sz="10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domain name specification (used when the ITA installer creates a self-certificate.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564628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任意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Specify</a:t>
                      </a:r>
                      <a:r>
                        <a:rPr lang="en-US" altLang="ja-JP" sz="90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the path of the file used for the user specified SSL server certificate (</a:t>
                      </a:r>
                      <a:r>
                        <a:rPr lang="en-US" altLang="ja-JP" sz="80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Enter only when using a user specified SSL certificate. Specify an absolute path</a:t>
                      </a:r>
                      <a:r>
                        <a:rPr lang="en-US" altLang="ja-JP" sz="90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altLang="ja-JP" sz="900" kern="100" dirty="0" smtClean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483838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任意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Specify the path of the file used</a:t>
                      </a:r>
                      <a:r>
                        <a:rPr lang="en-US" altLang="ja-JP" sz="9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for user-specified SSL private keys.</a:t>
                      </a:r>
                      <a:br>
                        <a:rPr lang="en-US" altLang="ja-JP" sz="9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(Enter only when using a user-specified SSL private key. Specify an absolute path)</a:t>
                      </a:r>
                      <a:endParaRPr lang="en-US" altLang="ja-JP" sz="6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56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35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3312460" cy="629135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Introduction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About this guide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 smtClean="0">
                <a:latin typeface="+mn-ea"/>
              </a:rPr>
              <a:t>System configuration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Environment construction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System requirements   (1/4</a:t>
            </a:r>
            <a:r>
              <a:rPr lang="en-US" altLang="ja-JP" sz="1400" dirty="0">
                <a:latin typeface="+mn-ea"/>
              </a:rPr>
              <a:t>)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2.3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System requirements </a:t>
            </a:r>
            <a:r>
              <a:rPr lang="en-US" altLang="ja-JP" sz="1400" dirty="0" smtClean="0">
                <a:latin typeface="+mn-ea"/>
              </a:rPr>
              <a:t>  (2/4</a:t>
            </a:r>
            <a:r>
              <a:rPr lang="en-US" altLang="ja-JP" sz="1400" dirty="0">
                <a:latin typeface="+mn-ea"/>
              </a:rPr>
              <a:t>)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2.4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System requirements </a:t>
            </a:r>
            <a:r>
              <a:rPr lang="ja-JP" altLang="en-US" sz="1400" dirty="0">
                <a:latin typeface="+mn-ea"/>
              </a:rPr>
              <a:t>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(3/4</a:t>
            </a:r>
            <a:r>
              <a:rPr lang="en-US" altLang="ja-JP" sz="1400" dirty="0">
                <a:latin typeface="+mn-ea"/>
              </a:rPr>
              <a:t>)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>
                <a:latin typeface="+mn-ea"/>
              </a:rPr>
              <a:t> </a:t>
            </a:r>
            <a:r>
              <a:rPr lang="ja-JP" altLang="en-US" sz="1400" dirty="0" smtClean="0">
                <a:latin typeface="+mn-ea"/>
              </a:rPr>
              <a:t>   </a:t>
            </a:r>
            <a:r>
              <a:rPr lang="en-US" altLang="ja-JP" sz="1400" dirty="0" smtClean="0">
                <a:latin typeface="+mn-ea"/>
              </a:rPr>
              <a:t>2.5    System requirements   (4/4)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 smtClean="0">
                <a:latin typeface="+mn-ea"/>
              </a:rPr>
              <a:t>ITA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 smtClean="0">
                <a:latin typeface="+mn-ea"/>
              </a:rPr>
              <a:t>construction procedure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Offline installation</a:t>
            </a:r>
            <a:endParaRPr lang="ja-JP" altLang="en-US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Preparation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3.3    </a:t>
            </a: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construction flow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2/11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3/11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4/11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5/11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3.9 </a:t>
            </a:r>
            <a:r>
              <a:rPr lang="en-US" altLang="ja-JP" sz="1400" dirty="0" smtClean="0">
                <a:latin typeface="+mn-ea"/>
              </a:rPr>
              <a:t>   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6/11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3.10 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7/11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3.11 </a:t>
            </a:r>
            <a:r>
              <a:rPr lang="en-US" altLang="ja-JP" sz="1400" dirty="0" smtClean="0">
                <a:latin typeface="+mn-ea"/>
              </a:rPr>
              <a:t> 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8/11</a:t>
            </a:r>
            <a:r>
              <a:rPr lang="ja-JP" altLang="en-US" sz="1400" dirty="0" smtClean="0">
                <a:latin typeface="+mn-ea"/>
              </a:rPr>
              <a:t>）</a:t>
            </a:r>
            <a:r>
              <a:rPr lang="en-US" altLang="ja-JP" sz="1400" dirty="0">
                <a:latin typeface="+mn-ea"/>
              </a:rPr>
              <a:t/>
            </a:r>
            <a:br>
              <a:rPr lang="en-US" altLang="ja-JP" sz="1400" dirty="0">
                <a:latin typeface="+mn-ea"/>
              </a:rPr>
            </a:br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3.12 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9</a:t>
            </a:r>
            <a:r>
              <a:rPr lang="en-US" altLang="ja-JP" sz="1400" dirty="0" smtClean="0">
                <a:latin typeface="+mn-ea"/>
              </a:rPr>
              <a:t>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3.13 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10/11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3.14 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11/11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5291631" y="522116"/>
            <a:ext cx="331246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Operation check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    </a:t>
            </a:r>
            <a:r>
              <a:rPr lang="en-US" altLang="zh-TW" sz="1400" dirty="0">
                <a:latin typeface="+mn-ea"/>
              </a:rPr>
              <a:t>4.1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>
                <a:latin typeface="+mn-ea"/>
              </a:rPr>
              <a:t>1/6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>
                <a:latin typeface="+mn-ea"/>
              </a:rPr>
              <a:t>2/6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>
                <a:latin typeface="+mn-ea"/>
              </a:rPr>
              <a:t>3/6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>
                <a:latin typeface="+mn-ea"/>
              </a:rPr>
              <a:t>4/6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>
                <a:latin typeface="+mn-ea"/>
              </a:rPr>
              <a:t>5/6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</a:t>
            </a:r>
            <a:r>
              <a:rPr lang="ja-JP" altLang="en-US" sz="1400" dirty="0">
                <a:latin typeface="+mn-ea"/>
              </a:rPr>
              <a:t>  </a:t>
            </a:r>
            <a:r>
              <a:rPr lang="en-US" altLang="zh-TW" sz="1400" dirty="0">
                <a:latin typeface="+mn-ea"/>
              </a:rPr>
              <a:t>4.6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>
                <a:latin typeface="+mn-ea"/>
              </a:rPr>
              <a:t>6/6</a:t>
            </a:r>
            <a:r>
              <a:rPr lang="zh-TW" altLang="en-US" sz="1400" dirty="0" smtClean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endParaRPr lang="en-US" altLang="zh-TW" sz="1400" dirty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5. Reference</a:t>
            </a:r>
            <a:br>
              <a:rPr lang="en-US" altLang="zh-TW" sz="1400" dirty="0" smtClean="0">
                <a:latin typeface="+mn-ea"/>
              </a:rPr>
            </a:br>
            <a:r>
              <a:rPr lang="en-US" altLang="zh-TW" sz="1400" dirty="0" smtClean="0">
                <a:latin typeface="+mn-ea"/>
              </a:rPr>
              <a:t>   5.1   Reference (1/2)</a:t>
            </a:r>
            <a:br>
              <a:rPr lang="en-US" altLang="zh-TW" sz="1400" dirty="0" smtClean="0">
                <a:latin typeface="+mn-ea"/>
              </a:rPr>
            </a:br>
            <a:r>
              <a:rPr lang="en-US" altLang="zh-TW" sz="1400" dirty="0" smtClean="0">
                <a:latin typeface="+mn-ea"/>
              </a:rPr>
              <a:t>   5.2   Reference (2/2)</a:t>
            </a:r>
            <a:endParaRPr lang="en-US" altLang="zh-TW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13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3.7	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 Construction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6/11)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dirty="0"/>
              <a:t>User specified server certificates and private keys.</a:t>
            </a:r>
            <a:r>
              <a:rPr lang="en-US" altLang="ja-JP" sz="2000" dirty="0"/>
              <a:t> </a:t>
            </a:r>
            <a:endParaRPr lang="en-US" altLang="ja-JP" sz="2000" dirty="0" smtClean="0"/>
          </a:p>
          <a:p>
            <a:pPr lvl="1">
              <a:lnSpc>
                <a:spcPct val="110000"/>
              </a:lnSpc>
            </a:pPr>
            <a:r>
              <a:rPr lang="en-US" altLang="ja-JP" dirty="0"/>
              <a:t>It is possible to use files prepared by users as server certificates and private keys</a:t>
            </a:r>
            <a:r>
              <a:rPr lang="en-US" altLang="ja-JP" dirty="0" smtClean="0"/>
              <a:t>.</a:t>
            </a:r>
            <a:r>
              <a:rPr lang="en-US" altLang="ja-JP" dirty="0"/>
              <a:t> If you want to use them, please prepare both a server certificate and a private key and input their file paths to "Certificate_path" and "private_key_path" respectively in the answer file. It is not possible to use only either server certificates or private keys.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endParaRPr lang="en-US" altLang="ja-JP" sz="1700" dirty="0" smtClean="0"/>
          </a:p>
          <a:p>
            <a:pPr lvl="1"/>
            <a:r>
              <a:rPr lang="en-US" altLang="ja-JP" dirty="0"/>
              <a:t>If the server certificate includes an intermediate certificate, </a:t>
            </a:r>
            <a:br>
              <a:rPr lang="en-US" altLang="ja-JP" dirty="0"/>
            </a:br>
            <a:r>
              <a:rPr lang="en-US" altLang="ja-JP" dirty="0"/>
              <a:t>Create a file that connects the two and set the path of the file to "certificate_path" </a:t>
            </a:r>
            <a:endParaRPr lang="en-US" altLang="ja-JP" sz="1700" dirty="0"/>
          </a:p>
          <a:p>
            <a:pPr marL="180000" lvl="1" indent="0">
              <a:buNone/>
            </a:pPr>
            <a:r>
              <a:rPr lang="ja-JP" altLang="en-US" sz="1200" kern="100" dirty="0">
                <a:cs typeface="Times New Roman" panose="02020603050405020304" pitchFamily="18" charset="0"/>
              </a:rPr>
              <a:t>　</a:t>
            </a:r>
            <a:r>
              <a:rPr lang="en-US" altLang="ja-JP" sz="1200" dirty="0"/>
              <a:t>Example of Creation </a:t>
            </a:r>
            <a:r>
              <a:rPr lang="en-US" altLang="ja-JP" sz="1200" dirty="0" smtClean="0"/>
              <a:t>command</a:t>
            </a:r>
            <a:br>
              <a:rPr lang="en-US" altLang="ja-JP" sz="1200" dirty="0" smtClean="0"/>
            </a:br>
            <a:r>
              <a:rPr lang="en-US" altLang="ja-JP" sz="1200" dirty="0" smtClean="0"/>
              <a:t> </a:t>
            </a:r>
            <a:r>
              <a:rPr lang="en-US" altLang="ja-JP" sz="1200" dirty="0"/>
              <a:t>#cat(Server certificate file)(Intermediate certificate file)(Linked server certificate file).</a:t>
            </a:r>
            <a:r>
              <a:rPr lang="en-US" altLang="ja-JP" sz="1100" dirty="0"/>
              <a:t> </a:t>
            </a:r>
            <a:r>
              <a:rPr lang="en-US" altLang="ja-JP" sz="1100" dirty="0" smtClean="0"/>
              <a:t/>
            </a:r>
            <a:br>
              <a:rPr lang="en-US" altLang="ja-JP" sz="1100" dirty="0" smtClean="0"/>
            </a:br>
            <a:r>
              <a:rPr lang="en-US" altLang="ja-JP" sz="1100" dirty="0" smtClean="0"/>
              <a:t/>
            </a:r>
            <a:br>
              <a:rPr lang="en-US" altLang="ja-JP" sz="1100" dirty="0" smtClean="0"/>
            </a:br>
            <a:endParaRPr lang="en-US" altLang="ja-JP" sz="1400" dirty="0"/>
          </a:p>
          <a:p>
            <a:pPr lvl="1"/>
            <a:r>
              <a:rPr lang="en-US" altLang="ja-JP" dirty="0"/>
              <a:t>If nothing is input for "certificate_path" and "private_key_path", </a:t>
            </a:r>
            <a:br>
              <a:rPr lang="en-US" altLang="ja-JP" dirty="0"/>
            </a:br>
            <a:r>
              <a:rPr lang="en-US" altLang="ja-JP" dirty="0"/>
              <a:t>The ITA installer will use the value of "ita_domain" in the answer file to create and install the self-certificate.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smtClean="0"/>
              <a:t>※</a:t>
            </a:r>
            <a:r>
              <a:rPr lang="en-US" altLang="ja-JP" dirty="0"/>
              <a:t>The "ita_domain" is used as the common name when creating the </a:t>
            </a:r>
            <a:r>
              <a:rPr lang="en-US" altLang="ja-JP" dirty="0" smtClean="0"/>
              <a:t>self-certificate. It </a:t>
            </a:r>
            <a:r>
              <a:rPr lang="en-US" altLang="ja-JP" dirty="0"/>
              <a:t>is also the file name for the self-certificate and the private key. 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0820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3.7	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 Construction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(7/11)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altLang="ja-JP" dirty="0"/>
              <a:t>When installing, the server certificate and private key are placed in the (/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pki</a:t>
            </a:r>
            <a:r>
              <a:rPr lang="en-US" altLang="ja-JP" dirty="0"/>
              <a:t>/</a:t>
            </a:r>
            <a:r>
              <a:rPr lang="en-US" altLang="ja-JP" dirty="0" err="1"/>
              <a:t>tls</a:t>
            </a:r>
            <a:r>
              <a:rPr lang="en-US" altLang="ja-JP" dirty="0"/>
              <a:t>/certs</a:t>
            </a:r>
            <a:r>
              <a:rPr lang="en-US" altLang="ja-JP" dirty="0" smtClean="0"/>
              <a:t>). However</a:t>
            </a:r>
            <a:r>
              <a:rPr lang="en-US" altLang="ja-JP" dirty="0"/>
              <a:t>, since they will be removed from that directory when uninstalled, please manage the original server certificate and private key files with care when using user-specified server certificates and private keys. </a:t>
            </a:r>
            <a:endParaRPr lang="en-US" altLang="ja-JP" dirty="0" smtClean="0"/>
          </a:p>
          <a:p>
            <a:pPr lvl="1">
              <a:lnSpc>
                <a:spcPct val="110000"/>
              </a:lnSpc>
            </a:pP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ja-JP" dirty="0" smtClean="0"/>
              <a:t>When </a:t>
            </a:r>
            <a:r>
              <a:rPr lang="en-US" altLang="ja-JP" dirty="0"/>
              <a:t>uninstalling, if both "certificate_path" and "private_key_path" in the answer file (ita_answers.txt) are specified, the specified files will be deleted. If no file is specified, the name specified in "ita_domain" will be used to delete the used file. 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510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（</a:t>
            </a:r>
            <a:r>
              <a:rPr lang="en-US" altLang="ja-JP" dirty="0"/>
              <a:t>8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Sample of the answer file (ita_answers.txt)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</a:rPr>
              <a:t>(ita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.txt):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 algn="ctr">
              <a:buNone/>
            </a:pP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Answer file (ita_answers.txt) sample (1/2)</a:t>
            </a:r>
          </a:p>
          <a:p>
            <a:pPr marL="360000" lvl="2" indent="0">
              <a:buNone/>
            </a:pP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374907" y="2132915"/>
            <a:ext cx="4320000" cy="410457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ffline</a:t>
            </a: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("CentOS7","CentOS8","RHEL7","RHEL8")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 If registering a subscription is needed in order to acquire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the RHEL7 and RHEL8 libraries, please do so in advance.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linux_os:CentOS7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7020920" y="2598978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Items in the answer file (ita_answer.txt) does not support full-width </a:t>
            </a:r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characters.</a:t>
            </a:r>
          </a:p>
        </p:txBody>
      </p:sp>
      <p:grpSp>
        <p:nvGrpSpPr>
          <p:cNvPr id="13" name="グループ化 12"/>
          <p:cNvGrpSpPr/>
          <p:nvPr/>
        </p:nvGrpSpPr>
        <p:grpSpPr>
          <a:xfrm>
            <a:off x="6765354" y="2345466"/>
            <a:ext cx="565503" cy="549789"/>
            <a:chOff x="162795" y="3812178"/>
            <a:chExt cx="565503" cy="549789"/>
          </a:xfrm>
        </p:grpSpPr>
        <p:sp>
          <p:nvSpPr>
            <p:cNvPr id="1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0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3.12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（</a:t>
            </a:r>
            <a:r>
              <a:rPr lang="en-US" altLang="ja-JP" dirty="0"/>
              <a:t>9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</a:rPr>
              <a:t>(ita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.txt):</a:t>
            </a:r>
            <a:b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                        </a:t>
            </a:r>
            <a:r>
              <a:rPr lang="ja-JP" altLang="en-US" dirty="0"/>
              <a:t>・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Answer file (ita_answers.txt) sample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(2/2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180000" lvl="1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378729" y="1484730"/>
            <a:ext cx="4320000" cy="504070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domain name.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1772770"/>
            <a:ext cx="2015700" cy="201628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Define the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MariaDB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 Database name, Username and Password in the Answer file.</a:t>
            </a:r>
          </a:p>
          <a:p>
            <a:pPr algn="ctr"/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050" b="1" dirty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ja-JP" sz="1050" b="1" dirty="0">
                <a:solidFill>
                  <a:srgbClr val="FF0000"/>
                </a:solidFill>
                <a:latin typeface="+mn-ea"/>
              </a:rPr>
              <a:t>The password can only use half-with English letters/number and symbols</a:t>
            </a:r>
            <a:endParaRPr lang="en-US" altLang="ja-JP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456814" y="148473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1772770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グループ化 6"/>
          <p:cNvGrpSpPr/>
          <p:nvPr/>
        </p:nvGrpSpPr>
        <p:grpSpPr>
          <a:xfrm>
            <a:off x="6765354" y="1519258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2378729" y="4660254"/>
            <a:ext cx="3987446" cy="17280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4" name="直線コネクタ 13"/>
          <p:cNvCxnSpPr/>
          <p:nvPr/>
        </p:nvCxnSpPr>
        <p:spPr bwMode="auto">
          <a:xfrm>
            <a:off x="6441144" y="4804274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角丸四角形 14"/>
          <p:cNvSpPr/>
          <p:nvPr/>
        </p:nvSpPr>
        <p:spPr bwMode="auto">
          <a:xfrm>
            <a:off x="7020920" y="4762662"/>
            <a:ext cx="2015700" cy="140980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Enter only if you are using both user-specified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ssl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 certificate and private key.</a:t>
            </a:r>
          </a:p>
          <a:p>
            <a:pPr algn="ctr"/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It is not possible to use only one of them.</a:t>
            </a:r>
          </a:p>
          <a:p>
            <a:pPr algn="ctr"/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ja-JP" sz="10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6765354" y="4509150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33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dirty="0" smtClean="0"/>
              <a:t>Execute construction tool (for offline)</a:t>
            </a:r>
          </a:p>
          <a:p>
            <a:pPr lvl="1"/>
            <a:r>
              <a:rPr lang="en-US" altLang="ja-JP" dirty="0" smtClean="0"/>
              <a:t>Execute the construction tool with the following command.</a:t>
            </a: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sh ita_builder_offline.sh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Check the process</a:t>
            </a:r>
            <a:endParaRPr lang="ja-JP" altLang="en-US" dirty="0"/>
          </a:p>
          <a:p>
            <a:pPr lvl="1"/>
            <a:r>
              <a:rPr lang="en-US" altLang="ja-JP" dirty="0"/>
              <a:t>The content of </a:t>
            </a:r>
            <a:r>
              <a:rPr lang="en-US" altLang="ja-JP" dirty="0" smtClean="0"/>
              <a:t>process </a:t>
            </a:r>
            <a:r>
              <a:rPr lang="en-US" altLang="ja-JP" dirty="0"/>
              <a:t>executed by </a:t>
            </a:r>
            <a:r>
              <a:rPr lang="en-US" altLang="ja-JP" dirty="0" smtClean="0"/>
              <a:t>construction </a:t>
            </a:r>
            <a:r>
              <a:rPr lang="en-US" altLang="ja-JP" dirty="0"/>
              <a:t>tool is output to 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 and ita_installer.log</a:t>
            </a:r>
            <a:endParaRPr lang="en-US" altLang="ja-JP" dirty="0"/>
          </a:p>
          <a:p>
            <a:pPr lvl="1"/>
            <a:r>
              <a:rPr lang="en-US" altLang="ja-JP" dirty="0"/>
              <a:t>Log storage path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 smtClean="0"/>
              <a:t>/(</a:t>
            </a:r>
            <a:r>
              <a:rPr lang="en-US" altLang="ja-JP" sz="1400" kern="100" dirty="0"/>
              <a:t>Installation file extract path</a:t>
            </a:r>
            <a:r>
              <a:rPr lang="en-US" altLang="ja-JP" sz="1400" dirty="0" smtClean="0"/>
              <a:t>)/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</a:t>
            </a:r>
            <a:r>
              <a:rPr lang="en-US" altLang="ja-JP" sz="1400" dirty="0"/>
              <a:t>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274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en-US" altLang="ja-JP" dirty="0"/>
              <a:t>	</a:t>
            </a:r>
            <a:r>
              <a:rPr lang="en-US" altLang="ja-JP" dirty="0" smtClean="0"/>
              <a:t>Construction (</a:t>
            </a:r>
            <a:r>
              <a:rPr lang="en-US" altLang="ja-JP" dirty="0"/>
              <a:t>8</a:t>
            </a:r>
            <a:r>
              <a:rPr lang="en-US" altLang="ja-JP" dirty="0" smtClean="0"/>
              <a:t>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dirty="0" smtClean="0"/>
              <a:t>Executing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(for online installation)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Execute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with </a:t>
            </a:r>
            <a:r>
              <a:rPr lang="en-US" altLang="ja-JP" dirty="0" smtClean="0"/>
              <a:t>the following command:</a:t>
            </a: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ita_builder_installer.sh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Check process</a:t>
            </a:r>
            <a:endParaRPr lang="ja-JP" altLang="en-US" dirty="0"/>
          </a:p>
          <a:p>
            <a:pPr lvl="1"/>
            <a:r>
              <a:rPr lang="en-US" altLang="ja-JP" dirty="0"/>
              <a:t>The content of process executed by construction tool is output to </a:t>
            </a:r>
            <a:r>
              <a:rPr lang="en-US" altLang="ja-JP" kern="100" dirty="0"/>
              <a:t>ita</a:t>
            </a:r>
            <a:r>
              <a:rPr lang="en-US" altLang="ja-JP" dirty="0"/>
              <a:t>_builder.log and ita_installer.log</a:t>
            </a:r>
          </a:p>
          <a:p>
            <a:pPr lvl="1"/>
            <a:r>
              <a:rPr lang="en-US" altLang="ja-JP" dirty="0"/>
              <a:t>Log storage path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 smtClean="0"/>
              <a:t>/(</a:t>
            </a:r>
            <a:r>
              <a:rPr lang="en-US" altLang="ja-JP" sz="1400" kern="100" dirty="0"/>
              <a:t>Installation file extract path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Exit status</a:t>
            </a:r>
          </a:p>
          <a:p>
            <a:pPr lvl="1"/>
            <a:r>
              <a:rPr lang="en-US" altLang="ja-JP" dirty="0"/>
              <a:t>The ITA installer returns one of the exit statuses listed below depending on the shell process exit status.</a:t>
            </a:r>
          </a:p>
          <a:p>
            <a:pPr marL="360000" lvl="2" indent="0">
              <a:buNone/>
            </a:pPr>
            <a:r>
              <a:rPr lang="en-US" altLang="ja-JP" dirty="0"/>
              <a:t>Normal exit</a:t>
            </a:r>
            <a:r>
              <a:rPr lang="ja-JP" altLang="en-US" dirty="0"/>
              <a:t>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en-US" altLang="ja-JP" dirty="0"/>
              <a:t>Abnormal exit</a:t>
            </a:r>
            <a:r>
              <a:rPr lang="ja-JP" altLang="en-US" dirty="0"/>
              <a:t>：</a:t>
            </a:r>
            <a:r>
              <a:rPr lang="en-US" altLang="ja-JP" dirty="0"/>
              <a:t>1</a:t>
            </a:r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6212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8/8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List of libraries installed during construction.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the libraries installed through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tool: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789826"/>
              </p:ext>
            </p:extLst>
          </p:nvPr>
        </p:nvGraphicFramePr>
        <p:xfrm>
          <a:off x="631300" y="1700760"/>
          <a:ext cx="6569989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Installed 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</a:rPr>
                        <a:t>Library overview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Library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Installation tool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(*),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en-US" sz="1050" kern="100" baseline="0" dirty="0" smtClean="0">
                          <a:effectLst/>
                        </a:rPr>
                        <a:t> common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sudo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crontabs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php-cli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-pear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php-process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Python3,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</a:rPr>
                        <a:t> plugin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php-yaml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PhpSpreadsheet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boto3,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paramiko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7315367" y="5375031"/>
            <a:ext cx="1835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 RHEL7,CentOS7</a:t>
            </a:r>
          </a:p>
        </p:txBody>
      </p:sp>
    </p:spTree>
    <p:extLst>
      <p:ext uri="{BB962C8B-B14F-4D97-AF65-F5344CB8AC3E}">
        <p14:creationId xmlns:p14="http://schemas.microsoft.com/office/powerpoint/2010/main" val="35065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75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main menu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completing the installation, take the following steps with a Windows PC client to access the main menu of IT Automation and to check that the IT Automation and all the drivers are shown properly.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n-US" altLang="ja-JP" dirty="0" smtClean="0"/>
          </a:p>
          <a:p>
            <a:pPr lvl="0"/>
            <a:r>
              <a:rPr lang="en-US" altLang="ja-JP" dirty="0" smtClean="0"/>
              <a:t>Access URL</a:t>
            </a:r>
          </a:p>
          <a:p>
            <a:pPr lvl="1"/>
            <a:r>
              <a:rPr lang="en-US" altLang="ja-JP" dirty="0" smtClean="0"/>
              <a:t>Please access the login screen via the following URL.</a:t>
            </a:r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b="1" u="sng" dirty="0" smtClean="0">
                <a:solidFill>
                  <a:srgbClr val="FF0000"/>
                </a:solidFill>
              </a:rPr>
              <a:t>http://</a:t>
            </a:r>
            <a:r>
              <a:rPr lang="ja-JP" altLang="en-US" b="1" u="sng" dirty="0" smtClean="0">
                <a:solidFill>
                  <a:srgbClr val="FF0000"/>
                </a:solidFill>
              </a:rPr>
              <a:t>（</a:t>
            </a:r>
            <a:r>
              <a:rPr lang="en-US" altLang="ja-JP" b="1" u="sng" dirty="0" smtClean="0">
                <a:solidFill>
                  <a:srgbClr val="FF0000"/>
                </a:solidFill>
              </a:rPr>
              <a:t>IP address of server</a:t>
            </a:r>
            <a:r>
              <a:rPr lang="ja-JP" altLang="en-US" b="1" u="sng" dirty="0" smtClean="0">
                <a:solidFill>
                  <a:srgbClr val="FF0000"/>
                </a:solidFill>
              </a:rPr>
              <a:t>）</a:t>
            </a:r>
            <a:endParaRPr lang="en-US" altLang="ja-JP" b="1" u="sng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r>
              <a:rPr lang="en-US" altLang="ja-JP" dirty="0">
                <a:solidFill>
                  <a:srgbClr val="FF0000"/>
                </a:solidFill>
              </a:rPr>
              <a:t>After installation, access from both HTTP and HTTPS are possible.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  Since HTTP is insecure, accessing from HTTPS is recommended.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  For the </a:t>
            </a:r>
            <a:r>
              <a:rPr lang="en-US" altLang="ja-JP" dirty="0" smtClean="0">
                <a:solidFill>
                  <a:srgbClr val="FF0000"/>
                </a:solidFill>
              </a:rPr>
              <a:t>accessing with HTTPS</a:t>
            </a:r>
            <a:r>
              <a:rPr lang="en-US" altLang="ja-JP" dirty="0">
                <a:solidFill>
                  <a:srgbClr val="FF0000"/>
                </a:solidFill>
              </a:rPr>
              <a:t>, please refer to operation check (</a:t>
            </a:r>
            <a:r>
              <a:rPr lang="en-US" altLang="ja-JP" dirty="0" smtClean="0">
                <a:solidFill>
                  <a:srgbClr val="FF0000"/>
                </a:solidFill>
              </a:rPr>
              <a:t>4/3).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endParaRPr lang="en-US" altLang="ja-JP" dirty="0"/>
          </a:p>
          <a:p>
            <a:pPr lvl="0"/>
            <a:r>
              <a:rPr lang="en-US" altLang="ja-JP" dirty="0" smtClean="0"/>
              <a:t>Login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IT Automation login screen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 displayed,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the given login ID and initial password and then click the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ja-JP" altLang="ja-JP" dirty="0"/>
              <a:t>　　</a:t>
            </a:r>
            <a:r>
              <a:rPr lang="ja-JP" altLang="ja-JP" dirty="0" smtClean="0"/>
              <a:t>・</a:t>
            </a:r>
            <a:r>
              <a:rPr lang="en-US" altLang="ja-JP" dirty="0" smtClean="0"/>
              <a:t>Login ID</a:t>
            </a:r>
            <a:r>
              <a:rPr lang="ja-JP" altLang="ja-JP" dirty="0"/>
              <a:t>　　</a:t>
            </a:r>
            <a:r>
              <a:rPr lang="en-US" altLang="ja-JP" dirty="0" smtClean="0"/>
              <a:t>      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</a:t>
            </a:r>
            <a:r>
              <a:rPr lang="ja-JP" altLang="ja-JP" dirty="0" smtClean="0"/>
              <a:t>・</a:t>
            </a:r>
            <a:r>
              <a:rPr lang="en-US" altLang="ja-JP" dirty="0" smtClean="0"/>
              <a:t>Initial password</a:t>
            </a:r>
            <a:r>
              <a:rPr lang="ja-JP" altLang="ja-JP" dirty="0" smtClean="0"/>
              <a:t> </a:t>
            </a:r>
            <a:r>
              <a:rPr lang="ja-JP" altLang="ja-JP" dirty="0"/>
              <a:t>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you have logged in for the first time after the installation, you will be prompted to change the password.</a:t>
            </a:r>
            <a:r>
              <a:rPr lang="en-US" altLang="ja-JP" dirty="0"/>
              <a:t> </a:t>
            </a:r>
          </a:p>
          <a:p>
            <a:pPr lvl="1"/>
            <a:r>
              <a:rPr lang="en-US" altLang="ja-JP" dirty="0" smtClean="0">
                <a:cs typeface="Segoe UI" panose="020B0502040204020203" pitchFamily="34" charset="0"/>
              </a:rPr>
              <a:t>Please c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hange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initial password.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078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/>
          <a:srcRect t="17850" r="2378" b="3334"/>
          <a:stretch/>
        </p:blipFill>
        <p:spPr>
          <a:xfrm>
            <a:off x="1763610" y="1849265"/>
            <a:ext cx="5774830" cy="3345308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en-US" altLang="ja-JP" dirty="0" smtClean="0"/>
              <a:t> login screen</a:t>
            </a:r>
          </a:p>
          <a:p>
            <a:pPr lvl="1"/>
            <a:r>
              <a:rPr lang="en-US" altLang="ja-JP" dirty="0" smtClean="0"/>
              <a:t>If ITA is installed properly, the following login screen will be displayed.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6640" y="3398809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Login 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Initial password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1763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content by displaying the menus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logging in, check that the following menus are shown properly: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480787"/>
              </p:ext>
            </p:extLst>
          </p:nvPr>
        </p:nvGraphicFramePr>
        <p:xfrm>
          <a:off x="1268001" y="3699364"/>
          <a:ext cx="6624920" cy="28180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9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649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(main body)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Management</a:t>
                      </a:r>
                      <a:r>
                        <a:rPr lang="en-US" altLang="ja-JP" sz="1050" kern="1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Console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6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Basic Console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649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Export/Import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021021"/>
                  </a:ext>
                </a:extLst>
              </a:tr>
              <a:tr h="222649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Symphony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409946"/>
                  </a:ext>
                </a:extLst>
              </a:tr>
              <a:tr h="222649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Conductor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557854"/>
                  </a:ext>
                </a:extLst>
              </a:tr>
              <a:tr h="2226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Creating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menus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6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management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898882"/>
                  </a:ext>
                </a:extLst>
              </a:tr>
              <a:tr h="222649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6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6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Ansible-Pioneer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6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01" y="1521984"/>
            <a:ext cx="6408890" cy="217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31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 smtClean="0">
                <a:latin typeface="+mj-lt"/>
              </a:rPr>
              <a:t>Prepare for access with HTTPS</a:t>
            </a:r>
          </a:p>
          <a:p>
            <a:pPr marL="180000" lvl="1" indent="0">
              <a:buNone/>
            </a:pPr>
            <a:endParaRPr lang="en-US" altLang="ja-JP" dirty="0">
              <a:latin typeface="+mj-lt"/>
            </a:endParaRPr>
          </a:p>
          <a:p>
            <a:pPr lvl="1"/>
            <a:r>
              <a:rPr lang="en-US" altLang="ja-JP" dirty="0" smtClean="0">
                <a:latin typeface="+mj-lt"/>
              </a:rPr>
              <a:t>Register the host name set in the "</a:t>
            </a:r>
            <a:r>
              <a:rPr lang="en-US" altLang="ja-JP" dirty="0" err="1" smtClean="0">
                <a:latin typeface="+mj-lt"/>
              </a:rPr>
              <a:t>ita_domain</a:t>
            </a:r>
            <a:r>
              <a:rPr lang="en-US" altLang="ja-JP" dirty="0" smtClean="0">
                <a:latin typeface="+mj-lt"/>
              </a:rPr>
              <a:t>" field in the Answer file to the environment's DNS server or to the host of your device.</a:t>
            </a:r>
            <a:br>
              <a:rPr lang="en-US" altLang="ja-JP" dirty="0" smtClean="0">
                <a:latin typeface="+mj-lt"/>
              </a:rPr>
            </a:br>
            <a:endParaRPr lang="en-US" altLang="ja-JP" dirty="0" smtClean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Import certificate to the user </a:t>
            </a:r>
            <a:r>
              <a:rPr lang="en-US" altLang="ja-JP" dirty="0" smtClean="0">
                <a:latin typeface="+mj-lt"/>
              </a:rPr>
              <a:t>device(Windows).</a:t>
            </a:r>
            <a:br>
              <a:rPr lang="en-US" altLang="ja-JP" dirty="0" smtClean="0">
                <a:latin typeface="+mj-lt"/>
              </a:rPr>
            </a:br>
            <a:r>
              <a:rPr lang="en-US" altLang="ja-JP" dirty="0" smtClean="0">
                <a:latin typeface="+mj-lt"/>
              </a:rPr>
              <a:t>If you are not using user-specified server certificate, the server certificate will be stored in the following path in the ITA installation package. </a:t>
            </a:r>
            <a:r>
              <a:rPr lang="ja-JP" altLang="ja-JP" dirty="0" err="1" smtClean="0">
                <a:latin typeface="+mj-lt"/>
              </a:rPr>
              <a:t>。</a:t>
            </a:r>
            <a:endParaRPr lang="en-US" altLang="ja-JP" dirty="0" smtClean="0">
              <a:latin typeface="+mj-lt"/>
            </a:endParaRPr>
          </a:p>
          <a:p>
            <a:pPr marL="180000" lvl="1" indent="0">
              <a:buNone/>
            </a:pPr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 smtClean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 smtClean="0">
              <a:latin typeface="+mj-lt"/>
            </a:endParaRPr>
          </a:p>
          <a:p>
            <a:pPr lvl="1"/>
            <a:endParaRPr lang="en-US" altLang="ja-JP" sz="1400" dirty="0" smtClean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Inport the certificate to the web </a:t>
            </a:r>
            <a:r>
              <a:rPr lang="en-US" altLang="ja-JP" dirty="0" smtClean="0">
                <a:latin typeface="+mj-lt"/>
              </a:rPr>
              <a:t>browser.</a:t>
            </a:r>
          </a:p>
          <a:p>
            <a:pPr lvl="1"/>
            <a:endParaRPr lang="en-US" altLang="ja-JP" dirty="0">
              <a:latin typeface="+mj-lt"/>
            </a:endParaRPr>
          </a:p>
          <a:p>
            <a:pPr lvl="0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Accessing the login screen from HTTPS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 smtClean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https://(Host name entered in the Answer file’s “</a:t>
            </a:r>
            <a:r>
              <a:rPr lang="en-US" altLang="ja-JP" dirty="0" err="1" smtClean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ita_domain</a:t>
            </a:r>
            <a:r>
              <a:rPr lang="en-US" altLang="ja-JP" dirty="0" smtClean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” field)</a:t>
            </a:r>
            <a:endParaRPr lang="en-US" altLang="ja-JP" dirty="0">
              <a:solidFill>
                <a:srgbClr val="FF0000"/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ja-JP" altLang="en-US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ja-JP" altLang="en-US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＊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It is possible to access with the IP address of server instead of host name.</a:t>
            </a:r>
            <a:b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After connecting, follow the same procedure as from HTTP.</a:t>
            </a:r>
          </a:p>
          <a:p>
            <a:pPr lvl="1"/>
            <a:endParaRPr lang="ja-JP" altLang="ja-JP" dirty="0">
              <a:latin typeface="+mj-lt"/>
            </a:endParaRPr>
          </a:p>
          <a:p>
            <a:pPr lvl="1"/>
            <a:endParaRPr lang="en-US" altLang="ja-JP" dirty="0">
              <a:latin typeface="+mj-lt"/>
            </a:endParaRPr>
          </a:p>
          <a:p>
            <a:pPr lvl="1"/>
            <a:endParaRPr kumimoji="1" lang="ja-JP" altLang="en-US" dirty="0">
              <a:latin typeface="+mj-lt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971500" y="2708900"/>
          <a:ext cx="6984970" cy="693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7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Directory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70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pki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tls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/certs</a:t>
                      </a:r>
                      <a:endParaRPr lang="ja-JP" sz="11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[Host set to the Answer</a:t>
                      </a:r>
                      <a:r>
                        <a:rPr lang="en-US" altLang="ja-JP" sz="11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file’s “ita_domain”</a:t>
                      </a: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].crt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38527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863485" y="3414117"/>
            <a:ext cx="72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※</a:t>
            </a:r>
            <a:r>
              <a:rPr lang="en-US" altLang="ja-JP" sz="1200" dirty="0"/>
              <a:t>I</a:t>
            </a:r>
            <a:r>
              <a:rPr lang="en-US" altLang="ja-JP" sz="1200" dirty="0" smtClean="0"/>
              <a:t>f </a:t>
            </a:r>
            <a:r>
              <a:rPr lang="en-US" altLang="ja-JP" sz="1200" dirty="0"/>
              <a:t>you are using a user-specified server certificate, use the certificate file set in the Answer file's "</a:t>
            </a:r>
            <a:r>
              <a:rPr lang="en-US" altLang="ja-JP" sz="1200" dirty="0" err="1"/>
              <a:t>certificate_path</a:t>
            </a:r>
            <a:r>
              <a:rPr lang="en-US" altLang="ja-JP" sz="1200" dirty="0"/>
              <a:t>".</a:t>
            </a:r>
            <a:r>
              <a:rPr lang="en-US" altLang="ja-JP" sz="1000" dirty="0"/>
              <a:t> </a:t>
            </a:r>
            <a:endParaRPr lang="ja-JP" altLang="ja-JP" sz="10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22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/>
              <a:t>　</a:t>
            </a:r>
            <a:r>
              <a:rPr lang="en-US" altLang="ja-JP" dirty="0" smtClean="0"/>
              <a:t>Reference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155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5.1</a:t>
            </a:r>
            <a:r>
              <a:rPr lang="ja-JP" altLang="en-US" dirty="0"/>
              <a:t>　</a:t>
            </a:r>
            <a:r>
              <a:rPr lang="en-US" altLang="ja-JP" dirty="0" smtClean="0"/>
              <a:t>Reference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/>
              <a:t>Restrict HTTP or HTTPS access</a:t>
            </a:r>
          </a:p>
          <a:p>
            <a:pPr marL="180000" lvl="1" indent="0">
              <a:buNone/>
            </a:pPr>
            <a:r>
              <a:rPr lang="en-US" altLang="ja-JP" dirty="0"/>
              <a:t>Please perform the following procedure to restrict HTTP or HTTPS access.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 smtClean="0"/>
              <a:t>Edit “/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en-US" altLang="ja-JP" dirty="0" smtClean="0"/>
              <a:t>”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To restrict HTTP access, please comment out(#) the section from 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*:80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 smtClean="0"/>
              <a:t>」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To restrict HTTPS access, please comment out(#) the section from 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*:443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/>
              <a:t>」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en-US" altLang="ja-JP" dirty="0"/>
              <a:t>Restart Apache with the following command.</a:t>
            </a:r>
            <a:br>
              <a:rPr lang="en-US" altLang="ja-JP" dirty="0"/>
            </a:br>
            <a:r>
              <a:rPr lang="en-US" altLang="ja-JP" dirty="0" err="1"/>
              <a:t>systemctl</a:t>
            </a:r>
            <a:r>
              <a:rPr lang="en-US" altLang="ja-JP" dirty="0"/>
              <a:t> </a:t>
            </a:r>
            <a:r>
              <a:rPr lang="en-US" altLang="ja-JP" dirty="0" smtClean="0"/>
              <a:t>restart </a:t>
            </a:r>
            <a:r>
              <a:rPr lang="en-US" altLang="ja-JP" dirty="0" err="1" smtClean="0"/>
              <a:t>httpd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249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5.2</a:t>
            </a:r>
            <a:r>
              <a:rPr lang="ja-JP" altLang="en-US" dirty="0"/>
              <a:t>　</a:t>
            </a:r>
            <a:r>
              <a:rPr lang="en-US" altLang="ja-JP" dirty="0" smtClean="0"/>
              <a:t>Reference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en-US" altLang="ja-JP" sz="2000" dirty="0"/>
              <a:t>Install modes</a:t>
            </a:r>
          </a:p>
          <a:p>
            <a:pPr lvl="1"/>
            <a:r>
              <a:rPr lang="en-US" altLang="ja-JP" dirty="0"/>
              <a:t>From ITA Version 1.6.0 and onwards, the shell executed when the installer is booted is only integrated to the </a:t>
            </a:r>
            <a:r>
              <a:rPr lang="en-US" altLang="ja-JP" dirty="0" err="1"/>
              <a:t>ita_installer</a:t>
            </a:r>
            <a:r>
              <a:rPr lang="en-US" altLang="ja-JP" dirty="0"/>
              <a:t>. The installer behavior is branched depending on the answer file’s install mode.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/>
            <a:r>
              <a:rPr lang="en-US" altLang="ja-JP" dirty="0" err="1" smtClean="0"/>
              <a:t>Install_Online</a:t>
            </a:r>
            <a:r>
              <a:rPr lang="ja-JP" altLang="en-US" dirty="0" smtClean="0"/>
              <a:t>：</a:t>
            </a:r>
            <a:r>
              <a:rPr lang="en-US" altLang="ja-JP" dirty="0"/>
              <a:t> Installs ITA after installing the neccessary libraries online.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Install_Offline</a:t>
            </a:r>
            <a:r>
              <a:rPr lang="ja-JP" altLang="en-US" dirty="0" smtClean="0"/>
              <a:t>：</a:t>
            </a:r>
            <a:r>
              <a:rPr lang="en-US" altLang="ja-JP" dirty="0"/>
              <a:t> Installs ITA and libraries using the package created by gather_library offline.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Gather_Library</a:t>
            </a:r>
            <a:r>
              <a:rPr lang="ja-JP" altLang="en-US" dirty="0" smtClean="0"/>
              <a:t>：</a:t>
            </a:r>
            <a:r>
              <a:rPr lang="en-US" altLang="ja-JP" dirty="0"/>
              <a:t> Uses the internet to gather ITA Libraries and creates a package that can be used for Install_offline.(Use this before install_offline)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Install_ITA</a:t>
            </a:r>
            <a:r>
              <a:rPr lang="ja-JP" altLang="en-US" dirty="0" smtClean="0"/>
              <a:t>：</a:t>
            </a:r>
            <a:r>
              <a:rPr lang="en-US" altLang="ja-JP" dirty="0"/>
              <a:t> Installs ITA without installing any libraries.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Versionup_All</a:t>
            </a:r>
            <a:r>
              <a:rPr lang="ja-JP" altLang="en-US" dirty="0" smtClean="0"/>
              <a:t>：</a:t>
            </a:r>
            <a:r>
              <a:rPr lang="en-US" altLang="ja-JP" dirty="0"/>
              <a:t> Updates ITA after installing the necessary libraries online.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Versionup_ITA</a:t>
            </a:r>
            <a:r>
              <a:rPr lang="ja-JP" altLang="en-US" dirty="0" smtClean="0"/>
              <a:t>：</a:t>
            </a:r>
            <a:r>
              <a:rPr lang="en-US" altLang="ja-JP" dirty="0"/>
              <a:t> Updates ITA without installing any libraries. 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Uninstall</a:t>
            </a:r>
            <a:r>
              <a:rPr lang="ja-JP" altLang="en-US" dirty="0" smtClean="0"/>
              <a:t>：</a:t>
            </a:r>
            <a:r>
              <a:rPr lang="en-US" altLang="ja-JP" dirty="0"/>
              <a:t> Uninstalls ITA. (Libraries will not be deleted) </a:t>
            </a: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2241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About This Guide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</a:p>
          <a:p>
            <a:pPr lvl="1"/>
            <a:r>
              <a:rPr lang="en-US" altLang="ja-JP" sz="1800" dirty="0" smtClean="0"/>
              <a:t>This guide describes the procedure to construct ITA server in offline environment.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880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System configuration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0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en-US" altLang="zh-TW" dirty="0" smtClean="0"/>
              <a:t>Associated execution function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784976" cy="5616476"/>
          </a:xfrm>
        </p:spPr>
        <p:txBody>
          <a:bodyPr/>
          <a:lstStyle/>
          <a:p>
            <a:r>
              <a:rPr lang="en-US" altLang="zh-TW" dirty="0" smtClean="0"/>
              <a:t>About associated execution function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supports the tools for the following functions: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081916"/>
              </p:ext>
            </p:extLst>
          </p:nvPr>
        </p:nvGraphicFramePr>
        <p:xfrm>
          <a:off x="107380" y="1586091"/>
          <a:ext cx="8929240" cy="460478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name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(orchestrator)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b="1" i="0" u="none" kern="10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r>
                        <a:rPr lang="ja-JP" altLang="en-US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ja-JP" sz="1050" b="1" i="0" u="none" kern="100" dirty="0">
                        <a:solidFill>
                          <a:srgbClr val="E7E8EA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Installable with the IT Automation configuration tool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be installed through this guide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Management of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configuration materials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“Check out” and “Check in” configuration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materials registered in the standard configuration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tools and to manage the versions of the materials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via Git.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menus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c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reate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allows you to g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roup hosts into logical units (functions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and roles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 and to manage the parameters to be applied.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 Hat-provided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setting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platform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device, this tool allows you to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 software,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configure various settings, transfer files, and apply patches, based on an 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IaC called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Playbook.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Tower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alt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management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platform to enhance Ansible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with such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functions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as access control, job scheduling, and task visualization.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for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automating installation. </a:t>
                      </a:r>
                      <a: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 device, this tool allows you to install an OS, based on a prepared template.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No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r>
                        <a:rPr lang="ja-JP" alt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is an orchestration tool provided by </a:t>
                      </a: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, Inc. that improves the efficiency of infrastructure process.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The construction is executed after the execution plan is generated based on the infrastructure configuration coded in HCL(</a:t>
                      </a: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Configuration Language).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Furthermore, with Policy as Code, it's also possible manage access policy in code.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1102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en-US" altLang="zh-TW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System </a:t>
            </a:r>
            <a:r>
              <a:rPr lang="en-US" altLang="zh-TW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Requirements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 System requirements</a:t>
            </a:r>
            <a:endParaRPr lang="en-US" altLang="ja-JP" dirty="0"/>
          </a:p>
          <a:p>
            <a:pPr lvl="1"/>
            <a:r>
              <a:rPr lang="en-US" altLang="ja-JP" dirty="0" smtClean="0"/>
              <a:t>Please refer to ”Exastro-</a:t>
            </a:r>
            <a:r>
              <a:rPr lang="en-US" altLang="ja-JP" dirty="0" err="1" smtClean="0"/>
              <a:t>ITA_System</a:t>
            </a:r>
            <a:r>
              <a:rPr lang="en-US" altLang="ja-JP" dirty="0" smtClean="0"/>
              <a:t> configuration/environment construction </a:t>
            </a:r>
            <a:r>
              <a:rPr lang="en-US" altLang="ja-JP" dirty="0" err="1" smtClean="0"/>
              <a:t>guide_basics</a:t>
            </a:r>
            <a:r>
              <a:rPr lang="en-US" altLang="ja-JP" dirty="0" smtClean="0"/>
              <a:t>” for details regarding ITA’s System requirements.</a:t>
            </a:r>
            <a:endParaRPr lang="ja-JP" altLang="en-US" dirty="0"/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474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2.3</a:t>
            </a:r>
            <a:r>
              <a:rPr lang="ja-JP" altLang="en-US" dirty="0" smtClean="0"/>
              <a:t>　</a:t>
            </a:r>
            <a:r>
              <a:rPr lang="en-US" altLang="zh-TW" dirty="0" smtClean="0"/>
              <a:t>System requirements</a:t>
            </a:r>
            <a:r>
              <a:rPr lang="ja-JP" altLang="en-US" dirty="0" smtClean="0"/>
              <a:t>　</a:t>
            </a:r>
            <a:r>
              <a:rPr lang="en-US" altLang="ja-JP" dirty="0" smtClean="0"/>
              <a:t>2/3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Prerequisites for executing the library collection script</a:t>
            </a:r>
            <a:endParaRPr lang="en-US" altLang="ja-JP" dirty="0" smtClean="0"/>
          </a:p>
          <a:p>
            <a:pPr lvl="1"/>
            <a:r>
              <a:rPr lang="en-US" altLang="ja-JP" sz="1800" dirty="0"/>
              <a:t>To execute the library collection script, it is necessary to match the build </a:t>
            </a:r>
            <a:r>
              <a:rPr lang="en-US" altLang="ja-JP" sz="1800" dirty="0" smtClean="0"/>
              <a:t>status </a:t>
            </a:r>
            <a:r>
              <a:rPr lang="en-US" altLang="ja-JP" sz="1800" dirty="0"/>
              <a:t>(OS version, installed packages)</a:t>
            </a:r>
            <a:r>
              <a:rPr lang="en-US" altLang="ja-JP" sz="1800" dirty="0" smtClean="0"/>
              <a:t> </a:t>
            </a:r>
            <a:r>
              <a:rPr lang="en-US" altLang="ja-JP" sz="1800" dirty="0"/>
              <a:t>of library collection server (online environment)/ITA server (offline environment</a:t>
            </a:r>
            <a:r>
              <a:rPr lang="en-US" altLang="ja-JP" sz="1800" dirty="0" smtClean="0"/>
              <a:t>).</a:t>
            </a:r>
          </a:p>
          <a:p>
            <a:pPr lvl="1"/>
            <a:r>
              <a:rPr lang="en-US" altLang="ja-JP" sz="1800" dirty="0"/>
              <a:t>The library collection server (online environment) must be able to reference the following repositories.</a:t>
            </a:r>
          </a:p>
          <a:p>
            <a:pPr marL="180000" lvl="1" indent="0">
              <a:buNone/>
            </a:pPr>
            <a:r>
              <a:rPr lang="en-US" altLang="ja-JP" sz="1800" dirty="0" smtClean="0"/>
              <a:t>  (※ See </a:t>
            </a:r>
            <a:r>
              <a:rPr lang="en-US" altLang="ja-JP" sz="1800" dirty="0"/>
              <a:t>next page</a:t>
            </a:r>
            <a:r>
              <a:rPr lang="en-US" altLang="ja-JP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04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2.4</a:t>
            </a:r>
            <a:r>
              <a:rPr lang="ja-JP" altLang="en-US" dirty="0" smtClean="0"/>
              <a:t>　</a:t>
            </a:r>
            <a:r>
              <a:rPr lang="en-US" altLang="zh-TW" dirty="0" smtClean="0"/>
              <a:t>Requirements</a:t>
            </a:r>
            <a:r>
              <a:rPr lang="ja-JP" altLang="en-US" dirty="0" smtClean="0"/>
              <a:t>　</a:t>
            </a:r>
            <a:r>
              <a:rPr lang="en-US" altLang="ja-JP" dirty="0" smtClean="0"/>
              <a:t>3/4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ja-JP" dirty="0" smtClean="0"/>
              <a:t>Repositories </a:t>
            </a:r>
            <a:r>
              <a:rPr lang="en-US" altLang="ja-JP" dirty="0"/>
              <a:t>that </a:t>
            </a:r>
            <a:r>
              <a:rPr lang="en-US" altLang="ja-JP" dirty="0" smtClean="0"/>
              <a:t>needs </a:t>
            </a:r>
            <a:r>
              <a:rPr lang="en-US" altLang="ja-JP" dirty="0"/>
              <a:t>to be referred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057802"/>
              </p:ext>
            </p:extLst>
          </p:nvPr>
        </p:nvGraphicFramePr>
        <p:xfrm>
          <a:off x="683460" y="1170259"/>
          <a:ext cx="7488553" cy="33388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00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Repository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35">
                <a:tc rowSpan="4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13667"/>
                  </a:ext>
                </a:extLst>
              </a:tr>
              <a:tr h="27953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2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046266"/>
                  </a:ext>
                </a:extLst>
              </a:tr>
              <a:tr h="279535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044398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802913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65812"/>
                  </a:ext>
                </a:extLst>
              </a:tr>
              <a:tr h="279535">
                <a:tc rowSpan="2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167824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270793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6012200" y="4688807"/>
            <a:ext cx="309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rgbClr val="FF0000"/>
                </a:solidFill>
              </a:rPr>
              <a:t>xxxxxx</a:t>
            </a:r>
            <a:r>
              <a:rPr kumimoji="1" lang="ja-JP" altLang="en-US" sz="1400" dirty="0" smtClean="0"/>
              <a:t>：</a:t>
            </a:r>
            <a:r>
              <a:rPr kumimoji="1" lang="en-US" altLang="ja-JP" sz="1400" dirty="0" smtClean="0"/>
              <a:t>Architecture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8058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3828</Words>
  <Application>Microsoft Office PowerPoint</Application>
  <PresentationFormat>画面に合わせる (4:3)</PresentationFormat>
  <Paragraphs>646</Paragraphs>
  <Slides>35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35</vt:i4>
      </vt:variant>
    </vt:vector>
  </HeadingPairs>
  <TitlesOfParts>
    <vt:vector size="51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2021-02-26T09:51:30Z</dcterms:modified>
</cp:coreProperties>
</file>