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535" r:id="rId3"/>
    <p:sldId id="539" r:id="rId4"/>
    <p:sldId id="508" r:id="rId5"/>
    <p:sldId id="509" r:id="rId6"/>
    <p:sldId id="538" r:id="rId7"/>
    <p:sldId id="511" r:id="rId8"/>
    <p:sldId id="536" r:id="rId9"/>
    <p:sldId id="541" r:id="rId10"/>
    <p:sldId id="514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35"/>
            <p14:sldId id="539"/>
          </p14:sldIdLst>
        </p14:section>
        <p14:section name="1.　管理コンソール" id="{B81141D6-5160-4643-8D51-022CC5C4BDB9}">
          <p14:sldIdLst>
            <p14:sldId id="508"/>
            <p14:sldId id="509"/>
            <p14:sldId id="538"/>
          </p14:sldIdLst>
        </p14:section>
        <p14:section name="2.　実習①" id="{A8A060BF-92DF-4F47-AFEF-F5FA058AAEFB}">
          <p14:sldIdLst>
            <p14:sldId id="511"/>
            <p14:sldId id="536"/>
            <p14:sldId id="541"/>
            <p14:sldId id="514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3.　基本コンソール" id="{A133486B-6C82-4DE3-8CEA-4391438A27DF}">
          <p14:sldIdLst>
            <p14:sldId id="549"/>
            <p14:sldId id="550"/>
          </p14:sldIdLst>
        </p14:section>
        <p14:section name="4.　実習②" id="{FDC2D065-FABB-4FED-A810-FA93BCBD680D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4" autoAdjust="0"/>
    <p:restoredTop sz="95507" autoAdjust="0"/>
  </p:normalViewPr>
  <p:slideViewPr>
    <p:cSldViewPr>
      <p:cViewPr varScale="1">
        <p:scale>
          <a:sx n="100" d="100"/>
          <a:sy n="100" d="100"/>
        </p:scale>
        <p:origin x="806" y="5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2021/2/4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2021/2/4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8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11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58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0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66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0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04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24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6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7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24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ロール・メニューの紐付②</a:t>
            </a:r>
            <a:endParaRPr lang="en-US" altLang="ja-JP" b="1" dirty="0"/>
          </a:p>
          <a:p>
            <a:pPr lvl="1"/>
            <a:r>
              <a:rPr lang="ja-JP" altLang="en-US" dirty="0" smtClean="0"/>
              <a:t>「紐付」については、「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」の２種類があります。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」に設定することにより、編集機能が利用可能になります。</a:t>
            </a:r>
            <a:endParaRPr lang="en-US" altLang="ja-JP" dirty="0" smtClean="0"/>
          </a:p>
        </p:txBody>
      </p:sp>
      <p:sp>
        <p:nvSpPr>
          <p:cNvPr id="30" name="角丸四角形 29"/>
          <p:cNvSpPr/>
          <p:nvPr/>
        </p:nvSpPr>
        <p:spPr bwMode="auto">
          <a:xfrm>
            <a:off x="5652150" y="5088043"/>
            <a:ext cx="3300205" cy="10163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今回のシナリオで</a:t>
            </a:r>
            <a:r>
              <a:rPr lang="ja-JP" altLang="en-US" sz="1400" dirty="0" smtClean="0">
                <a:latin typeface="+mn-ea"/>
              </a:rPr>
              <a:t>は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[</a:t>
            </a:r>
            <a:r>
              <a:rPr kumimoji="1" lang="ja-JP" altLang="en-US" sz="1400" b="1" dirty="0" smtClean="0">
                <a:latin typeface="+mn-ea"/>
              </a:rPr>
              <a:t>閲覧のみ</a:t>
            </a:r>
            <a:r>
              <a:rPr kumimoji="1" lang="en-US" altLang="ja-JP" sz="1400" dirty="0" smtClean="0">
                <a:latin typeface="+mn-ea"/>
              </a:rPr>
              <a:t>]</a:t>
            </a:r>
            <a:r>
              <a:rPr kumimoji="1" lang="ja-JP" altLang="en-US" sz="1400" dirty="0" smtClean="0">
                <a:latin typeface="+mn-ea"/>
              </a:rPr>
              <a:t>に設定します</a:t>
            </a:r>
            <a:endParaRPr kumimoji="1" lang="en-US" altLang="ja-JP" sz="1400" dirty="0" smtClean="0"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5431921" y="4869200"/>
            <a:ext cx="565503" cy="549789"/>
            <a:chOff x="162795" y="3812178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" y="2585293"/>
            <a:ext cx="5874631" cy="180367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5546221" y="2985524"/>
            <a:ext cx="805890" cy="100431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2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021"/>
          <a:stretch/>
        </p:blipFill>
        <p:spPr>
          <a:xfrm>
            <a:off x="808940" y="2434756"/>
            <a:ext cx="5558588" cy="3873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ロール・ユーザの紐付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ロール・ユーザの紐付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管理コンソール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ロール</a:t>
            </a:r>
            <a:r>
              <a:rPr lang="ja-JP" altLang="en-US" dirty="0" smtClean="0"/>
              <a:t>・ユーザ紐付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「ロール（</a:t>
            </a:r>
            <a:r>
              <a:rPr lang="en-US" altLang="ja-JP" dirty="0" smtClean="0"/>
              <a:t>ID:</a:t>
            </a:r>
            <a:r>
              <a:rPr lang="ja-JP" altLang="en-US" dirty="0" smtClean="0"/>
              <a:t>名称）」「ユーザ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203112" y="5027631"/>
            <a:ext cx="1666992" cy="6562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2066029" y="6055526"/>
            <a:ext cx="1260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9" name="円形吹き出し 38"/>
          <p:cNvSpPr/>
          <p:nvPr/>
        </p:nvSpPr>
        <p:spPr bwMode="auto">
          <a:xfrm>
            <a:off x="3392031" y="604013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3839416" y="5005560"/>
            <a:ext cx="3287851" cy="1306710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値を設定する</a:t>
            </a:r>
          </a:p>
        </p:txBody>
      </p:sp>
      <p:sp>
        <p:nvSpPr>
          <p:cNvPr id="41" name="円形吹き出し 40"/>
          <p:cNvSpPr/>
          <p:nvPr/>
        </p:nvSpPr>
        <p:spPr bwMode="auto">
          <a:xfrm>
            <a:off x="3807344" y="5005559"/>
            <a:ext cx="301542" cy="312200"/>
          </a:xfrm>
          <a:prstGeom prst="wedgeEllipseCallout">
            <a:avLst>
              <a:gd name="adj1" fmla="val -383363"/>
              <a:gd name="adj2" fmla="val 327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42182"/>
              </p:ext>
            </p:extLst>
          </p:nvPr>
        </p:nvGraphicFramePr>
        <p:xfrm>
          <a:off x="3997533" y="5389034"/>
          <a:ext cx="29994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ロール（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：名称）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1"/>
          <a:stretch/>
        </p:blipFill>
        <p:spPr>
          <a:xfrm>
            <a:off x="525487" y="2132820"/>
            <a:ext cx="6070413" cy="38408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(1/4)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再ログイン実施</a:t>
            </a:r>
            <a:endParaRPr lang="en-US" altLang="ja-JP" b="1" dirty="0"/>
          </a:p>
          <a:p>
            <a:pPr lvl="1"/>
            <a:r>
              <a:rPr lang="ja-JP" altLang="en-US" dirty="0" smtClean="0"/>
              <a:t>ログアウト</a:t>
            </a:r>
            <a:r>
              <a:rPr lang="ja-JP" altLang="en-US" dirty="0"/>
              <a:t>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2.1</a:t>
            </a:r>
            <a:r>
              <a:rPr lang="ja-JP" altLang="en-US" dirty="0" smtClean="0"/>
              <a:t>で作成した「ユーザ名」と「ログイン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」で再ログインします。</a:t>
            </a:r>
            <a:endParaRPr lang="en-US" altLang="ja-JP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3419840" y="2945754"/>
            <a:ext cx="1584220" cy="536613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6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4"/>
          <a:stretch/>
        </p:blipFill>
        <p:spPr>
          <a:xfrm>
            <a:off x="611449" y="2195398"/>
            <a:ext cx="6026217" cy="34659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　</a:t>
            </a:r>
            <a:r>
              <a:rPr lang="en-US" altLang="ja-JP" dirty="0" smtClean="0"/>
              <a:t>(2/4)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新パスワード設定</a:t>
            </a:r>
            <a:endParaRPr lang="en-US" altLang="ja-JP" b="1" dirty="0"/>
          </a:p>
          <a:p>
            <a:pPr lvl="1"/>
            <a:r>
              <a:rPr lang="ja-JP" altLang="en-US" dirty="0" smtClean="0"/>
              <a:t>初回ログイン時は、パスワード変更を要求されますので、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新パスワードを設定します。</a:t>
            </a: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3203810" y="2724140"/>
            <a:ext cx="1872260" cy="5647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6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1849610"/>
            <a:ext cx="6200775" cy="3429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(3/4)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メニュー画面の確認（権限が「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閲覧のみ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紐付設定を「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」にしている為、編集機能は利用できません。</a:t>
            </a:r>
            <a:endParaRPr lang="en-US" altLang="ja-JP" dirty="0" smtClean="0"/>
          </a:p>
        </p:txBody>
      </p:sp>
      <p:sp>
        <p:nvSpPr>
          <p:cNvPr id="37" name="角丸四角形 36"/>
          <p:cNvSpPr/>
          <p:nvPr/>
        </p:nvSpPr>
        <p:spPr bwMode="auto">
          <a:xfrm>
            <a:off x="4814590" y="5099147"/>
            <a:ext cx="4092315" cy="112889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今回のシナリオは</a:t>
            </a:r>
            <a:r>
              <a:rPr lang="ja-JP" altLang="en-US" sz="1400" dirty="0">
                <a:latin typeface="+mn-ea"/>
              </a:rPr>
              <a:t>、</a:t>
            </a:r>
            <a:r>
              <a:rPr kumimoji="1" lang="ja-JP" altLang="en-US" sz="1400" dirty="0" smtClean="0">
                <a:latin typeface="+mn-ea"/>
              </a:rPr>
              <a:t>メニューの</a:t>
            </a:r>
            <a:r>
              <a:rPr kumimoji="1" lang="en-US" altLang="ja-JP" sz="1400" dirty="0" smtClean="0">
                <a:latin typeface="+mn-ea"/>
              </a:rPr>
              <a:t>[</a:t>
            </a:r>
            <a:r>
              <a:rPr lang="ja-JP" altLang="en-US" sz="1400" b="1" dirty="0" smtClean="0">
                <a:latin typeface="+mn-ea"/>
              </a:rPr>
              <a:t>機器</a:t>
            </a:r>
            <a:r>
              <a:rPr lang="ja-JP" altLang="en-US" sz="1400" b="1" dirty="0">
                <a:latin typeface="+mn-ea"/>
              </a:rPr>
              <a:t>一覧</a:t>
            </a:r>
            <a:r>
              <a:rPr kumimoji="1" lang="en-US" altLang="ja-JP" sz="1400" dirty="0" smtClean="0">
                <a:latin typeface="+mn-ea"/>
              </a:rPr>
              <a:t>]</a:t>
            </a:r>
            <a:r>
              <a:rPr kumimoji="1" lang="ja-JP" altLang="en-US" sz="1400" dirty="0" smtClean="0">
                <a:latin typeface="+mn-ea"/>
              </a:rPr>
              <a:t>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権限</a:t>
            </a:r>
            <a:r>
              <a:rPr lang="en-US" altLang="ja-JP" sz="1400" dirty="0" smtClean="0">
                <a:latin typeface="+mn-ea"/>
              </a:rPr>
              <a:t>[</a:t>
            </a:r>
            <a:r>
              <a:rPr lang="ja-JP" altLang="en-US" sz="1400" b="1" dirty="0" smtClean="0">
                <a:latin typeface="+mn-ea"/>
              </a:rPr>
              <a:t>閲覧の</a:t>
            </a:r>
            <a:r>
              <a:rPr lang="ja-JP" altLang="en-US" sz="1400" b="1" dirty="0">
                <a:latin typeface="+mn-ea"/>
              </a:rPr>
              <a:t>み</a:t>
            </a:r>
            <a:r>
              <a:rPr lang="en-US" altLang="ja-JP" sz="1400" dirty="0" smtClean="0">
                <a:latin typeface="+mn-ea"/>
              </a:rPr>
              <a:t>]</a:t>
            </a:r>
            <a:r>
              <a:rPr lang="ja-JP" altLang="en-US" sz="1400" dirty="0" smtClean="0">
                <a:latin typeface="+mn-ea"/>
              </a:rPr>
              <a:t>にする構成です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4594373" y="4884440"/>
            <a:ext cx="565503" cy="549789"/>
            <a:chOff x="162795" y="3812178"/>
            <a:chExt cx="565503" cy="549789"/>
          </a:xfrm>
        </p:grpSpPr>
        <p:sp>
          <p:nvSpPr>
            <p:cNvPr id="3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4" y="1995297"/>
            <a:ext cx="5334000" cy="4238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(4/4)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メニュー画面</a:t>
            </a:r>
            <a:r>
              <a:rPr lang="ja-JP" altLang="en-US" b="1" dirty="0"/>
              <a:t>の</a:t>
            </a:r>
            <a:r>
              <a:rPr lang="ja-JP" altLang="en-US" b="1" dirty="0" smtClean="0"/>
              <a:t>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</a:t>
            </a:r>
            <a:r>
              <a:rPr lang="ja-JP" altLang="en-US" dirty="0"/>
              <a:t>設定</a:t>
            </a:r>
            <a:r>
              <a:rPr lang="ja-JP" altLang="en-US" dirty="0" smtClean="0"/>
              <a:t>を「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」にした場合、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 各種編集</a:t>
            </a:r>
            <a:r>
              <a:rPr lang="ja-JP" altLang="en-US" dirty="0"/>
              <a:t>機能</a:t>
            </a:r>
            <a:r>
              <a:rPr lang="ja-JP" altLang="en-US" dirty="0" smtClean="0"/>
              <a:t>の項目が表示され、編集が可能になります。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964322" y="2346333"/>
            <a:ext cx="465528" cy="152832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897801" y="4686778"/>
            <a:ext cx="711176" cy="2095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97801" y="5515576"/>
            <a:ext cx="1801939" cy="7817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283960" y="5214011"/>
            <a:ext cx="4679553" cy="100813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権限が「</a:t>
            </a:r>
            <a:r>
              <a:rPr lang="ja-JP" altLang="en-US" sz="1400" b="1" dirty="0" smtClean="0">
                <a:latin typeface="+mn-ea"/>
              </a:rPr>
              <a:t>メンテナンス可</a:t>
            </a:r>
            <a:r>
              <a:rPr lang="ja-JP" altLang="en-US" sz="1400" dirty="0" smtClean="0">
                <a:latin typeface="+mn-ea"/>
              </a:rPr>
              <a:t>」の場合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「更新」「登録」「ファイルアップロード」等の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各種編集機能が</a:t>
            </a:r>
            <a:r>
              <a:rPr lang="ja-JP" altLang="en-US" sz="1400" dirty="0">
                <a:latin typeface="+mn-ea"/>
              </a:rPr>
              <a:t>表示</a:t>
            </a:r>
            <a:r>
              <a:rPr lang="ja-JP" altLang="en-US" sz="1400" dirty="0" smtClean="0">
                <a:latin typeface="+mn-ea"/>
              </a:rPr>
              <a:t>されます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065360" y="5012455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70870" y="3929587"/>
            <a:ext cx="3960000" cy="2035003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4684986" y="2492870"/>
            <a:ext cx="3960000" cy="1584000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3</a:t>
            </a:r>
            <a:r>
              <a:rPr lang="en-US" altLang="ja-JP" dirty="0" smtClean="0">
                <a:latin typeface="+mn-ea"/>
              </a:rPr>
              <a:t>.1</a:t>
            </a:r>
            <a:r>
              <a:rPr lang="ja-JP" altLang="en-US" dirty="0" smtClean="0">
                <a:latin typeface="+mn-ea"/>
              </a:rPr>
              <a:t>　シナリオ</a:t>
            </a:r>
            <a:endParaRPr lang="en-US" altLang="ja-JP" dirty="0">
              <a:latin typeface="+mn-ea"/>
            </a:endParaRPr>
          </a:p>
        </p:txBody>
      </p:sp>
      <p:sp>
        <p:nvSpPr>
          <p:cNvPr id="35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sz="1800" dirty="0"/>
              <a:t>本シナリオは</a:t>
            </a:r>
            <a:r>
              <a:rPr lang="ja-JP" altLang="en-US" sz="1800" dirty="0" smtClean="0"/>
              <a:t>、対象ホストの</a:t>
            </a:r>
            <a:r>
              <a:rPr lang="ja-JP" altLang="en-US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tmp </a:t>
            </a:r>
            <a:r>
              <a:rPr lang="ja-JP" altLang="en-US" sz="1800" dirty="0" smtClean="0">
                <a:latin typeface="+mn-ea"/>
              </a:rPr>
              <a:t>配下に、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ディレクトリ「</a:t>
            </a:r>
            <a:r>
              <a:rPr lang="en-US" altLang="ja-JP" sz="1800" dirty="0">
                <a:latin typeface="+mn-ea"/>
              </a:rPr>
              <a:t>testdirectory</a:t>
            </a:r>
            <a:r>
              <a:rPr lang="ja-JP" altLang="en-US" sz="1800" dirty="0" smtClean="0">
                <a:latin typeface="+mn-ea"/>
              </a:rPr>
              <a:t>」が</a:t>
            </a:r>
            <a:r>
              <a:rPr lang="ja-JP" altLang="en-US" sz="1800" dirty="0">
                <a:latin typeface="+mn-ea"/>
              </a:rPr>
              <a:t>作成</a:t>
            </a:r>
            <a:r>
              <a:rPr lang="ja-JP" altLang="en-US" sz="1800" dirty="0" smtClean="0">
                <a:latin typeface="+mn-ea"/>
              </a:rPr>
              <a:t>される内容となりま</a:t>
            </a:r>
            <a:r>
              <a:rPr lang="ja-JP" altLang="en-US" sz="1800" dirty="0">
                <a:latin typeface="+mn-ea"/>
              </a:rPr>
              <a:t>す</a:t>
            </a:r>
            <a:r>
              <a:rPr lang="ja-JP" altLang="en-US" sz="1800" dirty="0" smtClean="0">
                <a:latin typeface="+mn-ea"/>
              </a:rPr>
              <a:t>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また、シナリオを進めるにあたり、</a:t>
            </a:r>
            <a:r>
              <a:rPr lang="en-US" altLang="ja-JP" sz="1800" dirty="0" smtClean="0">
                <a:latin typeface="+mn-ea"/>
              </a:rPr>
              <a:t>Ansible driver</a:t>
            </a:r>
            <a:r>
              <a:rPr lang="ja-JP" altLang="en-US" sz="1800" dirty="0" smtClean="0">
                <a:latin typeface="+mn-ea"/>
              </a:rPr>
              <a:t>が必要となりますので、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本シナリオ</a:t>
            </a:r>
            <a:r>
              <a:rPr lang="ja-JP" altLang="en-US" sz="1800" dirty="0">
                <a:latin typeface="+mn-ea"/>
              </a:rPr>
              <a:t>では、</a:t>
            </a:r>
            <a:r>
              <a:rPr lang="en-US" altLang="ja-JP" sz="1800" dirty="0">
                <a:latin typeface="+mn-ea"/>
              </a:rPr>
              <a:t>Ansible-Legacy</a:t>
            </a:r>
            <a:r>
              <a:rPr lang="ja-JP" altLang="en-US" sz="1800" dirty="0">
                <a:latin typeface="+mn-ea"/>
              </a:rPr>
              <a:t>を使用</a:t>
            </a:r>
            <a:r>
              <a:rPr lang="ja-JP" altLang="en-US" sz="1800" dirty="0" smtClean="0">
                <a:latin typeface="+mn-ea"/>
              </a:rPr>
              <a:t>しご説明をいたします</a:t>
            </a:r>
            <a:r>
              <a:rPr lang="ja-JP" altLang="en-US" sz="1800" dirty="0">
                <a:latin typeface="+mn-ea"/>
              </a:rPr>
              <a:t>。</a:t>
            </a:r>
            <a:r>
              <a:rPr lang="ja-JP" altLang="en-US" sz="1800" dirty="0" smtClean="0">
                <a:latin typeface="+mn-ea"/>
              </a:rPr>
              <a:t> 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</a:t>
            </a:r>
            <a:endParaRPr lang="ja-JP" altLang="en-US" sz="1800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42637" y="2523853"/>
            <a:ext cx="3816467" cy="41191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</a:t>
            </a:r>
            <a:r>
              <a:rPr lang="en-US" altLang="ja-JP" sz="1600" b="1" dirty="0" smtClean="0"/>
              <a:t>.1</a:t>
            </a:r>
            <a:r>
              <a:rPr lang="ja-JP" altLang="en-US" sz="1600" b="1" dirty="0"/>
              <a:t>　作業対象ホストの登録</a:t>
            </a:r>
            <a:endParaRPr lang="en-US" altLang="ja-JP" sz="1600" b="1" dirty="0"/>
          </a:p>
        </p:txBody>
      </p:sp>
      <p:sp>
        <p:nvSpPr>
          <p:cNvPr id="53" name="二等辺三角形 52"/>
          <p:cNvSpPr/>
          <p:nvPr/>
        </p:nvSpPr>
        <p:spPr bwMode="auto">
          <a:xfrm flipV="1">
            <a:off x="6124986" y="4127290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二等辺三角形 54"/>
          <p:cNvSpPr/>
          <p:nvPr/>
        </p:nvSpPr>
        <p:spPr bwMode="auto">
          <a:xfrm flipV="1">
            <a:off x="1810870" y="5234217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二等辺三角形 55"/>
          <p:cNvSpPr/>
          <p:nvPr/>
        </p:nvSpPr>
        <p:spPr bwMode="auto">
          <a:xfrm flipV="1">
            <a:off x="1810870" y="4471953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二等辺三角形 56"/>
          <p:cNvSpPr/>
          <p:nvPr/>
        </p:nvSpPr>
        <p:spPr bwMode="auto">
          <a:xfrm flipV="1">
            <a:off x="6124986" y="4960801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二等辺三角形 57"/>
          <p:cNvSpPr/>
          <p:nvPr/>
        </p:nvSpPr>
        <p:spPr bwMode="auto">
          <a:xfrm flipV="1">
            <a:off x="1810870" y="3725036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flipV="1">
            <a:off x="1810870" y="3002209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42637" y="3248653"/>
            <a:ext cx="3816467" cy="40993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4.2</a:t>
            </a:r>
            <a:r>
              <a:rPr lang="ja-JP" altLang="en-US" sz="1600" b="1" dirty="0"/>
              <a:t>　オペレーションの登録</a:t>
            </a:r>
            <a:endParaRPr lang="en-US" altLang="ja-JP" sz="1600" b="1" dirty="0"/>
          </a:p>
        </p:txBody>
      </p:sp>
      <p:sp>
        <p:nvSpPr>
          <p:cNvPr id="63" name="角丸四角形 62"/>
          <p:cNvSpPr/>
          <p:nvPr/>
        </p:nvSpPr>
        <p:spPr bwMode="auto">
          <a:xfrm>
            <a:off x="442637" y="3971480"/>
            <a:ext cx="3816467" cy="4340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4.3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IaC</a:t>
            </a:r>
            <a:r>
              <a:rPr lang="ja-JP" altLang="en-US" sz="1600" b="1" dirty="0" smtClean="0"/>
              <a:t>の</a:t>
            </a:r>
            <a:r>
              <a:rPr lang="ja-JP" altLang="en-US" sz="1600" b="1" dirty="0"/>
              <a:t>登録</a:t>
            </a:r>
            <a:endParaRPr lang="en-US" altLang="ja-JP" sz="1600" b="1" dirty="0"/>
          </a:p>
        </p:txBody>
      </p:sp>
      <p:sp>
        <p:nvSpPr>
          <p:cNvPr id="66" name="角丸四角形 65"/>
          <p:cNvSpPr/>
          <p:nvPr/>
        </p:nvSpPr>
        <p:spPr bwMode="auto">
          <a:xfrm>
            <a:off x="442637" y="4718397"/>
            <a:ext cx="3816467" cy="44937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4.4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0" name="角丸四角形 69"/>
          <p:cNvSpPr/>
          <p:nvPr/>
        </p:nvSpPr>
        <p:spPr bwMode="auto">
          <a:xfrm>
            <a:off x="442637" y="5480660"/>
            <a:ext cx="3816467" cy="4283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4.5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詳細の登録</a:t>
            </a:r>
            <a:endParaRPr lang="en-US" altLang="ja-JP" sz="1600" b="1" dirty="0"/>
          </a:p>
        </p:txBody>
      </p:sp>
      <p:sp>
        <p:nvSpPr>
          <p:cNvPr id="72" name="角丸四角形 71"/>
          <p:cNvSpPr/>
          <p:nvPr/>
        </p:nvSpPr>
        <p:spPr bwMode="auto">
          <a:xfrm>
            <a:off x="4756753" y="4407460"/>
            <a:ext cx="3816467" cy="45317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4.8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の実行</a:t>
            </a:r>
            <a:endParaRPr lang="en-US" altLang="ja-JP" sz="1600" b="1" dirty="0"/>
          </a:p>
        </p:txBody>
      </p:sp>
      <p:sp>
        <p:nvSpPr>
          <p:cNvPr id="73" name="角丸四角形 72"/>
          <p:cNvSpPr/>
          <p:nvPr/>
        </p:nvSpPr>
        <p:spPr bwMode="auto">
          <a:xfrm>
            <a:off x="4756753" y="5240971"/>
            <a:ext cx="3816467" cy="42965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4.9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完了確認</a:t>
            </a:r>
            <a:endParaRPr lang="en-US" altLang="ja-JP" sz="1600" b="1" dirty="0"/>
          </a:p>
        </p:txBody>
      </p:sp>
      <p:sp>
        <p:nvSpPr>
          <p:cNvPr id="74" name="角丸四角形 73"/>
          <p:cNvSpPr/>
          <p:nvPr/>
        </p:nvSpPr>
        <p:spPr bwMode="auto">
          <a:xfrm>
            <a:off x="4756753" y="3556538"/>
            <a:ext cx="3816467" cy="47058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4.7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5" name="角丸四角形 74"/>
          <p:cNvSpPr/>
          <p:nvPr/>
        </p:nvSpPr>
        <p:spPr bwMode="auto">
          <a:xfrm>
            <a:off x="4756753" y="2546318"/>
            <a:ext cx="3816467" cy="62988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/>
              <a:t>4.6</a:t>
            </a:r>
            <a:r>
              <a:rPr lang="ja-JP" altLang="en-US" sz="1600" b="1" dirty="0"/>
              <a:t>　オペレーションに</a:t>
            </a:r>
            <a:r>
              <a:rPr lang="ja-JP" altLang="en-US" sz="1600" b="1" dirty="0" smtClean="0"/>
              <a:t>関連付く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    Movement</a:t>
            </a:r>
            <a:r>
              <a:rPr lang="ja-JP" altLang="en-US" sz="1600" b="1" dirty="0"/>
              <a:t>とホストの登録</a:t>
            </a:r>
            <a:endParaRPr lang="en-US" altLang="ja-JP" sz="1600" b="1" dirty="0"/>
          </a:p>
        </p:txBody>
      </p:sp>
      <p:sp>
        <p:nvSpPr>
          <p:cNvPr id="80" name="二等辺三角形 79"/>
          <p:cNvSpPr/>
          <p:nvPr/>
        </p:nvSpPr>
        <p:spPr bwMode="auto">
          <a:xfrm flipV="1">
            <a:off x="6124986" y="3276368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4756753" y="5778418"/>
            <a:ext cx="3816467" cy="534395"/>
          </a:xfrm>
          <a:prstGeom prst="wedgeRoundRectCallout">
            <a:avLst>
              <a:gd name="adj1" fmla="val -62740"/>
              <a:gd name="adj2" fmla="val -33830"/>
              <a:gd name="adj3" fmla="val 16667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工程の</a:t>
            </a:r>
            <a:r>
              <a:rPr lang="en-US" altLang="ja-JP" sz="1400" dirty="0" smtClean="0">
                <a:latin typeface="+mn-ea"/>
              </a:rPr>
              <a:t>4.3</a:t>
            </a:r>
            <a:r>
              <a:rPr lang="ja-JP" altLang="en-US" sz="1400" dirty="0" smtClean="0">
                <a:latin typeface="+mn-ea"/>
              </a:rPr>
              <a:t>～</a:t>
            </a:r>
            <a:r>
              <a:rPr lang="en-US" altLang="ja-JP" sz="1400" dirty="0" smtClean="0">
                <a:latin typeface="+mn-ea"/>
              </a:rPr>
              <a:t>4.7</a:t>
            </a:r>
            <a:r>
              <a:rPr lang="ja-JP" altLang="en-US" sz="1400" dirty="0" smtClean="0">
                <a:latin typeface="+mn-ea"/>
              </a:rPr>
              <a:t>で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 err="1">
                <a:latin typeface="+mn-ea"/>
              </a:rPr>
              <a:t>Ansible</a:t>
            </a:r>
            <a:r>
              <a:rPr lang="en-US" altLang="ja-JP" sz="1400" dirty="0">
                <a:latin typeface="+mn-ea"/>
              </a:rPr>
              <a:t>-Legacy</a:t>
            </a:r>
            <a:r>
              <a:rPr lang="ja-JP" altLang="en-US" sz="1400" dirty="0" smtClean="0">
                <a:latin typeface="+mn-ea"/>
              </a:rPr>
              <a:t>の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メニュー</a:t>
            </a:r>
            <a:r>
              <a:rPr lang="ja-JP" altLang="en-US" sz="1400" dirty="0">
                <a:latin typeface="+mn-ea"/>
              </a:rPr>
              <a:t>を使用</a:t>
            </a:r>
            <a:r>
              <a:rPr lang="ja-JP" altLang="en-US" sz="1400" dirty="0" smtClean="0">
                <a:latin typeface="+mn-ea"/>
              </a:rPr>
              <a:t>します</a:t>
            </a:r>
            <a:endParaRPr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48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endParaRPr lang="en-US" altLang="ja-JP" b="1" dirty="0"/>
          </a:p>
          <a:p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sz="1800" dirty="0" smtClean="0"/>
              <a:t>本シナリオ</a:t>
            </a:r>
            <a:r>
              <a:rPr lang="ja-JP" altLang="en-US" sz="1800" dirty="0"/>
              <a:t>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</a:t>
            </a:r>
            <a:r>
              <a:rPr lang="ja-JP" altLang="en-US" sz="1800" dirty="0" smtClean="0"/>
              <a:t>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 smtClean="0"/>
              <a:t>シナリオ</a:t>
            </a:r>
            <a:r>
              <a:rPr lang="ja-JP" altLang="en-US" sz="1800" dirty="0"/>
              <a:t>実施の際に、</a:t>
            </a:r>
            <a:r>
              <a:rPr lang="en-US" altLang="ja-JP" sz="1800" dirty="0"/>
              <a:t>IaC</a:t>
            </a:r>
            <a:r>
              <a:rPr lang="ja-JP" altLang="en-US" sz="1800" dirty="0"/>
              <a:t>のサンプルと</a:t>
            </a:r>
            <a:r>
              <a:rPr lang="ja-JP" altLang="en-US" sz="1800" dirty="0" smtClean="0"/>
              <a:t>して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err="1" smtClean="0"/>
              <a:t>Ansible</a:t>
            </a:r>
            <a:r>
              <a:rPr lang="en-US" altLang="ja-JP" sz="1800" dirty="0" smtClean="0"/>
              <a:t> </a:t>
            </a:r>
            <a:r>
              <a:rPr lang="ja-JP" altLang="en-US" sz="1800" dirty="0"/>
              <a:t>プレイブックが必要となります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180000" lvl="1" indent="0">
              <a:buNone/>
            </a:pP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 smtClean="0"/>
              <a:t>以下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、サンプルプレイブックを記述しております。</a:t>
            </a:r>
            <a:endParaRPr lang="en-US" altLang="ja-JP" sz="1800" dirty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ja-JP" altLang="en-US" sz="1600" dirty="0" smtClean="0">
                <a:solidFill>
                  <a:srgbClr val="FF0000"/>
                </a:solidFill>
              </a:rPr>
              <a:t>文字</a:t>
            </a:r>
            <a:r>
              <a:rPr lang="ja-JP" altLang="en-US" sz="1600" dirty="0">
                <a:solidFill>
                  <a:srgbClr val="FF0000"/>
                </a:solidFill>
              </a:rPr>
              <a:t>コードは</a:t>
            </a:r>
            <a:r>
              <a:rPr lang="en-US" altLang="ja-JP" sz="1600" dirty="0">
                <a:solidFill>
                  <a:srgbClr val="FF0000"/>
                </a:solidFill>
              </a:rPr>
              <a:t>”UTF-</a:t>
            </a:r>
            <a:r>
              <a:rPr lang="ja-JP" altLang="en-US" sz="1600" dirty="0">
                <a:solidFill>
                  <a:srgbClr val="FF0000"/>
                </a:solidFill>
              </a:rPr>
              <a:t>８</a:t>
            </a:r>
            <a:r>
              <a:rPr lang="en-US" altLang="ja-JP" sz="1600" dirty="0">
                <a:solidFill>
                  <a:srgbClr val="FF0000"/>
                </a:solidFill>
              </a:rPr>
              <a:t>”</a:t>
            </a:r>
            <a:r>
              <a:rPr lang="ja-JP" altLang="en-US" sz="1600" dirty="0">
                <a:solidFill>
                  <a:srgbClr val="FF0000"/>
                </a:solidFill>
              </a:rPr>
              <a:t>、改行コードは</a:t>
            </a:r>
            <a:r>
              <a:rPr lang="en-US" altLang="ja-JP" sz="1600" dirty="0">
                <a:solidFill>
                  <a:srgbClr val="FF0000"/>
                </a:solidFill>
              </a:rPr>
              <a:t>”LF”</a:t>
            </a:r>
            <a:r>
              <a:rPr lang="ja-JP" altLang="en-US" sz="1600" dirty="0">
                <a:solidFill>
                  <a:srgbClr val="FF0000"/>
                </a:solidFill>
              </a:rPr>
              <a:t>、拡張子は</a:t>
            </a:r>
            <a:r>
              <a:rPr lang="en-US" altLang="ja-JP" sz="1600" dirty="0">
                <a:solidFill>
                  <a:srgbClr val="FF0000"/>
                </a:solidFill>
              </a:rPr>
              <a:t>”yml”</a:t>
            </a:r>
            <a:r>
              <a:rPr lang="ja-JP" altLang="en-US" sz="1600" dirty="0">
                <a:solidFill>
                  <a:srgbClr val="FF0000"/>
                </a:solidFill>
              </a:rPr>
              <a:t>形式</a:t>
            </a:r>
            <a:r>
              <a:rPr lang="ja-JP" altLang="en-US" sz="1600" dirty="0" smtClean="0">
                <a:solidFill>
                  <a:srgbClr val="FF0000"/>
                </a:solidFill>
              </a:rPr>
              <a:t>。</a:t>
            </a:r>
            <a:r>
              <a:rPr lang="en-US" altLang="ja-JP" sz="1600" dirty="0" smtClean="0">
                <a:solidFill>
                  <a:srgbClr val="FF0000"/>
                </a:solidFill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ja-JP" altLang="en-US" sz="1600" dirty="0" smtClean="0">
                <a:solidFill>
                  <a:srgbClr val="FF0000"/>
                </a:solidFill>
              </a:rPr>
              <a:t>また</a:t>
            </a:r>
            <a:r>
              <a:rPr lang="ja-JP" altLang="en-US" sz="1600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sz="1600" dirty="0" smtClean="0">
                <a:solidFill>
                  <a:srgbClr val="FF0000"/>
                </a:solidFill>
              </a:rPr>
              <a:t>。</a:t>
            </a:r>
            <a:endParaRPr lang="ja-JP" alt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481" y="3861546"/>
            <a:ext cx="5472760" cy="1316859"/>
          </a:xfrm>
          <a:prstGeom prst="rect">
            <a:avLst/>
          </a:prstGeom>
          <a:solidFill>
            <a:srgbClr val="FFFFCC"/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/>
              <a:t> </a:t>
            </a:r>
            <a:r>
              <a:rPr lang="en-US" altLang="ja-JP" sz="1400" dirty="0" smtClean="0"/>
              <a:t>   path</a:t>
            </a:r>
            <a:r>
              <a:rPr lang="en-US" altLang="ja-JP" sz="1400" dirty="0"/>
              <a:t>: </a:t>
            </a:r>
            <a:r>
              <a:rPr lang="en-US" altLang="ja-JP" sz="1400" dirty="0" smtClean="0">
                <a:solidFill>
                  <a:srgbClr val="FF0000"/>
                </a:solidFill>
              </a:rPr>
              <a:t>”/tmp/{{ </a:t>
            </a:r>
            <a:r>
              <a:rPr lang="en-US" altLang="ja-JP" sz="1400" dirty="0">
                <a:solidFill>
                  <a:srgbClr val="FF0000"/>
                </a:solidFill>
              </a:rPr>
              <a:t>VAR_DIRECTORY </a:t>
            </a:r>
            <a:r>
              <a:rPr lang="en-US" altLang="ja-JP" sz="1400" dirty="0" smtClean="0">
                <a:solidFill>
                  <a:srgbClr val="FF0000"/>
                </a:solidFill>
              </a:rPr>
              <a:t>}}”</a:t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27480" y="5589300"/>
            <a:ext cx="5472759" cy="7191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この</a:t>
            </a:r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は </a:t>
            </a:r>
            <a:r>
              <a:rPr lang="en-US" altLang="ja-JP" sz="1400" dirty="0">
                <a:latin typeface="+mn-ea"/>
              </a:rPr>
              <a:t>/</a:t>
            </a:r>
            <a:r>
              <a:rPr lang="en-US" altLang="ja-JP" sz="1400" dirty="0" err="1">
                <a:latin typeface="+mn-ea"/>
              </a:rPr>
              <a:t>tmp</a:t>
            </a:r>
            <a:r>
              <a:rPr lang="ja-JP" altLang="en-US" sz="1400" dirty="0">
                <a:latin typeface="+mn-ea"/>
              </a:rPr>
              <a:t>配下</a:t>
            </a:r>
            <a:r>
              <a:rPr lang="ja-JP" altLang="en-US" sz="1400" dirty="0" smtClean="0">
                <a:latin typeface="+mn-ea"/>
              </a:rPr>
              <a:t>に新規</a:t>
            </a:r>
            <a:r>
              <a:rPr lang="ja-JP" altLang="en-US" sz="1400" dirty="0">
                <a:latin typeface="+mn-ea"/>
              </a:rPr>
              <a:t>のディレクトリを作成</a:t>
            </a:r>
            <a:r>
              <a:rPr lang="ja-JP" altLang="en-US" sz="1400" dirty="0" smtClean="0">
                <a:latin typeface="+mn-ea"/>
              </a:rPr>
              <a:t>します。</a:t>
            </a:r>
            <a:endParaRPr lang="ja-JP" altLang="en-US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本シナリオで</a:t>
            </a:r>
            <a:r>
              <a:rPr lang="ja-JP" altLang="en-US" sz="1400" dirty="0" smtClean="0">
                <a:latin typeface="+mn-ea"/>
              </a:rPr>
              <a:t>はファイル名</a:t>
            </a:r>
            <a:r>
              <a:rPr lang="ja-JP" altLang="en-US" sz="1400" dirty="0">
                <a:latin typeface="+mn-ea"/>
              </a:rPr>
              <a:t>を「</a:t>
            </a:r>
            <a:r>
              <a:rPr lang="en-US" altLang="ja-JP" sz="1400" dirty="0">
                <a:latin typeface="+mn-ea"/>
              </a:rPr>
              <a:t>sample1</a:t>
            </a:r>
            <a:r>
              <a:rPr lang="ja-JP" altLang="en-US" sz="1400" dirty="0">
                <a:latin typeface="+mn-ea"/>
              </a:rPr>
              <a:t>」と</a:t>
            </a:r>
            <a:r>
              <a:rPr lang="ja-JP" altLang="en-US" sz="1400" dirty="0" smtClean="0">
                <a:latin typeface="+mn-ea"/>
              </a:rPr>
              <a:t>します。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13309" y="5378577"/>
            <a:ext cx="565503" cy="549789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5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0" name="正方形/長方形 29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本シナリオでは、作業対象ホストに</a:t>
            </a:r>
            <a:r>
              <a:rPr lang="en-US" altLang="ja-JP" sz="1400" dirty="0" err="1" smtClean="0"/>
              <a:t>ssh</a:t>
            </a:r>
            <a:r>
              <a:rPr lang="ja-JP" altLang="en-US" sz="1400" dirty="0"/>
              <a:t>のパスワード接続</a:t>
            </a:r>
            <a:r>
              <a:rPr lang="ja-JP" altLang="en-US" sz="1400" dirty="0" smtClean="0"/>
              <a:t>を行う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を想定しています。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 smtClean="0"/>
              <a:t>アドレス」「ログインユーザ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」「ログインパスワード</a:t>
            </a:r>
            <a:r>
              <a:rPr lang="ja-JP" altLang="en-US" sz="1400" dirty="0"/>
              <a:t>」に</a:t>
            </a:r>
            <a:r>
              <a:rPr lang="ja-JP" altLang="en-US" sz="1400" dirty="0" smtClean="0"/>
              <a:t>ついては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ユーザ</a:t>
            </a:r>
            <a:r>
              <a:rPr lang="ja-JP" altLang="en-US" sz="1400" dirty="0"/>
              <a:t>様のご利用環境に適した設定を</a:t>
            </a:r>
            <a:r>
              <a:rPr lang="ja-JP" altLang="en-US" sz="1400" dirty="0" smtClean="0"/>
              <a:t>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0" y="2679063"/>
            <a:ext cx="4427980" cy="1839795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91007" y="2944993"/>
            <a:ext cx="3574803" cy="11418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789157" y="4321047"/>
            <a:ext cx="972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840330" y="427461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3956743" y="3044351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7" name="円形吹き出し 56"/>
          <p:cNvSpPr/>
          <p:nvPr/>
        </p:nvSpPr>
        <p:spPr bwMode="auto">
          <a:xfrm>
            <a:off x="3924670" y="3036730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92364"/>
              </p:ext>
            </p:extLst>
          </p:nvPr>
        </p:nvGraphicFramePr>
        <p:xfrm>
          <a:off x="4076759" y="3420205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3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3" t="36918" r="12098"/>
          <a:stretch/>
        </p:blipFill>
        <p:spPr>
          <a:xfrm>
            <a:off x="835515" y="2662424"/>
            <a:ext cx="5678385" cy="22864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「投入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一覧」メニュー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オペレーション名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を入力</a:t>
            </a:r>
            <a:endParaRPr lang="en-US" altLang="ja-JP" sz="1400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登録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ボタン</a:t>
            </a:r>
            <a:r>
              <a:rPr lang="ja-JP" altLang="en-US" sz="1400" dirty="0" smtClean="0"/>
              <a:t>を押下</a:t>
            </a: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074988" y="3937590"/>
            <a:ext cx="1188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850464" y="2984265"/>
            <a:ext cx="140400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3354898" y="391456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914465" y="3116659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882393" y="310903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1933"/>
              </p:ext>
            </p:extLst>
          </p:nvPr>
        </p:nvGraphicFramePr>
        <p:xfrm>
          <a:off x="4019242" y="3492514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</a:t>
            </a:r>
            <a:r>
              <a:rPr lang="ja-JP" altLang="en-US" sz="1400" dirty="0" smtClean="0"/>
              <a:t>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処理</a:t>
            </a:r>
            <a:r>
              <a:rPr lang="ja-JP" altLang="en-US" sz="1400" dirty="0"/>
              <a:t>が実行されるわけでは</a:t>
            </a:r>
            <a:r>
              <a:rPr lang="ja-JP" altLang="en-US" sz="1400" dirty="0" smtClean="0"/>
              <a:t>ありません</a:t>
            </a:r>
            <a:endParaRPr lang="ja-JP" altLang="en-US" sz="14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2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管理</a:t>
            </a:r>
            <a:r>
              <a:rPr lang="ja-JP" altLang="en-US" sz="1600" dirty="0" smtClean="0"/>
              <a:t>コンソール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実習</a:t>
            </a:r>
            <a:r>
              <a:rPr lang="ja-JP" altLang="en-US" sz="1600" dirty="0" smtClean="0">
                <a:latin typeface="+mn-ea"/>
              </a:rPr>
              <a:t>①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新規</a:t>
            </a:r>
            <a:r>
              <a:rPr lang="ja-JP" altLang="en-US" sz="1400" dirty="0">
                <a:latin typeface="+mn-ea"/>
              </a:rPr>
              <a:t>ユーザの</a:t>
            </a:r>
            <a:r>
              <a:rPr lang="ja-JP" altLang="en-US" sz="1400" dirty="0" smtClean="0">
                <a:latin typeface="+mn-ea"/>
              </a:rPr>
              <a:t>作成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ロールの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・メニュー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・ユーザ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紐付確認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基本コンソール</a:t>
            </a: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事前準備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実習②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作業</a:t>
            </a:r>
            <a:r>
              <a:rPr lang="ja-JP" altLang="en-US" sz="1400" dirty="0">
                <a:latin typeface="+mn-ea"/>
              </a:rPr>
              <a:t>対象ホストの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オペレーション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詳細の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オペレーション</a:t>
            </a:r>
            <a:r>
              <a:rPr lang="ja-JP" altLang="en-US" sz="1400" dirty="0">
                <a:latin typeface="+mn-ea"/>
              </a:rPr>
              <a:t>に関連付く</a:t>
            </a:r>
            <a:r>
              <a:rPr lang="en-US" altLang="ja-JP" sz="1400" dirty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とホストの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代入値管理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Symphony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Symphony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実行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Symphony</a:t>
            </a:r>
            <a:r>
              <a:rPr lang="ja-JP" altLang="en-US" sz="1400" dirty="0">
                <a:latin typeface="+mn-ea"/>
              </a:rPr>
              <a:t>完了</a:t>
            </a:r>
            <a:r>
              <a:rPr lang="ja-JP" altLang="en-US" sz="1400" dirty="0" smtClean="0">
                <a:latin typeface="+mn-ea"/>
              </a:rPr>
              <a:t>確認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0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9" y="2996940"/>
            <a:ext cx="5876987" cy="27789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「プレイブック素材集」メニュー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プレイブック素材名</a:t>
            </a:r>
            <a:r>
              <a:rPr lang="ja-JP" altLang="en-US" dirty="0" smtClean="0"/>
              <a:t>」を入力、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プレイブック</a:t>
            </a:r>
            <a:r>
              <a:rPr lang="ja-JP" altLang="en-US" dirty="0" smtClean="0"/>
              <a:t>素材」欄の「参照」ボタンを押下し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/>
              <a:t>事前</a:t>
            </a:r>
            <a:r>
              <a:rPr lang="ja-JP" altLang="en-US" dirty="0"/>
              <a:t>に</a:t>
            </a:r>
            <a:r>
              <a:rPr lang="ja-JP" altLang="en-US" dirty="0" smtClean="0"/>
              <a:t>作成した</a:t>
            </a:r>
            <a:r>
              <a:rPr lang="ja-JP" altLang="en-US" dirty="0"/>
              <a:t>「</a:t>
            </a:r>
            <a:r>
              <a:rPr lang="en-US" altLang="ja-JP" dirty="0" smtClean="0"/>
              <a:t>sample1.yml</a:t>
            </a:r>
            <a:r>
              <a:rPr lang="ja-JP" altLang="en-US" dirty="0" smtClean="0"/>
              <a:t>」をアップロード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061550" y="4264809"/>
            <a:ext cx="1889090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81777" y="5186757"/>
            <a:ext cx="900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631823" y="5146536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40" y="4264809"/>
            <a:ext cx="2952000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21028" y="4241949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59889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0"/>
          <a:stretch/>
        </p:blipFill>
        <p:spPr>
          <a:xfrm>
            <a:off x="827479" y="2454473"/>
            <a:ext cx="5774441" cy="37829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449208" y="4129567"/>
            <a:ext cx="2410832" cy="8480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108999" y="5226515"/>
            <a:ext cx="1188000" cy="2624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8" name="正方形/長方形 4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7" name="角丸四角形 46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9" name="円形吹き出し 58"/>
          <p:cNvSpPr/>
          <p:nvPr/>
        </p:nvSpPr>
        <p:spPr bwMode="auto">
          <a:xfrm>
            <a:off x="4390914" y="52205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644010" y="2709757"/>
            <a:ext cx="2220132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4596697" y="2686897"/>
            <a:ext cx="301542" cy="312200"/>
          </a:xfrm>
          <a:prstGeom prst="wedgeEllipseCallout">
            <a:avLst>
              <a:gd name="adj1" fmla="val -438957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58991"/>
              </p:ext>
            </p:extLst>
          </p:nvPr>
        </p:nvGraphicFramePr>
        <p:xfrm>
          <a:off x="4725926" y="3070372"/>
          <a:ext cx="20383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378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" y="2637250"/>
            <a:ext cx="6402247" cy="30367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/>
              <a:t>詳細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」「プレイブック素材」「インクルード順序」を入力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1678" y="4025526"/>
            <a:ext cx="2772000" cy="558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83707" y="4817094"/>
            <a:ext cx="976621" cy="224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626770" y="479513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411809" y="4724293"/>
            <a:ext cx="2520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364498" y="4701434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5492"/>
              </p:ext>
            </p:extLst>
          </p:nvPr>
        </p:nvGraphicFramePr>
        <p:xfrm>
          <a:off x="4516587" y="5084909"/>
          <a:ext cx="23120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2"/>
          <a:stretch/>
        </p:blipFill>
        <p:spPr>
          <a:xfrm>
            <a:off x="795027" y="2431433"/>
            <a:ext cx="5888372" cy="34821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「作業対象ホスト」メニュー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208195" y="4020413"/>
            <a:ext cx="432000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73437" y="4925323"/>
            <a:ext cx="1142651" cy="275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217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オペレーションに関連付く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4198375" y="491863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567525" y="4761400"/>
            <a:ext cx="2484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520214" y="4738541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87465"/>
              </p:ext>
            </p:extLst>
          </p:nvPr>
        </p:nvGraphicFramePr>
        <p:xfrm>
          <a:off x="4672303" y="5122016"/>
          <a:ext cx="22780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9"/>
          <a:stretch/>
        </p:blipFill>
        <p:spPr>
          <a:xfrm>
            <a:off x="774563" y="2990086"/>
            <a:ext cx="5989250" cy="33203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112760" y="4501356"/>
            <a:ext cx="4422043" cy="64896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837786" y="5371866"/>
            <a:ext cx="1080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4004573" y="536635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3906264" y="2220468"/>
            <a:ext cx="3060000" cy="208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858953" y="2197609"/>
            <a:ext cx="301542" cy="312200"/>
          </a:xfrm>
          <a:prstGeom prst="wedgeEllipseCallout">
            <a:avLst>
              <a:gd name="adj1" fmla="val -464228"/>
              <a:gd name="adj2" fmla="val 72817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8760"/>
              </p:ext>
            </p:extLst>
          </p:nvPr>
        </p:nvGraphicFramePr>
        <p:xfrm>
          <a:off x="4023682" y="2572471"/>
          <a:ext cx="28273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685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変数名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VAR_DIRECTORY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9097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具体値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testdirectory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8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/>
          <a:stretch/>
        </p:blipFill>
        <p:spPr>
          <a:xfrm>
            <a:off x="755470" y="2930028"/>
            <a:ext cx="6332958" cy="32658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クラス編集」メニュー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編集」サブメニュー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クラス名称」</a:t>
            </a:r>
            <a:r>
              <a:rPr lang="ja-JP" altLang="en-US" dirty="0"/>
              <a:t>を</a:t>
            </a:r>
            <a:r>
              <a:rPr lang="ja-JP" altLang="en-US" dirty="0" smtClean="0"/>
              <a:t>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画面右側に表示されている「</a:t>
            </a:r>
            <a:r>
              <a:rPr lang="en-US" altLang="ja-JP" dirty="0" smtClean="0"/>
              <a:t>move1</a:t>
            </a:r>
            <a:r>
              <a:rPr lang="ja-JP" altLang="en-US" dirty="0" smtClean="0"/>
              <a:t>」を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画面中央にドラッグ</a:t>
            </a:r>
            <a:r>
              <a:rPr lang="ja-JP" altLang="en-US" smtClean="0"/>
              <a:t>＆ドロップ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909650" y="3411830"/>
            <a:ext cx="2376000" cy="18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980501" y="4292522"/>
            <a:ext cx="1756992" cy="1214978"/>
            <a:chOff x="4101807" y="4206986"/>
            <a:chExt cx="1756992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 smtClean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5837443" y="5076622"/>
            <a:ext cx="1182897" cy="2532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75753" y="6010244"/>
            <a:ext cx="937872" cy="2154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7" name="正方形/長方形 5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6" name="角丸四角形 5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68" name="円形吹き出し 67"/>
          <p:cNvSpPr/>
          <p:nvPr/>
        </p:nvSpPr>
        <p:spPr bwMode="auto">
          <a:xfrm>
            <a:off x="6781426" y="5391835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3509375" y="3404065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3462064" y="3381206"/>
            <a:ext cx="301542" cy="312200"/>
          </a:xfrm>
          <a:prstGeom prst="wedgeEllipseCallout">
            <a:avLst>
              <a:gd name="adj1" fmla="val -118027"/>
              <a:gd name="adj2" fmla="val -64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44220"/>
              </p:ext>
            </p:extLst>
          </p:nvPr>
        </p:nvGraphicFramePr>
        <p:xfrm>
          <a:off x="3626793" y="3756068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クラス名称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926835" y="5984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59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22" y="2505031"/>
            <a:ext cx="2981308" cy="34159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 smtClean="0"/>
              <a:t>Symphony[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」サブメニュー「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名称」項目内の </a:t>
            </a:r>
            <a:r>
              <a:rPr lang="ja-JP" altLang="en-US" dirty="0"/>
              <a:t>「</a:t>
            </a:r>
            <a:r>
              <a:rPr lang="en-US" altLang="ja-JP" dirty="0" smtClean="0"/>
              <a:t>workflow</a:t>
            </a:r>
            <a:r>
              <a:rPr lang="ja-JP" altLang="en-US" dirty="0" smtClean="0"/>
              <a:t>」を選択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ja-JP" altLang="en-US" dirty="0" smtClean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」サブメニュー「オペレーション名」項目内の「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実行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801408" y="3858169"/>
            <a:ext cx="936000" cy="13090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801408" y="5773752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2"/>
          <a:stretch/>
        </p:blipFill>
        <p:spPr>
          <a:xfrm>
            <a:off x="4613328" y="3400058"/>
            <a:ext cx="3675172" cy="276965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4660449" y="6004155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66" name="円形吹き出し 65"/>
          <p:cNvSpPr/>
          <p:nvPr/>
        </p:nvSpPr>
        <p:spPr bwMode="auto">
          <a:xfrm>
            <a:off x="5559965" y="59540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13109"/>
              </p:ext>
            </p:extLst>
          </p:nvPr>
        </p:nvGraphicFramePr>
        <p:xfrm>
          <a:off x="1965067" y="5807829"/>
          <a:ext cx="23876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78422" y="3526657"/>
            <a:ext cx="2556000" cy="902275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1111" y="3466051"/>
            <a:ext cx="301542" cy="283818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50189"/>
              </p:ext>
            </p:extLst>
          </p:nvPr>
        </p:nvGraphicFramePr>
        <p:xfrm>
          <a:off x="2042642" y="3845262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6" y="2139549"/>
            <a:ext cx="5287362" cy="23424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4.10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実行中または実行完了した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を選択すると、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 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811664" y="2990796"/>
            <a:ext cx="279755" cy="264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51" y="3316668"/>
            <a:ext cx="2389579" cy="2946291"/>
          </a:xfrm>
          <a:prstGeom prst="rect">
            <a:avLst/>
          </a:prstGeom>
        </p:spPr>
      </p:pic>
      <p:sp>
        <p:nvSpPr>
          <p:cNvPr id="12" name="図形 11"/>
          <p:cNvSpPr/>
          <p:nvPr/>
        </p:nvSpPr>
        <p:spPr>
          <a:xfrm rot="3036422">
            <a:off x="2220475" y="2263759"/>
            <a:ext cx="1637898" cy="1680682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グループ化 2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8" name="正方形/長方形 3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管理コンソール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1.1</a:t>
            </a:r>
            <a:r>
              <a:rPr lang="ja-JP" altLang="en-US" dirty="0" smtClean="0">
                <a:latin typeface="+mn-ea"/>
              </a:rPr>
              <a:t>　シナリオ　</a:t>
            </a:r>
            <a:r>
              <a:rPr lang="en-US" altLang="ja-JP" dirty="0" smtClean="0">
                <a:latin typeface="+mn-ea"/>
              </a:rPr>
              <a:t>1/2</a:t>
            </a:r>
            <a:endParaRPr lang="en-US" altLang="ja-JP" dirty="0">
              <a:latin typeface="+mn-ea"/>
            </a:endParaRPr>
          </a:p>
        </p:txBody>
      </p:sp>
      <p:sp>
        <p:nvSpPr>
          <p:cNvPr id="34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 smtClean="0"/>
              <a:t>本シナリオは、</a:t>
            </a:r>
            <a:r>
              <a:rPr lang="ja-JP" altLang="en-US" sz="1800" dirty="0" smtClean="0">
                <a:latin typeface="+mn-ea"/>
              </a:rPr>
              <a:t>ユーザ「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」を新規作成し、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」が「機器一覧」のメニューを閲覧可能とする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内容となっております。</a:t>
            </a:r>
            <a:endParaRPr lang="ja-JP" altLang="en-US" sz="18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 bwMode="auto">
          <a:xfrm>
            <a:off x="526938" y="2215880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2.1</a:t>
            </a:r>
            <a:r>
              <a:rPr lang="ja-JP" altLang="en-US" b="1" dirty="0"/>
              <a:t>　</a:t>
            </a:r>
            <a:r>
              <a:rPr lang="ja-JP" altLang="en-US" b="1" dirty="0" smtClean="0"/>
              <a:t>新規ユーザ</a:t>
            </a:r>
            <a:r>
              <a:rPr lang="ja-JP" altLang="en-US" b="1" dirty="0"/>
              <a:t>の作成</a:t>
            </a:r>
            <a:endParaRPr lang="en-US" altLang="ja-JP" b="1" dirty="0"/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4010513" y="2806468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26938" y="3109056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2.2</a:t>
            </a:r>
            <a:r>
              <a:rPr lang="ja-JP" altLang="en-US" b="1" dirty="0"/>
              <a:t>　ロールの登録</a:t>
            </a:r>
            <a:endParaRPr lang="en-US" altLang="ja-JP" b="1" dirty="0"/>
          </a:p>
        </p:txBody>
      </p:sp>
      <p:sp>
        <p:nvSpPr>
          <p:cNvPr id="47" name="二等辺三角形 46"/>
          <p:cNvSpPr/>
          <p:nvPr/>
        </p:nvSpPr>
        <p:spPr bwMode="auto">
          <a:xfrm flipV="1">
            <a:off x="4010513" y="3699644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二等辺三角形 47"/>
          <p:cNvSpPr/>
          <p:nvPr/>
        </p:nvSpPr>
        <p:spPr bwMode="auto">
          <a:xfrm flipV="1">
            <a:off x="4010513" y="4592820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二等辺三角形 48"/>
          <p:cNvSpPr/>
          <p:nvPr/>
        </p:nvSpPr>
        <p:spPr bwMode="auto">
          <a:xfrm flipV="1">
            <a:off x="4010513" y="5485996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526938" y="4002232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2.3</a:t>
            </a:r>
            <a:r>
              <a:rPr lang="ja-JP" altLang="en-US" b="1" dirty="0"/>
              <a:t>　ロール・メニューの紐付</a:t>
            </a:r>
            <a:endParaRPr lang="en-US" altLang="ja-JP" b="1" dirty="0"/>
          </a:p>
        </p:txBody>
      </p:sp>
      <p:sp>
        <p:nvSpPr>
          <p:cNvPr id="51" name="角丸四角形 50"/>
          <p:cNvSpPr/>
          <p:nvPr/>
        </p:nvSpPr>
        <p:spPr bwMode="auto">
          <a:xfrm>
            <a:off x="526938" y="4895408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/>
              <a:t>　ロール・ユーザの紐付</a:t>
            </a:r>
            <a:endParaRPr lang="en-US" altLang="ja-JP" b="1" dirty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526938" y="5788584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2.5</a:t>
            </a:r>
            <a:r>
              <a:rPr lang="ja-JP" altLang="en-US" b="1" dirty="0"/>
              <a:t>　紐付確認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308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393789"/>
            <a:ext cx="8857108" cy="1255974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2111481"/>
            <a:ext cx="8857108" cy="1260531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04647"/>
            <a:ext cx="8640000" cy="1132421"/>
          </a:xfrm>
        </p:spPr>
        <p:txBody>
          <a:bodyPr>
            <a:normAutofit/>
          </a:bodyPr>
          <a:lstStyle/>
          <a:p>
            <a:r>
              <a:rPr lang="ja-JP" altLang="en-US" sz="1800" dirty="0" smtClean="0">
                <a:latin typeface="+mn-ea"/>
              </a:rPr>
              <a:t>今回</a:t>
            </a:r>
            <a:r>
              <a:rPr lang="ja-JP" altLang="en-US" sz="1800" dirty="0">
                <a:latin typeface="+mn-ea"/>
              </a:rPr>
              <a:t>のシナリオに</a:t>
            </a:r>
            <a:r>
              <a:rPr lang="ja-JP" altLang="en-US" sz="1800" dirty="0" smtClean="0">
                <a:latin typeface="+mn-ea"/>
              </a:rPr>
              <a:t>おいて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「</a:t>
            </a:r>
            <a:r>
              <a:rPr lang="en-US" altLang="ja-JP" sz="1800" dirty="0" smtClean="0">
                <a:latin typeface="+mn-ea"/>
              </a:rPr>
              <a:t>2.1</a:t>
            </a:r>
            <a:r>
              <a:rPr lang="ja-JP" altLang="en-US" sz="1800" dirty="0" smtClean="0">
                <a:latin typeface="+mn-ea"/>
              </a:rPr>
              <a:t> 新規</a:t>
            </a:r>
            <a:r>
              <a:rPr lang="ja-JP" altLang="en-US" sz="1800" dirty="0">
                <a:latin typeface="+mn-ea"/>
              </a:rPr>
              <a:t>ユーザの作成</a:t>
            </a:r>
            <a:r>
              <a:rPr lang="ja-JP" altLang="en-US" sz="1800" dirty="0" smtClean="0">
                <a:latin typeface="+mn-ea"/>
              </a:rPr>
              <a:t>」「</a:t>
            </a:r>
            <a:r>
              <a:rPr lang="en-US" altLang="ja-JP" sz="1800" dirty="0" smtClean="0">
                <a:latin typeface="+mn-ea"/>
              </a:rPr>
              <a:t>2.4</a:t>
            </a:r>
            <a:r>
              <a:rPr lang="ja-JP" altLang="en-US" sz="1800" dirty="0" smtClean="0">
                <a:latin typeface="+mn-ea"/>
              </a:rPr>
              <a:t> ロール</a:t>
            </a:r>
            <a:r>
              <a:rPr lang="ja-JP" altLang="en-US" sz="1800" dirty="0">
                <a:latin typeface="+mn-ea"/>
              </a:rPr>
              <a:t>・ユーザの紐付</a:t>
            </a:r>
            <a:r>
              <a:rPr lang="ja-JP" altLang="en-US" sz="1800" dirty="0" smtClean="0">
                <a:latin typeface="+mn-ea"/>
              </a:rPr>
              <a:t>」については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定常的</a:t>
            </a:r>
            <a:r>
              <a:rPr lang="ja-JP" altLang="en-US" sz="1800" dirty="0">
                <a:latin typeface="+mn-ea"/>
              </a:rPr>
              <a:t>に発生する作業と想定</a:t>
            </a:r>
            <a:r>
              <a:rPr lang="ja-JP" altLang="en-US" sz="1800" dirty="0" smtClean="0">
                <a:latin typeface="+mn-ea"/>
              </a:rPr>
              <a:t>されます。</a:t>
            </a:r>
            <a:endParaRPr lang="en-US" altLang="ja-JP" sz="1800" dirty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224006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2.2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の登録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80594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・メニューの紐付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4119264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2.4</a:t>
            </a:r>
            <a:r>
              <a:rPr lang="ja-JP" altLang="en-US" b="1" dirty="0" smtClean="0">
                <a:latin typeface="+mn-ea"/>
              </a:rPr>
              <a:t>　ロール</a:t>
            </a:r>
            <a:r>
              <a:rPr lang="ja-JP" altLang="en-US" b="1" dirty="0">
                <a:latin typeface="+mn-ea"/>
              </a:rPr>
              <a:t>・ユーザの紐付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53305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2.1</a:t>
            </a:r>
            <a:r>
              <a:rPr lang="ja-JP" altLang="en-US" b="1" dirty="0" smtClean="0">
                <a:latin typeface="+mn-ea"/>
              </a:rPr>
              <a:t>　新規</a:t>
            </a:r>
            <a:r>
              <a:rPr lang="ja-JP" altLang="en-US" b="1" dirty="0">
                <a:latin typeface="+mn-ea"/>
              </a:rPr>
              <a:t>ユーザの作成</a:t>
            </a: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389829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2240061"/>
            <a:ext cx="2016280" cy="98563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不定期作業</a:t>
            </a:r>
            <a:endParaRPr kumimoji="1" lang="ja-JP" altLang="en-US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533057"/>
            <a:ext cx="2016280" cy="1018267"/>
          </a:xfrm>
          <a:prstGeom prst="roundRect">
            <a:avLst/>
          </a:prstGeom>
          <a:solidFill>
            <a:srgbClr val="92D050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+mn-ea"/>
              </a:rPr>
              <a:t>定常</a:t>
            </a:r>
            <a:r>
              <a:rPr kumimoji="1" lang="ja-JP" altLang="en-US" b="1" dirty="0" smtClean="0">
                <a:solidFill>
                  <a:schemeClr val="tx1"/>
                </a:solidFill>
                <a:latin typeface="+mn-ea"/>
              </a:rPr>
              <a:t>作業</a:t>
            </a:r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環状矢印 28"/>
          <p:cNvSpPr/>
          <p:nvPr/>
        </p:nvSpPr>
        <p:spPr>
          <a:xfrm>
            <a:off x="7579224" y="3342214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7413553" y="3740002"/>
            <a:ext cx="178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★繰り返し</a:t>
            </a:r>
            <a:endParaRPr kumimoji="1" lang="en-US" altLang="ja-JP" sz="2200" b="1" dirty="0" smtClean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実行★</a:t>
            </a:r>
            <a:endParaRPr kumimoji="1" lang="ja-JP" altLang="en-US" sz="2200" b="1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2512667"/>
            <a:ext cx="5851923" cy="30766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新規ユーザの作成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新規ユーザの作成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」メニューグループ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「ユーザ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</a:t>
            </a:r>
            <a:r>
              <a:rPr lang="en-US" altLang="ja-JP" dirty="0" smtClean="0"/>
              <a:t>&gt;&gt; </a:t>
            </a:r>
            <a:r>
              <a:rPr lang="ja-JP" altLang="en-US" dirty="0" smtClean="0"/>
              <a:t>「登録」サブメニュー</a:t>
            </a:r>
            <a:r>
              <a:rPr lang="en-US" altLang="ja-JP" dirty="0"/>
              <a:t>&gt;&gt; 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」「ユーザ名」「メールアドレス」を入力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1820380" y="5389134"/>
            <a:ext cx="1044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949408" y="5343285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3770129" y="4524390"/>
            <a:ext cx="2919686" cy="1870176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1151870" y="4524390"/>
            <a:ext cx="2339980" cy="647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38056" y="4524389"/>
            <a:ext cx="301542" cy="312200"/>
          </a:xfrm>
          <a:prstGeom prst="wedgeEllipseCallout">
            <a:avLst>
              <a:gd name="adj1" fmla="val -157981"/>
              <a:gd name="adj2" fmla="val 459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88391"/>
              </p:ext>
            </p:extLst>
          </p:nvPr>
        </p:nvGraphicFramePr>
        <p:xfrm>
          <a:off x="3943485" y="4923104"/>
          <a:ext cx="26025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PW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テスト用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メールアドレス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test@aa.bb.cc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</a:tbl>
          </a:graphicData>
        </a:graphic>
      </p:graphicFrame>
      <p:grpSp>
        <p:nvGrpSpPr>
          <p:cNvPr id="37" name="グループ化 3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7"/>
          <a:stretch/>
        </p:blipFill>
        <p:spPr>
          <a:xfrm>
            <a:off x="787748" y="2537356"/>
            <a:ext cx="5759001" cy="3744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ja-JP" altLang="en-US" dirty="0" smtClean="0"/>
              <a:t>ロールの登録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管理</a:t>
            </a:r>
            <a:r>
              <a:rPr lang="ja-JP" altLang="en-US" dirty="0" smtClean="0"/>
              <a:t>コンソール」メニューグループ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「ロール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</a:t>
            </a:r>
            <a:r>
              <a:rPr lang="ja-JP" altLang="en-US" dirty="0"/>
              <a:t>名称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1286852" y="4928616"/>
            <a:ext cx="747126" cy="64544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22814" y="6006631"/>
            <a:ext cx="1332000" cy="28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3589218" y="5972648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 bwMode="auto">
          <a:xfrm>
            <a:off x="2697315" y="4725481"/>
            <a:ext cx="2664000" cy="1008000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47199"/>
              </p:ext>
            </p:extLst>
          </p:nvPr>
        </p:nvGraphicFramePr>
        <p:xfrm>
          <a:off x="2981480" y="5079775"/>
          <a:ext cx="21453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7" name="円形吹き出し 36"/>
          <p:cNvSpPr/>
          <p:nvPr/>
        </p:nvSpPr>
        <p:spPr bwMode="auto">
          <a:xfrm>
            <a:off x="2664698" y="4703753"/>
            <a:ext cx="301542" cy="312200"/>
          </a:xfrm>
          <a:prstGeom prst="wedgeEllipseCallout">
            <a:avLst>
              <a:gd name="adj1" fmla="val -282053"/>
              <a:gd name="adj2" fmla="val 6096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6" name="正方形/長方形 4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2"/>
          <a:stretch/>
        </p:blipFill>
        <p:spPr>
          <a:xfrm>
            <a:off x="587160" y="4373364"/>
            <a:ext cx="5940288" cy="18358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ロール・メニューの紐付①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「ロール・メニュー紐付管理」メニュー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「ロール（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：名称）」「メニューグループ：メニュー」「紐付」を入力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を押下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1043510" y="4783146"/>
            <a:ext cx="5062247" cy="7370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897903" y="5820993"/>
            <a:ext cx="1296000" cy="28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50" name="円形吹き出し 49"/>
          <p:cNvSpPr/>
          <p:nvPr/>
        </p:nvSpPr>
        <p:spPr bwMode="auto">
          <a:xfrm>
            <a:off x="3326745" y="582099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2867071" y="2564881"/>
            <a:ext cx="3660377" cy="1619991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値を設定する</a:t>
            </a:r>
          </a:p>
        </p:txBody>
      </p:sp>
      <p:sp>
        <p:nvSpPr>
          <p:cNvPr id="52" name="円形吹き出し 51"/>
          <p:cNvSpPr/>
          <p:nvPr/>
        </p:nvSpPr>
        <p:spPr bwMode="auto">
          <a:xfrm>
            <a:off x="2834999" y="2564880"/>
            <a:ext cx="301542" cy="312200"/>
          </a:xfrm>
          <a:prstGeom prst="wedgeEllipseCallout">
            <a:avLst>
              <a:gd name="adj1" fmla="val -615848"/>
              <a:gd name="adj2" fmla="val 70620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04540"/>
              </p:ext>
            </p:extLst>
          </p:nvPr>
        </p:nvGraphicFramePr>
        <p:xfrm>
          <a:off x="3040428" y="2963595"/>
          <a:ext cx="3364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ロール（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：名称）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メニューグループ：メニュー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機器一覧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紐付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閲覧のみ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2360</Words>
  <Application>Microsoft Office PowerPoint</Application>
  <PresentationFormat>画面に合わせる (4:3)</PresentationFormat>
  <Paragraphs>496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管理コンソール</vt:lpstr>
      <vt:lpstr>1.1　シナリオ　1/2</vt:lpstr>
      <vt:lpstr>1.1　シナリオ　(2/2)</vt:lpstr>
      <vt:lpstr>2.　実習①</vt:lpstr>
      <vt:lpstr>2.1　新規ユーザの作成</vt:lpstr>
      <vt:lpstr>2.2　ロールの登録</vt:lpstr>
      <vt:lpstr>2.3　ロール・メニューの紐付　(1/2)</vt:lpstr>
      <vt:lpstr>2.3　ロール・メニューの紐付　(2/2)</vt:lpstr>
      <vt:lpstr>2.4　ロール・ユーザの紐付</vt:lpstr>
      <vt:lpstr>2.5　紐付確認　(1/4)</vt:lpstr>
      <vt:lpstr>2.5　紐付確認　(2/4)</vt:lpstr>
      <vt:lpstr>2.5　紐付確認　(3/4)</vt:lpstr>
      <vt:lpstr>2.5　紐付確認　(4/4)</vt:lpstr>
      <vt:lpstr>3.1　シナリオ</vt:lpstr>
      <vt:lpstr>3.2　事前準備</vt:lpstr>
      <vt:lpstr>4.1　作業対象ホストの登録</vt:lpstr>
      <vt:lpstr>4.2　オペレーションの登録</vt:lpstr>
      <vt:lpstr>4.3　IaCの登録</vt:lpstr>
      <vt:lpstr>4.4　Movementの登録</vt:lpstr>
      <vt:lpstr>4.5　Movement詳細の登録</vt:lpstr>
      <vt:lpstr>4.6　オペレーションに関連付くMovementとホストの登録</vt:lpstr>
      <vt:lpstr>4.7　代入値管理</vt:lpstr>
      <vt:lpstr>4.8　Symphonyの登録</vt:lpstr>
      <vt:lpstr>4.9　Symphonyの実行</vt:lpstr>
      <vt:lpstr>4.10　Symphony完了確認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2021-02-04T01:46:23Z</dcterms:modified>
</cp:coreProperties>
</file>