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74"/>
  </p:notesMasterIdLst>
  <p:handoutMasterIdLst>
    <p:handoutMasterId r:id="rId75"/>
  </p:handoutMasterIdLst>
  <p:sldIdLst>
    <p:sldId id="555" r:id="rId2"/>
    <p:sldId id="507" r:id="rId3"/>
    <p:sldId id="508" r:id="rId4"/>
    <p:sldId id="509" r:id="rId5"/>
    <p:sldId id="614" r:id="rId6"/>
    <p:sldId id="510" r:id="rId7"/>
    <p:sldId id="511" r:id="rId8"/>
    <p:sldId id="567" r:id="rId9"/>
    <p:sldId id="512" r:id="rId10"/>
    <p:sldId id="604" r:id="rId11"/>
    <p:sldId id="615" r:id="rId12"/>
    <p:sldId id="514" r:id="rId13"/>
    <p:sldId id="570" r:id="rId14"/>
    <p:sldId id="568" r:id="rId15"/>
    <p:sldId id="593" r:id="rId16"/>
    <p:sldId id="605"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94" r:id="rId31"/>
    <p:sldId id="619" r:id="rId32"/>
    <p:sldId id="532" r:id="rId33"/>
    <p:sldId id="533" r:id="rId34"/>
    <p:sldId id="534" r:id="rId35"/>
    <p:sldId id="535" r:id="rId36"/>
    <p:sldId id="536" r:id="rId37"/>
    <p:sldId id="537" r:id="rId38"/>
    <p:sldId id="538" r:id="rId39"/>
    <p:sldId id="539" r:id="rId40"/>
    <p:sldId id="540" r:id="rId41"/>
    <p:sldId id="541" r:id="rId42"/>
    <p:sldId id="610" r:id="rId43"/>
    <p:sldId id="616" r:id="rId44"/>
    <p:sldId id="612" r:id="rId45"/>
    <p:sldId id="617" r:id="rId46"/>
    <p:sldId id="618" r:id="rId47"/>
    <p:sldId id="543" r:id="rId48"/>
    <p:sldId id="544" r:id="rId49"/>
    <p:sldId id="545" r:id="rId50"/>
    <p:sldId id="595" r:id="rId51"/>
    <p:sldId id="620" r:id="rId52"/>
    <p:sldId id="609" r:id="rId53"/>
    <p:sldId id="558" r:id="rId54"/>
    <p:sldId id="559" r:id="rId55"/>
    <p:sldId id="560" r:id="rId56"/>
    <p:sldId id="550" r:id="rId57"/>
    <p:sldId id="569" r:id="rId58"/>
    <p:sldId id="591" r:id="rId59"/>
    <p:sldId id="564" r:id="rId60"/>
    <p:sldId id="565" r:id="rId61"/>
    <p:sldId id="601" r:id="rId62"/>
    <p:sldId id="592" r:id="rId63"/>
    <p:sldId id="590" r:id="rId64"/>
    <p:sldId id="589" r:id="rId65"/>
    <p:sldId id="588" r:id="rId66"/>
    <p:sldId id="587" r:id="rId67"/>
    <p:sldId id="584" r:id="rId68"/>
    <p:sldId id="586" r:id="rId69"/>
    <p:sldId id="585" r:id="rId70"/>
    <p:sldId id="551" r:id="rId71"/>
    <p:sldId id="602" r:id="rId72"/>
    <p:sldId id="318" r:id="rId73"/>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題" id="{4EF19667-C7B0-44F7-A06C-271D860154B3}">
          <p14:sldIdLst>
            <p14:sldId id="555"/>
          </p14:sldIdLst>
        </p14:section>
        <p14:section name="目次" id="{14456896-F08C-4836-B0F1-2972F4C2F009}">
          <p14:sldIdLst>
            <p14:sldId id="507"/>
          </p14:sldIdLst>
        </p14:section>
        <p14:section name="はじめに" id="{09CB932C-EAB8-4095-B8EF-3A514A3251E3}">
          <p14:sldIdLst>
            <p14:sldId id="508"/>
            <p14:sldId id="509"/>
            <p14:sldId id="614"/>
            <p14:sldId id="510"/>
          </p14:sldIdLst>
        </p14:section>
        <p14:section name="システム構築・運用の効率化の全体像" id="{8C5AFA22-1B13-4007-8253-FD2211D95713}">
          <p14:sldIdLst>
            <p14:sldId id="511"/>
            <p14:sldId id="567"/>
            <p14:sldId id="512"/>
            <p14:sldId id="604"/>
            <p14:sldId id="615"/>
            <p14:sldId id="514"/>
            <p14:sldId id="570"/>
            <p14:sldId id="568"/>
          </p14:sldIdLst>
        </p14:section>
        <p14:section name="Step 1：Central management of the Configuration info" id="{07DBB9EA-A4A6-4087-BB0A-5BFA367D68F7}">
          <p14:sldIdLst>
            <p14:sldId id="593"/>
            <p14:sldId id="605"/>
            <p14:sldId id="517"/>
            <p14:sldId id="518"/>
            <p14:sldId id="519"/>
            <p14:sldId id="520"/>
            <p14:sldId id="521"/>
            <p14:sldId id="522"/>
            <p14:sldId id="523"/>
            <p14:sldId id="524"/>
            <p14:sldId id="525"/>
            <p14:sldId id="526"/>
            <p14:sldId id="527"/>
            <p14:sldId id="528"/>
            <p14:sldId id="529"/>
          </p14:sldIdLst>
        </p14:section>
        <p14:section name="Step 2：Actualize Automatic Execution." id="{0D24054F-70B9-4991-96C3-7253BDA1866B}">
          <p14:sldIdLst>
            <p14:sldId id="594"/>
            <p14:sldId id="619"/>
            <p14:sldId id="532"/>
            <p14:sldId id="533"/>
            <p14:sldId id="534"/>
            <p14:sldId id="535"/>
            <p14:sldId id="536"/>
            <p14:sldId id="537"/>
            <p14:sldId id="538"/>
            <p14:sldId id="539"/>
            <p14:sldId id="540"/>
            <p14:sldId id="541"/>
            <p14:sldId id="610"/>
            <p14:sldId id="616"/>
            <p14:sldId id="612"/>
            <p14:sldId id="617"/>
            <p14:sldId id="618"/>
            <p14:sldId id="543"/>
            <p14:sldId id="544"/>
            <p14:sldId id="545"/>
          </p14:sldIdLst>
        </p14:section>
        <p14:section name="Step 3：Linking Central management and automatic execution." id="{12D4CCD2-4835-45B3-940B-BF5E85312980}">
          <p14:sldIdLst>
            <p14:sldId id="595"/>
            <p14:sldId id="620"/>
            <p14:sldId id="609"/>
            <p14:sldId id="558"/>
            <p14:sldId id="559"/>
            <p14:sldId id="560"/>
            <p14:sldId id="550"/>
            <p14:sldId id="569"/>
            <p14:sldId id="591"/>
            <p14:sldId id="564"/>
            <p14:sldId id="565"/>
            <p14:sldId id="601"/>
            <p14:sldId id="592"/>
            <p14:sldId id="590"/>
            <p14:sldId id="589"/>
            <p14:sldId id="588"/>
            <p14:sldId id="587"/>
            <p14:sldId id="584"/>
            <p14:sldId id="586"/>
            <p14:sldId id="585"/>
          </p14:sldIdLst>
        </p14:section>
        <p14:section name="まとめ" id="{3731DB52-0B5E-41E3-94E7-756980FC3FF1}">
          <p14:sldIdLst>
            <p14:sldId id="551"/>
            <p14:sldId id="602"/>
          </p14:sldIdLst>
        </p14:section>
        <p14:section name="エンブレム" id="{F9E140B4-31BA-4096-98C2-E200F7370EB3}">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E517E"/>
    <a:srgbClr val="7088A7"/>
    <a:srgbClr val="0071BC"/>
    <a:srgbClr val="FFFFCC"/>
    <a:srgbClr val="336600"/>
    <a:srgbClr val="0033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22" autoAdjust="0"/>
    <p:restoredTop sz="95507" autoAdjust="0"/>
  </p:normalViewPr>
  <p:slideViewPr>
    <p:cSldViewPr>
      <p:cViewPr varScale="1">
        <p:scale>
          <a:sx n="69" d="100"/>
          <a:sy n="69" d="100"/>
        </p:scale>
        <p:origin x="48" y="280"/>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1-26T10:58:03.049" idx="1">
    <p:pos x="4655" y="2298"/>
    <p:text>構成情報の一元管理</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3-01-27T08:29:01.938" idx="2">
    <p:pos x="1897" y="3235"/>
    <p:text>構成情報の
構成情報の一元管理</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2023/1/26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2023/1/26</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a:p>
        </p:txBody>
      </p:sp>
    </p:spTree>
    <p:extLst>
      <p:ext uri="{BB962C8B-B14F-4D97-AF65-F5344CB8AC3E}">
        <p14:creationId xmlns:p14="http://schemas.microsoft.com/office/powerpoint/2010/main" val="312582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3996867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4017736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22</a:t>
            </a:fld>
            <a:endParaRPr lang="ja-JP" altLang="en-US"/>
          </a:p>
        </p:txBody>
      </p:sp>
    </p:spTree>
    <p:extLst>
      <p:ext uri="{BB962C8B-B14F-4D97-AF65-F5344CB8AC3E}">
        <p14:creationId xmlns:p14="http://schemas.microsoft.com/office/powerpoint/2010/main" val="3103876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23</a:t>
            </a:fld>
            <a:endParaRPr lang="ja-JP" altLang="en-US"/>
          </a:p>
        </p:txBody>
      </p:sp>
    </p:spTree>
    <p:extLst>
      <p:ext uri="{BB962C8B-B14F-4D97-AF65-F5344CB8AC3E}">
        <p14:creationId xmlns:p14="http://schemas.microsoft.com/office/powerpoint/2010/main" val="145369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24</a:t>
            </a:fld>
            <a:endParaRPr lang="ja-JP" altLang="en-US"/>
          </a:p>
        </p:txBody>
      </p:sp>
    </p:spTree>
    <p:extLst>
      <p:ext uri="{BB962C8B-B14F-4D97-AF65-F5344CB8AC3E}">
        <p14:creationId xmlns:p14="http://schemas.microsoft.com/office/powerpoint/2010/main" val="1857926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25</a:t>
            </a:fld>
            <a:endParaRPr lang="ja-JP" altLang="en-US"/>
          </a:p>
        </p:txBody>
      </p:sp>
    </p:spTree>
    <p:extLst>
      <p:ext uri="{BB962C8B-B14F-4D97-AF65-F5344CB8AC3E}">
        <p14:creationId xmlns:p14="http://schemas.microsoft.com/office/powerpoint/2010/main" val="1300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26</a:t>
            </a:fld>
            <a:endParaRPr lang="ja-JP" altLang="en-US"/>
          </a:p>
        </p:txBody>
      </p:sp>
    </p:spTree>
    <p:extLst>
      <p:ext uri="{BB962C8B-B14F-4D97-AF65-F5344CB8AC3E}">
        <p14:creationId xmlns:p14="http://schemas.microsoft.com/office/powerpoint/2010/main" val="359401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95579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28</a:t>
            </a:fld>
            <a:endParaRPr lang="ja-JP" altLang="en-US"/>
          </a:p>
        </p:txBody>
      </p:sp>
    </p:spTree>
    <p:extLst>
      <p:ext uri="{BB962C8B-B14F-4D97-AF65-F5344CB8AC3E}">
        <p14:creationId xmlns:p14="http://schemas.microsoft.com/office/powerpoint/2010/main" val="3969988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29</a:t>
            </a:fld>
            <a:endParaRPr lang="ja-JP" altLang="en-US"/>
          </a:p>
        </p:txBody>
      </p:sp>
    </p:spTree>
    <p:extLst>
      <p:ext uri="{BB962C8B-B14F-4D97-AF65-F5344CB8AC3E}">
        <p14:creationId xmlns:p14="http://schemas.microsoft.com/office/powerpoint/2010/main" val="290877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a:t>
            </a:fld>
            <a:endParaRPr lang="ja-JP" altLang="en-US"/>
          </a:p>
        </p:txBody>
      </p:sp>
    </p:spTree>
    <p:extLst>
      <p:ext uri="{BB962C8B-B14F-4D97-AF65-F5344CB8AC3E}">
        <p14:creationId xmlns:p14="http://schemas.microsoft.com/office/powerpoint/2010/main" val="1133160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a:p>
        </p:txBody>
      </p:sp>
    </p:spTree>
    <p:extLst>
      <p:ext uri="{BB962C8B-B14F-4D97-AF65-F5344CB8AC3E}">
        <p14:creationId xmlns:p14="http://schemas.microsoft.com/office/powerpoint/2010/main" val="409446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32</a:t>
            </a:fld>
            <a:endParaRPr lang="ja-JP" altLang="en-US"/>
          </a:p>
        </p:txBody>
      </p:sp>
    </p:spTree>
    <p:extLst>
      <p:ext uri="{BB962C8B-B14F-4D97-AF65-F5344CB8AC3E}">
        <p14:creationId xmlns:p14="http://schemas.microsoft.com/office/powerpoint/2010/main" val="2322595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33</a:t>
            </a:fld>
            <a:endParaRPr lang="ja-JP" altLang="en-US"/>
          </a:p>
        </p:txBody>
      </p:sp>
    </p:spTree>
    <p:extLst>
      <p:ext uri="{BB962C8B-B14F-4D97-AF65-F5344CB8AC3E}">
        <p14:creationId xmlns:p14="http://schemas.microsoft.com/office/powerpoint/2010/main" val="383590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34</a:t>
            </a:fld>
            <a:endParaRPr lang="ja-JP" altLang="en-US"/>
          </a:p>
        </p:txBody>
      </p:sp>
    </p:spTree>
    <p:extLst>
      <p:ext uri="{BB962C8B-B14F-4D97-AF65-F5344CB8AC3E}">
        <p14:creationId xmlns:p14="http://schemas.microsoft.com/office/powerpoint/2010/main" val="1097089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35</a:t>
            </a:fld>
            <a:endParaRPr lang="ja-JP" altLang="en-US"/>
          </a:p>
        </p:txBody>
      </p:sp>
    </p:spTree>
    <p:extLst>
      <p:ext uri="{BB962C8B-B14F-4D97-AF65-F5344CB8AC3E}">
        <p14:creationId xmlns:p14="http://schemas.microsoft.com/office/powerpoint/2010/main" val="1024090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2130712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2198442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38</a:t>
            </a:fld>
            <a:endParaRPr lang="ja-JP" altLang="en-US"/>
          </a:p>
        </p:txBody>
      </p:sp>
    </p:spTree>
    <p:extLst>
      <p:ext uri="{BB962C8B-B14F-4D97-AF65-F5344CB8AC3E}">
        <p14:creationId xmlns:p14="http://schemas.microsoft.com/office/powerpoint/2010/main" val="1734143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39</a:t>
            </a:fld>
            <a:endParaRPr lang="ja-JP" altLang="en-US"/>
          </a:p>
        </p:txBody>
      </p:sp>
    </p:spTree>
    <p:extLst>
      <p:ext uri="{BB962C8B-B14F-4D97-AF65-F5344CB8AC3E}">
        <p14:creationId xmlns:p14="http://schemas.microsoft.com/office/powerpoint/2010/main" val="4127600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40</a:t>
            </a:fld>
            <a:endParaRPr lang="ja-JP" altLang="en-US"/>
          </a:p>
        </p:txBody>
      </p:sp>
    </p:spTree>
    <p:extLst>
      <p:ext uri="{BB962C8B-B14F-4D97-AF65-F5344CB8AC3E}">
        <p14:creationId xmlns:p14="http://schemas.microsoft.com/office/powerpoint/2010/main" val="276651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9</a:t>
            </a:fld>
            <a:endParaRPr lang="ja-JP" altLang="en-US"/>
          </a:p>
        </p:txBody>
      </p:sp>
    </p:spTree>
    <p:extLst>
      <p:ext uri="{BB962C8B-B14F-4D97-AF65-F5344CB8AC3E}">
        <p14:creationId xmlns:p14="http://schemas.microsoft.com/office/powerpoint/2010/main" val="836719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1175777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42</a:t>
            </a:fld>
            <a:endParaRPr lang="ja-JP" altLang="en-US"/>
          </a:p>
        </p:txBody>
      </p:sp>
    </p:spTree>
    <p:extLst>
      <p:ext uri="{BB962C8B-B14F-4D97-AF65-F5344CB8AC3E}">
        <p14:creationId xmlns:p14="http://schemas.microsoft.com/office/powerpoint/2010/main" val="1553604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43</a:t>
            </a:fld>
            <a:endParaRPr lang="ja-JP" altLang="en-US"/>
          </a:p>
        </p:txBody>
      </p:sp>
    </p:spTree>
    <p:extLst>
      <p:ext uri="{BB962C8B-B14F-4D97-AF65-F5344CB8AC3E}">
        <p14:creationId xmlns:p14="http://schemas.microsoft.com/office/powerpoint/2010/main" val="3941287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44</a:t>
            </a:fld>
            <a:endParaRPr lang="ja-JP" altLang="en-US"/>
          </a:p>
        </p:txBody>
      </p:sp>
    </p:spTree>
    <p:extLst>
      <p:ext uri="{BB962C8B-B14F-4D97-AF65-F5344CB8AC3E}">
        <p14:creationId xmlns:p14="http://schemas.microsoft.com/office/powerpoint/2010/main" val="1621918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45</a:t>
            </a:fld>
            <a:endParaRPr lang="ja-JP" altLang="en-US"/>
          </a:p>
        </p:txBody>
      </p:sp>
    </p:spTree>
    <p:extLst>
      <p:ext uri="{BB962C8B-B14F-4D97-AF65-F5344CB8AC3E}">
        <p14:creationId xmlns:p14="http://schemas.microsoft.com/office/powerpoint/2010/main" val="338544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3885679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47</a:t>
            </a:fld>
            <a:endParaRPr lang="ja-JP" altLang="en-US"/>
          </a:p>
        </p:txBody>
      </p:sp>
    </p:spTree>
    <p:extLst>
      <p:ext uri="{BB962C8B-B14F-4D97-AF65-F5344CB8AC3E}">
        <p14:creationId xmlns:p14="http://schemas.microsoft.com/office/powerpoint/2010/main" val="2566521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48</a:t>
            </a:fld>
            <a:endParaRPr lang="ja-JP" altLang="en-US"/>
          </a:p>
        </p:txBody>
      </p:sp>
    </p:spTree>
    <p:extLst>
      <p:ext uri="{BB962C8B-B14F-4D97-AF65-F5344CB8AC3E}">
        <p14:creationId xmlns:p14="http://schemas.microsoft.com/office/powerpoint/2010/main" val="517483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49</a:t>
            </a:fld>
            <a:endParaRPr lang="ja-JP" altLang="en-US"/>
          </a:p>
        </p:txBody>
      </p:sp>
    </p:spTree>
    <p:extLst>
      <p:ext uri="{BB962C8B-B14F-4D97-AF65-F5344CB8AC3E}">
        <p14:creationId xmlns:p14="http://schemas.microsoft.com/office/powerpoint/2010/main" val="2522777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51</a:t>
            </a:fld>
            <a:endParaRPr lang="ja-JP" altLang="en-US"/>
          </a:p>
        </p:txBody>
      </p:sp>
    </p:spTree>
    <p:extLst>
      <p:ext uri="{BB962C8B-B14F-4D97-AF65-F5344CB8AC3E}">
        <p14:creationId xmlns:p14="http://schemas.microsoft.com/office/powerpoint/2010/main" val="422377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10</a:t>
            </a:fld>
            <a:endParaRPr lang="ja-JP" altLang="en-US"/>
          </a:p>
        </p:txBody>
      </p:sp>
    </p:spTree>
    <p:extLst>
      <p:ext uri="{BB962C8B-B14F-4D97-AF65-F5344CB8AC3E}">
        <p14:creationId xmlns:p14="http://schemas.microsoft.com/office/powerpoint/2010/main" val="5202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52</a:t>
            </a:fld>
            <a:endParaRPr lang="ja-JP" altLang="en-US"/>
          </a:p>
        </p:txBody>
      </p:sp>
    </p:spTree>
    <p:extLst>
      <p:ext uri="{BB962C8B-B14F-4D97-AF65-F5344CB8AC3E}">
        <p14:creationId xmlns:p14="http://schemas.microsoft.com/office/powerpoint/2010/main" val="30606669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53</a:t>
            </a:fld>
            <a:endParaRPr lang="ja-JP" altLang="en-US"/>
          </a:p>
        </p:txBody>
      </p:sp>
    </p:spTree>
    <p:extLst>
      <p:ext uri="{BB962C8B-B14F-4D97-AF65-F5344CB8AC3E}">
        <p14:creationId xmlns:p14="http://schemas.microsoft.com/office/powerpoint/2010/main" val="1955837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54</a:t>
            </a:fld>
            <a:endParaRPr lang="ja-JP" altLang="en-US"/>
          </a:p>
        </p:txBody>
      </p:sp>
    </p:spTree>
    <p:extLst>
      <p:ext uri="{BB962C8B-B14F-4D97-AF65-F5344CB8AC3E}">
        <p14:creationId xmlns:p14="http://schemas.microsoft.com/office/powerpoint/2010/main" val="771993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2380408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54433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12</a:t>
            </a:fld>
            <a:endParaRPr kumimoji="1" lang="ja-JP" altLang="en-US" dirty="0"/>
          </a:p>
        </p:txBody>
      </p:sp>
    </p:spTree>
    <p:extLst>
      <p:ext uri="{BB962C8B-B14F-4D97-AF65-F5344CB8AC3E}">
        <p14:creationId xmlns:p14="http://schemas.microsoft.com/office/powerpoint/2010/main" val="138745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350510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25334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a:p>
        </p:txBody>
      </p:sp>
    </p:spTree>
    <p:extLst>
      <p:ext uri="{BB962C8B-B14F-4D97-AF65-F5344CB8AC3E}">
        <p14:creationId xmlns:p14="http://schemas.microsoft.com/office/powerpoint/2010/main" val="78238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2892127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exastro-suite.github.io/it-automation-docs/cas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hyperlink" Target="https://exastro-suite.github.io/it-automation-docs/case.html#case003"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1180" y="2636890"/>
            <a:ext cx="11712000" cy="1267458"/>
          </a:xfrm>
        </p:spPr>
        <p:txBody>
          <a:bodyPr/>
          <a:lstStyle/>
          <a:p>
            <a:r>
              <a:rPr lang="en-US" altLang="ja-JP" sz="4000" dirty="0" smtClean="0"/>
              <a:t>PSSO Method Guidebook</a:t>
            </a:r>
            <a:br>
              <a:rPr lang="en-US" altLang="ja-JP" sz="4000" dirty="0" smtClean="0"/>
            </a:br>
            <a:r>
              <a:rPr lang="en-US" altLang="ja-JP" dirty="0" smtClean="0"/>
              <a:t>~Optimizing Exastro System Construction/Operation~</a:t>
            </a:r>
            <a:r>
              <a:rPr lang="ja-JP" altLang="en-US" sz="4000" dirty="0" smtClean="0"/>
              <a:t>　　　　　　　　　　　　　　</a:t>
            </a:r>
            <a:r>
              <a:rPr lang="ja-JP" altLang="en-US" sz="4000" dirty="0"/>
              <a:t>　</a:t>
            </a:r>
            <a:r>
              <a:rPr lang="ja-JP" altLang="en-US" sz="4000" dirty="0" smtClean="0"/>
              <a:t>　　　　　　　　　　　　　　　　　　　　　　　　　　　　　  </a:t>
            </a:r>
            <a:r>
              <a:rPr lang="en-US" altLang="ja-JP" sz="4000" dirty="0" smtClean="0"/>
              <a:t> </a:t>
            </a:r>
            <a:r>
              <a:rPr lang="ja-JP" altLang="en-US" sz="4000" dirty="0" smtClean="0"/>
              <a:t>　</a:t>
            </a:r>
            <a:endParaRPr lang="en-US" altLang="ja-JP" sz="4000" dirty="0"/>
          </a:p>
        </p:txBody>
      </p:sp>
    </p:spTree>
    <p:extLst>
      <p:ext uri="{BB962C8B-B14F-4D97-AF65-F5344CB8AC3E}">
        <p14:creationId xmlns:p14="http://schemas.microsoft.com/office/powerpoint/2010/main" val="489470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smtClean="0"/>
              <a:t>The “Pain” of IT Engineers</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8" name="正方形/長方形 27"/>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184290" y="3079739"/>
            <a:ext cx="3863365"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a:t>Linking Central </a:t>
            </a:r>
            <a:r>
              <a:rPr lang="en-US" altLang="ja-JP" sz="1867" b="1" dirty="0" smtClean="0"/>
              <a:t>management</a:t>
            </a:r>
          </a:p>
          <a:p>
            <a:r>
              <a:rPr lang="en-US" altLang="ja-JP" sz="1867" b="1" dirty="0" smtClean="0"/>
              <a:t> </a:t>
            </a:r>
            <a:r>
              <a:rPr lang="en-US" altLang="ja-JP" sz="1867" b="1" dirty="0"/>
              <a:t>and automatic execution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390206" cy="944874"/>
          </a:xfrm>
          <a:prstGeom prst="rect">
            <a:avLst/>
          </a:prstGeom>
          <a:noFill/>
        </p:spPr>
        <p:txBody>
          <a:bodyPr wrap="none" rtlCol="0">
            <a:spAutoFit/>
          </a:bodyPr>
          <a:lstStyle/>
          <a:p>
            <a:r>
              <a:rPr lang="en-US" altLang="ja-JP" b="1" dirty="0">
                <a:solidFill>
                  <a:srgbClr val="FF0000"/>
                </a:solidFill>
              </a:rPr>
              <a:t>Step 1</a:t>
            </a:r>
          </a:p>
          <a:p>
            <a:r>
              <a:rPr lang="en-US" altLang="ja-JP" sz="1870" b="1" dirty="0" smtClean="0"/>
              <a:t>Centrally Manage</a:t>
            </a:r>
            <a:br>
              <a:rPr lang="en-US" altLang="ja-JP" sz="1870" b="1" dirty="0" smtClean="0"/>
            </a:br>
            <a:r>
              <a:rPr lang="en-US" altLang="ja-JP" sz="1870" b="1" dirty="0" err="1" smtClean="0"/>
              <a:t>conf</a:t>
            </a:r>
            <a:r>
              <a:rPr lang="en-US" altLang="ja-JP" sz="1870" b="1" dirty="0" smtClean="0"/>
              <a:t> info</a:t>
            </a:r>
            <a:endParaRPr lang="ja-JP" altLang="en-US" sz="187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err="1"/>
              <a:t>Conf</a:t>
            </a:r>
            <a:r>
              <a:rPr lang="en-US" altLang="ja-JP" sz="1050" b="1" dirty="0" smtClean="0">
                <a:latin typeface="+mj-ea"/>
                <a:ea typeface="+mj-ea"/>
              </a:rPr>
              <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err="1"/>
              <a:t>Conf</a:t>
            </a:r>
            <a:r>
              <a:rPr lang="en-US" altLang="ja-JP" sz="1050" b="1" dirty="0">
                <a:latin typeface="+mj-ea"/>
              </a:rPr>
              <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898347"/>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Said problems can be solved in </a:t>
            </a:r>
            <a:r>
              <a:rPr lang="en-US" altLang="ja-JP" sz="3200" b="1" kern="0" dirty="0" smtClean="0">
                <a:solidFill>
                  <a:srgbClr val="FF0000"/>
                </a:solidFill>
                <a:effectLst>
                  <a:glow rad="152400">
                    <a:srgbClr val="FFFFFF"/>
                  </a:glow>
                </a:effectLst>
                <a:latin typeface="メイリオ"/>
              </a:rPr>
              <a:t>3 Steps</a:t>
            </a:r>
            <a:endParaRPr lang="en-US" altLang="ja-JP" sz="3200" b="1" kern="0" dirty="0">
              <a:solidFill>
                <a:srgbClr val="FF0000"/>
              </a:solidFill>
              <a:effectLst>
                <a:glow rad="152400">
                  <a:srgbClr val="FFFFFF"/>
                </a:glow>
              </a:effectLst>
              <a:latin typeface="メイリオ"/>
            </a:endParaRPr>
          </a:p>
        </p:txBody>
      </p:sp>
      <p:sp>
        <p:nvSpPr>
          <p:cNvPr id="66" name="正方形/長方形 65">
            <a:extLst>
              <a:ext uri="{FF2B5EF4-FFF2-40B4-BE49-F238E27FC236}">
                <a16:creationId xmlns:a16="http://schemas.microsoft.com/office/drawing/2014/main" id="{CF6080BE-9AA5-48C8-9A52-568915A2F619}"/>
              </a:ext>
            </a:extLst>
          </p:cNvPr>
          <p:cNvSpPr/>
          <p:nvPr/>
        </p:nvSpPr>
        <p:spPr bwMode="auto">
          <a:xfrm>
            <a:off x="3719669" y="1753315"/>
            <a:ext cx="8353161" cy="360132"/>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a:t>
            </a:r>
            <a:r>
              <a:rPr lang="en-US" altLang="ja-JP" sz="2133" b="1" dirty="0" smtClean="0">
                <a:latin typeface="+mj-ea"/>
                <a:ea typeface="+mj-ea"/>
              </a:rPr>
              <a:t>Step 1 is the most important step in the PSSO Method</a:t>
            </a:r>
            <a:endParaRPr lang="ja-JP" altLang="en-US" sz="2133" b="1" dirty="0">
              <a:latin typeface="+mj-ea"/>
            </a:endParaRPr>
          </a:p>
        </p:txBody>
      </p:sp>
      <p:sp>
        <p:nvSpPr>
          <p:cNvPr id="67" name="角丸四角形 184">
            <a:extLst>
              <a:ext uri="{FF2B5EF4-FFF2-40B4-BE49-F238E27FC236}">
                <a16:creationId xmlns:a16="http://schemas.microsoft.com/office/drawing/2014/main" id="{957E78B0-9B26-425E-88DE-7BE081C4C107}"/>
              </a:ext>
            </a:extLst>
          </p:cNvPr>
          <p:cNvSpPr/>
          <p:nvPr/>
        </p:nvSpPr>
        <p:spPr bwMode="auto">
          <a:xfrm rot="20999056">
            <a:off x="3023942" y="1756880"/>
            <a:ext cx="1068424" cy="395645"/>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000" b="1" dirty="0">
                <a:solidFill>
                  <a:schemeClr val="bg1"/>
                </a:solidFill>
                <a:latin typeface="+mj-ea"/>
                <a:ea typeface="+mj-ea"/>
              </a:rPr>
              <a:t>POINT</a:t>
            </a:r>
            <a:endParaRPr lang="ja-JP" altLang="en-US" sz="2000" b="1" dirty="0">
              <a:solidFill>
                <a:schemeClr val="bg1"/>
              </a:solidFill>
              <a:latin typeface="+mj-ea"/>
              <a:ea typeface="+mj-ea"/>
            </a:endParaRPr>
          </a:p>
        </p:txBody>
      </p:sp>
    </p:spTree>
    <p:extLst>
      <p:ext uri="{BB962C8B-B14F-4D97-AF65-F5344CB8AC3E}">
        <p14:creationId xmlns:p14="http://schemas.microsoft.com/office/powerpoint/2010/main" val="212955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表 92">
            <a:extLst>
              <a:ext uri="{FF2B5EF4-FFF2-40B4-BE49-F238E27FC236}">
                <a16:creationId xmlns:a16="http://schemas.microsoft.com/office/drawing/2014/main" id="{833E5CC9-E064-4ACD-B0A0-E6588E6DBA2D}"/>
              </a:ext>
            </a:extLst>
          </p:cNvPr>
          <p:cNvGraphicFramePr>
            <a:graphicFrameLocks noGrp="1"/>
          </p:cNvGraphicFramePr>
          <p:nvPr>
            <p:extLst>
              <p:ext uri="{D42A27DB-BD31-4B8C-83A1-F6EECF244321}">
                <p14:modId xmlns:p14="http://schemas.microsoft.com/office/powerpoint/2010/main" val="1497929124"/>
              </p:ext>
            </p:extLst>
          </p:nvPr>
        </p:nvGraphicFramePr>
        <p:xfrm>
          <a:off x="78417" y="1885894"/>
          <a:ext cx="12081656" cy="4655414"/>
        </p:xfrm>
        <a:graphic>
          <a:graphicData uri="http://schemas.openxmlformats.org/drawingml/2006/table">
            <a:tbl>
              <a:tblPr firstRow="1" bandRow="1"/>
              <a:tblGrid>
                <a:gridCol w="1355314">
                  <a:extLst>
                    <a:ext uri="{9D8B030D-6E8A-4147-A177-3AD203B41FA5}">
                      <a16:colId xmlns:a16="http://schemas.microsoft.com/office/drawing/2014/main" val="686735410"/>
                    </a:ext>
                  </a:extLst>
                </a:gridCol>
                <a:gridCol w="10726342">
                  <a:extLst>
                    <a:ext uri="{9D8B030D-6E8A-4147-A177-3AD203B41FA5}">
                      <a16:colId xmlns:a16="http://schemas.microsoft.com/office/drawing/2014/main" val="2011280526"/>
                    </a:ext>
                  </a:extLst>
                </a:gridCol>
              </a:tblGrid>
              <a:tr h="639546">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smtClean="0">
                          <a:solidFill>
                            <a:schemeClr val="tx1"/>
                          </a:solidFill>
                          <a:latin typeface="+mn-ea"/>
                          <a:ea typeface="+mn-ea"/>
                        </a:rPr>
                        <a:t>Workflow</a:t>
                      </a:r>
                      <a:endParaRPr kumimoji="1" lang="en-US" altLang="ja-JP" sz="1200" b="1" dirty="0">
                        <a:solidFill>
                          <a:schemeClr val="tx1"/>
                        </a:solidFill>
                        <a:latin typeface="+mn-ea"/>
                        <a:ea typeface="+mn-ea"/>
                      </a:endParaRPr>
                    </a:p>
                    <a:p>
                      <a:r>
                        <a:rPr kumimoji="1" lang="en-US" altLang="ja-JP" sz="1200" b="1" dirty="0" smtClean="0">
                          <a:solidFill>
                            <a:schemeClr val="tx1"/>
                          </a:solidFill>
                          <a:latin typeface="+mn-ea"/>
                          <a:ea typeface="+mn-ea"/>
                        </a:rPr>
                        <a:t>(Link organizations)</a:t>
                      </a:r>
                      <a:endParaRPr kumimoji="1" lang="ja-JP" altLang="en-US"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mpd="sng">
                      <a:noFill/>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6288648"/>
                  </a:ext>
                </a:extLst>
              </a:tr>
              <a:tr h="959320">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100" b="1" dirty="0" smtClean="0">
                          <a:solidFill>
                            <a:schemeClr val="tx1"/>
                          </a:solidFill>
                          <a:latin typeface="+mn-ea"/>
                          <a:ea typeface="+mn-ea"/>
                        </a:rPr>
                        <a:t>IaC</a:t>
                      </a:r>
                      <a:r>
                        <a:rPr kumimoji="1" lang="ja-JP" altLang="en-US" sz="1100" b="1" baseline="0" dirty="0" smtClean="0">
                          <a:solidFill>
                            <a:schemeClr val="tx1"/>
                          </a:solidFill>
                          <a:latin typeface="+mn-ea"/>
                          <a:ea typeface="+mn-ea"/>
                        </a:rPr>
                        <a:t> </a:t>
                      </a:r>
                      <a:r>
                        <a:rPr kumimoji="1" lang="en-US" altLang="ja-JP" sz="1100" b="1" baseline="0" dirty="0" smtClean="0">
                          <a:solidFill>
                            <a:schemeClr val="tx1"/>
                          </a:solidFill>
                          <a:latin typeface="+mn-ea"/>
                          <a:ea typeface="+mn-ea"/>
                        </a:rPr>
                        <a:t>management/</a:t>
                      </a:r>
                      <a:br>
                        <a:rPr kumimoji="1" lang="en-US" altLang="ja-JP" sz="1100" b="1" baseline="0" dirty="0" smtClean="0">
                          <a:solidFill>
                            <a:schemeClr val="tx1"/>
                          </a:solidFill>
                          <a:latin typeface="+mn-ea"/>
                          <a:ea typeface="+mn-ea"/>
                        </a:rPr>
                      </a:br>
                      <a:r>
                        <a:rPr kumimoji="1" lang="en-US" altLang="ja-JP" sz="1100" b="1" dirty="0" smtClean="0">
                          <a:solidFill>
                            <a:schemeClr val="tx1"/>
                          </a:solidFill>
                          <a:latin typeface="+mn-ea"/>
                          <a:ea typeface="+mn-ea"/>
                        </a:rPr>
                        <a:t>Parameter management</a:t>
                      </a:r>
                      <a:endParaRPr kumimoji="1" lang="en-US" altLang="ja-JP" sz="1100" b="1" dirty="0">
                        <a:solidFill>
                          <a:schemeClr val="tx1"/>
                        </a:solidFill>
                        <a:latin typeface="+mn-ea"/>
                        <a:ea typeface="+mn-ea"/>
                      </a:endParaRPr>
                    </a:p>
                    <a:p>
                      <a:r>
                        <a:rPr kumimoji="1" lang="en-US" altLang="ja-JP" sz="1100" b="1" dirty="0">
                          <a:solidFill>
                            <a:schemeClr val="tx1"/>
                          </a:solidFill>
                          <a:latin typeface="+mn-ea"/>
                          <a:ea typeface="+mn-ea"/>
                        </a:rPr>
                        <a:t>(CMDB)</a:t>
                      </a:r>
                      <a:endParaRPr kumimoji="1" lang="ja-JP" altLang="en-US" sz="11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7780140"/>
                  </a:ext>
                </a:extLst>
              </a:tr>
              <a:tr h="1369937">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a:solidFill>
                            <a:schemeClr val="tx1"/>
                          </a:solidFill>
                          <a:latin typeface="+mn-ea"/>
                          <a:ea typeface="+mn-ea"/>
                        </a:rPr>
                        <a:t>Conductor</a:t>
                      </a:r>
                    </a:p>
                    <a:p>
                      <a:r>
                        <a:rPr kumimoji="1" lang="ja-JP" altLang="en-US" sz="1200" b="1" dirty="0">
                          <a:solidFill>
                            <a:schemeClr val="tx1"/>
                          </a:solidFill>
                          <a:latin typeface="+mn-ea"/>
                          <a:ea typeface="+mn-ea"/>
                        </a:rPr>
                        <a:t> </a:t>
                      </a:r>
                      <a:r>
                        <a:rPr kumimoji="1" lang="en-US" altLang="ja-JP" sz="1200" b="1" dirty="0">
                          <a:solidFill>
                            <a:schemeClr val="tx1"/>
                          </a:solidFill>
                          <a:latin typeface="+mn-ea"/>
                          <a:ea typeface="+mn-ea"/>
                        </a:rPr>
                        <a:t>(Job Flow)</a:t>
                      </a: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556342"/>
                  </a:ext>
                </a:extLst>
              </a:tr>
              <a:tr h="959320">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smtClean="0">
                          <a:solidFill>
                            <a:schemeClr val="tx1"/>
                          </a:solidFill>
                          <a:latin typeface="+mn-ea"/>
                          <a:ea typeface="+mn-ea"/>
                        </a:rPr>
                        <a:t>IaC execution</a:t>
                      </a:r>
                      <a:endParaRPr kumimoji="1" lang="ja-JP" altLang="en-US"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2723517"/>
                  </a:ext>
                </a:extLst>
              </a:tr>
              <a:tr h="726757">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smtClean="0">
                          <a:solidFill>
                            <a:schemeClr val="tx1"/>
                          </a:solidFill>
                          <a:latin typeface="+mn-ea"/>
                          <a:ea typeface="+mn-ea"/>
                        </a:rPr>
                        <a:t>System</a:t>
                      </a:r>
                      <a:endParaRPr kumimoji="1" lang="en-US" altLang="ja-JP" sz="1200" b="1" dirty="0">
                        <a:solidFill>
                          <a:schemeClr val="tx1"/>
                        </a:solidFill>
                        <a:latin typeface="+mn-ea"/>
                        <a:ea typeface="+mn-ea"/>
                      </a:endParaRPr>
                    </a:p>
                    <a:p>
                      <a:r>
                        <a:rPr kumimoji="1" lang="en-US" altLang="ja-JP" sz="1200" b="1" dirty="0" smtClean="0">
                          <a:solidFill>
                            <a:schemeClr val="tx1"/>
                          </a:solidFill>
                          <a:latin typeface="+mn-ea"/>
                          <a:ea typeface="+mn-ea"/>
                        </a:rPr>
                        <a:t>(Device sets)</a:t>
                      </a:r>
                      <a:endParaRPr kumimoji="1" lang="en-US" altLang="ja-JP"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8543524"/>
                  </a:ext>
                </a:extLst>
              </a:tr>
            </a:tbl>
          </a:graphicData>
        </a:graphic>
      </p:graphicFrame>
      <p:sp>
        <p:nvSpPr>
          <p:cNvPr id="224" name="矢印: 上下 223">
            <a:extLst>
              <a:ext uri="{FF2B5EF4-FFF2-40B4-BE49-F238E27FC236}">
                <a16:creationId xmlns:a16="http://schemas.microsoft.com/office/drawing/2014/main" id="{25912CEE-A8C1-45A7-BC52-2FB026942382}"/>
              </a:ext>
            </a:extLst>
          </p:cNvPr>
          <p:cNvSpPr/>
          <p:nvPr/>
        </p:nvSpPr>
        <p:spPr bwMode="auto">
          <a:xfrm>
            <a:off x="10827651" y="4715894"/>
            <a:ext cx="416470" cy="1796369"/>
          </a:xfrm>
          <a:prstGeom prst="upDownArrow">
            <a:avLst/>
          </a:prstGeom>
          <a:solidFill>
            <a:srgbClr val="D2BE00">
              <a:lumMod val="20000"/>
              <a:lumOff val="80000"/>
            </a:srgbClr>
          </a:solidFill>
          <a:ln w="1905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3" name="矢印: 上下 222">
            <a:extLst>
              <a:ext uri="{FF2B5EF4-FFF2-40B4-BE49-F238E27FC236}">
                <a16:creationId xmlns:a16="http://schemas.microsoft.com/office/drawing/2014/main" id="{82318BE4-2340-4949-9617-0E9C884CE53D}"/>
              </a:ext>
            </a:extLst>
          </p:cNvPr>
          <p:cNvSpPr/>
          <p:nvPr/>
        </p:nvSpPr>
        <p:spPr bwMode="auto">
          <a:xfrm>
            <a:off x="11443031" y="2544257"/>
            <a:ext cx="416470" cy="3978013"/>
          </a:xfrm>
          <a:prstGeom prst="upDownArrow">
            <a:avLst/>
          </a:prstGeom>
          <a:solidFill>
            <a:srgbClr val="BE375A">
              <a:lumMod val="40000"/>
              <a:lumOff val="60000"/>
            </a:srgbClr>
          </a:solidFill>
          <a:ln w="1905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 name="タイトル 1"/>
          <p:cNvSpPr>
            <a:spLocks noGrp="1"/>
          </p:cNvSpPr>
          <p:nvPr>
            <p:ph type="title"/>
          </p:nvPr>
        </p:nvSpPr>
        <p:spPr/>
        <p:txBody>
          <a:bodyPr>
            <a:normAutofit/>
          </a:bodyPr>
          <a:lstStyle/>
          <a:p>
            <a:r>
              <a:rPr lang="en-US" altLang="ja-JP" dirty="0" smtClean="0"/>
              <a:t>Relationship between the Automatization scope and the different steps</a:t>
            </a:r>
            <a:endParaRPr kumimoji="1" lang="ja-JP" altLang="en-US" dirty="0"/>
          </a:p>
        </p:txBody>
      </p:sp>
      <p:sp>
        <p:nvSpPr>
          <p:cNvPr id="24" name="正方形/長方形 23">
            <a:extLst>
              <a:ext uri="{FF2B5EF4-FFF2-40B4-BE49-F238E27FC236}">
                <a16:creationId xmlns:a16="http://schemas.microsoft.com/office/drawing/2014/main" id="{54099457-5D70-467C-860F-8827A38A3835}"/>
              </a:ext>
            </a:extLst>
          </p:cNvPr>
          <p:cNvSpPr/>
          <p:nvPr/>
        </p:nvSpPr>
        <p:spPr>
          <a:xfrm>
            <a:off x="1510038" y="2576228"/>
            <a:ext cx="9125508" cy="2233767"/>
          </a:xfrm>
          <a:prstGeom prst="rect">
            <a:avLst/>
          </a:prstGeom>
          <a:solidFill>
            <a:srgbClr val="CC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61" name="上下矢印 10">
            <a:extLst>
              <a:ext uri="{FF2B5EF4-FFF2-40B4-BE49-F238E27FC236}">
                <a16:creationId xmlns:a16="http://schemas.microsoft.com/office/drawing/2014/main" id="{4FC01BC7-9C6C-4733-9E20-DD727284E41E}"/>
              </a:ext>
            </a:extLst>
          </p:cNvPr>
          <p:cNvSpPr/>
          <p:nvPr/>
        </p:nvSpPr>
        <p:spPr>
          <a:xfrm>
            <a:off x="5796859" y="5401971"/>
            <a:ext cx="360000" cy="196903"/>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63" name="正方形/長方形 62">
            <a:extLst>
              <a:ext uri="{FF2B5EF4-FFF2-40B4-BE49-F238E27FC236}">
                <a16:creationId xmlns:a16="http://schemas.microsoft.com/office/drawing/2014/main" id="{AE3A52FE-14DE-472F-8FA1-EDE14EEAE1AC}"/>
              </a:ext>
            </a:extLst>
          </p:cNvPr>
          <p:cNvSpPr/>
          <p:nvPr/>
        </p:nvSpPr>
        <p:spPr>
          <a:xfrm>
            <a:off x="6190791" y="1896954"/>
            <a:ext cx="4441839" cy="576386"/>
          </a:xfrm>
          <a:prstGeom prst="rect">
            <a:avLst/>
          </a:prstGeom>
          <a:solidFill>
            <a:srgbClr val="FF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ServiceNOW</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r>
              <a:rPr kumimoji="0" lang="en-US" altLang="ja-JP" sz="1200" kern="0" dirty="0" smtClean="0">
                <a:solidFill>
                  <a:srgbClr val="000000"/>
                </a:solidFill>
                <a:latin typeface="BIZ UDPゴシック" panose="020B0400000000000000" pitchFamily="50" charset="-128"/>
                <a:ea typeface="BIZ UDPゴシック" panose="020B0400000000000000" pitchFamily="50" charset="-128"/>
              </a:rPr>
              <a:t>Operation</a:t>
            </a: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64" name="グループ化 63">
            <a:extLst>
              <a:ext uri="{FF2B5EF4-FFF2-40B4-BE49-F238E27FC236}">
                <a16:creationId xmlns:a16="http://schemas.microsoft.com/office/drawing/2014/main" id="{1B81C255-CACB-424F-8671-8D348E66D52C}"/>
              </a:ext>
            </a:extLst>
          </p:cNvPr>
          <p:cNvGrpSpPr/>
          <p:nvPr/>
        </p:nvGrpSpPr>
        <p:grpSpPr>
          <a:xfrm>
            <a:off x="7634371" y="1972796"/>
            <a:ext cx="2134826" cy="446596"/>
            <a:chOff x="3929700" y="449166"/>
            <a:chExt cx="2224200" cy="540000"/>
          </a:xfrm>
        </p:grpSpPr>
        <p:cxnSp>
          <p:nvCxnSpPr>
            <p:cNvPr id="88" name="直線コネクタ 87">
              <a:extLst>
                <a:ext uri="{FF2B5EF4-FFF2-40B4-BE49-F238E27FC236}">
                  <a16:creationId xmlns:a16="http://schemas.microsoft.com/office/drawing/2014/main" id="{5A3AE8E9-F104-47E5-B4EB-55AAC51FE5FF}"/>
                </a:ext>
              </a:extLst>
            </p:cNvPr>
            <p:cNvCxnSpPr/>
            <p:nvPr/>
          </p:nvCxnSpPr>
          <p:spPr>
            <a:xfrm>
              <a:off x="3929700" y="719166"/>
              <a:ext cx="2224200" cy="0"/>
            </a:xfrm>
            <a:prstGeom prst="line">
              <a:avLst/>
            </a:prstGeom>
            <a:noFill/>
            <a:ln w="12700" cap="flat" cmpd="sng" algn="ctr">
              <a:solidFill>
                <a:srgbClr val="000000">
                  <a:lumMod val="50000"/>
                  <a:lumOff val="50000"/>
                </a:srgbClr>
              </a:solidFill>
              <a:prstDash val="solid"/>
            </a:ln>
            <a:effectLst/>
          </p:spPr>
        </p:cxnSp>
        <p:grpSp>
          <p:nvGrpSpPr>
            <p:cNvPr id="89" name="グループ化 88">
              <a:extLst>
                <a:ext uri="{FF2B5EF4-FFF2-40B4-BE49-F238E27FC236}">
                  <a16:creationId xmlns:a16="http://schemas.microsoft.com/office/drawing/2014/main" id="{24E4EDB2-1974-4310-AF42-570B88A60D67}"/>
                </a:ext>
              </a:extLst>
            </p:cNvPr>
            <p:cNvGrpSpPr/>
            <p:nvPr/>
          </p:nvGrpSpPr>
          <p:grpSpPr>
            <a:xfrm>
              <a:off x="4060881" y="449166"/>
              <a:ext cx="1961838" cy="540000"/>
              <a:chOff x="4031036" y="449166"/>
              <a:chExt cx="1961838" cy="540000"/>
            </a:xfrm>
          </p:grpSpPr>
          <p:sp>
            <p:nvSpPr>
              <p:cNvPr id="90" name="楕円 89">
                <a:extLst>
                  <a:ext uri="{FF2B5EF4-FFF2-40B4-BE49-F238E27FC236}">
                    <a16:creationId xmlns:a16="http://schemas.microsoft.com/office/drawing/2014/main" id="{3B640A16-88E4-4580-B613-3278635583A2}"/>
                  </a:ext>
                </a:extLst>
              </p:cNvPr>
              <p:cNvSpPr/>
              <p:nvPr/>
            </p:nvSpPr>
            <p:spPr>
              <a:xfrm>
                <a:off x="4031036"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Org.A</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91" name="楕円 90">
                <a:extLst>
                  <a:ext uri="{FF2B5EF4-FFF2-40B4-BE49-F238E27FC236}">
                    <a16:creationId xmlns:a16="http://schemas.microsoft.com/office/drawing/2014/main" id="{DDABE16E-F7AC-416A-94AC-BAF9753AB06D}"/>
                  </a:ext>
                </a:extLst>
              </p:cNvPr>
              <p:cNvSpPr/>
              <p:nvPr/>
            </p:nvSpPr>
            <p:spPr>
              <a:xfrm>
                <a:off x="4741955"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Org.B</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92" name="楕円 91">
                <a:extLst>
                  <a:ext uri="{FF2B5EF4-FFF2-40B4-BE49-F238E27FC236}">
                    <a16:creationId xmlns:a16="http://schemas.microsoft.com/office/drawing/2014/main" id="{E2B8AE0B-15DD-4FCC-86F5-67EC12FEA7B9}"/>
                  </a:ext>
                </a:extLst>
              </p:cNvPr>
              <p:cNvSpPr/>
              <p:nvPr/>
            </p:nvSpPr>
            <p:spPr>
              <a:xfrm>
                <a:off x="5452874"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Run</a:t>
                </a:r>
                <a:b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Job</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grpSp>
      <p:sp>
        <p:nvSpPr>
          <p:cNvPr id="65" name="下矢印 44">
            <a:extLst>
              <a:ext uri="{FF2B5EF4-FFF2-40B4-BE49-F238E27FC236}">
                <a16:creationId xmlns:a16="http://schemas.microsoft.com/office/drawing/2014/main" id="{4FAA2B5C-32C5-44F7-BF55-4526F212C5EB}"/>
              </a:ext>
            </a:extLst>
          </p:cNvPr>
          <p:cNvSpPr/>
          <p:nvPr/>
        </p:nvSpPr>
        <p:spPr>
          <a:xfrm>
            <a:off x="9238951" y="2436452"/>
            <a:ext cx="381408" cy="267266"/>
          </a:xfrm>
          <a:prstGeom prst="downArrow">
            <a:avLst/>
          </a:prstGeom>
          <a:solidFill>
            <a:srgbClr val="FFFFFF"/>
          </a:solidFill>
          <a:ln w="19050" cap="flat" cmpd="sng" algn="ctr">
            <a:solidFill>
              <a:srgbClr val="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66" name="正方形/長方形 65">
            <a:extLst>
              <a:ext uri="{FF2B5EF4-FFF2-40B4-BE49-F238E27FC236}">
                <a16:creationId xmlns:a16="http://schemas.microsoft.com/office/drawing/2014/main" id="{CBCA4886-88B2-47EC-AFB8-49C47FA5E7CB}"/>
              </a:ext>
            </a:extLst>
          </p:cNvPr>
          <p:cNvSpPr/>
          <p:nvPr/>
        </p:nvSpPr>
        <p:spPr>
          <a:xfrm>
            <a:off x="1487360" y="1891172"/>
            <a:ext cx="4536630" cy="581168"/>
          </a:xfrm>
          <a:prstGeom prst="rect">
            <a:avLst/>
          </a:prstGeom>
          <a:solidFill>
            <a:srgbClr val="FF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Per Project</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t>
            </a:r>
            <a:r>
              <a:rPr kumimoji="0" lang="en-US" altLang="ja-JP" sz="1100" kern="0" dirty="0" smtClean="0">
                <a:solidFill>
                  <a:srgbClr val="000000"/>
                </a:solidFill>
                <a:latin typeface="BIZ UDPゴシック" panose="020B0400000000000000" pitchFamily="50" charset="-128"/>
                <a:ea typeface="BIZ UDPゴシック" panose="020B0400000000000000" pitchFamily="50" charset="-128"/>
              </a:rPr>
              <a:t>Development</a:t>
            </a: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kern="0" dirty="0" smtClean="0">
                <a:solidFill>
                  <a:srgbClr val="000000"/>
                </a:solidFill>
                <a:latin typeface="BIZ UDPゴシック" panose="020B0400000000000000" pitchFamily="50" charset="-128"/>
                <a:ea typeface="BIZ UDPゴシック" panose="020B0400000000000000" pitchFamily="50" charset="-128"/>
              </a:rPr>
              <a:t>Construction</a:t>
            </a: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t>
            </a: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grpSp>
        <p:nvGrpSpPr>
          <p:cNvPr id="67" name="グループ化 66">
            <a:extLst>
              <a:ext uri="{FF2B5EF4-FFF2-40B4-BE49-F238E27FC236}">
                <a16:creationId xmlns:a16="http://schemas.microsoft.com/office/drawing/2014/main" id="{91AE8212-3784-4F15-8790-49A2C7AD8AB1}"/>
              </a:ext>
            </a:extLst>
          </p:cNvPr>
          <p:cNvGrpSpPr/>
          <p:nvPr/>
        </p:nvGrpSpPr>
        <p:grpSpPr>
          <a:xfrm>
            <a:off x="3303385" y="1957204"/>
            <a:ext cx="2134826" cy="446596"/>
            <a:chOff x="3929700" y="449166"/>
            <a:chExt cx="2224200" cy="540000"/>
          </a:xfrm>
        </p:grpSpPr>
        <p:cxnSp>
          <p:nvCxnSpPr>
            <p:cNvPr id="83" name="直線コネクタ 82">
              <a:extLst>
                <a:ext uri="{FF2B5EF4-FFF2-40B4-BE49-F238E27FC236}">
                  <a16:creationId xmlns:a16="http://schemas.microsoft.com/office/drawing/2014/main" id="{6F69E258-E6EE-49D7-8DD0-B3A53F8A338B}"/>
                </a:ext>
              </a:extLst>
            </p:cNvPr>
            <p:cNvCxnSpPr/>
            <p:nvPr/>
          </p:nvCxnSpPr>
          <p:spPr>
            <a:xfrm>
              <a:off x="3929700" y="719166"/>
              <a:ext cx="2224200" cy="0"/>
            </a:xfrm>
            <a:prstGeom prst="line">
              <a:avLst/>
            </a:prstGeom>
            <a:noFill/>
            <a:ln w="12700" cap="flat" cmpd="sng" algn="ctr">
              <a:solidFill>
                <a:srgbClr val="000000">
                  <a:lumMod val="50000"/>
                  <a:lumOff val="50000"/>
                </a:srgbClr>
              </a:solidFill>
              <a:prstDash val="solid"/>
            </a:ln>
            <a:effectLst/>
          </p:spPr>
        </p:cxnSp>
        <p:grpSp>
          <p:nvGrpSpPr>
            <p:cNvPr id="84" name="グループ化 83">
              <a:extLst>
                <a:ext uri="{FF2B5EF4-FFF2-40B4-BE49-F238E27FC236}">
                  <a16:creationId xmlns:a16="http://schemas.microsoft.com/office/drawing/2014/main" id="{DE5A8918-A4CA-40C3-BDC2-E5122B79BA3A}"/>
                </a:ext>
              </a:extLst>
            </p:cNvPr>
            <p:cNvGrpSpPr/>
            <p:nvPr/>
          </p:nvGrpSpPr>
          <p:grpSpPr>
            <a:xfrm>
              <a:off x="4060881" y="449166"/>
              <a:ext cx="1961838" cy="540000"/>
              <a:chOff x="4031036" y="449166"/>
              <a:chExt cx="1961838" cy="540000"/>
            </a:xfrm>
          </p:grpSpPr>
          <p:sp>
            <p:nvSpPr>
              <p:cNvPr id="85" name="楕円 84">
                <a:extLst>
                  <a:ext uri="{FF2B5EF4-FFF2-40B4-BE49-F238E27FC236}">
                    <a16:creationId xmlns:a16="http://schemas.microsoft.com/office/drawing/2014/main" id="{6025A985-48FF-4F10-868C-BE0214CD5F15}"/>
                  </a:ext>
                </a:extLst>
              </p:cNvPr>
              <p:cNvSpPr/>
              <p:nvPr/>
            </p:nvSpPr>
            <p:spPr>
              <a:xfrm>
                <a:off x="4031036"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Org.A</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86" name="楕円 85">
                <a:extLst>
                  <a:ext uri="{FF2B5EF4-FFF2-40B4-BE49-F238E27FC236}">
                    <a16:creationId xmlns:a16="http://schemas.microsoft.com/office/drawing/2014/main" id="{EC7D9003-D024-4F74-839B-98EBC67A2D95}"/>
                  </a:ext>
                </a:extLst>
              </p:cNvPr>
              <p:cNvSpPr/>
              <p:nvPr/>
            </p:nvSpPr>
            <p:spPr>
              <a:xfrm>
                <a:off x="4741955"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Org.B</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87" name="楕円 86">
                <a:extLst>
                  <a:ext uri="{FF2B5EF4-FFF2-40B4-BE49-F238E27FC236}">
                    <a16:creationId xmlns:a16="http://schemas.microsoft.com/office/drawing/2014/main" id="{9DDC9920-863C-4AAA-A848-5BCF4DDB630A}"/>
                  </a:ext>
                </a:extLst>
              </p:cNvPr>
              <p:cNvSpPr/>
              <p:nvPr/>
            </p:nvSpPr>
            <p:spPr>
              <a:xfrm>
                <a:off x="5452874"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Run</a:t>
                </a:r>
                <a:b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Job</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grpSp>
      <p:sp>
        <p:nvSpPr>
          <p:cNvPr id="68" name="下矢印 43">
            <a:extLst>
              <a:ext uri="{FF2B5EF4-FFF2-40B4-BE49-F238E27FC236}">
                <a16:creationId xmlns:a16="http://schemas.microsoft.com/office/drawing/2014/main" id="{7D55E02D-2DBB-4215-B623-1D12A6C02F1D}"/>
              </a:ext>
            </a:extLst>
          </p:cNvPr>
          <p:cNvSpPr/>
          <p:nvPr/>
        </p:nvSpPr>
        <p:spPr>
          <a:xfrm>
            <a:off x="4907965" y="2420860"/>
            <a:ext cx="381408" cy="267266"/>
          </a:xfrm>
          <a:prstGeom prst="downArrow">
            <a:avLst/>
          </a:prstGeom>
          <a:solidFill>
            <a:srgbClr val="FFFFFF"/>
          </a:solidFill>
          <a:ln w="19050" cap="flat" cmpd="sng" algn="ctr">
            <a:solidFill>
              <a:srgbClr val="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98" name="テキスト プレースホルダー 7">
            <a:extLst>
              <a:ext uri="{FF2B5EF4-FFF2-40B4-BE49-F238E27FC236}">
                <a16:creationId xmlns:a16="http://schemas.microsoft.com/office/drawing/2014/main" id="{CF962E02-E44F-4EED-B0A8-28C982447C2C}"/>
              </a:ext>
            </a:extLst>
          </p:cNvPr>
          <p:cNvSpPr txBox="1">
            <a:spLocks/>
          </p:cNvSpPr>
          <p:nvPr/>
        </p:nvSpPr>
        <p:spPr bwMode="gray">
          <a:xfrm>
            <a:off x="149914" y="717878"/>
            <a:ext cx="11712168" cy="103772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fontAlgn="auto">
              <a:spcBef>
                <a:spcPts val="0"/>
              </a:spcBef>
              <a:spcAft>
                <a:spcPts val="0"/>
              </a:spcAft>
              <a:buClr>
                <a:srgbClr val="002B62"/>
              </a:buClr>
              <a:defRPr/>
            </a:pPr>
            <a:r>
              <a:rPr lang="en-US" altLang="ja-JP" sz="3200" b="1" kern="0" dirty="0">
                <a:solidFill>
                  <a:srgbClr val="C00000"/>
                </a:solidFill>
                <a:effectLst>
                  <a:glow rad="152400">
                    <a:srgbClr val="FFFFFF"/>
                  </a:glow>
                </a:effectLst>
                <a:latin typeface="メイリオ"/>
                <a:ea typeface="メイリオ"/>
                <a:cs typeface="+mn-cs"/>
              </a:rPr>
              <a:t>Step</a:t>
            </a:r>
            <a:r>
              <a:rPr kumimoji="1" lang="ja-JP" altLang="en-US" sz="3200" b="1" i="0" u="none" strike="noStrike" kern="0" cap="none" spc="0" normalizeH="0" baseline="0" noProof="0" dirty="0" smtClean="0">
                <a:ln>
                  <a:noFill/>
                </a:ln>
                <a:solidFill>
                  <a:srgbClr val="C00000"/>
                </a:solidFill>
                <a:effectLst>
                  <a:glow rad="152400">
                    <a:srgbClr val="FFFFFF"/>
                  </a:glow>
                </a:effectLst>
                <a:uLnTx/>
                <a:uFillTx/>
                <a:latin typeface="メイリオ"/>
                <a:ea typeface="メイリオ"/>
                <a:cs typeface="+mn-cs"/>
              </a:rPr>
              <a:t>２ </a:t>
            </a:r>
            <a:r>
              <a:rPr kumimoji="1" lang="en-US" altLang="ja-JP" sz="3200" b="1" i="0" u="none" strike="noStrike" kern="0" cap="none" spc="0" normalizeH="0" baseline="0" noProof="0" dirty="0" smtClean="0">
                <a:ln>
                  <a:noFill/>
                </a:ln>
                <a:solidFill>
                  <a:srgbClr val="C00000"/>
                </a:solidFill>
                <a:effectLst>
                  <a:glow rad="152400">
                    <a:srgbClr val="FFFFFF"/>
                  </a:glow>
                </a:effectLst>
                <a:uLnTx/>
                <a:uFillTx/>
                <a:latin typeface="メイリオ"/>
                <a:ea typeface="メイリオ"/>
                <a:cs typeface="+mn-cs"/>
              </a:rPr>
              <a:t>only</a:t>
            </a:r>
            <a:r>
              <a:rPr kumimoji="1" lang="ja-JP" altLang="en-US" sz="3200" b="1" i="0" u="none" strike="noStrike" kern="0" cap="none" spc="0" normalizeH="0" baseline="0" noProof="0" dirty="0" smtClean="0">
                <a:ln>
                  <a:noFill/>
                </a:ln>
                <a:solidFill>
                  <a:srgbClr val="C00000"/>
                </a:solidFill>
                <a:effectLst>
                  <a:glow rad="152400">
                    <a:srgbClr val="FFFFFF"/>
                  </a:glow>
                </a:effectLst>
                <a:uLnTx/>
                <a:uFillTx/>
                <a:latin typeface="メイリオ"/>
                <a:ea typeface="メイリオ"/>
                <a:cs typeface="+mn-cs"/>
              </a:rPr>
              <a:t> </a:t>
            </a:r>
            <a:r>
              <a:rPr kumimoji="1" lang="ja-JP" altLang="en-US"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rPr>
              <a:t>⇒ </a:t>
            </a:r>
            <a:r>
              <a:rPr lang="en-US" altLang="ja-JP" sz="3200" b="1" kern="0" dirty="0" smtClean="0">
                <a:solidFill>
                  <a:srgbClr val="005DD6"/>
                </a:solidFill>
                <a:effectLst>
                  <a:glow rad="152400">
                    <a:srgbClr val="FFFFFF"/>
                  </a:glow>
                </a:effectLst>
                <a:latin typeface="メイリオ"/>
                <a:ea typeface="メイリオ"/>
                <a:cs typeface="+mn-cs"/>
              </a:rPr>
              <a:t>“</a:t>
            </a:r>
            <a:r>
              <a:rPr kumimoji="1" lang="en-US" altLang="ja-JP" sz="3200" b="1" i="0" u="none" strike="noStrike" kern="0" cap="none" spc="0" normalizeH="0" baseline="0" noProof="0" dirty="0" smtClean="0">
                <a:ln>
                  <a:noFill/>
                </a:ln>
                <a:solidFill>
                  <a:srgbClr val="005DD6"/>
                </a:solidFill>
                <a:effectLst>
                  <a:glow rad="152400">
                    <a:srgbClr val="FFFFFF"/>
                  </a:glow>
                </a:effectLst>
                <a:uLnTx/>
                <a:uFillTx/>
                <a:latin typeface="メイリオ"/>
                <a:ea typeface="メイリオ"/>
                <a:cs typeface="+mn-cs"/>
              </a:rPr>
              <a:t>Narrow Automatization”</a:t>
            </a:r>
            <a:r>
              <a:rPr kumimoji="1" lang="ja-JP" altLang="en-US" sz="3200" b="1" i="0" u="none" strike="noStrike" kern="0" cap="none" spc="0" normalizeH="0" baseline="0" noProof="0" dirty="0" smtClean="0">
                <a:ln>
                  <a:noFill/>
                </a:ln>
                <a:solidFill>
                  <a:srgbClr val="005DD6"/>
                </a:solidFill>
                <a:effectLst>
                  <a:glow rad="152400">
                    <a:srgbClr val="FFFFFF"/>
                  </a:glow>
                </a:effectLst>
                <a:uLnTx/>
                <a:uFillTx/>
                <a:latin typeface="メイリオ"/>
                <a:ea typeface="メイリオ"/>
                <a:cs typeface="+mn-cs"/>
              </a:rPr>
              <a:t> </a:t>
            </a:r>
            <a:endPar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endParaRPr>
          </a:p>
          <a:p>
            <a:pPr fontAlgn="auto">
              <a:spcBef>
                <a:spcPts val="0"/>
              </a:spcBef>
              <a:spcAft>
                <a:spcPts val="0"/>
              </a:spcAft>
              <a:buClr>
                <a:srgbClr val="002B62"/>
              </a:buClr>
              <a:defRPr/>
            </a:pPr>
            <a:r>
              <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Step</a:t>
            </a:r>
            <a:r>
              <a:rPr kumimoji="1" lang="ja-JP" altLang="en-US"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１～</a:t>
            </a:r>
            <a:r>
              <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Step</a:t>
            </a:r>
            <a:r>
              <a:rPr kumimoji="1" lang="ja-JP" altLang="en-US" sz="3200" b="1" i="0" u="none" strike="noStrike" kern="0" cap="none" spc="0" normalizeH="0" baseline="0" noProof="0" dirty="0" smtClean="0">
                <a:ln>
                  <a:noFill/>
                </a:ln>
                <a:solidFill>
                  <a:srgbClr val="C00000"/>
                </a:solidFill>
                <a:effectLst>
                  <a:glow rad="152400">
                    <a:srgbClr val="FFFFFF"/>
                  </a:glow>
                </a:effectLst>
                <a:uLnTx/>
                <a:uFillTx/>
                <a:latin typeface="メイリオ"/>
                <a:ea typeface="メイリオ"/>
                <a:cs typeface="+mn-cs"/>
              </a:rPr>
              <a:t>３</a:t>
            </a:r>
            <a:r>
              <a:rPr kumimoji="1" lang="ja-JP" altLang="en-US" sz="3200" b="1" i="0" u="none" strike="noStrike" kern="0" cap="none" spc="0" normalizeH="0" baseline="0" noProof="0" dirty="0" smtClean="0">
                <a:ln>
                  <a:noFill/>
                </a:ln>
                <a:solidFill>
                  <a:srgbClr val="005DD6"/>
                </a:solidFill>
                <a:effectLst>
                  <a:glow rad="152400">
                    <a:srgbClr val="FFFFFF"/>
                  </a:glow>
                </a:effectLst>
                <a:uLnTx/>
                <a:uFillTx/>
                <a:latin typeface="メイリオ"/>
                <a:ea typeface="メイリオ"/>
                <a:cs typeface="+mn-cs"/>
              </a:rPr>
              <a:t>⇒ </a:t>
            </a:r>
            <a:r>
              <a:rPr kumimoji="1" lang="en-US" altLang="ja-JP" sz="3200" b="1" i="0" u="none" strike="noStrike" kern="0" cap="none" spc="0" normalizeH="0" baseline="0" noProof="0" dirty="0" smtClean="0">
                <a:ln>
                  <a:noFill/>
                </a:ln>
                <a:solidFill>
                  <a:srgbClr val="005DD6"/>
                </a:solidFill>
                <a:effectLst>
                  <a:glow rad="152400">
                    <a:srgbClr val="FFFFFF"/>
                  </a:glow>
                </a:effectLst>
                <a:uLnTx/>
                <a:uFillTx/>
                <a:latin typeface="メイリオ"/>
                <a:ea typeface="メイリオ"/>
                <a:cs typeface="+mn-cs"/>
              </a:rPr>
              <a:t>“Broad Automatization”</a:t>
            </a:r>
            <a:endParaRPr kumimoji="1" lang="en-US" altLang="ja-JP"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endParaRPr>
          </a:p>
        </p:txBody>
      </p:sp>
      <p:sp>
        <p:nvSpPr>
          <p:cNvPr id="100" name="正方形/長方形 99">
            <a:extLst>
              <a:ext uri="{FF2B5EF4-FFF2-40B4-BE49-F238E27FC236}">
                <a16:creationId xmlns:a16="http://schemas.microsoft.com/office/drawing/2014/main" id="{AA9F37C1-FECB-4A83-A873-5A56C995DBA4}"/>
              </a:ext>
            </a:extLst>
          </p:cNvPr>
          <p:cNvSpPr/>
          <p:nvPr/>
        </p:nvSpPr>
        <p:spPr>
          <a:xfrm>
            <a:off x="3010777" y="4477248"/>
            <a:ext cx="2520567" cy="247932"/>
          </a:xfrm>
          <a:prstGeom prst="rect">
            <a:avLst/>
          </a:prstGeom>
          <a:solidFill>
            <a:srgbClr val="FFFFFF"/>
          </a:solidFill>
          <a:ln w="19050" cap="flat" cmpd="sng" algn="ctr">
            <a:solidFill>
              <a:srgbClr val="000000">
                <a:lumMod val="50000"/>
                <a:lumOff val="50000"/>
              </a:srgbClr>
            </a:solidFill>
            <a:prstDash val="solid"/>
          </a:ln>
          <a:effectLst/>
        </p:spPr>
        <p:txBody>
          <a:bodyPr tIns="72000" bIns="108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 Link function</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01" name="正方形/長方形 100">
            <a:extLst>
              <a:ext uri="{FF2B5EF4-FFF2-40B4-BE49-F238E27FC236}">
                <a16:creationId xmlns:a16="http://schemas.microsoft.com/office/drawing/2014/main" id="{5727C76A-EA8D-4BF6-9ABC-65E3304570D4}"/>
              </a:ext>
            </a:extLst>
          </p:cNvPr>
          <p:cNvSpPr/>
          <p:nvPr/>
        </p:nvSpPr>
        <p:spPr>
          <a:xfrm>
            <a:off x="7916476" y="4467963"/>
            <a:ext cx="2632234" cy="247932"/>
          </a:xfrm>
          <a:prstGeom prst="rect">
            <a:avLst/>
          </a:prstGeom>
          <a:solidFill>
            <a:srgbClr val="FFFFFF"/>
          </a:solidFill>
          <a:ln w="19050" cap="flat" cmpd="sng" algn="ctr">
            <a:solidFill>
              <a:srgbClr val="000000">
                <a:lumMod val="50000"/>
                <a:lumOff val="50000"/>
              </a:srgbClr>
            </a:solidFill>
            <a:prstDash val="solid"/>
          </a:ln>
          <a:effectLst/>
        </p:spPr>
        <p:txBody>
          <a:bodyPr tIns="72000" bIns="108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Link function</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02" name="円柱 101">
            <a:extLst>
              <a:ext uri="{FF2B5EF4-FFF2-40B4-BE49-F238E27FC236}">
                <a16:creationId xmlns:a16="http://schemas.microsoft.com/office/drawing/2014/main" id="{710A0580-36C1-456A-A78B-90AF4092E8AF}"/>
              </a:ext>
            </a:extLst>
          </p:cNvPr>
          <p:cNvSpPr/>
          <p:nvPr/>
        </p:nvSpPr>
        <p:spPr>
          <a:xfrm>
            <a:off x="3585381" y="2719243"/>
            <a:ext cx="6322798" cy="915531"/>
          </a:xfrm>
          <a:prstGeom prst="can">
            <a:avLst>
              <a:gd name="adj" fmla="val 15242"/>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pic>
        <p:nvPicPr>
          <p:cNvPr id="103" name="図 102">
            <a:extLst>
              <a:ext uri="{FF2B5EF4-FFF2-40B4-BE49-F238E27FC236}">
                <a16:creationId xmlns:a16="http://schemas.microsoft.com/office/drawing/2014/main" id="{F9DCC106-895C-46BE-BD7A-BBA81AC5A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37" y="2683171"/>
            <a:ext cx="1705563" cy="425681"/>
          </a:xfrm>
          <a:prstGeom prst="rect">
            <a:avLst/>
          </a:prstGeom>
        </p:spPr>
      </p:pic>
      <p:sp>
        <p:nvSpPr>
          <p:cNvPr id="104" name="フローチャート: 論理積ゲート 103">
            <a:extLst>
              <a:ext uri="{FF2B5EF4-FFF2-40B4-BE49-F238E27FC236}">
                <a16:creationId xmlns:a16="http://schemas.microsoft.com/office/drawing/2014/main" id="{5C1E68B5-1570-438C-90D4-2EFAB30ECA2F}"/>
              </a:ext>
            </a:extLst>
          </p:cNvPr>
          <p:cNvSpPr/>
          <p:nvPr/>
        </p:nvSpPr>
        <p:spPr bwMode="auto">
          <a:xfrm flipH="1">
            <a:off x="2275118" y="3747918"/>
            <a:ext cx="436412" cy="408211"/>
          </a:xfrm>
          <a:prstGeom prst="flowChartDelay">
            <a:avLst/>
          </a:prstGeom>
          <a:solidFill>
            <a:srgbClr val="FFFFFF"/>
          </a:solidFill>
          <a:ln w="19050" cap="flat" cmpd="sng" algn="ctr">
            <a:solidFill>
              <a:srgbClr val="000000">
                <a:lumMod val="50000"/>
                <a:lumOff val="50000"/>
              </a:srgbClr>
            </a:solidFill>
            <a:prstDash val="solid"/>
          </a:ln>
          <a:effectLst/>
        </p:spPr>
        <p:txBody>
          <a:bodyPr wrap="none" lIns="36000"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Start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05" name="フローチャート: 論理積ゲート 104">
            <a:extLst>
              <a:ext uri="{FF2B5EF4-FFF2-40B4-BE49-F238E27FC236}">
                <a16:creationId xmlns:a16="http://schemas.microsoft.com/office/drawing/2014/main" id="{4EAD52C7-9F8D-4720-91E2-D26447843386}"/>
              </a:ext>
            </a:extLst>
          </p:cNvPr>
          <p:cNvSpPr/>
          <p:nvPr/>
        </p:nvSpPr>
        <p:spPr bwMode="auto">
          <a:xfrm>
            <a:off x="9908179" y="3747918"/>
            <a:ext cx="436411" cy="408211"/>
          </a:xfrm>
          <a:prstGeom prst="flowChartDelay">
            <a:avLst/>
          </a:prstGeom>
          <a:solidFill>
            <a:srgbClr val="FFFFFF"/>
          </a:solidFill>
          <a:ln w="19050" cap="flat" cmpd="sng" algn="ctr">
            <a:solidFill>
              <a:srgbClr val="000000">
                <a:lumMod val="50000"/>
                <a:lumOff val="50000"/>
              </a:srgbClr>
            </a:solidFill>
            <a:prstDash val="solid"/>
          </a:ln>
          <a:effectLst/>
        </p:spPr>
        <p:txBody>
          <a:bodyPr wrap="none" tIns="36000" r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End</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cxnSp>
        <p:nvCxnSpPr>
          <p:cNvPr id="106" name="直線コネクタ 105">
            <a:extLst>
              <a:ext uri="{FF2B5EF4-FFF2-40B4-BE49-F238E27FC236}">
                <a16:creationId xmlns:a16="http://schemas.microsoft.com/office/drawing/2014/main" id="{2B4E2F6E-6B2A-4205-BD5B-00D03F4BA47C}"/>
              </a:ext>
            </a:extLst>
          </p:cNvPr>
          <p:cNvCxnSpPr>
            <a:stCxn id="104" idx="1"/>
          </p:cNvCxnSpPr>
          <p:nvPr/>
        </p:nvCxnSpPr>
        <p:spPr bwMode="auto">
          <a:xfrm>
            <a:off x="2711530" y="3952024"/>
            <a:ext cx="3246829" cy="32985"/>
          </a:xfrm>
          <a:prstGeom prst="line">
            <a:avLst/>
          </a:prstGeom>
          <a:solidFill>
            <a:srgbClr val="FFFFFF"/>
          </a:solidFill>
          <a:ln w="19050" cap="flat" cmpd="sng" algn="ctr">
            <a:solidFill>
              <a:srgbClr val="000000">
                <a:lumMod val="50000"/>
                <a:lumOff val="50000"/>
              </a:srgb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7" name="楕円 106">
            <a:extLst>
              <a:ext uri="{FF2B5EF4-FFF2-40B4-BE49-F238E27FC236}">
                <a16:creationId xmlns:a16="http://schemas.microsoft.com/office/drawing/2014/main" id="{C6C2F97F-E19B-42DA-B640-FAD2F9BB1656}"/>
              </a:ext>
            </a:extLst>
          </p:cNvPr>
          <p:cNvSpPr/>
          <p:nvPr/>
        </p:nvSpPr>
        <p:spPr bwMode="auto">
          <a:xfrm>
            <a:off x="4007710" y="3746071"/>
            <a:ext cx="507247" cy="475024"/>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Movement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cxnSp>
        <p:nvCxnSpPr>
          <p:cNvPr id="108" name="直線コネクタ 107">
            <a:extLst>
              <a:ext uri="{FF2B5EF4-FFF2-40B4-BE49-F238E27FC236}">
                <a16:creationId xmlns:a16="http://schemas.microsoft.com/office/drawing/2014/main" id="{03956A09-101C-4019-9245-F8D3978E5CAE}"/>
              </a:ext>
            </a:extLst>
          </p:cNvPr>
          <p:cNvCxnSpPr>
            <a:cxnSpLocks/>
          </p:cNvCxnSpPr>
          <p:nvPr/>
        </p:nvCxnSpPr>
        <p:spPr bwMode="auto">
          <a:xfrm>
            <a:off x="5879970" y="3977569"/>
            <a:ext cx="678955" cy="0"/>
          </a:xfrm>
          <a:prstGeom prst="line">
            <a:avLst/>
          </a:prstGeom>
          <a:solidFill>
            <a:srgbClr val="FFFFFF"/>
          </a:solidFill>
          <a:ln w="19050" cap="flat" cmpd="sng" algn="ctr">
            <a:solidFill>
              <a:srgbClr val="000000">
                <a:lumMod val="50000"/>
                <a:lumOff val="50000"/>
              </a:srgbClr>
            </a:solidFill>
            <a:prstDash val="dash"/>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9" name="直線コネクタ 108">
            <a:extLst>
              <a:ext uri="{FF2B5EF4-FFF2-40B4-BE49-F238E27FC236}">
                <a16:creationId xmlns:a16="http://schemas.microsoft.com/office/drawing/2014/main" id="{74556160-2E3C-4193-92A9-5919752F9B47}"/>
              </a:ext>
            </a:extLst>
          </p:cNvPr>
          <p:cNvCxnSpPr>
            <a:endCxn id="105" idx="1"/>
          </p:cNvCxnSpPr>
          <p:nvPr/>
        </p:nvCxnSpPr>
        <p:spPr bwMode="auto">
          <a:xfrm flipV="1">
            <a:off x="6241076" y="3952024"/>
            <a:ext cx="3667103" cy="32985"/>
          </a:xfrm>
          <a:prstGeom prst="line">
            <a:avLst/>
          </a:prstGeom>
          <a:solidFill>
            <a:srgbClr val="FFFFFF"/>
          </a:solidFill>
          <a:ln w="19050" cap="flat" cmpd="sng" algn="ctr">
            <a:solidFill>
              <a:srgbClr val="000000">
                <a:lumMod val="50000"/>
                <a:lumOff val="50000"/>
              </a:srgb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0" name="楕円 109">
            <a:extLst>
              <a:ext uri="{FF2B5EF4-FFF2-40B4-BE49-F238E27FC236}">
                <a16:creationId xmlns:a16="http://schemas.microsoft.com/office/drawing/2014/main" id="{B274F235-6871-4359-9C60-4D7A1B14F8C7}"/>
              </a:ext>
            </a:extLst>
          </p:cNvPr>
          <p:cNvSpPr/>
          <p:nvPr/>
        </p:nvSpPr>
        <p:spPr bwMode="auto">
          <a:xfrm>
            <a:off x="8304005" y="3746071"/>
            <a:ext cx="507247" cy="475024"/>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Movement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111" name="下矢印 21">
            <a:extLst>
              <a:ext uri="{FF2B5EF4-FFF2-40B4-BE49-F238E27FC236}">
                <a16:creationId xmlns:a16="http://schemas.microsoft.com/office/drawing/2014/main" id="{2C8E146E-8B24-462E-8CD2-95B9EC9C20D2}"/>
              </a:ext>
            </a:extLst>
          </p:cNvPr>
          <p:cNvSpPr/>
          <p:nvPr/>
        </p:nvSpPr>
        <p:spPr>
          <a:xfrm>
            <a:off x="4125114" y="424478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12" name="下矢印 22">
            <a:extLst>
              <a:ext uri="{FF2B5EF4-FFF2-40B4-BE49-F238E27FC236}">
                <a16:creationId xmlns:a16="http://schemas.microsoft.com/office/drawing/2014/main" id="{D0DF1001-8A6D-47C7-BC13-C19F76CCC887}"/>
              </a:ext>
            </a:extLst>
          </p:cNvPr>
          <p:cNvSpPr/>
          <p:nvPr/>
        </p:nvSpPr>
        <p:spPr>
          <a:xfrm>
            <a:off x="8421409" y="424478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13" name="テキスト ボックス 112">
            <a:extLst>
              <a:ext uri="{FF2B5EF4-FFF2-40B4-BE49-F238E27FC236}">
                <a16:creationId xmlns:a16="http://schemas.microsoft.com/office/drawing/2014/main" id="{E1BD232B-E19A-4624-BCC4-625A2A498A73}"/>
              </a:ext>
            </a:extLst>
          </p:cNvPr>
          <p:cNvSpPr txBox="1"/>
          <p:nvPr/>
        </p:nvSpPr>
        <p:spPr>
          <a:xfrm>
            <a:off x="3531964" y="4024480"/>
            <a:ext cx="1555896" cy="215444"/>
          </a:xfrm>
          <a:prstGeom prst="rect">
            <a:avLst/>
          </a:prstGeom>
          <a:noFill/>
        </p:spPr>
        <p:txBody>
          <a:bodyPr wrap="square" rtlCol="0">
            <a:spAutoFit/>
          </a:bodyPr>
          <a:lstStyle/>
          <a:p>
            <a:pPr algn="ctr" defTabSz="914377"/>
            <a:r>
              <a:rPr lang="en-US" altLang="ja-JP" sz="800" dirty="0" smtClean="0">
                <a:solidFill>
                  <a:srgbClr val="000000"/>
                </a:solidFill>
                <a:latin typeface="BIZ UDPゴシック" panose="020B0400000000000000" pitchFamily="50" charset="-128"/>
                <a:ea typeface="BIZ UDPゴシック" panose="020B0400000000000000" pitchFamily="50" charset="-128"/>
              </a:rPr>
              <a:t>(Uses Terraform parts)</a:t>
            </a:r>
            <a:endParaRPr lang="ja-JP" altLang="en-US" sz="800" dirty="0">
              <a:solidFill>
                <a:srgbClr val="000000"/>
              </a:solidFill>
              <a:latin typeface="BIZ UDPゴシック" panose="020B0400000000000000" pitchFamily="50" charset="-128"/>
              <a:ea typeface="BIZ UDPゴシック" panose="020B0400000000000000" pitchFamily="50" charset="-128"/>
            </a:endParaRPr>
          </a:p>
        </p:txBody>
      </p:sp>
      <p:sp>
        <p:nvSpPr>
          <p:cNvPr id="114" name="テキスト ボックス 113">
            <a:extLst>
              <a:ext uri="{FF2B5EF4-FFF2-40B4-BE49-F238E27FC236}">
                <a16:creationId xmlns:a16="http://schemas.microsoft.com/office/drawing/2014/main" id="{D2A3B06B-D52E-4A8E-B732-9D651742BC19}"/>
              </a:ext>
            </a:extLst>
          </p:cNvPr>
          <p:cNvSpPr txBox="1"/>
          <p:nvPr/>
        </p:nvSpPr>
        <p:spPr>
          <a:xfrm>
            <a:off x="7816973" y="4024480"/>
            <a:ext cx="1555896" cy="338554"/>
          </a:xfrm>
          <a:prstGeom prst="rect">
            <a:avLst/>
          </a:prstGeom>
          <a:noFill/>
        </p:spPr>
        <p:txBody>
          <a:bodyPr wrap="square" rtlCol="0">
            <a:spAutoFit/>
          </a:bodyPr>
          <a:lstStyle/>
          <a:p>
            <a:pPr algn="ctr" defTabSz="914377"/>
            <a:r>
              <a:rPr lang="en-US" altLang="ja-JP" sz="800" dirty="0" smtClean="0">
                <a:solidFill>
                  <a:srgbClr val="000000"/>
                </a:solidFill>
                <a:latin typeface="BIZ UDPゴシック" panose="020B0400000000000000" pitchFamily="50" charset="-128"/>
                <a:ea typeface="BIZ UDPゴシック" panose="020B0400000000000000" pitchFamily="50" charset="-128"/>
              </a:rPr>
              <a:t>(Runs Playbook parts in order)</a:t>
            </a:r>
            <a:endParaRPr lang="en-US" altLang="ja-JP" sz="800" dirty="0">
              <a:solidFill>
                <a:srgbClr val="000000"/>
              </a:solidFill>
              <a:latin typeface="BIZ UDPゴシック" panose="020B0400000000000000" pitchFamily="50" charset="-128"/>
              <a:ea typeface="BIZ UDPゴシック" panose="020B0400000000000000" pitchFamily="50" charset="-128"/>
            </a:endParaRPr>
          </a:p>
        </p:txBody>
      </p:sp>
      <p:sp>
        <p:nvSpPr>
          <p:cNvPr id="115" name="正方形/長方形 114">
            <a:extLst>
              <a:ext uri="{FF2B5EF4-FFF2-40B4-BE49-F238E27FC236}">
                <a16:creationId xmlns:a16="http://schemas.microsoft.com/office/drawing/2014/main" id="{6063CF2D-8C96-4C91-A292-9DBE9ED8833D}"/>
              </a:ext>
            </a:extLst>
          </p:cNvPr>
          <p:cNvSpPr/>
          <p:nvPr/>
        </p:nvSpPr>
        <p:spPr bwMode="auto">
          <a:xfrm>
            <a:off x="10675046" y="2903497"/>
            <a:ext cx="1502233" cy="1521514"/>
          </a:xfrm>
          <a:prstGeom prst="rect">
            <a:avLst/>
          </a:prstGeom>
          <a:solidFill>
            <a:srgbClr val="BE375A">
              <a:lumMod val="40000"/>
              <a:lumOff val="60000"/>
            </a:srgbClr>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Broad</a:t>
            </a:r>
            <a:r>
              <a:rPr kumimoji="0" lang="en-US" altLang="ja-JP" sz="1100" b="0" i="0" u="none" strike="noStrike" kern="0" cap="none" spc="0" normalizeH="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 </a:t>
            </a:r>
            <a:br>
              <a:rPr kumimoji="0" lang="en-US" altLang="ja-JP" sz="1100" b="0" i="0" u="none" strike="noStrike" kern="0" cap="none" spc="0" normalizeH="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Automatization</a:t>
            </a:r>
            <a:br>
              <a:rPr kumimoji="0" lang="en-US" altLang="ja-JP" sz="1100" b="0" i="0" u="none" strike="noStrike" kern="0" cap="none" spc="0" normalizeH="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Automation 2.0</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Structure </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Management</a:t>
            </a: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
            </a:r>
            <a:b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(CMDB)</a:t>
            </a:r>
            <a:endParaRPr kumimoji="0" lang="ja-JP" altLang="en-US"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grpSp>
        <p:nvGrpSpPr>
          <p:cNvPr id="116" name="グループ化 115">
            <a:extLst>
              <a:ext uri="{FF2B5EF4-FFF2-40B4-BE49-F238E27FC236}">
                <a16:creationId xmlns:a16="http://schemas.microsoft.com/office/drawing/2014/main" id="{98965F0E-E8AF-40D4-B9E4-0B5B0C74D2D1}"/>
              </a:ext>
            </a:extLst>
          </p:cNvPr>
          <p:cNvGrpSpPr/>
          <p:nvPr/>
        </p:nvGrpSpPr>
        <p:grpSpPr>
          <a:xfrm>
            <a:off x="3627845" y="2903497"/>
            <a:ext cx="6141352" cy="618238"/>
            <a:chOff x="3407692" y="1991698"/>
            <a:chExt cx="6293160" cy="718151"/>
          </a:xfrm>
        </p:grpSpPr>
        <p:sp>
          <p:nvSpPr>
            <p:cNvPr id="117" name="フローチャート: 手操作入力 116">
              <a:extLst>
                <a:ext uri="{FF2B5EF4-FFF2-40B4-BE49-F238E27FC236}">
                  <a16:creationId xmlns:a16="http://schemas.microsoft.com/office/drawing/2014/main" id="{7772944F-4D6C-47E8-9231-96B632FA3A47}"/>
                </a:ext>
              </a:extLst>
            </p:cNvPr>
            <p:cNvSpPr/>
            <p:nvPr/>
          </p:nvSpPr>
          <p:spPr bwMode="auto">
            <a:xfrm rot="5400000">
              <a:off x="4800011" y="599379"/>
              <a:ext cx="718151" cy="3502789"/>
            </a:xfrm>
            <a:prstGeom prst="flowChartManualInput">
              <a:avLst/>
            </a:prstGeom>
            <a:solidFill>
              <a:srgbClr val="1E32A5">
                <a:lumMod val="40000"/>
                <a:lumOff val="60000"/>
                <a:alpha val="6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endParaRPr>
            </a:p>
          </p:txBody>
        </p:sp>
        <p:sp>
          <p:nvSpPr>
            <p:cNvPr id="118" name="フローチャート: 手操作入力 117">
              <a:extLst>
                <a:ext uri="{FF2B5EF4-FFF2-40B4-BE49-F238E27FC236}">
                  <a16:creationId xmlns:a16="http://schemas.microsoft.com/office/drawing/2014/main" id="{A7D6DBF1-1501-47FA-B972-512C3D090832}"/>
                </a:ext>
              </a:extLst>
            </p:cNvPr>
            <p:cNvSpPr/>
            <p:nvPr/>
          </p:nvSpPr>
          <p:spPr bwMode="auto">
            <a:xfrm rot="16200000">
              <a:off x="7590382" y="599379"/>
              <a:ext cx="718151" cy="3502789"/>
            </a:xfrm>
            <a:prstGeom prst="flowChartManualInput">
              <a:avLst/>
            </a:prstGeom>
            <a:solidFill>
              <a:srgbClr val="FF9F9F">
                <a:alpha val="6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endParaRPr>
            </a:p>
          </p:txBody>
        </p:sp>
      </p:grpSp>
      <p:sp>
        <p:nvSpPr>
          <p:cNvPr id="119" name="フローチャート: 複数書類 118">
            <a:extLst>
              <a:ext uri="{FF2B5EF4-FFF2-40B4-BE49-F238E27FC236}">
                <a16:creationId xmlns:a16="http://schemas.microsoft.com/office/drawing/2014/main" id="{2E7A472A-8418-4AF2-85FC-05BF04A7AD5E}"/>
              </a:ext>
            </a:extLst>
          </p:cNvPr>
          <p:cNvSpPr/>
          <p:nvPr/>
        </p:nvSpPr>
        <p:spPr>
          <a:xfrm>
            <a:off x="3813753" y="2975784"/>
            <a:ext cx="1048069" cy="489964"/>
          </a:xfrm>
          <a:prstGeom prst="flowChartMultidocumen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Terraform</a:t>
            </a:r>
            <a:br>
              <a:rPr kumimoji="0" lang="en-US" altLang="ja-JP"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9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Template</a:t>
            </a:r>
            <a:r>
              <a:rPr kumimoji="0" lang="ja-JP" altLang="en-US" sz="900" kern="0" dirty="0">
                <a:solidFill>
                  <a:srgbClr val="000000"/>
                </a:solidFill>
                <a:latin typeface="BIZ UDPゴシック" panose="020B0400000000000000" pitchFamily="50" charset="-128"/>
                <a:ea typeface="BIZ UDPゴシック" panose="020B0400000000000000" pitchFamily="50" charset="-128"/>
              </a:rPr>
              <a:t> </a:t>
            </a:r>
            <a:r>
              <a:rPr kumimoji="0" lang="en-US" altLang="ja-JP" sz="900" kern="0" dirty="0" smtClean="0">
                <a:solidFill>
                  <a:srgbClr val="000000"/>
                </a:solidFill>
                <a:latin typeface="BIZ UDPゴシック" panose="020B0400000000000000" pitchFamily="50" charset="-128"/>
                <a:ea typeface="BIZ UDPゴシック" panose="020B0400000000000000" pitchFamily="50" charset="-128"/>
              </a:rPr>
              <a:t>parts</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120" name="フローチャート: 複数書類 119">
            <a:extLst>
              <a:ext uri="{FF2B5EF4-FFF2-40B4-BE49-F238E27FC236}">
                <a16:creationId xmlns:a16="http://schemas.microsoft.com/office/drawing/2014/main" id="{828A88FD-9DF2-4301-B9B8-8038A4D22D01}"/>
              </a:ext>
            </a:extLst>
          </p:cNvPr>
          <p:cNvSpPr/>
          <p:nvPr/>
        </p:nvSpPr>
        <p:spPr>
          <a:xfrm>
            <a:off x="8629909" y="2975784"/>
            <a:ext cx="1048069" cy="489964"/>
          </a:xfrm>
          <a:prstGeom prst="flowChartMultidocumen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Playbook</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kern="0" dirty="0" smtClean="0">
                <a:solidFill>
                  <a:srgbClr val="000000"/>
                </a:solidFill>
                <a:latin typeface="BIZ UDPゴシック" panose="020B0400000000000000" pitchFamily="50" charset="-128"/>
                <a:ea typeface="BIZ UDPゴシック" panose="020B0400000000000000" pitchFamily="50" charset="-128"/>
              </a:rPr>
              <a:t>parts</a:t>
            </a:r>
            <a:endParaRPr kumimoji="0" lang="en-US" altLang="ja-JP" sz="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121" name="グループ化 120">
            <a:extLst>
              <a:ext uri="{FF2B5EF4-FFF2-40B4-BE49-F238E27FC236}">
                <a16:creationId xmlns:a16="http://schemas.microsoft.com/office/drawing/2014/main" id="{BDD7F5AF-D9EA-4EEA-A776-35CC56381C9D}"/>
              </a:ext>
            </a:extLst>
          </p:cNvPr>
          <p:cNvGrpSpPr/>
          <p:nvPr/>
        </p:nvGrpSpPr>
        <p:grpSpPr>
          <a:xfrm>
            <a:off x="6268951" y="2976640"/>
            <a:ext cx="962351" cy="488492"/>
            <a:chOff x="3402559" y="1964856"/>
            <a:chExt cx="1075791" cy="711737"/>
          </a:xfrm>
        </p:grpSpPr>
        <p:sp>
          <p:nvSpPr>
            <p:cNvPr id="122" name="フローチャート: 内部記憶 121">
              <a:extLst>
                <a:ext uri="{FF2B5EF4-FFF2-40B4-BE49-F238E27FC236}">
                  <a16:creationId xmlns:a16="http://schemas.microsoft.com/office/drawing/2014/main" id="{A586E9D6-22A1-4F2F-8D78-F3F2A85CDB7F}"/>
                </a:ext>
              </a:extLst>
            </p:cNvPr>
            <p:cNvSpPr/>
            <p:nvPr/>
          </p:nvSpPr>
          <p:spPr>
            <a:xfrm>
              <a:off x="3550211" y="1964856"/>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23" name="フローチャート: 内部記憶 122">
              <a:extLst>
                <a:ext uri="{FF2B5EF4-FFF2-40B4-BE49-F238E27FC236}">
                  <a16:creationId xmlns:a16="http://schemas.microsoft.com/office/drawing/2014/main" id="{CF678AA9-F12D-492A-9C7F-23CCC870A96D}"/>
                </a:ext>
              </a:extLst>
            </p:cNvPr>
            <p:cNvSpPr/>
            <p:nvPr/>
          </p:nvSpPr>
          <p:spPr>
            <a:xfrm>
              <a:off x="3476385" y="2025343"/>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24" name="フローチャート: 内部記憶 123">
              <a:extLst>
                <a:ext uri="{FF2B5EF4-FFF2-40B4-BE49-F238E27FC236}">
                  <a16:creationId xmlns:a16="http://schemas.microsoft.com/office/drawing/2014/main" id="{187C7317-B7BC-44A1-8BD8-7201FC849A31}"/>
                </a:ext>
              </a:extLst>
            </p:cNvPr>
            <p:cNvSpPr/>
            <p:nvPr/>
          </p:nvSpPr>
          <p:spPr>
            <a:xfrm>
              <a:off x="3402559" y="2085830"/>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System</a:t>
              </a:r>
              <a:br>
                <a:rPr kumimoji="0" lang="en-US" altLang="ja-JP" sz="9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en-US" altLang="ja-JP" sz="9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parameters</a:t>
              </a:r>
              <a:endParaRPr kumimoji="0" lang="en-US" altLang="ja-JP"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sp>
        <p:nvSpPr>
          <p:cNvPr id="125" name="下矢印 21">
            <a:extLst>
              <a:ext uri="{FF2B5EF4-FFF2-40B4-BE49-F238E27FC236}">
                <a16:creationId xmlns:a16="http://schemas.microsoft.com/office/drawing/2014/main" id="{A02AE217-5296-4099-9020-DE1FBB2A1EBD}"/>
              </a:ext>
            </a:extLst>
          </p:cNvPr>
          <p:cNvSpPr/>
          <p:nvPr/>
        </p:nvSpPr>
        <p:spPr>
          <a:xfrm>
            <a:off x="4125114" y="3489061"/>
            <a:ext cx="269141" cy="247412"/>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26" name="下矢印 21">
            <a:extLst>
              <a:ext uri="{FF2B5EF4-FFF2-40B4-BE49-F238E27FC236}">
                <a16:creationId xmlns:a16="http://schemas.microsoft.com/office/drawing/2014/main" id="{744757B1-281D-4EB7-AB58-6803EC991B41}"/>
              </a:ext>
            </a:extLst>
          </p:cNvPr>
          <p:cNvSpPr/>
          <p:nvPr/>
        </p:nvSpPr>
        <p:spPr>
          <a:xfrm>
            <a:off x="8421409" y="3489061"/>
            <a:ext cx="269141" cy="247412"/>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87" name="正方形/長方形 186">
            <a:extLst>
              <a:ext uri="{FF2B5EF4-FFF2-40B4-BE49-F238E27FC236}">
                <a16:creationId xmlns:a16="http://schemas.microsoft.com/office/drawing/2014/main" id="{A140DF17-5A75-4ECE-8476-77CF74AC5138}"/>
              </a:ext>
            </a:extLst>
          </p:cNvPr>
          <p:cNvSpPr/>
          <p:nvPr/>
        </p:nvSpPr>
        <p:spPr>
          <a:xfrm>
            <a:off x="1510038" y="4923940"/>
            <a:ext cx="3986249" cy="820449"/>
          </a:xfrm>
          <a:prstGeom prst="rect">
            <a:avLst/>
          </a:prstGeom>
          <a:solidFill>
            <a:srgbClr val="FFFFFF"/>
          </a:solidFill>
          <a:ln w="19050" cap="flat" cmpd="sng" algn="ctr">
            <a:solidFill>
              <a:srgbClr val="000000"/>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88" name="正方形/長方形 187">
            <a:extLst>
              <a:ext uri="{FF2B5EF4-FFF2-40B4-BE49-F238E27FC236}">
                <a16:creationId xmlns:a16="http://schemas.microsoft.com/office/drawing/2014/main" id="{43BBC9B2-0FB1-4460-92E1-EE1408C387B9}"/>
              </a:ext>
            </a:extLst>
          </p:cNvPr>
          <p:cNvSpPr/>
          <p:nvPr/>
        </p:nvSpPr>
        <p:spPr>
          <a:xfrm>
            <a:off x="2644868" y="4963967"/>
            <a:ext cx="2766501" cy="752048"/>
          </a:xfrm>
          <a:prstGeom prst="rect">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Organization</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89" name="正方形/長方形 188">
            <a:extLst>
              <a:ext uri="{FF2B5EF4-FFF2-40B4-BE49-F238E27FC236}">
                <a16:creationId xmlns:a16="http://schemas.microsoft.com/office/drawing/2014/main" id="{7A231F07-5B3E-4E10-B870-87D5B5D57DBC}"/>
              </a:ext>
            </a:extLst>
          </p:cNvPr>
          <p:cNvSpPr/>
          <p:nvPr/>
        </p:nvSpPr>
        <p:spPr>
          <a:xfrm>
            <a:off x="6667434" y="4923942"/>
            <a:ext cx="3968111" cy="820448"/>
          </a:xfrm>
          <a:prstGeom prst="rect">
            <a:avLst/>
          </a:prstGeom>
          <a:solidFill>
            <a:srgbClr val="FFFFFF"/>
          </a:solidFill>
          <a:ln w="19050" cap="flat" cmpd="sng" algn="ctr">
            <a:solidFill>
              <a:srgbClr val="000000"/>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pic>
        <p:nvPicPr>
          <p:cNvPr id="190" name="図 189">
            <a:extLst>
              <a:ext uri="{FF2B5EF4-FFF2-40B4-BE49-F238E27FC236}">
                <a16:creationId xmlns:a16="http://schemas.microsoft.com/office/drawing/2014/main" id="{FE1227C5-DEA5-4150-A8EF-67E477CC8E5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2431" y="4948793"/>
            <a:ext cx="1037023" cy="253544"/>
          </a:xfrm>
          <a:prstGeom prst="rect">
            <a:avLst/>
          </a:prstGeom>
          <a:effectLst>
            <a:glow rad="25400">
              <a:srgbClr val="FFFFFF"/>
            </a:glow>
          </a:effectLst>
        </p:spPr>
      </p:pic>
      <p:pic>
        <p:nvPicPr>
          <p:cNvPr id="191" name="図 190">
            <a:extLst>
              <a:ext uri="{FF2B5EF4-FFF2-40B4-BE49-F238E27FC236}">
                <a16:creationId xmlns:a16="http://schemas.microsoft.com/office/drawing/2014/main" id="{F66E778E-8742-4DF9-B269-FC21647F6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139" y="4984508"/>
            <a:ext cx="1149170" cy="247857"/>
          </a:xfrm>
          <a:prstGeom prst="rect">
            <a:avLst/>
          </a:prstGeom>
          <a:effectLst>
            <a:glow rad="25400">
              <a:srgbClr val="FFFFFF"/>
            </a:glow>
          </a:effectLst>
        </p:spPr>
      </p:pic>
      <p:sp>
        <p:nvSpPr>
          <p:cNvPr id="192" name="正方形/長方形 191">
            <a:extLst>
              <a:ext uri="{FF2B5EF4-FFF2-40B4-BE49-F238E27FC236}">
                <a16:creationId xmlns:a16="http://schemas.microsoft.com/office/drawing/2014/main" id="{1427CE99-5E67-4DC4-9C8D-9B1888F6A853}"/>
              </a:ext>
            </a:extLst>
          </p:cNvPr>
          <p:cNvSpPr/>
          <p:nvPr/>
        </p:nvSpPr>
        <p:spPr>
          <a:xfrm>
            <a:off x="2849498" y="5224729"/>
            <a:ext cx="2357241" cy="443558"/>
          </a:xfrm>
          <a:prstGeom prst="rect">
            <a:avLst/>
          </a:prstGeom>
          <a:solidFill>
            <a:srgbClr val="FFFFFF"/>
          </a:solidFill>
          <a:ln w="1270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Workspace α</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3" name="メモ 126">
            <a:extLst>
              <a:ext uri="{FF2B5EF4-FFF2-40B4-BE49-F238E27FC236}">
                <a16:creationId xmlns:a16="http://schemas.microsoft.com/office/drawing/2014/main" id="{F699D0E8-48AD-42BA-BF1E-7413A5249E59}"/>
              </a:ext>
            </a:extLst>
          </p:cNvPr>
          <p:cNvSpPr/>
          <p:nvPr/>
        </p:nvSpPr>
        <p:spPr bwMode="auto">
          <a:xfrm>
            <a:off x="2997662" y="5486664"/>
            <a:ext cx="867811" cy="168540"/>
          </a:xfrm>
          <a:prstGeom prst="foldedCorner">
            <a:avLst>
              <a:gd name="adj" fmla="val 50000"/>
            </a:avLst>
          </a:prstGeom>
          <a:solidFill>
            <a:srgbClr val="FFFFFF"/>
          </a:solidFill>
          <a:ln w="12700" cap="flat" cmpd="sng" algn="ctr">
            <a:solidFill>
              <a:srgbClr val="000000">
                <a:lumMod val="50000"/>
                <a:lumOff val="50000"/>
              </a:srgbClr>
            </a:solidFill>
            <a:prstDash val="solid"/>
          </a:ln>
          <a:effectLst/>
        </p:spPr>
        <p:txBody>
          <a:bodyPr tIns="180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State File</a:t>
            </a:r>
            <a:endParaRPr kumimoji="0" lang="ja-JP" altLang="en-US"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4" name="正方形/長方形 193">
            <a:extLst>
              <a:ext uri="{FF2B5EF4-FFF2-40B4-BE49-F238E27FC236}">
                <a16:creationId xmlns:a16="http://schemas.microsoft.com/office/drawing/2014/main" id="{5F4E6450-A5FB-4DEB-A0FF-C37E5B38A8B1}"/>
              </a:ext>
            </a:extLst>
          </p:cNvPr>
          <p:cNvSpPr/>
          <p:nvPr/>
        </p:nvSpPr>
        <p:spPr>
          <a:xfrm>
            <a:off x="3997619" y="5485735"/>
            <a:ext cx="1152000" cy="168540"/>
          </a:xfrm>
          <a:prstGeom prst="rec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 Binary</a:t>
            </a:r>
            <a:endParaRPr kumimoji="0" lang="ja-JP" altLang="en-US"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5" name="正方形/長方形 194">
            <a:extLst>
              <a:ext uri="{FF2B5EF4-FFF2-40B4-BE49-F238E27FC236}">
                <a16:creationId xmlns:a16="http://schemas.microsoft.com/office/drawing/2014/main" id="{5C5EF089-E699-4846-93ED-4AC1C642BD00}"/>
              </a:ext>
            </a:extLst>
          </p:cNvPr>
          <p:cNvSpPr/>
          <p:nvPr/>
        </p:nvSpPr>
        <p:spPr>
          <a:xfrm>
            <a:off x="7896250" y="5005385"/>
            <a:ext cx="1358205" cy="357385"/>
          </a:xfrm>
          <a:prstGeom prst="rect">
            <a:avLst/>
          </a:prstGeom>
          <a:solidFill>
            <a:srgbClr val="FFFFFF"/>
          </a:solidFill>
          <a:ln w="19050" cap="flat" cmpd="sng" algn="ctr">
            <a:solidFill>
              <a:srgbClr val="000000">
                <a:lumMod val="50000"/>
                <a:lumOff val="50000"/>
              </a:srgbClr>
            </a:solidFill>
            <a:prstDash val="solid"/>
          </a:ln>
          <a:effectLst/>
        </p:spPr>
        <p:txBody>
          <a:bodyPr wrap="none"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RedHat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Tower</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6" name="正方形/長方形 195">
            <a:extLst>
              <a:ext uri="{FF2B5EF4-FFF2-40B4-BE49-F238E27FC236}">
                <a16:creationId xmlns:a16="http://schemas.microsoft.com/office/drawing/2014/main" id="{CFF0DB83-2602-44A3-B02D-5C5BD6DB20EF}"/>
              </a:ext>
            </a:extLst>
          </p:cNvPr>
          <p:cNvSpPr/>
          <p:nvPr/>
        </p:nvSpPr>
        <p:spPr>
          <a:xfrm>
            <a:off x="9345723" y="5005385"/>
            <a:ext cx="1202987" cy="357385"/>
          </a:xfrm>
          <a:prstGeom prst="rect">
            <a:avLst/>
          </a:prstGeom>
          <a:solidFill>
            <a:srgbClr val="FFFFFF"/>
          </a:solidFill>
          <a:ln w="19050" cap="flat" cmpd="sng" algn="ctr">
            <a:solidFill>
              <a:srgbClr val="000000">
                <a:lumMod val="50000"/>
                <a:lumOff val="50000"/>
              </a:srgbClr>
            </a:solidFill>
            <a:prstDash val="solid"/>
          </a:ln>
          <a:effectLst/>
        </p:spPr>
        <p:txBody>
          <a:bodyPr wrap="none"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ITA</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Agent</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7" name="正方形/長方形 196">
            <a:extLst>
              <a:ext uri="{FF2B5EF4-FFF2-40B4-BE49-F238E27FC236}">
                <a16:creationId xmlns:a16="http://schemas.microsoft.com/office/drawing/2014/main" id="{69F8CC0D-1975-42FF-93C7-55555B448122}"/>
              </a:ext>
            </a:extLst>
          </p:cNvPr>
          <p:cNvSpPr/>
          <p:nvPr/>
        </p:nvSpPr>
        <p:spPr>
          <a:xfrm>
            <a:off x="7916477" y="5479103"/>
            <a:ext cx="2632234" cy="237761"/>
          </a:xfrm>
          <a:prstGeom prst="rect">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RedHat Ansible Engine</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8" name="下矢印 21">
            <a:extLst>
              <a:ext uri="{FF2B5EF4-FFF2-40B4-BE49-F238E27FC236}">
                <a16:creationId xmlns:a16="http://schemas.microsoft.com/office/drawing/2014/main" id="{4FE315B5-E714-4AC4-8279-B7BD309DEA8B}"/>
              </a:ext>
            </a:extLst>
          </p:cNvPr>
          <p:cNvSpPr/>
          <p:nvPr/>
        </p:nvSpPr>
        <p:spPr>
          <a:xfrm>
            <a:off x="8458264" y="5374364"/>
            <a:ext cx="331370" cy="147110"/>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9" name="下矢印 21">
            <a:extLst>
              <a:ext uri="{FF2B5EF4-FFF2-40B4-BE49-F238E27FC236}">
                <a16:creationId xmlns:a16="http://schemas.microsoft.com/office/drawing/2014/main" id="{9AA9D9C3-96DA-43D5-86A0-AE872D5104FC}"/>
              </a:ext>
            </a:extLst>
          </p:cNvPr>
          <p:cNvSpPr/>
          <p:nvPr/>
        </p:nvSpPr>
        <p:spPr>
          <a:xfrm>
            <a:off x="9798543" y="5374364"/>
            <a:ext cx="331370" cy="147110"/>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0" name="角丸四角形 4">
            <a:extLst>
              <a:ext uri="{FF2B5EF4-FFF2-40B4-BE49-F238E27FC236}">
                <a16:creationId xmlns:a16="http://schemas.microsoft.com/office/drawing/2014/main" id="{101CF6AF-2D03-48D1-A8A8-6EA1283209C4}"/>
              </a:ext>
            </a:extLst>
          </p:cNvPr>
          <p:cNvSpPr/>
          <p:nvPr/>
        </p:nvSpPr>
        <p:spPr>
          <a:xfrm>
            <a:off x="5544305" y="4923939"/>
            <a:ext cx="1098110" cy="820447"/>
          </a:xfrm>
          <a:prstGeom prst="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CFn</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/ARM/…</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1" name="上下矢印 10">
            <a:extLst>
              <a:ext uri="{FF2B5EF4-FFF2-40B4-BE49-F238E27FC236}">
                <a16:creationId xmlns:a16="http://schemas.microsoft.com/office/drawing/2014/main" id="{F1AC88B4-301C-4F7C-B589-6AFDDD6FED00}"/>
              </a:ext>
            </a:extLst>
          </p:cNvPr>
          <p:cNvSpPr/>
          <p:nvPr/>
        </p:nvSpPr>
        <p:spPr>
          <a:xfrm>
            <a:off x="2525474"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2" name="上下矢印 10">
            <a:extLst>
              <a:ext uri="{FF2B5EF4-FFF2-40B4-BE49-F238E27FC236}">
                <a16:creationId xmlns:a16="http://schemas.microsoft.com/office/drawing/2014/main" id="{05541695-60E2-4A49-B472-B7E5BC16A239}"/>
              </a:ext>
            </a:extLst>
          </p:cNvPr>
          <p:cNvSpPr/>
          <p:nvPr/>
        </p:nvSpPr>
        <p:spPr>
          <a:xfrm>
            <a:off x="4185391"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3" name="楕円 202">
            <a:extLst>
              <a:ext uri="{FF2B5EF4-FFF2-40B4-BE49-F238E27FC236}">
                <a16:creationId xmlns:a16="http://schemas.microsoft.com/office/drawing/2014/main" id="{EE6255C2-905E-42D2-8EFE-F8103E5F915F}"/>
              </a:ext>
            </a:extLst>
          </p:cNvPr>
          <p:cNvSpPr/>
          <p:nvPr/>
        </p:nvSpPr>
        <p:spPr bwMode="auto">
          <a:xfrm>
            <a:off x="9161032" y="5090555"/>
            <a:ext cx="270496" cy="191693"/>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108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or</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204" name="正方形/長方形 203">
            <a:extLst>
              <a:ext uri="{FF2B5EF4-FFF2-40B4-BE49-F238E27FC236}">
                <a16:creationId xmlns:a16="http://schemas.microsoft.com/office/drawing/2014/main" id="{0083B074-AC48-4F54-BF2A-760F0BF466E6}"/>
              </a:ext>
            </a:extLst>
          </p:cNvPr>
          <p:cNvSpPr/>
          <p:nvPr/>
        </p:nvSpPr>
        <p:spPr bwMode="auto">
          <a:xfrm>
            <a:off x="10671717" y="4963967"/>
            <a:ext cx="1488356" cy="1312634"/>
          </a:xfrm>
          <a:prstGeom prst="rect">
            <a:avLst/>
          </a:prstGeom>
          <a:solidFill>
            <a:srgbClr val="D2BE00">
              <a:lumMod val="20000"/>
              <a:lumOff val="80000"/>
            </a:srgbClr>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Narrow </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Automatization</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Automation 1.0</a:t>
            </a: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Scripted</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Language </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selection</a:t>
            </a:r>
            <a:endParaRPr kumimoji="0" lang="ja-JP" altLang="en-US"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205" name="上下矢印 10">
            <a:extLst>
              <a:ext uri="{FF2B5EF4-FFF2-40B4-BE49-F238E27FC236}">
                <a16:creationId xmlns:a16="http://schemas.microsoft.com/office/drawing/2014/main" id="{CD25A76A-940E-4A61-967F-836A3B95161D}"/>
              </a:ext>
            </a:extLst>
          </p:cNvPr>
          <p:cNvSpPr/>
          <p:nvPr/>
        </p:nvSpPr>
        <p:spPr>
          <a:xfrm>
            <a:off x="5774694"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6" name="上下矢印 10">
            <a:extLst>
              <a:ext uri="{FF2B5EF4-FFF2-40B4-BE49-F238E27FC236}">
                <a16:creationId xmlns:a16="http://schemas.microsoft.com/office/drawing/2014/main" id="{51FC8464-AE42-4832-928F-F714706C5B1A}"/>
              </a:ext>
            </a:extLst>
          </p:cNvPr>
          <p:cNvSpPr/>
          <p:nvPr/>
        </p:nvSpPr>
        <p:spPr>
          <a:xfrm>
            <a:off x="9088345" y="5752966"/>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7" name="下矢印 21">
            <a:extLst>
              <a:ext uri="{FF2B5EF4-FFF2-40B4-BE49-F238E27FC236}">
                <a16:creationId xmlns:a16="http://schemas.microsoft.com/office/drawing/2014/main" id="{DA0FC3AF-6EB9-44A4-8986-B84F24939C7D}"/>
              </a:ext>
            </a:extLst>
          </p:cNvPr>
          <p:cNvSpPr/>
          <p:nvPr/>
        </p:nvSpPr>
        <p:spPr>
          <a:xfrm rot="5400000">
            <a:off x="7125892" y="4892138"/>
            <a:ext cx="234833" cy="1414619"/>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0" name="角丸四角形 4">
            <a:extLst>
              <a:ext uri="{FF2B5EF4-FFF2-40B4-BE49-F238E27FC236}">
                <a16:creationId xmlns:a16="http://schemas.microsoft.com/office/drawing/2014/main" id="{596D03FB-4A69-44EB-97FA-BF9D6838435E}"/>
              </a:ext>
            </a:extLst>
          </p:cNvPr>
          <p:cNvSpPr/>
          <p:nvPr/>
        </p:nvSpPr>
        <p:spPr>
          <a:xfrm>
            <a:off x="3859029" y="5947892"/>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1" name="角丸四角形 5">
            <a:extLst>
              <a:ext uri="{FF2B5EF4-FFF2-40B4-BE49-F238E27FC236}">
                <a16:creationId xmlns:a16="http://schemas.microsoft.com/office/drawing/2014/main" id="{9F6384F1-152E-4760-977B-E4D491B9AD3A}"/>
              </a:ext>
            </a:extLst>
          </p:cNvPr>
          <p:cNvSpPr/>
          <p:nvPr/>
        </p:nvSpPr>
        <p:spPr>
          <a:xfrm>
            <a:off x="6211043" y="5942127"/>
            <a:ext cx="4428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IaaS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2" name="角丸四角形 6">
            <a:extLst>
              <a:ext uri="{FF2B5EF4-FFF2-40B4-BE49-F238E27FC236}">
                <a16:creationId xmlns:a16="http://schemas.microsoft.com/office/drawing/2014/main" id="{33DBEC23-DBAD-47C7-83E6-4C1F368A7065}"/>
              </a:ext>
            </a:extLst>
          </p:cNvPr>
          <p:cNvSpPr/>
          <p:nvPr/>
        </p:nvSpPr>
        <p:spPr>
          <a:xfrm>
            <a:off x="1508876" y="6261938"/>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Application</a:t>
            </a:r>
          </a:p>
        </p:txBody>
      </p:sp>
      <p:sp>
        <p:nvSpPr>
          <p:cNvPr id="213" name="角丸四角形 7">
            <a:extLst>
              <a:ext uri="{FF2B5EF4-FFF2-40B4-BE49-F238E27FC236}">
                <a16:creationId xmlns:a16="http://schemas.microsoft.com/office/drawing/2014/main" id="{8F07DBB4-362C-4639-85B5-A426D85BA591}"/>
              </a:ext>
            </a:extLst>
          </p:cNvPr>
          <p:cNvSpPr/>
          <p:nvPr/>
        </p:nvSpPr>
        <p:spPr>
          <a:xfrm>
            <a:off x="3877089" y="6261938"/>
            <a:ext cx="1116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Middleware</a:t>
            </a:r>
          </a:p>
        </p:txBody>
      </p:sp>
      <p:sp>
        <p:nvSpPr>
          <p:cNvPr id="214" name="角丸四角形 8">
            <a:extLst>
              <a:ext uri="{FF2B5EF4-FFF2-40B4-BE49-F238E27FC236}">
                <a16:creationId xmlns:a16="http://schemas.microsoft.com/office/drawing/2014/main" id="{6599B96A-2C4A-4B6E-A58A-ED23C7F6BD52}"/>
              </a:ext>
            </a:extLst>
          </p:cNvPr>
          <p:cNvSpPr/>
          <p:nvPr/>
        </p:nvSpPr>
        <p:spPr>
          <a:xfrm>
            <a:off x="5048124" y="6261938"/>
            <a:ext cx="1116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OS</a:t>
            </a:r>
          </a:p>
        </p:txBody>
      </p:sp>
      <p:sp>
        <p:nvSpPr>
          <p:cNvPr id="215" name="角丸四角形 8">
            <a:extLst>
              <a:ext uri="{FF2B5EF4-FFF2-40B4-BE49-F238E27FC236}">
                <a16:creationId xmlns:a16="http://schemas.microsoft.com/office/drawing/2014/main" id="{9A8D5B17-BC00-4528-B81B-EC1883992F10}"/>
              </a:ext>
            </a:extLst>
          </p:cNvPr>
          <p:cNvSpPr/>
          <p:nvPr/>
        </p:nvSpPr>
        <p:spPr>
          <a:xfrm>
            <a:off x="6207545" y="6270270"/>
            <a:ext cx="4428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Physical device</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6" name="角丸四角形 4">
            <a:extLst>
              <a:ext uri="{FF2B5EF4-FFF2-40B4-BE49-F238E27FC236}">
                <a16:creationId xmlns:a16="http://schemas.microsoft.com/office/drawing/2014/main" id="{40BD10EF-D515-4B79-BCA1-A59907E8512C}"/>
              </a:ext>
            </a:extLst>
          </p:cNvPr>
          <p:cNvSpPr/>
          <p:nvPr/>
        </p:nvSpPr>
        <p:spPr>
          <a:xfrm>
            <a:off x="1508876" y="5942126"/>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20" name="下矢印 21">
            <a:extLst>
              <a:ext uri="{FF2B5EF4-FFF2-40B4-BE49-F238E27FC236}">
                <a16:creationId xmlns:a16="http://schemas.microsoft.com/office/drawing/2014/main" id="{3BDF0693-6ECA-4EC8-A864-374452485A49}"/>
              </a:ext>
            </a:extLst>
          </p:cNvPr>
          <p:cNvSpPr/>
          <p:nvPr/>
        </p:nvSpPr>
        <p:spPr>
          <a:xfrm>
            <a:off x="4118663" y="4747620"/>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1" name="下矢印 22">
            <a:extLst>
              <a:ext uri="{FF2B5EF4-FFF2-40B4-BE49-F238E27FC236}">
                <a16:creationId xmlns:a16="http://schemas.microsoft.com/office/drawing/2014/main" id="{1508F534-A77E-4C4C-A505-2207CCCB6270}"/>
              </a:ext>
            </a:extLst>
          </p:cNvPr>
          <p:cNvSpPr/>
          <p:nvPr/>
        </p:nvSpPr>
        <p:spPr>
          <a:xfrm>
            <a:off x="8331214" y="474794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2" name="下矢印 22">
            <a:extLst>
              <a:ext uri="{FF2B5EF4-FFF2-40B4-BE49-F238E27FC236}">
                <a16:creationId xmlns:a16="http://schemas.microsoft.com/office/drawing/2014/main" id="{C472179E-026B-4582-87EA-A1BE433759C2}"/>
              </a:ext>
            </a:extLst>
          </p:cNvPr>
          <p:cNvSpPr/>
          <p:nvPr/>
        </p:nvSpPr>
        <p:spPr>
          <a:xfrm>
            <a:off x="9700996" y="4768039"/>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Tree>
    <p:extLst>
      <p:ext uri="{BB962C8B-B14F-4D97-AF65-F5344CB8AC3E}">
        <p14:creationId xmlns:p14="http://schemas.microsoft.com/office/powerpoint/2010/main" val="364258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259" y="2381764"/>
            <a:ext cx="9216183" cy="4143666"/>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1"/>
          <p:cNvSpPr txBox="1">
            <a:spLocks/>
          </p:cNvSpPr>
          <p:nvPr/>
        </p:nvSpPr>
        <p:spPr bwMode="gray">
          <a:xfrm>
            <a:off x="1703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kern="0" dirty="0"/>
          </a:p>
        </p:txBody>
      </p:sp>
      <p:sp>
        <p:nvSpPr>
          <p:cNvPr id="7" name="タイトル 32"/>
          <p:cNvSpPr>
            <a:spLocks noGrp="1"/>
          </p:cNvSpPr>
          <p:nvPr>
            <p:ph type="title"/>
          </p:nvPr>
        </p:nvSpPr>
        <p:spPr>
          <a:xfrm>
            <a:off x="239351" y="38400"/>
            <a:ext cx="11712000" cy="624000"/>
          </a:xfrm>
        </p:spPr>
        <p:txBody>
          <a:bodyPr>
            <a:normAutofit/>
          </a:bodyPr>
          <a:lstStyle/>
          <a:p>
            <a:r>
              <a:rPr lang="en-US" altLang="ja-JP" dirty="0" smtClean="0"/>
              <a:t>Overview over Exastro IT Automation</a:t>
            </a:r>
            <a:endParaRPr kumimoji="1" lang="ja-JP" altLang="en-US" dirty="0"/>
          </a:p>
        </p:txBody>
      </p:sp>
      <p:sp>
        <p:nvSpPr>
          <p:cNvPr id="12"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a:solidFill>
                  <a:srgbClr val="005DD6"/>
                </a:solidFill>
                <a:effectLst>
                  <a:glow rad="152400">
                    <a:srgbClr val="FFFFFF"/>
                  </a:glow>
                </a:effectLst>
                <a:latin typeface="メイリオ"/>
              </a:rPr>
              <a:t>Exastro IT </a:t>
            </a:r>
            <a:r>
              <a:rPr lang="en-US" altLang="ja-JP" sz="3200" b="1" kern="0" dirty="0" smtClean="0">
                <a:solidFill>
                  <a:srgbClr val="005DD6"/>
                </a:solidFill>
                <a:effectLst>
                  <a:glow rad="152400">
                    <a:srgbClr val="FFFFFF"/>
                  </a:glow>
                </a:effectLst>
                <a:latin typeface="メイリオ"/>
              </a:rPr>
              <a:t>Automation supports the 3 step solution</a:t>
            </a:r>
            <a:endParaRPr lang="en-US" altLang="ja-JP" sz="3200" b="1" kern="0" dirty="0">
              <a:solidFill>
                <a:srgbClr val="005DD6"/>
              </a:solidFill>
              <a:effectLst>
                <a:glow rad="152400">
                  <a:srgbClr val="FFFFFF"/>
                </a:glow>
              </a:effectLst>
              <a:latin typeface="メイリオ"/>
            </a:endParaRPr>
          </a:p>
        </p:txBody>
      </p:sp>
      <p:sp>
        <p:nvSpPr>
          <p:cNvPr id="15" name="六角形 14"/>
          <p:cNvSpPr/>
          <p:nvPr/>
        </p:nvSpPr>
        <p:spPr bwMode="auto">
          <a:xfrm>
            <a:off x="2335046" y="1639284"/>
            <a:ext cx="4409044" cy="448081"/>
          </a:xfrm>
          <a:prstGeom prst="hexagon">
            <a:avLst>
              <a:gd name="adj" fmla="val 52907"/>
              <a:gd name="vf" fmla="val 115470"/>
            </a:avLst>
          </a:prstGeom>
          <a:solidFill>
            <a:srgbClr val="FFC000"/>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r>
              <a:rPr lang="en-US" altLang="ja-JP" sz="1400" b="1" dirty="0" smtClean="0">
                <a:solidFill>
                  <a:schemeClr val="bg1"/>
                </a:solidFill>
                <a:latin typeface="+mj-ea"/>
              </a:rPr>
              <a:t>Step 3</a:t>
            </a:r>
            <a:r>
              <a:rPr lang="ja-JP" altLang="en-US" sz="1400" b="1" dirty="0" smtClean="0">
                <a:solidFill>
                  <a:schemeClr val="bg1"/>
                </a:solidFill>
                <a:latin typeface="+mj-ea"/>
              </a:rPr>
              <a:t>：</a:t>
            </a:r>
            <a:r>
              <a:rPr lang="en-US" altLang="ja-JP" sz="1400" b="1" dirty="0">
                <a:solidFill>
                  <a:schemeClr val="bg1"/>
                </a:solidFill>
              </a:rPr>
              <a:t>Linking Central management</a:t>
            </a:r>
          </a:p>
          <a:p>
            <a:r>
              <a:rPr lang="en-US" altLang="ja-JP" sz="1400" b="1" dirty="0">
                <a:solidFill>
                  <a:schemeClr val="bg1"/>
                </a:solidFill>
              </a:rPr>
              <a:t> and automatic execution</a:t>
            </a:r>
          </a:p>
        </p:txBody>
      </p:sp>
      <p:sp>
        <p:nvSpPr>
          <p:cNvPr id="9" name="フリーフォーム 8"/>
          <p:cNvSpPr>
            <a:spLocks/>
          </p:cNvSpPr>
          <p:nvPr/>
        </p:nvSpPr>
        <p:spPr bwMode="gray">
          <a:xfrm>
            <a:off x="2619797" y="2080967"/>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6">
                  <a:lumMod val="75000"/>
                  <a:lumOff val="25000"/>
                </a:schemeClr>
              </a:gs>
              <a:gs pos="100000">
                <a:schemeClr val="accent6"/>
              </a:gs>
            </a:gsLst>
            <a:lin ang="162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4" name="六角形 3"/>
          <p:cNvSpPr/>
          <p:nvPr/>
        </p:nvSpPr>
        <p:spPr bwMode="auto">
          <a:xfrm>
            <a:off x="1407847" y="2442985"/>
            <a:ext cx="3070389" cy="448081"/>
          </a:xfrm>
          <a:prstGeom prst="hexagon">
            <a:avLst>
              <a:gd name="adj" fmla="val 52907"/>
              <a:gd name="vf" fmla="val 115470"/>
            </a:avLst>
          </a:prstGeom>
          <a:solidFill>
            <a:schemeClr val="accent6">
              <a:lumMod val="50000"/>
              <a:lumOff val="5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 1</a:t>
            </a:r>
            <a:r>
              <a:rPr lang="ja-JP" altLang="en-US" sz="1400" b="1" dirty="0" smtClean="0">
                <a:solidFill>
                  <a:schemeClr val="bg1"/>
                </a:solidFill>
                <a:latin typeface="+mj-ea"/>
                <a:ea typeface="+mj-ea"/>
              </a:rPr>
              <a:t>：</a:t>
            </a:r>
            <a:r>
              <a:rPr lang="en-US" altLang="ja-JP" sz="1400" b="1" dirty="0" smtClean="0">
                <a:solidFill>
                  <a:schemeClr val="bg1"/>
                </a:solidFill>
                <a:latin typeface="+mj-ea"/>
                <a:ea typeface="+mj-ea"/>
              </a:rPr>
              <a:t>Centrally manage</a:t>
            </a:r>
            <a:br>
              <a:rPr lang="en-US" altLang="ja-JP" sz="1400" b="1" dirty="0" smtClean="0">
                <a:solidFill>
                  <a:schemeClr val="bg1"/>
                </a:solidFill>
                <a:latin typeface="+mj-ea"/>
                <a:ea typeface="+mj-ea"/>
              </a:rPr>
            </a:br>
            <a:r>
              <a:rPr lang="en-US" altLang="ja-JP" sz="1400" b="1" dirty="0" err="1" smtClean="0">
                <a:solidFill>
                  <a:schemeClr val="bg1"/>
                </a:solidFill>
                <a:latin typeface="+mj-ea"/>
                <a:ea typeface="+mj-ea"/>
              </a:rPr>
              <a:t>conf</a:t>
            </a:r>
            <a:r>
              <a:rPr lang="en-US" altLang="ja-JP" sz="1400" b="1" dirty="0" smtClean="0">
                <a:solidFill>
                  <a:schemeClr val="bg1"/>
                </a:solidFill>
                <a:latin typeface="+mj-ea"/>
                <a:ea typeface="+mj-ea"/>
              </a:rPr>
              <a:t> info</a:t>
            </a:r>
            <a:endParaRPr lang="ja-JP" altLang="en-US" sz="1400" b="1" dirty="0">
              <a:solidFill>
                <a:schemeClr val="bg1"/>
              </a:solidFill>
              <a:latin typeface="+mj-ea"/>
              <a:ea typeface="+mj-ea"/>
            </a:endParaRPr>
          </a:p>
        </p:txBody>
      </p:sp>
      <p:sp>
        <p:nvSpPr>
          <p:cNvPr id="11" name="フリーフォーム 10"/>
          <p:cNvSpPr>
            <a:spLocks/>
          </p:cNvSpPr>
          <p:nvPr/>
        </p:nvSpPr>
        <p:spPr bwMode="gray">
          <a:xfrm>
            <a:off x="4806488" y="219226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3">
                  <a:lumMod val="50000"/>
                  <a:lumOff val="50000"/>
                </a:schemeClr>
              </a:gs>
              <a:gs pos="100000">
                <a:schemeClr val="accent3">
                  <a:lumMod val="75000"/>
                  <a:lumOff val="25000"/>
                </a:schemeClr>
              </a:gs>
            </a:gsLst>
            <a:lin ang="16200000" scaled="0"/>
            <a:tileRect/>
          </a:gradFill>
          <a:ln>
            <a:noFill/>
          </a:ln>
          <a:effectLst/>
          <a:scene3d>
            <a:camera prst="orthographicFront">
              <a:rot lat="0" lon="10800000" rev="0"/>
            </a:camera>
            <a:lightRig rig="threePt" dir="t"/>
          </a:scene3d>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14" name="六角形 13"/>
          <p:cNvSpPr/>
          <p:nvPr/>
        </p:nvSpPr>
        <p:spPr bwMode="auto">
          <a:xfrm>
            <a:off x="4485085" y="2435135"/>
            <a:ext cx="3840621" cy="448081"/>
          </a:xfrm>
          <a:prstGeom prst="hexagon">
            <a:avLst>
              <a:gd name="adj" fmla="val 52907"/>
              <a:gd name="vf" fmla="val 115470"/>
            </a:avLst>
          </a:prstGeom>
          <a:solidFill>
            <a:schemeClr val="accent3">
              <a:lumMod val="50000"/>
              <a:lumOff val="5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 2</a:t>
            </a:r>
            <a:r>
              <a:rPr lang="ja-JP" altLang="en-US" sz="1400" b="1" dirty="0" smtClean="0">
                <a:solidFill>
                  <a:schemeClr val="bg1"/>
                </a:solidFill>
                <a:latin typeface="+mj-ea"/>
                <a:ea typeface="+mj-ea"/>
              </a:rPr>
              <a:t>：</a:t>
            </a:r>
            <a:r>
              <a:rPr lang="en-US" altLang="ja-JP" sz="1400" b="1" dirty="0" smtClean="0">
                <a:solidFill>
                  <a:schemeClr val="bg1"/>
                </a:solidFill>
                <a:latin typeface="+mj-ea"/>
                <a:ea typeface="+mj-ea"/>
              </a:rPr>
              <a:t>Automate</a:t>
            </a:r>
            <a:endParaRPr lang="ja-JP" altLang="en-US" sz="1400" b="1" dirty="0">
              <a:solidFill>
                <a:schemeClr val="bg1"/>
              </a:solidFill>
              <a:latin typeface="+mj-ea"/>
              <a:ea typeface="+mj-ea"/>
            </a:endParaRPr>
          </a:p>
        </p:txBody>
      </p:sp>
    </p:spTree>
    <p:extLst>
      <p:ext uri="{BB962C8B-B14F-4D97-AF65-F5344CB8AC3E}">
        <p14:creationId xmlns:p14="http://schemas.microsoft.com/office/powerpoint/2010/main" val="40672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22152685"/>
              </p:ext>
            </p:extLst>
          </p:nvPr>
        </p:nvGraphicFramePr>
        <p:xfrm>
          <a:off x="239351" y="836641"/>
          <a:ext cx="11712000" cy="5544770"/>
        </p:xfrm>
        <a:graphic>
          <a:graphicData uri="http://schemas.openxmlformats.org/drawingml/2006/table">
            <a:tbl>
              <a:tblPr firstRow="1" bandRow="1">
                <a:tableStyleId>{2D5ABB26-0587-4C30-8999-92F81FD0307C}</a:tableStyleId>
              </a:tblPr>
              <a:tblGrid>
                <a:gridCol w="5856000">
                  <a:extLst>
                    <a:ext uri="{9D8B030D-6E8A-4147-A177-3AD203B41FA5}">
                      <a16:colId xmlns:a16="http://schemas.microsoft.com/office/drawing/2014/main" val="126209608"/>
                    </a:ext>
                  </a:extLst>
                </a:gridCol>
                <a:gridCol w="5856000">
                  <a:extLst>
                    <a:ext uri="{9D8B030D-6E8A-4147-A177-3AD203B41FA5}">
                      <a16:colId xmlns:a16="http://schemas.microsoft.com/office/drawing/2014/main" val="468553477"/>
                    </a:ext>
                  </a:extLst>
                </a:gridCol>
              </a:tblGrid>
              <a:tr h="545459">
                <a:tc>
                  <a:txBody>
                    <a:bodyPr/>
                    <a:lstStyle/>
                    <a:p>
                      <a:r>
                        <a:rPr kumimoji="1" lang="en-US" altLang="ja-JP" sz="2400" b="1" dirty="0" smtClean="0"/>
                        <a:t>QCD (Quality</a:t>
                      </a:r>
                      <a:r>
                        <a:rPr kumimoji="1" lang="ja-JP" altLang="en-US" sz="2400" b="1" dirty="0" smtClean="0"/>
                        <a:t>・</a:t>
                      </a:r>
                      <a:r>
                        <a:rPr kumimoji="1" lang="en-US" altLang="ja-JP" sz="2400" b="1" dirty="0" smtClean="0"/>
                        <a:t>Cost</a:t>
                      </a:r>
                      <a:r>
                        <a:rPr kumimoji="1" lang="ja-JP" altLang="en-US" sz="2400" b="1" dirty="0" smtClean="0"/>
                        <a:t>・</a:t>
                      </a:r>
                      <a:r>
                        <a:rPr kumimoji="1" lang="en-US" altLang="ja-JP" sz="2400" b="1" dirty="0" smtClean="0"/>
                        <a:t>Delivery)</a:t>
                      </a:r>
                      <a:endParaRPr kumimoji="1" lang="ja-JP" altLang="en-US" sz="2400" b="1" dirty="0"/>
                    </a:p>
                  </a:txBody>
                  <a:tcPr>
                    <a:lnR w="28575" cap="flat" cmpd="sng" algn="ctr">
                      <a:solidFill>
                        <a:schemeClr val="bg1">
                          <a:lumMod val="50000"/>
                        </a:schemeClr>
                      </a:solidFill>
                      <a:prstDash val="solid"/>
                      <a:round/>
                      <a:headEnd type="none" w="med" len="med"/>
                      <a:tailEnd type="none" w="med" len="med"/>
                    </a:lnR>
                  </a:tcPr>
                </a:tc>
                <a:tc>
                  <a:txBody>
                    <a:bodyPr/>
                    <a:lstStyle/>
                    <a:p>
                      <a:r>
                        <a:rPr kumimoji="1" lang="en-US" altLang="ja-JP" sz="2400" b="1" dirty="0" smtClean="0"/>
                        <a:t>Tasks and Results</a:t>
                      </a:r>
                      <a:endParaRPr kumimoji="1" lang="ja-JP" altLang="en-US" sz="2400" b="1"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702041583"/>
                  </a:ext>
                </a:extLst>
              </a:tr>
              <a:tr h="4999311">
                <a:tc>
                  <a:txBody>
                    <a:bodyPr/>
                    <a:lstStyle/>
                    <a:p>
                      <a:r>
                        <a:rPr kumimoji="1" lang="ja-JP" altLang="en-US" dirty="0" smtClean="0"/>
                        <a:t>　</a:t>
                      </a:r>
                      <a:endParaRPr kumimoji="1" lang="ja-JP" altLang="en-US" dirty="0"/>
                    </a:p>
                  </a:txBody>
                  <a:tcPr>
                    <a:lnR w="28575" cap="flat" cmpd="sng" algn="ctr">
                      <a:solidFill>
                        <a:schemeClr val="bg1">
                          <a:lumMod val="50000"/>
                        </a:schemeClr>
                      </a:solidFill>
                      <a:prstDash val="solid"/>
                      <a:round/>
                      <a:headEnd type="none" w="med" len="med"/>
                      <a:tailEnd type="none" w="med" len="med"/>
                    </a:lnR>
                  </a:tcPr>
                </a:tc>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128045948"/>
                  </a:ext>
                </a:extLst>
              </a:tr>
            </a:tbl>
          </a:graphicData>
        </a:graphic>
      </p:graphicFrame>
      <p:sp>
        <p:nvSpPr>
          <p:cNvPr id="2" name="タイトル 1"/>
          <p:cNvSpPr>
            <a:spLocks noGrp="1"/>
          </p:cNvSpPr>
          <p:nvPr>
            <p:ph type="title"/>
          </p:nvPr>
        </p:nvSpPr>
        <p:spPr/>
        <p:txBody>
          <a:bodyPr/>
          <a:lstStyle/>
          <a:p>
            <a:r>
              <a:rPr kumimoji="1" lang="en-US" altLang="ja-JP" dirty="0" smtClean="0"/>
              <a:t>Automation changes QCD and Tasks/results.</a:t>
            </a:r>
            <a:endParaRPr kumimoji="1" lang="ja-JP" altLang="en-US" dirty="0"/>
          </a:p>
        </p:txBody>
      </p:sp>
      <p:sp>
        <p:nvSpPr>
          <p:cNvPr id="38" name="テキスト プレースホルダー 7"/>
          <p:cNvSpPr txBox="1">
            <a:spLocks/>
          </p:cNvSpPr>
          <p:nvPr/>
        </p:nvSpPr>
        <p:spPr bwMode="gray">
          <a:xfrm>
            <a:off x="359068" y="1465859"/>
            <a:ext cx="5520902"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en-US" altLang="ja-JP" sz="1600" b="1" dirty="0" smtClean="0"/>
              <a:t>Manual labor</a:t>
            </a:r>
            <a:r>
              <a:rPr lang="ja-JP" altLang="en-US" sz="1600" b="1" dirty="0" smtClean="0"/>
              <a:t>→ </a:t>
            </a:r>
            <a:r>
              <a:rPr lang="en-US" altLang="ja-JP" sz="1600" b="1" dirty="0" smtClean="0"/>
              <a:t>QCD Reform from Automation.</a:t>
            </a:r>
            <a:endParaRPr lang="ja-JP" altLang="en-US" sz="1600" b="1" dirty="0"/>
          </a:p>
        </p:txBody>
      </p:sp>
      <p:sp>
        <p:nvSpPr>
          <p:cNvPr id="50" name="テキスト プレースホルダー 7"/>
          <p:cNvSpPr txBox="1">
            <a:spLocks/>
          </p:cNvSpPr>
          <p:nvPr/>
        </p:nvSpPr>
        <p:spPr bwMode="gray">
          <a:xfrm>
            <a:off x="6474047" y="1465832"/>
            <a:ext cx="5477303" cy="859725"/>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en-US" altLang="ja-JP" sz="1600" b="1" dirty="0" smtClean="0"/>
              <a:t>Tasks and Result changes can be divided in these 4 groups </a:t>
            </a:r>
            <a:r>
              <a:rPr lang="ja-JP" altLang="en-US" sz="1600" b="1" dirty="0" smtClean="0"/>
              <a:t>→ </a:t>
            </a:r>
            <a:r>
              <a:rPr lang="en-US" altLang="ja-JP" sz="1600" b="1" dirty="0" smtClean="0"/>
              <a:t>1.No changes 2.With changes 3.New 4,Deleted</a:t>
            </a:r>
            <a:endParaRPr lang="ja-JP" altLang="en-US" sz="1600" b="1" dirty="0"/>
          </a:p>
        </p:txBody>
      </p:sp>
      <p:sp>
        <p:nvSpPr>
          <p:cNvPr id="51" name="角丸四角形 50"/>
          <p:cNvSpPr/>
          <p:nvPr/>
        </p:nvSpPr>
        <p:spPr bwMode="auto">
          <a:xfrm>
            <a:off x="9821676" y="4886920"/>
            <a:ext cx="719631" cy="504000"/>
          </a:xfrm>
          <a:prstGeom prst="roundRect">
            <a:avLst/>
          </a:prstGeom>
          <a:solidFill>
            <a:schemeClr val="accent2">
              <a:lumMod val="20000"/>
              <a:lumOff val="80000"/>
            </a:schemeClr>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52" name="角丸四角形 51"/>
          <p:cNvSpPr/>
          <p:nvPr/>
        </p:nvSpPr>
        <p:spPr bwMode="auto">
          <a:xfrm>
            <a:off x="8627816" y="4870565"/>
            <a:ext cx="719631" cy="504000"/>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cxnSp>
        <p:nvCxnSpPr>
          <p:cNvPr id="53" name="直線矢印コネクタ 52"/>
          <p:cNvCxnSpPr/>
          <p:nvPr/>
        </p:nvCxnSpPr>
        <p:spPr bwMode="auto">
          <a:xfrm>
            <a:off x="8216524" y="513892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角丸四角形 57"/>
          <p:cNvSpPr/>
          <p:nvPr/>
        </p:nvSpPr>
        <p:spPr bwMode="auto">
          <a:xfrm>
            <a:off x="7489984" y="4875875"/>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59" name="角丸四角形 58"/>
          <p:cNvSpPr/>
          <p:nvPr/>
        </p:nvSpPr>
        <p:spPr bwMode="auto">
          <a:xfrm>
            <a:off x="8618252" y="2874638"/>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cxnSp>
        <p:nvCxnSpPr>
          <p:cNvPr id="60" name="直線矢印コネクタ 59"/>
          <p:cNvCxnSpPr/>
          <p:nvPr/>
        </p:nvCxnSpPr>
        <p:spPr bwMode="auto">
          <a:xfrm>
            <a:off x="7841205" y="3129634"/>
            <a:ext cx="733200"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角丸四角形 60"/>
          <p:cNvSpPr/>
          <p:nvPr/>
        </p:nvSpPr>
        <p:spPr bwMode="auto">
          <a:xfrm>
            <a:off x="7470480" y="2877634"/>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62" name="角丸四角形 61"/>
          <p:cNvSpPr/>
          <p:nvPr/>
        </p:nvSpPr>
        <p:spPr bwMode="auto">
          <a:xfrm>
            <a:off x="7720155" y="3307752"/>
            <a:ext cx="640389"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63" name="直線矢印コネクタ 62"/>
          <p:cNvCxnSpPr/>
          <p:nvPr/>
        </p:nvCxnSpPr>
        <p:spPr bwMode="auto">
          <a:xfrm>
            <a:off x="7568434" y="3435674"/>
            <a:ext cx="0" cy="144020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矢印コネクタ 63"/>
          <p:cNvCxnSpPr/>
          <p:nvPr/>
        </p:nvCxnSpPr>
        <p:spPr bwMode="auto">
          <a:xfrm>
            <a:off x="8785737" y="3416570"/>
            <a:ext cx="0" cy="1437886"/>
          </a:xfrm>
          <a:prstGeom prst="straightConnector1">
            <a:avLst/>
          </a:prstGeom>
          <a:solidFill>
            <a:schemeClr val="bg1"/>
          </a:solidFill>
          <a:ln w="12700" cap="flat" cmpd="sng" algn="ctr">
            <a:solidFill>
              <a:schemeClr val="accent3">
                <a:lumMod val="90000"/>
                <a:lumOff val="10000"/>
              </a:schemeClr>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角丸四角形 64"/>
          <p:cNvSpPr/>
          <p:nvPr/>
        </p:nvSpPr>
        <p:spPr bwMode="auto">
          <a:xfrm>
            <a:off x="7720155" y="5311021"/>
            <a:ext cx="640389"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6" name="角丸四角形 65"/>
          <p:cNvSpPr/>
          <p:nvPr/>
        </p:nvSpPr>
        <p:spPr bwMode="auto">
          <a:xfrm>
            <a:off x="10185039" y="5322066"/>
            <a:ext cx="640389" cy="271943"/>
          </a:xfrm>
          <a:prstGeom prst="roundRect">
            <a:avLst/>
          </a:prstGeom>
          <a:solidFill>
            <a:schemeClr val="accent2">
              <a:lumMod val="20000"/>
              <a:lumOff val="80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7" name="角丸四角形 66"/>
          <p:cNvSpPr/>
          <p:nvPr/>
        </p:nvSpPr>
        <p:spPr bwMode="auto">
          <a:xfrm>
            <a:off x="8865448" y="5298264"/>
            <a:ext cx="640389" cy="271943"/>
          </a:xfrm>
          <a:prstGeom prst="roundRect">
            <a:avLst/>
          </a:prstGeom>
          <a:solidFill>
            <a:schemeClr val="accent3">
              <a:lumMod val="10000"/>
              <a:lumOff val="90000"/>
            </a:schemeClr>
          </a:solidFill>
          <a:ln w="12700">
            <a:solidFill>
              <a:schemeClr val="accent3">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8" name="角丸四角形 67"/>
          <p:cNvSpPr/>
          <p:nvPr/>
        </p:nvSpPr>
        <p:spPr bwMode="auto">
          <a:xfrm>
            <a:off x="8855415" y="3299340"/>
            <a:ext cx="722432"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69" name="直線矢印コネクタ 68"/>
          <p:cNvCxnSpPr/>
          <p:nvPr/>
        </p:nvCxnSpPr>
        <p:spPr bwMode="auto">
          <a:xfrm>
            <a:off x="10541776" y="513758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0" name="直線矢印コネクタ 69"/>
          <p:cNvCxnSpPr/>
          <p:nvPr/>
        </p:nvCxnSpPr>
        <p:spPr bwMode="auto">
          <a:xfrm flipV="1">
            <a:off x="9398906" y="3124005"/>
            <a:ext cx="1467835" cy="1"/>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直線矢印コネクタ 70"/>
          <p:cNvCxnSpPr/>
          <p:nvPr/>
        </p:nvCxnSpPr>
        <p:spPr bwMode="auto">
          <a:xfrm>
            <a:off x="11710093" y="3126638"/>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角丸四角形 71"/>
          <p:cNvSpPr/>
          <p:nvPr/>
        </p:nvSpPr>
        <p:spPr bwMode="auto">
          <a:xfrm>
            <a:off x="10950647" y="4873561"/>
            <a:ext cx="719631" cy="504000"/>
          </a:xfrm>
          <a:prstGeom prst="roundRect">
            <a:avLst/>
          </a:prstGeom>
          <a:solidFill>
            <a:schemeClr val="bg1">
              <a:lumMod val="95000"/>
            </a:schemeClr>
          </a:solidFill>
          <a:ln w="25400" cap="flat" cmpd="sng" algn="ctr">
            <a:solidFill>
              <a:schemeClr val="bg1">
                <a:lumMod val="6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lumMod val="65000"/>
                  </a:schemeClr>
                </a:solidFill>
              </a:rPr>
              <a:t>Task</a:t>
            </a:r>
            <a:endParaRPr lang="ja-JP" altLang="en-US" sz="1200" b="1" dirty="0">
              <a:solidFill>
                <a:schemeClr val="bg1">
                  <a:lumMod val="65000"/>
                </a:schemeClr>
              </a:solidFill>
            </a:endParaRPr>
          </a:p>
        </p:txBody>
      </p:sp>
      <p:sp>
        <p:nvSpPr>
          <p:cNvPr id="73" name="角丸四角形 72"/>
          <p:cNvSpPr/>
          <p:nvPr/>
        </p:nvSpPr>
        <p:spPr bwMode="auto">
          <a:xfrm>
            <a:off x="11188279" y="5301260"/>
            <a:ext cx="640389" cy="271943"/>
          </a:xfrm>
          <a:prstGeom prst="roundRect">
            <a:avLst/>
          </a:prstGeom>
          <a:solidFill>
            <a:schemeClr val="bg1">
              <a:lumMod val="95000"/>
            </a:schemeClr>
          </a:solidFill>
          <a:ln w="12700">
            <a:solidFill>
              <a:schemeClr val="bg1">
                <a:lumMod val="6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solidFill>
                  <a:schemeClr val="bg1">
                    <a:lumMod val="65000"/>
                  </a:schemeClr>
                </a:solidFill>
                <a:latin typeface="+mn-ea"/>
              </a:rPr>
              <a:t>Result</a:t>
            </a:r>
            <a:endParaRPr kumimoji="1" lang="ja-JP" altLang="en-US" sz="1100" b="1" dirty="0" smtClean="0">
              <a:solidFill>
                <a:schemeClr val="bg1">
                  <a:lumMod val="65000"/>
                </a:schemeClr>
              </a:solidFill>
              <a:latin typeface="+mn-ea"/>
            </a:endParaRPr>
          </a:p>
        </p:txBody>
      </p:sp>
      <p:cxnSp>
        <p:nvCxnSpPr>
          <p:cNvPr id="74" name="直線矢印コネクタ 73"/>
          <p:cNvCxnSpPr/>
          <p:nvPr/>
        </p:nvCxnSpPr>
        <p:spPr bwMode="auto">
          <a:xfrm>
            <a:off x="9398906" y="5122565"/>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a:off x="11745014" y="5124221"/>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角丸四角形 75"/>
          <p:cNvSpPr/>
          <p:nvPr/>
        </p:nvSpPr>
        <p:spPr bwMode="auto">
          <a:xfrm>
            <a:off x="10929439" y="2875001"/>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77" name="角丸四角形 76"/>
          <p:cNvSpPr/>
          <p:nvPr/>
        </p:nvSpPr>
        <p:spPr bwMode="auto">
          <a:xfrm>
            <a:off x="11166602" y="3299703"/>
            <a:ext cx="722432"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78" name="直線矢印コネクタ 77"/>
          <p:cNvCxnSpPr/>
          <p:nvPr/>
        </p:nvCxnSpPr>
        <p:spPr bwMode="auto">
          <a:xfrm>
            <a:off x="11064690" y="3435674"/>
            <a:ext cx="0" cy="1437886"/>
          </a:xfrm>
          <a:prstGeom prst="straightConnector1">
            <a:avLst/>
          </a:prstGeom>
          <a:solidFill>
            <a:schemeClr val="bg1"/>
          </a:solidFill>
          <a:ln w="12700" cap="flat" cmpd="sng" algn="ctr">
            <a:solidFill>
              <a:schemeClr val="bg1">
                <a:lumMod val="50000"/>
              </a:schemeClr>
            </a:solidFill>
            <a:prstDash val="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6093390" y="3042630"/>
            <a:ext cx="1618007" cy="646331"/>
          </a:xfrm>
          <a:prstGeom prst="rect">
            <a:avLst/>
          </a:prstGeom>
          <a:noFill/>
        </p:spPr>
        <p:txBody>
          <a:bodyPr wrap="none" rtlCol="0">
            <a:spAutoFit/>
          </a:bodyPr>
          <a:lstStyle/>
          <a:p>
            <a:r>
              <a:rPr kumimoji="1" lang="en-US" altLang="ja-JP" b="1" dirty="0" smtClean="0"/>
              <a:t>Before </a:t>
            </a:r>
            <a:br>
              <a:rPr kumimoji="1" lang="en-US" altLang="ja-JP" b="1" dirty="0" smtClean="0"/>
            </a:br>
            <a:r>
              <a:rPr kumimoji="1" lang="en-US" altLang="ja-JP" b="1" dirty="0" smtClean="0"/>
              <a:t>Automation</a:t>
            </a:r>
            <a:endParaRPr kumimoji="1" lang="ja-JP" altLang="en-US" b="1" dirty="0"/>
          </a:p>
        </p:txBody>
      </p:sp>
      <p:sp>
        <p:nvSpPr>
          <p:cNvPr id="80" name="テキスト ボックス 79"/>
          <p:cNvSpPr txBox="1"/>
          <p:nvPr/>
        </p:nvSpPr>
        <p:spPr>
          <a:xfrm>
            <a:off x="6069347" y="5053476"/>
            <a:ext cx="1694951" cy="646331"/>
          </a:xfrm>
          <a:prstGeom prst="rect">
            <a:avLst/>
          </a:prstGeom>
          <a:noFill/>
        </p:spPr>
        <p:txBody>
          <a:bodyPr wrap="none" rtlCol="0">
            <a:spAutoFit/>
          </a:bodyPr>
          <a:lstStyle/>
          <a:p>
            <a:r>
              <a:rPr kumimoji="1" lang="en-US" altLang="ja-JP" b="1" dirty="0" smtClean="0"/>
              <a:t>After</a:t>
            </a:r>
            <a:br>
              <a:rPr kumimoji="1" lang="en-US" altLang="ja-JP" b="1" dirty="0" smtClean="0"/>
            </a:br>
            <a:r>
              <a:rPr kumimoji="1" lang="en-US" altLang="ja-JP" b="1" dirty="0" smtClean="0"/>
              <a:t> Automation</a:t>
            </a:r>
            <a:endParaRPr kumimoji="1" lang="ja-JP" altLang="en-US" b="1" dirty="0"/>
          </a:p>
        </p:txBody>
      </p:sp>
      <p:sp>
        <p:nvSpPr>
          <p:cNvPr id="81" name="テキスト ボックス 80"/>
          <p:cNvSpPr txBox="1"/>
          <p:nvPr/>
        </p:nvSpPr>
        <p:spPr>
          <a:xfrm>
            <a:off x="7553280" y="4548022"/>
            <a:ext cx="1287532" cy="276999"/>
          </a:xfrm>
          <a:prstGeom prst="rect">
            <a:avLst/>
          </a:prstGeom>
          <a:noFill/>
        </p:spPr>
        <p:txBody>
          <a:bodyPr wrap="none" rtlCol="0">
            <a:spAutoFit/>
          </a:bodyPr>
          <a:lstStyle/>
          <a:p>
            <a:r>
              <a:rPr kumimoji="1" lang="ja-JP" altLang="en-US" sz="1200" b="1" dirty="0" smtClean="0">
                <a:solidFill>
                  <a:srgbClr val="FF0000"/>
                </a:solidFill>
              </a:rPr>
              <a:t>①</a:t>
            </a:r>
            <a:r>
              <a:rPr lang="en-US" altLang="ja-JP" sz="1200" b="1" dirty="0" smtClean="0">
                <a:solidFill>
                  <a:srgbClr val="FF0000"/>
                </a:solidFill>
              </a:rPr>
              <a:t>No changes</a:t>
            </a:r>
            <a:endParaRPr kumimoji="1" lang="ja-JP" altLang="en-US" sz="1200" b="1" dirty="0">
              <a:solidFill>
                <a:srgbClr val="FF0000"/>
              </a:solidFill>
            </a:endParaRPr>
          </a:p>
        </p:txBody>
      </p:sp>
      <p:sp>
        <p:nvSpPr>
          <p:cNvPr id="82" name="テキスト ボックス 81"/>
          <p:cNvSpPr txBox="1"/>
          <p:nvPr/>
        </p:nvSpPr>
        <p:spPr>
          <a:xfrm>
            <a:off x="9790594" y="4545331"/>
            <a:ext cx="697627" cy="276999"/>
          </a:xfrm>
          <a:prstGeom prst="rect">
            <a:avLst/>
          </a:prstGeom>
          <a:noFill/>
        </p:spPr>
        <p:txBody>
          <a:bodyPr wrap="none" rtlCol="0">
            <a:spAutoFit/>
          </a:bodyPr>
          <a:lstStyle/>
          <a:p>
            <a:r>
              <a:rPr kumimoji="1" lang="ja-JP" altLang="en-US" sz="1200" b="1" dirty="0" smtClean="0">
                <a:solidFill>
                  <a:srgbClr val="FF0000"/>
                </a:solidFill>
              </a:rPr>
              <a:t>③</a:t>
            </a:r>
            <a:r>
              <a:rPr lang="en-US" altLang="ja-JP" sz="1200" b="1" dirty="0" smtClean="0">
                <a:solidFill>
                  <a:srgbClr val="FF0000"/>
                </a:solidFill>
              </a:rPr>
              <a:t>New</a:t>
            </a:r>
            <a:endParaRPr kumimoji="1" lang="ja-JP" altLang="en-US" sz="1200" b="1" dirty="0">
              <a:solidFill>
                <a:srgbClr val="FF0000"/>
              </a:solidFill>
            </a:endParaRPr>
          </a:p>
        </p:txBody>
      </p:sp>
      <p:sp>
        <p:nvSpPr>
          <p:cNvPr id="83" name="テキスト ボックス 82"/>
          <p:cNvSpPr txBox="1"/>
          <p:nvPr/>
        </p:nvSpPr>
        <p:spPr>
          <a:xfrm>
            <a:off x="8534446" y="5607405"/>
            <a:ext cx="1441420" cy="276999"/>
          </a:xfrm>
          <a:prstGeom prst="rect">
            <a:avLst/>
          </a:prstGeom>
          <a:noFill/>
        </p:spPr>
        <p:txBody>
          <a:bodyPr wrap="none" rtlCol="0">
            <a:spAutoFit/>
          </a:bodyPr>
          <a:lstStyle/>
          <a:p>
            <a:r>
              <a:rPr kumimoji="1" lang="ja-JP" altLang="en-US" sz="1200" b="1" dirty="0" smtClean="0">
                <a:solidFill>
                  <a:srgbClr val="FF0000"/>
                </a:solidFill>
              </a:rPr>
              <a:t>②</a:t>
            </a:r>
            <a:r>
              <a:rPr lang="en-US" altLang="ja-JP" sz="1200" b="1" dirty="0" smtClean="0">
                <a:solidFill>
                  <a:srgbClr val="FF0000"/>
                </a:solidFill>
              </a:rPr>
              <a:t>With changes</a:t>
            </a:r>
            <a:endParaRPr kumimoji="1" lang="ja-JP" altLang="en-US" sz="1200" b="1" dirty="0">
              <a:solidFill>
                <a:srgbClr val="FF0000"/>
              </a:solidFill>
            </a:endParaRPr>
          </a:p>
        </p:txBody>
      </p:sp>
      <p:sp>
        <p:nvSpPr>
          <p:cNvPr id="84" name="テキスト ボックス 83"/>
          <p:cNvSpPr txBox="1"/>
          <p:nvPr/>
        </p:nvSpPr>
        <p:spPr>
          <a:xfrm>
            <a:off x="10960805" y="5614317"/>
            <a:ext cx="963149" cy="276999"/>
          </a:xfrm>
          <a:prstGeom prst="rect">
            <a:avLst/>
          </a:prstGeom>
          <a:noFill/>
        </p:spPr>
        <p:txBody>
          <a:bodyPr wrap="none" rtlCol="0">
            <a:spAutoFit/>
          </a:bodyPr>
          <a:lstStyle/>
          <a:p>
            <a:r>
              <a:rPr kumimoji="1" lang="ja-JP" altLang="en-US" sz="1200" b="1" dirty="0" smtClean="0">
                <a:solidFill>
                  <a:srgbClr val="FF0000"/>
                </a:solidFill>
              </a:rPr>
              <a:t>④</a:t>
            </a:r>
            <a:r>
              <a:rPr lang="en-US" altLang="ja-JP" sz="1200" b="1" dirty="0" smtClean="0">
                <a:solidFill>
                  <a:srgbClr val="FF0000"/>
                </a:solidFill>
              </a:rPr>
              <a:t>Deleted</a:t>
            </a:r>
            <a:endParaRPr kumimoji="1" lang="ja-JP" altLang="en-US" sz="1200" b="1" dirty="0">
              <a:solidFill>
                <a:srgbClr val="FF0000"/>
              </a:solidFill>
            </a:endParaRPr>
          </a:p>
        </p:txBody>
      </p:sp>
      <p:pic>
        <p:nvPicPr>
          <p:cNvPr id="4" name="図 3"/>
          <p:cNvPicPr>
            <a:picLocks noChangeAspect="1"/>
          </p:cNvPicPr>
          <p:nvPr/>
        </p:nvPicPr>
        <p:blipFill>
          <a:blip r:embed="rId3"/>
          <a:stretch>
            <a:fillRect/>
          </a:stretch>
        </p:blipFill>
        <p:spPr>
          <a:xfrm>
            <a:off x="201943" y="2508332"/>
            <a:ext cx="5810250" cy="3962400"/>
          </a:xfrm>
          <a:prstGeom prst="rect">
            <a:avLst/>
          </a:prstGeom>
        </p:spPr>
      </p:pic>
      <p:sp>
        <p:nvSpPr>
          <p:cNvPr id="5" name="テキスト ボックス 4"/>
          <p:cNvSpPr txBox="1"/>
          <p:nvPr/>
        </p:nvSpPr>
        <p:spPr>
          <a:xfrm>
            <a:off x="226643" y="5454805"/>
            <a:ext cx="1138902" cy="461665"/>
          </a:xfrm>
          <a:prstGeom prst="rect">
            <a:avLst/>
          </a:prstGeom>
          <a:noFill/>
        </p:spPr>
        <p:txBody>
          <a:bodyPr wrap="none" rtlCol="0">
            <a:spAutoFit/>
          </a:bodyPr>
          <a:lstStyle/>
          <a:p>
            <a:r>
              <a:rPr lang="en-US" altLang="ja-JP" sz="1200" b="1" dirty="0" smtClean="0">
                <a:solidFill>
                  <a:srgbClr val="FF0000"/>
                </a:solidFill>
              </a:rPr>
              <a:t>Automation</a:t>
            </a:r>
            <a:br>
              <a:rPr lang="en-US" altLang="ja-JP" sz="1200" b="1" dirty="0" smtClean="0">
                <a:solidFill>
                  <a:srgbClr val="FF0000"/>
                </a:solidFill>
              </a:rPr>
            </a:br>
            <a:r>
              <a:rPr lang="en-US" altLang="ja-JP" sz="1200" b="1" dirty="0" smtClean="0">
                <a:solidFill>
                  <a:srgbClr val="FF0000"/>
                </a:solidFill>
              </a:rPr>
              <a:t>Preparation</a:t>
            </a:r>
            <a:endParaRPr kumimoji="1" lang="ja-JP" altLang="en-US" sz="1200" b="1" dirty="0">
              <a:solidFill>
                <a:srgbClr val="FF0000"/>
              </a:solidFill>
            </a:endParaRPr>
          </a:p>
        </p:txBody>
      </p:sp>
      <p:sp>
        <p:nvSpPr>
          <p:cNvPr id="6" name="テキスト ボックス 5"/>
          <p:cNvSpPr txBox="1"/>
          <p:nvPr/>
        </p:nvSpPr>
        <p:spPr>
          <a:xfrm>
            <a:off x="1988409" y="4394981"/>
            <a:ext cx="1311578" cy="438582"/>
          </a:xfrm>
          <a:prstGeom prst="rect">
            <a:avLst/>
          </a:prstGeom>
          <a:noFill/>
        </p:spPr>
        <p:txBody>
          <a:bodyPr wrap="none" rtlCol="0">
            <a:spAutoFit/>
          </a:bodyPr>
          <a:lstStyle/>
          <a:p>
            <a:pPr algn="ctr"/>
            <a:r>
              <a:rPr kumimoji="1" lang="en-US" altLang="ja-JP" sz="1200" b="1" dirty="0" smtClean="0">
                <a:solidFill>
                  <a:srgbClr val="FF0000"/>
                </a:solidFill>
              </a:rPr>
              <a:t>Automated</a:t>
            </a:r>
            <a:br>
              <a:rPr kumimoji="1" lang="en-US" altLang="ja-JP" sz="1200" b="1" dirty="0" smtClean="0">
                <a:solidFill>
                  <a:srgbClr val="FF0000"/>
                </a:solidFill>
              </a:rPr>
            </a:br>
            <a:r>
              <a:rPr kumimoji="1" lang="en-US" altLang="ja-JP" sz="1050" b="1" dirty="0" smtClean="0">
                <a:solidFill>
                  <a:srgbClr val="FF0000"/>
                </a:solidFill>
              </a:rPr>
              <a:t>(one operation)</a:t>
            </a:r>
            <a:endParaRPr kumimoji="1" lang="ja-JP" altLang="en-US" sz="1050" b="1" dirty="0">
              <a:solidFill>
                <a:srgbClr val="FF0000"/>
              </a:solidFill>
            </a:endParaRPr>
          </a:p>
        </p:txBody>
      </p:sp>
      <p:sp>
        <p:nvSpPr>
          <p:cNvPr id="7" name="テキスト ボックス 6"/>
          <p:cNvSpPr txBox="1"/>
          <p:nvPr/>
        </p:nvSpPr>
        <p:spPr>
          <a:xfrm>
            <a:off x="2761604" y="5604726"/>
            <a:ext cx="1362874" cy="446276"/>
          </a:xfrm>
          <a:prstGeom prst="rect">
            <a:avLst/>
          </a:prstGeom>
          <a:noFill/>
        </p:spPr>
        <p:txBody>
          <a:bodyPr wrap="none" rtlCol="0">
            <a:spAutoFit/>
          </a:bodyPr>
          <a:lstStyle/>
          <a:p>
            <a:pPr algn="ctr"/>
            <a:r>
              <a:rPr kumimoji="1" lang="en-US" altLang="ja-JP" sz="1200" b="1" dirty="0" smtClean="0">
                <a:solidFill>
                  <a:schemeClr val="bg1">
                    <a:lumMod val="50000"/>
                  </a:schemeClr>
                </a:solidFill>
              </a:rPr>
              <a:t>Manually</a:t>
            </a:r>
            <a:br>
              <a:rPr kumimoji="1" lang="en-US" altLang="ja-JP" sz="1200" b="1" dirty="0" smtClean="0">
                <a:solidFill>
                  <a:schemeClr val="bg1">
                    <a:lumMod val="50000"/>
                  </a:schemeClr>
                </a:solidFill>
              </a:rPr>
            </a:br>
            <a:r>
              <a:rPr kumimoji="1" lang="en-US" altLang="ja-JP" sz="1050" b="1" dirty="0" smtClean="0">
                <a:solidFill>
                  <a:schemeClr val="bg1">
                    <a:lumMod val="50000"/>
                  </a:schemeClr>
                </a:solidFill>
              </a:rPr>
              <a:t>(one operation)</a:t>
            </a:r>
            <a:endParaRPr kumimoji="1" lang="ja-JP" altLang="en-US" sz="1200" b="1" dirty="0">
              <a:solidFill>
                <a:schemeClr val="bg1">
                  <a:lumMod val="50000"/>
                </a:schemeClr>
              </a:solidFill>
            </a:endParaRPr>
          </a:p>
        </p:txBody>
      </p:sp>
      <p:sp>
        <p:nvSpPr>
          <p:cNvPr id="8" name="テキスト ボックス 7"/>
          <p:cNvSpPr txBox="1"/>
          <p:nvPr/>
        </p:nvSpPr>
        <p:spPr>
          <a:xfrm>
            <a:off x="1028248" y="6146061"/>
            <a:ext cx="982961" cy="246221"/>
          </a:xfrm>
          <a:prstGeom prst="rect">
            <a:avLst/>
          </a:prstGeom>
          <a:noFill/>
        </p:spPr>
        <p:txBody>
          <a:bodyPr wrap="none" rtlCol="0">
            <a:spAutoFit/>
          </a:bodyPr>
          <a:lstStyle/>
          <a:p>
            <a:r>
              <a:rPr kumimoji="1" lang="en-US" altLang="ja-JP" sz="1000" b="1" dirty="0" smtClean="0">
                <a:solidFill>
                  <a:srgbClr val="2E517E"/>
                </a:solidFill>
              </a:rPr>
              <a:t>Preparation</a:t>
            </a:r>
            <a:endParaRPr kumimoji="1" lang="ja-JP" altLang="en-US" sz="1000" b="1" dirty="0">
              <a:solidFill>
                <a:srgbClr val="2E517E"/>
              </a:solidFill>
            </a:endParaRPr>
          </a:p>
        </p:txBody>
      </p:sp>
      <p:sp>
        <p:nvSpPr>
          <p:cNvPr id="42" name="テキスト ボックス 41"/>
          <p:cNvSpPr txBox="1"/>
          <p:nvPr/>
        </p:nvSpPr>
        <p:spPr>
          <a:xfrm>
            <a:off x="2256344" y="6146061"/>
            <a:ext cx="702436" cy="246221"/>
          </a:xfrm>
          <a:prstGeom prst="rect">
            <a:avLst/>
          </a:prstGeom>
          <a:noFill/>
        </p:spPr>
        <p:txBody>
          <a:bodyPr wrap="none" rtlCol="0">
            <a:spAutoFit/>
          </a:bodyPr>
          <a:lstStyle/>
          <a:p>
            <a:r>
              <a:rPr kumimoji="1" lang="en-US" altLang="ja-JP" sz="1000" b="1" dirty="0" smtClean="0">
                <a:solidFill>
                  <a:srgbClr val="2E517E"/>
                </a:solidFill>
              </a:rPr>
              <a:t>1</a:t>
            </a:r>
            <a:r>
              <a:rPr kumimoji="1" lang="en-US" altLang="ja-JP" sz="1000" b="1" baseline="30000" dirty="0" smtClean="0">
                <a:solidFill>
                  <a:srgbClr val="2E517E"/>
                </a:solidFill>
              </a:rPr>
              <a:t>st</a:t>
            </a:r>
            <a:r>
              <a:rPr kumimoji="1" lang="en-US" altLang="ja-JP" sz="1000" b="1" dirty="0" smtClean="0">
                <a:solidFill>
                  <a:srgbClr val="2E517E"/>
                </a:solidFill>
              </a:rPr>
              <a:t> time</a:t>
            </a:r>
            <a:endParaRPr kumimoji="1" lang="ja-JP" altLang="en-US" sz="1000" b="1" dirty="0">
              <a:solidFill>
                <a:srgbClr val="2E517E"/>
              </a:solidFill>
            </a:endParaRPr>
          </a:p>
        </p:txBody>
      </p:sp>
      <p:sp>
        <p:nvSpPr>
          <p:cNvPr id="43" name="テキスト ボックス 42"/>
          <p:cNvSpPr txBox="1"/>
          <p:nvPr/>
        </p:nvSpPr>
        <p:spPr>
          <a:xfrm>
            <a:off x="3257570" y="6146061"/>
            <a:ext cx="732893" cy="246221"/>
          </a:xfrm>
          <a:prstGeom prst="rect">
            <a:avLst/>
          </a:prstGeom>
          <a:noFill/>
        </p:spPr>
        <p:txBody>
          <a:bodyPr wrap="none" rtlCol="0">
            <a:spAutoFit/>
          </a:bodyPr>
          <a:lstStyle/>
          <a:p>
            <a:r>
              <a:rPr lang="en-US" altLang="ja-JP" sz="1000" b="1" dirty="0" smtClean="0">
                <a:solidFill>
                  <a:srgbClr val="2E517E"/>
                </a:solidFill>
              </a:rPr>
              <a:t>2</a:t>
            </a:r>
            <a:r>
              <a:rPr lang="en-US" altLang="ja-JP" sz="1000" b="1" baseline="30000" dirty="0" smtClean="0">
                <a:solidFill>
                  <a:srgbClr val="2E517E"/>
                </a:solidFill>
              </a:rPr>
              <a:t>nd</a:t>
            </a:r>
            <a:r>
              <a:rPr kumimoji="1" lang="en-US" altLang="ja-JP" sz="1000" b="1" dirty="0" smtClean="0">
                <a:solidFill>
                  <a:srgbClr val="2E517E"/>
                </a:solidFill>
              </a:rPr>
              <a:t> time</a:t>
            </a:r>
            <a:endParaRPr kumimoji="1" lang="ja-JP" altLang="en-US" sz="1000" b="1" dirty="0">
              <a:solidFill>
                <a:srgbClr val="2E517E"/>
              </a:solidFill>
            </a:endParaRPr>
          </a:p>
        </p:txBody>
      </p:sp>
      <p:sp>
        <p:nvSpPr>
          <p:cNvPr id="44" name="テキスト ボックス 43"/>
          <p:cNvSpPr txBox="1"/>
          <p:nvPr/>
        </p:nvSpPr>
        <p:spPr>
          <a:xfrm>
            <a:off x="4278352" y="6135190"/>
            <a:ext cx="715260" cy="246221"/>
          </a:xfrm>
          <a:prstGeom prst="rect">
            <a:avLst/>
          </a:prstGeom>
          <a:noFill/>
        </p:spPr>
        <p:txBody>
          <a:bodyPr wrap="none" rtlCol="0">
            <a:spAutoFit/>
          </a:bodyPr>
          <a:lstStyle/>
          <a:p>
            <a:r>
              <a:rPr kumimoji="1" lang="en-US" altLang="ja-JP" sz="1000" b="1" dirty="0" smtClean="0">
                <a:solidFill>
                  <a:srgbClr val="2E517E"/>
                </a:solidFill>
              </a:rPr>
              <a:t>3</a:t>
            </a:r>
            <a:r>
              <a:rPr kumimoji="1" lang="en-US" altLang="ja-JP" sz="1000" b="1" baseline="30000" dirty="0" smtClean="0">
                <a:solidFill>
                  <a:srgbClr val="2E517E"/>
                </a:solidFill>
              </a:rPr>
              <a:t>rd</a:t>
            </a:r>
            <a:r>
              <a:rPr kumimoji="1" lang="en-US" altLang="ja-JP" sz="1000" b="1" dirty="0" smtClean="0">
                <a:solidFill>
                  <a:srgbClr val="2E517E"/>
                </a:solidFill>
              </a:rPr>
              <a:t> time</a:t>
            </a:r>
          </a:p>
        </p:txBody>
      </p:sp>
      <p:sp>
        <p:nvSpPr>
          <p:cNvPr id="45" name="テキスト ボックス 44"/>
          <p:cNvSpPr txBox="1"/>
          <p:nvPr/>
        </p:nvSpPr>
        <p:spPr>
          <a:xfrm>
            <a:off x="5181932" y="6135189"/>
            <a:ext cx="713657" cy="246221"/>
          </a:xfrm>
          <a:prstGeom prst="rect">
            <a:avLst/>
          </a:prstGeom>
          <a:noFill/>
        </p:spPr>
        <p:txBody>
          <a:bodyPr wrap="none" rtlCol="0">
            <a:spAutoFit/>
          </a:bodyPr>
          <a:lstStyle/>
          <a:p>
            <a:r>
              <a:rPr kumimoji="1" lang="en-US" altLang="ja-JP" sz="1000" b="1" dirty="0" smtClean="0">
                <a:solidFill>
                  <a:srgbClr val="2E517E"/>
                </a:solidFill>
              </a:rPr>
              <a:t>4</a:t>
            </a:r>
            <a:r>
              <a:rPr kumimoji="1" lang="en-US" altLang="ja-JP" sz="1000" b="1" baseline="30000" dirty="0" smtClean="0">
                <a:solidFill>
                  <a:srgbClr val="2E517E"/>
                </a:solidFill>
              </a:rPr>
              <a:t>th</a:t>
            </a:r>
            <a:r>
              <a:rPr kumimoji="1" lang="en-US" altLang="ja-JP" sz="1000" b="1" dirty="0" smtClean="0">
                <a:solidFill>
                  <a:srgbClr val="2E517E"/>
                </a:solidFill>
              </a:rPr>
              <a:t> time</a:t>
            </a:r>
          </a:p>
        </p:txBody>
      </p:sp>
    </p:spTree>
    <p:extLst>
      <p:ext uri="{BB962C8B-B14F-4D97-AF65-F5344CB8AC3E}">
        <p14:creationId xmlns:p14="http://schemas.microsoft.com/office/powerpoint/2010/main" val="2999380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321524"/>
            <a:ext cx="12121686" cy="2190788"/>
          </a:xfrm>
        </p:spPr>
        <p:txBody>
          <a:bodyPr/>
          <a:lstStyle/>
          <a:p>
            <a:r>
              <a:rPr lang="en-US" altLang="ja-JP" dirty="0" smtClean="0"/>
              <a:t>Automation Preparation</a:t>
            </a:r>
            <a:br>
              <a:rPr lang="en-US" altLang="ja-JP" dirty="0" smtClean="0"/>
            </a:br>
            <a:r>
              <a:rPr lang="ja-JP" altLang="en-US" dirty="0" smtClean="0"/>
              <a:t>　　</a:t>
            </a:r>
            <a:r>
              <a:rPr lang="en-US" altLang="ja-JP" dirty="0"/>
              <a:t>Step 1</a:t>
            </a:r>
            <a:r>
              <a:rPr lang="ja-JP" altLang="en-US" dirty="0" smtClean="0"/>
              <a:t>：</a:t>
            </a:r>
            <a:r>
              <a:rPr lang="en-US" altLang="ja-JP" dirty="0" smtClean="0"/>
              <a:t>Central management of the Configuration info.</a:t>
            </a:r>
            <a:r>
              <a:rPr lang="en-US" altLang="ja-JP" dirty="0"/>
              <a:t/>
            </a:r>
            <a:br>
              <a:rPr lang="en-US" altLang="ja-JP" dirty="0"/>
            </a:br>
            <a:r>
              <a:rPr lang="ja-JP" altLang="en-US" dirty="0"/>
              <a:t>　</a:t>
            </a:r>
            <a:r>
              <a:rPr lang="ja-JP" altLang="en-US" dirty="0" smtClean="0"/>
              <a:t>   </a:t>
            </a:r>
            <a:r>
              <a:rPr lang="en-US" altLang="ja-JP" dirty="0" smtClean="0"/>
              <a:t>Step </a:t>
            </a:r>
            <a:r>
              <a:rPr lang="en-US" altLang="ja-JP" dirty="0"/>
              <a:t>2</a:t>
            </a:r>
            <a:r>
              <a:rPr lang="ja-JP" altLang="en-US" dirty="0" smtClean="0"/>
              <a:t>：</a:t>
            </a:r>
            <a:r>
              <a:rPr lang="en-US" altLang="ja-JP" dirty="0" smtClean="0"/>
              <a:t>Actualize </a:t>
            </a:r>
            <a:r>
              <a:rPr lang="en-US" altLang="ja-JP" dirty="0"/>
              <a:t>Automatic Execution.</a:t>
            </a:r>
            <a:br>
              <a:rPr lang="en-US" altLang="ja-JP" dirty="0"/>
            </a:br>
            <a:r>
              <a:rPr lang="ja-JP" altLang="en-US" dirty="0"/>
              <a:t>　</a:t>
            </a:r>
            <a:r>
              <a:rPr lang="ja-JP" altLang="en-US" dirty="0" smtClean="0"/>
              <a:t>   </a:t>
            </a:r>
            <a:r>
              <a:rPr lang="en-US" altLang="ja-JP" dirty="0" smtClean="0"/>
              <a:t>Step </a:t>
            </a:r>
            <a:r>
              <a:rPr lang="en-US" altLang="ja-JP" dirty="0"/>
              <a:t>3</a:t>
            </a:r>
            <a:r>
              <a:rPr lang="ja-JP" altLang="en-US" dirty="0" smtClean="0"/>
              <a:t>：</a:t>
            </a:r>
            <a:r>
              <a:rPr lang="en-US" altLang="ja-JP" dirty="0" smtClean="0"/>
              <a:t>Linking Central management and automatic execution.</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793076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321524"/>
            <a:ext cx="12121686" cy="2190788"/>
          </a:xfrm>
        </p:spPr>
        <p:txBody>
          <a:bodyPr/>
          <a:lstStyle/>
          <a:p>
            <a:r>
              <a:rPr lang="en-US" altLang="ja-JP" dirty="0">
                <a:solidFill>
                  <a:schemeClr val="bg1">
                    <a:lumMod val="50000"/>
                  </a:schemeClr>
                </a:solidFill>
              </a:rPr>
              <a:t>Automation Preparation</a:t>
            </a:r>
            <a:br>
              <a:rPr lang="en-US" altLang="ja-JP" dirty="0">
                <a:solidFill>
                  <a:schemeClr val="bg1">
                    <a:lumMod val="50000"/>
                  </a:schemeClr>
                </a:solidFill>
              </a:rPr>
            </a:br>
            <a:r>
              <a:rPr lang="ja-JP" altLang="en-US" dirty="0">
                <a:solidFill>
                  <a:schemeClr val="bg1">
                    <a:lumMod val="50000"/>
                  </a:schemeClr>
                </a:solidFill>
              </a:rPr>
              <a:t>　　</a:t>
            </a:r>
            <a:r>
              <a:rPr lang="en-US" altLang="ja-JP" dirty="0"/>
              <a:t>Step 1</a:t>
            </a:r>
            <a:r>
              <a:rPr lang="ja-JP" altLang="en-US" dirty="0" smtClean="0"/>
              <a:t>：</a:t>
            </a:r>
            <a:r>
              <a:rPr lang="en-US" altLang="ja-JP" dirty="0" smtClean="0"/>
              <a:t>Central management of the Configuration info.</a:t>
            </a:r>
            <a:r>
              <a:rPr lang="en-US" altLang="ja-JP" dirty="0"/>
              <a:t/>
            </a:r>
            <a:br>
              <a:rPr lang="en-US" altLang="ja-JP" dirty="0"/>
            </a:br>
            <a:r>
              <a:rPr lang="ja-JP" altLang="en-US" dirty="0">
                <a:solidFill>
                  <a:schemeClr val="bg1">
                    <a:lumMod val="50000"/>
                  </a:schemeClr>
                </a:solidFill>
              </a:rPr>
              <a:t>　   </a:t>
            </a:r>
            <a:r>
              <a:rPr lang="en-US" altLang="ja-JP" dirty="0">
                <a:solidFill>
                  <a:schemeClr val="bg1">
                    <a:lumMod val="50000"/>
                  </a:schemeClr>
                </a:solidFill>
              </a:rPr>
              <a:t>Step 2</a:t>
            </a:r>
            <a:r>
              <a:rPr lang="ja-JP" altLang="en-US" dirty="0" smtClean="0">
                <a:solidFill>
                  <a:schemeClr val="bg1">
                    <a:lumMod val="50000"/>
                  </a:schemeClr>
                </a:solidFill>
              </a:rPr>
              <a:t>：</a:t>
            </a:r>
            <a:r>
              <a:rPr lang="en-US" altLang="ja-JP" dirty="0" smtClean="0">
                <a:solidFill>
                  <a:schemeClr val="bg1">
                    <a:lumMod val="50000"/>
                  </a:schemeClr>
                </a:solidFill>
              </a:rPr>
              <a:t>Actualize </a:t>
            </a:r>
            <a:r>
              <a:rPr lang="en-US" altLang="ja-JP" dirty="0">
                <a:solidFill>
                  <a:schemeClr val="bg1">
                    <a:lumMod val="50000"/>
                  </a:schemeClr>
                </a:solidFill>
              </a:rPr>
              <a:t>Automatic Execution.</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3</a:t>
            </a:r>
            <a:r>
              <a:rPr lang="ja-JP" altLang="en-US" dirty="0" smtClean="0">
                <a:solidFill>
                  <a:schemeClr val="bg1">
                    <a:lumMod val="50000"/>
                  </a:schemeClr>
                </a:solidFill>
              </a:rPr>
              <a:t>：</a:t>
            </a:r>
            <a:r>
              <a:rPr lang="en-US" altLang="ja-JP" dirty="0" smtClean="0">
                <a:solidFill>
                  <a:schemeClr val="bg1">
                    <a:lumMod val="50000"/>
                  </a:schemeClr>
                </a:solidFill>
              </a:rPr>
              <a:t>Linking Central management and automatic execution.</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50905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184290" y="3079739"/>
            <a:ext cx="3863365"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a:t>Linking Central management</a:t>
            </a:r>
          </a:p>
          <a:p>
            <a:r>
              <a:rPr lang="en-US" altLang="ja-JP" sz="1867" b="1" dirty="0"/>
              <a:t> and automatic execution</a:t>
            </a:r>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err="1" smtClean="0"/>
              <a:t>conf</a:t>
            </a:r>
            <a:r>
              <a:rPr lang="en-US" altLang="ja-JP" sz="1600" b="1" dirty="0" smtClean="0"/>
              <a:t>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err="1"/>
              <a:t>Conf</a:t>
            </a:r>
            <a:r>
              <a:rPr lang="en-US" altLang="ja-JP" sz="1050" b="1" dirty="0">
                <a:latin typeface="+mj-ea"/>
              </a:rPr>
              <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7" name="正方形/長方形 66"/>
          <p:cNvSpPr/>
          <p:nvPr/>
        </p:nvSpPr>
        <p:spPr bwMode="auto">
          <a:xfrm>
            <a:off x="-648" y="662400"/>
            <a:ext cx="12192648"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角丸四角形 67"/>
          <p:cNvSpPr/>
          <p:nvPr/>
        </p:nvSpPr>
        <p:spPr bwMode="auto">
          <a:xfrm>
            <a:off x="3922516" y="2125737"/>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9" name="テキスト ボックス 68"/>
          <p:cNvSpPr txBox="1"/>
          <p:nvPr/>
        </p:nvSpPr>
        <p:spPr>
          <a:xfrm>
            <a:off x="3963388" y="2175906"/>
            <a:ext cx="2390206" cy="944874"/>
          </a:xfrm>
          <a:prstGeom prst="rect">
            <a:avLst/>
          </a:prstGeom>
          <a:noFill/>
        </p:spPr>
        <p:txBody>
          <a:bodyPr wrap="none" rtlCol="0">
            <a:spAutoFit/>
          </a:bodyPr>
          <a:lstStyle/>
          <a:p>
            <a:r>
              <a:rPr lang="en-US" altLang="ja-JP" b="1" dirty="0">
                <a:solidFill>
                  <a:srgbClr val="FF0000"/>
                </a:solidFill>
              </a:rPr>
              <a:t>Step 1</a:t>
            </a:r>
          </a:p>
          <a:p>
            <a:r>
              <a:rPr lang="en-US" altLang="ja-JP" sz="1870" b="1" dirty="0" smtClean="0"/>
              <a:t>Centrally Manage</a:t>
            </a:r>
            <a:br>
              <a:rPr lang="en-US" altLang="ja-JP" sz="1870" b="1" dirty="0" smtClean="0"/>
            </a:br>
            <a:r>
              <a:rPr lang="en-US" altLang="ja-JP" sz="1870" b="1" dirty="0" err="1" smtClean="0"/>
              <a:t>conf</a:t>
            </a:r>
            <a:r>
              <a:rPr lang="en-US" altLang="ja-JP" sz="1870" b="1" dirty="0" smtClean="0"/>
              <a:t> info</a:t>
            </a:r>
            <a:endParaRPr lang="ja-JP" altLang="en-US" sz="1870" b="1" dirty="0"/>
          </a:p>
        </p:txBody>
      </p:sp>
      <p:sp>
        <p:nvSpPr>
          <p:cNvPr id="70" name="Oval 97"/>
          <p:cNvSpPr>
            <a:spLocks noChangeAspect="1" noChangeArrowheads="1"/>
          </p:cNvSpPr>
          <p:nvPr/>
        </p:nvSpPr>
        <p:spPr bwMode="gray">
          <a:xfrm>
            <a:off x="4414768" y="3074668"/>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71" name="メモ 70"/>
          <p:cNvSpPr/>
          <p:nvPr/>
        </p:nvSpPr>
        <p:spPr bwMode="auto">
          <a:xfrm>
            <a:off x="5218169" y="29449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2" name="メモ 71"/>
          <p:cNvSpPr/>
          <p:nvPr/>
        </p:nvSpPr>
        <p:spPr bwMode="auto">
          <a:xfrm>
            <a:off x="5421369" y="31481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3" name="メモ 72"/>
          <p:cNvSpPr/>
          <p:nvPr/>
        </p:nvSpPr>
        <p:spPr bwMode="auto">
          <a:xfrm>
            <a:off x="5624569" y="33513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err="1"/>
              <a:t>Conf</a:t>
            </a:r>
            <a:r>
              <a:rPr lang="en-US" altLang="ja-JP" sz="1050" b="1" dirty="0" smtClean="0">
                <a:latin typeface="+mj-ea"/>
                <a:ea typeface="+mj-ea"/>
              </a:rPr>
              <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66" name="テキスト プレースホルダー 7"/>
          <p:cNvSpPr txBox="1">
            <a:spLocks/>
          </p:cNvSpPr>
          <p:nvPr/>
        </p:nvSpPr>
        <p:spPr bwMode="gray">
          <a:xfrm>
            <a:off x="239916" y="817534"/>
            <a:ext cx="11712168" cy="97815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Clr>
                <a:srgbClr val="002B62"/>
              </a:buClr>
              <a:defRPr/>
            </a:pPr>
            <a:r>
              <a:rPr lang="en-US" altLang="ja-JP" sz="2667" b="1" kern="0" dirty="0" smtClean="0">
                <a:solidFill>
                  <a:srgbClr val="005DD6"/>
                </a:solidFill>
                <a:effectLst>
                  <a:glow rad="152400">
                    <a:srgbClr val="FFFFFF"/>
                  </a:glow>
                </a:effectLst>
                <a:latin typeface="メイリオ"/>
              </a:rPr>
              <a:t>The next slides explains the </a:t>
            </a:r>
            <a:r>
              <a:rPr lang="en-US" altLang="ja-JP" sz="2667" b="1" kern="0" dirty="0" smtClean="0">
                <a:solidFill>
                  <a:srgbClr val="FF0000"/>
                </a:solidFill>
                <a:effectLst>
                  <a:glow rad="152400">
                    <a:srgbClr val="FFFFFF"/>
                  </a:glow>
                </a:effectLst>
                <a:latin typeface="メイリオ"/>
              </a:rPr>
              <a:t>5 tasks in Step 1.</a:t>
            </a:r>
            <a:endParaRPr lang="en-US" altLang="ja-JP" sz="2667" b="1" kern="0" dirty="0">
              <a:solidFill>
                <a:srgbClr val="FF0000"/>
              </a:solidFill>
              <a:effectLst>
                <a:glow rad="152400">
                  <a:srgbClr val="FFFFFF"/>
                </a:glow>
              </a:effectLst>
              <a:latin typeface="メイリオ"/>
            </a:endParaRPr>
          </a:p>
        </p:txBody>
      </p:sp>
      <p:sp>
        <p:nvSpPr>
          <p:cNvPr id="76" name="四角形吹き出し 75"/>
          <p:cNvSpPr/>
          <p:nvPr/>
        </p:nvSpPr>
        <p:spPr bwMode="auto">
          <a:xfrm>
            <a:off x="6938028" y="2087435"/>
            <a:ext cx="2691312" cy="4274484"/>
          </a:xfrm>
          <a:prstGeom prst="wedgeRectCallout">
            <a:avLst>
              <a:gd name="adj1" fmla="val -69292"/>
              <a:gd name="adj2" fmla="val -23315"/>
            </a:avLst>
          </a:prstGeom>
          <a:solidFill>
            <a:schemeClr val="accent2">
              <a:lumMod val="10000"/>
              <a:lumOff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2" name="図 1"/>
          <p:cNvPicPr>
            <a:picLocks noChangeAspect="1"/>
          </p:cNvPicPr>
          <p:nvPr/>
        </p:nvPicPr>
        <p:blipFill>
          <a:blip r:embed="rId7"/>
          <a:stretch>
            <a:fillRect/>
          </a:stretch>
        </p:blipFill>
        <p:spPr>
          <a:xfrm>
            <a:off x="7413968" y="2168656"/>
            <a:ext cx="1858652" cy="4073367"/>
          </a:xfrm>
          <a:prstGeom prst="rect">
            <a:avLst/>
          </a:prstGeom>
        </p:spPr>
      </p:pic>
    </p:spTree>
    <p:extLst>
      <p:ext uri="{BB962C8B-B14F-4D97-AF65-F5344CB8AC3E}">
        <p14:creationId xmlns:p14="http://schemas.microsoft.com/office/powerpoint/2010/main" val="332494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円/楕円 18"/>
          <p:cNvSpPr/>
          <p:nvPr/>
        </p:nvSpPr>
        <p:spPr bwMode="auto">
          <a:xfrm>
            <a:off x="9695934" y="3995413"/>
            <a:ext cx="985625" cy="1024977"/>
          </a:xfrm>
          <a:prstGeom prst="ellipse">
            <a:avLst/>
          </a:prstGeom>
          <a:gradFill flip="none" rotWithShape="1">
            <a:gsLst>
              <a:gs pos="0">
                <a:srgbClr val="FFFF00"/>
              </a:gs>
              <a:gs pos="0">
                <a:srgbClr val="FFFF00"/>
              </a:gs>
              <a:gs pos="100000">
                <a:schemeClr val="bg1"/>
              </a:gs>
            </a:gsLst>
            <a:path path="circle">
              <a:fillToRect l="50000" t="50000" r="50000" b="50000"/>
            </a:path>
            <a:tileRect/>
          </a:gra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sp>
        <p:nvSpPr>
          <p:cNvPr id="15" name="Freeform 138"/>
          <p:cNvSpPr>
            <a:spLocks noChangeAspect="1"/>
          </p:cNvSpPr>
          <p:nvPr/>
        </p:nvSpPr>
        <p:spPr bwMode="gray">
          <a:xfrm>
            <a:off x="4345691" y="5890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cxnSp>
        <p:nvCxnSpPr>
          <p:cNvPr id="16" name="直線コネクタ 15"/>
          <p:cNvCxnSpPr/>
          <p:nvPr/>
        </p:nvCxnSpPr>
        <p:spPr bwMode="auto">
          <a:xfrm>
            <a:off x="7297545" y="2349506"/>
            <a:ext cx="0" cy="287412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4010207" y="4963931"/>
            <a:ext cx="1886542" cy="297454"/>
          </a:xfrm>
          <a:prstGeom prst="rect">
            <a:avLst/>
          </a:prstGeom>
          <a:noFill/>
        </p:spPr>
        <p:txBody>
          <a:bodyPr wrap="none" rtlCol="0">
            <a:spAutoFit/>
          </a:bodyPr>
          <a:lstStyle/>
          <a:p>
            <a:r>
              <a:rPr lang="en-US" altLang="ja-JP" sz="1333" b="1" dirty="0" smtClean="0"/>
              <a:t>Each team’s leader</a:t>
            </a:r>
            <a:endParaRPr lang="ja-JP" altLang="en-US" sz="1333" b="1" dirty="0"/>
          </a:p>
        </p:txBody>
      </p:sp>
      <p:sp>
        <p:nvSpPr>
          <p:cNvPr id="43" name="テキスト ボックス 42"/>
          <p:cNvSpPr txBox="1"/>
          <p:nvPr/>
        </p:nvSpPr>
        <p:spPr>
          <a:xfrm>
            <a:off x="2890741" y="3716242"/>
            <a:ext cx="1338828" cy="502573"/>
          </a:xfrm>
          <a:prstGeom prst="rect">
            <a:avLst/>
          </a:prstGeom>
          <a:noFill/>
        </p:spPr>
        <p:txBody>
          <a:bodyPr wrap="none" rtlCol="0">
            <a:spAutoFit/>
          </a:bodyPr>
          <a:lstStyle/>
          <a:p>
            <a:r>
              <a:rPr lang="en-US" altLang="ja-JP" sz="1333" b="1" dirty="0" smtClean="0"/>
              <a:t>Construction</a:t>
            </a:r>
            <a:br>
              <a:rPr lang="en-US" altLang="ja-JP" sz="1333" b="1" dirty="0" smtClean="0"/>
            </a:br>
            <a:r>
              <a:rPr lang="en-US" altLang="ja-JP" sz="1333" b="1" dirty="0" smtClean="0"/>
              <a:t>team A</a:t>
            </a:r>
            <a:endParaRPr lang="ja-JP" altLang="en-US" sz="1333" b="1" dirty="0"/>
          </a:p>
        </p:txBody>
      </p:sp>
      <p:sp>
        <p:nvSpPr>
          <p:cNvPr id="44" name="テキスト ボックス 43"/>
          <p:cNvSpPr txBox="1"/>
          <p:nvPr/>
        </p:nvSpPr>
        <p:spPr>
          <a:xfrm>
            <a:off x="3667593" y="3143766"/>
            <a:ext cx="1338828" cy="502573"/>
          </a:xfrm>
          <a:prstGeom prst="rect">
            <a:avLst/>
          </a:prstGeom>
          <a:noFill/>
        </p:spPr>
        <p:txBody>
          <a:bodyPr wrap="none" rtlCol="0">
            <a:spAutoFit/>
          </a:bodyPr>
          <a:lstStyle/>
          <a:p>
            <a:r>
              <a:rPr lang="en-US" altLang="ja-JP" sz="1333" b="1" dirty="0" smtClean="0"/>
              <a:t>Construction</a:t>
            </a:r>
            <a:br>
              <a:rPr lang="en-US" altLang="ja-JP" sz="1333" b="1" dirty="0" smtClean="0"/>
            </a:br>
            <a:r>
              <a:rPr lang="en-US" altLang="ja-JP" sz="1333" b="1" dirty="0" smtClean="0"/>
              <a:t>team B</a:t>
            </a:r>
            <a:endParaRPr lang="ja-JP" altLang="en-US" sz="1333" b="1" dirty="0"/>
          </a:p>
        </p:txBody>
      </p:sp>
      <p:sp>
        <p:nvSpPr>
          <p:cNvPr id="45" name="テキスト ボックス 44"/>
          <p:cNvSpPr txBox="1"/>
          <p:nvPr/>
        </p:nvSpPr>
        <p:spPr>
          <a:xfrm>
            <a:off x="5690116" y="3747906"/>
            <a:ext cx="1134413" cy="502573"/>
          </a:xfrm>
          <a:prstGeom prst="rect">
            <a:avLst/>
          </a:prstGeom>
          <a:noFill/>
        </p:spPr>
        <p:txBody>
          <a:bodyPr wrap="none" rtlCol="0">
            <a:spAutoFit/>
          </a:bodyPr>
          <a:lstStyle/>
          <a:p>
            <a:r>
              <a:rPr lang="en-US" altLang="ja-JP" sz="1333" b="1" dirty="0" smtClean="0"/>
              <a:t>Operation </a:t>
            </a:r>
            <a:br>
              <a:rPr lang="en-US" altLang="ja-JP" sz="1333" b="1" dirty="0" smtClean="0"/>
            </a:br>
            <a:r>
              <a:rPr lang="en-US" altLang="ja-JP" sz="1333" b="1" dirty="0" smtClean="0"/>
              <a:t>team B</a:t>
            </a:r>
            <a:endParaRPr lang="ja-JP" altLang="en-US" sz="1333" b="1" dirty="0"/>
          </a:p>
        </p:txBody>
      </p:sp>
      <p:sp>
        <p:nvSpPr>
          <p:cNvPr id="46" name="テキスト ボックス 45"/>
          <p:cNvSpPr txBox="1"/>
          <p:nvPr/>
        </p:nvSpPr>
        <p:spPr>
          <a:xfrm>
            <a:off x="4847117" y="3120007"/>
            <a:ext cx="1078309" cy="502573"/>
          </a:xfrm>
          <a:prstGeom prst="rect">
            <a:avLst/>
          </a:prstGeom>
          <a:noFill/>
        </p:spPr>
        <p:txBody>
          <a:bodyPr wrap="none" rtlCol="0">
            <a:spAutoFit/>
          </a:bodyPr>
          <a:lstStyle/>
          <a:p>
            <a:r>
              <a:rPr lang="en-US" altLang="ja-JP" sz="1333" b="1" dirty="0" smtClean="0"/>
              <a:t>Operation</a:t>
            </a:r>
            <a:br>
              <a:rPr lang="en-US" altLang="ja-JP" sz="1333" b="1" dirty="0" smtClean="0"/>
            </a:br>
            <a:r>
              <a:rPr lang="en-US" altLang="ja-JP" sz="1333" b="1" dirty="0" smtClean="0"/>
              <a:t>team A</a:t>
            </a:r>
            <a:endParaRPr lang="ja-JP" altLang="en-US" sz="1333" b="1" dirty="0"/>
          </a:p>
        </p:txBody>
      </p:sp>
      <p:cxnSp>
        <p:nvCxnSpPr>
          <p:cNvPr id="18" name="直線矢印コネクタ 17"/>
          <p:cNvCxnSpPr>
            <a:endCxn id="43" idx="2"/>
          </p:cNvCxnSpPr>
          <p:nvPr/>
        </p:nvCxnSpPr>
        <p:spPr bwMode="auto">
          <a:xfrm flipH="1" flipV="1">
            <a:off x="3560155" y="4218815"/>
            <a:ext cx="795708" cy="340205"/>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a:endCxn id="44" idx="2"/>
          </p:cNvCxnSpPr>
          <p:nvPr/>
        </p:nvCxnSpPr>
        <p:spPr bwMode="auto">
          <a:xfrm flipH="1" flipV="1">
            <a:off x="4337007" y="3646339"/>
            <a:ext cx="242682" cy="590955"/>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a:endCxn id="46" idx="2"/>
          </p:cNvCxnSpPr>
          <p:nvPr/>
        </p:nvCxnSpPr>
        <p:spPr bwMode="auto">
          <a:xfrm flipV="1">
            <a:off x="5073140" y="3622580"/>
            <a:ext cx="313132" cy="61471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a:endCxn id="45" idx="2"/>
          </p:cNvCxnSpPr>
          <p:nvPr/>
        </p:nvCxnSpPr>
        <p:spPr bwMode="auto">
          <a:xfrm flipV="1">
            <a:off x="5387865" y="4250479"/>
            <a:ext cx="869458" cy="40925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テキスト ボックス 53"/>
          <p:cNvSpPr txBox="1"/>
          <p:nvPr/>
        </p:nvSpPr>
        <p:spPr>
          <a:xfrm>
            <a:off x="4125109" y="3550789"/>
            <a:ext cx="1483355" cy="584775"/>
          </a:xfrm>
          <a:prstGeom prst="rect">
            <a:avLst/>
          </a:prstGeom>
          <a:noFill/>
        </p:spPr>
        <p:txBody>
          <a:bodyPr wrap="none" rtlCol="0">
            <a:spAutoFit/>
          </a:bodyPr>
          <a:lstStyle/>
          <a:p>
            <a:pPr algn="ctr"/>
            <a:r>
              <a:rPr lang="en-US" altLang="ja-JP" sz="1600" b="1" dirty="0" smtClean="0">
                <a:solidFill>
                  <a:srgbClr val="FF0000"/>
                </a:solidFill>
              </a:rPr>
              <a:t>Each team’s</a:t>
            </a:r>
            <a:br>
              <a:rPr lang="en-US" altLang="ja-JP" sz="1600" b="1" dirty="0" smtClean="0">
                <a:solidFill>
                  <a:srgbClr val="FF0000"/>
                </a:solidFill>
              </a:rPr>
            </a:br>
            <a:r>
              <a:rPr lang="en-US" altLang="ja-JP" sz="1600" b="1" dirty="0" err="1" smtClean="0">
                <a:solidFill>
                  <a:srgbClr val="FF0000"/>
                </a:solidFill>
              </a:rPr>
              <a:t>conf</a:t>
            </a:r>
            <a:r>
              <a:rPr lang="en-US" altLang="ja-JP" sz="1600" b="1" dirty="0" smtClean="0">
                <a:solidFill>
                  <a:srgbClr val="FF0000"/>
                </a:solidFill>
              </a:rPr>
              <a:t> info</a:t>
            </a:r>
            <a:endParaRPr lang="ja-JP" altLang="en-US" sz="1600" b="1" dirty="0">
              <a:solidFill>
                <a:srgbClr val="FF0000"/>
              </a:solidFill>
            </a:endParaRPr>
          </a:p>
        </p:txBody>
      </p:sp>
      <p:sp>
        <p:nvSpPr>
          <p:cNvPr id="129" name="二等辺三角形 128"/>
          <p:cNvSpPr/>
          <p:nvPr/>
        </p:nvSpPr>
        <p:spPr bwMode="auto">
          <a:xfrm rot="5400000">
            <a:off x="6869641" y="3472517"/>
            <a:ext cx="932116" cy="432879"/>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79" name="表 78"/>
          <p:cNvGraphicFramePr>
            <a:graphicFrameLocks noGrp="1"/>
          </p:cNvGraphicFramePr>
          <p:nvPr>
            <p:extLst>
              <p:ext uri="{D42A27DB-BD31-4B8C-83A1-F6EECF244321}">
                <p14:modId xmlns:p14="http://schemas.microsoft.com/office/powerpoint/2010/main" val="2124324537"/>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65112918"/>
                  </a:ext>
                </a:extLst>
              </a:tr>
            </a:tbl>
          </a:graphicData>
        </a:graphic>
      </p:graphicFrame>
      <p:sp>
        <p:nvSpPr>
          <p:cNvPr id="80" name="下矢印 7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6" name="下矢印 11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8" name="下矢印 11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3" name="正方形/長方形 122"/>
          <p:cNvSpPr/>
          <p:nvPr/>
        </p:nvSpPr>
        <p:spPr bwMode="auto">
          <a:xfrm>
            <a:off x="3013449" y="1312061"/>
            <a:ext cx="8937252" cy="830855"/>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Each team leader collects the </a:t>
            </a:r>
            <a:r>
              <a:rPr lang="en-US" altLang="ja-JP" sz="2133" b="1" dirty="0" err="1" smtClean="0">
                <a:latin typeface="+mj-ea"/>
              </a:rPr>
              <a:t>conf</a:t>
            </a:r>
            <a:r>
              <a:rPr lang="en-US" altLang="ja-JP" sz="2133" b="1" dirty="0" smtClean="0">
                <a:latin typeface="+mj-ea"/>
              </a:rPr>
              <a:t> info </a:t>
            </a:r>
            <a:r>
              <a:rPr lang="en-US" altLang="ja-JP" sz="2133" b="1" dirty="0" smtClean="0">
                <a:latin typeface="+mj-ea"/>
              </a:rPr>
              <a:t>from their own teams and share it with each other.</a:t>
            </a:r>
            <a:endParaRPr lang="ja-JP" altLang="en-US" sz="2133" b="1" dirty="0">
              <a:latin typeface="+mj-ea"/>
            </a:endParaRPr>
          </a:p>
        </p:txBody>
      </p:sp>
      <p:sp>
        <p:nvSpPr>
          <p:cNvPr id="206" name="正方形/長方形 205"/>
          <p:cNvSpPr/>
          <p:nvPr/>
        </p:nvSpPr>
        <p:spPr bwMode="auto">
          <a:xfrm>
            <a:off x="3125877" y="3021892"/>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07" name="グループ化 206"/>
          <p:cNvGrpSpPr>
            <a:grpSpLocks noChangeAspect="1"/>
          </p:cNvGrpSpPr>
          <p:nvPr/>
        </p:nvGrpSpPr>
        <p:grpSpPr bwMode="gray">
          <a:xfrm>
            <a:off x="3166960" y="3374079"/>
            <a:ext cx="233547" cy="260096"/>
            <a:chOff x="863600" y="1071564"/>
            <a:chExt cx="823913" cy="917576"/>
          </a:xfrm>
        </p:grpSpPr>
        <p:sp>
          <p:nvSpPr>
            <p:cNvPr id="208" name="フリーフォーム 2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0" name="グループ化 209"/>
          <p:cNvGrpSpPr>
            <a:grpSpLocks noChangeAspect="1"/>
          </p:cNvGrpSpPr>
          <p:nvPr/>
        </p:nvGrpSpPr>
        <p:grpSpPr bwMode="gray">
          <a:xfrm>
            <a:off x="3444891" y="3368567"/>
            <a:ext cx="233547" cy="260096"/>
            <a:chOff x="863600" y="1071564"/>
            <a:chExt cx="823913" cy="917576"/>
          </a:xfrm>
        </p:grpSpPr>
        <p:sp>
          <p:nvSpPr>
            <p:cNvPr id="211" name="フリーフォーム 2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3" name="グループ化 212"/>
          <p:cNvGrpSpPr>
            <a:grpSpLocks noChangeAspect="1"/>
          </p:cNvGrpSpPr>
          <p:nvPr/>
        </p:nvGrpSpPr>
        <p:grpSpPr bwMode="gray">
          <a:xfrm>
            <a:off x="3166960" y="3057451"/>
            <a:ext cx="233547" cy="260096"/>
            <a:chOff x="863600" y="1071564"/>
            <a:chExt cx="823913" cy="917576"/>
          </a:xfrm>
        </p:grpSpPr>
        <p:sp>
          <p:nvSpPr>
            <p:cNvPr id="214" name="フリーフォーム 2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6" name="グループ化 215"/>
          <p:cNvGrpSpPr>
            <a:grpSpLocks noChangeAspect="1"/>
          </p:cNvGrpSpPr>
          <p:nvPr/>
        </p:nvGrpSpPr>
        <p:grpSpPr bwMode="gray">
          <a:xfrm>
            <a:off x="3443765" y="3057451"/>
            <a:ext cx="233547" cy="260096"/>
            <a:chOff x="863600" y="1071564"/>
            <a:chExt cx="823913" cy="917576"/>
          </a:xfrm>
        </p:grpSpPr>
        <p:sp>
          <p:nvSpPr>
            <p:cNvPr id="217" name="フリーフォーム 2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19" name="正方形/長方形 218"/>
          <p:cNvSpPr/>
          <p:nvPr/>
        </p:nvSpPr>
        <p:spPr bwMode="auto">
          <a:xfrm>
            <a:off x="4010207" y="2444855"/>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0" name="グループ化 219"/>
          <p:cNvGrpSpPr>
            <a:grpSpLocks noChangeAspect="1"/>
          </p:cNvGrpSpPr>
          <p:nvPr/>
        </p:nvGrpSpPr>
        <p:grpSpPr bwMode="gray">
          <a:xfrm>
            <a:off x="4051289" y="2797041"/>
            <a:ext cx="233547" cy="260096"/>
            <a:chOff x="863600" y="1071564"/>
            <a:chExt cx="823913" cy="917576"/>
          </a:xfrm>
        </p:grpSpPr>
        <p:sp>
          <p:nvSpPr>
            <p:cNvPr id="221" name="フリーフォーム 22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3" name="グループ化 222"/>
          <p:cNvGrpSpPr>
            <a:grpSpLocks noChangeAspect="1"/>
          </p:cNvGrpSpPr>
          <p:nvPr/>
        </p:nvGrpSpPr>
        <p:grpSpPr bwMode="gray">
          <a:xfrm>
            <a:off x="4329220" y="2791529"/>
            <a:ext cx="233547" cy="260096"/>
            <a:chOff x="863600" y="1071564"/>
            <a:chExt cx="823913" cy="917576"/>
          </a:xfrm>
        </p:grpSpPr>
        <p:sp>
          <p:nvSpPr>
            <p:cNvPr id="224" name="フリーフォーム 2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6" name="グループ化 225"/>
          <p:cNvGrpSpPr>
            <a:grpSpLocks noChangeAspect="1"/>
          </p:cNvGrpSpPr>
          <p:nvPr/>
        </p:nvGrpSpPr>
        <p:grpSpPr bwMode="gray">
          <a:xfrm>
            <a:off x="4051289" y="2480413"/>
            <a:ext cx="233547" cy="260096"/>
            <a:chOff x="863600" y="1071564"/>
            <a:chExt cx="823913" cy="917576"/>
          </a:xfrm>
        </p:grpSpPr>
        <p:sp>
          <p:nvSpPr>
            <p:cNvPr id="227" name="フリーフォーム 2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9" name="グループ化 228"/>
          <p:cNvGrpSpPr>
            <a:grpSpLocks noChangeAspect="1"/>
          </p:cNvGrpSpPr>
          <p:nvPr/>
        </p:nvGrpSpPr>
        <p:grpSpPr bwMode="gray">
          <a:xfrm>
            <a:off x="4328095" y="2480413"/>
            <a:ext cx="233547" cy="260096"/>
            <a:chOff x="863600" y="1071564"/>
            <a:chExt cx="823913" cy="917576"/>
          </a:xfrm>
        </p:grpSpPr>
        <p:sp>
          <p:nvSpPr>
            <p:cNvPr id="230" name="フリーフォーム 2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2" name="メモ 81"/>
          <p:cNvSpPr/>
          <p:nvPr/>
        </p:nvSpPr>
        <p:spPr bwMode="auto">
          <a:xfrm>
            <a:off x="3832087" y="268823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2" name="メモ 231"/>
          <p:cNvSpPr/>
          <p:nvPr/>
        </p:nvSpPr>
        <p:spPr bwMode="auto">
          <a:xfrm>
            <a:off x="2926484" y="326434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3" name="正方形/長方形 232"/>
          <p:cNvSpPr/>
          <p:nvPr/>
        </p:nvSpPr>
        <p:spPr bwMode="auto">
          <a:xfrm>
            <a:off x="5168665" y="2438660"/>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34" name="グループ化 233"/>
          <p:cNvGrpSpPr>
            <a:grpSpLocks noChangeAspect="1"/>
          </p:cNvGrpSpPr>
          <p:nvPr/>
        </p:nvGrpSpPr>
        <p:grpSpPr bwMode="gray">
          <a:xfrm>
            <a:off x="5209748" y="2790847"/>
            <a:ext cx="233547" cy="260096"/>
            <a:chOff x="863600" y="1071564"/>
            <a:chExt cx="823913" cy="917576"/>
          </a:xfrm>
        </p:grpSpPr>
        <p:sp>
          <p:nvSpPr>
            <p:cNvPr id="235" name="フリーフォーム 2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7" name="グループ化 236"/>
          <p:cNvGrpSpPr>
            <a:grpSpLocks noChangeAspect="1"/>
          </p:cNvGrpSpPr>
          <p:nvPr/>
        </p:nvGrpSpPr>
        <p:grpSpPr bwMode="gray">
          <a:xfrm>
            <a:off x="5487679" y="2785335"/>
            <a:ext cx="233547" cy="260096"/>
            <a:chOff x="863600" y="1071564"/>
            <a:chExt cx="823913" cy="917576"/>
          </a:xfrm>
        </p:grpSpPr>
        <p:sp>
          <p:nvSpPr>
            <p:cNvPr id="238" name="フリーフォーム 23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0" name="グループ化 239"/>
          <p:cNvGrpSpPr>
            <a:grpSpLocks noChangeAspect="1"/>
          </p:cNvGrpSpPr>
          <p:nvPr/>
        </p:nvGrpSpPr>
        <p:grpSpPr bwMode="gray">
          <a:xfrm>
            <a:off x="5209748" y="2474219"/>
            <a:ext cx="233547" cy="260096"/>
            <a:chOff x="863600" y="1071564"/>
            <a:chExt cx="823913" cy="917576"/>
          </a:xfrm>
        </p:grpSpPr>
        <p:sp>
          <p:nvSpPr>
            <p:cNvPr id="241" name="フリーフォーム 2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3" name="グループ化 242"/>
          <p:cNvGrpSpPr>
            <a:grpSpLocks noChangeAspect="1"/>
          </p:cNvGrpSpPr>
          <p:nvPr/>
        </p:nvGrpSpPr>
        <p:grpSpPr bwMode="gray">
          <a:xfrm>
            <a:off x="5486553" y="2474219"/>
            <a:ext cx="233547" cy="260096"/>
            <a:chOff x="863600" y="1071564"/>
            <a:chExt cx="823913" cy="917576"/>
          </a:xfrm>
        </p:grpSpPr>
        <p:sp>
          <p:nvSpPr>
            <p:cNvPr id="244" name="フリーフォーム 2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46" name="正方形/長方形 245"/>
          <p:cNvSpPr/>
          <p:nvPr/>
        </p:nvSpPr>
        <p:spPr bwMode="auto">
          <a:xfrm>
            <a:off x="5978095" y="3090715"/>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47" name="グループ化 246"/>
          <p:cNvGrpSpPr>
            <a:grpSpLocks noChangeAspect="1"/>
          </p:cNvGrpSpPr>
          <p:nvPr/>
        </p:nvGrpSpPr>
        <p:grpSpPr bwMode="gray">
          <a:xfrm>
            <a:off x="6019177" y="3442901"/>
            <a:ext cx="233547" cy="260096"/>
            <a:chOff x="863600" y="1071564"/>
            <a:chExt cx="823913" cy="917576"/>
          </a:xfrm>
        </p:grpSpPr>
        <p:sp>
          <p:nvSpPr>
            <p:cNvPr id="248" name="フリーフォーム 2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0" name="グループ化 249"/>
          <p:cNvGrpSpPr>
            <a:grpSpLocks noChangeAspect="1"/>
          </p:cNvGrpSpPr>
          <p:nvPr/>
        </p:nvGrpSpPr>
        <p:grpSpPr bwMode="gray">
          <a:xfrm>
            <a:off x="6297108" y="3437389"/>
            <a:ext cx="233547" cy="260096"/>
            <a:chOff x="863600" y="1071564"/>
            <a:chExt cx="823913" cy="917576"/>
          </a:xfrm>
        </p:grpSpPr>
        <p:sp>
          <p:nvSpPr>
            <p:cNvPr id="251" name="フリーフォーム 25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3" name="グループ化 252"/>
          <p:cNvGrpSpPr>
            <a:grpSpLocks noChangeAspect="1"/>
          </p:cNvGrpSpPr>
          <p:nvPr/>
        </p:nvGrpSpPr>
        <p:grpSpPr bwMode="gray">
          <a:xfrm>
            <a:off x="6019177" y="3126273"/>
            <a:ext cx="233547" cy="260096"/>
            <a:chOff x="863600" y="1071564"/>
            <a:chExt cx="823913" cy="917576"/>
          </a:xfrm>
        </p:grpSpPr>
        <p:sp>
          <p:nvSpPr>
            <p:cNvPr id="254" name="フリーフォーム 2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6" name="グループ化 255"/>
          <p:cNvGrpSpPr>
            <a:grpSpLocks noChangeAspect="1"/>
          </p:cNvGrpSpPr>
          <p:nvPr/>
        </p:nvGrpSpPr>
        <p:grpSpPr bwMode="gray">
          <a:xfrm>
            <a:off x="6295983" y="3126273"/>
            <a:ext cx="233547" cy="260096"/>
            <a:chOff x="863600" y="1071564"/>
            <a:chExt cx="823913" cy="917576"/>
          </a:xfrm>
        </p:grpSpPr>
        <p:sp>
          <p:nvSpPr>
            <p:cNvPr id="257" name="フリーフォーム 2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3" name="メモ 82"/>
          <p:cNvSpPr/>
          <p:nvPr/>
        </p:nvSpPr>
        <p:spPr bwMode="auto">
          <a:xfrm>
            <a:off x="4918019" y="2647500"/>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84" name="メモ 83"/>
          <p:cNvSpPr/>
          <p:nvPr/>
        </p:nvSpPr>
        <p:spPr bwMode="auto">
          <a:xfrm>
            <a:off x="6508627" y="3220095"/>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60" name="正方形/長方形 259"/>
          <p:cNvSpPr/>
          <p:nvPr/>
        </p:nvSpPr>
        <p:spPr bwMode="auto">
          <a:xfrm>
            <a:off x="4528104" y="4295116"/>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61" name="グループ化 260"/>
          <p:cNvGrpSpPr>
            <a:grpSpLocks noChangeAspect="1"/>
          </p:cNvGrpSpPr>
          <p:nvPr/>
        </p:nvGrpSpPr>
        <p:grpSpPr bwMode="gray">
          <a:xfrm>
            <a:off x="4569187" y="4647303"/>
            <a:ext cx="233547" cy="260096"/>
            <a:chOff x="863600" y="1071564"/>
            <a:chExt cx="823913" cy="917576"/>
          </a:xfrm>
        </p:grpSpPr>
        <p:sp>
          <p:nvSpPr>
            <p:cNvPr id="262" name="フリーフォーム 2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4" name="グループ化 263"/>
          <p:cNvGrpSpPr>
            <a:grpSpLocks noChangeAspect="1"/>
          </p:cNvGrpSpPr>
          <p:nvPr/>
        </p:nvGrpSpPr>
        <p:grpSpPr bwMode="gray">
          <a:xfrm>
            <a:off x="4847117" y="4641791"/>
            <a:ext cx="233547" cy="260096"/>
            <a:chOff x="863600" y="1071564"/>
            <a:chExt cx="823913" cy="917576"/>
          </a:xfrm>
        </p:grpSpPr>
        <p:sp>
          <p:nvSpPr>
            <p:cNvPr id="265" name="フリーフォーム 26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7" name="グループ化 266"/>
          <p:cNvGrpSpPr>
            <a:grpSpLocks noChangeAspect="1"/>
          </p:cNvGrpSpPr>
          <p:nvPr/>
        </p:nvGrpSpPr>
        <p:grpSpPr bwMode="gray">
          <a:xfrm>
            <a:off x="4569187" y="4330675"/>
            <a:ext cx="233547" cy="260096"/>
            <a:chOff x="863600" y="1071564"/>
            <a:chExt cx="823913" cy="917576"/>
          </a:xfrm>
        </p:grpSpPr>
        <p:sp>
          <p:nvSpPr>
            <p:cNvPr id="268" name="フリーフォーム 2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70" name="グループ化 269"/>
          <p:cNvGrpSpPr>
            <a:grpSpLocks noChangeAspect="1"/>
          </p:cNvGrpSpPr>
          <p:nvPr/>
        </p:nvGrpSpPr>
        <p:grpSpPr bwMode="gray">
          <a:xfrm>
            <a:off x="4845992" y="4330675"/>
            <a:ext cx="233547" cy="260096"/>
            <a:chOff x="863600" y="1071564"/>
            <a:chExt cx="823913" cy="917576"/>
          </a:xfrm>
        </p:grpSpPr>
        <p:sp>
          <p:nvSpPr>
            <p:cNvPr id="271" name="フリーフォーム 27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73" name="テキスト ボックス 272"/>
          <p:cNvSpPr txBox="1"/>
          <p:nvPr/>
        </p:nvSpPr>
        <p:spPr>
          <a:xfrm>
            <a:off x="8616350" y="4726677"/>
            <a:ext cx="1299843" cy="502573"/>
          </a:xfrm>
          <a:prstGeom prst="rect">
            <a:avLst/>
          </a:prstGeom>
          <a:noFill/>
        </p:spPr>
        <p:txBody>
          <a:bodyPr wrap="none" rtlCol="0">
            <a:spAutoFit/>
          </a:bodyPr>
          <a:lstStyle/>
          <a:p>
            <a:r>
              <a:rPr lang="en-US" altLang="ja-JP" sz="1333" b="1" dirty="0" smtClean="0"/>
              <a:t>Automation </a:t>
            </a:r>
            <a:br>
              <a:rPr lang="en-US" altLang="ja-JP" sz="1333" b="1" dirty="0" smtClean="0"/>
            </a:br>
            <a:r>
              <a:rPr lang="en-US" altLang="ja-JP" sz="1333" b="1" dirty="0" smtClean="0"/>
              <a:t>Team F</a:t>
            </a:r>
            <a:endParaRPr lang="ja-JP" altLang="en-US" sz="1333" b="1" dirty="0"/>
          </a:p>
        </p:txBody>
      </p:sp>
      <p:sp>
        <p:nvSpPr>
          <p:cNvPr id="274" name="テキスト ボックス 273"/>
          <p:cNvSpPr txBox="1"/>
          <p:nvPr/>
        </p:nvSpPr>
        <p:spPr>
          <a:xfrm>
            <a:off x="7713313" y="3654568"/>
            <a:ext cx="1338828" cy="502573"/>
          </a:xfrm>
          <a:prstGeom prst="rect">
            <a:avLst/>
          </a:prstGeom>
          <a:noFill/>
        </p:spPr>
        <p:txBody>
          <a:bodyPr wrap="none" rtlCol="0">
            <a:spAutoFit/>
          </a:bodyPr>
          <a:lstStyle/>
          <a:p>
            <a:r>
              <a:rPr lang="en-US" altLang="ja-JP" sz="1333" b="1" dirty="0"/>
              <a:t>Construction</a:t>
            </a:r>
            <a:br>
              <a:rPr lang="en-US" altLang="ja-JP" sz="1333" b="1" dirty="0"/>
            </a:br>
            <a:r>
              <a:rPr lang="en-US" altLang="ja-JP" sz="1333" b="1" dirty="0"/>
              <a:t>team A</a:t>
            </a:r>
            <a:endParaRPr lang="ja-JP" altLang="en-US" sz="1333" b="1" dirty="0"/>
          </a:p>
        </p:txBody>
      </p:sp>
      <p:sp>
        <p:nvSpPr>
          <p:cNvPr id="275" name="テキスト ボックス 274"/>
          <p:cNvSpPr txBox="1"/>
          <p:nvPr/>
        </p:nvSpPr>
        <p:spPr>
          <a:xfrm>
            <a:off x="8490165" y="3082092"/>
            <a:ext cx="1338828" cy="502573"/>
          </a:xfrm>
          <a:prstGeom prst="rect">
            <a:avLst/>
          </a:prstGeom>
          <a:noFill/>
        </p:spPr>
        <p:txBody>
          <a:bodyPr wrap="none" rtlCol="0">
            <a:spAutoFit/>
          </a:bodyPr>
          <a:lstStyle/>
          <a:p>
            <a:r>
              <a:rPr lang="en-US" altLang="ja-JP" sz="1333" b="1" dirty="0"/>
              <a:t>Construction</a:t>
            </a:r>
            <a:br>
              <a:rPr lang="en-US" altLang="ja-JP" sz="1333" b="1" dirty="0"/>
            </a:br>
            <a:r>
              <a:rPr lang="en-US" altLang="ja-JP" sz="1333" b="1" dirty="0"/>
              <a:t>team B</a:t>
            </a:r>
            <a:endParaRPr lang="ja-JP" altLang="en-US" sz="1333" b="1" dirty="0"/>
          </a:p>
        </p:txBody>
      </p:sp>
      <p:sp>
        <p:nvSpPr>
          <p:cNvPr id="276" name="テキスト ボックス 275"/>
          <p:cNvSpPr txBox="1"/>
          <p:nvPr/>
        </p:nvSpPr>
        <p:spPr>
          <a:xfrm>
            <a:off x="10512688" y="3686232"/>
            <a:ext cx="1134413" cy="502573"/>
          </a:xfrm>
          <a:prstGeom prst="rect">
            <a:avLst/>
          </a:prstGeom>
          <a:noFill/>
        </p:spPr>
        <p:txBody>
          <a:bodyPr wrap="none" rtlCol="0">
            <a:spAutoFit/>
          </a:bodyPr>
          <a:lstStyle/>
          <a:p>
            <a:r>
              <a:rPr lang="en-US" altLang="ja-JP" sz="1333" b="1" dirty="0"/>
              <a:t>Operation </a:t>
            </a:r>
            <a:br>
              <a:rPr lang="en-US" altLang="ja-JP" sz="1333" b="1" dirty="0"/>
            </a:br>
            <a:r>
              <a:rPr lang="en-US" altLang="ja-JP" sz="1333" b="1" dirty="0"/>
              <a:t>team B</a:t>
            </a:r>
            <a:endParaRPr lang="ja-JP" altLang="en-US" sz="1333" b="1" dirty="0"/>
          </a:p>
        </p:txBody>
      </p:sp>
      <p:sp>
        <p:nvSpPr>
          <p:cNvPr id="277" name="テキスト ボックス 276"/>
          <p:cNvSpPr txBox="1"/>
          <p:nvPr/>
        </p:nvSpPr>
        <p:spPr>
          <a:xfrm>
            <a:off x="9669689" y="3058334"/>
            <a:ext cx="1078309" cy="502573"/>
          </a:xfrm>
          <a:prstGeom prst="rect">
            <a:avLst/>
          </a:prstGeom>
          <a:noFill/>
        </p:spPr>
        <p:txBody>
          <a:bodyPr wrap="none" rtlCol="0">
            <a:spAutoFit/>
          </a:bodyPr>
          <a:lstStyle/>
          <a:p>
            <a:r>
              <a:rPr lang="en-US" altLang="ja-JP" sz="1333" b="1" dirty="0"/>
              <a:t>Operation</a:t>
            </a:r>
            <a:br>
              <a:rPr lang="en-US" altLang="ja-JP" sz="1333" b="1" dirty="0"/>
            </a:br>
            <a:r>
              <a:rPr lang="en-US" altLang="ja-JP" sz="1333" b="1" dirty="0"/>
              <a:t>team A</a:t>
            </a:r>
            <a:endParaRPr lang="ja-JP" altLang="en-US" sz="1333" b="1" dirty="0"/>
          </a:p>
        </p:txBody>
      </p:sp>
      <p:sp>
        <p:nvSpPr>
          <p:cNvPr id="283" name="正方形/長方形 282"/>
          <p:cNvSpPr/>
          <p:nvPr/>
        </p:nvSpPr>
        <p:spPr bwMode="auto">
          <a:xfrm>
            <a:off x="7948449" y="2960219"/>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84" name="グループ化 283"/>
          <p:cNvGrpSpPr>
            <a:grpSpLocks noChangeAspect="1"/>
          </p:cNvGrpSpPr>
          <p:nvPr/>
        </p:nvGrpSpPr>
        <p:grpSpPr bwMode="gray">
          <a:xfrm>
            <a:off x="7989532" y="3312405"/>
            <a:ext cx="233547" cy="260096"/>
            <a:chOff x="863600" y="1071564"/>
            <a:chExt cx="823913" cy="917576"/>
          </a:xfrm>
        </p:grpSpPr>
        <p:sp>
          <p:nvSpPr>
            <p:cNvPr id="285" name="フリーフォーム 2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7" name="グループ化 286"/>
          <p:cNvGrpSpPr>
            <a:grpSpLocks noChangeAspect="1"/>
          </p:cNvGrpSpPr>
          <p:nvPr/>
        </p:nvGrpSpPr>
        <p:grpSpPr bwMode="gray">
          <a:xfrm>
            <a:off x="8267463" y="3306893"/>
            <a:ext cx="233547" cy="260096"/>
            <a:chOff x="863600" y="1071564"/>
            <a:chExt cx="823913" cy="917576"/>
          </a:xfrm>
        </p:grpSpPr>
        <p:sp>
          <p:nvSpPr>
            <p:cNvPr id="288" name="フリーフォーム 2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0" name="グループ化 289"/>
          <p:cNvGrpSpPr>
            <a:grpSpLocks noChangeAspect="1"/>
          </p:cNvGrpSpPr>
          <p:nvPr/>
        </p:nvGrpSpPr>
        <p:grpSpPr bwMode="gray">
          <a:xfrm>
            <a:off x="7989532" y="2995777"/>
            <a:ext cx="233547" cy="260096"/>
            <a:chOff x="863600" y="1071564"/>
            <a:chExt cx="823913" cy="917576"/>
          </a:xfrm>
        </p:grpSpPr>
        <p:sp>
          <p:nvSpPr>
            <p:cNvPr id="291" name="フリーフォーム 2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3" name="グループ化 292"/>
          <p:cNvGrpSpPr>
            <a:grpSpLocks noChangeAspect="1"/>
          </p:cNvGrpSpPr>
          <p:nvPr/>
        </p:nvGrpSpPr>
        <p:grpSpPr bwMode="gray">
          <a:xfrm>
            <a:off x="8266337" y="2995777"/>
            <a:ext cx="233547" cy="260096"/>
            <a:chOff x="863600" y="1071564"/>
            <a:chExt cx="823913" cy="917576"/>
          </a:xfrm>
        </p:grpSpPr>
        <p:sp>
          <p:nvSpPr>
            <p:cNvPr id="294" name="フリーフォーム 2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96" name="正方形/長方形 295"/>
          <p:cNvSpPr/>
          <p:nvPr/>
        </p:nvSpPr>
        <p:spPr bwMode="auto">
          <a:xfrm>
            <a:off x="8832779" y="2383181"/>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97" name="グループ化 296"/>
          <p:cNvGrpSpPr>
            <a:grpSpLocks noChangeAspect="1"/>
          </p:cNvGrpSpPr>
          <p:nvPr/>
        </p:nvGrpSpPr>
        <p:grpSpPr bwMode="gray">
          <a:xfrm>
            <a:off x="8873861" y="2735368"/>
            <a:ext cx="233547" cy="260096"/>
            <a:chOff x="863600" y="1071564"/>
            <a:chExt cx="823913" cy="917576"/>
          </a:xfrm>
        </p:grpSpPr>
        <p:sp>
          <p:nvSpPr>
            <p:cNvPr id="298" name="フリーフォーム 2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0" name="グループ化 299"/>
          <p:cNvGrpSpPr>
            <a:grpSpLocks noChangeAspect="1"/>
          </p:cNvGrpSpPr>
          <p:nvPr/>
        </p:nvGrpSpPr>
        <p:grpSpPr bwMode="gray">
          <a:xfrm>
            <a:off x="9151792" y="2729856"/>
            <a:ext cx="233547" cy="260096"/>
            <a:chOff x="863600" y="1071564"/>
            <a:chExt cx="823913" cy="917576"/>
          </a:xfrm>
        </p:grpSpPr>
        <p:sp>
          <p:nvSpPr>
            <p:cNvPr id="301" name="フリーフォーム 30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3" name="グループ化 302"/>
          <p:cNvGrpSpPr>
            <a:grpSpLocks noChangeAspect="1"/>
          </p:cNvGrpSpPr>
          <p:nvPr/>
        </p:nvGrpSpPr>
        <p:grpSpPr bwMode="gray">
          <a:xfrm>
            <a:off x="8873861" y="2418740"/>
            <a:ext cx="233547" cy="260096"/>
            <a:chOff x="863600" y="1071564"/>
            <a:chExt cx="823913" cy="917576"/>
          </a:xfrm>
        </p:grpSpPr>
        <p:sp>
          <p:nvSpPr>
            <p:cNvPr id="304" name="フリーフォーム 30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6" name="グループ化 305"/>
          <p:cNvGrpSpPr>
            <a:grpSpLocks noChangeAspect="1"/>
          </p:cNvGrpSpPr>
          <p:nvPr/>
        </p:nvGrpSpPr>
        <p:grpSpPr bwMode="gray">
          <a:xfrm>
            <a:off x="9150667" y="2418740"/>
            <a:ext cx="233547" cy="260096"/>
            <a:chOff x="863600" y="1071564"/>
            <a:chExt cx="823913" cy="917576"/>
          </a:xfrm>
        </p:grpSpPr>
        <p:sp>
          <p:nvSpPr>
            <p:cNvPr id="307" name="フリーフォーム 30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09" name="メモ 308"/>
          <p:cNvSpPr/>
          <p:nvPr/>
        </p:nvSpPr>
        <p:spPr bwMode="auto">
          <a:xfrm>
            <a:off x="8654659" y="2626564"/>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0" name="メモ 309"/>
          <p:cNvSpPr/>
          <p:nvPr/>
        </p:nvSpPr>
        <p:spPr bwMode="auto">
          <a:xfrm>
            <a:off x="7749056" y="3202673"/>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1" name="正方形/長方形 310"/>
          <p:cNvSpPr/>
          <p:nvPr/>
        </p:nvSpPr>
        <p:spPr bwMode="auto">
          <a:xfrm>
            <a:off x="9991237" y="2376987"/>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12" name="グループ化 311"/>
          <p:cNvGrpSpPr>
            <a:grpSpLocks noChangeAspect="1"/>
          </p:cNvGrpSpPr>
          <p:nvPr/>
        </p:nvGrpSpPr>
        <p:grpSpPr bwMode="gray">
          <a:xfrm>
            <a:off x="10032320" y="2729173"/>
            <a:ext cx="233547" cy="260096"/>
            <a:chOff x="863600" y="1071564"/>
            <a:chExt cx="823913" cy="917576"/>
          </a:xfrm>
        </p:grpSpPr>
        <p:sp>
          <p:nvSpPr>
            <p:cNvPr id="313" name="フリーフォーム 3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5" name="グループ化 314"/>
          <p:cNvGrpSpPr>
            <a:grpSpLocks noChangeAspect="1"/>
          </p:cNvGrpSpPr>
          <p:nvPr/>
        </p:nvGrpSpPr>
        <p:grpSpPr bwMode="gray">
          <a:xfrm>
            <a:off x="10310251" y="2723661"/>
            <a:ext cx="233547" cy="260096"/>
            <a:chOff x="863600" y="1071564"/>
            <a:chExt cx="823913" cy="917576"/>
          </a:xfrm>
        </p:grpSpPr>
        <p:sp>
          <p:nvSpPr>
            <p:cNvPr id="316" name="フリーフォーム 31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8" name="グループ化 317"/>
          <p:cNvGrpSpPr>
            <a:grpSpLocks noChangeAspect="1"/>
          </p:cNvGrpSpPr>
          <p:nvPr/>
        </p:nvGrpSpPr>
        <p:grpSpPr bwMode="gray">
          <a:xfrm>
            <a:off x="10032320" y="2412545"/>
            <a:ext cx="233547" cy="260096"/>
            <a:chOff x="863600" y="1071564"/>
            <a:chExt cx="823913" cy="917576"/>
          </a:xfrm>
        </p:grpSpPr>
        <p:sp>
          <p:nvSpPr>
            <p:cNvPr id="319" name="フリーフォーム 31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1" name="グループ化 320"/>
          <p:cNvGrpSpPr>
            <a:grpSpLocks noChangeAspect="1"/>
          </p:cNvGrpSpPr>
          <p:nvPr/>
        </p:nvGrpSpPr>
        <p:grpSpPr bwMode="gray">
          <a:xfrm>
            <a:off x="10309125" y="2412545"/>
            <a:ext cx="233547" cy="260096"/>
            <a:chOff x="863600" y="1071564"/>
            <a:chExt cx="823913" cy="917576"/>
          </a:xfrm>
        </p:grpSpPr>
        <p:sp>
          <p:nvSpPr>
            <p:cNvPr id="322" name="フリーフォーム 3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24" name="正方形/長方形 323"/>
          <p:cNvSpPr/>
          <p:nvPr/>
        </p:nvSpPr>
        <p:spPr bwMode="auto">
          <a:xfrm>
            <a:off x="10800667" y="3029041"/>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25" name="グループ化 324"/>
          <p:cNvGrpSpPr>
            <a:grpSpLocks noChangeAspect="1"/>
          </p:cNvGrpSpPr>
          <p:nvPr/>
        </p:nvGrpSpPr>
        <p:grpSpPr bwMode="gray">
          <a:xfrm>
            <a:off x="10841749" y="3381228"/>
            <a:ext cx="233547" cy="260096"/>
            <a:chOff x="863600" y="1071564"/>
            <a:chExt cx="823913" cy="917576"/>
          </a:xfrm>
        </p:grpSpPr>
        <p:sp>
          <p:nvSpPr>
            <p:cNvPr id="326" name="フリーフォーム 3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8" name="グループ化 327"/>
          <p:cNvGrpSpPr>
            <a:grpSpLocks noChangeAspect="1"/>
          </p:cNvGrpSpPr>
          <p:nvPr/>
        </p:nvGrpSpPr>
        <p:grpSpPr bwMode="gray">
          <a:xfrm>
            <a:off x="11119680" y="3375716"/>
            <a:ext cx="233547" cy="260096"/>
            <a:chOff x="863600" y="1071564"/>
            <a:chExt cx="823913" cy="917576"/>
          </a:xfrm>
        </p:grpSpPr>
        <p:sp>
          <p:nvSpPr>
            <p:cNvPr id="329" name="フリーフォーム 3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1" name="グループ化 330"/>
          <p:cNvGrpSpPr>
            <a:grpSpLocks noChangeAspect="1"/>
          </p:cNvGrpSpPr>
          <p:nvPr/>
        </p:nvGrpSpPr>
        <p:grpSpPr bwMode="gray">
          <a:xfrm>
            <a:off x="10841749" y="3064600"/>
            <a:ext cx="233547" cy="260096"/>
            <a:chOff x="863600" y="1071564"/>
            <a:chExt cx="823913" cy="917576"/>
          </a:xfrm>
        </p:grpSpPr>
        <p:sp>
          <p:nvSpPr>
            <p:cNvPr id="332" name="フリーフォーム 3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4" name="グループ化 333"/>
          <p:cNvGrpSpPr>
            <a:grpSpLocks noChangeAspect="1"/>
          </p:cNvGrpSpPr>
          <p:nvPr/>
        </p:nvGrpSpPr>
        <p:grpSpPr bwMode="gray">
          <a:xfrm>
            <a:off x="11118555" y="3064600"/>
            <a:ext cx="233547" cy="260096"/>
            <a:chOff x="863600" y="1071564"/>
            <a:chExt cx="823913" cy="917576"/>
          </a:xfrm>
        </p:grpSpPr>
        <p:sp>
          <p:nvSpPr>
            <p:cNvPr id="335" name="フリーフォーム 3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37" name="メモ 336"/>
          <p:cNvSpPr/>
          <p:nvPr/>
        </p:nvSpPr>
        <p:spPr bwMode="auto">
          <a:xfrm>
            <a:off x="9740591" y="258582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8" name="メモ 337"/>
          <p:cNvSpPr/>
          <p:nvPr/>
        </p:nvSpPr>
        <p:spPr bwMode="auto">
          <a:xfrm>
            <a:off x="11331199" y="3158421"/>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9" name="正方形/長方形 338"/>
          <p:cNvSpPr/>
          <p:nvPr/>
        </p:nvSpPr>
        <p:spPr bwMode="auto">
          <a:xfrm>
            <a:off x="9350676" y="4050563"/>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40" name="グループ化 339"/>
          <p:cNvGrpSpPr>
            <a:grpSpLocks noChangeAspect="1"/>
          </p:cNvGrpSpPr>
          <p:nvPr/>
        </p:nvGrpSpPr>
        <p:grpSpPr bwMode="gray">
          <a:xfrm>
            <a:off x="9391759" y="4402749"/>
            <a:ext cx="233547" cy="260096"/>
            <a:chOff x="863600" y="1071564"/>
            <a:chExt cx="823913" cy="917576"/>
          </a:xfrm>
        </p:grpSpPr>
        <p:sp>
          <p:nvSpPr>
            <p:cNvPr id="341" name="フリーフォーム 3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3" name="グループ化 342"/>
          <p:cNvGrpSpPr>
            <a:grpSpLocks noChangeAspect="1"/>
          </p:cNvGrpSpPr>
          <p:nvPr/>
        </p:nvGrpSpPr>
        <p:grpSpPr bwMode="gray">
          <a:xfrm>
            <a:off x="9669689" y="4397237"/>
            <a:ext cx="233547" cy="260096"/>
            <a:chOff x="863600" y="1071564"/>
            <a:chExt cx="823913" cy="917576"/>
          </a:xfrm>
        </p:grpSpPr>
        <p:sp>
          <p:nvSpPr>
            <p:cNvPr id="344" name="フリーフォーム 3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6" name="グループ化 345"/>
          <p:cNvGrpSpPr>
            <a:grpSpLocks noChangeAspect="1"/>
          </p:cNvGrpSpPr>
          <p:nvPr/>
        </p:nvGrpSpPr>
        <p:grpSpPr bwMode="gray">
          <a:xfrm>
            <a:off x="9391759" y="4086121"/>
            <a:ext cx="233547" cy="260096"/>
            <a:chOff x="863600" y="1071564"/>
            <a:chExt cx="823913" cy="917576"/>
          </a:xfrm>
        </p:grpSpPr>
        <p:sp>
          <p:nvSpPr>
            <p:cNvPr id="347" name="フリーフォーム 34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9" name="グループ化 348"/>
          <p:cNvGrpSpPr>
            <a:grpSpLocks noChangeAspect="1"/>
          </p:cNvGrpSpPr>
          <p:nvPr/>
        </p:nvGrpSpPr>
        <p:grpSpPr bwMode="gray">
          <a:xfrm>
            <a:off x="9668564" y="4086121"/>
            <a:ext cx="233547" cy="260096"/>
            <a:chOff x="863600" y="1071564"/>
            <a:chExt cx="823913" cy="917576"/>
          </a:xfrm>
        </p:grpSpPr>
        <p:sp>
          <p:nvSpPr>
            <p:cNvPr id="350" name="フリーフォーム 3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 name="グループ化 20"/>
          <p:cNvGrpSpPr/>
          <p:nvPr/>
        </p:nvGrpSpPr>
        <p:grpSpPr>
          <a:xfrm>
            <a:off x="9919979" y="4219405"/>
            <a:ext cx="578581" cy="630532"/>
            <a:chOff x="7413163" y="3244813"/>
            <a:chExt cx="433936" cy="472899"/>
          </a:xfrm>
        </p:grpSpPr>
        <p:sp>
          <p:nvSpPr>
            <p:cNvPr id="125" name="メモ 124"/>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6" name="メモ 125"/>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7" name="メモ 126"/>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8" name="メモ 127"/>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356" name="円/楕円 355"/>
          <p:cNvSpPr/>
          <p:nvPr/>
        </p:nvSpPr>
        <p:spPr bwMode="auto">
          <a:xfrm>
            <a:off x="9686198" y="3976453"/>
            <a:ext cx="985625" cy="1024977"/>
          </a:xfrm>
          <a:prstGeom prst="ellipse">
            <a:avLst/>
          </a:prstGeom>
          <a:noFill/>
          <a:ln w="38100">
            <a:solidFill>
              <a:srgbClr val="FF0000"/>
            </a:solidFill>
            <a:prstDash val="sysDot"/>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7" name="テキスト ボックス 356"/>
          <p:cNvSpPr txBox="1"/>
          <p:nvPr/>
        </p:nvSpPr>
        <p:spPr>
          <a:xfrm>
            <a:off x="9747062" y="4974281"/>
            <a:ext cx="974434" cy="502573"/>
          </a:xfrm>
          <a:prstGeom prst="rect">
            <a:avLst/>
          </a:prstGeom>
          <a:noFill/>
        </p:spPr>
        <p:txBody>
          <a:bodyPr wrap="none" rtlCol="0">
            <a:spAutoFit/>
          </a:bodyPr>
          <a:lstStyle/>
          <a:p>
            <a:pPr algn="ctr"/>
            <a:r>
              <a:rPr lang="en-US" altLang="ja-JP" sz="1333" b="1" dirty="0" smtClean="0">
                <a:solidFill>
                  <a:srgbClr val="FF0000"/>
                </a:solidFill>
              </a:rPr>
              <a:t>Shared </a:t>
            </a:r>
            <a:br>
              <a:rPr lang="en-US" altLang="ja-JP" sz="1333" b="1" dirty="0" smtClean="0">
                <a:solidFill>
                  <a:srgbClr val="FF0000"/>
                </a:solidFill>
              </a:rPr>
            </a:br>
            <a:r>
              <a:rPr lang="en-US" altLang="ja-JP" sz="1333" b="1" dirty="0" err="1" smtClean="0">
                <a:solidFill>
                  <a:srgbClr val="FF0000"/>
                </a:solidFill>
              </a:rPr>
              <a:t>conf</a:t>
            </a:r>
            <a:r>
              <a:rPr lang="en-US" altLang="ja-JP" sz="1333" b="1" dirty="0" smtClean="0">
                <a:solidFill>
                  <a:srgbClr val="FF0000"/>
                </a:solidFill>
              </a:rPr>
              <a:t> info</a:t>
            </a:r>
            <a:endParaRPr lang="ja-JP" altLang="en-US" sz="1333" b="1" dirty="0">
              <a:solidFill>
                <a:srgbClr val="FF0000"/>
              </a:solidFill>
            </a:endParaRPr>
          </a:p>
        </p:txBody>
      </p:sp>
      <p:sp>
        <p:nvSpPr>
          <p:cNvPr id="180" name="下矢印 17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4" name="角丸四角形 1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a:t>Conf</a:t>
            </a:r>
            <a:r>
              <a:rPr lang="en-US" altLang="ja-JP" sz="1600" b="1" dirty="0"/>
              <a:t> Info</a:t>
            </a:r>
            <a:endParaRPr lang="ja-JP" altLang="en-US" sz="1600" b="1" dirty="0"/>
          </a:p>
        </p:txBody>
      </p:sp>
      <p:sp>
        <p:nvSpPr>
          <p:cNvPr id="115" name="角丸四角形 114"/>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17" name="角丸四角形 116"/>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9" name="角丸四角形 11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a:t>
            </a:r>
            <a:r>
              <a:rPr lang="en-US" altLang="ja-JP" sz="1500" b="1" spc="-150" dirty="0" err="1"/>
              <a:t>Conf</a:t>
            </a:r>
            <a:r>
              <a:rPr lang="en-US" altLang="ja-JP" sz="1500" b="1" spc="-150" dirty="0"/>
              <a:t> info’s management </a:t>
            </a:r>
            <a:r>
              <a:rPr lang="en-US" altLang="ja-JP" sz="1500" b="1" spc="-150" dirty="0" smtClean="0"/>
              <a:t>forms</a:t>
            </a:r>
            <a:endParaRPr lang="ja-JP" altLang="en-US" sz="1500" b="1" spc="-150" dirty="0"/>
          </a:p>
        </p:txBody>
      </p:sp>
      <p:sp>
        <p:nvSpPr>
          <p:cNvPr id="179" name="角丸四角形 178"/>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82" name="正方形/長方形 181"/>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3" name="正方形/長方形 182"/>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184" name="正方形/長方形 183"/>
          <p:cNvSpPr/>
          <p:nvPr/>
        </p:nvSpPr>
        <p:spPr bwMode="auto">
          <a:xfrm>
            <a:off x="3003289" y="5412992"/>
            <a:ext cx="8937251" cy="112679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① </a:t>
            </a:r>
            <a:r>
              <a:rPr lang="en-US" altLang="ja-JP" b="1" dirty="0" smtClean="0">
                <a:latin typeface="+mj-ea"/>
              </a:rPr>
              <a:t>Clarify the purpose and decide the scope of the 	  	   	 management</a:t>
            </a:r>
            <a:endParaRPr lang="ja-JP" altLang="en-US" b="1" dirty="0">
              <a:latin typeface="+mj-ea"/>
            </a:endParaRPr>
          </a:p>
          <a:p>
            <a:r>
              <a:rPr lang="ja-JP" altLang="en-US" b="1" dirty="0">
                <a:latin typeface="+mj-ea"/>
              </a:rPr>
              <a:t>　　　② </a:t>
            </a:r>
            <a:r>
              <a:rPr lang="en-US" altLang="ja-JP" b="1" dirty="0" smtClean="0">
                <a:latin typeface="+mj-ea"/>
              </a:rPr>
              <a:t>There are several ways to manage existing </a:t>
            </a:r>
            <a:r>
              <a:rPr lang="en-US" altLang="ja-JP" b="1" dirty="0" err="1" smtClean="0">
                <a:latin typeface="+mj-ea"/>
              </a:rPr>
              <a:t>conf</a:t>
            </a:r>
            <a:r>
              <a:rPr lang="en-US" altLang="ja-JP" b="1" dirty="0" smtClean="0">
                <a:latin typeface="+mj-ea"/>
              </a:rPr>
              <a:t> info</a:t>
            </a:r>
            <a:endParaRPr lang="en-US" altLang="ja-JP" b="1" dirty="0">
              <a:latin typeface="+mj-ea"/>
            </a:endParaRPr>
          </a:p>
          <a:p>
            <a:r>
              <a:rPr lang="ja-JP" altLang="en-US" b="1" dirty="0">
                <a:latin typeface="+mj-ea"/>
              </a:rPr>
              <a:t>　　　③ </a:t>
            </a:r>
            <a:r>
              <a:rPr lang="en-US" altLang="ja-JP" b="1" dirty="0" smtClean="0">
                <a:latin typeface="+mj-ea"/>
              </a:rPr>
              <a:t>Example) </a:t>
            </a:r>
            <a:r>
              <a:rPr lang="en-US" altLang="ja-JP" b="1" dirty="0" err="1" smtClean="0">
                <a:latin typeface="+mj-ea"/>
              </a:rPr>
              <a:t>conf</a:t>
            </a:r>
            <a:r>
              <a:rPr lang="en-US" altLang="ja-JP" b="1" dirty="0" smtClean="0">
                <a:latin typeface="+mj-ea"/>
              </a:rPr>
              <a:t> info </a:t>
            </a:r>
            <a:r>
              <a:rPr lang="en-US" altLang="ja-JP" b="1" dirty="0" smtClean="0">
                <a:latin typeface="+mj-ea"/>
              </a:rPr>
              <a:t>collected from an actual project.</a:t>
            </a:r>
            <a:endParaRPr lang="ja-JP" altLang="en-US" b="1" dirty="0">
              <a:latin typeface="+mj-ea"/>
            </a:endParaRPr>
          </a:p>
        </p:txBody>
      </p:sp>
      <p:sp>
        <p:nvSpPr>
          <p:cNvPr id="185" name="角丸四角形 184"/>
          <p:cNvSpPr/>
          <p:nvPr/>
        </p:nvSpPr>
        <p:spPr bwMode="auto">
          <a:xfrm rot="20999056">
            <a:off x="2676073" y="5070381"/>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7" name="下矢印 186"/>
          <p:cNvSpPr/>
          <p:nvPr/>
        </p:nvSpPr>
        <p:spPr bwMode="auto">
          <a:xfrm>
            <a:off x="11035950" y="5231546"/>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smtClean="0">
                <a:latin typeface="+mj-ea"/>
                <a:ea typeface="+mj-ea"/>
              </a:rPr>
              <a:t>Check </a:t>
            </a:r>
            <a:br>
              <a:rPr lang="en-US" altLang="ja-JP" sz="1067" b="1" dirty="0" smtClean="0">
                <a:latin typeface="+mj-ea"/>
                <a:ea typeface="+mj-ea"/>
              </a:rPr>
            </a:br>
            <a:r>
              <a:rPr lang="en-US" altLang="ja-JP" sz="1067" b="1" dirty="0" smtClean="0">
                <a:latin typeface="+mj-ea"/>
                <a:ea typeface="+mj-ea"/>
              </a:rPr>
              <a:t>next</a:t>
            </a:r>
            <a:br>
              <a:rPr lang="en-US" altLang="ja-JP" sz="1067" b="1" dirty="0" smtClean="0">
                <a:latin typeface="+mj-ea"/>
                <a:ea typeface="+mj-ea"/>
              </a:rPr>
            </a:br>
            <a:r>
              <a:rPr lang="en-US" altLang="ja-JP" sz="1067" b="1" dirty="0" smtClean="0">
                <a:latin typeface="+mj-ea"/>
                <a:ea typeface="+mj-ea"/>
              </a:rPr>
              <a:t>page</a:t>
            </a:r>
            <a:endParaRPr lang="ja-JP" altLang="en-US" sz="1600" b="1" dirty="0">
              <a:latin typeface="+mj-ea"/>
              <a:ea typeface="+mj-ea"/>
            </a:endParaRPr>
          </a:p>
        </p:txBody>
      </p:sp>
    </p:spTree>
    <p:extLst>
      <p:ext uri="{BB962C8B-B14F-4D97-AF65-F5344CB8AC3E}">
        <p14:creationId xmlns:p14="http://schemas.microsoft.com/office/powerpoint/2010/main" val="3141026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First, one should clarify the goal. After that, we can decide the scope of the </a:t>
            </a:r>
            <a:r>
              <a:rPr lang="en-US" altLang="ja-JP" sz="1867" b="1" dirty="0" err="1" smtClean="0">
                <a:latin typeface="+mj-ea"/>
                <a:ea typeface="+mj-ea"/>
              </a:rPr>
              <a:t>conf</a:t>
            </a:r>
            <a:r>
              <a:rPr lang="en-US" altLang="ja-JP" sz="1867" b="1" dirty="0" smtClean="0">
                <a:latin typeface="+mj-ea"/>
                <a:ea typeface="+mj-ea"/>
              </a:rPr>
              <a:t> information </a:t>
            </a:r>
            <a:r>
              <a:rPr lang="en-US" altLang="ja-JP" sz="1867" b="1" dirty="0" smtClean="0">
                <a:latin typeface="+mj-ea"/>
                <a:ea typeface="+mj-ea"/>
              </a:rPr>
              <a:t>we want to collect. A more specific example can be found below </a:t>
            </a:r>
            <a:r>
              <a:rPr lang="ja-JP" altLang="en-US" sz="1867" b="1" dirty="0" err="1" smtClean="0">
                <a:latin typeface="+mj-ea"/>
                <a:ea typeface="+mj-ea"/>
              </a:rPr>
              <a:t>。</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en-US" altLang="ja-JP" sz="1867" b="1" dirty="0" smtClean="0">
                <a:latin typeface="+mj-ea"/>
                <a:ea typeface="+mj-ea"/>
              </a:rPr>
              <a:t>0</a:t>
            </a:r>
            <a:endParaRPr lang="en-US" altLang="ja-JP" sz="1867" b="1" dirty="0">
              <a:latin typeface="+mj-ea"/>
              <a:ea typeface="+mj-ea"/>
            </a:endParaRPr>
          </a:p>
          <a:p>
            <a:r>
              <a:rPr lang="en-US" altLang="ja-JP" sz="1867" b="1" dirty="0" smtClean="0">
                <a:latin typeface="+mj-ea"/>
                <a:ea typeface="+mj-ea"/>
              </a:rPr>
              <a:t>Problems such as collecting too much or unnecessary information </a:t>
            </a:r>
            <a:br>
              <a:rPr lang="en-US" altLang="ja-JP" sz="1867" b="1" dirty="0" smtClean="0">
                <a:latin typeface="+mj-ea"/>
                <a:ea typeface="+mj-ea"/>
              </a:rPr>
            </a:br>
            <a:r>
              <a:rPr lang="en-US" altLang="ja-JP" sz="1867" b="1" dirty="0" smtClean="0">
                <a:latin typeface="+mj-ea"/>
                <a:ea typeface="+mj-ea"/>
              </a:rPr>
              <a:t>may occur if there are no clear goals.</a:t>
            </a:r>
            <a:endParaRPr lang="en-US" altLang="ja-JP" sz="1867" b="1" dirty="0">
              <a:latin typeface="+mj-ea"/>
              <a:ea typeface="+mj-ea"/>
            </a:endParaRPr>
          </a:p>
          <a:p>
            <a:r>
              <a:rPr lang="en-US" altLang="ja-JP" sz="1867" b="1" dirty="0" smtClean="0">
                <a:latin typeface="+mj-ea"/>
              </a:rPr>
              <a:t>If there are multiple goals, we recommend to number them by priority and create the CMDBs in order.</a:t>
            </a:r>
            <a:endParaRPr lang="en-US" altLang="ja-JP" sz="1867" b="1" dirty="0">
              <a:solidFill>
                <a:srgbClr val="FF0000"/>
              </a:solidFill>
              <a:latin typeface="+mj-ea"/>
            </a:endParaRPr>
          </a:p>
        </p:txBody>
      </p:sp>
      <p:graphicFrame>
        <p:nvGraphicFramePr>
          <p:cNvPr id="13" name="コンテンツ プレースホルダー 13"/>
          <p:cNvGraphicFramePr>
            <a:graphicFrameLocks/>
          </p:cNvGraphicFramePr>
          <p:nvPr>
            <p:extLst>
              <p:ext uri="{D42A27DB-BD31-4B8C-83A1-F6EECF244321}">
                <p14:modId xmlns:p14="http://schemas.microsoft.com/office/powerpoint/2010/main" val="978254192"/>
              </p:ext>
            </p:extLst>
          </p:nvPr>
        </p:nvGraphicFramePr>
        <p:xfrm>
          <a:off x="3124314" y="2320549"/>
          <a:ext cx="4778497" cy="2854960"/>
        </p:xfrm>
        <a:graphic>
          <a:graphicData uri="http://schemas.openxmlformats.org/drawingml/2006/table">
            <a:tbl>
              <a:tblPr firstRow="1" bandRow="1">
                <a:tableStyleId>{5C22544A-7EE6-4342-B048-85BDC9FD1C3A}</a:tableStyleId>
              </a:tblPr>
              <a:tblGrid>
                <a:gridCol w="2107566">
                  <a:extLst>
                    <a:ext uri="{9D8B030D-6E8A-4147-A177-3AD203B41FA5}">
                      <a16:colId xmlns:a16="http://schemas.microsoft.com/office/drawing/2014/main" val="20001"/>
                    </a:ext>
                  </a:extLst>
                </a:gridCol>
                <a:gridCol w="2670931">
                  <a:extLst>
                    <a:ext uri="{9D8B030D-6E8A-4147-A177-3AD203B41FA5}">
                      <a16:colId xmlns:a16="http://schemas.microsoft.com/office/drawing/2014/main" val="20002"/>
                    </a:ext>
                  </a:extLst>
                </a:gridCol>
              </a:tblGrid>
              <a:tr h="325120">
                <a:tc>
                  <a:txBody>
                    <a:bodyPr/>
                    <a:lstStyle/>
                    <a:p>
                      <a:pPr algn="ctr"/>
                      <a:r>
                        <a:rPr kumimoji="1" lang="en-US" altLang="ja-JP" sz="1300" dirty="0" smtClean="0"/>
                        <a:t>Goals often used</a:t>
                      </a:r>
                      <a:endParaRPr kumimoji="1" lang="ja-JP" altLang="en-US" sz="1300" dirty="0"/>
                    </a:p>
                  </a:txBody>
                  <a:tcPr marL="121920" marR="121920" marT="60960" marB="60960"/>
                </a:tc>
                <a:tc>
                  <a:txBody>
                    <a:bodyPr/>
                    <a:lstStyle/>
                    <a:p>
                      <a:pPr algn="ctr"/>
                      <a:r>
                        <a:rPr kumimoji="1" lang="en-US" altLang="ja-JP" sz="1300" dirty="0" smtClean="0"/>
                        <a:t>Scope</a:t>
                      </a:r>
                      <a:r>
                        <a:rPr kumimoji="1" lang="en-US" altLang="ja-JP" sz="1300" baseline="0" dirty="0" smtClean="0"/>
                        <a:t> of information</a:t>
                      </a:r>
                      <a:endParaRPr kumimoji="1" lang="ja-JP" altLang="en-US" sz="1300" dirty="0"/>
                    </a:p>
                  </a:txBody>
                  <a:tcPr marL="121920" marR="121920" marT="60960" marB="60960"/>
                </a:tc>
                <a:extLst>
                  <a:ext uri="{0D108BD9-81ED-4DB2-BD59-A6C34878D82A}">
                    <a16:rowId xmlns:a16="http://schemas.microsoft.com/office/drawing/2014/main" val="10000"/>
                  </a:ext>
                </a:extLst>
              </a:tr>
              <a:tr h="325120">
                <a:tc>
                  <a:txBody>
                    <a:bodyPr/>
                    <a:lstStyle/>
                    <a:p>
                      <a:r>
                        <a:rPr kumimoji="1" lang="en-US" altLang="ja-JP" sz="1300" dirty="0" smtClean="0"/>
                        <a:t>1) IP</a:t>
                      </a:r>
                      <a:r>
                        <a:rPr kumimoji="1" lang="en-US" altLang="ja-JP" sz="1300" baseline="0" dirty="0" smtClean="0"/>
                        <a:t> Address Management</a:t>
                      </a:r>
                      <a:endParaRPr kumimoji="1" lang="ja-JP" altLang="en-US" sz="1300" dirty="0"/>
                    </a:p>
                  </a:txBody>
                  <a:tcPr marL="121920" marR="121920" marT="60960" marB="60960"/>
                </a:tc>
                <a:tc>
                  <a:txBody>
                    <a:bodyPr/>
                    <a:lstStyle/>
                    <a:p>
                      <a:r>
                        <a:rPr kumimoji="1" lang="en-US" altLang="ja-JP" sz="1300" dirty="0" smtClean="0"/>
                        <a:t>IP,</a:t>
                      </a:r>
                      <a:r>
                        <a:rPr kumimoji="1" lang="en-US" altLang="ja-JP" sz="1300" baseline="0" dirty="0" smtClean="0"/>
                        <a:t> </a:t>
                      </a:r>
                      <a:r>
                        <a:rPr kumimoji="1" lang="en-US" altLang="ja-JP" sz="1300" dirty="0" smtClean="0"/>
                        <a:t>Segments,</a:t>
                      </a:r>
                      <a:r>
                        <a:rPr kumimoji="1" lang="en-US" altLang="ja-JP" sz="1300" baseline="0" dirty="0" smtClean="0"/>
                        <a:t> </a:t>
                      </a:r>
                      <a:r>
                        <a:rPr kumimoji="1" lang="en-US" altLang="ja-JP" sz="1300" dirty="0" smtClean="0"/>
                        <a:t>Etc.</a:t>
                      </a:r>
                      <a:endParaRPr kumimoji="1" lang="ja-JP" altLang="en-US" sz="1300" dirty="0"/>
                    </a:p>
                  </a:txBody>
                  <a:tcPr marL="121920" marR="121920" marT="60960" marB="60960"/>
                </a:tc>
                <a:extLst>
                  <a:ext uri="{0D108BD9-81ED-4DB2-BD59-A6C34878D82A}">
                    <a16:rowId xmlns:a16="http://schemas.microsoft.com/office/drawing/2014/main" val="10001"/>
                  </a:ext>
                </a:extLst>
              </a:tr>
              <a:tr h="325120">
                <a:tc>
                  <a:txBody>
                    <a:bodyPr/>
                    <a:lstStyle/>
                    <a:p>
                      <a:r>
                        <a:rPr kumimoji="1" lang="en-US" altLang="ja-JP" sz="1300" dirty="0" smtClean="0"/>
                        <a:t>2) Assets</a:t>
                      </a:r>
                      <a:r>
                        <a:rPr kumimoji="1" lang="en-US" altLang="ja-JP" sz="1300" baseline="0" dirty="0" smtClean="0"/>
                        <a:t> Management</a:t>
                      </a:r>
                      <a:endParaRPr kumimoji="1" lang="ja-JP" altLang="en-US" sz="1300" dirty="0"/>
                    </a:p>
                  </a:txBody>
                  <a:tcPr marL="121920" marR="121920" marT="60960" marB="60960"/>
                </a:tc>
                <a:tc>
                  <a:txBody>
                    <a:bodyPr/>
                    <a:lstStyle/>
                    <a:p>
                      <a:r>
                        <a:rPr kumimoji="1" lang="en-US" altLang="ja-JP" sz="1300" dirty="0" smtClean="0"/>
                        <a:t>Serial</a:t>
                      </a:r>
                      <a:r>
                        <a:rPr kumimoji="1" lang="en-US" altLang="ja-JP" sz="1300" baseline="0" dirty="0" smtClean="0"/>
                        <a:t> Number, License, etc.</a:t>
                      </a:r>
                      <a:endParaRPr kumimoji="1" lang="ja-JP" altLang="en-US" sz="1300" dirty="0"/>
                    </a:p>
                  </a:txBody>
                  <a:tcPr marL="121920" marR="121920" marT="60960" marB="60960"/>
                </a:tc>
                <a:extLst>
                  <a:ext uri="{0D108BD9-81ED-4DB2-BD59-A6C34878D82A}">
                    <a16:rowId xmlns:a16="http://schemas.microsoft.com/office/drawing/2014/main" val="10002"/>
                  </a:ext>
                </a:extLst>
              </a:tr>
              <a:tr h="325120">
                <a:tc>
                  <a:txBody>
                    <a:bodyPr/>
                    <a:lstStyle/>
                    <a:p>
                      <a:r>
                        <a:rPr kumimoji="1" lang="en-US" altLang="ja-JP" sz="1300" dirty="0" smtClean="0"/>
                        <a:t>3) Server</a:t>
                      </a:r>
                      <a:r>
                        <a:rPr kumimoji="1" lang="en-US" altLang="ja-JP" sz="1300" baseline="0" dirty="0" smtClean="0"/>
                        <a:t> construction</a:t>
                      </a:r>
                      <a:endParaRPr kumimoji="1" lang="ja-JP" altLang="en-US" sz="1300" dirty="0"/>
                    </a:p>
                  </a:txBody>
                  <a:tcPr marL="121920" marR="121920" marT="60960" marB="60960"/>
                </a:tc>
                <a:tc>
                  <a:txBody>
                    <a:bodyPr/>
                    <a:lstStyle/>
                    <a:p>
                      <a:r>
                        <a:rPr kumimoji="1" lang="en-US" altLang="ja-JP" sz="1300" dirty="0" smtClean="0"/>
                        <a:t>IP</a:t>
                      </a:r>
                      <a:r>
                        <a:rPr kumimoji="1" lang="en-US" altLang="ja-JP" sz="1300" baseline="0" dirty="0" smtClean="0"/>
                        <a:t>,  Host name, etc.</a:t>
                      </a:r>
                      <a:endParaRPr kumimoji="1" lang="ja-JP" altLang="en-US" sz="1300" dirty="0"/>
                    </a:p>
                  </a:txBody>
                  <a:tcPr marL="121920" marR="121920" marT="60960" marB="60960"/>
                </a:tc>
                <a:extLst>
                  <a:ext uri="{0D108BD9-81ED-4DB2-BD59-A6C34878D82A}">
                    <a16:rowId xmlns:a16="http://schemas.microsoft.com/office/drawing/2014/main" val="10003"/>
                  </a:ext>
                </a:extLst>
              </a:tr>
              <a:tr h="325120">
                <a:tc>
                  <a:txBody>
                    <a:bodyPr/>
                    <a:lstStyle/>
                    <a:p>
                      <a:r>
                        <a:rPr kumimoji="1" lang="en-US" altLang="ja-JP" sz="1300" dirty="0" smtClean="0"/>
                        <a:t>4) NW</a:t>
                      </a:r>
                      <a:r>
                        <a:rPr kumimoji="1" lang="ja-JP" altLang="en-US" sz="1300" baseline="0" dirty="0" smtClean="0"/>
                        <a:t> </a:t>
                      </a:r>
                      <a:r>
                        <a:rPr kumimoji="1" lang="en-US" altLang="ja-JP" sz="1300" baseline="0" dirty="0" smtClean="0"/>
                        <a:t>device construction</a:t>
                      </a:r>
                      <a:endParaRPr kumimoji="1" lang="ja-JP" altLang="en-US" sz="1300" dirty="0"/>
                    </a:p>
                  </a:txBody>
                  <a:tcPr marL="121920" marR="121920" marT="60960" marB="60960"/>
                </a:tc>
                <a:tc>
                  <a:txBody>
                    <a:bodyPr/>
                    <a:lstStyle/>
                    <a:p>
                      <a:r>
                        <a:rPr kumimoji="1" lang="en-US" altLang="ja-JP" sz="1300" dirty="0" smtClean="0"/>
                        <a:t>Interface</a:t>
                      </a:r>
                      <a:r>
                        <a:rPr kumimoji="1" lang="en-US" altLang="ja-JP" sz="1300" baseline="0" dirty="0" smtClean="0"/>
                        <a:t> Numbers, </a:t>
                      </a:r>
                      <a:r>
                        <a:rPr kumimoji="1" lang="en-US" altLang="ja-JP" sz="1300" dirty="0" smtClean="0"/>
                        <a:t>VLAN,</a:t>
                      </a:r>
                      <a:r>
                        <a:rPr kumimoji="1" lang="en-US" altLang="ja-JP" sz="1300" baseline="0" dirty="0" smtClean="0"/>
                        <a:t> etc.</a:t>
                      </a:r>
                      <a:endParaRPr kumimoji="1" lang="ja-JP" altLang="en-US" sz="1300" dirty="0"/>
                    </a:p>
                  </a:txBody>
                  <a:tcPr marL="121920" marR="121920" marT="60960" marB="60960"/>
                </a:tc>
                <a:extLst>
                  <a:ext uri="{0D108BD9-81ED-4DB2-BD59-A6C34878D82A}">
                    <a16:rowId xmlns:a16="http://schemas.microsoft.com/office/drawing/2014/main" val="10004"/>
                  </a:ext>
                </a:extLst>
              </a:tr>
              <a:tr h="325120">
                <a:tc>
                  <a:txBody>
                    <a:bodyPr/>
                    <a:lstStyle/>
                    <a:p>
                      <a:r>
                        <a:rPr kumimoji="1" lang="en-US" altLang="ja-JP" sz="1300" dirty="0" smtClean="0"/>
                        <a:t>5) VM</a:t>
                      </a:r>
                      <a:r>
                        <a:rPr kumimoji="1" lang="ja-JP" altLang="en-US" sz="1300" baseline="0" dirty="0" smtClean="0"/>
                        <a:t> </a:t>
                      </a:r>
                      <a:r>
                        <a:rPr kumimoji="1" lang="en-US" altLang="ja-JP" sz="1300" baseline="0" dirty="0" smtClean="0"/>
                        <a:t>Payout</a:t>
                      </a:r>
                      <a:endParaRPr kumimoji="1" lang="ja-JP" altLang="en-US" sz="1300" dirty="0"/>
                    </a:p>
                  </a:txBody>
                  <a:tcPr marL="121920" marR="121920" marT="60960" marB="60960"/>
                </a:tc>
                <a:tc>
                  <a:txBody>
                    <a:bodyPr/>
                    <a:lstStyle/>
                    <a:p>
                      <a:r>
                        <a:rPr kumimoji="1" lang="en-US" altLang="ja-JP" sz="1300" dirty="0" smtClean="0"/>
                        <a:t>Hypervisor,</a:t>
                      </a:r>
                      <a:r>
                        <a:rPr kumimoji="1" lang="en-US" altLang="ja-JP" sz="1300" baseline="0" dirty="0" smtClean="0"/>
                        <a:t> </a:t>
                      </a:r>
                      <a:r>
                        <a:rPr kumimoji="1" lang="en-US" altLang="ja-JP" sz="1300" dirty="0" smtClean="0"/>
                        <a:t>VM</a:t>
                      </a:r>
                      <a:r>
                        <a:rPr kumimoji="1" lang="ja-JP" altLang="en-US" sz="1300" baseline="0" dirty="0" smtClean="0"/>
                        <a:t> </a:t>
                      </a:r>
                      <a:r>
                        <a:rPr kumimoji="1" lang="en-US" altLang="ja-JP" sz="1300" baseline="0" dirty="0" smtClean="0"/>
                        <a:t>name, </a:t>
                      </a:r>
                      <a:r>
                        <a:rPr kumimoji="1" lang="en-US" altLang="ja-JP" sz="1300" dirty="0" smtClean="0"/>
                        <a:t>etc.</a:t>
                      </a:r>
                      <a:endParaRPr kumimoji="1" lang="ja-JP" altLang="en-US" sz="1300" dirty="0"/>
                    </a:p>
                  </a:txBody>
                  <a:tcPr marL="121920" marR="121920" marT="60960" marB="60960"/>
                </a:tc>
                <a:extLst>
                  <a:ext uri="{0D108BD9-81ED-4DB2-BD59-A6C34878D82A}">
                    <a16:rowId xmlns:a16="http://schemas.microsoft.com/office/drawing/2014/main" val="10005"/>
                  </a:ext>
                </a:extLst>
              </a:tr>
              <a:tr h="325120">
                <a:tc>
                  <a:txBody>
                    <a:bodyPr/>
                    <a:lstStyle/>
                    <a:p>
                      <a:r>
                        <a:rPr kumimoji="1" lang="en-US" altLang="ja-JP" sz="1300" dirty="0" smtClean="0"/>
                        <a:t>6) DNS</a:t>
                      </a:r>
                      <a:r>
                        <a:rPr kumimoji="1" lang="ja-JP" altLang="en-US" sz="1300" baseline="0" dirty="0" smtClean="0"/>
                        <a:t> </a:t>
                      </a:r>
                      <a:r>
                        <a:rPr kumimoji="1" lang="en-US" altLang="ja-JP" sz="1300" baseline="0" dirty="0" smtClean="0"/>
                        <a:t>maintaining</a:t>
                      </a:r>
                      <a:endParaRPr kumimoji="1" lang="ja-JP" altLang="en-US" sz="1300" dirty="0"/>
                    </a:p>
                  </a:txBody>
                  <a:tcPr marL="121920" marR="121920" marT="60960" marB="60960"/>
                </a:tc>
                <a:tc>
                  <a:txBody>
                    <a:bodyPr/>
                    <a:lstStyle/>
                    <a:p>
                      <a:r>
                        <a:rPr kumimoji="1" lang="en-US" altLang="ja-JP" sz="1300" dirty="0" smtClean="0"/>
                        <a:t>DNS</a:t>
                      </a:r>
                      <a:r>
                        <a:rPr kumimoji="1" lang="ja-JP" altLang="en-US" sz="1300" baseline="0" dirty="0" smtClean="0"/>
                        <a:t> </a:t>
                      </a:r>
                      <a:r>
                        <a:rPr kumimoji="1" lang="en-US" altLang="ja-JP" sz="1300" baseline="0" dirty="0" smtClean="0"/>
                        <a:t>server, domain name, etc.</a:t>
                      </a:r>
                      <a:endParaRPr kumimoji="1" lang="ja-JP" altLang="en-US" sz="1300" dirty="0"/>
                    </a:p>
                  </a:txBody>
                  <a:tcPr marL="121920" marR="121920" marT="60960" marB="60960"/>
                </a:tc>
                <a:extLst>
                  <a:ext uri="{0D108BD9-81ED-4DB2-BD59-A6C34878D82A}">
                    <a16:rowId xmlns:a16="http://schemas.microsoft.com/office/drawing/2014/main" val="10006"/>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1246314657"/>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34" name="テキスト ボックス 33"/>
          <p:cNvSpPr txBox="1"/>
          <p:nvPr/>
        </p:nvSpPr>
        <p:spPr>
          <a:xfrm>
            <a:off x="7861051" y="4295876"/>
            <a:ext cx="1106393" cy="420756"/>
          </a:xfrm>
          <a:prstGeom prst="rect">
            <a:avLst/>
          </a:prstGeom>
          <a:noFill/>
        </p:spPr>
        <p:txBody>
          <a:bodyPr wrap="none" rtlCol="0">
            <a:spAutoFit/>
          </a:bodyPr>
          <a:lstStyle/>
          <a:p>
            <a:r>
              <a:rPr lang="en-US" altLang="ja-JP" sz="1067" b="1" dirty="0" smtClean="0">
                <a:solidFill>
                  <a:schemeClr val="accent2">
                    <a:lumMod val="50000"/>
                    <a:lumOff val="50000"/>
                  </a:schemeClr>
                </a:solidFill>
              </a:rPr>
              <a:t>NW</a:t>
            </a:r>
            <a:r>
              <a:rPr lang="en-US" altLang="ja-JP" sz="1067" b="1" dirty="0">
                <a:solidFill>
                  <a:schemeClr val="accent2">
                    <a:lumMod val="50000"/>
                    <a:lumOff val="50000"/>
                  </a:schemeClr>
                </a:solidFill>
              </a:rPr>
              <a:t> </a:t>
            </a:r>
            <a:r>
              <a:rPr lang="en-US" altLang="ja-JP" sz="1067" b="1" dirty="0" smtClean="0">
                <a:solidFill>
                  <a:schemeClr val="accent2">
                    <a:lumMod val="50000"/>
                    <a:lumOff val="50000"/>
                  </a:schemeClr>
                </a:solidFill>
              </a:rPr>
              <a:t>Device </a:t>
            </a:r>
            <a:br>
              <a:rPr lang="en-US" altLang="ja-JP" sz="1067" b="1" dirty="0" smtClean="0">
                <a:solidFill>
                  <a:schemeClr val="accent2">
                    <a:lumMod val="50000"/>
                    <a:lumOff val="50000"/>
                  </a:schemeClr>
                </a:solidFill>
              </a:rPr>
            </a:br>
            <a:r>
              <a:rPr lang="en-US" altLang="ja-JP" sz="1067" b="1" dirty="0" smtClean="0">
                <a:solidFill>
                  <a:schemeClr val="accent2">
                    <a:lumMod val="50000"/>
                    <a:lumOff val="50000"/>
                  </a:schemeClr>
                </a:solidFill>
              </a:rPr>
              <a:t>Construction</a:t>
            </a:r>
            <a:endParaRPr lang="ja-JP" altLang="en-US" sz="1067" b="1" dirty="0">
              <a:solidFill>
                <a:schemeClr val="accent2">
                  <a:lumMod val="50000"/>
                  <a:lumOff val="50000"/>
                </a:schemeClr>
              </a:solidFill>
            </a:endParaRPr>
          </a:p>
        </p:txBody>
      </p:sp>
      <p:sp>
        <p:nvSpPr>
          <p:cNvPr id="65" name="正方形/長方形 64"/>
          <p:cNvSpPr/>
          <p:nvPr/>
        </p:nvSpPr>
        <p:spPr bwMode="auto">
          <a:xfrm>
            <a:off x="9144354" y="4384732"/>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Network</a:t>
            </a:r>
            <a:endParaRPr lang="ja-JP" altLang="en-US" sz="1333" b="1" dirty="0">
              <a:latin typeface="+mj-ea"/>
              <a:ea typeface="+mj-ea"/>
            </a:endParaRPr>
          </a:p>
        </p:txBody>
      </p:sp>
      <p:sp>
        <p:nvSpPr>
          <p:cNvPr id="66" name="正方形/長方形 65"/>
          <p:cNvSpPr/>
          <p:nvPr/>
        </p:nvSpPr>
        <p:spPr bwMode="auto">
          <a:xfrm>
            <a:off x="9144354" y="402968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Physical machine.</a:t>
            </a:r>
            <a:endParaRPr lang="ja-JP" altLang="en-US" sz="1333" b="1" dirty="0">
              <a:latin typeface="+mj-ea"/>
              <a:ea typeface="+mj-ea"/>
            </a:endParaRPr>
          </a:p>
        </p:txBody>
      </p:sp>
      <p:sp>
        <p:nvSpPr>
          <p:cNvPr id="67" name="正方形/長方形 66"/>
          <p:cNvSpPr/>
          <p:nvPr/>
        </p:nvSpPr>
        <p:spPr bwMode="auto">
          <a:xfrm>
            <a:off x="10364282" y="3674633"/>
            <a:ext cx="1147366"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Hypervisor</a:t>
            </a:r>
            <a:endParaRPr lang="ja-JP" altLang="en-US" sz="1200" b="1" dirty="0">
              <a:latin typeface="+mj-ea"/>
              <a:ea typeface="+mj-ea"/>
            </a:endParaRPr>
          </a:p>
        </p:txBody>
      </p:sp>
      <p:sp>
        <p:nvSpPr>
          <p:cNvPr id="68" name="正方形/長方形 67"/>
          <p:cNvSpPr/>
          <p:nvPr/>
        </p:nvSpPr>
        <p:spPr bwMode="auto">
          <a:xfrm>
            <a:off x="10364282" y="3327921"/>
            <a:ext cx="1147366"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VM</a:t>
            </a:r>
            <a:endParaRPr lang="ja-JP" altLang="en-US" sz="1333" b="1" dirty="0">
              <a:latin typeface="+mj-ea"/>
              <a:ea typeface="+mj-ea"/>
            </a:endParaRPr>
          </a:p>
        </p:txBody>
      </p:sp>
      <p:sp>
        <p:nvSpPr>
          <p:cNvPr id="69" name="正方形/長方形 68"/>
          <p:cNvSpPr/>
          <p:nvPr/>
        </p:nvSpPr>
        <p:spPr bwMode="auto">
          <a:xfrm>
            <a:off x="9144354" y="261782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Middleware</a:t>
            </a:r>
            <a:endParaRPr lang="ja-JP" altLang="en-US" sz="1333" b="1" dirty="0">
              <a:latin typeface="+mj-ea"/>
              <a:ea typeface="+mj-ea"/>
            </a:endParaRPr>
          </a:p>
        </p:txBody>
      </p:sp>
      <p:sp>
        <p:nvSpPr>
          <p:cNvPr id="70" name="正方形/長方形 69"/>
          <p:cNvSpPr/>
          <p:nvPr/>
        </p:nvSpPr>
        <p:spPr bwMode="auto">
          <a:xfrm>
            <a:off x="9144354" y="226277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Application</a:t>
            </a:r>
            <a:endParaRPr lang="ja-JP" altLang="en-US" sz="1333" b="1" dirty="0">
              <a:latin typeface="+mj-ea"/>
              <a:ea typeface="+mj-ea"/>
            </a:endParaRPr>
          </a:p>
        </p:txBody>
      </p:sp>
      <p:sp>
        <p:nvSpPr>
          <p:cNvPr id="71" name="フリーフォーム 70"/>
          <p:cNvSpPr/>
          <p:nvPr/>
        </p:nvSpPr>
        <p:spPr bwMode="auto">
          <a:xfrm>
            <a:off x="9144354" y="3074598"/>
            <a:ext cx="2367293" cy="831132"/>
          </a:xfrm>
          <a:custGeom>
            <a:avLst/>
            <a:gdLst>
              <a:gd name="connsiteX0" fmla="*/ 0 w 1988820"/>
              <a:gd name="connsiteY0" fmla="*/ 0 h 729025"/>
              <a:gd name="connsiteX1" fmla="*/ 1988820 w 1988820"/>
              <a:gd name="connsiteY1" fmla="*/ 0 h 729025"/>
              <a:gd name="connsiteX2" fmla="*/ 1988820 w 1988820"/>
              <a:gd name="connsiteY2" fmla="*/ 202704 h 729025"/>
              <a:gd name="connsiteX3" fmla="*/ 963930 w 1988820"/>
              <a:gd name="connsiteY3" fmla="*/ 202704 h 729025"/>
              <a:gd name="connsiteX4" fmla="*/ 963930 w 1988820"/>
              <a:gd name="connsiteY4" fmla="*/ 729025 h 729025"/>
              <a:gd name="connsiteX5" fmla="*/ 0 w 1988820"/>
              <a:gd name="connsiteY5" fmla="*/ 729025 h 729025"/>
              <a:gd name="connsiteX6" fmla="*/ 0 w 1988820"/>
              <a:gd name="connsiteY6" fmla="*/ 202704 h 729025"/>
              <a:gd name="connsiteX7" fmla="*/ 0 w 1988820"/>
              <a:gd name="connsiteY7" fmla="*/ 142878 h 72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8820" h="729025">
                <a:moveTo>
                  <a:pt x="0" y="0"/>
                </a:moveTo>
                <a:lnTo>
                  <a:pt x="1988820" y="0"/>
                </a:lnTo>
                <a:lnTo>
                  <a:pt x="1988820" y="202704"/>
                </a:lnTo>
                <a:lnTo>
                  <a:pt x="963930" y="202704"/>
                </a:lnTo>
                <a:lnTo>
                  <a:pt x="963930" y="729025"/>
                </a:lnTo>
                <a:lnTo>
                  <a:pt x="0" y="729025"/>
                </a:lnTo>
                <a:lnTo>
                  <a:pt x="0" y="202704"/>
                </a:lnTo>
                <a:lnTo>
                  <a:pt x="0" y="142878"/>
                </a:lnTo>
                <a:close/>
              </a:path>
            </a:pathLst>
          </a:cu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altLang="ja-JP" sz="1333" b="1" dirty="0">
                <a:latin typeface="+mj-ea"/>
                <a:ea typeface="+mj-ea"/>
              </a:rPr>
              <a:t>OS</a:t>
            </a:r>
            <a:endParaRPr lang="ja-JP" altLang="en-US" sz="1333" b="1" dirty="0">
              <a:latin typeface="+mj-ea"/>
              <a:ea typeface="+mj-ea"/>
            </a:endParaRPr>
          </a:p>
        </p:txBody>
      </p:sp>
      <p:sp>
        <p:nvSpPr>
          <p:cNvPr id="72" name="楕円 71"/>
          <p:cNvSpPr/>
          <p:nvPr/>
        </p:nvSpPr>
        <p:spPr bwMode="auto">
          <a:xfrm>
            <a:off x="10275541" y="3270110"/>
            <a:ext cx="1380040" cy="671230"/>
          </a:xfrm>
          <a:prstGeom prst="ellipse">
            <a:avLst/>
          </a:prstGeom>
          <a:noFill/>
          <a:ln w="9525">
            <a:solidFill>
              <a:srgbClr val="00B05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楕円 72"/>
          <p:cNvSpPr/>
          <p:nvPr/>
        </p:nvSpPr>
        <p:spPr bwMode="auto">
          <a:xfrm>
            <a:off x="8975101" y="3856929"/>
            <a:ext cx="2699107" cy="858879"/>
          </a:xfrm>
          <a:prstGeom prst="ellipse">
            <a:avLst/>
          </a:prstGeom>
          <a:noFill/>
          <a:ln w="9525">
            <a:solidFill>
              <a:schemeClr val="accent5">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4" name="楕円 73"/>
          <p:cNvSpPr/>
          <p:nvPr/>
        </p:nvSpPr>
        <p:spPr bwMode="auto">
          <a:xfrm>
            <a:off x="8998385" y="4307628"/>
            <a:ext cx="2699107" cy="347770"/>
          </a:xfrm>
          <a:prstGeom prst="ellipse">
            <a:avLst/>
          </a:prstGeom>
          <a:noFill/>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5" name="テキスト ボックス 74"/>
          <p:cNvSpPr txBox="1"/>
          <p:nvPr/>
        </p:nvSpPr>
        <p:spPr>
          <a:xfrm>
            <a:off x="7822020" y="3566696"/>
            <a:ext cx="1394934" cy="400110"/>
          </a:xfrm>
          <a:prstGeom prst="rect">
            <a:avLst/>
          </a:prstGeom>
          <a:noFill/>
        </p:spPr>
        <p:txBody>
          <a:bodyPr wrap="none" rtlCol="0">
            <a:spAutoFit/>
          </a:bodyPr>
          <a:lstStyle/>
          <a:p>
            <a:r>
              <a:rPr lang="en-US" altLang="ja-JP" sz="1000" b="1" dirty="0" smtClean="0">
                <a:solidFill>
                  <a:schemeClr val="accent5">
                    <a:lumMod val="50000"/>
                    <a:lumOff val="50000"/>
                  </a:schemeClr>
                </a:solidFill>
              </a:rPr>
              <a:t>IP</a:t>
            </a:r>
            <a:r>
              <a:rPr lang="ja-JP" altLang="en-US" sz="1000" b="1" dirty="0">
                <a:solidFill>
                  <a:schemeClr val="accent5">
                    <a:lumMod val="50000"/>
                    <a:lumOff val="50000"/>
                  </a:schemeClr>
                </a:solidFill>
              </a:rPr>
              <a:t> </a:t>
            </a:r>
            <a:r>
              <a:rPr lang="en-US" altLang="ja-JP" sz="1000" b="1" dirty="0" smtClean="0">
                <a:solidFill>
                  <a:schemeClr val="accent5">
                    <a:lumMod val="50000"/>
                    <a:lumOff val="50000"/>
                  </a:schemeClr>
                </a:solidFill>
              </a:rPr>
              <a:t>management</a:t>
            </a:r>
            <a:endParaRPr lang="en-US" altLang="ja-JP" sz="1000" b="1" dirty="0">
              <a:solidFill>
                <a:schemeClr val="accent5">
                  <a:lumMod val="50000"/>
                  <a:lumOff val="50000"/>
                </a:schemeClr>
              </a:solidFill>
            </a:endParaRPr>
          </a:p>
          <a:p>
            <a:r>
              <a:rPr lang="en-US" altLang="ja-JP" sz="1000" b="1" dirty="0" smtClean="0">
                <a:solidFill>
                  <a:schemeClr val="accent5">
                    <a:lumMod val="50000"/>
                    <a:lumOff val="50000"/>
                  </a:schemeClr>
                </a:solidFill>
              </a:rPr>
              <a:t>DNS</a:t>
            </a:r>
            <a:r>
              <a:rPr lang="ja-JP" altLang="en-US" sz="1000" b="1" dirty="0">
                <a:solidFill>
                  <a:schemeClr val="accent5">
                    <a:lumMod val="50000"/>
                    <a:lumOff val="50000"/>
                  </a:schemeClr>
                </a:solidFill>
              </a:rPr>
              <a:t> </a:t>
            </a:r>
            <a:r>
              <a:rPr lang="en-US" altLang="ja-JP" sz="1000" b="1" dirty="0" smtClean="0">
                <a:solidFill>
                  <a:schemeClr val="accent5">
                    <a:lumMod val="50000"/>
                    <a:lumOff val="50000"/>
                  </a:schemeClr>
                </a:solidFill>
              </a:rPr>
              <a:t>maintenance</a:t>
            </a:r>
            <a:endParaRPr lang="ja-JP" altLang="en-US" sz="1000" b="1" dirty="0">
              <a:solidFill>
                <a:schemeClr val="accent5">
                  <a:lumMod val="50000"/>
                  <a:lumOff val="50000"/>
                </a:schemeClr>
              </a:solidFill>
            </a:endParaRPr>
          </a:p>
        </p:txBody>
      </p:sp>
      <p:sp>
        <p:nvSpPr>
          <p:cNvPr id="76" name="楕円 75"/>
          <p:cNvSpPr/>
          <p:nvPr/>
        </p:nvSpPr>
        <p:spPr bwMode="auto">
          <a:xfrm>
            <a:off x="8977598" y="2400459"/>
            <a:ext cx="2719893" cy="1456101"/>
          </a:xfrm>
          <a:prstGeom prst="ellipse">
            <a:avLst/>
          </a:prstGeom>
          <a:noFill/>
          <a:ln w="9525">
            <a:solidFill>
              <a:schemeClr val="tx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7" name="テキスト ボックス 76"/>
          <p:cNvSpPr txBox="1"/>
          <p:nvPr/>
        </p:nvSpPr>
        <p:spPr>
          <a:xfrm>
            <a:off x="7854551" y="2575105"/>
            <a:ext cx="1106393" cy="420756"/>
          </a:xfrm>
          <a:prstGeom prst="rect">
            <a:avLst/>
          </a:prstGeom>
          <a:noFill/>
        </p:spPr>
        <p:txBody>
          <a:bodyPr wrap="none" rtlCol="0">
            <a:spAutoFit/>
          </a:bodyPr>
          <a:lstStyle/>
          <a:p>
            <a:r>
              <a:rPr lang="en-US" altLang="ja-JP" sz="1067" b="1" dirty="0" smtClean="0">
                <a:solidFill>
                  <a:schemeClr val="tx2">
                    <a:lumMod val="75000"/>
                    <a:lumOff val="25000"/>
                  </a:schemeClr>
                </a:solidFill>
              </a:rPr>
              <a:t>Server </a:t>
            </a:r>
            <a:br>
              <a:rPr lang="en-US" altLang="ja-JP" sz="1067" b="1" dirty="0" smtClean="0">
                <a:solidFill>
                  <a:schemeClr val="tx2">
                    <a:lumMod val="75000"/>
                    <a:lumOff val="25000"/>
                  </a:schemeClr>
                </a:solidFill>
              </a:rPr>
            </a:br>
            <a:r>
              <a:rPr lang="en-US" altLang="ja-JP" sz="1067" b="1" dirty="0" smtClean="0">
                <a:solidFill>
                  <a:schemeClr val="tx2">
                    <a:lumMod val="75000"/>
                    <a:lumOff val="25000"/>
                  </a:schemeClr>
                </a:solidFill>
              </a:rPr>
              <a:t>Construction</a:t>
            </a:r>
            <a:endParaRPr lang="ja-JP" altLang="en-US" sz="1067" b="1" dirty="0">
              <a:solidFill>
                <a:schemeClr val="tx2">
                  <a:lumMod val="75000"/>
                  <a:lumOff val="25000"/>
                </a:schemeClr>
              </a:solidFill>
            </a:endParaRPr>
          </a:p>
        </p:txBody>
      </p:sp>
      <p:sp>
        <p:nvSpPr>
          <p:cNvPr id="78" name="楕円 77"/>
          <p:cNvSpPr/>
          <p:nvPr/>
        </p:nvSpPr>
        <p:spPr bwMode="auto">
          <a:xfrm>
            <a:off x="9655791" y="2530933"/>
            <a:ext cx="1031827" cy="2225718"/>
          </a:xfrm>
          <a:prstGeom prst="ellipse">
            <a:avLst/>
          </a:prstGeom>
          <a:noFill/>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9" name="テキスト ボックス 78"/>
          <p:cNvSpPr txBox="1"/>
          <p:nvPr/>
        </p:nvSpPr>
        <p:spPr>
          <a:xfrm>
            <a:off x="10109709" y="2006654"/>
            <a:ext cx="1425390" cy="256545"/>
          </a:xfrm>
          <a:prstGeom prst="rect">
            <a:avLst/>
          </a:prstGeom>
          <a:noFill/>
        </p:spPr>
        <p:txBody>
          <a:bodyPr wrap="none" rtlCol="0">
            <a:spAutoFit/>
          </a:bodyPr>
          <a:lstStyle/>
          <a:p>
            <a:r>
              <a:rPr lang="en-US" altLang="ja-JP" sz="1067" b="1" dirty="0" smtClean="0">
                <a:solidFill>
                  <a:schemeClr val="accent6">
                    <a:lumMod val="75000"/>
                    <a:lumOff val="25000"/>
                  </a:schemeClr>
                </a:solidFill>
              </a:rPr>
              <a:t>File Management</a:t>
            </a:r>
            <a:endParaRPr lang="ja-JP" altLang="en-US" sz="1067" b="1" dirty="0">
              <a:solidFill>
                <a:schemeClr val="accent6">
                  <a:lumMod val="75000"/>
                  <a:lumOff val="25000"/>
                </a:schemeClr>
              </a:solidFill>
            </a:endParaRPr>
          </a:p>
        </p:txBody>
      </p:sp>
      <p:sp>
        <p:nvSpPr>
          <p:cNvPr id="80" name="テキスト ボックス 79"/>
          <p:cNvSpPr txBox="1"/>
          <p:nvPr/>
        </p:nvSpPr>
        <p:spPr>
          <a:xfrm>
            <a:off x="10533651" y="3052815"/>
            <a:ext cx="974608" cy="253916"/>
          </a:xfrm>
          <a:prstGeom prst="rect">
            <a:avLst/>
          </a:prstGeom>
          <a:noFill/>
        </p:spPr>
        <p:txBody>
          <a:bodyPr wrap="square" rtlCol="0">
            <a:spAutoFit/>
          </a:bodyPr>
          <a:lstStyle/>
          <a:p>
            <a:r>
              <a:rPr lang="en-US" altLang="ja-JP" sz="1050" b="1" dirty="0" smtClean="0">
                <a:solidFill>
                  <a:schemeClr val="accent3">
                    <a:lumMod val="75000"/>
                    <a:lumOff val="25000"/>
                  </a:schemeClr>
                </a:solidFill>
              </a:rPr>
              <a:t>VM</a:t>
            </a:r>
            <a:r>
              <a:rPr lang="ja-JP" altLang="en-US" sz="1050" b="1" dirty="0">
                <a:solidFill>
                  <a:schemeClr val="accent3">
                    <a:lumMod val="75000"/>
                    <a:lumOff val="25000"/>
                  </a:schemeClr>
                </a:solidFill>
              </a:rPr>
              <a:t> </a:t>
            </a:r>
            <a:r>
              <a:rPr lang="en-US" altLang="ja-JP" sz="1050" b="1" dirty="0" smtClean="0">
                <a:solidFill>
                  <a:schemeClr val="accent3">
                    <a:lumMod val="75000"/>
                    <a:lumOff val="25000"/>
                  </a:schemeClr>
                </a:solidFill>
              </a:rPr>
              <a:t>payout</a:t>
            </a:r>
            <a:endParaRPr lang="ja-JP" altLang="en-US" sz="1050" b="1" dirty="0">
              <a:solidFill>
                <a:schemeClr val="accent3">
                  <a:lumMod val="75000"/>
                  <a:lumOff val="25000"/>
                </a:schemeClr>
              </a:solidFill>
            </a:endParaRPr>
          </a:p>
        </p:txBody>
      </p:sp>
      <p:sp>
        <p:nvSpPr>
          <p:cNvPr id="33" name="正方形/長方形 32"/>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① </a:t>
            </a:r>
            <a:r>
              <a:rPr lang="en-US" altLang="ja-JP" b="1" dirty="0">
                <a:latin typeface="+mj-ea"/>
              </a:rPr>
              <a:t>Clarify the purpose and decide the scope of the </a:t>
            </a:r>
            <a:r>
              <a:rPr lang="en-US" altLang="ja-JP" b="1" dirty="0" smtClean="0">
                <a:latin typeface="+mj-ea"/>
              </a:rPr>
              <a:t>  	</a:t>
            </a:r>
            <a:r>
              <a:rPr lang="en-US" altLang="ja-JP" b="1" dirty="0">
                <a:latin typeface="+mj-ea"/>
              </a:rPr>
              <a:t>	 </a:t>
            </a:r>
            <a:r>
              <a:rPr lang="en-US" altLang="ja-JP" b="1" dirty="0" smtClean="0">
                <a:latin typeface="+mj-ea"/>
              </a:rPr>
              <a:t>  	  management</a:t>
            </a:r>
            <a:endParaRPr lang="ja-JP" altLang="en-US" b="1" dirty="0">
              <a:latin typeface="+mj-ea"/>
            </a:endParaRPr>
          </a:p>
        </p:txBody>
      </p:sp>
      <p:sp>
        <p:nvSpPr>
          <p:cNvPr id="35" name="角丸四角形 3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6" name="下矢印 3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7" name="下矢印 3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8" name="下矢印 3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9" name="下矢印 3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0" name="角丸四角形 39"/>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a:t>Conf</a:t>
            </a:r>
            <a:r>
              <a:rPr lang="en-US" altLang="ja-JP" sz="1600" b="1" dirty="0"/>
              <a:t> Info</a:t>
            </a:r>
            <a:endParaRPr lang="ja-JP" altLang="en-US" sz="1600" b="1" dirty="0"/>
          </a:p>
        </p:txBody>
      </p:sp>
      <p:sp>
        <p:nvSpPr>
          <p:cNvPr id="41" name="角丸四角形 40"/>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42" name="角丸四角形 41"/>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43" name="角丸四角形 42"/>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a:t>
            </a:r>
            <a:r>
              <a:rPr lang="en-US" altLang="ja-JP" sz="1500" b="1" spc="-150" dirty="0" err="1"/>
              <a:t>Conf</a:t>
            </a:r>
            <a:r>
              <a:rPr lang="en-US" altLang="ja-JP" sz="1500" b="1" spc="-150" dirty="0"/>
              <a:t> info’s management </a:t>
            </a:r>
            <a:r>
              <a:rPr lang="en-US" altLang="ja-JP" sz="1500" b="1" spc="-150" dirty="0" smtClean="0"/>
              <a:t>forms</a:t>
            </a:r>
            <a:endParaRPr lang="ja-JP" altLang="en-US" sz="1500" b="1" spc="-150" dirty="0"/>
          </a:p>
        </p:txBody>
      </p:sp>
      <p:sp>
        <p:nvSpPr>
          <p:cNvPr id="44" name="角丸四角形 43"/>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Tree>
    <p:extLst>
      <p:ext uri="{BB962C8B-B14F-4D97-AF65-F5344CB8AC3E}">
        <p14:creationId xmlns:p14="http://schemas.microsoft.com/office/powerpoint/2010/main" val="4215369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44217181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65799689"/>
                  </a:ext>
                </a:extLst>
              </a:tr>
            </a:tbl>
          </a:graphicData>
        </a:graphic>
      </p:graphicFrame>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Many projects uses Excel or Word formats to manage </a:t>
            </a:r>
            <a:r>
              <a:rPr lang="en-US" altLang="ja-JP" sz="1867" b="1" dirty="0" err="1" smtClean="0">
                <a:latin typeface="+mj-ea"/>
                <a:ea typeface="+mj-ea"/>
              </a:rPr>
              <a:t>conf</a:t>
            </a:r>
            <a:r>
              <a:rPr lang="en-US" altLang="ja-JP" sz="1867" b="1" dirty="0" smtClean="0">
                <a:latin typeface="+mj-ea"/>
                <a:ea typeface="+mj-ea"/>
              </a:rPr>
              <a:t> info, </a:t>
            </a:r>
            <a:r>
              <a:rPr lang="en-US" altLang="ja-JP" sz="1867" b="1" dirty="0" smtClean="0">
                <a:latin typeface="+mj-ea"/>
                <a:ea typeface="+mj-ea"/>
              </a:rPr>
              <a:t>so let’s start with collecting those files. If you are storing </a:t>
            </a:r>
            <a:r>
              <a:rPr lang="en-US" altLang="ja-JP" sz="1867" b="1" dirty="0" err="1" smtClean="0">
                <a:latin typeface="+mj-ea"/>
                <a:ea typeface="+mj-ea"/>
              </a:rPr>
              <a:t>conf</a:t>
            </a:r>
            <a:r>
              <a:rPr lang="en-US" altLang="ja-JP" sz="1867" b="1" dirty="0" smtClean="0">
                <a:latin typeface="+mj-ea"/>
                <a:ea typeface="+mj-ea"/>
              </a:rPr>
              <a:t> info </a:t>
            </a:r>
            <a:r>
              <a:rPr lang="en-US" altLang="ja-JP" sz="1867" b="1" dirty="0" smtClean="0">
                <a:latin typeface="+mj-ea"/>
                <a:ea typeface="+mj-ea"/>
              </a:rPr>
              <a:t>in databases, you might consider dumping it in CSV Format or to link the database directly with Exastro IT Automation.</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en-US" altLang="ja-JP" sz="1867" b="1" dirty="0" smtClean="0">
                <a:latin typeface="+mj-ea"/>
                <a:ea typeface="+mj-ea"/>
              </a:rPr>
              <a:t>Depending on the project, users might have to gather information straight from a running machine ( such as a VM) instead of the </a:t>
            </a:r>
            <a:r>
              <a:rPr lang="en-US" altLang="ja-JP" sz="1867" b="1" dirty="0" err="1" smtClean="0">
                <a:latin typeface="+mj-ea"/>
                <a:ea typeface="+mj-ea"/>
              </a:rPr>
              <a:t>conf</a:t>
            </a:r>
            <a:r>
              <a:rPr lang="en-US" altLang="ja-JP" sz="1867" b="1" dirty="0" smtClean="0">
                <a:latin typeface="+mj-ea"/>
                <a:ea typeface="+mj-ea"/>
              </a:rPr>
              <a:t> info </a:t>
            </a:r>
            <a:r>
              <a:rPr lang="en-US" altLang="ja-JP" sz="1867" b="1" dirty="0" smtClean="0">
                <a:latin typeface="+mj-ea"/>
                <a:ea typeface="+mj-ea"/>
              </a:rPr>
              <a:t>documents. In that case, we can use Exastro ITA and Ansible to easily collect data from the machines.</a:t>
            </a:r>
            <a:endParaRPr lang="en-US" altLang="ja-JP" sz="1867" b="1" dirty="0">
              <a:solidFill>
                <a:schemeClr val="tx1"/>
              </a:solidFill>
              <a:latin typeface="+mj-ea"/>
            </a:endParaRPr>
          </a:p>
        </p:txBody>
      </p:sp>
      <p:sp>
        <p:nvSpPr>
          <p:cNvPr id="17" name="テキスト ボックス 16"/>
          <p:cNvSpPr txBox="1"/>
          <p:nvPr/>
        </p:nvSpPr>
        <p:spPr>
          <a:xfrm>
            <a:off x="6437562" y="4108118"/>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25" name="テキスト ボックス 24"/>
          <p:cNvSpPr txBox="1"/>
          <p:nvPr/>
        </p:nvSpPr>
        <p:spPr>
          <a:xfrm>
            <a:off x="4595898" y="3631736"/>
            <a:ext cx="656077" cy="297454"/>
          </a:xfrm>
          <a:prstGeom prst="rect">
            <a:avLst/>
          </a:prstGeom>
          <a:noFill/>
        </p:spPr>
        <p:txBody>
          <a:bodyPr wrap="none" rtlCol="0">
            <a:spAutoFit/>
          </a:bodyPr>
          <a:lstStyle/>
          <a:p>
            <a:r>
              <a:rPr lang="en-US" altLang="ja-JP" sz="1333" b="1" dirty="0"/>
              <a:t>Excel</a:t>
            </a:r>
            <a:endParaRPr lang="ja-JP" altLang="en-US" sz="1333" b="1" dirty="0"/>
          </a:p>
        </p:txBody>
      </p:sp>
      <p:sp>
        <p:nvSpPr>
          <p:cNvPr id="26" name="テキスト ボックス 25"/>
          <p:cNvSpPr txBox="1"/>
          <p:nvPr/>
        </p:nvSpPr>
        <p:spPr>
          <a:xfrm>
            <a:off x="4589486" y="4589914"/>
            <a:ext cx="660565" cy="297454"/>
          </a:xfrm>
          <a:prstGeom prst="rect">
            <a:avLst/>
          </a:prstGeom>
          <a:noFill/>
        </p:spPr>
        <p:txBody>
          <a:bodyPr wrap="none" rtlCol="0">
            <a:spAutoFit/>
          </a:bodyPr>
          <a:lstStyle/>
          <a:p>
            <a:r>
              <a:rPr lang="en-US" altLang="ja-JP" sz="1333" b="1" dirty="0"/>
              <a:t>Word</a:t>
            </a:r>
            <a:endParaRPr lang="ja-JP" altLang="en-US" sz="1333" b="1" dirty="0"/>
          </a:p>
        </p:txBody>
      </p:sp>
      <p:grpSp>
        <p:nvGrpSpPr>
          <p:cNvPr id="36" name="グループ化 35"/>
          <p:cNvGrpSpPr>
            <a:grpSpLocks noChangeAspect="1"/>
          </p:cNvGrpSpPr>
          <p:nvPr/>
        </p:nvGrpSpPr>
        <p:grpSpPr bwMode="gray">
          <a:xfrm>
            <a:off x="9736621" y="3235008"/>
            <a:ext cx="852137" cy="256185"/>
            <a:chOff x="7327869" y="1435609"/>
            <a:chExt cx="1003300" cy="301625"/>
          </a:xfrm>
        </p:grpSpPr>
        <p:sp>
          <p:nvSpPr>
            <p:cNvPr id="37"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8" name="フリーフォーム 37"/>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39" name="グループ化 38"/>
          <p:cNvGrpSpPr>
            <a:grpSpLocks noChangeAspect="1"/>
          </p:cNvGrpSpPr>
          <p:nvPr/>
        </p:nvGrpSpPr>
        <p:grpSpPr bwMode="gray">
          <a:xfrm>
            <a:off x="9736621" y="4228550"/>
            <a:ext cx="852137" cy="256185"/>
            <a:chOff x="7327869" y="1435609"/>
            <a:chExt cx="1003300" cy="301625"/>
          </a:xfrm>
        </p:grpSpPr>
        <p:sp>
          <p:nvSpPr>
            <p:cNvPr id="4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41" name="フリーフォーム 4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sp>
        <p:nvSpPr>
          <p:cNvPr id="42" name="テキスト ボックス 41"/>
          <p:cNvSpPr txBox="1"/>
          <p:nvPr/>
        </p:nvSpPr>
        <p:spPr>
          <a:xfrm>
            <a:off x="9693741" y="3489836"/>
            <a:ext cx="1093056" cy="297454"/>
          </a:xfrm>
          <a:prstGeom prst="rect">
            <a:avLst/>
          </a:prstGeom>
          <a:noFill/>
        </p:spPr>
        <p:txBody>
          <a:bodyPr wrap="none" rtlCol="0">
            <a:spAutoFit/>
          </a:bodyPr>
          <a:lstStyle/>
          <a:p>
            <a:r>
              <a:rPr lang="en-US" altLang="ja-JP" sz="1333" b="1" dirty="0" smtClean="0"/>
              <a:t>DB</a:t>
            </a:r>
            <a:r>
              <a:rPr lang="ja-JP" altLang="en-US" sz="1333" b="1" dirty="0"/>
              <a:t> </a:t>
            </a:r>
            <a:r>
              <a:rPr lang="en-US" altLang="ja-JP" sz="1333" b="1" dirty="0" smtClean="0"/>
              <a:t>Server</a:t>
            </a:r>
            <a:endParaRPr lang="ja-JP" altLang="en-US" sz="1333" b="1" dirty="0"/>
          </a:p>
        </p:txBody>
      </p:sp>
      <p:sp>
        <p:nvSpPr>
          <p:cNvPr id="43" name="テキスト ボックス 42"/>
          <p:cNvSpPr txBox="1"/>
          <p:nvPr/>
        </p:nvSpPr>
        <p:spPr>
          <a:xfrm>
            <a:off x="9567636" y="4456772"/>
            <a:ext cx="1770485" cy="297454"/>
          </a:xfrm>
          <a:prstGeom prst="rect">
            <a:avLst/>
          </a:prstGeom>
          <a:noFill/>
        </p:spPr>
        <p:txBody>
          <a:bodyPr wrap="none" rtlCol="0">
            <a:spAutoFit/>
          </a:bodyPr>
          <a:lstStyle/>
          <a:p>
            <a:r>
              <a:rPr lang="en-US" altLang="ja-JP" sz="1333" b="1" dirty="0" smtClean="0"/>
              <a:t>Running machine</a:t>
            </a:r>
            <a:endParaRPr lang="ja-JP" altLang="en-US" sz="1333" b="1" dirty="0"/>
          </a:p>
        </p:txBody>
      </p:sp>
      <p:cxnSp>
        <p:nvCxnSpPr>
          <p:cNvPr id="44" name="直線矢印コネクタ 43"/>
          <p:cNvCxnSpPr>
            <a:stCxn id="13" idx="3"/>
          </p:cNvCxnSpPr>
          <p:nvPr/>
        </p:nvCxnSpPr>
        <p:spPr bwMode="auto">
          <a:xfrm>
            <a:off x="5280305" y="3383076"/>
            <a:ext cx="1506951" cy="34504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a:stCxn id="23" idx="3"/>
          </p:cNvCxnSpPr>
          <p:nvPr/>
        </p:nvCxnSpPr>
        <p:spPr bwMode="auto">
          <a:xfrm flipV="1">
            <a:off x="5280305" y="3974016"/>
            <a:ext cx="1506951" cy="38384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7706202" y="3426867"/>
            <a:ext cx="1815487" cy="3252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flipH="1" flipV="1">
            <a:off x="7749081" y="3948994"/>
            <a:ext cx="1738440" cy="45278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テキスト ボックス 54"/>
          <p:cNvSpPr txBox="1"/>
          <p:nvPr/>
        </p:nvSpPr>
        <p:spPr>
          <a:xfrm>
            <a:off x="7961686" y="3127462"/>
            <a:ext cx="1241494" cy="502573"/>
          </a:xfrm>
          <a:prstGeom prst="rect">
            <a:avLst/>
          </a:prstGeom>
          <a:noFill/>
        </p:spPr>
        <p:txBody>
          <a:bodyPr wrap="none" rtlCol="0">
            <a:spAutoFit/>
          </a:bodyPr>
          <a:lstStyle/>
          <a:p>
            <a:r>
              <a:rPr lang="ja-JP" altLang="en-US" sz="1333" b="1" dirty="0"/>
              <a:t>・</a:t>
            </a:r>
            <a:r>
              <a:rPr lang="en-US" altLang="ja-JP" sz="1333" b="1" dirty="0" smtClean="0"/>
              <a:t>CSV</a:t>
            </a:r>
            <a:r>
              <a:rPr lang="ja-JP" altLang="en-US" sz="1333" b="1" dirty="0"/>
              <a:t> </a:t>
            </a:r>
            <a:r>
              <a:rPr lang="en-US" altLang="ja-JP" sz="1333" b="1" dirty="0" smtClean="0"/>
              <a:t>input</a:t>
            </a:r>
            <a:endParaRPr lang="en-US" altLang="ja-JP" sz="1333" b="1" dirty="0"/>
          </a:p>
          <a:p>
            <a:r>
              <a:rPr lang="ja-JP" altLang="en-US" sz="1333" b="1" dirty="0"/>
              <a:t>・</a:t>
            </a:r>
            <a:r>
              <a:rPr lang="en-US" altLang="ja-JP" sz="1333" b="1" dirty="0" smtClean="0"/>
              <a:t>ITA Link</a:t>
            </a:r>
            <a:endParaRPr lang="ja-JP" altLang="en-US" sz="1333" b="1" dirty="0"/>
          </a:p>
        </p:txBody>
      </p:sp>
      <p:sp>
        <p:nvSpPr>
          <p:cNvPr id="58" name="テキスト ボックス 57"/>
          <p:cNvSpPr txBox="1"/>
          <p:nvPr/>
        </p:nvSpPr>
        <p:spPr>
          <a:xfrm>
            <a:off x="7777076" y="4180403"/>
            <a:ext cx="1898725" cy="502573"/>
          </a:xfrm>
          <a:prstGeom prst="rect">
            <a:avLst/>
          </a:prstGeom>
          <a:noFill/>
        </p:spPr>
        <p:txBody>
          <a:bodyPr wrap="none" rtlCol="0">
            <a:spAutoFit/>
          </a:bodyPr>
          <a:lstStyle/>
          <a:p>
            <a:r>
              <a:rPr lang="ja-JP" altLang="en-US" sz="1333" b="1" dirty="0" smtClean="0"/>
              <a:t>・</a:t>
            </a:r>
            <a:r>
              <a:rPr lang="en-US" altLang="ja-JP" sz="1333" b="1" dirty="0" smtClean="0"/>
              <a:t>Login and gather</a:t>
            </a:r>
            <a:endParaRPr lang="en-US" altLang="ja-JP" sz="1333" b="1" dirty="0"/>
          </a:p>
          <a:p>
            <a:r>
              <a:rPr lang="ja-JP" altLang="en-US" sz="1333" b="1" dirty="0"/>
              <a:t>・</a:t>
            </a:r>
            <a:r>
              <a:rPr lang="en-US" altLang="ja-JP" sz="1333" b="1" dirty="0"/>
              <a:t>ITA + </a:t>
            </a:r>
            <a:r>
              <a:rPr lang="en-US" altLang="ja-JP" sz="1333" b="1" dirty="0" err="1"/>
              <a:t>Ansible</a:t>
            </a:r>
            <a:endParaRPr lang="ja-JP" altLang="en-US" sz="1333" b="1" dirty="0"/>
          </a:p>
        </p:txBody>
      </p:sp>
      <p:grpSp>
        <p:nvGrpSpPr>
          <p:cNvPr id="45" name="グループ化 44"/>
          <p:cNvGrpSpPr/>
          <p:nvPr/>
        </p:nvGrpSpPr>
        <p:grpSpPr>
          <a:xfrm>
            <a:off x="4189791" y="2909861"/>
            <a:ext cx="609600" cy="649016"/>
            <a:chOff x="531334" y="767018"/>
            <a:chExt cx="457200" cy="486762"/>
          </a:xfrm>
        </p:grpSpPr>
        <p:sp>
          <p:nvSpPr>
            <p:cNvPr id="47" name="正方形/長方形 4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8" name="グループ化 47"/>
            <p:cNvGrpSpPr>
              <a:grpSpLocks noChangeAspect="1"/>
            </p:cNvGrpSpPr>
            <p:nvPr/>
          </p:nvGrpSpPr>
          <p:grpSpPr bwMode="gray">
            <a:xfrm>
              <a:off x="562146" y="1031158"/>
              <a:ext cx="175160" cy="195072"/>
              <a:chOff x="863600" y="1071564"/>
              <a:chExt cx="823913" cy="917576"/>
            </a:xfrm>
          </p:grpSpPr>
          <p:sp>
            <p:nvSpPr>
              <p:cNvPr id="68" name="フリーフォーム 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1027024"/>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793687"/>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3" name="グループ化 52"/>
            <p:cNvGrpSpPr>
              <a:grpSpLocks noChangeAspect="1"/>
            </p:cNvGrpSpPr>
            <p:nvPr/>
          </p:nvGrpSpPr>
          <p:grpSpPr bwMode="gray">
            <a:xfrm>
              <a:off x="769750" y="793687"/>
              <a:ext cx="175160" cy="195072"/>
              <a:chOff x="863600" y="1071564"/>
              <a:chExt cx="823913" cy="917576"/>
            </a:xfrm>
          </p:grpSpPr>
          <p:sp>
            <p:nvSpPr>
              <p:cNvPr id="54" name="フリーフォーム 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70" name="グループ化 69"/>
          <p:cNvGrpSpPr/>
          <p:nvPr/>
        </p:nvGrpSpPr>
        <p:grpSpPr>
          <a:xfrm>
            <a:off x="4189791" y="3920200"/>
            <a:ext cx="609600" cy="649016"/>
            <a:chOff x="531334" y="1943055"/>
            <a:chExt cx="457200" cy="486762"/>
          </a:xfrm>
        </p:grpSpPr>
        <p:sp>
          <p:nvSpPr>
            <p:cNvPr id="71" name="正方形/長方形 70"/>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2" name="グループ化 71"/>
            <p:cNvGrpSpPr>
              <a:grpSpLocks noChangeAspect="1"/>
            </p:cNvGrpSpPr>
            <p:nvPr/>
          </p:nvGrpSpPr>
          <p:grpSpPr bwMode="gray">
            <a:xfrm>
              <a:off x="562146" y="2207195"/>
              <a:ext cx="175160" cy="195072"/>
              <a:chOff x="863600" y="1071564"/>
              <a:chExt cx="823913" cy="917576"/>
            </a:xfrm>
          </p:grpSpPr>
          <p:sp>
            <p:nvSpPr>
              <p:cNvPr id="82" name="フリーフォーム 8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3" name="グループ化 72"/>
            <p:cNvGrpSpPr>
              <a:grpSpLocks noChangeAspect="1"/>
            </p:cNvGrpSpPr>
            <p:nvPr/>
          </p:nvGrpSpPr>
          <p:grpSpPr bwMode="gray">
            <a:xfrm>
              <a:off x="770594" y="2203061"/>
              <a:ext cx="175160" cy="195072"/>
              <a:chOff x="863600" y="1071564"/>
              <a:chExt cx="823913" cy="917576"/>
            </a:xfrm>
          </p:grpSpPr>
          <p:sp>
            <p:nvSpPr>
              <p:cNvPr id="80" name="フリーフォーム 7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4" name="グループ化 73"/>
            <p:cNvGrpSpPr>
              <a:grpSpLocks noChangeAspect="1"/>
            </p:cNvGrpSpPr>
            <p:nvPr/>
          </p:nvGrpSpPr>
          <p:grpSpPr bwMode="gray">
            <a:xfrm>
              <a:off x="562146" y="1969724"/>
              <a:ext cx="175160" cy="195072"/>
              <a:chOff x="863600" y="1071564"/>
              <a:chExt cx="823913" cy="917576"/>
            </a:xfrm>
          </p:grpSpPr>
          <p:sp>
            <p:nvSpPr>
              <p:cNvPr id="78" name="フリーフォーム 7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1969724"/>
              <a:ext cx="175160" cy="195072"/>
              <a:chOff x="863600" y="1071564"/>
              <a:chExt cx="823913" cy="917576"/>
            </a:xfrm>
          </p:grpSpPr>
          <p:sp>
            <p:nvSpPr>
              <p:cNvPr id="76" name="フリーフォーム 7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4" name="グループ化 83"/>
          <p:cNvGrpSpPr/>
          <p:nvPr/>
        </p:nvGrpSpPr>
        <p:grpSpPr>
          <a:xfrm>
            <a:off x="6939820" y="3440721"/>
            <a:ext cx="609600" cy="649016"/>
            <a:chOff x="530490" y="3113413"/>
            <a:chExt cx="457200" cy="486762"/>
          </a:xfrm>
        </p:grpSpPr>
        <p:sp>
          <p:nvSpPr>
            <p:cNvPr id="85" name="正方形/長方形 84"/>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6" name="グループ化 85"/>
            <p:cNvGrpSpPr>
              <a:grpSpLocks noChangeAspect="1"/>
            </p:cNvGrpSpPr>
            <p:nvPr/>
          </p:nvGrpSpPr>
          <p:grpSpPr bwMode="gray">
            <a:xfrm>
              <a:off x="561302" y="3377553"/>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769750" y="3373419"/>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561302" y="3140082"/>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68906" y="3140082"/>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3" name="図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064" y="4032736"/>
            <a:ext cx="650240" cy="650240"/>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064" y="3057956"/>
            <a:ext cx="650240" cy="650240"/>
          </a:xfrm>
          <a:prstGeom prst="rect">
            <a:avLst/>
          </a:prstGeom>
        </p:spPr>
      </p:pic>
      <p:sp>
        <p:nvSpPr>
          <p:cNvPr id="100" name="正方形/長方形 99"/>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② </a:t>
            </a:r>
            <a:r>
              <a:rPr lang="en-US" altLang="ja-JP" sz="2000" b="1" dirty="0">
                <a:latin typeface="+mj-ea"/>
              </a:rPr>
              <a:t>There are several ways to manage existing </a:t>
            </a:r>
            <a:r>
              <a:rPr lang="en-US" altLang="ja-JP" sz="2000" b="1" dirty="0" err="1" smtClean="0">
                <a:latin typeface="+mj-ea"/>
              </a:rPr>
              <a:t>conf</a:t>
            </a:r>
            <a:r>
              <a:rPr lang="en-US" altLang="ja-JP" sz="2000" b="1" dirty="0" smtClean="0">
                <a:latin typeface="+mj-ea"/>
              </a:rPr>
              <a:t> info</a:t>
            </a:r>
            <a:endParaRPr lang="en-US" altLang="ja-JP" sz="2000" b="1" dirty="0">
              <a:latin typeface="+mj-ea"/>
            </a:endParaRPr>
          </a:p>
        </p:txBody>
      </p:sp>
      <p:sp>
        <p:nvSpPr>
          <p:cNvPr id="101" name="角丸四角形 100"/>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02" name="下矢印 10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3" name="下矢印 102"/>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4" name="下矢印 103"/>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5" name="下矢印 10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6" name="角丸四角形 10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
        <p:nvSpPr>
          <p:cNvPr id="107" name="角丸四角形 10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08" name="角丸四角形 10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0" name="角丸四角形 109"/>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99" name="角丸四角形 9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a:t>
            </a:r>
            <a:r>
              <a:rPr lang="en-US" altLang="ja-JP" sz="1500" b="1" spc="-150" dirty="0" err="1" smtClean="0"/>
              <a:t>Conf</a:t>
            </a:r>
            <a:r>
              <a:rPr lang="en-US" altLang="ja-JP" sz="1500" b="1" spc="-150" dirty="0" smtClean="0"/>
              <a:t> info’s </a:t>
            </a:r>
            <a:r>
              <a:rPr lang="en-US" altLang="ja-JP" sz="1500" b="1" spc="-150" dirty="0" smtClean="0"/>
              <a:t>management</a:t>
            </a:r>
            <a:r>
              <a:rPr lang="en-US" altLang="ja-JP" sz="1500" b="1" spc="-150" dirty="0"/>
              <a:t> </a:t>
            </a:r>
            <a:r>
              <a:rPr lang="en-US" altLang="ja-JP" sz="1500" b="1" spc="-150" dirty="0" smtClean="0"/>
              <a:t>forms</a:t>
            </a:r>
            <a:endParaRPr lang="ja-JP" altLang="en-US" sz="1500" b="1" spc="-150" dirty="0"/>
          </a:p>
        </p:txBody>
      </p:sp>
    </p:spTree>
    <p:extLst>
      <p:ext uri="{BB962C8B-B14F-4D97-AF65-F5344CB8AC3E}">
        <p14:creationId xmlns:p14="http://schemas.microsoft.com/office/powerpoint/2010/main" val="666940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430930"/>
            <a:ext cx="9792000" cy="405683"/>
          </a:xfrm>
        </p:spPr>
        <p:txBody>
          <a:bodyPr/>
          <a:lstStyle/>
          <a:p>
            <a:r>
              <a:rPr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Font typeface="Arial" panose="020B0604020202020204" pitchFamily="34" charset="0"/>
              <a:buChar char="•"/>
            </a:pPr>
            <a:r>
              <a:rPr lang="en-US" altLang="ja-JP" sz="2000" dirty="0" smtClean="0"/>
              <a:t>Introduction</a:t>
            </a:r>
            <a:endParaRPr kumimoji="1" lang="en-US" altLang="ja-JP" sz="2000" dirty="0" smtClean="0"/>
          </a:p>
          <a:p>
            <a:pPr marL="342900" indent="-342900">
              <a:buFont typeface="Arial" panose="020B0604020202020204" pitchFamily="34" charset="0"/>
              <a:buChar char="•"/>
            </a:pPr>
            <a:r>
              <a:rPr lang="en-US" altLang="ja-JP" sz="2000" dirty="0" smtClean="0"/>
              <a:t>Overview Image.</a:t>
            </a:r>
            <a:endParaRPr kumimoji="1" lang="en-US" altLang="ja-JP" sz="2000" dirty="0" smtClean="0"/>
          </a:p>
          <a:p>
            <a:pPr marL="342900" indent="-342900">
              <a:buFont typeface="Arial" panose="020B0604020202020204" pitchFamily="34" charset="0"/>
              <a:buChar char="•"/>
            </a:pPr>
            <a:r>
              <a:rPr lang="en-US" altLang="ja-JP" sz="2000" dirty="0" smtClean="0"/>
              <a:t>Automation Preparation</a:t>
            </a:r>
            <a:endParaRPr lang="en-US" altLang="ja-JP" sz="2000" dirty="0"/>
          </a:p>
          <a:p>
            <a:r>
              <a:rPr lang="en-US" altLang="ja-JP" sz="2000" dirty="0" smtClean="0"/>
              <a:t>	</a:t>
            </a:r>
            <a:r>
              <a:rPr lang="ja-JP" altLang="en-US" sz="2000" dirty="0" smtClean="0"/>
              <a:t>　</a:t>
            </a:r>
            <a:r>
              <a:rPr lang="en-US" altLang="ja-JP" sz="2000" dirty="0" smtClean="0"/>
              <a:t>Step 1</a:t>
            </a:r>
            <a:r>
              <a:rPr lang="ja-JP" altLang="en-US" sz="2000" dirty="0" smtClean="0"/>
              <a:t>：</a:t>
            </a:r>
            <a:r>
              <a:rPr lang="en-US" altLang="ja-JP" sz="2000" dirty="0" smtClean="0"/>
              <a:t>Central management of the </a:t>
            </a:r>
            <a:r>
              <a:rPr lang="en-US" altLang="ja-JP" sz="2000" dirty="0"/>
              <a:t>Configuration </a:t>
            </a:r>
            <a:r>
              <a:rPr lang="en-US" altLang="ja-JP" sz="2000" dirty="0" smtClean="0"/>
              <a:t>info.</a:t>
            </a:r>
          </a:p>
          <a:p>
            <a:r>
              <a:rPr lang="en-US" altLang="ja-JP" sz="2000" dirty="0" smtClean="0"/>
              <a:t>	</a:t>
            </a:r>
            <a:r>
              <a:rPr lang="ja-JP" altLang="en-US" sz="2000" dirty="0" smtClean="0"/>
              <a:t>　</a:t>
            </a:r>
            <a:r>
              <a:rPr lang="en-US" altLang="ja-JP" sz="2000" dirty="0" smtClean="0"/>
              <a:t>Step 2</a:t>
            </a:r>
            <a:r>
              <a:rPr lang="ja-JP" altLang="en-US" sz="2000" dirty="0" smtClean="0"/>
              <a:t>：</a:t>
            </a:r>
            <a:r>
              <a:rPr lang="en-US" altLang="ja-JP" sz="2000" dirty="0" smtClean="0"/>
              <a:t>Actualize Automatic Execution.</a:t>
            </a:r>
          </a:p>
          <a:p>
            <a:r>
              <a:rPr lang="ja-JP" altLang="en-US" sz="2000" dirty="0" smtClean="0"/>
              <a:t>　</a:t>
            </a:r>
            <a:r>
              <a:rPr lang="en-US" altLang="ja-JP" sz="2000" dirty="0" smtClean="0"/>
              <a:t>	   Step 3</a:t>
            </a:r>
            <a:r>
              <a:rPr lang="ja-JP" altLang="en-US" sz="2000" dirty="0" smtClean="0"/>
              <a:t>：</a:t>
            </a:r>
            <a:r>
              <a:rPr lang="en-US" altLang="ja-JP" sz="2000" dirty="0" smtClean="0"/>
              <a:t>Linking Central management and automatic execution.</a:t>
            </a:r>
            <a:endParaRPr lang="en-US" altLang="ja-JP" sz="2000" dirty="0" smtClean="0"/>
          </a:p>
          <a:p>
            <a:pPr marL="342900" indent="-342900">
              <a:buFont typeface="Arial" panose="020B0604020202020204" pitchFamily="34" charset="0"/>
              <a:buChar char="•"/>
            </a:pPr>
            <a:r>
              <a:rPr lang="en-US" altLang="ja-JP" sz="2000" dirty="0" smtClean="0"/>
              <a:t>Implementing automated SI</a:t>
            </a:r>
          </a:p>
          <a:p>
            <a:r>
              <a:rPr lang="en-US" altLang="ja-JP" sz="2000" dirty="0" smtClean="0"/>
              <a:t>	</a:t>
            </a:r>
            <a:r>
              <a:rPr lang="ja-JP" altLang="en-US" sz="2000" dirty="0"/>
              <a:t>　</a:t>
            </a:r>
            <a:r>
              <a:rPr lang="en-US" altLang="ja-JP" sz="2000" dirty="0" smtClean="0"/>
              <a:t>Effects and Estimations</a:t>
            </a:r>
            <a:endParaRPr lang="en-US" altLang="ja-JP" sz="2000" dirty="0"/>
          </a:p>
          <a:p>
            <a:r>
              <a:rPr lang="en-US" altLang="ja-JP" sz="2000" dirty="0" smtClean="0"/>
              <a:t>	</a:t>
            </a:r>
            <a:r>
              <a:rPr lang="ja-JP" altLang="en-US" sz="2000" dirty="0" smtClean="0"/>
              <a:t>　</a:t>
            </a:r>
            <a:r>
              <a:rPr lang="en-US" altLang="ja-JP" sz="2000" dirty="0" smtClean="0"/>
              <a:t>Post-Automation Process changes and results.</a:t>
            </a:r>
            <a:endParaRPr lang="en-US" altLang="ja-JP" sz="2000" dirty="0"/>
          </a:p>
          <a:p>
            <a:pPr marL="342900" indent="-342900">
              <a:buFont typeface="Arial" panose="020B0604020202020204" pitchFamily="34" charset="0"/>
              <a:buChar char="•"/>
            </a:pPr>
            <a:r>
              <a:rPr lang="en-US" altLang="ja-JP" sz="2000" dirty="0" smtClean="0"/>
              <a:t>Summary</a:t>
            </a:r>
            <a:endParaRPr kumimoji="1" lang="en-US" altLang="ja-JP" sz="2000" dirty="0" smtClean="0"/>
          </a:p>
        </p:txBody>
      </p:sp>
    </p:spTree>
    <p:extLst>
      <p:ext uri="{BB962C8B-B14F-4D97-AF65-F5344CB8AC3E}">
        <p14:creationId xmlns:p14="http://schemas.microsoft.com/office/powerpoint/2010/main" val="3043643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93123552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90057569"/>
                  </a:ext>
                </a:extLst>
              </a:tr>
            </a:tbl>
          </a:graphicData>
        </a:graphic>
      </p:graphicFrame>
      <p:sp>
        <p:nvSpPr>
          <p:cNvPr id="21" name="正方形/長方形 20"/>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50" b="1" dirty="0">
              <a:latin typeface="+mj-ea"/>
              <a:ea typeface="+mj-ea"/>
            </a:endParaRPr>
          </a:p>
          <a:p>
            <a:r>
              <a:rPr lang="en-US" altLang="ja-JP" b="1" dirty="0" smtClean="0">
                <a:solidFill>
                  <a:schemeClr val="tx1"/>
                </a:solidFill>
                <a:latin typeface="+mj-ea"/>
              </a:rPr>
              <a:t>Here is an example of how Construction management of servers and network devices can be achieved. In this case, the following </a:t>
            </a:r>
            <a:r>
              <a:rPr lang="en-US" altLang="ja-JP" b="1" dirty="0" err="1" smtClean="0">
                <a:solidFill>
                  <a:schemeClr val="tx1"/>
                </a:solidFill>
                <a:latin typeface="+mj-ea"/>
              </a:rPr>
              <a:t>conf</a:t>
            </a:r>
            <a:r>
              <a:rPr lang="en-US" altLang="ja-JP" b="1" dirty="0" smtClean="0">
                <a:solidFill>
                  <a:schemeClr val="tx1"/>
                </a:solidFill>
                <a:latin typeface="+mj-ea"/>
              </a:rPr>
              <a:t> info </a:t>
            </a:r>
            <a:r>
              <a:rPr lang="en-US" altLang="ja-JP" b="1" dirty="0" smtClean="0">
                <a:solidFill>
                  <a:schemeClr val="tx1"/>
                </a:solidFill>
                <a:latin typeface="+mj-ea"/>
              </a:rPr>
              <a:t>was shared among the team leaders in order to easily identify the scope of the outage impact of the service.</a:t>
            </a:r>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r>
              <a:rPr lang="en-US" altLang="ja-JP" b="1" dirty="0" smtClean="0">
                <a:solidFill>
                  <a:schemeClr val="tx1"/>
                </a:solidFill>
                <a:latin typeface="+mj-ea"/>
              </a:rPr>
              <a:t>For more details regarding this case, please refer to the URL below.</a:t>
            </a:r>
            <a:endParaRPr lang="en-US" altLang="ja-JP" b="1" dirty="0">
              <a:solidFill>
                <a:schemeClr val="tx1"/>
              </a:solidFill>
              <a:latin typeface="+mj-ea"/>
            </a:endParaRPr>
          </a:p>
          <a:p>
            <a:r>
              <a:rPr lang="en-US" altLang="ja-JP" dirty="0">
                <a:hlinkClick r:id="rId3"/>
              </a:rPr>
              <a:t>https://exastro-suite.github.io/it-automation-docs/case.html</a:t>
            </a:r>
            <a:endParaRPr lang="en-US" altLang="ja-JP" b="1" dirty="0">
              <a:solidFill>
                <a:schemeClr val="tx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3441448906"/>
              </p:ext>
            </p:extLst>
          </p:nvPr>
        </p:nvGraphicFramePr>
        <p:xfrm>
          <a:off x="3863690" y="2612392"/>
          <a:ext cx="6840950" cy="3169920"/>
        </p:xfrm>
        <a:graphic>
          <a:graphicData uri="http://schemas.openxmlformats.org/drawingml/2006/table">
            <a:tbl>
              <a:tblPr firstRow="1" bandRow="1">
                <a:tableStyleId>{5C22544A-7EE6-4342-B048-85BDC9FD1C3A}</a:tableStyleId>
              </a:tblPr>
              <a:tblGrid>
                <a:gridCol w="2152209">
                  <a:extLst>
                    <a:ext uri="{9D8B030D-6E8A-4147-A177-3AD203B41FA5}">
                      <a16:colId xmlns:a16="http://schemas.microsoft.com/office/drawing/2014/main" val="20000"/>
                    </a:ext>
                  </a:extLst>
                </a:gridCol>
                <a:gridCol w="4688741">
                  <a:extLst>
                    <a:ext uri="{9D8B030D-6E8A-4147-A177-3AD203B41FA5}">
                      <a16:colId xmlns:a16="http://schemas.microsoft.com/office/drawing/2014/main" val="20001"/>
                    </a:ext>
                  </a:extLst>
                </a:gridCol>
              </a:tblGrid>
              <a:tr h="325120">
                <a:tc>
                  <a:txBody>
                    <a:bodyPr/>
                    <a:lstStyle/>
                    <a:p>
                      <a:r>
                        <a:rPr kumimoji="1" lang="en-US" altLang="ja-JP" sz="1300" dirty="0" smtClean="0"/>
                        <a:t>Team</a:t>
                      </a:r>
                      <a:endParaRPr kumimoji="1" lang="ja-JP" altLang="en-US" sz="1300" dirty="0"/>
                    </a:p>
                  </a:txBody>
                  <a:tcPr marL="121920" marR="121920" marT="60960" marB="60960"/>
                </a:tc>
                <a:tc>
                  <a:txBody>
                    <a:bodyPr/>
                    <a:lstStyle/>
                    <a:p>
                      <a:r>
                        <a:rPr kumimoji="1" lang="en-US" altLang="ja-JP" sz="1300" dirty="0" smtClean="0"/>
                        <a:t>Collected</a:t>
                      </a:r>
                      <a:r>
                        <a:rPr kumimoji="1" lang="en-US" altLang="ja-JP" sz="1300" baseline="0" dirty="0" smtClean="0"/>
                        <a:t> </a:t>
                      </a:r>
                      <a:r>
                        <a:rPr kumimoji="1" lang="en-US" altLang="ja-JP" sz="1300" baseline="0" dirty="0" err="1" smtClean="0"/>
                        <a:t>Conf</a:t>
                      </a:r>
                      <a:r>
                        <a:rPr kumimoji="1" lang="en-US" altLang="ja-JP" sz="1300" baseline="0" dirty="0" smtClean="0"/>
                        <a:t> info</a:t>
                      </a:r>
                      <a:endParaRPr kumimoji="1" lang="ja-JP" altLang="en-US" sz="1300" dirty="0"/>
                    </a:p>
                  </a:txBody>
                  <a:tcPr marL="121920" marR="121920" marT="60960" marB="60960"/>
                </a:tc>
                <a:extLst>
                  <a:ext uri="{0D108BD9-81ED-4DB2-BD59-A6C34878D82A}">
                    <a16:rowId xmlns:a16="http://schemas.microsoft.com/office/drawing/2014/main" val="10000"/>
                  </a:ext>
                </a:extLst>
              </a:tr>
              <a:tr h="528320">
                <a:tc>
                  <a:txBody>
                    <a:bodyPr/>
                    <a:lstStyle/>
                    <a:p>
                      <a:r>
                        <a:rPr kumimoji="1" lang="en-US" altLang="ja-JP" sz="1300" b="0" dirty="0" smtClean="0"/>
                        <a:t>Server 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Server</a:t>
                      </a:r>
                      <a:r>
                        <a:rPr kumimoji="1" lang="en-US" altLang="ja-JP" sz="1300" b="0" baseline="0" dirty="0" smtClean="0"/>
                        <a:t>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Software</a:t>
                      </a:r>
                      <a:r>
                        <a:rPr kumimoji="1" lang="en-US" altLang="ja-JP" sz="1300" b="0" baseline="0" dirty="0" smtClean="0"/>
                        <a:t> installed on the server list</a:t>
                      </a:r>
                      <a:endParaRPr kumimoji="1" lang="ja-JP" altLang="en-US" sz="1300" b="0" dirty="0" smtClean="0"/>
                    </a:p>
                  </a:txBody>
                  <a:tcPr marL="121920" marR="121920" marT="60960" marB="60960"/>
                </a:tc>
                <a:extLst>
                  <a:ext uri="{0D108BD9-81ED-4DB2-BD59-A6C34878D82A}">
                    <a16:rowId xmlns:a16="http://schemas.microsoft.com/office/drawing/2014/main" val="10001"/>
                  </a:ext>
                </a:extLst>
              </a:tr>
              <a:tr h="731520">
                <a:tc>
                  <a:txBody>
                    <a:bodyPr/>
                    <a:lstStyle/>
                    <a:p>
                      <a:r>
                        <a:rPr kumimoji="1" lang="en-US" altLang="ja-JP" sz="1300" b="0" baseline="0" dirty="0" smtClean="0"/>
                        <a:t>Network </a:t>
                      </a:r>
                      <a:r>
                        <a:rPr kumimoji="1" lang="en-US" altLang="ja-JP" sz="1300" b="0" dirty="0" smtClean="0"/>
                        <a:t>G</a:t>
                      </a:r>
                      <a:endParaRPr kumimoji="1" lang="ja-JP" altLang="en-US" sz="1300" b="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IP</a:t>
                      </a:r>
                      <a:r>
                        <a:rPr kumimoji="1" lang="ja-JP" altLang="en-US" sz="1300" b="0" baseline="0" dirty="0" smtClean="0"/>
                        <a:t> </a:t>
                      </a:r>
                      <a:r>
                        <a:rPr kumimoji="1" lang="en-US" altLang="ja-JP" sz="1300" b="0" baseline="0" dirty="0" smtClean="0"/>
                        <a:t>address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Network</a:t>
                      </a:r>
                      <a:r>
                        <a:rPr kumimoji="1" lang="en-US" altLang="ja-JP" sz="1300" b="0" baseline="0" dirty="0" smtClean="0"/>
                        <a:t> device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Network</a:t>
                      </a:r>
                      <a:r>
                        <a:rPr kumimoji="1" lang="en-US" altLang="ja-JP" sz="1300" b="0" baseline="0" dirty="0" smtClean="0"/>
                        <a:t> route list</a:t>
                      </a:r>
                      <a:endParaRPr kumimoji="1" lang="ja-JP" altLang="en-US" sz="1300" b="0" dirty="0" smtClean="0"/>
                    </a:p>
                  </a:txBody>
                  <a:tcPr marL="121920" marR="121920" marT="60960" marB="60960"/>
                </a:tc>
                <a:extLst>
                  <a:ext uri="{0D108BD9-81ED-4DB2-BD59-A6C34878D82A}">
                    <a16:rowId xmlns:a16="http://schemas.microsoft.com/office/drawing/2014/main" val="10002"/>
                  </a:ext>
                </a:extLst>
              </a:tr>
              <a:tr h="528320">
                <a:tc>
                  <a:txBody>
                    <a:bodyPr/>
                    <a:lstStyle/>
                    <a:p>
                      <a:r>
                        <a:rPr kumimoji="1" lang="en-US" altLang="ja-JP" sz="1300" b="0" dirty="0" smtClean="0"/>
                        <a:t>Storage</a:t>
                      </a:r>
                      <a:r>
                        <a:rPr kumimoji="1" lang="en-US" altLang="ja-JP" sz="1300" b="0" baseline="0" dirty="0" smtClean="0"/>
                        <a:t>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Path</a:t>
                      </a:r>
                      <a:r>
                        <a:rPr kumimoji="1" lang="en-US" altLang="ja-JP" sz="1300" b="0" baseline="0" dirty="0" smtClean="0"/>
                        <a:t> list</a:t>
                      </a:r>
                      <a:endParaRPr kumimoji="1" lang="en-US" altLang="ja-JP" sz="1300" b="0" dirty="0" smtClean="0"/>
                    </a:p>
                    <a:p>
                      <a:r>
                        <a:rPr kumimoji="1" lang="ja-JP" altLang="en-US" sz="1300" b="0" dirty="0" smtClean="0"/>
                        <a:t>・</a:t>
                      </a:r>
                      <a:r>
                        <a:rPr kumimoji="1" lang="en-US" altLang="ja-JP" sz="1300" b="0" dirty="0" smtClean="0"/>
                        <a:t>Storage</a:t>
                      </a:r>
                      <a:r>
                        <a:rPr kumimoji="1" lang="en-US" altLang="ja-JP" sz="1300" b="0" baseline="0" dirty="0" smtClean="0"/>
                        <a:t> disk list</a:t>
                      </a:r>
                      <a:endParaRPr kumimoji="1" lang="ja-JP" altLang="en-US" sz="1300" b="0" dirty="0"/>
                    </a:p>
                  </a:txBody>
                  <a:tcPr marL="121920" marR="121920" marT="60960" marB="60960"/>
                </a:tc>
                <a:extLst>
                  <a:ext uri="{0D108BD9-81ED-4DB2-BD59-A6C34878D82A}">
                    <a16:rowId xmlns:a16="http://schemas.microsoft.com/office/drawing/2014/main" val="10003"/>
                  </a:ext>
                </a:extLst>
              </a:tr>
              <a:tr h="325120">
                <a:tc>
                  <a:txBody>
                    <a:bodyPr/>
                    <a:lstStyle/>
                    <a:p>
                      <a:r>
                        <a:rPr kumimoji="1" lang="en-US" altLang="ja-JP" sz="1300" b="0" dirty="0" smtClean="0"/>
                        <a:t>Operation</a:t>
                      </a:r>
                      <a:r>
                        <a:rPr kumimoji="1" lang="en-US" altLang="ja-JP" sz="1300" b="0" baseline="0" dirty="0" smtClean="0"/>
                        <a:t> monitoring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Message</a:t>
                      </a:r>
                      <a:r>
                        <a:rPr kumimoji="1" lang="en-US" altLang="ja-JP" sz="1300" b="0" baseline="0" dirty="0" smtClean="0"/>
                        <a:t> list</a:t>
                      </a:r>
                      <a:endParaRPr kumimoji="1" lang="ja-JP" altLang="en-US" sz="1300" b="0" dirty="0"/>
                    </a:p>
                  </a:txBody>
                  <a:tcPr marL="121920" marR="121920" marT="60960" marB="60960"/>
                </a:tc>
                <a:extLst>
                  <a:ext uri="{0D108BD9-81ED-4DB2-BD59-A6C34878D82A}">
                    <a16:rowId xmlns:a16="http://schemas.microsoft.com/office/drawing/2014/main" val="10004"/>
                  </a:ext>
                </a:extLst>
              </a:tr>
              <a:tr h="731520">
                <a:tc>
                  <a:txBody>
                    <a:bodyPr/>
                    <a:lstStyle/>
                    <a:p>
                      <a:r>
                        <a:rPr kumimoji="1" lang="en-US" altLang="ja-JP" sz="1300" b="0" dirty="0" smtClean="0"/>
                        <a:t>Business</a:t>
                      </a:r>
                      <a:r>
                        <a:rPr kumimoji="1" lang="en-US" altLang="ja-JP" sz="1300" b="0" baseline="0" dirty="0" smtClean="0"/>
                        <a:t>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Components</a:t>
                      </a:r>
                      <a:r>
                        <a:rPr kumimoji="1" lang="en-US" altLang="ja-JP" sz="1300" b="0" baseline="0" dirty="0" smtClean="0"/>
                        <a:t> list</a:t>
                      </a:r>
                      <a:endParaRPr kumimoji="1" lang="en-US" altLang="ja-JP" sz="1300" b="0" dirty="0" smtClean="0"/>
                    </a:p>
                    <a:p>
                      <a:r>
                        <a:rPr kumimoji="1" lang="ja-JP" altLang="en-US" sz="1300" b="0" dirty="0" smtClean="0"/>
                        <a:t>・</a:t>
                      </a:r>
                      <a:r>
                        <a:rPr kumimoji="1" lang="en-US" altLang="ja-JP" sz="1300" b="0" dirty="0" smtClean="0"/>
                        <a:t>Server</a:t>
                      </a:r>
                      <a:r>
                        <a:rPr kumimoji="1" lang="en-US" altLang="ja-JP" sz="1300" b="0" baseline="0" dirty="0" smtClean="0"/>
                        <a:t> components list</a:t>
                      </a:r>
                      <a:endParaRPr kumimoji="1" lang="en-US" altLang="ja-JP" sz="1300" b="0" dirty="0" smtClean="0"/>
                    </a:p>
                    <a:p>
                      <a:r>
                        <a:rPr kumimoji="1" lang="ja-JP" altLang="en-US" sz="1300" b="0" dirty="0" smtClean="0"/>
                        <a:t>・</a:t>
                      </a:r>
                      <a:r>
                        <a:rPr kumimoji="1" lang="en-US" altLang="ja-JP" sz="1300" b="0" dirty="0" smtClean="0"/>
                        <a:t>Communication</a:t>
                      </a:r>
                      <a:r>
                        <a:rPr kumimoji="1" lang="en-US" altLang="ja-JP" sz="1300" b="0" baseline="0" dirty="0" smtClean="0"/>
                        <a:t> conditions list</a:t>
                      </a:r>
                      <a:endParaRPr kumimoji="1" lang="ja-JP" altLang="en-US" sz="1300" b="0" dirty="0"/>
                    </a:p>
                  </a:txBody>
                  <a:tcPr marL="121920" marR="121920" marT="60960" marB="60960"/>
                </a:tc>
                <a:extLst>
                  <a:ext uri="{0D108BD9-81ED-4DB2-BD59-A6C34878D82A}">
                    <a16:rowId xmlns:a16="http://schemas.microsoft.com/office/drawing/2014/main" val="10005"/>
                  </a:ext>
                </a:extLst>
              </a:tr>
            </a:tbl>
          </a:graphicData>
        </a:graphic>
      </p:graphicFrame>
      <p:sp>
        <p:nvSpPr>
          <p:cNvPr id="24" name="正方形/長方形 23"/>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000" b="1" dirty="0">
                <a:latin typeface="+mj-ea"/>
              </a:rPr>
              <a:t>③ </a:t>
            </a:r>
            <a:r>
              <a:rPr lang="en-US" altLang="ja-JP" sz="2000" b="1" dirty="0" smtClean="0">
                <a:latin typeface="+mj-ea"/>
              </a:rPr>
              <a:t>Case</a:t>
            </a:r>
            <a:r>
              <a:rPr lang="ja-JP" altLang="en-US" sz="2000" b="1" dirty="0" smtClean="0">
                <a:latin typeface="+mj-ea"/>
              </a:rPr>
              <a:t> </a:t>
            </a:r>
            <a:r>
              <a:rPr lang="ja-JP" altLang="en-US" sz="2000" b="1" dirty="0">
                <a:latin typeface="+mj-ea"/>
              </a:rPr>
              <a:t>～ </a:t>
            </a:r>
            <a:r>
              <a:rPr lang="en-US" altLang="ja-JP" sz="2000" b="1" dirty="0" smtClean="0">
                <a:latin typeface="+mj-ea"/>
              </a:rPr>
              <a:t>Collecting </a:t>
            </a:r>
            <a:r>
              <a:rPr lang="en-US" altLang="ja-JP" sz="2000" b="1" dirty="0" err="1" smtClean="0">
                <a:latin typeface="+mj-ea"/>
              </a:rPr>
              <a:t>Conf</a:t>
            </a:r>
            <a:r>
              <a:rPr lang="en-US" altLang="ja-JP" sz="2000" b="1" dirty="0" smtClean="0">
                <a:latin typeface="+mj-ea"/>
              </a:rPr>
              <a:t> info </a:t>
            </a:r>
            <a:r>
              <a:rPr lang="en-US" altLang="ja-JP" sz="2000" b="1" dirty="0" smtClean="0">
                <a:latin typeface="+mj-ea"/>
              </a:rPr>
              <a:t>from a real project.</a:t>
            </a:r>
            <a:endParaRPr lang="ja-JP" altLang="en-US" sz="2000" b="1" dirty="0">
              <a:latin typeface="+mj-ea"/>
              <a:ea typeface="+mj-ea"/>
            </a:endParaRPr>
          </a:p>
        </p:txBody>
      </p:sp>
      <p:sp>
        <p:nvSpPr>
          <p:cNvPr id="25" name="角丸四角形 2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6" name="下矢印 2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角丸四角形 2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a:t>
            </a:r>
            <a:endParaRPr lang="en-US" altLang="ja-JP" sz="1600" b="1" dirty="0" smtClean="0"/>
          </a:p>
          <a:p>
            <a:pPr algn="ctr"/>
            <a:r>
              <a:rPr lang="en-US" altLang="ja-JP" sz="1600" b="1" dirty="0" err="1" smtClean="0"/>
              <a:t>Conf</a:t>
            </a:r>
            <a:r>
              <a:rPr lang="en-US" altLang="ja-JP" sz="1600" b="1" dirty="0" smtClean="0"/>
              <a:t> Info</a:t>
            </a:r>
            <a:endParaRPr lang="ja-JP" altLang="en-US" sz="1600" b="1"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7" name="角丸四角形 16"/>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a:t>
            </a:r>
            <a:r>
              <a:rPr lang="en-US" altLang="ja-JP" sz="1500" b="1" spc="-150" dirty="0" err="1" smtClean="0"/>
              <a:t>Conf</a:t>
            </a:r>
            <a:r>
              <a:rPr lang="en-US" altLang="ja-JP" sz="1500" b="1" spc="-150" dirty="0" smtClean="0"/>
              <a:t> info’s </a:t>
            </a:r>
            <a:r>
              <a:rPr lang="en-US" altLang="ja-JP" sz="1500" b="1" spc="-150" dirty="0" smtClean="0"/>
              <a:t>management</a:t>
            </a:r>
            <a:r>
              <a:rPr lang="en-US" altLang="ja-JP" sz="1500" b="1" spc="-150" dirty="0"/>
              <a:t> </a:t>
            </a:r>
            <a:r>
              <a:rPr lang="en-US" altLang="ja-JP" sz="1500" b="1" spc="-150" dirty="0" smtClean="0"/>
              <a:t>forms</a:t>
            </a:r>
            <a:endParaRPr lang="ja-JP" altLang="en-US" sz="1500" b="1" spc="-150" dirty="0"/>
          </a:p>
        </p:txBody>
      </p:sp>
    </p:spTree>
    <p:extLst>
      <p:ext uri="{BB962C8B-B14F-4D97-AF65-F5344CB8AC3E}">
        <p14:creationId xmlns:p14="http://schemas.microsoft.com/office/powerpoint/2010/main" val="3149529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716859698"/>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96304766"/>
                  </a:ext>
                </a:extLst>
              </a:tr>
            </a:tbl>
          </a:graphicData>
        </a:graphic>
      </p:graphicFrame>
      <p:sp>
        <p:nvSpPr>
          <p:cNvPr id="12" name="正方形/長方形 11"/>
          <p:cNvSpPr/>
          <p:nvPr/>
        </p:nvSpPr>
        <p:spPr bwMode="auto">
          <a:xfrm>
            <a:off x="3013449" y="133368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The team leaders normalizes the collected </a:t>
            </a:r>
            <a:r>
              <a:rPr lang="en-US" altLang="ja-JP" b="1" dirty="0" err="1" smtClean="0">
                <a:latin typeface="+mj-ea"/>
              </a:rPr>
              <a:t>conf</a:t>
            </a:r>
            <a:r>
              <a:rPr lang="en-US" altLang="ja-JP" b="1" dirty="0" smtClean="0">
                <a:latin typeface="+mj-ea"/>
              </a:rPr>
              <a:t> info </a:t>
            </a:r>
            <a:r>
              <a:rPr lang="en-US" altLang="ja-JP" b="1" dirty="0" smtClean="0">
                <a:latin typeface="+mj-ea"/>
              </a:rPr>
              <a:t>in a table format by eliminating duplicates, unifying names and breaking up redundant info.</a:t>
            </a:r>
            <a:endParaRPr lang="ja-JP" altLang="en-US" b="1" dirty="0">
              <a:latin typeface="+mj-ea"/>
            </a:endParaRPr>
          </a:p>
        </p:txBody>
      </p:sp>
      <p:sp>
        <p:nvSpPr>
          <p:cNvPr id="51" name="テキスト ボックス 50"/>
          <p:cNvSpPr txBox="1"/>
          <p:nvPr/>
        </p:nvSpPr>
        <p:spPr>
          <a:xfrm>
            <a:off x="4936050" y="3632662"/>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53" name="メモ 52"/>
          <p:cNvSpPr/>
          <p:nvPr/>
        </p:nvSpPr>
        <p:spPr bwMode="auto">
          <a:xfrm>
            <a:off x="3285505" y="361817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4" name="メモ 53"/>
          <p:cNvSpPr/>
          <p:nvPr/>
        </p:nvSpPr>
        <p:spPr bwMode="auto">
          <a:xfrm>
            <a:off x="3488705" y="3738148"/>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6" name="メモ 55"/>
          <p:cNvSpPr/>
          <p:nvPr/>
        </p:nvSpPr>
        <p:spPr bwMode="auto">
          <a:xfrm>
            <a:off x="3691905" y="3836783"/>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7" name="メモ 56"/>
          <p:cNvSpPr/>
          <p:nvPr/>
        </p:nvSpPr>
        <p:spPr bwMode="auto">
          <a:xfrm>
            <a:off x="3895105" y="3921791"/>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9" name="テキスト ボックス 58"/>
          <p:cNvSpPr txBox="1"/>
          <p:nvPr/>
        </p:nvSpPr>
        <p:spPr>
          <a:xfrm>
            <a:off x="3073503" y="4323990"/>
            <a:ext cx="1007968" cy="502573"/>
          </a:xfrm>
          <a:prstGeom prst="rect">
            <a:avLst/>
          </a:prstGeom>
          <a:noFill/>
        </p:spPr>
        <p:txBody>
          <a:bodyPr wrap="none" rtlCol="0">
            <a:spAutoFit/>
          </a:bodyPr>
          <a:lstStyle/>
          <a:p>
            <a:r>
              <a:rPr lang="en-US" altLang="ja-JP" sz="1333" b="1" dirty="0" smtClean="0"/>
              <a:t>Collected</a:t>
            </a:r>
            <a:br>
              <a:rPr lang="en-US" altLang="ja-JP" sz="1333" b="1" dirty="0" smtClean="0"/>
            </a:br>
            <a:r>
              <a:rPr lang="en-US" altLang="ja-JP" sz="1333" b="1" dirty="0" err="1" smtClean="0"/>
              <a:t>conf</a:t>
            </a:r>
            <a:r>
              <a:rPr lang="en-US" altLang="ja-JP" sz="1333" b="1" dirty="0" smtClean="0"/>
              <a:t> info</a:t>
            </a:r>
            <a:endParaRPr lang="ja-JP" altLang="en-US" sz="1333" b="1" dirty="0"/>
          </a:p>
        </p:txBody>
      </p:sp>
      <p:sp>
        <p:nvSpPr>
          <p:cNvPr id="20" name="テキスト ボックス 19"/>
          <p:cNvSpPr txBox="1"/>
          <p:nvPr/>
        </p:nvSpPr>
        <p:spPr>
          <a:xfrm>
            <a:off x="4605682" y="4313800"/>
            <a:ext cx="2263440" cy="912814"/>
          </a:xfrm>
          <a:prstGeom prst="rect">
            <a:avLst/>
          </a:prstGeom>
          <a:noFill/>
        </p:spPr>
        <p:txBody>
          <a:bodyPr wrap="none" rtlCol="0">
            <a:spAutoFit/>
          </a:bodyPr>
          <a:lstStyle/>
          <a:p>
            <a:r>
              <a:rPr lang="ja-JP" altLang="en-US" sz="1333" b="1" dirty="0" smtClean="0"/>
              <a:t>・</a:t>
            </a:r>
            <a:r>
              <a:rPr lang="en-US" altLang="ja-JP" sz="1333" b="1" dirty="0" smtClean="0"/>
              <a:t>Deleting Duplicates</a:t>
            </a:r>
            <a:endParaRPr lang="en-US" altLang="ja-JP" sz="1333" b="1" dirty="0"/>
          </a:p>
          <a:p>
            <a:r>
              <a:rPr lang="ja-JP" altLang="en-US" sz="1333" b="1" dirty="0" smtClean="0"/>
              <a:t>・</a:t>
            </a:r>
            <a:r>
              <a:rPr lang="en-US" altLang="ja-JP" sz="1333" b="1" dirty="0" smtClean="0"/>
              <a:t>Unifying Item names</a:t>
            </a:r>
            <a:endParaRPr lang="en-US" altLang="ja-JP" sz="1333" b="1" dirty="0"/>
          </a:p>
          <a:p>
            <a:r>
              <a:rPr lang="ja-JP" altLang="en-US" sz="1333" b="1" dirty="0" smtClean="0"/>
              <a:t>・</a:t>
            </a:r>
            <a:r>
              <a:rPr lang="en-US" altLang="ja-JP" sz="1333" b="1" dirty="0" smtClean="0"/>
              <a:t>Cleansing</a:t>
            </a:r>
            <a:endParaRPr lang="en-US" altLang="ja-JP" sz="1333" b="1" dirty="0"/>
          </a:p>
          <a:p>
            <a:r>
              <a:rPr lang="ja-JP" altLang="en-US" sz="1333" b="1" dirty="0" smtClean="0"/>
              <a:t>・</a:t>
            </a:r>
            <a:r>
              <a:rPr lang="en-US" altLang="ja-JP" sz="1333" b="1" dirty="0" smtClean="0"/>
              <a:t>Etc.</a:t>
            </a:r>
            <a:endParaRPr lang="ja-JP" altLang="en-US" sz="1333" b="1" dirty="0"/>
          </a:p>
        </p:txBody>
      </p:sp>
      <p:graphicFrame>
        <p:nvGraphicFramePr>
          <p:cNvPr id="77" name="表 76"/>
          <p:cNvGraphicFramePr>
            <a:graphicFrameLocks noGrp="1"/>
          </p:cNvGraphicFramePr>
          <p:nvPr>
            <p:extLst>
              <p:ext uri="{D42A27DB-BD31-4B8C-83A1-F6EECF244321}">
                <p14:modId xmlns:p14="http://schemas.microsoft.com/office/powerpoint/2010/main" val="2301206850"/>
              </p:ext>
            </p:extLst>
          </p:nvPr>
        </p:nvGraphicFramePr>
        <p:xfrm>
          <a:off x="9551036" y="2301359"/>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78" name="表 77"/>
          <p:cNvGraphicFramePr>
            <a:graphicFrameLocks noGrp="1"/>
          </p:cNvGraphicFramePr>
          <p:nvPr>
            <p:extLst>
              <p:ext uri="{D42A27DB-BD31-4B8C-83A1-F6EECF244321}">
                <p14:modId xmlns:p14="http://schemas.microsoft.com/office/powerpoint/2010/main" val="2189610755"/>
              </p:ext>
            </p:extLst>
          </p:nvPr>
        </p:nvGraphicFramePr>
        <p:xfrm>
          <a:off x="7399210" y="3468328"/>
          <a:ext cx="4008915" cy="935640"/>
        </p:xfrm>
        <a:graphic>
          <a:graphicData uri="http://schemas.openxmlformats.org/drawingml/2006/table">
            <a:tbl>
              <a:tblPr firstRow="1" bandRow="1">
                <a:tableStyleId>{5940675A-B579-460E-94D1-54222C63F5DA}</a:tableStyleId>
              </a:tblPr>
              <a:tblGrid>
                <a:gridCol w="1017378">
                  <a:extLst>
                    <a:ext uri="{9D8B030D-6E8A-4147-A177-3AD203B41FA5}">
                      <a16:colId xmlns:a16="http://schemas.microsoft.com/office/drawing/2014/main" val="2720522522"/>
                    </a:ext>
                  </a:extLst>
                </a:gridCol>
                <a:gridCol w="597112">
                  <a:extLst>
                    <a:ext uri="{9D8B030D-6E8A-4147-A177-3AD203B41FA5}">
                      <a16:colId xmlns:a16="http://schemas.microsoft.com/office/drawing/2014/main" val="3676687206"/>
                    </a:ext>
                  </a:extLst>
                </a:gridCol>
                <a:gridCol w="920261">
                  <a:extLst>
                    <a:ext uri="{9D8B030D-6E8A-4147-A177-3AD203B41FA5}">
                      <a16:colId xmlns:a16="http://schemas.microsoft.com/office/drawing/2014/main" val="4264851823"/>
                    </a:ext>
                  </a:extLst>
                </a:gridCol>
                <a:gridCol w="1474164">
                  <a:extLst>
                    <a:ext uri="{9D8B030D-6E8A-4147-A177-3AD203B41FA5}">
                      <a16:colId xmlns:a16="http://schemas.microsoft.com/office/drawing/2014/main" val="3620127100"/>
                    </a:ext>
                  </a:extLst>
                </a:gridCol>
              </a:tblGrid>
              <a:tr h="162560">
                <a:tc gridSpan="4">
                  <a:txBody>
                    <a:bodyPr/>
                    <a:lstStyle/>
                    <a:p>
                      <a:r>
                        <a:rPr kumimoji="1" lang="en-US" altLang="ja-JP" sz="1100" b="1" dirty="0" smtClean="0"/>
                        <a:t>Server</a:t>
                      </a:r>
                      <a:r>
                        <a:rPr kumimoji="1" lang="en-US" altLang="ja-JP" sz="1100" b="1" baseline="0" dirty="0" smtClean="0"/>
                        <a:t> device list</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a:t>
                      </a:r>
                      <a:r>
                        <a:rPr kumimoji="1" lang="en-US" altLang="ja-JP" sz="1100" b="1" baseline="0" dirty="0" smtClean="0"/>
                        <a: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web001</a:t>
                      </a:r>
                      <a:endParaRPr kumimoji="1" lang="ja-JP" altLang="en-US" sz="1100" b="1" dirty="0"/>
                    </a:p>
                  </a:txBody>
                  <a:tcPr marL="48000" marR="48000" marT="0" marB="0">
                    <a:solidFill>
                      <a:schemeClr val="bg1"/>
                    </a:solidFill>
                  </a:tcPr>
                </a:tc>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#2</a:t>
                      </a:r>
                      <a:endParaRPr kumimoji="1" lang="ja-JP" altLang="en-US" sz="1100" b="1" dirty="0"/>
                    </a:p>
                  </a:txBody>
                  <a:tcPr marL="48000" marR="48000" marT="0" marB="0">
                    <a:solidFill>
                      <a:schemeClr val="bg1"/>
                    </a:solidFill>
                  </a:tcPr>
                </a:tc>
                <a:tc>
                  <a:txBody>
                    <a:bodyPr/>
                    <a:lstStyle/>
                    <a:p>
                      <a:r>
                        <a:rPr kumimoji="1" lang="en-US" altLang="ja-JP" sz="1100" b="1" dirty="0" smtClean="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79" name="表 78"/>
          <p:cNvGraphicFramePr>
            <a:graphicFrameLocks noGrp="1"/>
          </p:cNvGraphicFramePr>
          <p:nvPr>
            <p:extLst>
              <p:ext uri="{D42A27DB-BD31-4B8C-83A1-F6EECF244321}">
                <p14:modId xmlns:p14="http://schemas.microsoft.com/office/powerpoint/2010/main" val="2711753888"/>
              </p:ext>
            </p:extLst>
          </p:nvPr>
        </p:nvGraphicFramePr>
        <p:xfrm>
          <a:off x="7399211" y="2296704"/>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80" name="直線矢印コネクタ 79"/>
          <p:cNvCxnSpPr>
            <a:stCxn id="77" idx="2"/>
          </p:cNvCxnSpPr>
          <p:nvPr/>
        </p:nvCxnSpPr>
        <p:spPr>
          <a:xfrm>
            <a:off x="10271036" y="3261359"/>
            <a:ext cx="0" cy="3568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9" idx="2"/>
          </p:cNvCxnSpPr>
          <p:nvPr/>
        </p:nvCxnSpPr>
        <p:spPr>
          <a:xfrm flipH="1">
            <a:off x="7968260" y="3256704"/>
            <a:ext cx="6077" cy="2890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2" name="表 81"/>
          <p:cNvGraphicFramePr>
            <a:graphicFrameLocks noGrp="1"/>
          </p:cNvGraphicFramePr>
          <p:nvPr>
            <p:extLst>
              <p:ext uri="{D42A27DB-BD31-4B8C-83A1-F6EECF244321}">
                <p14:modId xmlns:p14="http://schemas.microsoft.com/office/powerpoint/2010/main" val="1196817089"/>
              </p:ext>
            </p:extLst>
          </p:nvPr>
        </p:nvGraphicFramePr>
        <p:xfrm>
          <a:off x="7104139" y="4683645"/>
          <a:ext cx="4536631" cy="768000"/>
        </p:xfrm>
        <a:graphic>
          <a:graphicData uri="http://schemas.openxmlformats.org/drawingml/2006/table">
            <a:tbl>
              <a:tblPr firstRow="1" bandRow="1">
                <a:tableStyleId>{5940675A-B579-460E-94D1-54222C63F5DA}</a:tableStyleId>
              </a:tblPr>
              <a:tblGrid>
                <a:gridCol w="720101">
                  <a:extLst>
                    <a:ext uri="{9D8B030D-6E8A-4147-A177-3AD203B41FA5}">
                      <a16:colId xmlns:a16="http://schemas.microsoft.com/office/drawing/2014/main" val="2720522522"/>
                    </a:ext>
                  </a:extLst>
                </a:gridCol>
                <a:gridCol w="1256438">
                  <a:extLst>
                    <a:ext uri="{9D8B030D-6E8A-4147-A177-3AD203B41FA5}">
                      <a16:colId xmlns:a16="http://schemas.microsoft.com/office/drawing/2014/main" val="2288316279"/>
                    </a:ext>
                  </a:extLst>
                </a:gridCol>
                <a:gridCol w="712840">
                  <a:extLst>
                    <a:ext uri="{9D8B030D-6E8A-4147-A177-3AD203B41FA5}">
                      <a16:colId xmlns:a16="http://schemas.microsoft.com/office/drawing/2014/main" val="4270368412"/>
                    </a:ext>
                  </a:extLst>
                </a:gridCol>
                <a:gridCol w="673673">
                  <a:extLst>
                    <a:ext uri="{9D8B030D-6E8A-4147-A177-3AD203B41FA5}">
                      <a16:colId xmlns:a16="http://schemas.microsoft.com/office/drawing/2014/main" val="1022849353"/>
                    </a:ext>
                  </a:extLst>
                </a:gridCol>
                <a:gridCol w="1173579">
                  <a:extLst>
                    <a:ext uri="{9D8B030D-6E8A-4147-A177-3AD203B41FA5}">
                      <a16:colId xmlns:a16="http://schemas.microsoft.com/office/drawing/2014/main" val="49160330"/>
                    </a:ext>
                  </a:extLst>
                </a:gridCol>
              </a:tblGrid>
              <a:tr h="192000">
                <a:tc gridSpan="5">
                  <a:txBody>
                    <a:bodyPr/>
                    <a:lstStyle/>
                    <a:p>
                      <a:r>
                        <a:rPr kumimoji="1" lang="en-US" altLang="ja-JP" sz="1100" b="1" dirty="0" smtClean="0"/>
                        <a:t>Communication</a:t>
                      </a:r>
                      <a:r>
                        <a:rPr kumimoji="1" lang="en-US" altLang="ja-JP" sz="1100" b="1" baseline="0" dirty="0" smtClean="0"/>
                        <a:t> list </a:t>
                      </a:r>
                      <a:r>
                        <a:rPr kumimoji="1" lang="en-US" altLang="ja-JP" sz="1100" b="1" dirty="0" smtClean="0"/>
                        <a:t>(allowed)</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err="1" smtClean="0"/>
                        <a:t>Comm</a:t>
                      </a:r>
                      <a:r>
                        <a:rPr kumimoji="1" lang="ja-JP" altLang="en-US"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smtClean="0"/>
                        <a:t>①</a:t>
                      </a:r>
                      <a:endParaRPr kumimoji="1" lang="ja-JP" altLang="en-US" sz="1100" b="1" dirty="0"/>
                    </a:p>
                  </a:txBody>
                  <a:tcPr marL="48000" marR="48000" marT="0" marB="0">
                    <a:solidFill>
                      <a:schemeClr val="bg1"/>
                    </a:solidFill>
                  </a:tcPr>
                </a:tc>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smtClean="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smtClean="0"/>
                        <a:t>②</a:t>
                      </a:r>
                      <a:endParaRPr kumimoji="1" lang="ja-JP" altLang="en-US" sz="1100" b="1" dirty="0"/>
                    </a:p>
                  </a:txBody>
                  <a:tcPr marL="48000" marR="48000" marT="0" marB="0">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83" name="直線矢印コネクタ 82"/>
          <p:cNvCxnSpPr/>
          <p:nvPr/>
        </p:nvCxnSpPr>
        <p:spPr>
          <a:xfrm>
            <a:off x="7784392" y="4409172"/>
            <a:ext cx="2748696" cy="4336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7784393" y="4398889"/>
            <a:ext cx="610100" cy="4439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右矢印 28"/>
          <p:cNvSpPr/>
          <p:nvPr/>
        </p:nvSpPr>
        <p:spPr bwMode="auto">
          <a:xfrm>
            <a:off x="4648592" y="3822225"/>
            <a:ext cx="2344219" cy="646176"/>
          </a:xfrm>
          <a:prstGeom prst="rightArrow">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chemeClr val="bg1"/>
                </a:solidFill>
                <a:latin typeface="+mj-ea"/>
                <a:ea typeface="+mj-ea"/>
              </a:rPr>
              <a:t>Normalize</a:t>
            </a:r>
            <a:endParaRPr lang="ja-JP" altLang="en-US" sz="1867" b="1" dirty="0">
              <a:solidFill>
                <a:schemeClr val="bg1"/>
              </a:solidFill>
              <a:latin typeface="+mj-ea"/>
              <a:ea typeface="+mj-ea"/>
            </a:endParaRPr>
          </a:p>
        </p:txBody>
      </p:sp>
      <p:grpSp>
        <p:nvGrpSpPr>
          <p:cNvPr id="72" name="グループ化 71"/>
          <p:cNvGrpSpPr/>
          <p:nvPr/>
        </p:nvGrpSpPr>
        <p:grpSpPr>
          <a:xfrm>
            <a:off x="5466488" y="2939008"/>
            <a:ext cx="609600" cy="649016"/>
            <a:chOff x="530490" y="3113413"/>
            <a:chExt cx="457200" cy="486762"/>
          </a:xfrm>
        </p:grpSpPr>
        <p:sp>
          <p:nvSpPr>
            <p:cNvPr id="73" name="正方形/長方形 72"/>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4" name="グループ化 73"/>
            <p:cNvGrpSpPr>
              <a:grpSpLocks noChangeAspect="1"/>
            </p:cNvGrpSpPr>
            <p:nvPr/>
          </p:nvGrpSpPr>
          <p:grpSpPr bwMode="gray">
            <a:xfrm>
              <a:off x="561302" y="3377553"/>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3373419"/>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6" name="グループ化 75"/>
            <p:cNvGrpSpPr>
              <a:grpSpLocks noChangeAspect="1"/>
            </p:cNvGrpSpPr>
            <p:nvPr/>
          </p:nvGrpSpPr>
          <p:grpSpPr bwMode="gray">
            <a:xfrm>
              <a:off x="561302" y="3140082"/>
              <a:ext cx="175160" cy="195072"/>
              <a:chOff x="863600" y="1071564"/>
              <a:chExt cx="823913" cy="917576"/>
            </a:xfrm>
          </p:grpSpPr>
          <p:sp>
            <p:nvSpPr>
              <p:cNvPr id="88" name="フリーフォーム 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5" name="グループ化 84"/>
            <p:cNvGrpSpPr>
              <a:grpSpLocks noChangeAspect="1"/>
            </p:cNvGrpSpPr>
            <p:nvPr/>
          </p:nvGrpSpPr>
          <p:grpSpPr bwMode="gray">
            <a:xfrm>
              <a:off x="768906" y="3140082"/>
              <a:ext cx="175160" cy="195072"/>
              <a:chOff x="863600" y="1071564"/>
              <a:chExt cx="823913" cy="917576"/>
            </a:xfrm>
          </p:grpSpPr>
          <p:sp>
            <p:nvSpPr>
              <p:cNvPr id="86" name="フリーフォーム 8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48" name="正方形/長方形 4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9" name="正方形/長方形 4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50" name="正方形/長方形 49"/>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① </a:t>
            </a:r>
            <a:r>
              <a:rPr lang="en-US" altLang="ja-JP" sz="2000" b="1" dirty="0" smtClean="0">
                <a:latin typeface="+mj-ea"/>
              </a:rPr>
              <a:t>Sort the </a:t>
            </a:r>
            <a:r>
              <a:rPr lang="en-US" altLang="ja-JP" sz="2000" b="1" dirty="0" err="1" smtClean="0">
                <a:latin typeface="+mj-ea"/>
              </a:rPr>
              <a:t>conf</a:t>
            </a:r>
            <a:r>
              <a:rPr lang="en-US" altLang="ja-JP" sz="2000" b="1" dirty="0" smtClean="0">
                <a:latin typeface="+mj-ea"/>
              </a:rPr>
              <a:t> info</a:t>
            </a:r>
            <a:endParaRPr lang="ja-JP" altLang="en-US" sz="2000" b="1" dirty="0">
              <a:latin typeface="+mj-ea"/>
            </a:endParaRPr>
          </a:p>
          <a:p>
            <a:r>
              <a:rPr lang="en-US" altLang="ja-JP" sz="2000" b="1" dirty="0">
                <a:latin typeface="+mj-ea"/>
              </a:rPr>
              <a:t>          </a:t>
            </a:r>
            <a:r>
              <a:rPr lang="ja-JP" altLang="en-US" sz="2000" b="1" dirty="0">
                <a:latin typeface="+mj-ea"/>
              </a:rPr>
              <a:t>② </a:t>
            </a:r>
            <a:r>
              <a:rPr lang="en-US" altLang="ja-JP" sz="2000" b="1" dirty="0" smtClean="0">
                <a:latin typeface="+mj-ea"/>
              </a:rPr>
              <a:t>Organize the </a:t>
            </a:r>
            <a:r>
              <a:rPr lang="en-US" altLang="ja-JP" sz="2000" b="1" dirty="0" err="1" smtClean="0">
                <a:latin typeface="+mj-ea"/>
              </a:rPr>
              <a:t>conf</a:t>
            </a:r>
            <a:r>
              <a:rPr lang="en-US" altLang="ja-JP" sz="2000" b="1" dirty="0" smtClean="0">
                <a:latin typeface="+mj-ea"/>
              </a:rPr>
              <a:t> info </a:t>
            </a:r>
            <a:r>
              <a:rPr lang="en-US" altLang="ja-JP" sz="2000" b="1" dirty="0" smtClean="0">
                <a:latin typeface="+mj-ea"/>
              </a:rPr>
              <a:t>items (Columns)</a:t>
            </a:r>
            <a:endParaRPr lang="ja-JP" altLang="en-US" sz="2000" b="1" dirty="0">
              <a:latin typeface="+mj-ea"/>
            </a:endParaRPr>
          </a:p>
        </p:txBody>
      </p:sp>
      <p:sp>
        <p:nvSpPr>
          <p:cNvPr id="52" name="角丸四角形 5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5" name="下矢印 54"/>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58" name="下矢印 57"/>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0" name="下矢印 59"/>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1" name="下矢印 6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2" name="下矢印 61"/>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4" name="角丸四角形 63"/>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65" name="角丸四角形 64"/>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67" name="角丸四角形 66"/>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69" name="角丸四角形 6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sp>
        <p:nvSpPr>
          <p:cNvPr id="66" name="角丸四角形 65"/>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Tree>
    <p:extLst>
      <p:ext uri="{BB962C8B-B14F-4D97-AF65-F5344CB8AC3E}">
        <p14:creationId xmlns:p14="http://schemas.microsoft.com/office/powerpoint/2010/main" val="1741935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u="sng" dirty="0" smtClean="0">
                <a:solidFill>
                  <a:schemeClr val="tx1"/>
                </a:solidFill>
                <a:latin typeface="+mj-ea"/>
                <a:ea typeface="+mj-ea"/>
              </a:rPr>
              <a:t>Each team’s collected </a:t>
            </a:r>
            <a:r>
              <a:rPr lang="en-US" altLang="ja-JP" sz="1867" b="1" u="sng" dirty="0" err="1" smtClean="0">
                <a:solidFill>
                  <a:schemeClr val="tx1"/>
                </a:solidFill>
                <a:latin typeface="+mj-ea"/>
                <a:ea typeface="+mj-ea"/>
              </a:rPr>
              <a:t>conf</a:t>
            </a:r>
            <a:r>
              <a:rPr lang="en-US" altLang="ja-JP" sz="1867" b="1" u="sng" dirty="0" smtClean="0">
                <a:solidFill>
                  <a:schemeClr val="tx1"/>
                </a:solidFill>
                <a:latin typeface="+mj-ea"/>
                <a:ea typeface="+mj-ea"/>
              </a:rPr>
              <a:t> info </a:t>
            </a:r>
            <a:r>
              <a:rPr lang="en-US" altLang="ja-JP" sz="1867" b="1" u="sng" dirty="0" smtClean="0">
                <a:solidFill>
                  <a:schemeClr val="tx1"/>
                </a:solidFill>
                <a:latin typeface="+mj-ea"/>
                <a:ea typeface="+mj-ea"/>
              </a:rPr>
              <a:t>is sorted according to the following</a:t>
            </a:r>
          </a:p>
          <a:p>
            <a:endParaRPr lang="en-US" altLang="ja-JP" sz="1867" b="1" u="sng" dirty="0" smtClean="0">
              <a:solidFill>
                <a:schemeClr val="tx1"/>
              </a:solidFill>
              <a:latin typeface="+mj-ea"/>
              <a:ea typeface="+mj-ea"/>
            </a:endParaRPr>
          </a:p>
          <a:p>
            <a:pPr marL="237061" lvl="1"/>
            <a:r>
              <a:rPr lang="ja-JP" altLang="en-US" b="1" u="sng" dirty="0" smtClean="0">
                <a:solidFill>
                  <a:schemeClr val="tx1"/>
                </a:solidFill>
                <a:latin typeface="+mj-ea"/>
                <a:ea typeface="+mj-ea"/>
              </a:rPr>
              <a:t>① </a:t>
            </a:r>
            <a:r>
              <a:rPr lang="en-US" altLang="ja-JP" b="1" u="sng" dirty="0" smtClean="0">
                <a:solidFill>
                  <a:schemeClr val="tx1"/>
                </a:solidFill>
                <a:latin typeface="+mj-ea"/>
              </a:rPr>
              <a:t>If the info is enclosed to single teams or if it is shared with other teams.</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If there is info linked with other teams, separate it from other info. By doing so, we can share the info with each others.</a:t>
            </a:r>
            <a:endParaRPr lang="en-US" altLang="ja-JP" sz="1600"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b="1" u="sng" dirty="0">
                <a:solidFill>
                  <a:schemeClr val="tx1"/>
                </a:solidFill>
                <a:latin typeface="+mj-ea"/>
                <a:ea typeface="+mj-ea"/>
              </a:rPr>
              <a:t>② </a:t>
            </a:r>
            <a:r>
              <a:rPr lang="en-US" altLang="ja-JP" b="1" u="sng" dirty="0" smtClean="0">
                <a:solidFill>
                  <a:schemeClr val="tx1"/>
                </a:solidFill>
                <a:latin typeface="+mj-ea"/>
                <a:ea typeface="+mj-ea"/>
              </a:rPr>
              <a:t>If we’re making the user select info from a pull-down menu in Exastro ITA.</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We divide the info into two categories when registering </a:t>
            </a:r>
            <a:r>
              <a:rPr lang="en-US" altLang="ja-JP" sz="1600" b="1" dirty="0" err="1" smtClean="0">
                <a:solidFill>
                  <a:schemeClr val="tx1"/>
                </a:solidFill>
                <a:latin typeface="+mj-ea"/>
                <a:ea typeface="+mj-ea"/>
              </a:rPr>
              <a:t>conf</a:t>
            </a:r>
            <a:r>
              <a:rPr lang="en-US" altLang="ja-JP" sz="1600" b="1" dirty="0" smtClean="0">
                <a:solidFill>
                  <a:schemeClr val="tx1"/>
                </a:solidFill>
                <a:latin typeface="+mj-ea"/>
                <a:ea typeface="+mj-ea"/>
              </a:rPr>
              <a:t> info. </a:t>
            </a:r>
            <a:r>
              <a:rPr lang="en-US" altLang="ja-JP" sz="1600" b="1" dirty="0" smtClean="0">
                <a:solidFill>
                  <a:schemeClr val="tx1"/>
                </a:solidFill>
                <a:latin typeface="+mj-ea"/>
                <a:ea typeface="+mj-ea"/>
              </a:rPr>
              <a:t>Info selectable from pull-down menus and info that can be entered manually. Info selected from pull-down menus will have their values registered as “Master”.</a:t>
            </a:r>
            <a:endParaRPr lang="en-US" altLang="ja-JP" sz="1600"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b="1" u="sng" dirty="0">
                <a:solidFill>
                  <a:schemeClr val="tx1"/>
                </a:solidFill>
                <a:latin typeface="+mj-ea"/>
                <a:ea typeface="+mj-ea"/>
              </a:rPr>
              <a:t>③ </a:t>
            </a:r>
            <a:r>
              <a:rPr lang="en-US" altLang="ja-JP" b="1" u="sng" dirty="0" smtClean="0">
                <a:solidFill>
                  <a:schemeClr val="tx1"/>
                </a:solidFill>
                <a:latin typeface="+mj-ea"/>
                <a:ea typeface="+mj-ea"/>
              </a:rPr>
              <a:t>The relationship of the </a:t>
            </a:r>
            <a:r>
              <a:rPr lang="en-US" altLang="ja-JP" b="1" u="sng" dirty="0" err="1" smtClean="0">
                <a:solidFill>
                  <a:schemeClr val="tx1"/>
                </a:solidFill>
                <a:latin typeface="+mj-ea"/>
                <a:ea typeface="+mj-ea"/>
              </a:rPr>
              <a:t>conf</a:t>
            </a:r>
            <a:r>
              <a:rPr lang="en-US" altLang="ja-JP" b="1" u="sng" dirty="0" smtClean="0">
                <a:solidFill>
                  <a:schemeClr val="tx1"/>
                </a:solidFill>
                <a:latin typeface="+mj-ea"/>
                <a:ea typeface="+mj-ea"/>
              </a:rPr>
              <a:t> information</a:t>
            </a:r>
            <a:r>
              <a:rPr lang="en-US" altLang="ja-JP" b="1" u="sng" dirty="0" smtClean="0">
                <a:solidFill>
                  <a:schemeClr val="tx1"/>
                </a:solidFill>
                <a:latin typeface="+mj-ea"/>
                <a:ea typeface="+mj-ea"/>
              </a:rPr>
              <a:t>.</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We must decide the relationship (dependency) of the </a:t>
            </a:r>
            <a:r>
              <a:rPr lang="en-US" altLang="ja-JP" sz="1600" b="1" dirty="0" err="1" smtClean="0">
                <a:solidFill>
                  <a:schemeClr val="tx1"/>
                </a:solidFill>
                <a:latin typeface="+mj-ea"/>
                <a:ea typeface="+mj-ea"/>
              </a:rPr>
              <a:t>conf</a:t>
            </a:r>
            <a:r>
              <a:rPr lang="en-US" altLang="ja-JP" sz="1600" b="1" dirty="0" smtClean="0">
                <a:solidFill>
                  <a:schemeClr val="tx1"/>
                </a:solidFill>
                <a:latin typeface="+mj-ea"/>
                <a:ea typeface="+mj-ea"/>
              </a:rPr>
              <a:t> info. </a:t>
            </a:r>
            <a:r>
              <a:rPr lang="en-US" altLang="ja-JP" sz="1600" b="1" dirty="0" smtClean="0">
                <a:solidFill>
                  <a:schemeClr val="tx1"/>
                </a:solidFill>
                <a:latin typeface="+mj-ea"/>
                <a:ea typeface="+mj-ea"/>
              </a:rPr>
              <a:t>This is important, as it directly affects the order in which we create and  register </a:t>
            </a:r>
            <a:r>
              <a:rPr lang="en-US" altLang="ja-JP" sz="1600" b="1" dirty="0" err="1" smtClean="0">
                <a:solidFill>
                  <a:schemeClr val="tx1"/>
                </a:solidFill>
                <a:latin typeface="+mj-ea"/>
                <a:ea typeface="+mj-ea"/>
              </a:rPr>
              <a:t>conf</a:t>
            </a:r>
            <a:r>
              <a:rPr lang="en-US" altLang="ja-JP" sz="1600" b="1" dirty="0" smtClean="0">
                <a:solidFill>
                  <a:schemeClr val="tx1"/>
                </a:solidFill>
                <a:latin typeface="+mj-ea"/>
                <a:ea typeface="+mj-ea"/>
              </a:rPr>
              <a:t> info. </a:t>
            </a:r>
            <a:r>
              <a:rPr lang="en-US" altLang="ja-JP" sz="1600" b="1" dirty="0" smtClean="0">
                <a:solidFill>
                  <a:schemeClr val="tx1"/>
                </a:solidFill>
                <a:latin typeface="+mj-ea"/>
                <a:ea typeface="+mj-ea"/>
              </a:rPr>
              <a:t>For example, in order to create a “server list” , we first have to create and register “OS types”.</a:t>
            </a:r>
            <a:endParaRPr lang="en-US" altLang="ja-JP" sz="1600" b="1" dirty="0">
              <a:solidFill>
                <a:schemeClr val="tx1"/>
              </a:solidFill>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305473115"/>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58964347"/>
                  </a:ext>
                </a:extLst>
              </a:tr>
            </a:tbl>
          </a:graphicData>
        </a:graphic>
      </p:graphicFrame>
      <p:sp>
        <p:nvSpPr>
          <p:cNvPr id="22" name="正方形/長方形 21"/>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Sort the </a:t>
            </a:r>
            <a:r>
              <a:rPr lang="en-US" altLang="ja-JP" sz="2400" b="1" dirty="0" err="1" smtClean="0">
                <a:latin typeface="+mj-ea"/>
              </a:rPr>
              <a:t>conf</a:t>
            </a:r>
            <a:r>
              <a:rPr lang="en-US" altLang="ja-JP" sz="2400" b="1" dirty="0" smtClean="0">
                <a:latin typeface="+mj-ea"/>
              </a:rPr>
              <a:t> info</a:t>
            </a:r>
            <a:endParaRPr lang="ja-JP" altLang="en-US" sz="2400" b="1" dirty="0">
              <a:latin typeface="+mj-ea"/>
            </a:endParaRPr>
          </a:p>
        </p:txBody>
      </p:sp>
      <p:sp>
        <p:nvSpPr>
          <p:cNvPr id="24" name="角丸四角形 23"/>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5" name="下矢印 24"/>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6" name="下矢印 2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6" name="角丸四角形 15"/>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sp>
        <p:nvSpPr>
          <p:cNvPr id="17" name="角丸四角形 16"/>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Tree>
    <p:extLst>
      <p:ext uri="{BB962C8B-B14F-4D97-AF65-F5344CB8AC3E}">
        <p14:creationId xmlns:p14="http://schemas.microsoft.com/office/powerpoint/2010/main" val="2745205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Eventually, the </a:t>
            </a:r>
            <a:r>
              <a:rPr lang="en-US" altLang="ja-JP" sz="1867" b="1" dirty="0" err="1" smtClean="0">
                <a:latin typeface="+mj-ea"/>
                <a:ea typeface="+mj-ea"/>
              </a:rPr>
              <a:t>conf</a:t>
            </a:r>
            <a:r>
              <a:rPr lang="en-US" altLang="ja-JP" sz="1867" b="1" dirty="0" smtClean="0">
                <a:latin typeface="+mj-ea"/>
                <a:ea typeface="+mj-ea"/>
              </a:rPr>
              <a:t> info </a:t>
            </a:r>
            <a:r>
              <a:rPr lang="en-US" altLang="ja-JP" sz="1867" b="1" dirty="0" smtClean="0">
                <a:latin typeface="+mj-ea"/>
                <a:ea typeface="+mj-ea"/>
              </a:rPr>
              <a:t>is collected in a table format. Therefore, it is necessary to organize what the “column” in the table should be according to the points below.</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9178" lvl="1"/>
            <a:r>
              <a:rPr lang="ja-JP" altLang="en-US" sz="1867" b="1" u="sng" dirty="0">
                <a:solidFill>
                  <a:schemeClr val="tx1"/>
                </a:solidFill>
                <a:latin typeface="+mj-ea"/>
                <a:ea typeface="+mj-ea"/>
              </a:rPr>
              <a:t>① </a:t>
            </a:r>
            <a:r>
              <a:rPr lang="en-US" altLang="ja-JP" sz="1867" b="1" u="sng" dirty="0" smtClean="0">
                <a:solidFill>
                  <a:schemeClr val="tx1"/>
                </a:solidFill>
                <a:latin typeface="+mj-ea"/>
                <a:ea typeface="+mj-ea"/>
              </a:rPr>
              <a:t>Unification of the settings info item names (table column names).</a:t>
            </a:r>
            <a:endParaRPr lang="en-US" altLang="ja-JP" sz="1867" b="1" u="sng" dirty="0">
              <a:solidFill>
                <a:schemeClr val="tx1"/>
              </a:solidFill>
              <a:latin typeface="+mj-ea"/>
              <a:ea typeface="+mj-ea"/>
            </a:endParaRPr>
          </a:p>
          <a:p>
            <a:pPr marL="848763" lvl="2"/>
            <a:r>
              <a:rPr lang="en-US" altLang="ja-JP" b="1" dirty="0" smtClean="0">
                <a:solidFill>
                  <a:schemeClr val="tx1"/>
                </a:solidFill>
                <a:latin typeface="+mj-ea"/>
              </a:rPr>
              <a:t>Different teams often have different names for the same information. For example, the server team might call “IP Address” for just “IP”, while the network team might call it for “ip_addr”. In this case, we need to have the teams use the same name so the information can be counted as shared </a:t>
            </a:r>
            <a:r>
              <a:rPr lang="en-US" altLang="ja-JP" b="1" dirty="0" err="1" smtClean="0">
                <a:solidFill>
                  <a:schemeClr val="tx1"/>
                </a:solidFill>
                <a:latin typeface="+mj-ea"/>
              </a:rPr>
              <a:t>conf</a:t>
            </a:r>
            <a:r>
              <a:rPr lang="en-US" altLang="ja-JP" b="1" dirty="0" smtClean="0">
                <a:solidFill>
                  <a:schemeClr val="tx1"/>
                </a:solidFill>
                <a:latin typeface="+mj-ea"/>
              </a:rPr>
              <a:t> info.</a:t>
            </a:r>
            <a:endParaRPr lang="en-US" altLang="ja-JP" b="1" dirty="0">
              <a:solidFill>
                <a:schemeClr val="tx1"/>
              </a:solidFill>
              <a:latin typeface="+mj-ea"/>
            </a:endParaRPr>
          </a:p>
          <a:p>
            <a:pPr marL="848763" lvl="2"/>
            <a:endParaRPr lang="en-US" altLang="ja-JP" sz="1867" b="1" dirty="0">
              <a:solidFill>
                <a:schemeClr val="tx1"/>
              </a:solidFill>
              <a:latin typeface="+mj-ea"/>
            </a:endParaRPr>
          </a:p>
          <a:p>
            <a:pPr marL="239178" lvl="1"/>
            <a:r>
              <a:rPr lang="ja-JP" altLang="en-US" sz="1867" b="1" u="sng" dirty="0">
                <a:solidFill>
                  <a:schemeClr val="tx1"/>
                </a:solidFill>
                <a:latin typeface="+mj-ea"/>
              </a:rPr>
              <a:t>② </a:t>
            </a:r>
            <a:r>
              <a:rPr lang="en-US" altLang="ja-JP" sz="1867" b="1" u="sng" dirty="0" smtClean="0">
                <a:solidFill>
                  <a:schemeClr val="tx1"/>
                </a:solidFill>
                <a:latin typeface="+mj-ea"/>
              </a:rPr>
              <a:t>Grouping the settings info.</a:t>
            </a:r>
            <a:endParaRPr lang="en-US" altLang="ja-JP" sz="1867" b="1" u="sng" dirty="0">
              <a:solidFill>
                <a:schemeClr val="tx1"/>
              </a:solidFill>
              <a:latin typeface="+mj-ea"/>
            </a:endParaRPr>
          </a:p>
          <a:p>
            <a:pPr marL="848763" lvl="2"/>
            <a:r>
              <a:rPr lang="en-US" altLang="ja-JP" b="1" dirty="0" smtClean="0">
                <a:solidFill>
                  <a:schemeClr val="tx1"/>
                </a:solidFill>
                <a:latin typeface="+mj-ea"/>
              </a:rPr>
              <a:t>In many cases, settings info becomes more readable if it is grouped up. To give an example, by grouping “IP Address”# and “Port Number” into “Connection Information”, we can improve both the readability and maintainability.</a:t>
            </a:r>
            <a:endParaRPr lang="en-US" altLang="ja-JP" b="1" dirty="0">
              <a:solidFill>
                <a:schemeClr val="tx1"/>
              </a:solidFill>
              <a:latin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385633439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21357372"/>
                  </a:ext>
                </a:extLst>
              </a:tr>
            </a:tbl>
          </a:graphicData>
        </a:graphic>
      </p:graphicFrame>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en-US" altLang="ja-JP" sz="2400" b="1" dirty="0">
                <a:latin typeface="+mj-ea"/>
              </a:rPr>
              <a:t>Organize the </a:t>
            </a:r>
            <a:r>
              <a:rPr lang="en-US" altLang="ja-JP" sz="2400" b="1" dirty="0" err="1" smtClean="0">
                <a:latin typeface="+mj-ea"/>
              </a:rPr>
              <a:t>conf</a:t>
            </a:r>
            <a:r>
              <a:rPr lang="en-US" altLang="ja-JP" sz="2400" b="1" dirty="0" smtClean="0">
                <a:latin typeface="+mj-ea"/>
              </a:rPr>
              <a:t> info </a:t>
            </a:r>
            <a:r>
              <a:rPr lang="en-US" altLang="ja-JP" sz="2400" b="1" dirty="0">
                <a:latin typeface="+mj-ea"/>
              </a:rPr>
              <a:t>items (</a:t>
            </a:r>
            <a:r>
              <a:rPr lang="en-US" altLang="ja-JP" sz="2400" b="1" dirty="0" smtClean="0">
                <a:latin typeface="+mj-ea"/>
              </a:rPr>
              <a:t>Columns)</a:t>
            </a:r>
            <a:endParaRPr lang="ja-JP" altLang="en-US" sz="2400" b="1" dirty="0">
              <a:latin typeface="+mj-ea"/>
              <a:ea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下矢印 23"/>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6" name="角丸四角形 15"/>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sp>
        <p:nvSpPr>
          <p:cNvPr id="17" name="角丸四角形 16"/>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Tree>
    <p:extLst>
      <p:ext uri="{BB962C8B-B14F-4D97-AF65-F5344CB8AC3E}">
        <p14:creationId xmlns:p14="http://schemas.microsoft.com/office/powerpoint/2010/main" val="509912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60987835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850" b="1" dirty="0" smtClean="0">
                <a:latin typeface="+mj-ea"/>
              </a:rPr>
              <a:t>Based on the normalized </a:t>
            </a:r>
            <a:r>
              <a:rPr lang="en-US" altLang="ja-JP" sz="1850" b="1" dirty="0" err="1" smtClean="0">
                <a:latin typeface="+mj-ea"/>
              </a:rPr>
              <a:t>conf</a:t>
            </a:r>
            <a:r>
              <a:rPr lang="en-US" altLang="ja-JP" sz="1850" b="1" dirty="0" smtClean="0">
                <a:latin typeface="+mj-ea"/>
              </a:rPr>
              <a:t> info, </a:t>
            </a:r>
            <a:r>
              <a:rPr lang="en-US" altLang="ja-JP" sz="1850" b="1" dirty="0" smtClean="0">
                <a:latin typeface="+mj-ea"/>
              </a:rPr>
              <a:t>create a “table list” and a “table frame” to store the </a:t>
            </a:r>
            <a:r>
              <a:rPr lang="en-US" altLang="ja-JP" sz="1850" b="1" dirty="0" err="1" smtClean="0">
                <a:latin typeface="+mj-ea"/>
              </a:rPr>
              <a:t>conf</a:t>
            </a:r>
            <a:r>
              <a:rPr lang="en-US" altLang="ja-JP" sz="1850" b="1" dirty="0" smtClean="0">
                <a:latin typeface="+mj-ea"/>
              </a:rPr>
              <a:t> info </a:t>
            </a:r>
            <a:r>
              <a:rPr lang="en-US" altLang="ja-JP" sz="1850" b="1" dirty="0" smtClean="0">
                <a:latin typeface="+mj-ea"/>
              </a:rPr>
              <a:t>in the CMDB in Exastro IT Automation.</a:t>
            </a:r>
            <a:endParaRPr lang="ja-JP" altLang="en-US" sz="1850" b="1" dirty="0">
              <a:latin typeface="+mj-ea"/>
            </a:endParaRPr>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extLst>
              <p:ext uri="{D42A27DB-BD31-4B8C-83A1-F6EECF244321}">
                <p14:modId xmlns:p14="http://schemas.microsoft.com/office/powerpoint/2010/main" val="1384633110"/>
              </p:ext>
            </p:extLst>
          </p:nvPr>
        </p:nvGraphicFramePr>
        <p:xfrm>
          <a:off x="6171180" y="3025564"/>
          <a:ext cx="1559023" cy="1615440"/>
        </p:xfrm>
        <a:graphic>
          <a:graphicData uri="http://schemas.openxmlformats.org/drawingml/2006/table">
            <a:tbl>
              <a:tblPr firstRow="1">
                <a:tableStyleId>{3C2FFA5D-87B4-456A-9821-1D502468CF0F}</a:tableStyleId>
              </a:tblPr>
              <a:tblGrid>
                <a:gridCol w="1559023">
                  <a:extLst>
                    <a:ext uri="{9D8B030D-6E8A-4147-A177-3AD203B41FA5}">
                      <a16:colId xmlns:a16="http://schemas.microsoft.com/office/drawing/2014/main" val="3799808865"/>
                    </a:ext>
                  </a:extLst>
                </a:gridCol>
              </a:tblGrid>
              <a:tr h="284480">
                <a:tc>
                  <a:txBody>
                    <a:bodyPr/>
                    <a:lstStyle/>
                    <a:p>
                      <a:r>
                        <a:rPr kumimoji="1" lang="ja-JP" altLang="en-US" sz="1100" b="1" dirty="0" smtClean="0">
                          <a:solidFill>
                            <a:schemeClr val="bg1"/>
                          </a:solidFill>
                        </a:rPr>
                        <a:t>三 </a:t>
                      </a:r>
                      <a:r>
                        <a:rPr kumimoji="1" lang="en-US" altLang="ja-JP" sz="1100" b="1" dirty="0" smtClean="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smtClean="0">
                          <a:solidFill>
                            <a:schemeClr val="bg1"/>
                          </a:solidFill>
                        </a:rPr>
                        <a:t>OS</a:t>
                      </a:r>
                      <a:r>
                        <a:rPr kumimoji="1" lang="ja-JP" altLang="en-US" sz="1100" b="1" baseline="0" dirty="0" smtClean="0">
                          <a:solidFill>
                            <a:schemeClr val="bg1"/>
                          </a:solidFill>
                        </a:rPr>
                        <a:t> </a:t>
                      </a:r>
                      <a:r>
                        <a:rPr kumimoji="1" lang="en-US" altLang="ja-JP" sz="1100" b="1" baseline="0" dirty="0" smtClean="0">
                          <a:solidFill>
                            <a:schemeClr val="bg1"/>
                          </a:solidFill>
                        </a:rPr>
                        <a:t>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device list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en-US" altLang="ja-JP" sz="1100" b="1" dirty="0" smtClean="0">
                          <a:solidFill>
                            <a:schemeClr val="bg1"/>
                          </a:solidFill>
                        </a:rPr>
                        <a:t>Comm.</a:t>
                      </a:r>
                      <a:r>
                        <a:rPr kumimoji="1" lang="en-US" altLang="ja-JP" sz="1100" b="1" baseline="0" dirty="0" smtClean="0">
                          <a:solidFill>
                            <a:schemeClr val="bg1"/>
                          </a:solidFill>
                        </a:rPr>
                        <a:t> list</a:t>
                      </a:r>
                      <a:r>
                        <a:rPr kumimoji="1" lang="ja-JP" altLang="en-US" sz="1100" b="1" dirty="0" smtClean="0">
                          <a:solidFill>
                            <a:schemeClr val="bg1"/>
                          </a:solidFill>
                        </a:rPr>
                        <a:t> </a:t>
                      </a:r>
                      <a:r>
                        <a:rPr kumimoji="1" lang="en-US" altLang="ja-JP" sz="1100" b="1" dirty="0" smtClean="0">
                          <a:solidFill>
                            <a:schemeClr val="bg1"/>
                          </a:solidFill>
                        </a:rPr>
                        <a:t>(Allowed)</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extLst>
              <p:ext uri="{D42A27DB-BD31-4B8C-83A1-F6EECF244321}">
                <p14:modId xmlns:p14="http://schemas.microsoft.com/office/powerpoint/2010/main" val="4154648496"/>
              </p:ext>
            </p:extLst>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641933829"/>
              </p:ext>
            </p:extLst>
          </p:nvPr>
        </p:nvGraphicFramePr>
        <p:xfrm>
          <a:off x="8122181" y="3553344"/>
          <a:ext cx="3828518" cy="1078920"/>
        </p:xfrm>
        <a:graphic>
          <a:graphicData uri="http://schemas.openxmlformats.org/drawingml/2006/table">
            <a:tbl>
              <a:tblPr firstRow="1" bandRow="1">
                <a:tableStyleId>{5940675A-B579-460E-94D1-54222C63F5DA}</a:tableStyleId>
              </a:tblPr>
              <a:tblGrid>
                <a:gridCol w="921936">
                  <a:extLst>
                    <a:ext uri="{9D8B030D-6E8A-4147-A177-3AD203B41FA5}">
                      <a16:colId xmlns:a16="http://schemas.microsoft.com/office/drawing/2014/main" val="2720522522"/>
                    </a:ext>
                  </a:extLst>
                </a:gridCol>
                <a:gridCol w="580373">
                  <a:extLst>
                    <a:ext uri="{9D8B030D-6E8A-4147-A177-3AD203B41FA5}">
                      <a16:colId xmlns:a16="http://schemas.microsoft.com/office/drawing/2014/main" val="3676687206"/>
                    </a:ext>
                  </a:extLst>
                </a:gridCol>
                <a:gridCol w="893910">
                  <a:extLst>
                    <a:ext uri="{9D8B030D-6E8A-4147-A177-3AD203B41FA5}">
                      <a16:colId xmlns:a16="http://schemas.microsoft.com/office/drawing/2014/main" val="4264851823"/>
                    </a:ext>
                  </a:extLst>
                </a:gridCol>
                <a:gridCol w="1432299">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a:t>
                      </a:r>
                      <a:r>
                        <a:rPr kumimoji="1" lang="en-US" altLang="ja-JP" sz="1100" b="1" baseline="0" dirty="0" smtClean="0"/>
                        <a: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extLst>
              <p:ext uri="{D42A27DB-BD31-4B8C-83A1-F6EECF244321}">
                <p14:modId xmlns:p14="http://schemas.microsoft.com/office/powerpoint/2010/main" val="3881061839"/>
              </p:ext>
            </p:extLst>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extLst>
              <p:ext uri="{D42A27DB-BD31-4B8C-83A1-F6EECF244321}">
                <p14:modId xmlns:p14="http://schemas.microsoft.com/office/powerpoint/2010/main" val="1747556261"/>
              </p:ext>
            </p:extLst>
          </p:nvPr>
        </p:nvGraphicFramePr>
        <p:xfrm>
          <a:off x="8122181" y="4658821"/>
          <a:ext cx="3660351" cy="911280"/>
        </p:xfrm>
        <a:graphic>
          <a:graphicData uri="http://schemas.openxmlformats.org/drawingml/2006/table">
            <a:tbl>
              <a:tblPr firstRow="1" bandRow="1">
                <a:tableStyleId>{5940675A-B579-460E-94D1-54222C63F5DA}</a:tableStyleId>
              </a:tblPr>
              <a:tblGrid>
                <a:gridCol w="710199">
                  <a:extLst>
                    <a:ext uri="{9D8B030D-6E8A-4147-A177-3AD203B41FA5}">
                      <a16:colId xmlns:a16="http://schemas.microsoft.com/office/drawing/2014/main" val="2720522522"/>
                    </a:ext>
                  </a:extLst>
                </a:gridCol>
                <a:gridCol w="982550">
                  <a:extLst>
                    <a:ext uri="{9D8B030D-6E8A-4147-A177-3AD203B41FA5}">
                      <a16:colId xmlns:a16="http://schemas.microsoft.com/office/drawing/2014/main" val="2288316279"/>
                    </a:ext>
                  </a:extLst>
                </a:gridCol>
                <a:gridCol w="577882">
                  <a:extLst>
                    <a:ext uri="{9D8B030D-6E8A-4147-A177-3AD203B41FA5}">
                      <a16:colId xmlns:a16="http://schemas.microsoft.com/office/drawing/2014/main" val="4270368412"/>
                    </a:ext>
                  </a:extLst>
                </a:gridCol>
                <a:gridCol w="381804">
                  <a:extLst>
                    <a:ext uri="{9D8B030D-6E8A-4147-A177-3AD203B41FA5}">
                      <a16:colId xmlns:a16="http://schemas.microsoft.com/office/drawing/2014/main" val="1022849353"/>
                    </a:ext>
                  </a:extLst>
                </a:gridCol>
                <a:gridCol w="1007916">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Comm.</a:t>
                      </a:r>
                      <a:r>
                        <a:rPr kumimoji="1" lang="ja-JP" altLang="en-US"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146468" cy="338554"/>
          </a:xfrm>
          <a:prstGeom prst="rect">
            <a:avLst/>
          </a:prstGeom>
          <a:noFill/>
        </p:spPr>
        <p:txBody>
          <a:bodyPr wrap="none" rtlCol="0">
            <a:spAutoFit/>
          </a:bodyPr>
          <a:lstStyle/>
          <a:p>
            <a:r>
              <a:rPr lang="en-US" altLang="ja-JP" sz="1600" b="1" dirty="0" smtClean="0">
                <a:solidFill>
                  <a:srgbClr val="FF0000"/>
                </a:solidFill>
              </a:rPr>
              <a:t>Table list</a:t>
            </a:r>
            <a:endParaRPr lang="ja-JP" altLang="en-US" sz="1600" b="1" dirty="0">
              <a:solidFill>
                <a:srgbClr val="FF0000"/>
              </a:solidFill>
            </a:endParaRP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730203" y="2769832"/>
            <a:ext cx="2527219" cy="10634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33284"/>
            <a:ext cx="536427" cy="1941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536427" cy="48706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447043" y="2336898"/>
            <a:ext cx="1506631" cy="338554"/>
          </a:xfrm>
          <a:prstGeom prst="rect">
            <a:avLst/>
          </a:prstGeom>
          <a:noFill/>
        </p:spPr>
        <p:txBody>
          <a:bodyPr wrap="none" rtlCol="0">
            <a:spAutoFit/>
          </a:bodyPr>
          <a:lstStyle/>
          <a:p>
            <a:r>
              <a:rPr lang="en-US" altLang="ja-JP" sz="1600" b="1" dirty="0" smtClean="0">
                <a:solidFill>
                  <a:srgbClr val="FF0000"/>
                </a:solidFill>
              </a:rPr>
              <a:t>Table Frame</a:t>
            </a:r>
            <a:endParaRPr lang="ja-JP" altLang="en-US" sz="1600" b="1" dirty="0">
              <a:solidFill>
                <a:srgbClr val="FF0000"/>
              </a:solidFill>
            </a:endParaRP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rPr>
              <a:t>Put restrictions on the columns to prevent </a:t>
            </a:r>
            <a:br>
              <a:rPr lang="en-US" altLang="ja-JP" sz="2133" b="1" dirty="0" smtClean="0">
                <a:latin typeface="+mj-ea"/>
              </a:rPr>
            </a:br>
            <a:r>
              <a:rPr lang="en-US" altLang="ja-JP" sz="2133" b="1" dirty="0" smtClean="0">
                <a:latin typeface="+mj-ea"/>
              </a:rPr>
              <a:t>	   input errors in the design values.</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70" name="下矢印 6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1" name="下矢印 70"/>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2" name="下矢印 71"/>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3" name="下矢印 7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6" name="角丸四角形 75"/>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78" name="角丸四角形 77"/>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79" name="角丸四角形 7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sp>
        <p:nvSpPr>
          <p:cNvPr id="82" name="角丸四角形 81"/>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a:t>Construct Exastro IT Automation (CMDB)</a:t>
            </a:r>
            <a:endParaRPr lang="ja-JP" altLang="en-US" sz="1400" b="1" dirty="0"/>
          </a:p>
        </p:txBody>
      </p:sp>
      <p:sp>
        <p:nvSpPr>
          <p:cNvPr id="83" name="角丸四角形 82"/>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Tree>
    <p:extLst>
      <p:ext uri="{BB962C8B-B14F-4D97-AF65-F5344CB8AC3E}">
        <p14:creationId xmlns:p14="http://schemas.microsoft.com/office/powerpoint/2010/main" val="1461872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rPr>
              <a:t>　　　</a:t>
            </a:r>
            <a:r>
              <a:rPr lang="ja-JP" altLang="en-US" b="1" dirty="0" smtClean="0">
                <a:latin typeface="+mj-ea"/>
              </a:rPr>
              <a:t> ① </a:t>
            </a:r>
            <a:r>
              <a:rPr lang="en-US" altLang="ja-JP" b="1" dirty="0">
                <a:latin typeface="+mj-ea"/>
              </a:rPr>
              <a:t>Put restrictions on the columns to prevent input errors in the </a:t>
            </a:r>
            <a:r>
              <a:rPr lang="en-US" altLang="ja-JP" b="1" dirty="0" smtClean="0">
                <a:latin typeface="+mj-ea"/>
              </a:rPr>
              <a:t>	  design values</a:t>
            </a:r>
            <a:endParaRPr lang="en-US" altLang="ja-JP" b="1" dirty="0">
              <a:latin typeface="+mj-ea"/>
            </a:endParaRPr>
          </a:p>
        </p:txBody>
      </p:sp>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Keeping the CMDB clean is impossible there are spelling/input errors when registering design values.</a:t>
            </a:r>
            <a:endParaRPr lang="en-US" altLang="ja-JP" sz="1867" b="1" dirty="0">
              <a:latin typeface="+mj-ea"/>
              <a:ea typeface="+mj-ea"/>
            </a:endParaRPr>
          </a:p>
          <a:p>
            <a:endParaRPr lang="en-US" altLang="ja-JP" sz="1067" b="1" dirty="0" smtClean="0">
              <a:latin typeface="+mj-ea"/>
              <a:ea typeface="+mj-ea"/>
            </a:endParaRPr>
          </a:p>
          <a:p>
            <a:r>
              <a:rPr lang="en-US" altLang="ja-JP" sz="1867" b="1" dirty="0" smtClean="0">
                <a:latin typeface="+mj-ea"/>
                <a:ea typeface="+mj-ea"/>
              </a:rPr>
              <a:t>By setting restrictions to the table columns in Exastro IT Automation, it becomes easier if there any spelling/input errors when inputting new design values. As a result, the CMDB can be kept clean.</a:t>
            </a: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1364570124"/>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4" name="表 3"/>
          <p:cNvGraphicFramePr>
            <a:graphicFrameLocks noGrp="1"/>
          </p:cNvGraphicFramePr>
          <p:nvPr>
            <p:extLst>
              <p:ext uri="{D42A27DB-BD31-4B8C-83A1-F6EECF244321}">
                <p14:modId xmlns:p14="http://schemas.microsoft.com/office/powerpoint/2010/main" val="844823357"/>
              </p:ext>
            </p:extLst>
          </p:nvPr>
        </p:nvGraphicFramePr>
        <p:xfrm>
          <a:off x="3804154" y="4223739"/>
          <a:ext cx="7758482"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36915038"/>
                    </a:ext>
                  </a:extLst>
                </a:gridCol>
                <a:gridCol w="2032000">
                  <a:extLst>
                    <a:ext uri="{9D8B030D-6E8A-4147-A177-3AD203B41FA5}">
                      <a16:colId xmlns:a16="http://schemas.microsoft.com/office/drawing/2014/main" val="3189928082"/>
                    </a:ext>
                  </a:extLst>
                </a:gridCol>
                <a:gridCol w="2708667">
                  <a:extLst>
                    <a:ext uri="{9D8B030D-6E8A-4147-A177-3AD203B41FA5}">
                      <a16:colId xmlns:a16="http://schemas.microsoft.com/office/drawing/2014/main" val="3322815589"/>
                    </a:ext>
                  </a:extLst>
                </a:gridCol>
                <a:gridCol w="985815">
                  <a:extLst>
                    <a:ext uri="{9D8B030D-6E8A-4147-A177-3AD203B41FA5}">
                      <a16:colId xmlns:a16="http://schemas.microsoft.com/office/drawing/2014/main" val="3423204116"/>
                    </a:ext>
                  </a:extLst>
                </a:gridCol>
              </a:tblGrid>
              <a:tr h="365760">
                <a:tc>
                  <a:txBody>
                    <a:bodyPr/>
                    <a:lstStyle/>
                    <a:p>
                      <a:r>
                        <a:rPr kumimoji="1" lang="en-US" altLang="ja-JP" sz="1600" dirty="0" smtClean="0"/>
                        <a:t>Host</a:t>
                      </a:r>
                      <a:r>
                        <a:rPr kumimoji="1" lang="en-US" altLang="ja-JP" sz="1600" baseline="0" dirty="0" smtClean="0"/>
                        <a:t> name</a:t>
                      </a:r>
                      <a:endParaRPr kumimoji="1" lang="ja-JP" altLang="en-US" sz="1600" dirty="0"/>
                    </a:p>
                  </a:txBody>
                  <a:tcPr marL="121920" marR="121920" marT="60960" marB="60960"/>
                </a:tc>
                <a:tc>
                  <a:txBody>
                    <a:bodyPr/>
                    <a:lstStyle/>
                    <a:p>
                      <a:r>
                        <a:rPr kumimoji="1" lang="en-US" altLang="ja-JP" sz="1600" dirty="0" smtClean="0"/>
                        <a:t>IP</a:t>
                      </a:r>
                      <a:r>
                        <a:rPr kumimoji="1" lang="ja-JP" altLang="en-US" sz="1600" baseline="0" dirty="0" smtClean="0"/>
                        <a:t> </a:t>
                      </a:r>
                      <a:r>
                        <a:rPr kumimoji="1" lang="en-US" altLang="ja-JP" sz="1600" baseline="0" dirty="0" smtClean="0"/>
                        <a:t>address</a:t>
                      </a:r>
                      <a:endParaRPr kumimoji="1" lang="ja-JP" altLang="en-US" sz="1600" dirty="0"/>
                    </a:p>
                  </a:txBody>
                  <a:tcPr marL="121920" marR="121920" marT="60960" marB="60960"/>
                </a:tc>
                <a:tc>
                  <a:txBody>
                    <a:bodyPr/>
                    <a:lstStyle/>
                    <a:p>
                      <a:r>
                        <a:rPr kumimoji="1" lang="en-US" altLang="ja-JP" sz="1600" dirty="0" smtClean="0"/>
                        <a:t>OS</a:t>
                      </a:r>
                      <a:r>
                        <a:rPr kumimoji="1" lang="ja-JP" altLang="en-US" sz="1600" baseline="0" dirty="0" smtClean="0"/>
                        <a:t> </a:t>
                      </a:r>
                      <a:r>
                        <a:rPr kumimoji="1" lang="en-US" altLang="ja-JP" sz="1600" baseline="0" dirty="0" smtClean="0"/>
                        <a:t>type</a:t>
                      </a:r>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1326309359"/>
                  </a:ext>
                </a:extLst>
              </a:tr>
              <a:tr h="365760">
                <a:tc>
                  <a:txBody>
                    <a:bodyPr/>
                    <a:lstStyle/>
                    <a:p>
                      <a:r>
                        <a:rPr kumimoji="1" lang="en-US" altLang="ja-JP" sz="1600" dirty="0" smtClean="0"/>
                        <a:t>web-server</a:t>
                      </a:r>
                      <a:endParaRPr kumimoji="1" lang="ja-JP" altLang="en-US" sz="1600" dirty="0"/>
                    </a:p>
                  </a:txBody>
                  <a:tcPr marL="121920" marR="121920" marT="60960" marB="60960"/>
                </a:tc>
                <a:tc>
                  <a:txBody>
                    <a:bodyPr/>
                    <a:lstStyle/>
                    <a:p>
                      <a:r>
                        <a:rPr kumimoji="1" lang="en-US" altLang="ja-JP" sz="1600" dirty="0" smtClean="0"/>
                        <a:t>10.0.10.100</a:t>
                      </a:r>
                      <a:endParaRPr kumimoji="1" lang="ja-JP" altLang="en-US" sz="1600" dirty="0"/>
                    </a:p>
                  </a:txBody>
                  <a:tcPr marL="121920" marR="121920" marT="60960" marB="60960"/>
                </a:tc>
                <a:tc>
                  <a:txBody>
                    <a:bodyPr/>
                    <a:lstStyle/>
                    <a:p>
                      <a:r>
                        <a:rPr kumimoji="1" lang="en-US" altLang="ja-JP" sz="1600" dirty="0" smtClean="0"/>
                        <a:t>Windows Server</a:t>
                      </a:r>
                      <a:r>
                        <a:rPr kumimoji="1" lang="en-US" altLang="ja-JP" sz="1600" baseline="0" dirty="0" smtClean="0"/>
                        <a:t> 2019</a:t>
                      </a:r>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2352036865"/>
                  </a:ext>
                </a:extLst>
              </a:tr>
              <a:tr h="365760">
                <a:tc>
                  <a:txBody>
                    <a:bodyPr/>
                    <a:lstStyle/>
                    <a:p>
                      <a:r>
                        <a:rPr kumimoji="1" lang="en-US" altLang="ja-JP" sz="1600" dirty="0" smtClean="0"/>
                        <a:t>log-server</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rgbClr val="FF0000"/>
                          </a:solidFill>
                        </a:rPr>
                        <a:t>log-server</a:t>
                      </a:r>
                      <a:endParaRPr kumimoji="1" lang="ja-JP" altLang="en-US" sz="1600" b="1" dirty="0" smtClean="0">
                        <a:solidFill>
                          <a:srgbClr val="FF0000"/>
                        </a:solidFill>
                      </a:endParaRPr>
                    </a:p>
                  </a:txBody>
                  <a:tcPr marL="121920" marR="121920" marT="60960" marB="60960"/>
                </a:tc>
                <a:tc>
                  <a:txBody>
                    <a:bodyPr/>
                    <a:lstStyle/>
                    <a:p>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2907782906"/>
                  </a:ext>
                </a:extLst>
              </a:tr>
              <a:tr h="365760">
                <a:tc>
                  <a:txBody>
                    <a:bodyPr/>
                    <a:lstStyle/>
                    <a:p>
                      <a:r>
                        <a:rPr kumimoji="1" lang="en-US" altLang="ja-JP" sz="1600" b="1" i="0" dirty="0" smtClean="0">
                          <a:solidFill>
                            <a:srgbClr val="FF0000"/>
                          </a:solidFill>
                        </a:rPr>
                        <a:t>DB_server</a:t>
                      </a:r>
                      <a:endParaRPr kumimoji="1" lang="ja-JP" altLang="en-US" sz="1600" b="1" i="0" dirty="0">
                        <a:solidFill>
                          <a:srgbClr val="FF0000"/>
                        </a:solidFill>
                      </a:endParaRPr>
                    </a:p>
                  </a:txBody>
                  <a:tcPr marL="121920" marR="121920" marT="60960" marB="60960"/>
                </a:tc>
                <a:tc>
                  <a:txBody>
                    <a:bodyPr/>
                    <a:lstStyle/>
                    <a:p>
                      <a:r>
                        <a:rPr kumimoji="1" lang="en-US" altLang="ja-JP" sz="1600" dirty="0" smtClean="0"/>
                        <a:t>10.0.10.300</a:t>
                      </a:r>
                      <a:endParaRPr kumimoji="1" lang="ja-JP" altLang="en-US" sz="1600" dirty="0"/>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extLst>
                  <a:ext uri="{0D108BD9-81ED-4DB2-BD59-A6C34878D82A}">
                    <a16:rowId xmlns:a16="http://schemas.microsoft.com/office/drawing/2014/main" val="1226337179"/>
                  </a:ext>
                </a:extLst>
              </a:tr>
              <a:tr h="365760">
                <a:tc>
                  <a:txBody>
                    <a:bodyPr/>
                    <a:lstStyle/>
                    <a:p>
                      <a:r>
                        <a:rPr kumimoji="1" lang="ja-JP" altLang="en-US" sz="1600" dirty="0" smtClean="0"/>
                        <a:t>・・・・・</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extLst>
                  <a:ext uri="{0D108BD9-81ED-4DB2-BD59-A6C34878D82A}">
                    <a16:rowId xmlns:a16="http://schemas.microsoft.com/office/drawing/2014/main" val="2987775185"/>
                  </a:ext>
                </a:extLst>
              </a:tr>
            </a:tbl>
          </a:graphicData>
        </a:graphic>
      </p:graphicFrame>
      <p:graphicFrame>
        <p:nvGraphicFramePr>
          <p:cNvPr id="7" name="表 6"/>
          <p:cNvGraphicFramePr>
            <a:graphicFrameLocks noGrp="1"/>
          </p:cNvGraphicFramePr>
          <p:nvPr>
            <p:extLst/>
          </p:nvPr>
        </p:nvGraphicFramePr>
        <p:xfrm>
          <a:off x="7876685" y="4956444"/>
          <a:ext cx="2710035" cy="1463040"/>
        </p:xfrm>
        <a:graphic>
          <a:graphicData uri="http://schemas.openxmlformats.org/drawingml/2006/table">
            <a:tbl>
              <a:tblPr>
                <a:tableStyleId>{5C22544A-7EE6-4342-B048-85BDC9FD1C3A}</a:tableStyleId>
              </a:tblPr>
              <a:tblGrid>
                <a:gridCol w="2710035">
                  <a:extLst>
                    <a:ext uri="{9D8B030D-6E8A-4147-A177-3AD203B41FA5}">
                      <a16:colId xmlns:a16="http://schemas.microsoft.com/office/drawing/2014/main" val="1484521332"/>
                    </a:ext>
                  </a:extLst>
                </a:gridCol>
              </a:tblGrid>
              <a:tr h="365760">
                <a:tc>
                  <a:txBody>
                    <a:bodyPr/>
                    <a:lstStyle/>
                    <a:p>
                      <a:r>
                        <a:rPr kumimoji="1" lang="en-US" altLang="ja-JP" sz="1600" dirty="0" smtClean="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94948"/>
                  </a:ext>
                </a:extLst>
              </a:tr>
              <a:tr h="365760">
                <a:tc>
                  <a:txBody>
                    <a:bodyPr/>
                    <a:lstStyle/>
                    <a:p>
                      <a:r>
                        <a:rPr kumimoji="1" lang="en-US" altLang="ja-JP" sz="1600" b="0" i="0" u="none" strike="noStrike" kern="1200" cap="none" spc="0" normalizeH="0" baseline="0" noProof="0" dirty="0" smtClean="0">
                          <a:ln>
                            <a:noFill/>
                          </a:ln>
                          <a:solidFill>
                            <a:srgbClr val="000000"/>
                          </a:solidFill>
                          <a:effectLst/>
                          <a:uLnTx/>
                          <a:uFillTx/>
                          <a:latin typeface="メイリオ"/>
                          <a:ea typeface="メイリオ"/>
                          <a:cs typeface="+mn-cs"/>
                        </a:rPr>
                        <a:t>Windows Server 2019 </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37073596"/>
                  </a:ext>
                </a:extLst>
              </a:tr>
              <a:tr h="365760">
                <a:tc>
                  <a:txBody>
                    <a:bodyPr/>
                    <a:lstStyle/>
                    <a:p>
                      <a:r>
                        <a:rPr kumimoji="1" lang="en-US" altLang="ja-JP" sz="1600" b="0" i="0" u="none" strike="noStrike" kern="1200" cap="none" spc="0" normalizeH="0" baseline="0" noProof="0" dirty="0" smtClean="0">
                          <a:ln>
                            <a:noFill/>
                          </a:ln>
                          <a:solidFill>
                            <a:srgbClr val="000000"/>
                          </a:solidFill>
                          <a:effectLst/>
                          <a:uLnTx/>
                          <a:uFillTx/>
                          <a:latin typeface="メイリオ"/>
                          <a:ea typeface="メイリオ"/>
                          <a:cs typeface="+mn-cs"/>
                        </a:rPr>
                        <a:t>Windows Server 2016</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4228885"/>
                  </a:ext>
                </a:extLst>
              </a:tr>
              <a:tr h="365760">
                <a:tc>
                  <a:txBody>
                    <a:bodyPr/>
                    <a:lstStyle/>
                    <a:p>
                      <a:r>
                        <a:rPr kumimoji="1" lang="en-US" altLang="ja-JP" sz="1600" dirty="0" smtClean="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128480"/>
                  </a:ext>
                </a:extLst>
              </a:tr>
            </a:tbl>
          </a:graphicData>
        </a:graphic>
      </p:graphicFrame>
      <p:sp>
        <p:nvSpPr>
          <p:cNvPr id="8" name="正方形/長方形 7"/>
          <p:cNvSpPr/>
          <p:nvPr/>
        </p:nvSpPr>
        <p:spPr bwMode="auto">
          <a:xfrm>
            <a:off x="10224152" y="5013781"/>
            <a:ext cx="293273" cy="248715"/>
          </a:xfrm>
          <a:prstGeom prst="rect">
            <a:avLst/>
          </a:prstGeom>
          <a:noFill/>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26" name="正方形/長方形 25"/>
          <p:cNvSpPr/>
          <p:nvPr/>
        </p:nvSpPr>
        <p:spPr bwMode="auto">
          <a:xfrm>
            <a:off x="10224152" y="4640709"/>
            <a:ext cx="293273" cy="248715"/>
          </a:xfrm>
          <a:prstGeom prst="rect">
            <a:avLst/>
          </a:prstGeom>
          <a:noFill/>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10" name="角丸四角形吹き出し 9"/>
          <p:cNvSpPr/>
          <p:nvPr/>
        </p:nvSpPr>
        <p:spPr bwMode="auto">
          <a:xfrm>
            <a:off x="4873625" y="5616727"/>
            <a:ext cx="1142883" cy="373907"/>
          </a:xfrm>
          <a:prstGeom prst="wedgeRoundRectCallout">
            <a:avLst>
              <a:gd name="adj1" fmla="val -89467"/>
              <a:gd name="adj2" fmla="val -47141"/>
              <a:gd name="adj3" fmla="val 16667"/>
            </a:avLst>
          </a:prstGeom>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rgbClr val="FF0000"/>
                </a:solidFill>
                <a:latin typeface="+mj-ea"/>
                <a:ea typeface="+mj-ea"/>
              </a:rPr>
              <a:t>Error</a:t>
            </a:r>
            <a:endParaRPr lang="ja-JP" altLang="en-US" sz="1600" b="1" dirty="0">
              <a:solidFill>
                <a:srgbClr val="FF0000"/>
              </a:solidFill>
              <a:latin typeface="+mj-ea"/>
              <a:ea typeface="+mj-ea"/>
            </a:endParaRPr>
          </a:p>
        </p:txBody>
      </p:sp>
      <p:sp>
        <p:nvSpPr>
          <p:cNvPr id="30" name="角丸四角形吹き出し 29"/>
          <p:cNvSpPr/>
          <p:nvPr/>
        </p:nvSpPr>
        <p:spPr bwMode="auto">
          <a:xfrm>
            <a:off x="6642361" y="5262496"/>
            <a:ext cx="1142883" cy="373907"/>
          </a:xfrm>
          <a:prstGeom prst="wedgeRoundRectCallout">
            <a:avLst>
              <a:gd name="adj1" fmla="val -69465"/>
              <a:gd name="adj2" fmla="val -47141"/>
              <a:gd name="adj3" fmla="val 16667"/>
            </a:avLst>
          </a:prstGeom>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rgbClr val="FF0000"/>
                </a:solidFill>
                <a:latin typeface="+mj-ea"/>
                <a:ea typeface="+mj-ea"/>
              </a:rPr>
              <a:t>Error</a:t>
            </a:r>
            <a:endParaRPr lang="ja-JP" altLang="en-US" sz="1600" b="1" dirty="0">
              <a:solidFill>
                <a:srgbClr val="FF0000"/>
              </a:solidFill>
              <a:latin typeface="+mj-ea"/>
              <a:ea typeface="+mj-ea"/>
            </a:endParaRPr>
          </a:p>
        </p:txBody>
      </p:sp>
      <p:sp>
        <p:nvSpPr>
          <p:cNvPr id="3" name="四角形吹き出し 2"/>
          <p:cNvSpPr/>
          <p:nvPr/>
        </p:nvSpPr>
        <p:spPr bwMode="auto">
          <a:xfrm>
            <a:off x="4099228" y="3561210"/>
            <a:ext cx="1429737" cy="57729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6">
                    <a:lumMod val="75000"/>
                    <a:lumOff val="25000"/>
                  </a:schemeClr>
                </a:solidFill>
                <a:latin typeface="+mj-ea"/>
              </a:rPr>
              <a:t>Letters, Hyphens , Periods</a:t>
            </a:r>
            <a:endParaRPr lang="en-US" altLang="ja-JP" sz="1200" b="1" dirty="0">
              <a:solidFill>
                <a:schemeClr val="accent6">
                  <a:lumMod val="75000"/>
                  <a:lumOff val="25000"/>
                </a:schemeClr>
              </a:solidFill>
              <a:latin typeface="+mj-ea"/>
            </a:endParaRPr>
          </a:p>
        </p:txBody>
      </p:sp>
      <p:sp>
        <p:nvSpPr>
          <p:cNvPr id="5" name="正方形/長方形 4"/>
          <p:cNvSpPr/>
          <p:nvPr/>
        </p:nvSpPr>
        <p:spPr bwMode="auto">
          <a:xfrm>
            <a:off x="4493381" y="3332249"/>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28" name="四角形吹き出し 27"/>
          <p:cNvSpPr/>
          <p:nvPr/>
        </p:nvSpPr>
        <p:spPr bwMode="auto">
          <a:xfrm>
            <a:off x="6080100" y="3340876"/>
            <a:ext cx="1705143" cy="797627"/>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err="1" smtClean="0">
                <a:solidFill>
                  <a:schemeClr val="accent6">
                    <a:lumMod val="75000"/>
                    <a:lumOff val="25000"/>
                  </a:schemeClr>
                </a:solidFill>
                <a:latin typeface="+mj-ea"/>
              </a:rPr>
              <a:t>n.n.n.n</a:t>
            </a:r>
            <a:r>
              <a:rPr lang="ja-JP" altLang="en-US" sz="1600" b="1" dirty="0">
                <a:solidFill>
                  <a:schemeClr val="accent6">
                    <a:lumMod val="75000"/>
                    <a:lumOff val="25000"/>
                  </a:schemeClr>
                </a:solidFill>
                <a:latin typeface="+mj-ea"/>
              </a:rPr>
              <a:t> </a:t>
            </a:r>
            <a:r>
              <a:rPr lang="en-US" altLang="ja-JP" sz="1600" b="1" dirty="0" smtClean="0">
                <a:solidFill>
                  <a:schemeClr val="accent6">
                    <a:lumMod val="75000"/>
                    <a:lumOff val="25000"/>
                  </a:schemeClr>
                </a:solidFill>
                <a:latin typeface="+mj-ea"/>
              </a:rPr>
              <a:t>format</a:t>
            </a:r>
            <a:endParaRPr lang="en-US" altLang="ja-JP" sz="1600" b="1" dirty="0">
              <a:solidFill>
                <a:schemeClr val="accent6">
                  <a:lumMod val="75000"/>
                  <a:lumOff val="25000"/>
                </a:schemeClr>
              </a:solidFill>
              <a:latin typeface="+mj-ea"/>
            </a:endParaRPr>
          </a:p>
          <a:p>
            <a:pPr algn="ctr"/>
            <a:r>
              <a:rPr lang="en-US" altLang="ja-JP" sz="1600" b="1" dirty="0">
                <a:solidFill>
                  <a:schemeClr val="accent6">
                    <a:lumMod val="75000"/>
                    <a:lumOff val="25000"/>
                  </a:schemeClr>
                </a:solidFill>
                <a:latin typeface="+mj-ea"/>
              </a:rPr>
              <a:t>(</a:t>
            </a:r>
            <a:r>
              <a:rPr lang="en-US" altLang="ja-JP" sz="1600" b="1" dirty="0" smtClean="0">
                <a:solidFill>
                  <a:schemeClr val="accent6">
                    <a:lumMod val="75000"/>
                    <a:lumOff val="25000"/>
                  </a:schemeClr>
                </a:solidFill>
                <a:latin typeface="+mj-ea"/>
              </a:rPr>
              <a:t>n= number)</a:t>
            </a:r>
            <a:endParaRPr lang="en-US" altLang="ja-JP" sz="1600" b="1" dirty="0">
              <a:solidFill>
                <a:schemeClr val="accent6">
                  <a:lumMod val="75000"/>
                  <a:lumOff val="25000"/>
                </a:schemeClr>
              </a:solidFill>
              <a:latin typeface="+mj-ea"/>
            </a:endParaRPr>
          </a:p>
        </p:txBody>
      </p:sp>
      <p:sp>
        <p:nvSpPr>
          <p:cNvPr id="31" name="四角形吹き出し 30"/>
          <p:cNvSpPr/>
          <p:nvPr/>
        </p:nvSpPr>
        <p:spPr bwMode="auto">
          <a:xfrm>
            <a:off x="8427061" y="3293929"/>
            <a:ext cx="1570379" cy="81686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accent6">
                    <a:lumMod val="75000"/>
                    <a:lumOff val="25000"/>
                  </a:schemeClr>
                </a:solidFill>
                <a:latin typeface="+mj-ea"/>
              </a:rPr>
              <a:t>Pulldown</a:t>
            </a:r>
            <a:br>
              <a:rPr lang="en-US" altLang="ja-JP" sz="1600" b="1" dirty="0" smtClean="0">
                <a:solidFill>
                  <a:schemeClr val="accent6">
                    <a:lumMod val="75000"/>
                    <a:lumOff val="25000"/>
                  </a:schemeClr>
                </a:solidFill>
                <a:latin typeface="+mj-ea"/>
              </a:rPr>
            </a:br>
            <a:r>
              <a:rPr lang="en-US" altLang="ja-JP" sz="1600" b="1" dirty="0" smtClean="0">
                <a:solidFill>
                  <a:schemeClr val="accent6">
                    <a:lumMod val="75000"/>
                    <a:lumOff val="25000"/>
                  </a:schemeClr>
                </a:solidFill>
                <a:latin typeface="+mj-ea"/>
              </a:rPr>
              <a:t>selection</a:t>
            </a:r>
            <a:endParaRPr lang="en-US" altLang="ja-JP" sz="1600" b="1" dirty="0">
              <a:solidFill>
                <a:schemeClr val="accent6">
                  <a:lumMod val="75000"/>
                  <a:lumOff val="25000"/>
                </a:schemeClr>
              </a:solidFill>
              <a:latin typeface="+mj-ea"/>
            </a:endParaRPr>
          </a:p>
        </p:txBody>
      </p:sp>
      <p:sp>
        <p:nvSpPr>
          <p:cNvPr id="33" name="角丸四角形吹き出し 32"/>
          <p:cNvSpPr/>
          <p:nvPr/>
        </p:nvSpPr>
        <p:spPr bwMode="auto">
          <a:xfrm>
            <a:off x="10224152" y="3850666"/>
            <a:ext cx="1607521" cy="917266"/>
          </a:xfrm>
          <a:prstGeom prst="wedgeRoundRectCallout">
            <a:avLst>
              <a:gd name="adj1" fmla="val -68182"/>
              <a:gd name="adj2" fmla="val 103972"/>
              <a:gd name="adj3" fmla="val 16667"/>
            </a:avLst>
          </a:prstGeom>
          <a:ln w="9525">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accent3">
                    <a:lumMod val="75000"/>
                    <a:lumOff val="25000"/>
                  </a:schemeClr>
                </a:solidFill>
                <a:latin typeface="+mj-ea"/>
                <a:ea typeface="+mj-ea"/>
              </a:rPr>
              <a:t>Pulldown</a:t>
            </a:r>
            <a:br>
              <a:rPr lang="en-US" altLang="ja-JP" sz="1600" b="1" dirty="0" smtClean="0">
                <a:solidFill>
                  <a:schemeClr val="accent3">
                    <a:lumMod val="75000"/>
                    <a:lumOff val="25000"/>
                  </a:schemeClr>
                </a:solidFill>
                <a:latin typeface="+mj-ea"/>
                <a:ea typeface="+mj-ea"/>
              </a:rPr>
            </a:br>
            <a:r>
              <a:rPr lang="en-US" altLang="ja-JP" sz="1600" b="1" dirty="0" smtClean="0">
                <a:solidFill>
                  <a:schemeClr val="accent3">
                    <a:lumMod val="75000"/>
                    <a:lumOff val="25000"/>
                  </a:schemeClr>
                </a:solidFill>
                <a:latin typeface="+mj-ea"/>
                <a:ea typeface="+mj-ea"/>
              </a:rPr>
              <a:t>=</a:t>
            </a:r>
            <a:br>
              <a:rPr lang="en-US" altLang="ja-JP" sz="1600" b="1" dirty="0" smtClean="0">
                <a:solidFill>
                  <a:schemeClr val="accent3">
                    <a:lumMod val="75000"/>
                    <a:lumOff val="25000"/>
                  </a:schemeClr>
                </a:solidFill>
                <a:latin typeface="+mj-ea"/>
                <a:ea typeface="+mj-ea"/>
              </a:rPr>
            </a:br>
            <a:r>
              <a:rPr lang="en-US" altLang="ja-JP" sz="1600" b="1" dirty="0" smtClean="0">
                <a:solidFill>
                  <a:schemeClr val="accent3">
                    <a:lumMod val="75000"/>
                    <a:lumOff val="25000"/>
                  </a:schemeClr>
                </a:solidFill>
                <a:latin typeface="+mj-ea"/>
                <a:ea typeface="+mj-ea"/>
              </a:rPr>
              <a:t>No errors</a:t>
            </a:r>
            <a:endParaRPr lang="ja-JP" altLang="en-US" sz="1600" b="1" dirty="0">
              <a:solidFill>
                <a:schemeClr val="accent3">
                  <a:lumMod val="75000"/>
                  <a:lumOff val="25000"/>
                </a:schemeClr>
              </a:solidFill>
              <a:latin typeface="+mj-ea"/>
              <a:ea typeface="+mj-ea"/>
            </a:endParaRPr>
          </a:p>
        </p:txBody>
      </p:sp>
      <p:sp>
        <p:nvSpPr>
          <p:cNvPr id="34" name="下矢印 3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下矢印 34"/>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6" name="下矢印 35"/>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7" name="下矢印 3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9" name="角丸四角形 3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
        <p:nvSpPr>
          <p:cNvPr id="41" name="角丸四角形 4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46" name="角丸四角形 45"/>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47" name="正方形/長方形 46"/>
          <p:cNvSpPr/>
          <p:nvPr/>
        </p:nvSpPr>
        <p:spPr bwMode="auto">
          <a:xfrm>
            <a:off x="5992622" y="3223535"/>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48" name="正方形/長方形 47"/>
          <p:cNvSpPr/>
          <p:nvPr/>
        </p:nvSpPr>
        <p:spPr bwMode="auto">
          <a:xfrm>
            <a:off x="8200349" y="3188544"/>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29" name="角丸四角形 2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sp>
        <p:nvSpPr>
          <p:cNvPr id="32" name="角丸四角形 31"/>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a:t>Construct Exastro IT Automation (CMDB)</a:t>
            </a:r>
            <a:endParaRPr lang="ja-JP" altLang="en-US" sz="1400" b="1" dirty="0"/>
          </a:p>
        </p:txBody>
      </p:sp>
    </p:spTree>
    <p:extLst>
      <p:ext uri="{BB962C8B-B14F-4D97-AF65-F5344CB8AC3E}">
        <p14:creationId xmlns:p14="http://schemas.microsoft.com/office/powerpoint/2010/main" val="2426592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46524442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Every team registers the </a:t>
            </a:r>
            <a:r>
              <a:rPr lang="en-US" altLang="ja-JP" sz="2133" b="1" dirty="0" err="1" smtClean="0">
                <a:latin typeface="+mj-ea"/>
              </a:rPr>
              <a:t>conf</a:t>
            </a:r>
            <a:r>
              <a:rPr lang="en-US" altLang="ja-JP" sz="2133" b="1" dirty="0" smtClean="0">
                <a:latin typeface="+mj-ea"/>
              </a:rPr>
              <a:t> info </a:t>
            </a:r>
            <a:r>
              <a:rPr lang="en-US" altLang="ja-JP" sz="2133" b="1" dirty="0" smtClean="0">
                <a:latin typeface="+mj-ea"/>
              </a:rPr>
              <a:t>to the CMDB</a:t>
            </a:r>
            <a:endParaRPr lang="ja-JP" altLang="en-US" sz="2133" b="1" dirty="0">
              <a:latin typeface="+mj-ea"/>
            </a:endParaRPr>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extLst>
              <p:ext uri="{D42A27DB-BD31-4B8C-83A1-F6EECF244321}">
                <p14:modId xmlns:p14="http://schemas.microsoft.com/office/powerpoint/2010/main" val="2068394782"/>
              </p:ext>
            </p:extLst>
          </p:nvPr>
        </p:nvGraphicFramePr>
        <p:xfrm>
          <a:off x="6171180" y="3025564"/>
          <a:ext cx="1567604" cy="1615440"/>
        </p:xfrm>
        <a:graphic>
          <a:graphicData uri="http://schemas.openxmlformats.org/drawingml/2006/table">
            <a:tbl>
              <a:tblPr firstRow="1">
                <a:tableStyleId>{3C2FFA5D-87B4-456A-9821-1D502468CF0F}</a:tableStyleId>
              </a:tblPr>
              <a:tblGrid>
                <a:gridCol w="1567604">
                  <a:extLst>
                    <a:ext uri="{9D8B030D-6E8A-4147-A177-3AD203B41FA5}">
                      <a16:colId xmlns:a16="http://schemas.microsoft.com/office/drawing/2014/main" val="3799808865"/>
                    </a:ext>
                  </a:extLst>
                </a:gridCol>
              </a:tblGrid>
              <a:tr h="284480">
                <a:tc>
                  <a:txBody>
                    <a:bodyPr/>
                    <a:lstStyle/>
                    <a:p>
                      <a:r>
                        <a:rPr kumimoji="1" lang="ja-JP" altLang="en-US" sz="1100" b="1" dirty="0" smtClean="0">
                          <a:solidFill>
                            <a:schemeClr val="bg1"/>
                          </a:solidFill>
                        </a:rPr>
                        <a:t>三 </a:t>
                      </a:r>
                      <a:r>
                        <a:rPr kumimoji="1" lang="en-US" altLang="ja-JP" sz="1100" b="1" dirty="0" smtClean="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smtClean="0">
                          <a:solidFill>
                            <a:schemeClr val="bg1"/>
                          </a:solidFill>
                        </a:rPr>
                        <a:t>OS</a:t>
                      </a:r>
                      <a:r>
                        <a:rPr kumimoji="1" lang="ja-JP" altLang="en-US" sz="1100" b="1" baseline="0" dirty="0" smtClean="0">
                          <a:solidFill>
                            <a:schemeClr val="bg1"/>
                          </a:solidFill>
                        </a:rPr>
                        <a:t> </a:t>
                      </a:r>
                      <a:r>
                        <a:rPr kumimoji="1" lang="en-US" altLang="ja-JP" sz="1100" b="1" baseline="0" dirty="0" smtClean="0">
                          <a:solidFill>
                            <a:schemeClr val="bg1"/>
                          </a:solidFill>
                        </a:rPr>
                        <a:t>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device list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en-US" altLang="ja-JP" sz="1100" b="1" dirty="0" smtClean="0">
                          <a:solidFill>
                            <a:schemeClr val="bg1"/>
                          </a:solidFill>
                        </a:rPr>
                        <a:t>Comm.</a:t>
                      </a:r>
                      <a:r>
                        <a:rPr kumimoji="1" lang="en-US" altLang="ja-JP" sz="1100" b="1" baseline="0" dirty="0" smtClean="0">
                          <a:solidFill>
                            <a:schemeClr val="bg1"/>
                          </a:solidFill>
                        </a:rPr>
                        <a:t> list</a:t>
                      </a:r>
                      <a:r>
                        <a:rPr kumimoji="1" lang="ja-JP" altLang="en-US" sz="1100" b="1" dirty="0" smtClean="0">
                          <a:solidFill>
                            <a:schemeClr val="bg1"/>
                          </a:solidFill>
                        </a:rPr>
                        <a:t> </a:t>
                      </a:r>
                      <a:r>
                        <a:rPr kumimoji="1" lang="en-US" altLang="ja-JP" sz="1100" b="1" dirty="0" smtClean="0">
                          <a:solidFill>
                            <a:schemeClr val="bg1"/>
                          </a:solidFill>
                        </a:rPr>
                        <a:t>(Allowed)</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extLst/>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2193434343"/>
              </p:ext>
            </p:extLst>
          </p:nvPr>
        </p:nvGraphicFramePr>
        <p:xfrm>
          <a:off x="8130760" y="3553344"/>
          <a:ext cx="3694265" cy="1078920"/>
        </p:xfrm>
        <a:graphic>
          <a:graphicData uri="http://schemas.openxmlformats.org/drawingml/2006/table">
            <a:tbl>
              <a:tblPr firstRow="1" bandRow="1">
                <a:tableStyleId>{5940675A-B579-460E-94D1-54222C63F5DA}</a:tableStyleId>
              </a:tblPr>
              <a:tblGrid>
                <a:gridCol w="937527">
                  <a:extLst>
                    <a:ext uri="{9D8B030D-6E8A-4147-A177-3AD203B41FA5}">
                      <a16:colId xmlns:a16="http://schemas.microsoft.com/office/drawing/2014/main" val="2720522522"/>
                    </a:ext>
                  </a:extLst>
                </a:gridCol>
                <a:gridCol w="427545">
                  <a:extLst>
                    <a:ext uri="{9D8B030D-6E8A-4147-A177-3AD203B41FA5}">
                      <a16:colId xmlns:a16="http://schemas.microsoft.com/office/drawing/2014/main" val="3676687206"/>
                    </a:ext>
                  </a:extLst>
                </a:gridCol>
                <a:gridCol w="970733">
                  <a:extLst>
                    <a:ext uri="{9D8B030D-6E8A-4147-A177-3AD203B41FA5}">
                      <a16:colId xmlns:a16="http://schemas.microsoft.com/office/drawing/2014/main" val="4264851823"/>
                    </a:ext>
                  </a:extLst>
                </a:gridCol>
                <a:gridCol w="1358460">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web001</a:t>
                      </a:r>
                      <a:endParaRPr kumimoji="1" lang="ja-JP" altLang="en-US" sz="1100" b="1" dirty="0"/>
                    </a:p>
                  </a:txBody>
                  <a:tcPr marL="48000" marR="48000" marT="0" marB="0">
                    <a:solidFill>
                      <a:schemeClr val="bg1"/>
                    </a:solidFill>
                  </a:tcPr>
                </a:tc>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#2</a:t>
                      </a:r>
                      <a:endParaRPr kumimoji="1" lang="ja-JP" altLang="en-US" sz="1100" b="1" dirty="0"/>
                    </a:p>
                  </a:txBody>
                  <a:tcPr marL="48000" marR="48000" marT="0" marB="0">
                    <a:solidFill>
                      <a:schemeClr val="bg1"/>
                    </a:solidFill>
                  </a:tcPr>
                </a:tc>
                <a:tc>
                  <a:txBody>
                    <a:bodyPr/>
                    <a:lstStyle/>
                    <a:p>
                      <a:r>
                        <a:rPr kumimoji="1" lang="en-US" altLang="ja-JP" sz="1100" b="1" dirty="0" smtClean="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extLst>
              <p:ext uri="{D42A27DB-BD31-4B8C-83A1-F6EECF244321}">
                <p14:modId xmlns:p14="http://schemas.microsoft.com/office/powerpoint/2010/main" val="1207575163"/>
              </p:ext>
            </p:extLst>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extLst>
              <p:ext uri="{D42A27DB-BD31-4B8C-83A1-F6EECF244321}">
                <p14:modId xmlns:p14="http://schemas.microsoft.com/office/powerpoint/2010/main" val="3102378417"/>
              </p:ext>
            </p:extLst>
          </p:nvPr>
        </p:nvGraphicFramePr>
        <p:xfrm>
          <a:off x="7981113" y="4613379"/>
          <a:ext cx="3843912" cy="911280"/>
        </p:xfrm>
        <a:graphic>
          <a:graphicData uri="http://schemas.openxmlformats.org/drawingml/2006/table">
            <a:tbl>
              <a:tblPr firstRow="1" bandRow="1">
                <a:tableStyleId>{5940675A-B579-460E-94D1-54222C63F5DA}</a:tableStyleId>
              </a:tblPr>
              <a:tblGrid>
                <a:gridCol w="597501">
                  <a:extLst>
                    <a:ext uri="{9D8B030D-6E8A-4147-A177-3AD203B41FA5}">
                      <a16:colId xmlns:a16="http://schemas.microsoft.com/office/drawing/2014/main" val="2720522522"/>
                    </a:ext>
                  </a:extLst>
                </a:gridCol>
                <a:gridCol w="1180137">
                  <a:extLst>
                    <a:ext uri="{9D8B030D-6E8A-4147-A177-3AD203B41FA5}">
                      <a16:colId xmlns:a16="http://schemas.microsoft.com/office/drawing/2014/main" val="2288316279"/>
                    </a:ext>
                  </a:extLst>
                </a:gridCol>
                <a:gridCol w="606862">
                  <a:extLst>
                    <a:ext uri="{9D8B030D-6E8A-4147-A177-3AD203B41FA5}">
                      <a16:colId xmlns:a16="http://schemas.microsoft.com/office/drawing/2014/main" val="4270368412"/>
                    </a:ext>
                  </a:extLst>
                </a:gridCol>
                <a:gridCol w="400950">
                  <a:extLst>
                    <a:ext uri="{9D8B030D-6E8A-4147-A177-3AD203B41FA5}">
                      <a16:colId xmlns:a16="http://schemas.microsoft.com/office/drawing/2014/main" val="1022849353"/>
                    </a:ext>
                  </a:extLst>
                </a:gridCol>
                <a:gridCol w="1058462">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err="1" smtClean="0"/>
                        <a:t>Comms</a:t>
                      </a:r>
                      <a:r>
                        <a:rPr kumimoji="1" lang="en-US" altLang="ja-JP"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smtClean="0"/>
                        <a:t>①</a:t>
                      </a:r>
                      <a:endParaRPr kumimoji="1" lang="ja-JP" altLang="en-US" sz="1100" b="1" dirty="0"/>
                    </a:p>
                  </a:txBody>
                  <a:tcPr marL="48000" marR="48000" marT="0" marB="0">
                    <a:solidFill>
                      <a:schemeClr val="bg1"/>
                    </a:solidFill>
                  </a:tcPr>
                </a:tc>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smtClean="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smtClean="0"/>
                        <a:t>②</a:t>
                      </a:r>
                      <a:endParaRPr kumimoji="1" lang="ja-JP" altLang="en-US" sz="1100" b="1" dirty="0"/>
                    </a:p>
                  </a:txBody>
                  <a:tcPr marL="48000" marR="48000" marT="0" marB="0">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146468" cy="338554"/>
          </a:xfrm>
          <a:prstGeom prst="rect">
            <a:avLst/>
          </a:prstGeom>
          <a:noFill/>
        </p:spPr>
        <p:txBody>
          <a:bodyPr wrap="none" rtlCol="0">
            <a:spAutoFit/>
          </a:bodyPr>
          <a:lstStyle/>
          <a:p>
            <a:r>
              <a:rPr lang="en-US" altLang="ja-JP" sz="1600" b="1" dirty="0" smtClean="0">
                <a:solidFill>
                  <a:srgbClr val="FF0000"/>
                </a:solidFill>
              </a:rPr>
              <a:t>Table list</a:t>
            </a:r>
            <a:endParaRPr lang="ja-JP" altLang="en-US" sz="1600" b="1" dirty="0">
              <a:solidFill>
                <a:srgbClr val="FF0000"/>
              </a:solidFill>
            </a:endParaRP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738784" y="2769832"/>
            <a:ext cx="2518638" cy="10634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944201"/>
            <a:ext cx="545008" cy="8324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360769" cy="38490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630799" y="2336898"/>
            <a:ext cx="752129" cy="338554"/>
          </a:xfrm>
          <a:prstGeom prst="rect">
            <a:avLst/>
          </a:prstGeom>
          <a:noFill/>
        </p:spPr>
        <p:txBody>
          <a:bodyPr wrap="none" rtlCol="0">
            <a:spAutoFit/>
          </a:bodyPr>
          <a:lstStyle/>
          <a:p>
            <a:r>
              <a:rPr lang="en-US" altLang="ja-JP" sz="1600" b="1" dirty="0" smtClean="0">
                <a:solidFill>
                  <a:srgbClr val="FF0000"/>
                </a:solidFill>
              </a:rPr>
              <a:t>Table</a:t>
            </a:r>
            <a:endParaRPr lang="ja-JP" altLang="en-US" sz="1600" b="1" dirty="0">
              <a:solidFill>
                <a:srgbClr val="FF0000"/>
              </a:solidFill>
            </a:endParaRP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rPr>
              <a:t>Use Excel to register in batches.</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72" name="下矢印 7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3" name="下矢印 72"/>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4" name="下矢印 73"/>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5" name="下矢印 7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6" name="角丸四角形 7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
        <p:nvSpPr>
          <p:cNvPr id="77" name="角丸四角形 7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82" name="角丸四角形 81"/>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70" name="角丸四角形 69"/>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sp>
        <p:nvSpPr>
          <p:cNvPr id="71" name="角丸四角形 70"/>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Input Information into CMDB</a:t>
            </a:r>
            <a:endParaRPr lang="ja-JP" altLang="en-US" sz="1600" b="1" dirty="0"/>
          </a:p>
        </p:txBody>
      </p:sp>
    </p:spTree>
    <p:extLst>
      <p:ext uri="{BB962C8B-B14F-4D97-AF65-F5344CB8AC3E}">
        <p14:creationId xmlns:p14="http://schemas.microsoft.com/office/powerpoint/2010/main" val="1604370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rPr>
              <a:t>　　　① </a:t>
            </a:r>
            <a:r>
              <a:rPr lang="en-US" altLang="ja-JP" sz="2400" b="1" dirty="0">
                <a:latin typeface="+mj-ea"/>
              </a:rPr>
              <a:t>Use Excel to register in batches.</a:t>
            </a:r>
          </a:p>
        </p:txBody>
      </p:sp>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sp>
        <p:nvSpPr>
          <p:cNvPr id="12" name="正方形/長方形 11"/>
          <p:cNvSpPr/>
          <p:nvPr/>
        </p:nvSpPr>
        <p:spPr bwMode="auto">
          <a:xfrm>
            <a:off x="301409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The tables in Exastro IT Automation can be downloaded in Excel format. We can register </a:t>
            </a:r>
            <a:r>
              <a:rPr lang="en-US" altLang="ja-JP" sz="1867" b="1" dirty="0" err="1" smtClean="0">
                <a:latin typeface="+mj-ea"/>
                <a:ea typeface="+mj-ea"/>
              </a:rPr>
              <a:t>conf</a:t>
            </a:r>
            <a:r>
              <a:rPr lang="en-US" altLang="ja-JP" sz="1867" b="1" dirty="0" smtClean="0">
                <a:latin typeface="+mj-ea"/>
                <a:ea typeface="+mj-ea"/>
              </a:rPr>
              <a:t> info </a:t>
            </a:r>
            <a:r>
              <a:rPr lang="en-US" altLang="ja-JP" sz="1867" b="1" dirty="0" smtClean="0">
                <a:latin typeface="+mj-ea"/>
                <a:ea typeface="+mj-ea"/>
              </a:rPr>
              <a:t>more efficiently by adding/updating the information directly to the Excel file and then uploading it.</a:t>
            </a:r>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61021624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pSp>
        <p:nvGrpSpPr>
          <p:cNvPr id="5" name="グループ化 4"/>
          <p:cNvGrpSpPr/>
          <p:nvPr/>
        </p:nvGrpSpPr>
        <p:grpSpPr>
          <a:xfrm>
            <a:off x="3167276" y="2747697"/>
            <a:ext cx="2568325" cy="1227907"/>
            <a:chOff x="2651556" y="2419043"/>
            <a:chExt cx="1926244" cy="92093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25" name="正方形/長方形 24"/>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44" name="四角形吹き出し 43"/>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aphicFrame>
        <p:nvGraphicFramePr>
          <p:cNvPr id="47" name="表 46"/>
          <p:cNvGraphicFramePr>
            <a:graphicFrameLocks noGrp="1"/>
          </p:cNvGraphicFramePr>
          <p:nvPr>
            <p:extLst/>
          </p:nvPr>
        </p:nvGraphicFramePr>
        <p:xfrm>
          <a:off x="4282756" y="2975617"/>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pSp>
        <p:nvGrpSpPr>
          <p:cNvPr id="65" name="グループ化 64"/>
          <p:cNvGrpSpPr/>
          <p:nvPr/>
        </p:nvGrpSpPr>
        <p:grpSpPr>
          <a:xfrm>
            <a:off x="6197911" y="2754643"/>
            <a:ext cx="2568325" cy="1227907"/>
            <a:chOff x="2651556" y="2419043"/>
            <a:chExt cx="1926244" cy="920930"/>
          </a:xfrm>
        </p:grpSpPr>
        <p:pic>
          <p:nvPicPr>
            <p:cNvPr id="66" name="図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67" name="正方形/長方形 66"/>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69" name="四角形吹き出し 68"/>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70" name="グループ化 69"/>
          <p:cNvGrpSpPr/>
          <p:nvPr/>
        </p:nvGrpSpPr>
        <p:grpSpPr>
          <a:xfrm>
            <a:off x="9228547" y="2757645"/>
            <a:ext cx="2568325" cy="1227907"/>
            <a:chOff x="2651556" y="2419043"/>
            <a:chExt cx="1926244" cy="920930"/>
          </a:xfrm>
        </p:grpSpPr>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72" name="正方形/長方形 71"/>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74" name="四角形吹き出し 73"/>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cxnSp>
        <p:nvCxnSpPr>
          <p:cNvPr id="7" name="直線コネクタ 6"/>
          <p:cNvCxnSpPr/>
          <p:nvPr/>
        </p:nvCxnSpPr>
        <p:spPr bwMode="auto">
          <a:xfrm>
            <a:off x="5970953" y="2597900"/>
            <a:ext cx="0" cy="3491848"/>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コネクタ 74"/>
          <p:cNvCxnSpPr/>
          <p:nvPr/>
        </p:nvCxnSpPr>
        <p:spPr bwMode="auto">
          <a:xfrm>
            <a:off x="9008533" y="2597901"/>
            <a:ext cx="0" cy="348527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76" name="表 75"/>
          <p:cNvGraphicFramePr>
            <a:graphicFrameLocks noGrp="1"/>
          </p:cNvGraphicFramePr>
          <p:nvPr>
            <p:extLst/>
          </p:nvPr>
        </p:nvGraphicFramePr>
        <p:xfrm>
          <a:off x="7288155" y="2985338"/>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aphicFrame>
        <p:nvGraphicFramePr>
          <p:cNvPr id="77" name="表 76"/>
          <p:cNvGraphicFramePr>
            <a:graphicFrameLocks noGrp="1"/>
          </p:cNvGraphicFramePr>
          <p:nvPr>
            <p:extLst/>
          </p:nvPr>
        </p:nvGraphicFramePr>
        <p:xfrm>
          <a:off x="10339321" y="297279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aphicFrame>
        <p:nvGraphicFramePr>
          <p:cNvPr id="79" name="表 78"/>
          <p:cNvGraphicFramePr>
            <a:graphicFrameLocks noGrp="1"/>
          </p:cNvGraphicFramePr>
          <p:nvPr>
            <p:extLst/>
          </p:nvPr>
        </p:nvGraphicFramePr>
        <p:xfrm>
          <a:off x="7288155" y="523368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sp>
        <p:nvSpPr>
          <p:cNvPr id="8" name="正方形/長方形 7"/>
          <p:cNvSpPr/>
          <p:nvPr/>
        </p:nvSpPr>
        <p:spPr bwMode="auto">
          <a:xfrm>
            <a:off x="7288156" y="5804747"/>
            <a:ext cx="1390913" cy="361612"/>
          </a:xfrm>
          <a:prstGeom prst="rect">
            <a:avLst/>
          </a:prstGeom>
          <a:no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二等辺三角形 79"/>
          <p:cNvSpPr/>
          <p:nvPr/>
        </p:nvSpPr>
        <p:spPr bwMode="auto">
          <a:xfrm rot="5400000">
            <a:off x="5619979" y="4342774"/>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1" name="二等辺三角形 80"/>
          <p:cNvSpPr/>
          <p:nvPr/>
        </p:nvSpPr>
        <p:spPr bwMode="auto">
          <a:xfrm rot="5400000">
            <a:off x="8658653" y="4342774"/>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3" name="正方形/長方形 82"/>
          <p:cNvSpPr/>
          <p:nvPr/>
        </p:nvSpPr>
        <p:spPr bwMode="auto">
          <a:xfrm>
            <a:off x="10325734" y="3552251"/>
            <a:ext cx="1390913" cy="361612"/>
          </a:xfrm>
          <a:prstGeom prst="rect">
            <a:avLst/>
          </a:prstGeom>
          <a:no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85" name="図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457" y="4260799"/>
            <a:ext cx="723928" cy="723928"/>
          </a:xfrm>
          <a:prstGeom prst="rect">
            <a:avLst/>
          </a:prstGeom>
        </p:spPr>
      </p:pic>
      <p:pic>
        <p:nvPicPr>
          <p:cNvPr id="86" name="図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202" y="4853659"/>
            <a:ext cx="519863" cy="519863"/>
          </a:xfrm>
          <a:prstGeom prst="rect">
            <a:avLst/>
          </a:prstGeom>
        </p:spPr>
      </p:pic>
      <p:grpSp>
        <p:nvGrpSpPr>
          <p:cNvPr id="88" name="グループ化 87"/>
          <p:cNvGrpSpPr/>
          <p:nvPr/>
        </p:nvGrpSpPr>
        <p:grpSpPr>
          <a:xfrm>
            <a:off x="3286125" y="5476116"/>
            <a:ext cx="609600" cy="649016"/>
            <a:chOff x="531334" y="767018"/>
            <a:chExt cx="457200" cy="486762"/>
          </a:xfrm>
        </p:grpSpPr>
        <p:sp>
          <p:nvSpPr>
            <p:cNvPr id="89" name="正方形/長方形 88"/>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90" name="グループ化 89"/>
            <p:cNvGrpSpPr>
              <a:grpSpLocks noChangeAspect="1"/>
            </p:cNvGrpSpPr>
            <p:nvPr/>
          </p:nvGrpSpPr>
          <p:grpSpPr bwMode="gray">
            <a:xfrm>
              <a:off x="562146" y="1031158"/>
              <a:ext cx="175160" cy="195072"/>
              <a:chOff x="863600" y="1071564"/>
              <a:chExt cx="823913" cy="917576"/>
            </a:xfrm>
          </p:grpSpPr>
          <p:sp>
            <p:nvSpPr>
              <p:cNvPr id="100" name="フリーフォーム 9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70594" y="1027024"/>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2" name="グループ化 91"/>
            <p:cNvGrpSpPr>
              <a:grpSpLocks noChangeAspect="1"/>
            </p:cNvGrpSpPr>
            <p:nvPr/>
          </p:nvGrpSpPr>
          <p:grpSpPr bwMode="gray">
            <a:xfrm>
              <a:off x="562146" y="793687"/>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3" name="グループ化 92"/>
            <p:cNvGrpSpPr>
              <a:grpSpLocks noChangeAspect="1"/>
            </p:cNvGrpSpPr>
            <p:nvPr/>
          </p:nvGrpSpPr>
          <p:grpSpPr bwMode="gray">
            <a:xfrm>
              <a:off x="769750"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9" name="下矢印 8"/>
          <p:cNvSpPr/>
          <p:nvPr/>
        </p:nvSpPr>
        <p:spPr bwMode="auto">
          <a:xfrm>
            <a:off x="3336474" y="4004863"/>
            <a:ext cx="508137" cy="1247917"/>
          </a:xfrm>
          <a:prstGeom prst="downArrow">
            <a:avLst/>
          </a:prstGeom>
          <a:solidFill>
            <a:schemeClr val="accent2">
              <a:lumMod val="10000"/>
              <a:lumOff val="90000"/>
            </a:schemeClr>
          </a:solidFill>
          <a:ln w="19050">
            <a:solidFill>
              <a:srgbClr val="FF0000"/>
            </a:solidFill>
          </a:ln>
          <a:effectLst/>
          <a:ex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j-ea"/>
                <a:ea typeface="+mj-ea"/>
              </a:rPr>
              <a:t>Download</a:t>
            </a:r>
            <a:endParaRPr lang="ja-JP" altLang="en-US" sz="1400" b="1" dirty="0">
              <a:solidFill>
                <a:srgbClr val="FF0000"/>
              </a:solidFill>
              <a:latin typeface="+mj-ea"/>
              <a:ea typeface="+mj-ea"/>
            </a:endParaRPr>
          </a:p>
        </p:txBody>
      </p:sp>
      <p:grpSp>
        <p:nvGrpSpPr>
          <p:cNvPr id="102" name="グループ化 101"/>
          <p:cNvGrpSpPr/>
          <p:nvPr/>
        </p:nvGrpSpPr>
        <p:grpSpPr>
          <a:xfrm>
            <a:off x="6303807" y="5480239"/>
            <a:ext cx="609600" cy="649016"/>
            <a:chOff x="531334" y="767018"/>
            <a:chExt cx="457200" cy="486762"/>
          </a:xfrm>
        </p:grpSpPr>
        <p:sp>
          <p:nvSpPr>
            <p:cNvPr id="103" name="正方形/長方形 102"/>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4" name="グループ化 103"/>
            <p:cNvGrpSpPr>
              <a:grpSpLocks noChangeAspect="1"/>
            </p:cNvGrpSpPr>
            <p:nvPr/>
          </p:nvGrpSpPr>
          <p:grpSpPr bwMode="gray">
            <a:xfrm>
              <a:off x="562146" y="1031158"/>
              <a:ext cx="175160" cy="195072"/>
              <a:chOff x="863600" y="1071564"/>
              <a:chExt cx="823913" cy="917576"/>
            </a:xfrm>
          </p:grpSpPr>
          <p:sp>
            <p:nvSpPr>
              <p:cNvPr id="114" name="フリーフォーム 1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70594" y="1027024"/>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562146" y="793687"/>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769750" y="793687"/>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6" name="グループ化 115"/>
          <p:cNvGrpSpPr/>
          <p:nvPr/>
        </p:nvGrpSpPr>
        <p:grpSpPr>
          <a:xfrm>
            <a:off x="9351685" y="5476116"/>
            <a:ext cx="609600" cy="649016"/>
            <a:chOff x="531334" y="767018"/>
            <a:chExt cx="457200" cy="486762"/>
          </a:xfrm>
        </p:grpSpPr>
        <p:sp>
          <p:nvSpPr>
            <p:cNvPr id="117" name="正方形/長方形 11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8" name="グループ化 117"/>
            <p:cNvGrpSpPr>
              <a:grpSpLocks noChangeAspect="1"/>
            </p:cNvGrpSpPr>
            <p:nvPr/>
          </p:nvGrpSpPr>
          <p:grpSpPr bwMode="gray">
            <a:xfrm>
              <a:off x="562146" y="1031158"/>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19" name="グループ化 118"/>
            <p:cNvGrpSpPr>
              <a:grpSpLocks noChangeAspect="1"/>
            </p:cNvGrpSpPr>
            <p:nvPr/>
          </p:nvGrpSpPr>
          <p:grpSpPr bwMode="gray">
            <a:xfrm>
              <a:off x="770594" y="1027024"/>
              <a:ext cx="175160" cy="195072"/>
              <a:chOff x="863600" y="1071564"/>
              <a:chExt cx="823913" cy="917576"/>
            </a:xfrm>
          </p:grpSpPr>
          <p:sp>
            <p:nvSpPr>
              <p:cNvPr id="126" name="フリーフォーム 1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562146" y="793687"/>
              <a:ext cx="175160" cy="195072"/>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769750" y="793687"/>
              <a:ext cx="175160" cy="195072"/>
              <a:chOff x="863600" y="1071564"/>
              <a:chExt cx="823913" cy="917576"/>
            </a:xfrm>
          </p:grpSpPr>
          <p:sp>
            <p:nvSpPr>
              <p:cNvPr id="122" name="フリーフォーム 1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4" name="右矢印 133"/>
          <p:cNvSpPr/>
          <p:nvPr/>
        </p:nvSpPr>
        <p:spPr bwMode="auto">
          <a:xfrm>
            <a:off x="6642566" y="5596587"/>
            <a:ext cx="942452" cy="748021"/>
          </a:xfrm>
          <a:prstGeom prst="rightArrow">
            <a:avLst>
              <a:gd name="adj1" fmla="val 68475"/>
              <a:gd name="adj2" fmla="val 50000"/>
            </a:avLst>
          </a:prstGeom>
          <a:solidFill>
            <a:schemeClr val="accent2">
              <a:lumMod val="10000"/>
              <a:lumOff val="90000"/>
            </a:schemeClr>
          </a:solidFill>
          <a:ln w="19050">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rgbClr val="FF0000"/>
                </a:solidFill>
                <a:latin typeface="+mj-ea"/>
                <a:ea typeface="+mj-ea"/>
              </a:rPr>
              <a:t>Add</a:t>
            </a:r>
            <a:br>
              <a:rPr lang="en-US" altLang="ja-JP" sz="1200" b="1" dirty="0" smtClean="0">
                <a:solidFill>
                  <a:srgbClr val="FF0000"/>
                </a:solidFill>
                <a:latin typeface="+mj-ea"/>
                <a:ea typeface="+mj-ea"/>
              </a:rPr>
            </a:br>
            <a:r>
              <a:rPr lang="en-US" altLang="ja-JP" sz="1200" b="1" dirty="0" smtClean="0">
                <a:solidFill>
                  <a:srgbClr val="FF0000"/>
                </a:solidFill>
                <a:latin typeface="+mj-ea"/>
                <a:ea typeface="+mj-ea"/>
              </a:rPr>
              <a:t>Update</a:t>
            </a:r>
            <a:endParaRPr lang="en-US" altLang="ja-JP" sz="1200" b="1" dirty="0">
              <a:solidFill>
                <a:srgbClr val="FF0000"/>
              </a:solidFill>
              <a:latin typeface="+mj-ea"/>
              <a:ea typeface="+mj-ea"/>
            </a:endParaRPr>
          </a:p>
        </p:txBody>
      </p:sp>
      <p:sp>
        <p:nvSpPr>
          <p:cNvPr id="135" name="上矢印 134"/>
          <p:cNvSpPr/>
          <p:nvPr/>
        </p:nvSpPr>
        <p:spPr bwMode="auto">
          <a:xfrm>
            <a:off x="9407883" y="4008414"/>
            <a:ext cx="523380" cy="1254545"/>
          </a:xfrm>
          <a:prstGeom prst="upArrow">
            <a:avLst/>
          </a:prstGeom>
          <a:solidFill>
            <a:schemeClr val="accent2">
              <a:lumMod val="10000"/>
              <a:lumOff val="90000"/>
            </a:schemeClr>
          </a:solidFill>
          <a:ln w="19050">
            <a:solidFill>
              <a:srgbClr val="FF0000"/>
            </a:solidFill>
          </a:ln>
          <a:effectLst/>
          <a:ex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j-ea"/>
                <a:ea typeface="+mj-ea"/>
              </a:rPr>
              <a:t>Upload</a:t>
            </a:r>
            <a:endParaRPr lang="ja-JP" altLang="en-US" sz="1400" b="1" dirty="0">
              <a:solidFill>
                <a:srgbClr val="FF0000"/>
              </a:solidFill>
              <a:latin typeface="+mj-ea"/>
              <a:ea typeface="+mj-ea"/>
            </a:endParaRPr>
          </a:p>
        </p:txBody>
      </p:sp>
      <p:sp>
        <p:nvSpPr>
          <p:cNvPr id="137" name="テキスト ボックス 136"/>
          <p:cNvSpPr txBox="1"/>
          <p:nvPr/>
        </p:nvSpPr>
        <p:spPr>
          <a:xfrm>
            <a:off x="10260631" y="3975604"/>
            <a:ext cx="1543575" cy="523220"/>
          </a:xfrm>
          <a:prstGeom prst="rect">
            <a:avLst/>
          </a:prstGeom>
          <a:noFill/>
        </p:spPr>
        <p:txBody>
          <a:bodyPr wrap="square" rtlCol="0">
            <a:spAutoFit/>
          </a:bodyPr>
          <a:lstStyle/>
          <a:p>
            <a:r>
              <a:rPr lang="en-US" altLang="ja-JP" sz="1400" b="1" dirty="0" smtClean="0">
                <a:solidFill>
                  <a:srgbClr val="FF0000"/>
                </a:solidFill>
              </a:rPr>
              <a:t>Changes are</a:t>
            </a:r>
            <a:br>
              <a:rPr lang="en-US" altLang="ja-JP" sz="1400" b="1" dirty="0" smtClean="0">
                <a:solidFill>
                  <a:srgbClr val="FF0000"/>
                </a:solidFill>
              </a:rPr>
            </a:br>
            <a:r>
              <a:rPr lang="en-US" altLang="ja-JP" sz="1400" b="1" dirty="0" smtClean="0">
                <a:solidFill>
                  <a:srgbClr val="FF0000"/>
                </a:solidFill>
              </a:rPr>
              <a:t>reflected.</a:t>
            </a:r>
            <a:endParaRPr lang="ja-JP" altLang="en-US" sz="1400" b="1" dirty="0">
              <a:solidFill>
                <a:srgbClr val="FF0000"/>
              </a:solidFill>
            </a:endParaRPr>
          </a:p>
        </p:txBody>
      </p:sp>
      <p:graphicFrame>
        <p:nvGraphicFramePr>
          <p:cNvPr id="130" name="表 129"/>
          <p:cNvGraphicFramePr>
            <a:graphicFrameLocks noGrp="1"/>
          </p:cNvGraphicFramePr>
          <p:nvPr>
            <p:extLst/>
          </p:nvPr>
        </p:nvGraphicFramePr>
        <p:xfrm>
          <a:off x="10339321" y="5196582"/>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pic>
        <p:nvPicPr>
          <p:cNvPr id="132" name="図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369" y="4816555"/>
            <a:ext cx="519863" cy="519863"/>
          </a:xfrm>
          <a:prstGeom prst="rect">
            <a:avLst/>
          </a:prstGeom>
        </p:spPr>
      </p:pic>
      <p:sp>
        <p:nvSpPr>
          <p:cNvPr id="133" name="下矢印 13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8" name="下矢印 137"/>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9" name="下矢印 13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0" name="下矢印 13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1" name="角丸四角形 140"/>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
        <p:nvSpPr>
          <p:cNvPr id="142" name="角丸四角形 141"/>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45" name="角丸四角形 144"/>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31" name="角丸四角形 130"/>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sp>
        <p:nvSpPr>
          <p:cNvPr id="136" name="角丸四角形 135"/>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Input Information into CMDB</a:t>
            </a:r>
            <a:endParaRPr lang="ja-JP" altLang="en-US" sz="1600" b="1" dirty="0"/>
          </a:p>
        </p:txBody>
      </p:sp>
    </p:spTree>
    <p:extLst>
      <p:ext uri="{BB962C8B-B14F-4D97-AF65-F5344CB8AC3E}">
        <p14:creationId xmlns:p14="http://schemas.microsoft.com/office/powerpoint/2010/main" val="1147263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819639"/>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Refer and update the </a:t>
            </a:r>
            <a:r>
              <a:rPr lang="en-US" altLang="ja-JP" b="1" dirty="0" err="1" smtClean="0">
                <a:latin typeface="+mj-ea"/>
              </a:rPr>
              <a:t>conf</a:t>
            </a:r>
            <a:r>
              <a:rPr lang="en-US" altLang="ja-JP" b="1" dirty="0" smtClean="0">
                <a:latin typeface="+mj-ea"/>
              </a:rPr>
              <a:t> info </a:t>
            </a:r>
            <a:r>
              <a:rPr lang="en-US" altLang="ja-JP" b="1" dirty="0" smtClean="0">
                <a:latin typeface="+mj-ea"/>
              </a:rPr>
              <a:t>to suit the final goal.</a:t>
            </a:r>
            <a:endParaRPr lang="en-US" altLang="ja-JP" b="1" dirty="0">
              <a:latin typeface="+mj-ea"/>
            </a:endParaRPr>
          </a:p>
          <a:p>
            <a:r>
              <a:rPr lang="en-US" altLang="ja-JP" b="1" dirty="0" smtClean="0">
                <a:latin typeface="+mj-ea"/>
              </a:rPr>
              <a:t>Additionally, it is possible to store the setting values by downloading it as an Excel file.</a:t>
            </a:r>
            <a:endParaRPr lang="ja-JP" altLang="en-US" b="1" dirty="0">
              <a:latin typeface="+mj-ea"/>
            </a:endParaRPr>
          </a:p>
        </p:txBody>
      </p:sp>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575789333"/>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39915452"/>
                  </a:ext>
                </a:extLst>
              </a:tr>
            </a:tbl>
          </a:graphicData>
        </a:graphic>
      </p:graphicFrame>
      <p:sp>
        <p:nvSpPr>
          <p:cNvPr id="17" name="正方形/長方形 16"/>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 name="正方形/長方形 1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20" name="正方形/長方形 19"/>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Case~ Investigating the scope of service</a:t>
            </a:r>
            <a:br>
              <a:rPr lang="en-US" altLang="ja-JP" sz="2133" b="1" dirty="0" smtClean="0">
                <a:latin typeface="+mj-ea"/>
                <a:ea typeface="+mj-ea"/>
              </a:rPr>
            </a:br>
            <a:r>
              <a:rPr lang="en-US" altLang="ja-JP" sz="2133" b="1" dirty="0" smtClean="0">
                <a:latin typeface="+mj-ea"/>
                <a:ea typeface="+mj-ea"/>
              </a:rPr>
              <a:t>	 	    outage impacts. </a:t>
            </a:r>
            <a:endParaRPr lang="en-US" altLang="ja-JP" sz="2133" b="1" dirty="0">
              <a:latin typeface="+mj-ea"/>
              <a:ea typeface="+mj-ea"/>
            </a:endParaRPr>
          </a:p>
        </p:txBody>
      </p:sp>
      <p:sp>
        <p:nvSpPr>
          <p:cNvPr id="21" name="角丸四角形 20"/>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cxnSp>
        <p:nvCxnSpPr>
          <p:cNvPr id="6" name="直線コネクタ 5"/>
          <p:cNvCxnSpPr/>
          <p:nvPr/>
        </p:nvCxnSpPr>
        <p:spPr bwMode="auto">
          <a:xfrm>
            <a:off x="7477760" y="2499360"/>
            <a:ext cx="0" cy="304809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905" y="3389324"/>
            <a:ext cx="762313" cy="286201"/>
          </a:xfrm>
          <a:prstGeom prst="rect">
            <a:avLst/>
          </a:prstGeom>
        </p:spPr>
      </p:pic>
      <p:sp>
        <p:nvSpPr>
          <p:cNvPr id="25" name="正方形/長方形 24"/>
          <p:cNvSpPr/>
          <p:nvPr/>
        </p:nvSpPr>
        <p:spPr bwMode="auto">
          <a:xfrm>
            <a:off x="6338088" y="3719898"/>
            <a:ext cx="847947" cy="7113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6441772" y="3808644"/>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grpSp>
        <p:nvGrpSpPr>
          <p:cNvPr id="28" name="グループ化 27"/>
          <p:cNvGrpSpPr/>
          <p:nvPr/>
        </p:nvGrpSpPr>
        <p:grpSpPr>
          <a:xfrm>
            <a:off x="4934213" y="4319387"/>
            <a:ext cx="609600" cy="649016"/>
            <a:chOff x="531334" y="767018"/>
            <a:chExt cx="457200" cy="486762"/>
          </a:xfrm>
        </p:grpSpPr>
        <p:sp>
          <p:nvSpPr>
            <p:cNvPr id="29" name="正方形/長方形 28"/>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0" name="グループ化 29"/>
            <p:cNvGrpSpPr>
              <a:grpSpLocks noChangeAspect="1"/>
            </p:cNvGrpSpPr>
            <p:nvPr/>
          </p:nvGrpSpPr>
          <p:grpSpPr bwMode="gray">
            <a:xfrm>
              <a:off x="562146" y="1031158"/>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70594" y="1027024"/>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 name="グループ化 31"/>
            <p:cNvGrpSpPr>
              <a:grpSpLocks noChangeAspect="1"/>
            </p:cNvGrpSpPr>
            <p:nvPr/>
          </p:nvGrpSpPr>
          <p:grpSpPr bwMode="gray">
            <a:xfrm>
              <a:off x="562146" y="793687"/>
              <a:ext cx="175160" cy="195072"/>
              <a:chOff x="863600" y="1071564"/>
              <a:chExt cx="823913" cy="917576"/>
            </a:xfrm>
          </p:grpSpPr>
          <p:sp>
            <p:nvSpPr>
              <p:cNvPr id="37" name="フリーフォーム 3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 name="グループ化 32"/>
            <p:cNvGrpSpPr>
              <a:grpSpLocks noChangeAspect="1"/>
            </p:cNvGrpSpPr>
            <p:nvPr/>
          </p:nvGrpSpPr>
          <p:grpSpPr bwMode="gray">
            <a:xfrm>
              <a:off x="769750" y="793687"/>
              <a:ext cx="175160" cy="195072"/>
              <a:chOff x="863600" y="1071564"/>
              <a:chExt cx="823913" cy="917576"/>
            </a:xfrm>
          </p:grpSpPr>
          <p:sp>
            <p:nvSpPr>
              <p:cNvPr id="34" name="フリーフォーム 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 name="グループ化 7"/>
          <p:cNvGrpSpPr/>
          <p:nvPr/>
        </p:nvGrpSpPr>
        <p:grpSpPr>
          <a:xfrm>
            <a:off x="4974229" y="3124047"/>
            <a:ext cx="609600" cy="649016"/>
            <a:chOff x="2588821" y="3414978"/>
            <a:chExt cx="457200" cy="486762"/>
          </a:xfrm>
        </p:grpSpPr>
        <p:sp>
          <p:nvSpPr>
            <p:cNvPr id="58" name="正方形/長方形 57"/>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9" name="グループ化 58"/>
            <p:cNvGrpSpPr>
              <a:grpSpLocks noChangeAspect="1"/>
            </p:cNvGrpSpPr>
            <p:nvPr/>
          </p:nvGrpSpPr>
          <p:grpSpPr bwMode="gray">
            <a:xfrm>
              <a:off x="2619633" y="3679118"/>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2" name="グループ化 61"/>
            <p:cNvGrpSpPr>
              <a:grpSpLocks noChangeAspect="1"/>
            </p:cNvGrpSpPr>
            <p:nvPr/>
          </p:nvGrpSpPr>
          <p:grpSpPr bwMode="gray">
            <a:xfrm>
              <a:off x="2828081" y="3674984"/>
              <a:ext cx="175160" cy="195072"/>
              <a:chOff x="863600" y="1071564"/>
              <a:chExt cx="823913" cy="917576"/>
            </a:xfrm>
          </p:grpSpPr>
          <p:sp>
            <p:nvSpPr>
              <p:cNvPr id="63" name="フリーフォーム 6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5" name="グループ化 64"/>
            <p:cNvGrpSpPr>
              <a:grpSpLocks noChangeAspect="1"/>
            </p:cNvGrpSpPr>
            <p:nvPr/>
          </p:nvGrpSpPr>
          <p:grpSpPr bwMode="gray">
            <a:xfrm>
              <a:off x="2619633" y="3441647"/>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8" name="グループ化 67"/>
            <p:cNvGrpSpPr>
              <a:grpSpLocks noChangeAspect="1"/>
            </p:cNvGrpSpPr>
            <p:nvPr/>
          </p:nvGrpSpPr>
          <p:grpSpPr bwMode="gray">
            <a:xfrm>
              <a:off x="2827237" y="3441647"/>
              <a:ext cx="175160" cy="195072"/>
              <a:chOff x="863600" y="1071564"/>
              <a:chExt cx="823913" cy="917576"/>
            </a:xfrm>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0" name="テキスト ボックス 9"/>
          <p:cNvSpPr txBox="1"/>
          <p:nvPr/>
        </p:nvSpPr>
        <p:spPr>
          <a:xfrm>
            <a:off x="4336949" y="4986954"/>
            <a:ext cx="1830309" cy="502573"/>
          </a:xfrm>
          <a:prstGeom prst="rect">
            <a:avLst/>
          </a:prstGeom>
          <a:noFill/>
        </p:spPr>
        <p:txBody>
          <a:bodyPr wrap="none" rtlCol="0">
            <a:spAutoFit/>
          </a:bodyPr>
          <a:lstStyle/>
          <a:p>
            <a:pPr algn="ctr"/>
            <a:r>
              <a:rPr lang="en-US" altLang="ja-JP" sz="1333" b="1" dirty="0" smtClean="0"/>
              <a:t>Server</a:t>
            </a:r>
            <a:br>
              <a:rPr lang="en-US" altLang="ja-JP" sz="1333" b="1" dirty="0" smtClean="0"/>
            </a:br>
            <a:r>
              <a:rPr lang="en-US" altLang="ja-JP" sz="1333" b="1" dirty="0" smtClean="0"/>
              <a:t>construction team</a:t>
            </a:r>
            <a:endParaRPr lang="ja-JP" altLang="en-US" sz="1333" b="1" dirty="0"/>
          </a:p>
        </p:txBody>
      </p:sp>
      <p:sp>
        <p:nvSpPr>
          <p:cNvPr id="71" name="テキスト ボックス 70"/>
          <p:cNvSpPr txBox="1"/>
          <p:nvPr/>
        </p:nvSpPr>
        <p:spPr>
          <a:xfrm>
            <a:off x="4728452" y="3791443"/>
            <a:ext cx="1078309" cy="502573"/>
          </a:xfrm>
          <a:prstGeom prst="rect">
            <a:avLst/>
          </a:prstGeom>
          <a:noFill/>
        </p:spPr>
        <p:txBody>
          <a:bodyPr wrap="none" rtlCol="0">
            <a:spAutoFit/>
          </a:bodyPr>
          <a:lstStyle/>
          <a:p>
            <a:r>
              <a:rPr lang="en-US" altLang="ja-JP" sz="1333" b="1" dirty="0" smtClean="0"/>
              <a:t>Operation</a:t>
            </a:r>
            <a:br>
              <a:rPr lang="en-US" altLang="ja-JP" sz="1333" b="1" dirty="0" smtClean="0"/>
            </a:br>
            <a:r>
              <a:rPr lang="en-US" altLang="ja-JP" sz="1333" b="1" dirty="0" smtClean="0"/>
              <a:t> team</a:t>
            </a:r>
            <a:endParaRPr lang="ja-JP" altLang="en-US" sz="1333" b="1" dirty="0"/>
          </a:p>
        </p:txBody>
      </p:sp>
      <p:sp>
        <p:nvSpPr>
          <p:cNvPr id="11" name="角丸四角形吹き出し 10"/>
          <p:cNvSpPr/>
          <p:nvPr/>
        </p:nvSpPr>
        <p:spPr bwMode="auto">
          <a:xfrm>
            <a:off x="2743036" y="4241289"/>
            <a:ext cx="1945400" cy="816864"/>
          </a:xfrm>
          <a:prstGeom prst="wedgeRoundRectCallout">
            <a:avLst>
              <a:gd name="adj1" fmla="val 66117"/>
              <a:gd name="adj2" fmla="val 7773"/>
              <a:gd name="adj3" fmla="val 16667"/>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Let’s update the server list now that there are additional web servers.</a:t>
            </a:r>
            <a:endParaRPr lang="ja-JP" altLang="en-US" sz="1200" b="1" dirty="0">
              <a:latin typeface="+mj-ea"/>
              <a:ea typeface="+mj-ea"/>
            </a:endParaRPr>
          </a:p>
        </p:txBody>
      </p:sp>
      <p:sp>
        <p:nvSpPr>
          <p:cNvPr id="72" name="角丸四角形吹き出し 71"/>
          <p:cNvSpPr/>
          <p:nvPr/>
        </p:nvSpPr>
        <p:spPr bwMode="auto">
          <a:xfrm>
            <a:off x="2858113" y="2988941"/>
            <a:ext cx="1970255" cy="816864"/>
          </a:xfrm>
          <a:prstGeom prst="wedgeRoundRectCallout">
            <a:avLst>
              <a:gd name="adj1" fmla="val 59506"/>
              <a:gd name="adj2" fmla="val 311"/>
              <a:gd name="adj3" fmla="val 16667"/>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We want to see the version info for all the servers that are getting patched.</a:t>
            </a:r>
            <a:endParaRPr lang="ja-JP" altLang="en-US" sz="1200" b="1" dirty="0">
              <a:latin typeface="+mj-ea"/>
              <a:ea typeface="+mj-ea"/>
            </a:endParaRPr>
          </a:p>
        </p:txBody>
      </p:sp>
      <p:sp>
        <p:nvSpPr>
          <p:cNvPr id="12" name="テキスト ボックス 11"/>
          <p:cNvSpPr txBox="1"/>
          <p:nvPr/>
        </p:nvSpPr>
        <p:spPr>
          <a:xfrm>
            <a:off x="2614333" y="2370824"/>
            <a:ext cx="4720780" cy="420564"/>
          </a:xfrm>
          <a:prstGeom prst="rect">
            <a:avLst/>
          </a:prstGeom>
          <a:noFill/>
        </p:spPr>
        <p:txBody>
          <a:bodyPr wrap="none" rtlCol="0">
            <a:spAutoFit/>
          </a:bodyPr>
          <a:lstStyle/>
          <a:p>
            <a:r>
              <a:rPr lang="en-US" altLang="ja-JP" sz="2133" u="sng" dirty="0" smtClean="0"/>
              <a:t>【Referring and Updating CMDB】</a:t>
            </a:r>
            <a:endParaRPr lang="ja-JP" altLang="en-US" sz="2133" u="sng" dirty="0"/>
          </a:p>
        </p:txBody>
      </p:sp>
      <p:sp>
        <p:nvSpPr>
          <p:cNvPr id="73" name="テキスト ボックス 72"/>
          <p:cNvSpPr txBox="1"/>
          <p:nvPr/>
        </p:nvSpPr>
        <p:spPr>
          <a:xfrm>
            <a:off x="7822041" y="2297708"/>
            <a:ext cx="3689472" cy="748795"/>
          </a:xfrm>
          <a:prstGeom prst="rect">
            <a:avLst/>
          </a:prstGeom>
          <a:noFill/>
        </p:spPr>
        <p:txBody>
          <a:bodyPr wrap="none" rtlCol="0">
            <a:spAutoFit/>
          </a:bodyPr>
          <a:lstStyle/>
          <a:p>
            <a:pPr algn="ctr"/>
            <a:r>
              <a:rPr lang="en-US" altLang="ja-JP" sz="2133" u="sng" dirty="0" smtClean="0"/>
              <a:t>【Submit the final product</a:t>
            </a:r>
            <a:br>
              <a:rPr lang="en-US" altLang="ja-JP" sz="2133" u="sng" dirty="0" smtClean="0"/>
            </a:br>
            <a:r>
              <a:rPr lang="en-US" altLang="ja-JP" sz="2133" u="sng" dirty="0" smtClean="0"/>
              <a:t>   as an excel file】</a:t>
            </a:r>
            <a:endParaRPr lang="ja-JP" altLang="en-US" sz="2133" u="sng" dirty="0"/>
          </a:p>
        </p:txBody>
      </p:sp>
      <p:cxnSp>
        <p:nvCxnSpPr>
          <p:cNvPr id="74" name="直線矢印コネクタ 73"/>
          <p:cNvCxnSpPr/>
          <p:nvPr/>
        </p:nvCxnSpPr>
        <p:spPr bwMode="auto">
          <a:xfrm>
            <a:off x="5720080" y="3505483"/>
            <a:ext cx="467360" cy="375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flipV="1">
            <a:off x="5720081" y="4267955"/>
            <a:ext cx="478844" cy="4328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8" name="図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925" y="2989282"/>
            <a:ext cx="762313" cy="286201"/>
          </a:xfrm>
          <a:prstGeom prst="rect">
            <a:avLst/>
          </a:prstGeom>
        </p:spPr>
      </p:pic>
      <p:sp>
        <p:nvSpPr>
          <p:cNvPr id="79" name="正方形/長方形 78"/>
          <p:cNvSpPr/>
          <p:nvPr/>
        </p:nvSpPr>
        <p:spPr bwMode="auto">
          <a:xfrm>
            <a:off x="8090108" y="3319857"/>
            <a:ext cx="847947" cy="7113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Oval 97"/>
          <p:cNvSpPr>
            <a:spLocks noChangeAspect="1" noChangeArrowheads="1"/>
          </p:cNvSpPr>
          <p:nvPr/>
        </p:nvSpPr>
        <p:spPr bwMode="gray">
          <a:xfrm>
            <a:off x="8193792" y="3408603"/>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pic>
        <p:nvPicPr>
          <p:cNvPr id="82" name="図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7082" y="4110214"/>
            <a:ext cx="542741" cy="542741"/>
          </a:xfrm>
          <a:prstGeom prst="rect">
            <a:avLst/>
          </a:prstGeom>
        </p:spPr>
      </p:pic>
      <p:grpSp>
        <p:nvGrpSpPr>
          <p:cNvPr id="83" name="グループ化 82"/>
          <p:cNvGrpSpPr/>
          <p:nvPr/>
        </p:nvGrpSpPr>
        <p:grpSpPr>
          <a:xfrm>
            <a:off x="8233653" y="4747739"/>
            <a:ext cx="609600" cy="649016"/>
            <a:chOff x="531334" y="767018"/>
            <a:chExt cx="457200" cy="486762"/>
          </a:xfrm>
        </p:grpSpPr>
        <p:sp>
          <p:nvSpPr>
            <p:cNvPr id="84" name="正方形/長方形 8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5" name="グループ化 84"/>
            <p:cNvGrpSpPr>
              <a:grpSpLocks noChangeAspect="1"/>
            </p:cNvGrpSpPr>
            <p:nvPr/>
          </p:nvGrpSpPr>
          <p:grpSpPr bwMode="gray">
            <a:xfrm>
              <a:off x="562146" y="1031158"/>
              <a:ext cx="175160" cy="195072"/>
              <a:chOff x="863600" y="1071564"/>
              <a:chExt cx="823913" cy="917576"/>
            </a:xfrm>
          </p:grpSpPr>
          <p:sp>
            <p:nvSpPr>
              <p:cNvPr id="95" name="フリーフォーム 9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6" name="グループ化 85"/>
            <p:cNvGrpSpPr>
              <a:grpSpLocks noChangeAspect="1"/>
            </p:cNvGrpSpPr>
            <p:nvPr/>
          </p:nvGrpSpPr>
          <p:grpSpPr bwMode="gray">
            <a:xfrm>
              <a:off x="770594" y="1027024"/>
              <a:ext cx="175160" cy="195072"/>
              <a:chOff x="863600" y="1071564"/>
              <a:chExt cx="823913" cy="917576"/>
            </a:xfrm>
          </p:grpSpPr>
          <p:sp>
            <p:nvSpPr>
              <p:cNvPr id="93" name="フリーフォーム 9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562146" y="793687"/>
              <a:ext cx="175160" cy="195072"/>
              <a:chOff x="863600" y="1071564"/>
              <a:chExt cx="823913" cy="917576"/>
            </a:xfrm>
          </p:grpSpPr>
          <p:sp>
            <p:nvSpPr>
              <p:cNvPr id="91" name="フリーフォーム 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769750" y="793687"/>
              <a:ext cx="175160" cy="195072"/>
              <a:chOff x="863600" y="1071564"/>
              <a:chExt cx="823913" cy="917576"/>
            </a:xfrm>
          </p:grpSpPr>
          <p:sp>
            <p:nvSpPr>
              <p:cNvPr id="89" name="フリーフォーム 8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98" name="直線矢印コネクタ 97"/>
          <p:cNvCxnSpPr/>
          <p:nvPr/>
        </p:nvCxnSpPr>
        <p:spPr bwMode="auto">
          <a:xfrm>
            <a:off x="8527168" y="4119737"/>
            <a:ext cx="0" cy="49530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a:grpSpLocks noChangeAspect="1"/>
          </p:cNvGrpSpPr>
          <p:nvPr/>
        </p:nvGrpSpPr>
        <p:grpSpPr bwMode="gray">
          <a:xfrm>
            <a:off x="10794849" y="4570708"/>
            <a:ext cx="672697" cy="751043"/>
            <a:chOff x="-1284288" y="2855912"/>
            <a:chExt cx="1022350" cy="1141412"/>
          </a:xfrm>
        </p:grpSpPr>
        <p:sp>
          <p:nvSpPr>
            <p:cNvPr id="102" name="フリーフォーム 101"/>
            <p:cNvSpPr>
              <a:spLocks/>
            </p:cNvSpPr>
            <p:nvPr/>
          </p:nvSpPr>
          <p:spPr bwMode="gray">
            <a:xfrm>
              <a:off x="-1284288" y="2855912"/>
              <a:ext cx="1022350" cy="1141412"/>
            </a:xfrm>
            <a:custGeom>
              <a:avLst/>
              <a:gdLst>
                <a:gd name="connsiteX0" fmla="*/ 301376 w 1022350"/>
                <a:gd name="connsiteY0" fmla="*/ 585787 h 1141412"/>
                <a:gd name="connsiteX1" fmla="*/ 434611 w 1022350"/>
                <a:gd name="connsiteY1" fmla="*/ 1005134 h 1141412"/>
                <a:gd name="connsiteX2" fmla="*/ 479274 w 1022350"/>
                <a:gd name="connsiteY2" fmla="*/ 615821 h 1141412"/>
                <a:gd name="connsiteX3" fmla="*/ 543077 w 1022350"/>
                <a:gd name="connsiteY3" fmla="*/ 615821 h 1141412"/>
                <a:gd name="connsiteX4" fmla="*/ 587739 w 1022350"/>
                <a:gd name="connsiteY4" fmla="*/ 1005509 h 1141412"/>
                <a:gd name="connsiteX5" fmla="*/ 720974 w 1022350"/>
                <a:gd name="connsiteY5" fmla="*/ 585787 h 1141412"/>
                <a:gd name="connsiteX6" fmla="*/ 979564 w 1022350"/>
                <a:gd name="connsiteY6" fmla="*/ 657117 h 1141412"/>
                <a:gd name="connsiteX7" fmla="*/ 1022350 w 1022350"/>
                <a:gd name="connsiteY7" fmla="*/ 729949 h 1141412"/>
                <a:gd name="connsiteX8" fmla="*/ 1022350 w 1022350"/>
                <a:gd name="connsiteY8" fmla="*/ 1116634 h 1141412"/>
                <a:gd name="connsiteX9" fmla="*/ 997204 w 1022350"/>
                <a:gd name="connsiteY9" fmla="*/ 1141412 h 1141412"/>
                <a:gd name="connsiteX10" fmla="*/ 25146 w 1022350"/>
                <a:gd name="connsiteY10" fmla="*/ 1141412 h 1141412"/>
                <a:gd name="connsiteX11" fmla="*/ 0 w 1022350"/>
                <a:gd name="connsiteY11" fmla="*/ 1116634 h 1141412"/>
                <a:gd name="connsiteX12" fmla="*/ 0 w 1022350"/>
                <a:gd name="connsiteY12" fmla="*/ 729949 h 1141412"/>
                <a:gd name="connsiteX13" fmla="*/ 42786 w 1022350"/>
                <a:gd name="connsiteY13" fmla="*/ 657117 h 1141412"/>
                <a:gd name="connsiteX14" fmla="*/ 301376 w 1022350"/>
                <a:gd name="connsiteY14" fmla="*/ 585787 h 1141412"/>
                <a:gd name="connsiteX15" fmla="*/ 461096 w 1022350"/>
                <a:gd name="connsiteY15" fmla="*/ 0 h 1141412"/>
                <a:gd name="connsiteX16" fmla="*/ 554903 w 1022350"/>
                <a:gd name="connsiteY16" fmla="*/ 0 h 1141412"/>
                <a:gd name="connsiteX17" fmla="*/ 735012 w 1022350"/>
                <a:gd name="connsiteY17" fmla="*/ 180447 h 1141412"/>
                <a:gd name="connsiteX18" fmla="*/ 735012 w 1022350"/>
                <a:gd name="connsiteY18" fmla="*/ 225935 h 1141412"/>
                <a:gd name="connsiteX19" fmla="*/ 733886 w 1022350"/>
                <a:gd name="connsiteY19" fmla="*/ 226311 h 1141412"/>
                <a:gd name="connsiteX20" fmla="*/ 735012 w 1022350"/>
                <a:gd name="connsiteY20" fmla="*/ 239844 h 1141412"/>
                <a:gd name="connsiteX21" fmla="*/ 735012 w 1022350"/>
                <a:gd name="connsiteY21" fmla="*/ 353375 h 1141412"/>
                <a:gd name="connsiteX22" fmla="*/ 519256 w 1022350"/>
                <a:gd name="connsiteY22" fmla="*/ 569912 h 1141412"/>
                <a:gd name="connsiteX23" fmla="*/ 496743 w 1022350"/>
                <a:gd name="connsiteY23" fmla="*/ 569912 h 1141412"/>
                <a:gd name="connsiteX24" fmla="*/ 280987 w 1022350"/>
                <a:gd name="connsiteY24" fmla="*/ 353375 h 1141412"/>
                <a:gd name="connsiteX25" fmla="*/ 280987 w 1022350"/>
                <a:gd name="connsiteY25" fmla="*/ 239844 h 1141412"/>
                <a:gd name="connsiteX26" fmla="*/ 281362 w 1022350"/>
                <a:gd name="connsiteY26" fmla="*/ 235333 h 1141412"/>
                <a:gd name="connsiteX27" fmla="*/ 280987 w 1022350"/>
                <a:gd name="connsiteY27" fmla="*/ 235333 h 1141412"/>
                <a:gd name="connsiteX28" fmla="*/ 280987 w 1022350"/>
                <a:gd name="connsiteY28" fmla="*/ 180447 h 1141412"/>
                <a:gd name="connsiteX29" fmla="*/ 461096 w 1022350"/>
                <a:gd name="connsiteY29" fmla="*/ 0 h 1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22350" h="1141412">
                  <a:moveTo>
                    <a:pt x="301376" y="585787"/>
                  </a:moveTo>
                  <a:cubicBezTo>
                    <a:pt x="301376" y="585787"/>
                    <a:pt x="301376" y="585787"/>
                    <a:pt x="434611" y="1005134"/>
                  </a:cubicBezTo>
                  <a:cubicBezTo>
                    <a:pt x="434611" y="1005134"/>
                    <a:pt x="434611" y="1005134"/>
                    <a:pt x="479274" y="615821"/>
                  </a:cubicBezTo>
                  <a:cubicBezTo>
                    <a:pt x="479274" y="615821"/>
                    <a:pt x="479274" y="615821"/>
                    <a:pt x="543077" y="615821"/>
                  </a:cubicBezTo>
                  <a:cubicBezTo>
                    <a:pt x="543077" y="615821"/>
                    <a:pt x="543077" y="615821"/>
                    <a:pt x="587739" y="1005509"/>
                  </a:cubicBezTo>
                  <a:cubicBezTo>
                    <a:pt x="587739" y="1005509"/>
                    <a:pt x="587739" y="1005509"/>
                    <a:pt x="720974" y="585787"/>
                  </a:cubicBezTo>
                  <a:cubicBezTo>
                    <a:pt x="720974" y="585787"/>
                    <a:pt x="961549" y="651861"/>
                    <a:pt x="979564" y="657117"/>
                  </a:cubicBezTo>
                  <a:cubicBezTo>
                    <a:pt x="1021599" y="668755"/>
                    <a:pt x="1022350" y="689028"/>
                    <a:pt x="1022350" y="729949"/>
                  </a:cubicBezTo>
                  <a:cubicBezTo>
                    <a:pt x="1022350" y="729949"/>
                    <a:pt x="1022350" y="729949"/>
                    <a:pt x="1022350" y="1116634"/>
                  </a:cubicBezTo>
                  <a:cubicBezTo>
                    <a:pt x="1022350" y="1130149"/>
                    <a:pt x="1011091" y="1141412"/>
                    <a:pt x="997204" y="1141412"/>
                  </a:cubicBezTo>
                  <a:cubicBezTo>
                    <a:pt x="997204" y="1141412"/>
                    <a:pt x="997204" y="1141412"/>
                    <a:pt x="25146" y="1141412"/>
                  </a:cubicBezTo>
                  <a:cubicBezTo>
                    <a:pt x="11259" y="1141412"/>
                    <a:pt x="0" y="1130149"/>
                    <a:pt x="0" y="1116634"/>
                  </a:cubicBezTo>
                  <a:cubicBezTo>
                    <a:pt x="0" y="1116634"/>
                    <a:pt x="0" y="1116634"/>
                    <a:pt x="0" y="729949"/>
                  </a:cubicBezTo>
                  <a:cubicBezTo>
                    <a:pt x="0" y="689028"/>
                    <a:pt x="751" y="668755"/>
                    <a:pt x="42786" y="657117"/>
                  </a:cubicBezTo>
                  <a:cubicBezTo>
                    <a:pt x="60801" y="651861"/>
                    <a:pt x="301376" y="585787"/>
                    <a:pt x="301376" y="585787"/>
                  </a:cubicBezTo>
                  <a:close/>
                  <a:moveTo>
                    <a:pt x="461096" y="0"/>
                  </a:moveTo>
                  <a:cubicBezTo>
                    <a:pt x="461096" y="0"/>
                    <a:pt x="461096" y="0"/>
                    <a:pt x="554903" y="0"/>
                  </a:cubicBezTo>
                  <a:cubicBezTo>
                    <a:pt x="653963" y="0"/>
                    <a:pt x="735012" y="81201"/>
                    <a:pt x="735012" y="180447"/>
                  </a:cubicBezTo>
                  <a:cubicBezTo>
                    <a:pt x="735012" y="180447"/>
                    <a:pt x="735012" y="180447"/>
                    <a:pt x="735012" y="225935"/>
                  </a:cubicBezTo>
                  <a:cubicBezTo>
                    <a:pt x="734637" y="225935"/>
                    <a:pt x="734262" y="226311"/>
                    <a:pt x="733886" y="226311"/>
                  </a:cubicBezTo>
                  <a:cubicBezTo>
                    <a:pt x="734262" y="230822"/>
                    <a:pt x="735012" y="235333"/>
                    <a:pt x="735012" y="239844"/>
                  </a:cubicBezTo>
                  <a:cubicBezTo>
                    <a:pt x="735012" y="239844"/>
                    <a:pt x="735012" y="239844"/>
                    <a:pt x="735012" y="353375"/>
                  </a:cubicBezTo>
                  <a:cubicBezTo>
                    <a:pt x="735012" y="472922"/>
                    <a:pt x="638203" y="569912"/>
                    <a:pt x="519256" y="569912"/>
                  </a:cubicBezTo>
                  <a:cubicBezTo>
                    <a:pt x="519256" y="569912"/>
                    <a:pt x="519256" y="569912"/>
                    <a:pt x="496743" y="569912"/>
                  </a:cubicBezTo>
                  <a:cubicBezTo>
                    <a:pt x="377796" y="569912"/>
                    <a:pt x="280987" y="472922"/>
                    <a:pt x="280987" y="353375"/>
                  </a:cubicBezTo>
                  <a:cubicBezTo>
                    <a:pt x="280987" y="353375"/>
                    <a:pt x="280987" y="353375"/>
                    <a:pt x="280987" y="239844"/>
                  </a:cubicBezTo>
                  <a:cubicBezTo>
                    <a:pt x="280987" y="238340"/>
                    <a:pt x="281362" y="236837"/>
                    <a:pt x="281362" y="235333"/>
                  </a:cubicBezTo>
                  <a:cubicBezTo>
                    <a:pt x="281362" y="235333"/>
                    <a:pt x="281362" y="235333"/>
                    <a:pt x="280987" y="235333"/>
                  </a:cubicBezTo>
                  <a:cubicBezTo>
                    <a:pt x="280987" y="235333"/>
                    <a:pt x="280987" y="235333"/>
                    <a:pt x="280987" y="180447"/>
                  </a:cubicBezTo>
                  <a:cubicBezTo>
                    <a:pt x="280987" y="81201"/>
                    <a:pt x="362036" y="0"/>
                    <a:pt x="461096"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sp>
          <p:nvSpPr>
            <p:cNvPr id="103" name="フリーフォーム 102"/>
            <p:cNvSpPr>
              <a:spLocks/>
            </p:cNvSpPr>
            <p:nvPr/>
          </p:nvSpPr>
          <p:spPr bwMode="gray">
            <a:xfrm>
              <a:off x="-968376" y="2979738"/>
              <a:ext cx="382588" cy="409575"/>
            </a:xfrm>
            <a:custGeom>
              <a:avLst/>
              <a:gdLst>
                <a:gd name="connsiteX0" fmla="*/ 177416 w 382588"/>
                <a:gd name="connsiteY0" fmla="*/ 180975 h 409575"/>
                <a:gd name="connsiteX1" fmla="*/ 208923 w 382588"/>
                <a:gd name="connsiteY1" fmla="*/ 180975 h 409575"/>
                <a:gd name="connsiteX2" fmla="*/ 226177 w 382588"/>
                <a:gd name="connsiteY2" fmla="*/ 216518 h 409575"/>
                <a:gd name="connsiteX3" fmla="*/ 311697 w 382588"/>
                <a:gd name="connsiteY3" fmla="*/ 247198 h 409575"/>
                <a:gd name="connsiteX4" fmla="*/ 314697 w 382588"/>
                <a:gd name="connsiteY4" fmla="*/ 247198 h 409575"/>
                <a:gd name="connsiteX5" fmla="*/ 382588 w 382588"/>
                <a:gd name="connsiteY5" fmla="*/ 218763 h 409575"/>
                <a:gd name="connsiteX6" fmla="*/ 382588 w 382588"/>
                <a:gd name="connsiteY6" fmla="*/ 229988 h 409575"/>
                <a:gd name="connsiteX7" fmla="*/ 202547 w 382588"/>
                <a:gd name="connsiteY7" fmla="*/ 409575 h 409575"/>
                <a:gd name="connsiteX8" fmla="*/ 180041 w 382588"/>
                <a:gd name="connsiteY8" fmla="*/ 409575 h 409575"/>
                <a:gd name="connsiteX9" fmla="*/ 0 w 382588"/>
                <a:gd name="connsiteY9" fmla="*/ 229988 h 409575"/>
                <a:gd name="connsiteX10" fmla="*/ 0 w 382588"/>
                <a:gd name="connsiteY10" fmla="*/ 213151 h 409575"/>
                <a:gd name="connsiteX11" fmla="*/ 3751 w 382588"/>
                <a:gd name="connsiteY11" fmla="*/ 218763 h 409575"/>
                <a:gd name="connsiteX12" fmla="*/ 71642 w 382588"/>
                <a:gd name="connsiteY12" fmla="*/ 247198 h 409575"/>
                <a:gd name="connsiteX13" fmla="*/ 74642 w 382588"/>
                <a:gd name="connsiteY13" fmla="*/ 247198 h 409575"/>
                <a:gd name="connsiteX14" fmla="*/ 160537 w 382588"/>
                <a:gd name="connsiteY14" fmla="*/ 216518 h 409575"/>
                <a:gd name="connsiteX15" fmla="*/ 177416 w 382588"/>
                <a:gd name="connsiteY15" fmla="*/ 180975 h 409575"/>
                <a:gd name="connsiteX16" fmla="*/ 311703 w 382588"/>
                <a:gd name="connsiteY16" fmla="*/ 119062 h 409575"/>
                <a:gd name="connsiteX17" fmla="*/ 316553 w 382588"/>
                <a:gd name="connsiteY17" fmla="*/ 119062 h 409575"/>
                <a:gd name="connsiteX18" fmla="*/ 382588 w 382588"/>
                <a:gd name="connsiteY18" fmla="*/ 147924 h 409575"/>
                <a:gd name="connsiteX19" fmla="*/ 382588 w 382588"/>
                <a:gd name="connsiteY19" fmla="*/ 175661 h 409575"/>
                <a:gd name="connsiteX20" fmla="*/ 367292 w 382588"/>
                <a:gd name="connsiteY20" fmla="*/ 204523 h 409575"/>
                <a:gd name="connsiteX21" fmla="*/ 312076 w 382588"/>
                <a:gd name="connsiteY21" fmla="*/ 226262 h 409575"/>
                <a:gd name="connsiteX22" fmla="*/ 241936 w 382588"/>
                <a:gd name="connsiteY22" fmla="*/ 202274 h 409575"/>
                <a:gd name="connsiteX23" fmla="*/ 228878 w 382588"/>
                <a:gd name="connsiteY23" fmla="*/ 165166 h 409575"/>
                <a:gd name="connsiteX24" fmla="*/ 311703 w 382588"/>
                <a:gd name="connsiteY24" fmla="*/ 119062 h 409575"/>
                <a:gd name="connsiteX25" fmla="*/ 71431 w 382588"/>
                <a:gd name="connsiteY25" fmla="*/ 119062 h 409575"/>
                <a:gd name="connsiteX26" fmla="*/ 76688 w 382588"/>
                <a:gd name="connsiteY26" fmla="*/ 119062 h 409575"/>
                <a:gd name="connsiteX27" fmla="*/ 160049 w 382588"/>
                <a:gd name="connsiteY27" fmla="*/ 165166 h 409575"/>
                <a:gd name="connsiteX28" fmla="*/ 146906 w 382588"/>
                <a:gd name="connsiteY28" fmla="*/ 202274 h 409575"/>
                <a:gd name="connsiteX29" fmla="*/ 75561 w 382588"/>
                <a:gd name="connsiteY29" fmla="*/ 226262 h 409575"/>
                <a:gd name="connsiteX30" fmla="*/ 20363 w 382588"/>
                <a:gd name="connsiteY30" fmla="*/ 204523 h 409575"/>
                <a:gd name="connsiteX31" fmla="*/ 3466 w 382588"/>
                <a:gd name="connsiteY31" fmla="*/ 152422 h 409575"/>
                <a:gd name="connsiteX32" fmla="*/ 71431 w 382588"/>
                <a:gd name="connsiteY32" fmla="*/ 119062 h 409575"/>
                <a:gd name="connsiteX33" fmla="*/ 242681 w 382588"/>
                <a:gd name="connsiteY33" fmla="*/ 0 h 409575"/>
                <a:gd name="connsiteX34" fmla="*/ 380713 w 382588"/>
                <a:gd name="connsiteY34" fmla="*/ 101020 h 409575"/>
                <a:gd name="connsiteX35" fmla="*/ 382588 w 382588"/>
                <a:gd name="connsiteY35" fmla="*/ 116041 h 409575"/>
                <a:gd name="connsiteX36" fmla="*/ 382588 w 382588"/>
                <a:gd name="connsiteY36" fmla="*/ 118670 h 409575"/>
                <a:gd name="connsiteX37" fmla="*/ 316948 w 382588"/>
                <a:gd name="connsiteY37" fmla="*/ 98767 h 409575"/>
                <a:gd name="connsiteX38" fmla="*/ 311322 w 382588"/>
                <a:gd name="connsiteY38" fmla="*/ 98767 h 409575"/>
                <a:gd name="connsiteX39" fmla="*/ 216800 w 382588"/>
                <a:gd name="connsiteY39" fmla="*/ 139700 h 409575"/>
                <a:gd name="connsiteX40" fmla="*/ 169914 w 382588"/>
                <a:gd name="connsiteY40" fmla="*/ 139700 h 409575"/>
                <a:gd name="connsiteX41" fmla="*/ 75017 w 382588"/>
                <a:gd name="connsiteY41" fmla="*/ 98767 h 409575"/>
                <a:gd name="connsiteX42" fmla="*/ 69766 w 382588"/>
                <a:gd name="connsiteY42" fmla="*/ 98767 h 409575"/>
                <a:gd name="connsiteX43" fmla="*/ 0 w 382588"/>
                <a:gd name="connsiteY43" fmla="*/ 121674 h 409575"/>
                <a:gd name="connsiteX44" fmla="*/ 0 w 382588"/>
                <a:gd name="connsiteY44" fmla="*/ 116041 h 409575"/>
                <a:gd name="connsiteX45" fmla="*/ 2251 w 382588"/>
                <a:gd name="connsiteY45" fmla="*/ 94636 h 409575"/>
                <a:gd name="connsiteX46" fmla="*/ 93021 w 382588"/>
                <a:gd name="connsiteY46" fmla="*/ 14271 h 409575"/>
                <a:gd name="connsiteX47" fmla="*/ 150035 w 382588"/>
                <a:gd name="connsiteY47" fmla="*/ 35676 h 409575"/>
                <a:gd name="connsiteX48" fmla="*/ 242681 w 382588"/>
                <a:gd name="connsiteY48"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2588" h="409575">
                  <a:moveTo>
                    <a:pt x="177416" y="180975"/>
                  </a:moveTo>
                  <a:cubicBezTo>
                    <a:pt x="177416" y="180975"/>
                    <a:pt x="177416" y="180975"/>
                    <a:pt x="208923" y="180975"/>
                  </a:cubicBezTo>
                  <a:cubicBezTo>
                    <a:pt x="211174" y="192573"/>
                    <a:pt x="216050" y="205294"/>
                    <a:pt x="226177" y="216518"/>
                  </a:cubicBezTo>
                  <a:cubicBezTo>
                    <a:pt x="244181" y="236722"/>
                    <a:pt x="273063" y="246824"/>
                    <a:pt x="311697" y="247198"/>
                  </a:cubicBezTo>
                  <a:cubicBezTo>
                    <a:pt x="312447" y="247198"/>
                    <a:pt x="313572" y="247198"/>
                    <a:pt x="314697" y="247198"/>
                  </a:cubicBezTo>
                  <a:cubicBezTo>
                    <a:pt x="349956" y="247198"/>
                    <a:pt x="370960" y="231858"/>
                    <a:pt x="382588" y="218763"/>
                  </a:cubicBezTo>
                  <a:cubicBezTo>
                    <a:pt x="382588" y="218763"/>
                    <a:pt x="382588" y="218763"/>
                    <a:pt x="382588" y="229988"/>
                  </a:cubicBezTo>
                  <a:cubicBezTo>
                    <a:pt x="382588" y="328761"/>
                    <a:pt x="301569" y="409575"/>
                    <a:pt x="202547" y="409575"/>
                  </a:cubicBezTo>
                  <a:cubicBezTo>
                    <a:pt x="202547" y="409575"/>
                    <a:pt x="202547" y="409575"/>
                    <a:pt x="180041" y="409575"/>
                  </a:cubicBezTo>
                  <a:cubicBezTo>
                    <a:pt x="81019" y="409575"/>
                    <a:pt x="0" y="328761"/>
                    <a:pt x="0" y="229988"/>
                  </a:cubicBezTo>
                  <a:cubicBezTo>
                    <a:pt x="0" y="229988"/>
                    <a:pt x="0" y="229988"/>
                    <a:pt x="0" y="213151"/>
                  </a:cubicBezTo>
                  <a:cubicBezTo>
                    <a:pt x="1500" y="215022"/>
                    <a:pt x="2251" y="216893"/>
                    <a:pt x="3751" y="218763"/>
                  </a:cubicBezTo>
                  <a:cubicBezTo>
                    <a:pt x="15379" y="231858"/>
                    <a:pt x="36383" y="247198"/>
                    <a:pt x="71642" y="247198"/>
                  </a:cubicBezTo>
                  <a:cubicBezTo>
                    <a:pt x="72767" y="247198"/>
                    <a:pt x="73892" y="247198"/>
                    <a:pt x="74642" y="247198"/>
                  </a:cubicBezTo>
                  <a:cubicBezTo>
                    <a:pt x="113651" y="246824"/>
                    <a:pt x="142533" y="236722"/>
                    <a:pt x="160537" y="216518"/>
                  </a:cubicBezTo>
                  <a:cubicBezTo>
                    <a:pt x="170664" y="205294"/>
                    <a:pt x="175540" y="192573"/>
                    <a:pt x="177416" y="180975"/>
                  </a:cubicBezTo>
                  <a:close/>
                  <a:moveTo>
                    <a:pt x="311703" y="119062"/>
                  </a:moveTo>
                  <a:cubicBezTo>
                    <a:pt x="313195" y="119062"/>
                    <a:pt x="315060" y="119062"/>
                    <a:pt x="316553" y="119062"/>
                  </a:cubicBezTo>
                  <a:cubicBezTo>
                    <a:pt x="359830" y="120187"/>
                    <a:pt x="377365" y="138178"/>
                    <a:pt x="382588" y="147924"/>
                  </a:cubicBezTo>
                  <a:lnTo>
                    <a:pt x="382588" y="175661"/>
                  </a:lnTo>
                  <a:cubicBezTo>
                    <a:pt x="379976" y="185032"/>
                    <a:pt x="375126" y="195527"/>
                    <a:pt x="367292" y="204523"/>
                  </a:cubicBezTo>
                  <a:cubicBezTo>
                    <a:pt x="354234" y="219516"/>
                    <a:pt x="335580" y="227012"/>
                    <a:pt x="312076" y="226262"/>
                  </a:cubicBezTo>
                  <a:cubicBezTo>
                    <a:pt x="279618" y="225888"/>
                    <a:pt x="255740" y="218016"/>
                    <a:pt x="241936" y="202274"/>
                  </a:cubicBezTo>
                  <a:cubicBezTo>
                    <a:pt x="227013" y="185406"/>
                    <a:pt x="228505" y="165915"/>
                    <a:pt x="228878" y="165166"/>
                  </a:cubicBezTo>
                  <a:cubicBezTo>
                    <a:pt x="228878" y="164416"/>
                    <a:pt x="234102" y="119062"/>
                    <a:pt x="311703" y="119062"/>
                  </a:cubicBezTo>
                  <a:close/>
                  <a:moveTo>
                    <a:pt x="71431" y="119062"/>
                  </a:moveTo>
                  <a:cubicBezTo>
                    <a:pt x="73308" y="119062"/>
                    <a:pt x="74810" y="119062"/>
                    <a:pt x="76688" y="119062"/>
                  </a:cubicBezTo>
                  <a:cubicBezTo>
                    <a:pt x="154416" y="119062"/>
                    <a:pt x="160049" y="164416"/>
                    <a:pt x="160049" y="165166"/>
                  </a:cubicBezTo>
                  <a:cubicBezTo>
                    <a:pt x="160049" y="165915"/>
                    <a:pt x="161926" y="185406"/>
                    <a:pt x="146906" y="202274"/>
                  </a:cubicBezTo>
                  <a:cubicBezTo>
                    <a:pt x="132637" y="218016"/>
                    <a:pt x="108605" y="225888"/>
                    <a:pt x="75561" y="226262"/>
                  </a:cubicBezTo>
                  <a:cubicBezTo>
                    <a:pt x="52280" y="227012"/>
                    <a:pt x="33505" y="219516"/>
                    <a:pt x="20363" y="204523"/>
                  </a:cubicBezTo>
                  <a:cubicBezTo>
                    <a:pt x="4592" y="186531"/>
                    <a:pt x="1588" y="163292"/>
                    <a:pt x="3466" y="152422"/>
                  </a:cubicBezTo>
                  <a:cubicBezTo>
                    <a:pt x="4592" y="146050"/>
                    <a:pt x="19987" y="120561"/>
                    <a:pt x="71431" y="119062"/>
                  </a:cubicBezTo>
                  <a:close/>
                  <a:moveTo>
                    <a:pt x="242681" y="0"/>
                  </a:moveTo>
                  <a:cubicBezTo>
                    <a:pt x="305695" y="0"/>
                    <a:pt x="358583" y="42060"/>
                    <a:pt x="380713" y="101020"/>
                  </a:cubicBezTo>
                  <a:cubicBezTo>
                    <a:pt x="381463" y="106277"/>
                    <a:pt x="382588" y="111159"/>
                    <a:pt x="382588" y="116041"/>
                  </a:cubicBezTo>
                  <a:lnTo>
                    <a:pt x="382588" y="118670"/>
                  </a:lnTo>
                  <a:cubicBezTo>
                    <a:pt x="369085" y="108531"/>
                    <a:pt x="348455" y="99518"/>
                    <a:pt x="316948" y="98767"/>
                  </a:cubicBezTo>
                  <a:cubicBezTo>
                    <a:pt x="315073" y="98767"/>
                    <a:pt x="313197" y="98767"/>
                    <a:pt x="311322" y="98767"/>
                  </a:cubicBezTo>
                  <a:cubicBezTo>
                    <a:pt x="257309" y="98767"/>
                    <a:pt x="229178" y="119421"/>
                    <a:pt x="216800" y="139700"/>
                  </a:cubicBezTo>
                  <a:cubicBezTo>
                    <a:pt x="216800" y="139700"/>
                    <a:pt x="216800" y="139700"/>
                    <a:pt x="169914" y="139700"/>
                  </a:cubicBezTo>
                  <a:cubicBezTo>
                    <a:pt x="157161" y="119421"/>
                    <a:pt x="129405" y="98767"/>
                    <a:pt x="75017" y="98767"/>
                  </a:cubicBezTo>
                  <a:cubicBezTo>
                    <a:pt x="73142" y="98767"/>
                    <a:pt x="71642" y="98767"/>
                    <a:pt x="69766" y="98767"/>
                  </a:cubicBezTo>
                  <a:cubicBezTo>
                    <a:pt x="34883" y="99893"/>
                    <a:pt x="13128" y="110033"/>
                    <a:pt x="0" y="121674"/>
                  </a:cubicBezTo>
                  <a:cubicBezTo>
                    <a:pt x="0" y="121674"/>
                    <a:pt x="0" y="121674"/>
                    <a:pt x="0" y="116041"/>
                  </a:cubicBezTo>
                  <a:cubicBezTo>
                    <a:pt x="0" y="108906"/>
                    <a:pt x="1500" y="101771"/>
                    <a:pt x="2251" y="94636"/>
                  </a:cubicBezTo>
                  <a:cubicBezTo>
                    <a:pt x="10878" y="48820"/>
                    <a:pt x="48011" y="14271"/>
                    <a:pt x="93021" y="14271"/>
                  </a:cubicBezTo>
                  <a:cubicBezTo>
                    <a:pt x="114776" y="14271"/>
                    <a:pt x="134281" y="22532"/>
                    <a:pt x="150035" y="35676"/>
                  </a:cubicBezTo>
                  <a:cubicBezTo>
                    <a:pt x="175540" y="13519"/>
                    <a:pt x="207423" y="0"/>
                    <a:pt x="24268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pic>
        <p:nvPicPr>
          <p:cNvPr id="104" name="図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735" y="4248645"/>
            <a:ext cx="723928" cy="723928"/>
          </a:xfrm>
          <a:prstGeom prst="rect">
            <a:avLst/>
          </a:prstGeom>
        </p:spPr>
      </p:pic>
      <p:sp>
        <p:nvSpPr>
          <p:cNvPr id="108" name="正方形/長方形 107"/>
          <p:cNvSpPr/>
          <p:nvPr/>
        </p:nvSpPr>
        <p:spPr bwMode="auto">
          <a:xfrm>
            <a:off x="10004492" y="3405050"/>
            <a:ext cx="1636969" cy="60206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333" dirty="0" smtClean="0">
                <a:latin typeface="+mj-ea"/>
                <a:ea typeface="+mj-ea"/>
              </a:rPr>
              <a:t>The client must have agreed to this in advance.</a:t>
            </a:r>
            <a:endParaRPr lang="ja-JP" altLang="en-US" sz="1333" dirty="0">
              <a:latin typeface="+mj-ea"/>
              <a:ea typeface="+mj-ea"/>
            </a:endParaRPr>
          </a:p>
        </p:txBody>
      </p:sp>
      <p:sp>
        <p:nvSpPr>
          <p:cNvPr id="109" name="角丸四角形 108"/>
          <p:cNvSpPr/>
          <p:nvPr/>
        </p:nvSpPr>
        <p:spPr bwMode="auto">
          <a:xfrm>
            <a:off x="9792610" y="3134784"/>
            <a:ext cx="905870" cy="284917"/>
          </a:xfrm>
          <a:prstGeom prst="roundRect">
            <a:avLst>
              <a:gd name="adj" fmla="val 50000"/>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rgbClr val="FF0000"/>
                </a:solidFill>
                <a:latin typeface="+mj-ea"/>
                <a:ea typeface="+mj-ea"/>
              </a:rPr>
              <a:t>Attention</a:t>
            </a:r>
            <a:endParaRPr lang="ja-JP" altLang="en-US" sz="1333" b="1" dirty="0">
              <a:solidFill>
                <a:srgbClr val="FF0000"/>
              </a:solidFill>
              <a:latin typeface="+mj-ea"/>
              <a:ea typeface="+mj-ea"/>
            </a:endParaRPr>
          </a:p>
        </p:txBody>
      </p:sp>
      <p:sp>
        <p:nvSpPr>
          <p:cNvPr id="112" name="テキスト ボックス 111"/>
          <p:cNvSpPr txBox="1"/>
          <p:nvPr/>
        </p:nvSpPr>
        <p:spPr>
          <a:xfrm>
            <a:off x="9231460" y="4710635"/>
            <a:ext cx="1341265" cy="502573"/>
          </a:xfrm>
          <a:prstGeom prst="rect">
            <a:avLst/>
          </a:prstGeom>
          <a:noFill/>
        </p:spPr>
        <p:txBody>
          <a:bodyPr wrap="none" rtlCol="0">
            <a:spAutoFit/>
          </a:bodyPr>
          <a:lstStyle/>
          <a:p>
            <a:r>
              <a:rPr lang="en-US" altLang="ja-JP" sz="1333" b="1" dirty="0" smtClean="0"/>
              <a:t>Deliver the</a:t>
            </a:r>
            <a:br>
              <a:rPr lang="en-US" altLang="ja-JP" sz="1333" b="1" dirty="0" smtClean="0"/>
            </a:br>
            <a:r>
              <a:rPr lang="en-US" altLang="ja-JP" sz="1333" b="1" dirty="0" smtClean="0"/>
              <a:t>final product</a:t>
            </a:r>
            <a:endParaRPr lang="ja-JP" altLang="en-US" sz="1333" b="1" dirty="0"/>
          </a:p>
        </p:txBody>
      </p:sp>
      <p:cxnSp>
        <p:nvCxnSpPr>
          <p:cNvPr id="117" name="直線矢印コネクタ 116"/>
          <p:cNvCxnSpPr/>
          <p:nvPr/>
        </p:nvCxnSpPr>
        <p:spPr bwMode="auto">
          <a:xfrm>
            <a:off x="9040235" y="5143616"/>
            <a:ext cx="1658245"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 name="テキスト ボックス 119"/>
          <p:cNvSpPr txBox="1"/>
          <p:nvPr/>
        </p:nvSpPr>
        <p:spPr>
          <a:xfrm>
            <a:off x="10748992" y="5328510"/>
            <a:ext cx="702436" cy="297454"/>
          </a:xfrm>
          <a:prstGeom prst="rect">
            <a:avLst/>
          </a:prstGeom>
          <a:noFill/>
        </p:spPr>
        <p:txBody>
          <a:bodyPr wrap="none" rtlCol="0">
            <a:spAutoFit/>
          </a:bodyPr>
          <a:lstStyle/>
          <a:p>
            <a:r>
              <a:rPr lang="en-US" altLang="ja-JP" sz="1333" b="1" dirty="0" smtClean="0"/>
              <a:t>Client</a:t>
            </a:r>
            <a:endParaRPr lang="ja-JP" altLang="en-US" sz="1333" b="1" dirty="0"/>
          </a:p>
        </p:txBody>
      </p:sp>
      <p:sp>
        <p:nvSpPr>
          <p:cNvPr id="121" name="テキスト ボックス 120"/>
          <p:cNvSpPr txBox="1"/>
          <p:nvPr/>
        </p:nvSpPr>
        <p:spPr>
          <a:xfrm>
            <a:off x="8139255" y="5383303"/>
            <a:ext cx="826829" cy="297454"/>
          </a:xfrm>
          <a:prstGeom prst="rect">
            <a:avLst/>
          </a:prstGeom>
          <a:noFill/>
        </p:spPr>
        <p:txBody>
          <a:bodyPr wrap="none" rtlCol="0">
            <a:spAutoFit/>
          </a:bodyPr>
          <a:lstStyle/>
          <a:p>
            <a:pPr algn="ctr"/>
            <a:r>
              <a:rPr lang="en-US" altLang="ja-JP" sz="1333" b="1" dirty="0" smtClean="0"/>
              <a:t>Project</a:t>
            </a:r>
            <a:endParaRPr lang="ja-JP" altLang="en-US" sz="1333" b="1" dirty="0"/>
          </a:p>
        </p:txBody>
      </p:sp>
      <p:sp>
        <p:nvSpPr>
          <p:cNvPr id="97" name="下矢印 96"/>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9" name="下矢印 9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0" name="下矢印 99"/>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5" name="下矢印 10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6" name="角丸四角形 10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
        <p:nvSpPr>
          <p:cNvPr id="107" name="角丸四角形 10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10" name="角丸四角形 10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4" name="角丸四角形 113"/>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sp>
        <p:nvSpPr>
          <p:cNvPr id="111" name="角丸四角形 110"/>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Leveraging CMDB</a:t>
            </a:r>
          </a:p>
        </p:txBody>
      </p:sp>
    </p:spTree>
    <p:extLst>
      <p:ext uri="{BB962C8B-B14F-4D97-AF65-F5344CB8AC3E}">
        <p14:creationId xmlns:p14="http://schemas.microsoft.com/office/powerpoint/2010/main" val="3025752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rPr>
              <a:t>　　　</a:t>
            </a:r>
            <a:r>
              <a:rPr lang="ja-JP" altLang="en-US" b="1" dirty="0" smtClean="0">
                <a:latin typeface="+mj-ea"/>
              </a:rPr>
              <a:t>  ① </a:t>
            </a:r>
            <a:r>
              <a:rPr lang="en-US" altLang="ja-JP" b="1" dirty="0">
                <a:latin typeface="+mj-ea"/>
              </a:rPr>
              <a:t>Case~ Investigating the scope of service </a:t>
            </a:r>
            <a:r>
              <a:rPr lang="en-US" altLang="ja-JP" b="1" dirty="0" smtClean="0">
                <a:latin typeface="+mj-ea"/>
              </a:rPr>
              <a:t>outage impacts</a:t>
            </a:r>
            <a:r>
              <a:rPr lang="en-US" altLang="ja-JP" b="1" dirty="0">
                <a:latin typeface="+mj-ea"/>
              </a:rPr>
              <a:t>. </a:t>
            </a:r>
          </a:p>
        </p:txBody>
      </p:sp>
      <p:sp>
        <p:nvSpPr>
          <p:cNvPr id="2" name="タイトル 1"/>
          <p:cNvSpPr>
            <a:spLocks noGrp="1"/>
          </p:cNvSpPr>
          <p:nvPr>
            <p:ph type="title"/>
          </p:nvPr>
        </p:nvSpPr>
        <p:spPr/>
        <p:txBody>
          <a:bodyPr/>
          <a:lstStyle/>
          <a:p>
            <a:r>
              <a:rPr lang="en-US" altLang="ja-JP" dirty="0"/>
              <a:t>Step 1</a:t>
            </a:r>
            <a:r>
              <a:rPr lang="ja-JP" altLang="en-US" dirty="0" smtClean="0"/>
              <a:t>：</a:t>
            </a:r>
            <a:r>
              <a:rPr lang="en-US" altLang="ja-JP" dirty="0" smtClean="0"/>
              <a:t>Central management of the Configuration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2"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600" b="1" dirty="0" smtClean="0">
                <a:latin typeface="+mj-ea"/>
                <a:ea typeface="+mj-ea"/>
              </a:rPr>
              <a:t>Here, we will show an example of using CMDB to investigate the impact of a service outage.</a:t>
            </a:r>
            <a:endParaRPr lang="en-US" altLang="ja-JP" sz="1600"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4169646001"/>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 name="下矢印 3"/>
          <p:cNvSpPr/>
          <p:nvPr/>
        </p:nvSpPr>
        <p:spPr bwMode="auto">
          <a:xfrm>
            <a:off x="5000083" y="3183935"/>
            <a:ext cx="646176" cy="495251"/>
          </a:xfrm>
          <a:prstGeom prst="downArrow">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 name="テキスト ボックス 4"/>
          <p:cNvSpPr txBox="1"/>
          <p:nvPr/>
        </p:nvSpPr>
        <p:spPr>
          <a:xfrm>
            <a:off x="5543712" y="3222085"/>
            <a:ext cx="1412566" cy="666977"/>
          </a:xfrm>
          <a:prstGeom prst="rect">
            <a:avLst/>
          </a:prstGeom>
          <a:noFill/>
        </p:spPr>
        <p:txBody>
          <a:bodyPr wrap="none" rtlCol="0">
            <a:spAutoFit/>
          </a:bodyPr>
          <a:lstStyle/>
          <a:p>
            <a:pPr algn="ctr"/>
            <a:r>
              <a:rPr lang="en-US" altLang="ja-JP" sz="1867" b="1" dirty="0" smtClean="0"/>
              <a:t>Construct</a:t>
            </a:r>
            <a:br>
              <a:rPr lang="en-US" altLang="ja-JP" sz="1867" b="1" dirty="0" smtClean="0"/>
            </a:br>
            <a:r>
              <a:rPr lang="en-US" altLang="ja-JP" sz="1867" b="1" dirty="0" smtClean="0"/>
              <a:t>CMDB</a:t>
            </a:r>
            <a:endParaRPr lang="ja-JP" altLang="en-US" sz="1867" b="1" dirty="0"/>
          </a:p>
        </p:txBody>
      </p:sp>
      <p:sp>
        <p:nvSpPr>
          <p:cNvPr id="6" name="テキスト ボックス 5"/>
          <p:cNvSpPr txBox="1"/>
          <p:nvPr/>
        </p:nvSpPr>
        <p:spPr>
          <a:xfrm>
            <a:off x="3060691" y="5744774"/>
            <a:ext cx="8767657" cy="666977"/>
          </a:xfrm>
          <a:prstGeom prst="rect">
            <a:avLst/>
          </a:prstGeom>
          <a:noFill/>
        </p:spPr>
        <p:txBody>
          <a:bodyPr wrap="none" rtlCol="0">
            <a:spAutoFit/>
          </a:bodyPr>
          <a:lstStyle/>
          <a:p>
            <a:r>
              <a:rPr lang="en-US" altLang="ja-JP" sz="1867" b="1" dirty="0">
                <a:latin typeface="+mj-ea"/>
              </a:rPr>
              <a:t>For more details regarding this case, please refer to the URL below.</a:t>
            </a:r>
          </a:p>
          <a:p>
            <a:r>
              <a:rPr lang="en-US" altLang="ja-JP" sz="1867" dirty="0">
                <a:hlinkClick r:id="rId3"/>
              </a:rPr>
              <a:t>https://exastro-suite.github.io/it-automation-docs/case.html#case003</a:t>
            </a:r>
            <a:endParaRPr lang="en-US" altLang="ja-JP" sz="1867" b="1" dirty="0">
              <a:latin typeface="+mj-ea"/>
            </a:endParaRPr>
          </a:p>
        </p:txBody>
      </p:sp>
      <p:graphicFrame>
        <p:nvGraphicFramePr>
          <p:cNvPr id="7" name="表 6"/>
          <p:cNvGraphicFramePr>
            <a:graphicFrameLocks noGrp="1"/>
          </p:cNvGraphicFramePr>
          <p:nvPr>
            <p:extLst>
              <p:ext uri="{D42A27DB-BD31-4B8C-83A1-F6EECF244321}">
                <p14:modId xmlns:p14="http://schemas.microsoft.com/office/powerpoint/2010/main" val="2325659968"/>
              </p:ext>
            </p:extLst>
          </p:nvPr>
        </p:nvGraphicFramePr>
        <p:xfrm>
          <a:off x="3254123" y="2242701"/>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96984">
                <a:tc>
                  <a:txBody>
                    <a:bodyPr/>
                    <a:lstStyle/>
                    <a:p>
                      <a:r>
                        <a:rPr kumimoji="1" lang="en-US" altLang="ja-JP" sz="1400" b="1" spc="-150" dirty="0" smtClean="0"/>
                        <a:t>Problem</a:t>
                      </a:r>
                      <a:endParaRPr kumimoji="1" lang="ja-JP" altLang="en-US" sz="1400" b="1" spc="-150" dirty="0"/>
                    </a:p>
                  </a:txBody>
                  <a:tcPr marL="121920" marR="121920" marT="60960" marB="60960" vert="ea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dirty="0" smtClean="0"/>
                        <a:t>Large-scale carrier systems require a lot of man-hours to investigate service impacts of both expected and unexpected equipment outages.</a:t>
                      </a:r>
                      <a:endParaRPr kumimoji="1" lang="ja-JP" altLang="en-US" sz="1400" b="0" kern="1200" dirty="0" smtClean="0">
                        <a:solidFill>
                          <a:schemeClr val="dk1"/>
                        </a:solidFill>
                        <a:latin typeface="+mj-ea"/>
                        <a:ea typeface="+mn-ea"/>
                        <a:cs typeface="+mn-cs"/>
                      </a:endParaRPr>
                    </a:p>
                  </a:txBody>
                  <a:tcPr marL="121920" marR="121920" marT="60960" marB="60960"/>
                </a:tc>
                <a:extLst>
                  <a:ext uri="{0D108BD9-81ED-4DB2-BD59-A6C34878D82A}">
                    <a16:rowId xmlns:a16="http://schemas.microsoft.com/office/drawing/2014/main" val="945430262"/>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524072938"/>
              </p:ext>
            </p:extLst>
          </p:nvPr>
        </p:nvGraphicFramePr>
        <p:xfrm>
          <a:off x="3246168" y="3771413"/>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en-US" altLang="ja-JP" sz="1400" b="1" spc="-150" dirty="0" smtClean="0"/>
                        <a:t>Solution</a:t>
                      </a:r>
                      <a:endParaRPr kumimoji="1" lang="ja-JP" altLang="en-US" sz="1400" b="1" spc="-150" dirty="0"/>
                    </a:p>
                  </a:txBody>
                  <a:tcPr marL="121920" marR="121920" marT="60960" marB="60960" vert="eaVert">
                    <a:solidFill>
                      <a:schemeClr val="accent2">
                        <a:lumMod val="10000"/>
                        <a:lumOff val="90000"/>
                      </a:schemeClr>
                    </a:solidFill>
                  </a:tcPr>
                </a:tc>
                <a:tc>
                  <a:txBody>
                    <a:bodyPr/>
                    <a:lstStyle/>
                    <a:p>
                      <a:r>
                        <a:rPr lang="en-US" altLang="ja-JP" sz="1400" b="0" dirty="0" smtClean="0"/>
                        <a:t>By managing</a:t>
                      </a:r>
                      <a:r>
                        <a:rPr lang="en-US" altLang="ja-JP" sz="1400" b="0" baseline="0" dirty="0" smtClean="0"/>
                        <a:t> the configuration of the system, it is possible to automatically predict the impact of equipment outages.</a:t>
                      </a:r>
                      <a:endParaRPr kumimoji="1" lang="ja-JP" altLang="en-US" sz="1400" b="0" kern="1200" dirty="0">
                        <a:solidFill>
                          <a:schemeClr val="dk1"/>
                        </a:solidFill>
                        <a:latin typeface="+mj-ea"/>
                        <a:ea typeface="+mn-ea"/>
                        <a:cs typeface="+mn-cs"/>
                      </a:endParaRPr>
                    </a:p>
                  </a:txBody>
                  <a:tcPr marL="121920" marR="121920" marT="60960" marB="60960">
                    <a:solidFill>
                      <a:schemeClr val="accent2">
                        <a:lumMod val="10000"/>
                        <a:lumOff val="90000"/>
                      </a:schemeClr>
                    </a:solidFill>
                  </a:tcPr>
                </a:tc>
                <a:extLst>
                  <a:ext uri="{0D108BD9-81ED-4DB2-BD59-A6C34878D82A}">
                    <a16:rowId xmlns:a16="http://schemas.microsoft.com/office/drawing/2014/main" val="945430262"/>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462725597"/>
              </p:ext>
            </p:extLst>
          </p:nvPr>
        </p:nvGraphicFramePr>
        <p:xfrm>
          <a:off x="3231642" y="4776830"/>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en-US" altLang="ja-JP" sz="1800" b="1" dirty="0" smtClean="0"/>
                        <a:t>Effect</a:t>
                      </a:r>
                      <a:endParaRPr kumimoji="1" lang="ja-JP" altLang="en-US" sz="1800" b="1" dirty="0"/>
                    </a:p>
                  </a:txBody>
                  <a:tcPr marL="121920" marR="121920" marT="60960" marB="60960" vert="eaVert">
                    <a:solidFill>
                      <a:schemeClr val="tx2">
                        <a:lumMod val="10000"/>
                        <a:lumOff val="90000"/>
                      </a:schemeClr>
                    </a:solidFill>
                  </a:tcPr>
                </a:tc>
                <a:tc>
                  <a:txBody>
                    <a:bodyPr/>
                    <a:lstStyle/>
                    <a:p>
                      <a:r>
                        <a:rPr lang="en-US" altLang="ja-JP" sz="1400" b="0" dirty="0" smtClean="0"/>
                        <a:t>Don’t have to pay 800 000 Yen per</a:t>
                      </a:r>
                      <a:r>
                        <a:rPr lang="en-US" altLang="ja-JP" sz="1400" b="0" baseline="0" dirty="0" smtClean="0"/>
                        <a:t> investigation. The annual cost was reduced by about 94 mil. Yen. (checked 120 times)</a:t>
                      </a:r>
                      <a:endParaRPr kumimoji="1" lang="ja-JP" altLang="en-US" sz="1400" b="0" kern="1200" dirty="0">
                        <a:solidFill>
                          <a:schemeClr val="dk1"/>
                        </a:solidFill>
                        <a:latin typeface="+mj-ea"/>
                        <a:ea typeface="+mn-ea"/>
                        <a:cs typeface="+mn-cs"/>
                      </a:endParaRPr>
                    </a:p>
                  </a:txBody>
                  <a:tcPr marL="121920" marR="121920" marT="60960" marB="60960">
                    <a:solidFill>
                      <a:schemeClr val="tx2">
                        <a:lumMod val="10000"/>
                        <a:lumOff val="90000"/>
                      </a:schemeClr>
                    </a:solidFill>
                  </a:tcPr>
                </a:tc>
                <a:extLst>
                  <a:ext uri="{0D108BD9-81ED-4DB2-BD59-A6C34878D82A}">
                    <a16:rowId xmlns:a16="http://schemas.microsoft.com/office/drawing/2014/main" val="945430262"/>
                  </a:ext>
                </a:extLst>
              </a:tr>
            </a:tbl>
          </a:graphicData>
        </a:graphic>
      </p:graphicFrame>
      <p:sp>
        <p:nvSpPr>
          <p:cNvPr id="23" name="下矢印 2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下矢印 23"/>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5" name="下矢印 24"/>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角丸四角形 2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a:t>
            </a:r>
          </a:p>
          <a:p>
            <a:pPr algn="ctr"/>
            <a:r>
              <a:rPr lang="en-US" altLang="ja-JP" sz="1600" b="1" dirty="0" err="1" smtClean="0"/>
              <a:t>Conf</a:t>
            </a:r>
            <a:r>
              <a:rPr lang="en-US" altLang="ja-JP" sz="1600" b="1" dirty="0" smtClean="0"/>
              <a:t> Info</a:t>
            </a:r>
            <a:endParaRPr lang="ja-JP" altLang="en-US" sz="1600" b="1"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4" name="角丸四角形 33"/>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a:t>
            </a:r>
            <a:r>
              <a:rPr lang="en-US" altLang="ja-JP" sz="1500" b="1" spc="-150" dirty="0" err="1" smtClean="0"/>
              <a:t>Conf</a:t>
            </a:r>
            <a:r>
              <a:rPr lang="en-US" altLang="ja-JP" sz="1500" b="1" spc="-150" dirty="0" smtClean="0"/>
              <a:t> info’s </a:t>
            </a:r>
            <a:r>
              <a:rPr lang="en-US" altLang="ja-JP" sz="1500" b="1" spc="-150" dirty="0"/>
              <a:t>management forms</a:t>
            </a:r>
            <a:endParaRPr lang="ja-JP" altLang="en-US" sz="1500" b="1" spc="-150" dirty="0"/>
          </a:p>
        </p:txBody>
      </p:sp>
      <p:pic>
        <p:nvPicPr>
          <p:cNvPr id="3" name="図 2"/>
          <p:cNvPicPr>
            <a:picLocks noChangeAspect="1"/>
          </p:cNvPicPr>
          <p:nvPr/>
        </p:nvPicPr>
        <p:blipFill>
          <a:blip r:embed="rId4"/>
          <a:stretch>
            <a:fillRect/>
          </a:stretch>
        </p:blipFill>
        <p:spPr>
          <a:xfrm>
            <a:off x="7603840" y="1681881"/>
            <a:ext cx="4219575" cy="3829050"/>
          </a:xfrm>
          <a:prstGeom prst="rect">
            <a:avLst/>
          </a:prstGeom>
        </p:spPr>
      </p:pic>
      <p:sp>
        <p:nvSpPr>
          <p:cNvPr id="8" name="テキスト ボックス 7"/>
          <p:cNvSpPr txBox="1"/>
          <p:nvPr/>
        </p:nvSpPr>
        <p:spPr>
          <a:xfrm>
            <a:off x="9814230" y="2492870"/>
            <a:ext cx="854721" cy="415498"/>
          </a:xfrm>
          <a:prstGeom prst="rect">
            <a:avLst/>
          </a:prstGeom>
          <a:noFill/>
        </p:spPr>
        <p:txBody>
          <a:bodyPr wrap="none" rtlCol="0">
            <a:spAutoFit/>
          </a:bodyPr>
          <a:lstStyle/>
          <a:p>
            <a:pPr algn="ctr"/>
            <a:r>
              <a:rPr kumimoji="1" lang="en-US" altLang="ja-JP" sz="1000" b="1" dirty="0" smtClean="0">
                <a:solidFill>
                  <a:schemeClr val="tx1">
                    <a:lumMod val="65000"/>
                    <a:lumOff val="35000"/>
                  </a:schemeClr>
                </a:solidFill>
              </a:rPr>
              <a:t>Service </a:t>
            </a:r>
            <a:br>
              <a:rPr kumimoji="1" lang="en-US" altLang="ja-JP" sz="1000" b="1" dirty="0" smtClean="0">
                <a:solidFill>
                  <a:schemeClr val="tx1">
                    <a:lumMod val="65000"/>
                    <a:lumOff val="35000"/>
                  </a:schemeClr>
                </a:solidFill>
              </a:rPr>
            </a:br>
            <a:r>
              <a:rPr kumimoji="1" lang="en-US" altLang="ja-JP" sz="1000" b="1" dirty="0" smtClean="0">
                <a:solidFill>
                  <a:schemeClr val="tx1">
                    <a:lumMod val="65000"/>
                    <a:lumOff val="35000"/>
                  </a:schemeClr>
                </a:solidFill>
              </a:rPr>
              <a:t>sequence</a:t>
            </a:r>
            <a:endParaRPr kumimoji="1" lang="ja-JP" altLang="en-US" sz="1000" b="1" dirty="0">
              <a:solidFill>
                <a:schemeClr val="tx1">
                  <a:lumMod val="65000"/>
                  <a:lumOff val="35000"/>
                </a:schemeClr>
              </a:solidFill>
            </a:endParaRPr>
          </a:p>
        </p:txBody>
      </p:sp>
      <p:sp>
        <p:nvSpPr>
          <p:cNvPr id="32" name="テキスト ボックス 31"/>
          <p:cNvSpPr txBox="1"/>
          <p:nvPr/>
        </p:nvSpPr>
        <p:spPr>
          <a:xfrm>
            <a:off x="9814230" y="4093926"/>
            <a:ext cx="854721" cy="415498"/>
          </a:xfrm>
          <a:prstGeom prst="rect">
            <a:avLst/>
          </a:prstGeom>
          <a:noFill/>
        </p:spPr>
        <p:txBody>
          <a:bodyPr wrap="none" rtlCol="0">
            <a:spAutoFit/>
          </a:bodyPr>
          <a:lstStyle/>
          <a:p>
            <a:pPr algn="ctr"/>
            <a:r>
              <a:rPr kumimoji="1" lang="en-US" altLang="ja-JP" sz="1000" b="1" dirty="0" smtClean="0">
                <a:solidFill>
                  <a:schemeClr val="tx1">
                    <a:lumMod val="65000"/>
                    <a:lumOff val="35000"/>
                  </a:schemeClr>
                </a:solidFill>
              </a:rPr>
              <a:t>Service </a:t>
            </a:r>
            <a:br>
              <a:rPr kumimoji="1" lang="en-US" altLang="ja-JP" sz="1000" b="1" dirty="0" smtClean="0">
                <a:solidFill>
                  <a:schemeClr val="tx1">
                    <a:lumMod val="65000"/>
                    <a:lumOff val="35000"/>
                  </a:schemeClr>
                </a:solidFill>
              </a:rPr>
            </a:br>
            <a:r>
              <a:rPr kumimoji="1" lang="en-US" altLang="ja-JP" sz="1000" b="1" dirty="0" smtClean="0">
                <a:solidFill>
                  <a:schemeClr val="tx1">
                    <a:lumMod val="65000"/>
                    <a:lumOff val="35000"/>
                  </a:schemeClr>
                </a:solidFill>
              </a:rPr>
              <a:t>sequence</a:t>
            </a:r>
            <a:endParaRPr kumimoji="1" lang="ja-JP" altLang="en-US" sz="1000" b="1" dirty="0">
              <a:solidFill>
                <a:schemeClr val="tx1">
                  <a:lumMod val="65000"/>
                  <a:lumOff val="35000"/>
                </a:schemeClr>
              </a:solidFill>
            </a:endParaRPr>
          </a:p>
        </p:txBody>
      </p:sp>
      <p:sp>
        <p:nvSpPr>
          <p:cNvPr id="9" name="テキスト ボックス 8"/>
          <p:cNvSpPr txBox="1"/>
          <p:nvPr/>
        </p:nvSpPr>
        <p:spPr>
          <a:xfrm>
            <a:off x="9028784" y="2349287"/>
            <a:ext cx="307777" cy="1113446"/>
          </a:xfrm>
          <a:prstGeom prst="rect">
            <a:avLst/>
          </a:prstGeom>
          <a:noFill/>
        </p:spPr>
        <p:txBody>
          <a:bodyPr vert="vert" wrap="none" rtlCol="0">
            <a:spAutoFit/>
          </a:bodyPr>
          <a:lstStyle/>
          <a:p>
            <a:r>
              <a:rPr kumimoji="1" lang="en-US" altLang="ja-JP" sz="800" b="1" dirty="0" smtClean="0">
                <a:solidFill>
                  <a:srgbClr val="0071BC"/>
                </a:solidFill>
              </a:rPr>
              <a:t>Registers </a:t>
            </a:r>
            <a:r>
              <a:rPr kumimoji="1" lang="en-US" altLang="ja-JP" sz="800" b="1" dirty="0" err="1" smtClean="0">
                <a:solidFill>
                  <a:srgbClr val="0071BC"/>
                </a:solidFill>
              </a:rPr>
              <a:t>conf</a:t>
            </a:r>
            <a:r>
              <a:rPr kumimoji="1" lang="en-US" altLang="ja-JP" sz="800" b="1" dirty="0" smtClean="0">
                <a:solidFill>
                  <a:srgbClr val="0071BC"/>
                </a:solidFill>
              </a:rPr>
              <a:t> info</a:t>
            </a:r>
            <a:endParaRPr kumimoji="1" lang="ja-JP" altLang="en-US" sz="800" b="1" dirty="0">
              <a:solidFill>
                <a:srgbClr val="0071BC"/>
              </a:solidFill>
            </a:endParaRPr>
          </a:p>
        </p:txBody>
      </p:sp>
      <p:sp>
        <p:nvSpPr>
          <p:cNvPr id="10" name="テキスト ボックス 9"/>
          <p:cNvSpPr txBox="1"/>
          <p:nvPr/>
        </p:nvSpPr>
        <p:spPr>
          <a:xfrm>
            <a:off x="7642972" y="1732250"/>
            <a:ext cx="737702" cy="215444"/>
          </a:xfrm>
          <a:prstGeom prst="rect">
            <a:avLst/>
          </a:prstGeom>
          <a:noFill/>
        </p:spPr>
        <p:txBody>
          <a:bodyPr wrap="none" rtlCol="0">
            <a:spAutoFit/>
          </a:bodyPr>
          <a:lstStyle/>
          <a:p>
            <a:r>
              <a:rPr kumimoji="1" lang="en-US" altLang="ja-JP" sz="800" b="1" dirty="0" smtClean="0">
                <a:solidFill>
                  <a:schemeClr val="bg1"/>
                </a:solidFill>
              </a:rPr>
              <a:t>Developer</a:t>
            </a:r>
            <a:endParaRPr kumimoji="1" lang="ja-JP" altLang="en-US" sz="800" b="1" dirty="0">
              <a:solidFill>
                <a:schemeClr val="bg1"/>
              </a:solidFill>
            </a:endParaRPr>
          </a:p>
        </p:txBody>
      </p:sp>
      <p:sp>
        <p:nvSpPr>
          <p:cNvPr id="11" name="テキスト ボックス 10"/>
          <p:cNvSpPr txBox="1"/>
          <p:nvPr/>
        </p:nvSpPr>
        <p:spPr>
          <a:xfrm>
            <a:off x="7877804" y="3808245"/>
            <a:ext cx="774571" cy="369332"/>
          </a:xfrm>
          <a:prstGeom prst="rect">
            <a:avLst/>
          </a:prstGeom>
          <a:noFill/>
        </p:spPr>
        <p:txBody>
          <a:bodyPr wrap="none" rtlCol="0">
            <a:spAutoFit/>
          </a:bodyPr>
          <a:lstStyle/>
          <a:p>
            <a:r>
              <a:rPr kumimoji="1" lang="en-US" altLang="ja-JP" sz="600" b="1" dirty="0" smtClean="0"/>
              <a:t>If X machines </a:t>
            </a:r>
            <a:br>
              <a:rPr kumimoji="1" lang="en-US" altLang="ja-JP" sz="600" b="1" dirty="0" smtClean="0"/>
            </a:br>
            <a:r>
              <a:rPr kumimoji="1" lang="en-US" altLang="ja-JP" sz="600" b="1" dirty="0" smtClean="0"/>
              <a:t>stops for </a:t>
            </a:r>
            <a:br>
              <a:rPr kumimoji="1" lang="en-US" altLang="ja-JP" sz="600" b="1" dirty="0" smtClean="0"/>
            </a:br>
            <a:r>
              <a:rPr kumimoji="1" lang="en-US" altLang="ja-JP" sz="600" b="1" dirty="0" smtClean="0"/>
              <a:t>Y seconds…</a:t>
            </a:r>
            <a:endParaRPr kumimoji="1" lang="ja-JP" altLang="en-US" sz="600" b="1" dirty="0"/>
          </a:p>
        </p:txBody>
      </p:sp>
      <p:sp>
        <p:nvSpPr>
          <p:cNvPr id="13" name="テキスト ボックス 12"/>
          <p:cNvSpPr txBox="1"/>
          <p:nvPr/>
        </p:nvSpPr>
        <p:spPr>
          <a:xfrm>
            <a:off x="7676635" y="5163028"/>
            <a:ext cx="670376" cy="215444"/>
          </a:xfrm>
          <a:prstGeom prst="rect">
            <a:avLst/>
          </a:prstGeom>
          <a:noFill/>
        </p:spPr>
        <p:txBody>
          <a:bodyPr wrap="none" rtlCol="0">
            <a:spAutoFit/>
          </a:bodyPr>
          <a:lstStyle/>
          <a:p>
            <a:r>
              <a:rPr kumimoji="1" lang="en-US" altLang="ja-JP" sz="800" b="1" dirty="0" smtClean="0">
                <a:solidFill>
                  <a:schemeClr val="bg1"/>
                </a:solidFill>
              </a:rPr>
              <a:t>Operator</a:t>
            </a:r>
            <a:endParaRPr kumimoji="1" lang="ja-JP" altLang="en-US" sz="800" b="1" dirty="0">
              <a:solidFill>
                <a:schemeClr val="bg1"/>
              </a:solidFill>
            </a:endParaRPr>
          </a:p>
        </p:txBody>
      </p:sp>
      <p:sp>
        <p:nvSpPr>
          <p:cNvPr id="14" name="テキスト ボックス 13"/>
          <p:cNvSpPr txBox="1"/>
          <p:nvPr/>
        </p:nvSpPr>
        <p:spPr>
          <a:xfrm>
            <a:off x="10586806" y="2629655"/>
            <a:ext cx="793807" cy="261610"/>
          </a:xfrm>
          <a:prstGeom prst="rect">
            <a:avLst/>
          </a:prstGeom>
          <a:noFill/>
        </p:spPr>
        <p:txBody>
          <a:bodyPr wrap="none" rtlCol="0">
            <a:spAutoFit/>
          </a:bodyPr>
          <a:lstStyle/>
          <a:p>
            <a:r>
              <a:rPr kumimoji="1" lang="en-US" altLang="ja-JP" sz="1100" b="1" dirty="0" smtClean="0">
                <a:solidFill>
                  <a:schemeClr val="tx1">
                    <a:lumMod val="65000"/>
                    <a:lumOff val="35000"/>
                  </a:schemeClr>
                </a:solidFill>
              </a:rPr>
              <a:t>Path list</a:t>
            </a:r>
            <a:endParaRPr kumimoji="1" lang="ja-JP" altLang="en-US" sz="1100" b="1" dirty="0">
              <a:solidFill>
                <a:schemeClr val="tx1">
                  <a:lumMod val="65000"/>
                  <a:lumOff val="35000"/>
                </a:schemeClr>
              </a:solidFill>
            </a:endParaRPr>
          </a:p>
        </p:txBody>
      </p:sp>
      <p:sp>
        <p:nvSpPr>
          <p:cNvPr id="35" name="テキスト ボックス 34"/>
          <p:cNvSpPr txBox="1"/>
          <p:nvPr/>
        </p:nvSpPr>
        <p:spPr>
          <a:xfrm>
            <a:off x="10590759" y="4255434"/>
            <a:ext cx="793807" cy="261610"/>
          </a:xfrm>
          <a:prstGeom prst="rect">
            <a:avLst/>
          </a:prstGeom>
          <a:noFill/>
        </p:spPr>
        <p:txBody>
          <a:bodyPr wrap="none" rtlCol="0">
            <a:spAutoFit/>
          </a:bodyPr>
          <a:lstStyle/>
          <a:p>
            <a:r>
              <a:rPr kumimoji="1" lang="en-US" altLang="ja-JP" sz="1100" b="1" dirty="0" smtClean="0">
                <a:solidFill>
                  <a:schemeClr val="tx1">
                    <a:lumMod val="65000"/>
                    <a:lumOff val="35000"/>
                  </a:schemeClr>
                </a:solidFill>
              </a:rPr>
              <a:t>Path list</a:t>
            </a:r>
            <a:endParaRPr kumimoji="1" lang="ja-JP" altLang="en-US" sz="1100" b="1" dirty="0">
              <a:solidFill>
                <a:schemeClr val="tx1">
                  <a:lumMod val="65000"/>
                  <a:lumOff val="35000"/>
                </a:schemeClr>
              </a:solidFill>
            </a:endParaRPr>
          </a:p>
        </p:txBody>
      </p:sp>
      <p:sp>
        <p:nvSpPr>
          <p:cNvPr id="16" name="テキスト ボックス 15"/>
          <p:cNvSpPr txBox="1"/>
          <p:nvPr/>
        </p:nvSpPr>
        <p:spPr>
          <a:xfrm>
            <a:off x="8975271" y="4002995"/>
            <a:ext cx="400110" cy="1108637"/>
          </a:xfrm>
          <a:prstGeom prst="rect">
            <a:avLst/>
          </a:prstGeom>
          <a:noFill/>
        </p:spPr>
        <p:txBody>
          <a:bodyPr vert="vert" wrap="none" rtlCol="0">
            <a:spAutoFit/>
          </a:bodyPr>
          <a:lstStyle/>
          <a:p>
            <a:r>
              <a:rPr kumimoji="1" lang="en-US" altLang="ja-JP" sz="1400" b="1" dirty="0" smtClean="0">
                <a:solidFill>
                  <a:schemeClr val="bg1"/>
                </a:solidFill>
              </a:rPr>
              <a:t>Estimation</a:t>
            </a:r>
            <a:endParaRPr kumimoji="1" lang="ja-JP" altLang="en-US" sz="1400" b="1" dirty="0">
              <a:solidFill>
                <a:schemeClr val="bg1"/>
              </a:solidFill>
            </a:endParaRPr>
          </a:p>
        </p:txBody>
      </p:sp>
      <p:sp>
        <p:nvSpPr>
          <p:cNvPr id="17" name="テキスト ボックス 16"/>
          <p:cNvSpPr txBox="1"/>
          <p:nvPr/>
        </p:nvSpPr>
        <p:spPr>
          <a:xfrm>
            <a:off x="8335214" y="5063001"/>
            <a:ext cx="906017" cy="415498"/>
          </a:xfrm>
          <a:prstGeom prst="rect">
            <a:avLst/>
          </a:prstGeom>
          <a:noFill/>
        </p:spPr>
        <p:txBody>
          <a:bodyPr wrap="none" rtlCol="0">
            <a:spAutoFit/>
          </a:bodyPr>
          <a:lstStyle/>
          <a:p>
            <a:r>
              <a:rPr lang="en-US" altLang="ja-JP" sz="700" b="1" dirty="0" smtClean="0"/>
              <a:t>This will affect </a:t>
            </a:r>
            <a:br>
              <a:rPr lang="en-US" altLang="ja-JP" sz="700" b="1" dirty="0" smtClean="0"/>
            </a:br>
            <a:r>
              <a:rPr lang="en-US" altLang="ja-JP" sz="700" b="1" dirty="0" smtClean="0"/>
              <a:t>Service A and</a:t>
            </a:r>
            <a:br>
              <a:rPr lang="en-US" altLang="ja-JP" sz="700" b="1" dirty="0" smtClean="0"/>
            </a:br>
            <a:r>
              <a:rPr lang="en-US" altLang="ja-JP" sz="700" b="1" dirty="0" smtClean="0"/>
              <a:t>Service B</a:t>
            </a:r>
            <a:endParaRPr kumimoji="1" lang="ja-JP" altLang="en-US" sz="700" b="1" dirty="0"/>
          </a:p>
        </p:txBody>
      </p:sp>
      <p:sp>
        <p:nvSpPr>
          <p:cNvPr id="18" name="テキスト ボックス 17"/>
          <p:cNvSpPr txBox="1"/>
          <p:nvPr/>
        </p:nvSpPr>
        <p:spPr>
          <a:xfrm>
            <a:off x="9829458" y="2971545"/>
            <a:ext cx="671979"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Server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list</a:t>
            </a:r>
            <a:endParaRPr kumimoji="1" lang="ja-JP" altLang="en-US" sz="850" b="1" dirty="0">
              <a:solidFill>
                <a:schemeClr val="tx1">
                  <a:lumMod val="65000"/>
                  <a:lumOff val="35000"/>
                </a:schemeClr>
              </a:solidFill>
            </a:endParaRPr>
          </a:p>
        </p:txBody>
      </p:sp>
      <p:sp>
        <p:nvSpPr>
          <p:cNvPr id="36" name="テキスト ボックス 35"/>
          <p:cNvSpPr txBox="1"/>
          <p:nvPr/>
        </p:nvSpPr>
        <p:spPr>
          <a:xfrm>
            <a:off x="10313181" y="3059538"/>
            <a:ext cx="595035"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Netw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devi </a:t>
            </a:r>
            <a:endParaRPr kumimoji="1" lang="ja-JP" altLang="en-US" sz="850" b="1" dirty="0">
              <a:solidFill>
                <a:schemeClr val="tx1">
                  <a:lumMod val="65000"/>
                  <a:lumOff val="35000"/>
                </a:schemeClr>
              </a:solidFill>
            </a:endParaRPr>
          </a:p>
        </p:txBody>
      </p:sp>
      <p:sp>
        <p:nvSpPr>
          <p:cNvPr id="37" name="テキスト ボックス 36"/>
          <p:cNvSpPr txBox="1"/>
          <p:nvPr/>
        </p:nvSpPr>
        <p:spPr>
          <a:xfrm>
            <a:off x="10673368" y="3119766"/>
            <a:ext cx="742511" cy="338554"/>
          </a:xfrm>
          <a:prstGeom prst="rect">
            <a:avLst/>
          </a:prstGeom>
          <a:noFill/>
        </p:spPr>
        <p:txBody>
          <a:bodyPr wrap="none" rtlCol="0">
            <a:spAutoFit/>
          </a:bodyPr>
          <a:lstStyle/>
          <a:p>
            <a:pPr algn="ctr"/>
            <a:r>
              <a:rPr kumimoji="1" lang="en-US" altLang="ja-JP" sz="800" b="1" dirty="0" smtClean="0">
                <a:solidFill>
                  <a:schemeClr val="tx1">
                    <a:lumMod val="65000"/>
                    <a:lumOff val="35000"/>
                  </a:schemeClr>
                </a:solidFill>
              </a:rPr>
              <a:t>Storage</a:t>
            </a:r>
            <a:br>
              <a:rPr kumimoji="1" lang="en-US" altLang="ja-JP" sz="800" b="1" dirty="0" smtClean="0">
                <a:solidFill>
                  <a:schemeClr val="tx1">
                    <a:lumMod val="65000"/>
                    <a:lumOff val="35000"/>
                  </a:schemeClr>
                </a:solidFill>
              </a:rPr>
            </a:br>
            <a:r>
              <a:rPr kumimoji="1" lang="en-US" altLang="ja-JP" sz="800" b="1" dirty="0" smtClean="0">
                <a:solidFill>
                  <a:schemeClr val="tx1">
                    <a:lumMod val="65000"/>
                    <a:lumOff val="35000"/>
                  </a:schemeClr>
                </a:solidFill>
              </a:rPr>
              <a:t>Device list</a:t>
            </a:r>
            <a:endParaRPr kumimoji="1" lang="ja-JP" altLang="en-US" sz="800" b="1" dirty="0">
              <a:solidFill>
                <a:schemeClr val="tx1">
                  <a:lumMod val="65000"/>
                  <a:lumOff val="35000"/>
                </a:schemeClr>
              </a:solidFill>
            </a:endParaRPr>
          </a:p>
        </p:txBody>
      </p:sp>
      <p:sp>
        <p:nvSpPr>
          <p:cNvPr id="39" name="テキスト ボックス 38"/>
          <p:cNvSpPr txBox="1"/>
          <p:nvPr/>
        </p:nvSpPr>
        <p:spPr>
          <a:xfrm>
            <a:off x="9829458" y="4596775"/>
            <a:ext cx="671979"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Server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list</a:t>
            </a:r>
            <a:endParaRPr kumimoji="1" lang="ja-JP" altLang="en-US" sz="850" b="1" dirty="0">
              <a:solidFill>
                <a:schemeClr val="tx1">
                  <a:lumMod val="65000"/>
                  <a:lumOff val="35000"/>
                </a:schemeClr>
              </a:solidFill>
            </a:endParaRPr>
          </a:p>
        </p:txBody>
      </p:sp>
      <p:sp>
        <p:nvSpPr>
          <p:cNvPr id="40" name="テキスト ボックス 39"/>
          <p:cNvSpPr txBox="1"/>
          <p:nvPr/>
        </p:nvSpPr>
        <p:spPr>
          <a:xfrm>
            <a:off x="10313181" y="4684768"/>
            <a:ext cx="595035"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Netw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devi </a:t>
            </a:r>
            <a:endParaRPr kumimoji="1" lang="ja-JP" altLang="en-US" sz="850" b="1" dirty="0">
              <a:solidFill>
                <a:schemeClr val="tx1">
                  <a:lumMod val="65000"/>
                  <a:lumOff val="35000"/>
                </a:schemeClr>
              </a:solidFill>
            </a:endParaRPr>
          </a:p>
        </p:txBody>
      </p:sp>
      <p:sp>
        <p:nvSpPr>
          <p:cNvPr id="41" name="テキスト ボックス 40"/>
          <p:cNvSpPr txBox="1"/>
          <p:nvPr/>
        </p:nvSpPr>
        <p:spPr>
          <a:xfrm>
            <a:off x="10673368" y="4744996"/>
            <a:ext cx="742511" cy="338554"/>
          </a:xfrm>
          <a:prstGeom prst="rect">
            <a:avLst/>
          </a:prstGeom>
          <a:noFill/>
        </p:spPr>
        <p:txBody>
          <a:bodyPr wrap="none" rtlCol="0">
            <a:spAutoFit/>
          </a:bodyPr>
          <a:lstStyle/>
          <a:p>
            <a:pPr algn="ctr"/>
            <a:r>
              <a:rPr kumimoji="1" lang="en-US" altLang="ja-JP" sz="800" b="1" dirty="0" smtClean="0">
                <a:solidFill>
                  <a:schemeClr val="tx1">
                    <a:lumMod val="65000"/>
                    <a:lumOff val="35000"/>
                  </a:schemeClr>
                </a:solidFill>
              </a:rPr>
              <a:t>Storage</a:t>
            </a:r>
            <a:br>
              <a:rPr kumimoji="1" lang="en-US" altLang="ja-JP" sz="800" b="1" dirty="0" smtClean="0">
                <a:solidFill>
                  <a:schemeClr val="tx1">
                    <a:lumMod val="65000"/>
                    <a:lumOff val="35000"/>
                  </a:schemeClr>
                </a:solidFill>
              </a:rPr>
            </a:br>
            <a:r>
              <a:rPr kumimoji="1" lang="en-US" altLang="ja-JP" sz="800" b="1" dirty="0" smtClean="0">
                <a:solidFill>
                  <a:schemeClr val="tx1">
                    <a:lumMod val="65000"/>
                    <a:lumOff val="35000"/>
                  </a:schemeClr>
                </a:solidFill>
              </a:rPr>
              <a:t>Device list</a:t>
            </a:r>
            <a:endParaRPr kumimoji="1" lang="ja-JP" altLang="en-US" sz="800" b="1" dirty="0">
              <a:solidFill>
                <a:schemeClr val="tx1">
                  <a:lumMod val="65000"/>
                  <a:lumOff val="35000"/>
                </a:schemeClr>
              </a:solidFill>
            </a:endParaRPr>
          </a:p>
        </p:txBody>
      </p:sp>
      <p:sp>
        <p:nvSpPr>
          <p:cNvPr id="19" name="テキスト ボックス 18"/>
          <p:cNvSpPr txBox="1"/>
          <p:nvPr/>
        </p:nvSpPr>
        <p:spPr>
          <a:xfrm>
            <a:off x="10283978" y="3512900"/>
            <a:ext cx="636713" cy="507831"/>
          </a:xfrm>
          <a:prstGeom prst="rect">
            <a:avLst/>
          </a:prstGeom>
          <a:noFill/>
        </p:spPr>
        <p:txBody>
          <a:bodyPr wrap="none" rtlCol="0">
            <a:spAutoFit/>
          </a:bodyPr>
          <a:lstStyle/>
          <a:p>
            <a:pPr algn="ctr"/>
            <a:r>
              <a:rPr kumimoji="1" lang="en-US" altLang="ja-JP" sz="900" b="1" spc="-50" dirty="0" smtClean="0">
                <a:solidFill>
                  <a:schemeClr val="bg1"/>
                </a:solidFill>
              </a:rPr>
              <a:t>Extract </a:t>
            </a:r>
            <a:br>
              <a:rPr kumimoji="1" lang="en-US" altLang="ja-JP" sz="900" b="1" spc="-50" dirty="0" smtClean="0">
                <a:solidFill>
                  <a:schemeClr val="bg1"/>
                </a:solidFill>
              </a:rPr>
            </a:br>
            <a:r>
              <a:rPr kumimoji="1" lang="en-US" altLang="ja-JP" sz="900" b="1" spc="-50" dirty="0" smtClean="0">
                <a:solidFill>
                  <a:schemeClr val="bg1"/>
                </a:solidFill>
              </a:rPr>
              <a:t>Chrono-</a:t>
            </a:r>
            <a:br>
              <a:rPr kumimoji="1" lang="en-US" altLang="ja-JP" sz="900" b="1" spc="-50" dirty="0" smtClean="0">
                <a:solidFill>
                  <a:schemeClr val="bg1"/>
                </a:solidFill>
              </a:rPr>
            </a:br>
            <a:r>
              <a:rPr kumimoji="1" lang="en-US" altLang="ja-JP" sz="900" b="1" spc="-50" dirty="0" smtClean="0">
                <a:solidFill>
                  <a:schemeClr val="bg1"/>
                </a:solidFill>
              </a:rPr>
              <a:t>logically</a:t>
            </a:r>
            <a:endParaRPr kumimoji="1" lang="ja-JP" altLang="en-US" sz="900" b="1" spc="-50" dirty="0">
              <a:solidFill>
                <a:schemeClr val="bg1"/>
              </a:solidFill>
            </a:endParaRPr>
          </a:p>
        </p:txBody>
      </p:sp>
      <p:sp>
        <p:nvSpPr>
          <p:cNvPr id="43" name="角丸四角形 42"/>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Leveraging CMDB</a:t>
            </a:r>
          </a:p>
        </p:txBody>
      </p:sp>
    </p:spTree>
    <p:extLst>
      <p:ext uri="{BB962C8B-B14F-4D97-AF65-F5344CB8AC3E}">
        <p14:creationId xmlns:p14="http://schemas.microsoft.com/office/powerpoint/2010/main" val="2545126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3045073"/>
            <a:ext cx="11712000" cy="467239"/>
          </a:xfrm>
        </p:spPr>
        <p:txBody>
          <a:bodyPr/>
          <a:lstStyle/>
          <a:p>
            <a:r>
              <a:rPr lang="en-US" altLang="ja-JP" dirty="0" smtClean="0"/>
              <a:t>Introduction</a:t>
            </a:r>
            <a:endParaRPr kumimoji="1" lang="ja-JP" altLang="en-US" dirty="0"/>
          </a:p>
        </p:txBody>
      </p:sp>
    </p:spTree>
    <p:extLst>
      <p:ext uri="{BB962C8B-B14F-4D97-AF65-F5344CB8AC3E}">
        <p14:creationId xmlns:p14="http://schemas.microsoft.com/office/powerpoint/2010/main" val="3250805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321524"/>
            <a:ext cx="12049676" cy="2190788"/>
          </a:xfrm>
        </p:spPr>
        <p:txBody>
          <a:bodyPr/>
          <a:lstStyle/>
          <a:p>
            <a:r>
              <a:rPr lang="en-US" altLang="ja-JP" dirty="0">
                <a:solidFill>
                  <a:schemeClr val="tx1">
                    <a:lumMod val="50000"/>
                    <a:lumOff val="50000"/>
                  </a:schemeClr>
                </a:solidFill>
              </a:rPr>
              <a:t>Automation Preparation</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1</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Central management of the Configuration info.</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t>Step 2</a:t>
            </a:r>
            <a:r>
              <a:rPr lang="ja-JP" altLang="en-US" dirty="0" smtClean="0"/>
              <a:t>：</a:t>
            </a:r>
            <a:r>
              <a:rPr lang="en-US" altLang="ja-JP" dirty="0" smtClean="0"/>
              <a:t>Actualize </a:t>
            </a:r>
            <a:r>
              <a:rPr lang="en-US" altLang="ja-JP" dirty="0"/>
              <a:t>Automatic Execution.</a:t>
            </a:r>
            <a:br>
              <a:rPr lang="en-US" altLang="ja-JP" dirty="0"/>
            </a:br>
            <a:r>
              <a:rPr lang="ja-JP" altLang="en-US" dirty="0">
                <a:solidFill>
                  <a:schemeClr val="tx1">
                    <a:lumMod val="50000"/>
                    <a:lumOff val="50000"/>
                  </a:schemeClr>
                </a:solidFill>
              </a:rPr>
              <a:t>　   </a:t>
            </a:r>
            <a:r>
              <a:rPr lang="en-US" altLang="ja-JP" dirty="0">
                <a:solidFill>
                  <a:schemeClr val="tx1">
                    <a:lumMod val="50000"/>
                    <a:lumOff val="50000"/>
                  </a:schemeClr>
                </a:solidFill>
              </a:rPr>
              <a:t>Step 3</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Linking Central management and automatic execution.</a:t>
            </a:r>
            <a:endParaRPr kumimoji="1" lang="ja-JP" altLang="en-US" dirty="0">
              <a:solidFill>
                <a:schemeClr val="tx1">
                  <a:lumMod val="50000"/>
                  <a:lumOff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630965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2</a:t>
            </a:r>
            <a:r>
              <a:rPr lang="ja-JP" altLang="en-US" dirty="0"/>
              <a:t>：</a:t>
            </a:r>
            <a:r>
              <a:rPr lang="en-US" altLang="ja-JP" dirty="0"/>
              <a:t>Actualize Automatic Execution</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err="1" smtClean="0"/>
              <a:t>conf</a:t>
            </a:r>
            <a:r>
              <a:rPr lang="en-US" altLang="ja-JP" sz="1600" b="1" dirty="0" smtClean="0"/>
              <a:t> info</a:t>
            </a:r>
            <a:endParaRPr lang="ja-JP" altLang="en-US" sz="1600"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43" name="テキスト ボックス 42"/>
          <p:cNvSpPr txBox="1"/>
          <p:nvPr/>
        </p:nvSpPr>
        <p:spPr>
          <a:xfrm>
            <a:off x="8184290" y="3079739"/>
            <a:ext cx="3863365"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a:t>Linking Central management</a:t>
            </a:r>
          </a:p>
          <a:p>
            <a:r>
              <a:rPr lang="en-US" altLang="ja-JP" sz="1867" b="1" dirty="0"/>
              <a:t> and automatic execution</a:t>
            </a: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err="1"/>
              <a:t>Conf</a:t>
            </a:r>
            <a:r>
              <a:rPr lang="en-US" altLang="ja-JP" sz="1050" b="1" dirty="0">
                <a:latin typeface="+mj-ea"/>
              </a:rPr>
              <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8" name="角丸四角形 67"/>
          <p:cNvSpPr/>
          <p:nvPr/>
        </p:nvSpPr>
        <p:spPr bwMode="auto">
          <a:xfrm>
            <a:off x="3922516" y="2125737"/>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9" name="テキスト ボックス 68"/>
          <p:cNvSpPr txBox="1"/>
          <p:nvPr/>
        </p:nvSpPr>
        <p:spPr>
          <a:xfrm>
            <a:off x="3963388" y="2175906"/>
            <a:ext cx="2390206" cy="944874"/>
          </a:xfrm>
          <a:prstGeom prst="rect">
            <a:avLst/>
          </a:prstGeom>
          <a:noFill/>
        </p:spPr>
        <p:txBody>
          <a:bodyPr wrap="none" rtlCol="0">
            <a:spAutoFit/>
          </a:bodyPr>
          <a:lstStyle/>
          <a:p>
            <a:r>
              <a:rPr lang="en-US" altLang="ja-JP" b="1" dirty="0">
                <a:solidFill>
                  <a:srgbClr val="FF0000"/>
                </a:solidFill>
              </a:rPr>
              <a:t>Step 1</a:t>
            </a:r>
          </a:p>
          <a:p>
            <a:r>
              <a:rPr lang="en-US" altLang="ja-JP" sz="1870" b="1" dirty="0" smtClean="0"/>
              <a:t>Centrally Manage</a:t>
            </a:r>
            <a:br>
              <a:rPr lang="en-US" altLang="ja-JP" sz="1870" b="1" dirty="0" smtClean="0"/>
            </a:br>
            <a:r>
              <a:rPr lang="en-US" altLang="ja-JP" sz="1870" b="1" dirty="0" err="1" smtClean="0"/>
              <a:t>conf</a:t>
            </a:r>
            <a:r>
              <a:rPr lang="en-US" altLang="ja-JP" sz="1870" b="1" dirty="0" smtClean="0"/>
              <a:t> info</a:t>
            </a:r>
            <a:endParaRPr lang="ja-JP" altLang="en-US" sz="1870" b="1" dirty="0"/>
          </a:p>
        </p:txBody>
      </p:sp>
      <p:sp>
        <p:nvSpPr>
          <p:cNvPr id="70" name="Oval 97"/>
          <p:cNvSpPr>
            <a:spLocks noChangeAspect="1" noChangeArrowheads="1"/>
          </p:cNvSpPr>
          <p:nvPr/>
        </p:nvSpPr>
        <p:spPr bwMode="gray">
          <a:xfrm>
            <a:off x="4414768" y="3074668"/>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71" name="メモ 70"/>
          <p:cNvSpPr/>
          <p:nvPr/>
        </p:nvSpPr>
        <p:spPr bwMode="auto">
          <a:xfrm>
            <a:off x="5218169" y="29449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2" name="メモ 71"/>
          <p:cNvSpPr/>
          <p:nvPr/>
        </p:nvSpPr>
        <p:spPr bwMode="auto">
          <a:xfrm>
            <a:off x="5421369" y="31481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3" name="メモ 72"/>
          <p:cNvSpPr/>
          <p:nvPr/>
        </p:nvSpPr>
        <p:spPr bwMode="auto">
          <a:xfrm>
            <a:off x="5624569" y="33513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err="1"/>
              <a:t>Conf</a:t>
            </a:r>
            <a:r>
              <a:rPr lang="en-US" altLang="ja-JP" sz="1050" b="1" dirty="0" smtClean="0">
                <a:latin typeface="+mj-ea"/>
                <a:ea typeface="+mj-ea"/>
              </a:rPr>
              <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67" name="正方形/長方形 66"/>
          <p:cNvSpPr/>
          <p:nvPr/>
        </p:nvSpPr>
        <p:spPr bwMode="auto">
          <a:xfrm>
            <a:off x="-648" y="662400"/>
            <a:ext cx="12192648" cy="5935040"/>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6" name="テキスト プレースホルダー 7"/>
          <p:cNvSpPr txBox="1">
            <a:spLocks/>
          </p:cNvSpPr>
          <p:nvPr/>
        </p:nvSpPr>
        <p:spPr bwMode="gray">
          <a:xfrm>
            <a:off x="239916" y="817534"/>
            <a:ext cx="11712168" cy="97815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667" b="1" kern="0" dirty="0">
                <a:solidFill>
                  <a:srgbClr val="005DD6"/>
                </a:solidFill>
                <a:effectLst>
                  <a:glow rad="152400">
                    <a:srgbClr val="FFFFFF"/>
                  </a:glow>
                </a:effectLst>
                <a:latin typeface="メイリオ"/>
              </a:rPr>
              <a:t>The next slides </a:t>
            </a:r>
            <a:r>
              <a:rPr lang="en-US" altLang="ja-JP" sz="2667" b="1" kern="0" dirty="0">
                <a:solidFill>
                  <a:srgbClr val="FF0000"/>
                </a:solidFill>
                <a:effectLst>
                  <a:glow rad="152400">
                    <a:srgbClr val="FFFFFF"/>
                  </a:glow>
                </a:effectLst>
                <a:latin typeface="メイリオ"/>
              </a:rPr>
              <a:t>explains the 5 tasks in Step 2.</a:t>
            </a:r>
            <a:endParaRPr lang="en-US" altLang="ja-JP" sz="2667" b="1" kern="0" dirty="0">
              <a:solidFill>
                <a:srgbClr val="FF0000"/>
              </a:solidFill>
              <a:effectLst>
                <a:glow rad="152400">
                  <a:srgbClr val="FFFFFF"/>
                </a:glow>
              </a:effectLst>
              <a:latin typeface="メイリオ"/>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74" name="四角形吹き出し 73"/>
          <p:cNvSpPr/>
          <p:nvPr/>
        </p:nvSpPr>
        <p:spPr bwMode="auto">
          <a:xfrm>
            <a:off x="6938028" y="2087435"/>
            <a:ext cx="2691312" cy="4274484"/>
          </a:xfrm>
          <a:prstGeom prst="wedgeRectCallout">
            <a:avLst>
              <a:gd name="adj1" fmla="val -67782"/>
              <a:gd name="adj2" fmla="val 28501"/>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75" name="図 74"/>
          <p:cNvPicPr>
            <a:picLocks noChangeAspect="1"/>
          </p:cNvPicPr>
          <p:nvPr/>
        </p:nvPicPr>
        <p:blipFill>
          <a:blip r:embed="rId7"/>
          <a:stretch>
            <a:fillRect/>
          </a:stretch>
        </p:blipFill>
        <p:spPr>
          <a:xfrm>
            <a:off x="7354227" y="2188306"/>
            <a:ext cx="1890693" cy="4128013"/>
          </a:xfrm>
          <a:prstGeom prst="rect">
            <a:avLst/>
          </a:prstGeom>
        </p:spPr>
      </p:pic>
    </p:spTree>
    <p:extLst>
      <p:ext uri="{BB962C8B-B14F-4D97-AF65-F5344CB8AC3E}">
        <p14:creationId xmlns:p14="http://schemas.microsoft.com/office/powerpoint/2010/main" val="33850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ext uri="{D42A27DB-BD31-4B8C-83A1-F6EECF244321}">
                <p14:modId xmlns:p14="http://schemas.microsoft.com/office/powerpoint/2010/main" val="2698251503"/>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smtClean="0">
                <a:latin typeface="+mj-ea"/>
              </a:rPr>
              <a:t>Organize the manually executed tasks and select which ones to automate.</a:t>
            </a:r>
            <a:endParaRPr lang="en-US" altLang="ja-JP" sz="1600" b="1" dirty="0">
              <a:latin typeface="+mj-ea"/>
            </a:endParaRPr>
          </a:p>
          <a:p>
            <a:r>
              <a:rPr lang="en-US" altLang="ja-JP" sz="1600" b="1" dirty="0" smtClean="0">
                <a:latin typeface="+mj-ea"/>
              </a:rPr>
              <a:t>If the organized tasks crosses more than one team, the team leaders will do the coordination.</a:t>
            </a:r>
            <a:endParaRPr lang="en-US" altLang="ja-JP" sz="1600" b="1" dirty="0">
              <a:latin typeface="+mj-ea"/>
            </a:endParaRPr>
          </a:p>
        </p:txBody>
      </p:sp>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(Conductor)</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(Conductor)</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
        <p:nvSpPr>
          <p:cNvPr id="19" name="テキスト ボックス 18"/>
          <p:cNvSpPr txBox="1"/>
          <p:nvPr/>
        </p:nvSpPr>
        <p:spPr>
          <a:xfrm>
            <a:off x="6438447" y="5198412"/>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21" name="正方形/長方形 20"/>
          <p:cNvSpPr/>
          <p:nvPr/>
        </p:nvSpPr>
        <p:spPr bwMode="auto">
          <a:xfrm>
            <a:off x="6956344" y="4529597"/>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 name="グループ化 21"/>
          <p:cNvGrpSpPr>
            <a:grpSpLocks noChangeAspect="1"/>
          </p:cNvGrpSpPr>
          <p:nvPr/>
        </p:nvGrpSpPr>
        <p:grpSpPr bwMode="gray">
          <a:xfrm>
            <a:off x="6997427" y="4881784"/>
            <a:ext cx="233547" cy="260096"/>
            <a:chOff x="863600" y="1071564"/>
            <a:chExt cx="823913" cy="917576"/>
          </a:xfrm>
        </p:grpSpPr>
        <p:sp>
          <p:nvSpPr>
            <p:cNvPr id="23" name="フリーフォーム 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 name="グループ化 24"/>
          <p:cNvGrpSpPr>
            <a:grpSpLocks noChangeAspect="1"/>
          </p:cNvGrpSpPr>
          <p:nvPr/>
        </p:nvGrpSpPr>
        <p:grpSpPr bwMode="gray">
          <a:xfrm>
            <a:off x="7275357" y="4876272"/>
            <a:ext cx="233547" cy="260096"/>
            <a:chOff x="863600" y="1071564"/>
            <a:chExt cx="823913" cy="917576"/>
          </a:xfrm>
        </p:grpSpPr>
        <p:sp>
          <p:nvSpPr>
            <p:cNvPr id="26" name="フリーフォーム 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 name="グループ化 27"/>
          <p:cNvGrpSpPr>
            <a:grpSpLocks noChangeAspect="1"/>
          </p:cNvGrpSpPr>
          <p:nvPr/>
        </p:nvGrpSpPr>
        <p:grpSpPr bwMode="gray">
          <a:xfrm>
            <a:off x="6997427" y="4565156"/>
            <a:ext cx="233547" cy="260096"/>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274232" y="4565156"/>
            <a:ext cx="233547" cy="260096"/>
            <a:chOff x="863600" y="1071564"/>
            <a:chExt cx="823913" cy="917576"/>
          </a:xfrm>
        </p:grpSpPr>
        <p:sp>
          <p:nvSpPr>
            <p:cNvPr id="32" name="フリーフォーム 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 name="グループ化 33"/>
          <p:cNvGrpSpPr/>
          <p:nvPr/>
        </p:nvGrpSpPr>
        <p:grpSpPr>
          <a:xfrm>
            <a:off x="7763274" y="4706475"/>
            <a:ext cx="578581" cy="630532"/>
            <a:chOff x="7413163" y="3244813"/>
            <a:chExt cx="433936" cy="472899"/>
          </a:xfrm>
        </p:grpSpPr>
        <p:sp>
          <p:nvSpPr>
            <p:cNvPr id="35" name="メモ 34"/>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6" name="メモ 35"/>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7" name="メモ 36"/>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8" name="メモ 37"/>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5" name="角丸四角形 4"/>
          <p:cNvSpPr/>
          <p:nvPr/>
        </p:nvSpPr>
        <p:spPr bwMode="auto">
          <a:xfrm>
            <a:off x="3174769" y="3007585"/>
            <a:ext cx="2562172" cy="1675428"/>
          </a:xfrm>
          <a:prstGeom prst="roundRect">
            <a:avLst/>
          </a:prstGeom>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smtClean="0">
                <a:latin typeface="+mj-ea"/>
                <a:ea typeface="+mj-ea"/>
              </a:rPr>
              <a:t>OS</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smtClean="0">
                <a:latin typeface="+mj-ea"/>
                <a:ea typeface="+mj-ea"/>
              </a:rPr>
              <a:t>OS</a:t>
            </a:r>
            <a:r>
              <a:rPr lang="ja-JP" altLang="en-US" sz="1600" b="1" dirty="0">
                <a:latin typeface="+mj-ea"/>
                <a:ea typeface="+mj-ea"/>
              </a:rPr>
              <a:t> </a:t>
            </a:r>
            <a:r>
              <a:rPr lang="en-US" altLang="ja-JP" sz="1600" b="1" dirty="0" smtClean="0">
                <a:latin typeface="+mj-ea"/>
                <a:ea typeface="+mj-ea"/>
              </a:rPr>
              <a:t>update</a:t>
            </a:r>
            <a:endParaRPr lang="en-US" altLang="ja-JP" sz="1600" b="1" dirty="0">
              <a:latin typeface="+mj-ea"/>
              <a:ea typeface="+mj-ea"/>
            </a:endParaRPr>
          </a:p>
          <a:p>
            <a:r>
              <a:rPr lang="ja-JP" altLang="en-US" sz="1600" b="1" dirty="0">
                <a:latin typeface="+mj-ea"/>
                <a:ea typeface="+mj-ea"/>
              </a:rPr>
              <a:t>・</a:t>
            </a:r>
            <a:r>
              <a:rPr lang="en-US" altLang="ja-JP" sz="1600" b="1" dirty="0" err="1" smtClean="0">
                <a:latin typeface="+mj-ea"/>
                <a:ea typeface="+mj-ea"/>
              </a:rPr>
              <a:t>SELinux</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err="1" smtClean="0">
                <a:latin typeface="+mj-ea"/>
                <a:ea typeface="+mj-ea"/>
              </a:rPr>
              <a:t>firewalld</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39" name="角丸四角形 38"/>
          <p:cNvSpPr/>
          <p:nvPr/>
        </p:nvSpPr>
        <p:spPr bwMode="auto">
          <a:xfrm>
            <a:off x="6142464" y="2409906"/>
            <a:ext cx="2706897" cy="1401388"/>
          </a:xfrm>
          <a:prstGeom prst="roundRect">
            <a:avLst/>
          </a:prstGeom>
          <a:ln>
            <a:solidFill>
              <a:schemeClr val="accent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latin typeface="+mj-ea"/>
                <a:ea typeface="+mj-ea"/>
              </a:rPr>
              <a:t>・</a:t>
            </a:r>
            <a:r>
              <a:rPr lang="en-US" altLang="ja-JP" sz="1200" b="1" dirty="0" smtClean="0">
                <a:latin typeface="+mj-ea"/>
                <a:ea typeface="+mj-ea"/>
              </a:rPr>
              <a:t>Implement Monitor agent</a:t>
            </a:r>
            <a:endParaRPr lang="en-US" altLang="ja-JP" sz="1200" b="1" dirty="0">
              <a:latin typeface="+mj-ea"/>
              <a:ea typeface="+mj-ea"/>
            </a:endParaRPr>
          </a:p>
          <a:p>
            <a:r>
              <a:rPr lang="ja-JP" altLang="en-US" sz="1200" b="1" dirty="0" smtClean="0">
                <a:latin typeface="+mj-ea"/>
                <a:ea typeface="+mj-ea"/>
              </a:rPr>
              <a:t>・</a:t>
            </a:r>
            <a:r>
              <a:rPr lang="en-US" altLang="ja-JP" sz="1200" b="1" dirty="0" smtClean="0">
                <a:latin typeface="+mj-ea"/>
                <a:ea typeface="+mj-ea"/>
              </a:rPr>
              <a:t>Communication check(ping</a:t>
            </a:r>
            <a:r>
              <a:rPr lang="en-US" altLang="ja-JP" sz="1200" b="1" dirty="0">
                <a:latin typeface="+mj-ea"/>
                <a:ea typeface="+mj-ea"/>
              </a:rPr>
              <a:t>)</a:t>
            </a:r>
          </a:p>
          <a:p>
            <a:r>
              <a:rPr lang="ja-JP" altLang="en-US" sz="1200" b="1" dirty="0" smtClean="0">
                <a:latin typeface="+mj-ea"/>
                <a:ea typeface="+mj-ea"/>
              </a:rPr>
              <a:t>・</a:t>
            </a:r>
            <a:r>
              <a:rPr lang="en-US" altLang="ja-JP" sz="1200" b="1" dirty="0" smtClean="0">
                <a:latin typeface="+mj-ea"/>
                <a:ea typeface="+mj-ea"/>
              </a:rPr>
              <a:t>Distribute hosts files</a:t>
            </a:r>
            <a:endParaRPr lang="en-US" altLang="ja-JP" sz="1200" b="1" dirty="0">
              <a:latin typeface="+mj-ea"/>
              <a:ea typeface="+mj-ea"/>
            </a:endParaRPr>
          </a:p>
          <a:p>
            <a:r>
              <a:rPr lang="ja-JP" altLang="en-US" sz="1200" b="1" dirty="0">
                <a:latin typeface="+mj-ea"/>
                <a:ea typeface="+mj-ea"/>
              </a:rPr>
              <a:t>・</a:t>
            </a:r>
            <a:r>
              <a:rPr lang="en-US" altLang="ja-JP" sz="1200" b="1" dirty="0" err="1">
                <a:latin typeface="+mj-ea"/>
                <a:ea typeface="+mj-ea"/>
              </a:rPr>
              <a:t>etc</a:t>
            </a:r>
            <a:endParaRPr lang="ja-JP" altLang="en-US" sz="1200" b="1" dirty="0">
              <a:latin typeface="+mj-ea"/>
              <a:ea typeface="+mj-ea"/>
            </a:endParaRPr>
          </a:p>
        </p:txBody>
      </p:sp>
      <p:sp>
        <p:nvSpPr>
          <p:cNvPr id="40" name="角丸四角形 39"/>
          <p:cNvSpPr/>
          <p:nvPr/>
        </p:nvSpPr>
        <p:spPr bwMode="auto">
          <a:xfrm>
            <a:off x="9227679" y="3003135"/>
            <a:ext cx="2323647" cy="1675428"/>
          </a:xfrm>
          <a:prstGeom prst="roundRect">
            <a:avLst/>
          </a:prstGeom>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400" b="1" dirty="0">
                <a:latin typeface="+mj-ea"/>
                <a:ea typeface="+mj-ea"/>
              </a:rPr>
              <a:t>・</a:t>
            </a:r>
            <a:r>
              <a:rPr lang="en-US" altLang="ja-JP" sz="1400" b="1" dirty="0" smtClean="0">
                <a:latin typeface="+mj-ea"/>
                <a:ea typeface="+mj-ea"/>
              </a:rPr>
              <a:t>IF</a:t>
            </a:r>
            <a:r>
              <a:rPr lang="ja-JP" altLang="en-US" sz="1400" b="1" dirty="0">
                <a:latin typeface="+mj-ea"/>
                <a:ea typeface="+mj-ea"/>
              </a:rPr>
              <a:t> </a:t>
            </a:r>
            <a:r>
              <a:rPr lang="en-US" altLang="ja-JP" sz="1400" b="1" dirty="0" smtClean="0">
                <a:latin typeface="+mj-ea"/>
                <a:ea typeface="+mj-ea"/>
              </a:rPr>
              <a:t>settings</a:t>
            </a:r>
            <a:endParaRPr lang="en-US" altLang="ja-JP" sz="1400" b="1" dirty="0">
              <a:latin typeface="+mj-ea"/>
              <a:ea typeface="+mj-ea"/>
            </a:endParaRPr>
          </a:p>
          <a:p>
            <a:r>
              <a:rPr lang="ja-JP" altLang="en-US" sz="1400" b="1" dirty="0">
                <a:latin typeface="+mj-ea"/>
                <a:ea typeface="+mj-ea"/>
              </a:rPr>
              <a:t>・</a:t>
            </a:r>
            <a:r>
              <a:rPr lang="en-US" altLang="ja-JP" sz="1400" b="1" dirty="0" smtClean="0">
                <a:latin typeface="+mj-ea"/>
                <a:ea typeface="+mj-ea"/>
              </a:rPr>
              <a:t>VLAN</a:t>
            </a:r>
            <a:r>
              <a:rPr lang="ja-JP" altLang="en-US" sz="1400" b="1" dirty="0">
                <a:latin typeface="+mj-ea"/>
                <a:ea typeface="+mj-ea"/>
              </a:rPr>
              <a:t> </a:t>
            </a:r>
            <a:r>
              <a:rPr lang="en-US" altLang="ja-JP" sz="1400" b="1" dirty="0" smtClean="0">
                <a:latin typeface="+mj-ea"/>
                <a:ea typeface="+mj-ea"/>
              </a:rPr>
              <a:t>construction</a:t>
            </a:r>
            <a:endParaRPr lang="en-US" altLang="ja-JP" sz="1400" b="1" dirty="0">
              <a:latin typeface="+mj-ea"/>
              <a:ea typeface="+mj-ea"/>
            </a:endParaRPr>
          </a:p>
          <a:p>
            <a:r>
              <a:rPr lang="ja-JP" altLang="en-US" sz="1400" b="1" dirty="0" smtClean="0">
                <a:latin typeface="+mj-ea"/>
                <a:ea typeface="+mj-ea"/>
              </a:rPr>
              <a:t>・</a:t>
            </a:r>
            <a:r>
              <a:rPr lang="en-US" altLang="ja-JP" sz="1400" b="1" dirty="0" smtClean="0">
                <a:latin typeface="+mj-ea"/>
                <a:ea typeface="+mj-ea"/>
              </a:rPr>
              <a:t>Communication access settings</a:t>
            </a:r>
            <a:endParaRPr lang="en-US" altLang="ja-JP" sz="1400" b="1" dirty="0">
              <a:latin typeface="+mj-ea"/>
              <a:ea typeface="+mj-ea"/>
            </a:endParaRPr>
          </a:p>
          <a:p>
            <a:r>
              <a:rPr lang="ja-JP" altLang="en-US" sz="1400" b="1" dirty="0">
                <a:latin typeface="+mj-ea"/>
                <a:ea typeface="+mj-ea"/>
              </a:rPr>
              <a:t>・</a:t>
            </a:r>
            <a:r>
              <a:rPr lang="en-US" altLang="ja-JP" sz="1400" b="1" dirty="0" err="1">
                <a:latin typeface="+mj-ea"/>
                <a:ea typeface="+mj-ea"/>
              </a:rPr>
              <a:t>etc</a:t>
            </a:r>
            <a:endParaRPr lang="en-US" altLang="ja-JP" sz="1400" b="1" dirty="0">
              <a:latin typeface="+mj-ea"/>
              <a:ea typeface="+mj-ea"/>
            </a:endParaRPr>
          </a:p>
        </p:txBody>
      </p:sp>
      <p:cxnSp>
        <p:nvCxnSpPr>
          <p:cNvPr id="7" name="直線矢印コネクタ 6"/>
          <p:cNvCxnSpPr/>
          <p:nvPr/>
        </p:nvCxnSpPr>
        <p:spPr bwMode="auto">
          <a:xfrm flipV="1">
            <a:off x="7507779" y="3901440"/>
            <a:ext cx="0" cy="414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8341856" y="4045222"/>
            <a:ext cx="649745" cy="65975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p:nvPr/>
        </p:nvCxnSpPr>
        <p:spPr bwMode="auto">
          <a:xfrm flipH="1" flipV="1">
            <a:off x="5902962" y="4078286"/>
            <a:ext cx="721359" cy="73225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5969779" y="2152461"/>
            <a:ext cx="2840201" cy="420564"/>
          </a:xfrm>
          <a:prstGeom prst="rect">
            <a:avLst/>
          </a:prstGeom>
          <a:solidFill>
            <a:schemeClr val="bg1"/>
          </a:solidFill>
        </p:spPr>
        <p:txBody>
          <a:bodyPr wrap="none" rtlCol="0">
            <a:spAutoFit/>
          </a:bodyPr>
          <a:lstStyle/>
          <a:p>
            <a:r>
              <a:rPr lang="en-US" altLang="ja-JP" sz="2133" b="1" dirty="0" smtClean="0"/>
              <a:t>Shared operations</a:t>
            </a:r>
            <a:endParaRPr lang="ja-JP" altLang="en-US" sz="2133" b="1" dirty="0"/>
          </a:p>
        </p:txBody>
      </p:sp>
      <p:sp>
        <p:nvSpPr>
          <p:cNvPr id="51" name="テキスト ボックス 50"/>
          <p:cNvSpPr txBox="1"/>
          <p:nvPr/>
        </p:nvSpPr>
        <p:spPr>
          <a:xfrm>
            <a:off x="2902702" y="2673886"/>
            <a:ext cx="3033331" cy="420564"/>
          </a:xfrm>
          <a:prstGeom prst="rect">
            <a:avLst/>
          </a:prstGeom>
          <a:solidFill>
            <a:schemeClr val="bg1"/>
          </a:solidFill>
        </p:spPr>
        <p:txBody>
          <a:bodyPr wrap="none" rtlCol="0">
            <a:spAutoFit/>
          </a:bodyPr>
          <a:lstStyle/>
          <a:p>
            <a:r>
              <a:rPr lang="en-US" altLang="ja-JP" sz="2133" b="1" dirty="0" smtClean="0"/>
              <a:t>Server construction</a:t>
            </a:r>
            <a:endParaRPr lang="ja-JP" altLang="en-US" sz="2133" b="1" dirty="0"/>
          </a:p>
        </p:txBody>
      </p:sp>
      <p:sp>
        <p:nvSpPr>
          <p:cNvPr id="52" name="テキスト ボックス 51"/>
          <p:cNvSpPr txBox="1"/>
          <p:nvPr/>
        </p:nvSpPr>
        <p:spPr>
          <a:xfrm>
            <a:off x="8849361" y="2552662"/>
            <a:ext cx="3393878" cy="400110"/>
          </a:xfrm>
          <a:prstGeom prst="rect">
            <a:avLst/>
          </a:prstGeom>
          <a:solidFill>
            <a:schemeClr val="bg1"/>
          </a:solidFill>
        </p:spPr>
        <p:txBody>
          <a:bodyPr wrap="none" rtlCol="0">
            <a:spAutoFit/>
          </a:bodyPr>
          <a:lstStyle/>
          <a:p>
            <a:r>
              <a:rPr lang="en-US" altLang="ja-JP" sz="2000" b="1" dirty="0" smtClean="0"/>
              <a:t>NW</a:t>
            </a:r>
            <a:r>
              <a:rPr lang="ja-JP" altLang="en-US" sz="2000" b="1" dirty="0"/>
              <a:t> </a:t>
            </a:r>
            <a:r>
              <a:rPr lang="en-US" altLang="ja-JP" sz="2000" b="1" dirty="0" smtClean="0"/>
              <a:t>device construction</a:t>
            </a:r>
            <a:endParaRPr lang="ja-JP" altLang="en-US" sz="2000" b="1" dirty="0"/>
          </a:p>
        </p:txBody>
      </p:sp>
      <p:sp>
        <p:nvSpPr>
          <p:cNvPr id="46" name="正方形/長方形 45"/>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8" name="正方形/長方形 4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49" name="正方形/長方形 48"/>
          <p:cNvSpPr/>
          <p:nvPr/>
        </p:nvSpPr>
        <p:spPr bwMode="auto">
          <a:xfrm>
            <a:off x="3013449" y="5600162"/>
            <a:ext cx="8937251" cy="881078"/>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① </a:t>
            </a:r>
            <a:r>
              <a:rPr lang="en-US" altLang="ja-JP" b="1" dirty="0" smtClean="0">
                <a:latin typeface="+mj-ea"/>
              </a:rPr>
              <a:t>Categorize tasks with “just right” granularity.</a:t>
            </a:r>
            <a:endParaRPr lang="en-US" altLang="ja-JP" b="1" dirty="0">
              <a:latin typeface="+mj-ea"/>
            </a:endParaRPr>
          </a:p>
          <a:p>
            <a:r>
              <a:rPr lang="ja-JP" altLang="en-US" b="1" dirty="0">
                <a:latin typeface="+mj-ea"/>
                <a:ea typeface="+mj-ea"/>
              </a:rPr>
              <a:t>　　　</a:t>
            </a:r>
            <a:r>
              <a:rPr lang="ja-JP" altLang="en-US" b="1" dirty="0" smtClean="0">
                <a:latin typeface="+mj-ea"/>
                <a:ea typeface="+mj-ea"/>
              </a:rPr>
              <a:t>  ② </a:t>
            </a:r>
            <a:r>
              <a:rPr lang="en-US" altLang="ja-JP" b="1" dirty="0" smtClean="0">
                <a:latin typeface="+mj-ea"/>
              </a:rPr>
              <a:t>Estimate the effects of the operation and arrange them</a:t>
            </a:r>
            <a:br>
              <a:rPr lang="en-US" altLang="ja-JP" b="1" dirty="0" smtClean="0">
                <a:latin typeface="+mj-ea"/>
              </a:rPr>
            </a:br>
            <a:r>
              <a:rPr lang="en-US" altLang="ja-JP" b="1" dirty="0" smtClean="0">
                <a:latin typeface="+mj-ea"/>
              </a:rPr>
              <a:t> 	   by priority.</a:t>
            </a:r>
            <a:endParaRPr lang="en-US" altLang="ja-JP" b="1" dirty="0">
              <a:latin typeface="+mj-ea"/>
            </a:endParaRPr>
          </a:p>
        </p:txBody>
      </p:sp>
      <p:sp>
        <p:nvSpPr>
          <p:cNvPr id="50" name="角丸四角形 49"/>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3" name="下矢印 5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Tree>
    <p:extLst>
      <p:ext uri="{BB962C8B-B14F-4D97-AF65-F5344CB8AC3E}">
        <p14:creationId xmlns:p14="http://schemas.microsoft.com/office/powerpoint/2010/main" val="3926614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3863861320"/>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latin typeface="+mj-ea"/>
                <a:ea typeface="+mj-ea"/>
              </a:rPr>
              <a:t>Categorize the tasks that are getting automated with “just right” granularity. For example, for server construction, the example in the bottom right has too much information. On the other hand, the one on the left is too broad. </a:t>
            </a:r>
            <a:endParaRPr lang="en-US" altLang="ja-JP" sz="1600" b="1" dirty="0">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As can be seen in the middle figure, the “OS Settings” illustrates the perfect amount of granularity. </a:t>
            </a:r>
            <a:endParaRPr lang="en-US" altLang="ja-JP" sz="1600" b="1" dirty="0">
              <a:solidFill>
                <a:schemeClr val="tx1"/>
              </a:solidFill>
              <a:latin typeface="+mj-ea"/>
            </a:endParaRPr>
          </a:p>
        </p:txBody>
      </p:sp>
      <p:grpSp>
        <p:nvGrpSpPr>
          <p:cNvPr id="168" name="グループ化 167"/>
          <p:cNvGrpSpPr/>
          <p:nvPr/>
        </p:nvGrpSpPr>
        <p:grpSpPr>
          <a:xfrm>
            <a:off x="6150175" y="3007671"/>
            <a:ext cx="2660077" cy="3425893"/>
            <a:chOff x="2543867" y="1825745"/>
            <a:chExt cx="1995058" cy="2569420"/>
          </a:xfrm>
        </p:grpSpPr>
        <p:sp>
          <p:nvSpPr>
            <p:cNvPr id="170" name="テキスト ボックス 169"/>
            <p:cNvSpPr txBox="1"/>
            <p:nvPr/>
          </p:nvSpPr>
          <p:spPr>
            <a:xfrm>
              <a:off x="2543867" y="1825745"/>
              <a:ext cx="904334" cy="438581"/>
            </a:xfrm>
            <a:prstGeom prst="rect">
              <a:avLst/>
            </a:prstGeom>
            <a:noFill/>
          </p:spPr>
          <p:txBody>
            <a:bodyPr wrap="none" rtlCol="0">
              <a:spAutoFit/>
            </a:bodyPr>
            <a:lstStyle/>
            <a:p>
              <a:r>
                <a:rPr lang="en-US" altLang="ja-JP" sz="1600" b="1" dirty="0" smtClean="0">
                  <a:solidFill>
                    <a:schemeClr val="bg1">
                      <a:lumMod val="75000"/>
                    </a:schemeClr>
                  </a:solidFill>
                </a:rPr>
                <a:t>Server </a:t>
              </a:r>
              <a:br>
                <a:rPr lang="en-US" altLang="ja-JP" sz="1600" b="1" dirty="0" smtClean="0">
                  <a:solidFill>
                    <a:schemeClr val="bg1">
                      <a:lumMod val="75000"/>
                    </a:schemeClr>
                  </a:solidFill>
                </a:rPr>
              </a:br>
              <a:r>
                <a:rPr lang="en-US" altLang="ja-JP" sz="1600" b="1" dirty="0" smtClean="0">
                  <a:solidFill>
                    <a:schemeClr val="bg1">
                      <a:lumMod val="75000"/>
                    </a:schemeClr>
                  </a:solidFill>
                </a:rPr>
                <a:t>construct</a:t>
              </a:r>
              <a:endParaRPr lang="ja-JP" altLang="en-US" sz="1600" b="1" dirty="0">
                <a:solidFill>
                  <a:schemeClr val="bg1">
                    <a:lumMod val="75000"/>
                  </a:schemeClr>
                </a:solidFill>
              </a:endParaRPr>
            </a:p>
          </p:txBody>
        </p:sp>
        <p:sp>
          <p:nvSpPr>
            <p:cNvPr id="171" name="角丸四角形 170"/>
            <p:cNvSpPr/>
            <p:nvPr/>
          </p:nvSpPr>
          <p:spPr bwMode="auto">
            <a:xfrm>
              <a:off x="2791949" y="3922396"/>
              <a:ext cx="1577340" cy="447674"/>
            </a:xfrm>
            <a:prstGeom prst="roundRect">
              <a:avLst>
                <a:gd name="adj" fmla="val 1907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Start installer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Insert license</a:t>
              </a:r>
              <a:endParaRPr lang="ja-JP" altLang="en-US" sz="1067" b="1" dirty="0">
                <a:solidFill>
                  <a:schemeClr val="bg1">
                    <a:lumMod val="75000"/>
                  </a:schemeClr>
                </a:solidFill>
                <a:latin typeface="+mj-ea"/>
                <a:ea typeface="+mj-ea"/>
              </a:endParaRPr>
            </a:p>
          </p:txBody>
        </p:sp>
        <p:sp>
          <p:nvSpPr>
            <p:cNvPr id="172" name="テキスト ボックス 171"/>
            <p:cNvSpPr txBox="1"/>
            <p:nvPr/>
          </p:nvSpPr>
          <p:spPr>
            <a:xfrm>
              <a:off x="2630911" y="3806176"/>
              <a:ext cx="1899415" cy="223091"/>
            </a:xfrm>
            <a:prstGeom prst="rect">
              <a:avLst/>
            </a:prstGeom>
            <a:solidFill>
              <a:schemeClr val="lt1"/>
            </a:solidFill>
          </p:spPr>
          <p:txBody>
            <a:bodyPr wrap="none" rtlCol="0">
              <a:spAutoFit/>
            </a:bodyPr>
            <a:lstStyle/>
            <a:p>
              <a:r>
                <a:rPr lang="en-US" altLang="ja-JP" sz="1333" b="1" dirty="0" smtClean="0">
                  <a:solidFill>
                    <a:srgbClr val="FF0000"/>
                  </a:solidFill>
                </a:rPr>
                <a:t>Implement monitor agent</a:t>
              </a:r>
              <a:endParaRPr lang="ja-JP" altLang="en-US" sz="1333" b="1" dirty="0">
                <a:solidFill>
                  <a:srgbClr val="FF0000"/>
                </a:solidFill>
              </a:endParaRPr>
            </a:p>
          </p:txBody>
        </p:sp>
        <p:sp>
          <p:nvSpPr>
            <p:cNvPr id="173" name="角丸四角形 172"/>
            <p:cNvSpPr/>
            <p:nvPr/>
          </p:nvSpPr>
          <p:spPr bwMode="auto">
            <a:xfrm>
              <a:off x="2785110" y="3139753"/>
              <a:ext cx="1577340" cy="644631"/>
            </a:xfrm>
            <a:prstGeom prst="roundRect">
              <a:avLst>
                <a:gd name="adj" fmla="val 912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Copy hosts in </a:t>
              </a:r>
              <a:r>
                <a:rPr lang="en-US" altLang="ja-JP" sz="1067" b="1" dirty="0" err="1" smtClean="0">
                  <a:solidFill>
                    <a:schemeClr val="bg1">
                      <a:lumMod val="75000"/>
                    </a:schemeClr>
                  </a:solidFill>
                  <a:latin typeface="+mj-ea"/>
                </a:rPr>
                <a:t>scp</a:t>
              </a:r>
              <a:endParaRPr lang="en-US" altLang="ja-JP" sz="1067" b="1" dirty="0">
                <a:solidFill>
                  <a:schemeClr val="bg1">
                    <a:lumMod val="75000"/>
                  </a:schemeClr>
                </a:solidFill>
                <a:latin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Backup old hosts</a:t>
              </a:r>
              <a:endParaRPr lang="en-US" altLang="ja-JP" sz="1067" b="1" dirty="0">
                <a:solidFill>
                  <a:schemeClr val="bg1">
                    <a:lumMod val="75000"/>
                  </a:schemeClr>
                </a:solidFill>
                <a:latin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Replace hosts</a:t>
              </a:r>
              <a:endParaRPr lang="ja-JP" altLang="en-US" sz="1067" b="1" dirty="0">
                <a:solidFill>
                  <a:schemeClr val="bg1">
                    <a:lumMod val="75000"/>
                  </a:schemeClr>
                </a:solidFill>
                <a:latin typeface="+mj-ea"/>
              </a:endParaRPr>
            </a:p>
          </p:txBody>
        </p:sp>
        <p:sp>
          <p:nvSpPr>
            <p:cNvPr id="174" name="テキスト ボックス 173"/>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rgbClr val="FF0000"/>
                  </a:solidFill>
                </a:rPr>
                <a:t>Distribute Hosts files</a:t>
              </a:r>
              <a:endParaRPr lang="ja-JP" altLang="en-US" sz="1333" b="1" dirty="0">
                <a:solidFill>
                  <a:srgbClr val="FF0000"/>
                </a:solidFill>
              </a:endParaRPr>
            </a:p>
          </p:txBody>
        </p:sp>
        <p:sp>
          <p:nvSpPr>
            <p:cNvPr id="175" name="テキスト ボックス 174"/>
            <p:cNvSpPr txBox="1"/>
            <p:nvPr/>
          </p:nvSpPr>
          <p:spPr>
            <a:xfrm>
              <a:off x="3428219" y="3600080"/>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76" name="角丸四角形 175"/>
            <p:cNvSpPr/>
            <p:nvPr/>
          </p:nvSpPr>
          <p:spPr bwMode="auto">
            <a:xfrm>
              <a:off x="2785110" y="2364740"/>
              <a:ext cx="1577340" cy="644631"/>
            </a:xfrm>
            <a:prstGeom prst="roundRect">
              <a:avLst>
                <a:gd name="adj" fmla="val 912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Log in with SSH</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Change to super user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Execute .yum </a:t>
              </a:r>
              <a:br>
                <a:rPr lang="en-US" altLang="ja-JP" sz="1067" b="1" dirty="0" smtClean="0">
                  <a:solidFill>
                    <a:schemeClr val="bg1">
                      <a:lumMod val="75000"/>
                    </a:schemeClr>
                  </a:solidFill>
                  <a:latin typeface="+mj-ea"/>
                  <a:ea typeface="+mj-ea"/>
                </a:rPr>
              </a:br>
              <a:r>
                <a:rPr lang="en-US" altLang="ja-JP" sz="1067" b="1" dirty="0" smtClean="0">
                  <a:solidFill>
                    <a:schemeClr val="bg1">
                      <a:lumMod val="75000"/>
                    </a:schemeClr>
                  </a:solidFill>
                  <a:latin typeface="+mj-ea"/>
                  <a:ea typeface="+mj-ea"/>
                </a:rPr>
                <a:t>   and update OS</a:t>
              </a:r>
              <a:endParaRPr lang="ja-JP" altLang="en-US" sz="1067" b="1" dirty="0">
                <a:solidFill>
                  <a:schemeClr val="bg1">
                    <a:lumMod val="75000"/>
                  </a:schemeClr>
                </a:solidFill>
                <a:latin typeface="+mj-ea"/>
                <a:ea typeface="+mj-ea"/>
              </a:endParaRPr>
            </a:p>
          </p:txBody>
        </p:sp>
        <p:sp>
          <p:nvSpPr>
            <p:cNvPr id="177" name="テキスト ボックス 176"/>
            <p:cNvSpPr txBox="1"/>
            <p:nvPr/>
          </p:nvSpPr>
          <p:spPr>
            <a:xfrm>
              <a:off x="2840970" y="2247285"/>
              <a:ext cx="911548" cy="223091"/>
            </a:xfrm>
            <a:prstGeom prst="rect">
              <a:avLst/>
            </a:prstGeom>
            <a:solidFill>
              <a:schemeClr val="lt1"/>
            </a:solidFill>
          </p:spPr>
          <p:txBody>
            <a:bodyPr wrap="none" rtlCol="0">
              <a:spAutoFit/>
            </a:bodyPr>
            <a:lstStyle/>
            <a:p>
              <a:r>
                <a:rPr lang="en-US" altLang="ja-JP" sz="1333" b="1" dirty="0" smtClean="0">
                  <a:solidFill>
                    <a:srgbClr val="FF0000"/>
                  </a:solidFill>
                </a:rPr>
                <a:t>OS settings</a:t>
              </a:r>
              <a:endParaRPr lang="ja-JP" altLang="en-US" sz="1333" b="1" dirty="0">
                <a:solidFill>
                  <a:srgbClr val="FF0000"/>
                </a:solidFill>
              </a:endParaRPr>
            </a:p>
          </p:txBody>
        </p:sp>
        <p:sp>
          <p:nvSpPr>
            <p:cNvPr id="178" name="テキスト ボックス 177"/>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69" name="角丸四角形 168"/>
            <p:cNvSpPr/>
            <p:nvPr/>
          </p:nvSpPr>
          <p:spPr bwMode="auto">
            <a:xfrm>
              <a:off x="2678430" y="2234358"/>
              <a:ext cx="1793805" cy="2135711"/>
            </a:xfrm>
            <a:prstGeom prst="roundRect">
              <a:avLst>
                <a:gd name="adj" fmla="val 3688"/>
              </a:avLst>
            </a:prstGeom>
            <a:noFill/>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179" name="正方形/長方形 178"/>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24" name="グループ化 223"/>
          <p:cNvGrpSpPr/>
          <p:nvPr/>
        </p:nvGrpSpPr>
        <p:grpSpPr>
          <a:xfrm>
            <a:off x="3178958" y="3032345"/>
            <a:ext cx="2656414" cy="3402297"/>
            <a:chOff x="2546614" y="1843442"/>
            <a:chExt cx="1992311" cy="2551723"/>
          </a:xfrm>
        </p:grpSpPr>
        <p:sp>
          <p:nvSpPr>
            <p:cNvPr id="226" name="テキスト ボックス 225"/>
            <p:cNvSpPr txBox="1"/>
            <p:nvPr/>
          </p:nvSpPr>
          <p:spPr>
            <a:xfrm>
              <a:off x="2546614" y="1843442"/>
              <a:ext cx="1155605" cy="438581"/>
            </a:xfrm>
            <a:prstGeom prst="rect">
              <a:avLst/>
            </a:prstGeom>
            <a:noFill/>
          </p:spPr>
          <p:txBody>
            <a:bodyPr wrap="none" rtlCol="0">
              <a:spAutoFit/>
            </a:bodyPr>
            <a:lstStyle/>
            <a:p>
              <a:r>
                <a:rPr lang="en-US" altLang="ja-JP" sz="1600" b="1" dirty="0" smtClean="0">
                  <a:solidFill>
                    <a:srgbClr val="FF0000"/>
                  </a:solidFill>
                </a:rPr>
                <a:t>Server</a:t>
              </a:r>
              <a:br>
                <a:rPr lang="en-US" altLang="ja-JP" sz="1600" b="1" dirty="0" smtClean="0">
                  <a:solidFill>
                    <a:srgbClr val="FF0000"/>
                  </a:solidFill>
                </a:rPr>
              </a:br>
              <a:r>
                <a:rPr lang="en-US" altLang="ja-JP" sz="1600" b="1" dirty="0" smtClean="0">
                  <a:solidFill>
                    <a:srgbClr val="FF0000"/>
                  </a:solidFill>
                </a:rPr>
                <a:t>construction</a:t>
              </a:r>
              <a:endParaRPr lang="ja-JP" altLang="en-US" sz="1600" b="1" dirty="0">
                <a:solidFill>
                  <a:srgbClr val="FF0000"/>
                </a:solidFill>
              </a:endParaRPr>
            </a:p>
          </p:txBody>
        </p:sp>
        <p:sp>
          <p:nvSpPr>
            <p:cNvPr id="227" name="角丸四角形 226"/>
            <p:cNvSpPr/>
            <p:nvPr/>
          </p:nvSpPr>
          <p:spPr bwMode="auto">
            <a:xfrm>
              <a:off x="2791949" y="3922396"/>
              <a:ext cx="1577340" cy="447674"/>
            </a:xfrm>
            <a:prstGeom prst="roundRect">
              <a:avLst>
                <a:gd name="adj" fmla="val 1907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Start installer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Insert license</a:t>
              </a:r>
              <a:endParaRPr lang="ja-JP" altLang="en-US" sz="1067" b="1" dirty="0">
                <a:solidFill>
                  <a:schemeClr val="bg1">
                    <a:lumMod val="75000"/>
                  </a:schemeClr>
                </a:solidFill>
                <a:latin typeface="+mj-ea"/>
                <a:ea typeface="+mj-ea"/>
              </a:endParaRPr>
            </a:p>
          </p:txBody>
        </p:sp>
        <p:sp>
          <p:nvSpPr>
            <p:cNvPr id="228" name="テキスト ボックス 227"/>
            <p:cNvSpPr txBox="1"/>
            <p:nvPr/>
          </p:nvSpPr>
          <p:spPr>
            <a:xfrm>
              <a:off x="2633750" y="3756717"/>
              <a:ext cx="1899415"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Implement monitor agent</a:t>
              </a:r>
              <a:endParaRPr lang="ja-JP" altLang="en-US" sz="1333" b="1" dirty="0">
                <a:solidFill>
                  <a:schemeClr val="bg1">
                    <a:lumMod val="75000"/>
                  </a:schemeClr>
                </a:solidFill>
              </a:endParaRPr>
            </a:p>
          </p:txBody>
        </p:sp>
        <p:sp>
          <p:nvSpPr>
            <p:cNvPr id="229" name="角丸四角形 228"/>
            <p:cNvSpPr/>
            <p:nvPr/>
          </p:nvSpPr>
          <p:spPr bwMode="auto">
            <a:xfrm>
              <a:off x="2785110" y="3139753"/>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Copy hosts in </a:t>
              </a:r>
              <a:r>
                <a:rPr lang="en-US" altLang="ja-JP" sz="1067" b="1" dirty="0" err="1" smtClean="0">
                  <a:solidFill>
                    <a:schemeClr val="bg1">
                      <a:lumMod val="75000"/>
                    </a:schemeClr>
                  </a:solidFill>
                  <a:latin typeface="+mj-ea"/>
                  <a:ea typeface="+mj-ea"/>
                </a:rPr>
                <a:t>scp</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Backup old hosts</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Replace hosts</a:t>
              </a:r>
              <a:endParaRPr lang="ja-JP" altLang="en-US" sz="1067" b="1" dirty="0">
                <a:solidFill>
                  <a:schemeClr val="bg1">
                    <a:lumMod val="75000"/>
                  </a:schemeClr>
                </a:solidFill>
                <a:latin typeface="+mj-ea"/>
                <a:ea typeface="+mj-ea"/>
              </a:endParaRPr>
            </a:p>
          </p:txBody>
        </p:sp>
        <p:sp>
          <p:nvSpPr>
            <p:cNvPr id="230" name="テキスト ボックス 229"/>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Distribute Hosts files</a:t>
              </a:r>
              <a:endParaRPr lang="ja-JP" altLang="en-US" sz="1333" b="1" dirty="0">
                <a:solidFill>
                  <a:schemeClr val="bg1">
                    <a:lumMod val="75000"/>
                  </a:schemeClr>
                </a:solidFill>
              </a:endParaRPr>
            </a:p>
          </p:txBody>
        </p:sp>
        <p:sp>
          <p:nvSpPr>
            <p:cNvPr id="231" name="テキスト ボックス 230"/>
            <p:cNvSpPr txBox="1"/>
            <p:nvPr/>
          </p:nvSpPr>
          <p:spPr>
            <a:xfrm>
              <a:off x="3428219" y="3600080"/>
              <a:ext cx="214242" cy="161727"/>
            </a:xfrm>
            <a:prstGeom prst="rect">
              <a:avLst/>
            </a:prstGeom>
            <a:noFill/>
          </p:spPr>
          <p:txBody>
            <a:bodyPr wrap="none" rtlCol="0">
              <a:spAutoFit/>
            </a:bodyPr>
            <a:lstStyle/>
            <a:p>
              <a:r>
                <a:rPr lang="ja-JP" altLang="en-US" sz="267" b="1" dirty="0"/>
                <a:t>　●　</a:t>
              </a:r>
              <a:endParaRPr lang="en-US" altLang="ja-JP" sz="267" b="1" dirty="0"/>
            </a:p>
            <a:p>
              <a:r>
                <a:rPr lang="ja-JP" altLang="en-US" sz="267" b="1" dirty="0"/>
                <a:t>　●　</a:t>
              </a:r>
              <a:endParaRPr lang="en-US" altLang="ja-JP" sz="267" b="1" dirty="0"/>
            </a:p>
            <a:p>
              <a:r>
                <a:rPr lang="ja-JP" altLang="en-US" sz="267" b="1" dirty="0"/>
                <a:t>　●　</a:t>
              </a:r>
            </a:p>
          </p:txBody>
        </p:sp>
        <p:sp>
          <p:nvSpPr>
            <p:cNvPr id="232" name="角丸四角形 231"/>
            <p:cNvSpPr/>
            <p:nvPr/>
          </p:nvSpPr>
          <p:spPr bwMode="auto">
            <a:xfrm>
              <a:off x="2785110" y="2364740"/>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Log in with SSH</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Change to super user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Execute .yum </a:t>
              </a:r>
              <a:br>
                <a:rPr lang="en-US" altLang="ja-JP" sz="1067" b="1" dirty="0" smtClean="0">
                  <a:solidFill>
                    <a:schemeClr val="bg1">
                      <a:lumMod val="75000"/>
                    </a:schemeClr>
                  </a:solidFill>
                  <a:latin typeface="+mj-ea"/>
                  <a:ea typeface="+mj-ea"/>
                </a:rPr>
              </a:br>
              <a:r>
                <a:rPr lang="en-US" altLang="ja-JP" sz="1067" b="1" dirty="0" smtClean="0">
                  <a:solidFill>
                    <a:schemeClr val="bg1">
                      <a:lumMod val="75000"/>
                    </a:schemeClr>
                  </a:solidFill>
                  <a:latin typeface="+mj-ea"/>
                  <a:ea typeface="+mj-ea"/>
                </a:rPr>
                <a:t>   and update OS</a:t>
              </a:r>
              <a:endParaRPr lang="ja-JP" altLang="en-US" sz="1067" b="1" dirty="0">
                <a:solidFill>
                  <a:schemeClr val="bg1">
                    <a:lumMod val="75000"/>
                  </a:schemeClr>
                </a:solidFill>
                <a:latin typeface="+mj-ea"/>
                <a:ea typeface="+mj-ea"/>
              </a:endParaRPr>
            </a:p>
          </p:txBody>
        </p:sp>
        <p:sp>
          <p:nvSpPr>
            <p:cNvPr id="233" name="テキスト ボックス 232"/>
            <p:cNvSpPr txBox="1"/>
            <p:nvPr/>
          </p:nvSpPr>
          <p:spPr>
            <a:xfrm>
              <a:off x="2840970" y="2247285"/>
              <a:ext cx="32725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OS</a:t>
              </a:r>
              <a:endParaRPr lang="ja-JP" altLang="en-US" sz="1333" b="1" dirty="0">
                <a:solidFill>
                  <a:schemeClr val="bg1">
                    <a:lumMod val="75000"/>
                  </a:schemeClr>
                </a:solidFill>
              </a:endParaRPr>
            </a:p>
          </p:txBody>
        </p:sp>
        <p:sp>
          <p:nvSpPr>
            <p:cNvPr id="234" name="テキスト ボックス 233"/>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225" name="角丸四角形 224"/>
            <p:cNvSpPr/>
            <p:nvPr/>
          </p:nvSpPr>
          <p:spPr bwMode="auto">
            <a:xfrm>
              <a:off x="2678430" y="2234358"/>
              <a:ext cx="1793805" cy="2135711"/>
            </a:xfrm>
            <a:prstGeom prst="roundRect">
              <a:avLst>
                <a:gd name="adj" fmla="val 3688"/>
              </a:avLst>
            </a:prstGeom>
            <a:no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35" name="正方形/長方形 234"/>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36" name="グループ化 235"/>
          <p:cNvGrpSpPr/>
          <p:nvPr/>
        </p:nvGrpSpPr>
        <p:grpSpPr>
          <a:xfrm>
            <a:off x="9120502" y="3030363"/>
            <a:ext cx="2664629" cy="3403201"/>
            <a:chOff x="2540453" y="1842764"/>
            <a:chExt cx="1998472" cy="2552401"/>
          </a:xfrm>
        </p:grpSpPr>
        <p:sp>
          <p:nvSpPr>
            <p:cNvPr id="238" name="テキスト ボックス 237"/>
            <p:cNvSpPr txBox="1"/>
            <p:nvPr/>
          </p:nvSpPr>
          <p:spPr>
            <a:xfrm>
              <a:off x="2540453" y="1842764"/>
              <a:ext cx="1155605" cy="438581"/>
            </a:xfrm>
            <a:prstGeom prst="rect">
              <a:avLst/>
            </a:prstGeom>
            <a:noFill/>
          </p:spPr>
          <p:txBody>
            <a:bodyPr wrap="none" rtlCol="0">
              <a:spAutoFit/>
            </a:bodyPr>
            <a:lstStyle/>
            <a:p>
              <a:r>
                <a:rPr lang="en-US" altLang="ja-JP" sz="1600" b="1" dirty="0" smtClean="0">
                  <a:solidFill>
                    <a:schemeClr val="bg1">
                      <a:lumMod val="75000"/>
                    </a:schemeClr>
                  </a:solidFill>
                </a:rPr>
                <a:t>Server </a:t>
              </a:r>
              <a:br>
                <a:rPr lang="en-US" altLang="ja-JP" sz="1600" b="1" dirty="0" smtClean="0">
                  <a:solidFill>
                    <a:schemeClr val="bg1">
                      <a:lumMod val="75000"/>
                    </a:schemeClr>
                  </a:solidFill>
                </a:rPr>
              </a:br>
              <a:r>
                <a:rPr lang="en-US" altLang="ja-JP" sz="1600" b="1" dirty="0" smtClean="0">
                  <a:solidFill>
                    <a:schemeClr val="bg1">
                      <a:lumMod val="75000"/>
                    </a:schemeClr>
                  </a:solidFill>
                </a:rPr>
                <a:t>construction</a:t>
              </a:r>
              <a:endParaRPr lang="ja-JP" altLang="en-US" sz="1600" b="1" dirty="0">
                <a:solidFill>
                  <a:schemeClr val="bg1">
                    <a:lumMod val="75000"/>
                  </a:schemeClr>
                </a:solidFill>
              </a:endParaRPr>
            </a:p>
          </p:txBody>
        </p:sp>
        <p:sp>
          <p:nvSpPr>
            <p:cNvPr id="239" name="角丸四角形 238"/>
            <p:cNvSpPr/>
            <p:nvPr/>
          </p:nvSpPr>
          <p:spPr bwMode="auto">
            <a:xfrm>
              <a:off x="2791949" y="3922396"/>
              <a:ext cx="1577340" cy="447674"/>
            </a:xfrm>
            <a:prstGeom prst="roundRect">
              <a:avLst>
                <a:gd name="adj" fmla="val 1907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Start installer</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Insert license</a:t>
              </a:r>
              <a:endParaRPr lang="ja-JP" altLang="en-US" sz="1067" b="1" dirty="0">
                <a:solidFill>
                  <a:srgbClr val="FF0000"/>
                </a:solidFill>
                <a:latin typeface="+mj-ea"/>
                <a:ea typeface="+mj-ea"/>
              </a:endParaRPr>
            </a:p>
          </p:txBody>
        </p:sp>
        <p:sp>
          <p:nvSpPr>
            <p:cNvPr id="240" name="テキスト ボックス 239"/>
            <p:cNvSpPr txBox="1"/>
            <p:nvPr/>
          </p:nvSpPr>
          <p:spPr>
            <a:xfrm>
              <a:off x="2639510" y="3811363"/>
              <a:ext cx="1899415"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Implement monitor agent</a:t>
              </a:r>
              <a:endParaRPr lang="ja-JP" altLang="en-US" sz="1333" b="1" dirty="0">
                <a:solidFill>
                  <a:schemeClr val="bg1">
                    <a:lumMod val="75000"/>
                  </a:schemeClr>
                </a:solidFill>
              </a:endParaRPr>
            </a:p>
          </p:txBody>
        </p:sp>
        <p:sp>
          <p:nvSpPr>
            <p:cNvPr id="241" name="角丸四角形 240"/>
            <p:cNvSpPr/>
            <p:nvPr/>
          </p:nvSpPr>
          <p:spPr bwMode="auto">
            <a:xfrm>
              <a:off x="2785110" y="3139753"/>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Copy hosts in </a:t>
              </a:r>
              <a:r>
                <a:rPr lang="en-US" altLang="ja-JP" sz="1067" b="1" dirty="0" err="1" smtClean="0">
                  <a:solidFill>
                    <a:srgbClr val="FF0000"/>
                  </a:solidFill>
                  <a:latin typeface="+mj-ea"/>
                  <a:ea typeface="+mj-ea"/>
                </a:rPr>
                <a:t>scp</a:t>
              </a:r>
              <a:endParaRPr lang="ja-JP" altLang="en-US"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Backup old hosts</a:t>
              </a:r>
              <a:endParaRPr lang="ja-JP" altLang="en-US"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Replace hosts</a:t>
              </a:r>
              <a:endParaRPr lang="ja-JP" altLang="en-US" sz="1067" b="1" dirty="0">
                <a:solidFill>
                  <a:srgbClr val="FF0000"/>
                </a:solidFill>
                <a:latin typeface="+mj-ea"/>
                <a:ea typeface="+mj-ea"/>
              </a:endParaRPr>
            </a:p>
          </p:txBody>
        </p:sp>
        <p:sp>
          <p:nvSpPr>
            <p:cNvPr id="242" name="テキスト ボックス 241"/>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Distribute Hosts files</a:t>
              </a:r>
              <a:endParaRPr lang="ja-JP" altLang="en-US" sz="1333" b="1" dirty="0">
                <a:solidFill>
                  <a:schemeClr val="bg1">
                    <a:lumMod val="75000"/>
                  </a:schemeClr>
                </a:solidFill>
              </a:endParaRPr>
            </a:p>
          </p:txBody>
        </p:sp>
        <p:sp>
          <p:nvSpPr>
            <p:cNvPr id="243" name="テキスト ボックス 242"/>
            <p:cNvSpPr txBox="1"/>
            <p:nvPr/>
          </p:nvSpPr>
          <p:spPr>
            <a:xfrm>
              <a:off x="3428219" y="3600080"/>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44" name="角丸四角形 243"/>
            <p:cNvSpPr/>
            <p:nvPr/>
          </p:nvSpPr>
          <p:spPr bwMode="auto">
            <a:xfrm>
              <a:off x="2785110" y="2364740"/>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Log in with SSH</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Change to super user</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Execute .yum </a:t>
              </a:r>
              <a:br>
                <a:rPr lang="en-US" altLang="ja-JP" sz="1067" b="1" dirty="0" smtClean="0">
                  <a:solidFill>
                    <a:srgbClr val="FF0000"/>
                  </a:solidFill>
                  <a:latin typeface="+mj-ea"/>
                  <a:ea typeface="+mj-ea"/>
                </a:rPr>
              </a:br>
              <a:r>
                <a:rPr lang="en-US" altLang="ja-JP" sz="1067" b="1" dirty="0" smtClean="0">
                  <a:solidFill>
                    <a:srgbClr val="FF0000"/>
                  </a:solidFill>
                  <a:latin typeface="+mj-ea"/>
                  <a:ea typeface="+mj-ea"/>
                </a:rPr>
                <a:t>   and update OS</a:t>
              </a:r>
              <a:endParaRPr lang="ja-JP" altLang="en-US" sz="1067" b="1" dirty="0">
                <a:solidFill>
                  <a:srgbClr val="FF0000"/>
                </a:solidFill>
                <a:latin typeface="+mj-ea"/>
                <a:ea typeface="+mj-ea"/>
              </a:endParaRPr>
            </a:p>
          </p:txBody>
        </p:sp>
        <p:sp>
          <p:nvSpPr>
            <p:cNvPr id="245" name="テキスト ボックス 244"/>
            <p:cNvSpPr txBox="1"/>
            <p:nvPr/>
          </p:nvSpPr>
          <p:spPr>
            <a:xfrm>
              <a:off x="2840970" y="2247285"/>
              <a:ext cx="911548"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OS settings</a:t>
              </a:r>
              <a:endParaRPr lang="ja-JP" altLang="en-US" sz="1333" b="1" dirty="0">
                <a:solidFill>
                  <a:schemeClr val="bg1">
                    <a:lumMod val="75000"/>
                  </a:schemeClr>
                </a:solidFill>
              </a:endParaRPr>
            </a:p>
          </p:txBody>
        </p:sp>
        <p:sp>
          <p:nvSpPr>
            <p:cNvPr id="246" name="テキスト ボックス 245"/>
            <p:cNvSpPr txBox="1"/>
            <p:nvPr/>
          </p:nvSpPr>
          <p:spPr>
            <a:xfrm>
              <a:off x="3428219" y="2825067"/>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37" name="角丸四角形 236"/>
            <p:cNvSpPr/>
            <p:nvPr/>
          </p:nvSpPr>
          <p:spPr bwMode="auto">
            <a:xfrm>
              <a:off x="2678430" y="2234358"/>
              <a:ext cx="1793805" cy="2135711"/>
            </a:xfrm>
            <a:prstGeom prst="roundRect">
              <a:avLst>
                <a:gd name="adj" fmla="val 3688"/>
              </a:avLst>
            </a:prstGeom>
            <a:noFill/>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47" name="正方形/長方形 246"/>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sp>
        <p:nvSpPr>
          <p:cNvPr id="5" name="正方形/長方形 4"/>
          <p:cNvSpPr/>
          <p:nvPr/>
        </p:nvSpPr>
        <p:spPr bwMode="auto">
          <a:xfrm rot="379106">
            <a:off x="4890962" y="3238512"/>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j-ea"/>
                <a:ea typeface="+mj-ea"/>
              </a:rPr>
              <a:t>Too broad</a:t>
            </a:r>
            <a:endParaRPr lang="ja-JP" altLang="en-US" sz="1600" b="1" dirty="0">
              <a:solidFill>
                <a:schemeClr val="bg1"/>
              </a:solidFill>
              <a:latin typeface="+mj-ea"/>
              <a:ea typeface="+mj-ea"/>
            </a:endParaRPr>
          </a:p>
        </p:txBody>
      </p:sp>
      <p:sp>
        <p:nvSpPr>
          <p:cNvPr id="248" name="正方形/長方形 247"/>
          <p:cNvSpPr/>
          <p:nvPr/>
        </p:nvSpPr>
        <p:spPr bwMode="auto">
          <a:xfrm rot="379106">
            <a:off x="10921711" y="3223223"/>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Too </a:t>
            </a:r>
            <a:br>
              <a:rPr lang="en-US" altLang="ja-JP" sz="1400" b="1" dirty="0" smtClean="0">
                <a:solidFill>
                  <a:schemeClr val="bg1"/>
                </a:solidFill>
                <a:latin typeface="+mj-ea"/>
                <a:ea typeface="+mj-ea"/>
              </a:rPr>
            </a:br>
            <a:r>
              <a:rPr lang="en-US" altLang="ja-JP" sz="1400" b="1" dirty="0" smtClean="0">
                <a:solidFill>
                  <a:schemeClr val="bg1"/>
                </a:solidFill>
                <a:latin typeface="+mj-ea"/>
                <a:ea typeface="+mj-ea"/>
              </a:rPr>
              <a:t>narrow</a:t>
            </a:r>
            <a:endParaRPr lang="ja-JP" altLang="en-US" sz="1400" b="1" dirty="0">
              <a:solidFill>
                <a:schemeClr val="bg1"/>
              </a:solidFill>
              <a:latin typeface="+mj-ea"/>
              <a:ea typeface="+mj-ea"/>
            </a:endParaRPr>
          </a:p>
        </p:txBody>
      </p:sp>
      <p:sp>
        <p:nvSpPr>
          <p:cNvPr id="249" name="正方形/長方形 248"/>
          <p:cNvSpPr/>
          <p:nvPr/>
        </p:nvSpPr>
        <p:spPr bwMode="auto">
          <a:xfrm rot="379106">
            <a:off x="7853650" y="3218147"/>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j-ea"/>
                <a:ea typeface="+mj-ea"/>
              </a:rPr>
              <a:t>Just right</a:t>
            </a:r>
            <a:endParaRPr lang="ja-JP" altLang="en-US" sz="1600" b="1" dirty="0">
              <a:solidFill>
                <a:schemeClr val="bg1"/>
              </a:solidFill>
              <a:latin typeface="+mj-ea"/>
              <a:ea typeface="+mj-ea"/>
            </a:endParaRPr>
          </a:p>
        </p:txBody>
      </p:sp>
      <p:sp>
        <p:nvSpPr>
          <p:cNvPr id="54" name="正方形/長方形 53"/>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smtClean="0">
                <a:latin typeface="+mj-ea"/>
                <a:ea typeface="+mj-ea"/>
              </a:rPr>
              <a:t>　　　</a:t>
            </a:r>
            <a:r>
              <a:rPr lang="ja-JP" altLang="en-US" sz="2400" b="1" dirty="0">
                <a:latin typeface="+mj-ea"/>
              </a:rPr>
              <a:t>① </a:t>
            </a:r>
            <a:r>
              <a:rPr lang="en-US" altLang="ja-JP" sz="2400" b="1" dirty="0">
                <a:latin typeface="+mj-ea"/>
              </a:rPr>
              <a:t>Categorize tasks with “just right” granularity.</a:t>
            </a:r>
          </a:p>
        </p:txBody>
      </p:sp>
      <p:sp>
        <p:nvSpPr>
          <p:cNvPr id="55" name="角丸四角形 5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6" name="下矢印 55"/>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7" name="下矢印 56"/>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8" name="下矢印 57"/>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9" name="下矢印 5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0" name="角丸四角形 59"/>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61" name="角丸四角形 60"/>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62" name="角丸四角形 61"/>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(Conductor)</a:t>
            </a:r>
            <a:endParaRPr lang="ja-JP" altLang="en-US" sz="1600" b="1" dirty="0"/>
          </a:p>
        </p:txBody>
      </p:sp>
      <p:sp>
        <p:nvSpPr>
          <p:cNvPr id="63" name="角丸四角形 62"/>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64" name="角丸四角形 6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(Conductor)</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Tree>
    <p:extLst>
      <p:ext uri="{BB962C8B-B14F-4D97-AF65-F5344CB8AC3E}">
        <p14:creationId xmlns:p14="http://schemas.microsoft.com/office/powerpoint/2010/main" val="4203503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426253047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9" name="正方形/長方形 18"/>
          <p:cNvSpPr/>
          <p:nvPr/>
        </p:nvSpPr>
        <p:spPr bwMode="auto">
          <a:xfrm>
            <a:off x="3013449" y="1312061"/>
            <a:ext cx="8937252" cy="514136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900" b="1" dirty="0">
              <a:latin typeface="+mj-ea"/>
              <a:ea typeface="+mj-ea"/>
            </a:endParaRPr>
          </a:p>
          <a:p>
            <a:r>
              <a:rPr lang="en-US" altLang="ja-JP" sz="1400" b="1" dirty="0" smtClean="0">
                <a:latin typeface="+mj-ea"/>
                <a:ea typeface="+mj-ea"/>
              </a:rPr>
              <a:t>Estimate the effects of the operations and arrange them by priority. Once we know the effects, we can prioritize the tasks and decide whether to automate them or not.</a:t>
            </a:r>
            <a:endParaRPr lang="en-US" altLang="ja-JP" sz="1400" b="1" dirty="0">
              <a:latin typeface="+mj-ea"/>
              <a:ea typeface="+mj-ea"/>
            </a:endParaRPr>
          </a:p>
          <a:p>
            <a:endParaRPr lang="en-US" altLang="ja-JP" sz="900" b="1" dirty="0">
              <a:latin typeface="+mj-ea"/>
              <a:ea typeface="+mj-ea"/>
            </a:endParaRPr>
          </a:p>
          <a:p>
            <a:r>
              <a:rPr lang="en-US" altLang="ja-JP" sz="1400" b="1" dirty="0" smtClean="0">
                <a:latin typeface="+mj-ea"/>
                <a:ea typeface="+mj-ea"/>
              </a:rPr>
              <a:t>Estimated effects includes the number of times the operation is used per year, the number of target devices and the number of man-hours per project. If the number isn’t a quantitative number, it is possible to sort them by “Large”, “Medium”, or “Small". The following is an example of an organized list of operations with priority.</a:t>
            </a:r>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r>
              <a:rPr lang="en-US" altLang="ja-JP" sz="1400" b="1" dirty="0" smtClean="0">
                <a:solidFill>
                  <a:schemeClr val="tx1"/>
                </a:solidFill>
                <a:latin typeface="+mj-ea"/>
                <a:ea typeface="+mj-ea"/>
              </a:rPr>
              <a:t>As a general rule, automation tends to be more effective for common tasks, since they are used more often per year. Additionally</a:t>
            </a:r>
            <a:r>
              <a:rPr lang="en-US" altLang="ja-JP" sz="1400" b="1" dirty="0" smtClean="0">
                <a:latin typeface="+mj-ea"/>
              </a:rPr>
              <a:t>, by reviewing the granularity of the tasks, we can find out which tasks are common.</a:t>
            </a:r>
            <a:endParaRPr lang="en-US" altLang="ja-JP" sz="1400" b="1" dirty="0">
              <a:solidFill>
                <a:schemeClr val="tx1"/>
              </a:solidFill>
              <a:latin typeface="+mj-ea"/>
            </a:endParaRPr>
          </a:p>
        </p:txBody>
      </p:sp>
      <p:graphicFrame>
        <p:nvGraphicFramePr>
          <p:cNvPr id="3" name="表 2"/>
          <p:cNvGraphicFramePr>
            <a:graphicFrameLocks noGrp="1"/>
          </p:cNvGraphicFramePr>
          <p:nvPr>
            <p:extLst>
              <p:ext uri="{D42A27DB-BD31-4B8C-83A1-F6EECF244321}">
                <p14:modId xmlns:p14="http://schemas.microsoft.com/office/powerpoint/2010/main" val="36800347"/>
              </p:ext>
            </p:extLst>
          </p:nvPr>
        </p:nvGraphicFramePr>
        <p:xfrm>
          <a:off x="3174768" y="3061443"/>
          <a:ext cx="8647223" cy="246126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en-US" altLang="ja-JP" sz="1050" dirty="0" smtClean="0"/>
                        <a:t>Operation</a:t>
                      </a:r>
                      <a:endParaRPr kumimoji="1" lang="ja-JP" altLang="en-US" sz="1050" dirty="0"/>
                    </a:p>
                  </a:txBody>
                  <a:tcPr marL="121920" marR="121920" marT="60960" marB="60960"/>
                </a:tc>
                <a:tc>
                  <a:txBody>
                    <a:bodyPr/>
                    <a:lstStyle/>
                    <a:p>
                      <a:r>
                        <a:rPr kumimoji="1" lang="en-US" altLang="ja-JP" sz="1050" dirty="0" smtClean="0"/>
                        <a:t>Times</a:t>
                      </a:r>
                      <a:r>
                        <a:rPr kumimoji="1" lang="en-US" altLang="ja-JP" sz="1050" baseline="0" dirty="0" smtClean="0"/>
                        <a:t> used</a:t>
                      </a:r>
                      <a:endParaRPr kumimoji="1" lang="ja-JP" altLang="en-US" sz="1050" dirty="0"/>
                    </a:p>
                  </a:txBody>
                  <a:tcPr marL="121920" marR="121920" marT="60960" marB="60960"/>
                </a:tc>
                <a:tc>
                  <a:txBody>
                    <a:bodyPr/>
                    <a:lstStyle/>
                    <a:p>
                      <a:r>
                        <a:rPr kumimoji="1" lang="en-US" altLang="ja-JP" sz="1050" dirty="0" smtClean="0"/>
                        <a:t>Number of devices</a:t>
                      </a:r>
                      <a:endParaRPr kumimoji="1" lang="ja-JP" altLang="en-US" sz="1050" dirty="0"/>
                    </a:p>
                  </a:txBody>
                  <a:tcPr marL="121920" marR="121920" marT="60960" marB="60960"/>
                </a:tc>
                <a:tc>
                  <a:txBody>
                    <a:bodyPr/>
                    <a:lstStyle/>
                    <a:p>
                      <a:r>
                        <a:rPr kumimoji="1" lang="en-US" altLang="ja-JP" sz="1050" dirty="0" smtClean="0"/>
                        <a:t>Man-hour per worker</a:t>
                      </a:r>
                      <a:endParaRPr kumimoji="1" lang="ja-JP" altLang="en-US" sz="1050" dirty="0"/>
                    </a:p>
                  </a:txBody>
                  <a:tcPr marL="121920" marR="121920" marT="60960" marB="60960"/>
                </a:tc>
                <a:tc>
                  <a:txBody>
                    <a:bodyPr/>
                    <a:lstStyle/>
                    <a:p>
                      <a:r>
                        <a:rPr kumimoji="1" lang="en-US" altLang="ja-JP" sz="1050" dirty="0" smtClean="0"/>
                        <a:t>Man-hour</a:t>
                      </a:r>
                      <a:endParaRPr kumimoji="1" lang="ja-JP" altLang="en-US" sz="1050" dirty="0"/>
                    </a:p>
                  </a:txBody>
                  <a:tcPr marL="121920" marR="121920" marT="60960" marB="60960"/>
                </a:tc>
                <a:tc>
                  <a:txBody>
                    <a:bodyPr/>
                    <a:lstStyle/>
                    <a:p>
                      <a:r>
                        <a:rPr kumimoji="1" lang="en-US" altLang="ja-JP" sz="1050" dirty="0" smtClean="0"/>
                        <a:t>Priority</a:t>
                      </a:r>
                      <a:endParaRPr kumimoji="1" lang="ja-JP" altLang="en-US" sz="1050" dirty="0"/>
                    </a:p>
                  </a:txBody>
                  <a:tcPr marL="121920" marR="121920" marT="60960" marB="60960"/>
                </a:tc>
                <a:tc>
                  <a:txBody>
                    <a:bodyPr/>
                    <a:lstStyle/>
                    <a:p>
                      <a:r>
                        <a:rPr kumimoji="1" lang="en-US" altLang="ja-JP" sz="1050" dirty="0" smtClean="0"/>
                        <a:t>Remarks</a:t>
                      </a:r>
                      <a:endParaRPr kumimoji="1" lang="ja-JP" altLang="en-US" sz="1050" dirty="0"/>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050" dirty="0" smtClean="0"/>
                        <a:t>OS settings</a:t>
                      </a:r>
                      <a:endParaRPr kumimoji="1" lang="ja-JP" altLang="en-US" sz="1050" dirty="0"/>
                    </a:p>
                  </a:txBody>
                  <a:tcPr marL="121920" marR="121920" marT="60960" marB="60960"/>
                </a:tc>
                <a:tc>
                  <a:txBody>
                    <a:bodyPr/>
                    <a:lstStyle/>
                    <a:p>
                      <a:pPr algn="r"/>
                      <a:r>
                        <a:rPr kumimoji="1" lang="en-US" altLang="ja-JP" sz="1050" dirty="0" smtClean="0"/>
                        <a:t>50</a:t>
                      </a:r>
                      <a:endParaRPr kumimoji="1" lang="ja-JP" altLang="en-US" sz="1050" dirty="0"/>
                    </a:p>
                  </a:txBody>
                  <a:tcPr marL="121920" marR="121920" marT="60960" marB="60960"/>
                </a:tc>
                <a:tc>
                  <a:txBody>
                    <a:bodyPr/>
                    <a:lstStyle/>
                    <a:p>
                      <a:pPr algn="r"/>
                      <a:r>
                        <a:rPr kumimoji="1" lang="en-US" altLang="ja-JP" sz="1050" dirty="0" smtClean="0"/>
                        <a:t>50</a:t>
                      </a:r>
                      <a:endParaRPr kumimoji="1" lang="ja-JP" altLang="en-US" sz="1050" dirty="0"/>
                    </a:p>
                  </a:txBody>
                  <a:tcPr marL="121920" marR="121920" marT="60960" marB="60960"/>
                </a:tc>
                <a:tc>
                  <a:txBody>
                    <a:bodyPr/>
                    <a:lstStyle/>
                    <a:p>
                      <a:pPr algn="r"/>
                      <a:r>
                        <a:rPr kumimoji="1" lang="en-US" altLang="ja-JP" sz="1050" dirty="0" smtClean="0"/>
                        <a:t>10H</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High</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Requires 2 persons</a:t>
                      </a:r>
                      <a:endParaRPr kumimoji="1" lang="ja-JP" altLang="en-US" sz="1050" dirty="0"/>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050" dirty="0" smtClean="0"/>
                        <a:t>Distribute Hosts files</a:t>
                      </a:r>
                      <a:endParaRPr kumimoji="1" lang="ja-JP" altLang="en-US" sz="1050" dirty="0"/>
                    </a:p>
                  </a:txBody>
                  <a:tcPr marL="121920" marR="121920" marT="60960" marB="60960"/>
                </a:tc>
                <a:tc>
                  <a:txBody>
                    <a:bodyPr/>
                    <a:lstStyle/>
                    <a:p>
                      <a:pPr algn="r"/>
                      <a:r>
                        <a:rPr kumimoji="1" lang="en-US" altLang="ja-JP" sz="1050" dirty="0" smtClean="0"/>
                        <a:t>200</a:t>
                      </a:r>
                      <a:endParaRPr kumimoji="1" lang="ja-JP" altLang="en-US" sz="1050" dirty="0"/>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50" dirty="0" smtClean="0"/>
                        <a:t>50</a:t>
                      </a:r>
                      <a:endParaRPr kumimoji="1" lang="ja-JP" altLang="en-US" sz="1050" dirty="0" smtClean="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r"/>
                      <a:r>
                        <a:rPr kumimoji="1" lang="en-US" altLang="ja-JP" sz="1050" dirty="0" smtClean="0"/>
                        <a:t>0.5H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Middle</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Updates 4 times a year</a:t>
                      </a:r>
                      <a:endParaRPr kumimoji="1" lang="ja-JP" altLang="en-US" sz="1050" dirty="0"/>
                    </a:p>
                  </a:txBody>
                  <a:tcPr marL="121920" marR="121920" marT="60960" marB="60960"/>
                </a:tc>
                <a:extLst>
                  <a:ext uri="{0D108BD9-81ED-4DB2-BD59-A6C34878D82A}">
                    <a16:rowId xmlns:a16="http://schemas.microsoft.com/office/drawing/2014/main" val="1846480229"/>
                  </a:ext>
                </a:extLst>
              </a:tr>
              <a:tr h="325120">
                <a:tc>
                  <a:txBody>
                    <a:bodyPr/>
                    <a:lstStyle/>
                    <a:p>
                      <a:r>
                        <a:rPr kumimoji="1" lang="en-US" altLang="ja-JP" sz="1050" dirty="0" smtClean="0"/>
                        <a:t>Implement monitor agent</a:t>
                      </a:r>
                      <a:endParaRPr kumimoji="1" lang="ja-JP" altLang="en-US" sz="1050" dirty="0"/>
                    </a:p>
                  </a:txBody>
                  <a:tcPr marL="121920" marR="121920" marT="60960" marB="60960"/>
                </a:tc>
                <a:tc>
                  <a:txBody>
                    <a:bodyPr/>
                    <a:lstStyle/>
                    <a:p>
                      <a:pPr algn="r"/>
                      <a:r>
                        <a:rPr kumimoji="1" lang="en-US" altLang="ja-JP" sz="1050" dirty="0" smtClean="0"/>
                        <a:t>30</a:t>
                      </a:r>
                      <a:endParaRPr kumimoji="1" lang="ja-JP" altLang="en-US" sz="1050" dirty="0"/>
                    </a:p>
                  </a:txBody>
                  <a:tcPr marL="121920" marR="121920" marT="60960" marB="60960"/>
                </a:tc>
                <a:tc>
                  <a:txBody>
                    <a:bodyPr/>
                    <a:lstStyle/>
                    <a:p>
                      <a:pPr algn="r"/>
                      <a:r>
                        <a:rPr kumimoji="1" lang="en-US" altLang="ja-JP" sz="1050" dirty="0" smtClean="0"/>
                        <a:t>30</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Low</a:t>
                      </a:r>
                      <a:endParaRPr kumimoji="1" lang="ja-JP" altLang="en-US" sz="1050" b="1" dirty="0">
                        <a:solidFill>
                          <a:srgbClr val="FF0000"/>
                        </a:solidFill>
                      </a:endParaRPr>
                    </a:p>
                  </a:txBody>
                  <a:tcPr marL="121920" marR="121920" marT="60960" marB="60960"/>
                </a:tc>
                <a:tc>
                  <a:txBody>
                    <a:bodyPr/>
                    <a:lstStyle/>
                    <a:p>
                      <a:endParaRPr kumimoji="1" lang="ja-JP" altLang="en-US" sz="105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050" dirty="0" smtClean="0"/>
                        <a:t>Update</a:t>
                      </a:r>
                      <a:r>
                        <a:rPr kumimoji="1" lang="en-US" altLang="ja-JP" sz="1050" baseline="0" dirty="0" smtClean="0"/>
                        <a:t> Web contents</a:t>
                      </a:r>
                      <a:endParaRPr kumimoji="1" lang="ja-JP" altLang="en-US" sz="1050" dirty="0"/>
                    </a:p>
                  </a:txBody>
                  <a:tcPr marL="121920" marR="121920" marT="60960" marB="60960"/>
                </a:tc>
                <a:tc>
                  <a:txBody>
                    <a:bodyPr/>
                    <a:lstStyle/>
                    <a:p>
                      <a:pPr algn="r"/>
                      <a:r>
                        <a:rPr kumimoji="1" lang="en-US" altLang="ja-JP" sz="1050" dirty="0" smtClean="0"/>
                        <a:t>600</a:t>
                      </a:r>
                      <a:endParaRPr kumimoji="1" lang="ja-JP" altLang="en-US" sz="1050" dirty="0"/>
                    </a:p>
                  </a:txBody>
                  <a:tcPr marL="121920" marR="121920" marT="60960" marB="60960"/>
                </a:tc>
                <a:tc>
                  <a:txBody>
                    <a:bodyPr/>
                    <a:lstStyle/>
                    <a:p>
                      <a:pPr algn="r"/>
                      <a:r>
                        <a:rPr kumimoji="1" lang="en-US" altLang="ja-JP" sz="1050" dirty="0" smtClean="0"/>
                        <a:t>5</a:t>
                      </a:r>
                      <a:endParaRPr kumimoji="1" lang="ja-JP" altLang="en-US" sz="1050" dirty="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High</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Updates 10 times a month</a:t>
                      </a:r>
                      <a:endParaRPr kumimoji="1" lang="ja-JP" altLang="en-US" sz="1050" dirty="0"/>
                    </a:p>
                  </a:txBody>
                  <a:tcPr marL="121920" marR="121920" marT="60960" marB="60960"/>
                </a:tc>
                <a:extLst>
                  <a:ext uri="{0D108BD9-81ED-4DB2-BD59-A6C34878D82A}">
                    <a16:rowId xmlns:a16="http://schemas.microsoft.com/office/drawing/2014/main" val="2195210369"/>
                  </a:ext>
                </a:extLst>
              </a:tr>
              <a:tr h="325120">
                <a:tc>
                  <a:txBody>
                    <a:bodyPr/>
                    <a:lstStyle/>
                    <a:p>
                      <a:r>
                        <a:rPr kumimoji="1" lang="en-US" altLang="ja-JP" sz="1050" dirty="0" smtClean="0"/>
                        <a:t>Summarize</a:t>
                      </a:r>
                      <a:r>
                        <a:rPr kumimoji="1" lang="en-US" altLang="ja-JP" sz="1050" baseline="0" dirty="0" smtClean="0"/>
                        <a:t> Access log</a:t>
                      </a:r>
                      <a:endParaRPr kumimoji="1" lang="ja-JP" altLang="en-US" sz="1050" dirty="0"/>
                    </a:p>
                  </a:txBody>
                  <a:tcPr marL="121920" marR="121920" marT="60960" marB="60960"/>
                </a:tc>
                <a:tc>
                  <a:txBody>
                    <a:bodyPr/>
                    <a:lstStyle/>
                    <a:p>
                      <a:pPr algn="r"/>
                      <a:r>
                        <a:rPr kumimoji="1" lang="en-US" altLang="ja-JP" sz="1050" dirty="0" smtClean="0"/>
                        <a:t>60</a:t>
                      </a:r>
                      <a:endParaRPr kumimoji="1" lang="ja-JP" altLang="en-US" sz="1050" dirty="0"/>
                    </a:p>
                  </a:txBody>
                  <a:tcPr marL="121920" marR="121920" marT="60960" marB="60960"/>
                </a:tc>
                <a:tc>
                  <a:txBody>
                    <a:bodyPr/>
                    <a:lstStyle/>
                    <a:p>
                      <a:pPr algn="r"/>
                      <a:r>
                        <a:rPr kumimoji="1" lang="en-US" altLang="ja-JP" sz="1050" dirty="0" smtClean="0"/>
                        <a:t>5</a:t>
                      </a:r>
                      <a:endParaRPr kumimoji="1" lang="ja-JP" altLang="en-US" sz="1050" dirty="0"/>
                    </a:p>
                  </a:txBody>
                  <a:tcPr marL="121920" marR="121920" marT="60960" marB="60960"/>
                </a:tc>
                <a:tc>
                  <a:txBody>
                    <a:bodyPr/>
                    <a:lstStyle/>
                    <a:p>
                      <a:pPr algn="r"/>
                      <a:r>
                        <a:rPr kumimoji="1" lang="en-US" altLang="ja-JP" sz="1050" dirty="0" smtClean="0"/>
                        <a:t>2H</a:t>
                      </a:r>
                      <a:endParaRPr kumimoji="1" lang="ja-JP" altLang="en-US" sz="1050" dirty="0"/>
                    </a:p>
                  </a:txBody>
                  <a:tcPr marL="121920" marR="121920" marT="60960" marB="60960"/>
                </a:tc>
                <a:tc>
                  <a:txBody>
                    <a:bodyPr/>
                    <a:lstStyle/>
                    <a:p>
                      <a:pPr algn="r"/>
                      <a:r>
                        <a:rPr kumimoji="1" lang="en-US" altLang="ja-JP" sz="1050" dirty="0" smtClean="0"/>
                        <a:t>2H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Low</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Executed</a:t>
                      </a:r>
                      <a:r>
                        <a:rPr kumimoji="1" lang="en-US" altLang="ja-JP" sz="1050" baseline="0" dirty="0" smtClean="0"/>
                        <a:t> at the end of the month</a:t>
                      </a:r>
                      <a:endParaRPr kumimoji="1" lang="ja-JP" altLang="en-US" sz="1050" dirty="0"/>
                    </a:p>
                  </a:txBody>
                  <a:tcPr marL="121920" marR="121920" marT="60960" marB="60960"/>
                </a:tc>
                <a:extLst>
                  <a:ext uri="{0D108BD9-81ED-4DB2-BD59-A6C34878D82A}">
                    <a16:rowId xmlns:a16="http://schemas.microsoft.com/office/drawing/2014/main" val="1881358318"/>
                  </a:ext>
                </a:extLst>
              </a:tr>
            </a:tbl>
          </a:graphicData>
        </a:graphic>
      </p:graphicFrame>
      <p:sp>
        <p:nvSpPr>
          <p:cNvPr id="16" name="正方形/長方形 15"/>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　　　</a:t>
            </a:r>
            <a:r>
              <a:rPr lang="ja-JP" altLang="en-US" sz="1600" b="1" dirty="0" smtClean="0">
                <a:latin typeface="+mj-ea"/>
                <a:ea typeface="+mj-ea"/>
              </a:rPr>
              <a:t>   ② </a:t>
            </a:r>
            <a:r>
              <a:rPr lang="ja-JP" altLang="en-US" sz="1600" b="1" dirty="0" smtClean="0">
                <a:latin typeface="+mj-ea"/>
              </a:rPr>
              <a:t> </a:t>
            </a:r>
            <a:r>
              <a:rPr lang="en-US" altLang="ja-JP" sz="1600" b="1" dirty="0">
                <a:latin typeface="+mj-ea"/>
              </a:rPr>
              <a:t>Estimate the effects of the operation and arrange them by priority</a:t>
            </a:r>
          </a:p>
        </p:txBody>
      </p:sp>
      <p:sp>
        <p:nvSpPr>
          <p:cNvPr id="20" name="角丸四角形 19"/>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下矢印 21"/>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3" name="下矢印 2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角丸四角形 23"/>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25" name="角丸四角形 24"/>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26" name="角丸四角形 25"/>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(Conductor)</a:t>
            </a:r>
            <a:endParaRPr lang="ja-JP" altLang="en-US" sz="1600" b="1" dirty="0"/>
          </a:p>
        </p:txBody>
      </p:sp>
      <p:sp>
        <p:nvSpPr>
          <p:cNvPr id="27" name="角丸四角形 26"/>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28" name="角丸四角形 27"/>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(Conductor)</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Tree>
    <p:extLst>
      <p:ext uri="{BB962C8B-B14F-4D97-AF65-F5344CB8AC3E}">
        <p14:creationId xmlns:p14="http://schemas.microsoft.com/office/powerpoint/2010/main" val="4183924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ext uri="{D42A27DB-BD31-4B8C-83A1-F6EECF244321}">
                <p14:modId xmlns:p14="http://schemas.microsoft.com/office/powerpoint/2010/main" val="118935925"/>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smtClean="0">
                <a:latin typeface="+mj-ea"/>
              </a:rPr>
              <a:t>Make the categorized tasks more detailed and reduce them to more specific operations</a:t>
            </a:r>
            <a:r>
              <a:rPr lang="en-US" altLang="ja-JP" sz="1600" b="1" dirty="0">
                <a:latin typeface="+mj-ea"/>
              </a:rPr>
              <a:t>.</a:t>
            </a:r>
          </a:p>
          <a:p>
            <a:r>
              <a:rPr lang="en-US" altLang="ja-JP" sz="1600" b="1" dirty="0" smtClean="0">
                <a:latin typeface="+mj-ea"/>
              </a:rPr>
              <a:t>Detailing operations can be based on existing procedures and other documents.</a:t>
            </a:r>
            <a:endParaRPr lang="ja-JP" altLang="en-US" sz="1600"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endParaRPr lang="en-US" altLang="ja-JP" sz="1000" b="1" dirty="0" smtClean="0"/>
          </a:p>
          <a:p>
            <a:pPr algn="ctr"/>
            <a:r>
              <a:rPr lang="en-US" altLang="ja-JP" sz="1000" b="1" dirty="0" smtClean="0"/>
              <a:t>registered </a:t>
            </a:r>
            <a:r>
              <a:rPr lang="en-US" altLang="ja-JP" sz="1000" b="1" dirty="0"/>
              <a:t>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graphicFrame>
        <p:nvGraphicFramePr>
          <p:cNvPr id="25" name="表 24"/>
          <p:cNvGraphicFramePr>
            <a:graphicFrameLocks noGrp="1"/>
          </p:cNvGraphicFramePr>
          <p:nvPr>
            <p:extLst>
              <p:ext uri="{D42A27DB-BD31-4B8C-83A1-F6EECF244321}">
                <p14:modId xmlns:p14="http://schemas.microsoft.com/office/powerpoint/2010/main" val="2980292436"/>
              </p:ext>
            </p:extLst>
          </p:nvPr>
        </p:nvGraphicFramePr>
        <p:xfrm>
          <a:off x="3013448" y="2592019"/>
          <a:ext cx="2345691" cy="3048000"/>
        </p:xfrm>
        <a:graphic>
          <a:graphicData uri="http://schemas.openxmlformats.org/drawingml/2006/table">
            <a:tbl>
              <a:tblPr firstRow="1" bandRow="1">
                <a:tableStyleId>{93296810-A885-4BE3-A3E7-6D5BEEA58F35}</a:tableStyleId>
              </a:tblPr>
              <a:tblGrid>
                <a:gridCol w="2345691">
                  <a:extLst>
                    <a:ext uri="{9D8B030D-6E8A-4147-A177-3AD203B41FA5}">
                      <a16:colId xmlns:a16="http://schemas.microsoft.com/office/drawing/2014/main" val="1855014555"/>
                    </a:ext>
                  </a:extLst>
                </a:gridCol>
              </a:tblGrid>
              <a:tr h="365760">
                <a:tc>
                  <a:txBody>
                    <a:bodyPr/>
                    <a:lstStyle/>
                    <a:p>
                      <a:r>
                        <a:rPr kumimoji="1" lang="en-US" altLang="ja-JP" sz="1600" dirty="0" smtClean="0"/>
                        <a:t>Categorized</a:t>
                      </a:r>
                      <a:r>
                        <a:rPr kumimoji="1" lang="en-US" altLang="ja-JP" sz="1600" baseline="0" dirty="0" smtClean="0"/>
                        <a:t> tasks</a:t>
                      </a:r>
                      <a:endParaRPr kumimoji="1" lang="ja-JP" altLang="en-US" sz="1600" dirty="0"/>
                    </a:p>
                  </a:txBody>
                  <a:tcPr marL="121920" marR="121920" marT="60960" marB="60960"/>
                </a:tc>
                <a:extLst>
                  <a:ext uri="{0D108BD9-81ED-4DB2-BD59-A6C34878D82A}">
                    <a16:rowId xmlns:a16="http://schemas.microsoft.com/office/drawing/2014/main" val="262913053"/>
                  </a:ext>
                </a:extLst>
              </a:tr>
              <a:tr h="365760">
                <a:tc>
                  <a:txBody>
                    <a:bodyPr/>
                    <a:lstStyle/>
                    <a:p>
                      <a:r>
                        <a:rPr kumimoji="1" lang="en-US" altLang="ja-JP" sz="1600" dirty="0" smtClean="0"/>
                        <a:t>OS settings</a:t>
                      </a:r>
                      <a:endParaRPr kumimoji="1" lang="ja-JP" altLang="en-US" sz="1600" dirty="0"/>
                    </a:p>
                  </a:txBody>
                  <a:tcPr marL="121920" marR="121920" marT="60960" marB="60960"/>
                </a:tc>
                <a:extLst>
                  <a:ext uri="{0D108BD9-81ED-4DB2-BD59-A6C34878D82A}">
                    <a16:rowId xmlns:a16="http://schemas.microsoft.com/office/drawing/2014/main" val="980766265"/>
                  </a:ext>
                </a:extLst>
              </a:tr>
              <a:tr h="365760">
                <a:tc>
                  <a:txBody>
                    <a:bodyPr/>
                    <a:lstStyle/>
                    <a:p>
                      <a:r>
                        <a:rPr kumimoji="1" lang="en-US" altLang="ja-JP" sz="1600" dirty="0" smtClean="0"/>
                        <a:t>Distribute Hosts files</a:t>
                      </a:r>
                      <a:endParaRPr kumimoji="1" lang="ja-JP" altLang="en-US" sz="1600" dirty="0"/>
                    </a:p>
                  </a:txBody>
                  <a:tcPr marL="121920" marR="121920" marT="60960" marB="60960"/>
                </a:tc>
                <a:extLst>
                  <a:ext uri="{0D108BD9-81ED-4DB2-BD59-A6C34878D82A}">
                    <a16:rowId xmlns:a16="http://schemas.microsoft.com/office/drawing/2014/main" val="1846480229"/>
                  </a:ext>
                </a:extLst>
              </a:tr>
              <a:tr h="365760">
                <a:tc>
                  <a:txBody>
                    <a:bodyPr/>
                    <a:lstStyle/>
                    <a:p>
                      <a:r>
                        <a:rPr kumimoji="1" lang="en-US" altLang="ja-JP" sz="1600" dirty="0" smtClean="0"/>
                        <a:t>Implement monitor agent</a:t>
                      </a:r>
                      <a:endParaRPr kumimoji="1" lang="ja-JP" altLang="en-US" sz="1600" dirty="0"/>
                    </a:p>
                  </a:txBody>
                  <a:tcPr marL="121920" marR="121920" marT="60960" marB="60960"/>
                </a:tc>
                <a:extLst>
                  <a:ext uri="{0D108BD9-81ED-4DB2-BD59-A6C34878D82A}">
                    <a16:rowId xmlns:a16="http://schemas.microsoft.com/office/drawing/2014/main" val="4243030109"/>
                  </a:ext>
                </a:extLst>
              </a:tr>
              <a:tr h="365760">
                <a:tc>
                  <a:txBody>
                    <a:bodyPr/>
                    <a:lstStyle/>
                    <a:p>
                      <a:r>
                        <a:rPr kumimoji="1" lang="en-US" altLang="ja-JP" sz="1600" dirty="0" smtClean="0"/>
                        <a:t>Web</a:t>
                      </a:r>
                      <a:r>
                        <a:rPr kumimoji="1" lang="ja-JP" altLang="en-US" sz="1600" baseline="0" dirty="0" smtClean="0"/>
                        <a:t> </a:t>
                      </a:r>
                      <a:r>
                        <a:rPr kumimoji="1" lang="en-US" altLang="ja-JP" sz="1600" baseline="0" dirty="0" smtClean="0"/>
                        <a:t>container</a:t>
                      </a:r>
                      <a:endParaRPr kumimoji="1" lang="ja-JP" altLang="en-US" sz="1600" dirty="0"/>
                    </a:p>
                  </a:txBody>
                  <a:tcPr marL="121920" marR="121920" marT="60960" marB="60960"/>
                </a:tc>
                <a:extLst>
                  <a:ext uri="{0D108BD9-81ED-4DB2-BD59-A6C34878D82A}">
                    <a16:rowId xmlns:a16="http://schemas.microsoft.com/office/drawing/2014/main" val="2195210369"/>
                  </a:ext>
                </a:extLst>
              </a:tr>
              <a:tr h="365760">
                <a:tc>
                  <a:txBody>
                    <a:bodyPr/>
                    <a:lstStyle/>
                    <a:p>
                      <a:r>
                        <a:rPr kumimoji="1" lang="en-US" altLang="ja-JP" sz="1600" b="0" dirty="0" smtClean="0"/>
                        <a:t>Summarize access log</a:t>
                      </a:r>
                      <a:endParaRPr kumimoji="1" lang="ja-JP" altLang="en-US" sz="1600" b="0" dirty="0"/>
                    </a:p>
                  </a:txBody>
                  <a:tcPr marL="121920" marR="121920" marT="60960" marB="60960"/>
                </a:tc>
                <a:extLst>
                  <a:ext uri="{0D108BD9-81ED-4DB2-BD59-A6C34878D82A}">
                    <a16:rowId xmlns:a16="http://schemas.microsoft.com/office/drawing/2014/main" val="1881358318"/>
                  </a:ext>
                </a:extLst>
              </a:tr>
              <a:tr h="365760">
                <a:tc>
                  <a:txBody>
                    <a:bodyPr/>
                    <a:lstStyle/>
                    <a:p>
                      <a:pPr algn="ctr"/>
                      <a:r>
                        <a:rPr kumimoji="1" lang="en-US" altLang="ja-JP" sz="1600" b="0" dirty="0" smtClean="0"/>
                        <a:t>………</a:t>
                      </a:r>
                      <a:endParaRPr kumimoji="1" lang="ja-JP" altLang="en-US" sz="1600" b="0" dirty="0"/>
                    </a:p>
                  </a:txBody>
                  <a:tcPr marL="121920" marR="121920" marT="60960" marB="60960"/>
                </a:tc>
                <a:extLst>
                  <a:ext uri="{0D108BD9-81ED-4DB2-BD59-A6C34878D82A}">
                    <a16:rowId xmlns:a16="http://schemas.microsoft.com/office/drawing/2014/main" val="2521151943"/>
                  </a:ext>
                </a:extLst>
              </a:tr>
            </a:tbl>
          </a:graphicData>
        </a:graphic>
      </p:graphicFrame>
      <p:sp>
        <p:nvSpPr>
          <p:cNvPr id="28" name="正方形/長方形 2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31" name="正方形/長方形 3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32" name="正方形/長方形 31"/>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a:t>
            </a:r>
            <a:r>
              <a:rPr lang="ja-JP" altLang="en-US" sz="2133" b="1" dirty="0" smtClean="0">
                <a:latin typeface="+mj-ea"/>
                <a:ea typeface="+mj-ea"/>
              </a:rPr>
              <a:t>①</a:t>
            </a:r>
            <a:r>
              <a:rPr lang="en-US" altLang="ja-JP" sz="2133" b="1" dirty="0" smtClean="0">
                <a:latin typeface="+mj-ea"/>
              </a:rPr>
              <a:t>Backup, Run operation and Acquire backup.</a:t>
            </a:r>
            <a:endParaRPr lang="en-US" altLang="ja-JP" sz="2133" b="1" dirty="0">
              <a:latin typeface="+mj-ea"/>
            </a:endParaRPr>
          </a:p>
        </p:txBody>
      </p:sp>
      <p:sp>
        <p:nvSpPr>
          <p:cNvPr id="33" name="角丸四角形 32"/>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4" name="下矢印 33"/>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grpSp>
        <p:nvGrpSpPr>
          <p:cNvPr id="4" name="グループ化 3"/>
          <p:cNvGrpSpPr/>
          <p:nvPr/>
        </p:nvGrpSpPr>
        <p:grpSpPr>
          <a:xfrm>
            <a:off x="6457180" y="2199295"/>
            <a:ext cx="3815400" cy="1665701"/>
            <a:chOff x="4198163" y="1650232"/>
            <a:chExt cx="2238722" cy="1249276"/>
          </a:xfrm>
        </p:grpSpPr>
        <p:sp>
          <p:nvSpPr>
            <p:cNvPr id="39" name="角丸四角形 38"/>
            <p:cNvSpPr/>
            <p:nvPr/>
          </p:nvSpPr>
          <p:spPr bwMode="auto">
            <a:xfrm>
              <a:off x="4198163" y="1815161"/>
              <a:ext cx="2238722" cy="1084347"/>
            </a:xfrm>
            <a:prstGeom prst="roundRect">
              <a:avLst>
                <a:gd name="adj" fmla="val 9125"/>
              </a:avLst>
            </a:prstGeom>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Log in with SSH</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Change to super user</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Execute .yum and update OS</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40" name="テキスト ボックス 39"/>
            <p:cNvSpPr txBox="1"/>
            <p:nvPr/>
          </p:nvSpPr>
          <p:spPr>
            <a:xfrm>
              <a:off x="4254023" y="1650232"/>
              <a:ext cx="1066638" cy="253916"/>
            </a:xfrm>
            <a:prstGeom prst="rect">
              <a:avLst/>
            </a:prstGeom>
            <a:solidFill>
              <a:schemeClr val="lt1"/>
            </a:solidFill>
          </p:spPr>
          <p:txBody>
            <a:bodyPr wrap="none" rtlCol="0">
              <a:spAutoFit/>
            </a:bodyPr>
            <a:lstStyle/>
            <a:p>
              <a:r>
                <a:rPr lang="en-US" altLang="ja-JP" sz="1600" b="1" dirty="0" smtClean="0"/>
                <a:t>OS settings</a:t>
              </a:r>
              <a:endParaRPr lang="ja-JP" altLang="en-US" sz="1600" b="1" dirty="0"/>
            </a:p>
          </p:txBody>
        </p:sp>
      </p:grpSp>
      <p:grpSp>
        <p:nvGrpSpPr>
          <p:cNvPr id="3" name="グループ化 2"/>
          <p:cNvGrpSpPr/>
          <p:nvPr/>
        </p:nvGrpSpPr>
        <p:grpSpPr>
          <a:xfrm>
            <a:off x="7482074" y="3429119"/>
            <a:ext cx="2995457" cy="1440724"/>
            <a:chOff x="6616052" y="2294158"/>
            <a:chExt cx="2246593" cy="1080543"/>
          </a:xfrm>
        </p:grpSpPr>
        <p:sp>
          <p:nvSpPr>
            <p:cNvPr id="37" name="角丸四角形 36"/>
            <p:cNvSpPr/>
            <p:nvPr/>
          </p:nvSpPr>
          <p:spPr bwMode="auto">
            <a:xfrm>
              <a:off x="6616052" y="2432658"/>
              <a:ext cx="2246593" cy="942043"/>
            </a:xfrm>
            <a:prstGeom prst="roundRect">
              <a:avLst>
                <a:gd name="adj" fmla="val 9125"/>
              </a:avLst>
            </a:prstGeom>
            <a:ln>
              <a:solidFill>
                <a:schemeClr val="accent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Copy hosts in </a:t>
              </a:r>
              <a:r>
                <a:rPr lang="en-US" altLang="ja-JP" sz="1600" b="1" dirty="0" err="1" smtClean="0">
                  <a:solidFill>
                    <a:schemeClr val="tx1"/>
                  </a:solidFill>
                  <a:latin typeface="+mj-ea"/>
                  <a:ea typeface="+mj-ea"/>
                </a:rPr>
                <a:t>scp</a:t>
              </a:r>
              <a:endParaRPr lang="ja-JP" altLang="en-US"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Backup old hosts</a:t>
              </a:r>
              <a:endParaRPr lang="ja-JP" altLang="en-US"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Change hosts</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p>
          </p:txBody>
        </p:sp>
        <p:sp>
          <p:nvSpPr>
            <p:cNvPr id="38" name="テキスト ボックス 37"/>
            <p:cNvSpPr txBox="1"/>
            <p:nvPr/>
          </p:nvSpPr>
          <p:spPr>
            <a:xfrm>
              <a:off x="6721620" y="2294158"/>
              <a:ext cx="1897731" cy="253916"/>
            </a:xfrm>
            <a:prstGeom prst="rect">
              <a:avLst/>
            </a:prstGeom>
            <a:solidFill>
              <a:schemeClr val="lt1"/>
            </a:solidFill>
          </p:spPr>
          <p:txBody>
            <a:bodyPr wrap="none" rtlCol="0">
              <a:spAutoFit/>
            </a:bodyPr>
            <a:lstStyle/>
            <a:p>
              <a:r>
                <a:rPr lang="en-US" altLang="ja-JP" sz="1600" b="1" dirty="0" smtClean="0"/>
                <a:t>Distribute Hosts files</a:t>
              </a:r>
              <a:endParaRPr lang="ja-JP" altLang="en-US" sz="1600" b="1" dirty="0"/>
            </a:p>
          </p:txBody>
        </p:sp>
      </p:grpSp>
      <p:grpSp>
        <p:nvGrpSpPr>
          <p:cNvPr id="5" name="グループ化 4"/>
          <p:cNvGrpSpPr/>
          <p:nvPr/>
        </p:nvGrpSpPr>
        <p:grpSpPr>
          <a:xfrm>
            <a:off x="8714287" y="4514924"/>
            <a:ext cx="3127496" cy="1180249"/>
            <a:chOff x="6257572" y="3691546"/>
            <a:chExt cx="2345623" cy="885187"/>
          </a:xfrm>
        </p:grpSpPr>
        <p:sp>
          <p:nvSpPr>
            <p:cNvPr id="30" name="角丸四角形 29"/>
            <p:cNvSpPr/>
            <p:nvPr/>
          </p:nvSpPr>
          <p:spPr bwMode="auto">
            <a:xfrm>
              <a:off x="6257572" y="3840343"/>
              <a:ext cx="2097073" cy="736390"/>
            </a:xfrm>
            <a:prstGeom prst="roundRect">
              <a:avLst>
                <a:gd name="adj" fmla="val 19075"/>
              </a:avLst>
            </a:prstGeom>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Start installer</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Insert license</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36" name="テキスト ボックス 35"/>
            <p:cNvSpPr txBox="1"/>
            <p:nvPr/>
          </p:nvSpPr>
          <p:spPr>
            <a:xfrm>
              <a:off x="6313433" y="3691546"/>
              <a:ext cx="2289762" cy="253916"/>
            </a:xfrm>
            <a:prstGeom prst="rect">
              <a:avLst/>
            </a:prstGeom>
            <a:solidFill>
              <a:schemeClr val="lt1"/>
            </a:solidFill>
          </p:spPr>
          <p:txBody>
            <a:bodyPr wrap="none" rtlCol="0">
              <a:spAutoFit/>
            </a:bodyPr>
            <a:lstStyle/>
            <a:p>
              <a:r>
                <a:rPr lang="en-US" altLang="ja-JP" sz="1600" b="1" dirty="0" smtClean="0"/>
                <a:t>Implement Monitor agent.</a:t>
              </a:r>
              <a:endParaRPr lang="ja-JP" altLang="en-US" sz="1600" b="1" dirty="0"/>
            </a:p>
          </p:txBody>
        </p:sp>
      </p:grpSp>
      <p:cxnSp>
        <p:nvCxnSpPr>
          <p:cNvPr id="7" name="直線矢印コネクタ 6"/>
          <p:cNvCxnSpPr/>
          <p:nvPr/>
        </p:nvCxnSpPr>
        <p:spPr bwMode="auto">
          <a:xfrm flipV="1">
            <a:off x="5359139" y="2990687"/>
            <a:ext cx="966112" cy="15141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矢印コネクタ 40"/>
          <p:cNvCxnSpPr/>
          <p:nvPr/>
        </p:nvCxnSpPr>
        <p:spPr bwMode="auto">
          <a:xfrm>
            <a:off x="5359139" y="3498041"/>
            <a:ext cx="2020047" cy="8180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25" idx="3"/>
          </p:cNvCxnSpPr>
          <p:nvPr/>
        </p:nvCxnSpPr>
        <p:spPr bwMode="auto">
          <a:xfrm>
            <a:off x="5359139" y="4116019"/>
            <a:ext cx="3355148" cy="138002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5406878" y="2692259"/>
            <a:ext cx="1079142" cy="338554"/>
          </a:xfrm>
          <a:prstGeom prst="rect">
            <a:avLst/>
          </a:prstGeom>
          <a:noFill/>
        </p:spPr>
        <p:txBody>
          <a:bodyPr wrap="none" rtlCol="0">
            <a:spAutoFit/>
          </a:bodyPr>
          <a:lstStyle/>
          <a:p>
            <a:r>
              <a:rPr lang="en-US" altLang="ja-JP" sz="1600" b="1" dirty="0" smtClean="0">
                <a:solidFill>
                  <a:srgbClr val="FF0000"/>
                </a:solidFill>
              </a:rPr>
              <a:t>Detailed</a:t>
            </a:r>
            <a:endParaRPr lang="ja-JP" altLang="en-US" sz="1600" b="1" dirty="0">
              <a:solidFill>
                <a:srgbClr val="FF0000"/>
              </a:solidFill>
            </a:endParaRPr>
          </a:p>
        </p:txBody>
      </p:sp>
      <p:sp>
        <p:nvSpPr>
          <p:cNvPr id="47" name="テキスト ボックス 46"/>
          <p:cNvSpPr txBox="1"/>
          <p:nvPr/>
        </p:nvSpPr>
        <p:spPr>
          <a:xfrm>
            <a:off x="5562445" y="3393519"/>
            <a:ext cx="1079142" cy="338554"/>
          </a:xfrm>
          <a:prstGeom prst="rect">
            <a:avLst/>
          </a:prstGeom>
          <a:noFill/>
        </p:spPr>
        <p:txBody>
          <a:bodyPr wrap="none" rtlCol="0">
            <a:spAutoFit/>
          </a:bodyPr>
          <a:lstStyle/>
          <a:p>
            <a:r>
              <a:rPr lang="en-US" altLang="ja-JP" sz="1600" b="1" dirty="0">
                <a:solidFill>
                  <a:srgbClr val="FF0000"/>
                </a:solidFill>
              </a:rPr>
              <a:t>Detailed</a:t>
            </a:r>
            <a:endParaRPr lang="ja-JP" altLang="en-US" sz="1600" b="1" dirty="0">
              <a:solidFill>
                <a:srgbClr val="FF0000"/>
              </a:solidFill>
            </a:endParaRPr>
          </a:p>
        </p:txBody>
      </p:sp>
      <p:sp>
        <p:nvSpPr>
          <p:cNvPr id="48" name="テキスト ボックス 47"/>
          <p:cNvSpPr txBox="1"/>
          <p:nvPr/>
        </p:nvSpPr>
        <p:spPr>
          <a:xfrm>
            <a:off x="5698323" y="4338502"/>
            <a:ext cx="1079142" cy="338554"/>
          </a:xfrm>
          <a:prstGeom prst="rect">
            <a:avLst/>
          </a:prstGeom>
          <a:noFill/>
        </p:spPr>
        <p:txBody>
          <a:bodyPr wrap="none" rtlCol="0">
            <a:spAutoFit/>
          </a:bodyPr>
          <a:lstStyle/>
          <a:p>
            <a:r>
              <a:rPr lang="en-US" altLang="ja-JP" sz="1600" b="1" dirty="0">
                <a:solidFill>
                  <a:srgbClr val="FF0000"/>
                </a:solidFill>
              </a:rPr>
              <a:t>Detailed</a:t>
            </a:r>
            <a:endParaRPr lang="ja-JP" altLang="en-US" sz="1600" b="1" dirty="0">
              <a:solidFill>
                <a:srgbClr val="FF0000"/>
              </a:solidFill>
            </a:endParaRPr>
          </a:p>
        </p:txBody>
      </p:sp>
    </p:spTree>
    <p:extLst>
      <p:ext uri="{BB962C8B-B14F-4D97-AF65-F5344CB8AC3E}">
        <p14:creationId xmlns:p14="http://schemas.microsoft.com/office/powerpoint/2010/main" val="3873009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We recommend to structure the detailed operations in sets of 3 </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This configuration ensures that backups and evidence are available at all times, meaning that the operations can be safely re-used.</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As an example, the following is the configuration of a procedure that distributes hosts files.</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5" name="角丸四角形 14"/>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graphicFrame>
        <p:nvGraphicFramePr>
          <p:cNvPr id="20" name="表 19"/>
          <p:cNvGraphicFramePr>
            <a:graphicFrameLocks noGrp="1"/>
          </p:cNvGraphicFramePr>
          <p:nvPr>
            <p:extLst>
              <p:ext uri="{D42A27DB-BD31-4B8C-83A1-F6EECF244321}">
                <p14:modId xmlns:p14="http://schemas.microsoft.com/office/powerpoint/2010/main" val="559527080"/>
              </p:ext>
            </p:extLst>
          </p:nvPr>
        </p:nvGraphicFramePr>
        <p:xfrm>
          <a:off x="4280191" y="4529484"/>
          <a:ext cx="6403764" cy="1950720"/>
        </p:xfrm>
        <a:graphic>
          <a:graphicData uri="http://schemas.openxmlformats.org/drawingml/2006/table">
            <a:tbl>
              <a:tblPr firstRow="1" bandRow="1">
                <a:tableStyleId>{93296810-A885-4BE3-A3E7-6D5BEEA58F35}</a:tableStyleId>
              </a:tblPr>
              <a:tblGrid>
                <a:gridCol w="2110740">
                  <a:extLst>
                    <a:ext uri="{9D8B030D-6E8A-4147-A177-3AD203B41FA5}">
                      <a16:colId xmlns:a16="http://schemas.microsoft.com/office/drawing/2014/main" val="1855014555"/>
                    </a:ext>
                  </a:extLst>
                </a:gridCol>
                <a:gridCol w="4293024">
                  <a:extLst>
                    <a:ext uri="{9D8B030D-6E8A-4147-A177-3AD203B41FA5}">
                      <a16:colId xmlns:a16="http://schemas.microsoft.com/office/drawing/2014/main" val="1183324811"/>
                    </a:ext>
                  </a:extLst>
                </a:gridCol>
              </a:tblGrid>
              <a:tr h="365760">
                <a:tc>
                  <a:txBody>
                    <a:bodyPr/>
                    <a:lstStyle/>
                    <a:p>
                      <a:r>
                        <a:rPr kumimoji="1" lang="en-US" altLang="ja-JP" sz="1600" dirty="0" smtClean="0"/>
                        <a:t>Process</a:t>
                      </a:r>
                      <a:endParaRPr kumimoji="1" lang="ja-JP" altLang="en-US" sz="1600" dirty="0"/>
                    </a:p>
                  </a:txBody>
                  <a:tcPr marL="121920" marR="121920" marT="60960" marB="60960"/>
                </a:tc>
                <a:tc>
                  <a:txBody>
                    <a:bodyPr/>
                    <a:lstStyle/>
                    <a:p>
                      <a:r>
                        <a:rPr kumimoji="1" lang="en-US" altLang="ja-JP" sz="1600" dirty="0" smtClean="0"/>
                        <a:t>Specific</a:t>
                      </a:r>
                      <a:r>
                        <a:rPr kumimoji="1" lang="en-US" altLang="ja-JP" sz="1600" baseline="0" dirty="0" smtClean="0"/>
                        <a:t> procedure</a:t>
                      </a:r>
                      <a:endParaRPr kumimoji="1" lang="ja-JP" altLang="en-US" sz="1600" dirty="0"/>
                    </a:p>
                  </a:txBody>
                  <a:tcPr marL="121920" marR="121920" marT="60960" marB="60960"/>
                </a:tc>
                <a:extLst>
                  <a:ext uri="{0D108BD9-81ED-4DB2-BD59-A6C34878D82A}">
                    <a16:rowId xmlns:a16="http://schemas.microsoft.com/office/drawing/2014/main" val="262913053"/>
                  </a:ext>
                </a:extLst>
              </a:tr>
              <a:tr h="365760">
                <a:tc>
                  <a:txBody>
                    <a:bodyPr/>
                    <a:lstStyle/>
                    <a:p>
                      <a:pPr marL="342900" indent="-342900" algn="l">
                        <a:buAutoNum type="arabicParenBoth"/>
                      </a:pPr>
                      <a:r>
                        <a:rPr kumimoji="1" lang="en-US" altLang="ja-JP" sz="1600" dirty="0" smtClean="0"/>
                        <a:t>Backup</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Takes</a:t>
                      </a:r>
                      <a:r>
                        <a:rPr kumimoji="1" lang="en-US" altLang="ja-JP" sz="1600" baseline="0" dirty="0" smtClean="0"/>
                        <a:t> back up of current hosts files.</a:t>
                      </a:r>
                      <a:endParaRPr kumimoji="1" lang="ja-JP" altLang="en-US" sz="1600" dirty="0" smtClean="0"/>
                    </a:p>
                  </a:txBody>
                  <a:tcPr marL="121920" marR="121920" marT="60960" marB="60960"/>
                </a:tc>
                <a:extLst>
                  <a:ext uri="{0D108BD9-81ED-4DB2-BD59-A6C34878D82A}">
                    <a16:rowId xmlns:a16="http://schemas.microsoft.com/office/drawing/2014/main" val="98076626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(2) Run</a:t>
                      </a:r>
                      <a:r>
                        <a:rPr kumimoji="1" lang="en-US" altLang="ja-JP" sz="1600" baseline="0" dirty="0" smtClean="0"/>
                        <a:t> operation</a:t>
                      </a:r>
                      <a:endParaRPr kumimoji="1" lang="ja-JP" altLang="en-US" sz="1600" dirty="0" smtClean="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aseline="0" dirty="0" smtClean="0"/>
                        <a:t>Copies new host files to the designated place.</a:t>
                      </a:r>
                      <a:endParaRPr kumimoji="1" lang="ja-JP" altLang="en-US" sz="1600" dirty="0" smtClean="0"/>
                    </a:p>
                  </a:txBody>
                  <a:tcPr marL="121920" marR="121920" marT="60960" marB="60960"/>
                </a:tc>
                <a:extLst>
                  <a:ext uri="{0D108BD9-81ED-4DB2-BD59-A6C34878D82A}">
                    <a16:rowId xmlns:a16="http://schemas.microsoft.com/office/drawing/2014/main" val="1846480229"/>
                  </a:ext>
                </a:extLst>
              </a:tr>
              <a:tr h="365760">
                <a:tc>
                  <a:txBody>
                    <a:bodyPr/>
                    <a:lstStyle/>
                    <a:p>
                      <a:pPr algn="l"/>
                      <a:r>
                        <a:rPr kumimoji="1" lang="en-US" altLang="ja-JP" sz="1600" dirty="0" smtClean="0"/>
                        <a:t>(3) Acquire</a:t>
                      </a:r>
                      <a:r>
                        <a:rPr kumimoji="1" lang="en-US" altLang="ja-JP" sz="1600" baseline="0" dirty="0" smtClean="0"/>
                        <a:t> evidence</a:t>
                      </a:r>
                      <a:endParaRPr kumimoji="1" lang="ja-JP" altLang="en-US" sz="1600" dirty="0"/>
                    </a:p>
                  </a:txBody>
                  <a:tcPr marL="121920" marR="121920" marT="60960" marB="60960"/>
                </a:tc>
                <a:tc>
                  <a:txBody>
                    <a:bodyPr/>
                    <a:lstStyle/>
                    <a:p>
                      <a:pPr algn="l"/>
                      <a:r>
                        <a:rPr kumimoji="1" lang="en-US" altLang="ja-JP" sz="1600" dirty="0" smtClean="0"/>
                        <a:t>Saves</a:t>
                      </a:r>
                      <a:r>
                        <a:rPr kumimoji="1" lang="en-US" altLang="ja-JP" sz="1600" baseline="0" dirty="0" smtClean="0"/>
                        <a:t> successful name resolution results.</a:t>
                      </a:r>
                      <a:endParaRPr kumimoji="1" lang="ja-JP" altLang="en-US" sz="1600" dirty="0"/>
                    </a:p>
                  </a:txBody>
                  <a:tcPr marL="121920" marR="121920" marT="60960" marB="60960"/>
                </a:tc>
                <a:extLst>
                  <a:ext uri="{0D108BD9-81ED-4DB2-BD59-A6C34878D82A}">
                    <a16:rowId xmlns:a16="http://schemas.microsoft.com/office/drawing/2014/main" val="2195210369"/>
                  </a:ext>
                </a:extLst>
              </a:tr>
            </a:tbl>
          </a:graphicData>
        </a:graphic>
      </p:graphicFrame>
      <p:sp>
        <p:nvSpPr>
          <p:cNvPr id="21" name="正方形/長方形 20"/>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Backup, Run operation and Acquire backup.</a:t>
            </a:r>
          </a:p>
        </p:txBody>
      </p:sp>
      <p:sp>
        <p:nvSpPr>
          <p:cNvPr id="22" name="角丸四角形 2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 name="ホームベース 4"/>
          <p:cNvSpPr/>
          <p:nvPr/>
        </p:nvSpPr>
        <p:spPr bwMode="auto">
          <a:xfrm>
            <a:off x="8887801"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(3) </a:t>
            </a:r>
            <a:r>
              <a:rPr lang="en-US" altLang="ja-JP" sz="1600" b="1" dirty="0" smtClean="0">
                <a:solidFill>
                  <a:schemeClr val="bg1"/>
                </a:solidFill>
                <a:latin typeface="+mj-ea"/>
                <a:ea typeface="+mj-ea"/>
              </a:rPr>
              <a:t>Acquire </a:t>
            </a:r>
            <a:br>
              <a:rPr lang="en-US" altLang="ja-JP" sz="1600" b="1" dirty="0" smtClean="0">
                <a:solidFill>
                  <a:schemeClr val="bg1"/>
                </a:solidFill>
                <a:latin typeface="+mj-ea"/>
                <a:ea typeface="+mj-ea"/>
              </a:rPr>
            </a:br>
            <a:r>
              <a:rPr lang="en-US" altLang="ja-JP" sz="1600" b="1" dirty="0" smtClean="0">
                <a:solidFill>
                  <a:schemeClr val="bg1"/>
                </a:solidFill>
                <a:latin typeface="+mj-ea"/>
                <a:ea typeface="+mj-ea"/>
              </a:rPr>
              <a:t>evidence</a:t>
            </a:r>
            <a:endParaRPr lang="ja-JP" altLang="en-US" sz="1600" b="1" dirty="0">
              <a:solidFill>
                <a:schemeClr val="bg1"/>
              </a:solidFill>
              <a:latin typeface="+mj-ea"/>
              <a:ea typeface="+mj-ea"/>
            </a:endParaRPr>
          </a:p>
        </p:txBody>
      </p:sp>
      <p:sp>
        <p:nvSpPr>
          <p:cNvPr id="25" name="ホームベース 24"/>
          <p:cNvSpPr/>
          <p:nvPr/>
        </p:nvSpPr>
        <p:spPr bwMode="auto">
          <a:xfrm>
            <a:off x="6342168"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(2) </a:t>
            </a:r>
            <a:r>
              <a:rPr lang="en-US" altLang="ja-JP" sz="1600" b="1" dirty="0" smtClean="0">
                <a:solidFill>
                  <a:schemeClr val="bg1"/>
                </a:solidFill>
                <a:latin typeface="+mj-ea"/>
                <a:ea typeface="+mj-ea"/>
              </a:rPr>
              <a:t>Run Operation</a:t>
            </a:r>
            <a:endParaRPr lang="ja-JP" altLang="en-US" sz="1600" b="1" dirty="0">
              <a:solidFill>
                <a:schemeClr val="bg1"/>
              </a:solidFill>
              <a:latin typeface="+mj-ea"/>
              <a:ea typeface="+mj-ea"/>
            </a:endParaRPr>
          </a:p>
        </p:txBody>
      </p:sp>
      <p:sp>
        <p:nvSpPr>
          <p:cNvPr id="26" name="ホームベース 25"/>
          <p:cNvSpPr/>
          <p:nvPr/>
        </p:nvSpPr>
        <p:spPr bwMode="auto">
          <a:xfrm>
            <a:off x="3796535"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(1) </a:t>
            </a:r>
            <a:r>
              <a:rPr lang="en-US" altLang="ja-JP" sz="1600" b="1" dirty="0" smtClean="0">
                <a:solidFill>
                  <a:schemeClr val="bg1"/>
                </a:solidFill>
                <a:latin typeface="+mj-ea"/>
                <a:ea typeface="+mj-ea"/>
              </a:rPr>
              <a:t>Backup</a:t>
            </a:r>
            <a:endParaRPr lang="ja-JP" altLang="en-US" sz="1600" b="1" dirty="0">
              <a:solidFill>
                <a:schemeClr val="bg1"/>
              </a:solidFill>
              <a:latin typeface="+mj-ea"/>
              <a:ea typeface="+mj-ea"/>
            </a:endParaRPr>
          </a:p>
        </p:txBody>
      </p:sp>
    </p:spTree>
    <p:extLst>
      <p:ext uri="{BB962C8B-B14F-4D97-AF65-F5344CB8AC3E}">
        <p14:creationId xmlns:p14="http://schemas.microsoft.com/office/powerpoint/2010/main" val="242255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Prepare Ansible files (Playbook, Etc.) to execute the procedure. You can create new one or use existing ones.</a:t>
            </a:r>
            <a:endParaRPr lang="ja-JP" altLang="en-US" sz="2133"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30" name="正方形/長方形 29"/>
          <p:cNvSpPr/>
          <p:nvPr/>
        </p:nvSpPr>
        <p:spPr bwMode="auto">
          <a:xfrm>
            <a:off x="3013449" y="5091784"/>
            <a:ext cx="8937251" cy="137738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① </a:t>
            </a:r>
            <a:r>
              <a:rPr lang="en-US" altLang="ja-JP" b="1" dirty="0" smtClean="0">
                <a:latin typeface="+mj-ea"/>
              </a:rPr>
              <a:t>Reuse any existing files available</a:t>
            </a:r>
            <a:endParaRPr lang="en-US" altLang="ja-JP" b="1" dirty="0">
              <a:latin typeface="+mj-ea"/>
            </a:endParaRPr>
          </a:p>
          <a:p>
            <a:r>
              <a:rPr lang="ja-JP" altLang="en-US" b="1" dirty="0">
                <a:latin typeface="+mj-ea"/>
              </a:rPr>
              <a:t>　　　② </a:t>
            </a:r>
            <a:r>
              <a:rPr lang="en-US" altLang="ja-JP" b="1" dirty="0" smtClean="0">
                <a:latin typeface="+mj-ea"/>
              </a:rPr>
              <a:t>Variablize any values that changes for each operation run.</a:t>
            </a:r>
            <a:endParaRPr lang="en-US" altLang="ja-JP" b="1" dirty="0">
              <a:latin typeface="+mj-ea"/>
            </a:endParaRPr>
          </a:p>
          <a:p>
            <a:r>
              <a:rPr lang="ja-JP" altLang="en-US" b="1" dirty="0">
                <a:latin typeface="+mj-ea"/>
              </a:rPr>
              <a:t>　　　③ </a:t>
            </a:r>
            <a:r>
              <a:rPr lang="en-US" altLang="ja-JP" b="1" dirty="0" smtClean="0">
                <a:latin typeface="+mj-ea"/>
              </a:rPr>
              <a:t>Keep similar processes concise by repeating.</a:t>
            </a:r>
            <a:endParaRPr lang="en-US" altLang="ja-JP" b="1" dirty="0">
              <a:latin typeface="+mj-ea"/>
            </a:endParaRPr>
          </a:p>
          <a:p>
            <a:r>
              <a:rPr lang="ja-JP" altLang="en-US" b="1" dirty="0">
                <a:latin typeface="+mj-ea"/>
              </a:rPr>
              <a:t>　　　④ </a:t>
            </a:r>
            <a:r>
              <a:rPr lang="en-US" altLang="ja-JP" b="1" dirty="0" smtClean="0">
                <a:latin typeface="+mj-ea"/>
              </a:rPr>
              <a:t>Create a standard configuration for templates.</a:t>
            </a:r>
            <a:endParaRPr lang="en-US" altLang="ja-JP" b="1" dirty="0">
              <a:latin typeface="+mj-ea"/>
            </a:endParaRPr>
          </a:p>
        </p:txBody>
      </p:sp>
      <p:sp>
        <p:nvSpPr>
          <p:cNvPr id="31" name="角丸四角形 30"/>
          <p:cNvSpPr/>
          <p:nvPr/>
        </p:nvSpPr>
        <p:spPr bwMode="auto">
          <a:xfrm rot="20999056">
            <a:off x="2623594" y="5084282"/>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3" name="下矢印 3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cxnSp>
        <p:nvCxnSpPr>
          <p:cNvPr id="28" name="直線コネクタ 27"/>
          <p:cNvCxnSpPr/>
          <p:nvPr/>
        </p:nvCxnSpPr>
        <p:spPr bwMode="auto">
          <a:xfrm>
            <a:off x="7297545" y="2349506"/>
            <a:ext cx="0" cy="254761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二等辺三角形 31"/>
          <p:cNvSpPr/>
          <p:nvPr/>
        </p:nvSpPr>
        <p:spPr bwMode="auto">
          <a:xfrm rot="5400000">
            <a:off x="6910246" y="3572262"/>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テキスト ボックス 34"/>
          <p:cNvSpPr txBox="1"/>
          <p:nvPr/>
        </p:nvSpPr>
        <p:spPr>
          <a:xfrm>
            <a:off x="2614333" y="2370824"/>
            <a:ext cx="3793026" cy="420564"/>
          </a:xfrm>
          <a:prstGeom prst="rect">
            <a:avLst/>
          </a:prstGeom>
          <a:noFill/>
        </p:spPr>
        <p:txBody>
          <a:bodyPr wrap="none" rtlCol="0">
            <a:spAutoFit/>
          </a:bodyPr>
          <a:lstStyle/>
          <a:p>
            <a:r>
              <a:rPr lang="en-US" altLang="ja-JP" sz="2133" u="sng" dirty="0"/>
              <a:t>【</a:t>
            </a:r>
            <a:r>
              <a:rPr lang="en-US" altLang="ja-JP" sz="2133" u="sng" dirty="0" smtClean="0"/>
              <a:t>Ansible</a:t>
            </a:r>
            <a:r>
              <a:rPr lang="ja-JP" altLang="en-US" sz="2133" u="sng" dirty="0"/>
              <a:t> </a:t>
            </a:r>
            <a:r>
              <a:rPr lang="en-US" altLang="ja-JP" sz="2133" u="sng" dirty="0" smtClean="0"/>
              <a:t>file preparation】</a:t>
            </a:r>
            <a:endParaRPr lang="ja-JP" altLang="en-US" sz="2133" u="sng" dirty="0"/>
          </a:p>
        </p:txBody>
      </p:sp>
      <p:sp>
        <p:nvSpPr>
          <p:cNvPr id="36" name="テキスト ボックス 35"/>
          <p:cNvSpPr txBox="1"/>
          <p:nvPr/>
        </p:nvSpPr>
        <p:spPr>
          <a:xfrm>
            <a:off x="7482074" y="2263385"/>
            <a:ext cx="3269806" cy="748795"/>
          </a:xfrm>
          <a:prstGeom prst="rect">
            <a:avLst/>
          </a:prstGeom>
          <a:noFill/>
        </p:spPr>
        <p:txBody>
          <a:bodyPr wrap="none" rtlCol="0">
            <a:spAutoFit/>
          </a:bodyPr>
          <a:lstStyle/>
          <a:p>
            <a:r>
              <a:rPr lang="en-US" altLang="ja-JP" sz="2133" u="sng" dirty="0"/>
              <a:t>【</a:t>
            </a:r>
            <a:r>
              <a:rPr lang="en-US" altLang="ja-JP" sz="2133" u="sng" dirty="0" smtClean="0"/>
              <a:t>Ansible</a:t>
            </a:r>
            <a:r>
              <a:rPr lang="ja-JP" altLang="en-US" sz="2133" u="sng" dirty="0"/>
              <a:t> </a:t>
            </a:r>
            <a:r>
              <a:rPr lang="en-US" altLang="ja-JP" sz="2133" u="sng" dirty="0" smtClean="0"/>
              <a:t>files</a:t>
            </a:r>
            <a:br>
              <a:rPr lang="en-US" altLang="ja-JP" sz="2133" u="sng" dirty="0" smtClean="0"/>
            </a:br>
            <a:r>
              <a:rPr lang="en-US" altLang="ja-JP" sz="2133" dirty="0" smtClean="0"/>
              <a:t>	    </a:t>
            </a:r>
            <a:r>
              <a:rPr lang="en-US" altLang="ja-JP" sz="2133" u="sng" dirty="0" smtClean="0"/>
              <a:t>registration】</a:t>
            </a:r>
            <a:endParaRPr lang="ja-JP" altLang="en-US" sz="2133" u="sng" dirty="0"/>
          </a:p>
        </p:txBody>
      </p:sp>
      <p:grpSp>
        <p:nvGrpSpPr>
          <p:cNvPr id="40" name="グループ化 39"/>
          <p:cNvGrpSpPr/>
          <p:nvPr/>
        </p:nvGrpSpPr>
        <p:grpSpPr>
          <a:xfrm>
            <a:off x="8055468" y="4035264"/>
            <a:ext cx="609600" cy="649016"/>
            <a:chOff x="531334" y="767018"/>
            <a:chExt cx="457200" cy="486762"/>
          </a:xfrm>
        </p:grpSpPr>
        <p:sp>
          <p:nvSpPr>
            <p:cNvPr id="41" name="正方形/長方形 40"/>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2" name="グループ化 41"/>
            <p:cNvGrpSpPr>
              <a:grpSpLocks noChangeAspect="1"/>
            </p:cNvGrpSpPr>
            <p:nvPr/>
          </p:nvGrpSpPr>
          <p:grpSpPr bwMode="gray">
            <a:xfrm>
              <a:off x="562146" y="1031158"/>
              <a:ext cx="175160" cy="195072"/>
              <a:chOff x="863600" y="1071564"/>
              <a:chExt cx="823913" cy="917576"/>
            </a:xfrm>
          </p:grpSpPr>
          <p:sp>
            <p:nvSpPr>
              <p:cNvPr id="52" name="フリーフォーム 5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3" name="グループ化 42"/>
            <p:cNvGrpSpPr>
              <a:grpSpLocks noChangeAspect="1"/>
            </p:cNvGrpSpPr>
            <p:nvPr/>
          </p:nvGrpSpPr>
          <p:grpSpPr bwMode="gray">
            <a:xfrm>
              <a:off x="770594" y="1027024"/>
              <a:ext cx="175160" cy="195072"/>
              <a:chOff x="863600" y="1071564"/>
              <a:chExt cx="823913" cy="917576"/>
            </a:xfrm>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4" name="グループ化 43"/>
            <p:cNvGrpSpPr>
              <a:grpSpLocks noChangeAspect="1"/>
            </p:cNvGrpSpPr>
            <p:nvPr/>
          </p:nvGrpSpPr>
          <p:grpSpPr bwMode="gray">
            <a:xfrm>
              <a:off x="562146" y="793687"/>
              <a:ext cx="175160" cy="195072"/>
              <a:chOff x="863600" y="1071564"/>
              <a:chExt cx="823913" cy="917576"/>
            </a:xfrm>
          </p:grpSpPr>
          <p:sp>
            <p:nvSpPr>
              <p:cNvPr id="48" name="フリーフォーム 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5" name="グループ化 44"/>
            <p:cNvGrpSpPr>
              <a:grpSpLocks noChangeAspect="1"/>
            </p:cNvGrpSpPr>
            <p:nvPr/>
          </p:nvGrpSpPr>
          <p:grpSpPr bwMode="gray">
            <a:xfrm>
              <a:off x="769750" y="793687"/>
              <a:ext cx="175160" cy="195072"/>
              <a:chOff x="863600" y="1071564"/>
              <a:chExt cx="823913" cy="917576"/>
            </a:xfrm>
          </p:grpSpPr>
          <p:sp>
            <p:nvSpPr>
              <p:cNvPr id="46" name="フリーフォーム 4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54" name="グループ化 53"/>
          <p:cNvGrpSpPr/>
          <p:nvPr/>
        </p:nvGrpSpPr>
        <p:grpSpPr>
          <a:xfrm>
            <a:off x="8062419" y="2879565"/>
            <a:ext cx="609600" cy="649016"/>
            <a:chOff x="2588821" y="3414978"/>
            <a:chExt cx="457200" cy="486762"/>
          </a:xfrm>
        </p:grpSpPr>
        <p:sp>
          <p:nvSpPr>
            <p:cNvPr id="55" name="正方形/長方形 54"/>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6" name="グループ化 55"/>
            <p:cNvGrpSpPr>
              <a:grpSpLocks noChangeAspect="1"/>
            </p:cNvGrpSpPr>
            <p:nvPr/>
          </p:nvGrpSpPr>
          <p:grpSpPr bwMode="gray">
            <a:xfrm>
              <a:off x="2619633" y="3679118"/>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7" name="グループ化 56"/>
            <p:cNvGrpSpPr>
              <a:grpSpLocks noChangeAspect="1"/>
            </p:cNvGrpSpPr>
            <p:nvPr/>
          </p:nvGrpSpPr>
          <p:grpSpPr bwMode="gray">
            <a:xfrm>
              <a:off x="2828081" y="3674984"/>
              <a:ext cx="175160" cy="195072"/>
              <a:chOff x="863600" y="1071564"/>
              <a:chExt cx="823913" cy="917576"/>
            </a:xfrm>
          </p:grpSpPr>
          <p:sp>
            <p:nvSpPr>
              <p:cNvPr id="64" name="フリーフォーム 6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8" name="グループ化 57"/>
            <p:cNvGrpSpPr>
              <a:grpSpLocks noChangeAspect="1"/>
            </p:cNvGrpSpPr>
            <p:nvPr/>
          </p:nvGrpSpPr>
          <p:grpSpPr bwMode="gray">
            <a:xfrm>
              <a:off x="2619633" y="3441647"/>
              <a:ext cx="175160" cy="195072"/>
              <a:chOff x="863600" y="1071564"/>
              <a:chExt cx="823913" cy="917576"/>
            </a:xfrm>
          </p:grpSpPr>
          <p:sp>
            <p:nvSpPr>
              <p:cNvPr id="62" name="フリーフォーム 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9" name="グループ化 58"/>
            <p:cNvGrpSpPr>
              <a:grpSpLocks noChangeAspect="1"/>
            </p:cNvGrpSpPr>
            <p:nvPr/>
          </p:nvGrpSpPr>
          <p:grpSpPr bwMode="gray">
            <a:xfrm>
              <a:off x="2827237" y="3441647"/>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72" name="直線矢印コネクタ 71"/>
          <p:cNvCxnSpPr/>
          <p:nvPr/>
        </p:nvCxnSpPr>
        <p:spPr bwMode="auto">
          <a:xfrm>
            <a:off x="8750768" y="3231752"/>
            <a:ext cx="686123" cy="29682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矢印コネクタ 72"/>
          <p:cNvCxnSpPr/>
          <p:nvPr/>
        </p:nvCxnSpPr>
        <p:spPr bwMode="auto">
          <a:xfrm flipV="1">
            <a:off x="8750768" y="4100072"/>
            <a:ext cx="672221" cy="28737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p:cNvGrpSpPr/>
          <p:nvPr/>
        </p:nvGrpSpPr>
        <p:grpSpPr>
          <a:xfrm>
            <a:off x="9555548" y="3446522"/>
            <a:ext cx="847947" cy="711335"/>
            <a:chOff x="7950657" y="2600826"/>
            <a:chExt cx="635960" cy="533501"/>
          </a:xfrm>
        </p:grpSpPr>
        <p:sp>
          <p:nvSpPr>
            <p:cNvPr id="38" name="正方形/長方形 37"/>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69" y="2768419"/>
              <a:ext cx="571735" cy="214651"/>
            </a:xfrm>
            <a:prstGeom prst="rect">
              <a:avLst/>
            </a:prstGeom>
          </p:spPr>
        </p:pic>
      </p:grpSp>
      <p:grpSp>
        <p:nvGrpSpPr>
          <p:cNvPr id="74" name="グループ化 73"/>
          <p:cNvGrpSpPr/>
          <p:nvPr/>
        </p:nvGrpSpPr>
        <p:grpSpPr>
          <a:xfrm>
            <a:off x="3198911" y="2986448"/>
            <a:ext cx="609600" cy="649016"/>
            <a:chOff x="531334" y="767018"/>
            <a:chExt cx="457200" cy="486762"/>
          </a:xfrm>
        </p:grpSpPr>
        <p:sp>
          <p:nvSpPr>
            <p:cNvPr id="75" name="正方形/長方形 74"/>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6" name="グループ化 75"/>
            <p:cNvGrpSpPr>
              <a:grpSpLocks noChangeAspect="1"/>
            </p:cNvGrpSpPr>
            <p:nvPr/>
          </p:nvGrpSpPr>
          <p:grpSpPr bwMode="gray">
            <a:xfrm>
              <a:off x="562146" y="1031158"/>
              <a:ext cx="175160" cy="195072"/>
              <a:chOff x="863600" y="1071564"/>
              <a:chExt cx="823913" cy="917576"/>
            </a:xfrm>
          </p:grpSpPr>
          <p:sp>
            <p:nvSpPr>
              <p:cNvPr id="87" name="フリーフォーム 8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7" name="グループ化 76"/>
            <p:cNvGrpSpPr>
              <a:grpSpLocks noChangeAspect="1"/>
            </p:cNvGrpSpPr>
            <p:nvPr/>
          </p:nvGrpSpPr>
          <p:grpSpPr bwMode="gray">
            <a:xfrm>
              <a:off x="770594" y="1027024"/>
              <a:ext cx="175160" cy="195072"/>
              <a:chOff x="863600" y="1071564"/>
              <a:chExt cx="823913" cy="917576"/>
            </a:xfrm>
          </p:grpSpPr>
          <p:sp>
            <p:nvSpPr>
              <p:cNvPr id="85" name="フリーフォーム 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8" name="グループ化 77"/>
            <p:cNvGrpSpPr>
              <a:grpSpLocks noChangeAspect="1"/>
            </p:cNvGrpSpPr>
            <p:nvPr/>
          </p:nvGrpSpPr>
          <p:grpSpPr bwMode="gray">
            <a:xfrm>
              <a:off x="562146" y="793687"/>
              <a:ext cx="175160" cy="195072"/>
              <a:chOff x="863600" y="1071564"/>
              <a:chExt cx="823913" cy="917576"/>
            </a:xfrm>
          </p:grpSpPr>
          <p:sp>
            <p:nvSpPr>
              <p:cNvPr id="83" name="フリーフォーム 8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0" name="グループ化 79"/>
            <p:cNvGrpSpPr>
              <a:grpSpLocks noChangeAspect="1"/>
            </p:cNvGrpSpPr>
            <p:nvPr/>
          </p:nvGrpSpPr>
          <p:grpSpPr bwMode="gray">
            <a:xfrm>
              <a:off x="769750" y="793687"/>
              <a:ext cx="175160" cy="195072"/>
              <a:chOff x="863600" y="1071564"/>
              <a:chExt cx="823913" cy="917576"/>
            </a:xfrm>
          </p:grpSpPr>
          <p:sp>
            <p:nvSpPr>
              <p:cNvPr id="81" name="フリーフォーム 8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3" name="グループ化 102"/>
          <p:cNvGrpSpPr/>
          <p:nvPr/>
        </p:nvGrpSpPr>
        <p:grpSpPr>
          <a:xfrm>
            <a:off x="3844192" y="3131215"/>
            <a:ext cx="578581" cy="630532"/>
            <a:chOff x="7413163" y="3244813"/>
            <a:chExt cx="433936" cy="472899"/>
          </a:xfrm>
        </p:grpSpPr>
        <p:sp>
          <p:nvSpPr>
            <p:cNvPr id="104" name="メモ 103"/>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5" name="メモ 104"/>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6" name="メモ 105"/>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7" name="メモ 106"/>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108" name="メモ 107"/>
          <p:cNvSpPr/>
          <p:nvPr/>
        </p:nvSpPr>
        <p:spPr bwMode="auto">
          <a:xfrm>
            <a:off x="3000275" y="437970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09" name="メモ 108"/>
          <p:cNvSpPr/>
          <p:nvPr/>
        </p:nvSpPr>
        <p:spPr bwMode="auto">
          <a:xfrm>
            <a:off x="3140601" y="449374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0" name="メモ 109"/>
          <p:cNvSpPr/>
          <p:nvPr/>
        </p:nvSpPr>
        <p:spPr bwMode="auto">
          <a:xfrm>
            <a:off x="3302471" y="461375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 files</a:t>
            </a:r>
            <a:r>
              <a:rPr lang="ja-JP" altLang="en-US" sz="1333" b="1" dirty="0" smtClean="0">
                <a:latin typeface="+mj-ea"/>
                <a:ea typeface="+mj-ea"/>
              </a:rPr>
              <a:t>  </a:t>
            </a:r>
            <a:endParaRPr lang="ja-JP" altLang="en-US" sz="1333" b="1" dirty="0">
              <a:latin typeface="+mj-ea"/>
              <a:ea typeface="+mj-ea"/>
            </a:endParaRPr>
          </a:p>
        </p:txBody>
      </p:sp>
      <p:cxnSp>
        <p:nvCxnSpPr>
          <p:cNvPr id="10" name="直線矢印コネクタ 9"/>
          <p:cNvCxnSpPr/>
          <p:nvPr/>
        </p:nvCxnSpPr>
        <p:spPr bwMode="auto">
          <a:xfrm>
            <a:off x="3691162" y="383012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メモ 116"/>
          <p:cNvSpPr/>
          <p:nvPr/>
        </p:nvSpPr>
        <p:spPr bwMode="auto">
          <a:xfrm>
            <a:off x="10297183" y="400182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8" name="メモ 117"/>
          <p:cNvSpPr/>
          <p:nvPr/>
        </p:nvSpPr>
        <p:spPr bwMode="auto">
          <a:xfrm>
            <a:off x="10437509" y="411587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9" name="メモ 118"/>
          <p:cNvSpPr/>
          <p:nvPr/>
        </p:nvSpPr>
        <p:spPr bwMode="auto">
          <a:xfrm>
            <a:off x="10599379" y="423588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files</a:t>
            </a:r>
            <a:r>
              <a:rPr lang="ja-JP" altLang="en-US" sz="1333" b="1" dirty="0" smtClean="0">
                <a:latin typeface="+mj-ea"/>
                <a:ea typeface="+mj-ea"/>
              </a:rPr>
              <a:t>  </a:t>
            </a:r>
            <a:endParaRPr lang="ja-JP" altLang="en-US" sz="1333" b="1" dirty="0">
              <a:latin typeface="+mj-ea"/>
              <a:ea typeface="+mj-ea"/>
            </a:endParaRPr>
          </a:p>
        </p:txBody>
      </p:sp>
      <p:sp>
        <p:nvSpPr>
          <p:cNvPr id="20" name="テキスト ボックス 19"/>
          <p:cNvSpPr txBox="1"/>
          <p:nvPr/>
        </p:nvSpPr>
        <p:spPr>
          <a:xfrm>
            <a:off x="3736421" y="3813080"/>
            <a:ext cx="1898277" cy="502573"/>
          </a:xfrm>
          <a:prstGeom prst="rect">
            <a:avLst/>
          </a:prstGeom>
          <a:noFill/>
        </p:spPr>
        <p:txBody>
          <a:bodyPr wrap="none" rtlCol="0">
            <a:spAutoFit/>
          </a:bodyPr>
          <a:lstStyle/>
          <a:p>
            <a:r>
              <a:rPr lang="en-US" altLang="ja-JP" sz="1333" b="1" dirty="0" smtClean="0"/>
              <a:t>Create new</a:t>
            </a:r>
            <a:br>
              <a:rPr lang="en-US" altLang="ja-JP" sz="1333" b="1" dirty="0" smtClean="0"/>
            </a:br>
            <a:r>
              <a:rPr lang="en-US" altLang="ja-JP" sz="1333" b="1" dirty="0" smtClean="0"/>
              <a:t>from user manuals</a:t>
            </a:r>
            <a:endParaRPr lang="en-US" altLang="ja-JP" sz="1333" b="1" dirty="0"/>
          </a:p>
        </p:txBody>
      </p:sp>
      <p:grpSp>
        <p:nvGrpSpPr>
          <p:cNvPr id="121" name="グループ化 120"/>
          <p:cNvGrpSpPr/>
          <p:nvPr/>
        </p:nvGrpSpPr>
        <p:grpSpPr>
          <a:xfrm>
            <a:off x="5788917" y="2989527"/>
            <a:ext cx="609600" cy="649016"/>
            <a:chOff x="2588821" y="3414978"/>
            <a:chExt cx="457200" cy="486762"/>
          </a:xfrm>
        </p:grpSpPr>
        <p:sp>
          <p:nvSpPr>
            <p:cNvPr id="122" name="正方形/長方形 121"/>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24" name="グループ化 123"/>
            <p:cNvGrpSpPr>
              <a:grpSpLocks noChangeAspect="1"/>
            </p:cNvGrpSpPr>
            <p:nvPr/>
          </p:nvGrpSpPr>
          <p:grpSpPr bwMode="gray">
            <a:xfrm>
              <a:off x="2619633" y="3679118"/>
              <a:ext cx="175160" cy="195072"/>
              <a:chOff x="863600" y="1071564"/>
              <a:chExt cx="823913" cy="917576"/>
            </a:xfrm>
          </p:grpSpPr>
          <p:sp>
            <p:nvSpPr>
              <p:cNvPr id="134" name="フリーフォーム 1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5" name="グループ化 124"/>
            <p:cNvGrpSpPr>
              <a:grpSpLocks noChangeAspect="1"/>
            </p:cNvGrpSpPr>
            <p:nvPr/>
          </p:nvGrpSpPr>
          <p:grpSpPr bwMode="gray">
            <a:xfrm>
              <a:off x="2828081" y="3674984"/>
              <a:ext cx="175160" cy="195072"/>
              <a:chOff x="863600" y="1071564"/>
              <a:chExt cx="823913" cy="917576"/>
            </a:xfrm>
          </p:grpSpPr>
          <p:sp>
            <p:nvSpPr>
              <p:cNvPr id="132" name="フリーフォーム 1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6" name="グループ化 125"/>
            <p:cNvGrpSpPr>
              <a:grpSpLocks noChangeAspect="1"/>
            </p:cNvGrpSpPr>
            <p:nvPr/>
          </p:nvGrpSpPr>
          <p:grpSpPr bwMode="gray">
            <a:xfrm>
              <a:off x="2619633" y="3441647"/>
              <a:ext cx="175160" cy="195072"/>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7" name="グループ化 126"/>
            <p:cNvGrpSpPr>
              <a:grpSpLocks noChangeAspect="1"/>
            </p:cNvGrpSpPr>
            <p:nvPr/>
          </p:nvGrpSpPr>
          <p:grpSpPr bwMode="gray">
            <a:xfrm>
              <a:off x="2827237" y="3441647"/>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136" name="直線矢印コネクタ 135"/>
          <p:cNvCxnSpPr/>
          <p:nvPr/>
        </p:nvCxnSpPr>
        <p:spPr bwMode="auto">
          <a:xfrm>
            <a:off x="6088831" y="377226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7" name="メモ 136"/>
          <p:cNvSpPr/>
          <p:nvPr/>
        </p:nvSpPr>
        <p:spPr bwMode="auto">
          <a:xfrm>
            <a:off x="5409903" y="4338418"/>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8" name="メモ 137"/>
          <p:cNvSpPr/>
          <p:nvPr/>
        </p:nvSpPr>
        <p:spPr bwMode="auto">
          <a:xfrm>
            <a:off x="5550229" y="445246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9" name="メモ 138"/>
          <p:cNvSpPr/>
          <p:nvPr/>
        </p:nvSpPr>
        <p:spPr bwMode="auto">
          <a:xfrm>
            <a:off x="5712099" y="4572471"/>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files</a:t>
            </a:r>
            <a:r>
              <a:rPr lang="ja-JP" altLang="en-US" sz="1333" b="1" dirty="0" smtClean="0">
                <a:latin typeface="+mj-ea"/>
                <a:ea typeface="+mj-ea"/>
              </a:rPr>
              <a:t>  </a:t>
            </a:r>
            <a:endParaRPr lang="ja-JP" altLang="en-US" sz="1333" b="1" dirty="0">
              <a:latin typeface="+mj-ea"/>
              <a:ea typeface="+mj-ea"/>
            </a:endParaRPr>
          </a:p>
        </p:txBody>
      </p:sp>
      <p:sp>
        <p:nvSpPr>
          <p:cNvPr id="140" name="テキスト ボックス 139"/>
          <p:cNvSpPr txBox="1"/>
          <p:nvPr/>
        </p:nvSpPr>
        <p:spPr>
          <a:xfrm>
            <a:off x="6052176" y="3835845"/>
            <a:ext cx="1334853" cy="502573"/>
          </a:xfrm>
          <a:prstGeom prst="rect">
            <a:avLst/>
          </a:prstGeom>
          <a:noFill/>
        </p:spPr>
        <p:txBody>
          <a:bodyPr wrap="none" rtlCol="0">
            <a:spAutoFit/>
          </a:bodyPr>
          <a:lstStyle/>
          <a:p>
            <a:r>
              <a:rPr lang="en-US" altLang="ja-JP" sz="1333" b="1" dirty="0" smtClean="0"/>
              <a:t>Reuse</a:t>
            </a:r>
            <a:br>
              <a:rPr lang="en-US" altLang="ja-JP" sz="1333" b="1" dirty="0" smtClean="0"/>
            </a:br>
            <a:r>
              <a:rPr lang="en-US" altLang="ja-JP" sz="1333" b="1" dirty="0" smtClean="0"/>
              <a:t>existing files</a:t>
            </a:r>
            <a:endParaRPr lang="ja-JP" altLang="en-US" sz="1333" b="1" dirty="0"/>
          </a:p>
        </p:txBody>
      </p:sp>
      <p:sp>
        <p:nvSpPr>
          <p:cNvPr id="141" name="テキスト ボックス 140"/>
          <p:cNvSpPr txBox="1"/>
          <p:nvPr/>
        </p:nvSpPr>
        <p:spPr>
          <a:xfrm>
            <a:off x="8858997" y="4274151"/>
            <a:ext cx="934166" cy="297454"/>
          </a:xfrm>
          <a:prstGeom prst="rect">
            <a:avLst/>
          </a:prstGeom>
          <a:noFill/>
        </p:spPr>
        <p:txBody>
          <a:bodyPr wrap="none" rtlCol="0">
            <a:spAutoFit/>
          </a:bodyPr>
          <a:lstStyle/>
          <a:p>
            <a:r>
              <a:rPr lang="en-US" altLang="ja-JP" sz="1333" b="1" dirty="0" smtClean="0"/>
              <a:t>Register</a:t>
            </a:r>
            <a:endParaRPr lang="ja-JP" altLang="en-US" sz="1333" b="1" dirty="0"/>
          </a:p>
        </p:txBody>
      </p:sp>
      <p:sp>
        <p:nvSpPr>
          <p:cNvPr id="142" name="テキスト ボックス 141"/>
          <p:cNvSpPr txBox="1"/>
          <p:nvPr/>
        </p:nvSpPr>
        <p:spPr>
          <a:xfrm>
            <a:off x="8829315" y="3126606"/>
            <a:ext cx="934166" cy="297454"/>
          </a:xfrm>
          <a:prstGeom prst="rect">
            <a:avLst/>
          </a:prstGeom>
          <a:noFill/>
        </p:spPr>
        <p:txBody>
          <a:bodyPr wrap="none" rtlCol="0">
            <a:spAutoFit/>
          </a:bodyPr>
          <a:lstStyle/>
          <a:p>
            <a:r>
              <a:rPr lang="en-US" altLang="ja-JP" sz="1333" b="1" dirty="0" smtClean="0"/>
              <a:t>Register</a:t>
            </a:r>
            <a:endParaRPr lang="ja-JP" altLang="en-US" sz="1333" b="1" dirty="0"/>
          </a:p>
        </p:txBody>
      </p:sp>
      <p:sp>
        <p:nvSpPr>
          <p:cNvPr id="3" name="正方形/長方形 2"/>
          <p:cNvSpPr/>
          <p:nvPr/>
        </p:nvSpPr>
        <p:spPr bwMode="auto">
          <a:xfrm>
            <a:off x="10560620" y="2141314"/>
            <a:ext cx="1726701" cy="1235024"/>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67" dirty="0" smtClean="0">
                <a:latin typeface="+mj-ea"/>
                <a:ea typeface="+mj-ea"/>
              </a:rPr>
              <a:t>Ansible files is a set of files required for an operation to run.</a:t>
            </a:r>
            <a:endParaRPr lang="en-US" altLang="ja-JP" sz="1067" dirty="0">
              <a:latin typeface="+mj-ea"/>
              <a:ea typeface="+mj-ea"/>
            </a:endParaRPr>
          </a:p>
          <a:p>
            <a:r>
              <a:rPr lang="ja-JP" altLang="en-US" sz="1067" dirty="0">
                <a:latin typeface="+mj-ea"/>
                <a:ea typeface="+mj-ea"/>
              </a:rPr>
              <a:t>・</a:t>
            </a:r>
            <a:r>
              <a:rPr lang="en-US" altLang="ja-JP" sz="1067" dirty="0">
                <a:latin typeface="+mj-ea"/>
                <a:ea typeface="+mj-ea"/>
              </a:rPr>
              <a:t>Playbook</a:t>
            </a:r>
          </a:p>
          <a:p>
            <a:r>
              <a:rPr lang="ja-JP" altLang="en-US" sz="1067" dirty="0">
                <a:latin typeface="+mj-ea"/>
                <a:ea typeface="+mj-ea"/>
              </a:rPr>
              <a:t>・</a:t>
            </a:r>
            <a:r>
              <a:rPr lang="en-US" altLang="ja-JP" sz="1067" dirty="0">
                <a:latin typeface="+mj-ea"/>
                <a:ea typeface="+mj-ea"/>
              </a:rPr>
              <a:t>Role</a:t>
            </a:r>
          </a:p>
          <a:p>
            <a:r>
              <a:rPr lang="ja-JP" altLang="en-US" sz="1067" dirty="0" smtClean="0">
                <a:latin typeface="+mj-ea"/>
                <a:ea typeface="+mj-ea"/>
              </a:rPr>
              <a:t>・</a:t>
            </a:r>
            <a:r>
              <a:rPr lang="en-US" altLang="ja-JP" sz="1067" dirty="0" smtClean="0">
                <a:latin typeface="+mj-ea"/>
                <a:ea typeface="+mj-ea"/>
              </a:rPr>
              <a:t>File</a:t>
            </a:r>
            <a:endParaRPr lang="en-US" altLang="ja-JP" sz="1067" dirty="0">
              <a:latin typeface="+mj-ea"/>
              <a:ea typeface="+mj-ea"/>
            </a:endParaRPr>
          </a:p>
          <a:p>
            <a:r>
              <a:rPr lang="ja-JP" altLang="en-US" sz="1067" dirty="0" smtClean="0">
                <a:latin typeface="+mj-ea"/>
                <a:ea typeface="+mj-ea"/>
              </a:rPr>
              <a:t>・</a:t>
            </a:r>
            <a:r>
              <a:rPr lang="en-US" altLang="ja-JP" sz="1067" dirty="0" smtClean="0">
                <a:latin typeface="+mj-ea"/>
                <a:ea typeface="+mj-ea"/>
              </a:rPr>
              <a:t>Template</a:t>
            </a:r>
            <a:endParaRPr lang="ja-JP" altLang="en-US" sz="1067" dirty="0">
              <a:latin typeface="+mj-ea"/>
              <a:ea typeface="+mj-ea"/>
            </a:endParaRPr>
          </a:p>
        </p:txBody>
      </p:sp>
      <p:cxnSp>
        <p:nvCxnSpPr>
          <p:cNvPr id="5" name="直線コネクタ 4"/>
          <p:cNvCxnSpPr/>
          <p:nvPr/>
        </p:nvCxnSpPr>
        <p:spPr bwMode="auto">
          <a:xfrm>
            <a:off x="9908845" y="1646144"/>
            <a:ext cx="432676" cy="31065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217147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You don’t need to create every part manually in an Ansible file. If you have any existing files, it is possible to use parts of them to create other files more efficiently.</a:t>
            </a:r>
            <a:endParaRPr lang="en-US" altLang="ja-JP" sz="1867" b="1" dirty="0">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The following example illustrates how to build a web server by using Ansible files from various sources.</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6" name="角丸四角形 25"/>
          <p:cNvSpPr/>
          <p:nvPr/>
        </p:nvSpPr>
        <p:spPr bwMode="auto">
          <a:xfrm>
            <a:off x="4073889" y="3339244"/>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7" name="テキスト ボックス 26"/>
          <p:cNvSpPr txBox="1"/>
          <p:nvPr/>
        </p:nvSpPr>
        <p:spPr>
          <a:xfrm>
            <a:off x="4148370" y="3182636"/>
            <a:ext cx="1215397" cy="297454"/>
          </a:xfrm>
          <a:prstGeom prst="rect">
            <a:avLst/>
          </a:prstGeom>
          <a:solidFill>
            <a:schemeClr val="lt1"/>
          </a:solidFill>
        </p:spPr>
        <p:txBody>
          <a:bodyPr wrap="none" rtlCol="0">
            <a:spAutoFit/>
          </a:bodyPr>
          <a:lstStyle/>
          <a:p>
            <a:r>
              <a:rPr lang="en-US" altLang="ja-JP" sz="1333" b="1" dirty="0" smtClean="0"/>
              <a:t>OS settings</a:t>
            </a:r>
            <a:endParaRPr lang="ja-JP" altLang="en-US" sz="1333" b="1" dirty="0"/>
          </a:p>
        </p:txBody>
      </p:sp>
      <p:sp>
        <p:nvSpPr>
          <p:cNvPr id="28" name="角丸四角形 27"/>
          <p:cNvSpPr/>
          <p:nvPr/>
        </p:nvSpPr>
        <p:spPr bwMode="auto">
          <a:xfrm>
            <a:off x="4065899" y="4132605"/>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9" name="テキスト ボックス 28"/>
          <p:cNvSpPr txBox="1"/>
          <p:nvPr/>
        </p:nvSpPr>
        <p:spPr>
          <a:xfrm>
            <a:off x="4140379" y="3975998"/>
            <a:ext cx="2142125" cy="297454"/>
          </a:xfrm>
          <a:prstGeom prst="rect">
            <a:avLst/>
          </a:prstGeom>
          <a:solidFill>
            <a:schemeClr val="lt1"/>
          </a:solidFill>
        </p:spPr>
        <p:txBody>
          <a:bodyPr wrap="none" rtlCol="0">
            <a:spAutoFit/>
          </a:bodyPr>
          <a:lstStyle/>
          <a:p>
            <a:r>
              <a:rPr lang="en-US" altLang="ja-JP" sz="1333" b="1" dirty="0" smtClean="0"/>
              <a:t>Distribute Hosts files</a:t>
            </a:r>
            <a:endParaRPr lang="ja-JP" altLang="en-US" sz="1333" b="1" dirty="0"/>
          </a:p>
        </p:txBody>
      </p:sp>
      <p:sp>
        <p:nvSpPr>
          <p:cNvPr id="32" name="角丸四角形 31"/>
          <p:cNvSpPr/>
          <p:nvPr/>
        </p:nvSpPr>
        <p:spPr bwMode="auto">
          <a:xfrm>
            <a:off x="4073889" y="4936029"/>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4" name="テキスト ボックス 33"/>
          <p:cNvSpPr txBox="1"/>
          <p:nvPr/>
        </p:nvSpPr>
        <p:spPr>
          <a:xfrm>
            <a:off x="4148370" y="4779422"/>
            <a:ext cx="2532553" cy="297454"/>
          </a:xfrm>
          <a:prstGeom prst="rect">
            <a:avLst/>
          </a:prstGeom>
          <a:solidFill>
            <a:schemeClr val="lt1"/>
          </a:solidFill>
        </p:spPr>
        <p:txBody>
          <a:bodyPr wrap="none" rtlCol="0">
            <a:spAutoFit/>
          </a:bodyPr>
          <a:lstStyle/>
          <a:p>
            <a:r>
              <a:rPr lang="en-US" altLang="ja-JP" sz="1333" b="1" dirty="0" smtClean="0"/>
              <a:t>Implement monitor agent</a:t>
            </a:r>
            <a:endParaRPr lang="ja-JP" altLang="en-US" sz="1333" b="1" dirty="0"/>
          </a:p>
        </p:txBody>
      </p:sp>
      <p:sp>
        <p:nvSpPr>
          <p:cNvPr id="35" name="角丸四角形 34"/>
          <p:cNvSpPr/>
          <p:nvPr/>
        </p:nvSpPr>
        <p:spPr bwMode="auto">
          <a:xfrm>
            <a:off x="4065899" y="5706856"/>
            <a:ext cx="2103120" cy="582184"/>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6" name="テキスト ボックス 35"/>
          <p:cNvSpPr txBox="1"/>
          <p:nvPr/>
        </p:nvSpPr>
        <p:spPr>
          <a:xfrm>
            <a:off x="4140379" y="5550248"/>
            <a:ext cx="2389693" cy="297454"/>
          </a:xfrm>
          <a:prstGeom prst="rect">
            <a:avLst/>
          </a:prstGeom>
          <a:solidFill>
            <a:schemeClr val="lt1"/>
          </a:solidFill>
        </p:spPr>
        <p:txBody>
          <a:bodyPr wrap="none" rtlCol="0">
            <a:spAutoFit/>
          </a:bodyPr>
          <a:lstStyle/>
          <a:p>
            <a:r>
              <a:rPr lang="en-US" altLang="ja-JP" sz="1333" b="1" dirty="0" smtClean="0"/>
              <a:t>Web</a:t>
            </a:r>
            <a:r>
              <a:rPr lang="ja-JP" altLang="en-US" sz="1333" b="1" dirty="0"/>
              <a:t> </a:t>
            </a:r>
            <a:r>
              <a:rPr lang="en-US" altLang="ja-JP" sz="1333" b="1" dirty="0" smtClean="0"/>
              <a:t>server construction</a:t>
            </a:r>
            <a:endParaRPr lang="ja-JP" altLang="en-US" sz="1333" b="1" dirty="0"/>
          </a:p>
        </p:txBody>
      </p:sp>
      <p:cxnSp>
        <p:nvCxnSpPr>
          <p:cNvPr id="37" name="直線矢印コネクタ 36"/>
          <p:cNvCxnSpPr/>
          <p:nvPr/>
        </p:nvCxnSpPr>
        <p:spPr bwMode="auto">
          <a:xfrm>
            <a:off x="3789667" y="3458469"/>
            <a:ext cx="0" cy="2643840"/>
          </a:xfrm>
          <a:prstGeom prst="straightConnector1">
            <a:avLst/>
          </a:prstGeom>
          <a:solidFill>
            <a:schemeClr val="bg1"/>
          </a:solidFill>
          <a:ln w="508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p:cNvSpPr txBox="1"/>
          <p:nvPr/>
        </p:nvSpPr>
        <p:spPr>
          <a:xfrm>
            <a:off x="3124014" y="3458469"/>
            <a:ext cx="677108" cy="2808910"/>
          </a:xfrm>
          <a:prstGeom prst="rect">
            <a:avLst/>
          </a:prstGeom>
          <a:noFill/>
        </p:spPr>
        <p:txBody>
          <a:bodyPr vert="eaVert" wrap="none" rtlCol="0">
            <a:spAutoFit/>
          </a:bodyPr>
          <a:lstStyle/>
          <a:p>
            <a:r>
              <a:rPr lang="en-US" altLang="ja-JP" sz="1600" b="1" dirty="0" smtClean="0"/>
              <a:t>Web</a:t>
            </a:r>
            <a:r>
              <a:rPr lang="ja-JP" altLang="en-US" sz="1600" b="1" dirty="0" smtClean="0"/>
              <a:t> </a:t>
            </a:r>
            <a:r>
              <a:rPr lang="en-US" altLang="ja-JP" sz="1600" b="1" dirty="0" smtClean="0"/>
              <a:t>server construction </a:t>
            </a:r>
            <a:br>
              <a:rPr lang="en-US" altLang="ja-JP" sz="1600" b="1" dirty="0" smtClean="0"/>
            </a:br>
            <a:r>
              <a:rPr lang="en-US" altLang="ja-JP" sz="1600" b="1" dirty="0" smtClean="0"/>
              <a:t>          procedure</a:t>
            </a:r>
            <a:endParaRPr lang="ja-JP" altLang="en-US" sz="1600" b="1" dirty="0"/>
          </a:p>
        </p:txBody>
      </p:sp>
      <p:sp>
        <p:nvSpPr>
          <p:cNvPr id="39" name="テキスト ボックス 38"/>
          <p:cNvSpPr txBox="1"/>
          <p:nvPr/>
        </p:nvSpPr>
        <p:spPr>
          <a:xfrm>
            <a:off x="8075740" y="3490631"/>
            <a:ext cx="1784784" cy="297454"/>
          </a:xfrm>
          <a:prstGeom prst="rect">
            <a:avLst/>
          </a:prstGeom>
          <a:noFill/>
        </p:spPr>
        <p:txBody>
          <a:bodyPr wrap="none" rtlCol="0">
            <a:spAutoFit/>
          </a:bodyPr>
          <a:lstStyle/>
          <a:p>
            <a:r>
              <a:rPr lang="en-US" altLang="ja-JP" sz="1333" b="1" dirty="0" smtClean="0"/>
              <a:t>From the internet</a:t>
            </a:r>
            <a:endParaRPr lang="ja-JP" altLang="en-US" sz="1333" b="1" dirty="0"/>
          </a:p>
        </p:txBody>
      </p:sp>
      <p:sp>
        <p:nvSpPr>
          <p:cNvPr id="40" name="テキスト ボックス 39"/>
          <p:cNvSpPr txBox="1"/>
          <p:nvPr/>
        </p:nvSpPr>
        <p:spPr>
          <a:xfrm>
            <a:off x="8038865" y="4292074"/>
            <a:ext cx="2272738" cy="297454"/>
          </a:xfrm>
          <a:prstGeom prst="rect">
            <a:avLst/>
          </a:prstGeom>
          <a:noFill/>
        </p:spPr>
        <p:txBody>
          <a:bodyPr wrap="none" rtlCol="0">
            <a:spAutoFit/>
          </a:bodyPr>
          <a:lstStyle/>
          <a:p>
            <a:r>
              <a:rPr lang="en-US" altLang="ja-JP" sz="1333" b="1" dirty="0" smtClean="0"/>
              <a:t>From an earlier project</a:t>
            </a:r>
            <a:endParaRPr lang="ja-JP" altLang="en-US" sz="1333" b="1" dirty="0"/>
          </a:p>
        </p:txBody>
      </p:sp>
      <p:cxnSp>
        <p:nvCxnSpPr>
          <p:cNvPr id="47" name="直線矢印コネクタ 46"/>
          <p:cNvCxnSpPr/>
          <p:nvPr/>
        </p:nvCxnSpPr>
        <p:spPr bwMode="auto">
          <a:xfrm flipH="1">
            <a:off x="5899835" y="3600437"/>
            <a:ext cx="1618987"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H="1" flipV="1">
            <a:off x="5899836" y="5972374"/>
            <a:ext cx="1618987" cy="2396"/>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5899835" y="5270916"/>
            <a:ext cx="1628492"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H="1">
            <a:off x="5899835" y="4406257"/>
            <a:ext cx="1583431"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51" name="図 50"/>
          <p:cNvPicPr>
            <a:picLocks noChangeAspect="1"/>
          </p:cNvPicPr>
          <p:nvPr/>
        </p:nvPicPr>
        <p:blipFill>
          <a:blip r:embed="rId3"/>
          <a:stretch>
            <a:fillRect/>
          </a:stretch>
        </p:blipFill>
        <p:spPr>
          <a:xfrm>
            <a:off x="7597136" y="5757913"/>
            <a:ext cx="634315" cy="448395"/>
          </a:xfrm>
          <a:prstGeom prst="rect">
            <a:avLst/>
          </a:prstGeom>
        </p:spPr>
      </p:pic>
      <p:pic>
        <p:nvPicPr>
          <p:cNvPr id="52" name="図 51"/>
          <p:cNvPicPr>
            <a:picLocks noChangeAspect="1"/>
          </p:cNvPicPr>
          <p:nvPr/>
        </p:nvPicPr>
        <p:blipFill>
          <a:blip r:embed="rId4"/>
          <a:stretch>
            <a:fillRect/>
          </a:stretch>
        </p:blipFill>
        <p:spPr>
          <a:xfrm>
            <a:off x="7648243" y="3366924"/>
            <a:ext cx="467027" cy="467027"/>
          </a:xfrm>
          <a:prstGeom prst="rect">
            <a:avLst/>
          </a:prstGeom>
        </p:spPr>
      </p:pic>
      <p:pic>
        <p:nvPicPr>
          <p:cNvPr id="53" name="図 52"/>
          <p:cNvPicPr>
            <a:picLocks noChangeAspect="1"/>
          </p:cNvPicPr>
          <p:nvPr/>
        </p:nvPicPr>
        <p:blipFill>
          <a:blip r:embed="rId5"/>
          <a:stretch>
            <a:fillRect/>
          </a:stretch>
        </p:blipFill>
        <p:spPr>
          <a:xfrm>
            <a:off x="7648603" y="5033610"/>
            <a:ext cx="467632" cy="474612"/>
          </a:xfrm>
          <a:prstGeom prst="rect">
            <a:avLst/>
          </a:prstGeom>
        </p:spPr>
      </p:pic>
      <p:pic>
        <p:nvPicPr>
          <p:cNvPr id="54" name="図 53"/>
          <p:cNvPicPr>
            <a:picLocks noChangeAspect="1"/>
          </p:cNvPicPr>
          <p:nvPr/>
        </p:nvPicPr>
        <p:blipFill>
          <a:blip r:embed="rId6"/>
          <a:stretch>
            <a:fillRect/>
          </a:stretch>
        </p:blipFill>
        <p:spPr>
          <a:xfrm>
            <a:off x="7648243" y="4190083"/>
            <a:ext cx="391943" cy="432349"/>
          </a:xfrm>
          <a:prstGeom prst="rect">
            <a:avLst/>
          </a:prstGeom>
        </p:spPr>
      </p:pic>
      <p:sp>
        <p:nvSpPr>
          <p:cNvPr id="55" name="テキスト ボックス 54"/>
          <p:cNvSpPr txBox="1"/>
          <p:nvPr/>
        </p:nvSpPr>
        <p:spPr>
          <a:xfrm>
            <a:off x="8231451" y="5795782"/>
            <a:ext cx="3825278" cy="297454"/>
          </a:xfrm>
          <a:prstGeom prst="rect">
            <a:avLst/>
          </a:prstGeom>
          <a:noFill/>
        </p:spPr>
        <p:txBody>
          <a:bodyPr wrap="none" rtlCol="0">
            <a:spAutoFit/>
          </a:bodyPr>
          <a:lstStyle/>
          <a:p>
            <a:r>
              <a:rPr lang="en-US" altLang="ja-JP" sz="1333" b="1" dirty="0" smtClean="0"/>
              <a:t>From in-house engineering department.</a:t>
            </a:r>
            <a:endParaRPr lang="ja-JP" altLang="en-US" sz="1333" b="1" dirty="0"/>
          </a:p>
        </p:txBody>
      </p:sp>
      <p:sp>
        <p:nvSpPr>
          <p:cNvPr id="56" name="テキスト ボックス 55"/>
          <p:cNvSpPr txBox="1"/>
          <p:nvPr/>
        </p:nvSpPr>
        <p:spPr>
          <a:xfrm>
            <a:off x="8085247" y="5179927"/>
            <a:ext cx="2944204" cy="297454"/>
          </a:xfrm>
          <a:prstGeom prst="rect">
            <a:avLst/>
          </a:prstGeom>
          <a:noFill/>
        </p:spPr>
        <p:txBody>
          <a:bodyPr wrap="none" rtlCol="0">
            <a:spAutoFit/>
          </a:bodyPr>
          <a:lstStyle/>
          <a:p>
            <a:r>
              <a:rPr lang="en-US" altLang="ja-JP" sz="1333" b="1" dirty="0" smtClean="0"/>
              <a:t>From Monitor software vendor</a:t>
            </a:r>
            <a:endParaRPr lang="ja-JP" altLang="en-US" sz="1333" b="1" dirty="0"/>
          </a:p>
        </p:txBody>
      </p:sp>
      <p:sp>
        <p:nvSpPr>
          <p:cNvPr id="58" name="メモ 57"/>
          <p:cNvSpPr/>
          <p:nvPr/>
        </p:nvSpPr>
        <p:spPr bwMode="auto">
          <a:xfrm>
            <a:off x="4570092" y="349304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a:t>
            </a:r>
            <a:r>
              <a:rPr lang="ja-JP" altLang="en-US" sz="1333" b="1" dirty="0" smtClean="0">
                <a:latin typeface="+mj-ea"/>
                <a:ea typeface="+mj-ea"/>
              </a:rPr>
              <a:t>  </a:t>
            </a:r>
            <a:endParaRPr lang="ja-JP" altLang="en-US" sz="1333" b="1" dirty="0">
              <a:latin typeface="+mj-ea"/>
              <a:ea typeface="+mj-ea"/>
            </a:endParaRPr>
          </a:p>
        </p:txBody>
      </p:sp>
      <p:sp>
        <p:nvSpPr>
          <p:cNvPr id="59" name="メモ 58"/>
          <p:cNvSpPr/>
          <p:nvPr/>
        </p:nvSpPr>
        <p:spPr bwMode="auto">
          <a:xfrm>
            <a:off x="4576555" y="4292074"/>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60" name="メモ 59"/>
          <p:cNvSpPr/>
          <p:nvPr/>
        </p:nvSpPr>
        <p:spPr bwMode="auto">
          <a:xfrm>
            <a:off x="4576555" y="5097537"/>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61" name="メモ 60"/>
          <p:cNvSpPr/>
          <p:nvPr/>
        </p:nvSpPr>
        <p:spPr bwMode="auto">
          <a:xfrm>
            <a:off x="4570092" y="586910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42" name="正方形/長方形 41"/>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Reuse any existing files available</a:t>
            </a:r>
          </a:p>
        </p:txBody>
      </p:sp>
      <p:sp>
        <p:nvSpPr>
          <p:cNvPr id="43" name="角丸四角形 4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99668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t>
            </a:r>
            <a:r>
              <a:rPr lang="en-US" altLang="ja-JP" sz="1000" b="1" dirty="0" smtClean="0"/>
              <a:t>are</a:t>
            </a:r>
            <a:br>
              <a:rPr lang="en-US" altLang="ja-JP" sz="1000" b="1" dirty="0" smtClean="0"/>
            </a:br>
            <a:r>
              <a:rPr lang="en-US" altLang="ja-JP" sz="1000" b="1" dirty="0" smtClean="0"/>
              <a:t> </a:t>
            </a:r>
            <a:r>
              <a:rPr lang="en-US" altLang="ja-JP" sz="1000" b="1" dirty="0"/>
              <a:t>registered 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solidFill>
                  <a:schemeClr val="tx1"/>
                </a:solidFill>
                <a:latin typeface="+mj-ea"/>
                <a:ea typeface="+mj-ea"/>
              </a:rPr>
              <a:t>Some values, such as the host name for the machine, will change when the operations are executed. If you embed these values as fixed values in the Ansible files, you will need to modify the files every time you run an operation.</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In order this, we use “variables” in Ansible files.</a:t>
            </a:r>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r>
              <a:rPr lang="en-US" altLang="ja-JP" sz="1600" b="1" dirty="0" smtClean="0">
                <a:solidFill>
                  <a:schemeClr val="tx1"/>
                </a:solidFill>
                <a:latin typeface="+mj-ea"/>
                <a:ea typeface="+mj-ea"/>
              </a:rPr>
              <a:t>The playbook on the left has a fixed host name,”web01”. If we don’t change it, we will need to modify the playbook in order to set up “web02” on another machine.</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On the other hand, the playbook on the right has the host name converted into a variable, </a:t>
            </a:r>
            <a:r>
              <a:rPr lang="en-US" altLang="ja-JP" sz="1600" b="1" dirty="0">
                <a:solidFill>
                  <a:schemeClr val="tx1"/>
                </a:solidFill>
                <a:latin typeface="+mj-ea"/>
              </a:rPr>
              <a:t>{{ </a:t>
            </a:r>
            <a:r>
              <a:rPr lang="en-US" altLang="ja-JP" sz="1600" b="1" dirty="0" err="1">
                <a:solidFill>
                  <a:schemeClr val="tx1"/>
                </a:solidFill>
                <a:latin typeface="+mj-ea"/>
              </a:rPr>
              <a:t>VAR_hostname</a:t>
            </a:r>
            <a:r>
              <a:rPr lang="ja-JP" altLang="en-US" sz="1600" b="1" dirty="0">
                <a:solidFill>
                  <a:schemeClr val="tx1"/>
                </a:solidFill>
                <a:latin typeface="+mj-ea"/>
              </a:rPr>
              <a:t> </a:t>
            </a:r>
            <a:r>
              <a:rPr lang="en-US" altLang="ja-JP" sz="1600" b="1" dirty="0" smtClean="0">
                <a:solidFill>
                  <a:schemeClr val="tx1"/>
                </a:solidFill>
                <a:latin typeface="+mj-ea"/>
              </a:rPr>
              <a:t>}}. By setting specific values for the variables separately, the </a:t>
            </a:r>
            <a:r>
              <a:rPr lang="en-US" altLang="ja-JP" sz="1600" b="1" dirty="0" err="1" smtClean="0">
                <a:solidFill>
                  <a:schemeClr val="tx1"/>
                </a:solidFill>
                <a:latin typeface="+mj-ea"/>
              </a:rPr>
              <a:t>variablized</a:t>
            </a:r>
            <a:r>
              <a:rPr lang="en-US" altLang="ja-JP" sz="1600" b="1" dirty="0" smtClean="0">
                <a:solidFill>
                  <a:schemeClr val="tx1"/>
                </a:solidFill>
                <a:latin typeface="+mj-ea"/>
              </a:rPr>
              <a:t> parts can be replaced with any expected values when the operation is executed.</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0" name="正方形/長方形 19"/>
          <p:cNvSpPr/>
          <p:nvPr/>
        </p:nvSpPr>
        <p:spPr bwMode="auto">
          <a:xfrm>
            <a:off x="7836214" y="3172275"/>
            <a:ext cx="3703219" cy="6698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a:t>
            </a:r>
            <a:r>
              <a:rPr lang="en-US" altLang="ja-JP" sz="1600" b="1" dirty="0">
                <a:solidFill>
                  <a:srgbClr val="FF0000"/>
                </a:solidFill>
                <a:latin typeface="Courier New" panose="02070309020205020404" pitchFamily="49" charset="0"/>
                <a:ea typeface="+mj-ea"/>
                <a:cs typeface="Courier New" panose="02070309020205020404" pitchFamily="49" charset="0"/>
              </a:rPr>
              <a:t>{{ </a:t>
            </a:r>
            <a:r>
              <a:rPr lang="en-US" altLang="ja-JP" sz="1600" b="1" dirty="0" err="1">
                <a:solidFill>
                  <a:srgbClr val="FF0000"/>
                </a:solidFill>
                <a:latin typeface="Courier New" panose="02070309020205020404" pitchFamily="49" charset="0"/>
                <a:ea typeface="+mj-ea"/>
                <a:cs typeface="Courier New" panose="02070309020205020404" pitchFamily="49" charset="0"/>
              </a:rPr>
              <a:t>VAR_hostname</a:t>
            </a:r>
            <a:r>
              <a:rPr lang="en-US" altLang="ja-JP" sz="1600" b="1" dirty="0">
                <a:solidFill>
                  <a:srgbClr val="FF0000"/>
                </a:solidFill>
                <a:latin typeface="Courier New" panose="02070309020205020404" pitchFamily="49" charset="0"/>
                <a:ea typeface="+mj-ea"/>
                <a:cs typeface="Courier New" panose="02070309020205020404" pitchFamily="49" charset="0"/>
              </a:rPr>
              <a:t>}}</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23" name="正方形/長方形 22"/>
          <p:cNvSpPr/>
          <p:nvPr/>
        </p:nvSpPr>
        <p:spPr bwMode="auto">
          <a:xfrm>
            <a:off x="3319608" y="3172275"/>
            <a:ext cx="3703219" cy="6698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web01</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7" name="右矢印 6"/>
          <p:cNvSpPr/>
          <p:nvPr/>
        </p:nvSpPr>
        <p:spPr bwMode="auto">
          <a:xfrm>
            <a:off x="7110313" y="3187423"/>
            <a:ext cx="682467"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8" name="テキスト ボックス 7"/>
          <p:cNvSpPr txBox="1"/>
          <p:nvPr/>
        </p:nvSpPr>
        <p:spPr>
          <a:xfrm>
            <a:off x="3188686" y="2830583"/>
            <a:ext cx="3477427" cy="338554"/>
          </a:xfrm>
          <a:prstGeom prst="rect">
            <a:avLst/>
          </a:prstGeom>
          <a:noFill/>
        </p:spPr>
        <p:txBody>
          <a:bodyPr wrap="none" rtlCol="0">
            <a:spAutoFit/>
          </a:bodyPr>
          <a:lstStyle/>
          <a:p>
            <a:r>
              <a:rPr lang="en-US" altLang="ja-JP" sz="1600" b="1" dirty="0" smtClean="0"/>
              <a:t>Playbook before </a:t>
            </a:r>
            <a:r>
              <a:rPr lang="en-US" altLang="ja-JP" sz="1600" b="1" dirty="0" err="1" smtClean="0"/>
              <a:t>variablization</a:t>
            </a:r>
            <a:endParaRPr lang="ja-JP" altLang="en-US" sz="1600" b="1" dirty="0"/>
          </a:p>
        </p:txBody>
      </p:sp>
      <p:sp>
        <p:nvSpPr>
          <p:cNvPr id="24" name="テキスト ボックス 23"/>
          <p:cNvSpPr txBox="1"/>
          <p:nvPr/>
        </p:nvSpPr>
        <p:spPr>
          <a:xfrm>
            <a:off x="7705291" y="2823118"/>
            <a:ext cx="3305072" cy="338554"/>
          </a:xfrm>
          <a:prstGeom prst="rect">
            <a:avLst/>
          </a:prstGeom>
          <a:noFill/>
        </p:spPr>
        <p:txBody>
          <a:bodyPr wrap="none" rtlCol="0">
            <a:spAutoFit/>
          </a:bodyPr>
          <a:lstStyle/>
          <a:p>
            <a:r>
              <a:rPr lang="en-US" altLang="ja-JP" sz="1600" b="1" dirty="0" smtClean="0"/>
              <a:t>Playbook after </a:t>
            </a:r>
            <a:r>
              <a:rPr lang="en-US" altLang="ja-JP" sz="1600" b="1" dirty="0" err="1" smtClean="0"/>
              <a:t>variablization</a:t>
            </a:r>
            <a:endParaRPr lang="ja-JP" altLang="en-US"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② </a:t>
            </a:r>
            <a:r>
              <a:rPr lang="en-US" altLang="ja-JP" b="1" dirty="0">
                <a:latin typeface="+mj-ea"/>
              </a:rPr>
              <a:t>Variablize any values that changes for each operation run.</a:t>
            </a: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750553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About this document</a:t>
            </a:r>
            <a:endParaRPr kumimoji="1" lang="ja-JP" altLang="en-US" dirty="0"/>
          </a:p>
        </p:txBody>
      </p:sp>
      <p:sp>
        <p:nvSpPr>
          <p:cNvPr id="3" name="コンテンツ プレースホルダー 2"/>
          <p:cNvSpPr>
            <a:spLocks noGrp="1"/>
          </p:cNvSpPr>
          <p:nvPr>
            <p:ph sz="quarter" idx="10"/>
          </p:nvPr>
        </p:nvSpPr>
        <p:spPr/>
        <p:txBody>
          <a:bodyPr>
            <a:noAutofit/>
          </a:bodyPr>
          <a:lstStyle/>
          <a:p>
            <a:pPr marL="0" indent="0">
              <a:buNone/>
            </a:pPr>
            <a:r>
              <a:rPr kumimoji="1" lang="en-US" altLang="ja-JP" sz="2400" dirty="0" smtClean="0"/>
              <a:t>IT Engineers who are currently working in the field are struggling with inefficient system operation and construction. While the obvious solution is to make it more efficient, there are many who are wondering how to do it.</a:t>
            </a:r>
            <a:endParaRPr lang="en-US" altLang="ja-JP" sz="2400" dirty="0" smtClean="0"/>
          </a:p>
          <a:p>
            <a:pPr marL="0" indent="0">
              <a:buNone/>
            </a:pPr>
            <a:endParaRPr lang="en-US" altLang="ja-JP" sz="1400" dirty="0"/>
          </a:p>
          <a:p>
            <a:pPr marL="0" indent="0">
              <a:buNone/>
            </a:pPr>
            <a:r>
              <a:rPr lang="en-US" altLang="ja-JP" sz="2400" dirty="0" smtClean="0"/>
              <a:t>This document uses an on premise environment to show what obstacles to get rid off and what kind of preparation one must do in 3 simple steps</a:t>
            </a:r>
            <a:br>
              <a:rPr lang="en-US" altLang="ja-JP" sz="2400" dirty="0" smtClean="0"/>
            </a:br>
            <a:r>
              <a:rPr lang="en-US" altLang="ja-JP" sz="2400" b="1" dirty="0" smtClean="0">
                <a:solidFill>
                  <a:srgbClr val="FF0000"/>
                </a:solidFill>
              </a:rPr>
              <a:t>(AKA PSSO Method)</a:t>
            </a:r>
            <a:r>
              <a:rPr lang="en-US" altLang="ja-JP" sz="2400" dirty="0" smtClean="0"/>
              <a:t>.</a:t>
            </a:r>
          </a:p>
          <a:p>
            <a:pPr marL="0" indent="0">
              <a:buNone/>
            </a:pPr>
            <a:endParaRPr lang="en-US" altLang="ja-JP" sz="1100" dirty="0"/>
          </a:p>
          <a:p>
            <a:pPr marL="0" indent="0">
              <a:buNone/>
            </a:pPr>
            <a:r>
              <a:rPr lang="ja-JP" altLang="en-US" sz="2400" dirty="0" smtClean="0"/>
              <a:t>　</a:t>
            </a:r>
            <a:r>
              <a:rPr lang="en-US" altLang="ja-JP" sz="2400" dirty="0" smtClean="0"/>
              <a:t>Step </a:t>
            </a:r>
            <a:r>
              <a:rPr lang="en-US" altLang="ja-JP" sz="2400" dirty="0"/>
              <a:t>1</a:t>
            </a:r>
            <a:r>
              <a:rPr lang="ja-JP" altLang="en-US" sz="2400" dirty="0" smtClean="0"/>
              <a:t>：</a:t>
            </a:r>
            <a:r>
              <a:rPr lang="en-US" altLang="ja-JP" sz="2400" dirty="0" smtClean="0"/>
              <a:t>Central management of the Configuration info</a:t>
            </a:r>
            <a:endParaRPr lang="ja-JP" altLang="en-US" sz="2400" dirty="0"/>
          </a:p>
          <a:p>
            <a:pPr marL="0" indent="0">
              <a:buNone/>
            </a:pPr>
            <a:r>
              <a:rPr lang="ja-JP" altLang="en-US" sz="2400" dirty="0" smtClean="0"/>
              <a:t>　</a:t>
            </a:r>
            <a:r>
              <a:rPr lang="en-US" altLang="ja-JP" sz="2400" dirty="0" smtClean="0"/>
              <a:t>Step </a:t>
            </a:r>
            <a:r>
              <a:rPr lang="en-US" altLang="ja-JP" sz="2400" dirty="0"/>
              <a:t>2</a:t>
            </a:r>
            <a:r>
              <a:rPr lang="ja-JP" altLang="en-US" sz="2400" dirty="0" smtClean="0"/>
              <a:t>：</a:t>
            </a:r>
            <a:r>
              <a:rPr lang="en-US" altLang="ja-JP" sz="2400" dirty="0" smtClean="0"/>
              <a:t>Actualize Automatic Execution</a:t>
            </a:r>
            <a:endParaRPr lang="ja-JP" altLang="en-US" sz="2400" dirty="0"/>
          </a:p>
          <a:p>
            <a:pPr marL="0" indent="0">
              <a:buNone/>
            </a:pPr>
            <a:r>
              <a:rPr lang="ja-JP" altLang="en-US" sz="2400" dirty="0" smtClean="0"/>
              <a:t>　</a:t>
            </a:r>
            <a:r>
              <a:rPr lang="en-US" altLang="ja-JP" sz="2400" dirty="0" smtClean="0"/>
              <a:t>Step </a:t>
            </a:r>
            <a:r>
              <a:rPr lang="en-US" altLang="ja-JP" sz="2400" dirty="0"/>
              <a:t>3</a:t>
            </a:r>
            <a:r>
              <a:rPr lang="ja-JP" altLang="en-US" sz="2400" dirty="0" smtClean="0"/>
              <a:t>：</a:t>
            </a:r>
            <a:r>
              <a:rPr lang="en-US" altLang="ja-JP" sz="2400" dirty="0"/>
              <a:t>Linking </a:t>
            </a:r>
            <a:r>
              <a:rPr lang="en-US" altLang="ja-JP" sz="2400" dirty="0" smtClean="0"/>
              <a:t>Central management</a:t>
            </a:r>
            <a:r>
              <a:rPr lang="ja-JP" altLang="en-US" sz="2400" dirty="0"/>
              <a:t> </a:t>
            </a:r>
            <a:r>
              <a:rPr lang="en-US" altLang="ja-JP" sz="2400" dirty="0" smtClean="0"/>
              <a:t>and </a:t>
            </a:r>
            <a:r>
              <a:rPr lang="en-US" altLang="ja-JP" sz="2400" dirty="0"/>
              <a:t>automatic </a:t>
            </a:r>
            <a:r>
              <a:rPr lang="en-US" altLang="ja-JP" sz="2400" dirty="0" smtClean="0"/>
              <a:t>execution</a:t>
            </a:r>
            <a:r>
              <a:rPr lang="en-US" altLang="ja-JP" sz="2400" dirty="0" smtClean="0"/>
              <a:t>.</a:t>
            </a:r>
            <a:endParaRPr lang="en-US" altLang="ja-JP" sz="2400" dirty="0"/>
          </a:p>
          <a:p>
            <a:pPr marL="0" indent="0">
              <a:buNone/>
            </a:pPr>
            <a:endParaRPr lang="en-US" altLang="ja-JP" sz="1100" dirty="0"/>
          </a:p>
          <a:p>
            <a:pPr marL="0" indent="0">
              <a:buNone/>
            </a:pPr>
            <a:r>
              <a:rPr kumimoji="1" lang="en-US" altLang="ja-JP" sz="2400" dirty="0" smtClean="0"/>
              <a:t>In order to estimate the automation/efficiency rate, the process changes and results will be divided into phases.</a:t>
            </a:r>
          </a:p>
        </p:txBody>
      </p:sp>
    </p:spTree>
    <p:extLst>
      <p:ext uri="{BB962C8B-B14F-4D97-AF65-F5344CB8AC3E}">
        <p14:creationId xmlns:p14="http://schemas.microsoft.com/office/powerpoint/2010/main" val="183836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solidFill>
                  <a:schemeClr val="tx1"/>
                </a:solidFill>
                <a:latin typeface="+mj-ea"/>
                <a:ea typeface="+mj-ea"/>
              </a:rPr>
              <a:t>If the tasks are organized to be executed automatically, you might see that some similar tasks are used multiple times. In those cases, we can keep the process concise by using repetition. In the case of </a:t>
            </a:r>
            <a:r>
              <a:rPr lang="en-US" altLang="ja-JP" sz="1600" b="1" dirty="0" err="1" smtClean="0">
                <a:solidFill>
                  <a:schemeClr val="tx1"/>
                </a:solidFill>
                <a:latin typeface="+mj-ea"/>
                <a:ea typeface="+mj-ea"/>
              </a:rPr>
              <a:t>Ansible’s</a:t>
            </a:r>
            <a:r>
              <a:rPr lang="en-US" altLang="ja-JP" sz="1600" b="1" dirty="0" smtClean="0">
                <a:solidFill>
                  <a:schemeClr val="tx1"/>
                </a:solidFill>
                <a:latin typeface="+mj-ea"/>
                <a:ea typeface="+mj-ea"/>
              </a:rPr>
              <a:t> Playbooks, we can use the “Loop” instruction.</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The following is an example of a playbook that creates three directories: /dir1, /dir2 and /dir3. The playbook on the left runs 3 different processes. On the other hand, the one on the right uses “loop” to repeat the process, which makes it more concise and easier to maintain.</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2" name="正方形/長方形 41"/>
          <p:cNvSpPr/>
          <p:nvPr/>
        </p:nvSpPr>
        <p:spPr bwMode="auto">
          <a:xfrm>
            <a:off x="3350135" y="4045221"/>
            <a:ext cx="3257847" cy="231059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/dir1</a:t>
            </a:r>
          </a:p>
          <a:p>
            <a:r>
              <a:rPr lang="en-US" altLang="ja-JP" sz="1400" b="1" dirty="0">
                <a:latin typeface="Courier New" panose="02070309020205020404" pitchFamily="49" charset="0"/>
                <a:ea typeface="+mj-ea"/>
                <a:cs typeface="Courier New" panose="02070309020205020404" pitchFamily="49" charset="0"/>
              </a:rPr>
              <a:t>    state: directory</a:t>
            </a:r>
          </a:p>
          <a:p>
            <a:endParaRPr lang="en-US" altLang="ja-JP" sz="1050" b="1" dirty="0">
              <a:latin typeface="Courier New" panose="02070309020205020404" pitchFamily="49" charset="0"/>
              <a:ea typeface="+mj-ea"/>
              <a:cs typeface="Courier New" panose="02070309020205020404" pitchFamily="49" charset="0"/>
            </a:endParaRPr>
          </a:p>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/dir2</a:t>
            </a:r>
          </a:p>
          <a:p>
            <a:r>
              <a:rPr lang="en-US" altLang="ja-JP" sz="1400" b="1" dirty="0">
                <a:latin typeface="Courier New" panose="02070309020205020404" pitchFamily="49" charset="0"/>
                <a:ea typeface="+mj-ea"/>
                <a:cs typeface="Courier New" panose="02070309020205020404" pitchFamily="49" charset="0"/>
              </a:rPr>
              <a:t>    state: directory</a:t>
            </a:r>
          </a:p>
          <a:p>
            <a:endParaRPr lang="en-US" altLang="ja-JP" sz="1050" b="1" dirty="0">
              <a:latin typeface="Courier New" panose="02070309020205020404" pitchFamily="49" charset="0"/>
              <a:ea typeface="+mj-ea"/>
              <a:cs typeface="Courier New" panose="02070309020205020404" pitchFamily="49" charset="0"/>
            </a:endParaRPr>
          </a:p>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/dir3</a:t>
            </a:r>
          </a:p>
          <a:p>
            <a:r>
              <a:rPr lang="en-US" altLang="ja-JP" sz="1400" b="1" dirty="0">
                <a:latin typeface="Courier New" panose="02070309020205020404" pitchFamily="49" charset="0"/>
                <a:ea typeface="+mj-ea"/>
                <a:cs typeface="Courier New" panose="02070309020205020404" pitchFamily="49" charset="0"/>
              </a:rPr>
              <a:t>    state: directory</a:t>
            </a:r>
          </a:p>
        </p:txBody>
      </p:sp>
      <p:sp>
        <p:nvSpPr>
          <p:cNvPr id="44" name="正方形/長方形 43"/>
          <p:cNvSpPr/>
          <p:nvPr/>
        </p:nvSpPr>
        <p:spPr bwMode="auto">
          <a:xfrm>
            <a:off x="7866741" y="4434155"/>
            <a:ext cx="3825387" cy="132524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cs typeface="Courier New" panose="02070309020205020404" pitchFamily="49" charset="0"/>
              </a:rPr>
              <a:t>- file:</a:t>
            </a:r>
          </a:p>
          <a:p>
            <a:r>
              <a:rPr lang="en-US" altLang="ja-JP" sz="1600" b="1" dirty="0">
                <a:latin typeface="Courier New" panose="02070309020205020404" pitchFamily="49" charset="0"/>
                <a:cs typeface="Courier New" panose="02070309020205020404" pitchFamily="49" charset="0"/>
              </a:rPr>
              <a:t>    path: ”{{ item }}”</a:t>
            </a:r>
          </a:p>
          <a:p>
            <a:r>
              <a:rPr lang="en-US" altLang="ja-JP" sz="1600" b="1" dirty="0">
                <a:latin typeface="Courier New" panose="02070309020205020404" pitchFamily="49" charset="0"/>
                <a:cs typeface="Courier New" panose="02070309020205020404" pitchFamily="49" charset="0"/>
              </a:rPr>
              <a:t>    state: directory</a:t>
            </a:r>
          </a:p>
          <a:p>
            <a:r>
              <a:rPr lang="en-US" altLang="ja-JP" sz="1600" b="1" dirty="0">
                <a:latin typeface="Courier New" panose="02070309020205020404" pitchFamily="49" charset="0"/>
                <a:cs typeface="Courier New" panose="02070309020205020404" pitchFamily="49" charset="0"/>
              </a:rPr>
              <a:t>  loop: {{ </a:t>
            </a:r>
            <a:r>
              <a:rPr lang="en-US" altLang="ja-JP" sz="1600" b="1" dirty="0" err="1">
                <a:latin typeface="Courier New" panose="02070309020205020404" pitchFamily="49" charset="0"/>
                <a:cs typeface="Courier New" panose="02070309020205020404" pitchFamily="49" charset="0"/>
              </a:rPr>
              <a:t>VAR_dirs</a:t>
            </a:r>
            <a:r>
              <a:rPr lang="en-US" altLang="ja-JP" sz="1600" b="1" dirty="0">
                <a:latin typeface="Courier New" panose="02070309020205020404" pitchFamily="49" charset="0"/>
                <a:cs typeface="Courier New" panose="02070309020205020404" pitchFamily="49" charset="0"/>
              </a:rPr>
              <a:t> }}</a:t>
            </a:r>
          </a:p>
        </p:txBody>
      </p:sp>
      <p:sp>
        <p:nvSpPr>
          <p:cNvPr id="45" name="右矢印 44"/>
          <p:cNvSpPr/>
          <p:nvPr/>
        </p:nvSpPr>
        <p:spPr bwMode="auto">
          <a:xfrm>
            <a:off x="6960235" y="4829064"/>
            <a:ext cx="82509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smtClean="0">
                <a:latin typeface="+mj-ea"/>
                <a:ea typeface="+mj-ea"/>
              </a:rPr>
              <a:t>Repeat</a:t>
            </a:r>
            <a:endParaRPr lang="ja-JP" altLang="en-US" sz="1333" b="1" dirty="0">
              <a:latin typeface="+mj-ea"/>
              <a:ea typeface="+mj-ea"/>
            </a:endParaRPr>
          </a:p>
        </p:txBody>
      </p:sp>
      <p:sp>
        <p:nvSpPr>
          <p:cNvPr id="46" name="テキスト ボックス 45"/>
          <p:cNvSpPr txBox="1"/>
          <p:nvPr/>
        </p:nvSpPr>
        <p:spPr>
          <a:xfrm>
            <a:off x="7693514" y="4119108"/>
            <a:ext cx="2256002" cy="338554"/>
          </a:xfrm>
          <a:prstGeom prst="rect">
            <a:avLst/>
          </a:prstGeom>
          <a:noFill/>
        </p:spPr>
        <p:txBody>
          <a:bodyPr wrap="none" rtlCol="0">
            <a:spAutoFit/>
          </a:bodyPr>
          <a:lstStyle/>
          <a:p>
            <a:r>
              <a:rPr lang="en-US" altLang="ja-JP" sz="1600" b="1" dirty="0" smtClean="0"/>
              <a:t>Repeated playbook</a:t>
            </a:r>
            <a:endParaRPr lang="ja-JP" altLang="en-US" sz="1600" b="1" dirty="0"/>
          </a:p>
        </p:txBody>
      </p:sp>
      <p:sp>
        <p:nvSpPr>
          <p:cNvPr id="57" name="テキスト ボックス 56"/>
          <p:cNvSpPr txBox="1"/>
          <p:nvPr/>
        </p:nvSpPr>
        <p:spPr>
          <a:xfrm>
            <a:off x="3332941" y="3739968"/>
            <a:ext cx="2659061" cy="338554"/>
          </a:xfrm>
          <a:prstGeom prst="rect">
            <a:avLst/>
          </a:prstGeom>
          <a:noFill/>
        </p:spPr>
        <p:txBody>
          <a:bodyPr wrap="none" rtlCol="0">
            <a:spAutoFit/>
          </a:bodyPr>
          <a:lstStyle/>
          <a:p>
            <a:r>
              <a:rPr lang="en-US" altLang="ja-JP" sz="1600" b="1" dirty="0" smtClean="0"/>
              <a:t>Not repeated playbook</a:t>
            </a:r>
            <a:endParaRPr lang="ja-JP" altLang="en-US" sz="1600" b="1" dirty="0"/>
          </a:p>
        </p:txBody>
      </p:sp>
      <p:sp>
        <p:nvSpPr>
          <p:cNvPr id="20" name="正方形/長方形 19"/>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③ </a:t>
            </a:r>
            <a:r>
              <a:rPr lang="en-US" altLang="ja-JP" sz="2400" b="1" dirty="0">
                <a:latin typeface="+mj-ea"/>
              </a:rPr>
              <a:t>Keep similar processes concise by </a:t>
            </a:r>
            <a:r>
              <a:rPr lang="en-US" altLang="ja-JP" sz="2400" b="1" dirty="0" smtClean="0">
                <a:latin typeface="+mj-ea"/>
              </a:rPr>
              <a:t>repeating.</a:t>
            </a:r>
            <a:endParaRPr lang="en-US" altLang="ja-JP" sz="2400" b="1" dirty="0">
              <a:latin typeface="+mj-ea"/>
            </a:endParaRPr>
          </a:p>
        </p:txBody>
      </p:sp>
      <p:sp>
        <p:nvSpPr>
          <p:cNvPr id="23" name="角丸四角形 2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738900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solidFill>
                  <a:schemeClr val="tx1"/>
                </a:solidFill>
                <a:latin typeface="+mj-ea"/>
                <a:ea typeface="+mj-ea"/>
              </a:rPr>
              <a:t>In situations where setting files are distributed to multiple servers, the contents of the files are in many cases almost the same, which only some of the values being different. In these cases, we can be more efficient by creating setting files using formats.</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In Ansible, Files with .j2 extensions are “Format” files. Similarly to playbooks, formats can also use variables. The following is an example of an Apache settings file being created. The blue text are variables and the red text are values after it has been created.</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2" name="正方形/長方形 41"/>
          <p:cNvSpPr/>
          <p:nvPr/>
        </p:nvSpPr>
        <p:spPr bwMode="auto">
          <a:xfrm>
            <a:off x="3171941" y="4446253"/>
            <a:ext cx="4265179"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VAR_hostname</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VAR_docroot</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0" name="正方形/長方形 19"/>
          <p:cNvSpPr/>
          <p:nvPr/>
        </p:nvSpPr>
        <p:spPr bwMode="auto">
          <a:xfrm>
            <a:off x="8402971" y="4045221"/>
            <a:ext cx="3448732"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www.test.com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/contents</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3" name="右矢印 22"/>
          <p:cNvSpPr/>
          <p:nvPr/>
        </p:nvSpPr>
        <p:spPr bwMode="auto">
          <a:xfrm rot="19800000">
            <a:off x="7561779" y="4280217"/>
            <a:ext cx="71653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smtClean="0">
                <a:latin typeface="+mj-ea"/>
                <a:ea typeface="+mj-ea"/>
              </a:rPr>
              <a:t>Create</a:t>
            </a:r>
            <a:endParaRPr lang="ja-JP" altLang="en-US" sz="1333" b="1" dirty="0">
              <a:latin typeface="+mj-ea"/>
              <a:ea typeface="+mj-ea"/>
            </a:endParaRPr>
          </a:p>
        </p:txBody>
      </p:sp>
      <p:sp>
        <p:nvSpPr>
          <p:cNvPr id="24" name="正方形/長方形 23"/>
          <p:cNvSpPr/>
          <p:nvPr/>
        </p:nvSpPr>
        <p:spPr bwMode="auto">
          <a:xfrm>
            <a:off x="8373414" y="5150600"/>
            <a:ext cx="3448732"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www.dev.com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/public</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5" name="テキスト ボックス 24"/>
          <p:cNvSpPr txBox="1"/>
          <p:nvPr/>
        </p:nvSpPr>
        <p:spPr>
          <a:xfrm>
            <a:off x="3027162" y="4094810"/>
            <a:ext cx="2632259" cy="338554"/>
          </a:xfrm>
          <a:prstGeom prst="rect">
            <a:avLst/>
          </a:prstGeom>
          <a:noFill/>
        </p:spPr>
        <p:txBody>
          <a:bodyPr wrap="none" rtlCol="0">
            <a:spAutoFit/>
          </a:bodyPr>
          <a:lstStyle/>
          <a:p>
            <a:r>
              <a:rPr lang="en-US" altLang="ja-JP" sz="1600" b="1" dirty="0"/>
              <a:t>httpd.conf.j2</a:t>
            </a:r>
            <a:r>
              <a:rPr lang="ja-JP" altLang="en-US" sz="1600" b="1" dirty="0"/>
              <a:t> </a:t>
            </a:r>
            <a:r>
              <a:rPr lang="en-US" altLang="ja-JP" sz="1600" b="1" dirty="0" smtClean="0"/>
              <a:t>(Format)</a:t>
            </a:r>
            <a:endParaRPr lang="ja-JP" altLang="en-US" sz="1600" b="1" dirty="0"/>
          </a:p>
        </p:txBody>
      </p:sp>
      <p:sp>
        <p:nvSpPr>
          <p:cNvPr id="26" name="右矢印 25"/>
          <p:cNvSpPr/>
          <p:nvPr/>
        </p:nvSpPr>
        <p:spPr bwMode="auto">
          <a:xfrm rot="1800000">
            <a:off x="7561776" y="5181255"/>
            <a:ext cx="71653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Create</a:t>
            </a:r>
            <a:endParaRPr lang="ja-JP" altLang="en-US" sz="1333" b="1" dirty="0">
              <a:latin typeface="+mj-ea"/>
              <a:ea typeface="+mj-ea"/>
            </a:endParaRP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④ </a:t>
            </a:r>
            <a:r>
              <a:rPr lang="en-US" altLang="ja-JP" sz="2000" b="1" dirty="0">
                <a:latin typeface="+mj-ea"/>
              </a:rPr>
              <a:t>Create a standard configuration for templates.</a:t>
            </a: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9325330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a:t>Actualize 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123" name="正方形/長方形 122"/>
          <p:cNvSpPr/>
          <p:nvPr/>
        </p:nvSpPr>
        <p:spPr bwMode="auto">
          <a:xfrm>
            <a:off x="3013449" y="1312061"/>
            <a:ext cx="8937252" cy="97773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000" b="1" u="sng" dirty="0" smtClean="0">
                <a:latin typeface="+mj-ea"/>
              </a:rPr>
              <a:t>This section describes how to manage Ansible materials (</a:t>
            </a:r>
            <a:r>
              <a:rPr lang="en-US" altLang="ja-JP" sz="2000" b="1" u="sng" dirty="0" err="1" smtClean="0">
                <a:latin typeface="+mj-ea"/>
              </a:rPr>
              <a:t>Playbooks,etc</a:t>
            </a:r>
            <a:r>
              <a:rPr lang="en-US" altLang="ja-JP" sz="2000" b="1" u="sng" dirty="0" smtClean="0">
                <a:latin typeface="+mj-ea"/>
              </a:rPr>
              <a:t>.), using problems and solutions that actually happened as examples.</a:t>
            </a:r>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Appendix</a:t>
            </a:r>
            <a:r>
              <a:rPr lang="ja-JP" altLang="en-US" sz="2400" b="1" dirty="0" smtClean="0">
                <a:latin typeface="+mj-ea"/>
                <a:ea typeface="+mj-ea"/>
              </a:rPr>
              <a:t>：</a:t>
            </a:r>
            <a:r>
              <a:rPr lang="en-US" altLang="ja-JP" sz="2400" b="1" dirty="0" smtClean="0">
                <a:latin typeface="+mj-ea"/>
                <a:ea typeface="+mj-ea"/>
              </a:rPr>
              <a:t>Managing</a:t>
            </a:r>
            <a:r>
              <a:rPr lang="ja-JP" altLang="en-US" sz="2400" b="1" dirty="0" smtClean="0">
                <a:latin typeface="+mj-ea"/>
                <a:ea typeface="+mj-ea"/>
              </a:rPr>
              <a:t> </a:t>
            </a:r>
            <a:r>
              <a:rPr lang="en-US" altLang="ja-JP" sz="2400" b="1" dirty="0" smtClean="0">
                <a:latin typeface="+mj-ea"/>
                <a:ea typeface="+mj-ea"/>
              </a:rPr>
              <a:t>Playbooks</a:t>
            </a:r>
            <a:endParaRPr lang="ja-JP" altLang="en-US" sz="2400" b="1" dirty="0">
              <a:latin typeface="+mj-ea"/>
              <a:ea typeface="+mj-ea"/>
            </a:endParaRPr>
          </a:p>
        </p:txBody>
      </p:sp>
      <p:sp>
        <p:nvSpPr>
          <p:cNvPr id="113" name="テキスト ボックス 112"/>
          <p:cNvSpPr txBox="1"/>
          <p:nvPr/>
        </p:nvSpPr>
        <p:spPr>
          <a:xfrm>
            <a:off x="3026835" y="2654767"/>
            <a:ext cx="8923865" cy="1323439"/>
          </a:xfrm>
          <a:prstGeom prst="rect">
            <a:avLst/>
          </a:prstGeom>
          <a:solidFill>
            <a:srgbClr val="FFFFCC"/>
          </a:solidFill>
        </p:spPr>
        <p:txBody>
          <a:bodyPr wrap="square" rtlCol="0">
            <a:spAutoFit/>
          </a:bodyPr>
          <a:lstStyle/>
          <a:p>
            <a:r>
              <a:rPr lang="ja-JP" altLang="en-US" sz="2000" b="1" dirty="0" smtClean="0">
                <a:latin typeface="+mj-ea"/>
                <a:ea typeface="+mj-ea"/>
              </a:rPr>
              <a:t>         ① </a:t>
            </a:r>
            <a:r>
              <a:rPr lang="en-US" altLang="ja-JP" sz="2000" b="1" dirty="0" smtClean="0">
                <a:latin typeface="+mj-ea"/>
                <a:ea typeface="+mj-ea"/>
              </a:rPr>
              <a:t>The same playbook exists across multiple directories.</a:t>
            </a:r>
          </a:p>
          <a:p>
            <a:r>
              <a:rPr lang="ja-JP" altLang="en-US" sz="2000" b="1" dirty="0" smtClean="0">
                <a:latin typeface="+mj-ea"/>
                <a:ea typeface="+mj-ea"/>
              </a:rPr>
              <a:t>　　   ② </a:t>
            </a:r>
            <a:r>
              <a:rPr lang="en-US" altLang="ja-JP" sz="2000" b="1" dirty="0" smtClean="0">
                <a:latin typeface="+mj-ea"/>
                <a:ea typeface="+mj-ea"/>
              </a:rPr>
              <a:t>Playbooks with different contents have the same name.</a:t>
            </a:r>
          </a:p>
          <a:p>
            <a:r>
              <a:rPr lang="ja-JP" altLang="en-US" sz="2000" b="1" dirty="0">
                <a:latin typeface="+mj-ea"/>
              </a:rPr>
              <a:t>　　　</a:t>
            </a:r>
            <a:r>
              <a:rPr lang="ja-JP" altLang="en-US" sz="2000" b="1" dirty="0" smtClean="0">
                <a:latin typeface="+mj-ea"/>
                <a:ea typeface="+mj-ea"/>
              </a:rPr>
              <a:t>③ </a:t>
            </a:r>
            <a:r>
              <a:rPr lang="en-US" altLang="ja-JP" sz="2000" b="1" dirty="0" smtClean="0">
                <a:latin typeface="+mj-ea"/>
                <a:ea typeface="+mj-ea"/>
              </a:rPr>
              <a:t>There are differences in playbook contents between 	 	  the version management tool and ITA.</a:t>
            </a:r>
          </a:p>
        </p:txBody>
      </p:sp>
      <p:sp>
        <p:nvSpPr>
          <p:cNvPr id="115" name="正方形/長方形 114"/>
          <p:cNvSpPr/>
          <p:nvPr/>
        </p:nvSpPr>
        <p:spPr bwMode="auto">
          <a:xfrm>
            <a:off x="3033004" y="4283929"/>
            <a:ext cx="8917696" cy="1441262"/>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① </a:t>
            </a:r>
            <a:r>
              <a:rPr lang="en-US" altLang="ja-JP" sz="2000" b="1" dirty="0" smtClean="0">
                <a:solidFill>
                  <a:schemeClr val="tx1"/>
                </a:solidFill>
                <a:latin typeface="+mj-ea"/>
              </a:rPr>
              <a:t>Create a directory for common processes.</a:t>
            </a:r>
            <a:endParaRPr lang="en-US" altLang="ja-JP" sz="2000" b="1" dirty="0" smtClean="0">
              <a:latin typeface="+mj-ea"/>
            </a:endParaRPr>
          </a:p>
          <a:p>
            <a:r>
              <a:rPr lang="ja-JP" altLang="en-US" sz="2000" b="1" dirty="0">
                <a:latin typeface="+mj-ea"/>
              </a:rPr>
              <a:t>　　　</a:t>
            </a:r>
            <a:r>
              <a:rPr lang="ja-JP" altLang="en-US" sz="2000" b="1" dirty="0" smtClean="0">
                <a:latin typeface="+mj-ea"/>
              </a:rPr>
              <a:t>② </a:t>
            </a:r>
            <a:r>
              <a:rPr lang="en-US" altLang="ja-JP" sz="2000" b="1" dirty="0" smtClean="0">
                <a:solidFill>
                  <a:schemeClr val="tx1"/>
                </a:solidFill>
              </a:rPr>
              <a:t>Decide on a naming convention in advance and don’t 	  allow files with same name</a:t>
            </a:r>
            <a:endParaRPr lang="en-US" altLang="ja-JP" sz="2000" b="1" dirty="0">
              <a:latin typeface="+mj-ea"/>
            </a:endParaRPr>
          </a:p>
          <a:p>
            <a:r>
              <a:rPr lang="ja-JP" altLang="en-US" sz="2000" b="1" dirty="0">
                <a:latin typeface="+mj-ea"/>
              </a:rPr>
              <a:t>　　　③ </a:t>
            </a:r>
            <a:r>
              <a:rPr lang="en-US" altLang="ja-JP" sz="2000" b="1" dirty="0" smtClean="0">
                <a:latin typeface="+mj-ea"/>
              </a:rPr>
              <a:t>Manage using a </a:t>
            </a:r>
            <a:r>
              <a:rPr lang="en-US" altLang="ja-JP" sz="2000" b="1" dirty="0">
                <a:latin typeface="+mj-ea"/>
              </a:rPr>
              <a:t>v</a:t>
            </a:r>
            <a:r>
              <a:rPr lang="en-US" altLang="ja-JP" sz="2000" b="1" dirty="0" smtClean="0">
                <a:latin typeface="+mj-ea"/>
              </a:rPr>
              <a:t>ersion management tool and   	  	  CICD tool.</a:t>
            </a:r>
            <a:endParaRPr lang="en-US" altLang="ja-JP" sz="2000" b="1" dirty="0">
              <a:latin typeface="+mj-ea"/>
            </a:endParaRPr>
          </a:p>
        </p:txBody>
      </p:sp>
      <p:sp>
        <p:nvSpPr>
          <p:cNvPr id="116" name="角丸四角形 115"/>
          <p:cNvSpPr/>
          <p:nvPr/>
        </p:nvSpPr>
        <p:spPr bwMode="auto">
          <a:xfrm rot="20999056">
            <a:off x="2644131" y="3870363"/>
            <a:ext cx="1488663" cy="493883"/>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b="1" dirty="0" smtClean="0">
                <a:solidFill>
                  <a:schemeClr val="bg1"/>
                </a:solidFill>
                <a:latin typeface="+mj-ea"/>
                <a:ea typeface="+mj-ea"/>
              </a:rPr>
              <a:t>SOLUTION</a:t>
            </a:r>
            <a:endParaRPr lang="ja-JP" altLang="en-US" b="1" dirty="0">
              <a:solidFill>
                <a:schemeClr val="bg1"/>
              </a:solidFill>
              <a:latin typeface="+mj-ea"/>
              <a:ea typeface="+mj-ea"/>
            </a:endParaRPr>
          </a:p>
        </p:txBody>
      </p:sp>
      <p:sp>
        <p:nvSpPr>
          <p:cNvPr id="120" name="下矢印 119"/>
          <p:cNvSpPr/>
          <p:nvPr/>
        </p:nvSpPr>
        <p:spPr bwMode="auto">
          <a:xfrm>
            <a:off x="10870994" y="5725191"/>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144" name="角丸四角形 143"/>
          <p:cNvSpPr/>
          <p:nvPr/>
        </p:nvSpPr>
        <p:spPr bwMode="auto">
          <a:xfrm rot="20999056">
            <a:off x="2612824" y="2397899"/>
            <a:ext cx="1288111" cy="512647"/>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b="1" dirty="0" smtClean="0">
                <a:solidFill>
                  <a:schemeClr val="bg1"/>
                </a:solidFill>
                <a:latin typeface="+mj-ea"/>
                <a:ea typeface="+mj-ea"/>
              </a:rPr>
              <a:t>PROBLEM</a:t>
            </a:r>
            <a:endParaRPr lang="ja-JP" altLang="en-US" b="1" dirty="0">
              <a:solidFill>
                <a:schemeClr val="bg1"/>
              </a:solidFill>
              <a:latin typeface="+mj-ea"/>
              <a:ea typeface="+mj-ea"/>
            </a:endParaRPr>
          </a:p>
        </p:txBody>
      </p:sp>
      <p:graphicFrame>
        <p:nvGraphicFramePr>
          <p:cNvPr id="47" name="表 46"/>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48" name="下矢印 47"/>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9" name="下矢印 48"/>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0" name="下矢印 49"/>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1" name="下矢印 5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2" name="角丸四角形 51"/>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53" name="角丸四角形 52"/>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54" name="角丸四角形 53"/>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55" name="角丸四角形 54"/>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56" name="角丸四角形 55"/>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Tree>
    <p:extLst>
      <p:ext uri="{BB962C8B-B14F-4D97-AF65-F5344CB8AC3E}">
        <p14:creationId xmlns:p14="http://schemas.microsoft.com/office/powerpoint/2010/main" val="38872173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extLst>
              <p:ext uri="{D42A27DB-BD31-4B8C-83A1-F6EECF244321}">
                <p14:modId xmlns:p14="http://schemas.microsoft.com/office/powerpoint/2010/main" val="3764293175"/>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37" name="下矢印 3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5" name="下矢印 44"/>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6" name="下矢印 45"/>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7" name="下矢印 4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8" name="角丸四角形 47"/>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(Conductor)</a:t>
            </a:r>
            <a:endParaRPr lang="ja-JP" altLang="en-US" sz="1600" b="1" dirty="0"/>
          </a:p>
        </p:txBody>
      </p:sp>
      <p:sp>
        <p:nvSpPr>
          <p:cNvPr id="49" name="角丸四角形 48"/>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50" name="角丸四角形 49"/>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51" name="角丸四角形 5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53" name="角丸四角形 5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75" name="正方形/長方形 74"/>
          <p:cNvSpPr/>
          <p:nvPr/>
        </p:nvSpPr>
        <p:spPr bwMode="auto">
          <a:xfrm>
            <a:off x="3013449" y="3859469"/>
            <a:ext cx="8937252" cy="26659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a:solidFill>
                  <a:schemeClr val="tx1"/>
                </a:solidFill>
                <a:latin typeface="+mj-ea"/>
              </a:rPr>
              <a:t>ITA allows users to manage Playbooks in one central place, making it possible to use the same Playbook in different Movements.</a:t>
            </a:r>
            <a:endParaRPr lang="en-US" altLang="ja-JP" sz="1600"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a:t>：</a:t>
            </a:r>
            <a:r>
              <a:rPr lang="en-US" altLang="ja-JP" dirty="0"/>
              <a:t>Actualize Automatic Execution</a:t>
            </a:r>
            <a:endParaRPr kumimoji="1" lang="ja-JP" altLang="en-US" dirty="0"/>
          </a:p>
        </p:txBody>
      </p:sp>
      <p:sp>
        <p:nvSpPr>
          <p:cNvPr id="19" name="正方形/長方形 18"/>
          <p:cNvSpPr/>
          <p:nvPr/>
        </p:nvSpPr>
        <p:spPr bwMode="auto">
          <a:xfrm>
            <a:off x="3013813" y="1309083"/>
            <a:ext cx="8937252" cy="1963863"/>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a:solidFill>
                  <a:schemeClr val="tx1"/>
                </a:solidFill>
                <a:latin typeface="+mj-ea"/>
                <a:ea typeface="+mj-ea"/>
              </a:rPr>
              <a:t>When we managed a shared directory, we created a new directory for each process, causing files to exist over multiple directories.</a:t>
            </a:r>
          </a:p>
        </p:txBody>
      </p:sp>
      <p:sp>
        <p:nvSpPr>
          <p:cNvPr id="39" name="正方形/長方形 38"/>
          <p:cNvSpPr/>
          <p:nvPr/>
        </p:nvSpPr>
        <p:spPr bwMode="auto">
          <a:xfrm>
            <a:off x="3315165" y="4509150"/>
            <a:ext cx="5066543" cy="1894589"/>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42" name="正方形/長方形 41"/>
          <p:cNvSpPr/>
          <p:nvPr/>
        </p:nvSpPr>
        <p:spPr bwMode="auto">
          <a:xfrm>
            <a:off x="6851377" y="5595211"/>
            <a:ext cx="1219521" cy="7536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cs typeface="Courier New" panose="02070309020205020404" pitchFamily="49" charset="0"/>
              </a:rPr>
              <a:t>Change</a:t>
            </a:r>
          </a:p>
          <a:p>
            <a:r>
              <a:rPr lang="en-US" altLang="ja-JP" sz="1200" b="1" dirty="0" err="1">
                <a:solidFill>
                  <a:srgbClr val="FF0000"/>
                </a:solidFill>
                <a:cs typeface="Courier New" panose="02070309020205020404" pitchFamily="49" charset="0"/>
              </a:rPr>
              <a:t>Pre.yml</a:t>
            </a:r>
            <a:endParaRPr lang="en-US" altLang="ja-JP" sz="1200" b="1" dirty="0">
              <a:cs typeface="Courier New" panose="02070309020205020404" pitchFamily="49" charset="0"/>
            </a:endParaRPr>
          </a:p>
          <a:p>
            <a:r>
              <a:rPr lang="en-US" altLang="ja-JP" sz="1200" b="1" dirty="0" err="1">
                <a:cs typeface="Courier New" panose="02070309020205020404" pitchFamily="49" charset="0"/>
              </a:rPr>
              <a:t>change.yml</a:t>
            </a:r>
            <a:endParaRPr lang="en-US" altLang="ja-JP" sz="1200" b="1" dirty="0">
              <a:cs typeface="Courier New" panose="02070309020205020404" pitchFamily="49" charset="0"/>
            </a:endParaRPr>
          </a:p>
          <a:p>
            <a:r>
              <a:rPr lang="en-US" altLang="ja-JP" sz="1200" b="1" dirty="0" err="1" smtClean="0">
                <a:solidFill>
                  <a:srgbClr val="0070C0"/>
                </a:solidFill>
                <a:cs typeface="Courier New" panose="02070309020205020404" pitchFamily="49" charset="0"/>
              </a:rPr>
              <a:t>Post.yml</a:t>
            </a:r>
            <a:endParaRPr lang="en-US" altLang="ja-JP" sz="1200" b="1" dirty="0">
              <a:solidFill>
                <a:srgbClr val="0070C0"/>
              </a:solidFill>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a:t>
            </a:r>
            <a:r>
              <a:rPr lang="ja-JP" altLang="en-US" sz="2000" b="1" dirty="0">
                <a:latin typeface="+mj-ea"/>
              </a:rPr>
              <a:t>① </a:t>
            </a:r>
            <a:r>
              <a:rPr lang="en-US" altLang="ja-JP" sz="2000" b="1" dirty="0">
                <a:latin typeface="+mj-ea"/>
              </a:rPr>
              <a:t>The same playbook exists across multiple directories.</a:t>
            </a:r>
          </a:p>
        </p:txBody>
      </p:sp>
      <p:sp>
        <p:nvSpPr>
          <p:cNvPr id="28" name="角丸四角形 27"/>
          <p:cNvSpPr/>
          <p:nvPr/>
        </p:nvSpPr>
        <p:spPr bwMode="auto">
          <a:xfrm rot="20999056">
            <a:off x="2461536" y="830237"/>
            <a:ext cx="1615477"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PROBLEM</a:t>
            </a:r>
            <a:endParaRPr lang="ja-JP" altLang="en-US" sz="2133" b="1" dirty="0">
              <a:solidFill>
                <a:schemeClr val="bg1"/>
              </a:solidFill>
              <a:latin typeface="+mj-ea"/>
            </a:endParaRPr>
          </a:p>
        </p:txBody>
      </p:sp>
      <p:sp>
        <p:nvSpPr>
          <p:cNvPr id="29" name="正方形/長方形 28"/>
          <p:cNvSpPr/>
          <p:nvPr/>
        </p:nvSpPr>
        <p:spPr bwMode="auto">
          <a:xfrm>
            <a:off x="6858240" y="4785892"/>
            <a:ext cx="1223528" cy="752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cs typeface="Courier New" panose="02070309020205020404" pitchFamily="49" charset="0"/>
              </a:rPr>
              <a:t>Add</a:t>
            </a:r>
          </a:p>
          <a:p>
            <a:r>
              <a:rPr lang="en-US" altLang="ja-JP" sz="1200" b="1" dirty="0" err="1">
                <a:solidFill>
                  <a:srgbClr val="FF0000"/>
                </a:solidFill>
                <a:cs typeface="Courier New" panose="02070309020205020404" pitchFamily="49" charset="0"/>
              </a:rPr>
              <a:t>Pre.yml</a:t>
            </a:r>
            <a:endParaRPr lang="en-US" altLang="ja-JP" sz="1200" b="1" dirty="0">
              <a:cs typeface="Courier New" panose="02070309020205020404" pitchFamily="49" charset="0"/>
            </a:endParaRPr>
          </a:p>
          <a:p>
            <a:r>
              <a:rPr lang="en-US" altLang="ja-JP" sz="1200" b="1" dirty="0" err="1">
                <a:cs typeface="Courier New" panose="02070309020205020404" pitchFamily="49" charset="0"/>
              </a:rPr>
              <a:t>Add.yml</a:t>
            </a:r>
            <a:endParaRPr lang="en-US" altLang="ja-JP" sz="1200" b="1" dirty="0">
              <a:cs typeface="Courier New" panose="02070309020205020404" pitchFamily="49" charset="0"/>
            </a:endParaRPr>
          </a:p>
          <a:p>
            <a:r>
              <a:rPr lang="en-US" altLang="ja-JP" sz="1200" b="1" dirty="0" err="1" smtClean="0">
                <a:solidFill>
                  <a:srgbClr val="0070C0"/>
                </a:solidFill>
                <a:cs typeface="Courier New" panose="02070309020205020404" pitchFamily="49" charset="0"/>
              </a:rPr>
              <a:t>Post.yml</a:t>
            </a:r>
            <a:endParaRPr lang="en-US" altLang="ja-JP" sz="1200" b="1" dirty="0">
              <a:solidFill>
                <a:srgbClr val="0070C0"/>
              </a:solidFill>
              <a:cs typeface="Courier New" panose="02070309020205020404" pitchFamily="49" charset="0"/>
            </a:endParaRPr>
          </a:p>
        </p:txBody>
      </p:sp>
      <p:sp>
        <p:nvSpPr>
          <p:cNvPr id="31" name="テキスト ボックス 30"/>
          <p:cNvSpPr txBox="1"/>
          <p:nvPr/>
        </p:nvSpPr>
        <p:spPr>
          <a:xfrm>
            <a:off x="6755136" y="4509150"/>
            <a:ext cx="1626727" cy="276999"/>
          </a:xfrm>
          <a:prstGeom prst="rect">
            <a:avLst/>
          </a:prstGeom>
          <a:noFill/>
        </p:spPr>
        <p:txBody>
          <a:bodyPr wrap="none" rtlCol="0">
            <a:spAutoFit/>
          </a:bodyPr>
          <a:lstStyle/>
          <a:p>
            <a:r>
              <a:rPr lang="en-US" altLang="ja-JP" sz="1200" b="1" dirty="0"/>
              <a:t>Movement details</a:t>
            </a:r>
          </a:p>
        </p:txBody>
      </p:sp>
      <p:sp>
        <p:nvSpPr>
          <p:cNvPr id="36" name="テキスト ボックス 35"/>
          <p:cNvSpPr txBox="1"/>
          <p:nvPr/>
        </p:nvSpPr>
        <p:spPr>
          <a:xfrm>
            <a:off x="3973780" y="4743495"/>
            <a:ext cx="2084801" cy="276999"/>
          </a:xfrm>
          <a:prstGeom prst="rect">
            <a:avLst/>
          </a:prstGeom>
          <a:noFill/>
        </p:spPr>
        <p:txBody>
          <a:bodyPr wrap="none" rtlCol="0">
            <a:spAutoFit/>
          </a:bodyPr>
          <a:lstStyle/>
          <a:p>
            <a:r>
              <a:rPr lang="en-US" altLang="ja-JP" sz="1200" b="1" dirty="0"/>
              <a:t>Playbook</a:t>
            </a:r>
            <a:r>
              <a:rPr lang="ja-JP" altLang="en-US" sz="1200" b="1" dirty="0"/>
              <a:t> </a:t>
            </a:r>
            <a:r>
              <a:rPr lang="en-US" altLang="ja-JP" sz="1200" b="1" dirty="0"/>
              <a:t>File collection</a:t>
            </a:r>
          </a:p>
        </p:txBody>
      </p:sp>
      <p:sp>
        <p:nvSpPr>
          <p:cNvPr id="38" name="正方形/長方形 37"/>
          <p:cNvSpPr/>
          <p:nvPr/>
        </p:nvSpPr>
        <p:spPr bwMode="auto">
          <a:xfrm>
            <a:off x="4007477" y="5085230"/>
            <a:ext cx="2533089" cy="89134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１．</a:t>
            </a:r>
            <a:r>
              <a:rPr lang="en-US" altLang="ja-JP" sz="1200" b="1" dirty="0" err="1" smtClean="0">
                <a:solidFill>
                  <a:srgbClr val="FF0000"/>
                </a:solidFill>
                <a:ea typeface="+mj-ea"/>
                <a:cs typeface="Courier New" panose="02070309020205020404" pitchFamily="49" charset="0"/>
              </a:rPr>
              <a:t>Pre.yml</a:t>
            </a:r>
            <a:r>
              <a:rPr lang="en-US" altLang="ja-JP" sz="1200" b="1" dirty="0" smtClean="0">
                <a:ea typeface="+mj-ea"/>
                <a:cs typeface="Courier New" panose="02070309020205020404" pitchFamily="49" charset="0"/>
              </a:rPr>
              <a:t>(</a:t>
            </a:r>
            <a:r>
              <a:rPr lang="en-US" altLang="ja-JP" sz="1200" b="1" dirty="0">
                <a:cs typeface="Courier New" panose="02070309020205020404" pitchFamily="49" charset="0"/>
              </a:rPr>
              <a:t>preprocess</a:t>
            </a:r>
            <a:r>
              <a:rPr lang="en-US" altLang="ja-JP" sz="1200" b="1" dirty="0" smtClean="0">
                <a:ea typeface="+mj-ea"/>
                <a:cs typeface="Courier New" panose="02070309020205020404" pitchFamily="49" charset="0"/>
              </a:rPr>
              <a:t>)</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２．</a:t>
            </a:r>
            <a:r>
              <a:rPr lang="en-US" altLang="ja-JP" sz="1200" b="1" dirty="0" err="1" smtClean="0">
                <a:ea typeface="+mj-ea"/>
                <a:cs typeface="Courier New" panose="02070309020205020404" pitchFamily="49" charset="0"/>
              </a:rPr>
              <a:t>Add.yml</a:t>
            </a:r>
            <a:r>
              <a:rPr lang="en-US" altLang="ja-JP" sz="1200" b="1" dirty="0" smtClean="0">
                <a:ea typeface="+mj-ea"/>
                <a:cs typeface="Courier New" panose="02070309020205020404" pitchFamily="49" charset="0"/>
              </a:rPr>
              <a:t>(</a:t>
            </a:r>
            <a:r>
              <a:rPr lang="en-US" altLang="ja-JP" sz="1200" b="1" dirty="0">
                <a:cs typeface="Courier New" panose="02070309020205020404" pitchFamily="49" charset="0"/>
              </a:rPr>
              <a:t>add</a:t>
            </a:r>
            <a:r>
              <a:rPr lang="en-US" altLang="ja-JP" sz="1200" b="1" dirty="0" smtClean="0">
                <a:ea typeface="+mj-ea"/>
                <a:cs typeface="Courier New" panose="02070309020205020404" pitchFamily="49" charset="0"/>
              </a:rPr>
              <a:t>)</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３．</a:t>
            </a:r>
            <a:r>
              <a:rPr lang="en-US" altLang="ja-JP" sz="1200" b="1" dirty="0" err="1" smtClean="0">
                <a:solidFill>
                  <a:srgbClr val="0070C0"/>
                </a:solidFill>
                <a:ea typeface="+mj-ea"/>
                <a:cs typeface="Courier New" panose="02070309020205020404" pitchFamily="49" charset="0"/>
              </a:rPr>
              <a:t>Post.yml</a:t>
            </a:r>
            <a:r>
              <a:rPr lang="ja-JP" altLang="en-US" sz="1200" b="1" dirty="0" smtClean="0">
                <a:ea typeface="+mj-ea"/>
                <a:cs typeface="Courier New" panose="02070309020205020404" pitchFamily="49" charset="0"/>
              </a:rPr>
              <a:t>（</a:t>
            </a:r>
            <a:r>
              <a:rPr lang="en-US" altLang="ja-JP" sz="1200" b="1" dirty="0" smtClean="0">
                <a:cs typeface="Courier New" panose="02070309020205020404" pitchFamily="49" charset="0"/>
              </a:rPr>
              <a:t>preprocess</a:t>
            </a:r>
            <a:r>
              <a:rPr lang="ja-JP" altLang="en-US" sz="1200" b="1" dirty="0" smtClean="0">
                <a:ea typeface="+mj-ea"/>
                <a:cs typeface="Courier New" panose="02070309020205020404" pitchFamily="49" charset="0"/>
              </a:rPr>
              <a:t>）</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４．</a:t>
            </a:r>
            <a:r>
              <a:rPr lang="en-US" altLang="ja-JP" sz="1200" b="1" dirty="0" err="1">
                <a:ea typeface="+mj-ea"/>
                <a:cs typeface="Courier New" panose="02070309020205020404" pitchFamily="49" charset="0"/>
              </a:rPr>
              <a:t>Change.yml</a:t>
            </a:r>
            <a:r>
              <a:rPr lang="ja-JP" altLang="en-US" sz="1200" b="1" dirty="0" smtClean="0">
                <a:ea typeface="+mj-ea"/>
                <a:cs typeface="Courier New" panose="02070309020205020404" pitchFamily="49" charset="0"/>
              </a:rPr>
              <a:t>（</a:t>
            </a:r>
            <a:r>
              <a:rPr lang="en-US" altLang="ja-JP" sz="1200" b="1" dirty="0" smtClean="0">
                <a:cs typeface="Courier New" panose="02070309020205020404" pitchFamily="49" charset="0"/>
              </a:rPr>
              <a:t>Change</a:t>
            </a:r>
            <a:r>
              <a:rPr lang="ja-JP" altLang="en-US" sz="1200" b="1" dirty="0" smtClean="0">
                <a:ea typeface="+mj-ea"/>
                <a:cs typeface="Courier New" panose="02070309020205020404" pitchFamily="49" charset="0"/>
              </a:rPr>
              <a:t>）</a:t>
            </a:r>
            <a:endParaRPr lang="en-US" altLang="ja-JP" sz="1200" b="1" dirty="0">
              <a:ea typeface="+mj-ea"/>
              <a:cs typeface="Courier New" panose="02070309020205020404" pitchFamily="49" charset="0"/>
            </a:endParaRPr>
          </a:p>
        </p:txBody>
      </p:sp>
      <p:grpSp>
        <p:nvGrpSpPr>
          <p:cNvPr id="40" name="グループ化 39"/>
          <p:cNvGrpSpPr/>
          <p:nvPr/>
        </p:nvGrpSpPr>
        <p:grpSpPr>
          <a:xfrm>
            <a:off x="3337721" y="4518643"/>
            <a:ext cx="624404" cy="501851"/>
            <a:chOff x="7950657" y="2600826"/>
            <a:chExt cx="635960" cy="533501"/>
          </a:xfrm>
        </p:grpSpPr>
        <p:sp>
          <p:nvSpPr>
            <p:cNvPr id="41" name="正方形/長方形 40"/>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右矢印 43"/>
          <p:cNvSpPr/>
          <p:nvPr/>
        </p:nvSpPr>
        <p:spPr bwMode="auto">
          <a:xfrm rot="19811177">
            <a:off x="6343221" y="5077217"/>
            <a:ext cx="549987" cy="314859"/>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71" name="正方形/長方形 70"/>
          <p:cNvSpPr/>
          <p:nvPr/>
        </p:nvSpPr>
        <p:spPr bwMode="auto">
          <a:xfrm>
            <a:off x="3013449" y="3356990"/>
            <a:ext cx="8937251" cy="49743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rPr>
              <a:t>　　　　 ① </a:t>
            </a:r>
            <a:r>
              <a:rPr lang="en-US" altLang="ja-JP" sz="2000" b="1" dirty="0" smtClean="0">
                <a:latin typeface="+mj-ea"/>
              </a:rPr>
              <a:t>Use </a:t>
            </a:r>
            <a:r>
              <a:rPr lang="en-US" altLang="ja-JP" sz="2000" b="1" dirty="0">
                <a:latin typeface="+mj-ea"/>
              </a:rPr>
              <a:t>one Playbook for multiple </a:t>
            </a:r>
            <a:r>
              <a:rPr lang="en-US" altLang="ja-JP" sz="2000" b="1" dirty="0" smtClean="0">
                <a:latin typeface="+mj-ea"/>
              </a:rPr>
              <a:t>processes.</a:t>
            </a:r>
            <a:endParaRPr lang="en-US" altLang="ja-JP" sz="2000" b="1" dirty="0">
              <a:latin typeface="+mj-ea"/>
            </a:endParaRPr>
          </a:p>
        </p:txBody>
      </p:sp>
      <p:sp>
        <p:nvSpPr>
          <p:cNvPr id="72" name="角丸四角形 71"/>
          <p:cNvSpPr/>
          <p:nvPr/>
        </p:nvSpPr>
        <p:spPr bwMode="auto">
          <a:xfrm rot="20999056">
            <a:off x="2457913" y="3284549"/>
            <a:ext cx="169894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
        <p:nvSpPr>
          <p:cNvPr id="62" name="右矢印 61"/>
          <p:cNvSpPr/>
          <p:nvPr/>
        </p:nvSpPr>
        <p:spPr bwMode="auto">
          <a:xfrm rot="1788823" flipV="1">
            <a:off x="6343222" y="5650361"/>
            <a:ext cx="549987" cy="314859"/>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4" name="正方形/長方形 53"/>
          <p:cNvSpPr/>
          <p:nvPr/>
        </p:nvSpPr>
        <p:spPr bwMode="auto">
          <a:xfrm>
            <a:off x="3348790" y="1907544"/>
            <a:ext cx="2807095" cy="1259951"/>
          </a:xfrm>
          <a:prstGeom prst="rect">
            <a:avLst/>
          </a:prstGeom>
          <a:solidFill>
            <a:srgbClr val="FFCC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55" name="正方形/長方形 54"/>
          <p:cNvSpPr/>
          <p:nvPr/>
        </p:nvSpPr>
        <p:spPr bwMode="auto">
          <a:xfrm>
            <a:off x="3573845" y="2256710"/>
            <a:ext cx="1223236"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share/add/</a:t>
            </a: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solidFill>
                <a:srgbClr val="FF0000"/>
              </a:solidFill>
              <a:ea typeface="+mj-ea"/>
              <a:cs typeface="Courier New" panose="02070309020205020404" pitchFamily="49" charset="0"/>
            </a:endParaRPr>
          </a:p>
          <a:p>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56" name="正方形/長方形 55"/>
          <p:cNvSpPr/>
          <p:nvPr/>
        </p:nvSpPr>
        <p:spPr bwMode="auto">
          <a:xfrm>
            <a:off x="4870959" y="2246808"/>
            <a:ext cx="1223236"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share/add/</a:t>
            </a: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ea typeface="+mj-ea"/>
              <a:cs typeface="Courier New" panose="02070309020205020404" pitchFamily="49" charset="0"/>
            </a:endParaRPr>
          </a:p>
          <a:p>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57" name="テキスト ボックス 56"/>
          <p:cNvSpPr txBox="1"/>
          <p:nvPr/>
        </p:nvSpPr>
        <p:spPr>
          <a:xfrm>
            <a:off x="4484922" y="1933726"/>
            <a:ext cx="1558692" cy="276999"/>
          </a:xfrm>
          <a:prstGeom prst="rect">
            <a:avLst/>
          </a:prstGeom>
          <a:noFill/>
        </p:spPr>
        <p:txBody>
          <a:bodyPr wrap="square" rtlCol="0">
            <a:spAutoFit/>
          </a:bodyPr>
          <a:lstStyle/>
          <a:p>
            <a:r>
              <a:rPr lang="en-US" altLang="ja-JP" sz="1200" b="1" dirty="0" smtClean="0"/>
              <a:t>Shared Directory</a:t>
            </a:r>
          </a:p>
        </p:txBody>
      </p:sp>
      <p:sp>
        <p:nvSpPr>
          <p:cNvPr id="58" name="正方形/長方形 57"/>
          <p:cNvSpPr/>
          <p:nvPr/>
        </p:nvSpPr>
        <p:spPr bwMode="auto">
          <a:xfrm>
            <a:off x="3344289" y="1907543"/>
            <a:ext cx="1092888" cy="2668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9" name="テキスト ボックス 58"/>
          <p:cNvSpPr txBox="1"/>
          <p:nvPr/>
        </p:nvSpPr>
        <p:spPr>
          <a:xfrm>
            <a:off x="3396535" y="1914751"/>
            <a:ext cx="1027845" cy="276999"/>
          </a:xfrm>
          <a:prstGeom prst="rect">
            <a:avLst/>
          </a:prstGeom>
          <a:noFill/>
        </p:spPr>
        <p:txBody>
          <a:bodyPr wrap="none" rtlCol="0">
            <a:spAutoFit/>
          </a:bodyPr>
          <a:lstStyle/>
          <a:p>
            <a:r>
              <a:rPr lang="en-US" altLang="ja-JP" sz="1200" b="1" dirty="0" smtClean="0"/>
              <a:t>Shared</a:t>
            </a:r>
            <a:r>
              <a:rPr lang="ja-JP" altLang="en-US" sz="1200" b="1" dirty="0" smtClean="0"/>
              <a:t> </a:t>
            </a:r>
            <a:r>
              <a:rPr lang="en-US" altLang="ja-JP" sz="1200" b="1" dirty="0" smtClean="0"/>
              <a:t>SV</a:t>
            </a:r>
          </a:p>
        </p:txBody>
      </p:sp>
    </p:spTree>
    <p:extLst>
      <p:ext uri="{BB962C8B-B14F-4D97-AF65-F5344CB8AC3E}">
        <p14:creationId xmlns:p14="http://schemas.microsoft.com/office/powerpoint/2010/main" val="2442771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a:t>
            </a:r>
            <a:r>
              <a:rPr lang="en-US" altLang="ja-JP" dirty="0"/>
              <a:t>Actualize Automatic Execution</a:t>
            </a:r>
            <a:endParaRPr kumimoji="1" lang="ja-JP" altLang="en-US" dirty="0"/>
          </a:p>
        </p:txBody>
      </p:sp>
      <p:sp>
        <p:nvSpPr>
          <p:cNvPr id="19" name="正方形/長方形 18"/>
          <p:cNvSpPr/>
          <p:nvPr/>
        </p:nvSpPr>
        <p:spPr bwMode="auto">
          <a:xfrm>
            <a:off x="3013813" y="1309083"/>
            <a:ext cx="8937252" cy="239191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400" b="1" dirty="0">
                <a:solidFill>
                  <a:schemeClr val="tx1"/>
                </a:solidFill>
                <a:ea typeface="+mj-ea"/>
              </a:rPr>
              <a:t>Two files with the same name but different contents was </a:t>
            </a:r>
            <a:r>
              <a:rPr lang="en-US" altLang="ja-JP" sz="1400" b="1" dirty="0" smtClean="0">
                <a:solidFill>
                  <a:schemeClr val="tx1"/>
                </a:solidFill>
                <a:ea typeface="+mj-ea"/>
              </a:rPr>
              <a:t>accidentally </a:t>
            </a:r>
            <a:r>
              <a:rPr lang="en-US" altLang="ja-JP" sz="1400" b="1" dirty="0">
                <a:solidFill>
                  <a:schemeClr val="tx1"/>
                </a:solidFill>
                <a:ea typeface="+mj-ea"/>
              </a:rPr>
              <a:t>created in Ansible Legacy Role. </a:t>
            </a:r>
          </a:p>
          <a:p>
            <a:r>
              <a:rPr lang="en-US" altLang="ja-JP" sz="1400" b="1" dirty="0">
                <a:solidFill>
                  <a:schemeClr val="tx1"/>
                </a:solidFill>
                <a:ea typeface="+mj-ea"/>
              </a:rPr>
              <a:t>Therefore, altering the </a:t>
            </a:r>
            <a:r>
              <a:rPr lang="en-US" altLang="ja-JP" sz="1400" b="1" dirty="0" smtClean="0">
                <a:solidFill>
                  <a:schemeClr val="tx1"/>
                </a:solidFill>
                <a:ea typeface="+mj-ea"/>
              </a:rPr>
              <a:t>“add” </a:t>
            </a:r>
            <a:r>
              <a:rPr lang="en-US" altLang="ja-JP" sz="1400" b="1" dirty="0" err="1">
                <a:solidFill>
                  <a:schemeClr val="tx1"/>
                </a:solidFill>
                <a:ea typeface="+mj-ea"/>
              </a:rPr>
              <a:t>Pre.yml</a:t>
            </a:r>
            <a:r>
              <a:rPr lang="en-US" altLang="ja-JP" sz="1400" b="1" dirty="0">
                <a:solidFill>
                  <a:schemeClr val="tx1"/>
                </a:solidFill>
                <a:ea typeface="+mj-ea"/>
              </a:rPr>
              <a:t> also changes the </a:t>
            </a:r>
            <a:r>
              <a:rPr lang="en-US" altLang="ja-JP" sz="1400" b="1" dirty="0" smtClean="0">
                <a:solidFill>
                  <a:schemeClr val="tx1"/>
                </a:solidFill>
                <a:ea typeface="+mj-ea"/>
              </a:rPr>
              <a:t>“change” </a:t>
            </a:r>
            <a:r>
              <a:rPr lang="en-US" altLang="ja-JP" sz="1400" b="1" dirty="0" err="1">
                <a:solidFill>
                  <a:schemeClr val="tx1"/>
                </a:solidFill>
                <a:ea typeface="+mj-ea"/>
              </a:rPr>
              <a:t>Pre.yml</a:t>
            </a:r>
            <a:r>
              <a:rPr lang="en-US" altLang="ja-JP" sz="1400" b="1" dirty="0">
                <a:solidFill>
                  <a:schemeClr val="tx1"/>
                </a:solidFill>
                <a:ea typeface="+mj-ea"/>
              </a:rPr>
              <a:t>, leading to a bug </a:t>
            </a:r>
            <a:r>
              <a:rPr lang="en-US" altLang="ja-JP" sz="1400" b="1" dirty="0" smtClean="0">
                <a:solidFill>
                  <a:schemeClr val="tx1"/>
                </a:solidFill>
                <a:ea typeface="+mj-ea"/>
              </a:rPr>
              <a:t>occurring.</a:t>
            </a:r>
            <a:endParaRPr lang="en-US" altLang="ja-JP" sz="1400" b="1" dirty="0">
              <a:solidFill>
                <a:schemeClr val="tx1"/>
              </a:solidFill>
              <a:ea typeface="+mj-ea"/>
            </a:endParaRPr>
          </a:p>
        </p:txBody>
      </p:sp>
      <p:sp>
        <p:nvSpPr>
          <p:cNvPr id="39" name="正方形/長方形 38"/>
          <p:cNvSpPr/>
          <p:nvPr/>
        </p:nvSpPr>
        <p:spPr bwMode="auto">
          <a:xfrm>
            <a:off x="3169274" y="2205980"/>
            <a:ext cx="5376088" cy="1329501"/>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ea typeface="+mj-ea"/>
              <a:cs typeface="Courier New" panose="02070309020205020404" pitchFamily="49" charset="0"/>
            </a:endParaRPr>
          </a:p>
        </p:txBody>
      </p:sp>
      <p:sp>
        <p:nvSpPr>
          <p:cNvPr id="42" name="正方形/長方形 41"/>
          <p:cNvSpPr/>
          <p:nvPr/>
        </p:nvSpPr>
        <p:spPr bwMode="auto">
          <a:xfrm>
            <a:off x="5447910" y="2469983"/>
            <a:ext cx="1275601"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add</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a:solidFill>
                  <a:srgbClr val="FF0000"/>
                </a:solidFill>
                <a:ea typeface="+mj-ea"/>
                <a:cs typeface="Courier New" panose="02070309020205020404" pitchFamily="49" charset="0"/>
              </a:rPr>
              <a:t>P</a:t>
            </a:r>
            <a:r>
              <a:rPr lang="en-US" altLang="ja-JP" sz="1200" b="1" dirty="0" err="1" smtClean="0">
                <a:solidFill>
                  <a:srgbClr val="FF0000"/>
                </a:solidFill>
                <a:ea typeface="+mj-ea"/>
                <a:cs typeface="Courier New" panose="02070309020205020404" pitchFamily="49" charset="0"/>
              </a:rPr>
              <a:t>re.yml</a:t>
            </a:r>
            <a:endParaRPr lang="en-US" altLang="ja-JP" sz="1200" b="1" dirty="0" smtClean="0">
              <a:solidFill>
                <a:srgbClr val="FF0000"/>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smtClean="0">
                <a:cs typeface="Courier New" panose="02070309020205020404" pitchFamily="49" charset="0"/>
              </a:rPr>
              <a:t>Add.yml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smtClean="0">
                <a:cs typeface="Courier New" panose="02070309020205020404" pitchFamily="49" charset="0"/>
              </a:rPr>
              <a:t>End.yml</a:t>
            </a:r>
            <a:endParaRPr lang="en-US" altLang="ja-JP" sz="1200" b="1" dirty="0">
              <a:ea typeface="+mj-ea"/>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smtClean="0">
                <a:latin typeface="+mj-ea"/>
                <a:ea typeface="+mj-ea"/>
              </a:rPr>
              <a:t>　　　　② </a:t>
            </a:r>
            <a:r>
              <a:rPr lang="en-US" altLang="ja-JP" b="1" dirty="0">
                <a:latin typeface="+mj-ea"/>
              </a:rPr>
              <a:t>Playbooks with different contents have the same name.</a:t>
            </a:r>
          </a:p>
        </p:txBody>
      </p:sp>
      <p:sp>
        <p:nvSpPr>
          <p:cNvPr id="31" name="テキスト ボックス 30"/>
          <p:cNvSpPr txBox="1"/>
          <p:nvPr/>
        </p:nvSpPr>
        <p:spPr>
          <a:xfrm>
            <a:off x="5375900" y="2223373"/>
            <a:ext cx="2395464" cy="276999"/>
          </a:xfrm>
          <a:prstGeom prst="rect">
            <a:avLst/>
          </a:prstGeom>
          <a:noFill/>
        </p:spPr>
        <p:txBody>
          <a:bodyPr wrap="none" rtlCol="0">
            <a:spAutoFit/>
          </a:bodyPr>
          <a:lstStyle/>
          <a:p>
            <a:r>
              <a:rPr lang="en-US" altLang="ja-JP" sz="1200" b="1" dirty="0" smtClean="0"/>
              <a:t>Role</a:t>
            </a:r>
            <a:r>
              <a:rPr lang="ja-JP" altLang="en-US" sz="1200" b="1" dirty="0"/>
              <a:t> </a:t>
            </a:r>
            <a:r>
              <a:rPr lang="en-US" altLang="ja-JP" sz="1200" b="1" dirty="0" smtClean="0"/>
              <a:t>package management</a:t>
            </a:r>
          </a:p>
        </p:txBody>
      </p:sp>
      <p:sp>
        <p:nvSpPr>
          <p:cNvPr id="36" name="テキスト ボックス 35"/>
          <p:cNvSpPr txBox="1"/>
          <p:nvPr/>
        </p:nvSpPr>
        <p:spPr>
          <a:xfrm>
            <a:off x="3983987" y="2208321"/>
            <a:ext cx="1331775" cy="276999"/>
          </a:xfrm>
          <a:prstGeom prst="rect">
            <a:avLst/>
          </a:prstGeom>
          <a:noFill/>
        </p:spPr>
        <p:txBody>
          <a:bodyPr wrap="none" rtlCol="0">
            <a:spAutoFit/>
          </a:bodyPr>
          <a:lstStyle/>
          <a:p>
            <a:r>
              <a:rPr lang="en-US" altLang="ja-JP" sz="1200" b="1" dirty="0" smtClean="0"/>
              <a:t>Movement</a:t>
            </a:r>
            <a:r>
              <a:rPr lang="ja-JP" altLang="en-US" sz="1200" b="1" dirty="0"/>
              <a:t> </a:t>
            </a:r>
            <a:r>
              <a:rPr lang="en-US" altLang="ja-JP" sz="1200" b="1" dirty="0" smtClean="0"/>
              <a:t>list</a:t>
            </a:r>
          </a:p>
        </p:txBody>
      </p:sp>
      <p:sp>
        <p:nvSpPr>
          <p:cNvPr id="38" name="正方形/長方形 37"/>
          <p:cNvSpPr/>
          <p:nvPr/>
        </p:nvSpPr>
        <p:spPr bwMode="auto">
          <a:xfrm>
            <a:off x="3907336" y="2468686"/>
            <a:ext cx="1169279" cy="4760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１．</a:t>
            </a:r>
            <a:r>
              <a:rPr lang="en-US" altLang="ja-JP" sz="1200" b="1" dirty="0" smtClean="0">
                <a:solidFill>
                  <a:schemeClr val="tx1"/>
                </a:solidFill>
                <a:ea typeface="+mj-ea"/>
                <a:cs typeface="Courier New" panose="02070309020205020404" pitchFamily="49" charset="0"/>
              </a:rPr>
              <a:t>Add</a:t>
            </a:r>
          </a:p>
          <a:p>
            <a:r>
              <a:rPr lang="ja-JP" altLang="en-US" sz="1200" b="1" dirty="0" smtClean="0">
                <a:ea typeface="+mj-ea"/>
                <a:cs typeface="Courier New" panose="02070309020205020404" pitchFamily="49" charset="0"/>
              </a:rPr>
              <a:t>２．</a:t>
            </a:r>
            <a:r>
              <a:rPr lang="en-US" altLang="ja-JP" sz="1200" b="1" dirty="0" smtClean="0">
                <a:ea typeface="+mj-ea"/>
                <a:cs typeface="Courier New" panose="02070309020205020404" pitchFamily="49" charset="0"/>
              </a:rPr>
              <a:t>Change</a:t>
            </a:r>
          </a:p>
        </p:txBody>
      </p:sp>
      <p:grpSp>
        <p:nvGrpSpPr>
          <p:cNvPr id="40" name="グループ化 39"/>
          <p:cNvGrpSpPr/>
          <p:nvPr/>
        </p:nvGrpSpPr>
        <p:grpSpPr>
          <a:xfrm>
            <a:off x="3167277" y="2208199"/>
            <a:ext cx="696414" cy="534225"/>
            <a:chOff x="7950657" y="2600826"/>
            <a:chExt cx="635960" cy="533501"/>
          </a:xfrm>
        </p:grpSpPr>
        <p:sp>
          <p:nvSpPr>
            <p:cNvPr id="41" name="正方形/長方形 40"/>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35" name="正方形/長方形 34"/>
          <p:cNvSpPr/>
          <p:nvPr/>
        </p:nvSpPr>
        <p:spPr bwMode="auto">
          <a:xfrm>
            <a:off x="6816100" y="2468686"/>
            <a:ext cx="1581963"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change</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rgbClr val="FF0000"/>
                </a:solidFill>
                <a:ea typeface="+mj-ea"/>
                <a:cs typeface="Courier New" panose="02070309020205020404" pitchFamily="49" charset="0"/>
              </a:rPr>
              <a:t>Pre.yml</a:t>
            </a:r>
            <a:endParaRPr lang="en-US" altLang="ja-JP" sz="1200" b="1" dirty="0" smtClean="0">
              <a:solidFill>
                <a:srgbClr val="FF0000"/>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a:t>
            </a:r>
            <a:r>
              <a:rPr lang="en-US" altLang="ja-JP" sz="1200" b="1" dirty="0" err="1" smtClean="0">
                <a:cs typeface="Courier New" panose="02070309020205020404" pitchFamily="49" charset="0"/>
              </a:rPr>
              <a:t>hange.yml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P</a:t>
            </a:r>
            <a:r>
              <a:rPr lang="en-US" altLang="ja-JP" sz="1200" b="1" dirty="0" err="1" smtClean="0">
                <a:cs typeface="Courier New" panose="02070309020205020404" pitchFamily="49" charset="0"/>
              </a:rPr>
              <a:t>ost.yml</a:t>
            </a:r>
            <a:endParaRPr lang="en-US" altLang="ja-JP" sz="1200" b="1" dirty="0">
              <a:ea typeface="+mj-ea"/>
              <a:cs typeface="Courier New" panose="02070309020205020404" pitchFamily="49" charset="0"/>
            </a:endParaRPr>
          </a:p>
        </p:txBody>
      </p:sp>
      <p:grpSp>
        <p:nvGrpSpPr>
          <p:cNvPr id="6" name="グループ化 5"/>
          <p:cNvGrpSpPr/>
          <p:nvPr/>
        </p:nvGrpSpPr>
        <p:grpSpPr>
          <a:xfrm>
            <a:off x="8803160" y="2878198"/>
            <a:ext cx="2154833" cy="789292"/>
            <a:chOff x="8694544" y="2875444"/>
            <a:chExt cx="2154833" cy="789292"/>
          </a:xfrm>
        </p:grpSpPr>
        <p:sp>
          <p:nvSpPr>
            <p:cNvPr id="3" name="テキスト ボックス 2"/>
            <p:cNvSpPr txBox="1"/>
            <p:nvPr/>
          </p:nvSpPr>
          <p:spPr>
            <a:xfrm>
              <a:off x="8703367" y="2875444"/>
              <a:ext cx="2031249" cy="707886"/>
            </a:xfrm>
            <a:prstGeom prst="rect">
              <a:avLst/>
            </a:prstGeom>
            <a:noFill/>
          </p:spPr>
          <p:txBody>
            <a:bodyPr wrap="square" rtlCol="0">
              <a:spAutoFit/>
            </a:bodyPr>
            <a:lstStyle/>
            <a:p>
              <a:r>
                <a:rPr lang="en-US" altLang="ja-JP" sz="1000" dirty="0" err="1" smtClean="0"/>
                <a:t>Pre.yml</a:t>
              </a:r>
              <a:r>
                <a:rPr lang="ja-JP" altLang="en-US" sz="1000" dirty="0" smtClean="0"/>
                <a:t>（</a:t>
              </a:r>
              <a:r>
                <a:rPr lang="en-US" altLang="ja-JP" sz="1000" dirty="0" smtClean="0"/>
                <a:t>change</a:t>
              </a:r>
              <a:r>
                <a:rPr lang="ja-JP" altLang="en-US" sz="1000" dirty="0" smtClean="0"/>
                <a:t>）</a:t>
              </a:r>
              <a:endParaRPr lang="en-US" altLang="ja-JP" sz="1000" dirty="0" smtClean="0"/>
            </a:p>
            <a:p>
              <a:pPr marL="171450" indent="-171450">
                <a:buFontTx/>
                <a:buChar char="-"/>
              </a:pPr>
              <a:r>
                <a:rPr lang="en-US" altLang="ja-JP" sz="1000" dirty="0" smtClean="0"/>
                <a:t>Name: check for files</a:t>
              </a:r>
            </a:p>
            <a:p>
              <a:r>
                <a:rPr lang="ja-JP" altLang="en-US" sz="1000" dirty="0" smtClean="0"/>
                <a:t>    </a:t>
              </a:r>
              <a:r>
                <a:rPr lang="en-US" altLang="ja-JP" sz="1000" dirty="0" smtClean="0"/>
                <a:t>stat</a:t>
              </a:r>
              <a:r>
                <a:rPr lang="en-US" altLang="ja-JP" sz="1000" dirty="0"/>
                <a:t>: /</a:t>
              </a:r>
              <a:r>
                <a:rPr lang="en-US" altLang="ja-JP" sz="1000" dirty="0" err="1" smtClean="0"/>
                <a:t>var</a:t>
              </a:r>
              <a:r>
                <a:rPr lang="en-US" altLang="ja-JP" sz="1000" dirty="0" smtClean="0"/>
                <a:t>/</a:t>
              </a:r>
              <a:r>
                <a:rPr lang="en-US" altLang="ja-JP" sz="1000" dirty="0" err="1" smtClean="0"/>
                <a:t>tmp</a:t>
              </a:r>
              <a:r>
                <a:rPr lang="en-US" altLang="ja-JP" sz="1000" dirty="0" smtClean="0"/>
                <a:t>/test.txt</a:t>
              </a:r>
            </a:p>
            <a:p>
              <a:r>
                <a:rPr lang="ja-JP" altLang="en-US" sz="1000" dirty="0"/>
                <a:t> </a:t>
              </a:r>
              <a:r>
                <a:rPr lang="ja-JP" altLang="en-US" sz="1000" dirty="0" smtClean="0"/>
                <a:t>   </a:t>
              </a:r>
              <a:r>
                <a:rPr lang="en-US" altLang="ja-JP" sz="1000" dirty="0" smtClean="0"/>
                <a:t>register</a:t>
              </a:r>
              <a:r>
                <a:rPr lang="en-US" altLang="ja-JP" sz="1000" dirty="0"/>
                <a:t>: </a:t>
              </a:r>
              <a:r>
                <a:rPr lang="en-US" altLang="ja-JP" sz="1000" dirty="0" err="1"/>
                <a:t>RegStat</a:t>
              </a:r>
              <a:endParaRPr kumimoji="1" lang="ja-JP" altLang="en-US" sz="1000" dirty="0"/>
            </a:p>
          </p:txBody>
        </p:sp>
        <p:sp>
          <p:nvSpPr>
            <p:cNvPr id="56" name="フローチャート: 書類 55"/>
            <p:cNvSpPr/>
            <p:nvPr/>
          </p:nvSpPr>
          <p:spPr bwMode="auto">
            <a:xfrm>
              <a:off x="8694544" y="2895215"/>
              <a:ext cx="2154833" cy="769521"/>
            </a:xfrm>
            <a:prstGeom prst="flowChart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grpSp>
      <p:grpSp>
        <p:nvGrpSpPr>
          <p:cNvPr id="5" name="グループ化 4"/>
          <p:cNvGrpSpPr/>
          <p:nvPr/>
        </p:nvGrpSpPr>
        <p:grpSpPr>
          <a:xfrm>
            <a:off x="8789430" y="2185318"/>
            <a:ext cx="2154833" cy="613994"/>
            <a:chOff x="8694544" y="2205970"/>
            <a:chExt cx="2154833" cy="613994"/>
          </a:xfrm>
        </p:grpSpPr>
        <p:sp>
          <p:nvSpPr>
            <p:cNvPr id="4" name="フローチャート: 書類 3"/>
            <p:cNvSpPr/>
            <p:nvPr/>
          </p:nvSpPr>
          <p:spPr bwMode="auto">
            <a:xfrm>
              <a:off x="8694544" y="2205970"/>
              <a:ext cx="2154833" cy="613994"/>
            </a:xfrm>
            <a:prstGeom prst="flowChart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57" name="テキスト ボックス 56"/>
            <p:cNvSpPr txBox="1"/>
            <p:nvPr/>
          </p:nvSpPr>
          <p:spPr>
            <a:xfrm>
              <a:off x="8721264" y="2221962"/>
              <a:ext cx="2031249" cy="553998"/>
            </a:xfrm>
            <a:prstGeom prst="rect">
              <a:avLst/>
            </a:prstGeom>
            <a:noFill/>
          </p:spPr>
          <p:txBody>
            <a:bodyPr wrap="square" rtlCol="0">
              <a:spAutoFit/>
            </a:bodyPr>
            <a:lstStyle/>
            <a:p>
              <a:r>
                <a:rPr lang="en-US" altLang="ja-JP" sz="1000" dirty="0" err="1" smtClean="0"/>
                <a:t>Pre.yml</a:t>
              </a:r>
              <a:r>
                <a:rPr lang="ja-JP" altLang="en-US" sz="1000" dirty="0" smtClean="0"/>
                <a:t>（</a:t>
              </a:r>
              <a:r>
                <a:rPr lang="en-US" altLang="ja-JP" sz="1000" dirty="0" smtClean="0"/>
                <a:t>add</a:t>
              </a:r>
              <a:r>
                <a:rPr lang="ja-JP" altLang="en-US" sz="1000" dirty="0" smtClean="0"/>
                <a:t>）</a:t>
              </a:r>
              <a:endParaRPr lang="en-US" altLang="ja-JP" sz="1000" dirty="0" smtClean="0"/>
            </a:p>
            <a:p>
              <a:pPr marL="171450" indent="-171450">
                <a:buFontTx/>
                <a:buChar char="-"/>
              </a:pPr>
              <a:r>
                <a:rPr lang="en-US" altLang="ja-JP" sz="1000" dirty="0" smtClean="0"/>
                <a:t>name:</a:t>
              </a:r>
              <a:r>
                <a:rPr lang="ja-JP" altLang="en-US" sz="1000" dirty="0" smtClean="0"/>
                <a:t> </a:t>
              </a:r>
              <a:r>
                <a:rPr lang="en-US" altLang="ja-JP" sz="1000" dirty="0" smtClean="0"/>
                <a:t>Start add process</a:t>
              </a:r>
            </a:p>
            <a:p>
              <a:r>
                <a:rPr lang="ja-JP" altLang="en-US" sz="1000" dirty="0" smtClean="0"/>
                <a:t>    </a:t>
              </a:r>
              <a:r>
                <a:rPr lang="en-US" altLang="ja-JP" sz="1000" dirty="0" smtClean="0"/>
                <a:t>debug: </a:t>
              </a:r>
              <a:r>
                <a:rPr lang="ja-JP" altLang="en-US" sz="1000" dirty="0" smtClean="0"/>
                <a:t>“</a:t>
              </a:r>
              <a:r>
                <a:rPr lang="en-US" altLang="ja-JP" sz="1000" dirty="0" smtClean="0"/>
                <a:t>Start adding</a:t>
              </a:r>
              <a:r>
                <a:rPr lang="ja-JP" altLang="en-US" sz="1000" dirty="0" smtClean="0"/>
                <a:t>”</a:t>
              </a:r>
              <a:endParaRPr lang="en-US" altLang="ja-JP" sz="1000" dirty="0" smtClean="0"/>
            </a:p>
          </p:txBody>
        </p:sp>
      </p:grpSp>
      <p:sp>
        <p:nvSpPr>
          <p:cNvPr id="9" name="爆発 2 8"/>
          <p:cNvSpPr/>
          <p:nvPr/>
        </p:nvSpPr>
        <p:spPr bwMode="auto">
          <a:xfrm rot="20163747">
            <a:off x="10622773" y="2053327"/>
            <a:ext cx="1504327" cy="1491969"/>
          </a:xfrm>
          <a:prstGeom prst="irregularSeal2">
            <a:avLst/>
          </a:prstGeom>
          <a:solidFill>
            <a:srgbClr val="FFDBC9"/>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67" name="テキスト ボックス 66"/>
          <p:cNvSpPr txBox="1"/>
          <p:nvPr/>
        </p:nvSpPr>
        <p:spPr>
          <a:xfrm>
            <a:off x="10767608" y="2440764"/>
            <a:ext cx="1005038" cy="769441"/>
          </a:xfrm>
          <a:prstGeom prst="rect">
            <a:avLst/>
          </a:prstGeom>
          <a:noFill/>
        </p:spPr>
        <p:txBody>
          <a:bodyPr wrap="square" rtlCol="0">
            <a:spAutoFit/>
          </a:bodyPr>
          <a:lstStyle/>
          <a:p>
            <a:pPr algn="ctr"/>
            <a:r>
              <a:rPr lang="en-US" altLang="ja-JP" sz="1100" dirty="0" smtClean="0"/>
              <a:t>The contents are different!</a:t>
            </a:r>
          </a:p>
        </p:txBody>
      </p:sp>
      <p:sp>
        <p:nvSpPr>
          <p:cNvPr id="44" name="正方形/長方形 43"/>
          <p:cNvSpPr/>
          <p:nvPr/>
        </p:nvSpPr>
        <p:spPr bwMode="auto">
          <a:xfrm>
            <a:off x="2999570" y="3812489"/>
            <a:ext cx="8951130" cy="497431"/>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② </a:t>
            </a:r>
            <a:r>
              <a:rPr lang="en-US" altLang="ja-JP" sz="2000" b="1" dirty="0">
                <a:solidFill>
                  <a:schemeClr val="tx1"/>
                </a:solidFill>
              </a:rPr>
              <a:t>Decide on a naming convention in advance and don’t 	  allow files with same name</a:t>
            </a:r>
            <a:endParaRPr lang="en-US" altLang="ja-JP" sz="2000" b="1" dirty="0">
              <a:latin typeface="+mj-ea"/>
            </a:endParaRPr>
          </a:p>
        </p:txBody>
      </p:sp>
      <p:sp>
        <p:nvSpPr>
          <p:cNvPr id="48" name="正方形/長方形 47"/>
          <p:cNvSpPr/>
          <p:nvPr/>
        </p:nvSpPr>
        <p:spPr bwMode="auto">
          <a:xfrm>
            <a:off x="3013813" y="4309558"/>
            <a:ext cx="8937252" cy="221587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200" b="1" dirty="0">
                <a:solidFill>
                  <a:schemeClr val="tx1"/>
                </a:solidFill>
                <a:ea typeface="+mj-ea"/>
              </a:rPr>
              <a:t>Ansible Role allows for files with same name but different </a:t>
            </a:r>
            <a:r>
              <a:rPr lang="en-US" altLang="ja-JP" sz="1200" b="1" dirty="0" smtClean="0">
                <a:solidFill>
                  <a:schemeClr val="tx1"/>
                </a:solidFill>
                <a:ea typeface="+mj-ea"/>
              </a:rPr>
              <a:t>packages</a:t>
            </a:r>
            <a:r>
              <a:rPr lang="en-US" altLang="ja-JP" sz="1200" b="1" dirty="0">
                <a:solidFill>
                  <a:schemeClr val="tx1"/>
                </a:solidFill>
                <a:ea typeface="+mj-ea"/>
              </a:rPr>
              <a:t>.</a:t>
            </a:r>
          </a:p>
          <a:p>
            <a:r>
              <a:rPr lang="en-US" altLang="ja-JP" sz="1200" b="1" dirty="0">
                <a:solidFill>
                  <a:schemeClr val="tx1"/>
                </a:solidFill>
                <a:ea typeface="+mj-ea"/>
              </a:rPr>
              <a:t>However, as this often leads to bugs, we recommend deciding on a naming convention and forbidding files with same name.</a:t>
            </a:r>
          </a:p>
          <a:p>
            <a:r>
              <a:rPr lang="en-US" altLang="ja-JP" sz="1200" b="1" i="1" dirty="0">
                <a:solidFill>
                  <a:schemeClr val="tx1"/>
                </a:solidFill>
                <a:ea typeface="+mj-ea"/>
              </a:rPr>
              <a:t>Example:</a:t>
            </a:r>
            <a:r>
              <a:rPr lang="en-US" altLang="ja-JP" sz="1200" b="1" dirty="0">
                <a:solidFill>
                  <a:schemeClr val="tx1"/>
                </a:solidFill>
                <a:ea typeface="+mj-ea"/>
              </a:rPr>
              <a:t> Playbooks are named in this format "</a:t>
            </a:r>
            <a:r>
              <a:rPr lang="en-US" altLang="ja-JP" sz="1200" b="1" dirty="0" err="1">
                <a:solidFill>
                  <a:schemeClr val="tx1"/>
                </a:solidFill>
                <a:ea typeface="+mj-ea"/>
              </a:rPr>
              <a:t>Process_XXX.yml</a:t>
            </a:r>
            <a:r>
              <a:rPr lang="en-US" altLang="ja-JP" sz="1200" b="1" dirty="0">
                <a:solidFill>
                  <a:schemeClr val="tx1"/>
                </a:solidFill>
                <a:ea typeface="+mj-ea"/>
              </a:rPr>
              <a:t>"</a:t>
            </a:r>
          </a:p>
        </p:txBody>
      </p:sp>
      <p:sp>
        <p:nvSpPr>
          <p:cNvPr id="49" name="右矢印 48"/>
          <p:cNvSpPr/>
          <p:nvPr/>
        </p:nvSpPr>
        <p:spPr bwMode="auto">
          <a:xfrm>
            <a:off x="5052409" y="2513446"/>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0" name="右矢印 49"/>
          <p:cNvSpPr/>
          <p:nvPr/>
        </p:nvSpPr>
        <p:spPr bwMode="auto">
          <a:xfrm>
            <a:off x="8425083" y="2670265"/>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2" name="正方形/長方形 51"/>
          <p:cNvSpPr/>
          <p:nvPr/>
        </p:nvSpPr>
        <p:spPr bwMode="auto">
          <a:xfrm>
            <a:off x="3168446" y="5119520"/>
            <a:ext cx="8184284" cy="1329501"/>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ea typeface="+mj-ea"/>
              <a:cs typeface="Courier New" panose="02070309020205020404" pitchFamily="49" charset="0"/>
            </a:endParaRPr>
          </a:p>
        </p:txBody>
      </p:sp>
      <p:sp>
        <p:nvSpPr>
          <p:cNvPr id="53" name="正方形/長方形 52"/>
          <p:cNvSpPr/>
          <p:nvPr/>
        </p:nvSpPr>
        <p:spPr bwMode="auto">
          <a:xfrm>
            <a:off x="6046096" y="5383523"/>
            <a:ext cx="2130181"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add</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chemeClr val="tx1"/>
                </a:solidFill>
                <a:ea typeface="+mj-ea"/>
                <a:cs typeface="Courier New" panose="02070309020205020404" pitchFamily="49" charset="0"/>
              </a:rPr>
              <a:t>AddFile_Pre.yml</a:t>
            </a:r>
            <a:endParaRPr lang="en-US" altLang="ja-JP" sz="1200" b="1" dirty="0" smtClean="0">
              <a:solidFill>
                <a:schemeClr val="tx1"/>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AddFile_</a:t>
            </a:r>
            <a:r>
              <a:rPr lang="en-US" altLang="ja-JP" sz="1200" b="1" dirty="0" err="1" smtClean="0">
                <a:cs typeface="Courier New" panose="02070309020205020404" pitchFamily="49" charset="0"/>
              </a:rPr>
              <a:t>Add.yml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AddFile_</a:t>
            </a:r>
            <a:r>
              <a:rPr lang="en-US" altLang="ja-JP" sz="1200" b="1" dirty="0" err="1" smtClean="0">
                <a:cs typeface="Courier New" panose="02070309020205020404" pitchFamily="49" charset="0"/>
              </a:rPr>
              <a:t>End.yml</a:t>
            </a:r>
            <a:endParaRPr lang="en-US" altLang="ja-JP" sz="1200" b="1" dirty="0">
              <a:ea typeface="+mj-ea"/>
              <a:cs typeface="Courier New" panose="02070309020205020404" pitchFamily="49" charset="0"/>
            </a:endParaRPr>
          </a:p>
        </p:txBody>
      </p:sp>
      <p:sp>
        <p:nvSpPr>
          <p:cNvPr id="54" name="テキスト ボックス 53"/>
          <p:cNvSpPr txBox="1"/>
          <p:nvPr/>
        </p:nvSpPr>
        <p:spPr>
          <a:xfrm>
            <a:off x="5991805" y="5136913"/>
            <a:ext cx="2498056" cy="276999"/>
          </a:xfrm>
          <a:prstGeom prst="rect">
            <a:avLst/>
          </a:prstGeom>
          <a:noFill/>
        </p:spPr>
        <p:txBody>
          <a:bodyPr wrap="none" rtlCol="0">
            <a:spAutoFit/>
          </a:bodyPr>
          <a:lstStyle/>
          <a:p>
            <a:r>
              <a:rPr lang="en-US" altLang="ja-JP" sz="1200" b="1" dirty="0" smtClean="0"/>
              <a:t>Role</a:t>
            </a:r>
            <a:r>
              <a:rPr lang="ja-JP" altLang="en-US" sz="1200" b="1" dirty="0"/>
              <a:t> </a:t>
            </a:r>
            <a:r>
              <a:rPr lang="en-US" altLang="ja-JP" sz="1200" b="1" dirty="0" err="1" smtClean="0"/>
              <a:t>ppackage</a:t>
            </a:r>
            <a:r>
              <a:rPr lang="en-US" altLang="ja-JP" sz="1200" b="1" dirty="0" smtClean="0"/>
              <a:t> management</a:t>
            </a:r>
          </a:p>
        </p:txBody>
      </p:sp>
      <p:sp>
        <p:nvSpPr>
          <p:cNvPr id="55" name="テキスト ボックス 54"/>
          <p:cNvSpPr txBox="1"/>
          <p:nvPr/>
        </p:nvSpPr>
        <p:spPr>
          <a:xfrm>
            <a:off x="3983160" y="5121861"/>
            <a:ext cx="1331775" cy="276999"/>
          </a:xfrm>
          <a:prstGeom prst="rect">
            <a:avLst/>
          </a:prstGeom>
          <a:noFill/>
        </p:spPr>
        <p:txBody>
          <a:bodyPr wrap="none" rtlCol="0">
            <a:spAutoFit/>
          </a:bodyPr>
          <a:lstStyle/>
          <a:p>
            <a:r>
              <a:rPr lang="en-US" altLang="ja-JP" sz="1200" b="1" dirty="0" smtClean="0"/>
              <a:t>Movement</a:t>
            </a:r>
            <a:r>
              <a:rPr lang="ja-JP" altLang="en-US" sz="1200" b="1" dirty="0"/>
              <a:t> </a:t>
            </a:r>
            <a:r>
              <a:rPr lang="en-US" altLang="ja-JP" sz="1200" b="1" dirty="0" smtClean="0"/>
              <a:t>list</a:t>
            </a:r>
          </a:p>
        </p:txBody>
      </p:sp>
      <p:sp>
        <p:nvSpPr>
          <p:cNvPr id="58" name="正方形/長方形 57"/>
          <p:cNvSpPr/>
          <p:nvPr/>
        </p:nvSpPr>
        <p:spPr bwMode="auto">
          <a:xfrm>
            <a:off x="4066417" y="5382226"/>
            <a:ext cx="1478171" cy="4760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１．</a:t>
            </a:r>
            <a:r>
              <a:rPr lang="en-US" altLang="ja-JP" sz="1200" b="1" dirty="0" smtClean="0">
                <a:ea typeface="+mj-ea"/>
                <a:cs typeface="Courier New" panose="02070309020205020404" pitchFamily="49" charset="0"/>
              </a:rPr>
              <a:t>Add file</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a:t>
            </a:r>
            <a:r>
              <a:rPr lang="en-US" altLang="ja-JP" sz="1200" b="1" dirty="0" smtClean="0">
                <a:ea typeface="+mj-ea"/>
                <a:cs typeface="Courier New" panose="02070309020205020404" pitchFamily="49" charset="0"/>
              </a:rPr>
              <a:t>Change file</a:t>
            </a:r>
          </a:p>
        </p:txBody>
      </p:sp>
      <p:grpSp>
        <p:nvGrpSpPr>
          <p:cNvPr id="59" name="グループ化 58"/>
          <p:cNvGrpSpPr/>
          <p:nvPr/>
        </p:nvGrpSpPr>
        <p:grpSpPr>
          <a:xfrm>
            <a:off x="3166450" y="5121739"/>
            <a:ext cx="696414" cy="534225"/>
            <a:chOff x="7950657" y="2600826"/>
            <a:chExt cx="635960" cy="533501"/>
          </a:xfrm>
        </p:grpSpPr>
        <p:sp>
          <p:nvSpPr>
            <p:cNvPr id="60" name="正方形/長方形 59"/>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63" name="図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64" name="正方形/長方形 63"/>
          <p:cNvSpPr/>
          <p:nvPr/>
        </p:nvSpPr>
        <p:spPr bwMode="auto">
          <a:xfrm>
            <a:off x="8260035" y="5372691"/>
            <a:ext cx="2732645"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change</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chemeClr val="tx1"/>
                </a:solidFill>
                <a:cs typeface="Courier New" panose="02070309020205020404" pitchFamily="49" charset="0"/>
              </a:rPr>
              <a:t>Chang</a:t>
            </a:r>
            <a:r>
              <a:rPr lang="en-US" altLang="ja-JP" sz="1200" b="1" dirty="0" err="1">
                <a:solidFill>
                  <a:schemeClr val="tx1"/>
                </a:solidFill>
                <a:cs typeface="Courier New" panose="02070309020205020404" pitchFamily="49" charset="0"/>
              </a:rPr>
              <a:t>e</a:t>
            </a:r>
            <a:r>
              <a:rPr lang="en-US" altLang="ja-JP" sz="1200" b="1" dirty="0" err="1" smtClean="0">
                <a:solidFill>
                  <a:schemeClr val="tx1"/>
                </a:solidFill>
                <a:cs typeface="Courier New" panose="02070309020205020404" pitchFamily="49" charset="0"/>
              </a:rPr>
              <a:t>File_</a:t>
            </a:r>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ChangeFile_Change.yml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ChangeFile_Post.yml</a:t>
            </a:r>
            <a:endParaRPr lang="en-US" altLang="ja-JP" sz="1200" b="1" dirty="0">
              <a:ea typeface="+mj-ea"/>
              <a:cs typeface="Courier New" panose="02070309020205020404" pitchFamily="49" charset="0"/>
            </a:endParaRPr>
          </a:p>
        </p:txBody>
      </p:sp>
      <p:sp>
        <p:nvSpPr>
          <p:cNvPr id="68" name="右矢印 67"/>
          <p:cNvSpPr/>
          <p:nvPr/>
        </p:nvSpPr>
        <p:spPr bwMode="auto">
          <a:xfrm>
            <a:off x="5592045" y="542883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graphicFrame>
        <p:nvGraphicFramePr>
          <p:cNvPr id="51" name="表 50"/>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61" name="下矢印 60"/>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2" name="下矢印 61"/>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5" name="下矢印 6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6" name="下矢印 65"/>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0" name="角丸四角形 69"/>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71" name="角丸四角形 70"/>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72" name="角丸四角形 71"/>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73" name="角丸四角形 72"/>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74" name="角丸四角形 73"/>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69" name="角丸四角形 68"/>
          <p:cNvSpPr/>
          <p:nvPr/>
        </p:nvSpPr>
        <p:spPr bwMode="auto">
          <a:xfrm rot="20999056">
            <a:off x="2457913" y="3676817"/>
            <a:ext cx="1698943"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rPr>
              <a:t>PROBLEM</a:t>
            </a:r>
            <a:endParaRPr lang="ja-JP" altLang="en-US" sz="2133" b="1" dirty="0">
              <a:solidFill>
                <a:schemeClr val="bg1"/>
              </a:solidFill>
              <a:latin typeface="+mj-ea"/>
            </a:endParaRPr>
          </a:p>
        </p:txBody>
      </p:sp>
    </p:spTree>
    <p:extLst>
      <p:ext uri="{BB962C8B-B14F-4D97-AF65-F5344CB8AC3E}">
        <p14:creationId xmlns:p14="http://schemas.microsoft.com/office/powerpoint/2010/main" val="35587205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a:t>
            </a:r>
            <a:r>
              <a:rPr lang="en-US" altLang="ja-JP" dirty="0"/>
              <a:t>Actualize Automatic Execution</a:t>
            </a:r>
            <a:endParaRPr kumimoji="1" lang="ja-JP" altLang="en-US" dirty="0"/>
          </a:p>
        </p:txBody>
      </p:sp>
      <p:sp>
        <p:nvSpPr>
          <p:cNvPr id="38" name="正方形/長方形 37"/>
          <p:cNvSpPr/>
          <p:nvPr/>
        </p:nvSpPr>
        <p:spPr bwMode="auto">
          <a:xfrm>
            <a:off x="2999998" y="4185669"/>
            <a:ext cx="8937252" cy="255579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a:solidFill>
                  <a:schemeClr val="tx1"/>
                </a:solidFill>
                <a:latin typeface="+mj-ea"/>
                <a:ea typeface="+mj-ea"/>
              </a:rPr>
              <a:t>For cases like these, we recommend that you use the ITA CI/CD for </a:t>
            </a:r>
            <a:r>
              <a:rPr lang="en-US" altLang="ja-JP" sz="1600" b="1" dirty="0" err="1">
                <a:solidFill>
                  <a:schemeClr val="tx1"/>
                </a:solidFill>
                <a:latin typeface="+mj-ea"/>
                <a:ea typeface="+mj-ea"/>
              </a:rPr>
              <a:t>IaC</a:t>
            </a:r>
            <a:r>
              <a:rPr lang="en-US" altLang="ja-JP" sz="1600" b="1" dirty="0">
                <a:solidFill>
                  <a:schemeClr val="tx1"/>
                </a:solidFill>
                <a:latin typeface="+mj-ea"/>
                <a:ea typeface="+mj-ea"/>
              </a:rPr>
              <a:t> function. This function automatically updates the files uploaded to ITA when the files in the version management tools are updated. If linked together with a Movement, users can easily use CI/CD.</a:t>
            </a:r>
          </a:p>
        </p:txBody>
      </p:sp>
      <p:sp>
        <p:nvSpPr>
          <p:cNvPr id="42" name="正方形/長方形 41"/>
          <p:cNvSpPr/>
          <p:nvPr/>
        </p:nvSpPr>
        <p:spPr bwMode="auto">
          <a:xfrm>
            <a:off x="3013449" y="3684822"/>
            <a:ext cx="8937251" cy="49743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③ </a:t>
            </a:r>
            <a:r>
              <a:rPr lang="en-US" altLang="ja-JP" sz="2000" b="1" dirty="0">
                <a:latin typeface="+mj-ea"/>
                <a:ea typeface="+mj-ea"/>
              </a:rPr>
              <a:t>Manage using ITA's CI/CD for </a:t>
            </a:r>
            <a:r>
              <a:rPr lang="en-US" altLang="ja-JP" sz="2000" b="1" dirty="0" err="1">
                <a:latin typeface="+mj-ea"/>
                <a:ea typeface="+mj-ea"/>
              </a:rPr>
              <a:t>IaC</a:t>
            </a:r>
            <a:r>
              <a:rPr lang="en-US" altLang="ja-JP" sz="2000" b="1" dirty="0">
                <a:latin typeface="+mj-ea"/>
                <a:ea typeface="+mj-ea"/>
              </a:rPr>
              <a:t> </a:t>
            </a:r>
            <a:r>
              <a:rPr lang="en-US" altLang="ja-JP" sz="2000" b="1" dirty="0" smtClean="0">
                <a:latin typeface="+mj-ea"/>
                <a:ea typeface="+mj-ea"/>
              </a:rPr>
              <a:t>function.</a:t>
            </a:r>
            <a:endParaRPr lang="en-US" altLang="ja-JP" sz="2000" b="1" dirty="0">
              <a:latin typeface="+mj-ea"/>
            </a:endParaRPr>
          </a:p>
        </p:txBody>
      </p:sp>
      <p:sp>
        <p:nvSpPr>
          <p:cNvPr id="48" name="正方形/長方形 47"/>
          <p:cNvSpPr/>
          <p:nvPr/>
        </p:nvSpPr>
        <p:spPr bwMode="auto">
          <a:xfrm>
            <a:off x="5056367" y="5206557"/>
            <a:ext cx="1952435" cy="1275869"/>
          </a:xfrm>
          <a:prstGeom prst="rect">
            <a:avLst/>
          </a:prstGeom>
          <a:solidFill>
            <a:srgbClr val="CDFFCD"/>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49" name="正方形/長方形 48"/>
          <p:cNvSpPr/>
          <p:nvPr/>
        </p:nvSpPr>
        <p:spPr bwMode="auto">
          <a:xfrm>
            <a:off x="5050140" y="5201062"/>
            <a:ext cx="1689740" cy="30896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200" b="1" dirty="0">
              <a:latin typeface="+mj-ea"/>
              <a:ea typeface="+mj-ea"/>
            </a:endParaRPr>
          </a:p>
        </p:txBody>
      </p:sp>
      <p:sp>
        <p:nvSpPr>
          <p:cNvPr id="51" name="正方形/長方形 50"/>
          <p:cNvSpPr/>
          <p:nvPr/>
        </p:nvSpPr>
        <p:spPr bwMode="auto">
          <a:xfrm>
            <a:off x="5141459" y="5545699"/>
            <a:ext cx="1818661" cy="82400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ja-JP" altLang="en-US" sz="1200" b="1" dirty="0" smtClean="0">
                <a:solidFill>
                  <a:schemeClr val="tx1"/>
                </a:solidFill>
                <a:cs typeface="Courier New" panose="02070309020205020404" pitchFamily="49" charset="0"/>
              </a:rPr>
              <a:t>〇〇</a:t>
            </a:r>
            <a:r>
              <a:rPr lang="en-US" altLang="ja-JP" sz="1200" b="1" dirty="0">
                <a:solidFill>
                  <a:schemeClr val="tx1"/>
                </a:solidFill>
                <a:cs typeface="Courier New" panose="02070309020205020404" pitchFamily="49" charset="0"/>
              </a:rPr>
              <a:t>common </a:t>
            </a:r>
            <a:r>
              <a:rPr lang="en-US" altLang="ja-JP" sz="1200" b="1" dirty="0" smtClean="0">
                <a:solidFill>
                  <a:schemeClr val="tx1"/>
                </a:solidFill>
                <a:ea typeface="+mj-ea"/>
                <a:cs typeface="Courier New" panose="02070309020205020404" pitchFamily="49" charset="0"/>
              </a:rPr>
              <a:t>/</a:t>
            </a:r>
            <a:endParaRPr lang="en-US" altLang="ja-JP" sz="1200" b="1" dirty="0">
              <a:solidFill>
                <a:schemeClr val="tx1"/>
              </a:solidFill>
              <a:ea typeface="+mj-ea"/>
              <a:cs typeface="Courier New" panose="02070309020205020404" pitchFamily="49" charset="0"/>
            </a:endParaRPr>
          </a:p>
          <a:p>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a:p>
            <a:r>
              <a:rPr lang="en-US" altLang="ja-JP" sz="1200" b="1" dirty="0" err="1" smtClean="0">
                <a:solidFill>
                  <a:schemeClr val="tx1"/>
                </a:solidFill>
                <a:cs typeface="Courier New" panose="02070309020205020404" pitchFamily="49" charset="0"/>
              </a:rPr>
              <a:t>Post.yml</a:t>
            </a:r>
            <a:endParaRPr lang="en-US" altLang="ja-JP" sz="1200" b="1" dirty="0">
              <a:solidFill>
                <a:schemeClr val="tx1"/>
              </a:solidFill>
              <a:cs typeface="Courier New" panose="02070309020205020404" pitchFamily="49" charset="0"/>
            </a:endParaRPr>
          </a:p>
        </p:txBody>
      </p:sp>
      <p:sp>
        <p:nvSpPr>
          <p:cNvPr id="56" name="正方形/長方形 55"/>
          <p:cNvSpPr/>
          <p:nvPr/>
        </p:nvSpPr>
        <p:spPr bwMode="auto">
          <a:xfrm>
            <a:off x="3130348" y="5198128"/>
            <a:ext cx="1665536" cy="1284298"/>
          </a:xfrm>
          <a:prstGeom prst="rect">
            <a:avLst/>
          </a:prstGeom>
          <a:solidFill>
            <a:srgbClr val="FFFFA3"/>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57" name="正方形/長方形 56"/>
          <p:cNvSpPr/>
          <p:nvPr/>
        </p:nvSpPr>
        <p:spPr bwMode="auto">
          <a:xfrm>
            <a:off x="3128576" y="5198127"/>
            <a:ext cx="813314" cy="3794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8" name="テキスト ボックス 57"/>
          <p:cNvSpPr txBox="1"/>
          <p:nvPr/>
        </p:nvSpPr>
        <p:spPr>
          <a:xfrm>
            <a:off x="5015850" y="5236737"/>
            <a:ext cx="1532856" cy="276999"/>
          </a:xfrm>
          <a:prstGeom prst="rect">
            <a:avLst/>
          </a:prstGeom>
          <a:noFill/>
        </p:spPr>
        <p:txBody>
          <a:bodyPr wrap="none" rtlCol="0">
            <a:spAutoFit/>
          </a:bodyPr>
          <a:lstStyle/>
          <a:p>
            <a:r>
              <a:rPr lang="en-US" altLang="ja-JP" sz="1200" b="1" dirty="0"/>
              <a:t>Version </a:t>
            </a:r>
            <a:r>
              <a:rPr lang="en-US" altLang="ja-JP" sz="1200" b="1" dirty="0" err="1"/>
              <a:t>mgt</a:t>
            </a:r>
            <a:r>
              <a:rPr lang="en-US" altLang="ja-JP" sz="1200" b="1" dirty="0"/>
              <a:t> tool</a:t>
            </a:r>
          </a:p>
        </p:txBody>
      </p:sp>
      <p:sp>
        <p:nvSpPr>
          <p:cNvPr id="61" name="フローチャート: 書類 60"/>
          <p:cNvSpPr/>
          <p:nvPr/>
        </p:nvSpPr>
        <p:spPr bwMode="auto">
          <a:xfrm>
            <a:off x="3322630" y="5646326"/>
            <a:ext cx="1309913" cy="583676"/>
          </a:xfrm>
          <a:prstGeom prst="flowChartDocumen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a:p>
        </p:txBody>
      </p:sp>
      <p:sp>
        <p:nvSpPr>
          <p:cNvPr id="62" name="テキスト ボックス 61"/>
          <p:cNvSpPr txBox="1"/>
          <p:nvPr/>
        </p:nvSpPr>
        <p:spPr>
          <a:xfrm>
            <a:off x="3099993" y="5230186"/>
            <a:ext cx="603627" cy="276999"/>
          </a:xfrm>
          <a:prstGeom prst="rect">
            <a:avLst/>
          </a:prstGeom>
          <a:noFill/>
        </p:spPr>
        <p:txBody>
          <a:bodyPr wrap="none" rtlCol="0">
            <a:spAutoFit/>
          </a:bodyPr>
          <a:lstStyle/>
          <a:p>
            <a:r>
              <a:rPr lang="en-US" altLang="ja-JP" sz="1200" b="1" dirty="0"/>
              <a:t>Local</a:t>
            </a:r>
          </a:p>
        </p:txBody>
      </p:sp>
      <p:sp>
        <p:nvSpPr>
          <p:cNvPr id="65" name="正方形/長方形 64"/>
          <p:cNvSpPr/>
          <p:nvPr/>
        </p:nvSpPr>
        <p:spPr bwMode="auto">
          <a:xfrm>
            <a:off x="7464189" y="5141526"/>
            <a:ext cx="3245724" cy="1618497"/>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a:ea typeface="+mj-ea"/>
              <a:cs typeface="Courier New" panose="02070309020205020404" pitchFamily="49" charset="0"/>
            </a:endParaRPr>
          </a:p>
        </p:txBody>
      </p:sp>
      <p:grpSp>
        <p:nvGrpSpPr>
          <p:cNvPr id="66" name="グループ化 65"/>
          <p:cNvGrpSpPr/>
          <p:nvPr/>
        </p:nvGrpSpPr>
        <p:grpSpPr>
          <a:xfrm>
            <a:off x="7464190" y="5138492"/>
            <a:ext cx="481454" cy="403038"/>
            <a:chOff x="7950657" y="2600826"/>
            <a:chExt cx="635960" cy="533501"/>
          </a:xfrm>
        </p:grpSpPr>
        <p:sp>
          <p:nvSpPr>
            <p:cNvPr id="67" name="正方形/長方形 66"/>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72" name="テキスト ボックス 71"/>
          <p:cNvSpPr txBox="1"/>
          <p:nvPr/>
        </p:nvSpPr>
        <p:spPr>
          <a:xfrm>
            <a:off x="7545649" y="5522676"/>
            <a:ext cx="1218603" cy="430887"/>
          </a:xfrm>
          <a:prstGeom prst="rect">
            <a:avLst/>
          </a:prstGeom>
          <a:noFill/>
        </p:spPr>
        <p:txBody>
          <a:bodyPr wrap="none" rtlCol="0">
            <a:spAutoFit/>
          </a:bodyPr>
          <a:lstStyle/>
          <a:p>
            <a:r>
              <a:rPr lang="en-US" altLang="ja-JP" sz="1100" b="1" dirty="0"/>
              <a:t>Playbook</a:t>
            </a:r>
            <a:r>
              <a:rPr lang="ja-JP" altLang="en-US" sz="1100" b="1" dirty="0"/>
              <a:t> </a:t>
            </a:r>
            <a:r>
              <a:rPr lang="en-US" altLang="ja-JP" sz="1100" b="1" dirty="0"/>
              <a:t>File </a:t>
            </a:r>
            <a:endParaRPr lang="en-US" altLang="ja-JP" sz="1100" b="1" dirty="0" smtClean="0"/>
          </a:p>
          <a:p>
            <a:r>
              <a:rPr lang="en-US" altLang="ja-JP" sz="1100" b="1" dirty="0" smtClean="0"/>
              <a:t>collection</a:t>
            </a:r>
            <a:endParaRPr lang="en-US" altLang="ja-JP" sz="1100" b="1" dirty="0"/>
          </a:p>
        </p:txBody>
      </p:sp>
      <p:sp>
        <p:nvSpPr>
          <p:cNvPr id="73" name="正方形/長方形 72"/>
          <p:cNvSpPr/>
          <p:nvPr/>
        </p:nvSpPr>
        <p:spPr bwMode="auto">
          <a:xfrm>
            <a:off x="7575187" y="5917582"/>
            <a:ext cx="1293540" cy="6798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solidFill>
                  <a:schemeClr val="tx1"/>
                </a:solidFill>
                <a:ea typeface="+mj-ea"/>
                <a:cs typeface="Courier New" panose="02070309020205020404" pitchFamily="49" charset="0"/>
              </a:rPr>
              <a:t>１．</a:t>
            </a:r>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ja-JP" altLang="en-US" sz="1200" b="1" dirty="0">
                <a:ea typeface="+mj-ea"/>
                <a:cs typeface="Courier New" panose="02070309020205020404" pitchFamily="49" charset="0"/>
              </a:rPr>
              <a:t>２．</a:t>
            </a:r>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３．</a:t>
            </a:r>
            <a:r>
              <a:rPr lang="en-US" altLang="ja-JP" sz="1200" b="1" dirty="0" err="1" smtClean="0">
                <a:solidFill>
                  <a:schemeClr val="tx1"/>
                </a:solidFill>
                <a:ea typeface="+mj-ea"/>
                <a:cs typeface="Courier New" panose="02070309020205020404" pitchFamily="49" charset="0"/>
              </a:rPr>
              <a:t>Post.yml</a:t>
            </a:r>
            <a:endParaRPr lang="en-US" altLang="ja-JP" sz="1200" b="1" dirty="0">
              <a:solidFill>
                <a:schemeClr val="tx1"/>
              </a:solidFill>
              <a:ea typeface="+mj-ea"/>
              <a:cs typeface="Courier New" panose="02070309020205020404" pitchFamily="49" charset="0"/>
            </a:endParaRPr>
          </a:p>
        </p:txBody>
      </p:sp>
      <p:sp>
        <p:nvSpPr>
          <p:cNvPr id="81" name="正方形/長方形 80"/>
          <p:cNvSpPr/>
          <p:nvPr/>
        </p:nvSpPr>
        <p:spPr bwMode="auto">
          <a:xfrm>
            <a:off x="6221736" y="6276654"/>
            <a:ext cx="1415568" cy="41154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000" dirty="0" smtClean="0">
                <a:latin typeface="+mj-ea"/>
                <a:ea typeface="+mj-ea"/>
              </a:rPr>
              <a:t>Generate</a:t>
            </a:r>
          </a:p>
          <a:p>
            <a:pPr algn="ctr"/>
            <a:r>
              <a:rPr lang="en-US" altLang="ja-JP" sz="1000" dirty="0" smtClean="0">
                <a:latin typeface="+mj-ea"/>
                <a:ea typeface="+mj-ea"/>
              </a:rPr>
              <a:t>clone</a:t>
            </a:r>
            <a:r>
              <a:rPr lang="en-US" altLang="ja-JP" sz="1000" dirty="0">
                <a:latin typeface="+mj-ea"/>
                <a:ea typeface="+mj-ea"/>
              </a:rPr>
              <a:t>/ Update</a:t>
            </a:r>
            <a:endParaRPr lang="ja-JP" altLang="en-US" sz="1000" dirty="0">
              <a:latin typeface="+mj-ea"/>
              <a:ea typeface="+mj-ea"/>
            </a:endParaRPr>
          </a:p>
        </p:txBody>
      </p:sp>
      <p:cxnSp>
        <p:nvCxnSpPr>
          <p:cNvPr id="82" name="直線コネクタ 81"/>
          <p:cNvCxnSpPr>
            <a:endCxn id="81" idx="0"/>
          </p:cNvCxnSpPr>
          <p:nvPr/>
        </p:nvCxnSpPr>
        <p:spPr bwMode="auto">
          <a:xfrm flipH="1">
            <a:off x="6929520" y="6087655"/>
            <a:ext cx="176184" cy="18899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右矢印 82"/>
          <p:cNvSpPr/>
          <p:nvPr/>
        </p:nvSpPr>
        <p:spPr bwMode="auto">
          <a:xfrm>
            <a:off x="4727925" y="5708635"/>
            <a:ext cx="359935" cy="328176"/>
          </a:xfrm>
          <a:prstGeom prst="rightArrow">
            <a:avLst/>
          </a:prstGeom>
          <a:solidFill>
            <a:srgbClr val="F9E0E1"/>
          </a:solidFill>
          <a:ln>
            <a:solidFill>
              <a:srgbClr val="E2636A"/>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4" name="右カーブ矢印 3"/>
          <p:cNvSpPr/>
          <p:nvPr/>
        </p:nvSpPr>
        <p:spPr bwMode="auto">
          <a:xfrm>
            <a:off x="6970410" y="5751678"/>
            <a:ext cx="599409" cy="439284"/>
          </a:xfrm>
          <a:prstGeom prst="curvedRightArrow">
            <a:avLst/>
          </a:prstGeom>
          <a:solidFill>
            <a:srgbClr val="F9E0E1"/>
          </a:solidFill>
          <a:ln w="12700">
            <a:solidFill>
              <a:srgbClr val="E2636A"/>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95" name="グループ化 94"/>
          <p:cNvGrpSpPr>
            <a:grpSpLocks noChangeAspect="1"/>
          </p:cNvGrpSpPr>
          <p:nvPr/>
        </p:nvGrpSpPr>
        <p:grpSpPr bwMode="gray">
          <a:xfrm>
            <a:off x="10920670" y="5957703"/>
            <a:ext cx="785053" cy="236017"/>
            <a:chOff x="7327869" y="1435609"/>
            <a:chExt cx="1003300" cy="301625"/>
          </a:xfrm>
        </p:grpSpPr>
        <p:sp>
          <p:nvSpPr>
            <p:cNvPr id="96"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97" name="フリーフォーム 96"/>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sp>
        <p:nvSpPr>
          <p:cNvPr id="120" name="正方形/長方形 119"/>
          <p:cNvSpPr/>
          <p:nvPr/>
        </p:nvSpPr>
        <p:spPr bwMode="auto">
          <a:xfrm>
            <a:off x="9226561" y="6093370"/>
            <a:ext cx="1219521" cy="6516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50" b="1" dirty="0">
                <a:cs typeface="Courier New" panose="02070309020205020404" pitchFamily="49" charset="0"/>
              </a:rPr>
              <a:t>Change</a:t>
            </a:r>
          </a:p>
          <a:p>
            <a:r>
              <a:rPr lang="en-US" altLang="ja-JP" sz="1050" b="1" dirty="0" err="1">
                <a:solidFill>
                  <a:srgbClr val="FF0000"/>
                </a:solidFill>
                <a:cs typeface="Courier New" panose="02070309020205020404" pitchFamily="49" charset="0"/>
              </a:rPr>
              <a:t>Pre.yml</a:t>
            </a:r>
            <a:endParaRPr lang="en-US" altLang="ja-JP" sz="1050" b="1" dirty="0">
              <a:cs typeface="Courier New" panose="02070309020205020404" pitchFamily="49" charset="0"/>
            </a:endParaRPr>
          </a:p>
          <a:p>
            <a:r>
              <a:rPr lang="en-US" altLang="ja-JP" sz="1050" b="1" dirty="0" err="1">
                <a:cs typeface="Courier New" panose="02070309020205020404" pitchFamily="49" charset="0"/>
              </a:rPr>
              <a:t>change.yml</a:t>
            </a:r>
            <a:endParaRPr lang="en-US" altLang="ja-JP" sz="1050" b="1" dirty="0">
              <a:cs typeface="Courier New" panose="02070309020205020404" pitchFamily="49" charset="0"/>
            </a:endParaRPr>
          </a:p>
          <a:p>
            <a:r>
              <a:rPr lang="en-US" altLang="ja-JP" sz="1050" b="1" dirty="0" err="1">
                <a:solidFill>
                  <a:srgbClr val="0070C0"/>
                </a:solidFill>
                <a:cs typeface="Courier New" panose="02070309020205020404" pitchFamily="49" charset="0"/>
              </a:rPr>
              <a:t>Post.yml</a:t>
            </a:r>
            <a:endParaRPr lang="en-US" altLang="ja-JP" sz="1050" b="1" dirty="0">
              <a:solidFill>
                <a:srgbClr val="0070C0"/>
              </a:solidFill>
              <a:cs typeface="Courier New" panose="02070309020205020404" pitchFamily="49" charset="0"/>
            </a:endParaRPr>
          </a:p>
        </p:txBody>
      </p:sp>
      <p:sp>
        <p:nvSpPr>
          <p:cNvPr id="121" name="正方形/長方形 120"/>
          <p:cNvSpPr/>
          <p:nvPr/>
        </p:nvSpPr>
        <p:spPr bwMode="auto">
          <a:xfrm>
            <a:off x="9233424" y="5384877"/>
            <a:ext cx="1223528" cy="650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50" b="1" dirty="0">
                <a:cs typeface="Courier New" panose="02070309020205020404" pitchFamily="49" charset="0"/>
              </a:rPr>
              <a:t>Add</a:t>
            </a:r>
          </a:p>
          <a:p>
            <a:r>
              <a:rPr lang="en-US" altLang="ja-JP" sz="1050" b="1" dirty="0" err="1">
                <a:solidFill>
                  <a:srgbClr val="FF0000"/>
                </a:solidFill>
                <a:cs typeface="Courier New" panose="02070309020205020404" pitchFamily="49" charset="0"/>
              </a:rPr>
              <a:t>Pre.yml</a:t>
            </a:r>
            <a:endParaRPr lang="en-US" altLang="ja-JP" sz="1050" b="1" dirty="0">
              <a:cs typeface="Courier New" panose="02070309020205020404" pitchFamily="49" charset="0"/>
            </a:endParaRPr>
          </a:p>
          <a:p>
            <a:r>
              <a:rPr lang="en-US" altLang="ja-JP" sz="1050" b="1" dirty="0" err="1">
                <a:cs typeface="Courier New" panose="02070309020205020404" pitchFamily="49" charset="0"/>
              </a:rPr>
              <a:t>Add.yml</a:t>
            </a:r>
            <a:endParaRPr lang="en-US" altLang="ja-JP" sz="1050" b="1" dirty="0">
              <a:cs typeface="Courier New" panose="02070309020205020404" pitchFamily="49" charset="0"/>
            </a:endParaRPr>
          </a:p>
          <a:p>
            <a:r>
              <a:rPr lang="en-US" altLang="ja-JP" sz="1050" b="1" dirty="0" err="1">
                <a:solidFill>
                  <a:srgbClr val="0070C0"/>
                </a:solidFill>
                <a:cs typeface="Courier New" panose="02070309020205020404" pitchFamily="49" charset="0"/>
              </a:rPr>
              <a:t>Post.yml</a:t>
            </a:r>
            <a:endParaRPr lang="en-US" altLang="ja-JP" sz="1050" b="1" dirty="0">
              <a:solidFill>
                <a:srgbClr val="0070C0"/>
              </a:solidFill>
              <a:cs typeface="Courier New" panose="02070309020205020404" pitchFamily="49" charset="0"/>
            </a:endParaRPr>
          </a:p>
        </p:txBody>
      </p:sp>
      <p:sp>
        <p:nvSpPr>
          <p:cNvPr id="122" name="テキスト ボックス 121"/>
          <p:cNvSpPr txBox="1"/>
          <p:nvPr/>
        </p:nvSpPr>
        <p:spPr>
          <a:xfrm>
            <a:off x="9059595" y="5145315"/>
            <a:ext cx="1447832" cy="253916"/>
          </a:xfrm>
          <a:prstGeom prst="rect">
            <a:avLst/>
          </a:prstGeom>
          <a:noFill/>
        </p:spPr>
        <p:txBody>
          <a:bodyPr wrap="none" rtlCol="0">
            <a:spAutoFit/>
          </a:bodyPr>
          <a:lstStyle/>
          <a:p>
            <a:r>
              <a:rPr lang="en-US" altLang="ja-JP" sz="1050" b="1" dirty="0"/>
              <a:t>Movement details</a:t>
            </a:r>
          </a:p>
        </p:txBody>
      </p:sp>
      <p:sp>
        <p:nvSpPr>
          <p:cNvPr id="123" name="右矢印 122"/>
          <p:cNvSpPr/>
          <p:nvPr/>
        </p:nvSpPr>
        <p:spPr bwMode="auto">
          <a:xfrm rot="19811177">
            <a:off x="8784602" y="5601379"/>
            <a:ext cx="549987" cy="314859"/>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124" name="右矢印 123"/>
          <p:cNvSpPr/>
          <p:nvPr/>
        </p:nvSpPr>
        <p:spPr bwMode="auto">
          <a:xfrm rot="1788823" flipV="1">
            <a:off x="8784603" y="6174523"/>
            <a:ext cx="549987" cy="314859"/>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126" name="正方形/長方形 125"/>
          <p:cNvSpPr/>
          <p:nvPr/>
        </p:nvSpPr>
        <p:spPr bwMode="auto">
          <a:xfrm>
            <a:off x="10244009" y="6274720"/>
            <a:ext cx="1791329" cy="46849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000" dirty="0">
                <a:latin typeface="+mj-ea"/>
                <a:ea typeface="+mj-ea"/>
              </a:rPr>
              <a:t>Run </a:t>
            </a:r>
            <a:r>
              <a:rPr lang="en-US" altLang="ja-JP" sz="1000" dirty="0" smtClean="0">
                <a:latin typeface="+mj-ea"/>
                <a:ea typeface="+mj-ea"/>
              </a:rPr>
              <a:t>operation</a:t>
            </a:r>
          </a:p>
          <a:p>
            <a:pPr algn="ctr"/>
            <a:r>
              <a:rPr lang="en-US" altLang="ja-JP" sz="1000" dirty="0" smtClean="0">
                <a:latin typeface="+mj-ea"/>
                <a:ea typeface="+mj-ea"/>
              </a:rPr>
              <a:t> </a:t>
            </a:r>
            <a:r>
              <a:rPr lang="en-US" altLang="ja-JP" sz="1000" dirty="0">
                <a:latin typeface="+mj-ea"/>
                <a:ea typeface="+mj-ea"/>
              </a:rPr>
              <a:t>(Dry runs are also possible)</a:t>
            </a:r>
            <a:endParaRPr lang="ja-JP" altLang="en-US" sz="1000" dirty="0">
              <a:latin typeface="+mj-ea"/>
              <a:ea typeface="+mj-ea"/>
            </a:endParaRPr>
          </a:p>
        </p:txBody>
      </p:sp>
      <p:cxnSp>
        <p:nvCxnSpPr>
          <p:cNvPr id="128" name="直線コネクタ 127"/>
          <p:cNvCxnSpPr/>
          <p:nvPr/>
        </p:nvCxnSpPr>
        <p:spPr bwMode="auto">
          <a:xfrm flipH="1">
            <a:off x="10488539" y="6148998"/>
            <a:ext cx="113080" cy="180918"/>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9" name="右矢印 128"/>
          <p:cNvSpPr/>
          <p:nvPr/>
        </p:nvSpPr>
        <p:spPr bwMode="auto">
          <a:xfrm>
            <a:off x="10488539" y="5889655"/>
            <a:ext cx="359935" cy="328176"/>
          </a:xfrm>
          <a:prstGeom prst="rightArrow">
            <a:avLst/>
          </a:prstGeom>
          <a:solidFill>
            <a:srgbClr val="F9E0E1"/>
          </a:solidFill>
          <a:ln>
            <a:solidFill>
              <a:srgbClr val="E2636A"/>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130" name="テキスト ボックス 129"/>
          <p:cNvSpPr txBox="1"/>
          <p:nvPr/>
        </p:nvSpPr>
        <p:spPr>
          <a:xfrm>
            <a:off x="10827292" y="5693722"/>
            <a:ext cx="1151277" cy="253916"/>
          </a:xfrm>
          <a:prstGeom prst="rect">
            <a:avLst/>
          </a:prstGeom>
          <a:noFill/>
        </p:spPr>
        <p:txBody>
          <a:bodyPr wrap="none" rtlCol="0">
            <a:spAutoFit/>
          </a:bodyPr>
          <a:lstStyle/>
          <a:p>
            <a:r>
              <a:rPr lang="en-US" altLang="ja-JP" sz="1050" b="1" dirty="0"/>
              <a:t>Target device</a:t>
            </a:r>
            <a:endParaRPr lang="en-US" altLang="ja-JP" sz="1200" b="1" dirty="0"/>
          </a:p>
        </p:txBody>
      </p:sp>
      <p:graphicFrame>
        <p:nvGraphicFramePr>
          <p:cNvPr id="74" name="表 73"/>
          <p:cNvGraphicFramePr>
            <a:graphicFrameLocks noGrp="1"/>
          </p:cNvGraphicFramePr>
          <p:nvPr>
            <p:extLst>
              <p:ext uri="{D42A27DB-BD31-4B8C-83A1-F6EECF244321}">
                <p14:modId xmlns:p14="http://schemas.microsoft.com/office/powerpoint/2010/main" val="20274644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75" name="下矢印 74"/>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6" name="下矢印 75"/>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7" name="下矢印 76"/>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8" name="下矢印 7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80" name="角丸四角形 79"/>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(Conductor)</a:t>
            </a:r>
            <a:endParaRPr lang="ja-JP" altLang="en-US" sz="1600" b="1" dirty="0"/>
          </a:p>
        </p:txBody>
      </p:sp>
      <p:sp>
        <p:nvSpPr>
          <p:cNvPr id="84" name="角丸四角形 8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(Conductor)</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85" name="角丸四角形 84"/>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87" name="角丸四角形 86"/>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88" name="角丸四角形 87"/>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89" name="正方形/長方形 88"/>
          <p:cNvSpPr/>
          <p:nvPr/>
        </p:nvSpPr>
        <p:spPr bwMode="auto">
          <a:xfrm>
            <a:off x="3013813" y="1309084"/>
            <a:ext cx="8937252" cy="2369369"/>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260" b="1" dirty="0">
                <a:solidFill>
                  <a:schemeClr val="tx1"/>
                </a:solidFill>
                <a:ea typeface="+mj-ea"/>
              </a:rPr>
              <a:t>When adding and </a:t>
            </a:r>
            <a:r>
              <a:rPr lang="en-US" altLang="ja-JP" sz="1260" b="1" dirty="0" smtClean="0">
                <a:solidFill>
                  <a:schemeClr val="tx1"/>
                </a:solidFill>
                <a:ea typeface="+mj-ea"/>
              </a:rPr>
              <a:t>repairing </a:t>
            </a:r>
            <a:r>
              <a:rPr lang="en-US" altLang="ja-JP" sz="1260" b="1" dirty="0">
                <a:solidFill>
                  <a:schemeClr val="tx1"/>
                </a:solidFill>
                <a:ea typeface="+mj-ea"/>
              </a:rPr>
              <a:t>Playbooks, </a:t>
            </a:r>
            <a:r>
              <a:rPr lang="en-US" altLang="ja-JP" sz="1260" b="1" dirty="0" smtClean="0">
                <a:solidFill>
                  <a:schemeClr val="tx1"/>
                </a:solidFill>
                <a:ea typeface="+mj-ea"/>
              </a:rPr>
              <a:t>we </a:t>
            </a:r>
            <a:r>
              <a:rPr lang="en-US" altLang="ja-JP" sz="1260" b="1" dirty="0">
                <a:solidFill>
                  <a:schemeClr val="tx1"/>
                </a:solidFill>
                <a:ea typeface="+mj-ea"/>
              </a:rPr>
              <a:t>upload them both to ITA and </a:t>
            </a:r>
            <a:r>
              <a:rPr lang="en-US" altLang="ja-JP" sz="1260" b="1" dirty="0" smtClean="0">
                <a:solidFill>
                  <a:schemeClr val="tx1"/>
                </a:solidFill>
                <a:ea typeface="+mj-ea"/>
              </a:rPr>
              <a:t>a version </a:t>
            </a:r>
            <a:r>
              <a:rPr lang="en-US" altLang="ja-JP" sz="1260" b="1" dirty="0">
                <a:solidFill>
                  <a:schemeClr val="tx1"/>
                </a:solidFill>
                <a:ea typeface="+mj-ea"/>
              </a:rPr>
              <a:t>management tool (</a:t>
            </a:r>
            <a:r>
              <a:rPr lang="en-US" altLang="ja-JP" sz="1260" b="1" dirty="0" err="1">
                <a:solidFill>
                  <a:schemeClr val="tx1"/>
                </a:solidFill>
                <a:ea typeface="+mj-ea"/>
              </a:rPr>
              <a:t>Git</a:t>
            </a:r>
            <a:r>
              <a:rPr lang="en-US" altLang="ja-JP" sz="1260" b="1" dirty="0">
                <a:solidFill>
                  <a:schemeClr val="tx1"/>
                </a:solidFill>
                <a:ea typeface="+mj-ea"/>
              </a:rPr>
              <a:t>, and such), </a:t>
            </a:r>
            <a:r>
              <a:rPr lang="en-US" altLang="ja-JP" sz="1260" b="1" dirty="0" smtClean="0">
                <a:solidFill>
                  <a:schemeClr val="tx1"/>
                </a:solidFill>
                <a:ea typeface="+mj-ea"/>
              </a:rPr>
              <a:t>but </a:t>
            </a:r>
            <a:r>
              <a:rPr lang="en-US" altLang="ja-JP" sz="1260" b="1" dirty="0">
                <a:solidFill>
                  <a:schemeClr val="tx1"/>
                </a:solidFill>
                <a:ea typeface="+mj-ea"/>
              </a:rPr>
              <a:t>I forgot to upload </a:t>
            </a:r>
            <a:r>
              <a:rPr lang="en-US" altLang="ja-JP" sz="1260" b="1" dirty="0" smtClean="0">
                <a:solidFill>
                  <a:schemeClr val="tx1"/>
                </a:solidFill>
                <a:ea typeface="+mj-ea"/>
              </a:rPr>
              <a:t>it to ITA, </a:t>
            </a:r>
            <a:r>
              <a:rPr lang="en-US" altLang="ja-JP" sz="1260" b="1" dirty="0">
                <a:solidFill>
                  <a:schemeClr val="tx1"/>
                </a:solidFill>
                <a:ea typeface="+mj-ea"/>
              </a:rPr>
              <a:t>meaning that the fix/new one wont get displayed.</a:t>
            </a:r>
          </a:p>
        </p:txBody>
      </p:sp>
      <p:sp>
        <p:nvSpPr>
          <p:cNvPr id="90" name="正方形/長方形 89"/>
          <p:cNvSpPr/>
          <p:nvPr/>
        </p:nvSpPr>
        <p:spPr bwMode="auto">
          <a:xfrm>
            <a:off x="5303891" y="1919893"/>
            <a:ext cx="2304320" cy="1369165"/>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91" name="正方形/長方形 90"/>
          <p:cNvSpPr/>
          <p:nvPr/>
        </p:nvSpPr>
        <p:spPr bwMode="auto">
          <a:xfrm>
            <a:off x="3013449" y="684928"/>
            <a:ext cx="8937251" cy="627134"/>
          </a:xfrm>
          <a:prstGeom prst="rect">
            <a:avLst/>
          </a:prstGeom>
          <a:solidFill>
            <a:srgbClr val="FFFFCC"/>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900" b="1" dirty="0" smtClean="0">
                <a:latin typeface="+mj-ea"/>
                <a:ea typeface="+mj-ea"/>
              </a:rPr>
              <a:t>　　　　③ </a:t>
            </a:r>
            <a:r>
              <a:rPr lang="en-US" altLang="ja-JP" sz="1900" b="1" dirty="0">
                <a:latin typeface="+mj-ea"/>
              </a:rPr>
              <a:t>There are differences in playbook contents between 	 	</a:t>
            </a:r>
            <a:r>
              <a:rPr lang="en-US" altLang="ja-JP" sz="1900" b="1">
                <a:latin typeface="+mj-ea"/>
              </a:rPr>
              <a:t>  </a:t>
            </a:r>
            <a:r>
              <a:rPr lang="en-US" altLang="ja-JP" sz="1900" b="1" smtClean="0">
                <a:latin typeface="+mj-ea"/>
              </a:rPr>
              <a:t>   the Version </a:t>
            </a:r>
            <a:r>
              <a:rPr lang="en-US" altLang="ja-JP" sz="1900" b="1" dirty="0">
                <a:latin typeface="+mj-ea"/>
              </a:rPr>
              <a:t>management tool and ITA.</a:t>
            </a:r>
          </a:p>
        </p:txBody>
      </p:sp>
      <p:grpSp>
        <p:nvGrpSpPr>
          <p:cNvPr id="92" name="グループ化 91"/>
          <p:cNvGrpSpPr/>
          <p:nvPr/>
        </p:nvGrpSpPr>
        <p:grpSpPr>
          <a:xfrm>
            <a:off x="5303891" y="1935149"/>
            <a:ext cx="612874" cy="508536"/>
            <a:chOff x="7950657" y="2600826"/>
            <a:chExt cx="635960" cy="533501"/>
          </a:xfrm>
        </p:grpSpPr>
        <p:sp>
          <p:nvSpPr>
            <p:cNvPr id="93" name="正方形/長方形 92"/>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94" name="図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98" name="テキスト ボックス 97"/>
          <p:cNvSpPr txBox="1"/>
          <p:nvPr/>
        </p:nvSpPr>
        <p:spPr>
          <a:xfrm>
            <a:off x="5939090" y="1938423"/>
            <a:ext cx="1609287" cy="276999"/>
          </a:xfrm>
          <a:prstGeom prst="rect">
            <a:avLst/>
          </a:prstGeom>
          <a:noFill/>
        </p:spPr>
        <p:txBody>
          <a:bodyPr wrap="none" rtlCol="0">
            <a:spAutoFit/>
          </a:bodyPr>
          <a:lstStyle/>
          <a:p>
            <a:r>
              <a:rPr lang="en-US" altLang="ja-JP" sz="1200" b="1" dirty="0" smtClean="0"/>
              <a:t>Playbook</a:t>
            </a:r>
            <a:r>
              <a:rPr lang="ja-JP" altLang="en-US" sz="1200" b="1" dirty="0" smtClean="0"/>
              <a:t> </a:t>
            </a:r>
            <a:r>
              <a:rPr lang="en-US" altLang="ja-JP" sz="1200" b="1" dirty="0" smtClean="0"/>
              <a:t>file coll.</a:t>
            </a:r>
          </a:p>
        </p:txBody>
      </p:sp>
      <p:sp>
        <p:nvSpPr>
          <p:cNvPr id="99" name="正方形/長方形 98"/>
          <p:cNvSpPr/>
          <p:nvPr/>
        </p:nvSpPr>
        <p:spPr bwMode="auto">
          <a:xfrm>
            <a:off x="5960757" y="2198238"/>
            <a:ext cx="1503433" cy="99609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solidFill>
                  <a:schemeClr val="tx1"/>
                </a:solidFill>
                <a:ea typeface="+mj-ea"/>
                <a:cs typeface="Courier New" panose="02070309020205020404" pitchFamily="49" charset="0"/>
              </a:rPr>
              <a:t>１．</a:t>
            </a:r>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a:t>
            </a:r>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３．</a:t>
            </a:r>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４．</a:t>
            </a:r>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p:txBody>
      </p:sp>
      <p:sp>
        <p:nvSpPr>
          <p:cNvPr id="100" name="正方形/長方形 99"/>
          <p:cNvSpPr/>
          <p:nvPr/>
        </p:nvSpPr>
        <p:spPr bwMode="auto">
          <a:xfrm>
            <a:off x="7746890" y="1959139"/>
            <a:ext cx="3965889" cy="1383419"/>
          </a:xfrm>
          <a:prstGeom prst="rect">
            <a:avLst/>
          </a:prstGeom>
          <a:solidFill>
            <a:srgbClr val="CDFFCD"/>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101" name="正方形/長方形 100"/>
          <p:cNvSpPr/>
          <p:nvPr/>
        </p:nvSpPr>
        <p:spPr bwMode="auto">
          <a:xfrm>
            <a:off x="7746393" y="1957684"/>
            <a:ext cx="1713891" cy="37942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102" name="正方形/長方形 101"/>
          <p:cNvSpPr/>
          <p:nvPr/>
        </p:nvSpPr>
        <p:spPr bwMode="auto">
          <a:xfrm>
            <a:off x="9790985" y="2181459"/>
            <a:ext cx="1395646" cy="47846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cs typeface="Courier New" panose="02070309020205020404" pitchFamily="49" charset="0"/>
              </a:rPr>
              <a:t>xxx</a:t>
            </a:r>
            <a:r>
              <a:rPr lang="en-US" altLang="ja-JP" sz="1200" b="1" dirty="0" smtClean="0">
                <a:ea typeface="+mj-ea"/>
                <a:cs typeface="Courier New" panose="02070309020205020404" pitchFamily="49" charset="0"/>
              </a:rPr>
              <a:t>/add</a:t>
            </a:r>
            <a:r>
              <a:rPr lang="ja-JP" altLang="en-US" sz="1200" b="1" dirty="0" smtClean="0">
                <a:cs typeface="Courier New" panose="02070309020205020404" pitchFamily="49" charset="0"/>
              </a:rPr>
              <a:t>〇〇</a:t>
            </a:r>
            <a:r>
              <a:rPr lang="en-US" altLang="ja-JP" sz="1200" b="1" dirty="0" smtClean="0">
                <a:ea typeface="+mj-ea"/>
                <a:cs typeface="Courier New" panose="02070309020205020404" pitchFamily="49" charset="0"/>
              </a:rPr>
              <a:t>/</a:t>
            </a:r>
          </a:p>
          <a:p>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p:txBody>
      </p:sp>
      <p:sp>
        <p:nvSpPr>
          <p:cNvPr id="103" name="正方形/長方形 102"/>
          <p:cNvSpPr/>
          <p:nvPr/>
        </p:nvSpPr>
        <p:spPr bwMode="auto">
          <a:xfrm>
            <a:off x="9790984" y="2757219"/>
            <a:ext cx="1633756" cy="47846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xxx/change</a:t>
            </a:r>
            <a:r>
              <a:rPr lang="ja-JP" altLang="en-US" sz="1200" b="1" dirty="0" smtClean="0">
                <a:cs typeface="Courier New" panose="02070309020205020404" pitchFamily="49" charset="0"/>
              </a:rPr>
              <a:t>〇〇</a:t>
            </a:r>
            <a:r>
              <a:rPr lang="en-US" altLang="ja-JP" sz="1200" b="1" dirty="0" smtClean="0">
                <a:ea typeface="+mj-ea"/>
                <a:cs typeface="Courier New" panose="02070309020205020404" pitchFamily="49" charset="0"/>
              </a:rPr>
              <a:t>/</a:t>
            </a:r>
          </a:p>
          <a:p>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p:txBody>
      </p:sp>
      <p:sp>
        <p:nvSpPr>
          <p:cNvPr id="104" name="正方形/長方形 103"/>
          <p:cNvSpPr/>
          <p:nvPr/>
        </p:nvSpPr>
        <p:spPr bwMode="auto">
          <a:xfrm>
            <a:off x="7813008" y="2385342"/>
            <a:ext cx="1739472" cy="8347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en-US" altLang="ja-JP" sz="1200" b="1" dirty="0" smtClean="0">
                <a:solidFill>
                  <a:schemeClr val="tx1"/>
                </a:solidFill>
                <a:ea typeface="+mj-ea"/>
                <a:cs typeface="Courier New" panose="02070309020205020404" pitchFamily="49" charset="0"/>
              </a:rPr>
              <a:t>/</a:t>
            </a:r>
            <a:r>
              <a:rPr lang="ja-JP" altLang="en-US" sz="1200" b="1" dirty="0" smtClean="0">
                <a:solidFill>
                  <a:schemeClr val="tx1"/>
                </a:solidFill>
                <a:cs typeface="Courier New" panose="02070309020205020404" pitchFamily="49" charset="0"/>
              </a:rPr>
              <a:t>〇〇</a:t>
            </a:r>
            <a:r>
              <a:rPr lang="en-US" altLang="ja-JP" sz="1200" b="1" dirty="0" smtClean="0">
                <a:solidFill>
                  <a:schemeClr val="tx1"/>
                </a:solidFill>
                <a:ea typeface="+mj-ea"/>
                <a:cs typeface="Courier New" panose="02070309020205020404" pitchFamily="49" charset="0"/>
              </a:rPr>
              <a:t>common process/</a:t>
            </a:r>
          </a:p>
          <a:p>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p:txBody>
      </p:sp>
      <p:sp>
        <p:nvSpPr>
          <p:cNvPr id="105" name="正方形/長方形 104"/>
          <p:cNvSpPr/>
          <p:nvPr/>
        </p:nvSpPr>
        <p:spPr bwMode="auto">
          <a:xfrm>
            <a:off x="3130347" y="1916790"/>
            <a:ext cx="1896059" cy="1059528"/>
          </a:xfrm>
          <a:prstGeom prst="rect">
            <a:avLst/>
          </a:prstGeom>
          <a:solidFill>
            <a:srgbClr val="FFFFA3"/>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106" name="正方形/長方形 105"/>
          <p:cNvSpPr/>
          <p:nvPr/>
        </p:nvSpPr>
        <p:spPr bwMode="auto">
          <a:xfrm>
            <a:off x="3128576" y="1916790"/>
            <a:ext cx="771636" cy="30905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107" name="テキスト ボックス 106"/>
          <p:cNvSpPr txBox="1"/>
          <p:nvPr/>
        </p:nvSpPr>
        <p:spPr>
          <a:xfrm>
            <a:off x="7703080" y="1999841"/>
            <a:ext cx="1532856" cy="276999"/>
          </a:xfrm>
          <a:prstGeom prst="rect">
            <a:avLst/>
          </a:prstGeom>
          <a:noFill/>
        </p:spPr>
        <p:txBody>
          <a:bodyPr wrap="none" rtlCol="0">
            <a:spAutoFit/>
          </a:bodyPr>
          <a:lstStyle/>
          <a:p>
            <a:r>
              <a:rPr lang="en-US" altLang="ja-JP" sz="1200" b="1" dirty="0" smtClean="0"/>
              <a:t>Version </a:t>
            </a:r>
            <a:r>
              <a:rPr lang="en-US" altLang="ja-JP" sz="1200" b="1" dirty="0" err="1" smtClean="0"/>
              <a:t>mgt</a:t>
            </a:r>
            <a:r>
              <a:rPr lang="en-US" altLang="ja-JP" sz="1200" b="1" dirty="0" smtClean="0"/>
              <a:t> tool</a:t>
            </a:r>
          </a:p>
        </p:txBody>
      </p:sp>
      <p:sp>
        <p:nvSpPr>
          <p:cNvPr id="108" name="フローチャート: 書類 107"/>
          <p:cNvSpPr/>
          <p:nvPr/>
        </p:nvSpPr>
        <p:spPr bwMode="auto">
          <a:xfrm>
            <a:off x="3416076" y="2327575"/>
            <a:ext cx="1309913" cy="483766"/>
          </a:xfrm>
          <a:prstGeom prst="flowChartDocumen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smtClean="0"/>
          </a:p>
        </p:txBody>
      </p:sp>
      <p:sp>
        <p:nvSpPr>
          <p:cNvPr id="109" name="テキスト ボックス 108"/>
          <p:cNvSpPr txBox="1"/>
          <p:nvPr/>
        </p:nvSpPr>
        <p:spPr>
          <a:xfrm>
            <a:off x="3099993" y="1948849"/>
            <a:ext cx="603627" cy="276999"/>
          </a:xfrm>
          <a:prstGeom prst="rect">
            <a:avLst/>
          </a:prstGeom>
          <a:noFill/>
        </p:spPr>
        <p:txBody>
          <a:bodyPr wrap="none" rtlCol="0">
            <a:spAutoFit/>
          </a:bodyPr>
          <a:lstStyle/>
          <a:p>
            <a:r>
              <a:rPr lang="en-US" altLang="ja-JP" sz="1200" b="1" dirty="0" smtClean="0"/>
              <a:t>Local</a:t>
            </a:r>
          </a:p>
        </p:txBody>
      </p:sp>
      <p:sp>
        <p:nvSpPr>
          <p:cNvPr id="110" name="上カーブ矢印 109"/>
          <p:cNvSpPr/>
          <p:nvPr/>
        </p:nvSpPr>
        <p:spPr bwMode="auto">
          <a:xfrm>
            <a:off x="4511780" y="3031503"/>
            <a:ext cx="4500354" cy="541120"/>
          </a:xfrm>
          <a:prstGeom prst="curvedUp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smtClean="0">
              <a:ea typeface="+mj-ea"/>
            </a:endParaRPr>
          </a:p>
        </p:txBody>
      </p:sp>
      <p:sp>
        <p:nvSpPr>
          <p:cNvPr id="111" name="乗算 110"/>
          <p:cNvSpPr/>
          <p:nvPr/>
        </p:nvSpPr>
        <p:spPr bwMode="auto">
          <a:xfrm>
            <a:off x="5964519" y="3275644"/>
            <a:ext cx="721619" cy="576080"/>
          </a:xfrm>
          <a:prstGeom prst="mathMultiply">
            <a:avLst/>
          </a:prstGeom>
          <a:solidFill>
            <a:srgbClr val="FF000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112" name="正方形/長方形 111"/>
          <p:cNvSpPr/>
          <p:nvPr/>
        </p:nvSpPr>
        <p:spPr bwMode="auto">
          <a:xfrm>
            <a:off x="4506462" y="2950901"/>
            <a:ext cx="1390709" cy="34650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67" dirty="0" smtClean="0">
                <a:ea typeface="+mj-ea"/>
              </a:rPr>
              <a:t>Forgot to upload</a:t>
            </a:r>
            <a:endParaRPr lang="ja-JP" altLang="en-US" sz="1067" dirty="0">
              <a:ea typeface="+mj-ea"/>
            </a:endParaRPr>
          </a:p>
        </p:txBody>
      </p:sp>
      <p:cxnSp>
        <p:nvCxnSpPr>
          <p:cNvPr id="113" name="直線コネクタ 112"/>
          <p:cNvCxnSpPr>
            <a:stCxn id="111" idx="0"/>
            <a:endCxn id="112" idx="2"/>
          </p:cNvCxnSpPr>
          <p:nvPr/>
        </p:nvCxnSpPr>
        <p:spPr bwMode="auto">
          <a:xfrm flipH="1" flipV="1">
            <a:off x="5201817" y="3297402"/>
            <a:ext cx="936017" cy="11660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4" name="右矢印 113"/>
          <p:cNvSpPr/>
          <p:nvPr/>
        </p:nvSpPr>
        <p:spPr bwMode="auto">
          <a:xfrm>
            <a:off x="4889003" y="2385342"/>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115" name="角丸四角形 114"/>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rPr>
              <a:t>PROBLEM</a:t>
            </a:r>
            <a:endParaRPr lang="ja-JP" altLang="en-US" sz="2133" b="1" dirty="0">
              <a:solidFill>
                <a:schemeClr val="bg1"/>
              </a:solidFill>
              <a:latin typeface="+mj-ea"/>
            </a:endParaRPr>
          </a:p>
        </p:txBody>
      </p:sp>
      <p:sp>
        <p:nvSpPr>
          <p:cNvPr id="86" name="角丸四角形 85"/>
          <p:cNvSpPr/>
          <p:nvPr/>
        </p:nvSpPr>
        <p:spPr bwMode="auto">
          <a:xfrm rot="20999056">
            <a:off x="2457913" y="3572589"/>
            <a:ext cx="169894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227959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a:t>
            </a:r>
            <a:r>
              <a:rPr lang="en-US" altLang="ja-JP" dirty="0"/>
              <a:t>Actualize Automatic Execution</a:t>
            </a:r>
            <a:endParaRPr kumimoji="1" lang="ja-JP" altLang="en-US" dirty="0"/>
          </a:p>
        </p:txBody>
      </p:sp>
      <p:sp>
        <p:nvSpPr>
          <p:cNvPr id="123" name="正方形/長方形 122"/>
          <p:cNvSpPr/>
          <p:nvPr/>
        </p:nvSpPr>
        <p:spPr bwMode="auto">
          <a:xfrm>
            <a:off x="3013449" y="1312061"/>
            <a:ext cx="8937252" cy="532719"/>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a:latin typeface="+mj-ea"/>
              </a:rPr>
              <a:t>Create a </a:t>
            </a:r>
            <a:r>
              <a:rPr lang="en-US" altLang="ja-JP" sz="2133" b="1" dirty="0" err="1">
                <a:latin typeface="+mj-ea"/>
              </a:rPr>
              <a:t>Jobflow</a:t>
            </a:r>
            <a:r>
              <a:rPr lang="en-US" altLang="ja-JP" sz="2133" b="1" dirty="0">
                <a:latin typeface="+mj-ea"/>
              </a:rPr>
              <a:t> in IT Automation.</a:t>
            </a:r>
            <a:endParaRPr lang="ja-JP" altLang="en-US" sz="2133" b="1" dirty="0">
              <a:latin typeface="+mj-ea"/>
            </a:endParaRPr>
          </a:p>
        </p:txBody>
      </p:sp>
      <p:sp>
        <p:nvSpPr>
          <p:cNvPr id="18" name="正方形/長方形 1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9" name="正方形/長方形 1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a:latin typeface="+mj-ea"/>
              </a:rPr>
              <a:t>Task explanation</a:t>
            </a:r>
            <a:endParaRPr lang="ja-JP" altLang="en-US" sz="2400" b="1" dirty="0">
              <a:latin typeface="+mj-ea"/>
            </a:endParaRPr>
          </a:p>
        </p:txBody>
      </p:sp>
      <p:sp>
        <p:nvSpPr>
          <p:cNvPr id="21" name="正方形/長方形 20"/>
          <p:cNvSpPr/>
          <p:nvPr/>
        </p:nvSpPr>
        <p:spPr bwMode="auto">
          <a:xfrm>
            <a:off x="3013449" y="569477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　　　① </a:t>
            </a:r>
            <a:r>
              <a:rPr lang="en-US" altLang="ja-JP" sz="2133" b="1" dirty="0">
                <a:latin typeface="+mj-ea"/>
              </a:rPr>
              <a:t>Understand the process of creating Jobs and 	 	   </a:t>
            </a:r>
            <a:r>
              <a:rPr lang="en-US" altLang="ja-JP" sz="2133" b="1" dirty="0" err="1">
                <a:latin typeface="+mj-ea"/>
              </a:rPr>
              <a:t>Jobflows</a:t>
            </a:r>
            <a:r>
              <a:rPr lang="en-US" altLang="ja-JP" sz="2133" b="1" dirty="0">
                <a:latin typeface="+mj-ea"/>
              </a:rPr>
              <a:t>.</a:t>
            </a:r>
          </a:p>
        </p:txBody>
      </p:sp>
      <p:sp>
        <p:nvSpPr>
          <p:cNvPr id="23" name="下矢印 2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25" name="テキスト ボックス 24"/>
          <p:cNvSpPr txBox="1"/>
          <p:nvPr/>
        </p:nvSpPr>
        <p:spPr>
          <a:xfrm>
            <a:off x="2838754" y="1926704"/>
            <a:ext cx="2987997" cy="338554"/>
          </a:xfrm>
          <a:prstGeom prst="rect">
            <a:avLst/>
          </a:prstGeom>
          <a:noFill/>
        </p:spPr>
        <p:txBody>
          <a:bodyPr wrap="none" rtlCol="0">
            <a:spAutoFit/>
          </a:bodyPr>
          <a:lstStyle/>
          <a:p>
            <a:r>
              <a:rPr lang="en-US" altLang="ja-JP" sz="1600" u="sng" dirty="0"/>
              <a:t>【</a:t>
            </a:r>
            <a:r>
              <a:rPr lang="en-US" altLang="ja-JP" sz="1600" u="sng" dirty="0" err="1"/>
              <a:t>Jobflow</a:t>
            </a:r>
            <a:r>
              <a:rPr lang="en-US" altLang="ja-JP" sz="1600" u="sng" dirty="0"/>
              <a:t> Creation screen】</a:t>
            </a:r>
            <a:endParaRPr lang="ja-JP" altLang="en-US" sz="1600" u="sng" dirty="0"/>
          </a:p>
        </p:txBody>
      </p:sp>
      <p:pic>
        <p:nvPicPr>
          <p:cNvPr id="8" name="図 7"/>
          <p:cNvPicPr>
            <a:picLocks noChangeAspect="1"/>
          </p:cNvPicPr>
          <p:nvPr/>
        </p:nvPicPr>
        <p:blipFill rotWithShape="1">
          <a:blip r:embed="rId3"/>
          <a:srcRect l="13728" b="28809"/>
          <a:stretch/>
        </p:blipFill>
        <p:spPr>
          <a:xfrm>
            <a:off x="10613203" y="4198517"/>
            <a:ext cx="1433655" cy="1298772"/>
          </a:xfrm>
          <a:prstGeom prst="rect">
            <a:avLst/>
          </a:prstGeom>
        </p:spPr>
      </p:pic>
      <p:grpSp>
        <p:nvGrpSpPr>
          <p:cNvPr id="9" name="グループ化 8"/>
          <p:cNvGrpSpPr/>
          <p:nvPr/>
        </p:nvGrpSpPr>
        <p:grpSpPr>
          <a:xfrm>
            <a:off x="3215600" y="2225172"/>
            <a:ext cx="7273010" cy="3529662"/>
            <a:chOff x="3215600" y="2225172"/>
            <a:chExt cx="7273010" cy="3529662"/>
          </a:xfrm>
        </p:grpSpPr>
        <p:pic>
          <p:nvPicPr>
            <p:cNvPr id="4" name="図 3"/>
            <p:cNvPicPr>
              <a:picLocks noChangeAspect="1"/>
            </p:cNvPicPr>
            <p:nvPr/>
          </p:nvPicPr>
          <p:blipFill>
            <a:blip r:embed="rId4"/>
            <a:stretch>
              <a:fillRect/>
            </a:stretch>
          </p:blipFill>
          <p:spPr>
            <a:xfrm>
              <a:off x="3215600" y="2225172"/>
              <a:ext cx="7273010" cy="3529662"/>
            </a:xfrm>
            <a:prstGeom prst="rect">
              <a:avLst/>
            </a:prstGeom>
          </p:spPr>
        </p:pic>
        <p:sp>
          <p:nvSpPr>
            <p:cNvPr id="5" name="テキスト ボックス 4"/>
            <p:cNvSpPr txBox="1"/>
            <p:nvPr/>
          </p:nvSpPr>
          <p:spPr>
            <a:xfrm>
              <a:off x="5229726" y="3010486"/>
              <a:ext cx="1656230" cy="307777"/>
            </a:xfrm>
            <a:prstGeom prst="rect">
              <a:avLst/>
            </a:prstGeom>
            <a:noFill/>
          </p:spPr>
          <p:txBody>
            <a:bodyPr wrap="square" rtlCol="0">
              <a:spAutoFit/>
            </a:bodyPr>
            <a:lstStyle/>
            <a:p>
              <a:r>
                <a:rPr kumimoji="1" lang="en-US" altLang="ja-JP" sz="1400" u="sng" dirty="0" smtClean="0">
                  <a:solidFill>
                    <a:srgbClr val="FF0000"/>
                  </a:solidFill>
                </a:rPr>
                <a:t>Movement</a:t>
              </a:r>
              <a:endParaRPr kumimoji="1" lang="ja-JP" altLang="en-US" sz="1400" u="sng" dirty="0">
                <a:solidFill>
                  <a:srgbClr val="FF0000"/>
                </a:solidFill>
              </a:endParaRPr>
            </a:p>
          </p:txBody>
        </p:sp>
        <p:sp>
          <p:nvSpPr>
            <p:cNvPr id="6" name="線吹き出し 1 (枠付き) 5"/>
            <p:cNvSpPr/>
            <p:nvPr/>
          </p:nvSpPr>
          <p:spPr bwMode="auto">
            <a:xfrm>
              <a:off x="6960120" y="2985989"/>
              <a:ext cx="2448340" cy="457442"/>
            </a:xfrm>
            <a:prstGeom prst="borderCallout1">
              <a:avLst>
                <a:gd name="adj1" fmla="val 40539"/>
                <a:gd name="adj2" fmla="val -2338"/>
                <a:gd name="adj3" fmla="val 105051"/>
                <a:gd name="adj4" fmla="val -14719"/>
              </a:avLst>
            </a:prstGeom>
            <a:solidFill>
              <a:schemeClr val="bg1"/>
            </a:solidFill>
            <a:ln w="12700">
              <a:solidFill>
                <a:srgbClr val="E2636A"/>
              </a:solidFill>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a:latin typeface="+mn-ea"/>
                </a:rPr>
                <a:t>Movements and Functions </a:t>
              </a:r>
              <a:endParaRPr lang="en-US" altLang="ja-JP" sz="1100" dirty="0" smtClean="0">
                <a:latin typeface="+mn-ea"/>
              </a:endParaRPr>
            </a:p>
            <a:p>
              <a:pPr algn="ctr"/>
              <a:r>
                <a:rPr lang="en-US" altLang="ja-JP" sz="1100" dirty="0" smtClean="0">
                  <a:latin typeface="+mn-ea"/>
                </a:rPr>
                <a:t>can </a:t>
              </a:r>
              <a:r>
                <a:rPr lang="en-US" altLang="ja-JP" sz="1100" dirty="0">
                  <a:latin typeface="+mn-ea"/>
                </a:rPr>
                <a:t>be linked to the user's liking</a:t>
              </a:r>
              <a:endParaRPr kumimoji="1" lang="ja-JP" altLang="en-US" sz="1100" dirty="0" smtClean="0">
                <a:latin typeface="+mn-ea"/>
              </a:endParaRPr>
            </a:p>
          </p:txBody>
        </p:sp>
        <p:pic>
          <p:nvPicPr>
            <p:cNvPr id="36" name="図 35"/>
            <p:cNvPicPr>
              <a:picLocks noChangeAspect="1"/>
            </p:cNvPicPr>
            <p:nvPr/>
          </p:nvPicPr>
          <p:blipFill rotWithShape="1">
            <a:blip r:embed="rId5"/>
            <a:srcRect t="48918" r="1733"/>
            <a:stretch/>
          </p:blipFill>
          <p:spPr>
            <a:xfrm rot="4246204">
              <a:off x="7573579" y="4173967"/>
              <a:ext cx="981005" cy="1152638"/>
            </a:xfrm>
            <a:prstGeom prst="rect">
              <a:avLst/>
            </a:prstGeom>
          </p:spPr>
        </p:pic>
        <p:sp>
          <p:nvSpPr>
            <p:cNvPr id="37" name="線吹き出し 1 (枠付き) 36"/>
            <p:cNvSpPr/>
            <p:nvPr/>
          </p:nvSpPr>
          <p:spPr bwMode="auto">
            <a:xfrm>
              <a:off x="5479741" y="4973686"/>
              <a:ext cx="2088290" cy="457442"/>
            </a:xfrm>
            <a:prstGeom prst="borderCallout1">
              <a:avLst>
                <a:gd name="adj1" fmla="val 1622"/>
                <a:gd name="adj2" fmla="val 89886"/>
                <a:gd name="adj3" fmla="val -34698"/>
                <a:gd name="adj4" fmla="val 102692"/>
              </a:avLst>
            </a:prstGeom>
            <a:solidFill>
              <a:schemeClr val="bg1"/>
            </a:solidFill>
            <a:ln w="12700">
              <a:solidFill>
                <a:srgbClr val="E2636A"/>
              </a:solidFill>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a:latin typeface="+mn-ea"/>
                </a:rPr>
                <a:t>Drag and Drop to </a:t>
              </a:r>
              <a:endParaRPr lang="en-US" altLang="ja-JP" sz="1100" dirty="0" smtClean="0">
                <a:latin typeface="+mn-ea"/>
              </a:endParaRPr>
            </a:p>
            <a:p>
              <a:pPr algn="ctr"/>
              <a:r>
                <a:rPr lang="en-US" altLang="ja-JP" sz="1100" dirty="0" smtClean="0">
                  <a:latin typeface="+mn-ea"/>
                </a:rPr>
                <a:t>add </a:t>
              </a:r>
              <a:r>
                <a:rPr lang="en-US" altLang="ja-JP" sz="1100" dirty="0">
                  <a:latin typeface="+mn-ea"/>
                </a:rPr>
                <a:t>Movements</a:t>
              </a:r>
              <a:endParaRPr kumimoji="1" lang="ja-JP" altLang="en-US" sz="1100" dirty="0" smtClean="0">
                <a:latin typeface="+mn-ea"/>
              </a:endParaRPr>
            </a:p>
          </p:txBody>
        </p:sp>
      </p:grpSp>
      <p:sp>
        <p:nvSpPr>
          <p:cNvPr id="10" name="正方形/長方形 9"/>
          <p:cNvSpPr/>
          <p:nvPr/>
        </p:nvSpPr>
        <p:spPr bwMode="auto">
          <a:xfrm>
            <a:off x="9048410" y="4181696"/>
            <a:ext cx="360050" cy="255444"/>
          </a:xfrm>
          <a:prstGeom prst="rect">
            <a:avLst/>
          </a:prstGeom>
          <a:noFill/>
          <a:ln w="38100">
            <a:solidFill>
              <a:srgbClr val="E2636A"/>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線吹き出し 1 (枠付き) 10"/>
          <p:cNvSpPr/>
          <p:nvPr/>
        </p:nvSpPr>
        <p:spPr bwMode="auto">
          <a:xfrm>
            <a:off x="10488610" y="4045221"/>
            <a:ext cx="1664241" cy="1709613"/>
          </a:xfrm>
          <a:prstGeom prst="borderCallout1">
            <a:avLst>
              <a:gd name="adj1" fmla="val 18750"/>
              <a:gd name="adj2" fmla="val -1682"/>
              <a:gd name="adj3" fmla="val 14995"/>
              <a:gd name="adj4" fmla="val -63986"/>
            </a:avLst>
          </a:prstGeom>
          <a:noFill/>
          <a:ln w="38100">
            <a:solidFill>
              <a:srgbClr val="E2636A"/>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テキスト ボックス 37"/>
          <p:cNvSpPr txBox="1"/>
          <p:nvPr/>
        </p:nvSpPr>
        <p:spPr>
          <a:xfrm>
            <a:off x="10496621" y="3708889"/>
            <a:ext cx="1656230" cy="307777"/>
          </a:xfrm>
          <a:prstGeom prst="rect">
            <a:avLst/>
          </a:prstGeom>
          <a:noFill/>
        </p:spPr>
        <p:txBody>
          <a:bodyPr wrap="square" rtlCol="0">
            <a:spAutoFit/>
          </a:bodyPr>
          <a:lstStyle/>
          <a:p>
            <a:r>
              <a:rPr kumimoji="1" lang="en-US" altLang="ja-JP" sz="1400" u="sng" dirty="0" smtClean="0">
                <a:solidFill>
                  <a:srgbClr val="FF0000"/>
                </a:solidFill>
              </a:rPr>
              <a:t>Function</a:t>
            </a:r>
            <a:endParaRPr kumimoji="1" lang="ja-JP" altLang="en-US" sz="1400" u="sng" dirty="0">
              <a:solidFill>
                <a:srgbClr val="FF0000"/>
              </a:solidFill>
            </a:endParaRPr>
          </a:p>
        </p:txBody>
      </p:sp>
      <p:sp>
        <p:nvSpPr>
          <p:cNvPr id="39" name="線吹き出し 1 (枠付き) 38"/>
          <p:cNvSpPr/>
          <p:nvPr/>
        </p:nvSpPr>
        <p:spPr bwMode="auto">
          <a:xfrm>
            <a:off x="9840520" y="3112485"/>
            <a:ext cx="2268484" cy="457442"/>
          </a:xfrm>
          <a:prstGeom prst="borderCallout1">
            <a:avLst>
              <a:gd name="adj1" fmla="val 104222"/>
              <a:gd name="adj2" fmla="val 77873"/>
              <a:gd name="adj3" fmla="val 204114"/>
              <a:gd name="adj4" fmla="val 71693"/>
            </a:avLst>
          </a:prstGeom>
          <a:solidFill>
            <a:schemeClr val="bg1"/>
          </a:solidFill>
          <a:ln w="12700">
            <a:solidFill>
              <a:srgbClr val="E2636A"/>
            </a:solidFill>
          </a:ln>
          <a:effectLst>
            <a:glow rad="63500">
              <a:schemeClr val="bg1"/>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a:latin typeface="+mn-ea"/>
              </a:rPr>
              <a:t>Users can also use functions </a:t>
            </a:r>
            <a:endParaRPr lang="en-US" altLang="ja-JP" sz="1100" dirty="0" smtClean="0">
              <a:latin typeface="+mn-ea"/>
            </a:endParaRPr>
          </a:p>
          <a:p>
            <a:pPr algn="ctr"/>
            <a:r>
              <a:rPr lang="en-US" altLang="ja-JP" sz="1100" dirty="0" smtClean="0">
                <a:latin typeface="+mn-ea"/>
              </a:rPr>
              <a:t>such </a:t>
            </a:r>
            <a:r>
              <a:rPr lang="en-US" altLang="ja-JP" sz="1100" dirty="0">
                <a:latin typeface="+mn-ea"/>
              </a:rPr>
              <a:t>as Conditional branches.</a:t>
            </a:r>
            <a:endParaRPr kumimoji="1" lang="ja-JP" altLang="en-US" sz="1100" dirty="0" smtClean="0">
              <a:latin typeface="+mn-ea"/>
            </a:endParaRPr>
          </a:p>
        </p:txBody>
      </p:sp>
      <p:sp>
        <p:nvSpPr>
          <p:cNvPr id="22" name="角丸四角形 2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33" name="表 32"/>
          <p:cNvGraphicFramePr>
            <a:graphicFrameLocks noGrp="1"/>
          </p:cNvGraphicFramePr>
          <p:nvPr>
            <p:extLst>
              <p:ext uri="{D42A27DB-BD31-4B8C-83A1-F6EECF244321}">
                <p14:modId xmlns:p14="http://schemas.microsoft.com/office/powerpoint/2010/main" val="4183409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40" name="下矢印 3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1" name="下矢印 40"/>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2" name="下矢印 41"/>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3" name="下矢印 4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4" name="角丸四角形 4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(Conductor)</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45" name="角丸四角形 44"/>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46" name="角丸四角形 45"/>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47" name="角丸四角形 46"/>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8" name="角丸四角形 47"/>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Tree>
    <p:extLst>
      <p:ext uri="{BB962C8B-B14F-4D97-AF65-F5344CB8AC3E}">
        <p14:creationId xmlns:p14="http://schemas.microsoft.com/office/powerpoint/2010/main" val="3426170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50" b="1" dirty="0">
              <a:latin typeface="+mj-ea"/>
              <a:ea typeface="+mj-ea"/>
            </a:endParaRPr>
          </a:p>
          <a:p>
            <a:r>
              <a:rPr lang="en-US" altLang="ja-JP" b="1" dirty="0" smtClean="0">
                <a:latin typeface="+mj-ea"/>
                <a:ea typeface="+mj-ea"/>
              </a:rPr>
              <a:t>The operations that we categorized in the first task of step 2, Classifying Automated Tasks, is called a “job”. A “Jobflow” is a string of several jobs that are executed in a specific order.</a:t>
            </a:r>
            <a:endParaRPr lang="en-US" altLang="ja-JP" b="1" dirty="0">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r>
              <a:rPr lang="en-US" altLang="ja-JP" b="1" dirty="0" smtClean="0">
                <a:solidFill>
                  <a:schemeClr val="tx1"/>
                </a:solidFill>
                <a:latin typeface="+mj-ea"/>
                <a:ea typeface="+mj-ea"/>
              </a:rPr>
              <a:t>In Exastro IT Automation, </a:t>
            </a:r>
            <a:r>
              <a:rPr lang="en-US" altLang="ja-JP" b="1" dirty="0" err="1" smtClean="0">
                <a:solidFill>
                  <a:schemeClr val="tx1"/>
                </a:solidFill>
                <a:latin typeface="+mj-ea"/>
                <a:ea typeface="+mj-ea"/>
              </a:rPr>
              <a:t>jobflows</a:t>
            </a:r>
            <a:r>
              <a:rPr lang="en-US" altLang="ja-JP" b="1" dirty="0" smtClean="0">
                <a:solidFill>
                  <a:schemeClr val="tx1"/>
                </a:solidFill>
                <a:latin typeface="+mj-ea"/>
                <a:ea typeface="+mj-ea"/>
              </a:rPr>
              <a:t> are made possible with the “Conductor” function, and “Jobs” by the “Movement” function. </a:t>
            </a:r>
            <a:r>
              <a:rPr lang="en-US" altLang="ja-JP" b="1" dirty="0">
                <a:solidFill>
                  <a:schemeClr val="tx1"/>
                </a:solidFill>
                <a:latin typeface="+mj-ea"/>
                <a:ea typeface="+mj-ea"/>
              </a:rPr>
              <a:t/>
            </a:r>
            <a:br>
              <a:rPr lang="en-US" altLang="ja-JP" b="1" dirty="0">
                <a:solidFill>
                  <a:schemeClr val="tx1"/>
                </a:solidFill>
                <a:latin typeface="+mj-ea"/>
                <a:ea typeface="+mj-ea"/>
              </a:rPr>
            </a:br>
            <a:r>
              <a:rPr lang="en-US" altLang="ja-JP" b="1" dirty="0" smtClean="0">
                <a:solidFill>
                  <a:schemeClr val="tx1"/>
                </a:solidFill>
                <a:latin typeface="+mj-ea"/>
                <a:ea typeface="+mj-ea"/>
              </a:rPr>
              <a:t>By linking an Ansible file (Playbook, etc.) to a movement, it becomes possible to run operations with real effects.</a:t>
            </a:r>
          </a:p>
          <a:p>
            <a:endParaRPr lang="en-US" altLang="ja-JP" b="1" dirty="0">
              <a:solidFill>
                <a:schemeClr val="tx1"/>
              </a:solidFill>
              <a:latin typeface="+mj-ea"/>
              <a:ea typeface="+mj-ea"/>
            </a:endParaRPr>
          </a:p>
        </p:txBody>
      </p:sp>
      <p:sp>
        <p:nvSpPr>
          <p:cNvPr id="73" name="正方形/長方形 72"/>
          <p:cNvSpPr/>
          <p:nvPr/>
        </p:nvSpPr>
        <p:spPr bwMode="auto">
          <a:xfrm>
            <a:off x="8121064" y="2995071"/>
            <a:ext cx="1792224" cy="206044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正方形/長方形 19"/>
          <p:cNvSpPr/>
          <p:nvPr/>
        </p:nvSpPr>
        <p:spPr bwMode="auto">
          <a:xfrm>
            <a:off x="3720767" y="2995071"/>
            <a:ext cx="1792224" cy="206044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a:t>：</a:t>
            </a:r>
            <a:r>
              <a:rPr lang="en-US" altLang="ja-JP" dirty="0"/>
              <a:t>Actualize Automatic Execution</a:t>
            </a:r>
            <a:endParaRPr kumimoji="1" lang="ja-JP" altLang="en-US" dirty="0"/>
          </a:p>
        </p:txBody>
      </p:sp>
      <p:cxnSp>
        <p:nvCxnSpPr>
          <p:cNvPr id="7" name="直線矢印コネクタ 6"/>
          <p:cNvCxnSpPr>
            <a:stCxn id="66" idx="4"/>
            <a:endCxn id="65" idx="0"/>
          </p:cNvCxnSpPr>
          <p:nvPr/>
        </p:nvCxnSpPr>
        <p:spPr bwMode="auto">
          <a:xfrm>
            <a:off x="9017177" y="3651519"/>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矢印コネクタ 56"/>
          <p:cNvCxnSpPr>
            <a:stCxn id="65" idx="4"/>
            <a:endCxn id="64" idx="0"/>
          </p:cNvCxnSpPr>
          <p:nvPr/>
        </p:nvCxnSpPr>
        <p:spPr bwMode="auto">
          <a:xfrm>
            <a:off x="9017178" y="4269885"/>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4" name="楕円 63"/>
          <p:cNvSpPr/>
          <p:nvPr/>
        </p:nvSpPr>
        <p:spPr bwMode="auto">
          <a:xfrm>
            <a:off x="8305103" y="4430645"/>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ea typeface="+mj-ea"/>
              </a:rPr>
              <a:t>Transfer</a:t>
            </a:r>
            <a:br>
              <a:rPr lang="en-US" altLang="ja-JP" sz="1200" b="1" dirty="0" smtClean="0">
                <a:solidFill>
                  <a:schemeClr val="bg1"/>
                </a:solidFill>
                <a:latin typeface="+mj-ea"/>
                <a:ea typeface="+mj-ea"/>
              </a:rPr>
            </a:br>
            <a:r>
              <a:rPr lang="en-US" altLang="ja-JP" sz="1200" b="1" dirty="0" smtClean="0">
                <a:solidFill>
                  <a:schemeClr val="bg1"/>
                </a:solidFill>
                <a:latin typeface="+mj-ea"/>
                <a:ea typeface="+mj-ea"/>
              </a:rPr>
              <a:t>contents</a:t>
            </a:r>
            <a:endParaRPr lang="ja-JP" altLang="en-US" sz="1200" b="1" dirty="0">
              <a:solidFill>
                <a:schemeClr val="bg1"/>
              </a:solidFill>
              <a:latin typeface="+mj-ea"/>
              <a:ea typeface="+mj-ea"/>
            </a:endParaRPr>
          </a:p>
        </p:txBody>
      </p:sp>
      <p:sp>
        <p:nvSpPr>
          <p:cNvPr id="65" name="楕円 64"/>
          <p:cNvSpPr/>
          <p:nvPr/>
        </p:nvSpPr>
        <p:spPr bwMode="auto">
          <a:xfrm>
            <a:off x="8303107" y="3829433"/>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rPr>
              <a:t>Implement </a:t>
            </a:r>
            <a:br>
              <a:rPr lang="en-US" altLang="ja-JP" sz="1200" b="1" dirty="0" smtClean="0">
                <a:solidFill>
                  <a:schemeClr val="bg1"/>
                </a:solidFill>
                <a:latin typeface="+mj-ea"/>
              </a:rPr>
            </a:br>
            <a:r>
              <a:rPr lang="en-US" altLang="ja-JP" sz="1200" b="1" dirty="0" smtClean="0">
                <a:solidFill>
                  <a:schemeClr val="bg1"/>
                </a:solidFill>
                <a:latin typeface="+mj-ea"/>
              </a:rPr>
              <a:t>web server</a:t>
            </a:r>
            <a:endParaRPr lang="ja-JP" altLang="en-US" sz="1200" b="1" dirty="0">
              <a:solidFill>
                <a:schemeClr val="bg1"/>
              </a:solidFill>
              <a:latin typeface="+mj-ea"/>
            </a:endParaRPr>
          </a:p>
        </p:txBody>
      </p:sp>
      <p:sp>
        <p:nvSpPr>
          <p:cNvPr id="66" name="楕円 65"/>
          <p:cNvSpPr/>
          <p:nvPr/>
        </p:nvSpPr>
        <p:spPr bwMode="auto">
          <a:xfrm>
            <a:off x="8303107" y="3211068"/>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ea typeface="+mj-ea"/>
              </a:rPr>
              <a:t>Distribute </a:t>
            </a:r>
            <a:br>
              <a:rPr lang="en-US" altLang="ja-JP" sz="1200" b="1" dirty="0" smtClean="0">
                <a:solidFill>
                  <a:schemeClr val="bg1"/>
                </a:solidFill>
                <a:latin typeface="+mj-ea"/>
                <a:ea typeface="+mj-ea"/>
              </a:rPr>
            </a:br>
            <a:r>
              <a:rPr lang="en-US" altLang="ja-JP" sz="1200" b="1" dirty="0" smtClean="0">
                <a:solidFill>
                  <a:schemeClr val="bg1"/>
                </a:solidFill>
                <a:latin typeface="+mj-ea"/>
                <a:ea typeface="+mj-ea"/>
              </a:rPr>
              <a:t>hosts files</a:t>
            </a:r>
            <a:endParaRPr lang="ja-JP" altLang="en-US" sz="1200" b="1" dirty="0">
              <a:solidFill>
                <a:schemeClr val="bg1"/>
              </a:solidFill>
              <a:latin typeface="+mj-ea"/>
              <a:ea typeface="+mj-ea"/>
            </a:endParaRPr>
          </a:p>
        </p:txBody>
      </p:sp>
      <p:cxnSp>
        <p:nvCxnSpPr>
          <p:cNvPr id="68" name="直線矢印コネクタ 67"/>
          <p:cNvCxnSpPr>
            <a:stCxn id="72" idx="4"/>
            <a:endCxn id="71" idx="0"/>
          </p:cNvCxnSpPr>
          <p:nvPr/>
        </p:nvCxnSpPr>
        <p:spPr bwMode="auto">
          <a:xfrm>
            <a:off x="4614883" y="3658104"/>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9" name="直線矢印コネクタ 68"/>
          <p:cNvCxnSpPr>
            <a:stCxn id="71" idx="4"/>
            <a:endCxn id="70" idx="0"/>
          </p:cNvCxnSpPr>
          <p:nvPr/>
        </p:nvCxnSpPr>
        <p:spPr bwMode="auto">
          <a:xfrm>
            <a:off x="4614883" y="4276470"/>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楕円 69"/>
          <p:cNvSpPr/>
          <p:nvPr/>
        </p:nvSpPr>
        <p:spPr bwMode="auto">
          <a:xfrm>
            <a:off x="3902809" y="4437231"/>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1" name="楕円 70"/>
          <p:cNvSpPr/>
          <p:nvPr/>
        </p:nvSpPr>
        <p:spPr bwMode="auto">
          <a:xfrm>
            <a:off x="3900813" y="3836019"/>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2" name="楕円 71"/>
          <p:cNvSpPr/>
          <p:nvPr/>
        </p:nvSpPr>
        <p:spPr bwMode="auto">
          <a:xfrm>
            <a:off x="3900813" y="3217653"/>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23" name="テキスト ボックス 22"/>
          <p:cNvSpPr txBox="1"/>
          <p:nvPr/>
        </p:nvSpPr>
        <p:spPr>
          <a:xfrm>
            <a:off x="3543812" y="2714543"/>
            <a:ext cx="940963" cy="338554"/>
          </a:xfrm>
          <a:prstGeom prst="rect">
            <a:avLst/>
          </a:prstGeom>
          <a:noFill/>
        </p:spPr>
        <p:txBody>
          <a:bodyPr wrap="none" rtlCol="0">
            <a:spAutoFit/>
          </a:bodyPr>
          <a:lstStyle/>
          <a:p>
            <a:r>
              <a:rPr lang="en-US" altLang="ja-JP" sz="1600" dirty="0" smtClean="0"/>
              <a:t>Jobflow</a:t>
            </a:r>
            <a:endParaRPr lang="ja-JP" altLang="en-US" sz="1600" dirty="0"/>
          </a:p>
        </p:txBody>
      </p:sp>
      <p:sp>
        <p:nvSpPr>
          <p:cNvPr id="74" name="テキスト ボックス 73"/>
          <p:cNvSpPr txBox="1"/>
          <p:nvPr/>
        </p:nvSpPr>
        <p:spPr>
          <a:xfrm>
            <a:off x="7898578" y="2419855"/>
            <a:ext cx="3701141" cy="584775"/>
          </a:xfrm>
          <a:prstGeom prst="rect">
            <a:avLst/>
          </a:prstGeom>
          <a:noFill/>
        </p:spPr>
        <p:txBody>
          <a:bodyPr wrap="none" rtlCol="0">
            <a:spAutoFit/>
          </a:bodyPr>
          <a:lstStyle/>
          <a:p>
            <a:r>
              <a:rPr lang="en-US" altLang="ja-JP" sz="1600" dirty="0" smtClean="0"/>
              <a:t>Web server construction procedure</a:t>
            </a:r>
            <a:br>
              <a:rPr lang="en-US" altLang="ja-JP" sz="1600" dirty="0" smtClean="0"/>
            </a:br>
            <a:r>
              <a:rPr lang="en-US" altLang="ja-JP" sz="1600" dirty="0" smtClean="0"/>
              <a:t>(= Conductor)</a:t>
            </a:r>
            <a:endParaRPr lang="ja-JP" altLang="en-US" sz="1600" dirty="0"/>
          </a:p>
        </p:txBody>
      </p:sp>
      <p:sp>
        <p:nvSpPr>
          <p:cNvPr id="75" name="テキスト ボックス 74"/>
          <p:cNvSpPr txBox="1"/>
          <p:nvPr/>
        </p:nvSpPr>
        <p:spPr>
          <a:xfrm>
            <a:off x="7469606" y="2997554"/>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6" name="テキスト ボックス 75"/>
          <p:cNvSpPr txBox="1"/>
          <p:nvPr/>
        </p:nvSpPr>
        <p:spPr>
          <a:xfrm>
            <a:off x="7469606" y="3599711"/>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7" name="テキスト ボックス 76"/>
          <p:cNvSpPr txBox="1"/>
          <p:nvPr/>
        </p:nvSpPr>
        <p:spPr>
          <a:xfrm>
            <a:off x="7477939" y="4201868"/>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80" name="メモ 79"/>
          <p:cNvSpPr/>
          <p:nvPr/>
        </p:nvSpPr>
        <p:spPr bwMode="auto">
          <a:xfrm>
            <a:off x="10105343" y="310659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81" name="メモ 80"/>
          <p:cNvSpPr/>
          <p:nvPr/>
        </p:nvSpPr>
        <p:spPr bwMode="auto">
          <a:xfrm>
            <a:off x="10257506" y="3211069"/>
            <a:ext cx="1222564"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a:t>
            </a:r>
            <a:r>
              <a:rPr lang="ja-JP" altLang="en-US" sz="1333" b="1" dirty="0" smtClean="0">
                <a:latin typeface="+mj-ea"/>
                <a:ea typeface="+mj-ea"/>
              </a:rPr>
              <a:t>  </a:t>
            </a:r>
            <a:endParaRPr lang="ja-JP" altLang="en-US" sz="1333" b="1" dirty="0">
              <a:latin typeface="+mj-ea"/>
              <a:ea typeface="+mj-ea"/>
            </a:endParaRPr>
          </a:p>
        </p:txBody>
      </p:sp>
      <p:cxnSp>
        <p:nvCxnSpPr>
          <p:cNvPr id="25" name="直線コネクタ 24"/>
          <p:cNvCxnSpPr>
            <a:stCxn id="66" idx="6"/>
            <a:endCxn id="80" idx="1"/>
          </p:cNvCxnSpPr>
          <p:nvPr/>
        </p:nvCxnSpPr>
        <p:spPr bwMode="auto">
          <a:xfrm flipV="1">
            <a:off x="9731247" y="3256581"/>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2" name="直線コネクタ 81"/>
          <p:cNvCxnSpPr>
            <a:stCxn id="66" idx="6"/>
          </p:cNvCxnSpPr>
          <p:nvPr/>
        </p:nvCxnSpPr>
        <p:spPr bwMode="auto">
          <a:xfrm>
            <a:off x="9731248" y="3431294"/>
            <a:ext cx="515113" cy="4942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メモ 88"/>
          <p:cNvSpPr/>
          <p:nvPr/>
        </p:nvSpPr>
        <p:spPr bwMode="auto">
          <a:xfrm>
            <a:off x="10106780" y="3734074"/>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90" name="メモ 89"/>
          <p:cNvSpPr/>
          <p:nvPr/>
        </p:nvSpPr>
        <p:spPr bwMode="auto">
          <a:xfrm>
            <a:off x="10257505" y="385714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cxnSp>
        <p:nvCxnSpPr>
          <p:cNvPr id="91" name="直線コネクタ 90"/>
          <p:cNvCxnSpPr>
            <a:endCxn id="89" idx="1"/>
          </p:cNvCxnSpPr>
          <p:nvPr/>
        </p:nvCxnSpPr>
        <p:spPr bwMode="auto">
          <a:xfrm flipV="1">
            <a:off x="9732684" y="3884056"/>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9732685" y="4058769"/>
            <a:ext cx="518756" cy="6203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メモ 92"/>
          <p:cNvSpPr/>
          <p:nvPr/>
        </p:nvSpPr>
        <p:spPr bwMode="auto">
          <a:xfrm>
            <a:off x="10123245" y="433186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ndParaRPr>
          </a:p>
        </p:txBody>
      </p:sp>
      <p:sp>
        <p:nvSpPr>
          <p:cNvPr id="94" name="メモ 93"/>
          <p:cNvSpPr/>
          <p:nvPr/>
        </p:nvSpPr>
        <p:spPr bwMode="auto">
          <a:xfrm>
            <a:off x="10257505" y="445636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cxnSp>
        <p:nvCxnSpPr>
          <p:cNvPr id="95" name="直線コネクタ 94"/>
          <p:cNvCxnSpPr>
            <a:endCxn id="93" idx="1"/>
          </p:cNvCxnSpPr>
          <p:nvPr/>
        </p:nvCxnSpPr>
        <p:spPr bwMode="auto">
          <a:xfrm flipV="1">
            <a:off x="9749149" y="4481847"/>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6" name="直線コネクタ 95"/>
          <p:cNvCxnSpPr/>
          <p:nvPr/>
        </p:nvCxnSpPr>
        <p:spPr bwMode="auto">
          <a:xfrm>
            <a:off x="9749149" y="4656559"/>
            <a:ext cx="492131" cy="58600"/>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7" name="右矢印 96"/>
          <p:cNvSpPr/>
          <p:nvPr/>
        </p:nvSpPr>
        <p:spPr bwMode="auto">
          <a:xfrm>
            <a:off x="5765979" y="3511033"/>
            <a:ext cx="1704395" cy="777422"/>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latin typeface="+mj-ea"/>
                <a:ea typeface="+mj-ea"/>
              </a:rPr>
              <a:t> </a:t>
            </a:r>
            <a:r>
              <a:rPr lang="en-US" altLang="ja-JP" sz="1200" b="1" dirty="0" smtClean="0">
                <a:latin typeface="+mj-ea"/>
                <a:ea typeface="+mj-ea"/>
              </a:rPr>
              <a:t>Realized with </a:t>
            </a:r>
            <a:br>
              <a:rPr lang="en-US" altLang="ja-JP" sz="1200" b="1" dirty="0" smtClean="0">
                <a:latin typeface="+mj-ea"/>
                <a:ea typeface="+mj-ea"/>
              </a:rPr>
            </a:br>
            <a:r>
              <a:rPr lang="en-US" altLang="ja-JP" sz="1200" b="1" dirty="0" smtClean="0">
                <a:latin typeface="+mj-ea"/>
                <a:ea typeface="+mj-ea"/>
              </a:rPr>
              <a:t>Exastro</a:t>
            </a:r>
            <a:endParaRPr lang="ja-JP" altLang="en-US" sz="1200" b="1" dirty="0">
              <a:latin typeface="+mj-ea"/>
              <a:ea typeface="+mj-ea"/>
            </a:endParaRPr>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① </a:t>
            </a:r>
            <a:r>
              <a:rPr lang="en-US" altLang="ja-JP" sz="2000" b="1" dirty="0">
                <a:latin typeface="+mj-ea"/>
              </a:rPr>
              <a:t>Understand the process of creating Jobs and </a:t>
            </a:r>
            <a:r>
              <a:rPr lang="en-US" altLang="ja-JP" sz="2000" b="1" dirty="0" err="1">
                <a:latin typeface="+mj-ea"/>
              </a:rPr>
              <a:t>Jobflows</a:t>
            </a:r>
            <a:r>
              <a:rPr lang="en-US" altLang="ja-JP" sz="2000" b="1" dirty="0">
                <a:latin typeface="+mj-ea"/>
              </a:rPr>
              <a:t>.</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47" name="表 46"/>
          <p:cNvGraphicFramePr>
            <a:graphicFrameLocks noGrp="1"/>
          </p:cNvGraphicFramePr>
          <p:nvPr>
            <p:extLst>
              <p:ext uri="{D42A27DB-BD31-4B8C-83A1-F6EECF244321}">
                <p14:modId xmlns:p14="http://schemas.microsoft.com/office/powerpoint/2010/main" val="97522058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48" name="下矢印 47"/>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9" name="下矢印 48"/>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0" name="下矢印 49"/>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1" name="下矢印 5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2" name="角丸四角形 51"/>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(Conductor)</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53" name="角丸四角形 52"/>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54" name="角丸四角形 53"/>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55" name="角丸四角形 54"/>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56" name="角丸四角形 55"/>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Tree>
    <p:extLst>
      <p:ext uri="{BB962C8B-B14F-4D97-AF65-F5344CB8AC3E}">
        <p14:creationId xmlns:p14="http://schemas.microsoft.com/office/powerpoint/2010/main" val="2141173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Link Jobflow and Operation and Automatically execute the Operation.</a:t>
            </a:r>
            <a:endParaRPr lang="ja-JP" altLang="en-US" sz="2133"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9" name="正方形/長方形 28"/>
          <p:cNvSpPr/>
          <p:nvPr/>
        </p:nvSpPr>
        <p:spPr bwMode="auto">
          <a:xfrm>
            <a:off x="5191177" y="3058627"/>
            <a:ext cx="3720203" cy="182247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31" name="直線矢印コネクタ 30"/>
          <p:cNvCxnSpPr>
            <a:stCxn id="34" idx="3"/>
          </p:cNvCxnSpPr>
          <p:nvPr/>
        </p:nvCxnSpPr>
        <p:spPr bwMode="auto">
          <a:xfrm>
            <a:off x="4140499" y="3500317"/>
            <a:ext cx="88726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矢印コネクタ 31"/>
          <p:cNvCxnSpPr>
            <a:stCxn id="48" idx="3"/>
          </p:cNvCxnSpPr>
          <p:nvPr/>
        </p:nvCxnSpPr>
        <p:spPr bwMode="auto">
          <a:xfrm flipV="1">
            <a:off x="4140499" y="4186149"/>
            <a:ext cx="911515" cy="32450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3530899" y="3175809"/>
            <a:ext cx="609600" cy="649016"/>
            <a:chOff x="531334" y="767018"/>
            <a:chExt cx="457200" cy="486762"/>
          </a:xfrm>
        </p:grpSpPr>
        <p:sp>
          <p:nvSpPr>
            <p:cNvPr id="34" name="正方形/長方形 3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2146" y="1031158"/>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70594" y="1027024"/>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2146" y="793687"/>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9750" y="793687"/>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47" name="グループ化 46"/>
          <p:cNvGrpSpPr/>
          <p:nvPr/>
        </p:nvGrpSpPr>
        <p:grpSpPr>
          <a:xfrm>
            <a:off x="3530899" y="4186148"/>
            <a:ext cx="609600" cy="649016"/>
            <a:chOff x="531334" y="1943055"/>
            <a:chExt cx="457200" cy="486762"/>
          </a:xfrm>
        </p:grpSpPr>
        <p:sp>
          <p:nvSpPr>
            <p:cNvPr id="48" name="正方形/長方形 4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9" name="グループ化 48"/>
            <p:cNvGrpSpPr>
              <a:grpSpLocks noChangeAspect="1"/>
            </p:cNvGrpSpPr>
            <p:nvPr/>
          </p:nvGrpSpPr>
          <p:grpSpPr bwMode="gray">
            <a:xfrm>
              <a:off x="562146" y="2207195"/>
              <a:ext cx="175160" cy="195072"/>
              <a:chOff x="863600" y="1071564"/>
              <a:chExt cx="823913" cy="917576"/>
            </a:xfrm>
          </p:grpSpPr>
          <p:sp>
            <p:nvSpPr>
              <p:cNvPr id="59" name="フリーフォーム 5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2203061"/>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1969724"/>
              <a:ext cx="175160" cy="195072"/>
              <a:chOff x="863600" y="1071564"/>
              <a:chExt cx="823913" cy="917576"/>
            </a:xfrm>
          </p:grpSpPr>
          <p:sp>
            <p:nvSpPr>
              <p:cNvPr id="55" name="フリーフォーム 5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2" name="グループ化 51"/>
            <p:cNvGrpSpPr>
              <a:grpSpLocks noChangeAspect="1"/>
            </p:cNvGrpSpPr>
            <p:nvPr/>
          </p:nvGrpSpPr>
          <p:grpSpPr bwMode="gray">
            <a:xfrm>
              <a:off x="769750" y="1969724"/>
              <a:ext cx="175160" cy="195072"/>
              <a:chOff x="863600" y="1071564"/>
              <a:chExt cx="823913" cy="917576"/>
            </a:xfrm>
          </p:grpSpPr>
          <p:sp>
            <p:nvSpPr>
              <p:cNvPr id="53" name="フリーフォーム 5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78" y="2484237"/>
            <a:ext cx="1212769" cy="455320"/>
          </a:xfrm>
          <a:prstGeom prst="rect">
            <a:avLst/>
          </a:prstGeom>
        </p:spPr>
      </p:pic>
      <p:grpSp>
        <p:nvGrpSpPr>
          <p:cNvPr id="3" name="グループ化 2"/>
          <p:cNvGrpSpPr/>
          <p:nvPr/>
        </p:nvGrpSpPr>
        <p:grpSpPr>
          <a:xfrm>
            <a:off x="5409157" y="3527997"/>
            <a:ext cx="929936" cy="1237196"/>
            <a:chOff x="5534940" y="2217613"/>
            <a:chExt cx="697452" cy="927897"/>
          </a:xfrm>
        </p:grpSpPr>
        <p:sp>
          <p:nvSpPr>
            <p:cNvPr id="75" name="正方形/長方形 74"/>
            <p:cNvSpPr/>
            <p:nvPr/>
          </p:nvSpPr>
          <p:spPr bwMode="auto">
            <a:xfrm>
              <a:off x="5534940" y="2217613"/>
              <a:ext cx="697452" cy="92789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6" name="楕円 75"/>
            <p:cNvSpPr/>
            <p:nvPr/>
          </p:nvSpPr>
          <p:spPr bwMode="auto">
            <a:xfrm>
              <a:off x="5626381" y="2274832"/>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7" name="楕円 76"/>
            <p:cNvSpPr/>
            <p:nvPr/>
          </p:nvSpPr>
          <p:spPr bwMode="auto">
            <a:xfrm>
              <a:off x="5626380" y="2571406"/>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8" name="楕円 77"/>
            <p:cNvSpPr/>
            <p:nvPr/>
          </p:nvSpPr>
          <p:spPr bwMode="auto">
            <a:xfrm>
              <a:off x="5616635" y="2847266"/>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grpSp>
      <p:sp>
        <p:nvSpPr>
          <p:cNvPr id="7" name="テキスト ボックス 6"/>
          <p:cNvSpPr txBox="1"/>
          <p:nvPr/>
        </p:nvSpPr>
        <p:spPr>
          <a:xfrm>
            <a:off x="5271144" y="3169866"/>
            <a:ext cx="918200" cy="307777"/>
          </a:xfrm>
          <a:prstGeom prst="rect">
            <a:avLst/>
          </a:prstGeom>
          <a:noFill/>
        </p:spPr>
        <p:txBody>
          <a:bodyPr wrap="none" rtlCol="0">
            <a:spAutoFit/>
          </a:bodyPr>
          <a:lstStyle/>
          <a:p>
            <a:r>
              <a:rPr lang="en-US" altLang="ja-JP" sz="1400" b="1" dirty="0" smtClean="0"/>
              <a:t>Jobflow</a:t>
            </a:r>
            <a:endParaRPr lang="ja-JP" altLang="en-US" sz="1400" b="1" dirty="0"/>
          </a:p>
        </p:txBody>
      </p:sp>
      <p:sp>
        <p:nvSpPr>
          <p:cNvPr id="69" name="正方形/長方形 68"/>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85" name="正方形/長方形 84"/>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86" name="正方形/長方形 85"/>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smtClean="0">
                <a:latin typeface="+mj-ea"/>
                <a:ea typeface="+mj-ea"/>
              </a:rPr>
              <a:t>①</a:t>
            </a:r>
            <a:r>
              <a:rPr lang="en-US" altLang="ja-JP" sz="2400" b="1" dirty="0" smtClean="0">
                <a:latin typeface="+mj-ea"/>
                <a:ea typeface="+mj-ea"/>
              </a:rPr>
              <a:t>Understand the relationship between  	  	   Operations and </a:t>
            </a:r>
            <a:r>
              <a:rPr lang="en-US" altLang="ja-JP" sz="2400" b="1" dirty="0" err="1" smtClean="0">
                <a:latin typeface="+mj-ea"/>
                <a:ea typeface="+mj-ea"/>
              </a:rPr>
              <a:t>Jobflows</a:t>
            </a:r>
            <a:endParaRPr lang="en-US" altLang="ja-JP" sz="2400" b="1" dirty="0">
              <a:latin typeface="+mj-ea"/>
            </a:endParaRPr>
          </a:p>
        </p:txBody>
      </p:sp>
      <p:sp>
        <p:nvSpPr>
          <p:cNvPr id="87" name="角丸四角形 86"/>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8" name="下矢印 8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90" name="加算 89"/>
          <p:cNvSpPr/>
          <p:nvPr/>
        </p:nvSpPr>
        <p:spPr bwMode="auto">
          <a:xfrm>
            <a:off x="6453394" y="3869763"/>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91" name="テキスト ボックス 90"/>
          <p:cNvSpPr txBox="1"/>
          <p:nvPr/>
        </p:nvSpPr>
        <p:spPr>
          <a:xfrm>
            <a:off x="7141774" y="3272540"/>
            <a:ext cx="1126270" cy="307777"/>
          </a:xfrm>
          <a:prstGeom prst="rect">
            <a:avLst/>
          </a:prstGeom>
          <a:noFill/>
        </p:spPr>
        <p:txBody>
          <a:bodyPr wrap="none" rtlCol="0">
            <a:spAutoFit/>
          </a:bodyPr>
          <a:lstStyle/>
          <a:p>
            <a:r>
              <a:rPr lang="en-US" altLang="ja-JP" sz="1400" b="1" dirty="0" smtClean="0"/>
              <a:t>Operation</a:t>
            </a:r>
            <a:endParaRPr lang="ja-JP" altLang="en-US" sz="1400" b="1" dirty="0"/>
          </a:p>
        </p:txBody>
      </p:sp>
      <p:sp>
        <p:nvSpPr>
          <p:cNvPr id="94" name="正方形/長方形 93"/>
          <p:cNvSpPr/>
          <p:nvPr/>
        </p:nvSpPr>
        <p:spPr bwMode="auto">
          <a:xfrm>
            <a:off x="7071828" y="3583781"/>
            <a:ext cx="1676136" cy="112495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92" name="表 91"/>
          <p:cNvGraphicFramePr>
            <a:graphicFrameLocks noGrp="1"/>
          </p:cNvGraphicFramePr>
          <p:nvPr>
            <p:extLst/>
          </p:nvPr>
        </p:nvGraphicFramePr>
        <p:xfrm>
          <a:off x="7240447" y="3662661"/>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pSp>
        <p:nvGrpSpPr>
          <p:cNvPr id="62" name="グループ化 61"/>
          <p:cNvGrpSpPr>
            <a:grpSpLocks noChangeAspect="1"/>
          </p:cNvGrpSpPr>
          <p:nvPr/>
        </p:nvGrpSpPr>
        <p:grpSpPr bwMode="gray">
          <a:xfrm>
            <a:off x="10148665" y="2878798"/>
            <a:ext cx="1088887" cy="327361"/>
            <a:chOff x="7327869" y="1435609"/>
            <a:chExt cx="1003300" cy="301625"/>
          </a:xfrm>
        </p:grpSpPr>
        <p:sp>
          <p:nvSpPr>
            <p:cNvPr id="63"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4" name="フリーフォーム 63"/>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5" name="グループ化 64"/>
          <p:cNvGrpSpPr>
            <a:grpSpLocks noChangeAspect="1"/>
          </p:cNvGrpSpPr>
          <p:nvPr/>
        </p:nvGrpSpPr>
        <p:grpSpPr bwMode="gray">
          <a:xfrm>
            <a:off x="10148663" y="3782309"/>
            <a:ext cx="1088887" cy="327361"/>
            <a:chOff x="7327869" y="1435609"/>
            <a:chExt cx="1003300" cy="301625"/>
          </a:xfrm>
        </p:grpSpPr>
        <p:sp>
          <p:nvSpPr>
            <p:cNvPr id="66"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7" name="フリーフォーム 66"/>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8" name="グループ化 67"/>
          <p:cNvGrpSpPr>
            <a:grpSpLocks noChangeAspect="1"/>
          </p:cNvGrpSpPr>
          <p:nvPr/>
        </p:nvGrpSpPr>
        <p:grpSpPr bwMode="gray">
          <a:xfrm>
            <a:off x="10141685" y="4683385"/>
            <a:ext cx="1088887" cy="327361"/>
            <a:chOff x="7327869" y="1435609"/>
            <a:chExt cx="1003300" cy="301625"/>
          </a:xfrm>
        </p:grpSpPr>
        <p:sp>
          <p:nvSpPr>
            <p:cNvPr id="7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71" name="フリーフォーム 7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cxnSp>
        <p:nvCxnSpPr>
          <p:cNvPr id="5" name="直線矢印コネクタ 4"/>
          <p:cNvCxnSpPr>
            <a:stCxn id="29" idx="3"/>
          </p:cNvCxnSpPr>
          <p:nvPr/>
        </p:nvCxnSpPr>
        <p:spPr bwMode="auto">
          <a:xfrm flipV="1">
            <a:off x="8911381" y="3111396"/>
            <a:ext cx="1137265" cy="8584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29" idx="3"/>
          </p:cNvCxnSpPr>
          <p:nvPr/>
        </p:nvCxnSpPr>
        <p:spPr bwMode="auto">
          <a:xfrm>
            <a:off x="8911381" y="3969865"/>
            <a:ext cx="1144244"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9" idx="3"/>
          </p:cNvCxnSpPr>
          <p:nvPr/>
        </p:nvCxnSpPr>
        <p:spPr bwMode="auto">
          <a:xfrm>
            <a:off x="8911381" y="3969865"/>
            <a:ext cx="1137265" cy="8415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4417407" y="3252011"/>
            <a:ext cx="430887" cy="2169889"/>
          </a:xfrm>
          <a:prstGeom prst="rect">
            <a:avLst/>
          </a:prstGeom>
          <a:noFill/>
        </p:spPr>
        <p:txBody>
          <a:bodyPr vert="eaVert" wrap="none" rtlCol="0">
            <a:spAutoFit/>
          </a:bodyPr>
          <a:lstStyle/>
          <a:p>
            <a:r>
              <a:rPr lang="en-US" altLang="ja-JP" sz="1600" b="1" dirty="0" smtClean="0">
                <a:solidFill>
                  <a:srgbClr val="FF0000"/>
                </a:solidFill>
              </a:rPr>
              <a:t>Links and Executes</a:t>
            </a:r>
            <a:endParaRPr lang="ja-JP" altLang="en-US" sz="1600" b="1" dirty="0">
              <a:solidFill>
                <a:srgbClr val="FF0000"/>
              </a:solidFill>
            </a:endParaRPr>
          </a:p>
        </p:txBody>
      </p:sp>
      <p:sp>
        <p:nvSpPr>
          <p:cNvPr id="89" name="テキスト ボックス 88"/>
          <p:cNvSpPr txBox="1"/>
          <p:nvPr/>
        </p:nvSpPr>
        <p:spPr>
          <a:xfrm>
            <a:off x="9292431" y="3307975"/>
            <a:ext cx="430887" cy="2342949"/>
          </a:xfrm>
          <a:prstGeom prst="rect">
            <a:avLst/>
          </a:prstGeom>
          <a:noFill/>
        </p:spPr>
        <p:txBody>
          <a:bodyPr vert="eaVert" wrap="none" rtlCol="0">
            <a:spAutoFit/>
          </a:bodyPr>
          <a:lstStyle/>
          <a:p>
            <a:r>
              <a:rPr lang="en-US" altLang="ja-JP" sz="1600" b="1" dirty="0" smtClean="0">
                <a:solidFill>
                  <a:srgbClr val="FF0000"/>
                </a:solidFill>
              </a:rPr>
              <a:t>Starts real operation</a:t>
            </a:r>
            <a:endParaRPr lang="ja-JP" altLang="en-US" sz="1600" b="1" dirty="0">
              <a:solidFill>
                <a:srgbClr val="FF0000"/>
              </a:solidFill>
            </a:endParaRPr>
          </a:p>
        </p:txBody>
      </p:sp>
    </p:spTree>
    <p:extLst>
      <p:ext uri="{BB962C8B-B14F-4D97-AF65-F5344CB8AC3E}">
        <p14:creationId xmlns:p14="http://schemas.microsoft.com/office/powerpoint/2010/main" val="30895196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An Operation links a target device and specific setting values to a Jobflow. The following illustrates a simple Jobflow that transfers files to a server.</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With the help of the Operation, “Target Device” ,”Sender” and “Receiver” gets linked to the Jobflow. The combination above deploys Data.txt to the web server.</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By changing the inside of the Operation, we can choose to send different files to different target devices.</a:t>
            </a:r>
            <a:endParaRPr lang="en-US" altLang="ja-JP" sz="1867"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111975356"/>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5" name="正方形/長方形 44"/>
          <p:cNvSpPr/>
          <p:nvPr/>
        </p:nvSpPr>
        <p:spPr bwMode="auto">
          <a:xfrm>
            <a:off x="3013449" y="747756"/>
            <a:ext cx="8937251" cy="564305"/>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①</a:t>
            </a:r>
            <a:r>
              <a:rPr lang="en-US" altLang="ja-JP" sz="2000" b="1" dirty="0" smtClean="0">
                <a:latin typeface="+mj-ea"/>
              </a:rPr>
              <a:t>Understand the relationship between 	 	   	 	  Operations and </a:t>
            </a:r>
            <a:r>
              <a:rPr lang="en-US" altLang="ja-JP" sz="2000" b="1" dirty="0" err="1" smtClean="0">
                <a:latin typeface="+mj-ea"/>
              </a:rPr>
              <a:t>Jobflows</a:t>
            </a:r>
            <a:endParaRPr lang="en-US" altLang="ja-JP" sz="20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7" name="角丸四角形 46"/>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smtClean="0"/>
              <a:t>(Conductor)</a:t>
            </a:r>
            <a:endParaRPr lang="ja-JP" altLang="en-US" sz="1600" b="1" dirty="0"/>
          </a:p>
        </p:txBody>
      </p:sp>
      <p:sp>
        <p:nvSpPr>
          <p:cNvPr id="48" name="角丸四角形 47"/>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smtClean="0"/>
              <a:t>(Conductor)</a:t>
            </a:r>
            <a:endParaRPr lang="en-US" altLang="ja-JP" sz="1200" b="1" dirty="0"/>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grpSp>
        <p:nvGrpSpPr>
          <p:cNvPr id="3" name="グループ化 2"/>
          <p:cNvGrpSpPr/>
          <p:nvPr/>
        </p:nvGrpSpPr>
        <p:grpSpPr>
          <a:xfrm>
            <a:off x="3059806" y="2693787"/>
            <a:ext cx="1760557" cy="1250469"/>
            <a:chOff x="2846468" y="2233700"/>
            <a:chExt cx="1320418" cy="937852"/>
          </a:xfrm>
        </p:grpSpPr>
        <p:sp>
          <p:nvSpPr>
            <p:cNvPr id="18" name="正方形/長方形 17"/>
            <p:cNvSpPr/>
            <p:nvPr/>
          </p:nvSpPr>
          <p:spPr bwMode="auto">
            <a:xfrm>
              <a:off x="2979184" y="2444096"/>
              <a:ext cx="1187702" cy="7274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2" name="テキスト ボックス 21"/>
            <p:cNvSpPr txBox="1"/>
            <p:nvPr/>
          </p:nvSpPr>
          <p:spPr>
            <a:xfrm>
              <a:off x="2846468" y="2233700"/>
              <a:ext cx="705722" cy="253916"/>
            </a:xfrm>
            <a:prstGeom prst="rect">
              <a:avLst/>
            </a:prstGeom>
            <a:noFill/>
          </p:spPr>
          <p:txBody>
            <a:bodyPr wrap="none" rtlCol="0">
              <a:spAutoFit/>
            </a:bodyPr>
            <a:lstStyle/>
            <a:p>
              <a:r>
                <a:rPr lang="en-US" altLang="ja-JP" sz="1600" dirty="0" smtClean="0"/>
                <a:t>Jobflow</a:t>
              </a:r>
              <a:endParaRPr lang="ja-JP" altLang="en-US" sz="1600" dirty="0"/>
            </a:p>
          </p:txBody>
        </p:sp>
        <p:cxnSp>
          <p:nvCxnSpPr>
            <p:cNvPr id="23" name="直線矢印コネクタ 22"/>
            <p:cNvCxnSpPr/>
            <p:nvPr/>
          </p:nvCxnSpPr>
          <p:spPr bwMode="auto">
            <a:xfrm>
              <a:off x="3590308" y="2526392"/>
              <a:ext cx="1" cy="5689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楕円 19"/>
            <p:cNvSpPr/>
            <p:nvPr/>
          </p:nvSpPr>
          <p:spPr bwMode="auto">
            <a:xfrm>
              <a:off x="3114219" y="2611033"/>
              <a:ext cx="924280" cy="330338"/>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File</a:t>
              </a:r>
              <a:br>
                <a:rPr lang="en-US" altLang="ja-JP" sz="1333" b="1" dirty="0" smtClean="0">
                  <a:solidFill>
                    <a:schemeClr val="bg1"/>
                  </a:solidFill>
                  <a:latin typeface="+mj-ea"/>
                  <a:ea typeface="+mj-ea"/>
                </a:rPr>
              </a:br>
              <a:r>
                <a:rPr lang="en-US" altLang="ja-JP" sz="1333" b="1" dirty="0" smtClean="0">
                  <a:solidFill>
                    <a:schemeClr val="bg1"/>
                  </a:solidFill>
                  <a:latin typeface="+mj-ea"/>
                  <a:ea typeface="+mj-ea"/>
                </a:rPr>
                <a:t>Transfer</a:t>
              </a:r>
              <a:endParaRPr lang="ja-JP" altLang="en-US" sz="1333" b="1" dirty="0">
                <a:solidFill>
                  <a:schemeClr val="bg1"/>
                </a:solidFill>
                <a:latin typeface="+mj-ea"/>
                <a:ea typeface="+mj-ea"/>
              </a:endParaRPr>
            </a:p>
          </p:txBody>
        </p:sp>
      </p:grpSp>
      <p:grpSp>
        <p:nvGrpSpPr>
          <p:cNvPr id="4" name="グループ化 3"/>
          <p:cNvGrpSpPr/>
          <p:nvPr/>
        </p:nvGrpSpPr>
        <p:grpSpPr>
          <a:xfrm>
            <a:off x="5252460" y="2706262"/>
            <a:ext cx="3501635" cy="1250469"/>
            <a:chOff x="4834262" y="2233700"/>
            <a:chExt cx="2626226" cy="937852"/>
          </a:xfrm>
        </p:grpSpPr>
        <p:sp>
          <p:nvSpPr>
            <p:cNvPr id="32" name="正方形/長方形 31"/>
            <p:cNvSpPr/>
            <p:nvPr/>
          </p:nvSpPr>
          <p:spPr bwMode="auto">
            <a:xfrm>
              <a:off x="4966977" y="2444096"/>
              <a:ext cx="2493511" cy="7274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a typeface="+mj-ea"/>
              </a:endParaRPr>
            </a:p>
          </p:txBody>
        </p:sp>
        <p:sp>
          <p:nvSpPr>
            <p:cNvPr id="33" name="テキスト ボックス 32"/>
            <p:cNvSpPr txBox="1"/>
            <p:nvPr/>
          </p:nvSpPr>
          <p:spPr>
            <a:xfrm>
              <a:off x="4834262" y="2233700"/>
              <a:ext cx="874519" cy="253916"/>
            </a:xfrm>
            <a:prstGeom prst="rect">
              <a:avLst/>
            </a:prstGeom>
            <a:noFill/>
          </p:spPr>
          <p:txBody>
            <a:bodyPr wrap="none" rtlCol="0">
              <a:spAutoFit/>
            </a:bodyPr>
            <a:lstStyle/>
            <a:p>
              <a:r>
                <a:rPr lang="en-US" altLang="ja-JP" sz="1600" dirty="0" smtClean="0"/>
                <a:t>Operation</a:t>
              </a:r>
              <a:endParaRPr lang="ja-JP" altLang="en-US" sz="1600" dirty="0"/>
            </a:p>
          </p:txBody>
        </p:sp>
      </p:grpSp>
      <p:graphicFrame>
        <p:nvGraphicFramePr>
          <p:cNvPr id="34" name="表 33"/>
          <p:cNvGraphicFramePr>
            <a:graphicFrameLocks noGrp="1"/>
          </p:cNvGraphicFramePr>
          <p:nvPr>
            <p:extLst>
              <p:ext uri="{D42A27DB-BD31-4B8C-83A1-F6EECF244321}">
                <p14:modId xmlns:p14="http://schemas.microsoft.com/office/powerpoint/2010/main" val="3546279561"/>
              </p:ext>
            </p:extLst>
          </p:nvPr>
        </p:nvGraphicFramePr>
        <p:xfrm>
          <a:off x="5520243" y="3039604"/>
          <a:ext cx="3150871" cy="843280"/>
        </p:xfrm>
        <a:graphic>
          <a:graphicData uri="http://schemas.openxmlformats.org/drawingml/2006/table">
            <a:tbl>
              <a:tblPr firstRow="1" bandRow="1">
                <a:tableStyleId>{93296810-A885-4BE3-A3E7-6D5BEEA58F35}</a:tableStyleId>
              </a:tblPr>
              <a:tblGrid>
                <a:gridCol w="1211009">
                  <a:extLst>
                    <a:ext uri="{9D8B030D-6E8A-4147-A177-3AD203B41FA5}">
                      <a16:colId xmlns:a16="http://schemas.microsoft.com/office/drawing/2014/main" val="1855014555"/>
                    </a:ext>
                  </a:extLst>
                </a:gridCol>
                <a:gridCol w="936130">
                  <a:extLst>
                    <a:ext uri="{9D8B030D-6E8A-4147-A177-3AD203B41FA5}">
                      <a16:colId xmlns:a16="http://schemas.microsoft.com/office/drawing/2014/main" val="1183324811"/>
                    </a:ext>
                  </a:extLst>
                </a:gridCol>
                <a:gridCol w="1003732">
                  <a:extLst>
                    <a:ext uri="{9D8B030D-6E8A-4147-A177-3AD203B41FA5}">
                      <a16:colId xmlns:a16="http://schemas.microsoft.com/office/drawing/2014/main" val="1393148492"/>
                    </a:ext>
                  </a:extLst>
                </a:gridCol>
              </a:tblGrid>
              <a:tr h="325120">
                <a:tc>
                  <a:txBody>
                    <a:bodyPr/>
                    <a:lstStyle/>
                    <a:p>
                      <a:r>
                        <a:rPr kumimoji="1" lang="en-US" altLang="ja-JP" sz="1300" dirty="0" smtClean="0"/>
                        <a:t>Target</a:t>
                      </a:r>
                      <a:r>
                        <a:rPr kumimoji="1" lang="en-US" altLang="ja-JP" sz="1300" baseline="0" dirty="0" smtClean="0"/>
                        <a:t> Device</a:t>
                      </a:r>
                      <a:endParaRPr kumimoji="1" lang="ja-JP" altLang="en-US" sz="1300" dirty="0"/>
                    </a:p>
                  </a:txBody>
                  <a:tcPr marL="121920" marR="121920" marT="60960" marB="60960"/>
                </a:tc>
                <a:tc>
                  <a:txBody>
                    <a:bodyPr/>
                    <a:lstStyle/>
                    <a:p>
                      <a:r>
                        <a:rPr kumimoji="1" lang="en-US" altLang="ja-JP" sz="1300" dirty="0" smtClean="0"/>
                        <a:t>Sender</a:t>
                      </a:r>
                      <a:endParaRPr kumimoji="1" lang="ja-JP" altLang="en-US" sz="1300" dirty="0"/>
                    </a:p>
                  </a:txBody>
                  <a:tcPr marL="121920" marR="121920" marT="60960" marB="60960"/>
                </a:tc>
                <a:tc>
                  <a:txBody>
                    <a:bodyPr/>
                    <a:lstStyle/>
                    <a:p>
                      <a:r>
                        <a:rPr kumimoji="1" lang="en-US" altLang="ja-JP" sz="1300" dirty="0" smtClean="0"/>
                        <a:t>Receiver</a:t>
                      </a:r>
                      <a:endParaRPr kumimoji="1" lang="ja-JP" altLang="en-US" sz="1300" dirty="0"/>
                    </a:p>
                  </a:txBody>
                  <a:tcPr marL="121920" marR="121920" marT="60960" marB="60960"/>
                </a:tc>
                <a:extLst>
                  <a:ext uri="{0D108BD9-81ED-4DB2-BD59-A6C34878D82A}">
                    <a16:rowId xmlns:a16="http://schemas.microsoft.com/office/drawing/2014/main" val="262913053"/>
                  </a:ext>
                </a:extLst>
              </a:tr>
              <a:tr h="325120">
                <a:tc>
                  <a:txBody>
                    <a:bodyPr/>
                    <a:lstStyle/>
                    <a:p>
                      <a:pPr algn="l"/>
                      <a:r>
                        <a:rPr kumimoji="1" lang="en-US" altLang="ja-JP" sz="1300" dirty="0" smtClean="0"/>
                        <a:t>webserver</a:t>
                      </a:r>
                      <a:endParaRPr kumimoji="1" lang="ja-JP" altLang="en-US"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data.txt</a:t>
                      </a:r>
                      <a:endParaRPr kumimoji="1" lang="ja-JP" altLang="en-US" sz="1300" dirty="0" smtClean="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a:t>
                      </a:r>
                      <a:r>
                        <a:rPr kumimoji="1" lang="en-US" altLang="ja-JP" sz="1300" dirty="0" err="1" smtClean="0"/>
                        <a:t>etc</a:t>
                      </a:r>
                      <a:r>
                        <a:rPr kumimoji="1" lang="en-US" altLang="ja-JP" sz="1300" dirty="0" smtClean="0"/>
                        <a:t>/</a:t>
                      </a:r>
                      <a:r>
                        <a:rPr kumimoji="1" lang="en-US" altLang="ja-JP" sz="1300" dirty="0" err="1" smtClean="0"/>
                        <a:t>conf</a:t>
                      </a:r>
                      <a:endParaRPr kumimoji="1" lang="ja-JP" altLang="en-US" sz="1300" dirty="0" smtClean="0"/>
                    </a:p>
                  </a:txBody>
                  <a:tcPr marL="121920" marR="121920" marT="60960" marB="60960"/>
                </a:tc>
                <a:extLst>
                  <a:ext uri="{0D108BD9-81ED-4DB2-BD59-A6C34878D82A}">
                    <a16:rowId xmlns:a16="http://schemas.microsoft.com/office/drawing/2014/main" val="980766265"/>
                  </a:ext>
                </a:extLst>
              </a:tr>
            </a:tbl>
          </a:graphicData>
        </a:graphic>
      </p:graphicFrame>
      <p:sp>
        <p:nvSpPr>
          <p:cNvPr id="14" name="加算 13"/>
          <p:cNvSpPr/>
          <p:nvPr/>
        </p:nvSpPr>
        <p:spPr bwMode="auto">
          <a:xfrm>
            <a:off x="4873435" y="3218439"/>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8" name="テキスト ボックス 27"/>
          <p:cNvSpPr txBox="1"/>
          <p:nvPr/>
        </p:nvSpPr>
        <p:spPr>
          <a:xfrm>
            <a:off x="10791440" y="2954910"/>
            <a:ext cx="898003" cy="297454"/>
          </a:xfrm>
          <a:prstGeom prst="rect">
            <a:avLst/>
          </a:prstGeom>
          <a:noFill/>
        </p:spPr>
        <p:txBody>
          <a:bodyPr wrap="none" rtlCol="0">
            <a:spAutoFit/>
          </a:bodyPr>
          <a:lstStyle/>
          <a:p>
            <a:r>
              <a:rPr lang="en-US" altLang="ja-JP" sz="1333" b="1" dirty="0"/>
              <a:t>data.txt</a:t>
            </a:r>
            <a:endParaRPr lang="ja-JP" altLang="en-US" sz="1333" b="1" dirty="0"/>
          </a:p>
        </p:txBody>
      </p:sp>
      <p:sp>
        <p:nvSpPr>
          <p:cNvPr id="29" name="正方形/長方形 28"/>
          <p:cNvSpPr/>
          <p:nvPr/>
        </p:nvSpPr>
        <p:spPr bwMode="auto">
          <a:xfrm>
            <a:off x="9762113" y="3390479"/>
            <a:ext cx="2032705" cy="46552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b" anchorCtr="0" forceAA="0" compatLnSpc="1">
            <a:prstTxWarp prst="textNoShape">
              <a:avLst/>
            </a:prstTxWarp>
            <a:noAutofit/>
          </a:bodyPr>
          <a:lstStyle/>
          <a:p>
            <a:pPr algn="ctr"/>
            <a:r>
              <a:rPr lang="en-US" altLang="ja-JP" sz="1333" b="1" dirty="0"/>
              <a:t>/</a:t>
            </a:r>
            <a:r>
              <a:rPr lang="en-US" altLang="ja-JP" sz="1333" b="1" dirty="0" err="1"/>
              <a:t>etc</a:t>
            </a:r>
            <a:r>
              <a:rPr lang="en-US" altLang="ja-JP" sz="1333" b="1" dirty="0"/>
              <a:t>/</a:t>
            </a:r>
            <a:r>
              <a:rPr lang="en-US" altLang="ja-JP" sz="1333" b="1" dirty="0" err="1"/>
              <a:t>conf</a:t>
            </a:r>
            <a:r>
              <a:rPr lang="en-US" altLang="ja-JP" sz="1333" b="1" dirty="0"/>
              <a:t>/data.txt</a:t>
            </a:r>
            <a:endParaRPr lang="ja-JP" altLang="en-US" sz="1333" b="1" dirty="0">
              <a:latin typeface="+mj-ea"/>
              <a:ea typeface="+mj-ea"/>
            </a:endParaRPr>
          </a:p>
        </p:txBody>
      </p:sp>
      <p:sp>
        <p:nvSpPr>
          <p:cNvPr id="50" name="テキスト ボックス 49"/>
          <p:cNvSpPr txBox="1"/>
          <p:nvPr/>
        </p:nvSpPr>
        <p:spPr>
          <a:xfrm>
            <a:off x="9526096" y="2844400"/>
            <a:ext cx="1128322" cy="297454"/>
          </a:xfrm>
          <a:prstGeom prst="rect">
            <a:avLst/>
          </a:prstGeom>
          <a:noFill/>
        </p:spPr>
        <p:txBody>
          <a:bodyPr wrap="none" rtlCol="0">
            <a:spAutoFit/>
          </a:bodyPr>
          <a:lstStyle/>
          <a:p>
            <a:r>
              <a:rPr lang="en-US" altLang="ja-JP" sz="1333" b="1" dirty="0"/>
              <a:t>webserver</a:t>
            </a:r>
            <a:endParaRPr lang="ja-JP" altLang="en-US" sz="1333" b="1" dirty="0"/>
          </a:p>
        </p:txBody>
      </p:sp>
      <p:grpSp>
        <p:nvGrpSpPr>
          <p:cNvPr id="37" name="グループ化 36"/>
          <p:cNvGrpSpPr>
            <a:grpSpLocks noChangeAspect="1"/>
          </p:cNvGrpSpPr>
          <p:nvPr/>
        </p:nvGrpSpPr>
        <p:grpSpPr bwMode="gray">
          <a:xfrm>
            <a:off x="9595378" y="3167837"/>
            <a:ext cx="1088887" cy="327361"/>
            <a:chOff x="7327869" y="1435609"/>
            <a:chExt cx="1003300" cy="301625"/>
          </a:xfrm>
        </p:grpSpPr>
        <p:sp>
          <p:nvSpPr>
            <p:cNvPr id="38"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9" name="フリーフォーム 38"/>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5" name="グループ化 4"/>
          <p:cNvGrpSpPr/>
          <p:nvPr/>
        </p:nvGrpSpPr>
        <p:grpSpPr>
          <a:xfrm>
            <a:off x="8919977" y="3069405"/>
            <a:ext cx="645441" cy="862244"/>
            <a:chOff x="6520939" y="2478629"/>
            <a:chExt cx="484081" cy="646683"/>
          </a:xfrm>
        </p:grpSpPr>
        <p:sp>
          <p:nvSpPr>
            <p:cNvPr id="24" name="二等辺三角形 23"/>
            <p:cNvSpPr/>
            <p:nvPr/>
          </p:nvSpPr>
          <p:spPr bwMode="auto">
            <a:xfrm rot="5400000">
              <a:off x="6461954" y="2582246"/>
              <a:ext cx="646683" cy="439449"/>
            </a:xfrm>
            <a:prstGeom prst="triangle">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0" name="テキスト ボックス 29"/>
            <p:cNvSpPr txBox="1"/>
            <p:nvPr/>
          </p:nvSpPr>
          <p:spPr>
            <a:xfrm>
              <a:off x="6520939" y="2680988"/>
              <a:ext cx="409343" cy="223091"/>
            </a:xfrm>
            <a:prstGeom prst="rect">
              <a:avLst/>
            </a:prstGeom>
            <a:noFill/>
          </p:spPr>
          <p:txBody>
            <a:bodyPr wrap="none" rtlCol="0">
              <a:spAutoFit/>
            </a:bodyPr>
            <a:lstStyle/>
            <a:p>
              <a:r>
                <a:rPr lang="en-US" altLang="ja-JP" sz="1333" b="1" dirty="0" smtClean="0">
                  <a:solidFill>
                    <a:schemeClr val="bg1"/>
                  </a:solidFill>
                </a:rPr>
                <a:t>Run</a:t>
              </a:r>
              <a:endParaRPr lang="ja-JP" altLang="en-US" sz="1333" b="1" dirty="0">
                <a:solidFill>
                  <a:schemeClr val="bg1"/>
                </a:solidFill>
              </a:endParaRPr>
            </a:p>
          </p:txBody>
        </p:sp>
      </p:grpSp>
      <p:cxnSp>
        <p:nvCxnSpPr>
          <p:cNvPr id="26" name="直線矢印コネクタ 25"/>
          <p:cNvCxnSpPr/>
          <p:nvPr/>
        </p:nvCxnSpPr>
        <p:spPr bwMode="auto">
          <a:xfrm>
            <a:off x="10795451" y="2890927"/>
            <a:ext cx="0" cy="66792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996472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What is the PSSO Method?</a:t>
            </a:r>
            <a:endParaRPr kumimoji="1" lang="ja-JP" altLang="en-US" dirty="0"/>
          </a:p>
        </p:txBody>
      </p:sp>
      <p:sp>
        <p:nvSpPr>
          <p:cNvPr id="5" name="コンテンツ プレースホルダー 4">
            <a:extLst>
              <a:ext uri="{FF2B5EF4-FFF2-40B4-BE49-F238E27FC236}">
                <a16:creationId xmlns:a16="http://schemas.microsoft.com/office/drawing/2014/main" id="{AE3834A8-BC7F-4DFA-ACD3-8FBF0DD509B3}"/>
              </a:ext>
            </a:extLst>
          </p:cNvPr>
          <p:cNvSpPr>
            <a:spLocks noGrp="1"/>
          </p:cNvSpPr>
          <p:nvPr>
            <p:ph sz="quarter" idx="10"/>
          </p:nvPr>
        </p:nvSpPr>
        <p:spPr/>
        <p:txBody>
          <a:bodyPr>
            <a:normAutofit/>
          </a:bodyPr>
          <a:lstStyle/>
          <a:p>
            <a:pPr marL="0" indent="0">
              <a:buNone/>
            </a:pPr>
            <a:r>
              <a:rPr lang="en-US" altLang="ja-JP" sz="2400" dirty="0" smtClean="0"/>
              <a:t>The PSSO</a:t>
            </a:r>
            <a:r>
              <a:rPr lang="ja-JP" altLang="en-US" sz="2400" dirty="0"/>
              <a:t> </a:t>
            </a:r>
            <a:r>
              <a:rPr lang="en-US" altLang="ja-JP" sz="2400" dirty="0" smtClean="0"/>
              <a:t>(</a:t>
            </a:r>
            <a:r>
              <a:rPr lang="en-US" altLang="ja-JP" sz="2800" b="1" dirty="0" smtClean="0"/>
              <a:t>P</a:t>
            </a:r>
            <a:r>
              <a:rPr lang="en-US" altLang="ja-JP" sz="2400" dirty="0" smtClean="0"/>
              <a:t>rocedures </a:t>
            </a:r>
            <a:r>
              <a:rPr lang="en-US" altLang="ja-JP" sz="2400" dirty="0"/>
              <a:t>for </a:t>
            </a:r>
            <a:r>
              <a:rPr lang="en-US" altLang="ja-JP" sz="2800" b="1" dirty="0"/>
              <a:t>s</a:t>
            </a:r>
            <a:r>
              <a:rPr lang="en-US" altLang="ja-JP" sz="2400" dirty="0"/>
              <a:t>treamlining </a:t>
            </a:r>
            <a:r>
              <a:rPr lang="en-US" altLang="ja-JP" sz="2800" b="1" dirty="0"/>
              <a:t>s</a:t>
            </a:r>
            <a:r>
              <a:rPr lang="en-US" altLang="ja-JP" sz="2400" dirty="0"/>
              <a:t>ystem </a:t>
            </a:r>
            <a:r>
              <a:rPr lang="en-US" altLang="ja-JP" sz="2800" b="1" dirty="0" smtClean="0"/>
              <a:t>o</a:t>
            </a:r>
            <a:r>
              <a:rPr lang="en-US" altLang="ja-JP" sz="2400" dirty="0" smtClean="0"/>
              <a:t>peration) method is a process of changing conventional “Manual system construction/operation” to “Automated system construction/operation” and solves problems often found during the Design, Preparation and Execution phases.</a:t>
            </a:r>
            <a:endParaRPr lang="en-US" altLang="ja-JP" sz="2400" dirty="0"/>
          </a:p>
        </p:txBody>
      </p:sp>
      <p:sp>
        <p:nvSpPr>
          <p:cNvPr id="46" name="正方形/長方形 45">
            <a:extLst>
              <a:ext uri="{FF2B5EF4-FFF2-40B4-BE49-F238E27FC236}">
                <a16:creationId xmlns:a16="http://schemas.microsoft.com/office/drawing/2014/main" id="{0B2836BE-A0F8-47BF-9205-5DB46C6EA47E}"/>
              </a:ext>
            </a:extLst>
          </p:cNvPr>
          <p:cNvSpPr/>
          <p:nvPr/>
        </p:nvSpPr>
        <p:spPr bwMode="auto">
          <a:xfrm>
            <a:off x="2144391" y="4382612"/>
            <a:ext cx="7633184" cy="1489632"/>
          </a:xfrm>
          <a:prstGeom prst="rect">
            <a:avLst/>
          </a:prstGeom>
          <a:solidFill>
            <a:schemeClr val="accent6">
              <a:lumMod val="10000"/>
              <a:lumOff val="9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sp>
        <p:nvSpPr>
          <p:cNvPr id="47" name="右矢印 16">
            <a:extLst>
              <a:ext uri="{FF2B5EF4-FFF2-40B4-BE49-F238E27FC236}">
                <a16:creationId xmlns:a16="http://schemas.microsoft.com/office/drawing/2014/main" id="{0E31FC47-0D2D-4CFB-8855-68A133DFB212}"/>
              </a:ext>
            </a:extLst>
          </p:cNvPr>
          <p:cNvSpPr/>
          <p:nvPr/>
        </p:nvSpPr>
        <p:spPr bwMode="gray">
          <a:xfrm>
            <a:off x="2193625" y="4792094"/>
            <a:ext cx="2520000" cy="970909"/>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[Step1]</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Centrally </a:t>
            </a:r>
            <a:b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managing</a:t>
            </a:r>
            <a:b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setting information</a:t>
            </a:r>
            <a:endParaRPr kumimoji="1" lang="en-US" altLang="ja-JP" sz="12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48" name="右矢印 16">
            <a:extLst>
              <a:ext uri="{FF2B5EF4-FFF2-40B4-BE49-F238E27FC236}">
                <a16:creationId xmlns:a16="http://schemas.microsoft.com/office/drawing/2014/main" id="{62C5C70C-0AE5-4D76-A870-39576BDF0096}"/>
              </a:ext>
            </a:extLst>
          </p:cNvPr>
          <p:cNvSpPr/>
          <p:nvPr/>
        </p:nvSpPr>
        <p:spPr bwMode="gray">
          <a:xfrm>
            <a:off x="4762859" y="4804231"/>
            <a:ext cx="2520000" cy="958772"/>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[Step2]</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Preparing</a:t>
            </a:r>
            <a:b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Automatic</a:t>
            </a:r>
            <a:b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execution</a:t>
            </a:r>
            <a:endParaRPr kumimoji="1" lang="en-US" altLang="ja-JP" sz="12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49" name="右矢印 16">
            <a:extLst>
              <a:ext uri="{FF2B5EF4-FFF2-40B4-BE49-F238E27FC236}">
                <a16:creationId xmlns:a16="http://schemas.microsoft.com/office/drawing/2014/main" id="{9F5C33BA-390F-4971-A1A9-006D9B8A307D}"/>
              </a:ext>
            </a:extLst>
          </p:cNvPr>
          <p:cNvSpPr/>
          <p:nvPr/>
        </p:nvSpPr>
        <p:spPr bwMode="gray">
          <a:xfrm>
            <a:off x="7257575" y="4804231"/>
            <a:ext cx="2520000" cy="958772"/>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0" rIns="91440" bIns="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[Step3]</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FFFFFF"/>
                </a:solidFill>
                <a:effectLst/>
                <a:uLnTx/>
                <a:uFillTx/>
                <a:latin typeface="游ゴシック"/>
                <a:ea typeface="游ゴシック"/>
                <a:cs typeface="+mn-cs"/>
              </a:rPr>
              <a:t>Linking </a:t>
            </a:r>
            <a:br>
              <a:rPr kumimoji="1" lang="en-US" altLang="ja-JP" sz="11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100" b="0" i="0" u="none" strike="noStrike" kern="1200" cap="none" spc="0" normalizeH="0" baseline="0" noProof="0" dirty="0" smtClean="0">
                <a:ln>
                  <a:noFill/>
                </a:ln>
                <a:solidFill>
                  <a:srgbClr val="FFFFFF"/>
                </a:solidFill>
                <a:effectLst/>
                <a:uLnTx/>
                <a:uFillTx/>
                <a:latin typeface="游ゴシック"/>
                <a:ea typeface="游ゴシック"/>
                <a:cs typeface="+mn-cs"/>
              </a:rPr>
              <a:t>Central</a:t>
            </a:r>
            <a: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t> </a:t>
            </a:r>
            <a:b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br>
            <a: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t>management</a:t>
            </a:r>
            <a:b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br>
            <a: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t>and automatic execution</a:t>
            </a:r>
            <a:endParaRPr kumimoji="1" lang="ja-JP" altLang="en-US" sz="11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50" name="右矢印 15">
            <a:extLst>
              <a:ext uri="{FF2B5EF4-FFF2-40B4-BE49-F238E27FC236}">
                <a16:creationId xmlns:a16="http://schemas.microsoft.com/office/drawing/2014/main" id="{D0B18CC0-7519-42CD-8938-7259AE1633DB}"/>
              </a:ext>
            </a:extLst>
          </p:cNvPr>
          <p:cNvSpPr/>
          <p:nvPr/>
        </p:nvSpPr>
        <p:spPr bwMode="gray">
          <a:xfrm>
            <a:off x="530539" y="4804231"/>
            <a:ext cx="1613852" cy="958772"/>
          </a:xfrm>
          <a:prstGeom prst="rightArrow">
            <a:avLst>
              <a:gd name="adj1" fmla="val 100000"/>
              <a:gd name="adj2" fmla="val 34907"/>
            </a:avLst>
          </a:prstGeom>
          <a:solidFill>
            <a:schemeClr val="accent6">
              <a:lumMod val="10000"/>
              <a:lumOff val="90000"/>
            </a:schemeClr>
          </a:solidFill>
          <a:ln w="34925">
            <a:solidFill>
              <a:schemeClr val="accent6">
                <a:lumMod val="75000"/>
                <a:lumOff val="25000"/>
              </a:schemeClr>
            </a:solid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Requirement </a:t>
            </a:r>
            <a:b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br>
            <a: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definitions</a:t>
            </a:r>
            <a:endPar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(Setting goals)</a:t>
            </a:r>
            <a:endPar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p:txBody>
      </p:sp>
      <p:sp>
        <p:nvSpPr>
          <p:cNvPr id="51" name="二等辺三角形 50">
            <a:extLst>
              <a:ext uri="{FF2B5EF4-FFF2-40B4-BE49-F238E27FC236}">
                <a16:creationId xmlns:a16="http://schemas.microsoft.com/office/drawing/2014/main" id="{D4D87B7B-F4B5-4D7C-AB1C-59B7EAFC24FD}"/>
              </a:ext>
            </a:extLst>
          </p:cNvPr>
          <p:cNvSpPr/>
          <p:nvPr/>
        </p:nvSpPr>
        <p:spPr bwMode="auto">
          <a:xfrm rot="5400000">
            <a:off x="1497569" y="5134030"/>
            <a:ext cx="962163" cy="302566"/>
          </a:xfrm>
          <a:prstGeom prst="triangle">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ja-JP"/>
            </a:defPPr>
            <a:lvl1pPr marL="0" algn="l" defTabSz="914377" rtl="0" eaLnBrk="1" latinLnBrk="0" hangingPunct="1">
              <a:defRPr kumimoji="1" sz="1800" kern="1200">
                <a:solidFill>
                  <a:schemeClr val="dk1"/>
                </a:solidFill>
                <a:latin typeface="+mn-lt"/>
                <a:ea typeface="+mn-ea"/>
                <a:cs typeface="+mn-cs"/>
              </a:defRPr>
            </a:lvl1pPr>
            <a:lvl2pPr marL="457189" algn="l" defTabSz="914377" rtl="0" eaLnBrk="1" latinLnBrk="0" hangingPunct="1">
              <a:defRPr kumimoji="1" sz="1800" kern="1200">
                <a:solidFill>
                  <a:schemeClr val="dk1"/>
                </a:solidFill>
                <a:latin typeface="+mn-lt"/>
                <a:ea typeface="+mn-ea"/>
                <a:cs typeface="+mn-cs"/>
              </a:defRPr>
            </a:lvl2pPr>
            <a:lvl3pPr marL="914377" algn="l" defTabSz="914377" rtl="0" eaLnBrk="1" latinLnBrk="0" hangingPunct="1">
              <a:defRPr kumimoji="1" sz="1800" kern="1200">
                <a:solidFill>
                  <a:schemeClr val="dk1"/>
                </a:solidFill>
                <a:latin typeface="+mn-lt"/>
                <a:ea typeface="+mn-ea"/>
                <a:cs typeface="+mn-cs"/>
              </a:defRPr>
            </a:lvl3pPr>
            <a:lvl4pPr marL="1371566" algn="l" defTabSz="914377" rtl="0" eaLnBrk="1" latinLnBrk="0" hangingPunct="1">
              <a:defRPr kumimoji="1" sz="1800" kern="1200">
                <a:solidFill>
                  <a:schemeClr val="dk1"/>
                </a:solidFill>
                <a:latin typeface="+mn-lt"/>
                <a:ea typeface="+mn-ea"/>
                <a:cs typeface="+mn-cs"/>
              </a:defRPr>
            </a:lvl4pPr>
            <a:lvl5pPr marL="1828754" algn="l" defTabSz="914377" rtl="0" eaLnBrk="1" latinLnBrk="0" hangingPunct="1">
              <a:defRPr kumimoji="1" sz="1800" kern="1200">
                <a:solidFill>
                  <a:schemeClr val="dk1"/>
                </a:solidFill>
                <a:latin typeface="+mn-lt"/>
                <a:ea typeface="+mn-ea"/>
                <a:cs typeface="+mn-cs"/>
              </a:defRPr>
            </a:lvl5pPr>
            <a:lvl6pPr marL="2285943" algn="l" defTabSz="914377" rtl="0" eaLnBrk="1" latinLnBrk="0" hangingPunct="1">
              <a:defRPr kumimoji="1" sz="1800" kern="1200">
                <a:solidFill>
                  <a:schemeClr val="dk1"/>
                </a:solidFill>
                <a:latin typeface="+mn-lt"/>
                <a:ea typeface="+mn-ea"/>
                <a:cs typeface="+mn-cs"/>
              </a:defRPr>
            </a:lvl6pPr>
            <a:lvl7pPr marL="2743131" algn="l" defTabSz="914377" rtl="0" eaLnBrk="1" latinLnBrk="0" hangingPunct="1">
              <a:defRPr kumimoji="1" sz="1800" kern="1200">
                <a:solidFill>
                  <a:schemeClr val="dk1"/>
                </a:solidFill>
                <a:latin typeface="+mn-lt"/>
                <a:ea typeface="+mn-ea"/>
                <a:cs typeface="+mn-cs"/>
              </a:defRPr>
            </a:lvl7pPr>
            <a:lvl8pPr marL="3200320" algn="l" defTabSz="914377" rtl="0" eaLnBrk="1" latinLnBrk="0" hangingPunct="1">
              <a:defRPr kumimoji="1" sz="1800" kern="1200">
                <a:solidFill>
                  <a:schemeClr val="dk1"/>
                </a:solidFill>
                <a:latin typeface="+mn-lt"/>
                <a:ea typeface="+mn-ea"/>
                <a:cs typeface="+mn-cs"/>
              </a:defRPr>
            </a:lvl8pPr>
            <a:lvl9pPr marL="3657509" algn="l" defTabSz="914377" rtl="0" eaLnBrk="1" latinLnBrk="0" hangingPunct="1">
              <a:defRPr kumimoji="1" sz="1800" kern="1200">
                <a:solidFill>
                  <a:schemeClr val="dk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ysClr val="windowText" lastClr="000000"/>
              </a:solidFill>
              <a:effectLst/>
              <a:uLnTx/>
              <a:uFillTx/>
              <a:latin typeface="BIZ UDPゴシック"/>
              <a:ea typeface="BIZ UDPゴシック"/>
              <a:cs typeface="+mn-cs"/>
            </a:endParaRPr>
          </a:p>
        </p:txBody>
      </p:sp>
      <p:pic>
        <p:nvPicPr>
          <p:cNvPr id="52" name="図 51" descr="テキスト&#10;&#10;自動的に生成された説明">
            <a:extLst>
              <a:ext uri="{FF2B5EF4-FFF2-40B4-BE49-F238E27FC236}">
                <a16:creationId xmlns:a16="http://schemas.microsoft.com/office/drawing/2014/main" id="{C8AB20C0-FD05-4366-B4B7-1FFAC1B4C822}"/>
              </a:ext>
            </a:extLst>
          </p:cNvPr>
          <p:cNvPicPr>
            <a:picLocks noChangeAspect="1"/>
          </p:cNvPicPr>
          <p:nvPr/>
        </p:nvPicPr>
        <p:blipFill>
          <a:blip r:embed="rId3"/>
          <a:stretch>
            <a:fillRect/>
          </a:stretch>
        </p:blipFill>
        <p:spPr>
          <a:xfrm>
            <a:off x="5591930" y="2852920"/>
            <a:ext cx="2017425" cy="1184651"/>
          </a:xfrm>
          <a:prstGeom prst="rect">
            <a:avLst/>
          </a:prstGeom>
          <a:effectLst/>
        </p:spPr>
      </p:pic>
      <p:sp>
        <p:nvSpPr>
          <p:cNvPr id="53" name="上下矢印 23">
            <a:extLst>
              <a:ext uri="{FF2B5EF4-FFF2-40B4-BE49-F238E27FC236}">
                <a16:creationId xmlns:a16="http://schemas.microsoft.com/office/drawing/2014/main" id="{3943FF00-1B10-4A5A-AD38-BD1CF9C7F66C}"/>
              </a:ext>
            </a:extLst>
          </p:cNvPr>
          <p:cNvSpPr/>
          <p:nvPr/>
        </p:nvSpPr>
        <p:spPr bwMode="gray">
          <a:xfrm>
            <a:off x="2871711" y="3357641"/>
            <a:ext cx="421529" cy="1266977"/>
          </a:xfrm>
          <a:prstGeom prst="upDownArrow">
            <a:avLst/>
          </a:prstGeom>
          <a:gradFill>
            <a:gsLst>
              <a:gs pos="50000">
                <a:schemeClr val="accent2">
                  <a:lumMod val="20000"/>
                  <a:lumOff val="80000"/>
                </a:schemeClr>
              </a:gs>
              <a:gs pos="75000">
                <a:schemeClr val="accent2">
                  <a:lumMod val="60000"/>
                  <a:lumOff val="40000"/>
                </a:schemeClr>
              </a:gs>
              <a:gs pos="25000">
                <a:schemeClr val="accent2">
                  <a:lumMod val="60000"/>
                  <a:lumOff val="40000"/>
                </a:schemeClr>
              </a:gs>
              <a:gs pos="0">
                <a:schemeClr val="accent2">
                  <a:lumMod val="60000"/>
                  <a:lumOff val="40000"/>
                </a:schemeClr>
              </a:gs>
              <a:gs pos="100000">
                <a:schemeClr val="accent2">
                  <a:lumMod val="60000"/>
                  <a:lumOff val="40000"/>
                </a:schemeClr>
              </a:gs>
            </a:gsLst>
            <a:lin ang="5400000" scaled="1"/>
          </a:gra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游ゴシック"/>
              <a:ea typeface="游ゴシック"/>
              <a:cs typeface="+mn-cs"/>
            </a:endParaRPr>
          </a:p>
        </p:txBody>
      </p:sp>
      <p:sp>
        <p:nvSpPr>
          <p:cNvPr id="54" name="矢印: 五方向 53">
            <a:extLst>
              <a:ext uri="{FF2B5EF4-FFF2-40B4-BE49-F238E27FC236}">
                <a16:creationId xmlns:a16="http://schemas.microsoft.com/office/drawing/2014/main" id="{4C0048EF-1790-4996-B5EA-E2BDBA767340}"/>
              </a:ext>
            </a:extLst>
          </p:cNvPr>
          <p:cNvSpPr/>
          <p:nvPr/>
        </p:nvSpPr>
        <p:spPr bwMode="auto">
          <a:xfrm>
            <a:off x="449129" y="3078629"/>
            <a:ext cx="4843411" cy="688202"/>
          </a:xfrm>
          <a:prstGeom prst="homePlate">
            <a:avLst/>
          </a:prstGeom>
          <a:solidFill>
            <a:schemeClr val="accent2">
              <a:lumMod val="60000"/>
              <a:lumOff val="4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Conventional system operation process</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ja-JP" sz="1400" dirty="0">
                <a:solidFill>
                  <a:srgbClr val="FFFFFF"/>
                </a:solidFill>
                <a:latin typeface="游ゴシック"/>
                <a:ea typeface="游ゴシック"/>
              </a:rPr>
              <a:t>(</a:t>
            </a: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Manually</a:t>
            </a:r>
            <a:r>
              <a:rPr kumimoji="1" lang="ja-JP" altLang="en-US" sz="1400" b="0" i="0" u="none" strike="noStrike" kern="1200" cap="none" spc="0" normalizeH="0" baseline="0" noProof="0" dirty="0" smtClean="0">
                <a:ln>
                  <a:noFill/>
                </a:ln>
                <a:solidFill>
                  <a:srgbClr val="FFFFFF"/>
                </a:solidFill>
                <a:effectLst/>
                <a:uLnTx/>
                <a:uFillTx/>
                <a:latin typeface="游ゴシック"/>
                <a:ea typeface="游ゴシック"/>
                <a:cs typeface="+mn-cs"/>
              </a:rPr>
              <a:t>・</a:t>
            </a:r>
            <a:r>
              <a:rPr lang="en-US" altLang="ja-JP" sz="1400" dirty="0" smtClean="0">
                <a:solidFill>
                  <a:srgbClr val="FFFFFF"/>
                </a:solidFill>
                <a:latin typeface="游ゴシック"/>
                <a:ea typeface="游ゴシック"/>
              </a:rPr>
              <a:t>Inefficient</a:t>
            </a: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a:t>
            </a:r>
            <a:endPar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55" name="テキスト ボックス 42">
            <a:extLst>
              <a:ext uri="{FF2B5EF4-FFF2-40B4-BE49-F238E27FC236}">
                <a16:creationId xmlns:a16="http://schemas.microsoft.com/office/drawing/2014/main" id="{BA89423C-3989-414C-BD9E-676719CA084D}"/>
              </a:ext>
            </a:extLst>
          </p:cNvPr>
          <p:cNvSpPr txBox="1"/>
          <p:nvPr/>
        </p:nvSpPr>
        <p:spPr>
          <a:xfrm>
            <a:off x="3190763" y="3864164"/>
            <a:ext cx="1170513" cy="369332"/>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0000">
                    <a:lumMod val="85000"/>
                    <a:lumOff val="15000"/>
                  </a:srgbClr>
                </a:solidFill>
                <a:effectLst/>
                <a:uLnTx/>
                <a:uFillTx/>
                <a:latin typeface="游ゴシック"/>
                <a:ea typeface="游ゴシック"/>
                <a:cs typeface="+mn-cs"/>
              </a:rPr>
              <a:t>Inventory</a:t>
            </a:r>
            <a:endParaRPr kumimoji="1" lang="ja-JP" altLang="en-US" sz="1800" b="0" i="0" u="none" strike="noStrike" kern="1200" cap="none" spc="0" normalizeH="0" baseline="0" noProof="0" dirty="0">
              <a:ln>
                <a:noFill/>
              </a:ln>
              <a:solidFill>
                <a:srgbClr val="000000">
                  <a:lumMod val="85000"/>
                  <a:lumOff val="15000"/>
                </a:srgbClr>
              </a:solidFill>
              <a:effectLst/>
              <a:uLnTx/>
              <a:uFillTx/>
              <a:latin typeface="游ゴシック"/>
              <a:ea typeface="游ゴシック"/>
              <a:cs typeface="+mn-cs"/>
            </a:endParaRPr>
          </a:p>
        </p:txBody>
      </p:sp>
      <p:sp>
        <p:nvSpPr>
          <p:cNvPr id="56" name="矢印: 五方向 55">
            <a:extLst>
              <a:ext uri="{FF2B5EF4-FFF2-40B4-BE49-F238E27FC236}">
                <a16:creationId xmlns:a16="http://schemas.microsoft.com/office/drawing/2014/main" id="{8B0688B8-3560-4F23-BF15-461D811F19D6}"/>
              </a:ext>
            </a:extLst>
          </p:cNvPr>
          <p:cNvSpPr/>
          <p:nvPr/>
        </p:nvSpPr>
        <p:spPr bwMode="auto">
          <a:xfrm>
            <a:off x="8044733" y="3080093"/>
            <a:ext cx="3783596" cy="686738"/>
          </a:xfrm>
          <a:prstGeom prst="homePlate">
            <a:avLst/>
          </a:prstGeom>
          <a:solidFill>
            <a:schemeClr val="accent6"/>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Optimized operation process</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FFFFFF"/>
                </a:solidFill>
                <a:effectLst/>
                <a:uLnTx/>
                <a:uFillTx/>
                <a:latin typeface="游ゴシック"/>
                <a:ea typeface="游ゴシック"/>
                <a:cs typeface="+mn-cs"/>
              </a:rPr>
              <a:t>（</a:t>
            </a:r>
            <a:r>
              <a:rPr lang="en-US" altLang="ja-JP" sz="1400" dirty="0" smtClean="0">
                <a:solidFill>
                  <a:srgbClr val="FFFFFF"/>
                </a:solidFill>
                <a:latin typeface="游ゴシック"/>
                <a:ea typeface="游ゴシック"/>
              </a:rPr>
              <a:t>Automatic</a:t>
            </a:r>
            <a:r>
              <a:rPr kumimoji="1" lang="ja-JP" altLang="en-US" sz="1400" b="0" i="0" u="none" strike="noStrike" kern="1200" cap="none" spc="0" normalizeH="0" baseline="0" noProof="0" dirty="0" smtClean="0">
                <a:ln>
                  <a:noFill/>
                </a:ln>
                <a:solidFill>
                  <a:srgbClr val="FFFFFF"/>
                </a:solidFill>
                <a:effectLst/>
                <a:uLnTx/>
                <a:uFillTx/>
                <a:latin typeface="游ゴシック"/>
                <a:ea typeface="游ゴシック"/>
                <a:cs typeface="+mn-cs"/>
              </a:rPr>
              <a:t>・</a:t>
            </a: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Efficient</a:t>
            </a:r>
            <a:r>
              <a:rPr kumimoji="1" lang="ja-JP" altLang="en-US" sz="1400" b="0" i="0" u="none" strike="noStrike" kern="1200" cap="none" spc="0" normalizeH="0" baseline="0" noProof="0" dirty="0" smtClean="0">
                <a:ln>
                  <a:noFill/>
                </a:ln>
                <a:solidFill>
                  <a:srgbClr val="FFFFFF"/>
                </a:solidFill>
                <a:effectLst/>
                <a:uLnTx/>
                <a:uFillTx/>
                <a:latin typeface="游ゴシック"/>
                <a:ea typeface="游ゴシック"/>
                <a:cs typeface="+mn-cs"/>
              </a:rPr>
              <a:t>）</a:t>
            </a:r>
            <a:endPar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57" name="右矢印 15">
            <a:extLst>
              <a:ext uri="{FF2B5EF4-FFF2-40B4-BE49-F238E27FC236}">
                <a16:creationId xmlns:a16="http://schemas.microsoft.com/office/drawing/2014/main" id="{26001862-DB85-4DC4-8B23-0C8B3AE2B10C}"/>
              </a:ext>
            </a:extLst>
          </p:cNvPr>
          <p:cNvSpPr/>
          <p:nvPr/>
        </p:nvSpPr>
        <p:spPr bwMode="gray">
          <a:xfrm>
            <a:off x="9792032" y="4804231"/>
            <a:ext cx="2159319" cy="958772"/>
          </a:xfrm>
          <a:prstGeom prst="rightArrow">
            <a:avLst>
              <a:gd name="adj1" fmla="val 100000"/>
              <a:gd name="adj2" fmla="val 34907"/>
            </a:avLst>
          </a:prstGeom>
          <a:solidFill>
            <a:schemeClr val="accent3">
              <a:lumMod val="20000"/>
              <a:lumOff val="80000"/>
            </a:schemeClr>
          </a:solidFill>
          <a:ln w="34925">
            <a:solidFill>
              <a:schemeClr val="accent3"/>
            </a:solid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ja-JP" sz="1400" dirty="0" smtClean="0">
                <a:solidFill>
                  <a:srgbClr val="000000">
                    <a:lumMod val="75000"/>
                    <a:lumOff val="25000"/>
                  </a:srgbClr>
                </a:solidFill>
                <a:latin typeface="游ゴシック"/>
                <a:ea typeface="游ゴシック"/>
              </a:rPr>
              <a:t>Operate</a:t>
            </a:r>
            <a:r>
              <a:rPr kumimoji="1" lang="ja-JP" altLang="en-US"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a:t>
            </a:r>
            <a: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Maintain</a:t>
            </a:r>
            <a:endPar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en-US" altLang="ja-JP" sz="2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  ※Paid ser</a:t>
            </a:r>
            <a:r>
              <a:rPr lang="en-US" altLang="ja-JP" sz="1100" dirty="0" smtClean="0">
                <a:solidFill>
                  <a:srgbClr val="000000">
                    <a:lumMod val="75000"/>
                    <a:lumOff val="25000"/>
                  </a:srgbClr>
                </a:solidFill>
                <a:latin typeface="游ゴシック"/>
                <a:ea typeface="游ゴシック"/>
              </a:rPr>
              <a:t>vices in Operation</a:t>
            </a:r>
            <a:br>
              <a:rPr lang="en-US" altLang="ja-JP" sz="1100" dirty="0" smtClean="0">
                <a:solidFill>
                  <a:srgbClr val="000000">
                    <a:lumMod val="75000"/>
                    <a:lumOff val="25000"/>
                  </a:srgbClr>
                </a:solidFill>
                <a:latin typeface="游ゴシック"/>
                <a:ea typeface="游ゴシック"/>
              </a:rPr>
            </a:br>
            <a:r>
              <a:rPr lang="en-US" altLang="ja-JP" sz="1100" dirty="0" smtClean="0">
                <a:solidFill>
                  <a:srgbClr val="000000">
                    <a:lumMod val="75000"/>
                    <a:lumOff val="25000"/>
                  </a:srgbClr>
                </a:solidFill>
                <a:latin typeface="游ゴシック"/>
                <a:ea typeface="游ゴシック"/>
              </a:rPr>
              <a:t> and Maintenance support</a:t>
            </a:r>
            <a:endParaRPr kumimoji="1" lang="en-US" altLang="ja-JP" sz="15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p:txBody>
      </p:sp>
      <p:sp>
        <p:nvSpPr>
          <p:cNvPr id="58" name="正方形/長方形 57">
            <a:extLst>
              <a:ext uri="{FF2B5EF4-FFF2-40B4-BE49-F238E27FC236}">
                <a16:creationId xmlns:a16="http://schemas.microsoft.com/office/drawing/2014/main" id="{3FA61371-85A7-4ECD-A681-AD9AE3883D52}"/>
              </a:ext>
            </a:extLst>
          </p:cNvPr>
          <p:cNvSpPr/>
          <p:nvPr/>
        </p:nvSpPr>
        <p:spPr bwMode="auto">
          <a:xfrm>
            <a:off x="1763676" y="4814494"/>
            <a:ext cx="63692" cy="958771"/>
          </a:xfrm>
          <a:prstGeom prst="rect">
            <a:avLst/>
          </a:prstGeom>
          <a:solidFill>
            <a:schemeClr val="accent6">
              <a:lumMod val="75000"/>
              <a:lumOff val="25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grpSp>
        <p:nvGrpSpPr>
          <p:cNvPr id="59" name="グループ化 58">
            <a:extLst>
              <a:ext uri="{FF2B5EF4-FFF2-40B4-BE49-F238E27FC236}">
                <a16:creationId xmlns:a16="http://schemas.microsoft.com/office/drawing/2014/main" id="{A297DE31-D55E-4B03-B2F0-18A5332FD30E}"/>
              </a:ext>
            </a:extLst>
          </p:cNvPr>
          <p:cNvGrpSpPr>
            <a:grpSpLocks noChangeAspect="1"/>
          </p:cNvGrpSpPr>
          <p:nvPr/>
        </p:nvGrpSpPr>
        <p:grpSpPr>
          <a:xfrm>
            <a:off x="3504416" y="4935611"/>
            <a:ext cx="827254" cy="746515"/>
            <a:chOff x="357020" y="3119663"/>
            <a:chExt cx="3658026" cy="3301011"/>
          </a:xfrm>
          <a:solidFill>
            <a:schemeClr val="tx1"/>
          </a:solidFill>
        </p:grpSpPr>
        <p:pic>
          <p:nvPicPr>
            <p:cNvPr id="72" name="図 71">
              <a:extLst>
                <a:ext uri="{FF2B5EF4-FFF2-40B4-BE49-F238E27FC236}">
                  <a16:creationId xmlns:a16="http://schemas.microsoft.com/office/drawing/2014/main" id="{FB2CC0C6-7A2E-4096-8169-31C3BFBC0D07}"/>
                </a:ext>
              </a:extLst>
            </p:cNvPr>
            <p:cNvPicPr>
              <a:picLocks noChangeAspect="1"/>
            </p:cNvPicPr>
            <p:nvPr/>
          </p:nvPicPr>
          <p:blipFill>
            <a:blip r:embed="rId4"/>
            <a:stretch>
              <a:fillRect/>
            </a:stretch>
          </p:blipFill>
          <p:spPr>
            <a:xfrm>
              <a:off x="357020" y="3119663"/>
              <a:ext cx="3048426" cy="1714740"/>
            </a:xfrm>
            <a:prstGeom prst="rect">
              <a:avLst/>
            </a:prstGeom>
            <a:grpFill/>
            <a:ln>
              <a:solidFill>
                <a:schemeClr val="bg1">
                  <a:lumMod val="50000"/>
                </a:schemeClr>
              </a:solidFill>
            </a:ln>
          </p:spPr>
        </p:pic>
        <p:pic>
          <p:nvPicPr>
            <p:cNvPr id="73" name="図 72">
              <a:extLst>
                <a:ext uri="{FF2B5EF4-FFF2-40B4-BE49-F238E27FC236}">
                  <a16:creationId xmlns:a16="http://schemas.microsoft.com/office/drawing/2014/main" id="{32B5A9F4-A33B-4AFE-A6AD-819F5A04F100}"/>
                </a:ext>
              </a:extLst>
            </p:cNvPr>
            <p:cNvPicPr>
              <a:picLocks noChangeAspect="1"/>
            </p:cNvPicPr>
            <p:nvPr/>
          </p:nvPicPr>
          <p:blipFill>
            <a:blip r:embed="rId5"/>
            <a:stretch>
              <a:fillRect/>
            </a:stretch>
          </p:blipFill>
          <p:spPr>
            <a:xfrm>
              <a:off x="509420" y="3272063"/>
              <a:ext cx="3048426" cy="1714740"/>
            </a:xfrm>
            <a:prstGeom prst="rect">
              <a:avLst/>
            </a:prstGeom>
            <a:grpFill/>
            <a:ln>
              <a:solidFill>
                <a:schemeClr val="bg1">
                  <a:lumMod val="50000"/>
                </a:schemeClr>
              </a:solidFill>
            </a:ln>
          </p:spPr>
        </p:pic>
        <p:pic>
          <p:nvPicPr>
            <p:cNvPr id="74" name="図 73">
              <a:extLst>
                <a:ext uri="{FF2B5EF4-FFF2-40B4-BE49-F238E27FC236}">
                  <a16:creationId xmlns:a16="http://schemas.microsoft.com/office/drawing/2014/main" id="{DEFC8383-D747-4D08-9588-F00FE5AB716B}"/>
                </a:ext>
              </a:extLst>
            </p:cNvPr>
            <p:cNvPicPr>
              <a:picLocks noChangeAspect="1"/>
            </p:cNvPicPr>
            <p:nvPr/>
          </p:nvPicPr>
          <p:blipFill>
            <a:blip r:embed="rId6"/>
            <a:stretch>
              <a:fillRect/>
            </a:stretch>
          </p:blipFill>
          <p:spPr>
            <a:xfrm>
              <a:off x="661820" y="3424463"/>
              <a:ext cx="3048426" cy="1714740"/>
            </a:xfrm>
            <a:prstGeom prst="rect">
              <a:avLst/>
            </a:prstGeom>
            <a:grpFill/>
            <a:ln>
              <a:solidFill>
                <a:schemeClr val="bg1">
                  <a:lumMod val="50000"/>
                </a:schemeClr>
              </a:solidFill>
            </a:ln>
          </p:spPr>
        </p:pic>
        <p:pic>
          <p:nvPicPr>
            <p:cNvPr id="75" name="図 74">
              <a:extLst>
                <a:ext uri="{FF2B5EF4-FFF2-40B4-BE49-F238E27FC236}">
                  <a16:creationId xmlns:a16="http://schemas.microsoft.com/office/drawing/2014/main" id="{935BC2B4-F333-44FC-90AB-88469E9491AF}"/>
                </a:ext>
              </a:extLst>
            </p:cNvPr>
            <p:cNvPicPr>
              <a:picLocks noChangeAspect="1"/>
            </p:cNvPicPr>
            <p:nvPr/>
          </p:nvPicPr>
          <p:blipFill>
            <a:blip r:embed="rId7"/>
            <a:stretch>
              <a:fillRect/>
            </a:stretch>
          </p:blipFill>
          <p:spPr>
            <a:xfrm>
              <a:off x="814220" y="3576863"/>
              <a:ext cx="3048426" cy="1714740"/>
            </a:xfrm>
            <a:prstGeom prst="rect">
              <a:avLst/>
            </a:prstGeom>
            <a:grpFill/>
            <a:ln>
              <a:solidFill>
                <a:schemeClr val="bg1">
                  <a:lumMod val="50000"/>
                </a:schemeClr>
              </a:solidFill>
            </a:ln>
          </p:spPr>
        </p:pic>
        <p:pic>
          <p:nvPicPr>
            <p:cNvPr id="76" name="図 75">
              <a:extLst>
                <a:ext uri="{FF2B5EF4-FFF2-40B4-BE49-F238E27FC236}">
                  <a16:creationId xmlns:a16="http://schemas.microsoft.com/office/drawing/2014/main" id="{80E03D2B-EF33-4E8A-BAA5-89B40A306DE4}"/>
                </a:ext>
              </a:extLst>
            </p:cNvPr>
            <p:cNvPicPr>
              <a:picLocks noChangeAspect="1"/>
            </p:cNvPicPr>
            <p:nvPr/>
          </p:nvPicPr>
          <p:blipFill>
            <a:blip r:embed="rId8"/>
            <a:stretch>
              <a:fillRect/>
            </a:stretch>
          </p:blipFill>
          <p:spPr>
            <a:xfrm>
              <a:off x="966620" y="3729263"/>
              <a:ext cx="3048426" cy="1714740"/>
            </a:xfrm>
            <a:prstGeom prst="rect">
              <a:avLst/>
            </a:prstGeom>
            <a:grpFill/>
            <a:ln>
              <a:solidFill>
                <a:schemeClr val="bg1">
                  <a:lumMod val="50000"/>
                </a:schemeClr>
              </a:solidFill>
            </a:ln>
          </p:spPr>
        </p:pic>
        <p:sp>
          <p:nvSpPr>
            <p:cNvPr id="77" name="テキスト ボックス 18">
              <a:extLst>
                <a:ext uri="{FF2B5EF4-FFF2-40B4-BE49-F238E27FC236}">
                  <a16:creationId xmlns:a16="http://schemas.microsoft.com/office/drawing/2014/main" id="{5E5D4FB4-61ED-4E03-8ED4-B823EB8E9D19}"/>
                </a:ext>
              </a:extLst>
            </p:cNvPr>
            <p:cNvSpPr txBox="1"/>
            <p:nvPr/>
          </p:nvSpPr>
          <p:spPr>
            <a:xfrm>
              <a:off x="1160579" y="5536052"/>
              <a:ext cx="2191705" cy="884622"/>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smtClean="0">
                  <a:ln>
                    <a:noFill/>
                  </a:ln>
                  <a:solidFill>
                    <a:srgbClr val="FFFFFF"/>
                  </a:solidFill>
                  <a:effectLst/>
                  <a:uLnTx/>
                  <a:uFillTx/>
                  <a:latin typeface="游ゴシック"/>
                  <a:ea typeface="游ゴシック"/>
                  <a:cs typeface="+mn-cs"/>
                </a:rPr>
                <a:t>5 tasks</a:t>
              </a:r>
              <a:endPar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endParaRPr>
            </a:p>
          </p:txBody>
        </p:sp>
      </p:grpSp>
      <p:grpSp>
        <p:nvGrpSpPr>
          <p:cNvPr id="60" name="グループ化 59">
            <a:extLst>
              <a:ext uri="{FF2B5EF4-FFF2-40B4-BE49-F238E27FC236}">
                <a16:creationId xmlns:a16="http://schemas.microsoft.com/office/drawing/2014/main" id="{26DA78E2-DE82-4770-9DA5-E4F32983D1BC}"/>
              </a:ext>
            </a:extLst>
          </p:cNvPr>
          <p:cNvGrpSpPr>
            <a:grpSpLocks noChangeAspect="1"/>
          </p:cNvGrpSpPr>
          <p:nvPr/>
        </p:nvGrpSpPr>
        <p:grpSpPr>
          <a:xfrm>
            <a:off x="5927926" y="4941400"/>
            <a:ext cx="961418" cy="778077"/>
            <a:chOff x="4247340" y="3132522"/>
            <a:chExt cx="3744926" cy="3030786"/>
          </a:xfrm>
        </p:grpSpPr>
        <p:pic>
          <p:nvPicPr>
            <p:cNvPr id="66" name="図 65">
              <a:extLst>
                <a:ext uri="{FF2B5EF4-FFF2-40B4-BE49-F238E27FC236}">
                  <a16:creationId xmlns:a16="http://schemas.microsoft.com/office/drawing/2014/main" id="{CB73F4C1-B0E2-4BE5-B93B-452853B612B0}"/>
                </a:ext>
              </a:extLst>
            </p:cNvPr>
            <p:cNvPicPr>
              <a:picLocks noChangeAspect="1"/>
            </p:cNvPicPr>
            <p:nvPr/>
          </p:nvPicPr>
          <p:blipFill>
            <a:blip r:embed="rId9"/>
            <a:stretch>
              <a:fillRect/>
            </a:stretch>
          </p:blipFill>
          <p:spPr>
            <a:xfrm>
              <a:off x="4247340" y="3132522"/>
              <a:ext cx="3048426" cy="1714740"/>
            </a:xfrm>
            <a:prstGeom prst="rect">
              <a:avLst/>
            </a:prstGeom>
            <a:ln>
              <a:solidFill>
                <a:schemeClr val="bg1">
                  <a:lumMod val="50000"/>
                </a:schemeClr>
              </a:solidFill>
            </a:ln>
          </p:spPr>
        </p:pic>
        <p:pic>
          <p:nvPicPr>
            <p:cNvPr id="67" name="図 66">
              <a:extLst>
                <a:ext uri="{FF2B5EF4-FFF2-40B4-BE49-F238E27FC236}">
                  <a16:creationId xmlns:a16="http://schemas.microsoft.com/office/drawing/2014/main" id="{1910E5FE-06EB-4ADC-A8EA-2153C7593C2D}"/>
                </a:ext>
              </a:extLst>
            </p:cNvPr>
            <p:cNvPicPr>
              <a:picLocks noChangeAspect="1"/>
            </p:cNvPicPr>
            <p:nvPr/>
          </p:nvPicPr>
          <p:blipFill>
            <a:blip r:embed="rId10"/>
            <a:stretch>
              <a:fillRect/>
            </a:stretch>
          </p:blipFill>
          <p:spPr>
            <a:xfrm>
              <a:off x="4415216" y="3272471"/>
              <a:ext cx="3048426" cy="1714740"/>
            </a:xfrm>
            <a:prstGeom prst="rect">
              <a:avLst/>
            </a:prstGeom>
            <a:ln>
              <a:solidFill>
                <a:schemeClr val="bg1">
                  <a:lumMod val="50000"/>
                </a:schemeClr>
              </a:solidFill>
            </a:ln>
          </p:spPr>
        </p:pic>
        <p:pic>
          <p:nvPicPr>
            <p:cNvPr id="68" name="図 67">
              <a:extLst>
                <a:ext uri="{FF2B5EF4-FFF2-40B4-BE49-F238E27FC236}">
                  <a16:creationId xmlns:a16="http://schemas.microsoft.com/office/drawing/2014/main" id="{19E23B63-CB0F-4FC5-BBE5-3E5E13E88366}"/>
                </a:ext>
              </a:extLst>
            </p:cNvPr>
            <p:cNvPicPr>
              <a:picLocks noChangeAspect="1"/>
            </p:cNvPicPr>
            <p:nvPr/>
          </p:nvPicPr>
          <p:blipFill>
            <a:blip r:embed="rId11"/>
            <a:stretch>
              <a:fillRect/>
            </a:stretch>
          </p:blipFill>
          <p:spPr>
            <a:xfrm>
              <a:off x="4605956" y="3416777"/>
              <a:ext cx="3048426" cy="1714740"/>
            </a:xfrm>
            <a:prstGeom prst="rect">
              <a:avLst/>
            </a:prstGeom>
            <a:ln>
              <a:solidFill>
                <a:schemeClr val="bg1">
                  <a:lumMod val="50000"/>
                </a:schemeClr>
              </a:solidFill>
            </a:ln>
          </p:spPr>
        </p:pic>
        <p:pic>
          <p:nvPicPr>
            <p:cNvPr id="69" name="図 68">
              <a:extLst>
                <a:ext uri="{FF2B5EF4-FFF2-40B4-BE49-F238E27FC236}">
                  <a16:creationId xmlns:a16="http://schemas.microsoft.com/office/drawing/2014/main" id="{DC63A372-C087-4675-AA0C-3BF887564B04}"/>
                </a:ext>
              </a:extLst>
            </p:cNvPr>
            <p:cNvPicPr>
              <a:picLocks noChangeAspect="1"/>
            </p:cNvPicPr>
            <p:nvPr/>
          </p:nvPicPr>
          <p:blipFill>
            <a:blip r:embed="rId12"/>
            <a:stretch>
              <a:fillRect/>
            </a:stretch>
          </p:blipFill>
          <p:spPr>
            <a:xfrm>
              <a:off x="4776836" y="3573020"/>
              <a:ext cx="3048426" cy="1714740"/>
            </a:xfrm>
            <a:prstGeom prst="rect">
              <a:avLst/>
            </a:prstGeom>
            <a:ln>
              <a:solidFill>
                <a:schemeClr val="bg1">
                  <a:lumMod val="50000"/>
                </a:schemeClr>
              </a:solidFill>
            </a:ln>
          </p:spPr>
        </p:pic>
        <p:pic>
          <p:nvPicPr>
            <p:cNvPr id="70" name="図 69">
              <a:extLst>
                <a:ext uri="{FF2B5EF4-FFF2-40B4-BE49-F238E27FC236}">
                  <a16:creationId xmlns:a16="http://schemas.microsoft.com/office/drawing/2014/main" id="{1860C49B-61FF-4592-BFB7-455A824CD6BB}"/>
                </a:ext>
              </a:extLst>
            </p:cNvPr>
            <p:cNvPicPr>
              <a:picLocks noChangeAspect="1"/>
            </p:cNvPicPr>
            <p:nvPr/>
          </p:nvPicPr>
          <p:blipFill>
            <a:blip r:embed="rId13"/>
            <a:stretch>
              <a:fillRect/>
            </a:stretch>
          </p:blipFill>
          <p:spPr>
            <a:xfrm>
              <a:off x="4943840" y="3729263"/>
              <a:ext cx="3048426" cy="1714740"/>
            </a:xfrm>
            <a:prstGeom prst="rect">
              <a:avLst/>
            </a:prstGeom>
            <a:ln>
              <a:solidFill>
                <a:schemeClr val="bg1">
                  <a:lumMod val="50000"/>
                </a:schemeClr>
              </a:solidFill>
            </a:ln>
          </p:spPr>
        </p:pic>
        <p:sp>
          <p:nvSpPr>
            <p:cNvPr id="71" name="テキスト ボックス 26">
              <a:extLst>
                <a:ext uri="{FF2B5EF4-FFF2-40B4-BE49-F238E27FC236}">
                  <a16:creationId xmlns:a16="http://schemas.microsoft.com/office/drawing/2014/main" id="{8096BA96-59E5-4599-A844-66E2AE0378DD}"/>
                </a:ext>
              </a:extLst>
            </p:cNvPr>
            <p:cNvSpPr txBox="1"/>
            <p:nvPr/>
          </p:nvSpPr>
          <p:spPr>
            <a:xfrm>
              <a:off x="5348290" y="5384049"/>
              <a:ext cx="1930657" cy="779259"/>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smtClean="0">
                  <a:ln>
                    <a:noFill/>
                  </a:ln>
                  <a:solidFill>
                    <a:srgbClr val="FFFFFF"/>
                  </a:solidFill>
                  <a:effectLst/>
                  <a:uLnTx/>
                  <a:uFillTx/>
                  <a:latin typeface="游ゴシック"/>
                  <a:ea typeface="游ゴシック"/>
                  <a:cs typeface="+mn-cs"/>
                </a:rPr>
                <a:t>5 tasks</a:t>
              </a:r>
              <a:endPar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endParaRPr>
            </a:p>
          </p:txBody>
        </p:sp>
      </p:grpSp>
      <p:grpSp>
        <p:nvGrpSpPr>
          <p:cNvPr id="61" name="グループ化 60">
            <a:extLst>
              <a:ext uri="{FF2B5EF4-FFF2-40B4-BE49-F238E27FC236}">
                <a16:creationId xmlns:a16="http://schemas.microsoft.com/office/drawing/2014/main" id="{78BC4112-1B05-418D-96C9-48FA3F09281C}"/>
              </a:ext>
            </a:extLst>
          </p:cNvPr>
          <p:cNvGrpSpPr>
            <a:grpSpLocks noChangeAspect="1"/>
          </p:cNvGrpSpPr>
          <p:nvPr/>
        </p:nvGrpSpPr>
        <p:grpSpPr>
          <a:xfrm>
            <a:off x="8633548" y="4958375"/>
            <a:ext cx="892014" cy="697774"/>
            <a:chOff x="8449346" y="3573020"/>
            <a:chExt cx="3215430" cy="2515255"/>
          </a:xfrm>
        </p:grpSpPr>
        <p:pic>
          <p:nvPicPr>
            <p:cNvPr id="63" name="図 62">
              <a:extLst>
                <a:ext uri="{FF2B5EF4-FFF2-40B4-BE49-F238E27FC236}">
                  <a16:creationId xmlns:a16="http://schemas.microsoft.com/office/drawing/2014/main" id="{660CA722-91DF-4C14-A244-5F532BD36783}"/>
                </a:ext>
              </a:extLst>
            </p:cNvPr>
            <p:cNvPicPr>
              <a:picLocks noChangeAspect="1"/>
            </p:cNvPicPr>
            <p:nvPr/>
          </p:nvPicPr>
          <p:blipFill>
            <a:blip r:embed="rId14"/>
            <a:stretch>
              <a:fillRect/>
            </a:stretch>
          </p:blipFill>
          <p:spPr>
            <a:xfrm>
              <a:off x="8449346" y="3573020"/>
              <a:ext cx="3048426" cy="1714740"/>
            </a:xfrm>
            <a:prstGeom prst="rect">
              <a:avLst/>
            </a:prstGeom>
            <a:ln>
              <a:solidFill>
                <a:schemeClr val="bg1">
                  <a:lumMod val="50000"/>
                </a:schemeClr>
              </a:solidFill>
            </a:ln>
          </p:spPr>
        </p:pic>
        <p:pic>
          <p:nvPicPr>
            <p:cNvPr id="64" name="図 63">
              <a:extLst>
                <a:ext uri="{FF2B5EF4-FFF2-40B4-BE49-F238E27FC236}">
                  <a16:creationId xmlns:a16="http://schemas.microsoft.com/office/drawing/2014/main" id="{1DE9AF70-C1D4-4D27-A2F9-5AAD416A78AF}"/>
                </a:ext>
              </a:extLst>
            </p:cNvPr>
            <p:cNvPicPr>
              <a:picLocks noChangeAspect="1"/>
            </p:cNvPicPr>
            <p:nvPr/>
          </p:nvPicPr>
          <p:blipFill>
            <a:blip r:embed="rId15"/>
            <a:stretch>
              <a:fillRect/>
            </a:stretch>
          </p:blipFill>
          <p:spPr>
            <a:xfrm>
              <a:off x="8616350" y="3729263"/>
              <a:ext cx="3048426" cy="1714740"/>
            </a:xfrm>
            <a:prstGeom prst="rect">
              <a:avLst/>
            </a:prstGeom>
            <a:ln>
              <a:solidFill>
                <a:schemeClr val="bg1">
                  <a:lumMod val="50000"/>
                </a:schemeClr>
              </a:solidFill>
            </a:ln>
          </p:spPr>
        </p:pic>
        <p:sp>
          <p:nvSpPr>
            <p:cNvPr id="65" name="テキスト ボックス 31">
              <a:extLst>
                <a:ext uri="{FF2B5EF4-FFF2-40B4-BE49-F238E27FC236}">
                  <a16:creationId xmlns:a16="http://schemas.microsoft.com/office/drawing/2014/main" id="{1B1C1848-F2CD-4456-A1C4-8DE72BB70BB1}"/>
                </a:ext>
              </a:extLst>
            </p:cNvPr>
            <p:cNvSpPr txBox="1"/>
            <p:nvPr/>
          </p:nvSpPr>
          <p:spPr>
            <a:xfrm>
              <a:off x="9196280" y="5367140"/>
              <a:ext cx="1786659" cy="721135"/>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smtClean="0">
                  <a:ln>
                    <a:noFill/>
                  </a:ln>
                  <a:solidFill>
                    <a:srgbClr val="FFFFFF"/>
                  </a:solidFill>
                  <a:effectLst/>
                  <a:uLnTx/>
                  <a:uFillTx/>
                  <a:latin typeface="游ゴシック"/>
                  <a:ea typeface="游ゴシック"/>
                  <a:cs typeface="+mn-cs"/>
                </a:rPr>
                <a:t>2 tasks</a:t>
              </a:r>
              <a:endPar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endParaRPr>
            </a:p>
          </p:txBody>
        </p:sp>
      </p:grpSp>
      <p:sp>
        <p:nvSpPr>
          <p:cNvPr id="62" name="テキスト ボックス 50">
            <a:extLst>
              <a:ext uri="{FF2B5EF4-FFF2-40B4-BE49-F238E27FC236}">
                <a16:creationId xmlns:a16="http://schemas.microsoft.com/office/drawing/2014/main" id="{DA0850A4-72A3-4643-B950-A54A678F7F5A}"/>
              </a:ext>
            </a:extLst>
          </p:cNvPr>
          <p:cNvSpPr txBox="1"/>
          <p:nvPr/>
        </p:nvSpPr>
        <p:spPr>
          <a:xfrm>
            <a:off x="4553785" y="4432044"/>
            <a:ext cx="2172390" cy="400110"/>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smtClean="0">
                <a:ln>
                  <a:noFill/>
                </a:ln>
                <a:solidFill>
                  <a:srgbClr val="1E32A5"/>
                </a:solidFill>
                <a:effectLst/>
                <a:uLnTx/>
                <a:uFillTx/>
                <a:latin typeface="游ゴシック"/>
                <a:ea typeface="游ゴシック"/>
                <a:cs typeface="+mn-cs"/>
              </a:rPr>
              <a:t>“PSSO” Method</a:t>
            </a:r>
            <a:endParaRPr kumimoji="1" lang="ja-JP" altLang="en-US" sz="2000" b="1" i="0" u="none" strike="noStrike" kern="1200" cap="none" spc="0" normalizeH="0" baseline="0" noProof="0" dirty="0">
              <a:ln>
                <a:noFill/>
              </a:ln>
              <a:solidFill>
                <a:srgbClr val="1E32A5"/>
              </a:solidFill>
              <a:effectLst/>
              <a:uLnTx/>
              <a:uFillTx/>
              <a:latin typeface="游ゴシック"/>
              <a:ea typeface="游ゴシック"/>
              <a:cs typeface="+mn-cs"/>
            </a:endParaRPr>
          </a:p>
        </p:txBody>
      </p:sp>
      <p:sp>
        <p:nvSpPr>
          <p:cNvPr id="78" name="吹き出し: 四角形 77">
            <a:extLst>
              <a:ext uri="{FF2B5EF4-FFF2-40B4-BE49-F238E27FC236}">
                <a16:creationId xmlns:a16="http://schemas.microsoft.com/office/drawing/2014/main" id="{9FBED0E6-74FF-4185-820C-880BBA901219}"/>
              </a:ext>
            </a:extLst>
          </p:cNvPr>
          <p:cNvSpPr/>
          <p:nvPr/>
        </p:nvSpPr>
        <p:spPr bwMode="auto">
          <a:xfrm>
            <a:off x="295486" y="4233496"/>
            <a:ext cx="11664950" cy="1676134"/>
          </a:xfrm>
          <a:prstGeom prst="wedgeRectCallout">
            <a:avLst>
              <a:gd name="adj1" fmla="val 7996"/>
              <a:gd name="adj2" fmla="val -65345"/>
            </a:avLst>
          </a:prstGeom>
          <a:noFill/>
          <a:ln w="22225">
            <a:solidFill>
              <a:srgbClr val="00B0F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spTree>
    <p:extLst>
      <p:ext uri="{BB962C8B-B14F-4D97-AF65-F5344CB8AC3E}">
        <p14:creationId xmlns:p14="http://schemas.microsoft.com/office/powerpoint/2010/main" val="5021565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321524"/>
            <a:ext cx="12049676" cy="2190788"/>
          </a:xfrm>
        </p:spPr>
        <p:txBody>
          <a:bodyPr/>
          <a:lstStyle/>
          <a:p>
            <a:r>
              <a:rPr lang="en-US" altLang="ja-JP" dirty="0">
                <a:solidFill>
                  <a:schemeClr val="tx1">
                    <a:lumMod val="50000"/>
                    <a:lumOff val="50000"/>
                  </a:schemeClr>
                </a:solidFill>
              </a:rPr>
              <a:t>Automation Preparation</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1</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Central management of the Configuration info.</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2</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Actualize </a:t>
            </a:r>
            <a:r>
              <a:rPr lang="en-US" altLang="ja-JP" dirty="0">
                <a:solidFill>
                  <a:schemeClr val="tx1">
                    <a:lumMod val="50000"/>
                    <a:lumOff val="50000"/>
                  </a:schemeClr>
                </a:solidFill>
              </a:rPr>
              <a:t>Automatic Execution.</a:t>
            </a:r>
            <a:r>
              <a:rPr lang="en-US" altLang="ja-JP" dirty="0"/>
              <a:t/>
            </a:r>
            <a:br>
              <a:rPr lang="en-US" altLang="ja-JP" dirty="0"/>
            </a:br>
            <a:r>
              <a:rPr lang="ja-JP" altLang="en-US" dirty="0"/>
              <a:t>　   </a:t>
            </a:r>
            <a:r>
              <a:rPr lang="en-US" altLang="ja-JP" dirty="0"/>
              <a:t>Step 3</a:t>
            </a:r>
            <a:r>
              <a:rPr lang="ja-JP" altLang="en-US" dirty="0" smtClean="0"/>
              <a:t>：</a:t>
            </a:r>
            <a:r>
              <a:rPr lang="en-US" altLang="ja-JP" dirty="0" smtClean="0"/>
              <a:t>Linking Central management and automatic execution.</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474229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3</a:t>
            </a:r>
            <a:r>
              <a:rPr lang="ja-JP" altLang="en-US" dirty="0"/>
              <a:t>：</a:t>
            </a:r>
            <a:r>
              <a:rPr lang="en-US" altLang="ja-JP" dirty="0"/>
              <a:t> Linking Central management and automatic execution</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err="1" smtClean="0"/>
              <a:t>conf</a:t>
            </a:r>
            <a:r>
              <a:rPr lang="en-US" altLang="ja-JP" sz="1600" b="1" dirty="0" smtClean="0"/>
              <a:t> info</a:t>
            </a:r>
            <a:endParaRPr lang="ja-JP" altLang="en-US" sz="1600"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8" name="角丸四角形 67"/>
          <p:cNvSpPr/>
          <p:nvPr/>
        </p:nvSpPr>
        <p:spPr bwMode="auto">
          <a:xfrm>
            <a:off x="3922516" y="2125737"/>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9" name="テキスト ボックス 68"/>
          <p:cNvSpPr txBox="1"/>
          <p:nvPr/>
        </p:nvSpPr>
        <p:spPr>
          <a:xfrm>
            <a:off x="3963388" y="2175906"/>
            <a:ext cx="2390206" cy="944874"/>
          </a:xfrm>
          <a:prstGeom prst="rect">
            <a:avLst/>
          </a:prstGeom>
          <a:noFill/>
        </p:spPr>
        <p:txBody>
          <a:bodyPr wrap="none" rtlCol="0">
            <a:spAutoFit/>
          </a:bodyPr>
          <a:lstStyle/>
          <a:p>
            <a:r>
              <a:rPr lang="en-US" altLang="ja-JP" b="1" dirty="0">
                <a:solidFill>
                  <a:srgbClr val="FF0000"/>
                </a:solidFill>
              </a:rPr>
              <a:t>Step 1</a:t>
            </a:r>
          </a:p>
          <a:p>
            <a:r>
              <a:rPr lang="en-US" altLang="ja-JP" sz="1870" b="1" dirty="0" smtClean="0"/>
              <a:t>Centrally Manage</a:t>
            </a:r>
            <a:br>
              <a:rPr lang="en-US" altLang="ja-JP" sz="1870" b="1" dirty="0" smtClean="0"/>
            </a:br>
            <a:r>
              <a:rPr lang="en-US" altLang="ja-JP" sz="1870" b="1" dirty="0" err="1" smtClean="0"/>
              <a:t>conf</a:t>
            </a:r>
            <a:r>
              <a:rPr lang="en-US" altLang="ja-JP" sz="1870" b="1" dirty="0" smtClean="0"/>
              <a:t> info</a:t>
            </a:r>
            <a:endParaRPr lang="ja-JP" altLang="en-US" sz="1870" b="1" dirty="0"/>
          </a:p>
        </p:txBody>
      </p:sp>
      <p:sp>
        <p:nvSpPr>
          <p:cNvPr id="70" name="Oval 97"/>
          <p:cNvSpPr>
            <a:spLocks noChangeAspect="1" noChangeArrowheads="1"/>
          </p:cNvSpPr>
          <p:nvPr/>
        </p:nvSpPr>
        <p:spPr bwMode="gray">
          <a:xfrm>
            <a:off x="4414768" y="3074668"/>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71" name="メモ 70"/>
          <p:cNvSpPr/>
          <p:nvPr/>
        </p:nvSpPr>
        <p:spPr bwMode="auto">
          <a:xfrm>
            <a:off x="5218169" y="29449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2" name="メモ 71"/>
          <p:cNvSpPr/>
          <p:nvPr/>
        </p:nvSpPr>
        <p:spPr bwMode="auto">
          <a:xfrm>
            <a:off x="5421369" y="31481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3" name="メモ 72"/>
          <p:cNvSpPr/>
          <p:nvPr/>
        </p:nvSpPr>
        <p:spPr bwMode="auto">
          <a:xfrm>
            <a:off x="5624569" y="33513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err="1"/>
              <a:t>Conf</a:t>
            </a:r>
            <a:r>
              <a:rPr lang="en-US" altLang="ja-JP" sz="1050" b="1" dirty="0" smtClean="0">
                <a:latin typeface="+mj-ea"/>
                <a:ea typeface="+mj-ea"/>
              </a:rPr>
              <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7" name="正方形/長方形 66"/>
          <p:cNvSpPr/>
          <p:nvPr/>
        </p:nvSpPr>
        <p:spPr bwMode="auto">
          <a:xfrm>
            <a:off x="-648" y="662400"/>
            <a:ext cx="12192648" cy="5935040"/>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6" name="テキスト プレースホルダー 7"/>
          <p:cNvSpPr txBox="1">
            <a:spLocks/>
          </p:cNvSpPr>
          <p:nvPr/>
        </p:nvSpPr>
        <p:spPr bwMode="gray">
          <a:xfrm>
            <a:off x="239916" y="817534"/>
            <a:ext cx="11712168" cy="97815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667" b="1" kern="0" dirty="0">
                <a:solidFill>
                  <a:srgbClr val="005DD6"/>
                </a:solidFill>
                <a:effectLst>
                  <a:glow rad="152400">
                    <a:srgbClr val="FFFFFF"/>
                  </a:glow>
                </a:effectLst>
                <a:latin typeface="メイリオ"/>
              </a:rPr>
              <a:t>The following slides explains the</a:t>
            </a:r>
            <a:r>
              <a:rPr lang="en-US" altLang="ja-JP" sz="2667" b="1" kern="0" dirty="0">
                <a:solidFill>
                  <a:srgbClr val="FF0000"/>
                </a:solidFill>
                <a:effectLst>
                  <a:glow rad="152400">
                    <a:srgbClr val="FFFFFF"/>
                  </a:glow>
                </a:effectLst>
                <a:latin typeface="メイリオ"/>
              </a:rPr>
              <a:t> 2 tasks in step 3.</a:t>
            </a:r>
            <a:endParaRPr lang="en-US" altLang="ja-JP" sz="2667" b="1" kern="0" dirty="0">
              <a:solidFill>
                <a:srgbClr val="005DD6"/>
              </a:solidFill>
              <a:effectLst>
                <a:glow rad="152400">
                  <a:srgbClr val="FFFFFF"/>
                </a:glow>
              </a:effectLst>
              <a:latin typeface="メイリオ"/>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3" name="テキスト ボックス 42"/>
          <p:cNvSpPr txBox="1"/>
          <p:nvPr/>
        </p:nvSpPr>
        <p:spPr>
          <a:xfrm>
            <a:off x="8184290" y="3079739"/>
            <a:ext cx="3863365"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a:t>Linking Central management</a:t>
            </a:r>
          </a:p>
          <a:p>
            <a:r>
              <a:rPr lang="en-US" altLang="ja-JP" sz="1867" b="1" dirty="0"/>
              <a:t> and automatic execution</a:t>
            </a: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err="1"/>
              <a:t>Conf</a:t>
            </a:r>
            <a:r>
              <a:rPr lang="en-US" altLang="ja-JP" sz="1100" b="1" dirty="0">
                <a:latin typeface="+mj-ea"/>
              </a:rPr>
              <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err="1"/>
              <a:t>Conf</a:t>
            </a:r>
            <a:r>
              <a:rPr lang="en-US" altLang="ja-JP" sz="1050" b="1" dirty="0">
                <a:latin typeface="+mj-ea"/>
              </a:rPr>
              <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6" name="四角形吹き出し 75"/>
          <p:cNvSpPr/>
          <p:nvPr/>
        </p:nvSpPr>
        <p:spPr bwMode="auto">
          <a:xfrm>
            <a:off x="4646983" y="2839910"/>
            <a:ext cx="2691312" cy="2713573"/>
          </a:xfrm>
          <a:prstGeom prst="wedgeRectCallout">
            <a:avLst>
              <a:gd name="adj1" fmla="val 83959"/>
              <a:gd name="adj2" fmla="val -356"/>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77" name="図 76"/>
          <p:cNvPicPr>
            <a:picLocks noChangeAspect="1"/>
          </p:cNvPicPr>
          <p:nvPr/>
        </p:nvPicPr>
        <p:blipFill>
          <a:blip r:embed="rId7"/>
          <a:stretch>
            <a:fillRect/>
          </a:stretch>
        </p:blipFill>
        <p:spPr>
          <a:xfrm>
            <a:off x="4888083" y="3059688"/>
            <a:ext cx="2238126" cy="2238126"/>
          </a:xfrm>
          <a:prstGeom prst="rect">
            <a:avLst/>
          </a:prstGeom>
        </p:spPr>
      </p:pic>
    </p:spTree>
    <p:extLst>
      <p:ext uri="{BB962C8B-B14F-4D97-AF65-F5344CB8AC3E}">
        <p14:creationId xmlns:p14="http://schemas.microsoft.com/office/powerpoint/2010/main" val="22372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Linking Central management and automatic execution</a:t>
            </a:r>
            <a:endParaRPr kumimoji="1" lang="ja-JP" altLang="en-US" dirty="0"/>
          </a:p>
        </p:txBody>
      </p:sp>
      <p:sp>
        <p:nvSpPr>
          <p:cNvPr id="15" name="Freeform 138"/>
          <p:cNvSpPr>
            <a:spLocks noChangeAspect="1"/>
          </p:cNvSpPr>
          <p:nvPr/>
        </p:nvSpPr>
        <p:spPr bwMode="gray">
          <a:xfrm>
            <a:off x="4355851" y="6221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100088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000" b="1" dirty="0" smtClean="0">
                <a:latin typeface="+mj-ea"/>
              </a:rPr>
              <a:t>Use the “Substitute automatic value registration list” function in IT Automation to link the parameter sheet values and the job variables.</a:t>
            </a:r>
            <a:endParaRPr lang="ja-JP" altLang="en-US" sz="2000" b="1" dirty="0">
              <a:latin typeface="+mj-ea"/>
            </a:endParaRP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6" name="角丸四角形 185"/>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Link Variable</a:t>
            </a:r>
            <a:br>
              <a:rPr lang="en-US" altLang="ja-JP" sz="1600" b="1" dirty="0" smtClean="0"/>
            </a:br>
            <a:r>
              <a:rPr lang="en-US" altLang="ja-JP" sz="1600" b="1" dirty="0" smtClean="0"/>
              <a:t>and Specific</a:t>
            </a:r>
            <a:br>
              <a:rPr lang="en-US" altLang="ja-JP" sz="1600" b="1" dirty="0" smtClean="0"/>
            </a:br>
            <a:r>
              <a:rPr lang="en-US" altLang="ja-JP" sz="1600" b="1" dirty="0" smtClean="0"/>
              <a:t>Value</a:t>
            </a:r>
            <a:endParaRPr lang="ja-JP" altLang="en-US" sz="1600" b="1" dirty="0"/>
          </a:p>
        </p:txBody>
      </p:sp>
      <p:sp>
        <p:nvSpPr>
          <p:cNvPr id="11" name="角丸四角形 10"/>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t>Run Jobflow</a:t>
            </a:r>
            <a:endParaRPr lang="en-US" altLang="ja-JP" sz="1600" b="1" dirty="0"/>
          </a:p>
          <a:p>
            <a:pPr algn="ctr"/>
            <a:r>
              <a:rPr lang="en-US" altLang="ja-JP" sz="1600" b="1" dirty="0" smtClean="0"/>
              <a:t>(Conductor)</a:t>
            </a:r>
            <a:endParaRPr lang="en-US" altLang="ja-JP" sz="1600" b="1" dirty="0"/>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16" name="正方形/長方形 15"/>
          <p:cNvSpPr/>
          <p:nvPr/>
        </p:nvSpPr>
        <p:spPr bwMode="auto">
          <a:xfrm>
            <a:off x="3013449" y="5550753"/>
            <a:ext cx="8937251" cy="95797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How to use Value-types</a:t>
            </a:r>
          </a:p>
          <a:p>
            <a:r>
              <a:rPr lang="ja-JP" altLang="en-US" sz="2133" b="1" dirty="0">
                <a:latin typeface="+mj-ea"/>
                <a:ea typeface="+mj-ea"/>
              </a:rPr>
              <a:t> </a:t>
            </a:r>
            <a:r>
              <a:rPr lang="ja-JP" altLang="en-US" sz="2133" b="1" dirty="0" smtClean="0">
                <a:latin typeface="+mj-ea"/>
                <a:ea typeface="+mj-ea"/>
              </a:rPr>
              <a:t>        ② </a:t>
            </a:r>
            <a:r>
              <a:rPr lang="en-US" altLang="ja-JP" sz="2133" b="1" dirty="0" smtClean="0">
                <a:latin typeface="+mj-ea"/>
                <a:ea typeface="+mj-ea"/>
              </a:rPr>
              <a:t>How to use Key-types</a:t>
            </a:r>
          </a:p>
          <a:p>
            <a:r>
              <a:rPr lang="ja-JP" altLang="en-US" sz="2133" b="1" dirty="0">
                <a:latin typeface="+mj-ea"/>
                <a:ea typeface="+mj-ea"/>
              </a:rPr>
              <a:t> </a:t>
            </a:r>
            <a:r>
              <a:rPr lang="ja-JP" altLang="en-US" sz="2133" b="1" dirty="0" smtClean="0">
                <a:latin typeface="+mj-ea"/>
                <a:ea typeface="+mj-ea"/>
              </a:rPr>
              <a:t>        ③ </a:t>
            </a:r>
            <a:r>
              <a:rPr lang="en-US" altLang="ja-JP" sz="2133" b="1" dirty="0" smtClean="0">
                <a:latin typeface="+mj-ea"/>
                <a:ea typeface="+mj-ea"/>
              </a:rPr>
              <a:t>How to use Key-Value types</a:t>
            </a:r>
            <a:endParaRPr lang="en-US" altLang="ja-JP" sz="2133" b="1" dirty="0">
              <a:latin typeface="+mj-ea"/>
            </a:endParaRPr>
          </a:p>
        </p:txBody>
      </p:sp>
      <p:sp>
        <p:nvSpPr>
          <p:cNvPr id="17" name="角丸四角形 16"/>
          <p:cNvSpPr/>
          <p:nvPr/>
        </p:nvSpPr>
        <p:spPr bwMode="auto">
          <a:xfrm rot="20999056">
            <a:off x="2783012" y="554352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83" name="正方形/長方形 82"/>
          <p:cNvSpPr/>
          <p:nvPr/>
        </p:nvSpPr>
        <p:spPr bwMode="auto">
          <a:xfrm>
            <a:off x="5640849" y="2427281"/>
            <a:ext cx="4979025" cy="3017999"/>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84" name="直線矢印コネクタ 83"/>
          <p:cNvCxnSpPr>
            <a:stCxn id="87" idx="3"/>
          </p:cNvCxnSpPr>
          <p:nvPr/>
        </p:nvCxnSpPr>
        <p:spPr bwMode="auto">
          <a:xfrm>
            <a:off x="4163451" y="3653844"/>
            <a:ext cx="131398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101" idx="3"/>
          </p:cNvCxnSpPr>
          <p:nvPr/>
        </p:nvCxnSpPr>
        <p:spPr bwMode="auto">
          <a:xfrm flipV="1">
            <a:off x="4163451" y="4339676"/>
            <a:ext cx="1338235" cy="32450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6" name="グループ化 85"/>
          <p:cNvGrpSpPr/>
          <p:nvPr/>
        </p:nvGrpSpPr>
        <p:grpSpPr>
          <a:xfrm>
            <a:off x="3553851" y="3329336"/>
            <a:ext cx="609600" cy="649016"/>
            <a:chOff x="531334" y="767018"/>
            <a:chExt cx="457200" cy="486762"/>
          </a:xfrm>
        </p:grpSpPr>
        <p:sp>
          <p:nvSpPr>
            <p:cNvPr id="87" name="正方形/長方形 8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8" name="グループ化 87"/>
            <p:cNvGrpSpPr>
              <a:grpSpLocks noChangeAspect="1"/>
            </p:cNvGrpSpPr>
            <p:nvPr/>
          </p:nvGrpSpPr>
          <p:grpSpPr bwMode="gray">
            <a:xfrm>
              <a:off x="562146" y="1031158"/>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70594" y="1027024"/>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0" name="グループ化 89"/>
            <p:cNvGrpSpPr>
              <a:grpSpLocks noChangeAspect="1"/>
            </p:cNvGrpSpPr>
            <p:nvPr/>
          </p:nvGrpSpPr>
          <p:grpSpPr bwMode="gray">
            <a:xfrm>
              <a:off x="562146"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69750" y="793687"/>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0" name="グループ化 99"/>
          <p:cNvGrpSpPr/>
          <p:nvPr/>
        </p:nvGrpSpPr>
        <p:grpSpPr>
          <a:xfrm>
            <a:off x="3553851" y="4339675"/>
            <a:ext cx="609600" cy="649016"/>
            <a:chOff x="531334" y="1943055"/>
            <a:chExt cx="457200" cy="486762"/>
          </a:xfrm>
        </p:grpSpPr>
        <p:sp>
          <p:nvSpPr>
            <p:cNvPr id="101" name="正方形/長方形 100"/>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2" name="グループ化 101"/>
            <p:cNvGrpSpPr>
              <a:grpSpLocks noChangeAspect="1"/>
            </p:cNvGrpSpPr>
            <p:nvPr/>
          </p:nvGrpSpPr>
          <p:grpSpPr bwMode="gray">
            <a:xfrm>
              <a:off x="562146" y="2207195"/>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3" name="グループ化 102"/>
            <p:cNvGrpSpPr>
              <a:grpSpLocks noChangeAspect="1"/>
            </p:cNvGrpSpPr>
            <p:nvPr/>
          </p:nvGrpSpPr>
          <p:grpSpPr bwMode="gray">
            <a:xfrm>
              <a:off x="770594" y="2203061"/>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4" name="グループ化 103"/>
            <p:cNvGrpSpPr>
              <a:grpSpLocks noChangeAspect="1"/>
            </p:cNvGrpSpPr>
            <p:nvPr/>
          </p:nvGrpSpPr>
          <p:grpSpPr bwMode="gray">
            <a:xfrm>
              <a:off x="562146" y="1969724"/>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69750" y="1969724"/>
              <a:ext cx="175160" cy="195072"/>
              <a:chOff x="863600" y="1071564"/>
              <a:chExt cx="823913" cy="917576"/>
            </a:xfrm>
          </p:grpSpPr>
          <p:sp>
            <p:nvSpPr>
              <p:cNvPr id="106" name="フリーフォーム 10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114" name="図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356" y="2347734"/>
            <a:ext cx="1074912" cy="403563"/>
          </a:xfrm>
          <a:prstGeom prst="rect">
            <a:avLst/>
          </a:prstGeom>
        </p:spPr>
      </p:pic>
      <p:graphicFrame>
        <p:nvGraphicFramePr>
          <p:cNvPr id="125" name="表 124"/>
          <p:cNvGraphicFramePr>
            <a:graphicFrameLocks noGrp="1"/>
          </p:cNvGraphicFramePr>
          <p:nvPr>
            <p:extLst/>
          </p:nvPr>
        </p:nvGraphicFramePr>
        <p:xfrm>
          <a:off x="5924523" y="2552162"/>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2547023643"/>
                  </a:ext>
                </a:extLst>
              </a:tr>
            </a:tbl>
          </a:graphicData>
        </a:graphic>
      </p:graphicFrame>
      <p:sp>
        <p:nvSpPr>
          <p:cNvPr id="126" name="テキスト ボックス 125"/>
          <p:cNvSpPr txBox="1"/>
          <p:nvPr/>
        </p:nvSpPr>
        <p:spPr>
          <a:xfrm>
            <a:off x="4694166" y="3192452"/>
            <a:ext cx="430887" cy="1927835"/>
          </a:xfrm>
          <a:prstGeom prst="rect">
            <a:avLst/>
          </a:prstGeom>
          <a:noFill/>
        </p:spPr>
        <p:txBody>
          <a:bodyPr vert="eaVert" wrap="none" rtlCol="0">
            <a:spAutoFit/>
          </a:bodyPr>
          <a:lstStyle/>
          <a:p>
            <a:r>
              <a:rPr lang="en-US" altLang="ja-JP" sz="1600" b="1" dirty="0" smtClean="0">
                <a:solidFill>
                  <a:srgbClr val="FF0000"/>
                </a:solidFill>
              </a:rPr>
              <a:t>Substitute value </a:t>
            </a:r>
            <a:endParaRPr lang="ja-JP" altLang="en-US" sz="1600" b="1" dirty="0">
              <a:solidFill>
                <a:srgbClr val="FF0000"/>
              </a:solidFill>
            </a:endParaRPr>
          </a:p>
        </p:txBody>
      </p:sp>
      <p:graphicFrame>
        <p:nvGraphicFramePr>
          <p:cNvPr id="58" name="表 57"/>
          <p:cNvGraphicFramePr>
            <a:graphicFrameLocks noGrp="1"/>
          </p:cNvGraphicFramePr>
          <p:nvPr>
            <p:extLst/>
          </p:nvPr>
        </p:nvGraphicFramePr>
        <p:xfrm>
          <a:off x="5924523" y="3549610"/>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473015831"/>
                  </a:ext>
                </a:extLst>
              </a:tr>
            </a:tbl>
          </a:graphicData>
        </a:graphic>
      </p:graphicFrame>
      <p:graphicFrame>
        <p:nvGraphicFramePr>
          <p:cNvPr id="59" name="表 58"/>
          <p:cNvGraphicFramePr>
            <a:graphicFrameLocks noGrp="1"/>
          </p:cNvGraphicFramePr>
          <p:nvPr>
            <p:extLst/>
          </p:nvPr>
        </p:nvGraphicFramePr>
        <p:xfrm>
          <a:off x="5924523" y="4550278"/>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229471011"/>
                  </a:ext>
                </a:extLst>
              </a:tr>
            </a:tbl>
          </a:graphicData>
        </a:graphic>
      </p:graphicFrame>
      <p:sp>
        <p:nvSpPr>
          <p:cNvPr id="62" name="楕円 61"/>
          <p:cNvSpPr/>
          <p:nvPr/>
        </p:nvSpPr>
        <p:spPr bwMode="auto">
          <a:xfrm>
            <a:off x="6327925" y="2709186"/>
            <a:ext cx="543344" cy="207156"/>
          </a:xfrm>
          <a:prstGeom prst="ellipse">
            <a:avLst/>
          </a:prstGeom>
          <a:noFill/>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3" name="楕円 62"/>
          <p:cNvSpPr/>
          <p:nvPr/>
        </p:nvSpPr>
        <p:spPr bwMode="auto">
          <a:xfrm>
            <a:off x="6356612" y="3714744"/>
            <a:ext cx="543344" cy="207156"/>
          </a:xfrm>
          <a:prstGeom prst="ellipse">
            <a:avLst/>
          </a:prstGeom>
          <a:noFill/>
          <a:ln>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4" name="楕円 63"/>
          <p:cNvSpPr/>
          <p:nvPr/>
        </p:nvSpPr>
        <p:spPr bwMode="auto">
          <a:xfrm>
            <a:off x="6806815" y="4913214"/>
            <a:ext cx="543344" cy="207156"/>
          </a:xfrm>
          <a:prstGeom prst="ellipse">
            <a:avLst/>
          </a:prstGeom>
          <a:noFill/>
          <a:ln>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正方形/長方形 64"/>
          <p:cNvSpPr/>
          <p:nvPr/>
        </p:nvSpPr>
        <p:spPr bwMode="auto">
          <a:xfrm>
            <a:off x="9240280" y="2676081"/>
            <a:ext cx="1180353" cy="675525"/>
          </a:xfrm>
          <a:prstGeom prst="rect">
            <a:avLst/>
          </a:prstGeom>
          <a:solidFill>
            <a:schemeClr val="lt1"/>
          </a:solidFill>
          <a:ln w="9525">
            <a:solidFill>
              <a:srgbClr val="FF0000"/>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err="1">
                <a:solidFill>
                  <a:srgbClr val="FF0000"/>
                </a:solidFill>
                <a:latin typeface="+mj-ea"/>
                <a:ea typeface="+mj-ea"/>
              </a:rPr>
              <a:t>VAR_value</a:t>
            </a:r>
            <a:endParaRPr lang="en-US" altLang="ja-JP" sz="1067" b="1" dirty="0">
              <a:solidFill>
                <a:srgbClr val="FF0000"/>
              </a:solidFill>
              <a:latin typeface="+mj-ea"/>
              <a:ea typeface="+mj-ea"/>
            </a:endParaRPr>
          </a:p>
        </p:txBody>
      </p:sp>
      <p:sp>
        <p:nvSpPr>
          <p:cNvPr id="66" name="楕円 65"/>
          <p:cNvSpPr/>
          <p:nvPr/>
        </p:nvSpPr>
        <p:spPr bwMode="auto">
          <a:xfrm>
            <a:off x="9343953" y="255684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67" name="正方形/長方形 66"/>
          <p:cNvSpPr/>
          <p:nvPr/>
        </p:nvSpPr>
        <p:spPr bwMode="auto">
          <a:xfrm>
            <a:off x="9232428" y="3645138"/>
            <a:ext cx="1180353" cy="675525"/>
          </a:xfrm>
          <a:prstGeom prst="rect">
            <a:avLst/>
          </a:prstGeom>
          <a:solidFill>
            <a:schemeClr val="lt1"/>
          </a:solidFill>
          <a:ln w="9525">
            <a:solidFill>
              <a:schemeClr val="accent3">
                <a:lumMod val="75000"/>
                <a:lumOff val="25000"/>
              </a:schemeClr>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chemeClr val="accent3">
                    <a:lumMod val="75000"/>
                    <a:lumOff val="25000"/>
                  </a:schemeClr>
                </a:solidFill>
                <a:latin typeface="+mj-ea"/>
                <a:ea typeface="+mj-ea"/>
              </a:rPr>
              <a:t>VAR_value1</a:t>
            </a:r>
          </a:p>
          <a:p>
            <a:r>
              <a:rPr lang="en-US" altLang="ja-JP" sz="1067" b="1" dirty="0">
                <a:solidFill>
                  <a:schemeClr val="accent3">
                    <a:lumMod val="75000"/>
                    <a:lumOff val="25000"/>
                  </a:schemeClr>
                </a:solidFill>
                <a:latin typeface="+mj-ea"/>
                <a:ea typeface="+mj-ea"/>
              </a:rPr>
              <a:t>VAR_value2</a:t>
            </a:r>
          </a:p>
        </p:txBody>
      </p:sp>
      <p:sp>
        <p:nvSpPr>
          <p:cNvPr id="68" name="楕円 67"/>
          <p:cNvSpPr/>
          <p:nvPr/>
        </p:nvSpPr>
        <p:spPr bwMode="auto">
          <a:xfrm>
            <a:off x="9336101" y="3525904"/>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69" name="正方形/長方形 68"/>
          <p:cNvSpPr/>
          <p:nvPr/>
        </p:nvSpPr>
        <p:spPr bwMode="auto">
          <a:xfrm>
            <a:off x="9232428" y="4614195"/>
            <a:ext cx="1180353" cy="675525"/>
          </a:xfrm>
          <a:prstGeom prst="rect">
            <a:avLst/>
          </a:prstGeom>
          <a:solidFill>
            <a:schemeClr val="lt1"/>
          </a:solidFill>
          <a:ln w="9525">
            <a:solidFill>
              <a:srgbClr val="002060"/>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rgbClr val="002060"/>
                </a:solidFill>
                <a:latin typeface="+mj-ea"/>
                <a:ea typeface="+mj-ea"/>
              </a:rPr>
              <a:t>VAR_value1</a:t>
            </a:r>
          </a:p>
          <a:p>
            <a:r>
              <a:rPr lang="en-US" altLang="ja-JP" sz="1067" b="1" dirty="0">
                <a:solidFill>
                  <a:srgbClr val="002060"/>
                </a:solidFill>
                <a:latin typeface="+mj-ea"/>
                <a:ea typeface="+mj-ea"/>
              </a:rPr>
              <a:t>VAR_value2</a:t>
            </a:r>
          </a:p>
        </p:txBody>
      </p:sp>
      <p:sp>
        <p:nvSpPr>
          <p:cNvPr id="70" name="楕円 69"/>
          <p:cNvSpPr/>
          <p:nvPr/>
        </p:nvSpPr>
        <p:spPr bwMode="auto">
          <a:xfrm>
            <a:off x="9336101" y="4494961"/>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1" name="楕円 70"/>
          <p:cNvSpPr/>
          <p:nvPr/>
        </p:nvSpPr>
        <p:spPr bwMode="auto">
          <a:xfrm>
            <a:off x="6781261" y="3723426"/>
            <a:ext cx="543344" cy="207156"/>
          </a:xfrm>
          <a:prstGeom prst="ellipse">
            <a:avLst/>
          </a:prstGeom>
          <a:no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2" name="楕円 71"/>
          <p:cNvSpPr/>
          <p:nvPr/>
        </p:nvSpPr>
        <p:spPr bwMode="auto">
          <a:xfrm>
            <a:off x="5927105" y="4890318"/>
            <a:ext cx="543344" cy="207156"/>
          </a:xfrm>
          <a:prstGeom prst="ellipse">
            <a:avLst/>
          </a:prstGeom>
          <a:noFill/>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7" name="直線矢印コネクタ 6"/>
          <p:cNvCxnSpPr>
            <a:stCxn id="71" idx="7"/>
          </p:cNvCxnSpPr>
          <p:nvPr/>
        </p:nvCxnSpPr>
        <p:spPr bwMode="auto">
          <a:xfrm flipV="1">
            <a:off x="7245035" y="2996720"/>
            <a:ext cx="2047979" cy="757044"/>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直線矢印コネクタ 76"/>
          <p:cNvCxnSpPr>
            <a:stCxn id="72" idx="7"/>
          </p:cNvCxnSpPr>
          <p:nvPr/>
        </p:nvCxnSpPr>
        <p:spPr bwMode="auto">
          <a:xfrm flipV="1">
            <a:off x="6390879" y="4127866"/>
            <a:ext cx="2942775" cy="792789"/>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63" idx="6"/>
          </p:cNvCxnSpPr>
          <p:nvPr/>
        </p:nvCxnSpPr>
        <p:spPr bwMode="auto">
          <a:xfrm>
            <a:off x="6899957" y="3818322"/>
            <a:ext cx="2386284" cy="110202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7" name="直線矢印コネクタ 126"/>
          <p:cNvCxnSpPr>
            <a:stCxn id="62" idx="5"/>
          </p:cNvCxnSpPr>
          <p:nvPr/>
        </p:nvCxnSpPr>
        <p:spPr bwMode="auto">
          <a:xfrm>
            <a:off x="6791699" y="2886004"/>
            <a:ext cx="2492979" cy="1036056"/>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8" name="直線矢印コネクタ 127"/>
          <p:cNvCxnSpPr>
            <a:stCxn id="64" idx="6"/>
          </p:cNvCxnSpPr>
          <p:nvPr/>
        </p:nvCxnSpPr>
        <p:spPr bwMode="auto">
          <a:xfrm>
            <a:off x="7350159" y="5016793"/>
            <a:ext cx="1949628" cy="322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 2"/>
          <p:cNvSpPr/>
          <p:nvPr/>
        </p:nvSpPr>
        <p:spPr bwMode="auto">
          <a:xfrm>
            <a:off x="7577752" y="3525858"/>
            <a:ext cx="1372982" cy="998668"/>
          </a:xfrm>
          <a:prstGeom prst="roundRect">
            <a:avLst/>
          </a:prstGeom>
          <a:solidFill>
            <a:schemeClr val="lt1">
              <a:alpha val="7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400" b="1" dirty="0" smtClean="0">
                <a:solidFill>
                  <a:srgbClr val="FF0000"/>
                </a:solidFill>
                <a:latin typeface="+mn-ea"/>
              </a:rPr>
              <a:t>Link formats</a:t>
            </a:r>
            <a:r>
              <a:rPr kumimoji="1" lang="ja-JP" altLang="en-US" sz="1400" b="1" dirty="0" smtClean="0">
                <a:solidFill>
                  <a:srgbClr val="FF0000"/>
                </a:solidFill>
                <a:latin typeface="+mn-ea"/>
              </a:rPr>
              <a:t> </a:t>
            </a:r>
            <a:endParaRPr kumimoji="1" lang="en-US" altLang="ja-JP" sz="1400" b="1" dirty="0" smtClean="0">
              <a:solidFill>
                <a:srgbClr val="FF0000"/>
              </a:solidFill>
              <a:latin typeface="+mn-ea"/>
            </a:endParaRPr>
          </a:p>
          <a:p>
            <a:r>
              <a:rPr lang="ja-JP" altLang="en-US" sz="1400" b="1" dirty="0" smtClean="0">
                <a:solidFill>
                  <a:srgbClr val="FF0000"/>
                </a:solidFill>
                <a:latin typeface="+mn-ea"/>
              </a:rPr>
              <a:t>・</a:t>
            </a:r>
            <a:r>
              <a:rPr lang="en-US" altLang="ja-JP" sz="1400" b="1" dirty="0" smtClean="0">
                <a:solidFill>
                  <a:srgbClr val="FF0000"/>
                </a:solidFill>
                <a:latin typeface="+mn-ea"/>
              </a:rPr>
              <a:t>Value</a:t>
            </a:r>
          </a:p>
          <a:p>
            <a:r>
              <a:rPr kumimoji="1" lang="ja-JP" altLang="en-US" sz="1400" b="1" dirty="0" smtClean="0">
                <a:solidFill>
                  <a:srgbClr val="FF0000"/>
                </a:solidFill>
                <a:latin typeface="+mn-ea"/>
              </a:rPr>
              <a:t>・</a:t>
            </a:r>
            <a:r>
              <a:rPr kumimoji="1" lang="en-US" altLang="ja-JP" sz="1400" b="1" dirty="0" smtClean="0">
                <a:solidFill>
                  <a:srgbClr val="FF0000"/>
                </a:solidFill>
                <a:latin typeface="+mn-ea"/>
              </a:rPr>
              <a:t>Key</a:t>
            </a:r>
          </a:p>
          <a:p>
            <a:r>
              <a:rPr lang="ja-JP" altLang="en-US" sz="1400" b="1" dirty="0" smtClean="0">
                <a:solidFill>
                  <a:srgbClr val="FF0000"/>
                </a:solidFill>
                <a:latin typeface="+mn-ea"/>
              </a:rPr>
              <a:t>・</a:t>
            </a:r>
            <a:r>
              <a:rPr lang="en-US" altLang="ja-JP" sz="1400" b="1" dirty="0" smtClean="0">
                <a:solidFill>
                  <a:srgbClr val="FF0000"/>
                </a:solidFill>
                <a:latin typeface="+mn-ea"/>
              </a:rPr>
              <a:t>Key-Value</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933987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3634"/>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Value type is a basic type and links the values inside the chart to the variables. It can be used for many things, such as for system settings and command line arguments.</a:t>
            </a:r>
          </a:p>
          <a:p>
            <a:endParaRPr lang="en-US" altLang="ja-JP" sz="800" b="1" dirty="0">
              <a:latin typeface="+mj-ea"/>
              <a:ea typeface="+mj-ea"/>
            </a:endParaRPr>
          </a:p>
          <a:p>
            <a:r>
              <a:rPr lang="en-US" altLang="ja-JP" sz="1867" b="1" dirty="0" smtClean="0">
                <a:latin typeface="+mj-ea"/>
              </a:rPr>
              <a:t>The following illustrates how variables are linked to each of the server type settings.</a:t>
            </a: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r>
              <a:rPr lang="en-US" altLang="ja-JP" sz="1867" b="1" dirty="0" smtClean="0">
                <a:latin typeface="+mj-ea"/>
                <a:ea typeface="+mj-ea"/>
              </a:rPr>
              <a:t>In the example above, each value in “web2” is linked with the job variables.</a:t>
            </a: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Linking Central management and automatic execution</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① </a:t>
            </a:r>
            <a:r>
              <a:rPr lang="en-US" altLang="ja-JP" sz="2400" b="1" dirty="0">
                <a:latin typeface="+mj-ea"/>
              </a:rPr>
              <a:t>How to use Value-types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smtClean="0"/>
              <a:t>(Conductor)</a:t>
            </a:r>
            <a:endParaRPr lang="en-US" altLang="ja-JP" sz="1600" b="1" dirty="0"/>
          </a:p>
        </p:txBody>
      </p:sp>
      <p:graphicFrame>
        <p:nvGraphicFramePr>
          <p:cNvPr id="10" name="表 9"/>
          <p:cNvGraphicFramePr>
            <a:graphicFrameLocks noGrp="1"/>
          </p:cNvGraphicFramePr>
          <p:nvPr>
            <p:extLst>
              <p:ext uri="{D42A27DB-BD31-4B8C-83A1-F6EECF244321}">
                <p14:modId xmlns:p14="http://schemas.microsoft.com/office/powerpoint/2010/main" val="3222961523"/>
              </p:ext>
            </p:extLst>
          </p:nvPr>
        </p:nvGraphicFramePr>
        <p:xfrm>
          <a:off x="3287610" y="3330410"/>
          <a:ext cx="4269987"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775018">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257808">
                  <a:extLst>
                    <a:ext uri="{9D8B030D-6E8A-4147-A177-3AD203B41FA5}">
                      <a16:colId xmlns:a16="http://schemas.microsoft.com/office/drawing/2014/main" val="2247829396"/>
                    </a:ext>
                  </a:extLst>
                </a:gridCol>
              </a:tblGrid>
              <a:tr h="144020">
                <a:tc>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smtClean="0">
                          <a:solidFill>
                            <a:schemeClr val="bg2"/>
                          </a:solidFill>
                        </a:rPr>
                        <a:t>Time</a:t>
                      </a:r>
                      <a:br>
                        <a:rPr kumimoji="1" lang="en-US" altLang="ja-JP" sz="1400" b="1" dirty="0" smtClean="0">
                          <a:solidFill>
                            <a:schemeClr val="bg2"/>
                          </a:solidFill>
                        </a:rPr>
                      </a:br>
                      <a:r>
                        <a:rPr kumimoji="1" lang="en-US" altLang="ja-JP" sz="1400" b="1" dirty="0" smtClean="0">
                          <a:solidFill>
                            <a:schemeClr val="bg2"/>
                          </a:solidFill>
                        </a:rPr>
                        <a:t>out</a:t>
                      </a:r>
                    </a:p>
                  </a:txBody>
                  <a:tcPr>
                    <a:solidFill>
                      <a:srgbClr val="002060"/>
                    </a:solidFill>
                  </a:tcPr>
                </a:tc>
                <a:tc>
                  <a:txBody>
                    <a:bodyPr/>
                    <a:lstStyle/>
                    <a:p>
                      <a:pPr algn="ctr"/>
                      <a:r>
                        <a:rPr kumimoji="1" lang="en-US" altLang="ja-JP" sz="1400" b="1" dirty="0" smtClean="0">
                          <a:solidFill>
                            <a:schemeClr val="bg2"/>
                          </a:solidFill>
                        </a:rPr>
                        <a:t>Threads</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SELinux</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smtClean="0"/>
                        <a:t>web1</a:t>
                      </a:r>
                      <a:endParaRPr kumimoji="1" lang="ja-JP" altLang="en-US" sz="1400" b="1" dirty="0"/>
                    </a:p>
                  </a:txBody>
                  <a:tcPr/>
                </a:tc>
                <a:tc>
                  <a:txBody>
                    <a:bodyPr/>
                    <a:lstStyle/>
                    <a:p>
                      <a:pPr algn="ctr"/>
                      <a:r>
                        <a:rPr kumimoji="1" lang="en-US" altLang="ja-JP" sz="1400" b="1" dirty="0" smtClean="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3047509718"/>
                  </a:ext>
                </a:extLst>
              </a:tr>
              <a:tr h="0">
                <a:tc>
                  <a:txBody>
                    <a:bodyPr/>
                    <a:lstStyle/>
                    <a:p>
                      <a:r>
                        <a:rPr kumimoji="1" lang="en-US" altLang="ja-JP" sz="1400" b="1" dirty="0" smtClean="0"/>
                        <a:t>web2</a:t>
                      </a:r>
                      <a:endParaRPr kumimoji="1" lang="ja-JP" altLang="en-US" sz="1400" b="1" dirty="0"/>
                    </a:p>
                  </a:txBody>
                  <a:tcPr/>
                </a:tc>
                <a:tc>
                  <a:txBody>
                    <a:bodyPr/>
                    <a:lstStyle/>
                    <a:p>
                      <a:pPr algn="ctr"/>
                      <a:r>
                        <a:rPr kumimoji="1" lang="en-US" altLang="ja-JP" sz="1400" b="1" dirty="0" smtClean="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algn="ctr"/>
                      <a:r>
                        <a:rPr kumimoji="1" lang="en-US" altLang="ja-JP" sz="1400" b="1" dirty="0" smtClean="0">
                          <a:solidFill>
                            <a:schemeClr val="tx1"/>
                          </a:solidFill>
                        </a:rPr>
                        <a:t>30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50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permissive</a:t>
                      </a:r>
                      <a:endParaRPr kumimoji="1" lang="ja-JP" altLang="en-US" sz="1400" b="1" dirty="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760370" y="3128060"/>
            <a:ext cx="2908244" cy="166913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882398"/>
            <a:ext cx="13922" cy="227484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976400" y="3514520"/>
            <a:ext cx="2481870" cy="99463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VAR_timeout</a:t>
            </a:r>
            <a:r>
              <a:rPr lang="en-US" altLang="ja-JP" sz="1400" b="1" dirty="0" smtClean="0">
                <a:latin typeface="+mj-ea"/>
                <a:ea typeface="+mj-ea"/>
              </a:rPr>
              <a:t>: </a:t>
            </a:r>
            <a:r>
              <a:rPr lang="en-US" altLang="ja-JP" sz="1400" b="1" dirty="0" smtClean="0">
                <a:solidFill>
                  <a:srgbClr val="FF0000"/>
                </a:solidFill>
                <a:latin typeface="+mj-ea"/>
                <a:ea typeface="+mj-ea"/>
              </a:rPr>
              <a:t>60</a:t>
            </a:r>
          </a:p>
          <a:p>
            <a:r>
              <a:rPr lang="en-US" altLang="ja-JP" sz="1400" b="1" dirty="0" err="1" smtClean="0">
                <a:latin typeface="+mj-ea"/>
                <a:ea typeface="+mj-ea"/>
              </a:rPr>
              <a:t>VAR_thread</a:t>
            </a:r>
            <a:r>
              <a:rPr lang="en-US" altLang="ja-JP" sz="1400" b="1" dirty="0" smtClean="0">
                <a:latin typeface="+mj-ea"/>
                <a:ea typeface="+mj-ea"/>
              </a:rPr>
              <a:t>: </a:t>
            </a:r>
            <a:r>
              <a:rPr lang="en-US" altLang="ja-JP" sz="1400" b="1" dirty="0" smtClean="0">
                <a:solidFill>
                  <a:srgbClr val="FF0000"/>
                </a:solidFill>
                <a:latin typeface="+mj-ea"/>
                <a:ea typeface="+mj-ea"/>
              </a:rPr>
              <a:t>200</a:t>
            </a:r>
          </a:p>
          <a:p>
            <a:r>
              <a:rPr lang="en-US" altLang="ja-JP" sz="1400" b="1" dirty="0" err="1" smtClean="0">
                <a:latin typeface="+mj-ea"/>
                <a:ea typeface="+mj-ea"/>
              </a:rPr>
              <a:t>VAR_selinux</a:t>
            </a:r>
            <a:r>
              <a:rPr lang="en-US" altLang="ja-JP" sz="1400" b="1" dirty="0">
                <a:latin typeface="+mj-ea"/>
                <a:ea typeface="+mj-ea"/>
              </a:rPr>
              <a:t>: </a:t>
            </a:r>
            <a:r>
              <a:rPr lang="en-US" altLang="ja-JP" sz="1400" b="1" dirty="0">
                <a:solidFill>
                  <a:srgbClr val="FF0000"/>
                </a:solidFill>
                <a:latin typeface="+mj-ea"/>
                <a:ea typeface="+mj-ea"/>
              </a:rPr>
              <a:t>enforcing</a:t>
            </a:r>
          </a:p>
        </p:txBody>
      </p:sp>
      <p:sp>
        <p:nvSpPr>
          <p:cNvPr id="14" name="楕円 13"/>
          <p:cNvSpPr/>
          <p:nvPr/>
        </p:nvSpPr>
        <p:spPr bwMode="auto">
          <a:xfrm>
            <a:off x="8891955" y="330954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3" name="テキスト ボックス 2"/>
          <p:cNvSpPr txBox="1"/>
          <p:nvPr/>
        </p:nvSpPr>
        <p:spPr>
          <a:xfrm>
            <a:off x="8645443" y="2835952"/>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
        <p:nvSpPr>
          <p:cNvPr id="17" name="正方形/長方形 16"/>
          <p:cNvSpPr/>
          <p:nvPr/>
        </p:nvSpPr>
        <p:spPr bwMode="auto">
          <a:xfrm>
            <a:off x="3251605" y="4109880"/>
            <a:ext cx="4481017"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9" name="直線矢印コネクタ 38"/>
          <p:cNvCxnSpPr>
            <a:stCxn id="17" idx="3"/>
          </p:cNvCxnSpPr>
          <p:nvPr/>
        </p:nvCxnSpPr>
        <p:spPr bwMode="auto">
          <a:xfrm flipV="1">
            <a:off x="7732622" y="3830320"/>
            <a:ext cx="1330098" cy="47037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7768627" y="4023360"/>
            <a:ext cx="1273773" cy="27733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V="1">
            <a:off x="7768627" y="4216400"/>
            <a:ext cx="1283933" cy="8429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8888064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61752" y="1270527"/>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smtClean="0">
              <a:latin typeface="+mj-ea"/>
              <a:ea typeface="+mj-ea"/>
            </a:endParaRPr>
          </a:p>
          <a:p>
            <a:r>
              <a:rPr lang="en-US" altLang="ja-JP" sz="1867" b="1" dirty="0" smtClean="0">
                <a:latin typeface="+mj-ea"/>
                <a:ea typeface="+mj-ea"/>
              </a:rPr>
              <a:t>Key type is used to tie table column names to variables. It is mainly used as a flag. The following shows an example on how variables are linked to running services on a server.</a:t>
            </a: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a:p>
            <a:r>
              <a:rPr lang="en-US" altLang="ja-JP" sz="1867" b="1" dirty="0" smtClean="0">
                <a:latin typeface="+mj-ea"/>
                <a:ea typeface="+mj-ea"/>
              </a:rPr>
              <a:t>In the example above, “Web2” has the columns, “</a:t>
            </a:r>
            <a:r>
              <a:rPr lang="en-US" altLang="ja-JP" sz="1867" b="1" dirty="0" err="1" smtClean="0">
                <a:latin typeface="+mj-ea"/>
                <a:ea typeface="+mj-ea"/>
              </a:rPr>
              <a:t>httpd</a:t>
            </a:r>
            <a:r>
              <a:rPr lang="en-US" altLang="ja-JP" sz="1867" b="1" dirty="0" smtClean="0">
                <a:latin typeface="+mj-ea"/>
                <a:ea typeface="+mj-ea"/>
              </a:rPr>
              <a:t>” and ”</a:t>
            </a:r>
            <a:r>
              <a:rPr lang="en-US" altLang="ja-JP" sz="1867" b="1" dirty="0" err="1" smtClean="0">
                <a:latin typeface="+mj-ea"/>
                <a:ea typeface="+mj-ea"/>
              </a:rPr>
              <a:t>firefalld</a:t>
            </a:r>
            <a:r>
              <a:rPr lang="en-US" altLang="ja-JP" sz="1867" b="1" dirty="0" smtClean="0">
                <a:latin typeface="+mj-ea"/>
                <a:ea typeface="+mj-ea"/>
              </a:rPr>
              <a:t>” set to “yes”, so the column names will be linked to the values of the variables and then execute the job.</a:t>
            </a:r>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p:txBody>
      </p:sp>
      <p:sp>
        <p:nvSpPr>
          <p:cNvPr id="15" name="正方形/長方形 14"/>
          <p:cNvSpPr/>
          <p:nvPr/>
        </p:nvSpPr>
        <p:spPr bwMode="auto">
          <a:xfrm>
            <a:off x="8760370" y="2623990"/>
            <a:ext cx="2908244" cy="195717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Linking Central management and automatic execution</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smtClean="0">
                <a:latin typeface="+mj-ea"/>
              </a:rPr>
              <a:t>② </a:t>
            </a:r>
            <a:r>
              <a:rPr lang="en-US" altLang="ja-JP" sz="2400" b="1" dirty="0">
                <a:latin typeface="+mj-ea"/>
              </a:rPr>
              <a:t>How to use Key-types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smtClean="0"/>
              <a:t>(Conductor)</a:t>
            </a:r>
            <a:endParaRPr lang="en-US" altLang="ja-JP" sz="1600" b="1" dirty="0"/>
          </a:p>
        </p:txBody>
      </p:sp>
      <p:graphicFrame>
        <p:nvGraphicFramePr>
          <p:cNvPr id="3" name="表 2"/>
          <p:cNvGraphicFramePr>
            <a:graphicFrameLocks noGrp="1"/>
          </p:cNvGraphicFramePr>
          <p:nvPr>
            <p:extLst>
              <p:ext uri="{D42A27DB-BD31-4B8C-83A1-F6EECF244321}">
                <p14:modId xmlns:p14="http://schemas.microsoft.com/office/powerpoint/2010/main" val="3917238195"/>
              </p:ext>
            </p:extLst>
          </p:nvPr>
        </p:nvGraphicFramePr>
        <p:xfrm>
          <a:off x="3287610" y="2970360"/>
          <a:ext cx="4397161" cy="15240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080000">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080000">
                  <a:extLst>
                    <a:ext uri="{9D8B030D-6E8A-4147-A177-3AD203B41FA5}">
                      <a16:colId xmlns:a16="http://schemas.microsoft.com/office/drawing/2014/main" val="2247829396"/>
                    </a:ext>
                  </a:extLst>
                </a:gridCol>
              </a:tblGrid>
              <a:tr h="144020">
                <a:tc rowSpan="2">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gridSpan="3">
                  <a:txBody>
                    <a:bodyPr/>
                    <a:lstStyle/>
                    <a:p>
                      <a:pPr algn="ctr"/>
                      <a:r>
                        <a:rPr kumimoji="1" lang="en-US" altLang="ja-JP" sz="1400" b="1" dirty="0" err="1" smtClean="0">
                          <a:solidFill>
                            <a:schemeClr val="bg2"/>
                          </a:solidFill>
                        </a:rPr>
                        <a:t>Systemctl</a:t>
                      </a:r>
                      <a:r>
                        <a:rPr kumimoji="1" lang="en-US" altLang="ja-JP" sz="1400" b="1" baseline="0" dirty="0" smtClean="0">
                          <a:solidFill>
                            <a:schemeClr val="bg2"/>
                          </a:solidFill>
                        </a:rPr>
                        <a:t> Service name</a:t>
                      </a:r>
                      <a:endParaRPr kumimoji="1" lang="ja-JP" altLang="en-US" sz="1400" b="1" dirty="0">
                        <a:solidFill>
                          <a:schemeClr val="bg2"/>
                        </a:solidFill>
                      </a:endParaRPr>
                    </a:p>
                  </a:txBody>
                  <a:tcPr>
                    <a:solidFill>
                      <a:srgbClr val="002060"/>
                    </a:solidFill>
                  </a:tcPr>
                </a:tc>
                <a:tc hMerge="1">
                  <a:txBody>
                    <a:bodyPr/>
                    <a:lstStyle/>
                    <a:p>
                      <a:endParaRPr kumimoji="1" lang="ja-JP" altLang="en-US" sz="1400" b="1" dirty="0">
                        <a:solidFill>
                          <a:schemeClr val="bg2"/>
                        </a:solidFill>
                      </a:endParaRPr>
                    </a:p>
                  </a:txBody>
                  <a:tcPr>
                    <a:solidFill>
                      <a:schemeClr val="accent2"/>
                    </a:solidFill>
                  </a:tcPr>
                </a:tc>
                <a:tc hMerge="1">
                  <a:txBody>
                    <a:bodyPr/>
                    <a:lstStyle/>
                    <a:p>
                      <a:endParaRPr kumimoji="1" lang="ja-JP" altLang="en-US" sz="1400" b="1" dirty="0">
                        <a:solidFill>
                          <a:schemeClr val="bg2"/>
                        </a:solidFill>
                      </a:endParaRPr>
                    </a:p>
                  </a:txBody>
                  <a:tcPr>
                    <a:solidFill>
                      <a:schemeClr val="accent2"/>
                    </a:solidFill>
                  </a:tcPr>
                </a:tc>
                <a:extLst>
                  <a:ext uri="{0D108BD9-81ED-4DB2-BD59-A6C34878D82A}">
                    <a16:rowId xmlns:a16="http://schemas.microsoft.com/office/drawing/2014/main" val="3592729397"/>
                  </a:ext>
                </a:extLst>
              </a:tr>
              <a:tr h="144020">
                <a:tc vMerge="1">
                  <a:txBody>
                    <a:bodyPr/>
                    <a:lstStyle/>
                    <a:p>
                      <a:endParaRPr kumimoji="1" lang="ja-JP" altLang="en-US" sz="1400" b="1" dirty="0">
                        <a:solidFill>
                          <a:schemeClr val="bg2"/>
                        </a:solidFill>
                      </a:endParaRPr>
                    </a:p>
                  </a:txBody>
                  <a:tcPr>
                    <a:solidFill>
                      <a:schemeClr val="accent2"/>
                    </a:solidFill>
                  </a:tcPr>
                </a:tc>
                <a:tc>
                  <a:txBody>
                    <a:bodyPr/>
                    <a:lstStyle/>
                    <a:p>
                      <a:pPr algn="ctr"/>
                      <a:r>
                        <a:rPr kumimoji="1" lang="en-US" altLang="ja-JP" sz="1400" b="1" dirty="0" err="1" smtClean="0">
                          <a:solidFill>
                            <a:schemeClr val="bg2"/>
                          </a:solidFill>
                        </a:rPr>
                        <a:t>httpd</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mariadb</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firewalld</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smtClean="0"/>
                        <a:t>web1</a:t>
                      </a: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extLst>
                  <a:ext uri="{0D108BD9-81ED-4DB2-BD59-A6C34878D82A}">
                    <a16:rowId xmlns:a16="http://schemas.microsoft.com/office/drawing/2014/main" val="3047509718"/>
                  </a:ext>
                </a:extLst>
              </a:tr>
              <a:tr h="0">
                <a:tc>
                  <a:txBody>
                    <a:bodyPr/>
                    <a:lstStyle/>
                    <a:p>
                      <a:r>
                        <a:rPr kumimoji="1" lang="en-US" altLang="ja-JP" sz="1400" b="1" dirty="0" smtClean="0"/>
                        <a:t>web2</a:t>
                      </a:r>
                      <a:endParaRPr kumimoji="1" lang="ja-JP" altLang="en-US" sz="1400" b="1" dirty="0"/>
                    </a:p>
                  </a:txBody>
                  <a:tcPr/>
                </a:tc>
                <a:tc>
                  <a:txBody>
                    <a:bodyPr/>
                    <a:lstStyle/>
                    <a:p>
                      <a:pPr algn="ctr"/>
                      <a:r>
                        <a:rPr kumimoji="1" lang="en-US" altLang="ja-JP" sz="1400" b="1" dirty="0" smtClean="0">
                          <a:solidFill>
                            <a:srgbClr val="FF0000"/>
                          </a:solidFill>
                        </a:rPr>
                        <a:t>yes</a:t>
                      </a:r>
                      <a:endParaRPr kumimoji="1" lang="ja-JP" altLang="en-US" sz="1400" b="1" dirty="0">
                        <a:solidFill>
                          <a:srgbClr val="FF0000"/>
                        </a:solidFill>
                      </a:endParaRPr>
                    </a:p>
                  </a:txBody>
                  <a:tcPr/>
                </a:tc>
                <a:tc>
                  <a:txBody>
                    <a:bodyPr/>
                    <a:lstStyle/>
                    <a:p>
                      <a:pPr algn="ctr"/>
                      <a:endParaRPr kumimoji="1" lang="ja-JP" altLang="en-US" sz="1400" b="1" dirty="0"/>
                    </a:p>
                  </a:txBody>
                  <a:tcPr/>
                </a:tc>
                <a:tc>
                  <a:txBody>
                    <a:bodyPr/>
                    <a:lstStyle/>
                    <a:p>
                      <a:pPr algn="ctr"/>
                      <a:r>
                        <a:rPr kumimoji="1" lang="en-US" altLang="ja-JP" sz="1400" b="1" dirty="0" smtClean="0">
                          <a:solidFill>
                            <a:srgbClr val="FF0000"/>
                          </a:solidFill>
                        </a:rPr>
                        <a:t>yes</a:t>
                      </a:r>
                      <a:endParaRPr kumimoji="1" lang="ja-JP" altLang="en-US" sz="1400" b="1" dirty="0">
                        <a:solidFill>
                          <a:srgbClr val="FF0000"/>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extLst>
                  <a:ext uri="{0D108BD9-81ED-4DB2-BD59-A6C34878D82A}">
                    <a16:rowId xmlns:a16="http://schemas.microsoft.com/office/drawing/2014/main" val="1195036935"/>
                  </a:ext>
                </a:extLst>
              </a:tr>
            </a:tbl>
          </a:graphicData>
        </a:graphic>
      </p:graphicFrame>
      <p:sp>
        <p:nvSpPr>
          <p:cNvPr id="4" name="楕円 3"/>
          <p:cNvSpPr/>
          <p:nvPr/>
        </p:nvSpPr>
        <p:spPr bwMode="auto">
          <a:xfrm>
            <a:off x="4403047" y="3210431"/>
            <a:ext cx="1119947" cy="392144"/>
          </a:xfrm>
          <a:prstGeom prst="ellipse">
            <a:avLst/>
          </a:prstGeom>
          <a:noFill/>
          <a:ln w="38100">
            <a:solidFill>
              <a:schemeClr val="accent3">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正方形/長方形 4"/>
          <p:cNvSpPr/>
          <p:nvPr/>
        </p:nvSpPr>
        <p:spPr bwMode="auto">
          <a:xfrm>
            <a:off x="3215600" y="3842497"/>
            <a:ext cx="4562675"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6657033" y="3222309"/>
            <a:ext cx="1023187" cy="392144"/>
          </a:xfrm>
          <a:prstGeom prst="ellipse">
            <a:avLst/>
          </a:prstGeom>
          <a:noFill/>
          <a:ln w="38100">
            <a:solidFill>
              <a:schemeClr val="accent6">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矢印コネクタ 6"/>
          <p:cNvCxnSpPr/>
          <p:nvPr/>
        </p:nvCxnSpPr>
        <p:spPr bwMode="auto">
          <a:xfrm>
            <a:off x="10200570" y="2378328"/>
            <a:ext cx="0" cy="263489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正方形/長方形 10"/>
          <p:cNvSpPr/>
          <p:nvPr/>
        </p:nvSpPr>
        <p:spPr bwMode="auto">
          <a:xfrm>
            <a:off x="9035974" y="3010450"/>
            <a:ext cx="2422296" cy="4278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VAR_service</a:t>
            </a:r>
            <a:r>
              <a:rPr lang="en-US" altLang="ja-JP" sz="1400" b="1" dirty="0" smtClean="0">
                <a:latin typeface="+mj-ea"/>
                <a:ea typeface="+mj-ea"/>
              </a:rPr>
              <a:t>: </a:t>
            </a:r>
            <a:r>
              <a:rPr lang="en-US" altLang="ja-JP" sz="1400" b="1" dirty="0" err="1" smtClean="0">
                <a:solidFill>
                  <a:schemeClr val="accent3">
                    <a:lumMod val="75000"/>
                    <a:lumOff val="25000"/>
                  </a:schemeClr>
                </a:solidFill>
                <a:latin typeface="+mj-ea"/>
                <a:ea typeface="+mj-ea"/>
              </a:rPr>
              <a:t>httpd</a:t>
            </a:r>
            <a:endParaRPr lang="en-US" altLang="ja-JP" sz="1400" b="1" dirty="0">
              <a:solidFill>
                <a:schemeClr val="accent3">
                  <a:lumMod val="75000"/>
                  <a:lumOff val="25000"/>
                </a:schemeClr>
              </a:solidFill>
              <a:latin typeface="+mj-ea"/>
              <a:ea typeface="+mj-ea"/>
            </a:endParaRPr>
          </a:p>
        </p:txBody>
      </p:sp>
      <p:sp>
        <p:nvSpPr>
          <p:cNvPr id="12" name="楕円 11"/>
          <p:cNvSpPr/>
          <p:nvPr/>
        </p:nvSpPr>
        <p:spPr bwMode="auto">
          <a:xfrm>
            <a:off x="8891955" y="280547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13" name="正方形/長方形 12"/>
          <p:cNvSpPr/>
          <p:nvPr/>
        </p:nvSpPr>
        <p:spPr bwMode="auto">
          <a:xfrm>
            <a:off x="9035974" y="3935770"/>
            <a:ext cx="2422296" cy="4278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VAR_service</a:t>
            </a:r>
            <a:r>
              <a:rPr lang="en-US" altLang="ja-JP" sz="1400" b="1" dirty="0" smtClean="0">
                <a:latin typeface="+mj-ea"/>
                <a:ea typeface="+mj-ea"/>
              </a:rPr>
              <a:t>: </a:t>
            </a:r>
            <a:r>
              <a:rPr lang="en-US" altLang="ja-JP" sz="1400" b="1" dirty="0" err="1" smtClean="0">
                <a:solidFill>
                  <a:schemeClr val="accent6">
                    <a:lumMod val="50000"/>
                    <a:lumOff val="50000"/>
                  </a:schemeClr>
                </a:solidFill>
                <a:latin typeface="+mj-ea"/>
                <a:ea typeface="+mj-ea"/>
              </a:rPr>
              <a:t>firewalld</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891955" y="373079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cxnSp>
        <p:nvCxnSpPr>
          <p:cNvPr id="51" name="曲線コネクタ 50"/>
          <p:cNvCxnSpPr>
            <a:stCxn id="24" idx="5"/>
            <a:endCxn id="13" idx="1"/>
          </p:cNvCxnSpPr>
          <p:nvPr/>
        </p:nvCxnSpPr>
        <p:spPr bwMode="auto">
          <a:xfrm rot="16200000" flipH="1">
            <a:off x="7986831" y="3100572"/>
            <a:ext cx="592690" cy="1505596"/>
          </a:xfrm>
          <a:prstGeom prst="curvedConnector2">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曲線コネクタ 53"/>
          <p:cNvCxnSpPr>
            <a:stCxn id="4" idx="0"/>
            <a:endCxn id="11" idx="1"/>
          </p:cNvCxnSpPr>
          <p:nvPr/>
        </p:nvCxnSpPr>
        <p:spPr bwMode="auto">
          <a:xfrm rot="16200000" flipH="1">
            <a:off x="6992515" y="1180937"/>
            <a:ext cx="13964" cy="4072953"/>
          </a:xfrm>
          <a:prstGeom prst="curvedConnector4">
            <a:avLst>
              <a:gd name="adj1" fmla="val -5511472"/>
              <a:gd name="adj2" fmla="val 79699"/>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8615884" y="2370304"/>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Tree>
    <p:extLst>
      <p:ext uri="{BB962C8B-B14F-4D97-AF65-F5344CB8AC3E}">
        <p14:creationId xmlns:p14="http://schemas.microsoft.com/office/powerpoint/2010/main" val="11830692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smtClean="0">
              <a:latin typeface="+mj-ea"/>
              <a:ea typeface="+mj-ea"/>
            </a:endParaRPr>
          </a:p>
          <a:p>
            <a:r>
              <a:rPr lang="en-US" altLang="ja-JP" sz="1867" b="1" dirty="0" smtClean="0">
                <a:latin typeface="+mj-ea"/>
                <a:ea typeface="+mj-ea"/>
              </a:rPr>
              <a:t>Key-Value types can be used to tie both they key and value to a variable. The following example shows how to set environment variables on the server using the Environment variable definition table.</a:t>
            </a:r>
            <a:endParaRPr lang="en-US" altLang="ja-JP" sz="1867" b="1" dirty="0" smtClean="0">
              <a:latin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a:p>
            <a:r>
              <a:rPr lang="en-US" altLang="ja-JP" sz="1867" b="1" dirty="0" smtClean="0">
                <a:latin typeface="+mj-ea"/>
                <a:ea typeface="+mj-ea"/>
              </a:rPr>
              <a:t>In the example above, the column name is the environment name.</a:t>
            </a:r>
          </a:p>
          <a:p>
            <a:endParaRPr lang="en-US" altLang="ja-JP" sz="1867" b="1" dirty="0">
              <a:latin typeface="+mj-ea"/>
              <a:ea typeface="+mj-ea"/>
            </a:endParaRPr>
          </a:p>
          <a:p>
            <a:r>
              <a:rPr lang="en-US" altLang="ja-JP" sz="1867" b="1" dirty="0" smtClean="0">
                <a:latin typeface="+mj-ea"/>
                <a:ea typeface="+mj-ea"/>
              </a:rPr>
              <a:t>Both the environment variable name, “</a:t>
            </a:r>
            <a:r>
              <a:rPr lang="en-US" altLang="ja-JP" sz="1867" b="1" dirty="0" err="1" smtClean="0">
                <a:latin typeface="+mj-ea"/>
                <a:ea typeface="+mj-ea"/>
              </a:rPr>
              <a:t>http_proxy</a:t>
            </a:r>
            <a:r>
              <a:rPr lang="en-US" altLang="ja-JP" sz="1867" b="1" dirty="0" smtClean="0">
                <a:latin typeface="+mj-ea"/>
                <a:ea typeface="+mj-ea"/>
              </a:rPr>
              <a:t>”, and it’s value ,”http://host” are linked to the variable.</a:t>
            </a:r>
            <a:endParaRPr lang="ja-JP" altLang="en-US" sz="1867" b="1" dirty="0">
              <a:latin typeface="+mj-ea"/>
              <a:ea typeface="+mj-ea"/>
            </a:endParaRPr>
          </a:p>
          <a:p>
            <a:endParaRPr lang="en-US" altLang="ja-JP" sz="1867" b="1" dirty="0" smtClean="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Linking Central management and automatic execution</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a:t>
            </a:r>
            <a:r>
              <a:rPr lang="en-US" altLang="ja-JP" sz="2400" b="1" dirty="0">
                <a:latin typeface="+mj-ea"/>
              </a:rPr>
              <a:t>How to use Key-Value 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smtClean="0"/>
              <a:t>(Conductor)</a:t>
            </a:r>
            <a:endParaRPr lang="en-US" altLang="ja-JP" sz="1600" b="1" dirty="0"/>
          </a:p>
        </p:txBody>
      </p:sp>
      <p:graphicFrame>
        <p:nvGraphicFramePr>
          <p:cNvPr id="10" name="表 9"/>
          <p:cNvGraphicFramePr>
            <a:graphicFrameLocks noGrp="1"/>
          </p:cNvGraphicFramePr>
          <p:nvPr>
            <p:extLst>
              <p:ext uri="{D42A27DB-BD31-4B8C-83A1-F6EECF244321}">
                <p14:modId xmlns:p14="http://schemas.microsoft.com/office/powerpoint/2010/main" val="3479037301"/>
              </p:ext>
            </p:extLst>
          </p:nvPr>
        </p:nvGraphicFramePr>
        <p:xfrm>
          <a:off x="3287610" y="3123561"/>
          <a:ext cx="4140074"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525270">
                  <a:extLst>
                    <a:ext uri="{9D8B030D-6E8A-4147-A177-3AD203B41FA5}">
                      <a16:colId xmlns:a16="http://schemas.microsoft.com/office/drawing/2014/main" val="3063350675"/>
                    </a:ext>
                  </a:extLst>
                </a:gridCol>
                <a:gridCol w="1457643">
                  <a:extLst>
                    <a:ext uri="{9D8B030D-6E8A-4147-A177-3AD203B41FA5}">
                      <a16:colId xmlns:a16="http://schemas.microsoft.com/office/drawing/2014/main" val="3203886850"/>
                    </a:ext>
                  </a:extLst>
                </a:gridCol>
              </a:tblGrid>
              <a:tr h="144020">
                <a:tc>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smtClean="0">
                          <a:solidFill>
                            <a:schemeClr val="bg2"/>
                          </a:solidFill>
                        </a:rPr>
                        <a:t>PATH</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http_proxy</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pPr algn="l"/>
                      <a:r>
                        <a:rPr kumimoji="1" lang="en-US" altLang="ja-JP" sz="1400" b="1" dirty="0" smtClean="0"/>
                        <a:t>web1</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usr</a:t>
                      </a:r>
                      <a:r>
                        <a:rPr kumimoji="1" lang="en-US" altLang="ja-JP" sz="1400" b="1" dirty="0" smtClean="0">
                          <a:solidFill>
                            <a:schemeClr val="tx1"/>
                          </a:solidFill>
                        </a:rPr>
                        <a:t>/bin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http://host</a:t>
                      </a:r>
                      <a:endParaRPr kumimoji="1" lang="ja-JP" altLang="en-US" sz="1400" b="1" dirty="0" smtClean="0">
                        <a:solidFill>
                          <a:schemeClr val="tx1"/>
                        </a:solidFill>
                      </a:endParaRPr>
                    </a:p>
                  </a:txBody>
                  <a:tcPr/>
                </a:tc>
                <a:extLst>
                  <a:ext uri="{0D108BD9-81ED-4DB2-BD59-A6C34878D82A}">
                    <a16:rowId xmlns:a16="http://schemas.microsoft.com/office/drawing/2014/main" val="3047509718"/>
                  </a:ext>
                </a:extLst>
              </a:tr>
              <a:tr h="0">
                <a:tc>
                  <a:txBody>
                    <a:bodyPr/>
                    <a:lstStyle/>
                    <a:p>
                      <a:pPr algn="l"/>
                      <a:r>
                        <a:rPr kumimoji="1" lang="en-US" altLang="ja-JP" sz="1400" b="1" dirty="0" smtClean="0"/>
                        <a:t>web2</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usr</a:t>
                      </a:r>
                      <a:r>
                        <a:rPr kumimoji="1" lang="en-US" altLang="ja-JP" sz="1400" b="1" dirty="0" smtClean="0">
                          <a:solidFill>
                            <a:schemeClr val="tx1"/>
                          </a:solidFill>
                        </a:rPr>
                        <a:t>/bin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http://host</a:t>
                      </a:r>
                      <a:endParaRPr kumimoji="1" lang="ja-JP" altLang="en-US" sz="1400" b="1" dirty="0" smtClean="0">
                        <a:solidFill>
                          <a:schemeClr val="tx1"/>
                        </a:solidFill>
                      </a:endParaRPr>
                    </a:p>
                  </a:txBody>
                  <a:tcPr/>
                </a:tc>
                <a:extLst>
                  <a:ext uri="{0D108BD9-81ED-4DB2-BD59-A6C34878D82A}">
                    <a16:rowId xmlns:a16="http://schemas.microsoft.com/office/drawing/2014/main" val="2923726326"/>
                  </a:ext>
                </a:extLst>
              </a:tr>
              <a:tr h="0">
                <a:tc>
                  <a:txBody>
                    <a:bodyPr/>
                    <a:lstStyle/>
                    <a:p>
                      <a:pPr algn="l"/>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sbin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http://proxy</a:t>
                      </a:r>
                      <a:endParaRPr kumimoji="1" lang="ja-JP" altLang="en-US" sz="1400" b="1" dirty="0" smtClean="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472330" y="2962586"/>
            <a:ext cx="3190330" cy="1227235"/>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708900"/>
            <a:ext cx="0" cy="1849891"/>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747933" y="3349046"/>
            <a:ext cx="2676807" cy="6570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VAR_key</a:t>
            </a:r>
            <a:r>
              <a:rPr lang="en-US" altLang="ja-JP" sz="1400" b="1" dirty="0" smtClean="0">
                <a:latin typeface="+mj-ea"/>
                <a:ea typeface="+mj-ea"/>
              </a:rPr>
              <a:t>: </a:t>
            </a:r>
            <a:r>
              <a:rPr lang="en-US" altLang="ja-JP" sz="1400" b="1" dirty="0" err="1" smtClean="0">
                <a:solidFill>
                  <a:schemeClr val="accent3">
                    <a:lumMod val="75000"/>
                    <a:lumOff val="25000"/>
                  </a:schemeClr>
                </a:solidFill>
                <a:latin typeface="+mj-ea"/>
                <a:ea typeface="+mj-ea"/>
              </a:rPr>
              <a:t>http_proxy</a:t>
            </a:r>
            <a:endParaRPr lang="en-US" altLang="ja-JP" sz="1400" b="1" dirty="0" smtClean="0">
              <a:solidFill>
                <a:schemeClr val="accent3">
                  <a:lumMod val="75000"/>
                  <a:lumOff val="25000"/>
                </a:schemeClr>
              </a:solidFill>
              <a:latin typeface="+mj-ea"/>
              <a:ea typeface="+mj-ea"/>
            </a:endParaRPr>
          </a:p>
          <a:p>
            <a:r>
              <a:rPr lang="en-US" altLang="ja-JP" sz="1400" b="1" dirty="0" err="1" smtClean="0">
                <a:latin typeface="+mj-ea"/>
                <a:ea typeface="+mj-ea"/>
              </a:rPr>
              <a:t>VAR_value</a:t>
            </a:r>
            <a:r>
              <a:rPr lang="en-US" altLang="ja-JP" sz="1400" b="1" dirty="0" smtClean="0">
                <a:latin typeface="+mj-ea"/>
                <a:ea typeface="+mj-ea"/>
              </a:rPr>
              <a:t>: </a:t>
            </a:r>
            <a:r>
              <a:rPr lang="en-US" altLang="ja-JP" sz="1400" b="1" dirty="0" smtClean="0">
                <a:solidFill>
                  <a:schemeClr val="accent6">
                    <a:lumMod val="50000"/>
                    <a:lumOff val="50000"/>
                  </a:schemeClr>
                </a:solidFill>
                <a:latin typeface="+mj-ea"/>
                <a:ea typeface="+mj-ea"/>
              </a:rPr>
              <a:t>http://host</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603915" y="3144073"/>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17" name="テキスト ボックス 16"/>
          <p:cNvSpPr txBox="1"/>
          <p:nvPr/>
        </p:nvSpPr>
        <p:spPr>
          <a:xfrm>
            <a:off x="8327844" y="2708900"/>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
        <p:nvSpPr>
          <p:cNvPr id="21" name="正方形/長方形 20"/>
          <p:cNvSpPr/>
          <p:nvPr/>
        </p:nvSpPr>
        <p:spPr bwMode="auto">
          <a:xfrm>
            <a:off x="3221574" y="3068720"/>
            <a:ext cx="4381326" cy="93741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6020942" y="3079606"/>
            <a:ext cx="1406742" cy="392144"/>
          </a:xfrm>
          <a:prstGeom prst="ellipse">
            <a:avLst/>
          </a:prstGeom>
          <a:noFill/>
          <a:ln w="38100">
            <a:solidFill>
              <a:schemeClr val="accent3">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楕円 26"/>
          <p:cNvSpPr/>
          <p:nvPr/>
        </p:nvSpPr>
        <p:spPr bwMode="auto">
          <a:xfrm>
            <a:off x="6020942" y="3667800"/>
            <a:ext cx="1406742" cy="392144"/>
          </a:xfrm>
          <a:prstGeom prst="ellipse">
            <a:avLst/>
          </a:prstGeom>
          <a:noFill/>
          <a:ln w="38100">
            <a:solidFill>
              <a:schemeClr val="accent6">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3" name="直線矢印コネクタ 52"/>
          <p:cNvCxnSpPr>
            <a:stCxn id="27" idx="6"/>
          </p:cNvCxnSpPr>
          <p:nvPr/>
        </p:nvCxnSpPr>
        <p:spPr bwMode="auto">
          <a:xfrm>
            <a:off x="7427684" y="3863872"/>
            <a:ext cx="1391196" cy="5929"/>
          </a:xfrm>
          <a:prstGeom prst="straightConnector1">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5" name="直線矢印コネクタ 64"/>
          <p:cNvCxnSpPr>
            <a:stCxn id="24" idx="6"/>
          </p:cNvCxnSpPr>
          <p:nvPr/>
        </p:nvCxnSpPr>
        <p:spPr bwMode="auto">
          <a:xfrm>
            <a:off x="7427684" y="3275678"/>
            <a:ext cx="1411516" cy="360443"/>
          </a:xfrm>
          <a:prstGeom prst="straightConnector1">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4521527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Linking Central management and 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Link Jobflow and Operation and automatically execute the operation.</a:t>
            </a:r>
            <a:endParaRPr lang="en-US" altLang="ja-JP" b="1" dirty="0">
              <a:latin typeface="+mj-ea"/>
            </a:endParaRPr>
          </a:p>
          <a:p>
            <a:r>
              <a:rPr lang="en-US" altLang="ja-JP" b="1" dirty="0" smtClean="0">
                <a:latin typeface="+mj-ea"/>
              </a:rPr>
              <a:t>Users can create systems by using these two actions: </a:t>
            </a:r>
            <a:br>
              <a:rPr lang="en-US" altLang="ja-JP" b="1" dirty="0" smtClean="0">
                <a:latin typeface="+mj-ea"/>
              </a:rPr>
            </a:br>
            <a:r>
              <a:rPr lang="en-US" altLang="ja-JP" b="1" dirty="0" smtClean="0">
                <a:latin typeface="+mj-ea"/>
              </a:rPr>
              <a:t>Edit parameters</a:t>
            </a:r>
            <a:r>
              <a:rPr lang="ja-JP" altLang="en-US" b="1" dirty="0" smtClean="0">
                <a:latin typeface="+mj-ea"/>
              </a:rPr>
              <a:t>→ </a:t>
            </a:r>
            <a:r>
              <a:rPr lang="en-US" altLang="ja-JP" b="1" dirty="0" smtClean="0">
                <a:latin typeface="+mj-ea"/>
              </a:rPr>
              <a:t>Execute.</a:t>
            </a:r>
            <a:endParaRPr lang="ja-JP" altLang="en-US" b="1" dirty="0">
              <a:latin typeface="+mj-ea"/>
            </a:endParaRP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19" name="角丸四角形 18"/>
          <p:cNvSpPr/>
          <p:nvPr/>
        </p:nvSpPr>
        <p:spPr bwMode="auto">
          <a:xfrm>
            <a:off x="423881" y="1428840"/>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0" name="角丸四角形 19"/>
          <p:cNvSpPr/>
          <p:nvPr/>
        </p:nvSpPr>
        <p:spPr bwMode="auto">
          <a:xfrm>
            <a:off x="423879" y="2378328"/>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smtClean="0"/>
              <a:t>(Conductor)</a:t>
            </a:r>
            <a:endParaRPr lang="en-US" altLang="ja-JP" sz="1600" b="1" dirty="0"/>
          </a:p>
        </p:txBody>
      </p:sp>
      <p:pic>
        <p:nvPicPr>
          <p:cNvPr id="4" name="図 3"/>
          <p:cNvPicPr>
            <a:picLocks noChangeAspect="1"/>
          </p:cNvPicPr>
          <p:nvPr/>
        </p:nvPicPr>
        <p:blipFill>
          <a:blip r:embed="rId3"/>
          <a:stretch>
            <a:fillRect/>
          </a:stretch>
        </p:blipFill>
        <p:spPr>
          <a:xfrm>
            <a:off x="3431630" y="2492870"/>
            <a:ext cx="7524750" cy="3714750"/>
          </a:xfrm>
          <a:prstGeom prst="rect">
            <a:avLst/>
          </a:prstGeom>
        </p:spPr>
      </p:pic>
    </p:spTree>
    <p:extLst>
      <p:ext uri="{BB962C8B-B14F-4D97-AF65-F5344CB8AC3E}">
        <p14:creationId xmlns:p14="http://schemas.microsoft.com/office/powerpoint/2010/main" val="597789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t>Implementing automated SI</a:t>
            </a:r>
            <a:br>
              <a:rPr lang="en-US" altLang="ja-JP" dirty="0"/>
            </a:br>
            <a:r>
              <a:rPr lang="en-US" altLang="ja-JP" dirty="0"/>
              <a:t>	</a:t>
            </a:r>
            <a:r>
              <a:rPr lang="ja-JP" altLang="en-US" dirty="0"/>
              <a:t>　</a:t>
            </a:r>
            <a:r>
              <a:rPr lang="en-US" altLang="ja-JP" dirty="0"/>
              <a:t>Effects and Estimations</a:t>
            </a:r>
            <a:br>
              <a:rPr lang="en-US" altLang="ja-JP" dirty="0"/>
            </a:br>
            <a:r>
              <a:rPr lang="en-US" altLang="ja-JP" dirty="0"/>
              <a:t>	</a:t>
            </a:r>
            <a:r>
              <a:rPr lang="ja-JP" altLang="en-US" dirty="0"/>
              <a:t>　</a:t>
            </a:r>
            <a:r>
              <a:rPr lang="en-US" altLang="ja-JP" dirty="0"/>
              <a:t>Post-Automation Process changes and results.</a:t>
            </a: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362668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solidFill>
                  <a:schemeClr val="tx1">
                    <a:lumMod val="50000"/>
                    <a:lumOff val="50000"/>
                  </a:schemeClr>
                </a:solidFill>
              </a:rPr>
              <a:t>Implementing automated SI</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t>Effects and Estimations</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solidFill>
                  <a:schemeClr val="tx1">
                    <a:lumMod val="50000"/>
                    <a:lumOff val="50000"/>
                  </a:schemeClr>
                </a:solidFill>
              </a:rPr>
              <a:t>Post-Automation Process changes and results.</a:t>
            </a: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062612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79220" y="692620"/>
            <a:ext cx="11960262" cy="8563883"/>
          </a:xfrm>
          <a:prstGeom prst="rect">
            <a:avLst/>
          </a:prstGeom>
          <a:noFill/>
        </p:spPr>
        <p:txBody>
          <a:bodyPr wrap="none" rtlCol="0">
            <a:spAutoFit/>
          </a:bodyPr>
          <a:lstStyle/>
          <a:p>
            <a:endParaRPr lang="en-US" altLang="ja-JP" sz="1050" b="1" dirty="0">
              <a:latin typeface="+mj-ea"/>
            </a:endParaRPr>
          </a:p>
          <a:p>
            <a:r>
              <a:rPr lang="en-US" altLang="ja-JP" b="1" dirty="0">
                <a:latin typeface="+mj-ea"/>
              </a:rPr>
              <a:t>Estimate the effects of the operations and arrange them by priority</a:t>
            </a:r>
            <a:r>
              <a:rPr lang="en-US" altLang="ja-JP" b="1" dirty="0" smtClean="0">
                <a:latin typeface="+mj-ea"/>
              </a:rPr>
              <a:t>.</a:t>
            </a:r>
            <a:br>
              <a:rPr lang="en-US" altLang="ja-JP" b="1" dirty="0" smtClean="0">
                <a:latin typeface="+mj-ea"/>
              </a:rPr>
            </a:br>
            <a:r>
              <a:rPr lang="en-US" altLang="ja-JP" b="1" dirty="0" smtClean="0">
                <a:latin typeface="+mj-ea"/>
              </a:rPr>
              <a:t> </a:t>
            </a:r>
            <a:r>
              <a:rPr lang="en-US" altLang="ja-JP" b="1" dirty="0">
                <a:latin typeface="+mj-ea"/>
              </a:rPr>
              <a:t>Once we know the effects, we can prioritize the tasks and decide </a:t>
            </a:r>
            <a:r>
              <a:rPr lang="en-US" altLang="ja-JP" b="1" dirty="0" smtClean="0">
                <a:latin typeface="+mj-ea"/>
              </a:rPr>
              <a:t>whether </a:t>
            </a:r>
            <a:r>
              <a:rPr lang="en-US" altLang="ja-JP" b="1" dirty="0">
                <a:latin typeface="+mj-ea"/>
              </a:rPr>
              <a:t>to </a:t>
            </a:r>
            <a:r>
              <a:rPr lang="en-US" altLang="ja-JP" b="1" dirty="0" smtClean="0">
                <a:latin typeface="+mj-ea"/>
              </a:rPr>
              <a:t>automate</a:t>
            </a:r>
            <a:br>
              <a:rPr lang="en-US" altLang="ja-JP" b="1" dirty="0" smtClean="0">
                <a:latin typeface="+mj-ea"/>
              </a:rPr>
            </a:br>
            <a:r>
              <a:rPr lang="en-US" altLang="ja-JP" b="1" dirty="0" smtClean="0">
                <a:latin typeface="+mj-ea"/>
              </a:rPr>
              <a:t> </a:t>
            </a:r>
            <a:r>
              <a:rPr lang="en-US" altLang="ja-JP" b="1" dirty="0">
                <a:latin typeface="+mj-ea"/>
              </a:rPr>
              <a:t>them or </a:t>
            </a:r>
            <a:r>
              <a:rPr lang="en-US" altLang="ja-JP" b="1" dirty="0" smtClean="0">
                <a:latin typeface="+mj-ea"/>
              </a:rPr>
              <a:t>not. Estimated </a:t>
            </a:r>
            <a:r>
              <a:rPr lang="en-US" altLang="ja-JP" b="1" dirty="0">
                <a:latin typeface="+mj-ea"/>
              </a:rPr>
              <a:t>effects includes the number of times the operation is used per year, </a:t>
            </a:r>
            <a:r>
              <a:rPr lang="en-US" altLang="ja-JP" b="1" dirty="0" smtClean="0">
                <a:latin typeface="+mj-ea"/>
              </a:rPr>
              <a:t/>
            </a:r>
            <a:br>
              <a:rPr lang="en-US" altLang="ja-JP" b="1" dirty="0" smtClean="0">
                <a:latin typeface="+mj-ea"/>
              </a:rPr>
            </a:br>
            <a:r>
              <a:rPr lang="en-US" altLang="ja-JP" b="1" dirty="0" smtClean="0">
                <a:latin typeface="+mj-ea"/>
              </a:rPr>
              <a:t>the </a:t>
            </a:r>
            <a:r>
              <a:rPr lang="en-US" altLang="ja-JP" b="1" dirty="0">
                <a:latin typeface="+mj-ea"/>
              </a:rPr>
              <a:t>number of target devices and the number of man-hours per project</a:t>
            </a:r>
            <a:r>
              <a:rPr lang="en-US" altLang="ja-JP" b="1" dirty="0" smtClean="0">
                <a:latin typeface="+mj-ea"/>
              </a:rPr>
              <a:t>.</a:t>
            </a: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r>
              <a:rPr lang="en-US" altLang="ja-JP" b="1" dirty="0" smtClean="0">
                <a:latin typeface="+mj-ea"/>
              </a:rPr>
              <a:t/>
            </a:r>
            <a:br>
              <a:rPr lang="en-US" altLang="ja-JP" b="1" dirty="0" smtClean="0">
                <a:latin typeface="+mj-ea"/>
              </a:rPr>
            </a:br>
            <a:r>
              <a:rPr lang="en-US" altLang="ja-JP" b="1" dirty="0" smtClean="0">
                <a:latin typeface="+mj-ea"/>
              </a:rPr>
              <a:t>If </a:t>
            </a:r>
            <a:r>
              <a:rPr lang="en-US" altLang="ja-JP" b="1" dirty="0">
                <a:latin typeface="+mj-ea"/>
              </a:rPr>
              <a:t>the number isn’t a quantitative number, it is possible to sort </a:t>
            </a:r>
            <a:r>
              <a:rPr lang="en-US" altLang="ja-JP" b="1" dirty="0" smtClean="0">
                <a:latin typeface="+mj-ea"/>
              </a:rPr>
              <a:t>them</a:t>
            </a:r>
            <a:br>
              <a:rPr lang="en-US" altLang="ja-JP" b="1" dirty="0" smtClean="0">
                <a:latin typeface="+mj-ea"/>
              </a:rPr>
            </a:br>
            <a:r>
              <a:rPr lang="en-US" altLang="ja-JP" b="1" dirty="0" smtClean="0">
                <a:latin typeface="+mj-ea"/>
              </a:rPr>
              <a:t> </a:t>
            </a:r>
            <a:r>
              <a:rPr lang="en-US" altLang="ja-JP" b="1" dirty="0">
                <a:latin typeface="+mj-ea"/>
              </a:rPr>
              <a:t>by “Large”, “Medium”, or “Small". The following is an example of an organized list of </a:t>
            </a:r>
            <a:r>
              <a:rPr lang="en-US" altLang="ja-JP" b="1" dirty="0" smtClean="0">
                <a:latin typeface="+mj-ea"/>
              </a:rPr>
              <a:t>operations</a:t>
            </a:r>
            <a:br>
              <a:rPr lang="en-US" altLang="ja-JP" b="1" dirty="0" smtClean="0">
                <a:latin typeface="+mj-ea"/>
              </a:rPr>
            </a:br>
            <a:r>
              <a:rPr lang="en-US" altLang="ja-JP" b="1" dirty="0" smtClean="0">
                <a:latin typeface="+mj-ea"/>
              </a:rPr>
              <a:t> </a:t>
            </a:r>
            <a:r>
              <a:rPr lang="en-US" altLang="ja-JP" b="1" dirty="0">
                <a:latin typeface="+mj-ea"/>
              </a:rPr>
              <a:t>with priority.</a:t>
            </a: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smtClean="0">
              <a:latin typeface="+mj-ea"/>
            </a:endParaRPr>
          </a:p>
          <a:p>
            <a:endParaRPr lang="en-US" altLang="ja-JP" b="1" dirty="0" smtClean="0">
              <a:latin typeface="+mj-ea"/>
            </a:endParaRPr>
          </a:p>
          <a:p>
            <a:endParaRPr lang="en-US" altLang="ja-JP" b="1" dirty="0">
              <a:latin typeface="+mj-ea"/>
            </a:endParaRPr>
          </a:p>
          <a:p>
            <a:endParaRPr lang="en-US" altLang="ja-JP" b="1" dirty="0">
              <a:latin typeface="+mj-ea"/>
            </a:endParaRP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461875909"/>
              </p:ext>
            </p:extLst>
          </p:nvPr>
        </p:nvGraphicFramePr>
        <p:xfrm>
          <a:off x="623240" y="2276840"/>
          <a:ext cx="8647223" cy="311404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en-US" altLang="ja-JP" sz="1300" dirty="0" smtClean="0"/>
                        <a:t>Operation</a:t>
                      </a:r>
                      <a:endParaRPr kumimoji="1" lang="ja-JP" altLang="en-US" sz="1300" dirty="0"/>
                    </a:p>
                  </a:txBody>
                  <a:tcPr marL="121920" marR="121920" marT="60960" marB="60960"/>
                </a:tc>
                <a:tc>
                  <a:txBody>
                    <a:bodyPr/>
                    <a:lstStyle/>
                    <a:p>
                      <a:r>
                        <a:rPr kumimoji="1" lang="en-US" altLang="ja-JP" sz="1300" dirty="0" smtClean="0"/>
                        <a:t>Times</a:t>
                      </a:r>
                      <a:r>
                        <a:rPr kumimoji="1" lang="en-US" altLang="ja-JP" sz="1300" baseline="0" dirty="0" smtClean="0"/>
                        <a:t> used</a:t>
                      </a:r>
                      <a:endParaRPr kumimoji="1" lang="ja-JP" altLang="en-US" sz="1300" dirty="0"/>
                    </a:p>
                  </a:txBody>
                  <a:tcPr marL="121920" marR="121920" marT="60960" marB="60960"/>
                </a:tc>
                <a:tc>
                  <a:txBody>
                    <a:bodyPr/>
                    <a:lstStyle/>
                    <a:p>
                      <a:r>
                        <a:rPr kumimoji="1" lang="en-US" altLang="ja-JP" sz="1300" dirty="0" smtClean="0"/>
                        <a:t>Number of devices</a:t>
                      </a:r>
                      <a:endParaRPr kumimoji="1" lang="ja-JP" altLang="en-US" sz="1300" dirty="0"/>
                    </a:p>
                  </a:txBody>
                  <a:tcPr marL="121920" marR="121920" marT="60960" marB="60960"/>
                </a:tc>
                <a:tc>
                  <a:txBody>
                    <a:bodyPr/>
                    <a:lstStyle/>
                    <a:p>
                      <a:r>
                        <a:rPr kumimoji="1" lang="en-US" altLang="ja-JP" sz="1300" dirty="0" smtClean="0"/>
                        <a:t>Man-hour per worker</a:t>
                      </a:r>
                      <a:endParaRPr kumimoji="1" lang="ja-JP" altLang="en-US" sz="1300" dirty="0"/>
                    </a:p>
                  </a:txBody>
                  <a:tcPr marL="121920" marR="121920" marT="60960" marB="60960"/>
                </a:tc>
                <a:tc>
                  <a:txBody>
                    <a:bodyPr/>
                    <a:lstStyle/>
                    <a:p>
                      <a:r>
                        <a:rPr kumimoji="1" lang="en-US" altLang="ja-JP" sz="1300" dirty="0" smtClean="0"/>
                        <a:t>Man-hour</a:t>
                      </a:r>
                      <a:endParaRPr kumimoji="1" lang="ja-JP" altLang="en-US" sz="1300" dirty="0"/>
                    </a:p>
                  </a:txBody>
                  <a:tcPr marL="121920" marR="121920" marT="60960" marB="60960"/>
                </a:tc>
                <a:tc>
                  <a:txBody>
                    <a:bodyPr/>
                    <a:lstStyle/>
                    <a:p>
                      <a:r>
                        <a:rPr kumimoji="1" lang="en-US" altLang="ja-JP" sz="1300" dirty="0" smtClean="0"/>
                        <a:t>Priority</a:t>
                      </a:r>
                      <a:endParaRPr kumimoji="1" lang="ja-JP" altLang="en-US" sz="1300" dirty="0"/>
                    </a:p>
                  </a:txBody>
                  <a:tcPr marL="121920" marR="121920" marT="60960" marB="60960"/>
                </a:tc>
                <a:tc>
                  <a:txBody>
                    <a:bodyPr/>
                    <a:lstStyle/>
                    <a:p>
                      <a:r>
                        <a:rPr kumimoji="1" lang="en-US" altLang="ja-JP" sz="1300" dirty="0" smtClean="0"/>
                        <a:t>Remarks</a:t>
                      </a:r>
                      <a:endParaRPr kumimoji="1" lang="ja-JP" altLang="en-US" sz="1300" dirty="0"/>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300" dirty="0" smtClean="0"/>
                        <a:t>OS settings</a:t>
                      </a:r>
                      <a:endParaRPr kumimoji="1" lang="ja-JP" altLang="en-US" sz="1300" dirty="0"/>
                    </a:p>
                  </a:txBody>
                  <a:tcPr marL="121920" marR="121920" marT="60960" marB="60960"/>
                </a:tc>
                <a:tc>
                  <a:txBody>
                    <a:bodyPr/>
                    <a:lstStyle/>
                    <a:p>
                      <a:pPr algn="r"/>
                      <a:r>
                        <a:rPr kumimoji="1" lang="en-US" altLang="ja-JP" sz="1300" dirty="0" smtClean="0"/>
                        <a:t>50</a:t>
                      </a:r>
                      <a:endParaRPr kumimoji="1" lang="ja-JP" altLang="en-US" sz="1300" dirty="0"/>
                    </a:p>
                  </a:txBody>
                  <a:tcPr marL="121920" marR="121920" marT="60960" marB="60960"/>
                </a:tc>
                <a:tc>
                  <a:txBody>
                    <a:bodyPr/>
                    <a:lstStyle/>
                    <a:p>
                      <a:pPr algn="r"/>
                      <a:r>
                        <a:rPr kumimoji="1" lang="en-US" altLang="ja-JP" sz="1300" dirty="0" smtClean="0"/>
                        <a:t>50</a:t>
                      </a:r>
                      <a:endParaRPr kumimoji="1" lang="ja-JP" altLang="en-US" sz="1300" dirty="0"/>
                    </a:p>
                  </a:txBody>
                  <a:tcPr marL="121920" marR="121920" marT="60960" marB="60960"/>
                </a:tc>
                <a:tc>
                  <a:txBody>
                    <a:bodyPr/>
                    <a:lstStyle/>
                    <a:p>
                      <a:pPr algn="r"/>
                      <a:r>
                        <a:rPr kumimoji="1" lang="en-US" altLang="ja-JP" sz="1300" dirty="0" smtClean="0"/>
                        <a:t>10H</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High</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Requires 2 persons</a:t>
                      </a:r>
                      <a:endParaRPr kumimoji="1" lang="ja-JP" altLang="en-US" sz="1300" dirty="0"/>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300" dirty="0" smtClean="0"/>
                        <a:t>Distribute Hosts files</a:t>
                      </a:r>
                      <a:endParaRPr kumimoji="1" lang="ja-JP" altLang="en-US" sz="1300" dirty="0"/>
                    </a:p>
                  </a:txBody>
                  <a:tcPr marL="121920" marR="121920" marT="60960" marB="60960"/>
                </a:tc>
                <a:tc>
                  <a:txBody>
                    <a:bodyPr/>
                    <a:lstStyle/>
                    <a:p>
                      <a:pPr algn="r"/>
                      <a:r>
                        <a:rPr kumimoji="1" lang="en-US" altLang="ja-JP" sz="1300" dirty="0" smtClean="0"/>
                        <a:t>200</a:t>
                      </a:r>
                      <a:endParaRPr kumimoji="1" lang="ja-JP" altLang="en-US" sz="1300" dirty="0"/>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50</a:t>
                      </a:r>
                      <a:endParaRPr kumimoji="1" lang="ja-JP" altLang="en-US" sz="1300" dirty="0" smtClean="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r"/>
                      <a:r>
                        <a:rPr kumimoji="1" lang="en-US" altLang="ja-JP" sz="1300" dirty="0" smtClean="0"/>
                        <a:t>0.5H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Middle</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Updates 4 times a year</a:t>
                      </a:r>
                      <a:endParaRPr kumimoji="1" lang="ja-JP" altLang="en-US" sz="1300" dirty="0"/>
                    </a:p>
                  </a:txBody>
                  <a:tcPr marL="121920" marR="121920" marT="60960" marB="60960"/>
                </a:tc>
                <a:extLst>
                  <a:ext uri="{0D108BD9-81ED-4DB2-BD59-A6C34878D82A}">
                    <a16:rowId xmlns:a16="http://schemas.microsoft.com/office/drawing/2014/main" val="1846480229"/>
                  </a:ext>
                </a:extLst>
              </a:tr>
              <a:tr h="325120">
                <a:tc>
                  <a:txBody>
                    <a:bodyPr/>
                    <a:lstStyle/>
                    <a:p>
                      <a:r>
                        <a:rPr kumimoji="1" lang="en-US" altLang="ja-JP" sz="1300" dirty="0" smtClean="0"/>
                        <a:t>Implement monitor agent</a:t>
                      </a:r>
                      <a:endParaRPr kumimoji="1" lang="ja-JP" altLang="en-US" sz="1300" dirty="0"/>
                    </a:p>
                  </a:txBody>
                  <a:tcPr marL="121920" marR="121920" marT="60960" marB="60960"/>
                </a:tc>
                <a:tc>
                  <a:txBody>
                    <a:bodyPr/>
                    <a:lstStyle/>
                    <a:p>
                      <a:pPr algn="r"/>
                      <a:r>
                        <a:rPr kumimoji="1" lang="en-US" altLang="ja-JP" sz="1300" dirty="0" smtClean="0"/>
                        <a:t>30</a:t>
                      </a:r>
                      <a:endParaRPr kumimoji="1" lang="ja-JP" altLang="en-US" sz="1300" dirty="0"/>
                    </a:p>
                  </a:txBody>
                  <a:tcPr marL="121920" marR="121920" marT="60960" marB="60960"/>
                </a:tc>
                <a:tc>
                  <a:txBody>
                    <a:bodyPr/>
                    <a:lstStyle/>
                    <a:p>
                      <a:pPr algn="r"/>
                      <a:r>
                        <a:rPr kumimoji="1" lang="en-US" altLang="ja-JP" sz="1300" dirty="0" smtClean="0"/>
                        <a:t>30</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Low</a:t>
                      </a:r>
                      <a:endParaRPr kumimoji="1" lang="ja-JP" altLang="en-US" sz="1300" b="1" dirty="0">
                        <a:solidFill>
                          <a:srgbClr val="FF0000"/>
                        </a:solidFill>
                      </a:endParaRPr>
                    </a:p>
                  </a:txBody>
                  <a:tcPr marL="121920" marR="121920" marT="60960" marB="60960"/>
                </a:tc>
                <a:tc>
                  <a:txBody>
                    <a:bodyPr/>
                    <a:lstStyle/>
                    <a:p>
                      <a:endParaRPr kumimoji="1" lang="ja-JP" altLang="en-US" sz="130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300" dirty="0" smtClean="0"/>
                        <a:t>Update</a:t>
                      </a:r>
                      <a:r>
                        <a:rPr kumimoji="1" lang="en-US" altLang="ja-JP" sz="1300" baseline="0" dirty="0" smtClean="0"/>
                        <a:t> Web contents</a:t>
                      </a:r>
                      <a:endParaRPr kumimoji="1" lang="ja-JP" altLang="en-US" sz="1300" dirty="0"/>
                    </a:p>
                  </a:txBody>
                  <a:tcPr marL="121920" marR="121920" marT="60960" marB="60960"/>
                </a:tc>
                <a:tc>
                  <a:txBody>
                    <a:bodyPr/>
                    <a:lstStyle/>
                    <a:p>
                      <a:pPr algn="r"/>
                      <a:r>
                        <a:rPr kumimoji="1" lang="en-US" altLang="ja-JP" sz="1300" dirty="0" smtClean="0"/>
                        <a:t>600</a:t>
                      </a:r>
                      <a:endParaRPr kumimoji="1" lang="ja-JP" altLang="en-US" sz="1300" dirty="0"/>
                    </a:p>
                  </a:txBody>
                  <a:tcPr marL="121920" marR="121920" marT="60960" marB="60960"/>
                </a:tc>
                <a:tc>
                  <a:txBody>
                    <a:bodyPr/>
                    <a:lstStyle/>
                    <a:p>
                      <a:pPr algn="r"/>
                      <a:r>
                        <a:rPr kumimoji="1" lang="en-US" altLang="ja-JP" sz="1300" dirty="0" smtClean="0"/>
                        <a:t>5</a:t>
                      </a:r>
                      <a:endParaRPr kumimoji="1" lang="ja-JP" altLang="en-US" sz="1300" dirty="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High</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Updates 10 times a month</a:t>
                      </a:r>
                      <a:endParaRPr kumimoji="1" lang="ja-JP" altLang="en-US" sz="1300" dirty="0"/>
                    </a:p>
                  </a:txBody>
                  <a:tcPr marL="121920" marR="121920" marT="60960" marB="60960"/>
                </a:tc>
                <a:extLst>
                  <a:ext uri="{0D108BD9-81ED-4DB2-BD59-A6C34878D82A}">
                    <a16:rowId xmlns:a16="http://schemas.microsoft.com/office/drawing/2014/main" val="2195210369"/>
                  </a:ext>
                </a:extLst>
              </a:tr>
              <a:tr h="325120">
                <a:tc>
                  <a:txBody>
                    <a:bodyPr/>
                    <a:lstStyle/>
                    <a:p>
                      <a:r>
                        <a:rPr kumimoji="1" lang="en-US" altLang="ja-JP" sz="1300" dirty="0" smtClean="0"/>
                        <a:t>Summarize</a:t>
                      </a:r>
                      <a:r>
                        <a:rPr kumimoji="1" lang="en-US" altLang="ja-JP" sz="1300" baseline="0" dirty="0" smtClean="0"/>
                        <a:t> Access log</a:t>
                      </a:r>
                      <a:endParaRPr kumimoji="1" lang="ja-JP" altLang="en-US" sz="1300" dirty="0"/>
                    </a:p>
                  </a:txBody>
                  <a:tcPr marL="121920" marR="121920" marT="60960" marB="60960"/>
                </a:tc>
                <a:tc>
                  <a:txBody>
                    <a:bodyPr/>
                    <a:lstStyle/>
                    <a:p>
                      <a:pPr algn="r"/>
                      <a:r>
                        <a:rPr kumimoji="1" lang="en-US" altLang="ja-JP" sz="1300" dirty="0" smtClean="0"/>
                        <a:t>60</a:t>
                      </a:r>
                      <a:endParaRPr kumimoji="1" lang="ja-JP" altLang="en-US" sz="1300" dirty="0"/>
                    </a:p>
                  </a:txBody>
                  <a:tcPr marL="121920" marR="121920" marT="60960" marB="60960"/>
                </a:tc>
                <a:tc>
                  <a:txBody>
                    <a:bodyPr/>
                    <a:lstStyle/>
                    <a:p>
                      <a:pPr algn="r"/>
                      <a:r>
                        <a:rPr kumimoji="1" lang="en-US" altLang="ja-JP" sz="1300" dirty="0" smtClean="0"/>
                        <a:t>5</a:t>
                      </a:r>
                      <a:endParaRPr kumimoji="1" lang="ja-JP" altLang="en-US" sz="1300" dirty="0"/>
                    </a:p>
                  </a:txBody>
                  <a:tcPr marL="121920" marR="121920" marT="60960" marB="60960"/>
                </a:tc>
                <a:tc>
                  <a:txBody>
                    <a:bodyPr/>
                    <a:lstStyle/>
                    <a:p>
                      <a:pPr algn="r"/>
                      <a:r>
                        <a:rPr kumimoji="1" lang="en-US" altLang="ja-JP" sz="1300" dirty="0" smtClean="0"/>
                        <a:t>2H</a:t>
                      </a:r>
                      <a:endParaRPr kumimoji="1" lang="ja-JP" altLang="en-US" sz="1300" dirty="0"/>
                    </a:p>
                  </a:txBody>
                  <a:tcPr marL="121920" marR="121920" marT="60960" marB="60960"/>
                </a:tc>
                <a:tc>
                  <a:txBody>
                    <a:bodyPr/>
                    <a:lstStyle/>
                    <a:p>
                      <a:pPr algn="r"/>
                      <a:r>
                        <a:rPr kumimoji="1" lang="en-US" altLang="ja-JP" sz="1300" dirty="0" smtClean="0"/>
                        <a:t>2H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Low</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Executed</a:t>
                      </a:r>
                      <a:r>
                        <a:rPr kumimoji="1" lang="en-US" altLang="ja-JP" sz="1300" baseline="0" dirty="0" smtClean="0"/>
                        <a:t> at the end of the month</a:t>
                      </a:r>
                      <a:endParaRPr kumimoji="1" lang="ja-JP" altLang="en-US" sz="1300" dirty="0"/>
                    </a:p>
                  </a:txBody>
                  <a:tcPr marL="121920" marR="121920" marT="60960" marB="60960"/>
                </a:tc>
                <a:extLst>
                  <a:ext uri="{0D108BD9-81ED-4DB2-BD59-A6C34878D82A}">
                    <a16:rowId xmlns:a16="http://schemas.microsoft.com/office/drawing/2014/main" val="1881358318"/>
                  </a:ext>
                </a:extLst>
              </a:tr>
            </a:tbl>
          </a:graphicData>
        </a:graphic>
      </p:graphicFrame>
      <p:sp>
        <p:nvSpPr>
          <p:cNvPr id="2" name="タイトル 1"/>
          <p:cNvSpPr>
            <a:spLocks noGrp="1"/>
          </p:cNvSpPr>
          <p:nvPr>
            <p:ph type="title"/>
          </p:nvPr>
        </p:nvSpPr>
        <p:spPr/>
        <p:txBody>
          <a:bodyPr/>
          <a:lstStyle/>
          <a:p>
            <a:r>
              <a:rPr lang="en-US" altLang="ja-JP" dirty="0">
                <a:latin typeface="+mj-ea"/>
              </a:rPr>
              <a:t>Estimate the effects of the </a:t>
            </a:r>
            <a:r>
              <a:rPr lang="en-US" altLang="ja-JP" dirty="0" smtClean="0">
                <a:latin typeface="+mj-ea"/>
              </a:rPr>
              <a:t>operation (repost)</a:t>
            </a:r>
            <a:endParaRPr lang="en-US" altLang="ja-JP" b="1" dirty="0">
              <a:latin typeface="+mj-ea"/>
            </a:endParaRPr>
          </a:p>
        </p:txBody>
      </p:sp>
      <p:sp>
        <p:nvSpPr>
          <p:cNvPr id="3" name="角丸四角形 2"/>
          <p:cNvSpPr/>
          <p:nvPr/>
        </p:nvSpPr>
        <p:spPr bwMode="auto">
          <a:xfrm>
            <a:off x="2567510" y="2996940"/>
            <a:ext cx="1080150" cy="22323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角丸四角形 4"/>
          <p:cNvSpPr/>
          <p:nvPr/>
        </p:nvSpPr>
        <p:spPr bwMode="auto">
          <a:xfrm>
            <a:off x="4587159" y="2996940"/>
            <a:ext cx="1004771" cy="22323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91756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Roles used in this document.</a:t>
            </a:r>
            <a:endParaRPr kumimoji="1" lang="ja-JP" altLang="en-US" dirty="0"/>
          </a:p>
        </p:txBody>
      </p:sp>
      <p:sp>
        <p:nvSpPr>
          <p:cNvPr id="3" name="テキスト プレースホルダー 2"/>
          <p:cNvSpPr>
            <a:spLocks noGrp="1"/>
          </p:cNvSpPr>
          <p:nvPr>
            <p:ph type="body" sz="quarter" idx="11"/>
          </p:nvPr>
        </p:nvSpPr>
        <p:spPr/>
        <p:txBody>
          <a:bodyPr/>
          <a:lstStyle/>
          <a:p>
            <a:r>
              <a:rPr kumimoji="1" lang="en-US" altLang="ja-JP" dirty="0" smtClean="0"/>
              <a:t>For the sake of convenience, we will explain the roles used in this document below.</a:t>
            </a:r>
          </a:p>
        </p:txBody>
      </p:sp>
      <p:sp>
        <p:nvSpPr>
          <p:cNvPr id="4" name="コンテンツ プレースホルダー 3"/>
          <p:cNvSpPr>
            <a:spLocks noGrp="1"/>
          </p:cNvSpPr>
          <p:nvPr>
            <p:ph sz="quarter" idx="10"/>
          </p:nvPr>
        </p:nvSpPr>
        <p:spPr/>
        <p:txBody>
          <a:bodyPr>
            <a:normAutofit/>
          </a:bodyPr>
          <a:lstStyle/>
          <a:p>
            <a:endParaRPr kumimoji="1" lang="en-US" altLang="ja-JP" sz="2800" dirty="0" smtClean="0"/>
          </a:p>
          <a:p>
            <a:r>
              <a:rPr kumimoji="1" lang="ja-JP" altLang="en-US" sz="2800" dirty="0" smtClean="0"/>
              <a:t>　　 </a:t>
            </a:r>
            <a:r>
              <a:rPr lang="en-US" altLang="ja-JP" sz="2800" dirty="0" smtClean="0"/>
              <a:t>Development/Construction team</a:t>
            </a:r>
            <a:endParaRPr kumimoji="1" lang="en-US" altLang="ja-JP" sz="2800" dirty="0" smtClean="0"/>
          </a:p>
          <a:p>
            <a:pPr lvl="1"/>
            <a:r>
              <a:rPr lang="en-US" altLang="ja-JP" sz="2000" dirty="0" smtClean="0"/>
              <a:t>In this document, the team responsible for system construction will be called “Construction team”. Normally in a real project, this would also include someone responsible for business/affairs and infrastructure.</a:t>
            </a:r>
            <a:endParaRPr lang="en-US" altLang="ja-JP" sz="1200" dirty="0"/>
          </a:p>
          <a:p>
            <a:endParaRPr lang="en-US" altLang="ja-JP" sz="2800" dirty="0" smtClean="0"/>
          </a:p>
          <a:p>
            <a:r>
              <a:rPr kumimoji="1" lang="ja-JP" altLang="en-US" sz="2800" dirty="0"/>
              <a:t>　</a:t>
            </a:r>
            <a:r>
              <a:rPr kumimoji="1" lang="ja-JP" altLang="en-US" sz="2800" dirty="0" smtClean="0"/>
              <a:t>　 </a:t>
            </a:r>
            <a:r>
              <a:rPr lang="en-US" altLang="ja-JP" sz="2800" dirty="0" smtClean="0"/>
              <a:t>Operation team</a:t>
            </a:r>
            <a:endParaRPr kumimoji="1" lang="en-US" altLang="ja-JP" sz="2800" dirty="0" smtClean="0"/>
          </a:p>
          <a:p>
            <a:pPr lvl="1"/>
            <a:r>
              <a:rPr lang="en-US" altLang="ja-JP" sz="2000" dirty="0" smtClean="0"/>
              <a:t>The team responsible for operating running systems is called “Operation team”.</a:t>
            </a:r>
          </a:p>
          <a:p>
            <a:endParaRPr lang="en-US" altLang="ja-JP" sz="2800" dirty="0"/>
          </a:p>
          <a:p>
            <a:r>
              <a:rPr lang="ja-JP" altLang="en-US" sz="2800" dirty="0" smtClean="0"/>
              <a:t>　　 </a:t>
            </a:r>
            <a:r>
              <a:rPr lang="en-US" altLang="ja-JP" sz="2800" dirty="0" smtClean="0"/>
              <a:t>Team leader</a:t>
            </a:r>
          </a:p>
          <a:p>
            <a:pPr lvl="1"/>
            <a:r>
              <a:rPr lang="en-US" altLang="ja-JP" sz="2000" dirty="0" smtClean="0"/>
              <a:t>Representatives from each team who shares information and coordinates the team.</a:t>
            </a:r>
          </a:p>
        </p:txBody>
      </p:sp>
      <p:grpSp>
        <p:nvGrpSpPr>
          <p:cNvPr id="5" name="グループ化 4"/>
          <p:cNvGrpSpPr/>
          <p:nvPr/>
        </p:nvGrpSpPr>
        <p:grpSpPr>
          <a:xfrm>
            <a:off x="696501" y="1644556"/>
            <a:ext cx="609600" cy="649016"/>
            <a:chOff x="531334" y="767018"/>
            <a:chExt cx="457200" cy="486762"/>
          </a:xfrm>
        </p:grpSpPr>
        <p:sp>
          <p:nvSpPr>
            <p:cNvPr id="6" name="正方形/長方形 5"/>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 name="グループ化 6"/>
            <p:cNvGrpSpPr>
              <a:grpSpLocks noChangeAspect="1"/>
            </p:cNvGrpSpPr>
            <p:nvPr/>
          </p:nvGrpSpPr>
          <p:grpSpPr bwMode="gray">
            <a:xfrm>
              <a:off x="562146" y="1031158"/>
              <a:ext cx="175160" cy="195072"/>
              <a:chOff x="863600" y="1071564"/>
              <a:chExt cx="823913" cy="917576"/>
            </a:xfrm>
          </p:grpSpPr>
          <p:sp>
            <p:nvSpPr>
              <p:cNvPr id="17" name="フリーフォーム 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 name="グループ化 7"/>
            <p:cNvGrpSpPr>
              <a:grpSpLocks noChangeAspect="1"/>
            </p:cNvGrpSpPr>
            <p:nvPr/>
          </p:nvGrpSpPr>
          <p:grpSpPr bwMode="gray">
            <a:xfrm>
              <a:off x="770594" y="1027024"/>
              <a:ext cx="175160" cy="195072"/>
              <a:chOff x="863600" y="1071564"/>
              <a:chExt cx="823913" cy="917576"/>
            </a:xfrm>
          </p:grpSpPr>
          <p:sp>
            <p:nvSpPr>
              <p:cNvPr id="15" name="フリーフォーム 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 name="グループ化 8"/>
            <p:cNvGrpSpPr>
              <a:grpSpLocks noChangeAspect="1"/>
            </p:cNvGrpSpPr>
            <p:nvPr/>
          </p:nvGrpSpPr>
          <p:grpSpPr bwMode="gray">
            <a:xfrm>
              <a:off x="562146" y="793687"/>
              <a:ext cx="175160" cy="195072"/>
              <a:chOff x="863600" y="1071564"/>
              <a:chExt cx="823913" cy="917576"/>
            </a:xfrm>
          </p:grpSpPr>
          <p:sp>
            <p:nvSpPr>
              <p:cNvPr id="13" name="フリーフォーム 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 name="グループ化 9"/>
            <p:cNvGrpSpPr>
              <a:grpSpLocks noChangeAspect="1"/>
            </p:cNvGrpSpPr>
            <p:nvPr/>
          </p:nvGrpSpPr>
          <p:grpSpPr bwMode="gray">
            <a:xfrm>
              <a:off x="769750" y="793687"/>
              <a:ext cx="175160" cy="195072"/>
              <a:chOff x="863600" y="1071564"/>
              <a:chExt cx="823913" cy="917576"/>
            </a:xfrm>
          </p:grpSpPr>
          <p:sp>
            <p:nvSpPr>
              <p:cNvPr id="11" name="フリーフォーム 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9" name="グループ化 18"/>
          <p:cNvGrpSpPr/>
          <p:nvPr/>
        </p:nvGrpSpPr>
        <p:grpSpPr>
          <a:xfrm>
            <a:off x="696501" y="3361873"/>
            <a:ext cx="609600" cy="649016"/>
            <a:chOff x="531334" y="1943055"/>
            <a:chExt cx="457200" cy="486762"/>
          </a:xfrm>
        </p:grpSpPr>
        <p:sp>
          <p:nvSpPr>
            <p:cNvPr id="20" name="正方形/長方形 19"/>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1" name="グループ化 20"/>
            <p:cNvGrpSpPr>
              <a:grpSpLocks noChangeAspect="1"/>
            </p:cNvGrpSpPr>
            <p:nvPr/>
          </p:nvGrpSpPr>
          <p:grpSpPr bwMode="gray">
            <a:xfrm>
              <a:off x="562146" y="2207195"/>
              <a:ext cx="175160" cy="195072"/>
              <a:chOff x="863600" y="1071564"/>
              <a:chExt cx="823913" cy="917576"/>
            </a:xfrm>
          </p:grpSpPr>
          <p:sp>
            <p:nvSpPr>
              <p:cNvPr id="31" name="フリーフォーム 3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 name="グループ化 21"/>
            <p:cNvGrpSpPr>
              <a:grpSpLocks noChangeAspect="1"/>
            </p:cNvGrpSpPr>
            <p:nvPr/>
          </p:nvGrpSpPr>
          <p:grpSpPr bwMode="gray">
            <a:xfrm>
              <a:off x="770594" y="2203061"/>
              <a:ext cx="175160" cy="195072"/>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 name="グループ化 22"/>
            <p:cNvGrpSpPr>
              <a:grpSpLocks noChangeAspect="1"/>
            </p:cNvGrpSpPr>
            <p:nvPr/>
          </p:nvGrpSpPr>
          <p:grpSpPr bwMode="gray">
            <a:xfrm>
              <a:off x="562146" y="1969724"/>
              <a:ext cx="175160" cy="195072"/>
              <a:chOff x="863600" y="1071564"/>
              <a:chExt cx="823913" cy="917576"/>
            </a:xfrm>
          </p:grpSpPr>
          <p:sp>
            <p:nvSpPr>
              <p:cNvPr id="27" name="フリーフォーム 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 name="グループ化 23"/>
            <p:cNvGrpSpPr>
              <a:grpSpLocks noChangeAspect="1"/>
            </p:cNvGrpSpPr>
            <p:nvPr/>
          </p:nvGrpSpPr>
          <p:grpSpPr bwMode="gray">
            <a:xfrm>
              <a:off x="769750" y="1969724"/>
              <a:ext cx="175160" cy="195072"/>
              <a:chOff x="863600" y="1071564"/>
              <a:chExt cx="823913" cy="917576"/>
            </a:xfrm>
          </p:grpSpPr>
          <p:sp>
            <p:nvSpPr>
              <p:cNvPr id="25" name="フリーフォーム 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33" name="グループ化 32"/>
          <p:cNvGrpSpPr/>
          <p:nvPr/>
        </p:nvGrpSpPr>
        <p:grpSpPr>
          <a:xfrm>
            <a:off x="695250" y="4725180"/>
            <a:ext cx="609600" cy="649016"/>
            <a:chOff x="530490" y="3113413"/>
            <a:chExt cx="457200" cy="486762"/>
          </a:xfrm>
        </p:grpSpPr>
        <p:sp>
          <p:nvSpPr>
            <p:cNvPr id="34" name="正方形/長方形 33"/>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1302" y="3377553"/>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69750" y="3373419"/>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1302" y="3140082"/>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8906" y="3140082"/>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Tree>
    <p:extLst>
      <p:ext uri="{BB962C8B-B14F-4D97-AF65-F5344CB8AC3E}">
        <p14:creationId xmlns:p14="http://schemas.microsoft.com/office/powerpoint/2010/main" val="15003004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Case: Constructing Network Device(1/2)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2400" dirty="0" smtClean="0"/>
              <a:t>Overview</a:t>
            </a:r>
          </a:p>
          <a:p>
            <a:pPr lvl="1"/>
            <a:r>
              <a:rPr lang="en-US" altLang="ja-JP" sz="1800" dirty="0" smtClean="0"/>
              <a:t>Adding more network devices in a carrier type system</a:t>
            </a:r>
            <a:endParaRPr lang="ja-JP" altLang="en-US" sz="1800" dirty="0" smtClean="0"/>
          </a:p>
          <a:p>
            <a:pPr lvl="1"/>
            <a:r>
              <a:rPr lang="en-US" altLang="ja-JP" sz="1800" dirty="0" smtClean="0"/>
              <a:t>Automate the operations of adding virtual IP and </a:t>
            </a:r>
            <a:br>
              <a:rPr lang="en-US" altLang="ja-JP" sz="1800" dirty="0" smtClean="0"/>
            </a:br>
            <a:r>
              <a:rPr lang="en-US" altLang="ja-JP" sz="1800" dirty="0" smtClean="0"/>
              <a:t>compare the operational costs of with and without automation.</a:t>
            </a:r>
          </a:p>
          <a:p>
            <a:endParaRPr lang="en-US" altLang="ja-JP" sz="2400" dirty="0" smtClean="0"/>
          </a:p>
          <a:p>
            <a:r>
              <a:rPr lang="en-US" altLang="ja-JP" sz="2400" dirty="0" smtClean="0"/>
              <a:t>Construction of the automated operations.</a:t>
            </a:r>
          </a:p>
          <a:p>
            <a:pPr lvl="1"/>
            <a:r>
              <a:rPr lang="en-US" altLang="ja-JP" sz="2000" dirty="0" smtClean="0"/>
              <a:t>Refer to the picture on the left for the construction.</a:t>
            </a:r>
          </a:p>
          <a:p>
            <a:pPr lvl="1"/>
            <a:r>
              <a:rPr lang="en-US" altLang="ja-JP" sz="2000" dirty="0" smtClean="0"/>
              <a:t>Total of 30 network devices</a:t>
            </a:r>
            <a:endParaRPr lang="en-US" altLang="ja-JP" sz="2000" dirty="0"/>
          </a:p>
          <a:p>
            <a:endParaRPr lang="ja-JP" altLang="en-US" sz="2400" dirty="0"/>
          </a:p>
          <a:p>
            <a:r>
              <a:rPr lang="en-US" altLang="ja-JP" sz="2400" dirty="0" smtClean="0"/>
              <a:t>Automation construction and tasks</a:t>
            </a:r>
            <a:endParaRPr lang="ja-JP" altLang="en-US" sz="2400" dirty="0"/>
          </a:p>
          <a:p>
            <a:pPr lvl="1"/>
            <a:r>
              <a:rPr lang="en-US" altLang="ja-JP" sz="1800" dirty="0" smtClean="0"/>
              <a:t>Add Virtual IP and Member to Load balancer.</a:t>
            </a:r>
            <a:endParaRPr lang="ja-JP" altLang="en-US" sz="1800" dirty="0"/>
          </a:p>
          <a:p>
            <a:pPr lvl="1"/>
            <a:r>
              <a:rPr lang="en-US" altLang="ja-JP" sz="1800" dirty="0" smtClean="0"/>
              <a:t>Add policy to firewall</a:t>
            </a:r>
            <a:endParaRPr lang="ja-JP" altLang="en-US" sz="1800" dirty="0"/>
          </a:p>
          <a:p>
            <a:pPr lvl="1"/>
            <a:r>
              <a:rPr lang="en-US" altLang="ja-JP" sz="1800" dirty="0" smtClean="0"/>
              <a:t>Add static-route to switch.</a:t>
            </a:r>
            <a:endParaRPr lang="ja-JP" altLang="en-US" sz="1800" dirty="0"/>
          </a:p>
        </p:txBody>
      </p:sp>
      <p:cxnSp>
        <p:nvCxnSpPr>
          <p:cNvPr id="6" name="直線コネクタ 5"/>
          <p:cNvCxnSpPr/>
          <p:nvPr/>
        </p:nvCxnSpPr>
        <p:spPr bwMode="auto">
          <a:xfrm>
            <a:off x="5847941" y="3675329"/>
            <a:ext cx="0" cy="1872260"/>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正方形/長方形 6"/>
          <p:cNvSpPr/>
          <p:nvPr/>
        </p:nvSpPr>
        <p:spPr bwMode="auto">
          <a:xfrm>
            <a:off x="7896099" y="4220960"/>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Fire</a:t>
            </a:r>
            <a:br>
              <a:rPr kumimoji="1" lang="en-US" altLang="ja-JP" sz="1200" b="1" dirty="0" smtClean="0">
                <a:latin typeface="+mn-ea"/>
              </a:rPr>
            </a:br>
            <a:r>
              <a:rPr kumimoji="1" lang="en-US" altLang="ja-JP" sz="1200" b="1" dirty="0" smtClean="0">
                <a:latin typeface="+mn-ea"/>
              </a:rPr>
              <a:t>wall</a:t>
            </a:r>
            <a:endParaRPr kumimoji="1" lang="ja-JP" altLang="en-US" sz="1200" b="1" dirty="0" smtClean="0">
              <a:latin typeface="+mn-ea"/>
            </a:endParaRPr>
          </a:p>
        </p:txBody>
      </p:sp>
      <p:sp>
        <p:nvSpPr>
          <p:cNvPr id="8" name="正方形/長方形 7"/>
          <p:cNvSpPr/>
          <p:nvPr/>
        </p:nvSpPr>
        <p:spPr bwMode="auto">
          <a:xfrm>
            <a:off x="6312030" y="4221110"/>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Switch</a:t>
            </a:r>
            <a:endParaRPr kumimoji="1" lang="ja-JP" altLang="en-US" sz="1200" b="1" dirty="0" smtClean="0">
              <a:latin typeface="+mn-ea"/>
            </a:endParaRPr>
          </a:p>
        </p:txBody>
      </p:sp>
      <p:sp>
        <p:nvSpPr>
          <p:cNvPr id="9" name="正方形/長方形 8"/>
          <p:cNvSpPr/>
          <p:nvPr/>
        </p:nvSpPr>
        <p:spPr bwMode="auto">
          <a:xfrm>
            <a:off x="9480168" y="4217255"/>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Switch</a:t>
            </a:r>
            <a:endParaRPr kumimoji="1" lang="ja-JP" altLang="en-US" sz="1200" b="1" dirty="0" smtClean="0">
              <a:latin typeface="+mn-ea"/>
            </a:endParaRPr>
          </a:p>
        </p:txBody>
      </p:sp>
      <p:sp>
        <p:nvSpPr>
          <p:cNvPr id="10" name="正方形/長方形 9"/>
          <p:cNvSpPr/>
          <p:nvPr/>
        </p:nvSpPr>
        <p:spPr bwMode="auto">
          <a:xfrm>
            <a:off x="11352730" y="4341320"/>
            <a:ext cx="792563" cy="47187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DMZ</a:t>
            </a:r>
          </a:p>
          <a:p>
            <a:pPr algn="ctr"/>
            <a:r>
              <a:rPr lang="en-US" altLang="ja-JP" sz="1200" b="1" dirty="0" smtClean="0">
                <a:latin typeface="+mn-ea"/>
              </a:rPr>
              <a:t>Server</a:t>
            </a:r>
            <a:endParaRPr kumimoji="1" lang="ja-JP" altLang="en-US" sz="1200" b="1" dirty="0" smtClean="0">
              <a:latin typeface="+mn-ea"/>
            </a:endParaRPr>
          </a:p>
        </p:txBody>
      </p:sp>
      <p:sp>
        <p:nvSpPr>
          <p:cNvPr id="11" name="正方形/長方形 10"/>
          <p:cNvSpPr/>
          <p:nvPr/>
        </p:nvSpPr>
        <p:spPr bwMode="auto">
          <a:xfrm>
            <a:off x="9480168" y="2953407"/>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Load </a:t>
            </a:r>
            <a:br>
              <a:rPr kumimoji="1" lang="en-US" altLang="ja-JP" sz="1200" b="1" dirty="0" smtClean="0">
                <a:latin typeface="+mn-ea"/>
              </a:rPr>
            </a:br>
            <a:r>
              <a:rPr kumimoji="1" lang="en-US" altLang="ja-JP" sz="1200" b="1" dirty="0" smtClean="0">
                <a:latin typeface="+mn-ea"/>
              </a:rPr>
              <a:t>balancer</a:t>
            </a:r>
            <a:endParaRPr kumimoji="1" lang="ja-JP" altLang="en-US" sz="1200" b="1" dirty="0" smtClean="0">
              <a:latin typeface="+mn-ea"/>
            </a:endParaRPr>
          </a:p>
        </p:txBody>
      </p:sp>
      <p:sp>
        <p:nvSpPr>
          <p:cNvPr id="13" name="角丸四角形吹き出し 12"/>
          <p:cNvSpPr/>
          <p:nvPr/>
        </p:nvSpPr>
        <p:spPr>
          <a:xfrm>
            <a:off x="6535472" y="3587148"/>
            <a:ext cx="1139466" cy="507206"/>
          </a:xfrm>
          <a:prstGeom prst="wedgeRoundRectCallout">
            <a:avLst>
              <a:gd name="adj1" fmla="val -20833"/>
              <a:gd name="adj2" fmla="val 70254"/>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policy</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吹き出し 13"/>
          <p:cNvSpPr/>
          <p:nvPr/>
        </p:nvSpPr>
        <p:spPr>
          <a:xfrm>
            <a:off x="9228133" y="2282907"/>
            <a:ext cx="1139466" cy="507206"/>
          </a:xfrm>
          <a:prstGeom prst="wedgeRoundRectCallout">
            <a:avLst>
              <a:gd name="adj1" fmla="val 24864"/>
              <a:gd name="adj2" fmla="val 67750"/>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VIP</a:t>
            </a:r>
            <a:b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User</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吹き出し 14"/>
          <p:cNvSpPr/>
          <p:nvPr/>
        </p:nvSpPr>
        <p:spPr>
          <a:xfrm>
            <a:off x="10187803" y="5218480"/>
            <a:ext cx="1139466" cy="507206"/>
          </a:xfrm>
          <a:prstGeom prst="wedgeRoundRectCallout">
            <a:avLst>
              <a:gd name="adj1" fmla="val -41542"/>
              <a:gd name="adj2" fmla="val -88786"/>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a:t>
            </a: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dds static-Route</a:t>
            </a:r>
          </a:p>
        </p:txBody>
      </p:sp>
      <p:cxnSp>
        <p:nvCxnSpPr>
          <p:cNvPr id="17" name="直線コネクタ 16"/>
          <p:cNvCxnSpPr/>
          <p:nvPr/>
        </p:nvCxnSpPr>
        <p:spPr bwMode="auto">
          <a:xfrm flipV="1">
            <a:off x="7392030" y="4611459"/>
            <a:ext cx="504069" cy="15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a:stCxn id="7" idx="3"/>
            <a:endCxn id="9" idx="1"/>
          </p:cNvCxnSpPr>
          <p:nvPr/>
        </p:nvCxnSpPr>
        <p:spPr bwMode="auto">
          <a:xfrm flipV="1">
            <a:off x="8976099" y="4577255"/>
            <a:ext cx="504069" cy="370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コネクタ 22"/>
          <p:cNvCxnSpPr>
            <a:stCxn id="11" idx="2"/>
            <a:endCxn id="9" idx="0"/>
          </p:cNvCxnSpPr>
          <p:nvPr/>
        </p:nvCxnSpPr>
        <p:spPr bwMode="auto">
          <a:xfrm>
            <a:off x="10020168" y="3673407"/>
            <a:ext cx="0" cy="543848"/>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コネクタ 25"/>
          <p:cNvCxnSpPr>
            <a:stCxn id="9" idx="3"/>
            <a:endCxn id="10" idx="1"/>
          </p:cNvCxnSpPr>
          <p:nvPr/>
        </p:nvCxnSpPr>
        <p:spPr bwMode="auto">
          <a:xfrm>
            <a:off x="10560168" y="4577255"/>
            <a:ext cx="792562" cy="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9" name="直線コネクタ 28"/>
          <p:cNvCxnSpPr>
            <a:endCxn id="8" idx="1"/>
          </p:cNvCxnSpPr>
          <p:nvPr/>
        </p:nvCxnSpPr>
        <p:spPr bwMode="auto">
          <a:xfrm>
            <a:off x="5854310" y="4577255"/>
            <a:ext cx="457720" cy="385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8660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7846076" y="3275670"/>
            <a:ext cx="4105275" cy="2743200"/>
          </a:xfrm>
          <a:prstGeom prst="rect">
            <a:avLst/>
          </a:prstGeom>
        </p:spPr>
      </p:pic>
      <p:pic>
        <p:nvPicPr>
          <p:cNvPr id="14" name="図 13"/>
          <p:cNvPicPr>
            <a:picLocks noChangeAspect="1"/>
          </p:cNvPicPr>
          <p:nvPr/>
        </p:nvPicPr>
        <p:blipFill>
          <a:blip r:embed="rId3"/>
          <a:stretch>
            <a:fillRect/>
          </a:stretch>
        </p:blipFill>
        <p:spPr>
          <a:xfrm>
            <a:off x="4390829" y="5721316"/>
            <a:ext cx="2477755" cy="1025878"/>
          </a:xfrm>
          <a:prstGeom prst="rect">
            <a:avLst/>
          </a:prstGeom>
        </p:spPr>
      </p:pic>
      <p:pic>
        <p:nvPicPr>
          <p:cNvPr id="8" name="図 7"/>
          <p:cNvPicPr>
            <a:picLocks noChangeAspect="1"/>
          </p:cNvPicPr>
          <p:nvPr/>
        </p:nvPicPr>
        <p:blipFill>
          <a:blip r:embed="rId3"/>
          <a:stretch>
            <a:fillRect/>
          </a:stretch>
        </p:blipFill>
        <p:spPr>
          <a:xfrm>
            <a:off x="1138436" y="5734050"/>
            <a:ext cx="2425740" cy="1004341"/>
          </a:xfrm>
          <a:prstGeom prst="rect">
            <a:avLst/>
          </a:prstGeom>
        </p:spPr>
      </p:pic>
      <p:sp>
        <p:nvSpPr>
          <p:cNvPr id="2" name="タイトル 1"/>
          <p:cNvSpPr>
            <a:spLocks noGrp="1"/>
          </p:cNvSpPr>
          <p:nvPr>
            <p:ph type="title"/>
          </p:nvPr>
        </p:nvSpPr>
        <p:spPr/>
        <p:txBody>
          <a:bodyPr/>
          <a:lstStyle/>
          <a:p>
            <a:r>
              <a:rPr lang="en-US" altLang="ja-JP" dirty="0"/>
              <a:t>Case: Constructing Network </a:t>
            </a:r>
            <a:r>
              <a:rPr lang="en-US" altLang="ja-JP" dirty="0" smtClean="0"/>
              <a:t>Device(2/2</a:t>
            </a:r>
            <a:r>
              <a:rPr lang="en-US" altLang="ja-JP" dirty="0"/>
              <a:t>)</a:t>
            </a:r>
            <a:endParaRPr kumimoji="1" lang="ja-JP" altLang="en-US" dirty="0"/>
          </a:p>
        </p:txBody>
      </p:sp>
      <p:sp>
        <p:nvSpPr>
          <p:cNvPr id="3" name="コンテンツ プレースホルダー 2"/>
          <p:cNvSpPr>
            <a:spLocks noGrp="1"/>
          </p:cNvSpPr>
          <p:nvPr>
            <p:ph sz="quarter" idx="10"/>
          </p:nvPr>
        </p:nvSpPr>
        <p:spPr>
          <a:xfrm>
            <a:off x="239350" y="836712"/>
            <a:ext cx="8088960" cy="5616476"/>
          </a:xfrm>
        </p:spPr>
        <p:txBody>
          <a:bodyPr>
            <a:normAutofit/>
          </a:bodyPr>
          <a:lstStyle/>
          <a:p>
            <a:r>
              <a:rPr lang="en-US" altLang="ja-JP" sz="1600" dirty="0" smtClean="0"/>
              <a:t>Increase/Decrease in man-hours before and after automation + added work.</a:t>
            </a:r>
          </a:p>
          <a:p>
            <a:pPr lvl="1"/>
            <a:endParaRPr lang="en-US" altLang="ja-JP" dirty="0"/>
          </a:p>
          <a:p>
            <a:endParaRPr lang="en-US" altLang="ja-JP" sz="1600" dirty="0" smtClean="0"/>
          </a:p>
          <a:p>
            <a:endParaRPr lang="en-US" altLang="ja-JP" sz="1600" dirty="0"/>
          </a:p>
          <a:p>
            <a:pPr marL="0" indent="0">
              <a:buNone/>
            </a:pPr>
            <a:endParaRPr lang="en-US" altLang="ja-JP" sz="1600" dirty="0" smtClean="0"/>
          </a:p>
          <a:p>
            <a:pPr marL="0" indent="0">
              <a:buNone/>
            </a:pPr>
            <a:endParaRPr lang="en-US" altLang="ja-JP" sz="1600" dirty="0" smtClean="0"/>
          </a:p>
          <a:p>
            <a:pPr marL="0" indent="0">
              <a:buNone/>
            </a:pPr>
            <a:endParaRPr lang="en-US" altLang="ja-JP" sz="1600" dirty="0" smtClean="0"/>
          </a:p>
          <a:p>
            <a:r>
              <a:rPr lang="en-US" altLang="ja-JP" sz="1400" dirty="0" smtClean="0"/>
              <a:t>Return on Investment Concept.</a:t>
            </a:r>
          </a:p>
          <a:p>
            <a:pPr lvl="1"/>
            <a:r>
              <a:rPr lang="en-US" altLang="ja-JP" sz="1400" dirty="0" smtClean="0"/>
              <a:t>Man-hours used for Automation (Initial)</a:t>
            </a:r>
            <a:r>
              <a:rPr lang="ja-JP" altLang="en-US" sz="1400" dirty="0" smtClean="0"/>
              <a:t>：</a:t>
            </a:r>
            <a:r>
              <a:rPr lang="en-US" altLang="ja-JP" sz="1400" dirty="0" smtClean="0">
                <a:solidFill>
                  <a:srgbClr val="0070C0"/>
                </a:solidFill>
              </a:rPr>
              <a:t>123.4H</a:t>
            </a:r>
            <a:endParaRPr lang="en-US" altLang="ja-JP" sz="1400" dirty="0" smtClean="0"/>
          </a:p>
          <a:p>
            <a:pPr lvl="2"/>
            <a:r>
              <a:rPr lang="en-US" altLang="ja-JP" dirty="0" smtClean="0"/>
              <a:t>Step 1</a:t>
            </a:r>
            <a:r>
              <a:rPr lang="ja-JP" altLang="en-US" dirty="0" smtClean="0"/>
              <a:t>：</a:t>
            </a:r>
            <a:r>
              <a:rPr lang="en-US" altLang="ja-JP" dirty="0" smtClean="0"/>
              <a:t>44.7H</a:t>
            </a:r>
            <a:r>
              <a:rPr lang="ja-JP" altLang="en-US" dirty="0"/>
              <a:t>　</a:t>
            </a:r>
            <a:r>
              <a:rPr lang="ja-JP" altLang="en-US" dirty="0" smtClean="0"/>
              <a:t>　</a:t>
            </a:r>
            <a:r>
              <a:rPr lang="en-US" altLang="ja-JP" dirty="0" smtClean="0"/>
              <a:t>Step 2</a:t>
            </a:r>
            <a:r>
              <a:rPr lang="ja-JP" altLang="en-US" dirty="0" smtClean="0"/>
              <a:t>：</a:t>
            </a:r>
            <a:r>
              <a:rPr lang="en-US" altLang="ja-JP" dirty="0" smtClean="0"/>
              <a:t>63.5H</a:t>
            </a:r>
            <a:r>
              <a:rPr lang="ja-JP" altLang="en-US" dirty="0" smtClean="0"/>
              <a:t>　　</a:t>
            </a:r>
            <a:r>
              <a:rPr lang="en-US" altLang="ja-JP" dirty="0" smtClean="0"/>
              <a:t>Step 3</a:t>
            </a:r>
            <a:r>
              <a:rPr lang="ja-JP" altLang="en-US" dirty="0" smtClean="0"/>
              <a:t>：</a:t>
            </a:r>
            <a:r>
              <a:rPr lang="en-US" altLang="ja-JP" dirty="0" smtClean="0"/>
              <a:t>15.2H</a:t>
            </a:r>
          </a:p>
          <a:p>
            <a:pPr lvl="2"/>
            <a:endParaRPr lang="en-US" altLang="ja-JP" sz="400" dirty="0" smtClean="0"/>
          </a:p>
          <a:p>
            <a:pPr lvl="1"/>
            <a:r>
              <a:rPr lang="en-US" altLang="ja-JP" sz="1400" dirty="0" smtClean="0"/>
              <a:t>Hours before Automation</a:t>
            </a:r>
            <a:r>
              <a:rPr lang="ja-JP" altLang="en-US" sz="1400" dirty="0" smtClean="0"/>
              <a:t>：</a:t>
            </a:r>
            <a:r>
              <a:rPr lang="en-US" altLang="ja-JP" sz="1400" dirty="0" smtClean="0">
                <a:solidFill>
                  <a:srgbClr val="0070C0"/>
                </a:solidFill>
              </a:rPr>
              <a:t>143.8H</a:t>
            </a:r>
            <a:r>
              <a:rPr lang="ja-JP" altLang="en-US" sz="1400" dirty="0" smtClean="0">
                <a:solidFill>
                  <a:srgbClr val="0070C0"/>
                </a:solidFill>
              </a:rPr>
              <a:t> </a:t>
            </a:r>
            <a:r>
              <a:rPr lang="ja-JP" altLang="en-US" sz="1400" dirty="0" smtClean="0"/>
              <a:t>⇒</a:t>
            </a:r>
            <a:r>
              <a:rPr lang="ja-JP" altLang="en-US" sz="1400" dirty="0" smtClean="0">
                <a:solidFill>
                  <a:srgbClr val="0070C0"/>
                </a:solidFill>
              </a:rPr>
              <a:t> </a:t>
            </a:r>
            <a:r>
              <a:rPr lang="en-US" altLang="ja-JP" sz="1400" dirty="0" smtClean="0"/>
              <a:t>After Automation</a:t>
            </a:r>
            <a:r>
              <a:rPr lang="ja-JP" altLang="en-US" sz="1400" dirty="0" smtClean="0"/>
              <a:t>：</a:t>
            </a:r>
            <a:r>
              <a:rPr lang="en-US" altLang="ja-JP" sz="1400" dirty="0" smtClean="0">
                <a:solidFill>
                  <a:srgbClr val="0070C0"/>
                </a:solidFill>
              </a:rPr>
              <a:t>95.2H</a:t>
            </a:r>
          </a:p>
          <a:p>
            <a:pPr lvl="2"/>
            <a:r>
              <a:rPr lang="ja-JP" altLang="en-US" dirty="0" smtClean="0">
                <a:solidFill>
                  <a:srgbClr val="0070C0"/>
                </a:solidFill>
              </a:rPr>
              <a:t> </a:t>
            </a:r>
            <a:r>
              <a:rPr lang="en-US" altLang="ja-JP" dirty="0" smtClean="0"/>
              <a:t>The number of man hours is reduced by</a:t>
            </a:r>
            <a:r>
              <a:rPr lang="en-US" altLang="ja-JP" dirty="0" smtClean="0">
                <a:solidFill>
                  <a:srgbClr val="0070C0"/>
                </a:solidFill>
              </a:rPr>
              <a:t>34%</a:t>
            </a:r>
            <a:r>
              <a:rPr lang="en-US" altLang="ja-JP" dirty="0" smtClean="0"/>
              <a:t>. Additionally, the investment</a:t>
            </a:r>
            <a:br>
              <a:rPr lang="en-US" altLang="ja-JP" dirty="0" smtClean="0"/>
            </a:br>
            <a:r>
              <a:rPr lang="en-US" altLang="ja-JP" dirty="0" smtClean="0"/>
              <a:t> returns profit after the </a:t>
            </a:r>
            <a:r>
              <a:rPr lang="en-US" altLang="ja-JP" dirty="0" smtClean="0">
                <a:solidFill>
                  <a:srgbClr val="FF0000"/>
                </a:solidFill>
              </a:rPr>
              <a:t>Third time </a:t>
            </a:r>
            <a:r>
              <a:rPr lang="en-US" altLang="ja-JP" dirty="0" smtClean="0"/>
              <a:t>(including the Initial stage)</a:t>
            </a:r>
          </a:p>
          <a:p>
            <a:pPr lvl="1"/>
            <a:endParaRPr lang="en-US" altLang="ja-JP" sz="100" dirty="0" smtClean="0"/>
          </a:p>
          <a:p>
            <a:pPr lvl="1"/>
            <a:r>
              <a:rPr lang="en-US" altLang="ja-JP" sz="1400" dirty="0" smtClean="0"/>
              <a:t>Depending on the case, preparation for automation and implementing the automation</a:t>
            </a:r>
            <a:br>
              <a:rPr lang="en-US" altLang="ja-JP" sz="1400" dirty="0" smtClean="0"/>
            </a:br>
            <a:r>
              <a:rPr lang="en-US" altLang="ja-JP" sz="1400" dirty="0" smtClean="0"/>
              <a:t>may be done separately or at the same time. In this case, they were done separately.</a:t>
            </a:r>
            <a:endParaRPr lang="en-US" altLang="ja-JP" sz="1400" dirty="0"/>
          </a:p>
          <a:p>
            <a:endParaRPr lang="en-US" altLang="ja-JP" sz="1600" dirty="0" smtClean="0"/>
          </a:p>
        </p:txBody>
      </p:sp>
      <p:sp>
        <p:nvSpPr>
          <p:cNvPr id="21" name="正方形/長方形 20"/>
          <p:cNvSpPr/>
          <p:nvPr/>
        </p:nvSpPr>
        <p:spPr bwMode="auto">
          <a:xfrm>
            <a:off x="1068344" y="4129093"/>
            <a:ext cx="383073" cy="253393"/>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角丸四角形吹き出し 14"/>
          <p:cNvSpPr/>
          <p:nvPr/>
        </p:nvSpPr>
        <p:spPr>
          <a:xfrm>
            <a:off x="10728940" y="4653054"/>
            <a:ext cx="1222411" cy="510790"/>
          </a:xfrm>
          <a:prstGeom prst="wedgeRoundRectCallout">
            <a:avLst>
              <a:gd name="adj1" fmla="val -35321"/>
              <a:gd name="adj2" fmla="val -109638"/>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Investment returned after 3</a:t>
            </a:r>
            <a:r>
              <a:rPr lang="en-US" altLang="ja-JP" sz="1050" b="1" baseline="30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rd</a:t>
            </a:r>
            <a:r>
              <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time.</a:t>
            </a:r>
            <a:endParaRPr kumimoji="1" lang="ja-JP" altLang="en-US"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34359186"/>
              </p:ext>
            </p:extLst>
          </p:nvPr>
        </p:nvGraphicFramePr>
        <p:xfrm>
          <a:off x="768644" y="1263152"/>
          <a:ext cx="10679045" cy="1546860"/>
        </p:xfrm>
        <a:graphic>
          <a:graphicData uri="http://schemas.openxmlformats.org/drawingml/2006/table">
            <a:tbl>
              <a:tblPr/>
              <a:tblGrid>
                <a:gridCol w="984561">
                  <a:extLst>
                    <a:ext uri="{9D8B030D-6E8A-4147-A177-3AD203B41FA5}">
                      <a16:colId xmlns:a16="http://schemas.microsoft.com/office/drawing/2014/main" val="2057840479"/>
                    </a:ext>
                  </a:extLst>
                </a:gridCol>
                <a:gridCol w="1002665">
                  <a:extLst>
                    <a:ext uri="{9D8B030D-6E8A-4147-A177-3AD203B41FA5}">
                      <a16:colId xmlns:a16="http://schemas.microsoft.com/office/drawing/2014/main" val="510838364"/>
                    </a:ext>
                  </a:extLst>
                </a:gridCol>
                <a:gridCol w="1080000">
                  <a:extLst>
                    <a:ext uri="{9D8B030D-6E8A-4147-A177-3AD203B41FA5}">
                      <a16:colId xmlns:a16="http://schemas.microsoft.com/office/drawing/2014/main" val="547459292"/>
                    </a:ext>
                  </a:extLst>
                </a:gridCol>
                <a:gridCol w="963950">
                  <a:extLst>
                    <a:ext uri="{9D8B030D-6E8A-4147-A177-3AD203B41FA5}">
                      <a16:colId xmlns:a16="http://schemas.microsoft.com/office/drawing/2014/main" val="1695835220"/>
                    </a:ext>
                  </a:extLst>
                </a:gridCol>
                <a:gridCol w="1196050">
                  <a:extLst>
                    <a:ext uri="{9D8B030D-6E8A-4147-A177-3AD203B41FA5}">
                      <a16:colId xmlns:a16="http://schemas.microsoft.com/office/drawing/2014/main" val="911063197"/>
                    </a:ext>
                  </a:extLst>
                </a:gridCol>
                <a:gridCol w="1080000">
                  <a:extLst>
                    <a:ext uri="{9D8B030D-6E8A-4147-A177-3AD203B41FA5}">
                      <a16:colId xmlns:a16="http://schemas.microsoft.com/office/drawing/2014/main" val="1953342046"/>
                    </a:ext>
                  </a:extLst>
                </a:gridCol>
                <a:gridCol w="1080000">
                  <a:extLst>
                    <a:ext uri="{9D8B030D-6E8A-4147-A177-3AD203B41FA5}">
                      <a16:colId xmlns:a16="http://schemas.microsoft.com/office/drawing/2014/main" val="1833383771"/>
                    </a:ext>
                  </a:extLst>
                </a:gridCol>
                <a:gridCol w="1080000">
                  <a:extLst>
                    <a:ext uri="{9D8B030D-6E8A-4147-A177-3AD203B41FA5}">
                      <a16:colId xmlns:a16="http://schemas.microsoft.com/office/drawing/2014/main" val="18254929"/>
                    </a:ext>
                  </a:extLst>
                </a:gridCol>
                <a:gridCol w="1080000">
                  <a:extLst>
                    <a:ext uri="{9D8B030D-6E8A-4147-A177-3AD203B41FA5}">
                      <a16:colId xmlns:a16="http://schemas.microsoft.com/office/drawing/2014/main" val="248675452"/>
                    </a:ext>
                  </a:extLst>
                </a:gridCol>
                <a:gridCol w="51819">
                  <a:extLst>
                    <a:ext uri="{9D8B030D-6E8A-4147-A177-3AD203B41FA5}">
                      <a16:colId xmlns:a16="http://schemas.microsoft.com/office/drawing/2014/main" val="1476762438"/>
                    </a:ext>
                  </a:extLst>
                </a:gridCol>
                <a:gridCol w="1080000">
                  <a:extLst>
                    <a:ext uri="{9D8B030D-6E8A-4147-A177-3AD203B41FA5}">
                      <a16:colId xmlns:a16="http://schemas.microsoft.com/office/drawing/2014/main" val="3000922784"/>
                    </a:ext>
                  </a:extLst>
                </a:gridCol>
              </a:tblGrid>
              <a:tr h="217345">
                <a:tc gridSpan="2">
                  <a:txBody>
                    <a:bodyPr/>
                    <a:lstStyle/>
                    <a:p>
                      <a:pPr algn="ctr" fontAlgn="ctr"/>
                      <a:r>
                        <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kumimoji="1" lang="ja-JP" altLang="en-US"/>
                    </a:p>
                  </a:txBody>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Defining</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Basic</a:t>
                      </a:r>
                      <a:b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b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Detailed</a:t>
                      </a:r>
                      <a:b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b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Operation</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Production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Evaluation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100" b="1" i="0" u="none" strike="noStrike">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Total</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4974445"/>
                  </a:ext>
                </a:extLst>
              </a:tr>
              <a:tr h="212395">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Before</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Hours(Per</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worker</a:t>
                      </a:r>
                      <a:r>
                        <a:rPr lang="en-US" sz="1100" b="1" i="0" u="none" strike="noStrike" dirty="0" smtClean="0">
                          <a:solidFill>
                            <a:srgbClr val="FFFFFF"/>
                          </a:solidFill>
                          <a:effectLst/>
                          <a:latin typeface="游ゴシック" panose="020B0400000000000000" pitchFamily="50" charset="-128"/>
                          <a:ea typeface="游ゴシック" panose="020B0400000000000000" pitchFamily="50" charset="-128"/>
                        </a:rPr>
                        <a:t>)</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20.1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22.4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12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0242474"/>
                  </a:ext>
                </a:extLst>
              </a:tr>
              <a:tr h="176965">
                <a:tc rowSpan="3">
                  <a:txBody>
                    <a:bodyPr/>
                    <a:lstStyle/>
                    <a:p>
                      <a:pPr algn="l" fontAlgn="t"/>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After</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Hours(Per</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worker</a:t>
                      </a:r>
                      <a:r>
                        <a:rPr lang="en-US" sz="1100" b="1" i="0" u="none" strike="noStrike" dirty="0" smtClean="0">
                          <a:solidFill>
                            <a:srgbClr val="FFFFFF"/>
                          </a:solidFill>
                          <a:effectLst/>
                          <a:latin typeface="游ゴシック" panose="020B0400000000000000" pitchFamily="50" charset="-128"/>
                          <a:ea typeface="游ゴシック" panose="020B0400000000000000" pitchFamily="50" charset="-128"/>
                        </a:rPr>
                        <a:t>)</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28.7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12.1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9.5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ctr"/>
                      <a:r>
                        <a:rPr lang="ja-JP" altLang="en-US" sz="1200" b="1" i="0" u="none" strike="noStrike">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95.2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extLst>
                  <a:ext uri="{0D108BD9-81ED-4DB2-BD59-A6C34878D82A}">
                    <a16:rowId xmlns:a16="http://schemas.microsoft.com/office/drawing/2014/main" val="4056128842"/>
                  </a:ext>
                </a:extLst>
              </a:tr>
              <a:tr h="335280">
                <a:tc vMerge="1">
                  <a:txBody>
                    <a:bodyPr/>
                    <a:lstStyle/>
                    <a:p>
                      <a:endParaRPr kumimoji="1" lang="ja-JP" altLang="en-US"/>
                    </a:p>
                  </a:txBody>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Increase/Decrease(%)</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(↑81%)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ctr" fontAlgn="ctr"/>
                      <a:r>
                        <a:rPr lang="en-US" altLang="ja-JP" sz="1200" b="1" i="0" u="none" strike="noStrike" dirty="0">
                          <a:solidFill>
                            <a:schemeClr val="tx1"/>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(↓39%)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a:solidFill>
                            <a:srgbClr val="0070C0"/>
                          </a:solidFill>
                          <a:effectLst/>
                          <a:latin typeface="游ゴシック" panose="020B0400000000000000" pitchFamily="50" charset="-128"/>
                          <a:ea typeface="游ゴシック" panose="020B0400000000000000" pitchFamily="50" charset="-128"/>
                        </a:rPr>
                        <a:t>(↓67%)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ctr"/>
                      <a:r>
                        <a:rPr lang="ja-JP" altLang="en-US" sz="1200" b="1" i="0" u="none" strike="noStrike" dirty="0">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extLst>
                  <a:ext uri="{0D108BD9-81ED-4DB2-BD59-A6C34878D82A}">
                    <a16:rowId xmlns:a16="http://schemas.microsoft.com/office/drawing/2014/main" val="3841707724"/>
                  </a:ext>
                </a:extLst>
              </a:tr>
              <a:tr h="94295">
                <a:tc vMerge="1">
                  <a:txBody>
                    <a:bodyPr/>
                    <a:lstStyle/>
                    <a:p>
                      <a:endParaRPr kumimoji="1" lang="ja-JP" altLang="en-US"/>
                    </a:p>
                  </a:txBody>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Added</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Consider</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Automation</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Register</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CMDB</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Run</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Jobflow</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225257"/>
                  </a:ext>
                </a:extLst>
              </a:tr>
            </a:tbl>
          </a:graphicData>
        </a:graphic>
      </p:graphicFrame>
      <p:sp>
        <p:nvSpPr>
          <p:cNvPr id="11" name="角丸四角形 10"/>
          <p:cNvSpPr/>
          <p:nvPr/>
        </p:nvSpPr>
        <p:spPr bwMode="auto">
          <a:xfrm>
            <a:off x="4631790" y="5976888"/>
            <a:ext cx="924793" cy="737857"/>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1833231" y="5960694"/>
            <a:ext cx="352405" cy="728863"/>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角丸四角形 29"/>
          <p:cNvSpPr/>
          <p:nvPr/>
        </p:nvSpPr>
        <p:spPr bwMode="auto">
          <a:xfrm>
            <a:off x="1412459" y="6092181"/>
            <a:ext cx="352405" cy="593836"/>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テキスト ボックス 11"/>
          <p:cNvSpPr txBox="1"/>
          <p:nvPr/>
        </p:nvSpPr>
        <p:spPr>
          <a:xfrm>
            <a:off x="911280" y="5517290"/>
            <a:ext cx="2383986" cy="307777"/>
          </a:xfrm>
          <a:prstGeom prst="rect">
            <a:avLst/>
          </a:prstGeom>
          <a:noFill/>
        </p:spPr>
        <p:txBody>
          <a:bodyPr wrap="none" rtlCol="0">
            <a:spAutoFit/>
          </a:bodyPr>
          <a:lstStyle/>
          <a:p>
            <a:r>
              <a:rPr kumimoji="1" lang="en-US" altLang="ja-JP" sz="1400" dirty="0" smtClean="0"/>
              <a:t>Individually implemented</a:t>
            </a:r>
            <a:endParaRPr kumimoji="1" lang="ja-JP" altLang="en-US" sz="1400" dirty="0"/>
          </a:p>
        </p:txBody>
      </p:sp>
      <p:sp>
        <p:nvSpPr>
          <p:cNvPr id="31" name="テキスト ボックス 30"/>
          <p:cNvSpPr txBox="1"/>
          <p:nvPr/>
        </p:nvSpPr>
        <p:spPr>
          <a:xfrm>
            <a:off x="4309187" y="5517290"/>
            <a:ext cx="2908168" cy="307777"/>
          </a:xfrm>
          <a:prstGeom prst="rect">
            <a:avLst/>
          </a:prstGeom>
          <a:noFill/>
        </p:spPr>
        <p:txBody>
          <a:bodyPr wrap="none" rtlCol="0">
            <a:spAutoFit/>
          </a:bodyPr>
          <a:lstStyle/>
          <a:p>
            <a:r>
              <a:rPr kumimoji="1" lang="en-US" altLang="ja-JP" sz="1400" dirty="0" smtClean="0"/>
              <a:t>Implemented at the same time</a:t>
            </a:r>
            <a:endParaRPr kumimoji="1" lang="ja-JP" altLang="en-US" sz="1400" dirty="0"/>
          </a:p>
        </p:txBody>
      </p:sp>
      <p:sp>
        <p:nvSpPr>
          <p:cNvPr id="32" name="正方形/長方形 31"/>
          <p:cNvSpPr/>
          <p:nvPr/>
        </p:nvSpPr>
        <p:spPr bwMode="auto">
          <a:xfrm>
            <a:off x="10344591" y="1221854"/>
            <a:ext cx="1103098" cy="1631065"/>
          </a:xfrm>
          <a:prstGeom prst="rect">
            <a:avLst/>
          </a:prstGeom>
          <a:no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 name="楕円 3"/>
          <p:cNvSpPr/>
          <p:nvPr/>
        </p:nvSpPr>
        <p:spPr bwMode="auto">
          <a:xfrm>
            <a:off x="8792846" y="5206632"/>
            <a:ext cx="216030" cy="576080"/>
          </a:xfrm>
          <a:prstGeom prst="ellipse">
            <a:avLst/>
          </a:prstGeom>
          <a:solidFill>
            <a:srgbClr val="FFC000">
              <a:alpha val="30000"/>
            </a:srgb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フリーフォーム 5"/>
          <p:cNvSpPr/>
          <p:nvPr/>
        </p:nvSpPr>
        <p:spPr bwMode="auto">
          <a:xfrm>
            <a:off x="5735950" y="3225799"/>
            <a:ext cx="3128650" cy="1938045"/>
          </a:xfrm>
          <a:custGeom>
            <a:avLst/>
            <a:gdLst>
              <a:gd name="connsiteX0" fmla="*/ 0 w 2857500"/>
              <a:gd name="connsiteY0" fmla="*/ 0 h 2032000"/>
              <a:gd name="connsiteX1" fmla="*/ 1841500 w 2857500"/>
              <a:gd name="connsiteY1" fmla="*/ 419100 h 2032000"/>
              <a:gd name="connsiteX2" fmla="*/ 2857500 w 2857500"/>
              <a:gd name="connsiteY2" fmla="*/ 2032000 h 2032000"/>
            </a:gdLst>
            <a:ahLst/>
            <a:cxnLst>
              <a:cxn ang="0">
                <a:pos x="connsiteX0" y="connsiteY0"/>
              </a:cxn>
              <a:cxn ang="0">
                <a:pos x="connsiteX1" y="connsiteY1"/>
              </a:cxn>
              <a:cxn ang="0">
                <a:pos x="connsiteX2" y="connsiteY2"/>
              </a:cxn>
            </a:cxnLst>
            <a:rect l="l" t="t" r="r" b="b"/>
            <a:pathLst>
              <a:path w="2857500" h="2032000">
                <a:moveTo>
                  <a:pt x="0" y="0"/>
                </a:moveTo>
                <a:cubicBezTo>
                  <a:pt x="682625" y="40216"/>
                  <a:pt x="1365250" y="80433"/>
                  <a:pt x="1841500" y="419100"/>
                </a:cubicBezTo>
                <a:cubicBezTo>
                  <a:pt x="2317750" y="757767"/>
                  <a:pt x="2587625" y="1394883"/>
                  <a:pt x="2857500" y="2032000"/>
                </a:cubicBezTo>
              </a:path>
            </a:pathLst>
          </a:custGeom>
          <a:noFill/>
          <a:ln w="12700">
            <a:solidFill>
              <a:srgbClr val="FFC000"/>
            </a:solidFill>
            <a:tailEnd type="triangle"/>
          </a:ln>
          <a:effectLst/>
          <a:extLst/>
        </p:spPr>
        <p:txBody>
          <a:bodyPr rtlCol="0" anchor="ctr"/>
          <a:lstStyle/>
          <a:p>
            <a:pPr algn="ctr"/>
            <a:endParaRPr kumimoji="1" lang="ja-JP" altLang="en-US"/>
          </a:p>
        </p:txBody>
      </p:sp>
      <p:sp>
        <p:nvSpPr>
          <p:cNvPr id="29" name="テキスト ボックス 28"/>
          <p:cNvSpPr txBox="1"/>
          <p:nvPr/>
        </p:nvSpPr>
        <p:spPr>
          <a:xfrm>
            <a:off x="9014568" y="6210016"/>
            <a:ext cx="2599430" cy="307777"/>
          </a:xfrm>
          <a:prstGeom prst="rect">
            <a:avLst/>
          </a:prstGeom>
          <a:noFill/>
        </p:spPr>
        <p:txBody>
          <a:bodyPr wrap="none" rtlCol="0">
            <a:spAutoFit/>
          </a:bodyPr>
          <a:lstStyle/>
          <a:p>
            <a:r>
              <a:rPr lang="en-US" altLang="ja-JP" sz="1400" dirty="0" smtClean="0"/>
              <a:t>Graph of Man-hours (costs)</a:t>
            </a:r>
            <a:endParaRPr kumimoji="1" lang="ja-JP" altLang="en-US" sz="1400" dirty="0"/>
          </a:p>
        </p:txBody>
      </p:sp>
      <p:sp>
        <p:nvSpPr>
          <p:cNvPr id="17" name="テキスト ボックス 16"/>
          <p:cNvSpPr txBox="1"/>
          <p:nvPr/>
        </p:nvSpPr>
        <p:spPr>
          <a:xfrm>
            <a:off x="7846076" y="4205004"/>
            <a:ext cx="369332" cy="576440"/>
          </a:xfrm>
          <a:prstGeom prst="rect">
            <a:avLst/>
          </a:prstGeom>
          <a:noFill/>
        </p:spPr>
        <p:txBody>
          <a:bodyPr vert="vert" wrap="none" rtlCol="0">
            <a:spAutoFit/>
          </a:bodyPr>
          <a:lstStyle/>
          <a:p>
            <a:r>
              <a:rPr kumimoji="1" lang="en-US" altLang="ja-JP" sz="1200" b="1" dirty="0" smtClean="0"/>
              <a:t>Hours</a:t>
            </a:r>
            <a:endParaRPr kumimoji="1" lang="ja-JP" altLang="en-US" sz="1200" b="1" dirty="0"/>
          </a:p>
        </p:txBody>
      </p:sp>
      <p:sp>
        <p:nvSpPr>
          <p:cNvPr id="20" name="テキスト ボックス 19"/>
          <p:cNvSpPr txBox="1"/>
          <p:nvPr/>
        </p:nvSpPr>
        <p:spPr>
          <a:xfrm>
            <a:off x="9898713" y="3489964"/>
            <a:ext cx="675185" cy="261610"/>
          </a:xfrm>
          <a:prstGeom prst="rect">
            <a:avLst/>
          </a:prstGeom>
          <a:noFill/>
        </p:spPr>
        <p:txBody>
          <a:bodyPr wrap="none" rtlCol="0">
            <a:spAutoFit/>
          </a:bodyPr>
          <a:lstStyle/>
          <a:p>
            <a:r>
              <a:rPr kumimoji="1" lang="en-US" altLang="ja-JP" sz="1050" b="1" dirty="0" smtClean="0"/>
              <a:t>Before</a:t>
            </a:r>
            <a:endParaRPr kumimoji="1" lang="ja-JP" altLang="en-US" sz="1050" b="1" dirty="0"/>
          </a:p>
        </p:txBody>
      </p:sp>
      <p:sp>
        <p:nvSpPr>
          <p:cNvPr id="33" name="テキスト ボックス 32"/>
          <p:cNvSpPr txBox="1"/>
          <p:nvPr/>
        </p:nvSpPr>
        <p:spPr>
          <a:xfrm>
            <a:off x="10956217" y="3489964"/>
            <a:ext cx="540533" cy="253916"/>
          </a:xfrm>
          <a:prstGeom prst="rect">
            <a:avLst/>
          </a:prstGeom>
          <a:noFill/>
        </p:spPr>
        <p:txBody>
          <a:bodyPr wrap="none" rtlCol="0">
            <a:spAutoFit/>
          </a:bodyPr>
          <a:lstStyle/>
          <a:p>
            <a:r>
              <a:rPr kumimoji="1" lang="en-US" altLang="ja-JP" sz="1050" b="1" dirty="0" smtClean="0"/>
              <a:t>After</a:t>
            </a:r>
            <a:endParaRPr kumimoji="1" lang="ja-JP" altLang="en-US" sz="1050" b="1" dirty="0"/>
          </a:p>
        </p:txBody>
      </p:sp>
      <p:sp>
        <p:nvSpPr>
          <p:cNvPr id="23" name="テキスト ボックス 22"/>
          <p:cNvSpPr txBox="1"/>
          <p:nvPr/>
        </p:nvSpPr>
        <p:spPr>
          <a:xfrm>
            <a:off x="8597220" y="5727173"/>
            <a:ext cx="587020" cy="246221"/>
          </a:xfrm>
          <a:prstGeom prst="rect">
            <a:avLst/>
          </a:prstGeom>
          <a:noFill/>
        </p:spPr>
        <p:txBody>
          <a:bodyPr wrap="none" rtlCol="0">
            <a:spAutoFit/>
          </a:bodyPr>
          <a:lstStyle/>
          <a:p>
            <a:r>
              <a:rPr kumimoji="1" lang="en-US" altLang="ja-JP" sz="1000" b="1" dirty="0" smtClean="0"/>
              <a:t>Initial</a:t>
            </a:r>
            <a:endParaRPr kumimoji="1" lang="ja-JP" altLang="en-US" sz="1000" b="1" dirty="0"/>
          </a:p>
        </p:txBody>
      </p:sp>
      <p:sp>
        <p:nvSpPr>
          <p:cNvPr id="35" name="テキスト ボックス 34"/>
          <p:cNvSpPr txBox="1"/>
          <p:nvPr/>
        </p:nvSpPr>
        <p:spPr>
          <a:xfrm>
            <a:off x="9259300" y="5727173"/>
            <a:ext cx="702436" cy="246221"/>
          </a:xfrm>
          <a:prstGeom prst="rect">
            <a:avLst/>
          </a:prstGeom>
          <a:noFill/>
        </p:spPr>
        <p:txBody>
          <a:bodyPr wrap="none" rtlCol="0">
            <a:spAutoFit/>
          </a:bodyPr>
          <a:lstStyle/>
          <a:p>
            <a:r>
              <a:rPr kumimoji="1" lang="en-US" altLang="ja-JP" sz="1000" b="1" dirty="0" smtClean="0"/>
              <a:t>1</a:t>
            </a:r>
            <a:r>
              <a:rPr kumimoji="1" lang="en-US" altLang="ja-JP" sz="1000" b="1" baseline="30000" dirty="0" smtClean="0"/>
              <a:t>st</a:t>
            </a:r>
            <a:r>
              <a:rPr kumimoji="1" lang="en-US" altLang="ja-JP" sz="1000" b="1" dirty="0" smtClean="0"/>
              <a:t> time</a:t>
            </a:r>
            <a:endParaRPr kumimoji="1" lang="ja-JP" altLang="en-US" sz="1000" b="1" dirty="0"/>
          </a:p>
        </p:txBody>
      </p:sp>
      <p:sp>
        <p:nvSpPr>
          <p:cNvPr id="36" name="テキスト ボックス 35"/>
          <p:cNvSpPr txBox="1"/>
          <p:nvPr/>
        </p:nvSpPr>
        <p:spPr>
          <a:xfrm>
            <a:off x="9871462" y="5727173"/>
            <a:ext cx="732893" cy="246221"/>
          </a:xfrm>
          <a:prstGeom prst="rect">
            <a:avLst/>
          </a:prstGeom>
          <a:noFill/>
        </p:spPr>
        <p:txBody>
          <a:bodyPr wrap="none" rtlCol="0">
            <a:spAutoFit/>
          </a:bodyPr>
          <a:lstStyle/>
          <a:p>
            <a:r>
              <a:rPr kumimoji="1" lang="en-US" altLang="ja-JP" sz="1000" b="1" dirty="0" smtClean="0"/>
              <a:t>2</a:t>
            </a:r>
            <a:r>
              <a:rPr kumimoji="1" lang="en-US" altLang="ja-JP" sz="1000" b="1" baseline="30000" dirty="0" smtClean="0"/>
              <a:t>nd</a:t>
            </a:r>
            <a:r>
              <a:rPr kumimoji="1" lang="en-US" altLang="ja-JP" sz="1000" b="1" dirty="0" smtClean="0"/>
              <a:t> time</a:t>
            </a:r>
            <a:endParaRPr kumimoji="1" lang="ja-JP" altLang="en-US" sz="1000" b="1" dirty="0"/>
          </a:p>
        </p:txBody>
      </p:sp>
      <p:sp>
        <p:nvSpPr>
          <p:cNvPr id="37" name="テキスト ボックス 36"/>
          <p:cNvSpPr txBox="1"/>
          <p:nvPr/>
        </p:nvSpPr>
        <p:spPr>
          <a:xfrm>
            <a:off x="10524047" y="5727173"/>
            <a:ext cx="715260" cy="246221"/>
          </a:xfrm>
          <a:prstGeom prst="rect">
            <a:avLst/>
          </a:prstGeom>
          <a:noFill/>
        </p:spPr>
        <p:txBody>
          <a:bodyPr wrap="none" rtlCol="0">
            <a:spAutoFit/>
          </a:bodyPr>
          <a:lstStyle/>
          <a:p>
            <a:r>
              <a:rPr kumimoji="1" lang="en-US" altLang="ja-JP" sz="1000" b="1" dirty="0" smtClean="0"/>
              <a:t>3</a:t>
            </a:r>
            <a:r>
              <a:rPr kumimoji="1" lang="en-US" altLang="ja-JP" sz="1000" b="1" baseline="30000" dirty="0" smtClean="0"/>
              <a:t>rd</a:t>
            </a:r>
            <a:r>
              <a:rPr kumimoji="1" lang="en-US" altLang="ja-JP" sz="1000" b="1" dirty="0" smtClean="0"/>
              <a:t> time</a:t>
            </a:r>
          </a:p>
        </p:txBody>
      </p:sp>
      <p:sp>
        <p:nvSpPr>
          <p:cNvPr id="38" name="テキスト ボックス 37"/>
          <p:cNvSpPr txBox="1"/>
          <p:nvPr/>
        </p:nvSpPr>
        <p:spPr>
          <a:xfrm>
            <a:off x="11139921" y="5727173"/>
            <a:ext cx="713657" cy="246221"/>
          </a:xfrm>
          <a:prstGeom prst="rect">
            <a:avLst/>
          </a:prstGeom>
          <a:noFill/>
        </p:spPr>
        <p:txBody>
          <a:bodyPr wrap="none" rtlCol="0">
            <a:spAutoFit/>
          </a:bodyPr>
          <a:lstStyle/>
          <a:p>
            <a:r>
              <a:rPr kumimoji="1" lang="en-US" altLang="ja-JP" sz="1000" b="1" dirty="0" smtClean="0"/>
              <a:t>4</a:t>
            </a:r>
            <a:r>
              <a:rPr kumimoji="1" lang="en-US" altLang="ja-JP" sz="1000" b="1" baseline="30000" dirty="0" smtClean="0"/>
              <a:t>th</a:t>
            </a:r>
            <a:r>
              <a:rPr kumimoji="1" lang="en-US" altLang="ja-JP" sz="1000" b="1" dirty="0" smtClean="0"/>
              <a:t> time</a:t>
            </a:r>
            <a:endParaRPr kumimoji="1" lang="ja-JP" altLang="en-US" sz="1000" b="1" dirty="0"/>
          </a:p>
        </p:txBody>
      </p:sp>
      <p:sp>
        <p:nvSpPr>
          <p:cNvPr id="24" name="テキスト ボックス 23"/>
          <p:cNvSpPr txBox="1"/>
          <p:nvPr/>
        </p:nvSpPr>
        <p:spPr>
          <a:xfrm>
            <a:off x="1063376" y="5807652"/>
            <a:ext cx="323165" cy="457818"/>
          </a:xfrm>
          <a:prstGeom prst="rect">
            <a:avLst/>
          </a:prstGeom>
          <a:noFill/>
        </p:spPr>
        <p:txBody>
          <a:bodyPr vert="eaVert" wrap="none" rtlCol="0">
            <a:spAutoFit/>
          </a:bodyPr>
          <a:lstStyle/>
          <a:p>
            <a:r>
              <a:rPr lang="en-US" altLang="ja-JP" sz="900" b="1" dirty="0"/>
              <a:t>Hours</a:t>
            </a:r>
            <a:endParaRPr lang="ja-JP" altLang="en-US" sz="900" b="1" dirty="0"/>
          </a:p>
        </p:txBody>
      </p:sp>
      <p:sp>
        <p:nvSpPr>
          <p:cNvPr id="25" name="テキスト ボックス 24"/>
          <p:cNvSpPr txBox="1"/>
          <p:nvPr/>
        </p:nvSpPr>
        <p:spPr>
          <a:xfrm>
            <a:off x="1388151" y="6462408"/>
            <a:ext cx="385042" cy="169277"/>
          </a:xfrm>
          <a:prstGeom prst="rect">
            <a:avLst/>
          </a:prstGeom>
          <a:noFill/>
        </p:spPr>
        <p:txBody>
          <a:bodyPr wrap="none" rtlCol="0">
            <a:spAutoFit/>
          </a:bodyPr>
          <a:lstStyle/>
          <a:p>
            <a:r>
              <a:rPr kumimoji="1" lang="en-US" altLang="ja-JP" sz="500" b="1" dirty="0" smtClean="0"/>
              <a:t>Initial</a:t>
            </a:r>
            <a:endParaRPr kumimoji="1" lang="ja-JP" altLang="en-US" sz="500" b="1" dirty="0"/>
          </a:p>
        </p:txBody>
      </p:sp>
      <p:sp>
        <p:nvSpPr>
          <p:cNvPr id="44" name="テキスト ボックス 43"/>
          <p:cNvSpPr txBox="1"/>
          <p:nvPr/>
        </p:nvSpPr>
        <p:spPr>
          <a:xfrm>
            <a:off x="1797678" y="6462408"/>
            <a:ext cx="442750" cy="169277"/>
          </a:xfrm>
          <a:prstGeom prst="rect">
            <a:avLst/>
          </a:prstGeom>
          <a:noFill/>
        </p:spPr>
        <p:txBody>
          <a:bodyPr wrap="none" rtlCol="0">
            <a:spAutoFit/>
          </a:bodyPr>
          <a:lstStyle/>
          <a:p>
            <a:r>
              <a:rPr kumimoji="1" lang="en-US" altLang="ja-JP" sz="500" b="1" dirty="0" smtClean="0"/>
              <a:t>1</a:t>
            </a:r>
            <a:r>
              <a:rPr kumimoji="1" lang="en-US" altLang="ja-JP" sz="500" b="1" baseline="30000" dirty="0" smtClean="0"/>
              <a:t>st</a:t>
            </a:r>
            <a:r>
              <a:rPr kumimoji="1" lang="en-US" altLang="ja-JP" sz="500" b="1" dirty="0" smtClean="0"/>
              <a:t> time</a:t>
            </a:r>
            <a:endParaRPr kumimoji="1" lang="ja-JP" altLang="en-US" sz="500" b="1" dirty="0"/>
          </a:p>
        </p:txBody>
      </p:sp>
      <p:sp>
        <p:nvSpPr>
          <p:cNvPr id="45" name="テキスト ボックス 44"/>
          <p:cNvSpPr txBox="1"/>
          <p:nvPr/>
        </p:nvSpPr>
        <p:spPr>
          <a:xfrm>
            <a:off x="2211004" y="6462407"/>
            <a:ext cx="458780" cy="169277"/>
          </a:xfrm>
          <a:prstGeom prst="rect">
            <a:avLst/>
          </a:prstGeom>
          <a:noFill/>
        </p:spPr>
        <p:txBody>
          <a:bodyPr wrap="none" rtlCol="0">
            <a:spAutoFit/>
          </a:bodyPr>
          <a:lstStyle/>
          <a:p>
            <a:r>
              <a:rPr lang="en-US" altLang="ja-JP" sz="500" b="1" dirty="0" smtClean="0"/>
              <a:t>2</a:t>
            </a:r>
            <a:r>
              <a:rPr lang="en-US" altLang="ja-JP" sz="500" b="1" baseline="30000" dirty="0" smtClean="0"/>
              <a:t>nd</a:t>
            </a:r>
            <a:r>
              <a:rPr kumimoji="1" lang="en-US" altLang="ja-JP" sz="500" b="1" dirty="0" smtClean="0"/>
              <a:t> time</a:t>
            </a:r>
            <a:endParaRPr kumimoji="1" lang="ja-JP" altLang="en-US" sz="500" b="1" dirty="0"/>
          </a:p>
        </p:txBody>
      </p:sp>
      <p:sp>
        <p:nvSpPr>
          <p:cNvPr id="46" name="テキスト ボックス 45"/>
          <p:cNvSpPr txBox="1"/>
          <p:nvPr/>
        </p:nvSpPr>
        <p:spPr>
          <a:xfrm>
            <a:off x="2635621" y="6462407"/>
            <a:ext cx="450764" cy="169277"/>
          </a:xfrm>
          <a:prstGeom prst="rect">
            <a:avLst/>
          </a:prstGeom>
          <a:noFill/>
        </p:spPr>
        <p:txBody>
          <a:bodyPr wrap="none" rtlCol="0">
            <a:spAutoFit/>
          </a:bodyPr>
          <a:lstStyle/>
          <a:p>
            <a:r>
              <a:rPr lang="en-US" altLang="ja-JP" sz="500" b="1" dirty="0" smtClean="0"/>
              <a:t>3</a:t>
            </a:r>
            <a:r>
              <a:rPr lang="en-US" altLang="ja-JP" sz="500" b="1" baseline="30000" dirty="0" smtClean="0"/>
              <a:t>rd</a:t>
            </a:r>
            <a:r>
              <a:rPr kumimoji="1" lang="en-US" altLang="ja-JP" sz="500" b="1" dirty="0" smtClean="0"/>
              <a:t> time</a:t>
            </a:r>
            <a:endParaRPr kumimoji="1" lang="ja-JP" altLang="en-US" sz="500" b="1" dirty="0"/>
          </a:p>
        </p:txBody>
      </p:sp>
      <p:sp>
        <p:nvSpPr>
          <p:cNvPr id="47" name="テキスト ボックス 46"/>
          <p:cNvSpPr txBox="1"/>
          <p:nvPr/>
        </p:nvSpPr>
        <p:spPr>
          <a:xfrm>
            <a:off x="3060921" y="6462407"/>
            <a:ext cx="471604" cy="169277"/>
          </a:xfrm>
          <a:prstGeom prst="rect">
            <a:avLst/>
          </a:prstGeom>
          <a:noFill/>
        </p:spPr>
        <p:txBody>
          <a:bodyPr wrap="none" rtlCol="0">
            <a:spAutoFit/>
          </a:bodyPr>
          <a:lstStyle/>
          <a:p>
            <a:r>
              <a:rPr lang="en-US" altLang="ja-JP" sz="500" b="1" dirty="0" smtClean="0"/>
              <a:t>4th</a:t>
            </a:r>
            <a:r>
              <a:rPr kumimoji="1" lang="en-US" altLang="ja-JP" sz="500" b="1" dirty="0" smtClean="0"/>
              <a:t> time</a:t>
            </a:r>
            <a:endParaRPr kumimoji="1" lang="ja-JP" altLang="en-US" sz="500" b="1" dirty="0"/>
          </a:p>
        </p:txBody>
      </p:sp>
      <p:sp>
        <p:nvSpPr>
          <p:cNvPr id="49" name="テキスト ボックス 48"/>
          <p:cNvSpPr txBox="1"/>
          <p:nvPr/>
        </p:nvSpPr>
        <p:spPr>
          <a:xfrm>
            <a:off x="4342466" y="5833657"/>
            <a:ext cx="323165" cy="457818"/>
          </a:xfrm>
          <a:prstGeom prst="rect">
            <a:avLst/>
          </a:prstGeom>
          <a:noFill/>
        </p:spPr>
        <p:txBody>
          <a:bodyPr vert="eaVert" wrap="none" rtlCol="0">
            <a:spAutoFit/>
          </a:bodyPr>
          <a:lstStyle/>
          <a:p>
            <a:r>
              <a:rPr lang="en-US" altLang="ja-JP" sz="900" b="1" dirty="0"/>
              <a:t>Hours</a:t>
            </a:r>
            <a:endParaRPr lang="ja-JP" altLang="en-US" sz="900" b="1" dirty="0"/>
          </a:p>
        </p:txBody>
      </p:sp>
      <p:sp>
        <p:nvSpPr>
          <p:cNvPr id="50" name="テキスト ボックス 49"/>
          <p:cNvSpPr txBox="1"/>
          <p:nvPr/>
        </p:nvSpPr>
        <p:spPr>
          <a:xfrm>
            <a:off x="4667241" y="6488413"/>
            <a:ext cx="385042" cy="169277"/>
          </a:xfrm>
          <a:prstGeom prst="rect">
            <a:avLst/>
          </a:prstGeom>
          <a:noFill/>
        </p:spPr>
        <p:txBody>
          <a:bodyPr wrap="none" rtlCol="0">
            <a:spAutoFit/>
          </a:bodyPr>
          <a:lstStyle/>
          <a:p>
            <a:r>
              <a:rPr kumimoji="1" lang="en-US" altLang="ja-JP" sz="500" b="1" dirty="0" smtClean="0"/>
              <a:t>Initial</a:t>
            </a:r>
            <a:endParaRPr kumimoji="1" lang="ja-JP" altLang="en-US" sz="500" b="1" dirty="0"/>
          </a:p>
        </p:txBody>
      </p:sp>
      <p:sp>
        <p:nvSpPr>
          <p:cNvPr id="51" name="テキスト ボックス 50"/>
          <p:cNvSpPr txBox="1"/>
          <p:nvPr/>
        </p:nvSpPr>
        <p:spPr>
          <a:xfrm>
            <a:off x="5076768" y="6488413"/>
            <a:ext cx="442750" cy="169277"/>
          </a:xfrm>
          <a:prstGeom prst="rect">
            <a:avLst/>
          </a:prstGeom>
          <a:noFill/>
        </p:spPr>
        <p:txBody>
          <a:bodyPr wrap="none" rtlCol="0">
            <a:spAutoFit/>
          </a:bodyPr>
          <a:lstStyle/>
          <a:p>
            <a:r>
              <a:rPr kumimoji="1" lang="en-US" altLang="ja-JP" sz="500" b="1" dirty="0" smtClean="0"/>
              <a:t>1</a:t>
            </a:r>
            <a:r>
              <a:rPr kumimoji="1" lang="en-US" altLang="ja-JP" sz="500" b="1" baseline="30000" dirty="0" smtClean="0"/>
              <a:t>st</a:t>
            </a:r>
            <a:r>
              <a:rPr kumimoji="1" lang="en-US" altLang="ja-JP" sz="500" b="1" dirty="0" smtClean="0"/>
              <a:t> time</a:t>
            </a:r>
            <a:endParaRPr kumimoji="1" lang="ja-JP" altLang="en-US" sz="500" b="1" dirty="0"/>
          </a:p>
        </p:txBody>
      </p:sp>
      <p:sp>
        <p:nvSpPr>
          <p:cNvPr id="52" name="テキスト ボックス 51"/>
          <p:cNvSpPr txBox="1"/>
          <p:nvPr/>
        </p:nvSpPr>
        <p:spPr>
          <a:xfrm>
            <a:off x="5490094" y="6488412"/>
            <a:ext cx="458780" cy="169277"/>
          </a:xfrm>
          <a:prstGeom prst="rect">
            <a:avLst/>
          </a:prstGeom>
          <a:noFill/>
        </p:spPr>
        <p:txBody>
          <a:bodyPr wrap="none" rtlCol="0">
            <a:spAutoFit/>
          </a:bodyPr>
          <a:lstStyle/>
          <a:p>
            <a:r>
              <a:rPr lang="en-US" altLang="ja-JP" sz="500" b="1" dirty="0" smtClean="0"/>
              <a:t>2</a:t>
            </a:r>
            <a:r>
              <a:rPr lang="en-US" altLang="ja-JP" sz="500" b="1" baseline="30000" dirty="0" smtClean="0"/>
              <a:t>nd</a:t>
            </a:r>
            <a:r>
              <a:rPr kumimoji="1" lang="en-US" altLang="ja-JP" sz="500" b="1" dirty="0" smtClean="0"/>
              <a:t> time</a:t>
            </a:r>
            <a:endParaRPr kumimoji="1" lang="ja-JP" altLang="en-US" sz="500" b="1" dirty="0"/>
          </a:p>
        </p:txBody>
      </p:sp>
      <p:sp>
        <p:nvSpPr>
          <p:cNvPr id="53" name="テキスト ボックス 52"/>
          <p:cNvSpPr txBox="1"/>
          <p:nvPr/>
        </p:nvSpPr>
        <p:spPr>
          <a:xfrm>
            <a:off x="5914711" y="6488412"/>
            <a:ext cx="450764" cy="169277"/>
          </a:xfrm>
          <a:prstGeom prst="rect">
            <a:avLst/>
          </a:prstGeom>
          <a:noFill/>
        </p:spPr>
        <p:txBody>
          <a:bodyPr wrap="none" rtlCol="0">
            <a:spAutoFit/>
          </a:bodyPr>
          <a:lstStyle/>
          <a:p>
            <a:r>
              <a:rPr lang="en-US" altLang="ja-JP" sz="500" b="1" dirty="0" smtClean="0"/>
              <a:t>3</a:t>
            </a:r>
            <a:r>
              <a:rPr lang="en-US" altLang="ja-JP" sz="500" b="1" baseline="30000" dirty="0" smtClean="0"/>
              <a:t>rd</a:t>
            </a:r>
            <a:r>
              <a:rPr kumimoji="1" lang="en-US" altLang="ja-JP" sz="500" b="1" dirty="0" smtClean="0"/>
              <a:t> time</a:t>
            </a:r>
            <a:endParaRPr kumimoji="1" lang="ja-JP" altLang="en-US" sz="500" b="1" dirty="0"/>
          </a:p>
        </p:txBody>
      </p:sp>
      <p:sp>
        <p:nvSpPr>
          <p:cNvPr id="54" name="テキスト ボックス 53"/>
          <p:cNvSpPr txBox="1"/>
          <p:nvPr/>
        </p:nvSpPr>
        <p:spPr>
          <a:xfrm>
            <a:off x="6340011" y="6488412"/>
            <a:ext cx="471604" cy="169277"/>
          </a:xfrm>
          <a:prstGeom prst="rect">
            <a:avLst/>
          </a:prstGeom>
          <a:noFill/>
        </p:spPr>
        <p:txBody>
          <a:bodyPr wrap="none" rtlCol="0">
            <a:spAutoFit/>
          </a:bodyPr>
          <a:lstStyle/>
          <a:p>
            <a:r>
              <a:rPr lang="en-US" altLang="ja-JP" sz="500" b="1" dirty="0" smtClean="0"/>
              <a:t>4th</a:t>
            </a:r>
            <a:r>
              <a:rPr kumimoji="1" lang="en-US" altLang="ja-JP" sz="500" b="1" dirty="0" smtClean="0"/>
              <a:t> time</a:t>
            </a:r>
            <a:endParaRPr kumimoji="1" lang="ja-JP" altLang="en-US" sz="500" b="1" dirty="0"/>
          </a:p>
        </p:txBody>
      </p:sp>
    </p:spTree>
    <p:extLst>
      <p:ext uri="{BB962C8B-B14F-4D97-AF65-F5344CB8AC3E}">
        <p14:creationId xmlns:p14="http://schemas.microsoft.com/office/powerpoint/2010/main" val="3495227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solidFill>
                  <a:schemeClr val="tx1">
                    <a:lumMod val="50000"/>
                    <a:lumOff val="50000"/>
                  </a:schemeClr>
                </a:solidFill>
              </a:rPr>
              <a:t>Implementing automated SI</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solidFill>
                  <a:schemeClr val="tx1">
                    <a:lumMod val="50000"/>
                    <a:lumOff val="50000"/>
                  </a:schemeClr>
                </a:solidFill>
              </a:rPr>
              <a:t>Effects and Estimations</a:t>
            </a:r>
            <a:r>
              <a:rPr lang="en-US" altLang="ja-JP" dirty="0"/>
              <a:t/>
            </a:r>
            <a:br>
              <a:rPr lang="en-US" altLang="ja-JP" dirty="0"/>
            </a:br>
            <a:r>
              <a:rPr lang="en-US" altLang="ja-JP" dirty="0"/>
              <a:t>	</a:t>
            </a:r>
            <a:r>
              <a:rPr lang="ja-JP" altLang="en-US" dirty="0"/>
              <a:t>　</a:t>
            </a:r>
            <a:r>
              <a:rPr lang="en-US" altLang="ja-JP" dirty="0"/>
              <a:t>Post-Automation Process changes and results.</a:t>
            </a: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2015700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Defining Requirements</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474418791"/>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1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2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graphicFrame>
        <p:nvGraphicFramePr>
          <p:cNvPr id="271" name="表 270"/>
          <p:cNvGraphicFramePr>
            <a:graphicFrameLocks noGrp="1"/>
          </p:cNvGraphicFramePr>
          <p:nvPr>
            <p:extLst>
              <p:ext uri="{D42A27DB-BD31-4B8C-83A1-F6EECF244321}">
                <p14:modId xmlns:p14="http://schemas.microsoft.com/office/powerpoint/2010/main" val="108227286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At the defining stage, the scope of where Automation should be applied, etc. needs to be discussed and agreed upon. Therefore, C and D will increase.</a:t>
            </a:r>
            <a:endParaRPr lang="ja-JP" altLang="en-US"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688597" cy="962781"/>
                <a:chOff x="3859824" y="3656220"/>
                <a:chExt cx="1688597"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Confirm </a:t>
                  </a:r>
                  <a:br>
                    <a:rPr lang="en-US" altLang="ja-JP" sz="1200" b="1" dirty="0" smtClean="0"/>
                  </a:br>
                  <a:r>
                    <a:rPr lang="en-US" altLang="ja-JP" sz="1200" b="1" dirty="0" smtClean="0"/>
                    <a:t>Requirements</a:t>
                  </a:r>
                  <a:endParaRPr lang="ja-JP" altLang="en-US" sz="1200" b="1" dirty="0"/>
                </a:p>
              </p:txBody>
            </p:sp>
            <p:sp>
              <p:nvSpPr>
                <p:cNvPr id="294" name="テキスト ボックス 293"/>
                <p:cNvSpPr txBox="1"/>
                <p:nvPr/>
              </p:nvSpPr>
              <p:spPr>
                <a:xfrm>
                  <a:off x="3859882" y="4342002"/>
                  <a:ext cx="1688539" cy="276999"/>
                </a:xfrm>
                <a:prstGeom prst="rect">
                  <a:avLst/>
                </a:prstGeom>
                <a:noFill/>
              </p:spPr>
              <p:txBody>
                <a:bodyPr wrap="none" rtlCol="0">
                  <a:spAutoFit/>
                </a:bodyPr>
                <a:lstStyle/>
                <a:p>
                  <a:r>
                    <a:rPr kumimoji="1" lang="ja-JP" altLang="en-US" sz="1200" b="1" dirty="0" smtClean="0"/>
                    <a:t>・</a:t>
                  </a:r>
                  <a:r>
                    <a:rPr lang="en-US" altLang="ja-JP" sz="1200" b="1" dirty="0" smtClean="0"/>
                    <a:t>Requirement list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t>Create</a:t>
                  </a:r>
                  <a:br>
                    <a:rPr lang="en-US" altLang="ja-JP" sz="1050" b="1" dirty="0" smtClean="0"/>
                  </a:br>
                  <a:r>
                    <a:rPr lang="en-US" altLang="ja-JP" sz="1050" b="1" dirty="0" smtClean="0"/>
                    <a:t>requirement</a:t>
                  </a:r>
                  <a:br>
                    <a:rPr lang="en-US" altLang="ja-JP" sz="1050" b="1" dirty="0" smtClean="0"/>
                  </a:br>
                  <a:r>
                    <a:rPr lang="en-US" altLang="ja-JP" sz="1050" b="1" dirty="0" smtClean="0"/>
                    <a:t>definition doc.</a:t>
                  </a:r>
                  <a:endParaRPr lang="ja-JP" altLang="en-US" sz="1050" b="1" dirty="0"/>
                </a:p>
              </p:txBody>
            </p:sp>
            <p:sp>
              <p:nvSpPr>
                <p:cNvPr id="452" name="テキスト ボックス 451"/>
                <p:cNvSpPr txBox="1"/>
                <p:nvPr/>
              </p:nvSpPr>
              <p:spPr>
                <a:xfrm>
                  <a:off x="3859882" y="4342002"/>
                  <a:ext cx="1132618" cy="276999"/>
                </a:xfrm>
                <a:prstGeom prst="rect">
                  <a:avLst/>
                </a:prstGeom>
                <a:noFill/>
              </p:spPr>
              <p:txBody>
                <a:bodyPr wrap="none" rtlCol="0">
                  <a:spAutoFit/>
                </a:bodyPr>
                <a:lstStyle/>
                <a:p>
                  <a:r>
                    <a:rPr kumimoji="1" lang="ja-JP" altLang="en-US" sz="1200" b="1" dirty="0" smtClean="0"/>
                    <a:t>・</a:t>
                  </a:r>
                  <a:r>
                    <a:rPr kumimoji="1" lang="en-US" altLang="ja-JP" sz="1200" b="1" dirty="0" smtClean="0"/>
                    <a:t>Definition</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169907" y="2798039"/>
            <a:ext cx="4806493" cy="470643"/>
            <a:chOff x="4139722" y="2755002"/>
            <a:chExt cx="4806493" cy="470643"/>
          </a:xfrm>
        </p:grpSpPr>
        <p:grpSp>
          <p:nvGrpSpPr>
            <p:cNvPr id="143" name="グループ化 142"/>
            <p:cNvGrpSpPr/>
            <p:nvPr/>
          </p:nvGrpSpPr>
          <p:grpSpPr>
            <a:xfrm>
              <a:off x="4844354" y="2755002"/>
              <a:ext cx="1133523" cy="430887"/>
              <a:chOff x="4141242" y="5041798"/>
              <a:chExt cx="1133523" cy="430887"/>
            </a:xfrm>
          </p:grpSpPr>
          <p:sp>
            <p:nvSpPr>
              <p:cNvPr id="144" name="テキスト ボックス 143"/>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146" name="グループ化 145"/>
            <p:cNvGrpSpPr/>
            <p:nvPr/>
          </p:nvGrpSpPr>
          <p:grpSpPr>
            <a:xfrm>
              <a:off x="6025040" y="2782900"/>
              <a:ext cx="1114236" cy="430887"/>
              <a:chOff x="4151994" y="5069696"/>
              <a:chExt cx="1114236" cy="430887"/>
            </a:xfrm>
          </p:grpSpPr>
          <p:sp>
            <p:nvSpPr>
              <p:cNvPr id="147" name="テキスト ボックス 146"/>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52" name="グループ化 151"/>
            <p:cNvGrpSpPr/>
            <p:nvPr/>
          </p:nvGrpSpPr>
          <p:grpSpPr>
            <a:xfrm>
              <a:off x="8067318" y="2794758"/>
              <a:ext cx="878897" cy="430887"/>
              <a:chOff x="4133199" y="5079806"/>
              <a:chExt cx="878897" cy="430887"/>
            </a:xfrm>
          </p:grpSpPr>
          <p:sp>
            <p:nvSpPr>
              <p:cNvPr id="153" name="テキスト ボックス 152"/>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155" name="テキスト ボックス 154"/>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grpSp>
        <p:nvGrpSpPr>
          <p:cNvPr id="160" name="グループ化 159"/>
          <p:cNvGrpSpPr/>
          <p:nvPr/>
        </p:nvGrpSpPr>
        <p:grpSpPr>
          <a:xfrm>
            <a:off x="3093986" y="4878223"/>
            <a:ext cx="2059379" cy="1378790"/>
            <a:chOff x="5634050" y="4971256"/>
            <a:chExt cx="2059379" cy="1378790"/>
          </a:xfrm>
        </p:grpSpPr>
        <p:grpSp>
          <p:nvGrpSpPr>
            <p:cNvPr id="161" name="グループ化 160"/>
            <p:cNvGrpSpPr/>
            <p:nvPr/>
          </p:nvGrpSpPr>
          <p:grpSpPr>
            <a:xfrm>
              <a:off x="5634050" y="5202599"/>
              <a:ext cx="2059379" cy="1147447"/>
              <a:chOff x="3277932" y="3645030"/>
              <a:chExt cx="2059379"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277932" y="3645030"/>
                <a:ext cx="1986315" cy="1147447"/>
                <a:chOff x="3562106" y="3656220"/>
                <a:chExt cx="1986315" cy="1147447"/>
              </a:xfrm>
            </p:grpSpPr>
            <p:sp>
              <p:nvSpPr>
                <p:cNvPr id="165" name="角丸四角形 164"/>
                <p:cNvSpPr/>
                <p:nvPr/>
              </p:nvSpPr>
              <p:spPr bwMode="auto">
                <a:xfrm>
                  <a:off x="3562106" y="3656220"/>
                  <a:ext cx="1738729"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solidFill>
                        <a:schemeClr val="accent3">
                          <a:lumMod val="90000"/>
                          <a:lumOff val="10000"/>
                        </a:schemeClr>
                      </a:solidFill>
                    </a:rPr>
                    <a:t>Confirm </a:t>
                  </a:r>
                  <a:br>
                    <a:rPr lang="en-US" altLang="ja-JP" sz="1050" b="1" dirty="0" smtClean="0">
                      <a:solidFill>
                        <a:schemeClr val="accent3">
                          <a:lumMod val="90000"/>
                          <a:lumOff val="10000"/>
                        </a:schemeClr>
                      </a:solidFill>
                    </a:rPr>
                  </a:br>
                  <a:r>
                    <a:rPr lang="en-US" altLang="ja-JP" sz="1050" b="1" dirty="0" smtClean="0">
                      <a:solidFill>
                        <a:schemeClr val="accent3">
                          <a:lumMod val="90000"/>
                          <a:lumOff val="10000"/>
                        </a:schemeClr>
                      </a:solidFill>
                    </a:rPr>
                    <a:t>requirements</a:t>
                  </a:r>
                </a:p>
                <a:p>
                  <a:pPr algn="ctr"/>
                  <a:r>
                    <a:rPr lang="en-US" altLang="ja-JP" sz="1050" b="1" dirty="0" smtClean="0">
                      <a:solidFill>
                        <a:schemeClr val="accent3">
                          <a:lumMod val="90000"/>
                          <a:lumOff val="10000"/>
                        </a:schemeClr>
                      </a:solidFill>
                    </a:rPr>
                    <a:t>(Might use Automation)</a:t>
                  </a:r>
                  <a:endParaRPr lang="ja-JP" altLang="en-US" sz="1050" b="1" dirty="0">
                    <a:solidFill>
                      <a:schemeClr val="accent3">
                        <a:lumMod val="90000"/>
                        <a:lumOff val="10000"/>
                      </a:schemeClr>
                    </a:solidFill>
                  </a:endParaRPr>
                </a:p>
              </p:txBody>
            </p:sp>
            <p:sp>
              <p:nvSpPr>
                <p:cNvPr id="166" name="テキスト ボックス 165"/>
                <p:cNvSpPr txBox="1"/>
                <p:nvPr/>
              </p:nvSpPr>
              <p:spPr>
                <a:xfrm>
                  <a:off x="3859882" y="4342002"/>
                  <a:ext cx="1688539" cy="461665"/>
                </a:xfrm>
                <a:prstGeom prst="rect">
                  <a:avLst/>
                </a:prstGeom>
                <a:noFill/>
              </p:spPr>
              <p:txBody>
                <a:bodyPr wrap="none" rtlCol="0">
                  <a:spAutoFit/>
                </a:bodyPr>
                <a:lstStyle/>
                <a:p>
                  <a:r>
                    <a:rPr kumimoji="1" lang="ja-JP" altLang="en-US" sz="1200" b="1" dirty="0" smtClean="0"/>
                    <a:t>・</a:t>
                  </a:r>
                  <a:r>
                    <a:rPr lang="en-US" altLang="ja-JP" sz="1200" b="1" dirty="0" smtClean="0"/>
                    <a:t>Requirement list</a:t>
                  </a:r>
                </a:p>
                <a:p>
                  <a:r>
                    <a:rPr kumimoji="1" lang="ja-JP" altLang="en-US" sz="1200" b="1" dirty="0" smtClean="0">
                      <a:solidFill>
                        <a:schemeClr val="accent3">
                          <a:lumMod val="90000"/>
                          <a:lumOff val="10000"/>
                        </a:schemeClr>
                      </a:solidFill>
                    </a:rPr>
                    <a:t>・</a:t>
                  </a:r>
                  <a:r>
                    <a:rPr kumimoji="1" lang="en-US" altLang="ja-JP" sz="1200" b="1" dirty="0" smtClean="0">
                      <a:solidFill>
                        <a:schemeClr val="accent3">
                          <a:lumMod val="90000"/>
                          <a:lumOff val="10000"/>
                        </a:schemeClr>
                      </a:solidFill>
                    </a:rPr>
                    <a:t>Results</a:t>
                  </a:r>
                  <a:endParaRPr kumimoji="1" lang="ja-JP" altLang="en-US" sz="1200" b="1" dirty="0">
                    <a:solidFill>
                      <a:schemeClr val="accent3">
                        <a:lumMod val="90000"/>
                        <a:lumOff val="10000"/>
                      </a:schemeClr>
                    </a:solidFill>
                  </a:endParaRPr>
                </a:p>
              </p:txBody>
            </p:sp>
          </p:grpSp>
        </p:grpSp>
        <p:sp>
          <p:nvSpPr>
            <p:cNvPr id="162" name="テキスト ボックス 161"/>
            <p:cNvSpPr txBox="1"/>
            <p:nvPr/>
          </p:nvSpPr>
          <p:spPr>
            <a:xfrm>
              <a:off x="5884207" y="4971256"/>
              <a:ext cx="1685077" cy="307777"/>
            </a:xfrm>
            <a:prstGeom prst="rect">
              <a:avLst/>
            </a:prstGeom>
            <a:noFill/>
          </p:spPr>
          <p:txBody>
            <a:bodyPr wrap="none" rtlCol="0">
              <a:spAutoFit/>
            </a:bodyPr>
            <a:lstStyle/>
            <a:p>
              <a:r>
                <a:rPr kumimoji="1" lang="en-US" altLang="ja-JP" sz="1400" dirty="0" smtClean="0"/>
                <a:t>&lt;</a:t>
              </a:r>
              <a:r>
                <a:rPr lang="en-US" altLang="ja-JP" sz="1400" dirty="0" smtClean="0"/>
                <a:t>With Changes</a:t>
              </a:r>
              <a:r>
                <a:rPr kumimoji="1" lang="en-US" altLang="ja-JP" sz="1400" dirty="0" smtClean="0"/>
                <a:t>&gt;</a:t>
              </a:r>
              <a:endParaRPr kumimoji="1" lang="ja-JP" altLang="en-US" sz="1400" dirty="0"/>
            </a:p>
          </p:txBody>
        </p:sp>
      </p:grpSp>
      <p:cxnSp>
        <p:nvCxnSpPr>
          <p:cNvPr id="167" name="直線矢印コネクタ 166"/>
          <p:cNvCxnSpPr/>
          <p:nvPr/>
        </p:nvCxnSpPr>
        <p:spPr bwMode="auto">
          <a:xfrm>
            <a:off x="2732758" y="5340450"/>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t>Create</a:t>
                  </a:r>
                  <a:br>
                    <a:rPr lang="en-US" altLang="ja-JP" sz="1050" b="1" dirty="0"/>
                  </a:br>
                  <a:r>
                    <a:rPr lang="en-US" altLang="ja-JP" sz="1050" b="1" dirty="0"/>
                    <a:t>requirement</a:t>
                  </a:r>
                  <a:br>
                    <a:rPr lang="en-US" altLang="ja-JP" sz="1050" b="1" dirty="0"/>
                  </a:br>
                  <a:r>
                    <a:rPr lang="en-US" altLang="ja-JP" sz="1050" b="1" dirty="0"/>
                    <a:t>definition doc.</a:t>
                  </a:r>
                  <a:endParaRPr lang="ja-JP" altLang="en-US" sz="1050" b="1" dirty="0"/>
                </a:p>
              </p:txBody>
            </p:sp>
            <p:sp>
              <p:nvSpPr>
                <p:cNvPr id="174" name="テキスト ボックス 173"/>
                <p:cNvSpPr txBox="1"/>
                <p:nvPr/>
              </p:nvSpPr>
              <p:spPr>
                <a:xfrm>
                  <a:off x="3859882" y="4342002"/>
                  <a:ext cx="1427570" cy="276999"/>
                </a:xfrm>
                <a:prstGeom prst="rect">
                  <a:avLst/>
                </a:prstGeom>
                <a:noFill/>
              </p:spPr>
              <p:txBody>
                <a:bodyPr wrap="none" rtlCol="0">
                  <a:spAutoFit/>
                </a:bodyPr>
                <a:lstStyle/>
                <a:p>
                  <a:r>
                    <a:rPr kumimoji="1" lang="ja-JP" altLang="en-US" sz="1200" b="1" dirty="0" smtClean="0"/>
                    <a:t>・</a:t>
                  </a:r>
                  <a:r>
                    <a:rPr lang="en-US" altLang="ja-JP" sz="1200" b="1" dirty="0" smtClean="0"/>
                    <a:t>Definition list</a:t>
                  </a:r>
                  <a:endParaRPr kumimoji="1" lang="ja-JP" altLang="en-US" sz="1200" b="1" dirty="0"/>
                </a:p>
              </p:txBody>
            </p:sp>
          </p:grpSp>
        </p:grpSp>
        <p:sp>
          <p:nvSpPr>
            <p:cNvPr id="170" name="テキスト ボックス 169"/>
            <p:cNvSpPr txBox="1"/>
            <p:nvPr/>
          </p:nvSpPr>
          <p:spPr>
            <a:xfrm>
              <a:off x="5884207" y="4971256"/>
              <a:ext cx="1523174" cy="307777"/>
            </a:xfrm>
            <a:prstGeom prst="rect">
              <a:avLst/>
            </a:prstGeom>
            <a:noFill/>
          </p:spPr>
          <p:txBody>
            <a:bodyPr wrap="none" rtlCol="0">
              <a:spAutoFit/>
            </a:bodyPr>
            <a:lstStyle/>
            <a:p>
              <a:r>
                <a:rPr kumimoji="1" lang="en-US" altLang="ja-JP" sz="1400" dirty="0" smtClean="0"/>
                <a:t>&lt;</a:t>
              </a:r>
              <a:r>
                <a:rPr lang="en-US" altLang="ja-JP" sz="1400" dirty="0" smtClean="0"/>
                <a:t>No Changes</a:t>
              </a:r>
              <a:r>
                <a:rPr kumimoji="1" lang="en-US" altLang="ja-JP" sz="1400" dirty="0" smtClean="0"/>
                <a:t>&gt;</a:t>
              </a:r>
              <a:endParaRPr kumimoji="1" lang="ja-JP" altLang="en-US" sz="1400" dirty="0"/>
            </a:p>
          </p:txBody>
        </p:sp>
      </p:grpSp>
      <p:grpSp>
        <p:nvGrpSpPr>
          <p:cNvPr id="52" name="グループ化 51"/>
          <p:cNvGrpSpPr/>
          <p:nvPr/>
        </p:nvGrpSpPr>
        <p:grpSpPr>
          <a:xfrm>
            <a:off x="1550412" y="2368925"/>
            <a:ext cx="220013" cy="220228"/>
            <a:chOff x="3286729" y="2128421"/>
            <a:chExt cx="678044" cy="678705"/>
          </a:xfrm>
        </p:grpSpPr>
        <p:sp>
          <p:nvSpPr>
            <p:cNvPr id="53" name="楕円 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楕円 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フリーフォーム 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6" name="グループ化 55"/>
          <p:cNvGrpSpPr/>
          <p:nvPr/>
        </p:nvGrpSpPr>
        <p:grpSpPr>
          <a:xfrm>
            <a:off x="1548320" y="2002354"/>
            <a:ext cx="220013" cy="220228"/>
            <a:chOff x="3286729" y="2128421"/>
            <a:chExt cx="678044" cy="678705"/>
          </a:xfrm>
        </p:grpSpPr>
        <p:sp>
          <p:nvSpPr>
            <p:cNvPr id="57" name="楕円 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8" name="楕円 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フリーフォーム 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4" name="グループ化 63"/>
          <p:cNvGrpSpPr/>
          <p:nvPr/>
        </p:nvGrpSpPr>
        <p:grpSpPr>
          <a:xfrm>
            <a:off x="1903185" y="2002713"/>
            <a:ext cx="220013" cy="220228"/>
            <a:chOff x="3286729" y="2128421"/>
            <a:chExt cx="678044" cy="678705"/>
          </a:xfrm>
        </p:grpSpPr>
        <p:sp>
          <p:nvSpPr>
            <p:cNvPr id="65" name="楕円 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楕円 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フリーフォーム 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2" name="グループ化 71"/>
          <p:cNvGrpSpPr/>
          <p:nvPr/>
        </p:nvGrpSpPr>
        <p:grpSpPr>
          <a:xfrm>
            <a:off x="2229672" y="2002354"/>
            <a:ext cx="220013" cy="220228"/>
            <a:chOff x="3286729" y="2128421"/>
            <a:chExt cx="678044" cy="678705"/>
          </a:xfrm>
        </p:grpSpPr>
        <p:sp>
          <p:nvSpPr>
            <p:cNvPr id="73" name="楕円 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楕円 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5" name="フリーフォーム 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6" name="グループ化 75"/>
          <p:cNvGrpSpPr/>
          <p:nvPr/>
        </p:nvGrpSpPr>
        <p:grpSpPr>
          <a:xfrm>
            <a:off x="2604974" y="2368925"/>
            <a:ext cx="220013" cy="220228"/>
            <a:chOff x="3286729" y="2128421"/>
            <a:chExt cx="678044" cy="678705"/>
          </a:xfrm>
        </p:grpSpPr>
        <p:sp>
          <p:nvSpPr>
            <p:cNvPr id="77" name="楕円 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楕円 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9" name="フリーフォーム 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0" name="グループ化 79"/>
          <p:cNvGrpSpPr/>
          <p:nvPr/>
        </p:nvGrpSpPr>
        <p:grpSpPr>
          <a:xfrm>
            <a:off x="2602882" y="2002354"/>
            <a:ext cx="220013" cy="220228"/>
            <a:chOff x="3286729" y="2128421"/>
            <a:chExt cx="678044" cy="678705"/>
          </a:xfrm>
        </p:grpSpPr>
        <p:sp>
          <p:nvSpPr>
            <p:cNvPr id="81" name="楕円 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2" name="楕円 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フリーフォーム 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4" name="グループ化 83"/>
          <p:cNvGrpSpPr/>
          <p:nvPr/>
        </p:nvGrpSpPr>
        <p:grpSpPr>
          <a:xfrm>
            <a:off x="2949784" y="2369284"/>
            <a:ext cx="220013" cy="220228"/>
            <a:chOff x="3286729" y="2128421"/>
            <a:chExt cx="678044" cy="678705"/>
          </a:xfrm>
        </p:grpSpPr>
        <p:sp>
          <p:nvSpPr>
            <p:cNvPr id="85" name="楕円 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6" name="楕円 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フリーフォーム 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8" name="グループ化 87"/>
          <p:cNvGrpSpPr/>
          <p:nvPr/>
        </p:nvGrpSpPr>
        <p:grpSpPr>
          <a:xfrm>
            <a:off x="2947692" y="2002713"/>
            <a:ext cx="220013" cy="220228"/>
            <a:chOff x="3286729" y="2128421"/>
            <a:chExt cx="678044" cy="678705"/>
          </a:xfrm>
        </p:grpSpPr>
        <p:sp>
          <p:nvSpPr>
            <p:cNvPr id="89" name="楕円 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0" name="楕円 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1" name="フリーフォーム 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2" name="グループ化 91"/>
          <p:cNvGrpSpPr/>
          <p:nvPr/>
        </p:nvGrpSpPr>
        <p:grpSpPr>
          <a:xfrm>
            <a:off x="3276271" y="2368925"/>
            <a:ext cx="220013" cy="220228"/>
            <a:chOff x="3286729" y="2128421"/>
            <a:chExt cx="678044" cy="678705"/>
          </a:xfrm>
        </p:grpSpPr>
        <p:sp>
          <p:nvSpPr>
            <p:cNvPr id="93" name="楕円 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4" name="楕円 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5" name="フリーフォーム 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6" name="グループ化 95"/>
          <p:cNvGrpSpPr/>
          <p:nvPr/>
        </p:nvGrpSpPr>
        <p:grpSpPr>
          <a:xfrm>
            <a:off x="3274179" y="2002354"/>
            <a:ext cx="220013" cy="220228"/>
            <a:chOff x="3286729" y="2128421"/>
            <a:chExt cx="678044" cy="678705"/>
          </a:xfrm>
        </p:grpSpPr>
        <p:sp>
          <p:nvSpPr>
            <p:cNvPr id="97" name="楕円 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8" name="楕円 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9" name="フリーフォーム 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4" name="グループ化 103"/>
          <p:cNvGrpSpPr/>
          <p:nvPr/>
        </p:nvGrpSpPr>
        <p:grpSpPr>
          <a:xfrm>
            <a:off x="3674505" y="2003826"/>
            <a:ext cx="220013" cy="220228"/>
            <a:chOff x="3286729" y="2128421"/>
            <a:chExt cx="678044" cy="678705"/>
          </a:xfrm>
        </p:grpSpPr>
        <p:sp>
          <p:nvSpPr>
            <p:cNvPr id="105" name="楕円 1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 name="楕円 1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 name="フリーフォーム 1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 name="グループ化 111"/>
          <p:cNvGrpSpPr/>
          <p:nvPr/>
        </p:nvGrpSpPr>
        <p:grpSpPr>
          <a:xfrm>
            <a:off x="4024648" y="2004255"/>
            <a:ext cx="220013" cy="220228"/>
            <a:chOff x="3286729" y="2128421"/>
            <a:chExt cx="678044" cy="678705"/>
          </a:xfrm>
        </p:grpSpPr>
        <p:sp>
          <p:nvSpPr>
            <p:cNvPr id="113" name="楕円 1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 name="楕円 1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 name="フリーフォーム 1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0" name="グループ化 119"/>
          <p:cNvGrpSpPr/>
          <p:nvPr/>
        </p:nvGrpSpPr>
        <p:grpSpPr>
          <a:xfrm>
            <a:off x="4375176" y="2004254"/>
            <a:ext cx="220013" cy="220228"/>
            <a:chOff x="3286729" y="2128421"/>
            <a:chExt cx="678044" cy="678705"/>
          </a:xfrm>
        </p:grpSpPr>
        <p:sp>
          <p:nvSpPr>
            <p:cNvPr id="121" name="楕円 1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 name="楕円 1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 name="フリーフォーム 1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4779561" y="2375068"/>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4777469" y="2008497"/>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5124371" y="2375427"/>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5122279" y="2008856"/>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5450858" y="2375068"/>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5448766" y="2008497"/>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5863875" y="1997623"/>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6223925" y="1997982"/>
            <a:ext cx="220013" cy="220228"/>
            <a:chOff x="3286729" y="2128421"/>
            <a:chExt cx="678044" cy="678705"/>
          </a:xfrm>
        </p:grpSpPr>
        <p:sp>
          <p:nvSpPr>
            <p:cNvPr id="214" name="楕円 2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5" name="楕円 2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6" name="フリーフォーム 2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1" name="グループ化 220"/>
          <p:cNvGrpSpPr/>
          <p:nvPr/>
        </p:nvGrpSpPr>
        <p:grpSpPr>
          <a:xfrm>
            <a:off x="6550412" y="1997623"/>
            <a:ext cx="220013" cy="220228"/>
            <a:chOff x="3286729" y="2128421"/>
            <a:chExt cx="678044" cy="678705"/>
          </a:xfrm>
        </p:grpSpPr>
        <p:sp>
          <p:nvSpPr>
            <p:cNvPr id="222" name="楕円 2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3" name="楕円 2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4" name="フリーフォーム 2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5" name="グループ化 224"/>
          <p:cNvGrpSpPr/>
          <p:nvPr/>
        </p:nvGrpSpPr>
        <p:grpSpPr>
          <a:xfrm>
            <a:off x="6969231" y="2368925"/>
            <a:ext cx="220013" cy="220228"/>
            <a:chOff x="3286729" y="2128421"/>
            <a:chExt cx="678044" cy="678705"/>
          </a:xfrm>
        </p:grpSpPr>
        <p:sp>
          <p:nvSpPr>
            <p:cNvPr id="227" name="楕円 2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8" name="楕円 2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9" name="フリーフォーム 2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0" name="グループ化 229"/>
          <p:cNvGrpSpPr/>
          <p:nvPr/>
        </p:nvGrpSpPr>
        <p:grpSpPr>
          <a:xfrm>
            <a:off x="6967139" y="2002354"/>
            <a:ext cx="220013" cy="220228"/>
            <a:chOff x="3286729" y="2128421"/>
            <a:chExt cx="678044" cy="678705"/>
          </a:xfrm>
        </p:grpSpPr>
        <p:sp>
          <p:nvSpPr>
            <p:cNvPr id="231" name="楕円 2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2" name="楕円 2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3" name="フリーフォーム 2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329281" y="2369284"/>
            <a:ext cx="220013" cy="220228"/>
            <a:chOff x="3286729" y="2128421"/>
            <a:chExt cx="678044" cy="678705"/>
          </a:xfrm>
        </p:grpSpPr>
        <p:sp>
          <p:nvSpPr>
            <p:cNvPr id="235" name="楕円 2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6" name="楕円 2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7" name="フリーフォーム 2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8" name="グループ化 237"/>
          <p:cNvGrpSpPr/>
          <p:nvPr/>
        </p:nvGrpSpPr>
        <p:grpSpPr>
          <a:xfrm>
            <a:off x="7327189" y="200271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0" name="楕円 2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2" name="グループ化 241"/>
          <p:cNvGrpSpPr/>
          <p:nvPr/>
        </p:nvGrpSpPr>
        <p:grpSpPr>
          <a:xfrm>
            <a:off x="7655768" y="2368925"/>
            <a:ext cx="220013" cy="220228"/>
            <a:chOff x="3286729" y="2128421"/>
            <a:chExt cx="678044" cy="678705"/>
          </a:xfrm>
        </p:grpSpPr>
        <p:sp>
          <p:nvSpPr>
            <p:cNvPr id="243" name="楕円 2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4" name="楕円 2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5" name="フリーフォーム 2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6" name="グループ化 245"/>
          <p:cNvGrpSpPr/>
          <p:nvPr/>
        </p:nvGrpSpPr>
        <p:grpSpPr>
          <a:xfrm>
            <a:off x="7653676" y="2002354"/>
            <a:ext cx="220013" cy="220228"/>
            <a:chOff x="3286729" y="2128421"/>
            <a:chExt cx="678044" cy="678705"/>
          </a:xfrm>
        </p:grpSpPr>
        <p:sp>
          <p:nvSpPr>
            <p:cNvPr id="247" name="楕円 2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8" name="楕円 2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9" name="フリーフォーム 2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4" name="グループ化 253"/>
          <p:cNvGrpSpPr/>
          <p:nvPr/>
        </p:nvGrpSpPr>
        <p:grpSpPr>
          <a:xfrm>
            <a:off x="8049389" y="2002354"/>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8394199"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8720686" y="2002354"/>
            <a:ext cx="220013" cy="220228"/>
            <a:chOff x="3286729" y="2128421"/>
            <a:chExt cx="678044" cy="678705"/>
          </a:xfrm>
        </p:grpSpPr>
        <p:sp>
          <p:nvSpPr>
            <p:cNvPr id="272" name="楕円 2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3" name="楕円 2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フリーフォーム 2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a:grpSpLocks/>
          </p:cNvGrpSpPr>
          <p:nvPr/>
        </p:nvGrpSpPr>
        <p:grpSpPr>
          <a:xfrm>
            <a:off x="5858565" y="2356479"/>
            <a:ext cx="229767" cy="229767"/>
            <a:chOff x="4234914" y="2134263"/>
            <a:chExt cx="665935" cy="668719"/>
          </a:xfrm>
        </p:grpSpPr>
        <p:sp>
          <p:nvSpPr>
            <p:cNvPr id="283" name="楕円 28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フリーフォーム 2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89" name="グループ化 288"/>
          <p:cNvGrpSpPr>
            <a:grpSpLocks/>
          </p:cNvGrpSpPr>
          <p:nvPr/>
        </p:nvGrpSpPr>
        <p:grpSpPr>
          <a:xfrm>
            <a:off x="6221704" y="2355273"/>
            <a:ext cx="229767" cy="229767"/>
            <a:chOff x="4234914" y="2134263"/>
            <a:chExt cx="665935" cy="668719"/>
          </a:xfrm>
        </p:grpSpPr>
        <p:sp>
          <p:nvSpPr>
            <p:cNvPr id="290" name="楕円 28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5" name="グループ化 294"/>
          <p:cNvGrpSpPr>
            <a:grpSpLocks/>
          </p:cNvGrpSpPr>
          <p:nvPr/>
        </p:nvGrpSpPr>
        <p:grpSpPr>
          <a:xfrm>
            <a:off x="6545271" y="2355526"/>
            <a:ext cx="229767" cy="229767"/>
            <a:chOff x="4234914" y="2134263"/>
            <a:chExt cx="665935" cy="668719"/>
          </a:xfrm>
        </p:grpSpPr>
        <p:sp>
          <p:nvSpPr>
            <p:cNvPr id="296" name="楕円 29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フリーフォーム 2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8" name="グループ化 297"/>
          <p:cNvGrpSpPr>
            <a:grpSpLocks/>
          </p:cNvGrpSpPr>
          <p:nvPr/>
        </p:nvGrpSpPr>
        <p:grpSpPr>
          <a:xfrm>
            <a:off x="8030050" y="2356226"/>
            <a:ext cx="229767" cy="229767"/>
            <a:chOff x="4234914" y="2134263"/>
            <a:chExt cx="665935" cy="668719"/>
          </a:xfrm>
        </p:grpSpPr>
        <p:sp>
          <p:nvSpPr>
            <p:cNvPr id="299" name="楕円 29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0" name="フリーフォーム 29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1" name="グループ化 300"/>
          <p:cNvGrpSpPr>
            <a:grpSpLocks/>
          </p:cNvGrpSpPr>
          <p:nvPr/>
        </p:nvGrpSpPr>
        <p:grpSpPr>
          <a:xfrm>
            <a:off x="8393189" y="2355020"/>
            <a:ext cx="229767" cy="229767"/>
            <a:chOff x="4234914" y="2134263"/>
            <a:chExt cx="665935" cy="668719"/>
          </a:xfrm>
        </p:grpSpPr>
        <p:sp>
          <p:nvSpPr>
            <p:cNvPr id="302" name="楕円 30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4" name="グループ化 303"/>
          <p:cNvGrpSpPr>
            <a:grpSpLocks/>
          </p:cNvGrpSpPr>
          <p:nvPr/>
        </p:nvGrpSpPr>
        <p:grpSpPr>
          <a:xfrm>
            <a:off x="8716756" y="2355273"/>
            <a:ext cx="229767" cy="229767"/>
            <a:chOff x="4234914" y="2134263"/>
            <a:chExt cx="665935" cy="668719"/>
          </a:xfrm>
        </p:grpSpPr>
        <p:sp>
          <p:nvSpPr>
            <p:cNvPr id="305" name="楕円 30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7" name="グループ化 306"/>
          <p:cNvGrpSpPr>
            <a:grpSpLocks/>
          </p:cNvGrpSpPr>
          <p:nvPr/>
        </p:nvGrpSpPr>
        <p:grpSpPr>
          <a:xfrm>
            <a:off x="3668816" y="2360802"/>
            <a:ext cx="229767" cy="229767"/>
            <a:chOff x="4234914" y="2134263"/>
            <a:chExt cx="665935" cy="668719"/>
          </a:xfrm>
        </p:grpSpPr>
        <p:sp>
          <p:nvSpPr>
            <p:cNvPr id="308" name="楕円 30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フリーフォーム 30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 name="グループ化 10"/>
          <p:cNvGrpSpPr/>
          <p:nvPr/>
        </p:nvGrpSpPr>
        <p:grpSpPr>
          <a:xfrm>
            <a:off x="1909423" y="2312487"/>
            <a:ext cx="279169" cy="275089"/>
            <a:chOff x="93443" y="1883892"/>
            <a:chExt cx="279169" cy="275089"/>
          </a:xfrm>
        </p:grpSpPr>
        <p:grpSp>
          <p:nvGrpSpPr>
            <p:cNvPr id="278" name="グループ化 277"/>
            <p:cNvGrpSpPr/>
            <p:nvPr/>
          </p:nvGrpSpPr>
          <p:grpSpPr>
            <a:xfrm>
              <a:off x="93443" y="1938753"/>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9" name="楕円 8"/>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コネクタ 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3" name="フリーフォーム 31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4" name="グループ化 313"/>
          <p:cNvGrpSpPr/>
          <p:nvPr/>
        </p:nvGrpSpPr>
        <p:grpSpPr>
          <a:xfrm>
            <a:off x="2232005" y="2312886"/>
            <a:ext cx="279169" cy="275089"/>
            <a:chOff x="93443" y="1883892"/>
            <a:chExt cx="279169" cy="275089"/>
          </a:xfrm>
        </p:grpSpPr>
        <p:grpSp>
          <p:nvGrpSpPr>
            <p:cNvPr id="315" name="グループ化 314"/>
            <p:cNvGrpSpPr/>
            <p:nvPr/>
          </p:nvGrpSpPr>
          <p:grpSpPr>
            <a:xfrm>
              <a:off x="93443" y="1938753"/>
              <a:ext cx="220013" cy="220228"/>
              <a:chOff x="3286729" y="2128421"/>
              <a:chExt cx="678044" cy="678705"/>
            </a:xfrm>
          </p:grpSpPr>
          <p:sp>
            <p:nvSpPr>
              <p:cNvPr id="319" name="楕円 3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0" name="楕円 3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フリーフォーム 3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16" name="楕円 31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17" name="直線コネクタ 3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8" name="フリーフォーム 3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38" name="正方形/長方形 337"/>
          <p:cNvSpPr/>
          <p:nvPr/>
        </p:nvSpPr>
        <p:spPr bwMode="auto">
          <a:xfrm>
            <a:off x="1452584"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 name="グループ化 7"/>
          <p:cNvGrpSpPr/>
          <p:nvPr/>
        </p:nvGrpSpPr>
        <p:grpSpPr>
          <a:xfrm>
            <a:off x="4711998" y="854083"/>
            <a:ext cx="3097558" cy="430887"/>
            <a:chOff x="4711998" y="854083"/>
            <a:chExt cx="3097558" cy="430887"/>
          </a:xfrm>
        </p:grpSpPr>
        <p:sp>
          <p:nvSpPr>
            <p:cNvPr id="351" name="テキスト ボックス 350"/>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349" name="テキスト ボックス 348"/>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347" name="テキスト ボックス 346"/>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344" name="テキスト ボックス 343"/>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353" name="グループ化 352"/>
            <p:cNvGrpSpPr>
              <a:grpSpLocks/>
            </p:cNvGrpSpPr>
            <p:nvPr/>
          </p:nvGrpSpPr>
          <p:grpSpPr>
            <a:xfrm>
              <a:off x="6600070" y="942833"/>
              <a:ext cx="229767" cy="229767"/>
              <a:chOff x="3051411" y="2134263"/>
              <a:chExt cx="665935" cy="668719"/>
            </a:xfrm>
          </p:grpSpPr>
          <p:sp>
            <p:nvSpPr>
              <p:cNvPr id="354" name="楕円 353"/>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56" name="グループ化 355"/>
            <p:cNvGrpSpPr/>
            <p:nvPr/>
          </p:nvGrpSpPr>
          <p:grpSpPr>
            <a:xfrm>
              <a:off x="5587947" y="945895"/>
              <a:ext cx="220013" cy="220228"/>
              <a:chOff x="2028283" y="2128421"/>
              <a:chExt cx="678044" cy="678705"/>
            </a:xfrm>
          </p:grpSpPr>
          <p:sp>
            <p:nvSpPr>
              <p:cNvPr id="357" name="楕円 356"/>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401051" y="913444"/>
              <a:ext cx="279169" cy="275089"/>
              <a:chOff x="93443" y="1883892"/>
              <a:chExt cx="279169" cy="275089"/>
            </a:xfrm>
          </p:grpSpPr>
          <p:grpSp>
            <p:nvGrpSpPr>
              <p:cNvPr id="361" name="グループ化 360"/>
              <p:cNvGrpSpPr/>
              <p:nvPr/>
            </p:nvGrpSpPr>
            <p:grpSpPr>
              <a:xfrm>
                <a:off x="93443" y="1938753"/>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62" name="楕円 36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63" name="直線コネクタ 3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4" name="フリーフォーム 3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368" name="グループ化 367"/>
          <p:cNvGrpSpPr>
            <a:grpSpLocks/>
          </p:cNvGrpSpPr>
          <p:nvPr/>
        </p:nvGrpSpPr>
        <p:grpSpPr>
          <a:xfrm>
            <a:off x="4023017" y="2363912"/>
            <a:ext cx="229767" cy="229767"/>
            <a:chOff x="4234914" y="2134263"/>
            <a:chExt cx="665935" cy="668719"/>
          </a:xfrm>
        </p:grpSpPr>
        <p:sp>
          <p:nvSpPr>
            <p:cNvPr id="369" name="楕円 36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71" name="グループ化 370"/>
          <p:cNvGrpSpPr>
            <a:grpSpLocks/>
          </p:cNvGrpSpPr>
          <p:nvPr/>
        </p:nvGrpSpPr>
        <p:grpSpPr>
          <a:xfrm>
            <a:off x="4367760" y="2362706"/>
            <a:ext cx="229767" cy="229767"/>
            <a:chOff x="4234914" y="2134263"/>
            <a:chExt cx="665935" cy="668719"/>
          </a:xfrm>
        </p:grpSpPr>
        <p:sp>
          <p:nvSpPr>
            <p:cNvPr id="372" name="楕円 37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フリーフォーム 37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250" name="テキスト ボックス 249"/>
          <p:cNvSpPr txBox="1"/>
          <p:nvPr/>
        </p:nvSpPr>
        <p:spPr>
          <a:xfrm>
            <a:off x="7645845" y="846763"/>
            <a:ext cx="1234633" cy="430887"/>
          </a:xfrm>
          <a:prstGeom prst="rect">
            <a:avLst/>
          </a:prstGeom>
          <a:noFill/>
        </p:spPr>
        <p:txBody>
          <a:bodyPr wrap="none" rtlCol="0">
            <a:spAutoFit/>
          </a:bodyPr>
          <a:lstStyle/>
          <a:p>
            <a:r>
              <a:rPr kumimoji="1" lang="en-US" altLang="ja-JP" sz="1100" dirty="0" smtClean="0"/>
              <a:t>Might have</a:t>
            </a:r>
            <a:br>
              <a:rPr kumimoji="1" lang="en-US" altLang="ja-JP" sz="1100" dirty="0" smtClean="0"/>
            </a:br>
            <a:r>
              <a:rPr kumimoji="1" lang="en-US" altLang="ja-JP" sz="1100" dirty="0" smtClean="0"/>
              <a:t>additional work</a:t>
            </a:r>
            <a:endParaRPr kumimoji="1" lang="ja-JP" altLang="en-US" sz="1100" dirty="0"/>
          </a:p>
        </p:txBody>
      </p:sp>
    </p:spTree>
    <p:extLst>
      <p:ext uri="{BB962C8B-B14F-4D97-AF65-F5344CB8AC3E}">
        <p14:creationId xmlns:p14="http://schemas.microsoft.com/office/powerpoint/2010/main" val="3666297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Design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2300" b="1" dirty="0"/>
              <a:t>Changes in QCD per phase</a:t>
            </a:r>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en-US" altLang="ja-JP" sz="1800" b="1" dirty="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2160702376"/>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Since the contents that are going to get incorporated into the Design phase already is decided in the preparation phase, there is no work to be added here.</a:t>
            </a:r>
            <a:endParaRPr lang="ja-JP" altLang="en-US"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4095197" y="3284980"/>
            <a:ext cx="1828876" cy="1194124"/>
            <a:chOff x="5884207" y="4971256"/>
            <a:chExt cx="1828876" cy="1194124"/>
          </a:xfrm>
        </p:grpSpPr>
        <p:grpSp>
          <p:nvGrpSpPr>
            <p:cNvPr id="285" name="グループ化 284"/>
            <p:cNvGrpSpPr/>
            <p:nvPr/>
          </p:nvGrpSpPr>
          <p:grpSpPr>
            <a:xfrm>
              <a:off x="5931768" y="5202599"/>
              <a:ext cx="1781315" cy="962781"/>
              <a:chOff x="3575650" y="3645030"/>
              <a:chExt cx="1781315"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81315" cy="962781"/>
                <a:chOff x="3859824" y="3656220"/>
                <a:chExt cx="1781315"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Design</a:t>
                  </a:r>
                  <a:br>
                    <a:rPr lang="en-US" altLang="ja-JP" sz="1200" b="1" dirty="0" smtClean="0"/>
                  </a:br>
                  <a:r>
                    <a:rPr lang="en-US" altLang="ja-JP" sz="1200" b="1" dirty="0" smtClean="0"/>
                    <a:t> Document</a:t>
                  </a:r>
                  <a:endParaRPr lang="ja-JP" altLang="en-US" sz="1200" b="1" dirty="0"/>
                </a:p>
              </p:txBody>
            </p:sp>
            <p:sp>
              <p:nvSpPr>
                <p:cNvPr id="294" name="テキスト ボックス 293"/>
                <p:cNvSpPr txBox="1"/>
                <p:nvPr/>
              </p:nvSpPr>
              <p:spPr>
                <a:xfrm>
                  <a:off x="3859882" y="4342002"/>
                  <a:ext cx="1781257" cy="276999"/>
                </a:xfrm>
                <a:prstGeom prst="rect">
                  <a:avLst/>
                </a:prstGeom>
                <a:noFill/>
              </p:spPr>
              <p:txBody>
                <a:bodyPr wrap="none" rtlCol="0">
                  <a:spAutoFit/>
                </a:bodyPr>
                <a:lstStyle/>
                <a:p>
                  <a:r>
                    <a:rPr kumimoji="1" lang="ja-JP" altLang="en-US" sz="1200" b="1" dirty="0" smtClean="0"/>
                    <a:t>・</a:t>
                  </a:r>
                  <a:r>
                    <a:rPr lang="en-US" altLang="ja-JP" sz="1200" b="1" dirty="0" smtClean="0"/>
                    <a:t>Design</a:t>
                  </a:r>
                  <a:r>
                    <a:rPr lang="ja-JP" altLang="en-US" sz="1200" b="1" dirty="0"/>
                    <a:t> </a:t>
                  </a: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p:cNvGrpSpPr/>
          <p:nvPr/>
        </p:nvGrpSpPr>
        <p:grpSpPr>
          <a:xfrm>
            <a:off x="4095197" y="4876628"/>
            <a:ext cx="1828876" cy="1194124"/>
            <a:chOff x="5884207" y="4971256"/>
            <a:chExt cx="1828876" cy="1194124"/>
          </a:xfrm>
        </p:grpSpPr>
        <p:grpSp>
          <p:nvGrpSpPr>
            <p:cNvPr id="38" name="グループ化 37"/>
            <p:cNvGrpSpPr/>
            <p:nvPr/>
          </p:nvGrpSpPr>
          <p:grpSpPr>
            <a:xfrm>
              <a:off x="5931768" y="5202599"/>
              <a:ext cx="1781315" cy="962781"/>
              <a:chOff x="3575650" y="3645030"/>
              <a:chExt cx="1781315" cy="962781"/>
            </a:xfrm>
          </p:grpSpPr>
          <p:cxnSp>
            <p:nvCxnSpPr>
              <p:cNvPr id="40" name="直線矢印コネクタ 39"/>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1" name="グループ化 40"/>
              <p:cNvGrpSpPr/>
              <p:nvPr/>
            </p:nvGrpSpPr>
            <p:grpSpPr>
              <a:xfrm>
                <a:off x="3575650" y="3645030"/>
                <a:ext cx="1781315" cy="962781"/>
                <a:chOff x="3859824" y="3656220"/>
                <a:chExt cx="1781315" cy="962781"/>
              </a:xfrm>
            </p:grpSpPr>
            <p:sp>
              <p:nvSpPr>
                <p:cNvPr id="42" name="角丸四角形 41"/>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Design</a:t>
                  </a:r>
                  <a:br>
                    <a:rPr lang="en-US" altLang="ja-JP" sz="1200" b="1" dirty="0"/>
                  </a:br>
                  <a:r>
                    <a:rPr lang="en-US" altLang="ja-JP" sz="1200" b="1" dirty="0"/>
                    <a:t> Document</a:t>
                  </a:r>
                  <a:endParaRPr lang="ja-JP" altLang="en-US" sz="1200" b="1" dirty="0"/>
                </a:p>
              </p:txBody>
            </p:sp>
            <p:sp>
              <p:nvSpPr>
                <p:cNvPr id="43" name="テキスト ボックス 42"/>
                <p:cNvSpPr txBox="1"/>
                <p:nvPr/>
              </p:nvSpPr>
              <p:spPr>
                <a:xfrm>
                  <a:off x="3859882" y="4342002"/>
                  <a:ext cx="1781257" cy="276999"/>
                </a:xfrm>
                <a:prstGeom prst="rect">
                  <a:avLst/>
                </a:prstGeom>
                <a:noFill/>
              </p:spPr>
              <p:txBody>
                <a:bodyPr wrap="none" rtlCol="0">
                  <a:spAutoFit/>
                </a:bodyPr>
                <a:lstStyle/>
                <a:p>
                  <a:r>
                    <a:rPr kumimoji="1" lang="ja-JP" altLang="en-US" sz="1200" b="1" dirty="0" smtClean="0"/>
                    <a:t>・</a:t>
                  </a:r>
                  <a:r>
                    <a:rPr lang="en-US" altLang="ja-JP" sz="1200" b="1" dirty="0" smtClean="0"/>
                    <a:t>Design</a:t>
                  </a:r>
                  <a:r>
                    <a:rPr lang="ja-JP" altLang="en-US" sz="1200" b="1" dirty="0"/>
                    <a:t> </a:t>
                  </a:r>
                  <a:r>
                    <a:rPr lang="en-US" altLang="ja-JP" sz="1200" b="1" dirty="0" smtClean="0"/>
                    <a:t>Document</a:t>
                  </a:r>
                  <a:endParaRPr kumimoji="1" lang="ja-JP" altLang="en-US" sz="1200" b="1" dirty="0"/>
                </a:p>
              </p:txBody>
            </p:sp>
          </p:grpSp>
        </p:grpSp>
        <p:sp>
          <p:nvSpPr>
            <p:cNvPr id="39" name="テキスト ボックス 38"/>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44" name="直線矢印コネクタ 43"/>
          <p:cNvCxnSpPr/>
          <p:nvPr/>
        </p:nvCxnSpPr>
        <p:spPr bwMode="auto">
          <a:xfrm>
            <a:off x="3798185" y="5360813"/>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253" name="表 252"/>
          <p:cNvGraphicFramePr>
            <a:graphicFrameLocks noGrp="1"/>
          </p:cNvGraphicFramePr>
          <p:nvPr>
            <p:extLst>
              <p:ext uri="{D42A27DB-BD31-4B8C-83A1-F6EECF244321}">
                <p14:modId xmlns:p14="http://schemas.microsoft.com/office/powerpoint/2010/main" val="3879907537"/>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54" name="グループ化 253"/>
          <p:cNvGrpSpPr/>
          <p:nvPr/>
        </p:nvGrpSpPr>
        <p:grpSpPr>
          <a:xfrm>
            <a:off x="1550412" y="2368925"/>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8" name="グループ化 257"/>
          <p:cNvGrpSpPr/>
          <p:nvPr/>
        </p:nvGrpSpPr>
        <p:grpSpPr>
          <a:xfrm>
            <a:off x="1548320" y="2002354"/>
            <a:ext cx="220013" cy="220228"/>
            <a:chOff x="3286729" y="2128421"/>
            <a:chExt cx="678044" cy="678705"/>
          </a:xfrm>
        </p:grpSpPr>
        <p:sp>
          <p:nvSpPr>
            <p:cNvPr id="259" name="楕円 2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0" name="楕円 2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1" name="フリーフォーム 2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1903185"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6" name="グループ化 265"/>
          <p:cNvGrpSpPr/>
          <p:nvPr/>
        </p:nvGrpSpPr>
        <p:grpSpPr>
          <a:xfrm>
            <a:off x="2229672" y="2002354"/>
            <a:ext cx="220013" cy="220228"/>
            <a:chOff x="3286729" y="2128421"/>
            <a:chExt cx="678044" cy="678705"/>
          </a:xfrm>
        </p:grpSpPr>
        <p:sp>
          <p:nvSpPr>
            <p:cNvPr id="267" name="楕円 2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8" name="楕円 2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9" name="フリーフォーム 2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2604974" y="2368925"/>
            <a:ext cx="220013" cy="220228"/>
            <a:chOff x="3286729" y="2128421"/>
            <a:chExt cx="678044" cy="678705"/>
          </a:xfrm>
        </p:grpSpPr>
        <p:sp>
          <p:nvSpPr>
            <p:cNvPr id="271" name="楕円 2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2" name="楕円 2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3" name="フリーフォーム 2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4" name="グループ化 273"/>
          <p:cNvGrpSpPr/>
          <p:nvPr/>
        </p:nvGrpSpPr>
        <p:grpSpPr>
          <a:xfrm>
            <a:off x="2602882" y="2002354"/>
            <a:ext cx="220013" cy="220228"/>
            <a:chOff x="3286729" y="2128421"/>
            <a:chExt cx="678044" cy="678705"/>
          </a:xfrm>
        </p:grpSpPr>
        <p:sp>
          <p:nvSpPr>
            <p:cNvPr id="275" name="楕円 2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6" name="楕円 2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7" name="フリーフォーム 2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8" name="グループ化 277"/>
          <p:cNvGrpSpPr/>
          <p:nvPr/>
        </p:nvGrpSpPr>
        <p:grpSpPr>
          <a:xfrm>
            <a:off x="2949784" y="2369284"/>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p:nvPr/>
        </p:nvGrpSpPr>
        <p:grpSpPr>
          <a:xfrm>
            <a:off x="2947692" y="2002713"/>
            <a:ext cx="220013" cy="220228"/>
            <a:chOff x="3286729" y="2128421"/>
            <a:chExt cx="678044" cy="678705"/>
          </a:xfrm>
        </p:grpSpPr>
        <p:sp>
          <p:nvSpPr>
            <p:cNvPr id="283" name="楕円 2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楕円 2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9" name="フリーフォーム 2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0" name="グループ化 289"/>
          <p:cNvGrpSpPr/>
          <p:nvPr/>
        </p:nvGrpSpPr>
        <p:grpSpPr>
          <a:xfrm>
            <a:off x="3276271" y="2368925"/>
            <a:ext cx="220013" cy="220228"/>
            <a:chOff x="3286729" y="2128421"/>
            <a:chExt cx="678044" cy="678705"/>
          </a:xfrm>
        </p:grpSpPr>
        <p:sp>
          <p:nvSpPr>
            <p:cNvPr id="291" name="楕円 2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楕円 2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6" name="フリーフォーム 2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7" name="グループ化 296"/>
          <p:cNvGrpSpPr/>
          <p:nvPr/>
        </p:nvGrpSpPr>
        <p:grpSpPr>
          <a:xfrm>
            <a:off x="3274179" y="2002354"/>
            <a:ext cx="220013" cy="220228"/>
            <a:chOff x="3286729" y="2128421"/>
            <a:chExt cx="678044" cy="678705"/>
          </a:xfrm>
        </p:grpSpPr>
        <p:sp>
          <p:nvSpPr>
            <p:cNvPr id="298" name="楕円 2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楕円 2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0" name="フリーフォーム 2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1" name="グループ化 300"/>
          <p:cNvGrpSpPr/>
          <p:nvPr/>
        </p:nvGrpSpPr>
        <p:grpSpPr>
          <a:xfrm>
            <a:off x="3674505" y="2003826"/>
            <a:ext cx="220013" cy="220228"/>
            <a:chOff x="3286729" y="2128421"/>
            <a:chExt cx="678044" cy="678705"/>
          </a:xfrm>
        </p:grpSpPr>
        <p:sp>
          <p:nvSpPr>
            <p:cNvPr id="302" name="楕円 30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楕円 30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4" name="フリーフォーム 3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5" name="グループ化 304"/>
          <p:cNvGrpSpPr/>
          <p:nvPr/>
        </p:nvGrpSpPr>
        <p:grpSpPr>
          <a:xfrm>
            <a:off x="4024648" y="2004255"/>
            <a:ext cx="220013" cy="220228"/>
            <a:chOff x="3286729" y="2128421"/>
            <a:chExt cx="678044" cy="678705"/>
          </a:xfrm>
        </p:grpSpPr>
        <p:sp>
          <p:nvSpPr>
            <p:cNvPr id="306" name="楕円 3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楕円 3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8" name="フリーフォーム 3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9" name="グループ化 308"/>
          <p:cNvGrpSpPr/>
          <p:nvPr/>
        </p:nvGrpSpPr>
        <p:grpSpPr>
          <a:xfrm>
            <a:off x="4375176" y="2004254"/>
            <a:ext cx="220013" cy="220228"/>
            <a:chOff x="3286729" y="2128421"/>
            <a:chExt cx="678044" cy="678705"/>
          </a:xfrm>
        </p:grpSpPr>
        <p:sp>
          <p:nvSpPr>
            <p:cNvPr id="310" name="楕円 3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楕円 3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2" name="フリーフォーム 3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3" name="グループ化 312"/>
          <p:cNvGrpSpPr/>
          <p:nvPr/>
        </p:nvGrpSpPr>
        <p:grpSpPr>
          <a:xfrm>
            <a:off x="4779561" y="2375068"/>
            <a:ext cx="220013" cy="220228"/>
            <a:chOff x="3286729" y="2128421"/>
            <a:chExt cx="678044" cy="678705"/>
          </a:xfrm>
        </p:grpSpPr>
        <p:sp>
          <p:nvSpPr>
            <p:cNvPr id="314" name="楕円 3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楕円 3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6" name="フリーフォーム 3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7" name="グループ化 316"/>
          <p:cNvGrpSpPr/>
          <p:nvPr/>
        </p:nvGrpSpPr>
        <p:grpSpPr>
          <a:xfrm>
            <a:off x="4777469" y="2008497"/>
            <a:ext cx="220013" cy="220228"/>
            <a:chOff x="3286729" y="2128421"/>
            <a:chExt cx="678044" cy="678705"/>
          </a:xfrm>
        </p:grpSpPr>
        <p:sp>
          <p:nvSpPr>
            <p:cNvPr id="318" name="楕円 3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楕円 3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0" name="フリーフォーム 3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1" name="グループ化 320"/>
          <p:cNvGrpSpPr/>
          <p:nvPr/>
        </p:nvGrpSpPr>
        <p:grpSpPr>
          <a:xfrm>
            <a:off x="5124371" y="2375427"/>
            <a:ext cx="220013" cy="220228"/>
            <a:chOff x="3286729" y="2128421"/>
            <a:chExt cx="678044" cy="678705"/>
          </a:xfrm>
        </p:grpSpPr>
        <p:sp>
          <p:nvSpPr>
            <p:cNvPr id="322" name="楕円 3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楕円 3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4" name="フリーフォーム 3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5" name="グループ化 324"/>
          <p:cNvGrpSpPr/>
          <p:nvPr/>
        </p:nvGrpSpPr>
        <p:grpSpPr>
          <a:xfrm>
            <a:off x="5122279" y="2008856"/>
            <a:ext cx="220013" cy="220228"/>
            <a:chOff x="3286729" y="2128421"/>
            <a:chExt cx="678044" cy="678705"/>
          </a:xfrm>
        </p:grpSpPr>
        <p:sp>
          <p:nvSpPr>
            <p:cNvPr id="326" name="楕円 32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楕円 32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8" name="フリーフォーム 3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9" name="グループ化 328"/>
          <p:cNvGrpSpPr/>
          <p:nvPr/>
        </p:nvGrpSpPr>
        <p:grpSpPr>
          <a:xfrm>
            <a:off x="5450858" y="2375068"/>
            <a:ext cx="220013" cy="220228"/>
            <a:chOff x="3286729" y="2128421"/>
            <a:chExt cx="678044" cy="678705"/>
          </a:xfrm>
        </p:grpSpPr>
        <p:sp>
          <p:nvSpPr>
            <p:cNvPr id="330" name="楕円 32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楕円 33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2" name="フリーフォーム 3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3" name="グループ化 332"/>
          <p:cNvGrpSpPr/>
          <p:nvPr/>
        </p:nvGrpSpPr>
        <p:grpSpPr>
          <a:xfrm>
            <a:off x="5448766" y="2008497"/>
            <a:ext cx="220013" cy="220228"/>
            <a:chOff x="3286729" y="2128421"/>
            <a:chExt cx="678044" cy="678705"/>
          </a:xfrm>
        </p:grpSpPr>
        <p:sp>
          <p:nvSpPr>
            <p:cNvPr id="334" name="楕円 3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楕円 33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6" name="フリーフォーム 3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7" name="グループ化 336"/>
          <p:cNvGrpSpPr/>
          <p:nvPr/>
        </p:nvGrpSpPr>
        <p:grpSpPr>
          <a:xfrm>
            <a:off x="5863875" y="1997623"/>
            <a:ext cx="220013" cy="220228"/>
            <a:chOff x="3286729" y="2128421"/>
            <a:chExt cx="678044" cy="678705"/>
          </a:xfrm>
        </p:grpSpPr>
        <p:sp>
          <p:nvSpPr>
            <p:cNvPr id="338" name="楕円 33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楕円 33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0" name="フリーフォーム 3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1" name="グループ化 340"/>
          <p:cNvGrpSpPr/>
          <p:nvPr/>
        </p:nvGrpSpPr>
        <p:grpSpPr>
          <a:xfrm>
            <a:off x="6223925" y="1997982"/>
            <a:ext cx="220013" cy="220228"/>
            <a:chOff x="3286729" y="2128421"/>
            <a:chExt cx="678044" cy="678705"/>
          </a:xfrm>
        </p:grpSpPr>
        <p:sp>
          <p:nvSpPr>
            <p:cNvPr id="342" name="楕円 3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楕円 34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4" name="フリーフォーム 3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5" name="グループ化 344"/>
          <p:cNvGrpSpPr/>
          <p:nvPr/>
        </p:nvGrpSpPr>
        <p:grpSpPr>
          <a:xfrm>
            <a:off x="6550412" y="1997623"/>
            <a:ext cx="220013" cy="220228"/>
            <a:chOff x="3286729" y="2128421"/>
            <a:chExt cx="678044" cy="678705"/>
          </a:xfrm>
        </p:grpSpPr>
        <p:sp>
          <p:nvSpPr>
            <p:cNvPr id="346" name="楕円 34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楕円 34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8" name="フリーフォーム 34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9" name="グループ化 348"/>
          <p:cNvGrpSpPr/>
          <p:nvPr/>
        </p:nvGrpSpPr>
        <p:grpSpPr>
          <a:xfrm>
            <a:off x="6969231" y="2368925"/>
            <a:ext cx="220013" cy="220228"/>
            <a:chOff x="3286729" y="2128421"/>
            <a:chExt cx="678044" cy="678705"/>
          </a:xfrm>
        </p:grpSpPr>
        <p:sp>
          <p:nvSpPr>
            <p:cNvPr id="350" name="楕円 34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楕円 35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2" name="フリーフォーム 35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3" name="グループ化 352"/>
          <p:cNvGrpSpPr/>
          <p:nvPr/>
        </p:nvGrpSpPr>
        <p:grpSpPr>
          <a:xfrm>
            <a:off x="6967139" y="2002354"/>
            <a:ext cx="220013" cy="220228"/>
            <a:chOff x="3286729" y="2128421"/>
            <a:chExt cx="678044" cy="678705"/>
          </a:xfrm>
        </p:grpSpPr>
        <p:sp>
          <p:nvSpPr>
            <p:cNvPr id="354" name="楕円 3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楕円 3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6" name="フリーフォーム 3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7" name="グループ化 356"/>
          <p:cNvGrpSpPr/>
          <p:nvPr/>
        </p:nvGrpSpPr>
        <p:grpSpPr>
          <a:xfrm>
            <a:off x="7329281" y="2369284"/>
            <a:ext cx="220013" cy="220228"/>
            <a:chOff x="3286729" y="2128421"/>
            <a:chExt cx="678044" cy="678705"/>
          </a:xfrm>
        </p:grpSpPr>
        <p:sp>
          <p:nvSpPr>
            <p:cNvPr id="358" name="楕円 3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楕円 3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0" name="フリーフォーム 3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1" name="グループ化 360"/>
          <p:cNvGrpSpPr/>
          <p:nvPr/>
        </p:nvGrpSpPr>
        <p:grpSpPr>
          <a:xfrm>
            <a:off x="7327189" y="2002713"/>
            <a:ext cx="220013" cy="220228"/>
            <a:chOff x="3286729" y="2128421"/>
            <a:chExt cx="678044" cy="678705"/>
          </a:xfrm>
        </p:grpSpPr>
        <p:sp>
          <p:nvSpPr>
            <p:cNvPr id="362" name="楕円 3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楕円 3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4" name="フリーフォーム 3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5" name="グループ化 364"/>
          <p:cNvGrpSpPr/>
          <p:nvPr/>
        </p:nvGrpSpPr>
        <p:grpSpPr>
          <a:xfrm>
            <a:off x="7655768" y="2368925"/>
            <a:ext cx="220013" cy="220228"/>
            <a:chOff x="3286729" y="2128421"/>
            <a:chExt cx="678044" cy="678705"/>
          </a:xfrm>
        </p:grpSpPr>
        <p:sp>
          <p:nvSpPr>
            <p:cNvPr id="366" name="楕円 3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楕円 3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8" name="フリーフォーム 3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9" name="グループ化 368"/>
          <p:cNvGrpSpPr/>
          <p:nvPr/>
        </p:nvGrpSpPr>
        <p:grpSpPr>
          <a:xfrm>
            <a:off x="7653676" y="2002354"/>
            <a:ext cx="220013" cy="220228"/>
            <a:chOff x="3286729" y="2128421"/>
            <a:chExt cx="678044" cy="678705"/>
          </a:xfrm>
        </p:grpSpPr>
        <p:sp>
          <p:nvSpPr>
            <p:cNvPr id="370" name="楕円 3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楕円 3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2" name="フリーフォーム 3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3" name="グループ化 372"/>
          <p:cNvGrpSpPr/>
          <p:nvPr/>
        </p:nvGrpSpPr>
        <p:grpSpPr>
          <a:xfrm>
            <a:off x="8049389" y="2002354"/>
            <a:ext cx="220013" cy="220228"/>
            <a:chOff x="3286729" y="2128421"/>
            <a:chExt cx="678044" cy="678705"/>
          </a:xfrm>
        </p:grpSpPr>
        <p:sp>
          <p:nvSpPr>
            <p:cNvPr id="374" name="楕円 3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楕円 3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6" name="フリーフォーム 3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7" name="グループ化 376"/>
          <p:cNvGrpSpPr/>
          <p:nvPr/>
        </p:nvGrpSpPr>
        <p:grpSpPr>
          <a:xfrm>
            <a:off x="8394199" y="2002713"/>
            <a:ext cx="220013" cy="220228"/>
            <a:chOff x="3286729" y="2128421"/>
            <a:chExt cx="678044" cy="678705"/>
          </a:xfrm>
        </p:grpSpPr>
        <p:sp>
          <p:nvSpPr>
            <p:cNvPr id="378" name="楕円 3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楕円 3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0" name="フリーフォーム 3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1" name="グループ化 380"/>
          <p:cNvGrpSpPr/>
          <p:nvPr/>
        </p:nvGrpSpPr>
        <p:grpSpPr>
          <a:xfrm>
            <a:off x="8720686" y="2002354"/>
            <a:ext cx="220013" cy="220228"/>
            <a:chOff x="3286729" y="2128421"/>
            <a:chExt cx="678044" cy="678705"/>
          </a:xfrm>
        </p:grpSpPr>
        <p:sp>
          <p:nvSpPr>
            <p:cNvPr id="382" name="楕円 3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楕円 3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4" name="フリーフォーム 3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5" name="グループ化 384"/>
          <p:cNvGrpSpPr>
            <a:grpSpLocks/>
          </p:cNvGrpSpPr>
          <p:nvPr/>
        </p:nvGrpSpPr>
        <p:grpSpPr>
          <a:xfrm>
            <a:off x="5858565" y="2356479"/>
            <a:ext cx="229767" cy="229767"/>
            <a:chOff x="4234914" y="2134263"/>
            <a:chExt cx="665935" cy="668719"/>
          </a:xfrm>
        </p:grpSpPr>
        <p:sp>
          <p:nvSpPr>
            <p:cNvPr id="386" name="楕円 38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7" name="フリーフォーム 3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88" name="グループ化 387"/>
          <p:cNvGrpSpPr>
            <a:grpSpLocks/>
          </p:cNvGrpSpPr>
          <p:nvPr/>
        </p:nvGrpSpPr>
        <p:grpSpPr>
          <a:xfrm>
            <a:off x="6221704" y="2355273"/>
            <a:ext cx="229767" cy="229767"/>
            <a:chOff x="4234914" y="2134263"/>
            <a:chExt cx="665935" cy="668719"/>
          </a:xfrm>
        </p:grpSpPr>
        <p:sp>
          <p:nvSpPr>
            <p:cNvPr id="389" name="楕円 38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1" name="グループ化 390"/>
          <p:cNvGrpSpPr>
            <a:grpSpLocks/>
          </p:cNvGrpSpPr>
          <p:nvPr/>
        </p:nvGrpSpPr>
        <p:grpSpPr>
          <a:xfrm>
            <a:off x="6545271" y="2355526"/>
            <a:ext cx="229767" cy="229767"/>
            <a:chOff x="4234914" y="2134263"/>
            <a:chExt cx="665935" cy="668719"/>
          </a:xfrm>
        </p:grpSpPr>
        <p:sp>
          <p:nvSpPr>
            <p:cNvPr id="392" name="楕円 39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フリーフォーム 39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4" name="グループ化 393"/>
          <p:cNvGrpSpPr>
            <a:grpSpLocks/>
          </p:cNvGrpSpPr>
          <p:nvPr/>
        </p:nvGrpSpPr>
        <p:grpSpPr>
          <a:xfrm>
            <a:off x="8030050" y="2356226"/>
            <a:ext cx="229767" cy="229767"/>
            <a:chOff x="4234914" y="2134263"/>
            <a:chExt cx="665935" cy="668719"/>
          </a:xfrm>
        </p:grpSpPr>
        <p:sp>
          <p:nvSpPr>
            <p:cNvPr id="395" name="楕円 39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6" name="フリーフォーム 3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7" name="グループ化 396"/>
          <p:cNvGrpSpPr>
            <a:grpSpLocks/>
          </p:cNvGrpSpPr>
          <p:nvPr/>
        </p:nvGrpSpPr>
        <p:grpSpPr>
          <a:xfrm>
            <a:off x="8393189" y="2355020"/>
            <a:ext cx="229767" cy="229767"/>
            <a:chOff x="4234914" y="2134263"/>
            <a:chExt cx="665935" cy="668719"/>
          </a:xfrm>
        </p:grpSpPr>
        <p:sp>
          <p:nvSpPr>
            <p:cNvPr id="398" name="楕円 39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9" name="フリーフォーム 3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0" name="グループ化 399"/>
          <p:cNvGrpSpPr>
            <a:grpSpLocks/>
          </p:cNvGrpSpPr>
          <p:nvPr/>
        </p:nvGrpSpPr>
        <p:grpSpPr>
          <a:xfrm>
            <a:off x="8716756" y="2355273"/>
            <a:ext cx="229767" cy="229767"/>
            <a:chOff x="4234914" y="2134263"/>
            <a:chExt cx="665935" cy="668719"/>
          </a:xfrm>
        </p:grpSpPr>
        <p:sp>
          <p:nvSpPr>
            <p:cNvPr id="401" name="楕円 40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3" name="グループ化 402"/>
          <p:cNvGrpSpPr>
            <a:grpSpLocks/>
          </p:cNvGrpSpPr>
          <p:nvPr/>
        </p:nvGrpSpPr>
        <p:grpSpPr>
          <a:xfrm>
            <a:off x="3668816" y="2360802"/>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p:nvPr/>
        </p:nvGrpSpPr>
        <p:grpSpPr>
          <a:xfrm>
            <a:off x="1909423" y="2312487"/>
            <a:ext cx="279169" cy="275089"/>
            <a:chOff x="93443" y="1883892"/>
            <a:chExt cx="279169" cy="275089"/>
          </a:xfrm>
        </p:grpSpPr>
        <p:grpSp>
          <p:nvGrpSpPr>
            <p:cNvPr id="407" name="グループ化 406"/>
            <p:cNvGrpSpPr/>
            <p:nvPr/>
          </p:nvGrpSpPr>
          <p:grpSpPr>
            <a:xfrm>
              <a:off x="93443" y="1938753"/>
              <a:ext cx="220013" cy="220228"/>
              <a:chOff x="3286729" y="2128421"/>
              <a:chExt cx="678044" cy="678705"/>
            </a:xfrm>
          </p:grpSpPr>
          <p:sp>
            <p:nvSpPr>
              <p:cNvPr id="411" name="楕円 41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2" name="楕円 41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3" name="フリーフォーム 4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08" name="楕円 40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9" name="直線コネクタ 40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0" name="フリーフォーム 40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4" name="グループ化 413"/>
          <p:cNvGrpSpPr/>
          <p:nvPr/>
        </p:nvGrpSpPr>
        <p:grpSpPr>
          <a:xfrm>
            <a:off x="2232005" y="2312886"/>
            <a:ext cx="279169" cy="275089"/>
            <a:chOff x="93443" y="1883892"/>
            <a:chExt cx="279169" cy="275089"/>
          </a:xfrm>
        </p:grpSpPr>
        <p:grpSp>
          <p:nvGrpSpPr>
            <p:cNvPr id="415" name="グループ化 414"/>
            <p:cNvGrpSpPr/>
            <p:nvPr/>
          </p:nvGrpSpPr>
          <p:grpSpPr>
            <a:xfrm>
              <a:off x="93443" y="1938753"/>
              <a:ext cx="220013" cy="220228"/>
              <a:chOff x="3286729" y="2128421"/>
              <a:chExt cx="678044" cy="678705"/>
            </a:xfrm>
          </p:grpSpPr>
          <p:sp>
            <p:nvSpPr>
              <p:cNvPr id="419" name="楕円 4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楕円 4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1" name="フリーフォーム 4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16" name="楕円 41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17" name="直線コネクタ 4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8" name="フリーフォーム 4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2" name="正方形/長方形 421"/>
          <p:cNvSpPr/>
          <p:nvPr/>
        </p:nvSpPr>
        <p:spPr bwMode="auto">
          <a:xfrm>
            <a:off x="2525286"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23" name="グループ化 422"/>
          <p:cNvGrpSpPr/>
          <p:nvPr/>
        </p:nvGrpSpPr>
        <p:grpSpPr>
          <a:xfrm>
            <a:off x="4711998" y="854083"/>
            <a:ext cx="3097558" cy="430887"/>
            <a:chOff x="4711998" y="854083"/>
            <a:chExt cx="3097558" cy="430887"/>
          </a:xfrm>
        </p:grpSpPr>
        <p:sp>
          <p:nvSpPr>
            <p:cNvPr id="424" name="テキスト ボックス 423"/>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25" name="テキスト ボックス 424"/>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26" name="テキスト ボックス 425"/>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27" name="テキスト ボックス 426"/>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28" name="グループ化 427"/>
            <p:cNvGrpSpPr>
              <a:grpSpLocks/>
            </p:cNvGrpSpPr>
            <p:nvPr/>
          </p:nvGrpSpPr>
          <p:grpSpPr>
            <a:xfrm>
              <a:off x="6600070" y="942833"/>
              <a:ext cx="229767" cy="229767"/>
              <a:chOff x="3051411" y="2134263"/>
              <a:chExt cx="665935" cy="668719"/>
            </a:xfrm>
          </p:grpSpPr>
          <p:sp>
            <p:nvSpPr>
              <p:cNvPr id="441" name="楕円 440"/>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2" name="フリーフォーム 441"/>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9" name="グループ化 428"/>
            <p:cNvGrpSpPr/>
            <p:nvPr/>
          </p:nvGrpSpPr>
          <p:grpSpPr>
            <a:xfrm>
              <a:off x="5587947" y="945895"/>
              <a:ext cx="220013" cy="220228"/>
              <a:chOff x="2028283" y="2128421"/>
              <a:chExt cx="678044" cy="678705"/>
            </a:xfrm>
          </p:grpSpPr>
          <p:sp>
            <p:nvSpPr>
              <p:cNvPr id="438" name="楕円 437"/>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楕円 438"/>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0" name="フリーフォーム 439"/>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0" name="グループ化 429"/>
            <p:cNvGrpSpPr/>
            <p:nvPr/>
          </p:nvGrpSpPr>
          <p:grpSpPr>
            <a:xfrm>
              <a:off x="7401051" y="913444"/>
              <a:ext cx="279169" cy="275089"/>
              <a:chOff x="93443" y="1883892"/>
              <a:chExt cx="279169" cy="275089"/>
            </a:xfrm>
          </p:grpSpPr>
          <p:grpSp>
            <p:nvGrpSpPr>
              <p:cNvPr id="431" name="グループ化 430"/>
              <p:cNvGrpSpPr/>
              <p:nvPr/>
            </p:nvGrpSpPr>
            <p:grpSpPr>
              <a:xfrm>
                <a:off x="93443" y="1938753"/>
                <a:ext cx="220013" cy="220228"/>
                <a:chOff x="3286729" y="2128421"/>
                <a:chExt cx="678044" cy="678705"/>
              </a:xfrm>
            </p:grpSpPr>
            <p:sp>
              <p:nvSpPr>
                <p:cNvPr id="435" name="楕円 4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楕円 435"/>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7" name="フリーフォーム 4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2" name="楕円 43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3" name="直線コネクタ 43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4" name="フリーフォーム 43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43" name="グループ化 442"/>
          <p:cNvGrpSpPr>
            <a:grpSpLocks/>
          </p:cNvGrpSpPr>
          <p:nvPr/>
        </p:nvGrpSpPr>
        <p:grpSpPr>
          <a:xfrm>
            <a:off x="4023017" y="2363912"/>
            <a:ext cx="229767" cy="229767"/>
            <a:chOff x="4234914" y="2134263"/>
            <a:chExt cx="665935" cy="668719"/>
          </a:xfrm>
        </p:grpSpPr>
        <p:sp>
          <p:nvSpPr>
            <p:cNvPr id="444" name="楕円 44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6" name="フリーフォーム 44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47" name="グループ化 446"/>
          <p:cNvGrpSpPr>
            <a:grpSpLocks/>
          </p:cNvGrpSpPr>
          <p:nvPr/>
        </p:nvGrpSpPr>
        <p:grpSpPr>
          <a:xfrm>
            <a:off x="4367760" y="2362706"/>
            <a:ext cx="229767" cy="229767"/>
            <a:chOff x="4234914" y="2134263"/>
            <a:chExt cx="665935" cy="668719"/>
          </a:xfrm>
        </p:grpSpPr>
        <p:sp>
          <p:nvSpPr>
            <p:cNvPr id="448" name="楕円 44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9" name="フリーフォーム 44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50" name="テキスト ボックス 449"/>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51" name="グループ化 450"/>
          <p:cNvGrpSpPr/>
          <p:nvPr/>
        </p:nvGrpSpPr>
        <p:grpSpPr>
          <a:xfrm>
            <a:off x="4169907" y="2798039"/>
            <a:ext cx="4806493" cy="470643"/>
            <a:chOff x="4139722" y="2755002"/>
            <a:chExt cx="4806493" cy="470643"/>
          </a:xfrm>
        </p:grpSpPr>
        <p:grpSp>
          <p:nvGrpSpPr>
            <p:cNvPr id="452" name="グループ化 451"/>
            <p:cNvGrpSpPr/>
            <p:nvPr/>
          </p:nvGrpSpPr>
          <p:grpSpPr>
            <a:xfrm>
              <a:off x="4844354" y="2755002"/>
              <a:ext cx="1133523" cy="430887"/>
              <a:chOff x="4141242" y="5041798"/>
              <a:chExt cx="1133523" cy="430887"/>
            </a:xfrm>
          </p:grpSpPr>
          <p:sp>
            <p:nvSpPr>
              <p:cNvPr id="463" name="テキスト ボックス 462"/>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64" name="角丸四角形 463"/>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53" name="グループ化 452"/>
            <p:cNvGrpSpPr/>
            <p:nvPr/>
          </p:nvGrpSpPr>
          <p:grpSpPr>
            <a:xfrm>
              <a:off x="6025040" y="2782900"/>
              <a:ext cx="1114236" cy="430887"/>
              <a:chOff x="4151994" y="5069696"/>
              <a:chExt cx="1114236" cy="430887"/>
            </a:xfrm>
          </p:grpSpPr>
          <p:sp>
            <p:nvSpPr>
              <p:cNvPr id="461" name="テキスト ボックス 460"/>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62" name="角丸四角形 461"/>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4" name="グループ化 453"/>
            <p:cNvGrpSpPr/>
            <p:nvPr/>
          </p:nvGrpSpPr>
          <p:grpSpPr>
            <a:xfrm>
              <a:off x="7184995" y="2871276"/>
              <a:ext cx="859625" cy="261610"/>
              <a:chOff x="4151730" y="5154945"/>
              <a:chExt cx="859625" cy="261610"/>
            </a:xfrm>
          </p:grpSpPr>
          <p:sp>
            <p:nvSpPr>
              <p:cNvPr id="459" name="テキスト ボックス 458"/>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60" name="角丸四角形 459"/>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5" name="グループ化 454"/>
            <p:cNvGrpSpPr/>
            <p:nvPr/>
          </p:nvGrpSpPr>
          <p:grpSpPr>
            <a:xfrm>
              <a:off x="8067318" y="2794758"/>
              <a:ext cx="878897" cy="430887"/>
              <a:chOff x="4133199" y="5079806"/>
              <a:chExt cx="878897" cy="430887"/>
            </a:xfrm>
          </p:grpSpPr>
          <p:sp>
            <p:nvSpPr>
              <p:cNvPr id="457" name="テキスト ボックス 456"/>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58" name="角丸四角形 457"/>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56" name="テキスト ボックス 455"/>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388996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Det. Design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1482572275"/>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600" dirty="0" smtClean="0">
                <a:latin typeface="+mn-ea"/>
              </a:rPr>
              <a:t>Parameters created in the parameter design will be registered to the CMDB. This will formalize parameters and help eliminate ambiguity, improving Q.</a:t>
            </a:r>
          </a:p>
          <a:p>
            <a:endParaRPr lang="en-US" altLang="ja-JP" sz="1600" dirty="0">
              <a:latin typeface="+mn-ea"/>
            </a:endParaRPr>
          </a:p>
          <a:p>
            <a:r>
              <a:rPr lang="en-US" altLang="ja-JP" sz="1600" dirty="0" smtClean="0">
                <a:latin typeface="+mn-ea"/>
              </a:rPr>
              <a:t>Additionally, the operation procedures, such as the order of application of parameters, will be replaced by the job flow created in the early preparation stage. As a result , creating operation procedures will be deleted. This will improve both C and D</a:t>
            </a:r>
            <a:endParaRPr lang="ja-JP" altLang="en-US" sz="1600"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2396784" y="3284980"/>
            <a:ext cx="1827273" cy="1378790"/>
            <a:chOff x="5884207" y="4971256"/>
            <a:chExt cx="1827273" cy="1378790"/>
          </a:xfrm>
        </p:grpSpPr>
        <p:grpSp>
          <p:nvGrpSpPr>
            <p:cNvPr id="285" name="グループ化 284"/>
            <p:cNvGrpSpPr/>
            <p:nvPr/>
          </p:nvGrpSpPr>
          <p:grpSpPr>
            <a:xfrm>
              <a:off x="5931768" y="5202599"/>
              <a:ext cx="1779712" cy="1147447"/>
              <a:chOff x="3575650" y="3645030"/>
              <a:chExt cx="1779712"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79712" cy="1147447"/>
                <a:chOff x="3859824" y="3656220"/>
                <a:chExt cx="1779712" cy="1147447"/>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Parameter</a:t>
                  </a:r>
                  <a:br>
                    <a:rPr lang="en-US" altLang="ja-JP" sz="1200" b="1" dirty="0" smtClean="0"/>
                  </a:br>
                  <a:r>
                    <a:rPr lang="en-US" altLang="ja-JP" sz="1200" b="1" dirty="0" smtClean="0"/>
                    <a:t>design</a:t>
                  </a:r>
                  <a:endParaRPr lang="ja-JP" altLang="en-US" sz="1200" b="1" dirty="0"/>
                </a:p>
              </p:txBody>
            </p:sp>
            <p:sp>
              <p:nvSpPr>
                <p:cNvPr id="294" name="テキスト ボックス 293"/>
                <p:cNvSpPr txBox="1"/>
                <p:nvPr/>
              </p:nvSpPr>
              <p:spPr>
                <a:xfrm>
                  <a:off x="3859882" y="4342002"/>
                  <a:ext cx="1779654" cy="461665"/>
                </a:xfrm>
                <a:prstGeom prst="rect">
                  <a:avLst/>
                </a:prstGeom>
                <a:noFill/>
              </p:spPr>
              <p:txBody>
                <a:bodyPr wrap="none" rtlCol="0">
                  <a:spAutoFit/>
                </a:bodyPr>
                <a:lstStyle/>
                <a:p>
                  <a:pPr algn="ctr"/>
                  <a:r>
                    <a:rPr kumimoji="1" lang="ja-JP" altLang="en-US" sz="1200" b="1" dirty="0" smtClean="0"/>
                    <a:t>・</a:t>
                  </a:r>
                  <a:r>
                    <a:rPr lang="en-US" altLang="ja-JP" sz="1200" b="1" dirty="0" smtClean="0"/>
                    <a:t>Parameter design</a:t>
                  </a:r>
                  <a:br>
                    <a:rPr lang="en-US" altLang="ja-JP" sz="1200" b="1" dirty="0" smtClean="0"/>
                  </a:b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099772"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4269044"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689944" cy="962781"/>
                <a:chOff x="3859824" y="3656220"/>
                <a:chExt cx="1689944"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a:t>
                  </a:r>
                  <a:br>
                    <a:rPr lang="en-US" altLang="ja-JP" sz="1200" b="1" dirty="0" smtClean="0"/>
                  </a:br>
                  <a:r>
                    <a:rPr lang="en-US" altLang="ja-JP" sz="1200" b="1" dirty="0" smtClean="0"/>
                    <a:t>Parameter sheet</a:t>
                  </a:r>
                  <a:endParaRPr lang="ja-JP" altLang="en-US" sz="1200" b="1" dirty="0"/>
                </a:p>
              </p:txBody>
            </p:sp>
            <p:sp>
              <p:nvSpPr>
                <p:cNvPr id="452" name="テキスト ボックス 451"/>
                <p:cNvSpPr txBox="1"/>
                <p:nvPr/>
              </p:nvSpPr>
              <p:spPr>
                <a:xfrm>
                  <a:off x="3859882" y="4342002"/>
                  <a:ext cx="1689886" cy="276999"/>
                </a:xfrm>
                <a:prstGeom prst="rect">
                  <a:avLst/>
                </a:prstGeom>
                <a:noFill/>
              </p:spPr>
              <p:txBody>
                <a:bodyPr wrap="none" rtlCol="0">
                  <a:spAutoFit/>
                </a:bodyPr>
                <a:lstStyle/>
                <a:p>
                  <a:r>
                    <a:rPr kumimoji="1" lang="ja-JP" altLang="en-US" sz="1200" b="1" dirty="0" smtClean="0"/>
                    <a:t>・</a:t>
                  </a:r>
                  <a:r>
                    <a:rPr lang="en-US" altLang="ja-JP" sz="1200" b="1" dirty="0" smtClean="0"/>
                    <a:t>Parameter sheet</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6132332" y="3284980"/>
            <a:ext cx="2071956" cy="1194124"/>
            <a:chOff x="5884207" y="4971256"/>
            <a:chExt cx="2071956" cy="1194124"/>
          </a:xfrm>
        </p:grpSpPr>
        <p:grpSp>
          <p:nvGrpSpPr>
            <p:cNvPr id="454" name="グループ化 453"/>
            <p:cNvGrpSpPr/>
            <p:nvPr/>
          </p:nvGrpSpPr>
          <p:grpSpPr>
            <a:xfrm>
              <a:off x="5931768" y="5202599"/>
              <a:ext cx="2024395" cy="962781"/>
              <a:chOff x="3575650" y="3645030"/>
              <a:chExt cx="2024395" cy="962781"/>
            </a:xfrm>
          </p:grpSpPr>
          <p:cxnSp>
            <p:nvCxnSpPr>
              <p:cNvPr id="456" name="直線矢印コネクタ 455"/>
              <p:cNvCxnSpPr/>
              <p:nvPr/>
            </p:nvCxnSpPr>
            <p:spPr bwMode="auto">
              <a:xfrm>
                <a:off x="5112309" y="3897872"/>
                <a:ext cx="251708"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2024395" cy="962781"/>
                <a:chOff x="3859824" y="3656220"/>
                <a:chExt cx="2024395"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a:t>
                  </a:r>
                  <a:r>
                    <a:rPr lang="en-US" altLang="ja-JP" sz="1200" b="1" dirty="0"/>
                    <a:t> </a:t>
                  </a:r>
                  <a:r>
                    <a:rPr lang="en-US" altLang="ja-JP" sz="1200" b="1" dirty="0" smtClean="0"/>
                    <a:t>operation </a:t>
                  </a:r>
                  <a:br>
                    <a:rPr lang="en-US" altLang="ja-JP" sz="1200" b="1" dirty="0" smtClean="0"/>
                  </a:br>
                  <a:r>
                    <a:rPr lang="en-US" altLang="ja-JP" sz="1200" b="1" dirty="0" smtClean="0"/>
                    <a:t>procedure</a:t>
                  </a:r>
                  <a:endParaRPr lang="ja-JP" altLang="en-US" sz="1200" b="1" dirty="0"/>
                </a:p>
              </p:txBody>
            </p:sp>
            <p:sp>
              <p:nvSpPr>
                <p:cNvPr id="459" name="テキスト ボックス 458"/>
                <p:cNvSpPr txBox="1"/>
                <p:nvPr/>
              </p:nvSpPr>
              <p:spPr>
                <a:xfrm>
                  <a:off x="3859882" y="4342002"/>
                  <a:ext cx="2024337" cy="276999"/>
                </a:xfrm>
                <a:prstGeom prst="rect">
                  <a:avLst/>
                </a:prstGeom>
                <a:noFill/>
              </p:spPr>
              <p:txBody>
                <a:bodyPr wrap="none" rtlCol="0">
                  <a:spAutoFit/>
                </a:bodyPr>
                <a:lstStyle/>
                <a:p>
                  <a:r>
                    <a:rPr kumimoji="1" lang="ja-JP" altLang="en-US" sz="1200" b="1" dirty="0" smtClean="0"/>
                    <a:t>・</a:t>
                  </a:r>
                  <a:r>
                    <a:rPr kumimoji="1" lang="en-US" altLang="ja-JP" sz="1200" b="1" dirty="0" smtClean="0"/>
                    <a:t>Operation procedure</a:t>
                  </a:r>
                  <a:endParaRPr kumimoji="1" lang="ja-JP" altLang="en-US" sz="1200" b="1" dirty="0"/>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4290003" y="4899246"/>
            <a:ext cx="1690824" cy="1194124"/>
            <a:chOff x="5878460" y="4971256"/>
            <a:chExt cx="1690824" cy="1194124"/>
          </a:xfrm>
        </p:grpSpPr>
        <p:grpSp>
          <p:nvGrpSpPr>
            <p:cNvPr id="479" name="グループ化 478"/>
            <p:cNvGrpSpPr/>
            <p:nvPr/>
          </p:nvGrpSpPr>
          <p:grpSpPr>
            <a:xfrm>
              <a:off x="5878460" y="5202599"/>
              <a:ext cx="1656354" cy="962781"/>
              <a:chOff x="3806516" y="3656220"/>
              <a:chExt cx="1656354" cy="962781"/>
            </a:xfrm>
          </p:grpSpPr>
          <p:sp>
            <p:nvSpPr>
              <p:cNvPr id="480" name="角丸四角形 479"/>
              <p:cNvSpPr/>
              <p:nvPr/>
            </p:nvSpPr>
            <p:spPr bwMode="auto">
              <a:xfrm>
                <a:off x="3806516" y="3656220"/>
                <a:ext cx="1656354"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3">
                        <a:lumMod val="90000"/>
                        <a:lumOff val="10000"/>
                      </a:schemeClr>
                    </a:solidFill>
                  </a:rPr>
                  <a:t>Register parameter</a:t>
                </a:r>
                <a:br>
                  <a:rPr lang="en-US" altLang="ja-JP" sz="1200" b="1" dirty="0" smtClean="0">
                    <a:solidFill>
                      <a:schemeClr val="accent3">
                        <a:lumMod val="90000"/>
                        <a:lumOff val="10000"/>
                      </a:schemeClr>
                    </a:solidFill>
                  </a:rPr>
                </a:br>
                <a:r>
                  <a:rPr lang="en-US" altLang="ja-JP" sz="1200" b="1" dirty="0" smtClean="0">
                    <a:solidFill>
                      <a:schemeClr val="accent3">
                        <a:lumMod val="90000"/>
                        <a:lumOff val="10000"/>
                      </a:schemeClr>
                    </a:solidFill>
                  </a:rPr>
                  <a:t>to CMDB</a:t>
                </a:r>
                <a:endParaRPr lang="ja-JP" altLang="en-US" sz="1200" b="1" dirty="0">
                  <a:solidFill>
                    <a:schemeClr val="accent3">
                      <a:lumMod val="90000"/>
                      <a:lumOff val="10000"/>
                    </a:schemeClr>
                  </a:solidFill>
                </a:endParaRPr>
              </a:p>
            </p:txBody>
          </p:sp>
          <p:sp>
            <p:nvSpPr>
              <p:cNvPr id="481" name="テキスト ボックス 480"/>
              <p:cNvSpPr txBox="1"/>
              <p:nvPr/>
            </p:nvSpPr>
            <p:spPr>
              <a:xfrm>
                <a:off x="3859882" y="4342002"/>
                <a:ext cx="817853" cy="276999"/>
              </a:xfrm>
              <a:prstGeom prst="rect">
                <a:avLst/>
              </a:prstGeom>
              <a:noFill/>
            </p:spPr>
            <p:txBody>
              <a:bodyPr wrap="none" rtlCol="0">
                <a:spAutoFit/>
              </a:bodyPr>
              <a:lstStyle/>
              <a:p>
                <a:r>
                  <a:rPr kumimoji="1" lang="ja-JP" altLang="en-US" sz="1200" b="1" dirty="0" smtClean="0">
                    <a:solidFill>
                      <a:schemeClr val="accent3">
                        <a:lumMod val="90000"/>
                        <a:lumOff val="10000"/>
                      </a:schemeClr>
                    </a:solidFill>
                  </a:rPr>
                  <a:t>・</a:t>
                </a:r>
                <a:r>
                  <a:rPr kumimoji="1" lang="en-US" altLang="ja-JP" sz="1200" b="1" dirty="0" smtClean="0">
                    <a:solidFill>
                      <a:schemeClr val="accent3">
                        <a:lumMod val="90000"/>
                        <a:lumOff val="10000"/>
                      </a:schemeClr>
                    </a:solidFill>
                  </a:rPr>
                  <a:t>CMDB</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685077" cy="307777"/>
            </a:xfrm>
            <a:prstGeom prst="rect">
              <a:avLst/>
            </a:prstGeom>
            <a:noFill/>
          </p:spPr>
          <p:txBody>
            <a:bodyPr wrap="none" rtlCol="0">
              <a:spAutoFit/>
            </a:bodyPr>
            <a:lstStyle/>
            <a:p>
              <a:r>
                <a:rPr kumimoji="1" lang="en-US" altLang="ja-JP" sz="1400" dirty="0" smtClean="0"/>
                <a:t>&lt;With Changes&gt;</a:t>
              </a:r>
              <a:endParaRPr kumimoji="1" lang="ja-JP" altLang="en-US" sz="1400" dirty="0"/>
            </a:p>
          </p:txBody>
        </p:sp>
      </p:grpSp>
      <p:grpSp>
        <p:nvGrpSpPr>
          <p:cNvPr id="482" name="グループ化 481"/>
          <p:cNvGrpSpPr/>
          <p:nvPr/>
        </p:nvGrpSpPr>
        <p:grpSpPr>
          <a:xfrm>
            <a:off x="5853264" y="4899246"/>
            <a:ext cx="2377730" cy="1194124"/>
            <a:chOff x="5578433" y="4971256"/>
            <a:chExt cx="2377730" cy="1194124"/>
          </a:xfrm>
        </p:grpSpPr>
        <p:grpSp>
          <p:nvGrpSpPr>
            <p:cNvPr id="483" name="グループ化 482"/>
            <p:cNvGrpSpPr/>
            <p:nvPr/>
          </p:nvGrpSpPr>
          <p:grpSpPr>
            <a:xfrm>
              <a:off x="5578433" y="5202599"/>
              <a:ext cx="2377730" cy="962781"/>
              <a:chOff x="3222315" y="3645030"/>
              <a:chExt cx="2377730" cy="962781"/>
            </a:xfrm>
          </p:grpSpPr>
          <p:grpSp>
            <p:nvGrpSpPr>
              <p:cNvPr id="486" name="グループ化 485"/>
              <p:cNvGrpSpPr/>
              <p:nvPr/>
            </p:nvGrpSpPr>
            <p:grpSpPr>
              <a:xfrm>
                <a:off x="3575650" y="3645030"/>
                <a:ext cx="2024395" cy="962781"/>
                <a:chOff x="3859824" y="3656220"/>
                <a:chExt cx="2024395"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 operation </a:t>
                  </a:r>
                  <a:br>
                    <a:rPr lang="en-US" altLang="ja-JP" sz="1200" b="1" dirty="0">
                      <a:solidFill>
                        <a:schemeClr val="bg1">
                          <a:lumMod val="85000"/>
                        </a:schemeClr>
                      </a:solidFill>
                    </a:rPr>
                  </a:br>
                  <a:r>
                    <a:rPr lang="en-US" altLang="ja-JP" sz="1200" b="1" dirty="0">
                      <a:solidFill>
                        <a:schemeClr val="bg1">
                          <a:lumMod val="85000"/>
                        </a:schemeClr>
                      </a:solidFill>
                    </a:rPr>
                    <a:t>procedure</a:t>
                  </a:r>
                  <a:endParaRPr lang="ja-JP" altLang="en-US" sz="1200" b="1" dirty="0">
                    <a:solidFill>
                      <a:schemeClr val="bg1">
                        <a:lumMod val="85000"/>
                      </a:schemeClr>
                    </a:solidFill>
                  </a:endParaRPr>
                </a:p>
              </p:txBody>
            </p:sp>
            <p:sp>
              <p:nvSpPr>
                <p:cNvPr id="488" name="テキスト ボックス 487"/>
                <p:cNvSpPr txBox="1"/>
                <p:nvPr/>
              </p:nvSpPr>
              <p:spPr>
                <a:xfrm>
                  <a:off x="3859882" y="4342002"/>
                  <a:ext cx="2024337"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Operation procedure</a:t>
                  </a:r>
                  <a:endParaRPr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pSp>
        <p:nvGrpSpPr>
          <p:cNvPr id="70" name="グループ化 69"/>
          <p:cNvGrpSpPr/>
          <p:nvPr/>
        </p:nvGrpSpPr>
        <p:grpSpPr>
          <a:xfrm>
            <a:off x="2339406" y="4899246"/>
            <a:ext cx="1866600" cy="1378790"/>
            <a:chOff x="5826829" y="4971256"/>
            <a:chExt cx="1866600" cy="1378790"/>
          </a:xfrm>
        </p:grpSpPr>
        <p:grpSp>
          <p:nvGrpSpPr>
            <p:cNvPr id="71" name="グループ化 70"/>
            <p:cNvGrpSpPr/>
            <p:nvPr/>
          </p:nvGrpSpPr>
          <p:grpSpPr>
            <a:xfrm>
              <a:off x="5826829" y="5202599"/>
              <a:ext cx="1866600" cy="1147447"/>
              <a:chOff x="3470711" y="3645030"/>
              <a:chExt cx="1866600" cy="1147447"/>
            </a:xfrm>
          </p:grpSpPr>
          <p:cxnSp>
            <p:nvCxnSpPr>
              <p:cNvPr id="73" name="直線矢印コネクタ 7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4" name="グループ化 73"/>
              <p:cNvGrpSpPr/>
              <p:nvPr/>
            </p:nvGrpSpPr>
            <p:grpSpPr>
              <a:xfrm>
                <a:off x="3470711" y="3645030"/>
                <a:ext cx="1779654" cy="1147447"/>
                <a:chOff x="3754885" y="3656220"/>
                <a:chExt cx="1779654" cy="1147447"/>
              </a:xfrm>
            </p:grpSpPr>
            <p:sp>
              <p:nvSpPr>
                <p:cNvPr id="75" name="角丸四角形 7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Parameter</a:t>
                  </a:r>
                  <a:br>
                    <a:rPr lang="en-US" altLang="ja-JP" sz="1200" b="1" dirty="0" smtClean="0"/>
                  </a:br>
                  <a:r>
                    <a:rPr lang="en-US" altLang="ja-JP" sz="1200" b="1" dirty="0" smtClean="0"/>
                    <a:t>design</a:t>
                  </a:r>
                  <a:endParaRPr lang="ja-JP" altLang="en-US" sz="1200" b="1" dirty="0"/>
                </a:p>
              </p:txBody>
            </p:sp>
            <p:sp>
              <p:nvSpPr>
                <p:cNvPr id="76" name="テキスト ボックス 75"/>
                <p:cNvSpPr txBox="1"/>
                <p:nvPr/>
              </p:nvSpPr>
              <p:spPr>
                <a:xfrm>
                  <a:off x="3754885" y="4342002"/>
                  <a:ext cx="1779654" cy="461665"/>
                </a:xfrm>
                <a:prstGeom prst="rect">
                  <a:avLst/>
                </a:prstGeom>
                <a:noFill/>
              </p:spPr>
              <p:txBody>
                <a:bodyPr wrap="none" rtlCol="0">
                  <a:spAutoFit/>
                </a:bodyPr>
                <a:lstStyle/>
                <a:p>
                  <a:pPr algn="ctr"/>
                  <a:r>
                    <a:rPr lang="ja-JP" altLang="en-US" sz="1200" b="1" dirty="0"/>
                    <a:t>・</a:t>
                  </a:r>
                  <a:r>
                    <a:rPr lang="en-US" altLang="ja-JP" sz="1200" b="1" dirty="0"/>
                    <a:t>Parameter design</a:t>
                  </a:r>
                  <a:br>
                    <a:rPr lang="en-US" altLang="ja-JP" sz="1200" b="1" dirty="0"/>
                  </a:br>
                  <a:r>
                    <a:rPr lang="en-US" altLang="ja-JP" sz="1200" b="1" dirty="0"/>
                    <a:t>document</a:t>
                  </a:r>
                  <a:endParaRPr lang="ja-JP" altLang="en-US" sz="1200" b="1" dirty="0"/>
                </a:p>
              </p:txBody>
            </p:sp>
          </p:grpSp>
        </p:grpSp>
        <p:sp>
          <p:nvSpPr>
            <p:cNvPr id="72" name="テキスト ボックス 7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77" name="直線矢印コネクタ 76"/>
          <p:cNvCxnSpPr/>
          <p:nvPr/>
        </p:nvCxnSpPr>
        <p:spPr bwMode="auto">
          <a:xfrm>
            <a:off x="2123351" y="5383431"/>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1045" name="表 1044"/>
          <p:cNvGraphicFramePr>
            <a:graphicFrameLocks noGrp="1"/>
          </p:cNvGraphicFramePr>
          <p:nvPr>
            <p:extLst>
              <p:ext uri="{D42A27DB-BD31-4B8C-83A1-F6EECF244321}">
                <p14:modId xmlns:p14="http://schemas.microsoft.com/office/powerpoint/2010/main" val="1647516309"/>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1046" name="グループ化 1045"/>
          <p:cNvGrpSpPr/>
          <p:nvPr/>
        </p:nvGrpSpPr>
        <p:grpSpPr>
          <a:xfrm>
            <a:off x="1550412" y="2368925"/>
            <a:ext cx="220013" cy="220228"/>
            <a:chOff x="3286729" y="2128421"/>
            <a:chExt cx="678044" cy="678705"/>
          </a:xfrm>
        </p:grpSpPr>
        <p:sp>
          <p:nvSpPr>
            <p:cNvPr id="1047" name="楕円 10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8" name="楕円 10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9" name="フリーフォーム 10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0" name="グループ化 1049"/>
          <p:cNvGrpSpPr/>
          <p:nvPr/>
        </p:nvGrpSpPr>
        <p:grpSpPr>
          <a:xfrm>
            <a:off x="1548320" y="2002354"/>
            <a:ext cx="220013" cy="220228"/>
            <a:chOff x="3286729" y="2128421"/>
            <a:chExt cx="678044" cy="678705"/>
          </a:xfrm>
        </p:grpSpPr>
        <p:sp>
          <p:nvSpPr>
            <p:cNvPr id="1051" name="楕円 105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2" name="楕円 105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3" name="フリーフォーム 10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4" name="グループ化 1053"/>
          <p:cNvGrpSpPr/>
          <p:nvPr/>
        </p:nvGrpSpPr>
        <p:grpSpPr>
          <a:xfrm>
            <a:off x="1903185" y="2002713"/>
            <a:ext cx="220013" cy="220228"/>
            <a:chOff x="3286729" y="2128421"/>
            <a:chExt cx="678044" cy="678705"/>
          </a:xfrm>
        </p:grpSpPr>
        <p:sp>
          <p:nvSpPr>
            <p:cNvPr id="1055" name="楕円 10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6" name="楕円 10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7" name="フリーフォーム 10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8" name="グループ化 1057"/>
          <p:cNvGrpSpPr/>
          <p:nvPr/>
        </p:nvGrpSpPr>
        <p:grpSpPr>
          <a:xfrm>
            <a:off x="2229672" y="2002354"/>
            <a:ext cx="220013" cy="220228"/>
            <a:chOff x="3286729" y="2128421"/>
            <a:chExt cx="678044" cy="678705"/>
          </a:xfrm>
        </p:grpSpPr>
        <p:sp>
          <p:nvSpPr>
            <p:cNvPr id="1059" name="楕円 10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0" name="楕円 10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1" name="フリーフォーム 10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2" name="グループ化 1061"/>
          <p:cNvGrpSpPr/>
          <p:nvPr/>
        </p:nvGrpSpPr>
        <p:grpSpPr>
          <a:xfrm>
            <a:off x="2604974" y="2368925"/>
            <a:ext cx="220013" cy="220228"/>
            <a:chOff x="3286729" y="2128421"/>
            <a:chExt cx="678044" cy="678705"/>
          </a:xfrm>
        </p:grpSpPr>
        <p:sp>
          <p:nvSpPr>
            <p:cNvPr id="1063" name="楕円 10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4" name="楕円 10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5" name="フリーフォーム 10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6" name="グループ化 1065"/>
          <p:cNvGrpSpPr/>
          <p:nvPr/>
        </p:nvGrpSpPr>
        <p:grpSpPr>
          <a:xfrm>
            <a:off x="2602882" y="2002354"/>
            <a:ext cx="220013" cy="220228"/>
            <a:chOff x="3286729" y="2128421"/>
            <a:chExt cx="678044" cy="678705"/>
          </a:xfrm>
        </p:grpSpPr>
        <p:sp>
          <p:nvSpPr>
            <p:cNvPr id="1067" name="楕円 10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8" name="楕円 10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9" name="フリーフォーム 10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0" name="グループ化 1069"/>
          <p:cNvGrpSpPr/>
          <p:nvPr/>
        </p:nvGrpSpPr>
        <p:grpSpPr>
          <a:xfrm>
            <a:off x="2949784" y="2369284"/>
            <a:ext cx="220013" cy="220228"/>
            <a:chOff x="3286729" y="2128421"/>
            <a:chExt cx="678044" cy="678705"/>
          </a:xfrm>
        </p:grpSpPr>
        <p:sp>
          <p:nvSpPr>
            <p:cNvPr id="1071" name="楕円 10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2" name="楕円 10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3" name="フリーフォーム 10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4" name="グループ化 1073"/>
          <p:cNvGrpSpPr/>
          <p:nvPr/>
        </p:nvGrpSpPr>
        <p:grpSpPr>
          <a:xfrm>
            <a:off x="2947692" y="2002713"/>
            <a:ext cx="220013" cy="220228"/>
            <a:chOff x="3286729" y="2128421"/>
            <a:chExt cx="678044" cy="678705"/>
          </a:xfrm>
        </p:grpSpPr>
        <p:sp>
          <p:nvSpPr>
            <p:cNvPr id="1075" name="楕円 10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6" name="楕円 10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7" name="フリーフォーム 10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8" name="グループ化 1077"/>
          <p:cNvGrpSpPr/>
          <p:nvPr/>
        </p:nvGrpSpPr>
        <p:grpSpPr>
          <a:xfrm>
            <a:off x="3276271" y="2368925"/>
            <a:ext cx="220013" cy="220228"/>
            <a:chOff x="3286729" y="2128421"/>
            <a:chExt cx="678044" cy="678705"/>
          </a:xfrm>
        </p:grpSpPr>
        <p:sp>
          <p:nvSpPr>
            <p:cNvPr id="1079" name="楕円 10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0" name="楕円 10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1" name="フリーフォーム 10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82" name="グループ化 1081"/>
          <p:cNvGrpSpPr/>
          <p:nvPr/>
        </p:nvGrpSpPr>
        <p:grpSpPr>
          <a:xfrm>
            <a:off x="3274179" y="2002354"/>
            <a:ext cx="220013" cy="220228"/>
            <a:chOff x="3286729" y="2128421"/>
            <a:chExt cx="678044" cy="678705"/>
          </a:xfrm>
        </p:grpSpPr>
        <p:sp>
          <p:nvSpPr>
            <p:cNvPr id="1083" name="楕円 10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4" name="楕円 108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5" name="フリーフォーム 10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86" name="グループ化 1085"/>
          <p:cNvGrpSpPr/>
          <p:nvPr/>
        </p:nvGrpSpPr>
        <p:grpSpPr>
          <a:xfrm>
            <a:off x="3674505" y="2003826"/>
            <a:ext cx="220013" cy="220228"/>
            <a:chOff x="3286729" y="2128421"/>
            <a:chExt cx="678044" cy="678705"/>
          </a:xfrm>
        </p:grpSpPr>
        <p:sp>
          <p:nvSpPr>
            <p:cNvPr id="1087" name="楕円 108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8" name="楕円 10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9" name="フリーフォーム 10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0" name="グループ化 1089"/>
          <p:cNvGrpSpPr/>
          <p:nvPr/>
        </p:nvGrpSpPr>
        <p:grpSpPr>
          <a:xfrm>
            <a:off x="4024648" y="2004255"/>
            <a:ext cx="220013" cy="220228"/>
            <a:chOff x="3286729" y="2128421"/>
            <a:chExt cx="678044" cy="678705"/>
          </a:xfrm>
        </p:grpSpPr>
        <p:sp>
          <p:nvSpPr>
            <p:cNvPr id="1091" name="楕円 10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2" name="楕円 109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3" name="フリーフォーム 10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4" name="グループ化 1093"/>
          <p:cNvGrpSpPr/>
          <p:nvPr/>
        </p:nvGrpSpPr>
        <p:grpSpPr>
          <a:xfrm>
            <a:off x="4375176" y="2004254"/>
            <a:ext cx="220013" cy="220228"/>
            <a:chOff x="3286729" y="2128421"/>
            <a:chExt cx="678044" cy="678705"/>
          </a:xfrm>
        </p:grpSpPr>
        <p:sp>
          <p:nvSpPr>
            <p:cNvPr id="1095" name="楕円 109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6" name="楕円 109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7" name="フリーフォーム 10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8" name="グループ化 1097"/>
          <p:cNvGrpSpPr/>
          <p:nvPr/>
        </p:nvGrpSpPr>
        <p:grpSpPr>
          <a:xfrm>
            <a:off x="4779561" y="2375068"/>
            <a:ext cx="220013" cy="220228"/>
            <a:chOff x="3286729" y="2128421"/>
            <a:chExt cx="678044" cy="678705"/>
          </a:xfrm>
        </p:grpSpPr>
        <p:sp>
          <p:nvSpPr>
            <p:cNvPr id="1099" name="楕円 109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0" name="楕円 109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1" name="フリーフォーム 1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2" name="グループ化 1101"/>
          <p:cNvGrpSpPr/>
          <p:nvPr/>
        </p:nvGrpSpPr>
        <p:grpSpPr>
          <a:xfrm>
            <a:off x="4777469" y="2008497"/>
            <a:ext cx="220013" cy="220228"/>
            <a:chOff x="3286729" y="2128421"/>
            <a:chExt cx="678044" cy="678705"/>
          </a:xfrm>
        </p:grpSpPr>
        <p:sp>
          <p:nvSpPr>
            <p:cNvPr id="1103" name="楕円 110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4" name="楕円 110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5" name="フリーフォーム 1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6" name="グループ化 1105"/>
          <p:cNvGrpSpPr/>
          <p:nvPr/>
        </p:nvGrpSpPr>
        <p:grpSpPr>
          <a:xfrm>
            <a:off x="5124371" y="2375427"/>
            <a:ext cx="220013" cy="220228"/>
            <a:chOff x="3286729" y="2128421"/>
            <a:chExt cx="678044" cy="678705"/>
          </a:xfrm>
        </p:grpSpPr>
        <p:sp>
          <p:nvSpPr>
            <p:cNvPr id="1107" name="楕円 110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8" name="楕円 110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9" name="フリーフォーム 1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0" name="グループ化 1109"/>
          <p:cNvGrpSpPr/>
          <p:nvPr/>
        </p:nvGrpSpPr>
        <p:grpSpPr>
          <a:xfrm>
            <a:off x="5122279" y="2008856"/>
            <a:ext cx="220013" cy="220228"/>
            <a:chOff x="3286729" y="2128421"/>
            <a:chExt cx="678044" cy="678705"/>
          </a:xfrm>
        </p:grpSpPr>
        <p:sp>
          <p:nvSpPr>
            <p:cNvPr id="1111" name="楕円 111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2" name="楕円 111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3" name="フリーフォーム 1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4" name="グループ化 1113"/>
          <p:cNvGrpSpPr/>
          <p:nvPr/>
        </p:nvGrpSpPr>
        <p:grpSpPr>
          <a:xfrm>
            <a:off x="5450858" y="2375068"/>
            <a:ext cx="220013" cy="220228"/>
            <a:chOff x="3286729" y="2128421"/>
            <a:chExt cx="678044" cy="678705"/>
          </a:xfrm>
        </p:grpSpPr>
        <p:sp>
          <p:nvSpPr>
            <p:cNvPr id="1115" name="楕円 111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6" name="楕円 111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7" name="フリーフォーム 1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8" name="グループ化 1117"/>
          <p:cNvGrpSpPr/>
          <p:nvPr/>
        </p:nvGrpSpPr>
        <p:grpSpPr>
          <a:xfrm>
            <a:off x="5448766" y="2008497"/>
            <a:ext cx="220013" cy="220228"/>
            <a:chOff x="3286729" y="2128421"/>
            <a:chExt cx="678044" cy="678705"/>
          </a:xfrm>
        </p:grpSpPr>
        <p:sp>
          <p:nvSpPr>
            <p:cNvPr id="1119" name="楕円 11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0" name="楕円 11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1" name="フリーフォーム 1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2" name="グループ化 1121"/>
          <p:cNvGrpSpPr/>
          <p:nvPr/>
        </p:nvGrpSpPr>
        <p:grpSpPr>
          <a:xfrm>
            <a:off x="5863875" y="1997623"/>
            <a:ext cx="220013" cy="220228"/>
            <a:chOff x="3286729" y="2128421"/>
            <a:chExt cx="678044" cy="678705"/>
          </a:xfrm>
        </p:grpSpPr>
        <p:sp>
          <p:nvSpPr>
            <p:cNvPr id="1123" name="楕円 112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4" name="楕円 112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5" name="フリーフォーム 1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6" name="グループ化 1125"/>
          <p:cNvGrpSpPr/>
          <p:nvPr/>
        </p:nvGrpSpPr>
        <p:grpSpPr>
          <a:xfrm>
            <a:off x="6223925" y="1997982"/>
            <a:ext cx="220013" cy="220228"/>
            <a:chOff x="3286729" y="2128421"/>
            <a:chExt cx="678044" cy="678705"/>
          </a:xfrm>
        </p:grpSpPr>
        <p:sp>
          <p:nvSpPr>
            <p:cNvPr id="1127" name="楕円 11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8" name="楕円 11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9" name="フリーフォーム 1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0" name="グループ化 1129"/>
          <p:cNvGrpSpPr/>
          <p:nvPr/>
        </p:nvGrpSpPr>
        <p:grpSpPr>
          <a:xfrm>
            <a:off x="6550412" y="1997623"/>
            <a:ext cx="220013" cy="220228"/>
            <a:chOff x="3286729" y="2128421"/>
            <a:chExt cx="678044" cy="678705"/>
          </a:xfrm>
        </p:grpSpPr>
        <p:sp>
          <p:nvSpPr>
            <p:cNvPr id="1131" name="楕円 11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2" name="楕円 11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3" name="フリーフォーム 1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4" name="グループ化 1133"/>
          <p:cNvGrpSpPr/>
          <p:nvPr/>
        </p:nvGrpSpPr>
        <p:grpSpPr>
          <a:xfrm>
            <a:off x="6969231" y="2368925"/>
            <a:ext cx="220013" cy="220228"/>
            <a:chOff x="3286729" y="2128421"/>
            <a:chExt cx="678044" cy="678705"/>
          </a:xfrm>
        </p:grpSpPr>
        <p:sp>
          <p:nvSpPr>
            <p:cNvPr id="1135" name="楕円 11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6" name="楕円 11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7" name="フリーフォーム 1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8" name="グループ化 1137"/>
          <p:cNvGrpSpPr/>
          <p:nvPr/>
        </p:nvGrpSpPr>
        <p:grpSpPr>
          <a:xfrm>
            <a:off x="6967139" y="2002354"/>
            <a:ext cx="220013" cy="220228"/>
            <a:chOff x="3286729" y="2128421"/>
            <a:chExt cx="678044" cy="678705"/>
          </a:xfrm>
        </p:grpSpPr>
        <p:sp>
          <p:nvSpPr>
            <p:cNvPr id="1139" name="楕円 11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0" name="楕円 11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1" name="フリーフォーム 1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2" name="グループ化 1141"/>
          <p:cNvGrpSpPr/>
          <p:nvPr/>
        </p:nvGrpSpPr>
        <p:grpSpPr>
          <a:xfrm>
            <a:off x="7329281" y="2369284"/>
            <a:ext cx="220013" cy="220228"/>
            <a:chOff x="3286729" y="2128421"/>
            <a:chExt cx="678044" cy="678705"/>
          </a:xfrm>
        </p:grpSpPr>
        <p:sp>
          <p:nvSpPr>
            <p:cNvPr id="1143" name="楕円 11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4" name="楕円 11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5" name="フリーフォーム 11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6" name="グループ化 1145"/>
          <p:cNvGrpSpPr/>
          <p:nvPr/>
        </p:nvGrpSpPr>
        <p:grpSpPr>
          <a:xfrm>
            <a:off x="7327189" y="2002713"/>
            <a:ext cx="220013" cy="220228"/>
            <a:chOff x="3286729" y="2128421"/>
            <a:chExt cx="678044" cy="678705"/>
          </a:xfrm>
        </p:grpSpPr>
        <p:sp>
          <p:nvSpPr>
            <p:cNvPr id="1147" name="楕円 11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8" name="楕円 11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9" name="フリーフォーム 11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0" name="グループ化 1149"/>
          <p:cNvGrpSpPr/>
          <p:nvPr/>
        </p:nvGrpSpPr>
        <p:grpSpPr>
          <a:xfrm>
            <a:off x="7655768" y="2368925"/>
            <a:ext cx="220013" cy="220228"/>
            <a:chOff x="3286729" y="2128421"/>
            <a:chExt cx="678044" cy="678705"/>
          </a:xfrm>
        </p:grpSpPr>
        <p:sp>
          <p:nvSpPr>
            <p:cNvPr id="1151" name="楕円 115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2" name="楕円 115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3" name="フリーフォーム 11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4" name="グループ化 1153"/>
          <p:cNvGrpSpPr/>
          <p:nvPr/>
        </p:nvGrpSpPr>
        <p:grpSpPr>
          <a:xfrm>
            <a:off x="7653676" y="2002354"/>
            <a:ext cx="220013" cy="220228"/>
            <a:chOff x="3286729" y="2128421"/>
            <a:chExt cx="678044" cy="678705"/>
          </a:xfrm>
        </p:grpSpPr>
        <p:sp>
          <p:nvSpPr>
            <p:cNvPr id="1155" name="楕円 11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6" name="楕円 11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7" name="フリーフォーム 1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8" name="グループ化 1157"/>
          <p:cNvGrpSpPr/>
          <p:nvPr/>
        </p:nvGrpSpPr>
        <p:grpSpPr>
          <a:xfrm>
            <a:off x="8049389" y="2002354"/>
            <a:ext cx="220013" cy="220228"/>
            <a:chOff x="3286729" y="2128421"/>
            <a:chExt cx="678044" cy="678705"/>
          </a:xfrm>
        </p:grpSpPr>
        <p:sp>
          <p:nvSpPr>
            <p:cNvPr id="1159" name="楕円 11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0" name="楕円 11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1" name="フリーフォーム 11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62" name="グループ化 1161"/>
          <p:cNvGrpSpPr/>
          <p:nvPr/>
        </p:nvGrpSpPr>
        <p:grpSpPr>
          <a:xfrm>
            <a:off x="8394199" y="2002713"/>
            <a:ext cx="220013" cy="220228"/>
            <a:chOff x="3286729" y="2128421"/>
            <a:chExt cx="678044" cy="678705"/>
          </a:xfrm>
        </p:grpSpPr>
        <p:sp>
          <p:nvSpPr>
            <p:cNvPr id="1163" name="楕円 11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4" name="楕円 11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5" name="フリーフォーム 11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66" name="グループ化 1165"/>
          <p:cNvGrpSpPr/>
          <p:nvPr/>
        </p:nvGrpSpPr>
        <p:grpSpPr>
          <a:xfrm>
            <a:off x="8720686" y="2002354"/>
            <a:ext cx="220013" cy="220228"/>
            <a:chOff x="3286729" y="2128421"/>
            <a:chExt cx="678044" cy="678705"/>
          </a:xfrm>
        </p:grpSpPr>
        <p:sp>
          <p:nvSpPr>
            <p:cNvPr id="1167" name="楕円 11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8" name="楕円 11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9" name="フリーフォーム 11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0" name="グループ化 1169"/>
          <p:cNvGrpSpPr>
            <a:grpSpLocks/>
          </p:cNvGrpSpPr>
          <p:nvPr/>
        </p:nvGrpSpPr>
        <p:grpSpPr>
          <a:xfrm>
            <a:off x="5858565" y="2356479"/>
            <a:ext cx="229767" cy="229767"/>
            <a:chOff x="4234914" y="2134263"/>
            <a:chExt cx="665935" cy="668719"/>
          </a:xfrm>
        </p:grpSpPr>
        <p:sp>
          <p:nvSpPr>
            <p:cNvPr id="1171" name="楕円 117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2" name="フリーフォーム 117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3" name="グループ化 1172"/>
          <p:cNvGrpSpPr>
            <a:grpSpLocks/>
          </p:cNvGrpSpPr>
          <p:nvPr/>
        </p:nvGrpSpPr>
        <p:grpSpPr>
          <a:xfrm>
            <a:off x="6221704" y="2355273"/>
            <a:ext cx="229767" cy="229767"/>
            <a:chOff x="4234914" y="2134263"/>
            <a:chExt cx="665935" cy="668719"/>
          </a:xfrm>
        </p:grpSpPr>
        <p:sp>
          <p:nvSpPr>
            <p:cNvPr id="1174" name="楕円 117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5" name="フリーフォーム 117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6" name="グループ化 1175"/>
          <p:cNvGrpSpPr>
            <a:grpSpLocks/>
          </p:cNvGrpSpPr>
          <p:nvPr/>
        </p:nvGrpSpPr>
        <p:grpSpPr>
          <a:xfrm>
            <a:off x="6545271" y="2355526"/>
            <a:ext cx="229767" cy="229767"/>
            <a:chOff x="4234914" y="2134263"/>
            <a:chExt cx="665935" cy="668719"/>
          </a:xfrm>
        </p:grpSpPr>
        <p:sp>
          <p:nvSpPr>
            <p:cNvPr id="1177" name="楕円 117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8" name="フリーフォーム 117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9" name="グループ化 1178"/>
          <p:cNvGrpSpPr>
            <a:grpSpLocks/>
          </p:cNvGrpSpPr>
          <p:nvPr/>
        </p:nvGrpSpPr>
        <p:grpSpPr>
          <a:xfrm>
            <a:off x="8030050" y="2356226"/>
            <a:ext cx="229767" cy="229767"/>
            <a:chOff x="4234914" y="2134263"/>
            <a:chExt cx="665935" cy="668719"/>
          </a:xfrm>
        </p:grpSpPr>
        <p:sp>
          <p:nvSpPr>
            <p:cNvPr id="1180" name="楕円 117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1" name="フリーフォーム 118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2" name="グループ化 1181"/>
          <p:cNvGrpSpPr>
            <a:grpSpLocks/>
          </p:cNvGrpSpPr>
          <p:nvPr/>
        </p:nvGrpSpPr>
        <p:grpSpPr>
          <a:xfrm>
            <a:off x="8393189" y="2355020"/>
            <a:ext cx="229767" cy="229767"/>
            <a:chOff x="4234914" y="2134263"/>
            <a:chExt cx="665935" cy="668719"/>
          </a:xfrm>
        </p:grpSpPr>
        <p:sp>
          <p:nvSpPr>
            <p:cNvPr id="1183" name="楕円 118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4" name="フリーフォーム 118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5" name="グループ化 1184"/>
          <p:cNvGrpSpPr>
            <a:grpSpLocks/>
          </p:cNvGrpSpPr>
          <p:nvPr/>
        </p:nvGrpSpPr>
        <p:grpSpPr>
          <a:xfrm>
            <a:off x="8716756" y="2355273"/>
            <a:ext cx="229767" cy="229767"/>
            <a:chOff x="4234914" y="2134263"/>
            <a:chExt cx="665935" cy="668719"/>
          </a:xfrm>
        </p:grpSpPr>
        <p:sp>
          <p:nvSpPr>
            <p:cNvPr id="1186" name="楕円 118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7" name="フリーフォーム 11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8" name="グループ化 1187"/>
          <p:cNvGrpSpPr>
            <a:grpSpLocks/>
          </p:cNvGrpSpPr>
          <p:nvPr/>
        </p:nvGrpSpPr>
        <p:grpSpPr>
          <a:xfrm>
            <a:off x="3668816" y="2360802"/>
            <a:ext cx="229767" cy="229767"/>
            <a:chOff x="4234914" y="2134263"/>
            <a:chExt cx="665935" cy="668719"/>
          </a:xfrm>
        </p:grpSpPr>
        <p:sp>
          <p:nvSpPr>
            <p:cNvPr id="1189" name="楕円 118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0" name="フリーフォーム 11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91" name="グループ化 1190"/>
          <p:cNvGrpSpPr/>
          <p:nvPr/>
        </p:nvGrpSpPr>
        <p:grpSpPr>
          <a:xfrm>
            <a:off x="1909423" y="2312487"/>
            <a:ext cx="279169" cy="275089"/>
            <a:chOff x="93443" y="1883892"/>
            <a:chExt cx="279169" cy="275089"/>
          </a:xfrm>
        </p:grpSpPr>
        <p:grpSp>
          <p:nvGrpSpPr>
            <p:cNvPr id="1192" name="グループ化 1191"/>
            <p:cNvGrpSpPr/>
            <p:nvPr/>
          </p:nvGrpSpPr>
          <p:grpSpPr>
            <a:xfrm>
              <a:off x="93443" y="1938753"/>
              <a:ext cx="220013" cy="220228"/>
              <a:chOff x="3286729" y="2128421"/>
              <a:chExt cx="678044" cy="678705"/>
            </a:xfrm>
          </p:grpSpPr>
          <p:sp>
            <p:nvSpPr>
              <p:cNvPr id="1196" name="楕円 11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7" name="楕円 11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8" name="フリーフォーム 11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193" name="楕円 1192"/>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194" name="直線コネクタ 1193"/>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95" name="フリーフォーム 119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99" name="グループ化 1198"/>
          <p:cNvGrpSpPr/>
          <p:nvPr/>
        </p:nvGrpSpPr>
        <p:grpSpPr>
          <a:xfrm>
            <a:off x="2232005" y="2312886"/>
            <a:ext cx="279169" cy="275089"/>
            <a:chOff x="93443" y="1883892"/>
            <a:chExt cx="279169" cy="275089"/>
          </a:xfrm>
        </p:grpSpPr>
        <p:grpSp>
          <p:nvGrpSpPr>
            <p:cNvPr id="1200" name="グループ化 1199"/>
            <p:cNvGrpSpPr/>
            <p:nvPr/>
          </p:nvGrpSpPr>
          <p:grpSpPr>
            <a:xfrm>
              <a:off x="93443" y="1938753"/>
              <a:ext cx="220013" cy="220228"/>
              <a:chOff x="3286729" y="2128421"/>
              <a:chExt cx="678044" cy="678705"/>
            </a:xfrm>
          </p:grpSpPr>
          <p:sp>
            <p:nvSpPr>
              <p:cNvPr id="1204" name="楕円 12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5" name="楕円 12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6" name="フリーフォーム 12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01" name="楕円 1200"/>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202" name="直線コネクタ 120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3" name="フリーフォーム 120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07" name="正方形/長方形 1206"/>
          <p:cNvSpPr/>
          <p:nvPr/>
        </p:nvSpPr>
        <p:spPr bwMode="auto">
          <a:xfrm>
            <a:off x="3596670"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208" name="グループ化 1207"/>
          <p:cNvGrpSpPr/>
          <p:nvPr/>
        </p:nvGrpSpPr>
        <p:grpSpPr>
          <a:xfrm>
            <a:off x="4711998" y="854083"/>
            <a:ext cx="3097558" cy="430887"/>
            <a:chOff x="4711998" y="854083"/>
            <a:chExt cx="3097558" cy="430887"/>
          </a:xfrm>
        </p:grpSpPr>
        <p:sp>
          <p:nvSpPr>
            <p:cNvPr id="1209" name="テキスト ボックス 1208"/>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1210" name="テキスト ボックス 1209"/>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1211" name="テキスト ボックス 1210"/>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1212" name="テキスト ボックス 1211"/>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1213" name="グループ化 1212"/>
            <p:cNvGrpSpPr>
              <a:grpSpLocks/>
            </p:cNvGrpSpPr>
            <p:nvPr/>
          </p:nvGrpSpPr>
          <p:grpSpPr>
            <a:xfrm>
              <a:off x="6600070" y="942833"/>
              <a:ext cx="229767" cy="229767"/>
              <a:chOff x="3051411" y="2134263"/>
              <a:chExt cx="665935" cy="668719"/>
            </a:xfrm>
          </p:grpSpPr>
          <p:sp>
            <p:nvSpPr>
              <p:cNvPr id="1226" name="楕円 1225"/>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7" name="フリーフォーム 1226"/>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214" name="グループ化 1213"/>
            <p:cNvGrpSpPr/>
            <p:nvPr/>
          </p:nvGrpSpPr>
          <p:grpSpPr>
            <a:xfrm>
              <a:off x="5587947" y="945895"/>
              <a:ext cx="220013" cy="220228"/>
              <a:chOff x="2028283" y="2128421"/>
              <a:chExt cx="678044" cy="678705"/>
            </a:xfrm>
          </p:grpSpPr>
          <p:sp>
            <p:nvSpPr>
              <p:cNvPr id="1223" name="楕円 1222"/>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4" name="楕円 1223"/>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5" name="フリーフォーム 1224"/>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5" name="グループ化 1214"/>
            <p:cNvGrpSpPr/>
            <p:nvPr/>
          </p:nvGrpSpPr>
          <p:grpSpPr>
            <a:xfrm>
              <a:off x="7401051" y="913444"/>
              <a:ext cx="279169" cy="275089"/>
              <a:chOff x="93443" y="1883892"/>
              <a:chExt cx="279169" cy="275089"/>
            </a:xfrm>
          </p:grpSpPr>
          <p:grpSp>
            <p:nvGrpSpPr>
              <p:cNvPr id="1216" name="グループ化 1215"/>
              <p:cNvGrpSpPr/>
              <p:nvPr/>
            </p:nvGrpSpPr>
            <p:grpSpPr>
              <a:xfrm>
                <a:off x="93443" y="1938753"/>
                <a:ext cx="220013" cy="220228"/>
                <a:chOff x="3286729" y="2128421"/>
                <a:chExt cx="678044" cy="678705"/>
              </a:xfrm>
            </p:grpSpPr>
            <p:sp>
              <p:nvSpPr>
                <p:cNvPr id="1220" name="楕円 12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1" name="楕円 1220"/>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2" name="フリーフォーム 12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17" name="楕円 1216"/>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218" name="直線コネクタ 121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19" name="フリーフォーム 121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1228" name="グループ化 1227"/>
          <p:cNvGrpSpPr>
            <a:grpSpLocks/>
          </p:cNvGrpSpPr>
          <p:nvPr/>
        </p:nvGrpSpPr>
        <p:grpSpPr>
          <a:xfrm>
            <a:off x="4023017" y="2363912"/>
            <a:ext cx="229767" cy="229767"/>
            <a:chOff x="4234914" y="2134263"/>
            <a:chExt cx="665935" cy="668719"/>
          </a:xfrm>
        </p:grpSpPr>
        <p:sp>
          <p:nvSpPr>
            <p:cNvPr id="1229" name="楕円 122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0" name="フリーフォーム 12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231" name="グループ化 1230"/>
          <p:cNvGrpSpPr>
            <a:grpSpLocks/>
          </p:cNvGrpSpPr>
          <p:nvPr/>
        </p:nvGrpSpPr>
        <p:grpSpPr>
          <a:xfrm>
            <a:off x="4367760" y="2362706"/>
            <a:ext cx="229767" cy="229767"/>
            <a:chOff x="4234914" y="2134263"/>
            <a:chExt cx="665935" cy="668719"/>
          </a:xfrm>
        </p:grpSpPr>
        <p:sp>
          <p:nvSpPr>
            <p:cNvPr id="1232" name="楕円 123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3" name="フリーフォーム 123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234" name="テキスト ボックス 1233"/>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1235" name="グループ化 1234"/>
          <p:cNvGrpSpPr/>
          <p:nvPr/>
        </p:nvGrpSpPr>
        <p:grpSpPr>
          <a:xfrm>
            <a:off x="4169907" y="2798039"/>
            <a:ext cx="4806493" cy="470643"/>
            <a:chOff x="4139722" y="2755002"/>
            <a:chExt cx="4806493" cy="470643"/>
          </a:xfrm>
        </p:grpSpPr>
        <p:grpSp>
          <p:nvGrpSpPr>
            <p:cNvPr id="1236" name="グループ化 1235"/>
            <p:cNvGrpSpPr/>
            <p:nvPr/>
          </p:nvGrpSpPr>
          <p:grpSpPr>
            <a:xfrm>
              <a:off x="4844354" y="2755002"/>
              <a:ext cx="1133523" cy="430887"/>
              <a:chOff x="4141242" y="5041798"/>
              <a:chExt cx="1133523" cy="430887"/>
            </a:xfrm>
          </p:grpSpPr>
          <p:sp>
            <p:nvSpPr>
              <p:cNvPr id="1247" name="テキスト ボックス 1246"/>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1248" name="角丸四角形 1247"/>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1237" name="グループ化 1236"/>
            <p:cNvGrpSpPr/>
            <p:nvPr/>
          </p:nvGrpSpPr>
          <p:grpSpPr>
            <a:xfrm>
              <a:off x="6025040" y="2782900"/>
              <a:ext cx="1114236" cy="430887"/>
              <a:chOff x="4151994" y="5069696"/>
              <a:chExt cx="1114236" cy="430887"/>
            </a:xfrm>
          </p:grpSpPr>
          <p:sp>
            <p:nvSpPr>
              <p:cNvPr id="1245" name="テキスト ボックス 1244"/>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1246" name="角丸四角形 1245"/>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238" name="グループ化 1237"/>
            <p:cNvGrpSpPr/>
            <p:nvPr/>
          </p:nvGrpSpPr>
          <p:grpSpPr>
            <a:xfrm>
              <a:off x="7184995" y="2871276"/>
              <a:ext cx="859625" cy="261610"/>
              <a:chOff x="4151730" y="5154945"/>
              <a:chExt cx="859625" cy="261610"/>
            </a:xfrm>
          </p:grpSpPr>
          <p:sp>
            <p:nvSpPr>
              <p:cNvPr id="1243" name="テキスト ボックス 1242"/>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1244" name="角丸四角形 1243"/>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239" name="グループ化 1238"/>
            <p:cNvGrpSpPr/>
            <p:nvPr/>
          </p:nvGrpSpPr>
          <p:grpSpPr>
            <a:xfrm>
              <a:off x="8067318" y="2794758"/>
              <a:ext cx="878897" cy="430887"/>
              <a:chOff x="4133199" y="5079806"/>
              <a:chExt cx="878897" cy="430887"/>
            </a:xfrm>
          </p:grpSpPr>
          <p:sp>
            <p:nvSpPr>
              <p:cNvPr id="1241" name="テキスト ボックス 1240"/>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1242" name="角丸四角形 1241"/>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1240" name="テキスト ボックス 1239"/>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384474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Op.Design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872959276"/>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Since this section focuses on automating construction, automating the operations is not taken into consideration.</a:t>
            </a:r>
          </a:p>
          <a:p>
            <a:endParaRPr kumimoji="1" lang="en-US" altLang="ja-JP" dirty="0">
              <a:latin typeface="+mn-ea"/>
            </a:endParaRPr>
          </a:p>
          <a:p>
            <a:r>
              <a:rPr lang="en-US" altLang="ja-JP" dirty="0" smtClean="0">
                <a:latin typeface="+mn-ea"/>
              </a:rPr>
              <a:t>When operational automation is implemented, the process and QCD will most likely change.</a:t>
            </a:r>
            <a:endParaRPr kumimoji="1" lang="en-US" altLang="ja-JP"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378790"/>
            <a:chOff x="5884207" y="4971256"/>
            <a:chExt cx="1809222" cy="1378790"/>
          </a:xfrm>
        </p:grpSpPr>
        <p:grpSp>
          <p:nvGrpSpPr>
            <p:cNvPr id="285" name="グループ化 284"/>
            <p:cNvGrpSpPr/>
            <p:nvPr/>
          </p:nvGrpSpPr>
          <p:grpSpPr>
            <a:xfrm>
              <a:off x="5931768" y="5202599"/>
              <a:ext cx="1761661" cy="1147447"/>
              <a:chOff x="3575650" y="3645030"/>
              <a:chExt cx="1761661"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88955" cy="1147447"/>
                <a:chOff x="3859824" y="3656220"/>
                <a:chExt cx="1588955" cy="1147447"/>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monitoring</a:t>
                  </a:r>
                  <a:br>
                    <a:rPr lang="en-US" altLang="ja-JP" sz="1200" b="1" dirty="0" smtClean="0"/>
                  </a:br>
                  <a:r>
                    <a:rPr lang="en-US" altLang="ja-JP" sz="1200" b="1" dirty="0" smtClean="0"/>
                    <a:t>design document</a:t>
                  </a:r>
                  <a:endParaRPr lang="ja-JP" altLang="en-US" sz="1200" b="1" dirty="0"/>
                </a:p>
              </p:txBody>
            </p:sp>
            <p:sp>
              <p:nvSpPr>
                <p:cNvPr id="294" name="テキスト ボックス 293"/>
                <p:cNvSpPr txBox="1"/>
                <p:nvPr/>
              </p:nvSpPr>
              <p:spPr>
                <a:xfrm>
                  <a:off x="3859882" y="4342002"/>
                  <a:ext cx="1588897" cy="461665"/>
                </a:xfrm>
                <a:prstGeom prst="rect">
                  <a:avLst/>
                </a:prstGeom>
                <a:noFill/>
              </p:spPr>
              <p:txBody>
                <a:bodyPr wrap="none" rtlCol="0">
                  <a:spAutoFit/>
                </a:bodyPr>
                <a:lstStyle/>
                <a:p>
                  <a:r>
                    <a:rPr kumimoji="1" lang="ja-JP" altLang="en-US" sz="1200" b="1" dirty="0" smtClean="0"/>
                    <a:t>・</a:t>
                  </a:r>
                  <a:r>
                    <a:rPr lang="en-US" altLang="ja-JP" sz="1200" b="1" dirty="0" smtClean="0"/>
                    <a:t>Monitoring</a:t>
                  </a:r>
                  <a:br>
                    <a:rPr lang="en-US" altLang="ja-JP" sz="1200" b="1" dirty="0" smtClean="0"/>
                  </a:br>
                  <a:r>
                    <a:rPr lang="en-US" altLang="ja-JP" sz="1200" b="1" dirty="0" smtClean="0"/>
                    <a:t>design 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1147447"/>
                <a:chOff x="3859824" y="3656220"/>
                <a:chExt cx="1441011"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Operation</a:t>
                  </a:r>
                  <a:br>
                    <a:rPr lang="en-US" altLang="ja-JP" sz="1200" b="1" dirty="0" smtClean="0"/>
                  </a:br>
                  <a:r>
                    <a:rPr lang="en-US" altLang="ja-JP" sz="1200" b="1" dirty="0" smtClean="0"/>
                    <a:t>procedures</a:t>
                  </a:r>
                  <a:endParaRPr lang="ja-JP" altLang="en-US" sz="1200" b="1" dirty="0"/>
                </a:p>
              </p:txBody>
            </p:sp>
            <p:sp>
              <p:nvSpPr>
                <p:cNvPr id="452" name="テキスト ボックス 451"/>
                <p:cNvSpPr txBox="1"/>
                <p:nvPr/>
              </p:nvSpPr>
              <p:spPr>
                <a:xfrm>
                  <a:off x="3859882" y="4342002"/>
                  <a:ext cx="1153906" cy="461665"/>
                </a:xfrm>
                <a:prstGeom prst="rect">
                  <a:avLst/>
                </a:prstGeom>
                <a:noFill/>
              </p:spPr>
              <p:txBody>
                <a:bodyPr wrap="none" rtlCol="0">
                  <a:spAutoFit/>
                </a:bodyPr>
                <a:lstStyle/>
                <a:p>
                  <a:r>
                    <a:rPr kumimoji="1" lang="ja-JP" altLang="en-US" sz="1200" b="1" dirty="0" smtClean="0"/>
                    <a:t>・</a:t>
                  </a:r>
                  <a:r>
                    <a:rPr kumimoji="1" lang="en-US" altLang="ja-JP" sz="1200" b="1" dirty="0" smtClean="0"/>
                    <a:t>Operation</a:t>
                  </a:r>
                  <a:br>
                    <a:rPr kumimoji="1" lang="en-US" altLang="ja-JP" sz="1200" b="1" dirty="0" smtClean="0"/>
                  </a:br>
                  <a:r>
                    <a:rPr kumimoji="1" lang="en-US" altLang="ja-JP" sz="1200" b="1" dirty="0" smtClean="0"/>
                    <a:t> Procedures</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160" name="グループ化 159"/>
          <p:cNvGrpSpPr/>
          <p:nvPr/>
        </p:nvGrpSpPr>
        <p:grpSpPr>
          <a:xfrm>
            <a:off x="3344143" y="4878223"/>
            <a:ext cx="1809222" cy="1378790"/>
            <a:chOff x="5884207" y="4971256"/>
            <a:chExt cx="1809222" cy="1378790"/>
          </a:xfrm>
        </p:grpSpPr>
        <p:grpSp>
          <p:nvGrpSpPr>
            <p:cNvPr id="161" name="グループ化 160"/>
            <p:cNvGrpSpPr/>
            <p:nvPr/>
          </p:nvGrpSpPr>
          <p:grpSpPr>
            <a:xfrm>
              <a:off x="5931768" y="5202599"/>
              <a:ext cx="1761661" cy="1147447"/>
              <a:chOff x="3575650" y="3645030"/>
              <a:chExt cx="1761661"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588955" cy="1147447"/>
                <a:chOff x="3859824" y="3656220"/>
                <a:chExt cx="1588955" cy="1147447"/>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monitoring</a:t>
                  </a:r>
                  <a:br>
                    <a:rPr lang="en-US" altLang="ja-JP" sz="1200" b="1" dirty="0"/>
                  </a:br>
                  <a:r>
                    <a:rPr lang="en-US" altLang="ja-JP" sz="1200" b="1" dirty="0"/>
                    <a:t>design document</a:t>
                  </a:r>
                  <a:endParaRPr lang="ja-JP" altLang="en-US" sz="1200" b="1" dirty="0"/>
                </a:p>
              </p:txBody>
            </p:sp>
            <p:sp>
              <p:nvSpPr>
                <p:cNvPr id="166" name="テキスト ボックス 165"/>
                <p:cNvSpPr txBox="1"/>
                <p:nvPr/>
              </p:nvSpPr>
              <p:spPr>
                <a:xfrm>
                  <a:off x="3859882" y="4342002"/>
                  <a:ext cx="1588897" cy="461665"/>
                </a:xfrm>
                <a:prstGeom prst="rect">
                  <a:avLst/>
                </a:prstGeom>
                <a:noFill/>
              </p:spPr>
              <p:txBody>
                <a:bodyPr wrap="none" rtlCol="0">
                  <a:spAutoFit/>
                </a:bodyPr>
                <a:lstStyle/>
                <a:p>
                  <a:r>
                    <a:rPr lang="ja-JP" altLang="en-US" sz="1200" b="1" dirty="0"/>
                    <a:t>・</a:t>
                  </a:r>
                  <a:r>
                    <a:rPr lang="en-US" altLang="ja-JP" sz="1200" b="1" dirty="0"/>
                    <a:t>Monitoring</a:t>
                  </a:r>
                  <a:br>
                    <a:rPr lang="en-US" altLang="ja-JP" sz="1200" b="1" dirty="0"/>
                  </a:br>
                  <a:r>
                    <a:rPr lang="en-US" altLang="ja-JP" sz="1200" b="1" dirty="0"/>
                    <a:t>design document</a:t>
                  </a:r>
                  <a:endParaRPr lang="ja-JP" altLang="en-US" sz="1200" b="1" dirty="0"/>
                </a:p>
              </p:txBody>
            </p:sp>
          </p:grpSp>
        </p:grpSp>
        <p:sp>
          <p:nvSpPr>
            <p:cNvPr id="162" name="テキスト ボックス 16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378790"/>
            <a:chOff x="5884207" y="4971256"/>
            <a:chExt cx="1809222" cy="1378790"/>
          </a:xfrm>
        </p:grpSpPr>
        <p:grpSp>
          <p:nvGrpSpPr>
            <p:cNvPr id="169" name="グループ化 168"/>
            <p:cNvGrpSpPr/>
            <p:nvPr/>
          </p:nvGrpSpPr>
          <p:grpSpPr>
            <a:xfrm>
              <a:off x="5931768" y="5202599"/>
              <a:ext cx="1761661" cy="1147447"/>
              <a:chOff x="3575650" y="3645030"/>
              <a:chExt cx="1761661" cy="1147447"/>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1147447"/>
                <a:chOff x="3859824" y="3656220"/>
                <a:chExt cx="1441011" cy="1147447"/>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Operation</a:t>
                  </a:r>
                  <a:br>
                    <a:rPr lang="en-US" altLang="ja-JP" sz="1200" b="1" dirty="0"/>
                  </a:br>
                  <a:r>
                    <a:rPr lang="en-US" altLang="ja-JP" sz="1200" b="1" dirty="0"/>
                    <a:t>procedures</a:t>
                  </a:r>
                  <a:endParaRPr lang="ja-JP" altLang="en-US" sz="1200" b="1" dirty="0"/>
                </a:p>
              </p:txBody>
            </p:sp>
            <p:sp>
              <p:nvSpPr>
                <p:cNvPr id="174" name="テキスト ボックス 173"/>
                <p:cNvSpPr txBox="1"/>
                <p:nvPr/>
              </p:nvSpPr>
              <p:spPr>
                <a:xfrm>
                  <a:off x="3859882" y="4342002"/>
                  <a:ext cx="1153906" cy="461665"/>
                </a:xfrm>
                <a:prstGeom prst="rect">
                  <a:avLst/>
                </a:prstGeom>
                <a:noFill/>
              </p:spPr>
              <p:txBody>
                <a:bodyPr wrap="none" rtlCol="0">
                  <a:spAutoFit/>
                </a:bodyPr>
                <a:lstStyle/>
                <a:p>
                  <a:r>
                    <a:rPr lang="ja-JP" altLang="en-US" sz="1200" b="1" dirty="0"/>
                    <a:t>・</a:t>
                  </a:r>
                  <a:r>
                    <a:rPr lang="en-US" altLang="ja-JP" sz="1200" b="1" dirty="0"/>
                    <a:t>Operation</a:t>
                  </a:r>
                  <a:br>
                    <a:rPr lang="en-US" altLang="ja-JP" sz="1200" b="1" dirty="0"/>
                  </a:br>
                  <a:r>
                    <a:rPr lang="en-US" altLang="ja-JP" sz="1200" b="1" dirty="0"/>
                    <a:t> Procedures</a:t>
                  </a:r>
                  <a:endParaRPr lang="ja-JP" altLang="en-US" sz="1200" b="1" dirty="0"/>
                </a:p>
              </p:txBody>
            </p:sp>
          </p:grpSp>
        </p:grpSp>
        <p:sp>
          <p:nvSpPr>
            <p:cNvPr id="170" name="テキスト ボックス 169"/>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graphicFrame>
        <p:nvGraphicFramePr>
          <p:cNvPr id="271" name="表 270"/>
          <p:cNvGraphicFramePr>
            <a:graphicFrameLocks noGrp="1"/>
          </p:cNvGraphicFramePr>
          <p:nvPr>
            <p:extLst>
              <p:ext uri="{D42A27DB-BD31-4B8C-83A1-F6EECF244321}">
                <p14:modId xmlns:p14="http://schemas.microsoft.com/office/powerpoint/2010/main" val="705362864"/>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2" name="グループ化 271"/>
          <p:cNvGrpSpPr/>
          <p:nvPr/>
        </p:nvGrpSpPr>
        <p:grpSpPr>
          <a:xfrm>
            <a:off x="1550412" y="2368925"/>
            <a:ext cx="220013" cy="220228"/>
            <a:chOff x="3286729" y="2128421"/>
            <a:chExt cx="678044" cy="678705"/>
          </a:xfrm>
        </p:grpSpPr>
        <p:sp>
          <p:nvSpPr>
            <p:cNvPr id="273" name="楕円 2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楕円 2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フリーフォーム 2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6" name="グループ化 275"/>
          <p:cNvGrpSpPr/>
          <p:nvPr/>
        </p:nvGrpSpPr>
        <p:grpSpPr>
          <a:xfrm>
            <a:off x="1548320" y="2002354"/>
            <a:ext cx="220013" cy="220228"/>
            <a:chOff x="3286729" y="2128421"/>
            <a:chExt cx="678044" cy="678705"/>
          </a:xfrm>
        </p:grpSpPr>
        <p:sp>
          <p:nvSpPr>
            <p:cNvPr id="277" name="楕円 2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8" name="楕円 2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フリーフォーム 2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0" name="グループ化 279"/>
          <p:cNvGrpSpPr/>
          <p:nvPr/>
        </p:nvGrpSpPr>
        <p:grpSpPr>
          <a:xfrm>
            <a:off x="1903185" y="2002713"/>
            <a:ext cx="220013" cy="220228"/>
            <a:chOff x="3286729" y="2128421"/>
            <a:chExt cx="678044" cy="678705"/>
          </a:xfrm>
        </p:grpSpPr>
        <p:sp>
          <p:nvSpPr>
            <p:cNvPr id="281" name="楕円 2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2" name="楕円 2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フリーフォーム 2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8" name="グループ化 287"/>
          <p:cNvGrpSpPr/>
          <p:nvPr/>
        </p:nvGrpSpPr>
        <p:grpSpPr>
          <a:xfrm>
            <a:off x="2229672" y="2002354"/>
            <a:ext cx="220013" cy="220228"/>
            <a:chOff x="3286729" y="2128421"/>
            <a:chExt cx="678044" cy="678705"/>
          </a:xfrm>
        </p:grpSpPr>
        <p:sp>
          <p:nvSpPr>
            <p:cNvPr id="289" name="楕円 2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0" name="楕円 2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5" name="グループ化 294"/>
          <p:cNvGrpSpPr/>
          <p:nvPr/>
        </p:nvGrpSpPr>
        <p:grpSpPr>
          <a:xfrm>
            <a:off x="2604974" y="2368925"/>
            <a:ext cx="220013" cy="220228"/>
            <a:chOff x="3286729" y="2128421"/>
            <a:chExt cx="678044" cy="678705"/>
          </a:xfrm>
        </p:grpSpPr>
        <p:sp>
          <p:nvSpPr>
            <p:cNvPr id="296" name="楕円 2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楕円 2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フリーフォーム 2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9" name="グループ化 298"/>
          <p:cNvGrpSpPr/>
          <p:nvPr/>
        </p:nvGrpSpPr>
        <p:grpSpPr>
          <a:xfrm>
            <a:off x="2602882" y="2002354"/>
            <a:ext cx="220013" cy="220228"/>
            <a:chOff x="3286729" y="2128421"/>
            <a:chExt cx="678044" cy="678705"/>
          </a:xfrm>
        </p:grpSpPr>
        <p:sp>
          <p:nvSpPr>
            <p:cNvPr id="300" name="楕円 2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1" name="楕円 3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フリーフォーム 3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3" name="グループ化 302"/>
          <p:cNvGrpSpPr/>
          <p:nvPr/>
        </p:nvGrpSpPr>
        <p:grpSpPr>
          <a:xfrm>
            <a:off x="2949784" y="2369284"/>
            <a:ext cx="220013" cy="220228"/>
            <a:chOff x="3286729" y="2128421"/>
            <a:chExt cx="678044" cy="678705"/>
          </a:xfrm>
        </p:grpSpPr>
        <p:sp>
          <p:nvSpPr>
            <p:cNvPr id="304" name="楕円 3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5" name="楕円 3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7" name="グループ化 306"/>
          <p:cNvGrpSpPr/>
          <p:nvPr/>
        </p:nvGrpSpPr>
        <p:grpSpPr>
          <a:xfrm>
            <a:off x="2947692" y="2002713"/>
            <a:ext cx="220013" cy="220228"/>
            <a:chOff x="3286729" y="2128421"/>
            <a:chExt cx="678044" cy="678705"/>
          </a:xfrm>
        </p:grpSpPr>
        <p:sp>
          <p:nvSpPr>
            <p:cNvPr id="308" name="楕円 30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楕円 30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フリーフォーム 3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1" name="グループ化 310"/>
          <p:cNvGrpSpPr/>
          <p:nvPr/>
        </p:nvGrpSpPr>
        <p:grpSpPr>
          <a:xfrm>
            <a:off x="3276271" y="2368925"/>
            <a:ext cx="220013" cy="220228"/>
            <a:chOff x="3286729" y="2128421"/>
            <a:chExt cx="678044" cy="678705"/>
          </a:xfrm>
        </p:grpSpPr>
        <p:sp>
          <p:nvSpPr>
            <p:cNvPr id="312" name="楕円 31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3" name="楕円 31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フリーフォーム 3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5" name="グループ化 314"/>
          <p:cNvGrpSpPr/>
          <p:nvPr/>
        </p:nvGrpSpPr>
        <p:grpSpPr>
          <a:xfrm>
            <a:off x="3274179" y="2002354"/>
            <a:ext cx="220013" cy="220228"/>
            <a:chOff x="3286729" y="2128421"/>
            <a:chExt cx="678044" cy="678705"/>
          </a:xfrm>
        </p:grpSpPr>
        <p:sp>
          <p:nvSpPr>
            <p:cNvPr id="316" name="楕円 31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7" name="楕円 31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フリーフォーム 3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9" name="グループ化 318"/>
          <p:cNvGrpSpPr/>
          <p:nvPr/>
        </p:nvGrpSpPr>
        <p:grpSpPr>
          <a:xfrm>
            <a:off x="3674505" y="2003826"/>
            <a:ext cx="220013" cy="220228"/>
            <a:chOff x="3286729" y="2128421"/>
            <a:chExt cx="678044" cy="678705"/>
          </a:xfrm>
        </p:grpSpPr>
        <p:sp>
          <p:nvSpPr>
            <p:cNvPr id="320" name="楕円 3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楕円 32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フリーフォーム 3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3" name="グループ化 322"/>
          <p:cNvGrpSpPr/>
          <p:nvPr/>
        </p:nvGrpSpPr>
        <p:grpSpPr>
          <a:xfrm>
            <a:off x="4024648" y="2004255"/>
            <a:ext cx="220013" cy="220228"/>
            <a:chOff x="3286729" y="2128421"/>
            <a:chExt cx="678044" cy="678705"/>
          </a:xfrm>
        </p:grpSpPr>
        <p:sp>
          <p:nvSpPr>
            <p:cNvPr id="324" name="楕円 32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5" name="楕円 32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フリーフォーム 3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7" name="グループ化 326"/>
          <p:cNvGrpSpPr/>
          <p:nvPr/>
        </p:nvGrpSpPr>
        <p:grpSpPr>
          <a:xfrm>
            <a:off x="4375176" y="2004254"/>
            <a:ext cx="220013" cy="220228"/>
            <a:chOff x="3286729" y="2128421"/>
            <a:chExt cx="678044" cy="678705"/>
          </a:xfrm>
        </p:grpSpPr>
        <p:sp>
          <p:nvSpPr>
            <p:cNvPr id="328" name="楕円 32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9" name="楕円 32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フリーフォーム 3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1" name="グループ化 330"/>
          <p:cNvGrpSpPr/>
          <p:nvPr/>
        </p:nvGrpSpPr>
        <p:grpSpPr>
          <a:xfrm>
            <a:off x="4779561" y="2375068"/>
            <a:ext cx="220013" cy="220228"/>
            <a:chOff x="3286729" y="2128421"/>
            <a:chExt cx="678044" cy="678705"/>
          </a:xfrm>
        </p:grpSpPr>
        <p:sp>
          <p:nvSpPr>
            <p:cNvPr id="332" name="楕円 33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3" name="楕円 33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フリーフォーム 3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5" name="グループ化 334"/>
          <p:cNvGrpSpPr/>
          <p:nvPr/>
        </p:nvGrpSpPr>
        <p:grpSpPr>
          <a:xfrm>
            <a:off x="4777469" y="2008497"/>
            <a:ext cx="220013" cy="220228"/>
            <a:chOff x="3286729" y="2128421"/>
            <a:chExt cx="678044" cy="678705"/>
          </a:xfrm>
        </p:grpSpPr>
        <p:sp>
          <p:nvSpPr>
            <p:cNvPr id="336" name="楕円 33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7" name="楕円 33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フリーフォーム 3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9" name="グループ化 338"/>
          <p:cNvGrpSpPr/>
          <p:nvPr/>
        </p:nvGrpSpPr>
        <p:grpSpPr>
          <a:xfrm>
            <a:off x="5124371" y="2375427"/>
            <a:ext cx="220013" cy="220228"/>
            <a:chOff x="3286729" y="2128421"/>
            <a:chExt cx="678044" cy="678705"/>
          </a:xfrm>
        </p:grpSpPr>
        <p:sp>
          <p:nvSpPr>
            <p:cNvPr id="340" name="楕円 33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1" name="楕円 34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フリーフォーム 3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3" name="グループ化 342"/>
          <p:cNvGrpSpPr/>
          <p:nvPr/>
        </p:nvGrpSpPr>
        <p:grpSpPr>
          <a:xfrm>
            <a:off x="5122279" y="2008856"/>
            <a:ext cx="220013" cy="220228"/>
            <a:chOff x="3286729" y="2128421"/>
            <a:chExt cx="678044" cy="678705"/>
          </a:xfrm>
        </p:grpSpPr>
        <p:sp>
          <p:nvSpPr>
            <p:cNvPr id="344" name="楕円 34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5" name="楕円 34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フリーフォーム 3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7" name="グループ化 346"/>
          <p:cNvGrpSpPr/>
          <p:nvPr/>
        </p:nvGrpSpPr>
        <p:grpSpPr>
          <a:xfrm>
            <a:off x="5450858" y="2375068"/>
            <a:ext cx="220013" cy="220228"/>
            <a:chOff x="3286729" y="2128421"/>
            <a:chExt cx="678044" cy="678705"/>
          </a:xfrm>
        </p:grpSpPr>
        <p:sp>
          <p:nvSpPr>
            <p:cNvPr id="348" name="楕円 34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9" name="楕円 34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フリーフォーム 34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1" name="グループ化 350"/>
          <p:cNvGrpSpPr/>
          <p:nvPr/>
        </p:nvGrpSpPr>
        <p:grpSpPr>
          <a:xfrm>
            <a:off x="5448766" y="2008497"/>
            <a:ext cx="220013" cy="220228"/>
            <a:chOff x="3286729" y="2128421"/>
            <a:chExt cx="678044" cy="678705"/>
          </a:xfrm>
        </p:grpSpPr>
        <p:sp>
          <p:nvSpPr>
            <p:cNvPr id="352" name="楕円 35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3" name="楕円 35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フリーフォーム 35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5" name="グループ化 354"/>
          <p:cNvGrpSpPr/>
          <p:nvPr/>
        </p:nvGrpSpPr>
        <p:grpSpPr>
          <a:xfrm>
            <a:off x="5863875" y="1997623"/>
            <a:ext cx="220013" cy="220228"/>
            <a:chOff x="3286729" y="2128421"/>
            <a:chExt cx="678044" cy="678705"/>
          </a:xfrm>
        </p:grpSpPr>
        <p:sp>
          <p:nvSpPr>
            <p:cNvPr id="356" name="楕円 35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7" name="楕円 35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フリーフォーム 3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9" name="グループ化 358"/>
          <p:cNvGrpSpPr/>
          <p:nvPr/>
        </p:nvGrpSpPr>
        <p:grpSpPr>
          <a:xfrm>
            <a:off x="6223925" y="1997982"/>
            <a:ext cx="220013" cy="220228"/>
            <a:chOff x="3286729" y="2128421"/>
            <a:chExt cx="678044" cy="678705"/>
          </a:xfrm>
        </p:grpSpPr>
        <p:sp>
          <p:nvSpPr>
            <p:cNvPr id="360" name="楕円 35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1" name="楕円 36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フリーフォーム 3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3" name="グループ化 362"/>
          <p:cNvGrpSpPr/>
          <p:nvPr/>
        </p:nvGrpSpPr>
        <p:grpSpPr>
          <a:xfrm>
            <a:off x="6550412" y="1997623"/>
            <a:ext cx="220013" cy="220228"/>
            <a:chOff x="3286729" y="2128421"/>
            <a:chExt cx="678044" cy="678705"/>
          </a:xfrm>
        </p:grpSpPr>
        <p:sp>
          <p:nvSpPr>
            <p:cNvPr id="364" name="楕円 36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5" name="楕円 36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フリーフォーム 3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7" name="グループ化 366"/>
          <p:cNvGrpSpPr/>
          <p:nvPr/>
        </p:nvGrpSpPr>
        <p:grpSpPr>
          <a:xfrm>
            <a:off x="6969231" y="2368925"/>
            <a:ext cx="220013" cy="220228"/>
            <a:chOff x="3286729" y="2128421"/>
            <a:chExt cx="678044" cy="678705"/>
          </a:xfrm>
        </p:grpSpPr>
        <p:sp>
          <p:nvSpPr>
            <p:cNvPr id="368" name="楕円 36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9" name="楕円 36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1" name="グループ化 370"/>
          <p:cNvGrpSpPr/>
          <p:nvPr/>
        </p:nvGrpSpPr>
        <p:grpSpPr>
          <a:xfrm>
            <a:off x="6967139" y="2002354"/>
            <a:ext cx="220013" cy="220228"/>
            <a:chOff x="3286729" y="2128421"/>
            <a:chExt cx="678044" cy="678705"/>
          </a:xfrm>
        </p:grpSpPr>
        <p:sp>
          <p:nvSpPr>
            <p:cNvPr id="372" name="楕円 3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楕円 3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フリーフォーム 3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5" name="グループ化 374"/>
          <p:cNvGrpSpPr/>
          <p:nvPr/>
        </p:nvGrpSpPr>
        <p:grpSpPr>
          <a:xfrm>
            <a:off x="7329281" y="2369284"/>
            <a:ext cx="220013" cy="220228"/>
            <a:chOff x="3286729" y="2128421"/>
            <a:chExt cx="678044" cy="678705"/>
          </a:xfrm>
        </p:grpSpPr>
        <p:sp>
          <p:nvSpPr>
            <p:cNvPr id="376" name="楕円 3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7" name="楕円 37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フリーフォーム 3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9" name="グループ化 378"/>
          <p:cNvGrpSpPr/>
          <p:nvPr/>
        </p:nvGrpSpPr>
        <p:grpSpPr>
          <a:xfrm>
            <a:off x="7327189" y="2002713"/>
            <a:ext cx="220013" cy="220228"/>
            <a:chOff x="3286729" y="2128421"/>
            <a:chExt cx="678044" cy="678705"/>
          </a:xfrm>
        </p:grpSpPr>
        <p:sp>
          <p:nvSpPr>
            <p:cNvPr id="380" name="楕円 37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1" name="楕円 38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フリーフォーム 3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3" name="グループ化 382"/>
          <p:cNvGrpSpPr/>
          <p:nvPr/>
        </p:nvGrpSpPr>
        <p:grpSpPr>
          <a:xfrm>
            <a:off x="7655768" y="2368925"/>
            <a:ext cx="220013" cy="220228"/>
            <a:chOff x="3286729" y="2128421"/>
            <a:chExt cx="678044" cy="678705"/>
          </a:xfrm>
        </p:grpSpPr>
        <p:sp>
          <p:nvSpPr>
            <p:cNvPr id="384" name="楕円 38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5" name="楕円 38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7" name="グループ化 386"/>
          <p:cNvGrpSpPr/>
          <p:nvPr/>
        </p:nvGrpSpPr>
        <p:grpSpPr>
          <a:xfrm>
            <a:off x="7653676" y="2002354"/>
            <a:ext cx="220013" cy="220228"/>
            <a:chOff x="3286729" y="2128421"/>
            <a:chExt cx="678044" cy="678705"/>
          </a:xfrm>
        </p:grpSpPr>
        <p:sp>
          <p:nvSpPr>
            <p:cNvPr id="388" name="楕円 38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楕円 38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1" name="グループ化 390"/>
          <p:cNvGrpSpPr/>
          <p:nvPr/>
        </p:nvGrpSpPr>
        <p:grpSpPr>
          <a:xfrm>
            <a:off x="8049389" y="2002354"/>
            <a:ext cx="220013" cy="220228"/>
            <a:chOff x="3286729" y="2128421"/>
            <a:chExt cx="678044" cy="678705"/>
          </a:xfrm>
        </p:grpSpPr>
        <p:sp>
          <p:nvSpPr>
            <p:cNvPr id="392" name="楕円 39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楕円 39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フリーフォーム 3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5" name="グループ化 394"/>
          <p:cNvGrpSpPr/>
          <p:nvPr/>
        </p:nvGrpSpPr>
        <p:grpSpPr>
          <a:xfrm>
            <a:off x="8394199" y="2002713"/>
            <a:ext cx="220013" cy="220228"/>
            <a:chOff x="3286729" y="2128421"/>
            <a:chExt cx="678044" cy="678705"/>
          </a:xfrm>
        </p:grpSpPr>
        <p:sp>
          <p:nvSpPr>
            <p:cNvPr id="396" name="楕円 3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7" name="楕円 3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9" name="グループ化 398"/>
          <p:cNvGrpSpPr/>
          <p:nvPr/>
        </p:nvGrpSpPr>
        <p:grpSpPr>
          <a:xfrm>
            <a:off x="8720686" y="2002354"/>
            <a:ext cx="220013" cy="220228"/>
            <a:chOff x="3286729" y="2128421"/>
            <a:chExt cx="678044" cy="678705"/>
          </a:xfrm>
        </p:grpSpPr>
        <p:sp>
          <p:nvSpPr>
            <p:cNvPr id="400" name="楕円 3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楕円 4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3" name="グループ化 402"/>
          <p:cNvGrpSpPr>
            <a:grpSpLocks/>
          </p:cNvGrpSpPr>
          <p:nvPr/>
        </p:nvGrpSpPr>
        <p:grpSpPr>
          <a:xfrm>
            <a:off x="5858565" y="2356479"/>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a:grpSpLocks/>
          </p:cNvGrpSpPr>
          <p:nvPr/>
        </p:nvGrpSpPr>
        <p:grpSpPr>
          <a:xfrm>
            <a:off x="6221704" y="2355273"/>
            <a:ext cx="229767" cy="229767"/>
            <a:chOff x="4234914" y="2134263"/>
            <a:chExt cx="665935" cy="668719"/>
          </a:xfrm>
        </p:grpSpPr>
        <p:sp>
          <p:nvSpPr>
            <p:cNvPr id="407" name="楕円 40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8" name="フリーフォーム 4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9" name="グループ化 408"/>
          <p:cNvGrpSpPr>
            <a:grpSpLocks/>
          </p:cNvGrpSpPr>
          <p:nvPr/>
        </p:nvGrpSpPr>
        <p:grpSpPr>
          <a:xfrm>
            <a:off x="6545271" y="2355526"/>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8030050" y="2356226"/>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8393189" y="2355020"/>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716756" y="2355273"/>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3668816" y="2360802"/>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p:nvPr/>
        </p:nvGrpSpPr>
        <p:grpSpPr>
          <a:xfrm>
            <a:off x="1909423" y="2312487"/>
            <a:ext cx="279169" cy="275089"/>
            <a:chOff x="93443" y="1883892"/>
            <a:chExt cx="279169" cy="275089"/>
          </a:xfrm>
        </p:grpSpPr>
        <p:grpSp>
          <p:nvGrpSpPr>
            <p:cNvPr id="425" name="グループ化 424"/>
            <p:cNvGrpSpPr/>
            <p:nvPr/>
          </p:nvGrpSpPr>
          <p:grpSpPr>
            <a:xfrm>
              <a:off x="93443" y="1938753"/>
              <a:ext cx="220013" cy="220228"/>
              <a:chOff x="3286729" y="2128421"/>
              <a:chExt cx="678044" cy="678705"/>
            </a:xfrm>
          </p:grpSpPr>
          <p:sp>
            <p:nvSpPr>
              <p:cNvPr id="429" name="楕円 4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楕円 4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1" name="フリーフォーム 4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6" name="楕円 42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27" name="直線コネクタ 42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8" name="フリーフォーム 42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2" name="グループ化 431"/>
          <p:cNvGrpSpPr/>
          <p:nvPr/>
        </p:nvGrpSpPr>
        <p:grpSpPr>
          <a:xfrm>
            <a:off x="2232005" y="2312886"/>
            <a:ext cx="279169" cy="275089"/>
            <a:chOff x="93443" y="1883892"/>
            <a:chExt cx="279169" cy="275089"/>
          </a:xfrm>
        </p:grpSpPr>
        <p:grpSp>
          <p:nvGrpSpPr>
            <p:cNvPr id="433" name="グループ化 432"/>
            <p:cNvGrpSpPr/>
            <p:nvPr/>
          </p:nvGrpSpPr>
          <p:grpSpPr>
            <a:xfrm>
              <a:off x="93443" y="1938753"/>
              <a:ext cx="220013" cy="220228"/>
              <a:chOff x="3286729" y="2128421"/>
              <a:chExt cx="678044" cy="678705"/>
            </a:xfrm>
          </p:grpSpPr>
          <p:sp>
            <p:nvSpPr>
              <p:cNvPr id="437" name="楕円 4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4" name="楕円 43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5" name="直線コネクタ 43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6" name="フリーフォーム 43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正方形/長方形 439"/>
          <p:cNvSpPr/>
          <p:nvPr/>
        </p:nvSpPr>
        <p:spPr bwMode="auto">
          <a:xfrm>
            <a:off x="4688873" y="134198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41" name="グループ化 440"/>
          <p:cNvGrpSpPr/>
          <p:nvPr/>
        </p:nvGrpSpPr>
        <p:grpSpPr>
          <a:xfrm>
            <a:off x="4711998" y="854083"/>
            <a:ext cx="3097558" cy="430887"/>
            <a:chOff x="4711998" y="854083"/>
            <a:chExt cx="3097558" cy="430887"/>
          </a:xfrm>
        </p:grpSpPr>
        <p:sp>
          <p:nvSpPr>
            <p:cNvPr id="442" name="テキスト ボックス 441"/>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43" name="テキスト ボックス 442"/>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44" name="テキスト ボックス 443"/>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53" name="テキスト ボックス 45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54" name="グループ化 453"/>
            <p:cNvGrpSpPr>
              <a:grpSpLocks/>
            </p:cNvGrpSpPr>
            <p:nvPr/>
          </p:nvGrpSpPr>
          <p:grpSpPr>
            <a:xfrm>
              <a:off x="6600070" y="942833"/>
              <a:ext cx="229767" cy="229767"/>
              <a:chOff x="3051411" y="2134263"/>
              <a:chExt cx="665935" cy="668719"/>
            </a:xfrm>
          </p:grpSpPr>
          <p:sp>
            <p:nvSpPr>
              <p:cNvPr id="467" name="楕円 466"/>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8" name="フリーフォーム 467"/>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55" name="グループ化 454"/>
            <p:cNvGrpSpPr/>
            <p:nvPr/>
          </p:nvGrpSpPr>
          <p:grpSpPr>
            <a:xfrm>
              <a:off x="5587947" y="945895"/>
              <a:ext cx="220013" cy="220228"/>
              <a:chOff x="2028283" y="2128421"/>
              <a:chExt cx="678044" cy="678705"/>
            </a:xfrm>
          </p:grpSpPr>
          <p:sp>
            <p:nvSpPr>
              <p:cNvPr id="464" name="楕円 463"/>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5" name="楕円 464"/>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フリーフォーム 465"/>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56" name="グループ化 455"/>
            <p:cNvGrpSpPr/>
            <p:nvPr/>
          </p:nvGrpSpPr>
          <p:grpSpPr>
            <a:xfrm>
              <a:off x="7401051" y="913444"/>
              <a:ext cx="279169" cy="275089"/>
              <a:chOff x="93443" y="1883892"/>
              <a:chExt cx="279169" cy="275089"/>
            </a:xfrm>
          </p:grpSpPr>
          <p:grpSp>
            <p:nvGrpSpPr>
              <p:cNvPr id="457" name="グループ化 456"/>
              <p:cNvGrpSpPr/>
              <p:nvPr/>
            </p:nvGrpSpPr>
            <p:grpSpPr>
              <a:xfrm>
                <a:off x="93443" y="1938753"/>
                <a:ext cx="220013" cy="220228"/>
                <a:chOff x="3286729" y="2128421"/>
                <a:chExt cx="678044" cy="678705"/>
              </a:xfrm>
            </p:grpSpPr>
            <p:sp>
              <p:nvSpPr>
                <p:cNvPr id="461" name="楕円 4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2" name="楕円 461"/>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3" name="フリーフォーム 4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58" name="楕円 45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9" name="直線コネクタ 45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0" name="フリーフォーム 45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69" name="グループ化 468"/>
          <p:cNvGrpSpPr>
            <a:grpSpLocks/>
          </p:cNvGrpSpPr>
          <p:nvPr/>
        </p:nvGrpSpPr>
        <p:grpSpPr>
          <a:xfrm>
            <a:off x="4023017" y="2363912"/>
            <a:ext cx="229767" cy="229767"/>
            <a:chOff x="4234914" y="2134263"/>
            <a:chExt cx="665935" cy="668719"/>
          </a:xfrm>
        </p:grpSpPr>
        <p:sp>
          <p:nvSpPr>
            <p:cNvPr id="470" name="楕円 46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1" name="フリーフォーム 47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2" name="グループ化 471"/>
          <p:cNvGrpSpPr>
            <a:grpSpLocks/>
          </p:cNvGrpSpPr>
          <p:nvPr/>
        </p:nvGrpSpPr>
        <p:grpSpPr>
          <a:xfrm>
            <a:off x="4367760" y="2362706"/>
            <a:ext cx="229767" cy="229767"/>
            <a:chOff x="4234914" y="2134263"/>
            <a:chExt cx="665935" cy="668719"/>
          </a:xfrm>
        </p:grpSpPr>
        <p:sp>
          <p:nvSpPr>
            <p:cNvPr id="473" name="楕円 47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4" name="フリーフォーム 4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75" name="テキスト ボックス 474"/>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76" name="グループ化 475"/>
          <p:cNvGrpSpPr/>
          <p:nvPr/>
        </p:nvGrpSpPr>
        <p:grpSpPr>
          <a:xfrm>
            <a:off x="4169907" y="2798039"/>
            <a:ext cx="4806493" cy="470643"/>
            <a:chOff x="4139722" y="2755002"/>
            <a:chExt cx="4806493" cy="470643"/>
          </a:xfrm>
        </p:grpSpPr>
        <p:grpSp>
          <p:nvGrpSpPr>
            <p:cNvPr id="477" name="グループ化 476"/>
            <p:cNvGrpSpPr/>
            <p:nvPr/>
          </p:nvGrpSpPr>
          <p:grpSpPr>
            <a:xfrm>
              <a:off x="4844354" y="2755002"/>
              <a:ext cx="1133523" cy="430887"/>
              <a:chOff x="4141242" y="5041798"/>
              <a:chExt cx="1133523" cy="430887"/>
            </a:xfrm>
          </p:grpSpPr>
          <p:sp>
            <p:nvSpPr>
              <p:cNvPr id="488" name="テキスト ボックス 487"/>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89" name="角丸四角形 488"/>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78" name="グループ化 477"/>
            <p:cNvGrpSpPr/>
            <p:nvPr/>
          </p:nvGrpSpPr>
          <p:grpSpPr>
            <a:xfrm>
              <a:off x="6025040" y="2782900"/>
              <a:ext cx="1114236" cy="430887"/>
              <a:chOff x="4151994" y="5069696"/>
              <a:chExt cx="1114236" cy="430887"/>
            </a:xfrm>
          </p:grpSpPr>
          <p:sp>
            <p:nvSpPr>
              <p:cNvPr id="486" name="テキスト ボックス 485"/>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87" name="角丸四角形 486"/>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79" name="グループ化 478"/>
            <p:cNvGrpSpPr/>
            <p:nvPr/>
          </p:nvGrpSpPr>
          <p:grpSpPr>
            <a:xfrm>
              <a:off x="7184995" y="2871276"/>
              <a:ext cx="859625" cy="261610"/>
              <a:chOff x="4151730" y="5154945"/>
              <a:chExt cx="859625" cy="261610"/>
            </a:xfrm>
          </p:grpSpPr>
          <p:sp>
            <p:nvSpPr>
              <p:cNvPr id="484" name="テキスト ボックス 483"/>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85" name="角丸四角形 484"/>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80" name="グループ化 479"/>
            <p:cNvGrpSpPr/>
            <p:nvPr/>
          </p:nvGrpSpPr>
          <p:grpSpPr>
            <a:xfrm>
              <a:off x="8067318" y="2794758"/>
              <a:ext cx="878897" cy="430887"/>
              <a:chOff x="4133199" y="5079806"/>
              <a:chExt cx="878897" cy="430887"/>
            </a:xfrm>
          </p:grpSpPr>
          <p:sp>
            <p:nvSpPr>
              <p:cNvPr id="482" name="テキスト ボックス 481"/>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83" name="角丸四角形 482"/>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81" name="テキスト ボックス 480"/>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2678156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Production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3396489407"/>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The configuration file is created based on the Detailed design. It is automatically generated from </a:t>
            </a:r>
            <a:r>
              <a:rPr lang="en-US" altLang="ja-JP" dirty="0" err="1" smtClean="0">
                <a:latin typeface="+mn-ea"/>
              </a:rPr>
              <a:t>IaC</a:t>
            </a:r>
            <a:r>
              <a:rPr lang="en-US" altLang="ja-JP" dirty="0" smtClean="0">
                <a:latin typeface="+mn-ea"/>
              </a:rPr>
              <a:t> and CMDB, so the tasks of creating </a:t>
            </a:r>
            <a:r>
              <a:rPr lang="en-US" altLang="ja-JP" dirty="0" err="1" smtClean="0">
                <a:latin typeface="+mn-ea"/>
              </a:rPr>
              <a:t>config</a:t>
            </a:r>
            <a:r>
              <a:rPr lang="en-US" altLang="ja-JP" dirty="0" smtClean="0">
                <a:latin typeface="+mn-ea"/>
              </a:rPr>
              <a:t> files is deleted.</a:t>
            </a: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a:t>
                  </a:r>
                  <a:br>
                    <a:rPr lang="en-US" altLang="ja-JP" sz="1200" b="1" dirty="0" smtClean="0"/>
                  </a:br>
                  <a:r>
                    <a:rPr lang="en-US" altLang="ja-JP" sz="1200" b="1" dirty="0" err="1" smtClean="0"/>
                    <a:t>Config</a:t>
                  </a:r>
                  <a:r>
                    <a:rPr lang="en-US" altLang="ja-JP" sz="1200" b="1" dirty="0" smtClean="0"/>
                    <a:t> file</a:t>
                  </a:r>
                  <a:endParaRPr lang="ja-JP" altLang="en-US" sz="1200" b="1" dirty="0"/>
                </a:p>
              </p:txBody>
            </p:sp>
            <p:sp>
              <p:nvSpPr>
                <p:cNvPr id="294" name="テキスト ボックス 293"/>
                <p:cNvSpPr txBox="1"/>
                <p:nvPr/>
              </p:nvSpPr>
              <p:spPr>
                <a:xfrm>
                  <a:off x="3859882" y="4342002"/>
                  <a:ext cx="1195135" cy="276999"/>
                </a:xfrm>
                <a:prstGeom prst="rect">
                  <a:avLst/>
                </a:prstGeom>
                <a:noFill/>
              </p:spPr>
              <p:txBody>
                <a:bodyPr wrap="none" rtlCol="0">
                  <a:spAutoFit/>
                </a:bodyPr>
                <a:lstStyle/>
                <a:p>
                  <a:r>
                    <a:rPr kumimoji="1" lang="ja-JP" altLang="en-US" sz="1200" b="1" dirty="0" smtClean="0"/>
                    <a:t>・</a:t>
                  </a:r>
                  <a:r>
                    <a:rPr lang="en-US" altLang="ja-JP" sz="1200" b="1" dirty="0" err="1" smtClean="0"/>
                    <a:t>Config</a:t>
                  </a:r>
                  <a:r>
                    <a:rPr lang="en-US" altLang="ja-JP" sz="1200" b="1" dirty="0" smtClean="0"/>
                    <a:t> File</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0" name="グループ化 159"/>
          <p:cNvGrpSpPr/>
          <p:nvPr/>
        </p:nvGrpSpPr>
        <p:grpSpPr>
          <a:xfrm>
            <a:off x="3798185" y="4878223"/>
            <a:ext cx="2153795" cy="1194124"/>
            <a:chOff x="5539634" y="4971256"/>
            <a:chExt cx="2153795" cy="1194124"/>
          </a:xfrm>
        </p:grpSpPr>
        <p:grpSp>
          <p:nvGrpSpPr>
            <p:cNvPr id="161" name="グループ化 160"/>
            <p:cNvGrpSpPr/>
            <p:nvPr/>
          </p:nvGrpSpPr>
          <p:grpSpPr>
            <a:xfrm>
              <a:off x="5539634" y="5202599"/>
              <a:ext cx="2153795" cy="962781"/>
              <a:chOff x="3183516" y="3645030"/>
              <a:chExt cx="2153795" cy="962781"/>
            </a:xfrm>
          </p:grpSpPr>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 </a:t>
                  </a:r>
                  <a:br>
                    <a:rPr lang="en-US" altLang="ja-JP" sz="1200" b="1" dirty="0">
                      <a:solidFill>
                        <a:schemeClr val="bg1">
                          <a:lumMod val="85000"/>
                        </a:schemeClr>
                      </a:solidFill>
                    </a:rPr>
                  </a:br>
                  <a:r>
                    <a:rPr lang="en-US" altLang="ja-JP" sz="1200" b="1" dirty="0" err="1">
                      <a:solidFill>
                        <a:schemeClr val="bg1">
                          <a:lumMod val="85000"/>
                        </a:schemeClr>
                      </a:solidFill>
                    </a:rPr>
                    <a:t>Config</a:t>
                  </a:r>
                  <a:r>
                    <a:rPr lang="en-US" altLang="ja-JP" sz="1200" b="1" dirty="0">
                      <a:solidFill>
                        <a:schemeClr val="bg1">
                          <a:lumMod val="85000"/>
                        </a:schemeClr>
                      </a:solidFill>
                    </a:rPr>
                    <a:t> file</a:t>
                  </a:r>
                  <a:endParaRPr lang="ja-JP" altLang="en-US" sz="1200" b="1" dirty="0">
                    <a:solidFill>
                      <a:schemeClr val="bg1">
                        <a:lumMod val="85000"/>
                      </a:schemeClr>
                    </a:solidFill>
                  </a:endParaRPr>
                </a:p>
              </p:txBody>
            </p:sp>
            <p:sp>
              <p:nvSpPr>
                <p:cNvPr id="166" name="テキスト ボックス 165"/>
                <p:cNvSpPr txBox="1"/>
                <p:nvPr/>
              </p:nvSpPr>
              <p:spPr>
                <a:xfrm>
                  <a:off x="3859882" y="4342002"/>
                  <a:ext cx="1195135"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err="1">
                      <a:solidFill>
                        <a:schemeClr val="bg1">
                          <a:lumMod val="85000"/>
                        </a:schemeClr>
                      </a:solidFill>
                    </a:rPr>
                    <a:t>Config</a:t>
                  </a:r>
                  <a:r>
                    <a:rPr lang="en-US" altLang="ja-JP" sz="1200" b="1" dirty="0">
                      <a:solidFill>
                        <a:schemeClr val="bg1">
                          <a:lumMod val="85000"/>
                        </a:schemeClr>
                      </a:solidFill>
                    </a:rPr>
                    <a:t> File</a:t>
                  </a:r>
                  <a:endParaRPr lang="ja-JP" altLang="en-US" sz="1200" b="1" dirty="0">
                    <a:solidFill>
                      <a:schemeClr val="bg1">
                        <a:lumMod val="85000"/>
                      </a:schemeClr>
                    </a:solidFill>
                  </a:endParaRPr>
                </a:p>
              </p:txBody>
            </p:sp>
          </p:grpSp>
          <p:cxnSp>
            <p:nvCxnSpPr>
              <p:cNvPr id="163" name="直線矢印コネクタ 162"/>
              <p:cNvCxnSpPr/>
              <p:nvPr/>
            </p:nvCxnSpPr>
            <p:spPr bwMode="auto">
              <a:xfrm>
                <a:off x="3183516" y="3897872"/>
                <a:ext cx="2153795"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162" name="テキスト ボックス 161"/>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aphicFrame>
        <p:nvGraphicFramePr>
          <p:cNvPr id="252" name="表 251"/>
          <p:cNvGraphicFramePr>
            <a:graphicFrameLocks noGrp="1"/>
          </p:cNvGraphicFramePr>
          <p:nvPr>
            <p:extLst>
              <p:ext uri="{D42A27DB-BD31-4B8C-83A1-F6EECF244321}">
                <p14:modId xmlns:p14="http://schemas.microsoft.com/office/powerpoint/2010/main" val="267369046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53" name="グループ化 252"/>
          <p:cNvGrpSpPr/>
          <p:nvPr/>
        </p:nvGrpSpPr>
        <p:grpSpPr>
          <a:xfrm>
            <a:off x="1550412" y="2368925"/>
            <a:ext cx="220013" cy="220228"/>
            <a:chOff x="3286729" y="2128421"/>
            <a:chExt cx="678044" cy="678705"/>
          </a:xfrm>
        </p:grpSpPr>
        <p:sp>
          <p:nvSpPr>
            <p:cNvPr id="254" name="楕円 2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5" name="楕円 2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フリーフォーム 2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7" name="グループ化 256"/>
          <p:cNvGrpSpPr/>
          <p:nvPr/>
        </p:nvGrpSpPr>
        <p:grpSpPr>
          <a:xfrm>
            <a:off x="1548320" y="2002354"/>
            <a:ext cx="220013" cy="220228"/>
            <a:chOff x="3286729" y="2128421"/>
            <a:chExt cx="678044" cy="678705"/>
          </a:xfrm>
        </p:grpSpPr>
        <p:sp>
          <p:nvSpPr>
            <p:cNvPr id="258" name="楕円 2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9" name="楕円 2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0" name="フリーフォーム 2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1" name="グループ化 260"/>
          <p:cNvGrpSpPr/>
          <p:nvPr/>
        </p:nvGrpSpPr>
        <p:grpSpPr>
          <a:xfrm>
            <a:off x="1903185" y="2002713"/>
            <a:ext cx="220013" cy="220228"/>
            <a:chOff x="3286729" y="2128421"/>
            <a:chExt cx="678044" cy="678705"/>
          </a:xfrm>
        </p:grpSpPr>
        <p:sp>
          <p:nvSpPr>
            <p:cNvPr id="262" name="楕円 2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3" name="楕円 2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フリーフォーム 2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5" name="グループ化 264"/>
          <p:cNvGrpSpPr/>
          <p:nvPr/>
        </p:nvGrpSpPr>
        <p:grpSpPr>
          <a:xfrm>
            <a:off x="2229672" y="2002354"/>
            <a:ext cx="220013" cy="220228"/>
            <a:chOff x="3286729" y="2128421"/>
            <a:chExt cx="678044" cy="678705"/>
          </a:xfrm>
        </p:grpSpPr>
        <p:sp>
          <p:nvSpPr>
            <p:cNvPr id="266" name="楕円 2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7" name="楕円 2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8" name="フリーフォーム 2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9" name="グループ化 268"/>
          <p:cNvGrpSpPr/>
          <p:nvPr/>
        </p:nvGrpSpPr>
        <p:grpSpPr>
          <a:xfrm>
            <a:off x="2604974" y="2368925"/>
            <a:ext cx="220013" cy="220228"/>
            <a:chOff x="3286729" y="2128421"/>
            <a:chExt cx="678044" cy="678705"/>
          </a:xfrm>
        </p:grpSpPr>
        <p:sp>
          <p:nvSpPr>
            <p:cNvPr id="270" name="楕円 2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1" name="楕円 2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2" name="フリーフォーム 2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3" name="グループ化 272"/>
          <p:cNvGrpSpPr/>
          <p:nvPr/>
        </p:nvGrpSpPr>
        <p:grpSpPr>
          <a:xfrm>
            <a:off x="2602882" y="2002354"/>
            <a:ext cx="220013" cy="220228"/>
            <a:chOff x="3286729" y="2128421"/>
            <a:chExt cx="678044" cy="678705"/>
          </a:xfrm>
        </p:grpSpPr>
        <p:sp>
          <p:nvSpPr>
            <p:cNvPr id="274" name="楕円 2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楕円 2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6" name="フリーフォーム 2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7" name="グループ化 276"/>
          <p:cNvGrpSpPr/>
          <p:nvPr/>
        </p:nvGrpSpPr>
        <p:grpSpPr>
          <a:xfrm>
            <a:off x="2949784" y="2369284"/>
            <a:ext cx="220013" cy="220228"/>
            <a:chOff x="3286729" y="2128421"/>
            <a:chExt cx="678044" cy="678705"/>
          </a:xfrm>
        </p:grpSpPr>
        <p:sp>
          <p:nvSpPr>
            <p:cNvPr id="278" name="楕円 2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楕円 2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フリーフォーム 2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1" name="グループ化 280"/>
          <p:cNvGrpSpPr/>
          <p:nvPr/>
        </p:nvGrpSpPr>
        <p:grpSpPr>
          <a:xfrm>
            <a:off x="2947692" y="2002713"/>
            <a:ext cx="220013" cy="220228"/>
            <a:chOff x="3286729" y="2128421"/>
            <a:chExt cx="678044" cy="678705"/>
          </a:xfrm>
        </p:grpSpPr>
        <p:sp>
          <p:nvSpPr>
            <p:cNvPr id="282" name="楕円 2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楕円 2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フリーフォーム 2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9" name="グループ化 288"/>
          <p:cNvGrpSpPr/>
          <p:nvPr/>
        </p:nvGrpSpPr>
        <p:grpSpPr>
          <a:xfrm>
            <a:off x="3276271" y="2368925"/>
            <a:ext cx="220013" cy="220228"/>
            <a:chOff x="3286729" y="2128421"/>
            <a:chExt cx="678044" cy="678705"/>
          </a:xfrm>
        </p:grpSpPr>
        <p:sp>
          <p:nvSpPr>
            <p:cNvPr id="290" name="楕円 2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楕円 2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フリーフォーム 2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6" name="グループ化 295"/>
          <p:cNvGrpSpPr/>
          <p:nvPr/>
        </p:nvGrpSpPr>
        <p:grpSpPr>
          <a:xfrm>
            <a:off x="3274179" y="2002354"/>
            <a:ext cx="220013" cy="220228"/>
            <a:chOff x="3286729" y="2128421"/>
            <a:chExt cx="678044" cy="678705"/>
          </a:xfrm>
        </p:grpSpPr>
        <p:sp>
          <p:nvSpPr>
            <p:cNvPr id="297" name="楕円 2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楕円 2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フリーフォーム 2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0" name="グループ化 299"/>
          <p:cNvGrpSpPr/>
          <p:nvPr/>
        </p:nvGrpSpPr>
        <p:grpSpPr>
          <a:xfrm>
            <a:off x="3674505" y="2003826"/>
            <a:ext cx="220013" cy="220228"/>
            <a:chOff x="3286729" y="2128421"/>
            <a:chExt cx="678044" cy="678705"/>
          </a:xfrm>
        </p:grpSpPr>
        <p:sp>
          <p:nvSpPr>
            <p:cNvPr id="301" name="楕円 3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楕円 3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4" name="グループ化 303"/>
          <p:cNvGrpSpPr/>
          <p:nvPr/>
        </p:nvGrpSpPr>
        <p:grpSpPr>
          <a:xfrm>
            <a:off x="4024648" y="2004255"/>
            <a:ext cx="220013" cy="220228"/>
            <a:chOff x="3286729" y="2128421"/>
            <a:chExt cx="678044" cy="678705"/>
          </a:xfrm>
        </p:grpSpPr>
        <p:sp>
          <p:nvSpPr>
            <p:cNvPr id="305" name="楕円 3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楕円 3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フリーフォーム 3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8" name="グループ化 307"/>
          <p:cNvGrpSpPr/>
          <p:nvPr/>
        </p:nvGrpSpPr>
        <p:grpSpPr>
          <a:xfrm>
            <a:off x="4375176" y="2004254"/>
            <a:ext cx="220013" cy="220228"/>
            <a:chOff x="3286729" y="2128421"/>
            <a:chExt cx="678044" cy="678705"/>
          </a:xfrm>
        </p:grpSpPr>
        <p:sp>
          <p:nvSpPr>
            <p:cNvPr id="309" name="楕円 3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楕円 3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フリーフォーム 3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2" name="グループ化 311"/>
          <p:cNvGrpSpPr/>
          <p:nvPr/>
        </p:nvGrpSpPr>
        <p:grpSpPr>
          <a:xfrm>
            <a:off x="4779561" y="2375068"/>
            <a:ext cx="220013" cy="220228"/>
            <a:chOff x="3286729" y="2128421"/>
            <a:chExt cx="678044" cy="678705"/>
          </a:xfrm>
        </p:grpSpPr>
        <p:sp>
          <p:nvSpPr>
            <p:cNvPr id="313" name="楕円 3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楕円 3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フリーフォーム 3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6" name="グループ化 315"/>
          <p:cNvGrpSpPr/>
          <p:nvPr/>
        </p:nvGrpSpPr>
        <p:grpSpPr>
          <a:xfrm>
            <a:off x="4777469" y="2008497"/>
            <a:ext cx="220013" cy="220228"/>
            <a:chOff x="3286729" y="2128421"/>
            <a:chExt cx="678044" cy="678705"/>
          </a:xfrm>
        </p:grpSpPr>
        <p:sp>
          <p:nvSpPr>
            <p:cNvPr id="317" name="楕円 31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楕円 31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フリーフォーム 3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0" name="グループ化 319"/>
          <p:cNvGrpSpPr/>
          <p:nvPr/>
        </p:nvGrpSpPr>
        <p:grpSpPr>
          <a:xfrm>
            <a:off x="5124371" y="2375427"/>
            <a:ext cx="220013" cy="220228"/>
            <a:chOff x="3286729" y="2128421"/>
            <a:chExt cx="678044" cy="678705"/>
          </a:xfrm>
        </p:grpSpPr>
        <p:sp>
          <p:nvSpPr>
            <p:cNvPr id="321" name="楕円 3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楕円 3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フリーフォーム 3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4" name="グループ化 323"/>
          <p:cNvGrpSpPr/>
          <p:nvPr/>
        </p:nvGrpSpPr>
        <p:grpSpPr>
          <a:xfrm>
            <a:off x="5122279" y="2008856"/>
            <a:ext cx="220013" cy="220228"/>
            <a:chOff x="3286729" y="2128421"/>
            <a:chExt cx="678044" cy="678705"/>
          </a:xfrm>
        </p:grpSpPr>
        <p:sp>
          <p:nvSpPr>
            <p:cNvPr id="325" name="楕円 32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楕円 32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フリーフォーム 32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8" name="グループ化 327"/>
          <p:cNvGrpSpPr/>
          <p:nvPr/>
        </p:nvGrpSpPr>
        <p:grpSpPr>
          <a:xfrm>
            <a:off x="5450858" y="2375068"/>
            <a:ext cx="220013" cy="220228"/>
            <a:chOff x="3286729" y="2128421"/>
            <a:chExt cx="678044" cy="678705"/>
          </a:xfrm>
        </p:grpSpPr>
        <p:sp>
          <p:nvSpPr>
            <p:cNvPr id="329" name="楕円 3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楕円 3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フリーフォーム 3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2" name="グループ化 331"/>
          <p:cNvGrpSpPr/>
          <p:nvPr/>
        </p:nvGrpSpPr>
        <p:grpSpPr>
          <a:xfrm>
            <a:off x="5448766" y="2008497"/>
            <a:ext cx="220013" cy="220228"/>
            <a:chOff x="3286729" y="2128421"/>
            <a:chExt cx="678044" cy="678705"/>
          </a:xfrm>
        </p:grpSpPr>
        <p:sp>
          <p:nvSpPr>
            <p:cNvPr id="333" name="楕円 33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楕円 33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フリーフォーム 3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6" name="グループ化 335"/>
          <p:cNvGrpSpPr/>
          <p:nvPr/>
        </p:nvGrpSpPr>
        <p:grpSpPr>
          <a:xfrm>
            <a:off x="5863875" y="1997623"/>
            <a:ext cx="220013" cy="220228"/>
            <a:chOff x="3286729" y="2128421"/>
            <a:chExt cx="678044" cy="678705"/>
          </a:xfrm>
        </p:grpSpPr>
        <p:sp>
          <p:nvSpPr>
            <p:cNvPr id="337" name="楕円 3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楕円 3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フリーフォーム 3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0" name="グループ化 339"/>
          <p:cNvGrpSpPr/>
          <p:nvPr/>
        </p:nvGrpSpPr>
        <p:grpSpPr>
          <a:xfrm>
            <a:off x="6223925" y="1997982"/>
            <a:ext cx="220013" cy="220228"/>
            <a:chOff x="3286729" y="2128421"/>
            <a:chExt cx="678044" cy="678705"/>
          </a:xfrm>
        </p:grpSpPr>
        <p:sp>
          <p:nvSpPr>
            <p:cNvPr id="341" name="楕円 34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楕円 34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フリーフォーム 3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4" name="グループ化 343"/>
          <p:cNvGrpSpPr/>
          <p:nvPr/>
        </p:nvGrpSpPr>
        <p:grpSpPr>
          <a:xfrm>
            <a:off x="6550412" y="1997623"/>
            <a:ext cx="220013" cy="220228"/>
            <a:chOff x="3286729" y="2128421"/>
            <a:chExt cx="678044" cy="678705"/>
          </a:xfrm>
        </p:grpSpPr>
        <p:sp>
          <p:nvSpPr>
            <p:cNvPr id="345" name="楕円 34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楕円 34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フリーフォーム 34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8" name="グループ化 347"/>
          <p:cNvGrpSpPr/>
          <p:nvPr/>
        </p:nvGrpSpPr>
        <p:grpSpPr>
          <a:xfrm>
            <a:off x="6969231" y="2368925"/>
            <a:ext cx="220013" cy="220228"/>
            <a:chOff x="3286729" y="2128421"/>
            <a:chExt cx="678044" cy="678705"/>
          </a:xfrm>
        </p:grpSpPr>
        <p:sp>
          <p:nvSpPr>
            <p:cNvPr id="349" name="楕円 34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楕円 34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フリーフォーム 35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2" name="グループ化 351"/>
          <p:cNvGrpSpPr/>
          <p:nvPr/>
        </p:nvGrpSpPr>
        <p:grpSpPr>
          <a:xfrm>
            <a:off x="6967139" y="2002354"/>
            <a:ext cx="220013" cy="220228"/>
            <a:chOff x="3286729" y="2128421"/>
            <a:chExt cx="678044" cy="678705"/>
          </a:xfrm>
        </p:grpSpPr>
        <p:sp>
          <p:nvSpPr>
            <p:cNvPr id="353" name="楕円 3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楕円 3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6" name="グループ化 355"/>
          <p:cNvGrpSpPr/>
          <p:nvPr/>
        </p:nvGrpSpPr>
        <p:grpSpPr>
          <a:xfrm>
            <a:off x="7329281" y="2369284"/>
            <a:ext cx="220013" cy="220228"/>
            <a:chOff x="3286729" y="2128421"/>
            <a:chExt cx="678044" cy="678705"/>
          </a:xfrm>
        </p:grpSpPr>
        <p:sp>
          <p:nvSpPr>
            <p:cNvPr id="357" name="楕円 3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327189" y="2002713"/>
            <a:ext cx="220013" cy="220228"/>
            <a:chOff x="3286729" y="2128421"/>
            <a:chExt cx="678044" cy="678705"/>
          </a:xfrm>
        </p:grpSpPr>
        <p:sp>
          <p:nvSpPr>
            <p:cNvPr id="361" name="楕円 3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楕円 36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フリーフォーム 3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4" name="グループ化 363"/>
          <p:cNvGrpSpPr/>
          <p:nvPr/>
        </p:nvGrpSpPr>
        <p:grpSpPr>
          <a:xfrm>
            <a:off x="7655768" y="2368925"/>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8" name="グループ化 367"/>
          <p:cNvGrpSpPr/>
          <p:nvPr/>
        </p:nvGrpSpPr>
        <p:grpSpPr>
          <a:xfrm>
            <a:off x="7653676" y="2002354"/>
            <a:ext cx="220013" cy="220228"/>
            <a:chOff x="3286729" y="2128421"/>
            <a:chExt cx="678044" cy="678705"/>
          </a:xfrm>
        </p:grpSpPr>
        <p:sp>
          <p:nvSpPr>
            <p:cNvPr id="369" name="楕円 36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楕円 36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フリーフォーム 3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2" name="グループ化 371"/>
          <p:cNvGrpSpPr/>
          <p:nvPr/>
        </p:nvGrpSpPr>
        <p:grpSpPr>
          <a:xfrm>
            <a:off x="8049389" y="2002354"/>
            <a:ext cx="220013" cy="220228"/>
            <a:chOff x="3286729" y="2128421"/>
            <a:chExt cx="678044" cy="678705"/>
          </a:xfrm>
        </p:grpSpPr>
        <p:sp>
          <p:nvSpPr>
            <p:cNvPr id="373" name="楕円 3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楕円 3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フリーフォーム 3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6" name="グループ化 375"/>
          <p:cNvGrpSpPr/>
          <p:nvPr/>
        </p:nvGrpSpPr>
        <p:grpSpPr>
          <a:xfrm>
            <a:off x="8394199" y="2002713"/>
            <a:ext cx="220013" cy="220228"/>
            <a:chOff x="3286729" y="2128421"/>
            <a:chExt cx="678044" cy="678705"/>
          </a:xfrm>
        </p:grpSpPr>
        <p:sp>
          <p:nvSpPr>
            <p:cNvPr id="377" name="楕円 3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楕円 3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フリーフォーム 3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0" name="グループ化 379"/>
          <p:cNvGrpSpPr/>
          <p:nvPr/>
        </p:nvGrpSpPr>
        <p:grpSpPr>
          <a:xfrm>
            <a:off x="8720686" y="2002354"/>
            <a:ext cx="220013" cy="220228"/>
            <a:chOff x="3286729" y="2128421"/>
            <a:chExt cx="678044" cy="678705"/>
          </a:xfrm>
        </p:grpSpPr>
        <p:sp>
          <p:nvSpPr>
            <p:cNvPr id="381" name="楕円 3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楕円 3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フリーフォーム 3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4" name="グループ化 383"/>
          <p:cNvGrpSpPr>
            <a:grpSpLocks/>
          </p:cNvGrpSpPr>
          <p:nvPr/>
        </p:nvGrpSpPr>
        <p:grpSpPr>
          <a:xfrm>
            <a:off x="5858565" y="2356479"/>
            <a:ext cx="229767" cy="229767"/>
            <a:chOff x="4234914" y="2134263"/>
            <a:chExt cx="665935" cy="668719"/>
          </a:xfrm>
        </p:grpSpPr>
        <p:sp>
          <p:nvSpPr>
            <p:cNvPr id="385" name="楕円 38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87" name="グループ化 386"/>
          <p:cNvGrpSpPr>
            <a:grpSpLocks/>
          </p:cNvGrpSpPr>
          <p:nvPr/>
        </p:nvGrpSpPr>
        <p:grpSpPr>
          <a:xfrm>
            <a:off x="6221704" y="2355273"/>
            <a:ext cx="229767" cy="229767"/>
            <a:chOff x="4234914" y="2134263"/>
            <a:chExt cx="665935" cy="668719"/>
          </a:xfrm>
        </p:grpSpPr>
        <p:sp>
          <p:nvSpPr>
            <p:cNvPr id="388" name="楕円 38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フリーフォーム 38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0" name="グループ化 389"/>
          <p:cNvGrpSpPr>
            <a:grpSpLocks/>
          </p:cNvGrpSpPr>
          <p:nvPr/>
        </p:nvGrpSpPr>
        <p:grpSpPr>
          <a:xfrm>
            <a:off x="6545271" y="2355526"/>
            <a:ext cx="229767" cy="229767"/>
            <a:chOff x="4234914" y="2134263"/>
            <a:chExt cx="665935" cy="668719"/>
          </a:xfrm>
        </p:grpSpPr>
        <p:sp>
          <p:nvSpPr>
            <p:cNvPr id="391" name="楕円 39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2" name="フリーフォーム 39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3" name="グループ化 392"/>
          <p:cNvGrpSpPr>
            <a:grpSpLocks/>
          </p:cNvGrpSpPr>
          <p:nvPr/>
        </p:nvGrpSpPr>
        <p:grpSpPr>
          <a:xfrm>
            <a:off x="8030050" y="2356226"/>
            <a:ext cx="229767" cy="229767"/>
            <a:chOff x="4234914" y="2134263"/>
            <a:chExt cx="665935" cy="668719"/>
          </a:xfrm>
        </p:grpSpPr>
        <p:sp>
          <p:nvSpPr>
            <p:cNvPr id="394" name="楕円 39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5" name="フリーフォーム 39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6" name="グループ化 395"/>
          <p:cNvGrpSpPr>
            <a:grpSpLocks/>
          </p:cNvGrpSpPr>
          <p:nvPr/>
        </p:nvGrpSpPr>
        <p:grpSpPr>
          <a:xfrm>
            <a:off x="8393189" y="2355020"/>
            <a:ext cx="229767" cy="229767"/>
            <a:chOff x="4234914" y="2134263"/>
            <a:chExt cx="665935" cy="668719"/>
          </a:xfrm>
        </p:grpSpPr>
        <p:sp>
          <p:nvSpPr>
            <p:cNvPr id="397" name="楕円 39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9" name="グループ化 398"/>
          <p:cNvGrpSpPr>
            <a:grpSpLocks/>
          </p:cNvGrpSpPr>
          <p:nvPr/>
        </p:nvGrpSpPr>
        <p:grpSpPr>
          <a:xfrm>
            <a:off x="8716756" y="2355273"/>
            <a:ext cx="229767" cy="229767"/>
            <a:chOff x="4234914" y="2134263"/>
            <a:chExt cx="665935" cy="668719"/>
          </a:xfrm>
        </p:grpSpPr>
        <p:sp>
          <p:nvSpPr>
            <p:cNvPr id="400" name="楕円 39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フリーフォーム 40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2" name="グループ化 401"/>
          <p:cNvGrpSpPr>
            <a:grpSpLocks/>
          </p:cNvGrpSpPr>
          <p:nvPr/>
        </p:nvGrpSpPr>
        <p:grpSpPr>
          <a:xfrm>
            <a:off x="3668816" y="2360802"/>
            <a:ext cx="229767" cy="229767"/>
            <a:chOff x="4234914" y="2134263"/>
            <a:chExt cx="665935" cy="668719"/>
          </a:xfrm>
        </p:grpSpPr>
        <p:sp>
          <p:nvSpPr>
            <p:cNvPr id="403" name="楕円 40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4" name="フリーフォーム 40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5" name="グループ化 404"/>
          <p:cNvGrpSpPr/>
          <p:nvPr/>
        </p:nvGrpSpPr>
        <p:grpSpPr>
          <a:xfrm>
            <a:off x="1909423" y="2312487"/>
            <a:ext cx="279169" cy="275089"/>
            <a:chOff x="93443" y="1883892"/>
            <a:chExt cx="279169" cy="275089"/>
          </a:xfrm>
        </p:grpSpPr>
        <p:grpSp>
          <p:nvGrpSpPr>
            <p:cNvPr id="406" name="グループ化 405"/>
            <p:cNvGrpSpPr/>
            <p:nvPr/>
          </p:nvGrpSpPr>
          <p:grpSpPr>
            <a:xfrm>
              <a:off x="93443" y="1938753"/>
              <a:ext cx="220013" cy="220228"/>
              <a:chOff x="3286729" y="2128421"/>
              <a:chExt cx="678044" cy="678705"/>
            </a:xfrm>
          </p:grpSpPr>
          <p:sp>
            <p:nvSpPr>
              <p:cNvPr id="410" name="楕円 4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楕円 4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2" name="フリーフォーム 4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07" name="楕円 406"/>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8" name="直線コネクタ 40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9" name="フリーフォーム 40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3" name="グループ化 412"/>
          <p:cNvGrpSpPr/>
          <p:nvPr/>
        </p:nvGrpSpPr>
        <p:grpSpPr>
          <a:xfrm>
            <a:off x="2232005" y="2312886"/>
            <a:ext cx="279169" cy="275089"/>
            <a:chOff x="93443" y="1883892"/>
            <a:chExt cx="279169" cy="275089"/>
          </a:xfrm>
        </p:grpSpPr>
        <p:grpSp>
          <p:nvGrpSpPr>
            <p:cNvPr id="414" name="グループ化 413"/>
            <p:cNvGrpSpPr/>
            <p:nvPr/>
          </p:nvGrpSpPr>
          <p:grpSpPr>
            <a:xfrm>
              <a:off x="93443" y="1938753"/>
              <a:ext cx="220013" cy="220228"/>
              <a:chOff x="3286729" y="2128421"/>
              <a:chExt cx="678044" cy="678705"/>
            </a:xfrm>
          </p:grpSpPr>
          <p:sp>
            <p:nvSpPr>
              <p:cNvPr id="418" name="楕円 4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9" name="楕円 4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15" name="楕円 414"/>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16" name="直線コネクタ 41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7" name="フリーフォーム 41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1" name="正方形/長方形 420"/>
          <p:cNvSpPr/>
          <p:nvPr/>
        </p:nvSpPr>
        <p:spPr bwMode="auto">
          <a:xfrm>
            <a:off x="5794456" y="1314652"/>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22" name="グループ化 421"/>
          <p:cNvGrpSpPr/>
          <p:nvPr/>
        </p:nvGrpSpPr>
        <p:grpSpPr>
          <a:xfrm>
            <a:off x="4711998" y="854083"/>
            <a:ext cx="3097558" cy="430887"/>
            <a:chOff x="4711998" y="854083"/>
            <a:chExt cx="3097558" cy="430887"/>
          </a:xfrm>
        </p:grpSpPr>
        <p:sp>
          <p:nvSpPr>
            <p:cNvPr id="423" name="テキスト ボックス 422"/>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24" name="テキスト ボックス 423"/>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25" name="テキスト ボックス 424"/>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26" name="テキスト ボックス 425"/>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27" name="グループ化 426"/>
            <p:cNvGrpSpPr>
              <a:grpSpLocks/>
            </p:cNvGrpSpPr>
            <p:nvPr/>
          </p:nvGrpSpPr>
          <p:grpSpPr>
            <a:xfrm>
              <a:off x="6600070" y="942833"/>
              <a:ext cx="229767" cy="229767"/>
              <a:chOff x="3051411" y="2134263"/>
              <a:chExt cx="665935" cy="668719"/>
            </a:xfrm>
          </p:grpSpPr>
          <p:sp>
            <p:nvSpPr>
              <p:cNvPr id="440" name="楕円 439"/>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1" name="フリーフォーム 44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8" name="グループ化 427"/>
            <p:cNvGrpSpPr/>
            <p:nvPr/>
          </p:nvGrpSpPr>
          <p:grpSpPr>
            <a:xfrm>
              <a:off x="5587947" y="945895"/>
              <a:ext cx="220013" cy="220228"/>
              <a:chOff x="2028283" y="2128421"/>
              <a:chExt cx="678044" cy="678705"/>
            </a:xfrm>
          </p:grpSpPr>
          <p:sp>
            <p:nvSpPr>
              <p:cNvPr id="437" name="楕円 436"/>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29" name="グループ化 428"/>
            <p:cNvGrpSpPr/>
            <p:nvPr/>
          </p:nvGrpSpPr>
          <p:grpSpPr>
            <a:xfrm>
              <a:off x="7401051" y="913444"/>
              <a:ext cx="279169" cy="275089"/>
              <a:chOff x="93443" y="1883892"/>
              <a:chExt cx="279169" cy="275089"/>
            </a:xfrm>
          </p:grpSpPr>
          <p:grpSp>
            <p:nvGrpSpPr>
              <p:cNvPr id="430" name="グループ化 429"/>
              <p:cNvGrpSpPr/>
              <p:nvPr/>
            </p:nvGrpSpPr>
            <p:grpSpPr>
              <a:xfrm>
                <a:off x="93443" y="1938753"/>
                <a:ext cx="220013" cy="220228"/>
                <a:chOff x="3286729" y="2128421"/>
                <a:chExt cx="678044" cy="678705"/>
              </a:xfrm>
            </p:grpSpPr>
            <p:sp>
              <p:nvSpPr>
                <p:cNvPr id="434" name="楕円 4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5" name="楕円 434"/>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フリーフォーム 4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1" name="楕円 430"/>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2" name="直線コネクタ 43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3" name="フリーフォーム 43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42" name="グループ化 441"/>
          <p:cNvGrpSpPr>
            <a:grpSpLocks/>
          </p:cNvGrpSpPr>
          <p:nvPr/>
        </p:nvGrpSpPr>
        <p:grpSpPr>
          <a:xfrm>
            <a:off x="4023017" y="2363912"/>
            <a:ext cx="229767" cy="229767"/>
            <a:chOff x="4234914" y="2134263"/>
            <a:chExt cx="665935" cy="668719"/>
          </a:xfrm>
        </p:grpSpPr>
        <p:sp>
          <p:nvSpPr>
            <p:cNvPr id="443" name="楕円 44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4" name="フリーフォーム 44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46" name="グループ化 445"/>
          <p:cNvGrpSpPr>
            <a:grpSpLocks/>
          </p:cNvGrpSpPr>
          <p:nvPr/>
        </p:nvGrpSpPr>
        <p:grpSpPr>
          <a:xfrm>
            <a:off x="4367760" y="2362706"/>
            <a:ext cx="229767" cy="229767"/>
            <a:chOff x="4234914" y="2134263"/>
            <a:chExt cx="665935" cy="668719"/>
          </a:xfrm>
        </p:grpSpPr>
        <p:sp>
          <p:nvSpPr>
            <p:cNvPr id="447" name="楕円 44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8" name="フリーフォーム 44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49" name="テキスト ボックス 448"/>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50" name="グループ化 449"/>
          <p:cNvGrpSpPr/>
          <p:nvPr/>
        </p:nvGrpSpPr>
        <p:grpSpPr>
          <a:xfrm>
            <a:off x="4169907" y="2798039"/>
            <a:ext cx="4806493" cy="470643"/>
            <a:chOff x="4139722" y="2755002"/>
            <a:chExt cx="4806493" cy="470643"/>
          </a:xfrm>
        </p:grpSpPr>
        <p:grpSp>
          <p:nvGrpSpPr>
            <p:cNvPr id="451" name="グループ化 450"/>
            <p:cNvGrpSpPr/>
            <p:nvPr/>
          </p:nvGrpSpPr>
          <p:grpSpPr>
            <a:xfrm>
              <a:off x="4844354" y="2755002"/>
              <a:ext cx="1133523" cy="430887"/>
              <a:chOff x="4141242" y="5041798"/>
              <a:chExt cx="1133523" cy="430887"/>
            </a:xfrm>
          </p:grpSpPr>
          <p:sp>
            <p:nvSpPr>
              <p:cNvPr id="462" name="テキスト ボックス 461"/>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63" name="角丸四角形 462"/>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52" name="グループ化 451"/>
            <p:cNvGrpSpPr/>
            <p:nvPr/>
          </p:nvGrpSpPr>
          <p:grpSpPr>
            <a:xfrm>
              <a:off x="6025040" y="2782900"/>
              <a:ext cx="1114236" cy="430887"/>
              <a:chOff x="4151994" y="5069696"/>
              <a:chExt cx="1114236" cy="430887"/>
            </a:xfrm>
          </p:grpSpPr>
          <p:sp>
            <p:nvSpPr>
              <p:cNvPr id="460" name="テキスト ボックス 459"/>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61" name="角丸四角形 460"/>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3" name="グループ化 452"/>
            <p:cNvGrpSpPr/>
            <p:nvPr/>
          </p:nvGrpSpPr>
          <p:grpSpPr>
            <a:xfrm>
              <a:off x="7184995" y="2871276"/>
              <a:ext cx="859625" cy="261610"/>
              <a:chOff x="4151730" y="5154945"/>
              <a:chExt cx="859625" cy="261610"/>
            </a:xfrm>
          </p:grpSpPr>
          <p:sp>
            <p:nvSpPr>
              <p:cNvPr id="458" name="テキスト ボックス 457"/>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59" name="角丸四角形 458"/>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4" name="グループ化 453"/>
            <p:cNvGrpSpPr/>
            <p:nvPr/>
          </p:nvGrpSpPr>
          <p:grpSpPr>
            <a:xfrm>
              <a:off x="8067318" y="2794758"/>
              <a:ext cx="878897" cy="430887"/>
              <a:chOff x="4133199" y="5079806"/>
              <a:chExt cx="878897" cy="430887"/>
            </a:xfrm>
          </p:grpSpPr>
          <p:sp>
            <p:nvSpPr>
              <p:cNvPr id="456" name="テキスト ボックス 455"/>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57" name="角丸四角形 456"/>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55" name="テキスト ボックス 454"/>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1269976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Test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1320300861"/>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Again, this time, we’re focusing on automating the construction of a system. Therefore, the test itself is not getting automated.</a:t>
            </a:r>
          </a:p>
          <a:p>
            <a:endParaRPr kumimoji="1" lang="en-US" altLang="ja-JP" dirty="0">
              <a:latin typeface="+mn-ea"/>
            </a:endParaRPr>
          </a:p>
          <a:p>
            <a:r>
              <a:rPr lang="en-US" altLang="ja-JP" dirty="0" smtClean="0">
                <a:latin typeface="+mn-ea"/>
              </a:rPr>
              <a:t>Similar to the production phase, the QCD/process will change if the test phase is automated.</a:t>
            </a:r>
            <a:endParaRPr kumimoji="1" lang="en-US" altLang="ja-JP"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378790"/>
            <a:chOff x="5884207" y="4971256"/>
            <a:chExt cx="1809222" cy="1378790"/>
          </a:xfrm>
        </p:grpSpPr>
        <p:grpSp>
          <p:nvGrpSpPr>
            <p:cNvPr id="285" name="グループ化 284"/>
            <p:cNvGrpSpPr/>
            <p:nvPr/>
          </p:nvGrpSpPr>
          <p:grpSpPr>
            <a:xfrm>
              <a:off x="5931768" y="5202599"/>
              <a:ext cx="1761661" cy="1147447"/>
              <a:chOff x="3575650" y="3645030"/>
              <a:chExt cx="1761661"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35358" cy="1147447"/>
                <a:chOff x="3859824" y="3656220"/>
                <a:chExt cx="1535358" cy="1147447"/>
              </a:xfrm>
            </p:grpSpPr>
            <p:sp>
              <p:nvSpPr>
                <p:cNvPr id="293" name="角丸四角形 292"/>
                <p:cNvSpPr/>
                <p:nvPr/>
              </p:nvSpPr>
              <p:spPr bwMode="auto">
                <a:xfrm>
                  <a:off x="3859824" y="3656220"/>
                  <a:ext cx="1535358"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Test</a:t>
                  </a:r>
                  <a:br>
                    <a:rPr lang="en-US" altLang="ja-JP" sz="1200" b="1" dirty="0" smtClean="0"/>
                  </a:br>
                  <a:r>
                    <a:rPr lang="en-US" altLang="ja-JP" sz="1200" b="1" dirty="0" smtClean="0"/>
                    <a:t>design documents</a:t>
                  </a:r>
                  <a:endParaRPr lang="ja-JP" altLang="en-US" sz="1200" b="1" dirty="0"/>
                </a:p>
              </p:txBody>
            </p:sp>
            <p:sp>
              <p:nvSpPr>
                <p:cNvPr id="294" name="テキスト ボックス 293"/>
                <p:cNvSpPr txBox="1"/>
                <p:nvPr/>
              </p:nvSpPr>
              <p:spPr>
                <a:xfrm>
                  <a:off x="3859882" y="4342002"/>
                  <a:ext cx="1258230" cy="461665"/>
                </a:xfrm>
                <a:prstGeom prst="rect">
                  <a:avLst/>
                </a:prstGeom>
                <a:noFill/>
              </p:spPr>
              <p:txBody>
                <a:bodyPr wrap="none" rtlCol="0">
                  <a:spAutoFit/>
                </a:bodyPr>
                <a:lstStyle/>
                <a:p>
                  <a:r>
                    <a:rPr kumimoji="1" lang="ja-JP" altLang="en-US" sz="1200" b="1" dirty="0" smtClean="0"/>
                    <a:t>・</a:t>
                  </a:r>
                  <a:r>
                    <a:rPr lang="en-US" altLang="ja-JP" sz="1200" b="1" dirty="0" smtClean="0"/>
                    <a:t>Test</a:t>
                  </a:r>
                  <a:r>
                    <a:rPr lang="ja-JP" altLang="en-US" sz="1200" b="1" dirty="0"/>
                    <a:t> </a:t>
                  </a:r>
                  <a:r>
                    <a:rPr lang="en-US" altLang="ja-JP" sz="1200" b="1" dirty="0" smtClean="0"/>
                    <a:t>design</a:t>
                  </a:r>
                  <a:br>
                    <a:rPr lang="en-US" altLang="ja-JP" sz="1200" b="1" dirty="0" smtClean="0"/>
                  </a:b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Run tests</a:t>
                  </a:r>
                  <a:endParaRPr lang="ja-JP" altLang="en-US" sz="1200" b="1" dirty="0"/>
                </a:p>
              </p:txBody>
            </p:sp>
            <p:sp>
              <p:nvSpPr>
                <p:cNvPr id="452" name="テキスト ボックス 451"/>
                <p:cNvSpPr txBox="1"/>
                <p:nvPr/>
              </p:nvSpPr>
              <p:spPr>
                <a:xfrm>
                  <a:off x="3859882" y="4342002"/>
                  <a:ext cx="1275862" cy="276999"/>
                </a:xfrm>
                <a:prstGeom prst="rect">
                  <a:avLst/>
                </a:prstGeom>
                <a:noFill/>
              </p:spPr>
              <p:txBody>
                <a:bodyPr wrap="none" rtlCol="0">
                  <a:spAutoFit/>
                </a:bodyPr>
                <a:lstStyle/>
                <a:p>
                  <a:r>
                    <a:rPr kumimoji="1" lang="ja-JP" altLang="en-US" sz="1200" b="1" dirty="0" smtClean="0"/>
                    <a:t>・</a:t>
                  </a:r>
                  <a:r>
                    <a:rPr kumimoji="1" lang="en-US" altLang="ja-JP" sz="1200" b="1" dirty="0" smtClean="0"/>
                    <a:t>Test</a:t>
                  </a:r>
                  <a:r>
                    <a:rPr lang="ja-JP" altLang="en-US" sz="1200" b="1" dirty="0"/>
                    <a:t> </a:t>
                  </a:r>
                  <a:r>
                    <a:rPr lang="en-US" altLang="ja-JP" sz="1200" b="1" dirty="0" smtClean="0"/>
                    <a:t>results</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160" name="グループ化 159"/>
          <p:cNvGrpSpPr/>
          <p:nvPr/>
        </p:nvGrpSpPr>
        <p:grpSpPr>
          <a:xfrm>
            <a:off x="3344143" y="4878223"/>
            <a:ext cx="1809222" cy="1378790"/>
            <a:chOff x="5884207" y="4971256"/>
            <a:chExt cx="1809222" cy="1378790"/>
          </a:xfrm>
        </p:grpSpPr>
        <p:grpSp>
          <p:nvGrpSpPr>
            <p:cNvPr id="161" name="グループ化 160"/>
            <p:cNvGrpSpPr/>
            <p:nvPr/>
          </p:nvGrpSpPr>
          <p:grpSpPr>
            <a:xfrm>
              <a:off x="5931768" y="5202599"/>
              <a:ext cx="1761661" cy="1147447"/>
              <a:chOff x="3575650" y="3645030"/>
              <a:chExt cx="1761661"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557358" cy="1147447"/>
                <a:chOff x="3859824" y="3656220"/>
                <a:chExt cx="1557358" cy="1147447"/>
              </a:xfrm>
            </p:grpSpPr>
            <p:sp>
              <p:nvSpPr>
                <p:cNvPr id="165" name="角丸四角形 164"/>
                <p:cNvSpPr/>
                <p:nvPr/>
              </p:nvSpPr>
              <p:spPr bwMode="auto">
                <a:xfrm>
                  <a:off x="3859824" y="3656220"/>
                  <a:ext cx="1557358"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Test</a:t>
                  </a:r>
                  <a:br>
                    <a:rPr lang="en-US" altLang="ja-JP" sz="1200" b="1" dirty="0"/>
                  </a:br>
                  <a:r>
                    <a:rPr lang="en-US" altLang="ja-JP" sz="1200" b="1" dirty="0"/>
                    <a:t>design documents</a:t>
                  </a:r>
                  <a:endParaRPr lang="ja-JP" altLang="en-US" sz="1200" b="1" dirty="0"/>
                </a:p>
              </p:txBody>
            </p:sp>
            <p:sp>
              <p:nvSpPr>
                <p:cNvPr id="166" name="テキスト ボックス 165"/>
                <p:cNvSpPr txBox="1"/>
                <p:nvPr/>
              </p:nvSpPr>
              <p:spPr>
                <a:xfrm>
                  <a:off x="3859882" y="4342002"/>
                  <a:ext cx="1258230" cy="461665"/>
                </a:xfrm>
                <a:prstGeom prst="rect">
                  <a:avLst/>
                </a:prstGeom>
                <a:noFill/>
              </p:spPr>
              <p:txBody>
                <a:bodyPr wrap="none" rtlCol="0">
                  <a:spAutoFit/>
                </a:bodyPr>
                <a:lstStyle/>
                <a:p>
                  <a:r>
                    <a:rPr lang="ja-JP" altLang="en-US" sz="1200" b="1" dirty="0"/>
                    <a:t>・</a:t>
                  </a:r>
                  <a:r>
                    <a:rPr lang="en-US" altLang="ja-JP" sz="1200" b="1" dirty="0"/>
                    <a:t>Test</a:t>
                  </a:r>
                  <a:r>
                    <a:rPr lang="ja-JP" altLang="en-US" sz="1200" b="1" dirty="0"/>
                    <a:t> </a:t>
                  </a:r>
                  <a:r>
                    <a:rPr lang="en-US" altLang="ja-JP" sz="1200" b="1" dirty="0"/>
                    <a:t>design</a:t>
                  </a:r>
                  <a:br>
                    <a:rPr lang="en-US" altLang="ja-JP" sz="1200" b="1" dirty="0"/>
                  </a:br>
                  <a:r>
                    <a:rPr lang="en-US" altLang="ja-JP" sz="1200" b="1" dirty="0"/>
                    <a:t>document</a:t>
                  </a:r>
                  <a:endParaRPr lang="ja-JP" altLang="en-US" sz="1200" b="1" dirty="0"/>
                </a:p>
              </p:txBody>
            </p:sp>
          </p:grpSp>
        </p:grpSp>
        <p:sp>
          <p:nvSpPr>
            <p:cNvPr id="162" name="テキスト ボックス 16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Run tests</a:t>
                  </a:r>
                  <a:endParaRPr lang="ja-JP" altLang="en-US" sz="1200" b="1" dirty="0"/>
                </a:p>
              </p:txBody>
            </p:sp>
            <p:sp>
              <p:nvSpPr>
                <p:cNvPr id="174" name="テキスト ボックス 173"/>
                <p:cNvSpPr txBox="1"/>
                <p:nvPr/>
              </p:nvSpPr>
              <p:spPr>
                <a:xfrm>
                  <a:off x="3859882" y="4342002"/>
                  <a:ext cx="1275862" cy="276999"/>
                </a:xfrm>
                <a:prstGeom prst="rect">
                  <a:avLst/>
                </a:prstGeom>
                <a:noFill/>
              </p:spPr>
              <p:txBody>
                <a:bodyPr wrap="none" rtlCol="0">
                  <a:spAutoFit/>
                </a:bodyPr>
                <a:lstStyle/>
                <a:p>
                  <a:r>
                    <a:rPr kumimoji="1" lang="ja-JP" altLang="en-US" sz="1200" b="1" dirty="0" smtClean="0"/>
                    <a:t>・</a:t>
                  </a:r>
                  <a:r>
                    <a:rPr kumimoji="1" lang="en-US" altLang="ja-JP" sz="1200" b="1" dirty="0" smtClean="0"/>
                    <a:t>Test</a:t>
                  </a:r>
                  <a:r>
                    <a:rPr lang="ja-JP" altLang="en-US" sz="1200" b="1" dirty="0"/>
                    <a:t> </a:t>
                  </a:r>
                  <a:r>
                    <a:rPr lang="en-US" altLang="ja-JP" sz="1200" b="1" dirty="0" smtClean="0"/>
                    <a:t>results</a:t>
                  </a:r>
                  <a:endParaRPr kumimoji="1" lang="ja-JP" altLang="en-US" sz="1200" b="1" dirty="0"/>
                </a:p>
              </p:txBody>
            </p:sp>
          </p:grpSp>
        </p:grpSp>
        <p:sp>
          <p:nvSpPr>
            <p:cNvPr id="170" name="テキスト ボックス 169"/>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graphicFrame>
        <p:nvGraphicFramePr>
          <p:cNvPr id="271" name="表 270"/>
          <p:cNvGraphicFramePr>
            <a:graphicFrameLocks noGrp="1"/>
          </p:cNvGraphicFramePr>
          <p:nvPr>
            <p:extLst>
              <p:ext uri="{D42A27DB-BD31-4B8C-83A1-F6EECF244321}">
                <p14:modId xmlns:p14="http://schemas.microsoft.com/office/powerpoint/2010/main" val="1277153929"/>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Release</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2" name="グループ化 271"/>
          <p:cNvGrpSpPr/>
          <p:nvPr/>
        </p:nvGrpSpPr>
        <p:grpSpPr>
          <a:xfrm>
            <a:off x="1550412" y="2368925"/>
            <a:ext cx="220013" cy="220228"/>
            <a:chOff x="3286729" y="2128421"/>
            <a:chExt cx="678044" cy="678705"/>
          </a:xfrm>
        </p:grpSpPr>
        <p:sp>
          <p:nvSpPr>
            <p:cNvPr id="273" name="楕円 2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楕円 2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フリーフォーム 2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6" name="グループ化 275"/>
          <p:cNvGrpSpPr/>
          <p:nvPr/>
        </p:nvGrpSpPr>
        <p:grpSpPr>
          <a:xfrm>
            <a:off x="1548320" y="2002354"/>
            <a:ext cx="220013" cy="220228"/>
            <a:chOff x="3286729" y="2128421"/>
            <a:chExt cx="678044" cy="678705"/>
          </a:xfrm>
        </p:grpSpPr>
        <p:sp>
          <p:nvSpPr>
            <p:cNvPr id="277" name="楕円 2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8" name="楕円 2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フリーフォーム 2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0" name="グループ化 279"/>
          <p:cNvGrpSpPr/>
          <p:nvPr/>
        </p:nvGrpSpPr>
        <p:grpSpPr>
          <a:xfrm>
            <a:off x="1903185" y="2002713"/>
            <a:ext cx="220013" cy="220228"/>
            <a:chOff x="3286729" y="2128421"/>
            <a:chExt cx="678044" cy="678705"/>
          </a:xfrm>
        </p:grpSpPr>
        <p:sp>
          <p:nvSpPr>
            <p:cNvPr id="281" name="楕円 2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2" name="楕円 2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フリーフォーム 2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8" name="グループ化 287"/>
          <p:cNvGrpSpPr/>
          <p:nvPr/>
        </p:nvGrpSpPr>
        <p:grpSpPr>
          <a:xfrm>
            <a:off x="2229672" y="2002354"/>
            <a:ext cx="220013" cy="220228"/>
            <a:chOff x="3286729" y="2128421"/>
            <a:chExt cx="678044" cy="678705"/>
          </a:xfrm>
        </p:grpSpPr>
        <p:sp>
          <p:nvSpPr>
            <p:cNvPr id="289" name="楕円 2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0" name="楕円 2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5" name="グループ化 294"/>
          <p:cNvGrpSpPr/>
          <p:nvPr/>
        </p:nvGrpSpPr>
        <p:grpSpPr>
          <a:xfrm>
            <a:off x="2604974" y="2368925"/>
            <a:ext cx="220013" cy="220228"/>
            <a:chOff x="3286729" y="2128421"/>
            <a:chExt cx="678044" cy="678705"/>
          </a:xfrm>
        </p:grpSpPr>
        <p:sp>
          <p:nvSpPr>
            <p:cNvPr id="296" name="楕円 2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楕円 2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フリーフォーム 2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9" name="グループ化 298"/>
          <p:cNvGrpSpPr/>
          <p:nvPr/>
        </p:nvGrpSpPr>
        <p:grpSpPr>
          <a:xfrm>
            <a:off x="2602882" y="2002354"/>
            <a:ext cx="220013" cy="220228"/>
            <a:chOff x="3286729" y="2128421"/>
            <a:chExt cx="678044" cy="678705"/>
          </a:xfrm>
        </p:grpSpPr>
        <p:sp>
          <p:nvSpPr>
            <p:cNvPr id="300" name="楕円 2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1" name="楕円 3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フリーフォーム 3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3" name="グループ化 302"/>
          <p:cNvGrpSpPr/>
          <p:nvPr/>
        </p:nvGrpSpPr>
        <p:grpSpPr>
          <a:xfrm>
            <a:off x="2949784" y="2369284"/>
            <a:ext cx="220013" cy="220228"/>
            <a:chOff x="3286729" y="2128421"/>
            <a:chExt cx="678044" cy="678705"/>
          </a:xfrm>
        </p:grpSpPr>
        <p:sp>
          <p:nvSpPr>
            <p:cNvPr id="304" name="楕円 3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5" name="楕円 3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7" name="グループ化 306"/>
          <p:cNvGrpSpPr/>
          <p:nvPr/>
        </p:nvGrpSpPr>
        <p:grpSpPr>
          <a:xfrm>
            <a:off x="2947692" y="2002713"/>
            <a:ext cx="220013" cy="220228"/>
            <a:chOff x="3286729" y="2128421"/>
            <a:chExt cx="678044" cy="678705"/>
          </a:xfrm>
        </p:grpSpPr>
        <p:sp>
          <p:nvSpPr>
            <p:cNvPr id="308" name="楕円 30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楕円 30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フリーフォーム 3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1" name="グループ化 310"/>
          <p:cNvGrpSpPr/>
          <p:nvPr/>
        </p:nvGrpSpPr>
        <p:grpSpPr>
          <a:xfrm>
            <a:off x="3276271" y="2368925"/>
            <a:ext cx="220013" cy="220228"/>
            <a:chOff x="3286729" y="2128421"/>
            <a:chExt cx="678044" cy="678705"/>
          </a:xfrm>
        </p:grpSpPr>
        <p:sp>
          <p:nvSpPr>
            <p:cNvPr id="312" name="楕円 31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3" name="楕円 31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フリーフォーム 3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5" name="グループ化 314"/>
          <p:cNvGrpSpPr/>
          <p:nvPr/>
        </p:nvGrpSpPr>
        <p:grpSpPr>
          <a:xfrm>
            <a:off x="3274179" y="2002354"/>
            <a:ext cx="220013" cy="220228"/>
            <a:chOff x="3286729" y="2128421"/>
            <a:chExt cx="678044" cy="678705"/>
          </a:xfrm>
        </p:grpSpPr>
        <p:sp>
          <p:nvSpPr>
            <p:cNvPr id="316" name="楕円 31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7" name="楕円 31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フリーフォーム 3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9" name="グループ化 318"/>
          <p:cNvGrpSpPr/>
          <p:nvPr/>
        </p:nvGrpSpPr>
        <p:grpSpPr>
          <a:xfrm>
            <a:off x="3674505" y="2003826"/>
            <a:ext cx="220013" cy="220228"/>
            <a:chOff x="3286729" y="2128421"/>
            <a:chExt cx="678044" cy="678705"/>
          </a:xfrm>
        </p:grpSpPr>
        <p:sp>
          <p:nvSpPr>
            <p:cNvPr id="320" name="楕円 3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楕円 32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フリーフォーム 3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3" name="グループ化 322"/>
          <p:cNvGrpSpPr/>
          <p:nvPr/>
        </p:nvGrpSpPr>
        <p:grpSpPr>
          <a:xfrm>
            <a:off x="4024648" y="2004255"/>
            <a:ext cx="220013" cy="220228"/>
            <a:chOff x="3286729" y="2128421"/>
            <a:chExt cx="678044" cy="678705"/>
          </a:xfrm>
        </p:grpSpPr>
        <p:sp>
          <p:nvSpPr>
            <p:cNvPr id="324" name="楕円 32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5" name="楕円 32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フリーフォーム 3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7" name="グループ化 326"/>
          <p:cNvGrpSpPr/>
          <p:nvPr/>
        </p:nvGrpSpPr>
        <p:grpSpPr>
          <a:xfrm>
            <a:off x="4375176" y="2004254"/>
            <a:ext cx="220013" cy="220228"/>
            <a:chOff x="3286729" y="2128421"/>
            <a:chExt cx="678044" cy="678705"/>
          </a:xfrm>
        </p:grpSpPr>
        <p:sp>
          <p:nvSpPr>
            <p:cNvPr id="328" name="楕円 32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9" name="楕円 32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フリーフォーム 3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1" name="グループ化 330"/>
          <p:cNvGrpSpPr/>
          <p:nvPr/>
        </p:nvGrpSpPr>
        <p:grpSpPr>
          <a:xfrm>
            <a:off x="4779561" y="2375068"/>
            <a:ext cx="220013" cy="220228"/>
            <a:chOff x="3286729" y="2128421"/>
            <a:chExt cx="678044" cy="678705"/>
          </a:xfrm>
        </p:grpSpPr>
        <p:sp>
          <p:nvSpPr>
            <p:cNvPr id="332" name="楕円 33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3" name="楕円 33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フリーフォーム 3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5" name="グループ化 334"/>
          <p:cNvGrpSpPr/>
          <p:nvPr/>
        </p:nvGrpSpPr>
        <p:grpSpPr>
          <a:xfrm>
            <a:off x="4777469" y="2008497"/>
            <a:ext cx="220013" cy="220228"/>
            <a:chOff x="3286729" y="2128421"/>
            <a:chExt cx="678044" cy="678705"/>
          </a:xfrm>
        </p:grpSpPr>
        <p:sp>
          <p:nvSpPr>
            <p:cNvPr id="336" name="楕円 33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7" name="楕円 33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フリーフォーム 3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9" name="グループ化 338"/>
          <p:cNvGrpSpPr/>
          <p:nvPr/>
        </p:nvGrpSpPr>
        <p:grpSpPr>
          <a:xfrm>
            <a:off x="5124371" y="2375427"/>
            <a:ext cx="220013" cy="220228"/>
            <a:chOff x="3286729" y="2128421"/>
            <a:chExt cx="678044" cy="678705"/>
          </a:xfrm>
        </p:grpSpPr>
        <p:sp>
          <p:nvSpPr>
            <p:cNvPr id="340" name="楕円 33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1" name="楕円 34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フリーフォーム 3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3" name="グループ化 342"/>
          <p:cNvGrpSpPr/>
          <p:nvPr/>
        </p:nvGrpSpPr>
        <p:grpSpPr>
          <a:xfrm>
            <a:off x="5122279" y="2008856"/>
            <a:ext cx="220013" cy="220228"/>
            <a:chOff x="3286729" y="2128421"/>
            <a:chExt cx="678044" cy="678705"/>
          </a:xfrm>
        </p:grpSpPr>
        <p:sp>
          <p:nvSpPr>
            <p:cNvPr id="344" name="楕円 34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5" name="楕円 34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フリーフォーム 3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7" name="グループ化 346"/>
          <p:cNvGrpSpPr/>
          <p:nvPr/>
        </p:nvGrpSpPr>
        <p:grpSpPr>
          <a:xfrm>
            <a:off x="5450858" y="2375068"/>
            <a:ext cx="220013" cy="220228"/>
            <a:chOff x="3286729" y="2128421"/>
            <a:chExt cx="678044" cy="678705"/>
          </a:xfrm>
        </p:grpSpPr>
        <p:sp>
          <p:nvSpPr>
            <p:cNvPr id="348" name="楕円 34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9" name="楕円 34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フリーフォーム 34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1" name="グループ化 350"/>
          <p:cNvGrpSpPr/>
          <p:nvPr/>
        </p:nvGrpSpPr>
        <p:grpSpPr>
          <a:xfrm>
            <a:off x="5448766" y="2008497"/>
            <a:ext cx="220013" cy="220228"/>
            <a:chOff x="3286729" y="2128421"/>
            <a:chExt cx="678044" cy="678705"/>
          </a:xfrm>
        </p:grpSpPr>
        <p:sp>
          <p:nvSpPr>
            <p:cNvPr id="352" name="楕円 35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3" name="楕円 35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フリーフォーム 35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5" name="グループ化 354"/>
          <p:cNvGrpSpPr/>
          <p:nvPr/>
        </p:nvGrpSpPr>
        <p:grpSpPr>
          <a:xfrm>
            <a:off x="5863875" y="1997623"/>
            <a:ext cx="220013" cy="220228"/>
            <a:chOff x="3286729" y="2128421"/>
            <a:chExt cx="678044" cy="678705"/>
          </a:xfrm>
        </p:grpSpPr>
        <p:sp>
          <p:nvSpPr>
            <p:cNvPr id="356" name="楕円 35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7" name="楕円 35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フリーフォーム 3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9" name="グループ化 358"/>
          <p:cNvGrpSpPr/>
          <p:nvPr/>
        </p:nvGrpSpPr>
        <p:grpSpPr>
          <a:xfrm>
            <a:off x="6223925" y="1997982"/>
            <a:ext cx="220013" cy="220228"/>
            <a:chOff x="3286729" y="2128421"/>
            <a:chExt cx="678044" cy="678705"/>
          </a:xfrm>
        </p:grpSpPr>
        <p:sp>
          <p:nvSpPr>
            <p:cNvPr id="360" name="楕円 35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1" name="楕円 36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フリーフォーム 3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3" name="グループ化 362"/>
          <p:cNvGrpSpPr/>
          <p:nvPr/>
        </p:nvGrpSpPr>
        <p:grpSpPr>
          <a:xfrm>
            <a:off x="6550412" y="1997623"/>
            <a:ext cx="220013" cy="220228"/>
            <a:chOff x="3286729" y="2128421"/>
            <a:chExt cx="678044" cy="678705"/>
          </a:xfrm>
        </p:grpSpPr>
        <p:sp>
          <p:nvSpPr>
            <p:cNvPr id="364" name="楕円 36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5" name="楕円 36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フリーフォーム 3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7" name="グループ化 366"/>
          <p:cNvGrpSpPr/>
          <p:nvPr/>
        </p:nvGrpSpPr>
        <p:grpSpPr>
          <a:xfrm>
            <a:off x="6969231" y="2368925"/>
            <a:ext cx="220013" cy="220228"/>
            <a:chOff x="3286729" y="2128421"/>
            <a:chExt cx="678044" cy="678705"/>
          </a:xfrm>
        </p:grpSpPr>
        <p:sp>
          <p:nvSpPr>
            <p:cNvPr id="368" name="楕円 36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9" name="楕円 36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1" name="グループ化 370"/>
          <p:cNvGrpSpPr/>
          <p:nvPr/>
        </p:nvGrpSpPr>
        <p:grpSpPr>
          <a:xfrm>
            <a:off x="6967139" y="2002354"/>
            <a:ext cx="220013" cy="220228"/>
            <a:chOff x="3286729" y="2128421"/>
            <a:chExt cx="678044" cy="678705"/>
          </a:xfrm>
        </p:grpSpPr>
        <p:sp>
          <p:nvSpPr>
            <p:cNvPr id="372" name="楕円 3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楕円 3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フリーフォーム 3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5" name="グループ化 374"/>
          <p:cNvGrpSpPr/>
          <p:nvPr/>
        </p:nvGrpSpPr>
        <p:grpSpPr>
          <a:xfrm>
            <a:off x="7329281" y="2369284"/>
            <a:ext cx="220013" cy="220228"/>
            <a:chOff x="3286729" y="2128421"/>
            <a:chExt cx="678044" cy="678705"/>
          </a:xfrm>
        </p:grpSpPr>
        <p:sp>
          <p:nvSpPr>
            <p:cNvPr id="376" name="楕円 3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7" name="楕円 37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フリーフォーム 3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9" name="グループ化 378"/>
          <p:cNvGrpSpPr/>
          <p:nvPr/>
        </p:nvGrpSpPr>
        <p:grpSpPr>
          <a:xfrm>
            <a:off x="7327189" y="2002713"/>
            <a:ext cx="220013" cy="220228"/>
            <a:chOff x="3286729" y="2128421"/>
            <a:chExt cx="678044" cy="678705"/>
          </a:xfrm>
        </p:grpSpPr>
        <p:sp>
          <p:nvSpPr>
            <p:cNvPr id="380" name="楕円 37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1" name="楕円 38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フリーフォーム 3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3" name="グループ化 382"/>
          <p:cNvGrpSpPr/>
          <p:nvPr/>
        </p:nvGrpSpPr>
        <p:grpSpPr>
          <a:xfrm>
            <a:off x="7655768" y="2368925"/>
            <a:ext cx="220013" cy="220228"/>
            <a:chOff x="3286729" y="2128421"/>
            <a:chExt cx="678044" cy="678705"/>
          </a:xfrm>
        </p:grpSpPr>
        <p:sp>
          <p:nvSpPr>
            <p:cNvPr id="384" name="楕円 38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5" name="楕円 38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7" name="グループ化 386"/>
          <p:cNvGrpSpPr/>
          <p:nvPr/>
        </p:nvGrpSpPr>
        <p:grpSpPr>
          <a:xfrm>
            <a:off x="7653676" y="2002354"/>
            <a:ext cx="220013" cy="220228"/>
            <a:chOff x="3286729" y="2128421"/>
            <a:chExt cx="678044" cy="678705"/>
          </a:xfrm>
        </p:grpSpPr>
        <p:sp>
          <p:nvSpPr>
            <p:cNvPr id="388" name="楕円 38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楕円 38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1" name="グループ化 390"/>
          <p:cNvGrpSpPr/>
          <p:nvPr/>
        </p:nvGrpSpPr>
        <p:grpSpPr>
          <a:xfrm>
            <a:off x="8049389" y="2002354"/>
            <a:ext cx="220013" cy="220228"/>
            <a:chOff x="3286729" y="2128421"/>
            <a:chExt cx="678044" cy="678705"/>
          </a:xfrm>
        </p:grpSpPr>
        <p:sp>
          <p:nvSpPr>
            <p:cNvPr id="392" name="楕円 39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楕円 39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フリーフォーム 3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5" name="グループ化 394"/>
          <p:cNvGrpSpPr/>
          <p:nvPr/>
        </p:nvGrpSpPr>
        <p:grpSpPr>
          <a:xfrm>
            <a:off x="8394199" y="2002713"/>
            <a:ext cx="220013" cy="220228"/>
            <a:chOff x="3286729" y="2128421"/>
            <a:chExt cx="678044" cy="678705"/>
          </a:xfrm>
        </p:grpSpPr>
        <p:sp>
          <p:nvSpPr>
            <p:cNvPr id="396" name="楕円 3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7" name="楕円 3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9" name="グループ化 398"/>
          <p:cNvGrpSpPr/>
          <p:nvPr/>
        </p:nvGrpSpPr>
        <p:grpSpPr>
          <a:xfrm>
            <a:off x="8720686" y="2002354"/>
            <a:ext cx="220013" cy="220228"/>
            <a:chOff x="3286729" y="2128421"/>
            <a:chExt cx="678044" cy="678705"/>
          </a:xfrm>
        </p:grpSpPr>
        <p:sp>
          <p:nvSpPr>
            <p:cNvPr id="400" name="楕円 3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楕円 4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3" name="グループ化 402"/>
          <p:cNvGrpSpPr>
            <a:grpSpLocks/>
          </p:cNvGrpSpPr>
          <p:nvPr/>
        </p:nvGrpSpPr>
        <p:grpSpPr>
          <a:xfrm>
            <a:off x="5858565" y="2356479"/>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a:grpSpLocks/>
          </p:cNvGrpSpPr>
          <p:nvPr/>
        </p:nvGrpSpPr>
        <p:grpSpPr>
          <a:xfrm>
            <a:off x="6221704" y="2355273"/>
            <a:ext cx="229767" cy="229767"/>
            <a:chOff x="4234914" y="2134263"/>
            <a:chExt cx="665935" cy="668719"/>
          </a:xfrm>
        </p:grpSpPr>
        <p:sp>
          <p:nvSpPr>
            <p:cNvPr id="407" name="楕円 40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8" name="フリーフォーム 4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9" name="グループ化 408"/>
          <p:cNvGrpSpPr>
            <a:grpSpLocks/>
          </p:cNvGrpSpPr>
          <p:nvPr/>
        </p:nvGrpSpPr>
        <p:grpSpPr>
          <a:xfrm>
            <a:off x="6545271" y="2355526"/>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8030050" y="2356226"/>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8393189" y="2355020"/>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716756" y="2355273"/>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3668816" y="2360802"/>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p:nvPr/>
        </p:nvGrpSpPr>
        <p:grpSpPr>
          <a:xfrm>
            <a:off x="1909423" y="2312487"/>
            <a:ext cx="279169" cy="275089"/>
            <a:chOff x="93443" y="1883892"/>
            <a:chExt cx="279169" cy="275089"/>
          </a:xfrm>
        </p:grpSpPr>
        <p:grpSp>
          <p:nvGrpSpPr>
            <p:cNvPr id="425" name="グループ化 424"/>
            <p:cNvGrpSpPr/>
            <p:nvPr/>
          </p:nvGrpSpPr>
          <p:grpSpPr>
            <a:xfrm>
              <a:off x="93443" y="1938753"/>
              <a:ext cx="220013" cy="220228"/>
              <a:chOff x="3286729" y="2128421"/>
              <a:chExt cx="678044" cy="678705"/>
            </a:xfrm>
          </p:grpSpPr>
          <p:sp>
            <p:nvSpPr>
              <p:cNvPr id="429" name="楕円 4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楕円 4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1" name="フリーフォーム 4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6" name="楕円 42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27" name="直線コネクタ 42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8" name="フリーフォーム 42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2" name="グループ化 431"/>
          <p:cNvGrpSpPr/>
          <p:nvPr/>
        </p:nvGrpSpPr>
        <p:grpSpPr>
          <a:xfrm>
            <a:off x="2232005" y="2312886"/>
            <a:ext cx="279169" cy="275089"/>
            <a:chOff x="93443" y="1883892"/>
            <a:chExt cx="279169" cy="275089"/>
          </a:xfrm>
        </p:grpSpPr>
        <p:grpSp>
          <p:nvGrpSpPr>
            <p:cNvPr id="433" name="グループ化 432"/>
            <p:cNvGrpSpPr/>
            <p:nvPr/>
          </p:nvGrpSpPr>
          <p:grpSpPr>
            <a:xfrm>
              <a:off x="93443" y="1938753"/>
              <a:ext cx="220013" cy="220228"/>
              <a:chOff x="3286729" y="2128421"/>
              <a:chExt cx="678044" cy="678705"/>
            </a:xfrm>
          </p:grpSpPr>
          <p:sp>
            <p:nvSpPr>
              <p:cNvPr id="437" name="楕円 4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4" name="楕円 43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5" name="直線コネクタ 43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6" name="フリーフォーム 43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正方形/長方形 439"/>
          <p:cNvSpPr/>
          <p:nvPr/>
        </p:nvSpPr>
        <p:spPr bwMode="auto">
          <a:xfrm>
            <a:off x="6886229" y="1309073"/>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41" name="グループ化 440"/>
          <p:cNvGrpSpPr/>
          <p:nvPr/>
        </p:nvGrpSpPr>
        <p:grpSpPr>
          <a:xfrm>
            <a:off x="4711998" y="854083"/>
            <a:ext cx="3097558" cy="430887"/>
            <a:chOff x="4711998" y="854083"/>
            <a:chExt cx="3097558" cy="430887"/>
          </a:xfrm>
        </p:grpSpPr>
        <p:sp>
          <p:nvSpPr>
            <p:cNvPr id="442" name="テキスト ボックス 441"/>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43" name="テキスト ボックス 442"/>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44" name="テキスト ボックス 443"/>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53" name="テキスト ボックス 45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54" name="グループ化 453"/>
            <p:cNvGrpSpPr>
              <a:grpSpLocks/>
            </p:cNvGrpSpPr>
            <p:nvPr/>
          </p:nvGrpSpPr>
          <p:grpSpPr>
            <a:xfrm>
              <a:off x="6600070" y="942833"/>
              <a:ext cx="229767" cy="229767"/>
              <a:chOff x="3051411" y="2134263"/>
              <a:chExt cx="665935" cy="668719"/>
            </a:xfrm>
          </p:grpSpPr>
          <p:sp>
            <p:nvSpPr>
              <p:cNvPr id="467" name="楕円 466"/>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8" name="フリーフォーム 467"/>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55" name="グループ化 454"/>
            <p:cNvGrpSpPr/>
            <p:nvPr/>
          </p:nvGrpSpPr>
          <p:grpSpPr>
            <a:xfrm>
              <a:off x="5587947" y="945895"/>
              <a:ext cx="220013" cy="220228"/>
              <a:chOff x="2028283" y="2128421"/>
              <a:chExt cx="678044" cy="678705"/>
            </a:xfrm>
          </p:grpSpPr>
          <p:sp>
            <p:nvSpPr>
              <p:cNvPr id="464" name="楕円 463"/>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5" name="楕円 464"/>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フリーフォーム 465"/>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56" name="グループ化 455"/>
            <p:cNvGrpSpPr/>
            <p:nvPr/>
          </p:nvGrpSpPr>
          <p:grpSpPr>
            <a:xfrm>
              <a:off x="7401051" y="913444"/>
              <a:ext cx="279169" cy="275089"/>
              <a:chOff x="93443" y="1883892"/>
              <a:chExt cx="279169" cy="275089"/>
            </a:xfrm>
          </p:grpSpPr>
          <p:grpSp>
            <p:nvGrpSpPr>
              <p:cNvPr id="457" name="グループ化 456"/>
              <p:cNvGrpSpPr/>
              <p:nvPr/>
            </p:nvGrpSpPr>
            <p:grpSpPr>
              <a:xfrm>
                <a:off x="93443" y="1938753"/>
                <a:ext cx="220013" cy="220228"/>
                <a:chOff x="3286729" y="2128421"/>
                <a:chExt cx="678044" cy="678705"/>
              </a:xfrm>
            </p:grpSpPr>
            <p:sp>
              <p:nvSpPr>
                <p:cNvPr id="461" name="楕円 4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2" name="楕円 461"/>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3" name="フリーフォーム 4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58" name="楕円 45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9" name="直線コネクタ 45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0" name="フリーフォーム 45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69" name="グループ化 468"/>
          <p:cNvGrpSpPr>
            <a:grpSpLocks/>
          </p:cNvGrpSpPr>
          <p:nvPr/>
        </p:nvGrpSpPr>
        <p:grpSpPr>
          <a:xfrm>
            <a:off x="4023017" y="2363912"/>
            <a:ext cx="229767" cy="229767"/>
            <a:chOff x="4234914" y="2134263"/>
            <a:chExt cx="665935" cy="668719"/>
          </a:xfrm>
        </p:grpSpPr>
        <p:sp>
          <p:nvSpPr>
            <p:cNvPr id="470" name="楕円 46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1" name="フリーフォーム 47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2" name="グループ化 471"/>
          <p:cNvGrpSpPr>
            <a:grpSpLocks/>
          </p:cNvGrpSpPr>
          <p:nvPr/>
        </p:nvGrpSpPr>
        <p:grpSpPr>
          <a:xfrm>
            <a:off x="4367760" y="2362706"/>
            <a:ext cx="229767" cy="229767"/>
            <a:chOff x="4234914" y="2134263"/>
            <a:chExt cx="665935" cy="668719"/>
          </a:xfrm>
        </p:grpSpPr>
        <p:sp>
          <p:nvSpPr>
            <p:cNvPr id="473" name="楕円 47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4" name="フリーフォーム 4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75" name="テキスト ボックス 474"/>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76" name="グループ化 475"/>
          <p:cNvGrpSpPr/>
          <p:nvPr/>
        </p:nvGrpSpPr>
        <p:grpSpPr>
          <a:xfrm>
            <a:off x="4169907" y="2798039"/>
            <a:ext cx="4806493" cy="470643"/>
            <a:chOff x="4139722" y="2755002"/>
            <a:chExt cx="4806493" cy="470643"/>
          </a:xfrm>
        </p:grpSpPr>
        <p:grpSp>
          <p:nvGrpSpPr>
            <p:cNvPr id="477" name="グループ化 476"/>
            <p:cNvGrpSpPr/>
            <p:nvPr/>
          </p:nvGrpSpPr>
          <p:grpSpPr>
            <a:xfrm>
              <a:off x="4844354" y="2755002"/>
              <a:ext cx="1133523" cy="430887"/>
              <a:chOff x="4141242" y="5041798"/>
              <a:chExt cx="1133523" cy="430887"/>
            </a:xfrm>
          </p:grpSpPr>
          <p:sp>
            <p:nvSpPr>
              <p:cNvPr id="488" name="テキスト ボックス 487"/>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89" name="角丸四角形 488"/>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78" name="グループ化 477"/>
            <p:cNvGrpSpPr/>
            <p:nvPr/>
          </p:nvGrpSpPr>
          <p:grpSpPr>
            <a:xfrm>
              <a:off x="6025040" y="2782900"/>
              <a:ext cx="1114236" cy="430887"/>
              <a:chOff x="4151994" y="5069696"/>
              <a:chExt cx="1114236" cy="430887"/>
            </a:xfrm>
          </p:grpSpPr>
          <p:sp>
            <p:nvSpPr>
              <p:cNvPr id="486" name="テキスト ボックス 485"/>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87" name="角丸四角形 486"/>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79" name="グループ化 478"/>
            <p:cNvGrpSpPr/>
            <p:nvPr/>
          </p:nvGrpSpPr>
          <p:grpSpPr>
            <a:xfrm>
              <a:off x="7184995" y="2871276"/>
              <a:ext cx="859625" cy="261610"/>
              <a:chOff x="4151730" y="5154945"/>
              <a:chExt cx="859625" cy="261610"/>
            </a:xfrm>
          </p:grpSpPr>
          <p:sp>
            <p:nvSpPr>
              <p:cNvPr id="484" name="テキスト ボックス 483"/>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85" name="角丸四角形 484"/>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80" name="グループ化 479"/>
            <p:cNvGrpSpPr/>
            <p:nvPr/>
          </p:nvGrpSpPr>
          <p:grpSpPr>
            <a:xfrm>
              <a:off x="8067318" y="2794758"/>
              <a:ext cx="878897" cy="430887"/>
              <a:chOff x="4133199" y="5079806"/>
              <a:chExt cx="878897" cy="430887"/>
            </a:xfrm>
          </p:grpSpPr>
          <p:sp>
            <p:nvSpPr>
              <p:cNvPr id="482" name="テキスト ボックス 481"/>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83" name="角丸四角形 482"/>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81" name="テキスト ボックス 480"/>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12894902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Release</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3472272557"/>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kumimoji="1" lang="en-US" altLang="ja-JP" sz="1700" dirty="0" smtClean="0">
                <a:latin typeface="+mn-ea"/>
              </a:rPr>
              <a:t>The main task is to run the job flow created in the Detailed Design phase.</a:t>
            </a:r>
          </a:p>
          <a:p>
            <a:endParaRPr lang="en-US" altLang="ja-JP" sz="1700" dirty="0">
              <a:latin typeface="+mn-ea"/>
            </a:endParaRPr>
          </a:p>
          <a:p>
            <a:r>
              <a:rPr lang="en-US" altLang="ja-JP" sz="1700" dirty="0" smtClean="0">
                <a:latin typeface="+mn-ea"/>
              </a:rPr>
              <a:t>Since the time chart is replaced by the Jobflow, it will be deleted.</a:t>
            </a:r>
          </a:p>
          <a:p>
            <a:endParaRPr kumimoji="1" lang="en-US" altLang="ja-JP" sz="1700" dirty="0">
              <a:latin typeface="+mn-ea"/>
            </a:endParaRPr>
          </a:p>
          <a:p>
            <a:r>
              <a:rPr lang="en-US" altLang="ja-JP" sz="1700" dirty="0" smtClean="0">
                <a:latin typeface="+mn-ea"/>
              </a:rPr>
              <a:t>Since the evidence is checked in the Jobflow, the evidence check task will also be deleted.</a:t>
            </a:r>
          </a:p>
          <a:p>
            <a:endParaRPr kumimoji="1" lang="en-US" altLang="ja-JP" sz="1700" dirty="0">
              <a:latin typeface="+mn-ea"/>
            </a:endParaRPr>
          </a:p>
          <a:p>
            <a:r>
              <a:rPr lang="en-US" altLang="ja-JP" sz="1700" dirty="0" smtClean="0">
                <a:latin typeface="+mn-ea"/>
              </a:rPr>
              <a:t>Therefore, execution of the job</a:t>
            </a:r>
            <a:endParaRPr kumimoji="1" lang="en-US" altLang="ja-JP" sz="1700"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1559370"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a:t>
                  </a:r>
                  <a:br>
                    <a:rPr lang="en-US" altLang="ja-JP" sz="1200" b="1" dirty="0" smtClean="0"/>
                  </a:br>
                  <a:r>
                    <a:rPr lang="en-US" altLang="ja-JP" sz="1200" b="1" dirty="0" smtClean="0"/>
                    <a:t>Time chart</a:t>
                  </a:r>
                  <a:endParaRPr lang="ja-JP" altLang="en-US" sz="1200" b="1" dirty="0"/>
                </a:p>
              </p:txBody>
            </p:sp>
            <p:sp>
              <p:nvSpPr>
                <p:cNvPr id="294" name="テキスト ボックス 293"/>
                <p:cNvSpPr txBox="1"/>
                <p:nvPr/>
              </p:nvSpPr>
              <p:spPr>
                <a:xfrm>
                  <a:off x="3859882" y="4342002"/>
                  <a:ext cx="1217577" cy="276999"/>
                </a:xfrm>
                <a:prstGeom prst="rect">
                  <a:avLst/>
                </a:prstGeom>
                <a:noFill/>
              </p:spPr>
              <p:txBody>
                <a:bodyPr wrap="none" rtlCol="0">
                  <a:spAutoFit/>
                </a:bodyPr>
                <a:lstStyle/>
                <a:p>
                  <a:r>
                    <a:rPr kumimoji="1" lang="ja-JP" altLang="en-US" sz="1200" b="1" dirty="0" smtClean="0"/>
                    <a:t>・</a:t>
                  </a:r>
                  <a:r>
                    <a:rPr lang="en-US" altLang="ja-JP" sz="1200" b="1" dirty="0" smtClean="0"/>
                    <a:t>Time chart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1262358"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3431630"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659936" cy="1147447"/>
                <a:chOff x="3859824" y="3656220"/>
                <a:chExt cx="1659936"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Start </a:t>
                  </a:r>
                  <a:br>
                    <a:rPr lang="en-US" altLang="ja-JP" sz="1200" b="1" dirty="0" smtClean="0"/>
                  </a:br>
                  <a:r>
                    <a:rPr lang="en-US" altLang="ja-JP" sz="1200" b="1" dirty="0" smtClean="0"/>
                    <a:t>Operation</a:t>
                  </a:r>
                  <a:endParaRPr lang="ja-JP" altLang="en-US" sz="1200" b="1" dirty="0"/>
                </a:p>
              </p:txBody>
            </p:sp>
            <p:sp>
              <p:nvSpPr>
                <p:cNvPr id="452" name="テキスト ボックス 451"/>
                <p:cNvSpPr txBox="1"/>
                <p:nvPr/>
              </p:nvSpPr>
              <p:spPr>
                <a:xfrm>
                  <a:off x="3859882" y="4342002"/>
                  <a:ext cx="1659878" cy="461665"/>
                </a:xfrm>
                <a:prstGeom prst="rect">
                  <a:avLst/>
                </a:prstGeom>
                <a:noFill/>
              </p:spPr>
              <p:txBody>
                <a:bodyPr wrap="none" rtlCol="0">
                  <a:spAutoFit/>
                </a:bodyPr>
                <a:lstStyle/>
                <a:p>
                  <a:r>
                    <a:rPr kumimoji="1" lang="ja-JP" altLang="en-US" sz="1200" b="1" dirty="0" smtClean="0"/>
                    <a:t>・</a:t>
                  </a:r>
                  <a:r>
                    <a:rPr lang="en-US" altLang="ja-JP" sz="1200" b="1" dirty="0" smtClean="0"/>
                    <a:t>Updated system</a:t>
                  </a:r>
                  <a:endParaRPr kumimoji="1" lang="en-US" altLang="ja-JP" sz="1200" b="1" dirty="0" smtClean="0"/>
                </a:p>
                <a:p>
                  <a:r>
                    <a:rPr lang="ja-JP" altLang="en-US" sz="1200" b="1" dirty="0" smtClean="0"/>
                    <a:t>・</a:t>
                  </a:r>
                  <a:r>
                    <a:rPr lang="en-US" altLang="ja-JP" sz="1200" b="1" dirty="0" smtClean="0"/>
                    <a:t>Evidence</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5294918" y="3284980"/>
            <a:ext cx="3681482" cy="1378790"/>
            <a:chOff x="5884207" y="4971256"/>
            <a:chExt cx="3681482" cy="1378790"/>
          </a:xfrm>
        </p:grpSpPr>
        <p:grpSp>
          <p:nvGrpSpPr>
            <p:cNvPr id="454" name="グループ化 453"/>
            <p:cNvGrpSpPr/>
            <p:nvPr/>
          </p:nvGrpSpPr>
          <p:grpSpPr>
            <a:xfrm>
              <a:off x="5931768" y="5202599"/>
              <a:ext cx="3633921" cy="1147447"/>
              <a:chOff x="3575650" y="3645030"/>
              <a:chExt cx="3633921" cy="1147447"/>
            </a:xfrm>
          </p:grpSpPr>
          <p:cxnSp>
            <p:nvCxnSpPr>
              <p:cNvPr id="456" name="直線矢印コネクタ 455"/>
              <p:cNvCxnSpPr/>
              <p:nvPr/>
            </p:nvCxnSpPr>
            <p:spPr bwMode="auto">
              <a:xfrm>
                <a:off x="5112309" y="3897872"/>
                <a:ext cx="209726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2156995" cy="1147447"/>
                <a:chOff x="3859824" y="3656220"/>
                <a:chExt cx="2156995" cy="1147447"/>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Check Evidence</a:t>
                  </a:r>
                  <a:endParaRPr lang="ja-JP" altLang="en-US" sz="1200" b="1" dirty="0"/>
                </a:p>
              </p:txBody>
            </p:sp>
            <p:sp>
              <p:nvSpPr>
                <p:cNvPr id="459" name="テキスト ボックス 458"/>
                <p:cNvSpPr txBox="1"/>
                <p:nvPr/>
              </p:nvSpPr>
              <p:spPr>
                <a:xfrm>
                  <a:off x="3859882" y="4342002"/>
                  <a:ext cx="2156937" cy="461665"/>
                </a:xfrm>
                <a:prstGeom prst="rect">
                  <a:avLst/>
                </a:prstGeom>
                <a:noFill/>
              </p:spPr>
              <p:txBody>
                <a:bodyPr wrap="none" rtlCol="0">
                  <a:spAutoFit/>
                </a:bodyPr>
                <a:lstStyle/>
                <a:p>
                  <a:r>
                    <a:rPr kumimoji="1" lang="ja-JP" altLang="en-US" sz="1200" b="1" dirty="0" smtClean="0"/>
                    <a:t>・</a:t>
                  </a:r>
                  <a:r>
                    <a:rPr kumimoji="1" lang="en-US" altLang="ja-JP" sz="1200" b="1" dirty="0" smtClean="0"/>
                    <a:t>Evidence confirmation</a:t>
                  </a:r>
                  <a:br>
                    <a:rPr kumimoji="1" lang="en-US" altLang="ja-JP" sz="1200" b="1" dirty="0" smtClean="0"/>
                  </a:br>
                  <a:r>
                    <a:rPr kumimoji="1" lang="en-US" altLang="ja-JP" sz="1200" b="1" dirty="0" smtClean="0"/>
                    <a:t>   results</a:t>
                  </a:r>
                  <a:endParaRPr kumimoji="1" lang="ja-JP" altLang="en-US" sz="1200" b="1" dirty="0"/>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3458336" y="4899246"/>
            <a:ext cx="2810491" cy="1563456"/>
            <a:chOff x="5884207" y="4971256"/>
            <a:chExt cx="2810491" cy="1563456"/>
          </a:xfrm>
        </p:grpSpPr>
        <p:grpSp>
          <p:nvGrpSpPr>
            <p:cNvPr id="479" name="グループ化 478"/>
            <p:cNvGrpSpPr/>
            <p:nvPr/>
          </p:nvGrpSpPr>
          <p:grpSpPr>
            <a:xfrm>
              <a:off x="5931768" y="5202599"/>
              <a:ext cx="2762930" cy="1332113"/>
              <a:chOff x="3859824" y="3656220"/>
              <a:chExt cx="2762930" cy="1332113"/>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3">
                        <a:lumMod val="90000"/>
                        <a:lumOff val="10000"/>
                      </a:schemeClr>
                    </a:solidFill>
                  </a:rPr>
                  <a:t>Run Jobflow</a:t>
                </a:r>
                <a:endParaRPr lang="ja-JP" altLang="en-US" sz="1200" b="1" dirty="0">
                  <a:solidFill>
                    <a:schemeClr val="accent3">
                      <a:lumMod val="90000"/>
                      <a:lumOff val="10000"/>
                    </a:schemeClr>
                  </a:solidFill>
                </a:endParaRPr>
              </a:p>
            </p:txBody>
          </p:sp>
          <p:sp>
            <p:nvSpPr>
              <p:cNvPr id="481" name="テキスト ボックス 480"/>
              <p:cNvSpPr txBox="1"/>
              <p:nvPr/>
            </p:nvSpPr>
            <p:spPr>
              <a:xfrm>
                <a:off x="3859882" y="4342002"/>
                <a:ext cx="2762872" cy="646331"/>
              </a:xfrm>
              <a:prstGeom prst="rect">
                <a:avLst/>
              </a:prstGeom>
              <a:noFill/>
            </p:spPr>
            <p:txBody>
              <a:bodyPr wrap="none" rtlCol="0">
                <a:spAutoFit/>
              </a:bodyPr>
              <a:lstStyle/>
              <a:p>
                <a:r>
                  <a:rPr kumimoji="1" lang="ja-JP" altLang="en-US" sz="1200" b="1" dirty="0" smtClean="0"/>
                  <a:t>・</a:t>
                </a:r>
                <a:r>
                  <a:rPr lang="en-US" altLang="ja-JP" sz="1200" b="1" dirty="0" smtClean="0"/>
                  <a:t>Updated system</a:t>
                </a:r>
                <a:br>
                  <a:rPr lang="en-US" altLang="ja-JP" sz="1200" b="1" dirty="0" smtClean="0"/>
                </a:br>
                <a:r>
                  <a:rPr lang="ja-JP" altLang="en-US" sz="1200" b="1" dirty="0" smtClean="0"/>
                  <a:t>・</a:t>
                </a:r>
                <a:r>
                  <a:rPr lang="en-US" altLang="ja-JP" sz="1200" b="1" dirty="0" smtClean="0"/>
                  <a:t>Evidence</a:t>
                </a:r>
              </a:p>
              <a:p>
                <a:r>
                  <a:rPr kumimoji="1" lang="ja-JP" altLang="en-US" sz="1200" b="1" dirty="0" smtClean="0">
                    <a:solidFill>
                      <a:schemeClr val="accent3">
                        <a:lumMod val="90000"/>
                        <a:lumOff val="10000"/>
                      </a:schemeClr>
                    </a:solidFill>
                  </a:rPr>
                  <a:t>・</a:t>
                </a:r>
                <a:r>
                  <a:rPr lang="en-US" altLang="ja-JP" sz="1200" b="1" dirty="0" smtClean="0">
                    <a:solidFill>
                      <a:schemeClr val="accent3">
                        <a:lumMod val="90000"/>
                        <a:lumOff val="10000"/>
                      </a:schemeClr>
                    </a:solidFill>
                  </a:rPr>
                  <a:t>Evidence confirmation results</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685077" cy="307777"/>
            </a:xfrm>
            <a:prstGeom prst="rect">
              <a:avLst/>
            </a:prstGeom>
            <a:noFill/>
          </p:spPr>
          <p:txBody>
            <a:bodyPr wrap="none" rtlCol="0">
              <a:spAutoFit/>
            </a:bodyPr>
            <a:lstStyle/>
            <a:p>
              <a:r>
                <a:rPr kumimoji="1" lang="en-US" altLang="ja-JP" sz="1400" dirty="0" smtClean="0"/>
                <a:t>&lt;With Changes&gt;</a:t>
              </a:r>
              <a:endParaRPr kumimoji="1" lang="ja-JP" altLang="en-US" sz="1400" dirty="0"/>
            </a:p>
          </p:txBody>
        </p:sp>
      </p:grpSp>
      <p:grpSp>
        <p:nvGrpSpPr>
          <p:cNvPr id="482" name="グループ化 481"/>
          <p:cNvGrpSpPr/>
          <p:nvPr/>
        </p:nvGrpSpPr>
        <p:grpSpPr>
          <a:xfrm>
            <a:off x="5015850" y="4899246"/>
            <a:ext cx="2510330" cy="1378790"/>
            <a:chOff x="5578433" y="4971256"/>
            <a:chExt cx="2510330" cy="1378790"/>
          </a:xfrm>
        </p:grpSpPr>
        <p:grpSp>
          <p:nvGrpSpPr>
            <p:cNvPr id="483" name="グループ化 482"/>
            <p:cNvGrpSpPr/>
            <p:nvPr/>
          </p:nvGrpSpPr>
          <p:grpSpPr>
            <a:xfrm>
              <a:off x="5578433" y="5202599"/>
              <a:ext cx="2510330" cy="1147447"/>
              <a:chOff x="3222315" y="3645030"/>
              <a:chExt cx="2510330" cy="1147447"/>
            </a:xfrm>
          </p:grpSpPr>
          <p:grpSp>
            <p:nvGrpSpPr>
              <p:cNvPr id="486" name="グループ化 485"/>
              <p:cNvGrpSpPr/>
              <p:nvPr/>
            </p:nvGrpSpPr>
            <p:grpSpPr>
              <a:xfrm>
                <a:off x="3575650" y="3645030"/>
                <a:ext cx="2156995" cy="1147447"/>
                <a:chOff x="3859824" y="3656220"/>
                <a:chExt cx="2156995" cy="1147447"/>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Check Evidence</a:t>
                  </a:r>
                  <a:endParaRPr lang="ja-JP" altLang="en-US" sz="1200" b="1" dirty="0">
                    <a:solidFill>
                      <a:schemeClr val="bg1">
                        <a:lumMod val="85000"/>
                      </a:schemeClr>
                    </a:solidFill>
                  </a:endParaRPr>
                </a:p>
              </p:txBody>
            </p:sp>
            <p:sp>
              <p:nvSpPr>
                <p:cNvPr id="488" name="テキスト ボックス 487"/>
                <p:cNvSpPr txBox="1"/>
                <p:nvPr/>
              </p:nvSpPr>
              <p:spPr>
                <a:xfrm>
                  <a:off x="3859882" y="4342002"/>
                  <a:ext cx="2156937" cy="461665"/>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Evidence confirmation</a:t>
                  </a:r>
                  <a:br>
                    <a:rPr lang="en-US" altLang="ja-JP" sz="1200" b="1" dirty="0">
                      <a:solidFill>
                        <a:schemeClr val="bg1">
                          <a:lumMod val="85000"/>
                        </a:schemeClr>
                      </a:solidFill>
                    </a:rPr>
                  </a:br>
                  <a:r>
                    <a:rPr lang="en-US" altLang="ja-JP" sz="1200" b="1" dirty="0">
                      <a:solidFill>
                        <a:schemeClr val="bg1">
                          <a:lumMod val="85000"/>
                        </a:schemeClr>
                      </a:solidFill>
                    </a:rPr>
                    <a:t>   results</a:t>
                  </a:r>
                  <a:endParaRPr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pSp>
        <p:nvGrpSpPr>
          <p:cNvPr id="489" name="グループ化 488"/>
          <p:cNvGrpSpPr/>
          <p:nvPr/>
        </p:nvGrpSpPr>
        <p:grpSpPr>
          <a:xfrm>
            <a:off x="7172901" y="4899246"/>
            <a:ext cx="1830205" cy="1378790"/>
            <a:chOff x="5863224" y="4971256"/>
            <a:chExt cx="1830205" cy="1378790"/>
          </a:xfrm>
        </p:grpSpPr>
        <p:grpSp>
          <p:nvGrpSpPr>
            <p:cNvPr id="490" name="グループ化 489"/>
            <p:cNvGrpSpPr/>
            <p:nvPr/>
          </p:nvGrpSpPr>
          <p:grpSpPr>
            <a:xfrm>
              <a:off x="5863224" y="5202599"/>
              <a:ext cx="1830205" cy="1147447"/>
              <a:chOff x="3507106" y="3645030"/>
              <a:chExt cx="1830205" cy="1147447"/>
            </a:xfrm>
          </p:grpSpPr>
          <p:cxnSp>
            <p:nvCxnSpPr>
              <p:cNvPr id="492" name="直線矢印コネクタ 491"/>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93" name="グループ化 492"/>
              <p:cNvGrpSpPr/>
              <p:nvPr/>
            </p:nvGrpSpPr>
            <p:grpSpPr>
              <a:xfrm>
                <a:off x="3507106" y="3645030"/>
                <a:ext cx="1554695" cy="1147447"/>
                <a:chOff x="3791280" y="3656220"/>
                <a:chExt cx="1554695" cy="1147447"/>
              </a:xfrm>
            </p:grpSpPr>
            <p:sp>
              <p:nvSpPr>
                <p:cNvPr id="494" name="角丸四角形 493"/>
                <p:cNvSpPr/>
                <p:nvPr/>
              </p:nvSpPr>
              <p:spPr bwMode="auto">
                <a:xfrm>
                  <a:off x="3791280" y="3656220"/>
                  <a:ext cx="1554695" cy="505685"/>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smtClean="0">
                      <a:solidFill>
                        <a:schemeClr val="accent2">
                          <a:lumMod val="75000"/>
                        </a:schemeClr>
                      </a:solidFill>
                    </a:rPr>
                    <a:t>Check Jobflow</a:t>
                  </a:r>
                  <a:br>
                    <a:rPr lang="en-US" altLang="ja-JP" sz="1100" b="1" dirty="0" smtClean="0">
                      <a:solidFill>
                        <a:schemeClr val="accent2">
                          <a:lumMod val="75000"/>
                        </a:schemeClr>
                      </a:solidFill>
                    </a:rPr>
                  </a:br>
                  <a:r>
                    <a:rPr lang="en-US" altLang="ja-JP" sz="1100" b="1" dirty="0" smtClean="0">
                      <a:solidFill>
                        <a:schemeClr val="accent2">
                          <a:lumMod val="75000"/>
                        </a:schemeClr>
                      </a:solidFill>
                    </a:rPr>
                    <a:t>confirmation results</a:t>
                  </a:r>
                  <a:endParaRPr lang="ja-JP" altLang="en-US" sz="1100" b="1" dirty="0">
                    <a:solidFill>
                      <a:schemeClr val="accent2">
                        <a:lumMod val="75000"/>
                      </a:schemeClr>
                    </a:solidFill>
                  </a:endParaRPr>
                </a:p>
              </p:txBody>
            </p:sp>
            <p:sp>
              <p:nvSpPr>
                <p:cNvPr id="495" name="テキスト ボックス 494"/>
                <p:cNvSpPr txBox="1"/>
                <p:nvPr/>
              </p:nvSpPr>
              <p:spPr>
                <a:xfrm>
                  <a:off x="3859882" y="4342002"/>
                  <a:ext cx="1400320" cy="461665"/>
                </a:xfrm>
                <a:prstGeom prst="rect">
                  <a:avLst/>
                </a:prstGeom>
                <a:noFill/>
              </p:spPr>
              <p:txBody>
                <a:bodyPr wrap="none" rtlCol="0">
                  <a:spAutoFit/>
                </a:bodyPr>
                <a:lstStyle/>
                <a:p>
                  <a:r>
                    <a:rPr kumimoji="1" lang="ja-JP" altLang="en-US" sz="1200" b="1" dirty="0" smtClean="0">
                      <a:solidFill>
                        <a:schemeClr val="accent2">
                          <a:lumMod val="75000"/>
                        </a:schemeClr>
                      </a:solidFill>
                    </a:rPr>
                    <a:t>・</a:t>
                  </a:r>
                  <a:r>
                    <a:rPr lang="en-US" altLang="ja-JP" sz="1200" b="1" dirty="0" smtClean="0">
                      <a:solidFill>
                        <a:schemeClr val="accent2">
                          <a:lumMod val="75000"/>
                        </a:schemeClr>
                      </a:solidFill>
                    </a:rPr>
                    <a:t>Confirmation</a:t>
                  </a:r>
                  <a:br>
                    <a:rPr lang="en-US" altLang="ja-JP" sz="1200" b="1" dirty="0" smtClean="0">
                      <a:solidFill>
                        <a:schemeClr val="accent2">
                          <a:lumMod val="75000"/>
                        </a:schemeClr>
                      </a:solidFill>
                    </a:rPr>
                  </a:br>
                  <a:r>
                    <a:rPr lang="en-US" altLang="ja-JP" sz="1200" b="1" dirty="0" smtClean="0">
                      <a:solidFill>
                        <a:schemeClr val="accent2">
                          <a:lumMod val="75000"/>
                        </a:schemeClr>
                      </a:solidFill>
                    </a:rPr>
                    <a:t>   results</a:t>
                  </a:r>
                  <a:endParaRPr kumimoji="1" lang="ja-JP" altLang="en-US" sz="1200" b="1" dirty="0">
                    <a:solidFill>
                      <a:schemeClr val="accent2">
                        <a:lumMod val="75000"/>
                      </a:schemeClr>
                    </a:solidFill>
                  </a:endParaRPr>
                </a:p>
              </p:txBody>
            </p:sp>
          </p:grpSp>
        </p:grpSp>
        <p:sp>
          <p:nvSpPr>
            <p:cNvPr id="491" name="テキスト ボックス 490"/>
            <p:cNvSpPr txBox="1"/>
            <p:nvPr/>
          </p:nvSpPr>
          <p:spPr>
            <a:xfrm>
              <a:off x="5884207" y="4971256"/>
              <a:ext cx="832279" cy="307777"/>
            </a:xfrm>
            <a:prstGeom prst="rect">
              <a:avLst/>
            </a:prstGeom>
            <a:noFill/>
          </p:spPr>
          <p:txBody>
            <a:bodyPr wrap="none" rtlCol="0">
              <a:spAutoFit/>
            </a:bodyPr>
            <a:lstStyle/>
            <a:p>
              <a:r>
                <a:rPr kumimoji="1" lang="en-US" altLang="ja-JP" sz="1400" dirty="0" smtClean="0"/>
                <a:t>&lt;Add&gt;</a:t>
              </a:r>
              <a:endParaRPr kumimoji="1" lang="ja-JP" altLang="en-US" sz="1400" dirty="0"/>
            </a:p>
          </p:txBody>
        </p:sp>
      </p:grpSp>
      <p:grpSp>
        <p:nvGrpSpPr>
          <p:cNvPr id="496" name="グループ化 495"/>
          <p:cNvGrpSpPr/>
          <p:nvPr/>
        </p:nvGrpSpPr>
        <p:grpSpPr>
          <a:xfrm>
            <a:off x="1271330" y="4899246"/>
            <a:ext cx="2114996" cy="1194124"/>
            <a:chOff x="5578433" y="4971256"/>
            <a:chExt cx="2114996" cy="1194124"/>
          </a:xfrm>
        </p:grpSpPr>
        <p:grpSp>
          <p:nvGrpSpPr>
            <p:cNvPr id="497" name="グループ化 496"/>
            <p:cNvGrpSpPr/>
            <p:nvPr/>
          </p:nvGrpSpPr>
          <p:grpSpPr>
            <a:xfrm>
              <a:off x="5578433" y="5202599"/>
              <a:ext cx="2114996" cy="962781"/>
              <a:chOff x="3222315" y="3645030"/>
              <a:chExt cx="2114996" cy="962781"/>
            </a:xfrm>
          </p:grpSpPr>
          <p:grpSp>
            <p:nvGrpSpPr>
              <p:cNvPr id="499" name="グループ化 498"/>
              <p:cNvGrpSpPr/>
              <p:nvPr/>
            </p:nvGrpSpPr>
            <p:grpSpPr>
              <a:xfrm>
                <a:off x="3575650" y="3645030"/>
                <a:ext cx="1441011" cy="962781"/>
                <a:chOff x="3859824" y="3656220"/>
                <a:chExt cx="1441011" cy="962781"/>
              </a:xfrm>
            </p:grpSpPr>
            <p:sp>
              <p:nvSpPr>
                <p:cNvPr id="501" name="角丸四角形 500"/>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a:t>
                  </a:r>
                  <a:br>
                    <a:rPr lang="en-US" altLang="ja-JP" sz="1200" b="1" dirty="0">
                      <a:solidFill>
                        <a:schemeClr val="bg1">
                          <a:lumMod val="85000"/>
                        </a:schemeClr>
                      </a:solidFill>
                    </a:rPr>
                  </a:br>
                  <a:r>
                    <a:rPr lang="en-US" altLang="ja-JP" sz="1200" b="1" dirty="0">
                      <a:solidFill>
                        <a:schemeClr val="bg1">
                          <a:lumMod val="85000"/>
                        </a:schemeClr>
                      </a:solidFill>
                    </a:rPr>
                    <a:t>Time chart</a:t>
                  </a:r>
                  <a:endParaRPr lang="ja-JP" altLang="en-US" sz="1200" b="1" dirty="0">
                    <a:solidFill>
                      <a:schemeClr val="bg1">
                        <a:lumMod val="85000"/>
                      </a:schemeClr>
                    </a:solidFill>
                  </a:endParaRPr>
                </a:p>
              </p:txBody>
            </p:sp>
            <p:sp>
              <p:nvSpPr>
                <p:cNvPr id="502" name="テキスト ボックス 501"/>
                <p:cNvSpPr txBox="1"/>
                <p:nvPr/>
              </p:nvSpPr>
              <p:spPr>
                <a:xfrm>
                  <a:off x="3859882" y="4342002"/>
                  <a:ext cx="1217577"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Time chart</a:t>
                  </a:r>
                  <a:endParaRPr lang="ja-JP" altLang="en-US" sz="1200" b="1" dirty="0">
                    <a:solidFill>
                      <a:schemeClr val="bg1">
                        <a:lumMod val="85000"/>
                      </a:schemeClr>
                    </a:solidFill>
                  </a:endParaRPr>
                </a:p>
              </p:txBody>
            </p:sp>
          </p:grpSp>
          <p:cxnSp>
            <p:nvCxnSpPr>
              <p:cNvPr id="500" name="直線矢印コネクタ 499"/>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98" name="テキスト ボックス 497"/>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aphicFrame>
        <p:nvGraphicFramePr>
          <p:cNvPr id="288" name="表 287"/>
          <p:cNvGraphicFramePr>
            <a:graphicFrameLocks noGrp="1"/>
          </p:cNvGraphicFramePr>
          <p:nvPr>
            <p:extLst>
              <p:ext uri="{D42A27DB-BD31-4B8C-83A1-F6EECF244321}">
                <p14:modId xmlns:p14="http://schemas.microsoft.com/office/powerpoint/2010/main" val="133489925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Release</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89" name="グループ化 288"/>
          <p:cNvGrpSpPr/>
          <p:nvPr/>
        </p:nvGrpSpPr>
        <p:grpSpPr>
          <a:xfrm>
            <a:off x="1550412" y="2368925"/>
            <a:ext cx="220013" cy="220228"/>
            <a:chOff x="3286729" y="2128421"/>
            <a:chExt cx="678044" cy="678705"/>
          </a:xfrm>
        </p:grpSpPr>
        <p:sp>
          <p:nvSpPr>
            <p:cNvPr id="290" name="楕円 2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楕円 2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フリーフォーム 2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6" name="グループ化 295"/>
          <p:cNvGrpSpPr/>
          <p:nvPr/>
        </p:nvGrpSpPr>
        <p:grpSpPr>
          <a:xfrm>
            <a:off x="1548320" y="2002354"/>
            <a:ext cx="220013" cy="220228"/>
            <a:chOff x="3286729" y="2128421"/>
            <a:chExt cx="678044" cy="678705"/>
          </a:xfrm>
        </p:grpSpPr>
        <p:sp>
          <p:nvSpPr>
            <p:cNvPr id="297" name="楕円 2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楕円 2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フリーフォーム 2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0" name="グループ化 299"/>
          <p:cNvGrpSpPr/>
          <p:nvPr/>
        </p:nvGrpSpPr>
        <p:grpSpPr>
          <a:xfrm>
            <a:off x="1903185" y="2002713"/>
            <a:ext cx="220013" cy="220228"/>
            <a:chOff x="3286729" y="2128421"/>
            <a:chExt cx="678044" cy="678705"/>
          </a:xfrm>
        </p:grpSpPr>
        <p:sp>
          <p:nvSpPr>
            <p:cNvPr id="301" name="楕円 3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楕円 3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4" name="グループ化 303"/>
          <p:cNvGrpSpPr/>
          <p:nvPr/>
        </p:nvGrpSpPr>
        <p:grpSpPr>
          <a:xfrm>
            <a:off x="2229672" y="2002354"/>
            <a:ext cx="220013" cy="220228"/>
            <a:chOff x="3286729" y="2128421"/>
            <a:chExt cx="678044" cy="678705"/>
          </a:xfrm>
        </p:grpSpPr>
        <p:sp>
          <p:nvSpPr>
            <p:cNvPr id="305" name="楕円 3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楕円 3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フリーフォーム 3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8" name="グループ化 307"/>
          <p:cNvGrpSpPr/>
          <p:nvPr/>
        </p:nvGrpSpPr>
        <p:grpSpPr>
          <a:xfrm>
            <a:off x="2604974" y="2368925"/>
            <a:ext cx="220013" cy="220228"/>
            <a:chOff x="3286729" y="2128421"/>
            <a:chExt cx="678044" cy="678705"/>
          </a:xfrm>
        </p:grpSpPr>
        <p:sp>
          <p:nvSpPr>
            <p:cNvPr id="309" name="楕円 3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楕円 3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フリーフォーム 3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2" name="グループ化 311"/>
          <p:cNvGrpSpPr/>
          <p:nvPr/>
        </p:nvGrpSpPr>
        <p:grpSpPr>
          <a:xfrm>
            <a:off x="2602882" y="2002354"/>
            <a:ext cx="220013" cy="220228"/>
            <a:chOff x="3286729" y="2128421"/>
            <a:chExt cx="678044" cy="678705"/>
          </a:xfrm>
        </p:grpSpPr>
        <p:sp>
          <p:nvSpPr>
            <p:cNvPr id="313" name="楕円 3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楕円 3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フリーフォーム 3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6" name="グループ化 315"/>
          <p:cNvGrpSpPr/>
          <p:nvPr/>
        </p:nvGrpSpPr>
        <p:grpSpPr>
          <a:xfrm>
            <a:off x="2949784" y="2369284"/>
            <a:ext cx="220013" cy="220228"/>
            <a:chOff x="3286729" y="2128421"/>
            <a:chExt cx="678044" cy="678705"/>
          </a:xfrm>
        </p:grpSpPr>
        <p:sp>
          <p:nvSpPr>
            <p:cNvPr id="317" name="楕円 31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楕円 31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フリーフォーム 3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0" name="グループ化 319"/>
          <p:cNvGrpSpPr/>
          <p:nvPr/>
        </p:nvGrpSpPr>
        <p:grpSpPr>
          <a:xfrm>
            <a:off x="2947692" y="2002713"/>
            <a:ext cx="220013" cy="220228"/>
            <a:chOff x="3286729" y="2128421"/>
            <a:chExt cx="678044" cy="678705"/>
          </a:xfrm>
        </p:grpSpPr>
        <p:sp>
          <p:nvSpPr>
            <p:cNvPr id="321" name="楕円 3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楕円 3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フリーフォーム 3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4" name="グループ化 323"/>
          <p:cNvGrpSpPr/>
          <p:nvPr/>
        </p:nvGrpSpPr>
        <p:grpSpPr>
          <a:xfrm>
            <a:off x="3276271" y="2368925"/>
            <a:ext cx="220013" cy="220228"/>
            <a:chOff x="3286729" y="2128421"/>
            <a:chExt cx="678044" cy="678705"/>
          </a:xfrm>
        </p:grpSpPr>
        <p:sp>
          <p:nvSpPr>
            <p:cNvPr id="325" name="楕円 32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楕円 32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フリーフォーム 32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8" name="グループ化 327"/>
          <p:cNvGrpSpPr/>
          <p:nvPr/>
        </p:nvGrpSpPr>
        <p:grpSpPr>
          <a:xfrm>
            <a:off x="3274179" y="2002354"/>
            <a:ext cx="220013" cy="220228"/>
            <a:chOff x="3286729" y="2128421"/>
            <a:chExt cx="678044" cy="678705"/>
          </a:xfrm>
        </p:grpSpPr>
        <p:sp>
          <p:nvSpPr>
            <p:cNvPr id="329" name="楕円 3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楕円 3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フリーフォーム 3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2" name="グループ化 331"/>
          <p:cNvGrpSpPr/>
          <p:nvPr/>
        </p:nvGrpSpPr>
        <p:grpSpPr>
          <a:xfrm>
            <a:off x="3674505" y="2003826"/>
            <a:ext cx="220013" cy="220228"/>
            <a:chOff x="3286729" y="2128421"/>
            <a:chExt cx="678044" cy="678705"/>
          </a:xfrm>
        </p:grpSpPr>
        <p:sp>
          <p:nvSpPr>
            <p:cNvPr id="333" name="楕円 33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楕円 33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フリーフォーム 3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6" name="グループ化 335"/>
          <p:cNvGrpSpPr/>
          <p:nvPr/>
        </p:nvGrpSpPr>
        <p:grpSpPr>
          <a:xfrm>
            <a:off x="4024648" y="2004255"/>
            <a:ext cx="220013" cy="220228"/>
            <a:chOff x="3286729" y="2128421"/>
            <a:chExt cx="678044" cy="678705"/>
          </a:xfrm>
        </p:grpSpPr>
        <p:sp>
          <p:nvSpPr>
            <p:cNvPr id="337" name="楕円 3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楕円 3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フリーフォーム 3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0" name="グループ化 339"/>
          <p:cNvGrpSpPr/>
          <p:nvPr/>
        </p:nvGrpSpPr>
        <p:grpSpPr>
          <a:xfrm>
            <a:off x="4375176" y="2004254"/>
            <a:ext cx="220013" cy="220228"/>
            <a:chOff x="3286729" y="2128421"/>
            <a:chExt cx="678044" cy="678705"/>
          </a:xfrm>
        </p:grpSpPr>
        <p:sp>
          <p:nvSpPr>
            <p:cNvPr id="341" name="楕円 34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楕円 34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フリーフォーム 3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4" name="グループ化 343"/>
          <p:cNvGrpSpPr/>
          <p:nvPr/>
        </p:nvGrpSpPr>
        <p:grpSpPr>
          <a:xfrm>
            <a:off x="4779561" y="2375068"/>
            <a:ext cx="220013" cy="220228"/>
            <a:chOff x="3286729" y="2128421"/>
            <a:chExt cx="678044" cy="678705"/>
          </a:xfrm>
        </p:grpSpPr>
        <p:sp>
          <p:nvSpPr>
            <p:cNvPr id="345" name="楕円 34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楕円 34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フリーフォーム 34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8" name="グループ化 347"/>
          <p:cNvGrpSpPr/>
          <p:nvPr/>
        </p:nvGrpSpPr>
        <p:grpSpPr>
          <a:xfrm>
            <a:off x="4777469" y="2008497"/>
            <a:ext cx="220013" cy="220228"/>
            <a:chOff x="3286729" y="2128421"/>
            <a:chExt cx="678044" cy="678705"/>
          </a:xfrm>
        </p:grpSpPr>
        <p:sp>
          <p:nvSpPr>
            <p:cNvPr id="349" name="楕円 34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楕円 34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フリーフォーム 35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2" name="グループ化 351"/>
          <p:cNvGrpSpPr/>
          <p:nvPr/>
        </p:nvGrpSpPr>
        <p:grpSpPr>
          <a:xfrm>
            <a:off x="5124371" y="2375427"/>
            <a:ext cx="220013" cy="220228"/>
            <a:chOff x="3286729" y="2128421"/>
            <a:chExt cx="678044" cy="678705"/>
          </a:xfrm>
        </p:grpSpPr>
        <p:sp>
          <p:nvSpPr>
            <p:cNvPr id="353" name="楕円 3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楕円 3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6" name="グループ化 355"/>
          <p:cNvGrpSpPr/>
          <p:nvPr/>
        </p:nvGrpSpPr>
        <p:grpSpPr>
          <a:xfrm>
            <a:off x="5122279" y="2008856"/>
            <a:ext cx="220013" cy="220228"/>
            <a:chOff x="3286729" y="2128421"/>
            <a:chExt cx="678044" cy="678705"/>
          </a:xfrm>
        </p:grpSpPr>
        <p:sp>
          <p:nvSpPr>
            <p:cNvPr id="357" name="楕円 3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5450858" y="2375068"/>
            <a:ext cx="220013" cy="220228"/>
            <a:chOff x="3286729" y="2128421"/>
            <a:chExt cx="678044" cy="678705"/>
          </a:xfrm>
        </p:grpSpPr>
        <p:sp>
          <p:nvSpPr>
            <p:cNvPr id="361" name="楕円 3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楕円 36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フリーフォーム 3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4" name="グループ化 363"/>
          <p:cNvGrpSpPr/>
          <p:nvPr/>
        </p:nvGrpSpPr>
        <p:grpSpPr>
          <a:xfrm>
            <a:off x="5448766" y="2008497"/>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8" name="グループ化 367"/>
          <p:cNvGrpSpPr/>
          <p:nvPr/>
        </p:nvGrpSpPr>
        <p:grpSpPr>
          <a:xfrm>
            <a:off x="5863875" y="1997623"/>
            <a:ext cx="220013" cy="220228"/>
            <a:chOff x="3286729" y="2128421"/>
            <a:chExt cx="678044" cy="678705"/>
          </a:xfrm>
        </p:grpSpPr>
        <p:sp>
          <p:nvSpPr>
            <p:cNvPr id="369" name="楕円 36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楕円 36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フリーフォーム 3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2" name="グループ化 371"/>
          <p:cNvGrpSpPr/>
          <p:nvPr/>
        </p:nvGrpSpPr>
        <p:grpSpPr>
          <a:xfrm>
            <a:off x="6223925" y="1997982"/>
            <a:ext cx="220013" cy="220228"/>
            <a:chOff x="3286729" y="2128421"/>
            <a:chExt cx="678044" cy="678705"/>
          </a:xfrm>
        </p:grpSpPr>
        <p:sp>
          <p:nvSpPr>
            <p:cNvPr id="373" name="楕円 3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楕円 3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フリーフォーム 3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6" name="グループ化 375"/>
          <p:cNvGrpSpPr/>
          <p:nvPr/>
        </p:nvGrpSpPr>
        <p:grpSpPr>
          <a:xfrm>
            <a:off x="6550412" y="1997623"/>
            <a:ext cx="220013" cy="220228"/>
            <a:chOff x="3286729" y="2128421"/>
            <a:chExt cx="678044" cy="678705"/>
          </a:xfrm>
        </p:grpSpPr>
        <p:sp>
          <p:nvSpPr>
            <p:cNvPr id="377" name="楕円 3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楕円 3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フリーフォーム 3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0" name="グループ化 379"/>
          <p:cNvGrpSpPr/>
          <p:nvPr/>
        </p:nvGrpSpPr>
        <p:grpSpPr>
          <a:xfrm>
            <a:off x="6969231" y="2368925"/>
            <a:ext cx="220013" cy="220228"/>
            <a:chOff x="3286729" y="2128421"/>
            <a:chExt cx="678044" cy="678705"/>
          </a:xfrm>
        </p:grpSpPr>
        <p:sp>
          <p:nvSpPr>
            <p:cNvPr id="381" name="楕円 3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楕円 3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フリーフォーム 3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4" name="グループ化 383"/>
          <p:cNvGrpSpPr/>
          <p:nvPr/>
        </p:nvGrpSpPr>
        <p:grpSpPr>
          <a:xfrm>
            <a:off x="6967139" y="2002354"/>
            <a:ext cx="220013" cy="220228"/>
            <a:chOff x="3286729" y="2128421"/>
            <a:chExt cx="678044" cy="678705"/>
          </a:xfrm>
        </p:grpSpPr>
        <p:sp>
          <p:nvSpPr>
            <p:cNvPr id="385" name="楕円 3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楕円 3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7" name="フリーフォーム 3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8" name="グループ化 387"/>
          <p:cNvGrpSpPr/>
          <p:nvPr/>
        </p:nvGrpSpPr>
        <p:grpSpPr>
          <a:xfrm>
            <a:off x="7329281" y="2369284"/>
            <a:ext cx="220013" cy="220228"/>
            <a:chOff x="3286729" y="2128421"/>
            <a:chExt cx="678044" cy="678705"/>
          </a:xfrm>
        </p:grpSpPr>
        <p:sp>
          <p:nvSpPr>
            <p:cNvPr id="389" name="楕円 3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楕円 3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1" name="フリーフォーム 3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2" name="グループ化 391"/>
          <p:cNvGrpSpPr/>
          <p:nvPr/>
        </p:nvGrpSpPr>
        <p:grpSpPr>
          <a:xfrm>
            <a:off x="7327189" y="2002713"/>
            <a:ext cx="220013" cy="220228"/>
            <a:chOff x="3286729" y="2128421"/>
            <a:chExt cx="678044" cy="678705"/>
          </a:xfrm>
        </p:grpSpPr>
        <p:sp>
          <p:nvSpPr>
            <p:cNvPr id="393" name="楕円 3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楕円 3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5" name="フリーフォーム 3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6" name="グループ化 395"/>
          <p:cNvGrpSpPr/>
          <p:nvPr/>
        </p:nvGrpSpPr>
        <p:grpSpPr>
          <a:xfrm>
            <a:off x="7655768" y="2368925"/>
            <a:ext cx="220013" cy="220228"/>
            <a:chOff x="3286729" y="2128421"/>
            <a:chExt cx="678044" cy="678705"/>
          </a:xfrm>
        </p:grpSpPr>
        <p:sp>
          <p:nvSpPr>
            <p:cNvPr id="397" name="楕円 3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楕円 3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9" name="フリーフォーム 3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0" name="グループ化 399"/>
          <p:cNvGrpSpPr/>
          <p:nvPr/>
        </p:nvGrpSpPr>
        <p:grpSpPr>
          <a:xfrm>
            <a:off x="7653676" y="2002354"/>
            <a:ext cx="220013" cy="220228"/>
            <a:chOff x="3286729" y="2128421"/>
            <a:chExt cx="678044" cy="678705"/>
          </a:xfrm>
        </p:grpSpPr>
        <p:sp>
          <p:nvSpPr>
            <p:cNvPr id="401" name="楕円 4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楕円 4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3" name="フリーフォーム 4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4" name="グループ化 403"/>
          <p:cNvGrpSpPr/>
          <p:nvPr/>
        </p:nvGrpSpPr>
        <p:grpSpPr>
          <a:xfrm>
            <a:off x="8049389" y="2002354"/>
            <a:ext cx="220013" cy="220228"/>
            <a:chOff x="3286729" y="2128421"/>
            <a:chExt cx="678044" cy="678705"/>
          </a:xfrm>
        </p:grpSpPr>
        <p:sp>
          <p:nvSpPr>
            <p:cNvPr id="405" name="楕円 4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6" name="楕円 4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7" name="フリーフォーム 4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8" name="グループ化 407"/>
          <p:cNvGrpSpPr/>
          <p:nvPr/>
        </p:nvGrpSpPr>
        <p:grpSpPr>
          <a:xfrm>
            <a:off x="8394199" y="2002713"/>
            <a:ext cx="220013" cy="220228"/>
            <a:chOff x="3286729" y="2128421"/>
            <a:chExt cx="678044" cy="678705"/>
          </a:xfrm>
        </p:grpSpPr>
        <p:sp>
          <p:nvSpPr>
            <p:cNvPr id="409" name="楕円 4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0" name="楕円 4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2" name="グループ化 411"/>
          <p:cNvGrpSpPr/>
          <p:nvPr/>
        </p:nvGrpSpPr>
        <p:grpSpPr>
          <a:xfrm>
            <a:off x="8720686" y="2002354"/>
            <a:ext cx="220013" cy="220228"/>
            <a:chOff x="3286729" y="2128421"/>
            <a:chExt cx="678044" cy="678705"/>
          </a:xfrm>
        </p:grpSpPr>
        <p:sp>
          <p:nvSpPr>
            <p:cNvPr id="413" name="楕円 4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楕円 4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5" name="フリーフォーム 4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6" name="グループ化 415"/>
          <p:cNvGrpSpPr>
            <a:grpSpLocks/>
          </p:cNvGrpSpPr>
          <p:nvPr/>
        </p:nvGrpSpPr>
        <p:grpSpPr>
          <a:xfrm>
            <a:off x="5858565" y="2356479"/>
            <a:ext cx="229767" cy="229767"/>
            <a:chOff x="4234914" y="2134263"/>
            <a:chExt cx="665935" cy="668719"/>
          </a:xfrm>
        </p:grpSpPr>
        <p:sp>
          <p:nvSpPr>
            <p:cNvPr id="417" name="楕円 41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8" name="フリーフォーム 41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9" name="グループ化 418"/>
          <p:cNvGrpSpPr>
            <a:grpSpLocks/>
          </p:cNvGrpSpPr>
          <p:nvPr/>
        </p:nvGrpSpPr>
        <p:grpSpPr>
          <a:xfrm>
            <a:off x="6221704" y="2355273"/>
            <a:ext cx="229767" cy="229767"/>
            <a:chOff x="4234914" y="2134263"/>
            <a:chExt cx="665935" cy="668719"/>
          </a:xfrm>
        </p:grpSpPr>
        <p:sp>
          <p:nvSpPr>
            <p:cNvPr id="420" name="楕円 41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1" name="フリーフォーム 42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2" name="グループ化 421"/>
          <p:cNvGrpSpPr>
            <a:grpSpLocks/>
          </p:cNvGrpSpPr>
          <p:nvPr/>
        </p:nvGrpSpPr>
        <p:grpSpPr>
          <a:xfrm>
            <a:off x="6545271" y="2355526"/>
            <a:ext cx="229767" cy="229767"/>
            <a:chOff x="4234914" y="2134263"/>
            <a:chExt cx="665935" cy="668719"/>
          </a:xfrm>
        </p:grpSpPr>
        <p:sp>
          <p:nvSpPr>
            <p:cNvPr id="423" name="楕円 42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4" name="フリーフォーム 42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5" name="グループ化 424"/>
          <p:cNvGrpSpPr>
            <a:grpSpLocks/>
          </p:cNvGrpSpPr>
          <p:nvPr/>
        </p:nvGrpSpPr>
        <p:grpSpPr>
          <a:xfrm>
            <a:off x="8030050" y="2356226"/>
            <a:ext cx="229767" cy="229767"/>
            <a:chOff x="4234914" y="2134263"/>
            <a:chExt cx="665935" cy="668719"/>
          </a:xfrm>
        </p:grpSpPr>
        <p:sp>
          <p:nvSpPr>
            <p:cNvPr id="426" name="楕円 42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7" name="フリーフォーム 4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8" name="グループ化 427"/>
          <p:cNvGrpSpPr>
            <a:grpSpLocks/>
          </p:cNvGrpSpPr>
          <p:nvPr/>
        </p:nvGrpSpPr>
        <p:grpSpPr>
          <a:xfrm>
            <a:off x="8393189" y="2355020"/>
            <a:ext cx="229767" cy="229767"/>
            <a:chOff x="4234914" y="2134263"/>
            <a:chExt cx="665935" cy="668719"/>
          </a:xfrm>
        </p:grpSpPr>
        <p:sp>
          <p:nvSpPr>
            <p:cNvPr id="429" name="楕円 42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フリーフォーム 4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1" name="グループ化 430"/>
          <p:cNvGrpSpPr>
            <a:grpSpLocks/>
          </p:cNvGrpSpPr>
          <p:nvPr/>
        </p:nvGrpSpPr>
        <p:grpSpPr>
          <a:xfrm>
            <a:off x="8716756" y="2355273"/>
            <a:ext cx="229767" cy="229767"/>
            <a:chOff x="4234914" y="2134263"/>
            <a:chExt cx="665935" cy="668719"/>
          </a:xfrm>
        </p:grpSpPr>
        <p:sp>
          <p:nvSpPr>
            <p:cNvPr id="432" name="楕円 43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3" name="フリーフォーム 43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4" name="グループ化 433"/>
          <p:cNvGrpSpPr>
            <a:grpSpLocks/>
          </p:cNvGrpSpPr>
          <p:nvPr/>
        </p:nvGrpSpPr>
        <p:grpSpPr>
          <a:xfrm>
            <a:off x="3668816" y="2360802"/>
            <a:ext cx="229767" cy="229767"/>
            <a:chOff x="4234914" y="2134263"/>
            <a:chExt cx="665935" cy="668719"/>
          </a:xfrm>
        </p:grpSpPr>
        <p:sp>
          <p:nvSpPr>
            <p:cNvPr id="435" name="楕円 43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フリーフォーム 43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7" name="グループ化 436"/>
          <p:cNvGrpSpPr/>
          <p:nvPr/>
        </p:nvGrpSpPr>
        <p:grpSpPr>
          <a:xfrm>
            <a:off x="1909423" y="2312487"/>
            <a:ext cx="279169" cy="275089"/>
            <a:chOff x="93443" y="1883892"/>
            <a:chExt cx="279169" cy="275089"/>
          </a:xfrm>
        </p:grpSpPr>
        <p:grpSp>
          <p:nvGrpSpPr>
            <p:cNvPr id="438" name="グループ化 437"/>
            <p:cNvGrpSpPr/>
            <p:nvPr/>
          </p:nvGrpSpPr>
          <p:grpSpPr>
            <a:xfrm>
              <a:off x="93443" y="1938753"/>
              <a:ext cx="220013" cy="220228"/>
              <a:chOff x="3286729" y="2128421"/>
              <a:chExt cx="678044" cy="678705"/>
            </a:xfrm>
          </p:grpSpPr>
          <p:sp>
            <p:nvSpPr>
              <p:cNvPr id="442" name="楕円 4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3" name="楕円 44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4" name="フリーフォーム 4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9" name="楕円 438"/>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40" name="直線コネクタ 439"/>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1" name="フリーフォーム 440"/>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60" name="グループ化 459"/>
          <p:cNvGrpSpPr/>
          <p:nvPr/>
        </p:nvGrpSpPr>
        <p:grpSpPr>
          <a:xfrm>
            <a:off x="2232005" y="2312886"/>
            <a:ext cx="279169" cy="275089"/>
            <a:chOff x="93443" y="1883892"/>
            <a:chExt cx="279169" cy="275089"/>
          </a:xfrm>
        </p:grpSpPr>
        <p:grpSp>
          <p:nvGrpSpPr>
            <p:cNvPr id="461" name="グループ化 460"/>
            <p:cNvGrpSpPr/>
            <p:nvPr/>
          </p:nvGrpSpPr>
          <p:grpSpPr>
            <a:xfrm>
              <a:off x="93443" y="1938753"/>
              <a:ext cx="220013" cy="220228"/>
              <a:chOff x="3286729" y="2128421"/>
              <a:chExt cx="678044" cy="678705"/>
            </a:xfrm>
          </p:grpSpPr>
          <p:sp>
            <p:nvSpPr>
              <p:cNvPr id="465" name="楕円 4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楕円 4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7" name="フリーフォーム 4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2" name="楕円 46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63" name="直線コネクタ 4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4" name="フリーフォーム 4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8" name="正方形/長方形 467"/>
          <p:cNvSpPr/>
          <p:nvPr/>
        </p:nvSpPr>
        <p:spPr bwMode="auto">
          <a:xfrm>
            <a:off x="7967922" y="131236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69" name="グループ化 468"/>
          <p:cNvGrpSpPr/>
          <p:nvPr/>
        </p:nvGrpSpPr>
        <p:grpSpPr>
          <a:xfrm>
            <a:off x="4711998" y="854083"/>
            <a:ext cx="3097558" cy="430887"/>
            <a:chOff x="4711998" y="854083"/>
            <a:chExt cx="3097558" cy="430887"/>
          </a:xfrm>
        </p:grpSpPr>
        <p:sp>
          <p:nvSpPr>
            <p:cNvPr id="470" name="テキスト ボックス 469"/>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71" name="テキスト ボックス 470"/>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72" name="テキスト ボックス 471"/>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73" name="テキスト ボックス 47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74" name="グループ化 473"/>
            <p:cNvGrpSpPr>
              <a:grpSpLocks/>
            </p:cNvGrpSpPr>
            <p:nvPr/>
          </p:nvGrpSpPr>
          <p:grpSpPr>
            <a:xfrm>
              <a:off x="6600070" y="942833"/>
              <a:ext cx="229767" cy="229767"/>
              <a:chOff x="3051411" y="2134263"/>
              <a:chExt cx="665935" cy="668719"/>
            </a:xfrm>
          </p:grpSpPr>
          <p:sp>
            <p:nvSpPr>
              <p:cNvPr id="513" name="楕円 512"/>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4" name="フリーフォーム 51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6" name="グループ化 475"/>
            <p:cNvGrpSpPr/>
            <p:nvPr/>
          </p:nvGrpSpPr>
          <p:grpSpPr>
            <a:xfrm>
              <a:off x="5587947" y="945895"/>
              <a:ext cx="220013" cy="220228"/>
              <a:chOff x="2028283" y="2128421"/>
              <a:chExt cx="678044" cy="678705"/>
            </a:xfrm>
          </p:grpSpPr>
          <p:sp>
            <p:nvSpPr>
              <p:cNvPr id="510" name="楕円 509"/>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1" name="楕円 510"/>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2" name="フリーフォーム 51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78" name="グループ化 477"/>
            <p:cNvGrpSpPr/>
            <p:nvPr/>
          </p:nvGrpSpPr>
          <p:grpSpPr>
            <a:xfrm>
              <a:off x="7401051" y="913444"/>
              <a:ext cx="279169" cy="275089"/>
              <a:chOff x="93443" y="1883892"/>
              <a:chExt cx="279169" cy="275089"/>
            </a:xfrm>
          </p:grpSpPr>
          <p:grpSp>
            <p:nvGrpSpPr>
              <p:cNvPr id="503" name="グループ化 502"/>
              <p:cNvGrpSpPr/>
              <p:nvPr/>
            </p:nvGrpSpPr>
            <p:grpSpPr>
              <a:xfrm>
                <a:off x="93443" y="1938753"/>
                <a:ext cx="220013" cy="220228"/>
                <a:chOff x="3286729" y="2128421"/>
                <a:chExt cx="678044" cy="678705"/>
              </a:xfrm>
            </p:grpSpPr>
            <p:sp>
              <p:nvSpPr>
                <p:cNvPr id="507" name="楕円 50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8" name="楕円 507"/>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9" name="フリーフォーム 5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504" name="楕円 50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05" name="直線コネクタ 50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06" name="フリーフォーム 50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515" name="グループ化 514"/>
          <p:cNvGrpSpPr>
            <a:grpSpLocks/>
          </p:cNvGrpSpPr>
          <p:nvPr/>
        </p:nvGrpSpPr>
        <p:grpSpPr>
          <a:xfrm>
            <a:off x="4023017" y="2363912"/>
            <a:ext cx="229767" cy="229767"/>
            <a:chOff x="4234914" y="2134263"/>
            <a:chExt cx="665935" cy="668719"/>
          </a:xfrm>
        </p:grpSpPr>
        <p:sp>
          <p:nvSpPr>
            <p:cNvPr id="516" name="楕円 5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7" name="フリーフォーム 5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518" name="グループ化 517"/>
          <p:cNvGrpSpPr>
            <a:grpSpLocks/>
          </p:cNvGrpSpPr>
          <p:nvPr/>
        </p:nvGrpSpPr>
        <p:grpSpPr>
          <a:xfrm>
            <a:off x="4367760" y="2362706"/>
            <a:ext cx="229767" cy="229767"/>
            <a:chOff x="4234914" y="2134263"/>
            <a:chExt cx="665935" cy="668719"/>
          </a:xfrm>
        </p:grpSpPr>
        <p:sp>
          <p:nvSpPr>
            <p:cNvPr id="519" name="楕円 5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0" name="フリーフォーム 5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521" name="テキスト ボックス 520"/>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522" name="グループ化 521"/>
          <p:cNvGrpSpPr/>
          <p:nvPr/>
        </p:nvGrpSpPr>
        <p:grpSpPr>
          <a:xfrm>
            <a:off x="4169907" y="2798039"/>
            <a:ext cx="4806493" cy="470643"/>
            <a:chOff x="4139722" y="2755002"/>
            <a:chExt cx="4806493" cy="470643"/>
          </a:xfrm>
        </p:grpSpPr>
        <p:grpSp>
          <p:nvGrpSpPr>
            <p:cNvPr id="523" name="グループ化 522"/>
            <p:cNvGrpSpPr/>
            <p:nvPr/>
          </p:nvGrpSpPr>
          <p:grpSpPr>
            <a:xfrm>
              <a:off x="4844354" y="2755002"/>
              <a:ext cx="1133523" cy="430887"/>
              <a:chOff x="4141242" y="5041798"/>
              <a:chExt cx="1133523" cy="430887"/>
            </a:xfrm>
          </p:grpSpPr>
          <p:sp>
            <p:nvSpPr>
              <p:cNvPr id="534" name="テキスト ボックス 533"/>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535" name="角丸四角形 53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524" name="グループ化 523"/>
            <p:cNvGrpSpPr/>
            <p:nvPr/>
          </p:nvGrpSpPr>
          <p:grpSpPr>
            <a:xfrm>
              <a:off x="6025040" y="2782900"/>
              <a:ext cx="1114236" cy="430887"/>
              <a:chOff x="4151994" y="5069696"/>
              <a:chExt cx="1114236" cy="430887"/>
            </a:xfrm>
          </p:grpSpPr>
          <p:sp>
            <p:nvSpPr>
              <p:cNvPr id="532" name="テキスト ボックス 531"/>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533" name="角丸四角形 532"/>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525" name="グループ化 524"/>
            <p:cNvGrpSpPr/>
            <p:nvPr/>
          </p:nvGrpSpPr>
          <p:grpSpPr>
            <a:xfrm>
              <a:off x="7184995" y="2871276"/>
              <a:ext cx="859625" cy="261610"/>
              <a:chOff x="4151730" y="5154945"/>
              <a:chExt cx="859625" cy="261610"/>
            </a:xfrm>
          </p:grpSpPr>
          <p:sp>
            <p:nvSpPr>
              <p:cNvPr id="530" name="テキスト ボックス 529"/>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531" name="角丸四角形 53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526" name="グループ化 525"/>
            <p:cNvGrpSpPr/>
            <p:nvPr/>
          </p:nvGrpSpPr>
          <p:grpSpPr>
            <a:xfrm>
              <a:off x="8067318" y="2794758"/>
              <a:ext cx="878897" cy="430887"/>
              <a:chOff x="4133199" y="5079806"/>
              <a:chExt cx="878897" cy="430887"/>
            </a:xfrm>
          </p:grpSpPr>
          <p:sp>
            <p:nvSpPr>
              <p:cNvPr id="528" name="テキスト ボックス 527"/>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529" name="角丸四角形 528"/>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527" name="テキスト ボックス 526"/>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280287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Overview image</a:t>
            </a:r>
            <a:endParaRPr kumimoji="1" lang="ja-JP" altLang="en-US" dirty="0"/>
          </a:p>
        </p:txBody>
      </p:sp>
    </p:spTree>
    <p:extLst>
      <p:ext uri="{BB962C8B-B14F-4D97-AF65-F5344CB8AC3E}">
        <p14:creationId xmlns:p14="http://schemas.microsoft.com/office/powerpoint/2010/main" val="1179315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Summary</a:t>
            </a:r>
            <a:endParaRPr kumimoji="1" lang="ja-JP" altLang="en-US" dirty="0"/>
          </a:p>
        </p:txBody>
      </p:sp>
    </p:spTree>
    <p:extLst>
      <p:ext uri="{BB962C8B-B14F-4D97-AF65-F5344CB8AC3E}">
        <p14:creationId xmlns:p14="http://schemas.microsoft.com/office/powerpoint/2010/main" val="27102135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477328"/>
          </a:xfrm>
          <a:prstGeom prst="rect">
            <a:avLst/>
          </a:prstGeom>
          <a:noFill/>
        </p:spPr>
        <p:txBody>
          <a:bodyPr wrap="square" rtlCol="0">
            <a:spAutoFit/>
          </a:bodyPr>
          <a:lstStyle/>
          <a:p>
            <a:r>
              <a:rPr lang="en-US" altLang="ja-JP" sz="2200" dirty="0" smtClean="0"/>
              <a:t>Preparing for Automation </a:t>
            </a:r>
            <a:r>
              <a:rPr lang="en-US" altLang="ja-JP" dirty="0" smtClean="0"/>
              <a:t>(Step 1</a:t>
            </a:r>
            <a:r>
              <a:rPr lang="ja-JP" altLang="en-US" dirty="0" err="1" smtClean="0"/>
              <a:t>、</a:t>
            </a:r>
            <a:r>
              <a:rPr lang="en-US" altLang="ja-JP" dirty="0" smtClean="0"/>
              <a:t>Step 2</a:t>
            </a:r>
            <a:r>
              <a:rPr lang="ja-JP" altLang="en-US" dirty="0" err="1" smtClean="0"/>
              <a:t>、</a:t>
            </a:r>
            <a:r>
              <a:rPr lang="en-US" altLang="ja-JP" dirty="0" smtClean="0"/>
              <a:t>Step 3)</a:t>
            </a:r>
          </a:p>
          <a:p>
            <a:endParaRPr lang="en-US" altLang="ja-JP" sz="2800" dirty="0"/>
          </a:p>
          <a:p>
            <a:r>
              <a:rPr lang="en-US" altLang="ja-JP" sz="2200" dirty="0" smtClean="0"/>
              <a:t>Implementing Automated SI</a:t>
            </a:r>
            <a:r>
              <a:rPr lang="en-US" altLang="ja-JP" dirty="0" smtClean="0"/>
              <a:t>(Changes to the process and results )</a:t>
            </a:r>
            <a:endParaRPr lang="en-US" altLang="ja-JP" dirty="0"/>
          </a:p>
        </p:txBody>
      </p:sp>
      <p:sp>
        <p:nvSpPr>
          <p:cNvPr id="2" name="タイトル 1"/>
          <p:cNvSpPr>
            <a:spLocks noGrp="1"/>
          </p:cNvSpPr>
          <p:nvPr>
            <p:ph type="title"/>
          </p:nvPr>
        </p:nvSpPr>
        <p:spPr/>
        <p:txBody>
          <a:bodyPr/>
          <a:lstStyle/>
          <a:p>
            <a:r>
              <a:rPr kumimoji="1" lang="en-US" altLang="ja-JP" dirty="0" smtClean="0"/>
              <a:t>Summary</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smtClean="0"/>
              <a:t>By following step 1-3, </a:t>
            </a:r>
            <a:r>
              <a:rPr lang="en-US" altLang="ja-JP" sz="2400" dirty="0" smtClean="0"/>
              <a:t>we can automate system operation/construction.</a:t>
            </a:r>
            <a:endParaRPr kumimoji="1" lang="en-US" altLang="ja-JP" sz="2400" dirty="0" smtClean="0"/>
          </a:p>
          <a:p>
            <a:r>
              <a:rPr lang="en-US" altLang="ja-JP" sz="2400" dirty="0" smtClean="0"/>
              <a:t>Additionally, by changing the process, we can improve the efficiency of the automation.</a:t>
            </a:r>
            <a:endParaRPr kumimoji="1" lang="ja-JP" altLang="en-US" sz="2400" dirty="0"/>
          </a:p>
        </p:txBody>
      </p:sp>
      <p:sp>
        <p:nvSpPr>
          <p:cNvPr id="5" name="角丸四角形 4"/>
          <p:cNvSpPr/>
          <p:nvPr/>
        </p:nvSpPr>
        <p:spPr bwMode="auto">
          <a:xfrm>
            <a:off x="2567510" y="5301260"/>
            <a:ext cx="5256730" cy="1006821"/>
          </a:xfrm>
          <a:prstGeom prst="roundRect">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Manual system</a:t>
            </a:r>
            <a:br>
              <a:rPr kumimoji="1" lang="en-US" altLang="ja-JP" sz="2400" b="1" dirty="0" smtClean="0">
                <a:latin typeface="+mn-ea"/>
              </a:rPr>
            </a:br>
            <a:r>
              <a:rPr kumimoji="1" lang="en-US" altLang="ja-JP" sz="2400" b="1" dirty="0" smtClean="0">
                <a:latin typeface="+mn-ea"/>
              </a:rPr>
              <a:t>construction/operation</a:t>
            </a:r>
            <a:endParaRPr kumimoji="1" lang="ja-JP" altLang="en-US" sz="2400" b="1" dirty="0" smtClean="0">
              <a:latin typeface="+mn-ea"/>
            </a:endParaRPr>
          </a:p>
        </p:txBody>
      </p:sp>
      <p:sp>
        <p:nvSpPr>
          <p:cNvPr id="6" name="角丸四角形 5"/>
          <p:cNvSpPr/>
          <p:nvPr/>
        </p:nvSpPr>
        <p:spPr bwMode="auto">
          <a:xfrm>
            <a:off x="2567510" y="2507955"/>
            <a:ext cx="5256730" cy="1049921"/>
          </a:xfrm>
          <a:prstGeom prst="roundRect">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Automated syste</a:t>
            </a:r>
            <a:r>
              <a:rPr lang="en-US" altLang="ja-JP" sz="2400" b="1" dirty="0" smtClean="0">
                <a:latin typeface="+mn-ea"/>
              </a:rPr>
              <a:t>m </a:t>
            </a:r>
            <a:br>
              <a:rPr lang="en-US" altLang="ja-JP" sz="2400" b="1" dirty="0" smtClean="0">
                <a:latin typeface="+mn-ea"/>
              </a:rPr>
            </a:br>
            <a:r>
              <a:rPr lang="en-US" altLang="ja-JP" sz="2400" b="1" dirty="0" smtClean="0">
                <a:latin typeface="+mn-ea"/>
              </a:rPr>
              <a:t>construction/operation</a:t>
            </a:r>
            <a:endParaRPr kumimoji="1" lang="ja-JP" altLang="en-US" sz="2400" b="1" dirty="0" smtClean="0">
              <a:latin typeface="+mn-ea"/>
            </a:endParaRP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smtClean="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smtClean="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13661556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477328"/>
          </a:xfrm>
          <a:prstGeom prst="rect">
            <a:avLst/>
          </a:prstGeom>
          <a:noFill/>
        </p:spPr>
        <p:txBody>
          <a:bodyPr wrap="square" rtlCol="0">
            <a:spAutoFit/>
          </a:bodyPr>
          <a:lstStyle/>
          <a:p>
            <a:r>
              <a:rPr lang="en-US" altLang="ja-JP" sz="2200" dirty="0" smtClean="0"/>
              <a:t>Preparing for Automation </a:t>
            </a:r>
            <a:r>
              <a:rPr lang="en-US" altLang="ja-JP" dirty="0" smtClean="0"/>
              <a:t>(Step 1,Step 2,Step 3)</a:t>
            </a:r>
          </a:p>
          <a:p>
            <a:endParaRPr lang="en-US" altLang="ja-JP" sz="2800" dirty="0"/>
          </a:p>
          <a:p>
            <a:r>
              <a:rPr lang="en-US" altLang="ja-JP" sz="2200" dirty="0" smtClean="0"/>
              <a:t>Implementing Automated SI</a:t>
            </a:r>
            <a:br>
              <a:rPr lang="en-US" altLang="ja-JP" sz="2200" dirty="0" smtClean="0"/>
            </a:br>
            <a:r>
              <a:rPr lang="en-US" altLang="ja-JP" dirty="0" smtClean="0"/>
              <a:t>(Changes to the process and results )</a:t>
            </a:r>
            <a:endParaRPr lang="en-US" altLang="ja-JP" dirty="0"/>
          </a:p>
        </p:txBody>
      </p:sp>
      <p:sp>
        <p:nvSpPr>
          <p:cNvPr id="2" name="タイトル 1"/>
          <p:cNvSpPr>
            <a:spLocks noGrp="1"/>
          </p:cNvSpPr>
          <p:nvPr>
            <p:ph type="title"/>
          </p:nvPr>
        </p:nvSpPr>
        <p:spPr/>
        <p:txBody>
          <a:bodyPr/>
          <a:lstStyle/>
          <a:p>
            <a:r>
              <a:rPr kumimoji="1" lang="en-US" altLang="ja-JP" dirty="0" smtClean="0"/>
              <a:t>AS-IS and TO BE in Automation.</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smtClean="0"/>
              <a:t>By following step 1-3, </a:t>
            </a:r>
            <a:r>
              <a:rPr lang="en-US" altLang="ja-JP" sz="2400" dirty="0" smtClean="0"/>
              <a:t>we can automate system operation/construction.</a:t>
            </a:r>
            <a:endParaRPr kumimoji="1" lang="en-US" altLang="ja-JP" sz="2400" dirty="0" smtClean="0"/>
          </a:p>
          <a:p>
            <a:r>
              <a:rPr lang="en-US" altLang="ja-JP" sz="2400" dirty="0" smtClean="0"/>
              <a:t>Additionally, by changing the process, we can improve the efficiency of the automation.</a:t>
            </a:r>
            <a:endParaRPr kumimoji="1" lang="ja-JP" altLang="en-US" sz="2400" dirty="0"/>
          </a:p>
        </p:txBody>
      </p:sp>
      <p:sp>
        <p:nvSpPr>
          <p:cNvPr id="5" name="角丸四角形 4"/>
          <p:cNvSpPr/>
          <p:nvPr/>
        </p:nvSpPr>
        <p:spPr bwMode="auto">
          <a:xfrm>
            <a:off x="2567510" y="5301260"/>
            <a:ext cx="5256730" cy="1006821"/>
          </a:xfrm>
          <a:prstGeom prst="roundRect">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Manual system</a:t>
            </a:r>
            <a:br>
              <a:rPr kumimoji="1" lang="en-US" altLang="ja-JP" sz="2400" b="1" dirty="0" smtClean="0">
                <a:latin typeface="+mn-ea"/>
              </a:rPr>
            </a:br>
            <a:r>
              <a:rPr kumimoji="1" lang="en-US" altLang="ja-JP" sz="2400" b="1" dirty="0" smtClean="0">
                <a:latin typeface="+mn-ea"/>
              </a:rPr>
              <a:t>construction/operation</a:t>
            </a:r>
            <a:endParaRPr kumimoji="1" lang="ja-JP" altLang="en-US" sz="2400" b="1" dirty="0" smtClean="0">
              <a:latin typeface="+mn-ea"/>
            </a:endParaRPr>
          </a:p>
        </p:txBody>
      </p:sp>
      <p:sp>
        <p:nvSpPr>
          <p:cNvPr id="6" name="角丸四角形 5"/>
          <p:cNvSpPr/>
          <p:nvPr/>
        </p:nvSpPr>
        <p:spPr bwMode="auto">
          <a:xfrm>
            <a:off x="2567510" y="2507955"/>
            <a:ext cx="5256730" cy="1049921"/>
          </a:xfrm>
          <a:prstGeom prst="roundRect">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Automated syste</a:t>
            </a:r>
            <a:r>
              <a:rPr lang="en-US" altLang="ja-JP" sz="2400" b="1" dirty="0" smtClean="0">
                <a:latin typeface="+mn-ea"/>
              </a:rPr>
              <a:t>m </a:t>
            </a:r>
            <a:br>
              <a:rPr lang="en-US" altLang="ja-JP" sz="2400" b="1" dirty="0" smtClean="0">
                <a:latin typeface="+mn-ea"/>
              </a:rPr>
            </a:br>
            <a:r>
              <a:rPr lang="en-US" altLang="ja-JP" sz="2400" b="1" dirty="0" smtClean="0">
                <a:latin typeface="+mn-ea"/>
              </a:rPr>
              <a:t>construction/operation</a:t>
            </a:r>
            <a:endParaRPr kumimoji="1" lang="ja-JP" altLang="en-US" sz="2400" b="1" dirty="0" smtClean="0">
              <a:latin typeface="+mn-ea"/>
            </a:endParaRP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smtClean="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smtClean="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346519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smtClean="0"/>
              <a:t>The “pain” of IT Engineers</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FF0000"/>
                  </a:solidFill>
                  <a:effectLst>
                    <a:glow rad="127000">
                      <a:schemeClr val="bg1"/>
                    </a:glow>
                  </a:effectLst>
                </a:rPr>
                <a:t>Delays and errors</a:t>
              </a:r>
              <a:r>
                <a:rPr lang="en-US" altLang="ja-JP" dirty="0"/>
                <a:t>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FF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FF0000"/>
                  </a:solidFill>
                  <a:effectLst>
                    <a:glow rad="127000">
                      <a:schemeClr val="bg1"/>
                    </a:glow>
                  </a:effectLst>
                </a:rPr>
                <a:t>complications with managing design documents (forms)</a:t>
              </a:r>
              <a:endParaRPr lang="en-US" altLang="ja-JP" dirty="0">
                <a:solidFill>
                  <a:srgbClr val="FF0000"/>
                </a:solidFill>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don’t know what information is the newest.</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FF0000"/>
                  </a:solidFill>
                  <a:effectLst>
                    <a:glow rad="127000">
                      <a:schemeClr val="bg1"/>
                    </a:glow>
                  </a:effectLst>
                </a:rPr>
                <a:t>t</a:t>
              </a:r>
              <a:r>
                <a:rPr lang="en-US" altLang="ja-JP" u="sng" dirty="0" smtClean="0">
                  <a:solidFill>
                    <a:srgbClr val="FF0000"/>
                  </a:solidFill>
                  <a:effectLst>
                    <a:glow rad="127000">
                      <a:schemeClr val="bg1"/>
                    </a:glow>
                  </a:effectLst>
                </a:rPr>
                <a:t>ime chart</a:t>
              </a:r>
              <a:r>
                <a:rPr lang="ja-JP" altLang="en-US" dirty="0" smtClean="0">
                  <a:solidFill>
                    <a:srgbClr val="FF0000"/>
                  </a:solidFill>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FF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model/OS is added </a:t>
              </a:r>
              <a:r>
                <a:rPr lang="en-US" altLang="ja-JP" u="sng" dirty="0" smtClean="0">
                  <a:solidFill>
                    <a:srgbClr val="FF0000"/>
                  </a:solidFill>
                  <a:effectLst>
                    <a:glow rad="127000">
                      <a:schemeClr val="bg1"/>
                    </a:glow>
                  </a:effectLst>
                </a:rPr>
                <a:t>(barrier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dirty="0"/>
                <a:t> </a:t>
              </a:r>
              <a:r>
                <a:rPr lang="en-US" altLang="ja-JP" u="sng" dirty="0" smtClean="0">
                  <a:solidFill>
                    <a:srgbClr val="FF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a:t>
              </a:r>
              <a:r>
                <a:rPr lang="en-US" altLang="ja-JP" u="sng" dirty="0" smtClean="0">
                  <a:solidFill>
                    <a:srgbClr val="FF0000"/>
                  </a:solidFill>
                  <a:effectLst>
                    <a:glow rad="127000">
                      <a:schemeClr val="bg1"/>
                    </a:glow>
                  </a:effectLst>
                </a:rPr>
                <a:t>human error </a:t>
              </a:r>
              <a:r>
                <a:rPr lang="en-US" altLang="ja-JP" dirty="0" smtClean="0">
                  <a:effectLst>
                    <a:glow rad="127000">
                      <a:schemeClr val="bg1"/>
                    </a:glow>
                  </a:effectLst>
                </a:rPr>
                <a:t>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Tree>
    <p:extLst>
      <p:ext uri="{BB962C8B-B14F-4D97-AF65-F5344CB8AC3E}">
        <p14:creationId xmlns:p14="http://schemas.microsoft.com/office/powerpoint/2010/main" val="303904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10725</Words>
  <Application>Microsoft Office PowerPoint</Application>
  <PresentationFormat>ワイド画面</PresentationFormat>
  <Paragraphs>2647</Paragraphs>
  <Slides>72</Slides>
  <Notes>44</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72</vt:i4>
      </vt:variant>
    </vt:vector>
  </HeadingPairs>
  <TitlesOfParts>
    <vt:vector size="85" baseType="lpstr">
      <vt:lpstr>BIZ UDPゴシック</vt:lpstr>
      <vt:lpstr>HGP創英角ｺﾞｼｯｸUB</vt:lpstr>
      <vt:lpstr>Meiryo UI</vt:lpstr>
      <vt:lpstr>ＭＳ Ｐゴシック</vt:lpstr>
      <vt:lpstr>メイリオ</vt:lpstr>
      <vt:lpstr>游ゴシック</vt:lpstr>
      <vt:lpstr>Arial</vt:lpstr>
      <vt:lpstr>Calibri</vt:lpstr>
      <vt:lpstr>Courier New</vt:lpstr>
      <vt:lpstr>Tahoma</vt:lpstr>
      <vt:lpstr>Verdana</vt:lpstr>
      <vt:lpstr>Wingdings</vt:lpstr>
      <vt:lpstr>NEC_standard4_3</vt:lpstr>
      <vt:lpstr>PSSO Method Guidebook ~Optimizing Exastro System Construction/Operation~　　　　　　　　　　　　　　　　　　　　　　　　　　　　　　　　　　　　　　　　　　　　   　</vt:lpstr>
      <vt:lpstr>Table of contents</vt:lpstr>
      <vt:lpstr>Introduction</vt:lpstr>
      <vt:lpstr>About this document</vt:lpstr>
      <vt:lpstr>What is the PSSO Method?</vt:lpstr>
      <vt:lpstr>Roles used in this document.</vt:lpstr>
      <vt:lpstr>Overview image</vt:lpstr>
      <vt:lpstr>AS-IS and TO BE in Automation.</vt:lpstr>
      <vt:lpstr>The “pain” of IT Engineers</vt:lpstr>
      <vt:lpstr>The “Pain” of IT Engineers</vt:lpstr>
      <vt:lpstr>Relationship between the Automatization scope and the different steps</vt:lpstr>
      <vt:lpstr>Overview over Exastro IT Automation</vt:lpstr>
      <vt:lpstr>Automation changes QCD and Tasks/results.</vt:lpstr>
      <vt:lpstr>Automation Preparation 　　Step 1：Central management of the Configuration info. 　   Step 2：Actualize Automatic Execution. 　   Step 3：Linking Central management and automatic execution.</vt:lpstr>
      <vt:lpstr>Automation Preparation 　　Step 1：Central management of the Configuration info. 　   Step 2：Actualize Automatic Execution. 　   Step 3：Linking Central management and automatic execution.</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Step 1：Central management of the Configuration info</vt:lpstr>
      <vt:lpstr>Automation Preparation 　　Step 1：Central management of the Configuration info. 　   Step 2：Actualize Automatic Execution. 　   Step 3：Linking Central management and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Automation Preparation 　　Step 1：Central management of the Configuration info. 　   Step 2：Actualize Automatic Execution. 　   Step 3：Linking Central management and automatic execution.</vt:lpstr>
      <vt:lpstr>Step 3： Linking Central management and automatic execution</vt:lpstr>
      <vt:lpstr>Step 3： Linking Central management and automatic execution</vt:lpstr>
      <vt:lpstr>Step 3： Linking Central management and automatic execution</vt:lpstr>
      <vt:lpstr>Step 3： Linking Central management and automatic execution</vt:lpstr>
      <vt:lpstr>Step 3： Linking Central management and automatic execution</vt:lpstr>
      <vt:lpstr>Step 3： Linking Central management and automatic execution</vt:lpstr>
      <vt:lpstr>Implementing automated SI  　Effects and Estimations  　Post-Automation Process changes and results.</vt:lpstr>
      <vt:lpstr>Implementing automated SI  　Effects and Estimations  　Post-Automation Process changes and results.</vt:lpstr>
      <vt:lpstr>Estimate the effects of the operation (repost)</vt:lpstr>
      <vt:lpstr>Case: Constructing Network Device(1/2)</vt:lpstr>
      <vt:lpstr>Case: Constructing Network Device(2/2)</vt:lpstr>
      <vt:lpstr>Implementing automated SI  　Effects and Estimations  　Post-Automation Process changes and results.</vt:lpstr>
      <vt:lpstr>Defining Requirements</vt:lpstr>
      <vt:lpstr>Design</vt:lpstr>
      <vt:lpstr>Det. Design</vt:lpstr>
      <vt:lpstr>Op.Design</vt:lpstr>
      <vt:lpstr>Production</vt:lpstr>
      <vt:lpstr>Test</vt:lpstr>
      <vt:lpstr>Release</vt:lpstr>
      <vt:lpstr>Summary</vt:lpstr>
      <vt:lpstr>Summary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2023-01-27T00:22:21Z</dcterms:modified>
</cp:coreProperties>
</file>