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42" r:id="rId12"/>
    <p:sldId id="543" r:id="rId13"/>
    <p:sldId id="516" r:id="rId14"/>
    <p:sldId id="517" r:id="rId15"/>
    <p:sldId id="518" r:id="rId16"/>
    <p:sldId id="545" r:id="rId17"/>
    <p:sldId id="546" r:id="rId18"/>
    <p:sldId id="520" r:id="rId19"/>
    <p:sldId id="547" r:id="rId20"/>
    <p:sldId id="522" r:id="rId21"/>
    <p:sldId id="548" r:id="rId22"/>
    <p:sldId id="523" r:id="rId23"/>
    <p:sldId id="524" r:id="rId24"/>
    <p:sldId id="554" r:id="rId25"/>
    <p:sldId id="525" r:id="rId26"/>
    <p:sldId id="531" r:id="rId27"/>
    <p:sldId id="529" r:id="rId28"/>
    <p:sldId id="553" r:id="rId29"/>
    <p:sldId id="549" r:id="rId30"/>
    <p:sldId id="550" r:id="rId31"/>
    <p:sldId id="551" r:id="rId32"/>
    <p:sldId id="552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42"/>
            <p14:sldId id="543"/>
            <p14:sldId id="516"/>
            <p14:sldId id="517"/>
            <p14:sldId id="518"/>
            <p14:sldId id="545"/>
            <p14:sldId id="546"/>
            <p14:sldId id="520"/>
            <p14:sldId id="547"/>
            <p14:sldId id="522"/>
            <p14:sldId id="548"/>
            <p14:sldId id="523"/>
            <p14:sldId id="524"/>
            <p14:sldId id="55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53"/>
            <p14:sldId id="549"/>
            <p14:sldId id="550"/>
            <p14:sldId id="551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2022/5/19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2022/5/19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1.10 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en-US" altLang="ja-JP" sz="4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Enable the following repositories depending on your OS.</a:t>
            </a:r>
            <a:endParaRPr lang="en-US" altLang="ja-JP" dirty="0"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545"/>
              </p:ext>
            </p:extLst>
          </p:nvPr>
        </p:nvGraphicFramePr>
        <p:xfrm>
          <a:off x="179512" y="1723850"/>
          <a:ext cx="8661450" cy="3721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68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3132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3132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99568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56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CentOS8</a:t>
                      </a:r>
                      <a:br>
                        <a:rPr kumimoji="1" lang="en-US" altLang="ja-JP" sz="1000" b="1" dirty="0" smtClean="0"/>
                      </a:br>
                      <a:r>
                        <a:rPr kumimoji="1" lang="en-US" altLang="ja-JP" sz="1000" b="1" dirty="0" smtClean="0"/>
                        <a:t>CentOS Stream8</a:t>
                      </a:r>
                    </a:p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587793" y="5555820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6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en-US" altLang="ja-JP" dirty="0"/>
              <a:t>	</a:t>
            </a:r>
            <a:r>
              <a:rPr lang="en-US" altLang="ja-JP" dirty="0" smtClean="0"/>
              <a:t>Preparation (2/3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repositories below for RHEL environments provided by cloud services are enabled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82580"/>
              </p:ext>
            </p:extLst>
          </p:nvPr>
        </p:nvGraphicFramePr>
        <p:xfrm>
          <a:off x="302064" y="1379266"/>
          <a:ext cx="8538898" cy="369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(AWS/RHUI2)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0547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9979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338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0564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(AWS/RHUI3)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272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779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878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01259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84334" y="507854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※RHEL7</a:t>
            </a:r>
            <a:r>
              <a:rPr lang="en-US" altLang="ja-JP" sz="1100" dirty="0" smtClean="0">
                <a:solidFill>
                  <a:srgbClr val="000000"/>
                </a:solidFill>
                <a:latin typeface="メイリオ"/>
                <a:ea typeface="メイリオ"/>
              </a:rPr>
              <a:t>(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AWS/RHUI2</a:t>
            </a:r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）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: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RHUI2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)</a:t>
            </a:r>
            <a:endParaRPr kumimoji="1" lang="en-US" altLang="ja-JP" sz="11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lvl="0"/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: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Preparation (3/3)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  <a:endParaRPr lang="en-US" altLang="ja-JP" sz="1800" dirty="0"/>
          </a:p>
          <a:p>
            <a:pPr lvl="1"/>
            <a:r>
              <a:rPr lang="en-US" altLang="ja-JP" dirty="0"/>
              <a:t>If ITA is going to be installed on non-cloud environment RHEL7/RHEL8 OS, </a:t>
            </a:r>
            <a:r>
              <a:rPr lang="en-US" altLang="ja-JP" dirty="0" smtClean="0"/>
              <a:t>please </a:t>
            </a:r>
            <a:r>
              <a:rPr lang="en-US" altLang="ja-JP" dirty="0"/>
              <a:t>make sure to be subscribed to the environment ITA is going to be </a:t>
            </a:r>
            <a:r>
              <a:rPr lang="en-US" altLang="ja-JP" dirty="0" smtClean="0"/>
              <a:t>installed </a:t>
            </a:r>
            <a:r>
              <a:rPr lang="en-US" altLang="ja-JP" dirty="0"/>
              <a:t>on beforehand.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6881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Path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location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</a:t>
                      </a:r>
                      <a:r>
                        <a:rPr lang="en-US" sz="1050" kern="100" baseline="0" dirty="0" smtClean="0">
                          <a:effectLst/>
                        </a:rPr>
                        <a:t>A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9508" y="1928558"/>
            <a:ext cx="2005" cy="33811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2573" y="2697315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69" y="3687218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ITA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(1/10)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/>
              <a:t># curl 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*The curl command needs to be installed in advance.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 (x.x.x) with the version you want to install.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Unzip the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.tar.gz file.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00351"/>
              </p:ext>
            </p:extLst>
          </p:nvPr>
        </p:nvGraphicFramePr>
        <p:xfrm>
          <a:off x="538952" y="2369355"/>
          <a:ext cx="8065121" cy="4189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 smtClean="0"/>
                        <a:t>-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OS</a:t>
                      </a:r>
                      <a:r>
                        <a:rPr lang="en-US" altLang="ja-JP" sz="1000" kern="100" dirty="0" smtClean="0">
                          <a:effectLst/>
                        </a:rPr>
                        <a:t>("CentOS7","CentOS8","RHEL7","RHEL8“)</a:t>
                      </a:r>
                      <a:br>
                        <a:rPr lang="en-US" altLang="ja-JP" sz="1000" kern="100" dirty="0" smtClean="0">
                          <a:effectLst/>
                        </a:rPr>
                      </a:b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5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※If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regardless of the user settings.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en-US" altLang="ja-JP" dirty="0"/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</a:t>
            </a:r>
            <a:r>
              <a:rPr lang="en-US" altLang="ja-JP" dirty="0" smtClean="0"/>
              <a:t>2/10)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 smtClean="0"/>
              <a:t>If the user wishes to install any library when updating to a new version, input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to the “</a:t>
            </a:r>
            <a:r>
              <a:rPr lang="en-US" altLang="ja-JP" dirty="0" err="1"/>
              <a:t>I</a:t>
            </a:r>
            <a:r>
              <a:rPr lang="en-US" altLang="ja-JP" dirty="0" err="1" smtClean="0"/>
              <a:t>nstall_mode</a:t>
            </a:r>
            <a:r>
              <a:rPr lang="en-US" altLang="ja-JP" dirty="0" smtClean="0"/>
              <a:t>” value. If not, input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(ita_answers.txt) item list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725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en-US" altLang="ja-JP" dirty="0"/>
              <a:t>)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35546"/>
              </p:ext>
            </p:extLst>
          </p:nvPr>
        </p:nvGraphicFramePr>
        <p:xfrm>
          <a:off x="505009" y="1772770"/>
          <a:ext cx="8424074" cy="4483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smtClean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402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7785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709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5627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smtClean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smtClean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</a:rPr>
                        <a:t>cicd_for_iac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smtClean="0">
                          <a:effectLst/>
                          <a:latin typeface="+mj-lt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</a:rPr>
                        <a:t>Decides whether to install the CI/CD for IaC function or not.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83246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exastro-it-automation.local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3.9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(4/10)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  <a:endParaRPr lang="en-US" altLang="ja-JP" sz="20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</a:t>
            </a:r>
            <a:r>
              <a:rPr lang="en-US" altLang="ja-JP" dirty="0" err="1" smtClean="0"/>
              <a:t>certificate_path</a:t>
            </a:r>
            <a:r>
              <a:rPr lang="en-US" altLang="ja-JP" dirty="0" smtClean="0"/>
              <a:t>“</a:t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#cat(Server certificate file)(Intermediate certificate file)(Linked server certificate file).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3.10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(5/10)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</a:t>
            </a:r>
            <a:r>
              <a:rPr lang="en-US" altLang="ja-JP" dirty="0" smtClean="0"/>
              <a:t>). 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(6/10)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2374907" y="1874504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(https://mariadb.org/)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 smtClean="0"/>
              <a:t>Associated </a:t>
            </a:r>
            <a:r>
              <a:rPr lang="en-US" altLang="zh-TW" sz="1400" dirty="0"/>
              <a:t>execution function</a:t>
            </a:r>
            <a:endParaRPr lang="en-US" altLang="zh-TW" sz="1400" dirty="0" smtClea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 smtClean="0">
                <a:cs typeface="Segoe UI" panose="020B0502040204020203" pitchFamily="34" charset="0"/>
              </a:rPr>
              <a:t>　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3.2	Preparation (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1/3)</a:t>
            </a:r>
            <a:endParaRPr lang="ja-JP" altLang="en-US" sz="1400" dirty="0"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Preparation 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2/3)</a:t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3.4	Preparation (3/3)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3.7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3.10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5/10)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6/10)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3.12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(7/10)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3.13	Construction (8/10)</a:t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3.14	Construction (9/10)</a:t>
            </a: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3.15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Construction 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(10/10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US" altLang="ja-JP" sz="1400" dirty="0" smtClea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637149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５</a:t>
            </a:r>
            <a:r>
              <a:rPr lang="ja-JP" altLang="en-US" sz="1400" dirty="0" smtClean="0">
                <a:latin typeface="+mn-ea"/>
              </a:rPr>
              <a:t>．</a:t>
            </a:r>
            <a:r>
              <a:rPr lang="en-US" altLang="ja-JP" sz="1400" dirty="0" smtClean="0">
                <a:latin typeface="+mn-ea"/>
              </a:rPr>
              <a:t>Reference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5.1</a:t>
            </a: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Reference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(1/2)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Reference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(2/2) </a:t>
            </a: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 smtClean="0">
                <a:latin typeface="+mj-lt"/>
              </a:rPr>
              <a:t>・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(2/2)</a:t>
            </a:r>
          </a:p>
          <a:p>
            <a:pPr marL="180000" lvl="1" indent="0">
              <a:buNone/>
            </a:pP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pPr lvl="1"/>
            <a:endParaRPr lang="en-US" altLang="ja-JP" dirty="0" smtClean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123080" cy="20882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The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password can only use half-with 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English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letters/number and symbols</a:t>
            </a:r>
            <a:endParaRPr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53402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797422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55810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you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229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en-US" altLang="ja-JP" dirty="0"/>
              <a:t>	</a:t>
            </a:r>
            <a:r>
              <a:rPr lang="en-US" altLang="ja-JP" dirty="0" smtClean="0"/>
              <a:t>Construction (8/10)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3.14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(9/10)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</a:rPr>
              <a:t>List of libraries installed during construction.</a:t>
            </a:r>
          </a:p>
          <a:p>
            <a:pPr lvl="1"/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41640"/>
              </p:ext>
            </p:extLst>
          </p:nvPr>
        </p:nvGraphicFramePr>
        <p:xfrm>
          <a:off x="755470" y="1700760"/>
          <a:ext cx="6696930" cy="456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 smtClean="0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 smtClean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 smtClean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 smtClean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 smtClean="0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</a:rPr>
                        <a:t>Hcl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</a:rPr>
                        <a:t>analasys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83460" y="6236459"/>
            <a:ext cx="792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(*2)If ITA is running on v.1.9.1 or earlier, PHP7.2 is used. If running on v1.10.0 or later, PHP7.4 is used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3.15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 smtClean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 smtClean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 smtClean="0"/>
              <a:t>As system errors might occur when the PHP and Server time zones are not unified, we recommend setting the server time zone to “Asia/Tokyo” or </a:t>
            </a:r>
            <a:r>
              <a:rPr lang="en-US" altLang="ja-JP" dirty="0"/>
              <a:t>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smtClean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date.timezone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Asia/Tokyo“</a:t>
            </a: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smtClean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Systemctl</a:t>
            </a:r>
            <a:r>
              <a:rPr lang="en-US" altLang="ja-JP" dirty="0" smtClean="0">
                <a:latin typeface="+mn-ea"/>
              </a:rPr>
              <a:t> restart </a:t>
            </a:r>
            <a:r>
              <a:rPr lang="en-US" altLang="ja-JP" dirty="0" err="1" smtClean="0">
                <a:latin typeface="+mn-ea"/>
              </a:rPr>
              <a:t>httpd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29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0"/>
            <a:endParaRPr lang="en-US" altLang="ja-JP" dirty="0" smtClean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http://(server IP address)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Since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 For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4/4).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Login ID</a:t>
            </a:r>
            <a:r>
              <a:rPr lang="ja-JP" altLang="ja-JP" dirty="0">
                <a:latin typeface="+mj-lt"/>
              </a:rPr>
              <a:t>　　</a:t>
            </a:r>
            <a:r>
              <a:rPr lang="en-US" altLang="ja-JP" dirty="0">
                <a:latin typeface="+mj-lt"/>
              </a:rPr>
              <a:t>      </a:t>
            </a:r>
            <a:r>
              <a:rPr lang="ja-JP" altLang="ja-JP" dirty="0">
                <a:latin typeface="+mj-lt"/>
              </a:rPr>
              <a:t>：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administrator</a:t>
            </a:r>
            <a:endParaRPr lang="ja-JP" altLang="ja-JP" dirty="0">
              <a:latin typeface="+mj-lt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Initial password</a:t>
            </a:r>
            <a:r>
              <a:rPr lang="ja-JP" altLang="ja-JP" dirty="0">
                <a:latin typeface="+mj-lt"/>
              </a:rPr>
              <a:t> ： </a:t>
            </a:r>
            <a:r>
              <a:rPr lang="en-US" altLang="ja-JP" dirty="0">
                <a:latin typeface="+mj-lt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>
                <a:latin typeface="+mj-lt"/>
              </a:rPr>
              <a:t> </a:t>
            </a:r>
          </a:p>
          <a:p>
            <a:pPr lvl="1"/>
            <a:r>
              <a:rPr lang="en-US" altLang="ja-JP" dirty="0">
                <a:latin typeface="+mj-lt"/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cs typeface="Segoe UI" panose="020B0502040204020203" pitchFamily="34" charset="0"/>
              </a:rPr>
              <a:t>4.1</a:t>
            </a:r>
            <a:r>
              <a:rPr lang="en-US" altLang="ja-JP" dirty="0"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cs typeface="Segoe UI" panose="020B0502040204020203" pitchFamily="34" charset="0"/>
              </a:rPr>
              <a:t>Operation Check (1/4)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(2/4)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3514"/>
              </p:ext>
            </p:extLst>
          </p:nvPr>
        </p:nvGraphicFramePr>
        <p:xfrm>
          <a:off x="1268001" y="3789051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3631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60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device(Windows).</a:t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80"/>
              </p:ext>
            </p:extLst>
          </p:nvPr>
        </p:nvGraphicFramePr>
        <p:xfrm>
          <a:off x="971500" y="2852920"/>
          <a:ext cx="6984970" cy="549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 and HTTPS access restrictions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Please do the following to restrict HTTP and/or HTTPS access.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Start editing the</a:t>
            </a:r>
            <a:r>
              <a:rPr lang="ja-JP" altLang="en-US" dirty="0" smtClean="0"/>
              <a:t>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</a:t>
            </a:r>
            <a:r>
              <a:rPr lang="en-US" altLang="ja-JP" dirty="0" smtClean="0"/>
              <a:t>file.</a:t>
            </a:r>
            <a:br>
              <a:rPr lang="en-US" altLang="ja-JP" dirty="0" smtClean="0"/>
            </a:br>
            <a:r>
              <a:rPr lang="en-US" altLang="ja-JP" dirty="0" smtClean="0"/>
              <a:t>To restrict HTTP access, </a:t>
            </a:r>
            <a:r>
              <a:rPr lang="en-US" altLang="ja-JP" dirty="0"/>
              <a:t>comment out (#)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To restrict HTTPS access, comment out (#)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.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Restart Apache with the following command</a:t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59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</a:t>
            </a:r>
            <a:r>
              <a:rPr lang="en-US" altLang="ja-JP"/>
              <a:t>the </a:t>
            </a:r>
            <a:r>
              <a:rPr lang="en-US" altLang="ja-JP" smtClean="0"/>
              <a:t>ita_installer.sh. </a:t>
            </a:r>
            <a:r>
              <a:rPr lang="en-US" altLang="ja-JP" dirty="0"/>
              <a:t>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(Libraries will not be deleted) 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23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30410"/>
              </p:ext>
            </p:extLst>
          </p:nvPr>
        </p:nvGraphicFramePr>
        <p:xfrm>
          <a:off x="178537" y="1412720"/>
          <a:ext cx="8929240" cy="4933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+mj-lt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4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0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11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11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11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11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11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(Ansible-Driver or Terraform-Driver).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</a:rPr>
              <a:t>ITA system requirements: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</a:t>
            </a:r>
            <a:r>
              <a:rPr lang="en-US" altLang="ja-JP" dirty="0" smtClean="0"/>
              <a:t>configuration/</a:t>
            </a:r>
            <a:r>
              <a:rPr lang="en-US" altLang="ja-JP" dirty="0" err="1" smtClean="0"/>
              <a:t>environment_construction</a:t>
            </a:r>
            <a:r>
              <a:rPr lang="en-US" altLang="ja-JP" dirty="0" smtClean="0"/>
              <a:t>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3544</Words>
  <Application>Microsoft Office PowerPoint</Application>
  <PresentationFormat>画面に合わせる (4:3)</PresentationFormat>
  <Paragraphs>575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8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</vt:lpstr>
      <vt:lpstr>2.2 System Requirements</vt:lpstr>
      <vt:lpstr>3.　IT Automation Construction Procedure</vt:lpstr>
      <vt:lpstr>3.1 Online Installation</vt:lpstr>
      <vt:lpstr>3.2　Preparation（1/3）</vt:lpstr>
      <vt:lpstr>3.3 Preparation (2/3）</vt:lpstr>
      <vt:lpstr>3.4 Preparation (3/3)</vt:lpstr>
      <vt:lpstr>3.5 IT Automation Construction flow</vt:lpstr>
      <vt:lpstr>3.6 Construction (1/10)</vt:lpstr>
      <vt:lpstr>3.7 Construction (2/10)</vt:lpstr>
      <vt:lpstr>3.8　Construction（3/10）</vt:lpstr>
      <vt:lpstr>3.9  Construction (4/10)</vt:lpstr>
      <vt:lpstr>3.10  Construction (5/10)</vt:lpstr>
      <vt:lpstr>3.11 Construction (6/10)</vt:lpstr>
      <vt:lpstr>3.12　Construction（7/10）</vt:lpstr>
      <vt:lpstr>3.13 Construction (8/10)</vt:lpstr>
      <vt:lpstr>3.14 Construction (9/10)</vt:lpstr>
      <vt:lpstr>3.15　Construction（10/10）</vt:lpstr>
      <vt:lpstr>4.　IT Automation Operation Check</vt:lpstr>
      <vt:lpstr>4.1 Operation Check (1/4)</vt:lpstr>
      <vt:lpstr>4.2 Operation Check (2/4)</vt:lpstr>
      <vt:lpstr>4.3　Operation check（3/4）</vt:lpstr>
      <vt:lpstr>4.4　Operation check（4/4）</vt:lpstr>
      <vt:lpstr>5.　Reference</vt:lpstr>
      <vt:lpstr>5.1　Reference（1/2）</vt:lpstr>
      <vt:lpstr>5.2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2022-05-19T06:02:58Z</dcterms:modified>
</cp:coreProperties>
</file>