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39"/>
  </p:notesMasterIdLst>
  <p:handoutMasterIdLst>
    <p:handoutMasterId r:id="rId40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77" r:id="rId18"/>
    <p:sldId id="745" r:id="rId19"/>
    <p:sldId id="821" r:id="rId20"/>
    <p:sldId id="758" r:id="rId21"/>
    <p:sldId id="820" r:id="rId22"/>
    <p:sldId id="815" r:id="rId23"/>
    <p:sldId id="814" r:id="rId24"/>
    <p:sldId id="792" r:id="rId25"/>
    <p:sldId id="819" r:id="rId26"/>
    <p:sldId id="817" r:id="rId27"/>
    <p:sldId id="795" r:id="rId28"/>
    <p:sldId id="759" r:id="rId29"/>
    <p:sldId id="725" r:id="rId30"/>
    <p:sldId id="697" r:id="rId31"/>
    <p:sldId id="746" r:id="rId32"/>
    <p:sldId id="772" r:id="rId33"/>
    <p:sldId id="803" r:id="rId34"/>
    <p:sldId id="804" r:id="rId35"/>
    <p:sldId id="805" r:id="rId36"/>
    <p:sldId id="806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05D"/>
    <a:srgbClr val="012160"/>
    <a:srgbClr val="FF0000"/>
    <a:srgbClr val="00DA63"/>
    <a:srgbClr val="FFFF99"/>
    <a:srgbClr val="00297A"/>
    <a:srgbClr val="00246C"/>
    <a:srgbClr val="D1E105"/>
    <a:srgbClr val="00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868" autoAdjust="0"/>
  </p:normalViewPr>
  <p:slideViewPr>
    <p:cSldViewPr>
      <p:cViewPr varScale="1">
        <p:scale>
          <a:sx n="87" d="100"/>
          <a:sy n="87" d="100"/>
        </p:scale>
        <p:origin x="1296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18" Type="http://schemas.openxmlformats.org/officeDocument/2006/relationships/slide" Target="slide27.xml"/><Relationship Id="rId3" Type="http://schemas.openxmlformats.org/officeDocument/2006/relationships/slide" Target="slide6.xml"/><Relationship Id="rId21" Type="http://schemas.openxmlformats.org/officeDocument/2006/relationships/slide" Target="slide31.xml"/><Relationship Id="rId7" Type="http://schemas.openxmlformats.org/officeDocument/2006/relationships/slide" Target="slide10.xml"/><Relationship Id="rId12" Type="http://schemas.openxmlformats.org/officeDocument/2006/relationships/slide" Target="slide19.xml"/><Relationship Id="rId17" Type="http://schemas.openxmlformats.org/officeDocument/2006/relationships/slide" Target="slide26.xml"/><Relationship Id="rId2" Type="http://schemas.openxmlformats.org/officeDocument/2006/relationships/slide" Target="slide4.xml"/><Relationship Id="rId16" Type="http://schemas.openxmlformats.org/officeDocument/2006/relationships/slide" Target="slide25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23.xml"/><Relationship Id="rId10" Type="http://schemas.openxmlformats.org/officeDocument/2006/relationships/slide" Target="slide17.xml"/><Relationship Id="rId19" Type="http://schemas.openxmlformats.org/officeDocument/2006/relationships/slide" Target="slide28.xml"/><Relationship Id="rId4" Type="http://schemas.openxmlformats.org/officeDocument/2006/relationships/slide" Target="slide7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xastro-suite.github.io/it-automation-docs/asset/Documents/Exastro-ITA_User_Instruction_Manual_Menu_creation_function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Menu_creation_function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Menu_creation_function.pdf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Menu_creation_function.pdf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astro-suite.github.io/it-automation-docs/asset/Documents/Exastro-ITA_User_Instruction_Manual_Host_group_Functio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Ver. 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management</a:t>
            </a:r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【Tutoria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4723995"/>
            <a:ext cx="9144000" cy="1021237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dirty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                </a:t>
            </a:r>
            <a:r>
              <a:rPr lang="en-US" altLang="ja-JP" sz="1400" b="1" dirty="0" smtClean="0"/>
              <a:t>※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 is written as ITA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There are 3 hosts groups. “Overall management”, “DB Server group” and “Web server groups”. They are all defined in a parent-child relationship.</a:t>
            </a:r>
            <a:br>
              <a:rPr lang="en-US" altLang="ja-JP" sz="1800" dirty="0" smtClean="0"/>
            </a:br>
            <a:r>
              <a:rPr lang="en-US" altLang="ja-JP" sz="1800" dirty="0" smtClean="0"/>
              <a:t>Right now, </a:t>
            </a:r>
            <a:r>
              <a:rPr lang="en-US" altLang="ja-JP" sz="1800" dirty="0" smtClean="0">
                <a:solidFill>
                  <a:srgbClr val="FF0000"/>
                </a:solidFill>
              </a:rPr>
              <a:t>there is no value set to the parameters in Host A~D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Example of using host groups(1/4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43746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2020580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br>
              <a:rPr lang="en-US" altLang="ja-JP" sz="14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(ALL)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780042" y="2884717"/>
            <a:ext cx="2464366" cy="4317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server group(Group_B1)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430061" y="2884717"/>
            <a:ext cx="239734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DB Server group(Group_A1)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178219" y="1773034"/>
            <a:ext cx="562200" cy="1661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69963" y="1742455"/>
            <a:ext cx="562200" cy="172232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 bwMode="auto">
            <a:xfrm>
              <a:off x="971600" y="2675319"/>
              <a:ext cx="277125" cy="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7150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25826" y="2500406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10041" y="252025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parameters for the </a:t>
            </a:r>
            <a:r>
              <a:rPr lang="en-US" altLang="ja-JP" sz="1800" dirty="0" smtClean="0">
                <a:solidFill>
                  <a:srgbClr val="FF0000"/>
                </a:solidFill>
              </a:rPr>
              <a:t>“Overall Management” </a:t>
            </a:r>
            <a:r>
              <a:rPr lang="en-US" altLang="ja-JP" sz="1800" dirty="0" smtClean="0"/>
              <a:t>host group</a:t>
            </a:r>
            <a:r>
              <a:rPr lang="en-US" altLang="ja-JP" sz="1800" dirty="0"/>
              <a:t>.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Example of using host groups(2/4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067944" y="1526408"/>
            <a:ext cx="205922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 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groups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21126" y="1473576"/>
            <a:ext cx="576301" cy="15765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26559" y="1344706"/>
            <a:ext cx="576002" cy="183400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767063" cy="2820344"/>
            <a:chOff x="200382" y="1492732"/>
            <a:chExt cx="1767063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276728" y="2377178"/>
              <a:ext cx="1690717" cy="262085"/>
              <a:chOff x="303161" y="2678252"/>
              <a:chExt cx="1690717" cy="262085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928641" y="2801363"/>
                <a:ext cx="339385" cy="45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303161" y="2678252"/>
                <a:ext cx="6781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Parent</a:t>
                </a:r>
                <a:endParaRPr lang="ja-JP" altLang="en-US" sz="1000" b="1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216673" y="2694116"/>
                <a:ext cx="7772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Child</a:t>
                </a:r>
                <a:endParaRPr lang="ja-JP" altLang="en-US" sz="10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7" y="2903423"/>
              <a:ext cx="1379737" cy="316056"/>
              <a:chOff x="3159280" y="1532238"/>
              <a:chExt cx="1379737" cy="316056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280" y="153223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549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baseline="0" dirty="0" smtClean="0"/>
                        <a:t>Host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different parameters for Host groups </a:t>
            </a:r>
            <a:r>
              <a:rPr lang="en-US" altLang="ja-JP" sz="1800" dirty="0" smtClean="0">
                <a:solidFill>
                  <a:srgbClr val="FF0000"/>
                </a:solidFill>
              </a:rPr>
              <a:t>“DB Server group”</a:t>
            </a:r>
            <a:r>
              <a:rPr lang="en-US" altLang="ja-JP" sz="1800" dirty="0" smtClean="0"/>
              <a:t> and </a:t>
            </a:r>
            <a:r>
              <a:rPr lang="en-US" altLang="ja-JP" sz="1800" dirty="0" smtClean="0">
                <a:solidFill>
                  <a:srgbClr val="FF0000"/>
                </a:solidFill>
              </a:rPr>
              <a:t>“Web server group”</a:t>
            </a:r>
            <a:r>
              <a:rPr lang="en-US" altLang="ja-JP" sz="1800" dirty="0">
                <a:solidFill>
                  <a:srgbClr val="FF0000"/>
                </a:solidFill>
              </a:rPr>
              <a:t>.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Example of using host groups(3/4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1626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	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204945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62604" y="1634546"/>
            <a:ext cx="604437" cy="17542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68037" y="1683410"/>
            <a:ext cx="604138" cy="16562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smtClean="0"/>
                <a:t>server-admin : admin@xxx.com</a:t>
              </a:r>
              <a:endParaRPr lang="ja-JP" altLang="en-US" sz="1400" b="1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線矢印コネクタ 51"/>
            <p:cNvCxnSpPr/>
            <p:nvPr/>
          </p:nvCxnSpPr>
          <p:spPr bwMode="auto">
            <a:xfrm>
              <a:off x="920584" y="2504871"/>
              <a:ext cx="37371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9" name="グループ化 48"/>
            <p:cNvGrpSpPr/>
            <p:nvPr/>
          </p:nvGrpSpPr>
          <p:grpSpPr>
            <a:xfrm>
              <a:off x="347068" y="2920813"/>
              <a:ext cx="1379736" cy="316056"/>
              <a:chOff x="3159281" y="1549628"/>
              <a:chExt cx="1379736" cy="316056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b="1" dirty="0" smtClean="0"/>
                  <a:t>Parameter</a:t>
                </a:r>
                <a:r>
                  <a:rPr kumimoji="1" lang="en-US" altLang="ja-JP" sz="900" b="1" dirty="0" smtClean="0"/>
                  <a:t> : </a:t>
                </a:r>
                <a:r>
                  <a:rPr lang="en-US" altLang="ja-JP" sz="900" b="1" dirty="0" smtClean="0"/>
                  <a:t>Value</a:t>
                </a:r>
                <a:endParaRPr kumimoji="1" lang="ja-JP" altLang="en-US" sz="900" b="1" dirty="0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6225" y="154962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84994" y="2384336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69209" y="240418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Set individual parameters for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each host.</a:t>
            </a: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Example of using host groups(4/4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495" y="4467136"/>
            <a:ext cx="2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【Parameters for each host】</a:t>
            </a:r>
            <a:endParaRPr lang="ja-JP" altLang="en-US" sz="1200" b="1" dirty="0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2054884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53288" y="1219117"/>
            <a:ext cx="337896" cy="17570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58723" y="1270694"/>
            <a:ext cx="337597" cy="165355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694546" cy="2956914"/>
            <a:chOff x="200382" y="1492732"/>
            <a:chExt cx="1694546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293433" y="2372104"/>
              <a:ext cx="1518203" cy="276999"/>
              <a:chOff x="319866" y="2673178"/>
              <a:chExt cx="1518203" cy="276999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981179" y="2805945"/>
                <a:ext cx="33955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319866" y="2673178"/>
                <a:ext cx="82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Parent</a:t>
                </a:r>
                <a:endParaRPr lang="ja-JP" altLang="en-US" sz="1200" b="1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225154" y="2673178"/>
                <a:ext cx="612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Child</a:t>
                </a:r>
                <a:endParaRPr lang="ja-JP" altLang="en-US" sz="1200" b="1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263775" y="2934921"/>
              <a:ext cx="1631153" cy="316056"/>
              <a:chOff x="3075988" y="1563736"/>
              <a:chExt cx="1631153" cy="316056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075988" y="1595107"/>
                <a:ext cx="16311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 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69639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creation functions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en-US" altLang="ja-JP" dirty="0" smtClean="0">
                <a:latin typeface="+mn-ea"/>
              </a:rPr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7546" y="780585"/>
            <a:ext cx="6624920" cy="3559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Main Menus used in this document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58611" y="1143945"/>
            <a:ext cx="489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Menu Create/Define Menu</a:t>
            </a:r>
            <a:endParaRPr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20148" y="4975804"/>
            <a:ext cx="47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Referencing Menu</a:t>
            </a:r>
            <a:endParaRPr lang="en-US" altLang="ja-JP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352" y="5697890"/>
            <a:ext cx="4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</a:t>
            </a:r>
            <a:r>
              <a:rPr lang="en-US" altLang="ja-JP" sz="1600" dirty="0" smtClean="0"/>
              <a:t>Creation history Menu</a:t>
            </a:r>
            <a:endParaRPr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02458" y="2541783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2458" y="317750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16078" y="3777426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268760"/>
            <a:ext cx="1876687" cy="3132082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35497" y="2325118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5497" y="2939903"/>
            <a:ext cx="1876687" cy="7987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5496" y="3755649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4" y="1425265"/>
            <a:ext cx="6064491" cy="3443895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573" y="5249498"/>
            <a:ext cx="6040782" cy="37282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574" y="5968028"/>
            <a:ext cx="6040782" cy="4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86" y="4877979"/>
            <a:ext cx="4429801" cy="99463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36" y="3364088"/>
            <a:ext cx="4418740" cy="10024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055" y="3321244"/>
            <a:ext cx="1554003" cy="278888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7" y="3334612"/>
            <a:ext cx="2041172" cy="2486519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6443" y="799135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kern="0" dirty="0" smtClean="0"/>
              <a:t>The Menus that can be created with the Menu creation functions are as follows</a:t>
            </a:r>
            <a:r>
              <a:rPr lang="en-US" altLang="ja-JP" kern="0" dirty="0"/>
              <a:t>.</a:t>
            </a:r>
          </a:p>
          <a:p>
            <a:pPr marL="180000" lvl="1" indent="0">
              <a:buNone/>
            </a:pPr>
            <a:r>
              <a:rPr lang="en-US" altLang="ja-JP" sz="1400" b="1" kern="0" dirty="0" smtClean="0">
                <a:solidFill>
                  <a:srgbClr val="FF5050"/>
                </a:solidFill>
              </a:rPr>
              <a:t>[Menu group</a:t>
            </a:r>
            <a:r>
              <a:rPr lang="ja-JP" altLang="en-US" sz="1400" b="1" kern="0" dirty="0" smtClean="0">
                <a:solidFill>
                  <a:srgbClr val="FF5050"/>
                </a:solidFill>
              </a:rPr>
              <a:t> </a:t>
            </a:r>
            <a:r>
              <a:rPr lang="en-US" altLang="ja-JP" sz="1400" b="1" kern="0" dirty="0" smtClean="0">
                <a:solidFill>
                  <a:srgbClr val="FF5050"/>
                </a:solidFill>
              </a:rPr>
              <a:t>&gt;&gt; Menu</a:t>
            </a:r>
            <a:r>
              <a:rPr lang="ja-JP" altLang="en-US" sz="1400" b="1" kern="0" dirty="0" smtClean="0">
                <a:solidFill>
                  <a:srgbClr val="FF5050"/>
                </a:solidFill>
              </a:rPr>
              <a:t> </a:t>
            </a:r>
            <a:r>
              <a:rPr lang="en-US" altLang="ja-JP" sz="1400" b="1" kern="0" dirty="0" smtClean="0">
                <a:solidFill>
                  <a:srgbClr val="FF5050"/>
                </a:solidFill>
              </a:rPr>
              <a:t>&gt;&gt; Parameter sheet or Data sheet]</a:t>
            </a:r>
          </a:p>
          <a:p>
            <a:pPr lvl="1"/>
            <a:r>
              <a:rPr lang="en-US" altLang="ja-JP" dirty="0" smtClean="0"/>
              <a:t>The following two types of menu sheets are creatable</a:t>
            </a: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Parameter sheets. </a:t>
            </a:r>
            <a:r>
              <a:rPr lang="en-US" altLang="ja-JP" dirty="0"/>
              <a:t>Sheets that </a:t>
            </a:r>
            <a:r>
              <a:rPr lang="en-US" altLang="ja-JP" dirty="0" smtClean="0"/>
              <a:t>manages IaC variable values.</a:t>
            </a: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Data sheets. </a:t>
            </a:r>
            <a:r>
              <a:rPr lang="en-US" altLang="ja-JP" dirty="0"/>
              <a:t>Sheets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that does not link specific host and operations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1100" kern="0" dirty="0" smtClean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100" kern="0" dirty="0"/>
          </a:p>
          <a:p>
            <a:pPr lvl="1"/>
            <a:endParaRPr lang="en-US" altLang="ja-JP" sz="1100" kern="0" dirty="0" smtClean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construction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7504" y="2558970"/>
            <a:ext cx="8964389" cy="389436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51194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Menu structure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77847" y="2860351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 group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759343" y="2778647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563402" y="289168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2462029" y="2673305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4376416" y="263189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42965" y="6199621"/>
            <a:ext cx="4029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 smtClean="0">
                <a:solidFill>
                  <a:srgbClr val="002060"/>
                </a:solidFill>
              </a:rPr>
              <a:t>(※)The menus and menu groups shown above are examples</a:t>
            </a:r>
            <a:endParaRPr kumimoji="1" lang="ja-JP" altLang="en-US" sz="900" b="1" dirty="0">
              <a:solidFill>
                <a:srgbClr val="002060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746931" y="4487042"/>
            <a:ext cx="1630739" cy="350826"/>
            <a:chOff x="3444673" y="2689910"/>
            <a:chExt cx="1524625" cy="434741"/>
          </a:xfrm>
        </p:grpSpPr>
        <p:sp>
          <p:nvSpPr>
            <p:cNvPr id="41" name="波線 40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44673" y="2743256"/>
              <a:ext cx="1524625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正方形/長方形 42"/>
          <p:cNvSpPr/>
          <p:nvPr/>
        </p:nvSpPr>
        <p:spPr bwMode="auto">
          <a:xfrm>
            <a:off x="4486510" y="4890531"/>
            <a:ext cx="4403477" cy="97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1424885" y="4708727"/>
            <a:ext cx="914672" cy="8949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右中かっこ 65"/>
          <p:cNvSpPr/>
          <p:nvPr/>
        </p:nvSpPr>
        <p:spPr bwMode="auto">
          <a:xfrm rot="16200000">
            <a:off x="8395309" y="2752833"/>
            <a:ext cx="133847" cy="1002567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990206" y="2843229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rbitrary 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2700933" y="4422709"/>
            <a:ext cx="1531558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4237078" y="4316588"/>
            <a:ext cx="279579" cy="421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232491" y="3386707"/>
            <a:ext cx="307945" cy="10556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 flipV="1">
            <a:off x="2339557" y="4754860"/>
            <a:ext cx="356789" cy="8488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2330370" y="4422708"/>
            <a:ext cx="365976" cy="28601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図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8" y="3375653"/>
            <a:ext cx="968970" cy="968970"/>
          </a:xfrm>
          <a:prstGeom prst="rect">
            <a:avLst/>
          </a:prstGeom>
        </p:spPr>
      </p:pic>
      <p:sp>
        <p:nvSpPr>
          <p:cNvPr id="82" name="右中かっこ 81"/>
          <p:cNvSpPr/>
          <p:nvPr/>
        </p:nvSpPr>
        <p:spPr bwMode="auto">
          <a:xfrm rot="5400000">
            <a:off x="7120947" y="4295476"/>
            <a:ext cx="180844" cy="3357235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76338" y="6034720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Arbitrary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025" y="3376099"/>
            <a:ext cx="1122665" cy="958829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4544778" y="3367690"/>
            <a:ext cx="4414398" cy="9692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 bwMode="auto">
          <a:xfrm>
            <a:off x="395536" y="2056640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Parameter Sheet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716" y="3836963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/>
              <a:t>{{ </a:t>
            </a:r>
            <a:r>
              <a:rPr lang="en-US" altLang="ja-JP" sz="1600" dirty="0" err="1" smtClean="0"/>
              <a:t>VAR_x</a:t>
            </a:r>
            <a:r>
              <a:rPr lang="en-US" altLang="ja-JP" sz="1600" dirty="0" smtClean="0"/>
              <a:t> }}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・・ ・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ja-JP" altLang="en-US" sz="1600" dirty="0" smtClean="0"/>
              <a:t>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VAR_y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endParaRPr lang="en-US" altLang="ja-JP" sz="1600" dirty="0"/>
          </a:p>
          <a:p>
            <a:r>
              <a:rPr lang="ja-JP" altLang="en-US" sz="1600" dirty="0"/>
              <a:t>・ ・ 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VAR_z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・</a:t>
            </a:r>
            <a:endParaRPr lang="en-US" altLang="ja-JP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9399" y="3551901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89"/>
              </p:ext>
            </p:extLst>
          </p:nvPr>
        </p:nvGraphicFramePr>
        <p:xfrm>
          <a:off x="395536" y="2701399"/>
          <a:ext cx="4032447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9853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116170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Variable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340552" y="3342463"/>
            <a:ext cx="1975864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AAA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BBB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CCC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・・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057" y="2384526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Parameter Sheet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570" y="3003909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Execution Code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5058107" y="3450332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Create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5536" y="1774438"/>
            <a:ext cx="385232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Image of creating an Execution code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89798" y="3906987"/>
            <a:ext cx="1342042" cy="36018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290824" y="4044366"/>
            <a:ext cx="498974" cy="42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374970" y="3906987"/>
            <a:ext cx="10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Variable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247862" y="2395563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611" y="5551678"/>
            <a:ext cx="70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(※)For linking variables, please take a look at the “practice document”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3055" y="680803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 Parameter sheet, manage and register the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variable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substitute values used in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execution codes from Parameter sheets and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altLang="ja-JP" sz="20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Data Sheet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389" y="2139960"/>
            <a:ext cx="8763482" cy="409245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140705" y="2834323"/>
            <a:ext cx="3195845" cy="2294518"/>
            <a:chOff x="3186216" y="3020685"/>
            <a:chExt cx="3195845" cy="2294518"/>
          </a:xfrm>
          <a:solidFill>
            <a:schemeClr val="accent3">
              <a:lumMod val="10000"/>
              <a:lumOff val="90000"/>
            </a:schemeClr>
          </a:solidFill>
        </p:grpSpPr>
        <p:sp>
          <p:nvSpPr>
            <p:cNvPr id="27" name="フローチャート: 端子 26"/>
            <p:cNvSpPr/>
            <p:nvPr/>
          </p:nvSpPr>
          <p:spPr bwMode="auto">
            <a:xfrm rot="5400000">
              <a:off x="3636880" y="2570021"/>
              <a:ext cx="2294518" cy="3195845"/>
            </a:xfrm>
            <a:prstGeom prst="flowChartTerminator">
              <a:avLst/>
            </a:prstGeom>
            <a:grpFill/>
            <a:ln w="38100">
              <a:solidFill>
                <a:schemeClr val="accent3">
                  <a:lumMod val="75000"/>
                  <a:lumOff val="25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1216" y="3193675"/>
              <a:ext cx="22809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2060"/>
                  </a:solidFill>
                </a:rPr>
                <a:t>Data sheet A</a:t>
              </a:r>
              <a:endParaRPr kumimoji="1" lang="ja-JP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90452" y="2626684"/>
            <a:ext cx="1124616" cy="2474758"/>
            <a:chOff x="590315" y="2923918"/>
            <a:chExt cx="1124616" cy="247475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354CE80-49FB-4388-83BA-94DF9E40A5E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90315" y="2923918"/>
              <a:ext cx="977943" cy="686927"/>
              <a:chOff x="-1828973" y="2716213"/>
              <a:chExt cx="2020481" cy="1419225"/>
            </a:xfrm>
          </p:grpSpPr>
          <p:sp>
            <p:nvSpPr>
              <p:cNvPr id="30" name="フリーフォーム: 図形 349">
                <a:extLst>
                  <a:ext uri="{FF2B5EF4-FFF2-40B4-BE49-F238E27FC236}">
                    <a16:creationId xmlns:a16="http://schemas.microsoft.com/office/drawing/2014/main" id="{60755967-856B-4CFA-ABED-87AE21916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1828973" y="2716213"/>
                <a:ext cx="2020481" cy="1419225"/>
              </a:xfrm>
              <a:custGeom>
                <a:avLst/>
                <a:gdLst>
                  <a:gd name="connsiteX0" fmla="*/ 915581 w 2020481"/>
                  <a:gd name="connsiteY0" fmla="*/ 898525 h 1419225"/>
                  <a:gd name="connsiteX1" fmla="*/ 937889 w 2020481"/>
                  <a:gd name="connsiteY1" fmla="*/ 930275 h 1419225"/>
                  <a:gd name="connsiteX2" fmla="*/ 1157782 w 2020481"/>
                  <a:gd name="connsiteY2" fmla="*/ 917575 h 1419225"/>
                  <a:gd name="connsiteX3" fmla="*/ 1266135 w 2020481"/>
                  <a:gd name="connsiteY3" fmla="*/ 1006475 h 1419225"/>
                  <a:gd name="connsiteX4" fmla="*/ 1342619 w 2020481"/>
                  <a:gd name="connsiteY4" fmla="*/ 1006475 h 1419225"/>
                  <a:gd name="connsiteX5" fmla="*/ 1342619 w 2020481"/>
                  <a:gd name="connsiteY5" fmla="*/ 898525 h 1419225"/>
                  <a:gd name="connsiteX6" fmla="*/ 915581 w 2020481"/>
                  <a:gd name="connsiteY6" fmla="*/ 898525 h 1419225"/>
                  <a:gd name="connsiteX7" fmla="*/ 847905 w 2020481"/>
                  <a:gd name="connsiteY7" fmla="*/ 123825 h 1419225"/>
                  <a:gd name="connsiteX8" fmla="*/ 1956580 w 2020481"/>
                  <a:gd name="connsiteY8" fmla="*/ 123825 h 1419225"/>
                  <a:gd name="connsiteX9" fmla="*/ 1982141 w 2020481"/>
                  <a:gd name="connsiteY9" fmla="*/ 149413 h 1419225"/>
                  <a:gd name="connsiteX10" fmla="*/ 1982141 w 2020481"/>
                  <a:gd name="connsiteY10" fmla="*/ 872278 h 1419225"/>
                  <a:gd name="connsiteX11" fmla="*/ 1956580 w 2020481"/>
                  <a:gd name="connsiteY11" fmla="*/ 897867 h 1419225"/>
                  <a:gd name="connsiteX12" fmla="*/ 1464546 w 2020481"/>
                  <a:gd name="connsiteY12" fmla="*/ 897867 h 1419225"/>
                  <a:gd name="connsiteX13" fmla="*/ 1464546 w 2020481"/>
                  <a:gd name="connsiteY13" fmla="*/ 1006616 h 1419225"/>
                  <a:gd name="connsiteX14" fmla="*/ 1758488 w 2020481"/>
                  <a:gd name="connsiteY14" fmla="*/ 1006616 h 1419225"/>
                  <a:gd name="connsiteX15" fmla="*/ 1784049 w 2020481"/>
                  <a:gd name="connsiteY15" fmla="*/ 1032204 h 1419225"/>
                  <a:gd name="connsiteX16" fmla="*/ 1784049 w 2020481"/>
                  <a:gd name="connsiteY16" fmla="*/ 1102572 h 1419225"/>
                  <a:gd name="connsiteX17" fmla="*/ 1758488 w 2020481"/>
                  <a:gd name="connsiteY17" fmla="*/ 1128160 h 1419225"/>
                  <a:gd name="connsiteX18" fmla="*/ 1055582 w 2020481"/>
                  <a:gd name="connsiteY18" fmla="*/ 1128160 h 1419225"/>
                  <a:gd name="connsiteX19" fmla="*/ 889440 w 2020481"/>
                  <a:gd name="connsiteY19" fmla="*/ 1140954 h 1419225"/>
                  <a:gd name="connsiteX20" fmla="*/ 883050 w 2020481"/>
                  <a:gd name="connsiteY20" fmla="*/ 1140954 h 1419225"/>
                  <a:gd name="connsiteX21" fmla="*/ 796784 w 2020481"/>
                  <a:gd name="connsiteY21" fmla="*/ 1092976 h 1419225"/>
                  <a:gd name="connsiteX22" fmla="*/ 726493 w 2020481"/>
                  <a:gd name="connsiteY22" fmla="*/ 987425 h 1419225"/>
                  <a:gd name="connsiteX23" fmla="*/ 726493 w 2020481"/>
                  <a:gd name="connsiteY23" fmla="*/ 1160145 h 1419225"/>
                  <a:gd name="connsiteX24" fmla="*/ 1975751 w 2020481"/>
                  <a:gd name="connsiteY24" fmla="*/ 1160145 h 1419225"/>
                  <a:gd name="connsiteX25" fmla="*/ 2020481 w 2020481"/>
                  <a:gd name="connsiteY25" fmla="*/ 1204924 h 1419225"/>
                  <a:gd name="connsiteX26" fmla="*/ 1975751 w 2020481"/>
                  <a:gd name="connsiteY26" fmla="*/ 1249704 h 1419225"/>
                  <a:gd name="connsiteX27" fmla="*/ 726493 w 2020481"/>
                  <a:gd name="connsiteY27" fmla="*/ 1249704 h 1419225"/>
                  <a:gd name="connsiteX28" fmla="*/ 726493 w 2020481"/>
                  <a:gd name="connsiteY28" fmla="*/ 1419225 h 1419225"/>
                  <a:gd name="connsiteX29" fmla="*/ 240848 w 2020481"/>
                  <a:gd name="connsiteY29" fmla="*/ 1419225 h 1419225"/>
                  <a:gd name="connsiteX30" fmla="*/ 240848 w 2020481"/>
                  <a:gd name="connsiteY30" fmla="*/ 1144153 h 1419225"/>
                  <a:gd name="connsiteX31" fmla="*/ 116242 w 2020481"/>
                  <a:gd name="connsiteY31" fmla="*/ 1163344 h 1419225"/>
                  <a:gd name="connsiteX32" fmla="*/ 103462 w 2020481"/>
                  <a:gd name="connsiteY32" fmla="*/ 1163344 h 1419225"/>
                  <a:gd name="connsiteX33" fmla="*/ 17196 w 2020481"/>
                  <a:gd name="connsiteY33" fmla="*/ 1118564 h 1419225"/>
                  <a:gd name="connsiteX34" fmla="*/ 14001 w 2020481"/>
                  <a:gd name="connsiteY34" fmla="*/ 1009815 h 1419225"/>
                  <a:gd name="connsiteX35" fmla="*/ 205703 w 2020481"/>
                  <a:gd name="connsiteY35" fmla="*/ 657978 h 1419225"/>
                  <a:gd name="connsiteX36" fmla="*/ 240848 w 2020481"/>
                  <a:gd name="connsiteY36" fmla="*/ 622794 h 1419225"/>
                  <a:gd name="connsiteX37" fmla="*/ 483671 w 2020481"/>
                  <a:gd name="connsiteY37" fmla="*/ 562022 h 1419225"/>
                  <a:gd name="connsiteX38" fmla="*/ 726493 w 2020481"/>
                  <a:gd name="connsiteY38" fmla="*/ 625993 h 1419225"/>
                  <a:gd name="connsiteX39" fmla="*/ 755249 w 2020481"/>
                  <a:gd name="connsiteY39" fmla="*/ 654779 h 1419225"/>
                  <a:gd name="connsiteX40" fmla="*/ 822344 w 2020481"/>
                  <a:gd name="connsiteY40" fmla="*/ 757132 h 1419225"/>
                  <a:gd name="connsiteX41" fmla="*/ 822344 w 2020481"/>
                  <a:gd name="connsiteY41" fmla="*/ 149413 h 1419225"/>
                  <a:gd name="connsiteX42" fmla="*/ 847905 w 2020481"/>
                  <a:gd name="connsiteY42" fmla="*/ 123825 h 1419225"/>
                  <a:gd name="connsiteX43" fmla="*/ 483781 w 2020481"/>
                  <a:gd name="connsiteY43" fmla="*/ 0 h 1419225"/>
                  <a:gd name="connsiteX44" fmla="*/ 704444 w 2020481"/>
                  <a:gd name="connsiteY44" fmla="*/ 252413 h 1419225"/>
                  <a:gd name="connsiteX45" fmla="*/ 483781 w 2020481"/>
                  <a:gd name="connsiteY45" fmla="*/ 504826 h 1419225"/>
                  <a:gd name="connsiteX46" fmla="*/ 263118 w 2020481"/>
                  <a:gd name="connsiteY46" fmla="*/ 252413 h 1419225"/>
                  <a:gd name="connsiteX47" fmla="*/ 483781 w 2020481"/>
                  <a:gd name="connsiteY47" fmla="*/ 0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020481" h="1419225">
                    <a:moveTo>
                      <a:pt x="915581" y="898525"/>
                    </a:moveTo>
                    <a:cubicBezTo>
                      <a:pt x="915581" y="898525"/>
                      <a:pt x="915581" y="898525"/>
                      <a:pt x="937889" y="930275"/>
                    </a:cubicBezTo>
                    <a:cubicBezTo>
                      <a:pt x="937889" y="930275"/>
                      <a:pt x="937889" y="930275"/>
                      <a:pt x="1157782" y="917575"/>
                    </a:cubicBezTo>
                    <a:cubicBezTo>
                      <a:pt x="1211958" y="914400"/>
                      <a:pt x="1259761" y="952500"/>
                      <a:pt x="1266135" y="1006475"/>
                    </a:cubicBezTo>
                    <a:cubicBezTo>
                      <a:pt x="1288443" y="1006475"/>
                      <a:pt x="1313937" y="1006475"/>
                      <a:pt x="1342619" y="1006475"/>
                    </a:cubicBezTo>
                    <a:cubicBezTo>
                      <a:pt x="1342619" y="1006475"/>
                      <a:pt x="1342619" y="1006475"/>
                      <a:pt x="1342619" y="898525"/>
                    </a:cubicBezTo>
                    <a:cubicBezTo>
                      <a:pt x="1342619" y="898525"/>
                      <a:pt x="1339432" y="898525"/>
                      <a:pt x="915581" y="898525"/>
                    </a:cubicBezTo>
                    <a:close/>
                    <a:moveTo>
                      <a:pt x="847905" y="123825"/>
                    </a:moveTo>
                    <a:cubicBezTo>
                      <a:pt x="847905" y="123825"/>
                      <a:pt x="847905" y="123825"/>
                      <a:pt x="1956580" y="123825"/>
                    </a:cubicBezTo>
                    <a:cubicBezTo>
                      <a:pt x="1972556" y="123825"/>
                      <a:pt x="1982141" y="133421"/>
                      <a:pt x="1982141" y="149413"/>
                    </a:cubicBezTo>
                    <a:cubicBezTo>
                      <a:pt x="1982141" y="149413"/>
                      <a:pt x="1982141" y="149413"/>
                      <a:pt x="1982141" y="872278"/>
                    </a:cubicBezTo>
                    <a:cubicBezTo>
                      <a:pt x="1982141" y="885073"/>
                      <a:pt x="1972556" y="897867"/>
                      <a:pt x="1956580" y="897867"/>
                    </a:cubicBezTo>
                    <a:cubicBezTo>
                      <a:pt x="1956580" y="897867"/>
                      <a:pt x="1956580" y="897867"/>
                      <a:pt x="1464546" y="897867"/>
                    </a:cubicBezTo>
                    <a:cubicBezTo>
                      <a:pt x="1464546" y="897867"/>
                      <a:pt x="1464546" y="897867"/>
                      <a:pt x="1464546" y="1006616"/>
                    </a:cubicBezTo>
                    <a:cubicBezTo>
                      <a:pt x="1464546" y="1006616"/>
                      <a:pt x="1464546" y="1006616"/>
                      <a:pt x="1758488" y="1006616"/>
                    </a:cubicBezTo>
                    <a:cubicBezTo>
                      <a:pt x="1774464" y="1006616"/>
                      <a:pt x="1784049" y="1016212"/>
                      <a:pt x="1784049" y="1032204"/>
                    </a:cubicBezTo>
                    <a:cubicBezTo>
                      <a:pt x="1784049" y="1032204"/>
                      <a:pt x="1784049" y="1032204"/>
                      <a:pt x="1784049" y="1102572"/>
                    </a:cubicBezTo>
                    <a:cubicBezTo>
                      <a:pt x="1784049" y="1118564"/>
                      <a:pt x="1774464" y="1128160"/>
                      <a:pt x="1758488" y="1128160"/>
                    </a:cubicBezTo>
                    <a:cubicBezTo>
                      <a:pt x="1758488" y="1128160"/>
                      <a:pt x="1758488" y="1128160"/>
                      <a:pt x="1055582" y="1128160"/>
                    </a:cubicBezTo>
                    <a:cubicBezTo>
                      <a:pt x="1055582" y="1128160"/>
                      <a:pt x="1055582" y="1128160"/>
                      <a:pt x="889440" y="1140954"/>
                    </a:cubicBezTo>
                    <a:cubicBezTo>
                      <a:pt x="886245" y="1140954"/>
                      <a:pt x="883050" y="1140954"/>
                      <a:pt x="883050" y="1140954"/>
                    </a:cubicBezTo>
                    <a:cubicBezTo>
                      <a:pt x="847905" y="1140954"/>
                      <a:pt x="815954" y="1121763"/>
                      <a:pt x="796784" y="1092976"/>
                    </a:cubicBezTo>
                    <a:cubicBezTo>
                      <a:pt x="796784" y="1092976"/>
                      <a:pt x="796784" y="1092976"/>
                      <a:pt x="726493" y="987425"/>
                    </a:cubicBezTo>
                    <a:cubicBezTo>
                      <a:pt x="726493" y="1048197"/>
                      <a:pt x="726493" y="1105770"/>
                      <a:pt x="726493" y="1160145"/>
                    </a:cubicBezTo>
                    <a:cubicBezTo>
                      <a:pt x="854295" y="1160145"/>
                      <a:pt x="1247283" y="1160145"/>
                      <a:pt x="1975751" y="1160145"/>
                    </a:cubicBezTo>
                    <a:cubicBezTo>
                      <a:pt x="2001311" y="1160145"/>
                      <a:pt x="2020481" y="1179336"/>
                      <a:pt x="2020481" y="1204924"/>
                    </a:cubicBezTo>
                    <a:cubicBezTo>
                      <a:pt x="2020481" y="1230513"/>
                      <a:pt x="2001311" y="1249704"/>
                      <a:pt x="1975751" y="1249704"/>
                    </a:cubicBezTo>
                    <a:cubicBezTo>
                      <a:pt x="1975751" y="1249704"/>
                      <a:pt x="1598737" y="1249704"/>
                      <a:pt x="726493" y="1249704"/>
                    </a:cubicBezTo>
                    <a:cubicBezTo>
                      <a:pt x="726493" y="1342461"/>
                      <a:pt x="726493" y="1409630"/>
                      <a:pt x="726493" y="1419225"/>
                    </a:cubicBezTo>
                    <a:cubicBezTo>
                      <a:pt x="726493" y="1419225"/>
                      <a:pt x="726493" y="1419225"/>
                      <a:pt x="240848" y="1419225"/>
                    </a:cubicBezTo>
                    <a:cubicBezTo>
                      <a:pt x="240848" y="1361652"/>
                      <a:pt x="240848" y="1259299"/>
                      <a:pt x="240848" y="1144153"/>
                    </a:cubicBezTo>
                    <a:cubicBezTo>
                      <a:pt x="240848" y="1144153"/>
                      <a:pt x="240848" y="1144153"/>
                      <a:pt x="116242" y="1163344"/>
                    </a:cubicBezTo>
                    <a:cubicBezTo>
                      <a:pt x="113047" y="1163344"/>
                      <a:pt x="106657" y="1163344"/>
                      <a:pt x="103462" y="1163344"/>
                    </a:cubicBezTo>
                    <a:cubicBezTo>
                      <a:pt x="68317" y="1163344"/>
                      <a:pt x="36366" y="1147351"/>
                      <a:pt x="17196" y="1118564"/>
                    </a:cubicBezTo>
                    <a:cubicBezTo>
                      <a:pt x="-5169" y="1086579"/>
                      <a:pt x="-5169" y="1044998"/>
                      <a:pt x="14001" y="1009815"/>
                    </a:cubicBezTo>
                    <a:cubicBezTo>
                      <a:pt x="14001" y="1009815"/>
                      <a:pt x="14001" y="1009815"/>
                      <a:pt x="205703" y="657978"/>
                    </a:cubicBezTo>
                    <a:cubicBezTo>
                      <a:pt x="215288" y="645184"/>
                      <a:pt x="224873" y="632390"/>
                      <a:pt x="240848" y="622794"/>
                    </a:cubicBezTo>
                    <a:cubicBezTo>
                      <a:pt x="240848" y="622794"/>
                      <a:pt x="285579" y="562022"/>
                      <a:pt x="483671" y="562022"/>
                    </a:cubicBezTo>
                    <a:cubicBezTo>
                      <a:pt x="681763" y="562022"/>
                      <a:pt x="726493" y="625993"/>
                      <a:pt x="726493" y="625993"/>
                    </a:cubicBezTo>
                    <a:cubicBezTo>
                      <a:pt x="739273" y="632390"/>
                      <a:pt x="748859" y="641985"/>
                      <a:pt x="755249" y="654779"/>
                    </a:cubicBezTo>
                    <a:cubicBezTo>
                      <a:pt x="755249" y="654779"/>
                      <a:pt x="755249" y="654779"/>
                      <a:pt x="822344" y="757132"/>
                    </a:cubicBezTo>
                    <a:cubicBezTo>
                      <a:pt x="822344" y="657978"/>
                      <a:pt x="822344" y="478861"/>
                      <a:pt x="822344" y="149413"/>
                    </a:cubicBezTo>
                    <a:cubicBezTo>
                      <a:pt x="822344" y="133421"/>
                      <a:pt x="835124" y="123825"/>
                      <a:pt x="847905" y="123825"/>
                    </a:cubicBezTo>
                    <a:close/>
                    <a:moveTo>
                      <a:pt x="483781" y="0"/>
                    </a:moveTo>
                    <a:cubicBezTo>
                      <a:pt x="605650" y="0"/>
                      <a:pt x="704444" y="113009"/>
                      <a:pt x="704444" y="252413"/>
                    </a:cubicBezTo>
                    <a:cubicBezTo>
                      <a:pt x="704444" y="391817"/>
                      <a:pt x="605650" y="504826"/>
                      <a:pt x="483781" y="504826"/>
                    </a:cubicBezTo>
                    <a:cubicBezTo>
                      <a:pt x="361912" y="504826"/>
                      <a:pt x="263118" y="391817"/>
                      <a:pt x="263118" y="252413"/>
                    </a:cubicBezTo>
                    <a:cubicBezTo>
                      <a:pt x="263118" y="113009"/>
                      <a:pt x="361912" y="0"/>
                      <a:pt x="4837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48">
                <a:extLst>
                  <a:ext uri="{FF2B5EF4-FFF2-40B4-BE49-F238E27FC236}">
                    <a16:creationId xmlns:a16="http://schemas.microsoft.com/office/drawing/2014/main" id="{4735829D-753B-4B7D-B63B-8C680F7E38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29267" y="2933701"/>
                <a:ext cx="985838" cy="587375"/>
              </a:xfrm>
              <a:custGeom>
                <a:avLst/>
                <a:gdLst>
                  <a:gd name="connsiteX0" fmla="*/ 641350 w 985838"/>
                  <a:gd name="connsiteY0" fmla="*/ 334962 h 587375"/>
                  <a:gd name="connsiteX1" fmla="*/ 688975 w 985838"/>
                  <a:gd name="connsiteY1" fmla="*/ 473075 h 587375"/>
                  <a:gd name="connsiteX2" fmla="*/ 717550 w 985838"/>
                  <a:gd name="connsiteY2" fmla="*/ 441325 h 587375"/>
                  <a:gd name="connsiteX3" fmla="*/ 763588 w 985838"/>
                  <a:gd name="connsiteY3" fmla="*/ 485775 h 587375"/>
                  <a:gd name="connsiteX4" fmla="*/ 792163 w 985838"/>
                  <a:gd name="connsiteY4" fmla="*/ 457200 h 587375"/>
                  <a:gd name="connsiteX5" fmla="*/ 747713 w 985838"/>
                  <a:gd name="connsiteY5" fmla="*/ 412750 h 587375"/>
                  <a:gd name="connsiteX6" fmla="*/ 779463 w 985838"/>
                  <a:gd name="connsiteY6" fmla="*/ 382587 h 587375"/>
                  <a:gd name="connsiteX7" fmla="*/ 215900 w 985838"/>
                  <a:gd name="connsiteY7" fmla="*/ 146050 h 587375"/>
                  <a:gd name="connsiteX8" fmla="*/ 215900 w 985838"/>
                  <a:gd name="connsiteY8" fmla="*/ 444500 h 587375"/>
                  <a:gd name="connsiteX9" fmla="*/ 631825 w 985838"/>
                  <a:gd name="connsiteY9" fmla="*/ 444500 h 587375"/>
                  <a:gd name="connsiteX10" fmla="*/ 615950 w 985838"/>
                  <a:gd name="connsiteY10" fmla="*/ 400050 h 587375"/>
                  <a:gd name="connsiteX11" fmla="*/ 261938 w 985838"/>
                  <a:gd name="connsiteY11" fmla="*/ 400050 h 587375"/>
                  <a:gd name="connsiteX12" fmla="*/ 261938 w 985838"/>
                  <a:gd name="connsiteY12" fmla="*/ 192087 h 587375"/>
                  <a:gd name="connsiteX13" fmla="*/ 723900 w 985838"/>
                  <a:gd name="connsiteY13" fmla="*/ 192087 h 587375"/>
                  <a:gd name="connsiteX14" fmla="*/ 723900 w 985838"/>
                  <a:gd name="connsiteY14" fmla="*/ 315912 h 587375"/>
                  <a:gd name="connsiteX15" fmla="*/ 769938 w 985838"/>
                  <a:gd name="connsiteY15" fmla="*/ 331787 h 587375"/>
                  <a:gd name="connsiteX16" fmla="*/ 769938 w 985838"/>
                  <a:gd name="connsiteY16" fmla="*/ 146050 h 587375"/>
                  <a:gd name="connsiteX17" fmla="*/ 0 w 985838"/>
                  <a:gd name="connsiteY17" fmla="*/ 0 h 587375"/>
                  <a:gd name="connsiteX18" fmla="*/ 985838 w 985838"/>
                  <a:gd name="connsiteY18" fmla="*/ 0 h 587375"/>
                  <a:gd name="connsiteX19" fmla="*/ 985838 w 985838"/>
                  <a:gd name="connsiteY19" fmla="*/ 587375 h 587375"/>
                  <a:gd name="connsiteX20" fmla="*/ 0 w 985838"/>
                  <a:gd name="connsiteY20" fmla="*/ 587375 h 58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5838" h="587375">
                    <a:moveTo>
                      <a:pt x="641350" y="334962"/>
                    </a:moveTo>
                    <a:lnTo>
                      <a:pt x="688975" y="473075"/>
                    </a:lnTo>
                    <a:lnTo>
                      <a:pt x="717550" y="441325"/>
                    </a:lnTo>
                    <a:lnTo>
                      <a:pt x="763588" y="485775"/>
                    </a:lnTo>
                    <a:lnTo>
                      <a:pt x="792163" y="457200"/>
                    </a:lnTo>
                    <a:lnTo>
                      <a:pt x="747713" y="412750"/>
                    </a:lnTo>
                    <a:lnTo>
                      <a:pt x="779463" y="382587"/>
                    </a:lnTo>
                    <a:close/>
                    <a:moveTo>
                      <a:pt x="215900" y="146050"/>
                    </a:moveTo>
                    <a:lnTo>
                      <a:pt x="215900" y="444500"/>
                    </a:lnTo>
                    <a:lnTo>
                      <a:pt x="631825" y="444500"/>
                    </a:lnTo>
                    <a:lnTo>
                      <a:pt x="615950" y="400050"/>
                    </a:lnTo>
                    <a:lnTo>
                      <a:pt x="261938" y="400050"/>
                    </a:lnTo>
                    <a:lnTo>
                      <a:pt x="261938" y="192087"/>
                    </a:lnTo>
                    <a:lnTo>
                      <a:pt x="723900" y="192087"/>
                    </a:lnTo>
                    <a:lnTo>
                      <a:pt x="723900" y="315912"/>
                    </a:lnTo>
                    <a:lnTo>
                      <a:pt x="769938" y="331787"/>
                    </a:lnTo>
                    <a:lnTo>
                      <a:pt x="769938" y="146050"/>
                    </a:lnTo>
                    <a:close/>
                    <a:moveTo>
                      <a:pt x="0" y="0"/>
                    </a:moveTo>
                    <a:lnTo>
                      <a:pt x="985838" y="0"/>
                    </a:lnTo>
                    <a:lnTo>
                      <a:pt x="985838" y="587375"/>
                    </a:lnTo>
                    <a:lnTo>
                      <a:pt x="0" y="587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2" name="Freeform 76"/>
            <p:cNvSpPr>
              <a:spLocks noChangeAspect="1" noEditPoints="1"/>
            </p:cNvSpPr>
            <p:nvPr/>
          </p:nvSpPr>
          <p:spPr bwMode="gray">
            <a:xfrm>
              <a:off x="619360" y="4328354"/>
              <a:ext cx="636671" cy="637840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3" name="グループ化 32"/>
            <p:cNvGrpSpPr>
              <a:grpSpLocks noChangeAspect="1"/>
            </p:cNvGrpSpPr>
            <p:nvPr/>
          </p:nvGrpSpPr>
          <p:grpSpPr bwMode="gray">
            <a:xfrm>
              <a:off x="1035799" y="4923571"/>
              <a:ext cx="679132" cy="475105"/>
              <a:chOff x="-2798763" y="1477963"/>
              <a:chExt cx="3006726" cy="2103437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gray">
              <a:xfrm>
                <a:off x="-2798763" y="1477963"/>
                <a:ext cx="3006726" cy="2103437"/>
              </a:xfrm>
              <a:custGeom>
                <a:avLst/>
                <a:gdLst>
                  <a:gd name="T0" fmla="*/ 799 w 799"/>
                  <a:gd name="T1" fmla="*/ 88 h 558"/>
                  <a:gd name="T2" fmla="*/ 799 w 799"/>
                  <a:gd name="T3" fmla="*/ 86 h 558"/>
                  <a:gd name="T4" fmla="*/ 798 w 799"/>
                  <a:gd name="T5" fmla="*/ 84 h 558"/>
                  <a:gd name="T6" fmla="*/ 796 w 799"/>
                  <a:gd name="T7" fmla="*/ 82 h 558"/>
                  <a:gd name="T8" fmla="*/ 796 w 799"/>
                  <a:gd name="T9" fmla="*/ 81 h 558"/>
                  <a:gd name="T10" fmla="*/ 793 w 799"/>
                  <a:gd name="T11" fmla="*/ 79 h 558"/>
                  <a:gd name="T12" fmla="*/ 793 w 799"/>
                  <a:gd name="T13" fmla="*/ 79 h 558"/>
                  <a:gd name="T14" fmla="*/ 697 w 799"/>
                  <a:gd name="T15" fmla="*/ 61 h 558"/>
                  <a:gd name="T16" fmla="*/ 699 w 799"/>
                  <a:gd name="T17" fmla="*/ 2 h 558"/>
                  <a:gd name="T18" fmla="*/ 585 w 799"/>
                  <a:gd name="T19" fmla="*/ 40 h 558"/>
                  <a:gd name="T20" fmla="*/ 400 w 799"/>
                  <a:gd name="T21" fmla="*/ 5 h 558"/>
                  <a:gd name="T22" fmla="*/ 395 w 799"/>
                  <a:gd name="T23" fmla="*/ 6 h 558"/>
                  <a:gd name="T24" fmla="*/ 395 w 799"/>
                  <a:gd name="T25" fmla="*/ 6 h 558"/>
                  <a:gd name="T26" fmla="*/ 394 w 799"/>
                  <a:gd name="T27" fmla="*/ 6 h 558"/>
                  <a:gd name="T28" fmla="*/ 392 w 799"/>
                  <a:gd name="T29" fmla="*/ 7 h 558"/>
                  <a:gd name="T30" fmla="*/ 388 w 799"/>
                  <a:gd name="T31" fmla="*/ 8 h 558"/>
                  <a:gd name="T32" fmla="*/ 382 w 799"/>
                  <a:gd name="T33" fmla="*/ 10 h 558"/>
                  <a:gd name="T34" fmla="*/ 373 w 799"/>
                  <a:gd name="T35" fmla="*/ 12 h 558"/>
                  <a:gd name="T36" fmla="*/ 362 w 799"/>
                  <a:gd name="T37" fmla="*/ 16 h 558"/>
                  <a:gd name="T38" fmla="*/ 349 w 799"/>
                  <a:gd name="T39" fmla="*/ 19 h 558"/>
                  <a:gd name="T40" fmla="*/ 326 w 799"/>
                  <a:gd name="T41" fmla="*/ 26 h 558"/>
                  <a:gd name="T42" fmla="*/ 300 w 799"/>
                  <a:gd name="T43" fmla="*/ 33 h 558"/>
                  <a:gd name="T44" fmla="*/ 272 w 799"/>
                  <a:gd name="T45" fmla="*/ 42 h 558"/>
                  <a:gd name="T46" fmla="*/ 237 w 799"/>
                  <a:gd name="T47" fmla="*/ 52 h 558"/>
                  <a:gd name="T48" fmla="*/ 193 w 799"/>
                  <a:gd name="T49" fmla="*/ 65 h 558"/>
                  <a:gd name="T50" fmla="*/ 145 w 799"/>
                  <a:gd name="T51" fmla="*/ 79 h 558"/>
                  <a:gd name="T52" fmla="*/ 124 w 799"/>
                  <a:gd name="T53" fmla="*/ 84 h 558"/>
                  <a:gd name="T54" fmla="*/ 86 w 799"/>
                  <a:gd name="T55" fmla="*/ 96 h 558"/>
                  <a:gd name="T56" fmla="*/ 70 w 799"/>
                  <a:gd name="T57" fmla="*/ 100 h 558"/>
                  <a:gd name="T58" fmla="*/ 48 w 799"/>
                  <a:gd name="T59" fmla="*/ 107 h 558"/>
                  <a:gd name="T60" fmla="*/ 34 w 799"/>
                  <a:gd name="T61" fmla="*/ 111 h 558"/>
                  <a:gd name="T62" fmla="*/ 23 w 799"/>
                  <a:gd name="T63" fmla="*/ 114 h 558"/>
                  <a:gd name="T64" fmla="*/ 16 w 799"/>
                  <a:gd name="T65" fmla="*/ 116 h 558"/>
                  <a:gd name="T66" fmla="*/ 13 w 799"/>
                  <a:gd name="T67" fmla="*/ 117 h 558"/>
                  <a:gd name="T68" fmla="*/ 11 w 799"/>
                  <a:gd name="T69" fmla="*/ 118 h 558"/>
                  <a:gd name="T70" fmla="*/ 9 w 799"/>
                  <a:gd name="T71" fmla="*/ 118 h 558"/>
                  <a:gd name="T72" fmla="*/ 9 w 799"/>
                  <a:gd name="T73" fmla="*/ 118 h 558"/>
                  <a:gd name="T74" fmla="*/ 8 w 799"/>
                  <a:gd name="T75" fmla="*/ 118 h 558"/>
                  <a:gd name="T76" fmla="*/ 7 w 799"/>
                  <a:gd name="T77" fmla="*/ 119 h 558"/>
                  <a:gd name="T78" fmla="*/ 4 w 799"/>
                  <a:gd name="T79" fmla="*/ 121 h 558"/>
                  <a:gd name="T80" fmla="*/ 2 w 799"/>
                  <a:gd name="T81" fmla="*/ 123 h 558"/>
                  <a:gd name="T82" fmla="*/ 2 w 799"/>
                  <a:gd name="T83" fmla="*/ 124 h 558"/>
                  <a:gd name="T84" fmla="*/ 1 w 799"/>
                  <a:gd name="T85" fmla="*/ 126 h 558"/>
                  <a:gd name="T86" fmla="*/ 0 w 799"/>
                  <a:gd name="T87" fmla="*/ 127 h 558"/>
                  <a:gd name="T88" fmla="*/ 0 w 799"/>
                  <a:gd name="T89" fmla="*/ 129 h 558"/>
                  <a:gd name="T90" fmla="*/ 0 w 799"/>
                  <a:gd name="T91" fmla="*/ 474 h 558"/>
                  <a:gd name="T92" fmla="*/ 402 w 799"/>
                  <a:gd name="T93" fmla="*/ 557 h 558"/>
                  <a:gd name="T94" fmla="*/ 791 w 799"/>
                  <a:gd name="T95" fmla="*/ 445 h 558"/>
                  <a:gd name="T96" fmla="*/ 799 w 799"/>
                  <a:gd name="T97" fmla="*/ 9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99" h="558">
                    <a:moveTo>
                      <a:pt x="799" y="90"/>
                    </a:moveTo>
                    <a:cubicBezTo>
                      <a:pt x="799" y="89"/>
                      <a:pt x="799" y="89"/>
                      <a:pt x="799" y="88"/>
                    </a:cubicBezTo>
                    <a:cubicBezTo>
                      <a:pt x="799" y="88"/>
                      <a:pt x="799" y="88"/>
                      <a:pt x="799" y="87"/>
                    </a:cubicBezTo>
                    <a:cubicBezTo>
                      <a:pt x="799" y="86"/>
                      <a:pt x="799" y="86"/>
                      <a:pt x="799" y="86"/>
                    </a:cubicBezTo>
                    <a:cubicBezTo>
                      <a:pt x="798" y="85"/>
                      <a:pt x="798" y="85"/>
                      <a:pt x="798" y="85"/>
                    </a:cubicBezTo>
                    <a:cubicBezTo>
                      <a:pt x="798" y="84"/>
                      <a:pt x="798" y="84"/>
                      <a:pt x="798" y="84"/>
                    </a:cubicBezTo>
                    <a:cubicBezTo>
                      <a:pt x="797" y="83"/>
                      <a:pt x="797" y="83"/>
                      <a:pt x="797" y="83"/>
                    </a:cubicBezTo>
                    <a:cubicBezTo>
                      <a:pt x="797" y="83"/>
                      <a:pt x="797" y="82"/>
                      <a:pt x="796" y="82"/>
                    </a:cubicBezTo>
                    <a:cubicBezTo>
                      <a:pt x="796" y="82"/>
                      <a:pt x="796" y="82"/>
                      <a:pt x="796" y="82"/>
                    </a:cubicBezTo>
                    <a:cubicBezTo>
                      <a:pt x="796" y="82"/>
                      <a:pt x="796" y="81"/>
                      <a:pt x="796" y="81"/>
                    </a:cubicBezTo>
                    <a:cubicBezTo>
                      <a:pt x="796" y="81"/>
                      <a:pt x="796" y="81"/>
                      <a:pt x="795" y="81"/>
                    </a:cubicBezTo>
                    <a:cubicBezTo>
                      <a:pt x="795" y="80"/>
                      <a:pt x="794" y="80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2" y="79"/>
                      <a:pt x="791" y="78"/>
                      <a:pt x="790" y="78"/>
                    </a:cubicBezTo>
                    <a:cubicBezTo>
                      <a:pt x="790" y="78"/>
                      <a:pt x="790" y="78"/>
                      <a:pt x="697" y="61"/>
                    </a:cubicBezTo>
                    <a:cubicBezTo>
                      <a:pt x="706" y="35"/>
                      <a:pt x="707" y="15"/>
                      <a:pt x="707" y="13"/>
                    </a:cubicBezTo>
                    <a:cubicBezTo>
                      <a:pt x="707" y="8"/>
                      <a:pt x="704" y="3"/>
                      <a:pt x="699" y="2"/>
                    </a:cubicBezTo>
                    <a:cubicBezTo>
                      <a:pt x="694" y="0"/>
                      <a:pt x="688" y="2"/>
                      <a:pt x="685" y="7"/>
                    </a:cubicBezTo>
                    <a:cubicBezTo>
                      <a:pt x="661" y="44"/>
                      <a:pt x="608" y="42"/>
                      <a:pt x="585" y="40"/>
                    </a:cubicBezTo>
                    <a:cubicBezTo>
                      <a:pt x="536" y="30"/>
                      <a:pt x="475" y="19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398" y="5"/>
                      <a:pt x="396" y="5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4" y="6"/>
                      <a:pt x="394" y="6"/>
                    </a:cubicBezTo>
                    <a:cubicBezTo>
                      <a:pt x="394" y="6"/>
                      <a:pt x="394" y="6"/>
                      <a:pt x="393" y="6"/>
                    </a:cubicBezTo>
                    <a:cubicBezTo>
                      <a:pt x="393" y="7"/>
                      <a:pt x="393" y="7"/>
                      <a:pt x="392" y="7"/>
                    </a:cubicBezTo>
                    <a:cubicBezTo>
                      <a:pt x="392" y="7"/>
                      <a:pt x="392" y="7"/>
                      <a:pt x="391" y="7"/>
                    </a:cubicBezTo>
                    <a:cubicBezTo>
                      <a:pt x="390" y="7"/>
                      <a:pt x="389" y="8"/>
                      <a:pt x="388" y="8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86" y="9"/>
                      <a:pt x="384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1"/>
                      <a:pt x="376" y="12"/>
                      <a:pt x="373" y="12"/>
                    </a:cubicBezTo>
                    <a:cubicBezTo>
                      <a:pt x="372" y="13"/>
                      <a:pt x="371" y="13"/>
                      <a:pt x="370" y="13"/>
                    </a:cubicBezTo>
                    <a:cubicBezTo>
                      <a:pt x="368" y="14"/>
                      <a:pt x="365" y="15"/>
                      <a:pt x="362" y="16"/>
                    </a:cubicBezTo>
                    <a:cubicBezTo>
                      <a:pt x="360" y="16"/>
                      <a:pt x="358" y="17"/>
                      <a:pt x="356" y="17"/>
                    </a:cubicBezTo>
                    <a:cubicBezTo>
                      <a:pt x="354" y="18"/>
                      <a:pt x="352" y="19"/>
                      <a:pt x="349" y="19"/>
                    </a:cubicBezTo>
                    <a:cubicBezTo>
                      <a:pt x="344" y="21"/>
                      <a:pt x="339" y="22"/>
                      <a:pt x="334" y="24"/>
                    </a:cubicBezTo>
                    <a:cubicBezTo>
                      <a:pt x="332" y="24"/>
                      <a:pt x="329" y="25"/>
                      <a:pt x="326" y="26"/>
                    </a:cubicBezTo>
                    <a:cubicBezTo>
                      <a:pt x="323" y="27"/>
                      <a:pt x="321" y="28"/>
                      <a:pt x="318" y="28"/>
                    </a:cubicBezTo>
                    <a:cubicBezTo>
                      <a:pt x="313" y="30"/>
                      <a:pt x="307" y="32"/>
                      <a:pt x="300" y="33"/>
                    </a:cubicBezTo>
                    <a:cubicBezTo>
                      <a:pt x="293" y="36"/>
                      <a:pt x="286" y="38"/>
                      <a:pt x="280" y="40"/>
                    </a:cubicBezTo>
                    <a:cubicBezTo>
                      <a:pt x="277" y="40"/>
                      <a:pt x="274" y="41"/>
                      <a:pt x="272" y="42"/>
                    </a:cubicBezTo>
                    <a:cubicBezTo>
                      <a:pt x="268" y="43"/>
                      <a:pt x="263" y="44"/>
                      <a:pt x="259" y="45"/>
                    </a:cubicBezTo>
                    <a:cubicBezTo>
                      <a:pt x="252" y="47"/>
                      <a:pt x="245" y="50"/>
                      <a:pt x="237" y="52"/>
                    </a:cubicBezTo>
                    <a:cubicBezTo>
                      <a:pt x="228" y="54"/>
                      <a:pt x="219" y="57"/>
                      <a:pt x="211" y="59"/>
                    </a:cubicBezTo>
                    <a:cubicBezTo>
                      <a:pt x="205" y="61"/>
                      <a:pt x="199" y="63"/>
                      <a:pt x="193" y="65"/>
                    </a:cubicBezTo>
                    <a:cubicBezTo>
                      <a:pt x="184" y="67"/>
                      <a:pt x="175" y="70"/>
                      <a:pt x="167" y="72"/>
                    </a:cubicBezTo>
                    <a:cubicBezTo>
                      <a:pt x="160" y="74"/>
                      <a:pt x="152" y="76"/>
                      <a:pt x="145" y="79"/>
                    </a:cubicBezTo>
                    <a:cubicBezTo>
                      <a:pt x="140" y="80"/>
                      <a:pt x="136" y="81"/>
                      <a:pt x="132" y="82"/>
                    </a:cubicBezTo>
                    <a:cubicBezTo>
                      <a:pt x="130" y="83"/>
                      <a:pt x="127" y="84"/>
                      <a:pt x="124" y="84"/>
                    </a:cubicBezTo>
                    <a:cubicBezTo>
                      <a:pt x="117" y="87"/>
                      <a:pt x="110" y="89"/>
                      <a:pt x="104" y="91"/>
                    </a:cubicBezTo>
                    <a:cubicBezTo>
                      <a:pt x="98" y="92"/>
                      <a:pt x="92" y="94"/>
                      <a:pt x="86" y="96"/>
                    </a:cubicBezTo>
                    <a:cubicBezTo>
                      <a:pt x="83" y="97"/>
                      <a:pt x="81" y="97"/>
                      <a:pt x="78" y="98"/>
                    </a:cubicBezTo>
                    <a:cubicBezTo>
                      <a:pt x="75" y="99"/>
                      <a:pt x="73" y="100"/>
                      <a:pt x="70" y="100"/>
                    </a:cubicBezTo>
                    <a:cubicBezTo>
                      <a:pt x="64" y="102"/>
                      <a:pt x="59" y="103"/>
                      <a:pt x="55" y="105"/>
                    </a:cubicBezTo>
                    <a:cubicBezTo>
                      <a:pt x="52" y="105"/>
                      <a:pt x="50" y="106"/>
                      <a:pt x="48" y="107"/>
                    </a:cubicBezTo>
                    <a:cubicBezTo>
                      <a:pt x="46" y="107"/>
                      <a:pt x="44" y="108"/>
                      <a:pt x="42" y="108"/>
                    </a:cubicBezTo>
                    <a:cubicBezTo>
                      <a:pt x="40" y="109"/>
                      <a:pt x="37" y="110"/>
                      <a:pt x="34" y="111"/>
                    </a:cubicBezTo>
                    <a:cubicBezTo>
                      <a:pt x="33" y="111"/>
                      <a:pt x="32" y="111"/>
                      <a:pt x="31" y="112"/>
                    </a:cubicBezTo>
                    <a:cubicBezTo>
                      <a:pt x="29" y="112"/>
                      <a:pt x="26" y="113"/>
                      <a:pt x="23" y="114"/>
                    </a:cubicBezTo>
                    <a:cubicBezTo>
                      <a:pt x="23" y="114"/>
                      <a:pt x="22" y="114"/>
                      <a:pt x="22" y="114"/>
                    </a:cubicBezTo>
                    <a:cubicBezTo>
                      <a:pt x="20" y="115"/>
                      <a:pt x="18" y="115"/>
                      <a:pt x="16" y="116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5" y="116"/>
                      <a:pt x="14" y="117"/>
                      <a:pt x="13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1" y="117"/>
                      <a:pt x="11" y="117"/>
                      <a:pt x="11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8" y="118"/>
                      <a:pt x="8" y="118"/>
                    </a:cubicBezTo>
                    <a:cubicBezTo>
                      <a:pt x="8" y="119"/>
                      <a:pt x="7" y="119"/>
                      <a:pt x="7" y="119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6" y="119"/>
                      <a:pt x="6" y="120"/>
                      <a:pt x="5" y="12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" y="127"/>
                      <a:pt x="1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9"/>
                    </a:cubicBezTo>
                    <a:cubicBezTo>
                      <a:pt x="0" y="129"/>
                      <a:pt x="0" y="129"/>
                      <a:pt x="0" y="13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79"/>
                      <a:pt x="4" y="484"/>
                      <a:pt x="10" y="485"/>
                    </a:cubicBezTo>
                    <a:cubicBezTo>
                      <a:pt x="404" y="557"/>
                      <a:pt x="402" y="557"/>
                      <a:pt x="402" y="557"/>
                    </a:cubicBezTo>
                    <a:cubicBezTo>
                      <a:pt x="407" y="558"/>
                      <a:pt x="413" y="556"/>
                      <a:pt x="413" y="556"/>
                    </a:cubicBezTo>
                    <a:cubicBezTo>
                      <a:pt x="794" y="444"/>
                      <a:pt x="791" y="445"/>
                      <a:pt x="791" y="445"/>
                    </a:cubicBezTo>
                    <a:cubicBezTo>
                      <a:pt x="796" y="444"/>
                      <a:pt x="799" y="439"/>
                      <a:pt x="799" y="434"/>
                    </a:cubicBezTo>
                    <a:cubicBezTo>
                      <a:pt x="799" y="160"/>
                      <a:pt x="799" y="104"/>
                      <a:pt x="799" y="93"/>
                    </a:cubicBezTo>
                    <a:cubicBezTo>
                      <a:pt x="799" y="92"/>
                      <a:pt x="799" y="91"/>
                      <a:pt x="799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フリーフォーム 34"/>
              <p:cNvSpPr>
                <a:spLocks noChangeAspect="1"/>
              </p:cNvSpPr>
              <p:nvPr/>
            </p:nvSpPr>
            <p:spPr bwMode="gray">
              <a:xfrm>
                <a:off x="-2709864" y="1590675"/>
                <a:ext cx="2827338" cy="1889125"/>
              </a:xfrm>
              <a:custGeom>
                <a:avLst/>
                <a:gdLst>
                  <a:gd name="connsiteX0" fmla="*/ 0 w 2827338"/>
                  <a:gd name="connsiteY0" fmla="*/ 1565275 h 1889125"/>
                  <a:gd name="connsiteX1" fmla="*/ 1393825 w 2827338"/>
                  <a:gd name="connsiteY1" fmla="*/ 1817577 h 1889125"/>
                  <a:gd name="connsiteX2" fmla="*/ 1393825 w 2827338"/>
                  <a:gd name="connsiteY2" fmla="*/ 1889125 h 1889125"/>
                  <a:gd name="connsiteX3" fmla="*/ 0 w 2827338"/>
                  <a:gd name="connsiteY3" fmla="*/ 1633058 h 1889125"/>
                  <a:gd name="connsiteX4" fmla="*/ 0 w 2827338"/>
                  <a:gd name="connsiteY4" fmla="*/ 1565275 h 1889125"/>
                  <a:gd name="connsiteX5" fmla="*/ 2827338 w 2827338"/>
                  <a:gd name="connsiteY5" fmla="*/ 1420813 h 1889125"/>
                  <a:gd name="connsiteX6" fmla="*/ 2827338 w 2827338"/>
                  <a:gd name="connsiteY6" fmla="*/ 1484964 h 1889125"/>
                  <a:gd name="connsiteX7" fmla="*/ 1484313 w 2827338"/>
                  <a:gd name="connsiteY7" fmla="*/ 1881188 h 1889125"/>
                  <a:gd name="connsiteX8" fmla="*/ 1484313 w 2827338"/>
                  <a:gd name="connsiteY8" fmla="*/ 1813264 h 1889125"/>
                  <a:gd name="connsiteX9" fmla="*/ 2827338 w 2827338"/>
                  <a:gd name="connsiteY9" fmla="*/ 1420813 h 1889125"/>
                  <a:gd name="connsiteX10" fmla="*/ 0 w 2827338"/>
                  <a:gd name="connsiteY10" fmla="*/ 1403350 h 1889125"/>
                  <a:gd name="connsiteX11" fmla="*/ 1393825 w 2827338"/>
                  <a:gd name="connsiteY11" fmla="*/ 1655652 h 1889125"/>
                  <a:gd name="connsiteX12" fmla="*/ 1393825 w 2827338"/>
                  <a:gd name="connsiteY12" fmla="*/ 1727200 h 1889125"/>
                  <a:gd name="connsiteX13" fmla="*/ 0 w 2827338"/>
                  <a:gd name="connsiteY13" fmla="*/ 1471133 h 1889125"/>
                  <a:gd name="connsiteX14" fmla="*/ 0 w 2827338"/>
                  <a:gd name="connsiteY14" fmla="*/ 1403350 h 1889125"/>
                  <a:gd name="connsiteX15" fmla="*/ 2827338 w 2827338"/>
                  <a:gd name="connsiteY15" fmla="*/ 1258888 h 1889125"/>
                  <a:gd name="connsiteX16" fmla="*/ 2827338 w 2827338"/>
                  <a:gd name="connsiteY16" fmla="*/ 1326812 h 1889125"/>
                  <a:gd name="connsiteX17" fmla="*/ 1484313 w 2827338"/>
                  <a:gd name="connsiteY17" fmla="*/ 1719263 h 1889125"/>
                  <a:gd name="connsiteX18" fmla="*/ 1484313 w 2827338"/>
                  <a:gd name="connsiteY18" fmla="*/ 1651339 h 1889125"/>
                  <a:gd name="connsiteX19" fmla="*/ 2827338 w 2827338"/>
                  <a:gd name="connsiteY19" fmla="*/ 1258888 h 1889125"/>
                  <a:gd name="connsiteX20" fmla="*/ 0 w 2827338"/>
                  <a:gd name="connsiteY20" fmla="*/ 1239838 h 1889125"/>
                  <a:gd name="connsiteX21" fmla="*/ 1393825 w 2827338"/>
                  <a:gd name="connsiteY21" fmla="*/ 1493376 h 1889125"/>
                  <a:gd name="connsiteX22" fmla="*/ 1393825 w 2827338"/>
                  <a:gd name="connsiteY22" fmla="*/ 1565275 h 1889125"/>
                  <a:gd name="connsiteX23" fmla="*/ 0 w 2827338"/>
                  <a:gd name="connsiteY23" fmla="*/ 1307953 h 1889125"/>
                  <a:gd name="connsiteX24" fmla="*/ 0 w 2827338"/>
                  <a:gd name="connsiteY24" fmla="*/ 1239838 h 1889125"/>
                  <a:gd name="connsiteX25" fmla="*/ 2827338 w 2827338"/>
                  <a:gd name="connsiteY25" fmla="*/ 1096963 h 1889125"/>
                  <a:gd name="connsiteX26" fmla="*/ 2827338 w 2827338"/>
                  <a:gd name="connsiteY26" fmla="*/ 1164887 h 1889125"/>
                  <a:gd name="connsiteX27" fmla="*/ 1484313 w 2827338"/>
                  <a:gd name="connsiteY27" fmla="*/ 1557338 h 1889125"/>
                  <a:gd name="connsiteX28" fmla="*/ 1484313 w 2827338"/>
                  <a:gd name="connsiteY28" fmla="*/ 1489414 h 1889125"/>
                  <a:gd name="connsiteX29" fmla="*/ 2827338 w 2827338"/>
                  <a:gd name="connsiteY29" fmla="*/ 1096963 h 1889125"/>
                  <a:gd name="connsiteX30" fmla="*/ 0 w 2827338"/>
                  <a:gd name="connsiteY30" fmla="*/ 1077913 h 1889125"/>
                  <a:gd name="connsiteX31" fmla="*/ 1393825 w 2827338"/>
                  <a:gd name="connsiteY31" fmla="*/ 1335235 h 1889125"/>
                  <a:gd name="connsiteX32" fmla="*/ 1393825 w 2827338"/>
                  <a:gd name="connsiteY32" fmla="*/ 1403350 h 1889125"/>
                  <a:gd name="connsiteX33" fmla="*/ 0 w 2827338"/>
                  <a:gd name="connsiteY33" fmla="*/ 1146028 h 1889125"/>
                  <a:gd name="connsiteX34" fmla="*/ 0 w 2827338"/>
                  <a:gd name="connsiteY34" fmla="*/ 1077913 h 1889125"/>
                  <a:gd name="connsiteX35" fmla="*/ 2827338 w 2827338"/>
                  <a:gd name="connsiteY35" fmla="*/ 935038 h 1889125"/>
                  <a:gd name="connsiteX36" fmla="*/ 2827338 w 2827338"/>
                  <a:gd name="connsiteY36" fmla="*/ 1002962 h 1889125"/>
                  <a:gd name="connsiteX37" fmla="*/ 1484313 w 2827338"/>
                  <a:gd name="connsiteY37" fmla="*/ 1395413 h 1889125"/>
                  <a:gd name="connsiteX38" fmla="*/ 1484313 w 2827338"/>
                  <a:gd name="connsiteY38" fmla="*/ 1327489 h 1889125"/>
                  <a:gd name="connsiteX39" fmla="*/ 2827338 w 2827338"/>
                  <a:gd name="connsiteY39" fmla="*/ 935038 h 1889125"/>
                  <a:gd name="connsiteX40" fmla="*/ 0 w 2827338"/>
                  <a:gd name="connsiteY40" fmla="*/ 915988 h 1889125"/>
                  <a:gd name="connsiteX41" fmla="*/ 1393825 w 2827338"/>
                  <a:gd name="connsiteY41" fmla="*/ 1172056 h 1889125"/>
                  <a:gd name="connsiteX42" fmla="*/ 1393825 w 2827338"/>
                  <a:gd name="connsiteY42" fmla="*/ 1239838 h 1889125"/>
                  <a:gd name="connsiteX43" fmla="*/ 0 w 2827338"/>
                  <a:gd name="connsiteY43" fmla="*/ 983771 h 1889125"/>
                  <a:gd name="connsiteX44" fmla="*/ 0 w 2827338"/>
                  <a:gd name="connsiteY44" fmla="*/ 915988 h 1889125"/>
                  <a:gd name="connsiteX45" fmla="*/ 2827338 w 2827338"/>
                  <a:gd name="connsiteY45" fmla="*/ 773113 h 1889125"/>
                  <a:gd name="connsiteX46" fmla="*/ 2827338 w 2827338"/>
                  <a:gd name="connsiteY46" fmla="*/ 841037 h 1889125"/>
                  <a:gd name="connsiteX47" fmla="*/ 1484313 w 2827338"/>
                  <a:gd name="connsiteY47" fmla="*/ 1233488 h 1889125"/>
                  <a:gd name="connsiteX48" fmla="*/ 1484313 w 2827338"/>
                  <a:gd name="connsiteY48" fmla="*/ 1169338 h 1889125"/>
                  <a:gd name="connsiteX49" fmla="*/ 2827338 w 2827338"/>
                  <a:gd name="connsiteY49" fmla="*/ 773113 h 1889125"/>
                  <a:gd name="connsiteX50" fmla="*/ 0 w 2827338"/>
                  <a:gd name="connsiteY50" fmla="*/ 754063 h 1889125"/>
                  <a:gd name="connsiteX51" fmla="*/ 1393825 w 2827338"/>
                  <a:gd name="connsiteY51" fmla="*/ 1010131 h 1889125"/>
                  <a:gd name="connsiteX52" fmla="*/ 1393825 w 2827338"/>
                  <a:gd name="connsiteY52" fmla="*/ 1077913 h 1889125"/>
                  <a:gd name="connsiteX53" fmla="*/ 0 w 2827338"/>
                  <a:gd name="connsiteY53" fmla="*/ 821846 h 1889125"/>
                  <a:gd name="connsiteX54" fmla="*/ 0 w 2827338"/>
                  <a:gd name="connsiteY54" fmla="*/ 754063 h 1889125"/>
                  <a:gd name="connsiteX55" fmla="*/ 2827338 w 2827338"/>
                  <a:gd name="connsiteY55" fmla="*/ 611188 h 1889125"/>
                  <a:gd name="connsiteX56" fmla="*/ 2827338 w 2827338"/>
                  <a:gd name="connsiteY56" fmla="*/ 679025 h 1889125"/>
                  <a:gd name="connsiteX57" fmla="*/ 1484313 w 2827338"/>
                  <a:gd name="connsiteY57" fmla="*/ 1074738 h 1889125"/>
                  <a:gd name="connsiteX58" fmla="*/ 1484313 w 2827338"/>
                  <a:gd name="connsiteY58" fmla="*/ 1006902 h 1889125"/>
                  <a:gd name="connsiteX59" fmla="*/ 2827338 w 2827338"/>
                  <a:gd name="connsiteY59" fmla="*/ 611188 h 1889125"/>
                  <a:gd name="connsiteX60" fmla="*/ 0 w 2827338"/>
                  <a:gd name="connsiteY60" fmla="*/ 592138 h 1889125"/>
                  <a:gd name="connsiteX61" fmla="*/ 1393825 w 2827338"/>
                  <a:gd name="connsiteY61" fmla="*/ 848206 h 1889125"/>
                  <a:gd name="connsiteX62" fmla="*/ 1393825 w 2827338"/>
                  <a:gd name="connsiteY62" fmla="*/ 915988 h 1889125"/>
                  <a:gd name="connsiteX63" fmla="*/ 0 w 2827338"/>
                  <a:gd name="connsiteY63" fmla="*/ 663686 h 1889125"/>
                  <a:gd name="connsiteX64" fmla="*/ 0 w 2827338"/>
                  <a:gd name="connsiteY64" fmla="*/ 592138 h 1889125"/>
                  <a:gd name="connsiteX65" fmla="*/ 2827338 w 2827338"/>
                  <a:gd name="connsiteY65" fmla="*/ 449263 h 1889125"/>
                  <a:gd name="connsiteX66" fmla="*/ 2827338 w 2827338"/>
                  <a:gd name="connsiteY66" fmla="*/ 517100 h 1889125"/>
                  <a:gd name="connsiteX67" fmla="*/ 1484313 w 2827338"/>
                  <a:gd name="connsiteY67" fmla="*/ 912813 h 1889125"/>
                  <a:gd name="connsiteX68" fmla="*/ 1484313 w 2827338"/>
                  <a:gd name="connsiteY68" fmla="*/ 844977 h 1889125"/>
                  <a:gd name="connsiteX69" fmla="*/ 2827338 w 2827338"/>
                  <a:gd name="connsiteY69" fmla="*/ 449263 h 1889125"/>
                  <a:gd name="connsiteX70" fmla="*/ 0 w 2827338"/>
                  <a:gd name="connsiteY70" fmla="*/ 433388 h 1889125"/>
                  <a:gd name="connsiteX71" fmla="*/ 1386291 w 2827338"/>
                  <a:gd name="connsiteY71" fmla="*/ 686155 h 1889125"/>
                  <a:gd name="connsiteX72" fmla="*/ 1393825 w 2827338"/>
                  <a:gd name="connsiteY72" fmla="*/ 686155 h 1889125"/>
                  <a:gd name="connsiteX73" fmla="*/ 1393825 w 2827338"/>
                  <a:gd name="connsiteY73" fmla="*/ 754063 h 1889125"/>
                  <a:gd name="connsiteX74" fmla="*/ 0 w 2827338"/>
                  <a:gd name="connsiteY74" fmla="*/ 501296 h 1889125"/>
                  <a:gd name="connsiteX75" fmla="*/ 0 w 2827338"/>
                  <a:gd name="connsiteY75" fmla="*/ 433388 h 1889125"/>
                  <a:gd name="connsiteX76" fmla="*/ 2827338 w 2827338"/>
                  <a:gd name="connsiteY76" fmla="*/ 290513 h 1889125"/>
                  <a:gd name="connsiteX77" fmla="*/ 2827338 w 2827338"/>
                  <a:gd name="connsiteY77" fmla="*/ 354664 h 1889125"/>
                  <a:gd name="connsiteX78" fmla="*/ 1484313 w 2827338"/>
                  <a:gd name="connsiteY78" fmla="*/ 750888 h 1889125"/>
                  <a:gd name="connsiteX79" fmla="*/ 1484313 w 2827338"/>
                  <a:gd name="connsiteY79" fmla="*/ 682964 h 1889125"/>
                  <a:gd name="connsiteX80" fmla="*/ 1789033 w 2827338"/>
                  <a:gd name="connsiteY80" fmla="*/ 592398 h 1889125"/>
                  <a:gd name="connsiteX81" fmla="*/ 2180278 w 2827338"/>
                  <a:gd name="connsiteY81" fmla="*/ 479191 h 1889125"/>
                  <a:gd name="connsiteX82" fmla="*/ 2827338 w 2827338"/>
                  <a:gd name="connsiteY82" fmla="*/ 290513 h 1889125"/>
                  <a:gd name="connsiteX83" fmla="*/ 2492773 w 2827338"/>
                  <a:gd name="connsiteY83" fmla="*/ 204788 h 1889125"/>
                  <a:gd name="connsiteX84" fmla="*/ 2681289 w 2827338"/>
                  <a:gd name="connsiteY84" fmla="*/ 238602 h 1889125"/>
                  <a:gd name="connsiteX85" fmla="*/ 2409826 w 2827338"/>
                  <a:gd name="connsiteY85" fmla="*/ 317500 h 1889125"/>
                  <a:gd name="connsiteX86" fmla="*/ 2492773 w 2827338"/>
                  <a:gd name="connsiteY86" fmla="*/ 204788 h 1889125"/>
                  <a:gd name="connsiteX87" fmla="*/ 1411696 w 2827338"/>
                  <a:gd name="connsiteY87" fmla="*/ 0 h 1889125"/>
                  <a:gd name="connsiteX88" fmla="*/ 2047783 w 2827338"/>
                  <a:gd name="connsiteY88" fmla="*/ 116880 h 1889125"/>
                  <a:gd name="connsiteX89" fmla="*/ 2051546 w 2827338"/>
                  <a:gd name="connsiteY89" fmla="*/ 120650 h 1889125"/>
                  <a:gd name="connsiteX90" fmla="*/ 2454276 w 2827338"/>
                  <a:gd name="connsiteY90" fmla="*/ 67866 h 1889125"/>
                  <a:gd name="connsiteX91" fmla="*/ 2134351 w 2827338"/>
                  <a:gd name="connsiteY91" fmla="*/ 395883 h 1889125"/>
                  <a:gd name="connsiteX92" fmla="*/ 2126823 w 2827338"/>
                  <a:gd name="connsiteY92" fmla="*/ 399653 h 1889125"/>
                  <a:gd name="connsiteX93" fmla="*/ 1438042 w 2827338"/>
                  <a:gd name="connsiteY93" fmla="*/ 603250 h 1889125"/>
                  <a:gd name="connsiteX94" fmla="*/ 150813 w 2827338"/>
                  <a:gd name="connsiteY94" fmla="*/ 365720 h 1889125"/>
                  <a:gd name="connsiteX95" fmla="*/ 1411696 w 2827338"/>
                  <a:gd name="connsiteY95" fmla="*/ 0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827338" h="1889125">
                    <a:moveTo>
                      <a:pt x="0" y="1565275"/>
                    </a:moveTo>
                    <a:cubicBezTo>
                      <a:pt x="1393825" y="1817577"/>
                      <a:pt x="1393825" y="1817577"/>
                      <a:pt x="1393825" y="1817577"/>
                    </a:cubicBezTo>
                    <a:cubicBezTo>
                      <a:pt x="1393825" y="1889125"/>
                      <a:pt x="1393825" y="1889125"/>
                      <a:pt x="1393825" y="1889125"/>
                    </a:cubicBezTo>
                    <a:cubicBezTo>
                      <a:pt x="0" y="1633058"/>
                      <a:pt x="0" y="1633058"/>
                      <a:pt x="0" y="1633058"/>
                    </a:cubicBezTo>
                    <a:cubicBezTo>
                      <a:pt x="0" y="1565275"/>
                      <a:pt x="0" y="1565275"/>
                      <a:pt x="0" y="1565275"/>
                    </a:cubicBezTo>
                    <a:close/>
                    <a:moveTo>
                      <a:pt x="2827338" y="1420813"/>
                    </a:moveTo>
                    <a:cubicBezTo>
                      <a:pt x="2827338" y="1484964"/>
                      <a:pt x="2827338" y="1484964"/>
                      <a:pt x="2827338" y="1484964"/>
                    </a:cubicBezTo>
                    <a:cubicBezTo>
                      <a:pt x="1484313" y="1881188"/>
                      <a:pt x="1484313" y="1881188"/>
                      <a:pt x="1484313" y="1881188"/>
                    </a:cubicBezTo>
                    <a:cubicBezTo>
                      <a:pt x="1484313" y="1813264"/>
                      <a:pt x="1484313" y="1813264"/>
                      <a:pt x="1484313" y="1813264"/>
                    </a:cubicBezTo>
                    <a:cubicBezTo>
                      <a:pt x="2827338" y="1420813"/>
                      <a:pt x="2827338" y="1420813"/>
                      <a:pt x="2827338" y="1420813"/>
                    </a:cubicBezTo>
                    <a:close/>
                    <a:moveTo>
                      <a:pt x="0" y="1403350"/>
                    </a:moveTo>
                    <a:cubicBezTo>
                      <a:pt x="1393825" y="1655652"/>
                      <a:pt x="1393825" y="1655652"/>
                      <a:pt x="1393825" y="1655652"/>
                    </a:cubicBezTo>
                    <a:cubicBezTo>
                      <a:pt x="1393825" y="1727200"/>
                      <a:pt x="1393825" y="1727200"/>
                      <a:pt x="1393825" y="1727200"/>
                    </a:cubicBezTo>
                    <a:cubicBezTo>
                      <a:pt x="0" y="1471133"/>
                      <a:pt x="0" y="1471133"/>
                      <a:pt x="0" y="1471133"/>
                    </a:cubicBezTo>
                    <a:cubicBezTo>
                      <a:pt x="0" y="1403350"/>
                      <a:pt x="0" y="1403350"/>
                      <a:pt x="0" y="1403350"/>
                    </a:cubicBezTo>
                    <a:close/>
                    <a:moveTo>
                      <a:pt x="2827338" y="1258888"/>
                    </a:moveTo>
                    <a:cubicBezTo>
                      <a:pt x="2827338" y="1326812"/>
                      <a:pt x="2827338" y="1326812"/>
                      <a:pt x="2827338" y="1326812"/>
                    </a:cubicBezTo>
                    <a:cubicBezTo>
                      <a:pt x="1484313" y="1719263"/>
                      <a:pt x="1484313" y="1719263"/>
                      <a:pt x="1484313" y="1719263"/>
                    </a:cubicBezTo>
                    <a:cubicBezTo>
                      <a:pt x="1484313" y="1651339"/>
                      <a:pt x="1484313" y="1651339"/>
                      <a:pt x="1484313" y="1651339"/>
                    </a:cubicBezTo>
                    <a:cubicBezTo>
                      <a:pt x="2827338" y="1258888"/>
                      <a:pt x="2827338" y="1258888"/>
                      <a:pt x="2827338" y="1258888"/>
                    </a:cubicBezTo>
                    <a:close/>
                    <a:moveTo>
                      <a:pt x="0" y="1239838"/>
                    </a:moveTo>
                    <a:cubicBezTo>
                      <a:pt x="1393825" y="1493376"/>
                      <a:pt x="1393825" y="1493376"/>
                      <a:pt x="1393825" y="1493376"/>
                    </a:cubicBezTo>
                    <a:cubicBezTo>
                      <a:pt x="1393825" y="1565275"/>
                      <a:pt x="1393825" y="1565275"/>
                      <a:pt x="1393825" y="1565275"/>
                    </a:cubicBezTo>
                    <a:cubicBezTo>
                      <a:pt x="0" y="1307953"/>
                      <a:pt x="0" y="1307953"/>
                      <a:pt x="0" y="1307953"/>
                    </a:cubicBezTo>
                    <a:cubicBezTo>
                      <a:pt x="0" y="1239838"/>
                      <a:pt x="0" y="1239838"/>
                      <a:pt x="0" y="1239838"/>
                    </a:cubicBezTo>
                    <a:close/>
                    <a:moveTo>
                      <a:pt x="2827338" y="1096963"/>
                    </a:moveTo>
                    <a:cubicBezTo>
                      <a:pt x="2827338" y="1164887"/>
                      <a:pt x="2827338" y="1164887"/>
                      <a:pt x="2827338" y="1164887"/>
                    </a:cubicBezTo>
                    <a:cubicBezTo>
                      <a:pt x="1484313" y="1557338"/>
                      <a:pt x="1484313" y="1557338"/>
                      <a:pt x="1484313" y="1557338"/>
                    </a:cubicBezTo>
                    <a:cubicBezTo>
                      <a:pt x="1484313" y="1489414"/>
                      <a:pt x="1484313" y="1489414"/>
                      <a:pt x="1484313" y="1489414"/>
                    </a:cubicBezTo>
                    <a:cubicBezTo>
                      <a:pt x="2827338" y="1096963"/>
                      <a:pt x="2827338" y="1096963"/>
                      <a:pt x="2827338" y="1096963"/>
                    </a:cubicBezTo>
                    <a:close/>
                    <a:moveTo>
                      <a:pt x="0" y="1077913"/>
                    </a:moveTo>
                    <a:cubicBezTo>
                      <a:pt x="1393825" y="1335235"/>
                      <a:pt x="1393825" y="1335235"/>
                      <a:pt x="1393825" y="1335235"/>
                    </a:cubicBezTo>
                    <a:cubicBezTo>
                      <a:pt x="1393825" y="1403350"/>
                      <a:pt x="1393825" y="1403350"/>
                      <a:pt x="1393825" y="1403350"/>
                    </a:cubicBezTo>
                    <a:cubicBezTo>
                      <a:pt x="0" y="1146028"/>
                      <a:pt x="0" y="1146028"/>
                      <a:pt x="0" y="1146028"/>
                    </a:cubicBezTo>
                    <a:cubicBezTo>
                      <a:pt x="0" y="1077913"/>
                      <a:pt x="0" y="1077913"/>
                      <a:pt x="0" y="1077913"/>
                    </a:cubicBezTo>
                    <a:close/>
                    <a:moveTo>
                      <a:pt x="2827338" y="935038"/>
                    </a:moveTo>
                    <a:lnTo>
                      <a:pt x="2827338" y="1002962"/>
                    </a:lnTo>
                    <a:cubicBezTo>
                      <a:pt x="1484313" y="1395413"/>
                      <a:pt x="1484313" y="1395413"/>
                      <a:pt x="1484313" y="1395413"/>
                    </a:cubicBezTo>
                    <a:cubicBezTo>
                      <a:pt x="1484313" y="1327489"/>
                      <a:pt x="1484313" y="1327489"/>
                      <a:pt x="1484313" y="1327489"/>
                    </a:cubicBezTo>
                    <a:cubicBezTo>
                      <a:pt x="2827338" y="935038"/>
                      <a:pt x="2827338" y="935038"/>
                      <a:pt x="2827338" y="935038"/>
                    </a:cubicBezTo>
                    <a:close/>
                    <a:moveTo>
                      <a:pt x="0" y="915988"/>
                    </a:moveTo>
                    <a:cubicBezTo>
                      <a:pt x="1393825" y="1172056"/>
                      <a:pt x="1393825" y="1172056"/>
                      <a:pt x="1393825" y="1172056"/>
                    </a:cubicBezTo>
                    <a:cubicBezTo>
                      <a:pt x="1393825" y="1239838"/>
                      <a:pt x="1393825" y="1239838"/>
                      <a:pt x="1393825" y="1239838"/>
                    </a:cubicBezTo>
                    <a:cubicBezTo>
                      <a:pt x="0" y="983771"/>
                      <a:pt x="0" y="983771"/>
                      <a:pt x="0" y="983771"/>
                    </a:cubicBezTo>
                    <a:cubicBezTo>
                      <a:pt x="0" y="915988"/>
                      <a:pt x="0" y="915988"/>
                      <a:pt x="0" y="915988"/>
                    </a:cubicBezTo>
                    <a:close/>
                    <a:moveTo>
                      <a:pt x="2827338" y="773113"/>
                    </a:moveTo>
                    <a:lnTo>
                      <a:pt x="2827338" y="841037"/>
                    </a:lnTo>
                    <a:cubicBezTo>
                      <a:pt x="1484313" y="1233488"/>
                      <a:pt x="1484313" y="1233488"/>
                      <a:pt x="1484313" y="1233488"/>
                    </a:cubicBezTo>
                    <a:cubicBezTo>
                      <a:pt x="1484313" y="1169338"/>
                      <a:pt x="1484313" y="1169338"/>
                      <a:pt x="1484313" y="1169338"/>
                    </a:cubicBezTo>
                    <a:cubicBezTo>
                      <a:pt x="2827338" y="773113"/>
                      <a:pt x="2827338" y="773113"/>
                      <a:pt x="2827338" y="773113"/>
                    </a:cubicBezTo>
                    <a:close/>
                    <a:moveTo>
                      <a:pt x="0" y="754063"/>
                    </a:moveTo>
                    <a:cubicBezTo>
                      <a:pt x="1393825" y="1010131"/>
                      <a:pt x="1393825" y="1010131"/>
                      <a:pt x="1393825" y="1010131"/>
                    </a:cubicBezTo>
                    <a:lnTo>
                      <a:pt x="1393825" y="1077913"/>
                    </a:lnTo>
                    <a:cubicBezTo>
                      <a:pt x="0" y="821846"/>
                      <a:pt x="0" y="821846"/>
                      <a:pt x="0" y="821846"/>
                    </a:cubicBezTo>
                    <a:cubicBezTo>
                      <a:pt x="0" y="754063"/>
                      <a:pt x="0" y="754063"/>
                      <a:pt x="0" y="754063"/>
                    </a:cubicBezTo>
                    <a:close/>
                    <a:moveTo>
                      <a:pt x="2827338" y="611188"/>
                    </a:moveTo>
                    <a:lnTo>
                      <a:pt x="2827338" y="679025"/>
                    </a:lnTo>
                    <a:cubicBezTo>
                      <a:pt x="1484313" y="1074738"/>
                      <a:pt x="1484313" y="1074738"/>
                      <a:pt x="1484313" y="1074738"/>
                    </a:cubicBezTo>
                    <a:cubicBezTo>
                      <a:pt x="1484313" y="1006902"/>
                      <a:pt x="1484313" y="1006902"/>
                      <a:pt x="1484313" y="1006902"/>
                    </a:cubicBezTo>
                    <a:cubicBezTo>
                      <a:pt x="2827338" y="611188"/>
                      <a:pt x="2827338" y="611188"/>
                      <a:pt x="2827338" y="611188"/>
                    </a:cubicBezTo>
                    <a:close/>
                    <a:moveTo>
                      <a:pt x="0" y="592138"/>
                    </a:moveTo>
                    <a:cubicBezTo>
                      <a:pt x="1393825" y="848206"/>
                      <a:pt x="1393825" y="848206"/>
                      <a:pt x="1393825" y="848206"/>
                    </a:cubicBezTo>
                    <a:lnTo>
                      <a:pt x="1393825" y="915988"/>
                    </a:lnTo>
                    <a:cubicBezTo>
                      <a:pt x="0" y="663686"/>
                      <a:pt x="0" y="663686"/>
                      <a:pt x="0" y="663686"/>
                    </a:cubicBezTo>
                    <a:cubicBezTo>
                      <a:pt x="0" y="592138"/>
                      <a:pt x="0" y="592138"/>
                      <a:pt x="0" y="592138"/>
                    </a:cubicBezTo>
                    <a:close/>
                    <a:moveTo>
                      <a:pt x="2827338" y="449263"/>
                    </a:moveTo>
                    <a:lnTo>
                      <a:pt x="2827338" y="517100"/>
                    </a:lnTo>
                    <a:cubicBezTo>
                      <a:pt x="1484313" y="912813"/>
                      <a:pt x="1484313" y="912813"/>
                      <a:pt x="1484313" y="912813"/>
                    </a:cubicBezTo>
                    <a:cubicBezTo>
                      <a:pt x="1484313" y="844977"/>
                      <a:pt x="1484313" y="844977"/>
                      <a:pt x="1484313" y="844977"/>
                    </a:cubicBezTo>
                    <a:cubicBezTo>
                      <a:pt x="2827338" y="449263"/>
                      <a:pt x="2827338" y="449263"/>
                      <a:pt x="2827338" y="449263"/>
                    </a:cubicBezTo>
                    <a:close/>
                    <a:moveTo>
                      <a:pt x="0" y="433388"/>
                    </a:moveTo>
                    <a:cubicBezTo>
                      <a:pt x="1386291" y="686155"/>
                      <a:pt x="1386291" y="686155"/>
                      <a:pt x="1386291" y="686155"/>
                    </a:cubicBezTo>
                    <a:cubicBezTo>
                      <a:pt x="1390058" y="686155"/>
                      <a:pt x="1390058" y="686155"/>
                      <a:pt x="1393825" y="686155"/>
                    </a:cubicBezTo>
                    <a:lnTo>
                      <a:pt x="1393825" y="754063"/>
                    </a:lnTo>
                    <a:cubicBezTo>
                      <a:pt x="0" y="501296"/>
                      <a:pt x="0" y="501296"/>
                      <a:pt x="0" y="501296"/>
                    </a:cubicBezTo>
                    <a:cubicBezTo>
                      <a:pt x="0" y="452251"/>
                      <a:pt x="0" y="437161"/>
                      <a:pt x="0" y="433388"/>
                    </a:cubicBezTo>
                    <a:close/>
                    <a:moveTo>
                      <a:pt x="2827338" y="290513"/>
                    </a:moveTo>
                    <a:cubicBezTo>
                      <a:pt x="2827338" y="354664"/>
                      <a:pt x="2827338" y="354664"/>
                      <a:pt x="2827338" y="354664"/>
                    </a:cubicBezTo>
                    <a:cubicBezTo>
                      <a:pt x="1484313" y="750888"/>
                      <a:pt x="1484313" y="750888"/>
                      <a:pt x="1484313" y="750888"/>
                    </a:cubicBezTo>
                    <a:cubicBezTo>
                      <a:pt x="1484313" y="682964"/>
                      <a:pt x="1484313" y="682964"/>
                      <a:pt x="1484313" y="682964"/>
                    </a:cubicBezTo>
                    <a:cubicBezTo>
                      <a:pt x="1593410" y="649002"/>
                      <a:pt x="1694984" y="618813"/>
                      <a:pt x="1789033" y="592398"/>
                    </a:cubicBezTo>
                    <a:cubicBezTo>
                      <a:pt x="2180278" y="479191"/>
                      <a:pt x="2180278" y="479191"/>
                      <a:pt x="2180278" y="479191"/>
                    </a:cubicBezTo>
                    <a:cubicBezTo>
                      <a:pt x="2353329" y="426361"/>
                      <a:pt x="2564000" y="365984"/>
                      <a:pt x="2827338" y="290513"/>
                    </a:cubicBezTo>
                    <a:close/>
                    <a:moveTo>
                      <a:pt x="2492773" y="204788"/>
                    </a:moveTo>
                    <a:cubicBezTo>
                      <a:pt x="2553098" y="216059"/>
                      <a:pt x="2613423" y="227330"/>
                      <a:pt x="2681289" y="238602"/>
                    </a:cubicBezTo>
                    <a:cubicBezTo>
                      <a:pt x="2681289" y="238602"/>
                      <a:pt x="2681289" y="238602"/>
                      <a:pt x="2409826" y="317500"/>
                    </a:cubicBezTo>
                    <a:cubicBezTo>
                      <a:pt x="2443759" y="279929"/>
                      <a:pt x="2470151" y="242359"/>
                      <a:pt x="2492773" y="204788"/>
                    </a:cubicBezTo>
                    <a:close/>
                    <a:moveTo>
                      <a:pt x="1411696" y="0"/>
                    </a:moveTo>
                    <a:cubicBezTo>
                      <a:pt x="2047783" y="116880"/>
                      <a:pt x="2047783" y="116880"/>
                      <a:pt x="2047783" y="116880"/>
                    </a:cubicBezTo>
                    <a:cubicBezTo>
                      <a:pt x="2047783" y="116880"/>
                      <a:pt x="2051546" y="116880"/>
                      <a:pt x="2051546" y="120650"/>
                    </a:cubicBezTo>
                    <a:cubicBezTo>
                      <a:pt x="2062838" y="120650"/>
                      <a:pt x="2284904" y="169664"/>
                      <a:pt x="2454276" y="67866"/>
                    </a:cubicBezTo>
                    <a:cubicBezTo>
                      <a:pt x="2416638" y="177205"/>
                      <a:pt x="2330070" y="320477"/>
                      <a:pt x="2134351" y="395883"/>
                    </a:cubicBezTo>
                    <a:cubicBezTo>
                      <a:pt x="2130587" y="395883"/>
                      <a:pt x="2126823" y="395883"/>
                      <a:pt x="2126823" y="399653"/>
                    </a:cubicBezTo>
                    <a:cubicBezTo>
                      <a:pt x="1438042" y="603250"/>
                      <a:pt x="1438042" y="603250"/>
                      <a:pt x="1438042" y="603250"/>
                    </a:cubicBezTo>
                    <a:cubicBezTo>
                      <a:pt x="150813" y="365720"/>
                      <a:pt x="150813" y="365720"/>
                      <a:pt x="150813" y="365720"/>
                    </a:cubicBezTo>
                    <a:cubicBezTo>
                      <a:pt x="1411696" y="0"/>
                      <a:pt x="1411696" y="0"/>
                      <a:pt x="14116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グループ化 35"/>
            <p:cNvGrpSpPr>
              <a:grpSpLocks noChangeAspect="1"/>
            </p:cNvGrpSpPr>
            <p:nvPr/>
          </p:nvGrpSpPr>
          <p:grpSpPr bwMode="gray">
            <a:xfrm>
              <a:off x="1066760" y="3623106"/>
              <a:ext cx="396761" cy="682946"/>
              <a:chOff x="5936838" y="1169393"/>
              <a:chExt cx="484187" cy="833438"/>
            </a:xfrm>
          </p:grpSpPr>
          <p:sp>
            <p:nvSpPr>
              <p:cNvPr id="37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" name="フリーフォーム 37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sp>
        <p:nvSpPr>
          <p:cNvPr id="68" name="ストライプ矢印 67"/>
          <p:cNvSpPr/>
          <p:nvPr/>
        </p:nvSpPr>
        <p:spPr bwMode="auto">
          <a:xfrm>
            <a:off x="1996277" y="3579907"/>
            <a:ext cx="1041457" cy="718936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64725" y="2495797"/>
            <a:ext cx="1894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Parameter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17080" y="5670223"/>
            <a:ext cx="46149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Users can register parameters from Web menus, Excel files and </a:t>
            </a:r>
            <a:r>
              <a:rPr kumimoji="1" lang="en-US" altLang="ja-JP" sz="1200" b="1" dirty="0" err="1" smtClean="0">
                <a:solidFill>
                  <a:srgbClr val="FF0000"/>
                </a:solidFill>
              </a:rPr>
              <a:t>RestAPI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.(Same with Parameter sheets)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5" name="カギ線コネクタ 84"/>
          <p:cNvCxnSpPr>
            <a:stCxn id="11" idx="3"/>
          </p:cNvCxnSpPr>
          <p:nvPr/>
        </p:nvCxnSpPr>
        <p:spPr bwMode="auto">
          <a:xfrm flipV="1">
            <a:off x="5617750" y="3547552"/>
            <a:ext cx="1993991" cy="68988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84567" y="2211619"/>
            <a:ext cx="16148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Register Parameter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375073" y="2385144"/>
            <a:ext cx="6497802" cy="31920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10713" y="2226348"/>
            <a:ext cx="1614833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297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smtClean="0">
                <a:solidFill>
                  <a:srgbClr val="002060"/>
                </a:solidFill>
              </a:rPr>
              <a:t>ITA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7056" y="1775027"/>
            <a:ext cx="277602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2060"/>
                </a:solidFill>
              </a:rPr>
              <a:t>Operating data sheets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70" y="3284304"/>
            <a:ext cx="2156373" cy="8652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47" y="3549595"/>
            <a:ext cx="2156373" cy="8652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66" y="3808163"/>
            <a:ext cx="2169684" cy="8585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カギ線コネクタ 42"/>
          <p:cNvCxnSpPr>
            <a:stCxn id="11" idx="3"/>
          </p:cNvCxnSpPr>
          <p:nvPr/>
        </p:nvCxnSpPr>
        <p:spPr bwMode="auto">
          <a:xfrm>
            <a:off x="5617750" y="4237441"/>
            <a:ext cx="1993991" cy="2837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7556578" y="4233583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Data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5817" y="3882358"/>
            <a:ext cx="137146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</a:rPr>
              <a:t>Other menu references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2772080"/>
            <a:ext cx="2160720" cy="1064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3882858" y="3816650"/>
            <a:ext cx="1695626" cy="184393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  Item B  Item C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854370" y="3805997"/>
            <a:ext cx="585384" cy="853550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658722" y="2752921"/>
            <a:ext cx="528174" cy="1055242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4470856"/>
            <a:ext cx="2084418" cy="981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5" name="正方形/長方形 54"/>
          <p:cNvSpPr/>
          <p:nvPr/>
        </p:nvSpPr>
        <p:spPr bwMode="auto">
          <a:xfrm>
            <a:off x="6996556" y="4475873"/>
            <a:ext cx="563287" cy="976333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464342" y="3817053"/>
            <a:ext cx="566922" cy="86717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gray">
          <a:xfrm>
            <a:off x="89573" y="1484784"/>
            <a:ext cx="899316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300" kern="0" dirty="0" smtClean="0"/>
              <a:t>The figure below shows an example of linking data sheet A with other sheets in “other menu references”</a:t>
            </a:r>
            <a:r>
              <a:rPr lang="en-US" altLang="ja-JP" sz="1300" kern="0" dirty="0"/>
              <a:t>.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0031" y="738721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 sheet is managing data as 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CMDB(Configured </a:t>
            </a:r>
            <a:r>
              <a:rPr lang="en-US" altLang="ja-JP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Data 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1400" b="1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047310" y="3579907"/>
            <a:ext cx="524690" cy="151801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D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651728" y="3569937"/>
            <a:ext cx="524690" cy="176306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E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256146" y="3567905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F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327660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G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884287" y="3306958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H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503071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I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691612" y="2803501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268558" y="2808107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X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651247" y="4493555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Y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179107" y="4495126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Z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046373" y="4491491"/>
            <a:ext cx="477877" cy="2091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B</a:t>
            </a:r>
            <a:endParaRPr kumimoji="1" lang="ja-JP" altLang="en-US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Menu creation flow</a:t>
            </a:r>
            <a:endParaRPr lang="en-US" altLang="ja-JP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0738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general flow when creating a menu is shown below</a:t>
            </a:r>
            <a:r>
              <a:rPr lang="en-US" altLang="ja-JP" sz="1600" kern="0" dirty="0" smtClean="0"/>
              <a:t>. This document will describe it in a similar order.</a:t>
            </a:r>
            <a:endParaRPr lang="ja-JP" altLang="en-US" sz="16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It is recommended to follow </a:t>
            </a:r>
            <a:r>
              <a:rPr lang="en-US" altLang="ja-JP" sz="1600" b="1" kern="0" dirty="0" smtClean="0"/>
              <a:t>the practice document</a:t>
            </a:r>
            <a:r>
              <a:rPr lang="en-US" altLang="ja-JP" sz="1600" kern="0" dirty="0" smtClean="0"/>
              <a:t> and operating the system after reading this slide.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35002" y="2441577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Creating a menu group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35001" y="3606957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Creating a menu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26795" y="5058407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Creating an item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フローチャート: 組合せ 27"/>
          <p:cNvSpPr/>
          <p:nvPr/>
        </p:nvSpPr>
        <p:spPr bwMode="auto">
          <a:xfrm>
            <a:off x="2068016" y="3022897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フローチャート: 組合せ 28"/>
          <p:cNvSpPr/>
          <p:nvPr/>
        </p:nvSpPr>
        <p:spPr bwMode="auto">
          <a:xfrm>
            <a:off x="2068016" y="4650697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95420" y="2142775"/>
            <a:ext cx="8137020" cy="38785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0358" y="1844824"/>
            <a:ext cx="33124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kern="0" dirty="0" smtClean="0">
                <a:solidFill>
                  <a:srgbClr val="002060"/>
                </a:solidFill>
              </a:rPr>
              <a:t>Flow when creating a menu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3037" y="2158722"/>
            <a:ext cx="155294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Explanation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4193037" y="2446392"/>
            <a:ext cx="0" cy="321485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4220785" y="3590269"/>
            <a:ext cx="4437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In the case of creating a parameter sheet, choose “Purpose”(More information in 3.6 Item registration in this document)</a:t>
            </a:r>
            <a:endParaRPr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75428" y="5164010"/>
            <a:ext cx="465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Create sheet item (more information in “3.9 Item registration” in this document)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32797" y="4795076"/>
            <a:ext cx="418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Select the Item`s input method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3037" y="4274198"/>
            <a:ext cx="429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Select the destination where the Menu group will be created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32797" y="2506678"/>
            <a:ext cx="41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To learn about how to create Menu groups, please refer to the practice document.</a:t>
            </a:r>
            <a:endParaRPr lang="ja-JP" altLang="en-US" sz="1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8866" y="3088313"/>
            <a:ext cx="7899558" cy="0"/>
            <a:chOff x="630944" y="3381174"/>
            <a:chExt cx="7181416" cy="0"/>
          </a:xfrm>
        </p:grpSpPr>
        <p:cxnSp>
          <p:nvCxnSpPr>
            <p:cNvPr id="7" name="直線コネクタ 6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/>
          <p:cNvGrpSpPr/>
          <p:nvPr/>
        </p:nvGrpSpPr>
        <p:grpSpPr>
          <a:xfrm>
            <a:off x="488866" y="4778522"/>
            <a:ext cx="7899558" cy="0"/>
            <a:chOff x="630944" y="3381174"/>
            <a:chExt cx="7181416" cy="0"/>
          </a:xfrm>
        </p:grpSpPr>
        <p:cxnSp>
          <p:nvCxnSpPr>
            <p:cNvPr id="41" name="直線コネクタ 40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テキスト ボックス 29"/>
          <p:cNvSpPr txBox="1"/>
          <p:nvPr/>
        </p:nvSpPr>
        <p:spPr>
          <a:xfrm>
            <a:off x="4220785" y="3131827"/>
            <a:ext cx="41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From “Target creation”, choose “Parameter sheet” or “Data sheet” 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5635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lang="en-US" altLang="ja-JP" sz="2000" b="1" dirty="0" smtClean="0"/>
              <a:t>Table of contents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92696"/>
            <a:ext cx="6804448" cy="55446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1.Introduction	 </a:t>
            </a: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1.1 About this document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 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	............................................................  4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2. </a:t>
            </a:r>
            <a:r>
              <a:rPr lang="en-US" altLang="ja-JP" sz="1400" dirty="0" smtClean="0">
                <a:latin typeface="+mn-ea"/>
              </a:rPr>
              <a:t>Host group Management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3" action="ppaction://hlinksldjump"/>
              </a:rPr>
              <a:t>2.1 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Menu creation</a:t>
            </a:r>
            <a:r>
              <a:rPr lang="en-US" altLang="ja-JP" sz="1400" dirty="0">
                <a:latin typeface="+mn-ea"/>
                <a:hlinkClick r:id="rId3" action="ppaction://hlinksldjump"/>
              </a:rPr>
              <a:t>	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.....................................................................  </a:t>
            </a:r>
            <a:r>
              <a:rPr lang="en-US" altLang="ja-JP" sz="1400" dirty="0">
                <a:latin typeface="+mn-ea"/>
                <a:hlinkClick r:id="rId3" action="ppaction://hlinksldjump"/>
              </a:rPr>
              <a:t>6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2.2 Host group management......................................................  </a:t>
            </a:r>
            <a:r>
              <a:rPr lang="en-US" altLang="ja-JP" sz="1400" dirty="0">
                <a:latin typeface="+mn-ea"/>
                <a:hlinkClick r:id="rId4" action="ppaction://hlinksldjump"/>
              </a:rPr>
              <a:t>7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2.3 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Host group parent-child relationship.......................................  </a:t>
            </a:r>
            <a:r>
              <a:rPr lang="en-US" altLang="ja-JP" sz="1400" dirty="0">
                <a:latin typeface="+mn-ea"/>
                <a:hlinkClick r:id="rId5" action="ppaction://hlinksldjump"/>
              </a:rPr>
              <a:t>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6" action="ppaction://hlinksldjump"/>
              </a:rPr>
              <a:t>2.4 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Parameter succession...........................................................  </a:t>
            </a:r>
            <a:r>
              <a:rPr lang="en-US" altLang="ja-JP" sz="1400" dirty="0">
                <a:latin typeface="+mn-ea"/>
                <a:hlinkClick r:id="rId6" action="ppaction://hlinksldjump"/>
              </a:rPr>
              <a:t>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  <a:hlinkClick r:id="rId7" action="ppaction://hlinksldjump"/>
              </a:rPr>
              <a:t>2.5 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Example of using Host groups............................................... </a:t>
            </a:r>
            <a:r>
              <a:rPr lang="en-US" altLang="ja-JP" sz="1400" dirty="0">
                <a:latin typeface="+mn-ea"/>
                <a:hlinkClick r:id="rId7" action="ppaction://hlinksldjump"/>
              </a:rPr>
              <a:t>10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3. </a:t>
            </a:r>
            <a:r>
              <a:rPr lang="en-US" altLang="ja-JP" sz="1400" dirty="0" smtClean="0">
                <a:latin typeface="+mn-ea"/>
              </a:rPr>
              <a:t>Menu creation functions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3.1 Menu overview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 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	.................................................................. 15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3.2 Menu construction............................................................... 16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3.3 Parameter sheets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 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	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............................................................... 17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3.4 Data sheets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	................................................................ 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18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3.5 Menu creation flow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 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	.................................................. 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19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3.6 Parameter purpose and Menu groups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	.............................. 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20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3.7 Parameter sheet`s Menu groups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	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....................................... 21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3.8 Operating Parameter sheet`s Menu groups	............................. 23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    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3.8.1 Reference&lt;Separating menu groups for Host groups&gt; 	..... 25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3.9 Other menu groups for Parameter sheets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	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........................... 26</a:t>
            </a:r>
            <a:endParaRPr lang="en-US" altLang="ja-JP" sz="14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3.10 Item registration................................................................ 27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    </a:t>
            </a:r>
            <a:r>
              <a:rPr lang="en-US" altLang="ja-JP" sz="1400" dirty="0" smtClean="0">
                <a:latin typeface="+mn-ea"/>
                <a:hlinkClick r:id="rId19" action="ppaction://hlinksldjump"/>
              </a:rPr>
              <a:t>3.10.1 Other menu references................................................ 28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3.11 Parameter sheets for referencing......................................... 29</a:t>
            </a:r>
            <a:endParaRPr lang="en-US" altLang="ja-JP" sz="14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3.12 Example of using Parameter sheets for referencing ............... 31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Select either </a:t>
            </a:r>
            <a:r>
              <a:rPr lang="en-US" altLang="ja-JP" sz="1600" u="sng" kern="0" dirty="0" smtClean="0"/>
              <a:t>“For Host”</a:t>
            </a:r>
            <a:r>
              <a:rPr lang="en-US" altLang="ja-JP" sz="1600" kern="0" dirty="0" smtClean="0"/>
              <a:t> or “</a:t>
            </a:r>
            <a:r>
              <a:rPr lang="en-US" altLang="ja-JP" sz="1600" u="sng" kern="0" dirty="0" smtClean="0"/>
              <a:t>For Host groups” </a:t>
            </a:r>
            <a:r>
              <a:rPr lang="en-US" altLang="ja-JP" sz="1600" kern="0" dirty="0" smtClean="0"/>
              <a:t>for the parameter sheet </a:t>
            </a:r>
            <a:r>
              <a:rPr lang="en-US" altLang="ja-JP" sz="1600" kern="0" dirty="0" smtClean="0">
                <a:solidFill>
                  <a:srgbClr val="FF0000"/>
                </a:solidFill>
              </a:rPr>
              <a:t>”Purpose”</a:t>
            </a:r>
            <a:r>
              <a:rPr lang="en-US" altLang="ja-JP" sz="1600" kern="0" dirty="0">
                <a:solidFill>
                  <a:srgbClr val="FF0000"/>
                </a:solidFill>
              </a:rPr>
              <a:t>.</a:t>
            </a:r>
            <a:endParaRPr lang="en-US" altLang="ja-JP" sz="1600" kern="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After that, specify </a:t>
            </a:r>
            <a:r>
              <a:rPr lang="en-US" altLang="ja-JP" sz="1600" kern="0" dirty="0" smtClean="0">
                <a:solidFill>
                  <a:srgbClr val="FF0000"/>
                </a:solidFill>
              </a:rPr>
              <a:t>the Menu group </a:t>
            </a:r>
            <a:r>
              <a:rPr lang="en-US" altLang="ja-JP" sz="1600" kern="0" dirty="0" smtClean="0"/>
              <a:t>that is going to be created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03911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3.6 Purpose of parameter sheets and menu groups.</a:t>
            </a:r>
            <a:endParaRPr lang="en-US" altLang="ja-JP" dirty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12866" y="5867828"/>
            <a:ext cx="8242991" cy="698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200" kern="0" dirty="0" smtClean="0"/>
              <a:t>(※)The parameter sheets shown above does not use </a:t>
            </a:r>
            <a:r>
              <a:rPr lang="en-US" altLang="ja-JP" sz="1200" u="sng" kern="0" dirty="0" smtClean="0"/>
              <a:t>vertical management tools.</a:t>
            </a:r>
          </a:p>
          <a:p>
            <a:pPr marL="0" indent="0">
              <a:buNone/>
            </a:pPr>
            <a:r>
              <a:rPr lang="en-US" altLang="ja-JP" sz="1200" kern="0" dirty="0" smtClean="0"/>
              <a:t>For more information on </a:t>
            </a:r>
            <a:r>
              <a:rPr lang="en-US" altLang="ja-JP" sz="1200" u="sng" kern="0" dirty="0" smtClean="0"/>
              <a:t>Vertical Management Tools</a:t>
            </a:r>
            <a:r>
              <a:rPr lang="en-US" altLang="ja-JP" sz="1200" kern="0" dirty="0" smtClean="0"/>
              <a:t>, please refer to</a:t>
            </a:r>
            <a:br>
              <a:rPr lang="en-US" altLang="ja-JP" sz="1200" kern="0" dirty="0" smtClean="0"/>
            </a:br>
            <a:r>
              <a:rPr lang="en-US" altLang="ja-JP" sz="1200" kern="0" dirty="0" err="1" smtClean="0">
                <a:hlinkClick r:id="rId2"/>
              </a:rPr>
              <a:t>Exastro-ITA_User_Instruction_Manual_Menu_creation_function</a:t>
            </a:r>
            <a:endParaRPr lang="en-US" altLang="ja-JP" sz="1200" kern="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12929" y="5577137"/>
            <a:ext cx="3256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solidFill>
                  <a:srgbClr val="FF0000"/>
                </a:solidFill>
              </a:rPr>
              <a:t>※The menus with red text are mandatory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01235" y="4960566"/>
            <a:ext cx="168037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Menu group 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for </a:t>
            </a:r>
            <a:r>
              <a:rPr lang="en-US" altLang="ja-JP" sz="1200" b="1" dirty="0" err="1" smtClean="0">
                <a:solidFill>
                  <a:srgbClr val="FF0000"/>
                </a:solidFill>
              </a:rPr>
              <a:t>Hostgroup</a:t>
            </a:r>
            <a:endParaRPr lang="ja-JP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0348" y="4921766"/>
            <a:ext cx="155135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Menu group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for host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6237" y="4934206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Menu group 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for referencing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87031" y="3545889"/>
            <a:ext cx="7873401" cy="2031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87031" y="3582199"/>
            <a:ext cx="2976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Purpose: </a:t>
            </a:r>
            <a:r>
              <a:rPr lang="en-US" altLang="ja-JP" sz="16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 Host group</a:t>
            </a:r>
            <a:endParaRPr lang="ja-JP" altLang="en-US" sz="1600" b="1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66" y="3988554"/>
            <a:ext cx="959909" cy="95990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47" y="3975787"/>
            <a:ext cx="959909" cy="95990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90" y="3975787"/>
            <a:ext cx="959909" cy="959909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 bwMode="auto">
          <a:xfrm>
            <a:off x="603944" y="1383824"/>
            <a:ext cx="7873401" cy="20150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70117" y="1413575"/>
            <a:ext cx="22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</a:rPr>
              <a:t>Purpose: </a:t>
            </a:r>
            <a:r>
              <a:rPr lang="en-US" altLang="ja-JP" sz="1600" b="1" u="sng" dirty="0" smtClean="0">
                <a:solidFill>
                  <a:srgbClr val="00B050"/>
                </a:solidFill>
              </a:rPr>
              <a:t>For host</a:t>
            </a:r>
            <a:endParaRPr lang="ja-JP" altLang="en-US" sz="1600" b="1" u="sng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440" y="2780845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Parameter sheet</a:t>
            </a:r>
            <a:br>
              <a:rPr lang="en-US" altLang="ja-JP" sz="1200" b="1" dirty="0" smtClean="0">
                <a:solidFill>
                  <a:srgbClr val="002060"/>
                </a:solidFill>
              </a:rPr>
            </a:br>
            <a:r>
              <a:rPr lang="en-US" altLang="ja-JP" sz="1200" b="1" dirty="0" smtClean="0">
                <a:solidFill>
                  <a:srgbClr val="002060"/>
                </a:solidFill>
              </a:rPr>
              <a:t>creation information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69741" y="2780845"/>
            <a:ext cx="161840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Menu group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for host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9267" y="2780845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Menu group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For referencing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43" y="1811687"/>
            <a:ext cx="959909" cy="959909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34" y="1811687"/>
            <a:ext cx="959909" cy="95990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2834208" y="1767297"/>
            <a:ext cx="1016781" cy="981056"/>
            <a:chOff x="3084740" y="1800201"/>
            <a:chExt cx="1016781" cy="981056"/>
          </a:xfrm>
        </p:grpSpPr>
        <p:sp>
          <p:nvSpPr>
            <p:cNvPr id="76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右矢印 76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+mn-ea"/>
                </a:rPr>
                <a:t>Create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-182" y="1196752"/>
            <a:ext cx="553998" cy="4659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【Parameter sheet purposes and creatable menu groups】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71" name="グループ化 70"/>
          <p:cNvGrpSpPr>
            <a:grpSpLocks noChangeAspect="1"/>
          </p:cNvGrpSpPr>
          <p:nvPr/>
        </p:nvGrpSpPr>
        <p:grpSpPr bwMode="gray">
          <a:xfrm>
            <a:off x="1590551" y="1905961"/>
            <a:ext cx="586078" cy="771360"/>
            <a:chOff x="5853609" y="1124467"/>
            <a:chExt cx="708026" cy="931862"/>
          </a:xfrm>
        </p:grpSpPr>
        <p:sp>
          <p:nvSpPr>
            <p:cNvPr id="72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682440" y="4949388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Parameter sheet</a:t>
            </a:r>
          </a:p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Creation information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79" name="グループ化 78"/>
          <p:cNvGrpSpPr>
            <a:grpSpLocks noChangeAspect="1"/>
          </p:cNvGrpSpPr>
          <p:nvPr/>
        </p:nvGrpSpPr>
        <p:grpSpPr bwMode="gray">
          <a:xfrm>
            <a:off x="1590551" y="4074762"/>
            <a:ext cx="586078" cy="771360"/>
            <a:chOff x="5853609" y="1124467"/>
            <a:chExt cx="708026" cy="931862"/>
          </a:xfrm>
        </p:grpSpPr>
        <p:sp>
          <p:nvSpPr>
            <p:cNvPr id="80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834208" y="3841864"/>
            <a:ext cx="1016781" cy="981056"/>
            <a:chOff x="3084740" y="1800201"/>
            <a:chExt cx="1016781" cy="981056"/>
          </a:xfrm>
        </p:grpSpPr>
        <p:sp>
          <p:nvSpPr>
            <p:cNvPr id="94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右矢印 94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+mn-ea"/>
                </a:rPr>
                <a:t>Create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 Menu groups in Parameter sheets)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6686" y="1340768"/>
            <a:ext cx="8525793" cy="2308743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150451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The relationship between “Menu group for hosts” and “Menu group for referencing” is shown in the figure below.</a:t>
            </a:r>
            <a:endParaRPr lang="en-US" altLang="ja-JP" sz="1600" kern="0" dirty="0"/>
          </a:p>
          <a:p>
            <a:pPr marL="0" indent="0">
              <a:buNone/>
            </a:pPr>
            <a:endParaRPr lang="en-US" altLang="ja-JP" sz="1600" kern="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043349" y="4346746"/>
            <a:ext cx="2158240" cy="1237225"/>
            <a:chOff x="5687333" y="4894970"/>
            <a:chExt cx="1578014" cy="897177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578014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In charge of settings</a:t>
              </a:r>
              <a:endParaRPr kumimoji="1"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101238" y="3870420"/>
            <a:ext cx="2509641" cy="1086144"/>
          </a:xfrm>
          <a:prstGeom prst="wedgeEllipseCallout">
            <a:avLst>
              <a:gd name="adj1" fmla="val 49935"/>
              <a:gd name="adj2" fmla="val 30507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The parameter settings are done, </a:t>
            </a:r>
            <a:b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so I will register them</a:t>
            </a:r>
            <a:b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to the parameter sheets</a:t>
            </a:r>
            <a: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.</a:t>
            </a:r>
            <a:endParaRPr lang="ja-JP" altLang="en-US" sz="10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5305623" y="4341476"/>
            <a:ext cx="2434727" cy="1247764"/>
            <a:chOff x="5680958" y="4894973"/>
            <a:chExt cx="1710449" cy="88160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710449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charge of operating</a:t>
              </a:r>
              <a:endPara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597144" y="3861048"/>
            <a:ext cx="2503824" cy="712275"/>
          </a:xfrm>
          <a:prstGeom prst="wedgeEllipseCallout">
            <a:avLst>
              <a:gd name="adj1" fmla="val -41056"/>
              <a:gd name="adj2" fmla="val 58867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want to check the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parameters that the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host should have.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034436" y="3876793"/>
            <a:ext cx="141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Registering</a:t>
            </a:r>
            <a:b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Parameters</a:t>
            </a:r>
            <a:endParaRPr kumimoji="1"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873652" y="3876793"/>
            <a:ext cx="14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Referencing Parameters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2305783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27454" y="1751868"/>
            <a:ext cx="205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b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referencing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67778" y="2213800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25582" y="2873882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25582" y="2938124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Search target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3" y="231325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815684" y="1751868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b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for hosts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32718" y="2290682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53064" y="2310210"/>
            <a:ext cx="1127344" cy="112734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  <a:endCxn id="196" idx="2"/>
          </p:cNvCxnSpPr>
          <p:nvPr/>
        </p:nvCxnSpPr>
        <p:spPr bwMode="auto">
          <a:xfrm flipH="1" flipV="1">
            <a:off x="2933164" y="3457082"/>
            <a:ext cx="2929" cy="88966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  <a:endCxn id="197" idx="2"/>
          </p:cNvCxnSpPr>
          <p:nvPr/>
        </p:nvCxnSpPr>
        <p:spPr bwMode="auto">
          <a:xfrm flipH="1" flipV="1">
            <a:off x="6216736" y="3437554"/>
            <a:ext cx="27098" cy="90392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正方形/長方形 30"/>
          <p:cNvSpPr/>
          <p:nvPr/>
        </p:nvSpPr>
        <p:spPr bwMode="auto">
          <a:xfrm>
            <a:off x="2366254" y="2339201"/>
            <a:ext cx="1117380" cy="1069363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6007" y="2268052"/>
            <a:ext cx="19467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rgbClr val="00B050"/>
                </a:solidFill>
              </a:rPr>
              <a:t>(※)Menu group for Hosts parameters can link with IaC Variables.</a:t>
            </a:r>
            <a:br>
              <a:rPr lang="en-US" altLang="ja-JP" sz="1050" b="1" dirty="0" smtClean="0">
                <a:solidFill>
                  <a:srgbClr val="00B050"/>
                </a:solidFill>
              </a:rPr>
            </a:br>
            <a:r>
              <a:rPr lang="en-US" altLang="ja-JP" sz="1050" b="1" dirty="0" smtClean="0">
                <a:solidFill>
                  <a:srgbClr val="00B050"/>
                </a:solidFill>
              </a:rPr>
              <a:t>Please refer to the Practice document for on how to link.</a:t>
            </a:r>
            <a:endParaRPr kumimoji="1" lang="ja-JP" altLang="en-US" sz="1050" b="1" dirty="0">
              <a:solidFill>
                <a:srgbClr val="00B050"/>
              </a:solidFill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378283" y="2402831"/>
            <a:ext cx="1614170" cy="1144935"/>
          </a:xfrm>
          <a:prstGeom prst="wedgeRectCallout">
            <a:avLst>
              <a:gd name="adj1" fmla="val -17358"/>
              <a:gd name="adj2" fmla="val 38051"/>
            </a:avLst>
          </a:prstGeom>
          <a:noFill/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149341" y="5566519"/>
            <a:ext cx="3567645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/>
              <a:t>Person in charge of settings does not have to worry about the current parameters</a:t>
            </a:r>
            <a:endParaRPr lang="en-US" altLang="ja-JP" sz="1400" b="1" dirty="0"/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 smtClean="0">
                <a:solidFill>
                  <a:srgbClr val="FF0000"/>
                </a:solidFill>
              </a:rPr>
              <a:t>Can focus on Settings</a:t>
            </a:r>
            <a:endParaRPr lang="en-US" altLang="ja-JP" sz="1400" b="1" u="sng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4873652" y="5542520"/>
            <a:ext cx="3730796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/>
              <a:t>Person in charge of operating only references the desired parameters</a:t>
            </a:r>
          </a:p>
          <a:p>
            <a:pPr algn="ctr"/>
            <a:r>
              <a:rPr lang="ja-JP" altLang="en-US" sz="1400" b="1" dirty="0" smtClean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 smtClean="0">
                <a:solidFill>
                  <a:srgbClr val="FF0000"/>
                </a:solidFill>
              </a:rPr>
              <a:t>Can focus on Operating</a:t>
            </a:r>
            <a:endParaRPr lang="en-US" altLang="ja-JP" sz="1400" b="1" u="sng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98393" y="1338759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866" y="80680"/>
            <a:ext cx="8784000" cy="468000"/>
          </a:xfrm>
        </p:spPr>
        <p:txBody>
          <a:bodyPr/>
          <a:lstStyle/>
          <a:p>
            <a:r>
              <a:rPr lang="en-US" altLang="ja-JP" dirty="0"/>
              <a:t>3.7 </a:t>
            </a:r>
            <a:r>
              <a:rPr lang="en-US" altLang="ja-JP" dirty="0" smtClean="0"/>
              <a:t>Menu groups in Parameter sheets(2/2</a:t>
            </a:r>
            <a:r>
              <a:rPr lang="en-US" altLang="ja-JP" dirty="0"/>
              <a:t>)</a:t>
            </a: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46761" y="692621"/>
            <a:ext cx="8962910" cy="583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 smtClean="0"/>
              <a:t>The relationship </a:t>
            </a:r>
            <a:r>
              <a:rPr lang="en-US" altLang="ja-JP" sz="1400" kern="0" dirty="0"/>
              <a:t>between the menu groups with Parameter sheets </a:t>
            </a:r>
            <a:r>
              <a:rPr lang="en-US" altLang="ja-JP" sz="1400" u="sng" kern="0" dirty="0"/>
              <a:t>with "For Host groups" set as purpose</a:t>
            </a:r>
            <a:r>
              <a:rPr lang="en-US" altLang="ja-JP" sz="1400" kern="0" dirty="0"/>
              <a:t>, "Menu group for hosts", "Menu group for referencing" and "Menu group for Host groups" are as shown below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611560" y="5014602"/>
            <a:ext cx="1597015" cy="1374026"/>
            <a:chOff x="5687333" y="4894966"/>
            <a:chExt cx="1317110" cy="1088483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66"/>
              <a:ext cx="576739" cy="642302"/>
              <a:chOff x="863600" y="1071563"/>
              <a:chExt cx="823913" cy="9175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2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414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In charge of settings</a:t>
              </a:r>
              <a:endParaRPr kumimoji="1"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1639336" y="4163185"/>
            <a:ext cx="2622951" cy="1067430"/>
          </a:xfrm>
          <a:prstGeom prst="wedgeEllipseCallout">
            <a:avLst>
              <a:gd name="adj1" fmla="val -39079"/>
              <a:gd name="adj2" fmla="val 61642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The parameter settings are done, </a:t>
            </a:r>
            <a:b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 I will register them</a:t>
            </a:r>
            <a:b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to the parameter sheets</a:t>
            </a:r>
            <a:r>
              <a:rPr lang="en-US" altLang="ja-JP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.</a:t>
            </a:r>
            <a:endParaRPr lang="ja-JP" altLang="en-US" sz="10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6753313" y="5007759"/>
            <a:ext cx="1584705" cy="1386724"/>
            <a:chOff x="5680958" y="4894973"/>
            <a:chExt cx="1317111" cy="1066568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317111" cy="40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charge of operating</a:t>
              </a:r>
              <a:endPara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4689492" y="4282129"/>
            <a:ext cx="2537961" cy="683796"/>
          </a:xfrm>
          <a:prstGeom prst="wedgeEllipseCallout">
            <a:avLst>
              <a:gd name="adj1" fmla="val 44943"/>
              <a:gd name="adj2" fmla="val 59620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want to check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parameters that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host should have.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43789" y="1661781"/>
            <a:ext cx="8636400" cy="2398576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14642" y="1392549"/>
            <a:ext cx="8694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4558" y="2312373"/>
            <a:ext cx="1495674" cy="1071905"/>
            <a:chOff x="5308574" y="1887617"/>
            <a:chExt cx="1495674" cy="1071905"/>
          </a:xfrm>
        </p:grpSpPr>
        <p:sp>
          <p:nvSpPr>
            <p:cNvPr id="156" name="Freeform 119"/>
            <p:cNvSpPr>
              <a:spLocks noChangeAspect="1"/>
            </p:cNvSpPr>
            <p:nvPr/>
          </p:nvSpPr>
          <p:spPr bwMode="gray">
            <a:xfrm rot="20926790" flipH="1">
              <a:off x="5824315" y="1887617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  <p:cxnSp>
          <p:nvCxnSpPr>
            <p:cNvPr id="165" name="直線矢印コネクタ 164"/>
            <p:cNvCxnSpPr/>
            <p:nvPr/>
          </p:nvCxnSpPr>
          <p:spPr bwMode="auto">
            <a:xfrm flipH="1" flipV="1">
              <a:off x="5308574" y="2528575"/>
              <a:ext cx="1490165" cy="2193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8" name="テキスト ボックス 167"/>
            <p:cNvSpPr txBox="1"/>
            <p:nvPr/>
          </p:nvSpPr>
          <p:spPr>
            <a:xfrm>
              <a:off x="5313448" y="2651745"/>
              <a:ext cx="1490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2060"/>
                  </a:solidFill>
                  <a:latin typeface="+mn-ea"/>
                </a:rPr>
                <a:t>Search target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186" name="テキスト ボックス 185"/>
          <p:cNvSpPr txBox="1"/>
          <p:nvPr/>
        </p:nvSpPr>
        <p:spPr>
          <a:xfrm>
            <a:off x="3277520" y="1965756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B050"/>
                </a:solidFill>
              </a:rPr>
              <a:t>Menu group</a:t>
            </a:r>
            <a:br>
              <a:rPr lang="en-US" altLang="ja-JP" sz="1400" b="1" dirty="0" smtClean="0">
                <a:solidFill>
                  <a:srgbClr val="00B050"/>
                </a:solidFill>
              </a:rPr>
            </a:br>
            <a:r>
              <a:rPr lang="en-US" altLang="ja-JP" sz="1400" b="1" dirty="0" smtClean="0">
                <a:solidFill>
                  <a:srgbClr val="00B050"/>
                </a:solidFill>
              </a:rPr>
              <a:t>for Host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191979" y="1968914"/>
            <a:ext cx="2363797" cy="1625954"/>
            <a:chOff x="47963" y="1544158"/>
            <a:chExt cx="2363797" cy="1625954"/>
          </a:xfrm>
        </p:grpSpPr>
        <p:sp>
          <p:nvSpPr>
            <p:cNvPr id="149" name="テキスト ボックス 148"/>
            <p:cNvSpPr txBox="1"/>
            <p:nvPr/>
          </p:nvSpPr>
          <p:spPr>
            <a:xfrm>
              <a:off x="47963" y="1544158"/>
              <a:ext cx="2363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Menu group </a:t>
              </a:r>
              <a:br>
                <a:rPr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</a:br>
              <a:r>
                <a:rPr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for </a:t>
              </a:r>
              <a:r>
                <a:rPr lang="en-US" altLang="ja-JP" sz="1400" b="1" dirty="0" err="1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Hostgroup</a:t>
              </a:r>
              <a:endParaRPr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668472" y="2042768"/>
              <a:ext cx="1127344" cy="1127344"/>
              <a:chOff x="625497" y="2141545"/>
              <a:chExt cx="1127344" cy="1127344"/>
            </a:xfrm>
          </p:grpSpPr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497" y="2141545"/>
                <a:ext cx="1127344" cy="1127344"/>
              </a:xfrm>
              <a:prstGeom prst="rect">
                <a:avLst/>
              </a:prstGeom>
            </p:spPr>
          </p:pic>
          <p:sp>
            <p:nvSpPr>
              <p:cNvPr id="196" name="正方形/長方形 195"/>
              <p:cNvSpPr/>
              <p:nvPr/>
            </p:nvSpPr>
            <p:spPr bwMode="auto">
              <a:xfrm>
                <a:off x="625497" y="2141545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4" name="グループ化 13"/>
          <p:cNvGrpSpPr/>
          <p:nvPr/>
        </p:nvGrpSpPr>
        <p:grpSpPr>
          <a:xfrm>
            <a:off x="6516216" y="1958136"/>
            <a:ext cx="2053003" cy="1610355"/>
            <a:chOff x="6729885" y="1533380"/>
            <a:chExt cx="2053003" cy="1610355"/>
          </a:xfrm>
        </p:grpSpPr>
        <p:sp>
          <p:nvSpPr>
            <p:cNvPr id="151" name="テキスト ボックス 150"/>
            <p:cNvSpPr txBox="1"/>
            <p:nvPr/>
          </p:nvSpPr>
          <p:spPr>
            <a:xfrm>
              <a:off x="6729885" y="1533380"/>
              <a:ext cx="2053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Menu group </a:t>
              </a:r>
              <a:b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</a:br>
              <a: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for referencing</a:t>
              </a:r>
              <a:endParaRPr lang="ja-JP" altLang="en-US" sz="1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7184205" y="1992176"/>
              <a:ext cx="1129919" cy="1151559"/>
              <a:chOff x="7135170" y="2132054"/>
              <a:chExt cx="1129919" cy="1151559"/>
            </a:xfrm>
          </p:grpSpPr>
          <p:pic>
            <p:nvPicPr>
              <p:cNvPr id="150" name="図 1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70" y="2132054"/>
                <a:ext cx="1117171" cy="1117171"/>
              </a:xfrm>
              <a:prstGeom prst="rect">
                <a:avLst/>
              </a:prstGeom>
            </p:spPr>
          </p:pic>
          <p:sp>
            <p:nvSpPr>
              <p:cNvPr id="197" name="正方形/長方形 196"/>
              <p:cNvSpPr/>
              <p:nvPr/>
            </p:nvSpPr>
            <p:spPr bwMode="auto">
              <a:xfrm>
                <a:off x="7137745" y="2156269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201" name="テキスト ボックス 200"/>
          <p:cNvSpPr txBox="1"/>
          <p:nvPr/>
        </p:nvSpPr>
        <p:spPr>
          <a:xfrm>
            <a:off x="122973" y="4303080"/>
            <a:ext cx="144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</a:t>
            </a:r>
            <a:b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Parameters</a:t>
            </a:r>
            <a:endParaRPr kumimoji="1"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7654140" y="4303080"/>
            <a:ext cx="1489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References Parameters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156166" y="2312985"/>
            <a:ext cx="1479730" cy="1294733"/>
            <a:chOff x="2084158" y="1888229"/>
            <a:chExt cx="1479730" cy="1294733"/>
          </a:xfrm>
        </p:grpSpPr>
        <p:cxnSp>
          <p:nvCxnSpPr>
            <p:cNvPr id="170" name="直線矢印コネクタ 169"/>
            <p:cNvCxnSpPr/>
            <p:nvPr/>
          </p:nvCxnSpPr>
          <p:spPr bwMode="auto">
            <a:xfrm flipV="1">
              <a:off x="2096180" y="2533289"/>
              <a:ext cx="1467708" cy="8976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1" name="テキスト ボックス 170"/>
            <p:cNvSpPr txBox="1"/>
            <p:nvPr/>
          </p:nvSpPr>
          <p:spPr>
            <a:xfrm>
              <a:off x="2084158" y="2659742"/>
              <a:ext cx="12437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2060"/>
                  </a:solidFill>
                  <a:latin typeface="+mn-ea"/>
                </a:rPr>
                <a:t>Divided </a:t>
              </a:r>
              <a:br>
                <a:rPr lang="en-US" altLang="ja-JP" sz="1400" b="1" dirty="0" smtClean="0">
                  <a:solidFill>
                    <a:srgbClr val="002060"/>
                  </a:solidFill>
                  <a:latin typeface="+mn-ea"/>
                </a:rPr>
              </a:br>
              <a:r>
                <a:rPr lang="en-US" altLang="ja-JP" sz="1400" b="1" dirty="0" smtClean="0">
                  <a:solidFill>
                    <a:srgbClr val="002060"/>
                  </a:solidFill>
                  <a:latin typeface="+mn-ea"/>
                </a:rPr>
                <a:t>per host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Freeform 119"/>
            <p:cNvSpPr>
              <a:spLocks noChangeAspect="1"/>
            </p:cNvSpPr>
            <p:nvPr/>
          </p:nvSpPr>
          <p:spPr bwMode="gray">
            <a:xfrm rot="20926790" flipH="1">
              <a:off x="2549021" y="1888229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891760" y="2433518"/>
            <a:ext cx="1125524" cy="1135677"/>
            <a:chOff x="3919090" y="2144935"/>
            <a:chExt cx="1125524" cy="1135677"/>
          </a:xfrm>
        </p:grpSpPr>
        <p:pic>
          <p:nvPicPr>
            <p:cNvPr id="185" name="図 1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976" y="2148409"/>
              <a:ext cx="1119638" cy="111963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3919090" y="2144935"/>
              <a:ext cx="1125523" cy="113567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52" name="直線矢印コネクタ 51"/>
          <p:cNvCxnSpPr>
            <a:stCxn id="62" idx="15"/>
            <a:endCxn id="197" idx="2"/>
          </p:cNvCxnSpPr>
          <p:nvPr/>
        </p:nvCxnSpPr>
        <p:spPr bwMode="auto">
          <a:xfrm flipH="1" flipV="1">
            <a:off x="7536783" y="3568491"/>
            <a:ext cx="9554" cy="143926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>
            <a:stCxn id="50" idx="15"/>
            <a:endCxn id="196" idx="2"/>
          </p:cNvCxnSpPr>
          <p:nvPr/>
        </p:nvCxnSpPr>
        <p:spPr bwMode="auto">
          <a:xfrm flipH="1" flipV="1">
            <a:off x="1376160" y="3594868"/>
            <a:ext cx="26854" cy="141973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7" name="グループ化 26"/>
          <p:cNvGrpSpPr/>
          <p:nvPr/>
        </p:nvGrpSpPr>
        <p:grpSpPr>
          <a:xfrm>
            <a:off x="2879277" y="5401834"/>
            <a:ext cx="3173066" cy="952291"/>
            <a:chOff x="2867988" y="5310690"/>
            <a:chExt cx="3173066" cy="95229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077971" y="5441620"/>
              <a:ext cx="2877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50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(※)The parameter sheets for Menu groups can link with IaC.</a:t>
              </a:r>
              <a:endParaRPr lang="en-US" altLang="ja-JP" sz="1050" b="1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  <a:p>
              <a:r>
                <a:rPr lang="en-US" altLang="ja-JP" sz="1050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Refer to the Practice document for more information on Linking.</a:t>
              </a:r>
              <a:endParaRPr lang="ja-JP" altLang="en-US" sz="1050" b="1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5" name="横巻き 24"/>
            <p:cNvSpPr/>
            <p:nvPr/>
          </p:nvSpPr>
          <p:spPr bwMode="auto">
            <a:xfrm>
              <a:off x="2867988" y="5310690"/>
              <a:ext cx="3173066" cy="952291"/>
            </a:xfrm>
            <a:prstGeom prst="horizontalScroll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33" name="直線矢印コネクタ 32"/>
          <p:cNvCxnSpPr>
            <a:stCxn id="25" idx="0"/>
            <a:endCxn id="15" idx="2"/>
          </p:cNvCxnSpPr>
          <p:nvPr/>
        </p:nvCxnSpPr>
        <p:spPr bwMode="auto">
          <a:xfrm flipH="1" flipV="1">
            <a:off x="4454522" y="3569195"/>
            <a:ext cx="11288" cy="195167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68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66934" y="720082"/>
            <a:ext cx="8962910" cy="573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kern="0" dirty="0"/>
              <a:t>Parameter sheets with </a:t>
            </a:r>
            <a:r>
              <a:rPr lang="en-US" altLang="ja-JP" u="sng" kern="0" dirty="0"/>
              <a:t>"For host" </a:t>
            </a:r>
            <a:r>
              <a:rPr lang="en-US" altLang="ja-JP" u="sng" kern="0" dirty="0" smtClean="0"/>
              <a:t>purposes </a:t>
            </a:r>
            <a:r>
              <a:rPr lang="en-US" altLang="ja-JP" kern="0" dirty="0" smtClean="0"/>
              <a:t>`Menu </a:t>
            </a:r>
            <a:r>
              <a:rPr lang="en-US" altLang="ja-JP" kern="0" dirty="0"/>
              <a:t>group for Host`s parameter will be set to separate hosts.</a:t>
            </a:r>
            <a:endParaRPr lang="en-US" altLang="ja-JP" sz="18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3.8 Operating the Parameters` Menu groups(1/2)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-86158" y="3130003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ja-JP" sz="1200" ker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679" y="1453141"/>
            <a:ext cx="409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+mn-ea"/>
              </a:rPr>
              <a:t>【Parameter sheets for Menu group for Hosts】</a:t>
            </a:r>
            <a:endParaRPr lang="ja-JP" altLang="en-US" sz="1200" b="1" dirty="0"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0758"/>
              </p:ext>
            </p:extLst>
          </p:nvPr>
        </p:nvGraphicFramePr>
        <p:xfrm>
          <a:off x="247291" y="1707732"/>
          <a:ext cx="8085411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92602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 bwMode="auto">
          <a:xfrm>
            <a:off x="252686" y="3117953"/>
            <a:ext cx="8608798" cy="309574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953476" y="4392470"/>
            <a:ext cx="3046691" cy="126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2201899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7" name="楕円 16"/>
          <p:cNvSpPr/>
          <p:nvPr/>
        </p:nvSpPr>
        <p:spPr bwMode="auto">
          <a:xfrm>
            <a:off x="3646951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84888" y="4358251"/>
            <a:ext cx="2966865" cy="130413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5628977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7071316" y="4829352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03708" y="3303091"/>
            <a:ext cx="2096483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946405" y="421384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35835" y="421414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カギ線コネクタ 25"/>
          <p:cNvCxnSpPr>
            <a:stCxn id="23" idx="2"/>
            <a:endCxn id="25" idx="0"/>
          </p:cNvCxnSpPr>
          <p:nvPr/>
        </p:nvCxnSpPr>
        <p:spPr bwMode="auto">
          <a:xfrm rot="5400000">
            <a:off x="4131167" y="3093364"/>
            <a:ext cx="463757" cy="17778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カギ線コネクタ 26"/>
          <p:cNvCxnSpPr>
            <a:stCxn id="23" idx="2"/>
            <a:endCxn id="24" idx="0"/>
          </p:cNvCxnSpPr>
          <p:nvPr/>
        </p:nvCxnSpPr>
        <p:spPr bwMode="auto">
          <a:xfrm rot="16200000" flipH="1">
            <a:off x="5836600" y="3165740"/>
            <a:ext cx="463458" cy="163275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正方形/長方形 27"/>
          <p:cNvSpPr/>
          <p:nvPr/>
        </p:nvSpPr>
        <p:spPr bwMode="auto">
          <a:xfrm>
            <a:off x="240812" y="3119515"/>
            <a:ext cx="1409374" cy="30941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0912" y="3200736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【Legend</a:t>
            </a:r>
            <a:r>
              <a:rPr kumimoji="1" lang="en-US" altLang="ja-JP" sz="1200" b="1" dirty="0" smtClean="0"/>
              <a:t>】</a:t>
            </a:r>
            <a:endParaRPr kumimoji="1" lang="en-US" altLang="ja-JP" sz="1200" dirty="0" smtClean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47203" y="3550580"/>
            <a:ext cx="1365354" cy="336308"/>
            <a:chOff x="475107" y="1703587"/>
            <a:chExt cx="1220237" cy="276266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03757" y="1739245"/>
              <a:ext cx="1191587" cy="20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b="1" dirty="0" smtClean="0">
                  <a:solidFill>
                    <a:schemeClr val="bg1"/>
                  </a:solidFill>
                </a:rPr>
                <a:t>Host Group</a:t>
              </a:r>
              <a:endParaRPr kumimoji="1" lang="ja-JP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181291" y="4140061"/>
            <a:ext cx="1480769" cy="270971"/>
            <a:chOff x="257194" y="2683725"/>
            <a:chExt cx="1480769" cy="270971"/>
          </a:xfrm>
        </p:grpSpPr>
        <p:cxnSp>
          <p:nvCxnSpPr>
            <p:cNvPr id="34" name="直線矢印コネクタ 33"/>
            <p:cNvCxnSpPr/>
            <p:nvPr/>
          </p:nvCxnSpPr>
          <p:spPr bwMode="auto">
            <a:xfrm>
              <a:off x="918289" y="2805945"/>
              <a:ext cx="345238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/>
            <p:cNvSpPr txBox="1"/>
            <p:nvPr/>
          </p:nvSpPr>
          <p:spPr>
            <a:xfrm>
              <a:off x="257194" y="2683725"/>
              <a:ext cx="836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/>
                <a:t>Parent</a:t>
              </a:r>
              <a:endParaRPr lang="ja-JP" altLang="en-US" sz="11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152887" y="2693086"/>
              <a:ext cx="585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/>
                <a:t>Child</a:t>
              </a:r>
              <a:endParaRPr lang="ja-JP" altLang="en-US" sz="1100" b="1" dirty="0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2244462" y="5832376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5050"/>
                </a:solidFill>
              </a:rPr>
              <a:t>Parameter</a:t>
            </a:r>
            <a:endParaRPr kumimoji="1" lang="ja-JP" altLang="en-US" sz="1400" b="1" dirty="0">
              <a:solidFill>
                <a:srgbClr val="FF505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2226934" y="3389669"/>
            <a:ext cx="1547818" cy="357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93650" y="5825177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rgbClr val="FF5050"/>
                </a:solidFill>
              </a:rPr>
              <a:t>Parameter</a:t>
            </a:r>
            <a:endParaRPr kumimoji="1" lang="ja-JP" altLang="en-US" sz="1400" b="1" dirty="0">
              <a:solidFill>
                <a:srgbClr val="FF5050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169132" y="4787336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034352" y="4787336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 flipV="1">
            <a:off x="2759834" y="5308035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矢印コネクタ 38"/>
          <p:cNvCxnSpPr/>
          <p:nvPr/>
        </p:nvCxnSpPr>
        <p:spPr bwMode="auto">
          <a:xfrm flipV="1">
            <a:off x="7618510" y="5308034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3278" y="2876305"/>
            <a:ext cx="44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【Parameter settings】</a:t>
            </a:r>
            <a:endParaRPr lang="ja-JP" altLang="en-US" sz="12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1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58151" y="759386"/>
            <a:ext cx="9021663" cy="558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400" kern="0" dirty="0" smtClean="0"/>
              <a:t>The “for host group” parameters sheets in </a:t>
            </a:r>
            <a:r>
              <a:rPr lang="en-US" altLang="ja-JP" sz="1400" u="sng" kern="0" dirty="0" smtClean="0"/>
              <a:t>“ For Host group” purpose </a:t>
            </a:r>
            <a:r>
              <a:rPr lang="en-US" altLang="ja-JP" sz="1400" kern="0" dirty="0" smtClean="0"/>
              <a:t>parameter sheets will be </a:t>
            </a:r>
            <a:r>
              <a:rPr lang="en-US" altLang="ja-JP" sz="1400" b="1" kern="0" dirty="0" smtClean="0"/>
              <a:t>divided</a:t>
            </a:r>
            <a:r>
              <a:rPr lang="en-US" altLang="ja-JP" sz="1400" kern="0" dirty="0" smtClean="0"/>
              <a:t> into parameter sheets “for hosts”.</a:t>
            </a:r>
            <a:r>
              <a:rPr lang="en-US" altLang="ja-JP" sz="1400" kern="0" dirty="0" smtClean="0">
                <a:solidFill>
                  <a:srgbClr val="FF0000"/>
                </a:solidFill>
              </a:rPr>
              <a:t>( More details on the next page)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smtClean="0"/>
              <a:t>Parameters will be set to hosts in </a:t>
            </a:r>
            <a:r>
              <a:rPr lang="en-US" altLang="ja-JP" sz="1400" kern="0" dirty="0"/>
              <a:t>the host </a:t>
            </a:r>
            <a:r>
              <a:rPr lang="en-US" altLang="ja-JP" sz="1400" kern="0" dirty="0" smtClean="0"/>
              <a:t>group.(</a:t>
            </a:r>
            <a:r>
              <a:rPr lang="en-US" altLang="ja-JP" sz="1400" kern="0" dirty="0"/>
              <a:t>Figure </a:t>
            </a:r>
            <a:r>
              <a:rPr lang="en-US" altLang="ja-JP" sz="1400" kern="0" dirty="0" smtClean="0"/>
              <a:t>below)</a:t>
            </a:r>
            <a:endParaRPr lang="en-US" altLang="ja-JP" sz="1400" kern="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 Operating the Parameters` Menu groups(1/2)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13109"/>
              </p:ext>
            </p:extLst>
          </p:nvPr>
        </p:nvGraphicFramePr>
        <p:xfrm>
          <a:off x="207366" y="1803046"/>
          <a:ext cx="8181059" cy="110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40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70933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495671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568797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3621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group name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</a:rPr>
                        <a:t>(※)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DDD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2913" y="2879827"/>
            <a:ext cx="3412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※It is also possible to assign host name names</a:t>
            </a:r>
            <a:endParaRPr kumimoji="1" lang="ja-JP" altLang="en-US" sz="105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913" y="1561993"/>
            <a:ext cx="514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+mn-ea"/>
              </a:rPr>
              <a:t>【</a:t>
            </a:r>
            <a:r>
              <a:rPr lang="en-US" altLang="ja-JP" sz="1400" b="1" kern="0" dirty="0" smtClean="0"/>
              <a:t>Parameter sheet for Menu group for Host groups</a:t>
            </a:r>
            <a:r>
              <a:rPr lang="en-US" altLang="ja-JP" sz="1400" b="1" dirty="0" smtClean="0">
                <a:latin typeface="+mn-ea"/>
              </a:rPr>
              <a:t>】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36997" y="3368625"/>
            <a:ext cx="8608798" cy="297340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816250" y="4502244"/>
            <a:ext cx="3046691" cy="1337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2009553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楕円 11"/>
          <p:cNvSpPr/>
          <p:nvPr/>
        </p:nvSpPr>
        <p:spPr bwMode="auto">
          <a:xfrm>
            <a:off x="3454934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375391" y="4459981"/>
            <a:ext cx="2966865" cy="137959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5664510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6952566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160958" y="3477783"/>
            <a:ext cx="2050746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61579" y="4323624"/>
            <a:ext cx="1866346" cy="447300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98609" y="4323923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4062202" y="3199794"/>
            <a:ext cx="398840" cy="18494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カギ線コネクタ 22"/>
          <p:cNvCxnSpPr>
            <a:stCxn id="16" idx="2"/>
            <a:endCxn id="17" idx="0"/>
          </p:cNvCxnSpPr>
          <p:nvPr/>
        </p:nvCxnSpPr>
        <p:spPr bwMode="auto">
          <a:xfrm rot="16200000" flipH="1">
            <a:off x="5841271" y="3270142"/>
            <a:ext cx="398541" cy="17084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235582" y="3368625"/>
            <a:ext cx="1369284" cy="2973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9280" y="3387670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【Legend</a:t>
            </a:r>
            <a:r>
              <a:rPr kumimoji="1" lang="en-US" altLang="ja-JP" sz="1200" b="1" dirty="0" smtClean="0"/>
              <a:t>】</a:t>
            </a:r>
            <a:endParaRPr kumimoji="1" lang="en-US" altLang="ja-JP" sz="1200" dirty="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1883" y="3665411"/>
            <a:ext cx="1365354" cy="336308"/>
            <a:chOff x="475107" y="1703587"/>
            <a:chExt cx="1220237" cy="27626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03757" y="1739245"/>
              <a:ext cx="1191587" cy="20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b="1" dirty="0" smtClean="0">
                  <a:solidFill>
                    <a:schemeClr val="bg1"/>
                  </a:solidFill>
                </a:rPr>
                <a:t>Host group</a:t>
              </a:r>
              <a:endParaRPr kumimoji="1" lang="ja-JP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85678" y="4236997"/>
            <a:ext cx="1621533" cy="288866"/>
            <a:chOff x="306901" y="2665830"/>
            <a:chExt cx="1621533" cy="288866"/>
          </a:xfrm>
        </p:grpSpPr>
        <p:cxnSp>
          <p:nvCxnSpPr>
            <p:cNvPr id="31" name="直線矢印コネクタ 30"/>
            <p:cNvCxnSpPr/>
            <p:nvPr/>
          </p:nvCxnSpPr>
          <p:spPr bwMode="auto">
            <a:xfrm>
              <a:off x="948807" y="2805945"/>
              <a:ext cx="37192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テキスト ボックス 31"/>
            <p:cNvSpPr txBox="1"/>
            <p:nvPr/>
          </p:nvSpPr>
          <p:spPr>
            <a:xfrm>
              <a:off x="306901" y="2665830"/>
              <a:ext cx="793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/>
                <a:t>Parent</a:t>
              </a:r>
              <a:endParaRPr lang="ja-JP" altLang="en-US" sz="1100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236839" y="2693086"/>
              <a:ext cx="691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/>
                <a:t>Child</a:t>
              </a:r>
              <a:endParaRPr lang="ja-JP" altLang="en-US" sz="1100" b="1" dirty="0"/>
            </a:p>
          </p:txBody>
        </p:sp>
      </p:grpSp>
      <p:sp>
        <p:nvSpPr>
          <p:cNvPr id="37" name="正方形/長方形 36"/>
          <p:cNvSpPr/>
          <p:nvPr/>
        </p:nvSpPr>
        <p:spPr bwMode="auto">
          <a:xfrm>
            <a:off x="5952732" y="4309218"/>
            <a:ext cx="1876608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408871" y="4318486"/>
            <a:ext cx="1866346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38" idx="2"/>
            <a:endCxn id="11" idx="0"/>
          </p:cNvCxnSpPr>
          <p:nvPr/>
        </p:nvCxnSpPr>
        <p:spPr bwMode="auto">
          <a:xfrm flipH="1">
            <a:off x="2556747" y="4767033"/>
            <a:ext cx="785297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8" idx="2"/>
            <a:endCxn id="12" idx="0"/>
          </p:cNvCxnSpPr>
          <p:nvPr/>
        </p:nvCxnSpPr>
        <p:spPr bwMode="auto">
          <a:xfrm>
            <a:off x="3342044" y="4767033"/>
            <a:ext cx="660084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17" idx="2"/>
            <a:endCxn id="15" idx="0"/>
          </p:cNvCxnSpPr>
          <p:nvPr/>
        </p:nvCxnSpPr>
        <p:spPr bwMode="auto">
          <a:xfrm>
            <a:off x="6894752" y="4770924"/>
            <a:ext cx="60500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矢印コネクタ 47"/>
          <p:cNvCxnSpPr>
            <a:stCxn id="17" idx="2"/>
            <a:endCxn id="14" idx="0"/>
          </p:cNvCxnSpPr>
          <p:nvPr/>
        </p:nvCxnSpPr>
        <p:spPr bwMode="auto">
          <a:xfrm flipH="1">
            <a:off x="6211704" y="4770924"/>
            <a:ext cx="68304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テキスト ボックス 66"/>
          <p:cNvSpPr txBox="1"/>
          <p:nvPr/>
        </p:nvSpPr>
        <p:spPr>
          <a:xfrm>
            <a:off x="2294465" y="3595011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5050"/>
                </a:solidFill>
              </a:rPr>
              <a:t>Parameter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68" name="直線矢印コネクタ 67"/>
          <p:cNvCxnSpPr>
            <a:stCxn id="67" idx="2"/>
          </p:cNvCxnSpPr>
          <p:nvPr/>
        </p:nvCxnSpPr>
        <p:spPr bwMode="auto">
          <a:xfrm>
            <a:off x="3091094" y="3872010"/>
            <a:ext cx="2973" cy="45829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テキスト ボックス 74"/>
          <p:cNvSpPr txBox="1"/>
          <p:nvPr/>
        </p:nvSpPr>
        <p:spPr>
          <a:xfrm>
            <a:off x="1473248" y="4825957"/>
            <a:ext cx="1620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5050"/>
                </a:solidFill>
              </a:rPr>
              <a:t>Divided Parameter</a:t>
            </a:r>
            <a:endParaRPr kumimoji="1" lang="ja-JP" altLang="en-US" sz="1050" b="1" dirty="0">
              <a:solidFill>
                <a:srgbClr val="FF505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839" y="3107952"/>
            <a:ext cx="251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【Parameter settings】</a:t>
            </a:r>
            <a:endParaRPr lang="ja-JP" altLang="en-US" sz="12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00689" y="4825957"/>
            <a:ext cx="1599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5050"/>
                </a:solidFill>
              </a:rPr>
              <a:t>Divided Parameter</a:t>
            </a:r>
            <a:endParaRPr lang="ja-JP" altLang="en-US" sz="1050" b="1" dirty="0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292862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5050"/>
                </a:solidFill>
              </a:rPr>
              <a:t>Divided Parameter</a:t>
            </a:r>
            <a:endParaRPr lang="ja-JP" altLang="en-US" sz="1050" b="1" dirty="0">
              <a:solidFill>
                <a:srgbClr val="FF505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59445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5050"/>
                </a:solidFill>
              </a:rPr>
              <a:t>Divided Parameter</a:t>
            </a:r>
            <a:endParaRPr lang="ja-JP" altLang="en-US" sz="1050" b="1" dirty="0">
              <a:solidFill>
                <a:srgbClr val="FF505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25567" y="3599250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5050"/>
                </a:solidFill>
              </a:rPr>
              <a:t>Parameter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54" name="直線矢印コネクタ 53"/>
          <p:cNvCxnSpPr>
            <a:stCxn id="53" idx="2"/>
          </p:cNvCxnSpPr>
          <p:nvPr/>
        </p:nvCxnSpPr>
        <p:spPr bwMode="auto">
          <a:xfrm>
            <a:off x="7322196" y="3876249"/>
            <a:ext cx="2973" cy="45829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05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3.8.1 Reference – Dividing Menu groups for Host groups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1230"/>
              </p:ext>
            </p:extLst>
          </p:nvPr>
        </p:nvGraphicFramePr>
        <p:xfrm>
          <a:off x="746573" y="2040258"/>
          <a:ext cx="68707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group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Dividing menu groups for host groups` parameter sheets </a:t>
            </a:r>
            <a:endParaRPr kumimoji="1" lang="ja-JP" altLang="en-US" sz="1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for Menu group for Host groups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9683"/>
              </p:ext>
            </p:extLst>
          </p:nvPr>
        </p:nvGraphicFramePr>
        <p:xfrm>
          <a:off x="734818" y="4256169"/>
          <a:ext cx="5819538" cy="159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A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40737" y="3173399"/>
              <a:ext cx="342746" cy="35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Divide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92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after division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27668" y="5504506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</a:t>
            </a:r>
            <a:br>
              <a:rPr lang="en-US" altLang="ja-JP" sz="1200" b="1" kern="0" dirty="0" smtClean="0">
                <a:solidFill>
                  <a:srgbClr val="002060"/>
                </a:solidFill>
              </a:rPr>
            </a:br>
            <a:r>
              <a:rPr lang="en-US" altLang="ja-JP" sz="1200" b="1" kern="0" dirty="0" smtClean="0">
                <a:solidFill>
                  <a:srgbClr val="002060"/>
                </a:solidFill>
              </a:rPr>
              <a:t>for Host</a:t>
            </a:r>
            <a:endParaRPr lang="ja-JP" altLang="en-US" sz="1200" b="1" kern="0" dirty="0" smtClean="0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637122" y="4646711"/>
            <a:ext cx="945075" cy="638000"/>
            <a:chOff x="6681066" y="4646711"/>
            <a:chExt cx="945075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681066" y="4871530"/>
              <a:ext cx="9450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 smtClean="0">
                  <a:solidFill>
                    <a:schemeClr val="bg1"/>
                  </a:solidFill>
                </a:rPr>
                <a:t>Registration</a:t>
              </a:r>
              <a:endParaRPr kumimoji="1" lang="ja-JP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52955" y="3409757"/>
            <a:ext cx="5136844" cy="705617"/>
            <a:chOff x="4096609" y="3568230"/>
            <a:chExt cx="4767512" cy="633168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096609" y="3568230"/>
              <a:ext cx="4767512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29703" y="3678569"/>
              <a:ext cx="4734418" cy="414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A and B belongs to Host Group DB Server group.</a:t>
              </a:r>
              <a:b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</a:br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C and D belongs to Host group Web Server group.</a:t>
              </a:r>
              <a:endParaRPr lang="en-US" altLang="ja-JP" sz="12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50535" y="4698596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0314" y="5253343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 bwMode="gray">
          <a:xfrm>
            <a:off x="90058" y="770837"/>
            <a:ext cx="8962910" cy="69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Parameter sheets with "For host" </a:t>
            </a:r>
            <a:r>
              <a:rPr lang="en-US" altLang="ja-JP" sz="1600" kern="0" dirty="0" smtClean="0"/>
              <a:t>purposes</a:t>
            </a:r>
            <a:r>
              <a:rPr lang="en-US" altLang="ja-JP" sz="1600" kern="0" dirty="0"/>
              <a:t>`</a:t>
            </a:r>
            <a:r>
              <a:rPr lang="en-US" altLang="ja-JP" sz="1600" kern="0" dirty="0" smtClean="0"/>
              <a:t> Menu </a:t>
            </a:r>
            <a:r>
              <a:rPr lang="en-US" altLang="ja-JP" sz="1600" kern="0" dirty="0"/>
              <a:t>group for Host`s parameter will be divided per hosts and automatically registered to parameter sheets for hosts.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35496" y="764704"/>
            <a:ext cx="896291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b="1" kern="0" dirty="0" smtClean="0"/>
              <a:t>Menu group for vertical management</a:t>
            </a:r>
            <a:endParaRPr lang="en-US" altLang="ja-JP" b="1" kern="0" dirty="0"/>
          </a:p>
          <a:p>
            <a:pPr lvl="1"/>
            <a:r>
              <a:rPr lang="en-US" altLang="ja-JP" sz="1400" kern="0" dirty="0" smtClean="0"/>
              <a:t>For </a:t>
            </a:r>
            <a:r>
              <a:rPr lang="en-US" altLang="ja-JP" sz="1400" kern="0" dirty="0"/>
              <a:t>more information </a:t>
            </a:r>
            <a:r>
              <a:rPr lang="en-US" altLang="ja-JP" sz="1400" kern="0" dirty="0" smtClean="0"/>
              <a:t>regarding</a:t>
            </a:r>
            <a:r>
              <a:rPr lang="en-US" altLang="ja-JP" sz="1400" kern="0" dirty="0"/>
              <a:t> </a:t>
            </a:r>
            <a:r>
              <a:rPr lang="en-US" altLang="ja-JP" sz="1400" kern="0" dirty="0" smtClean="0"/>
              <a:t>Menu </a:t>
            </a:r>
            <a:r>
              <a:rPr lang="en-US" altLang="ja-JP" sz="1400" kern="0" dirty="0"/>
              <a:t>groups</a:t>
            </a:r>
            <a:r>
              <a:rPr lang="en-US" altLang="ja-JP" sz="1400" kern="0" dirty="0" smtClean="0"/>
              <a:t> for vertical management, </a:t>
            </a:r>
            <a:r>
              <a:rPr lang="en-US" altLang="ja-JP" sz="1400" kern="0" dirty="0"/>
              <a:t>please </a:t>
            </a:r>
            <a:r>
              <a:rPr lang="en-US" altLang="ja-JP" sz="1400" kern="0" dirty="0" smtClean="0"/>
              <a:t>refer </a:t>
            </a:r>
            <a:r>
              <a:rPr lang="en-US" altLang="ja-JP" sz="1400" kern="0" dirty="0"/>
              <a:t>to " </a:t>
            </a:r>
            <a:r>
              <a:rPr lang="en-US" altLang="ja-JP" sz="1400" kern="0" dirty="0" err="1">
                <a:hlinkClick r:id="rId2"/>
              </a:rPr>
              <a:t>Exastro-ITA_User_Instruction_Manual_Menu_creation_function</a:t>
            </a:r>
            <a:r>
              <a:rPr lang="en-US" altLang="ja-JP" sz="1400" kern="0" dirty="0"/>
              <a:t>" 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kern="0" dirty="0" smtClean="0"/>
              <a:t>Parameter sheets for referencing</a:t>
            </a:r>
            <a:endParaRPr lang="en-US" altLang="ja-JP" b="1" kern="0" dirty="0"/>
          </a:p>
          <a:p>
            <a:pPr lvl="1"/>
            <a:r>
              <a:rPr lang="en-US" altLang="ja-JP" sz="1400" kern="0" dirty="0"/>
              <a:t>More information on " Parameter sheets for Referencing" can be found in </a:t>
            </a:r>
            <a:r>
              <a:rPr lang="en-US" altLang="ja-JP" sz="1400" kern="0" dirty="0" smtClean="0"/>
              <a:t>“3.10 Parameter sheet for referencing” in this document</a:t>
            </a: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 marL="0" indent="0">
              <a:buNone/>
            </a:pPr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3.9 Other menu groups in Parameters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83460" y="3356990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kern="0"/>
          </a:p>
        </p:txBody>
      </p:sp>
    </p:spTree>
    <p:extLst>
      <p:ext uri="{BB962C8B-B14F-4D97-AF65-F5344CB8AC3E}">
        <p14:creationId xmlns:p14="http://schemas.microsoft.com/office/powerpoint/2010/main" val="3024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3.10 Item registration</a:t>
            </a:r>
            <a:endParaRPr lang="en-US" altLang="ja-JP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835697" y="6093296"/>
            <a:ext cx="8318956" cy="421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400" kern="0" dirty="0" smtClean="0"/>
              <a:t>Please refer </a:t>
            </a:r>
            <a:r>
              <a:rPr lang="ja-JP" altLang="en-US" sz="1400" kern="0" dirty="0" smtClean="0"/>
              <a:t> </a:t>
            </a:r>
            <a:r>
              <a:rPr lang="en-US" altLang="ja-JP" sz="1400" kern="0" dirty="0" smtClean="0"/>
              <a:t>to</a:t>
            </a:r>
            <a:r>
              <a:rPr lang="ja-JP" altLang="en-US" sz="1400" kern="0" dirty="0"/>
              <a:t>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err="1" smtClean="0">
                <a:hlinkClick r:id="rId2"/>
              </a:rPr>
              <a:t>Exastro-ITA_User_Instruction_Manual_Menu_creation_function</a:t>
            </a:r>
            <a:r>
              <a:rPr lang="en-US" altLang="ja-JP" sz="1400" kern="0" dirty="0" smtClean="0">
                <a:solidFill>
                  <a:srgbClr val="FF0000"/>
                </a:solidFill>
              </a:rPr>
              <a:t> </a:t>
            </a:r>
            <a:r>
              <a:rPr lang="en-US" altLang="ja-JP" sz="1400" kern="0" dirty="0" smtClean="0"/>
              <a:t>(P.16-17)</a:t>
            </a: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195670" y="2276873"/>
            <a:ext cx="4177159" cy="3103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Reference other menus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632291" y="2155432"/>
            <a:ext cx="1478728" cy="443380"/>
            <a:chOff x="8008570" y="5044382"/>
            <a:chExt cx="748244" cy="224353"/>
          </a:xfrm>
        </p:grpSpPr>
        <p:sp>
          <p:nvSpPr>
            <p:cNvPr id="11" name="フリーフォーム 10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" name="フリーフォーム 11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114128" y="2655252"/>
            <a:ext cx="515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1600" dirty="0"/>
              <a:t>Users can choose sheet values found in other menus from a pulldown. </a:t>
            </a:r>
            <a:endParaRPr lang="en-US" altLang="ja-JP" sz="1600" dirty="0" smtClean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95670" y="5293176"/>
            <a:ext cx="4177159" cy="58409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Input value check from regular expression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>
          <a:xfrm>
            <a:off x="632291" y="5179639"/>
            <a:ext cx="1478728" cy="443380"/>
            <a:chOff x="8008570" y="5044382"/>
            <a:chExt cx="748244" cy="224353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8" name="フリーフォーム 17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195670" y="4057448"/>
            <a:ext cx="4177159" cy="32042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Unique constraint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32291" y="3934495"/>
            <a:ext cx="1478728" cy="443380"/>
            <a:chOff x="8008570" y="5044382"/>
            <a:chExt cx="748244" cy="224353"/>
          </a:xfrm>
        </p:grpSpPr>
        <p:sp>
          <p:nvSpPr>
            <p:cNvPr id="23" name="フリーフォーム 22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4" name="フリーフォーム 23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2195670" y="4655248"/>
            <a:ext cx="4177159" cy="30289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Biggest byte size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7" name="グループ化 26"/>
          <p:cNvGrpSpPr>
            <a:grpSpLocks noChangeAspect="1"/>
          </p:cNvGrpSpPr>
          <p:nvPr/>
        </p:nvGrpSpPr>
        <p:grpSpPr>
          <a:xfrm>
            <a:off x="632291" y="4532413"/>
            <a:ext cx="1478728" cy="443380"/>
            <a:chOff x="8008570" y="5044382"/>
            <a:chExt cx="748244" cy="224353"/>
          </a:xfrm>
        </p:grpSpPr>
        <p:sp>
          <p:nvSpPr>
            <p:cNvPr id="28" name="フリーフォーム 27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9" name="フリーフォーム 28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323528" y="169572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 Functions when creating menu items 】</a:t>
            </a:r>
            <a:endParaRPr lang="ja-JP" altLang="en-US" sz="1400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195670" y="3450689"/>
            <a:ext cx="4177159" cy="30289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Necessary input items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2" name="グループ化 31"/>
          <p:cNvGrpSpPr>
            <a:grpSpLocks noChangeAspect="1"/>
          </p:cNvGrpSpPr>
          <p:nvPr/>
        </p:nvGrpSpPr>
        <p:grpSpPr>
          <a:xfrm>
            <a:off x="632291" y="3327854"/>
            <a:ext cx="1478728" cy="443380"/>
            <a:chOff x="8008570" y="5044382"/>
            <a:chExt cx="748244" cy="224353"/>
          </a:xfrm>
        </p:grpSpPr>
        <p:sp>
          <p:nvSpPr>
            <p:cNvPr id="34" name="フリーフォーム 33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5" name="フリーフォーム 34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130160" y="857106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Functions that can be used when creating parameter sheets or data sheet items are as shown below.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1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099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3.10.1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Referencing other menus</a:t>
            </a:r>
            <a:endParaRPr lang="ja-JP" altLang="en-US" dirty="0">
              <a:latin typeface="+mn-ea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035"/>
              </p:ext>
            </p:extLst>
          </p:nvPr>
        </p:nvGraphicFramePr>
        <p:xfrm>
          <a:off x="453799" y="4325253"/>
          <a:ext cx="7151045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42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76639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191841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91841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1841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  <a:gridCol w="1191841">
                  <a:extLst>
                    <a:ext uri="{9D8B030D-6E8A-4147-A177-3AD203B41FA5}">
                      <a16:colId xmlns:a16="http://schemas.microsoft.com/office/drawing/2014/main" val="612359612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Host</a:t>
                      </a:r>
                      <a:r>
                        <a:rPr kumimoji="1" lang="en-US" altLang="ja-JP" sz="1100" b="1" baseline="0" dirty="0" smtClean="0"/>
                        <a:t> Name</a:t>
                      </a:r>
                      <a:endParaRPr kumimoji="1" lang="ja-JP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Operation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Parameter</a:t>
                      </a:r>
                      <a:r>
                        <a:rPr kumimoji="1" lang="en-US" altLang="ja-JP" sz="1100" b="1" baseline="0" dirty="0" smtClean="0"/>
                        <a:t> </a:t>
                      </a:r>
                      <a:r>
                        <a:rPr kumimoji="1" lang="en-US" altLang="ja-JP" sz="1100" b="1" dirty="0" smtClean="0"/>
                        <a:t>1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Parameter</a:t>
                      </a:r>
                      <a:r>
                        <a:rPr kumimoji="1" lang="en-US" altLang="ja-JP" sz="1100" b="1" baseline="0" dirty="0" smtClean="0"/>
                        <a:t> </a:t>
                      </a:r>
                      <a:r>
                        <a:rPr kumimoji="1" lang="en-US" altLang="ja-JP" sz="1100" b="1" dirty="0" smtClean="0"/>
                        <a:t>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Parameter</a:t>
                      </a:r>
                      <a:r>
                        <a:rPr kumimoji="1" lang="en-US" altLang="ja-JP" sz="1100" b="1" baseline="0" dirty="0" smtClean="0"/>
                        <a:t> </a:t>
                      </a:r>
                      <a:r>
                        <a:rPr kumimoji="1" lang="en-US" altLang="ja-JP" sz="1100" b="1" dirty="0" smtClean="0"/>
                        <a:t>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Parameter</a:t>
                      </a:r>
                      <a:r>
                        <a:rPr kumimoji="1" lang="en-US" altLang="ja-JP" sz="1100" b="1" baseline="0" dirty="0" smtClean="0"/>
                        <a:t> </a:t>
                      </a:r>
                      <a:r>
                        <a:rPr kumimoji="1" lang="en-US" altLang="ja-JP" sz="1100" b="1" dirty="0" smtClean="0"/>
                        <a:t>4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Host1</a:t>
                      </a:r>
                      <a:endParaRPr kumimoji="1" lang="ja-JP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Operation A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Host2</a:t>
                      </a:r>
                      <a:endParaRPr kumimoji="1" lang="ja-JP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Operation</a:t>
                      </a:r>
                      <a:r>
                        <a:rPr kumimoji="1" lang="en-US" altLang="ja-JP" sz="1100" b="1" baseline="0" dirty="0" smtClean="0"/>
                        <a:t> </a:t>
                      </a:r>
                      <a:r>
                        <a:rPr kumimoji="1" lang="en-US" altLang="ja-JP" sz="1100" b="1" dirty="0" smtClean="0"/>
                        <a:t>B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△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222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2057544" y="2430133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Data sheet A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18178"/>
              </p:ext>
            </p:extLst>
          </p:nvPr>
        </p:nvGraphicFramePr>
        <p:xfrm>
          <a:off x="890209" y="2714047"/>
          <a:ext cx="3772605" cy="98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5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226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Value1</a:t>
                      </a:r>
                      <a:endParaRPr kumimoji="1" lang="ja-JP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Value3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AAA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CCC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BBB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DDD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FFF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613858" y="4084934"/>
            <a:ext cx="238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Parameter sheet A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12834" y="4311789"/>
            <a:ext cx="113161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901474" y="2696880"/>
            <a:ext cx="1234022" cy="9942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18486" y="2722369"/>
            <a:ext cx="1221672" cy="9828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25917" y="2463007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Data sheet B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20875"/>
              </p:ext>
            </p:extLst>
          </p:nvPr>
        </p:nvGraphicFramePr>
        <p:xfrm>
          <a:off x="5136878" y="2704745"/>
          <a:ext cx="3343464" cy="101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88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896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Value4</a:t>
                      </a:r>
                      <a:endParaRPr kumimoji="1" lang="ja-JP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Value5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Value6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300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222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400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600</a:t>
                      </a:r>
                      <a:endParaRPr kumimoji="1" lang="ja-JP" altLang="en-US" sz="11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5127481" y="2727787"/>
            <a:ext cx="1112458" cy="10143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6424042" y="4311964"/>
            <a:ext cx="113413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373905" y="2369992"/>
            <a:ext cx="8545194" cy="408334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268" y="2093122"/>
            <a:ext cx="38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Referencing other menus</a:t>
            </a:r>
            <a:endParaRPr lang="ja-JP" altLang="en-US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931850" y="5368502"/>
            <a:ext cx="1179635" cy="35380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AAA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31849" y="5711961"/>
            <a:ext cx="1179635" cy="353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latin typeface="+mn-ea"/>
              </a:rPr>
              <a:t>BBB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940687" y="4303178"/>
            <a:ext cx="1170797" cy="17398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左中かっこ 49"/>
          <p:cNvSpPr/>
          <p:nvPr/>
        </p:nvSpPr>
        <p:spPr bwMode="auto">
          <a:xfrm>
            <a:off x="2639577" y="5397406"/>
            <a:ext cx="268654" cy="659278"/>
          </a:xfrm>
          <a:prstGeom prst="leftBrac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7129" y="5592425"/>
            <a:ext cx="204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Pull down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カギ線コネクタ 38"/>
          <p:cNvCxnSpPr>
            <a:stCxn id="16" idx="2"/>
            <a:endCxn id="14" idx="0"/>
          </p:cNvCxnSpPr>
          <p:nvPr/>
        </p:nvCxnSpPr>
        <p:spPr bwMode="auto">
          <a:xfrm rot="16200000" flipH="1">
            <a:off x="2216281" y="2993372"/>
            <a:ext cx="612009" cy="20076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カギ線コネクタ 47"/>
          <p:cNvCxnSpPr>
            <a:stCxn id="17" idx="2"/>
            <a:endCxn id="15" idx="0"/>
          </p:cNvCxnSpPr>
          <p:nvPr/>
        </p:nvCxnSpPr>
        <p:spPr bwMode="auto">
          <a:xfrm rot="16200000" flipH="1">
            <a:off x="4050679" y="3683827"/>
            <a:ext cx="606605" cy="6493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カギ線コネクタ 50"/>
          <p:cNvCxnSpPr>
            <a:stCxn id="30" idx="2"/>
            <a:endCxn id="40" idx="0"/>
          </p:cNvCxnSpPr>
          <p:nvPr/>
        </p:nvCxnSpPr>
        <p:spPr bwMode="auto">
          <a:xfrm rot="16200000" flipH="1">
            <a:off x="6052502" y="3373357"/>
            <a:ext cx="569815" cy="13073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角丸四角形吹き出し 2"/>
          <p:cNvSpPr/>
          <p:nvPr/>
        </p:nvSpPr>
        <p:spPr bwMode="auto">
          <a:xfrm>
            <a:off x="5170305" y="5530538"/>
            <a:ext cx="2930087" cy="747963"/>
          </a:xfrm>
          <a:prstGeom prst="wedgeRoundRectCallout">
            <a:avLst>
              <a:gd name="adj1" fmla="val -81861"/>
              <a:gd name="adj2" fmla="val -29301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3313" y="5604754"/>
            <a:ext cx="26922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>
                <a:solidFill>
                  <a:srgbClr val="FF0000"/>
                </a:solidFill>
              </a:rPr>
              <a:t>By using Other menu references, users can prevent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miss-writing </a:t>
            </a:r>
            <a:r>
              <a:rPr lang="en-US" altLang="ja-JP" sz="1100" b="1" dirty="0">
                <a:solidFill>
                  <a:srgbClr val="FF0000"/>
                </a:solidFill>
              </a:rPr>
              <a:t>and such in other works.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05301" y="1812304"/>
            <a:ext cx="633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200" b="1" dirty="0" smtClean="0">
                <a:latin typeface="+mn-ea"/>
              </a:rPr>
              <a:t>(※)For more information on referencing other menus, please refer to </a:t>
            </a:r>
            <a:r>
              <a:rPr lang="en-US" altLang="ja-JP" sz="1200" b="1" dirty="0" err="1">
                <a:latin typeface="+mn-ea"/>
                <a:hlinkClick r:id="rId2"/>
              </a:rPr>
              <a:t>Exastro-ITA_User_Instruction_Manual_Menu_creation_function</a:t>
            </a:r>
            <a:endParaRPr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099" y="797228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specifying Parameter sheets or Data sheet items in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Other Menu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references”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chemeClr val="bg1"/>
                </a:solidFill>
              </a:rPr>
              <a:t>(※)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when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creating menu items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users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can select from a pulldown when entering parameters. 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4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3.11 Parameter sheet for referencing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 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68192" y="2348880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Parameter sheet for referencing</a:t>
            </a:r>
            <a:endParaRPr lang="ja-JP" altLang="en-US" sz="12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2080" y="987702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search for parameters from Menu groups for host parameter sheets by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inputting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standard time and host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name.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130160" y="2004254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if no date is entered when searching, the newest data will be displayed.</a:t>
            </a:r>
            <a:endParaRPr lang="ja-JP" altLang="en-US" sz="16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59" y="2597706"/>
            <a:ext cx="4435365" cy="3423582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1466817" y="3756382"/>
            <a:ext cx="1041115" cy="2994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643977" y="3756382"/>
            <a:ext cx="1093665" cy="2994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10663" y="3929728"/>
            <a:ext cx="7561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</p:cNvCxnSpPr>
          <p:nvPr/>
        </p:nvCxnSpPr>
        <p:spPr>
          <a:xfrm flipH="1">
            <a:off x="3190809" y="4055854"/>
            <a:ext cx="1" cy="342055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169352" y="4404733"/>
            <a:ext cx="908029" cy="10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10663" y="3909256"/>
            <a:ext cx="0" cy="468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5496" y="4366775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rgbClr val="FF0000"/>
                </a:solidFill>
              </a:rPr>
              <a:t>Select host name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11524" y="4308324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rgbClr val="FF0000"/>
                </a:solidFill>
              </a:rPr>
              <a:t>Enter the basic date/time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3.11 </a:t>
            </a:r>
            <a:r>
              <a:rPr lang="en-US" altLang="ja-JP" dirty="0"/>
              <a:t>Parameter sheets for referencing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/>
              <a:t>） 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504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en-US" altLang="ja-JP" sz="2000" b="1" dirty="0" smtClean="0"/>
              <a:t>Standard time and date</a:t>
            </a:r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If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corresponding operation </a:t>
            </a:r>
            <a:r>
              <a:rPr lang="en-US" altLang="ja-JP" sz="1600" dirty="0"/>
              <a:t>has been executed before, the Standard date and time will be " last executed date". If not, the </a:t>
            </a:r>
            <a:r>
              <a:rPr lang="en-US" altLang="ja-JP" sz="1600" dirty="0" smtClean="0"/>
              <a:t>standard </a:t>
            </a:r>
            <a:r>
              <a:rPr lang="en-US" altLang="ja-JP" sz="1600" dirty="0"/>
              <a:t>time and date will be " Scheduled execution date</a:t>
            </a:r>
            <a:r>
              <a:rPr lang="en-US" altLang="ja-JP" sz="1600" dirty="0" smtClean="0"/>
              <a:t>".</a:t>
            </a:r>
            <a:endParaRPr lang="en-US" altLang="ja-JP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78508"/>
              </p:ext>
            </p:extLst>
          </p:nvPr>
        </p:nvGraphicFramePr>
        <p:xfrm>
          <a:off x="305595" y="2276872"/>
          <a:ext cx="8557145" cy="179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Schedule</a:t>
                      </a:r>
                      <a:r>
                        <a:rPr kumimoji="1" lang="en-US" altLang="ja-JP" sz="1400" baseline="0" dirty="0" smtClean="0"/>
                        <a:t> execution date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effectLst/>
                        </a:rPr>
                        <a:t>Last</a:t>
                      </a:r>
                      <a:r>
                        <a:rPr kumimoji="1" lang="en-US" altLang="ja-JP" sz="1400" baseline="0" dirty="0" smtClean="0">
                          <a:effectLst/>
                        </a:rPr>
                        <a:t> executed date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Standard</a:t>
                      </a:r>
                      <a:r>
                        <a:rPr kumimoji="1" lang="en-US" altLang="ja-JP" sz="15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time/date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12/24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Example of standard time and date.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88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+mn-ea"/>
              </a:rPr>
              <a:t>※Operation No.2 and No.3 has yet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1311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 bwMode="auto">
          <a:xfrm>
            <a:off x="488604" y="824399"/>
            <a:ext cx="7453934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3.12 Example of using Parameter sheets for referencing(1/5)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520" y="366278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【Host A`s work schedule】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04222" y="3991595"/>
            <a:ext cx="8215242" cy="229255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1428"/>
              </p:ext>
            </p:extLst>
          </p:nvPr>
        </p:nvGraphicFramePr>
        <p:xfrm>
          <a:off x="296960" y="2005848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52357" y="1749022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Parameter sheet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330962" y="3472922"/>
            <a:ext cx="986004" cy="142637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16966" y="3477058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dirty="0" smtClean="0"/>
              <a:t>Operation set to Parameter A as host.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539246" y="2507867"/>
            <a:ext cx="1583431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759553" y="1036510"/>
            <a:ext cx="7136543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dirty="0" smtClean="0">
                <a:latin typeface="+mn-ea"/>
              </a:rPr>
              <a:t>Case 1-4 will be executed on the </a:t>
            </a:r>
            <a:r>
              <a:rPr lang="en-US" altLang="ja-JP" sz="18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10/1</a:t>
            </a:r>
            <a:r>
              <a:rPr lang="en-US" altLang="ja-JP" sz="16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(Execution date)</a:t>
            </a:r>
            <a:endParaRPr lang="ja-JP" altLang="en-US" sz="1800" b="1" u="sng" kern="0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43935" y="929318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155546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97999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72276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93" y="5502550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2431" y="4633449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“AAA”</a:t>
            </a:r>
            <a:endParaRPr lang="ja-JP" altLang="en-US" sz="12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92166" y="4633449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“BBB”</a:t>
            </a:r>
            <a:endParaRPr lang="ja-JP" altLang="en-US" sz="1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3128" y="4584711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“CCC”</a:t>
            </a:r>
            <a:endParaRPr lang="ja-JP" alt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16891" y="4619161"/>
            <a:ext cx="937303" cy="4154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bg1"/>
                </a:solidFill>
              </a:rPr>
              <a:t>Execution date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0081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083184" y="5979658"/>
            <a:ext cx="46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00DA63"/>
                </a:solidFill>
              </a:rPr>
              <a:t>Standard time/date</a:t>
            </a:r>
            <a:r>
              <a:rPr kumimoji="1" lang="en-US" altLang="ja-JP" sz="1400" b="1" dirty="0" smtClean="0">
                <a:solidFill>
                  <a:srgbClr val="00DA63"/>
                </a:solidFill>
              </a:rPr>
              <a:t>(Time is shortened)</a:t>
            </a:r>
            <a:endParaRPr kumimoji="1" lang="ja-JP" altLang="en-US" sz="1600" b="1" dirty="0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39458" y="5502820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4115" y="4337713"/>
            <a:ext cx="171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1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23652" y="4343522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2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00361" y="4337713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3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07873" y="5164566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845328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0036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2064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/>
          <p:cNvSpPr/>
          <p:nvPr/>
        </p:nvSpPr>
        <p:spPr bwMode="auto">
          <a:xfrm>
            <a:off x="371618" y="4257301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096528" y="4245735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500361" y="4234824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4422" y="695079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Pre</a:t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condition</a:t>
            </a:r>
            <a:endParaRPr kumimoji="1"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8603" y="857543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3.12 </a:t>
            </a:r>
            <a:r>
              <a:rPr lang="en-US" altLang="ja-JP" dirty="0"/>
              <a:t>Example of using Parameter sheets for </a:t>
            </a:r>
            <a:r>
              <a:rPr lang="en-US" altLang="ja-JP" dirty="0" smtClean="0"/>
              <a:t>referencing(2/5)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9/1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69810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Case</a:t>
            </a:r>
            <a:r>
              <a:rPr lang="ja-JP" altLang="en-US" b="1" dirty="0" smtClean="0">
                <a:latin typeface="+mn-ea"/>
              </a:rPr>
              <a:t>①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endParaRPr lang="ja-JP" altLang="en-US" sz="1800" u="sng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626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【Host A`s work schedule`s standard time and date.】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243090"/>
            <a:ext cx="8215242" cy="204541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23489" y="2400202"/>
            <a:ext cx="7548911" cy="1888300"/>
            <a:chOff x="623489" y="2400202"/>
            <a:chExt cx="7548911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23489" y="2400202"/>
              <a:ext cx="1750691" cy="544504"/>
              <a:chOff x="627436" y="2400202"/>
              <a:chExt cx="1951015" cy="544504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27436" y="2421486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387177" y="2976975"/>
              <a:ext cx="1086526" cy="458665"/>
              <a:chOff x="339153" y="2400202"/>
              <a:chExt cx="2477460" cy="577038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39153" y="2454510"/>
                <a:ext cx="2477460" cy="5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3369"/>
              </p:ext>
            </p:extLst>
          </p:nvPr>
        </p:nvGraphicFramePr>
        <p:xfrm>
          <a:off x="399445" y="4413684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7" name="正方形/長方形 56"/>
          <p:cNvSpPr/>
          <p:nvPr/>
        </p:nvSpPr>
        <p:spPr bwMode="auto">
          <a:xfrm>
            <a:off x="3239716" y="4921348"/>
            <a:ext cx="2144692" cy="1027282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94086" y="6040018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no parameter settings are set by now ( 9/1), there will be no corresponding search results</a:t>
            </a:r>
            <a:endParaRPr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3.12 </a:t>
            </a:r>
            <a:r>
              <a:rPr lang="en-US" altLang="ja-JP" dirty="0"/>
              <a:t>Example of using Parameter sheets for </a:t>
            </a:r>
            <a:r>
              <a:rPr lang="en-US" altLang="ja-JP" dirty="0" smtClean="0"/>
              <a:t>referencing(3/5)</a:t>
            </a:r>
            <a:endParaRPr lang="en-US" altLang="ja-JP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8500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090538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840" y="1870056"/>
            <a:ext cx="63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15708" y="2226849"/>
            <a:ext cx="8288740" cy="201154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51294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14077" cy="673078"/>
              <a:chOff x="725507" y="2400202"/>
              <a:chExt cx="2014077" cy="673078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88569" y="2426949"/>
                <a:ext cx="1951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FF0000"/>
                    </a:solidFill>
                  </a:rPr>
                  <a:t>Set to Standard time/date</a:t>
                </a:r>
                <a:endParaRPr lang="ja-JP" altLang="en-US" sz="1200" b="1" dirty="0">
                  <a:solidFill>
                    <a:srgbClr val="FF0000"/>
                  </a:solidFill>
                </a:endParaRPr>
              </a:p>
              <a:p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42498" y="2885977"/>
              <a:ext cx="972311" cy="415498"/>
              <a:chOff x="616778" y="2384918"/>
              <a:chExt cx="2217031" cy="575003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6778" y="2384918"/>
                <a:ext cx="2217031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844"/>
              </p:ext>
            </p:extLst>
          </p:nvPr>
        </p:nvGraphicFramePr>
        <p:xfrm>
          <a:off x="364032" y="4378555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0" name="正方形/長方形 49"/>
          <p:cNvSpPr/>
          <p:nvPr/>
        </p:nvSpPr>
        <p:spPr bwMode="auto">
          <a:xfrm>
            <a:off x="3203848" y="4893768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 bwMode="gray">
          <a:xfrm>
            <a:off x="315708" y="5850556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AAA is set to Parameter A now (1/2), AAA Will show up in the search results.</a:t>
            </a:r>
            <a:endParaRPr lang="ja-JP" altLang="en-US" sz="1600" b="1" u="sng" dirty="0"/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②</a:t>
            </a: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 fontScale="85000" lnSpcReduction="20000"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 the standard time/date to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10/2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 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3.12 </a:t>
            </a:r>
            <a:r>
              <a:rPr lang="en-US" altLang="ja-JP" dirty="0"/>
              <a:t>Example of using Parameter sheets for </a:t>
            </a:r>
            <a:r>
              <a:rPr lang="en-US" altLang="ja-JP" dirty="0" smtClean="0"/>
              <a:t>referencing(4/5)</a:t>
            </a:r>
            <a:endParaRPr lang="en-US" altLang="ja-JP" dirty="0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843330" y="1057632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kern="0" dirty="0" smtClean="0">
                <a:latin typeface="+mn-ea"/>
              </a:rPr>
              <a:t>Setting the standard time/date to</a:t>
            </a:r>
            <a:r>
              <a:rPr lang="ja-JP" altLang="en-US" sz="1800" b="1" kern="0" dirty="0" smtClean="0">
                <a:latin typeface="+mn-ea"/>
              </a:rPr>
              <a:t>「</a:t>
            </a:r>
            <a:r>
              <a:rPr lang="en-US" altLang="ja-JP" sz="1800" b="1" kern="0" dirty="0" smtClean="0">
                <a:solidFill>
                  <a:srgbClr val="FF0000"/>
                </a:solidFill>
                <a:latin typeface="+mn-ea"/>
              </a:rPr>
              <a:t>12/23 00:00:00</a:t>
            </a:r>
            <a:r>
              <a:rPr lang="ja-JP" altLang="en-US" sz="1800" b="1" kern="0" dirty="0" smtClean="0">
                <a:latin typeface="+mn-ea"/>
              </a:rPr>
              <a:t>」</a:t>
            </a:r>
            <a:r>
              <a:rPr lang="en-US" altLang="ja-JP" sz="1800" b="1" kern="0" dirty="0" smtClean="0">
                <a:latin typeface="+mn-ea"/>
              </a:rPr>
              <a:t>and executing search.</a:t>
            </a:r>
            <a:endParaRPr lang="ja-JP" altLang="en-US" sz="1800" b="1" kern="0" dirty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857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746" y="1892280"/>
            <a:ext cx="628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66857" y="2249074"/>
            <a:ext cx="8236757" cy="200857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5743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200" b="1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09518" y="2438144"/>
              <a:ext cx="1951015" cy="546423"/>
              <a:chOff x="652379" y="2298408"/>
              <a:chExt cx="1951015" cy="546423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52379" y="2321611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217226" y="2931377"/>
              <a:ext cx="972034" cy="441735"/>
              <a:chOff x="437269" y="2400202"/>
              <a:chExt cx="2216399" cy="611313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37269" y="2436511"/>
                <a:ext cx="2216399" cy="57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7414"/>
              </p:ext>
            </p:extLst>
          </p:nvPr>
        </p:nvGraphicFramePr>
        <p:xfrm>
          <a:off x="366857" y="4479322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Operation s</a:t>
                      </a:r>
                      <a:r>
                        <a:rPr kumimoji="1" lang="en-US" altLang="ja-JP" sz="1400" dirty="0" smtClean="0"/>
                        <a:t>tandard</a:t>
                      </a:r>
                      <a:r>
                        <a:rPr kumimoji="1" lang="en-US" altLang="ja-JP" sz="1400" baseline="0" dirty="0" smtClean="0"/>
                        <a:t>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8" name="正方形/長方形 57"/>
          <p:cNvSpPr/>
          <p:nvPr/>
        </p:nvSpPr>
        <p:spPr bwMode="auto">
          <a:xfrm>
            <a:off x="3222504" y="5320217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56108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BBB is set to Parameter A by now (12/23), BBB will show up in the search results.</a:t>
            </a:r>
            <a:endParaRPr lang="ja-JP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3.12 </a:t>
            </a:r>
            <a:r>
              <a:rPr lang="en-US" altLang="ja-JP" dirty="0"/>
              <a:t>Example of using Parameter sheets for </a:t>
            </a:r>
            <a:r>
              <a:rPr lang="en-US" altLang="ja-JP" dirty="0" smtClean="0"/>
              <a:t>referencing(5/5)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58276" y="2244578"/>
            <a:ext cx="8260077" cy="199227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7291" y="1907627"/>
            <a:ext cx="611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528" y="10294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endParaRPr kumimoji="1" lang="ja-JP" altLang="en-US" b="1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276" y="538205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43693" y="2887046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31618" y="2839801"/>
              <a:ext cx="967025" cy="415498"/>
              <a:chOff x="573498" y="2400202"/>
              <a:chExt cx="2204978" cy="575003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73498" y="2400202"/>
                <a:ext cx="2204978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正方形/長方形 50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881178" y="1098544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b="1" kern="0" dirty="0" smtClean="0">
                <a:latin typeface="+mn-ea"/>
              </a:rPr>
              <a:t>Leaving </a:t>
            </a:r>
            <a:r>
              <a:rPr lang="en-US" altLang="ja-JP" sz="1800" b="1" kern="0" dirty="0">
                <a:latin typeface="+mn-ea"/>
              </a:rPr>
              <a:t>the standard time </a:t>
            </a:r>
            <a:r>
              <a:rPr lang="en-US" altLang="ja-JP" sz="1800" b="1" kern="0" dirty="0">
                <a:solidFill>
                  <a:srgbClr val="FF0000"/>
                </a:solidFill>
                <a:latin typeface="+mn-ea"/>
              </a:rPr>
              <a:t>blank</a:t>
            </a:r>
            <a:r>
              <a:rPr lang="en-US" altLang="ja-JP" sz="1800" b="1" kern="0" dirty="0">
                <a:latin typeface="+mn-ea"/>
              </a:rPr>
              <a:t> and executing a search.</a:t>
            </a:r>
            <a:endParaRPr lang="ja-JP" altLang="en-US" sz="1600" b="1" kern="0" dirty="0">
              <a:latin typeface="+mn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1864"/>
              </p:ext>
            </p:extLst>
          </p:nvPr>
        </p:nvGraphicFramePr>
        <p:xfrm>
          <a:off x="358276" y="4380539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</a:rPr>
                        <a:t>ParameterA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 bwMode="auto">
          <a:xfrm>
            <a:off x="3181630" y="4890542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10912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b="1" u="sng" dirty="0"/>
              <a:t>S</a:t>
            </a:r>
            <a:r>
              <a:rPr lang="en-US" altLang="ja-JP" sz="1400" b="1" u="sng" dirty="0" smtClean="0"/>
              <a:t>earching </a:t>
            </a:r>
            <a:r>
              <a:rPr lang="en-US" altLang="ja-JP" sz="1400" b="1" u="sng" dirty="0"/>
              <a:t>when the standard time is left blank will display the latest values from when the search was executed as search results. Therefore</a:t>
            </a:r>
            <a:r>
              <a:rPr lang="en-US" altLang="ja-JP" sz="1400" b="1" u="sng" dirty="0">
                <a:solidFill>
                  <a:srgbClr val="FF0000"/>
                </a:solidFill>
              </a:rPr>
              <a:t>, AAA </a:t>
            </a:r>
            <a:r>
              <a:rPr lang="en-US" altLang="ja-JP" sz="1400" b="1" u="sng" dirty="0"/>
              <a:t>will be displayed in the search results.</a:t>
            </a:r>
            <a:endParaRPr lang="ja-JP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1.1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dirty="0" smtClean="0">
                <a:latin typeface="+mn-ea"/>
              </a:rPr>
              <a:t>This document describes “ Host menu Management” and “ Menu creation”</a:t>
            </a:r>
            <a:r>
              <a:rPr lang="en-US" altLang="ja-JP" kern="0" dirty="0"/>
              <a:t>.</a:t>
            </a:r>
            <a:r>
              <a:rPr lang="en-US" altLang="ja-JP" kern="0" dirty="0" smtClean="0"/>
              <a:t> 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This document aims to explain the overview of Exastro IT Automation as well as introducing its functions.</a:t>
            </a:r>
          </a:p>
          <a:p>
            <a:pPr lvl="1"/>
            <a:r>
              <a:rPr lang="en-US" altLang="ja-JP" b="1" kern="0" dirty="0" smtClean="0"/>
              <a:t>The practice Document </a:t>
            </a:r>
            <a:r>
              <a:rPr lang="en-US" altLang="ja-JP" kern="0" dirty="0" smtClean="0"/>
              <a:t> uses pictures of the ITA screen to explain, so please look at both documents</a:t>
            </a:r>
            <a:r>
              <a:rPr lang="en-US" altLang="ja-JP" kern="0" dirty="0"/>
              <a:t>.</a:t>
            </a:r>
            <a:endParaRPr lang="en-US" altLang="ja-JP" kern="0" dirty="0" smtClean="0"/>
          </a:p>
          <a:p>
            <a:pPr lvl="1"/>
            <a:r>
              <a:rPr lang="en-US" altLang="ja-JP" kern="0" dirty="0" smtClean="0">
                <a:latin typeface="+mn-ea"/>
              </a:rPr>
              <a:t>Detailed specifications of each functions are written in their respective user manuals.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6" y="2708920"/>
            <a:ext cx="8442452" cy="34563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7164288" y="3284984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711922" y="4248693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Host group management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Main Menus used in this document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Registering host groups/ Referencing menus</a:t>
            </a:r>
            <a:endParaRPr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Registering parent-child host to host menus</a:t>
            </a:r>
            <a:endParaRPr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</a:t>
            </a:r>
            <a:r>
              <a:rPr lang="en-US" altLang="ja-JP" sz="1400" dirty="0" smtClean="0"/>
              <a:t>Menu for registering links between Host, Operations and Groups names.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1882052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07704" y="241144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07142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11190" y="5885185"/>
            <a:ext cx="6702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※For more information on menus other than </a:t>
            </a:r>
            <a:r>
              <a:rPr lang="ja-JP" altLang="en-US" sz="1400" dirty="0"/>
              <a:t>①②③</a:t>
            </a:r>
            <a:endParaRPr lang="en-US" altLang="ja-JP" sz="1400" dirty="0" smtClean="0"/>
          </a:p>
          <a:p>
            <a:r>
              <a:rPr lang="en-US" altLang="ja-JP" sz="1400" kern="0" dirty="0" smtClean="0"/>
              <a:t>Please refer </a:t>
            </a:r>
            <a:r>
              <a:rPr lang="en-US" altLang="ja-JP" sz="1400" kern="0" dirty="0"/>
              <a:t>to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smtClean="0">
                <a:hlinkClick r:id="rId2"/>
              </a:rPr>
              <a:t>Exastro-ITA_User_Instruction_Manual_Host_group_Function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1815354" cy="475363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07504" y="1723760"/>
            <a:ext cx="1815354" cy="5096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07504" y="2204864"/>
            <a:ext cx="1815354" cy="6621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02246" y="2867014"/>
            <a:ext cx="1815354" cy="5619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165" y="1514145"/>
            <a:ext cx="6519331" cy="92305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845" y="2753066"/>
            <a:ext cx="6629811" cy="125617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165" y="4294166"/>
            <a:ext cx="6629811" cy="10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13013" y="2713301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Host group management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976147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15521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18170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43791" y="3227832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0847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45870" y="4082383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48859" y="3733210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5536" y="5749958"/>
            <a:ext cx="384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Can give instructions to everyone</a:t>
            </a:r>
            <a:endParaRPr kumimoji="1" lang="en-US" altLang="ja-JP" sz="2000" b="1" u="sng" dirty="0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51500" y="5749958"/>
            <a:ext cx="330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Must give instruction individually</a:t>
            </a: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46717" y="3719294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27060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656707" y="3698823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4286" y="2785146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group A</a:t>
            </a:r>
            <a:endParaRPr lang="en-US" altLang="ja-JP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95536" y="2276872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26763" y="2138246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44487" y="2245773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657153" y="2068625"/>
            <a:ext cx="2227215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Without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28270" y="4366008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00905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656706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10439" y="4628393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160" y="695920"/>
            <a:ext cx="8882705" cy="130380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group hosts together and instruct them simultaneously by using the group management function.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This function is necessary to manage multiple hosts in a large scale system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571137"/>
            <a:ext cx="8281150" cy="35857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2.3 </a:t>
            </a:r>
            <a:r>
              <a:rPr lang="en-US" altLang="ja-JP" dirty="0" smtClean="0">
                <a:latin typeface="+mn-ea"/>
              </a:rPr>
              <a:t>Host groups Parent-Child relationship</a:t>
            </a:r>
            <a:endParaRPr lang="en-US" altLang="ja-JP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57113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68"/>
              <a:ext cx="1365354" cy="336308"/>
              <a:chOff x="475107" y="1703587"/>
              <a:chExt cx="1220237" cy="276266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0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835719" y="4249455"/>
              <a:ext cx="1454989" cy="265003"/>
              <a:chOff x="271100" y="2604131"/>
              <a:chExt cx="1454989" cy="265003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881517" y="2737068"/>
                <a:ext cx="367208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271100" y="2604131"/>
                <a:ext cx="7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Parent</a:t>
                </a:r>
                <a:endParaRPr lang="ja-JP" altLang="en-US" sz="1100" b="1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157193" y="2607524"/>
                <a:ext cx="568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Child</a:t>
                </a:r>
                <a:endParaRPr lang="ja-JP" altLang="en-US" sz="1100" b="1" dirty="0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44890" y="2263360"/>
            <a:ext cx="389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Host group Parent-Child relationship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4882" y="8391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define Parent-Child relationships between Host groups .By doing so,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 can be succeeded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host management becomes easier.(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Next Page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2.4 Succeeding Parameters.</a:t>
            </a:r>
            <a:endParaRPr lang="en-US" altLang="ja-JP" dirty="0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34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5050"/>
                </a:solidFill>
              </a:rPr>
              <a:t>Parameters are set to individual hosts</a:t>
            </a:r>
            <a:endParaRPr kumimoji="1" lang="ja-JP" altLang="en-US" sz="1600" b="1" dirty="0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2829996" y="271728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 smtClean="0">
                <a:solidFill>
                  <a:srgbClr val="FF5050"/>
                </a:solidFill>
              </a:rPr>
              <a:t>Parameter settings</a:t>
            </a:r>
            <a:endParaRPr kumimoji="1" lang="ja-JP" altLang="en-US" sz="1400" b="1" u="sng" dirty="0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5" name="直線矢印コネクタ 114"/>
            <p:cNvCxnSpPr/>
            <p:nvPr/>
          </p:nvCxnSpPr>
          <p:spPr bwMode="auto">
            <a:xfrm>
              <a:off x="-253924" y="4361324"/>
              <a:ext cx="323822" cy="4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705228" y="3630296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742835" y="2724057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015338" y="3622501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867332" y="5157841"/>
            <a:ext cx="85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334430" y="5090426"/>
            <a:ext cx="85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Succeeding Parameters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967" y="66947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 succeeding parameters from the Parent to the child, host groups can work more closely together.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result, it is possible to handle Large scale systems.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838" y="3076935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67840" y="3094350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3189</Words>
  <Application>Microsoft Office PowerPoint</Application>
  <PresentationFormat>画面に合わせる (4:3)</PresentationFormat>
  <Paragraphs>840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6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2. Host group management</vt:lpstr>
      <vt:lpstr>2.1 Menu overview</vt:lpstr>
      <vt:lpstr>2.2 Host group management</vt:lpstr>
      <vt:lpstr>2.3 Host groups Parent-Child relationship</vt:lpstr>
      <vt:lpstr>2.4 Succeeding Parameters.</vt:lpstr>
      <vt:lpstr>2.5 Example of using host groups(1/4)</vt:lpstr>
      <vt:lpstr>2.5 Example of using host groups(2/4)</vt:lpstr>
      <vt:lpstr>2.5 Example of using host groups(3/4)</vt:lpstr>
      <vt:lpstr>2.5 Example of using host groups(4/4)</vt:lpstr>
      <vt:lpstr>3. Menu creation functions</vt:lpstr>
      <vt:lpstr>3.1 Menu overview</vt:lpstr>
      <vt:lpstr>3.2 Menu construction</vt:lpstr>
      <vt:lpstr>3.3 Parameter Sheet</vt:lpstr>
      <vt:lpstr>3.4 Data Sheet</vt:lpstr>
      <vt:lpstr>3.5 Menu creation flow</vt:lpstr>
      <vt:lpstr>3.6 Purpose of parameter sheets and menu groups.</vt:lpstr>
      <vt:lpstr>3.7 Menu groups in Parameter sheets)</vt:lpstr>
      <vt:lpstr>3.7 Menu groups in Parameter sheets(2/2)</vt:lpstr>
      <vt:lpstr>3.8 Operating the Parameters` Menu groups(1/2)</vt:lpstr>
      <vt:lpstr>3.8 Operating the Parameters` Menu groups(1/2)</vt:lpstr>
      <vt:lpstr>3.8.1 Reference – Dividing Menu groups for Host groups</vt:lpstr>
      <vt:lpstr>3.9 Other menu groups in Parameters</vt:lpstr>
      <vt:lpstr>3.10 Item registration</vt:lpstr>
      <vt:lpstr>3.10.1 Referencing other menus</vt:lpstr>
      <vt:lpstr>3.11 Parameter sheet for referencing（1/2） </vt:lpstr>
      <vt:lpstr>3.11 Parameter sheets for referencing（2/2） </vt:lpstr>
      <vt:lpstr>3.12 Example of using Parameter sheets for referencing(1/5)</vt:lpstr>
      <vt:lpstr>3.12 Example of using Parameter sheets for referencing(2/5)</vt:lpstr>
      <vt:lpstr>3.12 Example of using Parameter sheets for referencing(3/5)</vt:lpstr>
      <vt:lpstr>3.12 Example of using Parameter sheets for referencing(4/5)</vt:lpstr>
      <vt:lpstr>3.12 Example of using Parameter sheets for referencing(5/5)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2020-12-16T00:48:43Z</dcterms:modified>
</cp:coreProperties>
</file>