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19"/>
  </p:notesMasterIdLst>
  <p:handoutMasterIdLst>
    <p:handoutMasterId r:id="rId20"/>
  </p:handoutMasterIdLst>
  <p:sldIdLst>
    <p:sldId id="575" r:id="rId3"/>
    <p:sldId id="578" r:id="rId4"/>
    <p:sldId id="508" r:id="rId5"/>
    <p:sldId id="540" r:id="rId6"/>
    <p:sldId id="577" r:id="rId7"/>
    <p:sldId id="513" r:id="rId8"/>
    <p:sldId id="579" r:id="rId9"/>
    <p:sldId id="517" r:id="rId10"/>
    <p:sldId id="554" r:id="rId11"/>
    <p:sldId id="580" r:id="rId12"/>
    <p:sldId id="581" r:id="rId13"/>
    <p:sldId id="558" r:id="rId14"/>
    <p:sldId id="522" r:id="rId15"/>
    <p:sldId id="524" r:id="rId16"/>
    <p:sldId id="583" r:id="rId17"/>
    <p:sldId id="318" r:id="rId18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575"/>
            <p14:sldId id="578"/>
          </p14:sldIdLst>
        </p14:section>
        <p14:section name="1.　はじめに" id="{B81141D6-5160-4643-8D51-022CC5C4BDB9}">
          <p14:sldIdLst>
            <p14:sldId id="508"/>
            <p14:sldId id="540"/>
          </p14:sldIdLst>
        </p14:section>
        <p14:section name="2.　管理/基本コンソールの説明" id="{A8A060BF-92DF-4F47-AFEF-F5FA058AAEFB}">
          <p14:sldIdLst>
            <p14:sldId id="577"/>
            <p14:sldId id="513"/>
            <p14:sldId id="579"/>
            <p14:sldId id="517"/>
            <p14:sldId id="554"/>
            <p14:sldId id="580"/>
            <p14:sldId id="581"/>
            <p14:sldId id="558"/>
            <p14:sldId id="522"/>
            <p14:sldId id="524"/>
            <p14:sldId id="583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CDD"/>
    <a:srgbClr val="E7F1FF"/>
    <a:srgbClr val="C1DCFF"/>
    <a:srgbClr val="F8ECE0"/>
    <a:srgbClr val="FFFFCC"/>
    <a:srgbClr val="336600"/>
    <a:srgbClr val="003300"/>
    <a:srgbClr val="008000"/>
    <a:srgbClr val="FF99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7" autoAdjust="0"/>
    <p:restoredTop sz="95507" autoAdjust="0"/>
  </p:normalViewPr>
  <p:slideViewPr>
    <p:cSldViewPr>
      <p:cViewPr varScale="1">
        <p:scale>
          <a:sx n="115" d="100"/>
          <a:sy n="115" d="100"/>
        </p:scale>
        <p:origin x="1962" y="10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2022/1/19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2022/1/19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6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857935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12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007027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13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223725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14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504474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15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849698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1379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2" r:id="rId9"/>
    <p:sldLayoutId id="2147483715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astro-suite/it-automation-docs/raw/master/asset/Learn/ITA-quickstart_EN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exastro-suite/it-automation-docs/raw/master/asset/Documents/Exastro-ITA_User_Instruction_Manual_Basic_Console.pdf" TargetMode="Externa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xastro-suite/it-automation-docs/raw/master/asset/Documents/Exastro-ITA_User_Instruction_Manual_Role-based_access_control_for_data_records.pdf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/>
              <a:t>Exastro IT Automation Version </a:t>
            </a:r>
            <a:r>
              <a:rPr lang="en-US" altLang="ja-JP" dirty="0" smtClean="0"/>
              <a:t>1.9.0</a:t>
            </a:r>
            <a:endParaRPr lang="en-US" altLang="ja-JP" dirty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-36640" y="2996940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BASE</a:t>
            </a:r>
            <a:r>
              <a:rPr lang="en-US" altLang="ja-JP" sz="4800" b="1" dirty="0"/>
              <a:t> </a:t>
            </a:r>
            <a:r>
              <a:rPr lang="en-US" altLang="ja-JP" sz="4800" b="1" dirty="0" smtClean="0"/>
              <a:t/>
            </a:r>
            <a:br>
              <a:rPr lang="en-US" altLang="ja-JP" sz="4800" b="1" dirty="0" smtClean="0"/>
            </a:br>
            <a:r>
              <a:rPr lang="en-US" altLang="ja-JP" sz="4800" b="1" dirty="0" smtClean="0"/>
              <a:t>【Classroom】</a:t>
            </a:r>
            <a:endParaRPr lang="en-US" altLang="ja-JP" sz="4800" b="1" kern="0" spc="-1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※“Exastro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Automation”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is written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as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　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"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ITA" in this document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ボックス 21"/>
          <p:cNvSpPr txBox="1"/>
          <p:nvPr/>
        </p:nvSpPr>
        <p:spPr>
          <a:xfrm>
            <a:off x="1261422" y="1647154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 smtClean="0"/>
              <a:t>User</a:t>
            </a:r>
            <a:endParaRPr kumimoji="1" lang="ja-JP" altLang="en-US" sz="14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14610" y="2096691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smtClean="0"/>
              <a:t>User</a:t>
            </a:r>
            <a:r>
              <a:rPr lang="ja-JP" altLang="en-US" sz="1600" dirty="0" smtClean="0"/>
              <a:t>１</a:t>
            </a:r>
            <a:endParaRPr lang="en-US" altLang="ja-JP" sz="16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3254" y="2847304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00" dirty="0" smtClean="0"/>
              <a:t>User</a:t>
            </a:r>
            <a:r>
              <a:rPr lang="ja-JP" altLang="en-US" sz="1600" dirty="0" smtClean="0"/>
              <a:t>２</a:t>
            </a:r>
            <a:endParaRPr kumimoji="1" lang="ja-JP" altLang="en-US" sz="1600" dirty="0"/>
          </a:p>
        </p:txBody>
      </p:sp>
      <p:grpSp>
        <p:nvGrpSpPr>
          <p:cNvPr id="64" name="グループ化 63"/>
          <p:cNvGrpSpPr>
            <a:grpSpLocks noChangeAspect="1"/>
          </p:cNvGrpSpPr>
          <p:nvPr/>
        </p:nvGrpSpPr>
        <p:grpSpPr bwMode="gray">
          <a:xfrm>
            <a:off x="1374317" y="1997981"/>
            <a:ext cx="347297" cy="388485"/>
            <a:chOff x="863600" y="1071563"/>
            <a:chExt cx="823913" cy="917575"/>
          </a:xfrm>
        </p:grpSpPr>
        <p:sp>
          <p:nvSpPr>
            <p:cNvPr id="66" name="フリーフォーム 65"/>
            <p:cNvSpPr>
              <a:spLocks noChangeAspect="1"/>
            </p:cNvSpPr>
            <p:nvPr/>
          </p:nvSpPr>
          <p:spPr bwMode="gray">
            <a:xfrm>
              <a:off x="863600" y="1071563"/>
              <a:ext cx="823913" cy="917575"/>
            </a:xfrm>
            <a:custGeom>
              <a:avLst/>
              <a:gdLst>
                <a:gd name="connsiteX0" fmla="*/ 243036 w 823913"/>
                <a:gd name="connsiteY0" fmla="*/ 469900 h 917575"/>
                <a:gd name="connsiteX1" fmla="*/ 350633 w 823913"/>
                <a:gd name="connsiteY1" fmla="*/ 807725 h 917575"/>
                <a:gd name="connsiteX2" fmla="*/ 385998 w 823913"/>
                <a:gd name="connsiteY2" fmla="*/ 493977 h 917575"/>
                <a:gd name="connsiteX3" fmla="*/ 437915 w 823913"/>
                <a:gd name="connsiteY3" fmla="*/ 493977 h 917575"/>
                <a:gd name="connsiteX4" fmla="*/ 473280 w 823913"/>
                <a:gd name="connsiteY4" fmla="*/ 807725 h 917575"/>
                <a:gd name="connsiteX5" fmla="*/ 580878 w 823913"/>
                <a:gd name="connsiteY5" fmla="*/ 469900 h 917575"/>
                <a:gd name="connsiteX6" fmla="*/ 789301 w 823913"/>
                <a:gd name="connsiteY6" fmla="*/ 527834 h 917575"/>
                <a:gd name="connsiteX7" fmla="*/ 823913 w 823913"/>
                <a:gd name="connsiteY7" fmla="*/ 585769 h 917575"/>
                <a:gd name="connsiteX8" fmla="*/ 823913 w 823913"/>
                <a:gd name="connsiteY8" fmla="*/ 897260 h 917575"/>
                <a:gd name="connsiteX9" fmla="*/ 803597 w 823913"/>
                <a:gd name="connsiteY9" fmla="*/ 917575 h 917575"/>
                <a:gd name="connsiteX10" fmla="*/ 20316 w 823913"/>
                <a:gd name="connsiteY10" fmla="*/ 917575 h 917575"/>
                <a:gd name="connsiteX11" fmla="*/ 0 w 823913"/>
                <a:gd name="connsiteY11" fmla="*/ 897260 h 917575"/>
                <a:gd name="connsiteX12" fmla="*/ 0 w 823913"/>
                <a:gd name="connsiteY12" fmla="*/ 585769 h 917575"/>
                <a:gd name="connsiteX13" fmla="*/ 34612 w 823913"/>
                <a:gd name="connsiteY13" fmla="*/ 527834 h 917575"/>
                <a:gd name="connsiteX14" fmla="*/ 243036 w 823913"/>
                <a:gd name="connsiteY14" fmla="*/ 469900 h 917575"/>
                <a:gd name="connsiteX15" fmla="*/ 408782 w 823913"/>
                <a:gd name="connsiteY15" fmla="*/ 0 h 917575"/>
                <a:gd name="connsiteX16" fmla="*/ 579439 w 823913"/>
                <a:gd name="connsiteY16" fmla="*/ 220663 h 917575"/>
                <a:gd name="connsiteX17" fmla="*/ 408782 w 823913"/>
                <a:gd name="connsiteY17" fmla="*/ 441326 h 917575"/>
                <a:gd name="connsiteX18" fmla="*/ 238125 w 823913"/>
                <a:gd name="connsiteY18" fmla="*/ 220663 h 917575"/>
                <a:gd name="connsiteX19" fmla="*/ 408782 w 823913"/>
                <a:gd name="connsiteY19" fmla="*/ 0 h 91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23913" h="917575">
                  <a:moveTo>
                    <a:pt x="243036" y="469900"/>
                  </a:moveTo>
                  <a:cubicBezTo>
                    <a:pt x="243036" y="469900"/>
                    <a:pt x="243036" y="469900"/>
                    <a:pt x="350633" y="807725"/>
                  </a:cubicBezTo>
                  <a:cubicBezTo>
                    <a:pt x="350633" y="807725"/>
                    <a:pt x="350633" y="807725"/>
                    <a:pt x="385998" y="493977"/>
                  </a:cubicBezTo>
                  <a:cubicBezTo>
                    <a:pt x="385998" y="493977"/>
                    <a:pt x="385998" y="493977"/>
                    <a:pt x="437915" y="493977"/>
                  </a:cubicBezTo>
                  <a:cubicBezTo>
                    <a:pt x="437915" y="493977"/>
                    <a:pt x="437915" y="493977"/>
                    <a:pt x="473280" y="807725"/>
                  </a:cubicBezTo>
                  <a:cubicBezTo>
                    <a:pt x="473280" y="807725"/>
                    <a:pt x="473280" y="807725"/>
                    <a:pt x="580878" y="469900"/>
                  </a:cubicBezTo>
                  <a:cubicBezTo>
                    <a:pt x="580878" y="469900"/>
                    <a:pt x="775005" y="523320"/>
                    <a:pt x="789301" y="527834"/>
                  </a:cubicBezTo>
                  <a:cubicBezTo>
                    <a:pt x="823161" y="536863"/>
                    <a:pt x="823913" y="553416"/>
                    <a:pt x="823913" y="585769"/>
                  </a:cubicBezTo>
                  <a:cubicBezTo>
                    <a:pt x="823913" y="585769"/>
                    <a:pt x="823913" y="585769"/>
                    <a:pt x="823913" y="897260"/>
                  </a:cubicBezTo>
                  <a:cubicBezTo>
                    <a:pt x="823913" y="908546"/>
                    <a:pt x="814884" y="917575"/>
                    <a:pt x="803597" y="917575"/>
                  </a:cubicBezTo>
                  <a:cubicBezTo>
                    <a:pt x="803597" y="917575"/>
                    <a:pt x="803597" y="917575"/>
                    <a:pt x="20316" y="917575"/>
                  </a:cubicBezTo>
                  <a:cubicBezTo>
                    <a:pt x="9029" y="917575"/>
                    <a:pt x="0" y="908546"/>
                    <a:pt x="0" y="897260"/>
                  </a:cubicBezTo>
                  <a:cubicBezTo>
                    <a:pt x="0" y="897260"/>
                    <a:pt x="0" y="897260"/>
                    <a:pt x="0" y="585769"/>
                  </a:cubicBezTo>
                  <a:cubicBezTo>
                    <a:pt x="0" y="553416"/>
                    <a:pt x="752" y="536863"/>
                    <a:pt x="34612" y="527834"/>
                  </a:cubicBezTo>
                  <a:cubicBezTo>
                    <a:pt x="48908" y="523320"/>
                    <a:pt x="243036" y="469900"/>
                    <a:pt x="243036" y="469900"/>
                  </a:cubicBezTo>
                  <a:close/>
                  <a:moveTo>
                    <a:pt x="408782" y="0"/>
                  </a:moveTo>
                  <a:cubicBezTo>
                    <a:pt x="503033" y="0"/>
                    <a:pt x="579439" y="98794"/>
                    <a:pt x="579439" y="220663"/>
                  </a:cubicBezTo>
                  <a:cubicBezTo>
                    <a:pt x="579439" y="342532"/>
                    <a:pt x="503033" y="441326"/>
                    <a:pt x="408782" y="441326"/>
                  </a:cubicBezTo>
                  <a:cubicBezTo>
                    <a:pt x="314531" y="441326"/>
                    <a:pt x="238125" y="342532"/>
                    <a:pt x="238125" y="220663"/>
                  </a:cubicBezTo>
                  <a:cubicBezTo>
                    <a:pt x="238125" y="98794"/>
                    <a:pt x="314531" y="0"/>
                    <a:pt x="4087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67" name="Freeform 19"/>
            <p:cNvSpPr>
              <a:spLocks noChangeAspect="1"/>
            </p:cNvSpPr>
            <p:nvPr/>
          </p:nvSpPr>
          <p:spPr bwMode="gray">
            <a:xfrm>
              <a:off x="1141413" y="1174751"/>
              <a:ext cx="260350" cy="296863"/>
            </a:xfrm>
            <a:custGeom>
              <a:avLst/>
              <a:gdLst>
                <a:gd name="T0" fmla="*/ 174 w 347"/>
                <a:gd name="T1" fmla="*/ 61 h 394"/>
                <a:gd name="T2" fmla="*/ 14 w 347"/>
                <a:gd name="T3" fmla="*/ 60 h 394"/>
                <a:gd name="T4" fmla="*/ 0 w 347"/>
                <a:gd name="T5" fmla="*/ 154 h 394"/>
                <a:gd name="T6" fmla="*/ 174 w 347"/>
                <a:gd name="T7" fmla="*/ 394 h 394"/>
                <a:gd name="T8" fmla="*/ 347 w 347"/>
                <a:gd name="T9" fmla="*/ 168 h 394"/>
                <a:gd name="T10" fmla="*/ 174 w 347"/>
                <a:gd name="T11" fmla="*/ 6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394">
                  <a:moveTo>
                    <a:pt x="174" y="61"/>
                  </a:moveTo>
                  <a:cubicBezTo>
                    <a:pt x="114" y="0"/>
                    <a:pt x="54" y="20"/>
                    <a:pt x="14" y="60"/>
                  </a:cubicBezTo>
                  <a:cubicBezTo>
                    <a:pt x="5" y="89"/>
                    <a:pt x="0" y="121"/>
                    <a:pt x="0" y="154"/>
                  </a:cubicBezTo>
                  <a:cubicBezTo>
                    <a:pt x="0" y="287"/>
                    <a:pt x="78" y="394"/>
                    <a:pt x="174" y="394"/>
                  </a:cubicBezTo>
                  <a:cubicBezTo>
                    <a:pt x="266" y="394"/>
                    <a:pt x="341" y="294"/>
                    <a:pt x="347" y="168"/>
                  </a:cubicBezTo>
                  <a:cubicBezTo>
                    <a:pt x="308" y="165"/>
                    <a:pt x="239" y="127"/>
                    <a:pt x="174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</p:grpSp>
      <p:sp>
        <p:nvSpPr>
          <p:cNvPr id="46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76922"/>
            <a:ext cx="8784976" cy="5472528"/>
          </a:xfrm>
        </p:spPr>
        <p:txBody>
          <a:bodyPr/>
          <a:lstStyle/>
          <a:p>
            <a:r>
              <a:rPr lang="en-US" altLang="ja-JP" b="1" dirty="0" smtClean="0"/>
              <a:t>RBAC per data record example</a:t>
            </a:r>
            <a:endParaRPr kumimoji="1" lang="en-US" altLang="ja-JP" b="1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RBAC </a:t>
            </a:r>
            <a:r>
              <a:rPr lang="en-US" altLang="ja-JP" dirty="0"/>
              <a:t>(Role Based Access Control) (4/4)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 bwMode="auto">
          <a:xfrm>
            <a:off x="709087" y="4202245"/>
            <a:ext cx="8254426" cy="218594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600" b="1" dirty="0">
                <a:latin typeface="+mn-ea"/>
              </a:rPr>
              <a:t>■ </a:t>
            </a:r>
            <a:r>
              <a:rPr lang="en-US" altLang="ja-JP" sz="1600" b="1" dirty="0" err="1" smtClean="0">
                <a:latin typeface="+mn-ea"/>
              </a:rPr>
              <a:t>RecordA</a:t>
            </a:r>
            <a:r>
              <a:rPr lang="ja-JP" altLang="en-US" sz="1600" b="1" dirty="0">
                <a:latin typeface="+mn-ea"/>
              </a:rPr>
              <a:t>・・・</a:t>
            </a:r>
          </a:p>
          <a:p>
            <a:r>
              <a:rPr lang="ja-JP" altLang="en-US" sz="1600" b="1" dirty="0">
                <a:latin typeface="+mn-ea"/>
              </a:rPr>
              <a:t>　　</a:t>
            </a:r>
            <a:r>
              <a:rPr lang="en-US" altLang="ja-JP" sz="1600" b="1" dirty="0" smtClean="0"/>
              <a:t>developers and operators1 has access</a:t>
            </a:r>
            <a:endParaRPr lang="en-US" altLang="ja-JP" sz="1600" b="1" dirty="0">
              <a:latin typeface="+mn-ea"/>
            </a:endParaRPr>
          </a:p>
          <a:p>
            <a:r>
              <a:rPr lang="ja-JP" altLang="en-US" sz="1600" b="1" dirty="0">
                <a:latin typeface="+mn-ea"/>
              </a:rPr>
              <a:t>■ </a:t>
            </a:r>
            <a:r>
              <a:rPr lang="en-US" altLang="ja-JP" sz="1600" b="1" dirty="0" err="1" smtClean="0">
                <a:latin typeface="+mn-ea"/>
              </a:rPr>
              <a:t>RecordB</a:t>
            </a:r>
            <a:r>
              <a:rPr lang="ja-JP" altLang="en-US" sz="1600" b="1" dirty="0">
                <a:latin typeface="+mn-ea"/>
              </a:rPr>
              <a:t>・・・</a:t>
            </a:r>
          </a:p>
          <a:p>
            <a:r>
              <a:rPr lang="ja-JP" altLang="en-US" sz="1600" b="1" dirty="0">
                <a:latin typeface="+mn-ea"/>
              </a:rPr>
              <a:t>　　</a:t>
            </a:r>
            <a:r>
              <a:rPr lang="en-US" altLang="ja-JP" sz="1600" b="1" dirty="0" smtClean="0"/>
              <a:t>only developers has access</a:t>
            </a:r>
            <a:endParaRPr lang="en-US" altLang="ja-JP" sz="1600" b="1" dirty="0"/>
          </a:p>
          <a:p>
            <a:r>
              <a:rPr lang="ja-JP" altLang="en-US" sz="1600" b="1" dirty="0">
                <a:latin typeface="+mn-ea"/>
              </a:rPr>
              <a:t>■ </a:t>
            </a:r>
            <a:r>
              <a:rPr lang="en-US" altLang="ja-JP" sz="1600" b="1" dirty="0" err="1" smtClean="0">
                <a:latin typeface="+mn-ea"/>
              </a:rPr>
              <a:t>RecordC</a:t>
            </a:r>
            <a:r>
              <a:rPr lang="ja-JP" altLang="en-US" sz="1600" b="1" dirty="0">
                <a:latin typeface="+mn-ea"/>
              </a:rPr>
              <a:t>・・・</a:t>
            </a:r>
            <a:endParaRPr lang="en-US" altLang="ja-JP" sz="1600" b="1" dirty="0">
              <a:latin typeface="+mn-ea"/>
            </a:endParaRPr>
          </a:p>
          <a:p>
            <a:r>
              <a:rPr lang="ja-JP" altLang="en-US" sz="1600" b="1" dirty="0">
                <a:latin typeface="+mn-ea"/>
              </a:rPr>
              <a:t>　　</a:t>
            </a:r>
            <a:r>
              <a:rPr lang="en-US" altLang="ja-JP" sz="1600" b="1" dirty="0" smtClean="0">
                <a:latin typeface="+mn-ea"/>
              </a:rPr>
              <a:t>the access permission value is blank(all users has access)</a:t>
            </a:r>
            <a:endParaRPr lang="en-US" altLang="ja-JP" sz="1600" b="1" dirty="0">
              <a:latin typeface="+mn-ea"/>
            </a:endParaRPr>
          </a:p>
          <a:p>
            <a:endParaRPr lang="en-US" altLang="ja-JP" sz="1600" b="1" dirty="0">
              <a:latin typeface="+mn-ea"/>
            </a:endParaRPr>
          </a:p>
          <a:p>
            <a:r>
              <a:rPr lang="en-US" altLang="ja-JP" sz="1600" dirty="0">
                <a:latin typeface="+mn-ea"/>
              </a:rPr>
              <a:t>※This example is assuming that each role is linked to Menu A.</a:t>
            </a:r>
          </a:p>
          <a:p>
            <a:r>
              <a:rPr lang="en-US" altLang="ja-JP" sz="1600" dirty="0">
                <a:latin typeface="+mn-ea"/>
              </a:rPr>
              <a:t>  (Please see the </a:t>
            </a:r>
            <a:r>
              <a:rPr lang="en-US" altLang="ja-JP" sz="1600" dirty="0" smtClean="0">
                <a:latin typeface="+mn-ea"/>
              </a:rPr>
              <a:t>page 7, </a:t>
            </a:r>
            <a:r>
              <a:rPr lang="en-US" altLang="ja-JP" sz="1600" dirty="0">
                <a:latin typeface="+mn-ea"/>
              </a:rPr>
              <a:t>"RBAC </a:t>
            </a:r>
            <a:r>
              <a:rPr lang="en-US" altLang="ja-JP" sz="1600" dirty="0" smtClean="0">
                <a:latin typeface="+mn-ea"/>
              </a:rPr>
              <a:t>per menu”)</a:t>
            </a:r>
            <a:endParaRPr lang="en-US" altLang="ja-JP" sz="1600" dirty="0">
              <a:latin typeface="+mn-ea"/>
            </a:endParaRPr>
          </a:p>
        </p:txBody>
      </p:sp>
      <p:cxnSp>
        <p:nvCxnSpPr>
          <p:cNvPr id="48" name="直線コネクタ 47"/>
          <p:cNvCxnSpPr>
            <a:stCxn id="98" idx="3"/>
            <a:endCxn id="50" idx="1"/>
          </p:cNvCxnSpPr>
          <p:nvPr/>
        </p:nvCxnSpPr>
        <p:spPr bwMode="auto">
          <a:xfrm>
            <a:off x="3138810" y="2236090"/>
            <a:ext cx="1293242" cy="11214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直線コネクタ 68"/>
          <p:cNvCxnSpPr>
            <a:stCxn id="98" idx="3"/>
            <a:endCxn id="52" idx="1"/>
          </p:cNvCxnSpPr>
          <p:nvPr/>
        </p:nvCxnSpPr>
        <p:spPr bwMode="auto">
          <a:xfrm>
            <a:off x="3138810" y="2236090"/>
            <a:ext cx="1293242" cy="53630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0" name="Freeform 19"/>
          <p:cNvSpPr>
            <a:spLocks noChangeAspect="1"/>
          </p:cNvSpPr>
          <p:nvPr/>
        </p:nvSpPr>
        <p:spPr bwMode="gray">
          <a:xfrm>
            <a:off x="1478425" y="2896351"/>
            <a:ext cx="109743" cy="125687"/>
          </a:xfrm>
          <a:custGeom>
            <a:avLst/>
            <a:gdLst>
              <a:gd name="T0" fmla="*/ 174 w 347"/>
              <a:gd name="T1" fmla="*/ 61 h 394"/>
              <a:gd name="T2" fmla="*/ 14 w 347"/>
              <a:gd name="T3" fmla="*/ 60 h 394"/>
              <a:gd name="T4" fmla="*/ 0 w 347"/>
              <a:gd name="T5" fmla="*/ 154 h 394"/>
              <a:gd name="T6" fmla="*/ 174 w 347"/>
              <a:gd name="T7" fmla="*/ 394 h 394"/>
              <a:gd name="T8" fmla="*/ 347 w 347"/>
              <a:gd name="T9" fmla="*/ 168 h 394"/>
              <a:gd name="T10" fmla="*/ 174 w 347"/>
              <a:gd name="T11" fmla="*/ 61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7" h="394">
                <a:moveTo>
                  <a:pt x="174" y="61"/>
                </a:moveTo>
                <a:cubicBezTo>
                  <a:pt x="114" y="0"/>
                  <a:pt x="54" y="20"/>
                  <a:pt x="14" y="60"/>
                </a:cubicBezTo>
                <a:cubicBezTo>
                  <a:pt x="5" y="89"/>
                  <a:pt x="0" y="121"/>
                  <a:pt x="0" y="154"/>
                </a:cubicBezTo>
                <a:cubicBezTo>
                  <a:pt x="0" y="287"/>
                  <a:pt x="78" y="394"/>
                  <a:pt x="174" y="394"/>
                </a:cubicBezTo>
                <a:cubicBezTo>
                  <a:pt x="266" y="394"/>
                  <a:pt x="341" y="294"/>
                  <a:pt x="347" y="168"/>
                </a:cubicBezTo>
                <a:cubicBezTo>
                  <a:pt x="308" y="165"/>
                  <a:pt x="239" y="127"/>
                  <a:pt x="174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111" name="フリーフォーム 110"/>
          <p:cNvSpPr>
            <a:spLocks noChangeAspect="1"/>
          </p:cNvSpPr>
          <p:nvPr/>
        </p:nvSpPr>
        <p:spPr bwMode="gray">
          <a:xfrm>
            <a:off x="1375365" y="2791299"/>
            <a:ext cx="347297" cy="388485"/>
          </a:xfrm>
          <a:custGeom>
            <a:avLst/>
            <a:gdLst>
              <a:gd name="connsiteX0" fmla="*/ 243036 w 823913"/>
              <a:gd name="connsiteY0" fmla="*/ 469900 h 917575"/>
              <a:gd name="connsiteX1" fmla="*/ 350633 w 823913"/>
              <a:gd name="connsiteY1" fmla="*/ 807725 h 917575"/>
              <a:gd name="connsiteX2" fmla="*/ 385998 w 823913"/>
              <a:gd name="connsiteY2" fmla="*/ 493977 h 917575"/>
              <a:gd name="connsiteX3" fmla="*/ 437915 w 823913"/>
              <a:gd name="connsiteY3" fmla="*/ 493977 h 917575"/>
              <a:gd name="connsiteX4" fmla="*/ 473280 w 823913"/>
              <a:gd name="connsiteY4" fmla="*/ 807725 h 917575"/>
              <a:gd name="connsiteX5" fmla="*/ 580878 w 823913"/>
              <a:gd name="connsiteY5" fmla="*/ 469900 h 917575"/>
              <a:gd name="connsiteX6" fmla="*/ 789301 w 823913"/>
              <a:gd name="connsiteY6" fmla="*/ 527834 h 917575"/>
              <a:gd name="connsiteX7" fmla="*/ 823913 w 823913"/>
              <a:gd name="connsiteY7" fmla="*/ 585769 h 917575"/>
              <a:gd name="connsiteX8" fmla="*/ 823913 w 823913"/>
              <a:gd name="connsiteY8" fmla="*/ 897260 h 917575"/>
              <a:gd name="connsiteX9" fmla="*/ 803597 w 823913"/>
              <a:gd name="connsiteY9" fmla="*/ 917575 h 917575"/>
              <a:gd name="connsiteX10" fmla="*/ 20316 w 823913"/>
              <a:gd name="connsiteY10" fmla="*/ 917575 h 917575"/>
              <a:gd name="connsiteX11" fmla="*/ 0 w 823913"/>
              <a:gd name="connsiteY11" fmla="*/ 897260 h 917575"/>
              <a:gd name="connsiteX12" fmla="*/ 0 w 823913"/>
              <a:gd name="connsiteY12" fmla="*/ 585769 h 917575"/>
              <a:gd name="connsiteX13" fmla="*/ 34612 w 823913"/>
              <a:gd name="connsiteY13" fmla="*/ 527834 h 917575"/>
              <a:gd name="connsiteX14" fmla="*/ 243036 w 823913"/>
              <a:gd name="connsiteY14" fmla="*/ 469900 h 917575"/>
              <a:gd name="connsiteX15" fmla="*/ 408782 w 823913"/>
              <a:gd name="connsiteY15" fmla="*/ 0 h 917575"/>
              <a:gd name="connsiteX16" fmla="*/ 579439 w 823913"/>
              <a:gd name="connsiteY16" fmla="*/ 220663 h 917575"/>
              <a:gd name="connsiteX17" fmla="*/ 408782 w 823913"/>
              <a:gd name="connsiteY17" fmla="*/ 441326 h 917575"/>
              <a:gd name="connsiteX18" fmla="*/ 238125 w 823913"/>
              <a:gd name="connsiteY18" fmla="*/ 220663 h 917575"/>
              <a:gd name="connsiteX19" fmla="*/ 408782 w 823913"/>
              <a:gd name="connsiteY19" fmla="*/ 0 h 91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3913" h="917575">
                <a:moveTo>
                  <a:pt x="243036" y="469900"/>
                </a:moveTo>
                <a:cubicBezTo>
                  <a:pt x="243036" y="469900"/>
                  <a:pt x="243036" y="469900"/>
                  <a:pt x="350633" y="807725"/>
                </a:cubicBezTo>
                <a:cubicBezTo>
                  <a:pt x="350633" y="807725"/>
                  <a:pt x="350633" y="807725"/>
                  <a:pt x="385998" y="493977"/>
                </a:cubicBezTo>
                <a:cubicBezTo>
                  <a:pt x="385998" y="493977"/>
                  <a:pt x="385998" y="493977"/>
                  <a:pt x="437915" y="493977"/>
                </a:cubicBezTo>
                <a:cubicBezTo>
                  <a:pt x="437915" y="493977"/>
                  <a:pt x="437915" y="493977"/>
                  <a:pt x="473280" y="807725"/>
                </a:cubicBezTo>
                <a:cubicBezTo>
                  <a:pt x="473280" y="807725"/>
                  <a:pt x="473280" y="807725"/>
                  <a:pt x="580878" y="469900"/>
                </a:cubicBezTo>
                <a:cubicBezTo>
                  <a:pt x="580878" y="469900"/>
                  <a:pt x="775005" y="523320"/>
                  <a:pt x="789301" y="527834"/>
                </a:cubicBezTo>
                <a:cubicBezTo>
                  <a:pt x="823161" y="536863"/>
                  <a:pt x="823913" y="553416"/>
                  <a:pt x="823913" y="585769"/>
                </a:cubicBezTo>
                <a:cubicBezTo>
                  <a:pt x="823913" y="585769"/>
                  <a:pt x="823913" y="585769"/>
                  <a:pt x="823913" y="897260"/>
                </a:cubicBezTo>
                <a:cubicBezTo>
                  <a:pt x="823913" y="908546"/>
                  <a:pt x="814884" y="917575"/>
                  <a:pt x="803597" y="917575"/>
                </a:cubicBezTo>
                <a:cubicBezTo>
                  <a:pt x="803597" y="917575"/>
                  <a:pt x="803597" y="917575"/>
                  <a:pt x="20316" y="917575"/>
                </a:cubicBezTo>
                <a:cubicBezTo>
                  <a:pt x="9029" y="917575"/>
                  <a:pt x="0" y="908546"/>
                  <a:pt x="0" y="897260"/>
                </a:cubicBezTo>
                <a:cubicBezTo>
                  <a:pt x="0" y="897260"/>
                  <a:pt x="0" y="897260"/>
                  <a:pt x="0" y="585769"/>
                </a:cubicBezTo>
                <a:cubicBezTo>
                  <a:pt x="0" y="553416"/>
                  <a:pt x="752" y="536863"/>
                  <a:pt x="34612" y="527834"/>
                </a:cubicBezTo>
                <a:cubicBezTo>
                  <a:pt x="48908" y="523320"/>
                  <a:pt x="243036" y="469900"/>
                  <a:pt x="243036" y="469900"/>
                </a:cubicBezTo>
                <a:close/>
                <a:moveTo>
                  <a:pt x="408782" y="0"/>
                </a:moveTo>
                <a:cubicBezTo>
                  <a:pt x="503033" y="0"/>
                  <a:pt x="579439" y="98794"/>
                  <a:pt x="579439" y="220663"/>
                </a:cubicBezTo>
                <a:cubicBezTo>
                  <a:pt x="579439" y="342532"/>
                  <a:pt x="503033" y="441326"/>
                  <a:pt x="408782" y="441326"/>
                </a:cubicBezTo>
                <a:cubicBezTo>
                  <a:pt x="314531" y="441326"/>
                  <a:pt x="238125" y="342532"/>
                  <a:pt x="238125" y="220663"/>
                </a:cubicBezTo>
                <a:cubicBezTo>
                  <a:pt x="238125" y="98794"/>
                  <a:pt x="314531" y="0"/>
                  <a:pt x="40878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12" name="Freeform 19"/>
          <p:cNvSpPr>
            <a:spLocks noChangeAspect="1"/>
          </p:cNvSpPr>
          <p:nvPr/>
        </p:nvSpPr>
        <p:spPr bwMode="gray">
          <a:xfrm>
            <a:off x="1492469" y="2834987"/>
            <a:ext cx="109743" cy="125687"/>
          </a:xfrm>
          <a:custGeom>
            <a:avLst/>
            <a:gdLst>
              <a:gd name="T0" fmla="*/ 174 w 347"/>
              <a:gd name="T1" fmla="*/ 61 h 394"/>
              <a:gd name="T2" fmla="*/ 14 w 347"/>
              <a:gd name="T3" fmla="*/ 60 h 394"/>
              <a:gd name="T4" fmla="*/ 0 w 347"/>
              <a:gd name="T5" fmla="*/ 154 h 394"/>
              <a:gd name="T6" fmla="*/ 174 w 347"/>
              <a:gd name="T7" fmla="*/ 394 h 394"/>
              <a:gd name="T8" fmla="*/ 347 w 347"/>
              <a:gd name="T9" fmla="*/ 168 h 394"/>
              <a:gd name="T10" fmla="*/ 174 w 347"/>
              <a:gd name="T11" fmla="*/ 61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7" h="394">
                <a:moveTo>
                  <a:pt x="174" y="61"/>
                </a:moveTo>
                <a:cubicBezTo>
                  <a:pt x="114" y="0"/>
                  <a:pt x="54" y="20"/>
                  <a:pt x="14" y="60"/>
                </a:cubicBezTo>
                <a:cubicBezTo>
                  <a:pt x="5" y="89"/>
                  <a:pt x="0" y="121"/>
                  <a:pt x="0" y="154"/>
                </a:cubicBezTo>
                <a:cubicBezTo>
                  <a:pt x="0" y="287"/>
                  <a:pt x="78" y="394"/>
                  <a:pt x="174" y="394"/>
                </a:cubicBezTo>
                <a:cubicBezTo>
                  <a:pt x="266" y="394"/>
                  <a:pt x="341" y="294"/>
                  <a:pt x="347" y="168"/>
                </a:cubicBezTo>
                <a:cubicBezTo>
                  <a:pt x="308" y="165"/>
                  <a:pt x="239" y="127"/>
                  <a:pt x="174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cxnSp>
        <p:nvCxnSpPr>
          <p:cNvPr id="131" name="直線コネクタ 130"/>
          <p:cNvCxnSpPr>
            <a:stCxn id="99" idx="3"/>
            <a:endCxn id="51" idx="1"/>
          </p:cNvCxnSpPr>
          <p:nvPr/>
        </p:nvCxnSpPr>
        <p:spPr bwMode="auto">
          <a:xfrm>
            <a:off x="3138810" y="2933470"/>
            <a:ext cx="1293242" cy="26224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8" name="テキスト ボックス 147"/>
          <p:cNvSpPr txBox="1"/>
          <p:nvPr/>
        </p:nvSpPr>
        <p:spPr>
          <a:xfrm>
            <a:off x="2227253" y="2365008"/>
            <a:ext cx="1130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developers</a:t>
            </a:r>
            <a:endParaRPr kumimoji="1" lang="ja-JP" altLang="en-US" sz="14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354210" y="1650140"/>
            <a:ext cx="917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 smtClean="0"/>
              <a:t>ITA Role</a:t>
            </a:r>
            <a:endParaRPr lang="en-US" altLang="ja-JP" sz="1400" dirty="0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2227253" y="3084085"/>
            <a:ext cx="1131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operators1</a:t>
            </a:r>
            <a:endParaRPr lang="ja-JP" altLang="en-US" sz="1400" dirty="0"/>
          </a:p>
        </p:txBody>
      </p:sp>
      <p:cxnSp>
        <p:nvCxnSpPr>
          <p:cNvPr id="155" name="直線コネクタ 154"/>
          <p:cNvCxnSpPr>
            <a:stCxn id="100" idx="3"/>
            <a:endCxn id="51" idx="1"/>
          </p:cNvCxnSpPr>
          <p:nvPr/>
        </p:nvCxnSpPr>
        <p:spPr bwMode="auto">
          <a:xfrm flipV="1">
            <a:off x="3138810" y="3195718"/>
            <a:ext cx="1293242" cy="482506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直線コネクタ 40"/>
          <p:cNvCxnSpPr/>
          <p:nvPr/>
        </p:nvCxnSpPr>
        <p:spPr bwMode="auto">
          <a:xfrm>
            <a:off x="1752678" y="2207225"/>
            <a:ext cx="661518" cy="63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6" name="正方形/長方形 175"/>
          <p:cNvSpPr/>
          <p:nvPr/>
        </p:nvSpPr>
        <p:spPr bwMode="auto">
          <a:xfrm>
            <a:off x="4113445" y="1488585"/>
            <a:ext cx="4740026" cy="251649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06" name="テキスト ボックス 205"/>
          <p:cNvSpPr txBox="1"/>
          <p:nvPr/>
        </p:nvSpPr>
        <p:spPr>
          <a:xfrm>
            <a:off x="4113444" y="1529222"/>
            <a:ext cx="1074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Menu A</a:t>
            </a:r>
            <a:endParaRPr kumimoji="1" lang="ja-JP" altLang="en-US" sz="1400" b="1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195670" y="3841323"/>
            <a:ext cx="1131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operators2</a:t>
            </a:r>
            <a:endParaRPr lang="ja-JP" altLang="en-US" sz="1400" dirty="0"/>
          </a:p>
        </p:txBody>
      </p:sp>
      <p:cxnSp>
        <p:nvCxnSpPr>
          <p:cNvPr id="60" name="直線コネクタ 59"/>
          <p:cNvCxnSpPr/>
          <p:nvPr/>
        </p:nvCxnSpPr>
        <p:spPr bwMode="auto">
          <a:xfrm>
            <a:off x="1772328" y="2961475"/>
            <a:ext cx="661518" cy="63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直線コネクタ 60"/>
          <p:cNvCxnSpPr/>
          <p:nvPr/>
        </p:nvCxnSpPr>
        <p:spPr bwMode="auto">
          <a:xfrm>
            <a:off x="1772328" y="3678224"/>
            <a:ext cx="661518" cy="63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3" name="テキスト ボックス 62"/>
          <p:cNvSpPr txBox="1"/>
          <p:nvPr/>
        </p:nvSpPr>
        <p:spPr>
          <a:xfrm>
            <a:off x="6415799" y="1715442"/>
            <a:ext cx="22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Access permission role settings</a:t>
            </a:r>
            <a:endParaRPr kumimoji="1" lang="ja-JP" altLang="en-US" sz="1200" b="1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10449" y="3508947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00" dirty="0" smtClean="0"/>
              <a:t>User3</a:t>
            </a:r>
            <a:endParaRPr kumimoji="1" lang="ja-JP" altLang="en-US" sz="1600" dirty="0"/>
          </a:p>
        </p:txBody>
      </p:sp>
      <p:sp>
        <p:nvSpPr>
          <p:cNvPr id="70" name="フリーフォーム 69"/>
          <p:cNvSpPr>
            <a:spLocks noChangeAspect="1"/>
          </p:cNvSpPr>
          <p:nvPr/>
        </p:nvSpPr>
        <p:spPr bwMode="gray">
          <a:xfrm>
            <a:off x="1374317" y="3452806"/>
            <a:ext cx="347297" cy="388485"/>
          </a:xfrm>
          <a:custGeom>
            <a:avLst/>
            <a:gdLst>
              <a:gd name="connsiteX0" fmla="*/ 243036 w 823913"/>
              <a:gd name="connsiteY0" fmla="*/ 469900 h 917575"/>
              <a:gd name="connsiteX1" fmla="*/ 350633 w 823913"/>
              <a:gd name="connsiteY1" fmla="*/ 807725 h 917575"/>
              <a:gd name="connsiteX2" fmla="*/ 385998 w 823913"/>
              <a:gd name="connsiteY2" fmla="*/ 493977 h 917575"/>
              <a:gd name="connsiteX3" fmla="*/ 437915 w 823913"/>
              <a:gd name="connsiteY3" fmla="*/ 493977 h 917575"/>
              <a:gd name="connsiteX4" fmla="*/ 473280 w 823913"/>
              <a:gd name="connsiteY4" fmla="*/ 807725 h 917575"/>
              <a:gd name="connsiteX5" fmla="*/ 580878 w 823913"/>
              <a:gd name="connsiteY5" fmla="*/ 469900 h 917575"/>
              <a:gd name="connsiteX6" fmla="*/ 789301 w 823913"/>
              <a:gd name="connsiteY6" fmla="*/ 527834 h 917575"/>
              <a:gd name="connsiteX7" fmla="*/ 823913 w 823913"/>
              <a:gd name="connsiteY7" fmla="*/ 585769 h 917575"/>
              <a:gd name="connsiteX8" fmla="*/ 823913 w 823913"/>
              <a:gd name="connsiteY8" fmla="*/ 897260 h 917575"/>
              <a:gd name="connsiteX9" fmla="*/ 803597 w 823913"/>
              <a:gd name="connsiteY9" fmla="*/ 917575 h 917575"/>
              <a:gd name="connsiteX10" fmla="*/ 20316 w 823913"/>
              <a:gd name="connsiteY10" fmla="*/ 917575 h 917575"/>
              <a:gd name="connsiteX11" fmla="*/ 0 w 823913"/>
              <a:gd name="connsiteY11" fmla="*/ 897260 h 917575"/>
              <a:gd name="connsiteX12" fmla="*/ 0 w 823913"/>
              <a:gd name="connsiteY12" fmla="*/ 585769 h 917575"/>
              <a:gd name="connsiteX13" fmla="*/ 34612 w 823913"/>
              <a:gd name="connsiteY13" fmla="*/ 527834 h 917575"/>
              <a:gd name="connsiteX14" fmla="*/ 243036 w 823913"/>
              <a:gd name="connsiteY14" fmla="*/ 469900 h 917575"/>
              <a:gd name="connsiteX15" fmla="*/ 408782 w 823913"/>
              <a:gd name="connsiteY15" fmla="*/ 0 h 917575"/>
              <a:gd name="connsiteX16" fmla="*/ 579439 w 823913"/>
              <a:gd name="connsiteY16" fmla="*/ 220663 h 917575"/>
              <a:gd name="connsiteX17" fmla="*/ 408782 w 823913"/>
              <a:gd name="connsiteY17" fmla="*/ 441326 h 917575"/>
              <a:gd name="connsiteX18" fmla="*/ 238125 w 823913"/>
              <a:gd name="connsiteY18" fmla="*/ 220663 h 917575"/>
              <a:gd name="connsiteX19" fmla="*/ 408782 w 823913"/>
              <a:gd name="connsiteY19" fmla="*/ 0 h 91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3913" h="917575">
                <a:moveTo>
                  <a:pt x="243036" y="469900"/>
                </a:moveTo>
                <a:cubicBezTo>
                  <a:pt x="243036" y="469900"/>
                  <a:pt x="243036" y="469900"/>
                  <a:pt x="350633" y="807725"/>
                </a:cubicBezTo>
                <a:cubicBezTo>
                  <a:pt x="350633" y="807725"/>
                  <a:pt x="350633" y="807725"/>
                  <a:pt x="385998" y="493977"/>
                </a:cubicBezTo>
                <a:cubicBezTo>
                  <a:pt x="385998" y="493977"/>
                  <a:pt x="385998" y="493977"/>
                  <a:pt x="437915" y="493977"/>
                </a:cubicBezTo>
                <a:cubicBezTo>
                  <a:pt x="437915" y="493977"/>
                  <a:pt x="437915" y="493977"/>
                  <a:pt x="473280" y="807725"/>
                </a:cubicBezTo>
                <a:cubicBezTo>
                  <a:pt x="473280" y="807725"/>
                  <a:pt x="473280" y="807725"/>
                  <a:pt x="580878" y="469900"/>
                </a:cubicBezTo>
                <a:cubicBezTo>
                  <a:pt x="580878" y="469900"/>
                  <a:pt x="775005" y="523320"/>
                  <a:pt x="789301" y="527834"/>
                </a:cubicBezTo>
                <a:cubicBezTo>
                  <a:pt x="823161" y="536863"/>
                  <a:pt x="823913" y="553416"/>
                  <a:pt x="823913" y="585769"/>
                </a:cubicBezTo>
                <a:cubicBezTo>
                  <a:pt x="823913" y="585769"/>
                  <a:pt x="823913" y="585769"/>
                  <a:pt x="823913" y="897260"/>
                </a:cubicBezTo>
                <a:cubicBezTo>
                  <a:pt x="823913" y="908546"/>
                  <a:pt x="814884" y="917575"/>
                  <a:pt x="803597" y="917575"/>
                </a:cubicBezTo>
                <a:cubicBezTo>
                  <a:pt x="803597" y="917575"/>
                  <a:pt x="803597" y="917575"/>
                  <a:pt x="20316" y="917575"/>
                </a:cubicBezTo>
                <a:cubicBezTo>
                  <a:pt x="9029" y="917575"/>
                  <a:pt x="0" y="908546"/>
                  <a:pt x="0" y="897260"/>
                </a:cubicBezTo>
                <a:cubicBezTo>
                  <a:pt x="0" y="897260"/>
                  <a:pt x="0" y="897260"/>
                  <a:pt x="0" y="585769"/>
                </a:cubicBezTo>
                <a:cubicBezTo>
                  <a:pt x="0" y="553416"/>
                  <a:pt x="752" y="536863"/>
                  <a:pt x="34612" y="527834"/>
                </a:cubicBezTo>
                <a:cubicBezTo>
                  <a:pt x="48908" y="523320"/>
                  <a:pt x="243036" y="469900"/>
                  <a:pt x="243036" y="469900"/>
                </a:cubicBezTo>
                <a:close/>
                <a:moveTo>
                  <a:pt x="408782" y="0"/>
                </a:moveTo>
                <a:cubicBezTo>
                  <a:pt x="503033" y="0"/>
                  <a:pt x="579439" y="98794"/>
                  <a:pt x="579439" y="220663"/>
                </a:cubicBezTo>
                <a:cubicBezTo>
                  <a:pt x="579439" y="342532"/>
                  <a:pt x="503033" y="441326"/>
                  <a:pt x="408782" y="441326"/>
                </a:cubicBezTo>
                <a:cubicBezTo>
                  <a:pt x="314531" y="441326"/>
                  <a:pt x="238125" y="342532"/>
                  <a:pt x="238125" y="220663"/>
                </a:cubicBezTo>
                <a:cubicBezTo>
                  <a:pt x="238125" y="98794"/>
                  <a:pt x="314531" y="0"/>
                  <a:pt x="40878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72" name="Freeform 19"/>
          <p:cNvSpPr>
            <a:spLocks noChangeAspect="1"/>
          </p:cNvSpPr>
          <p:nvPr/>
        </p:nvSpPr>
        <p:spPr bwMode="gray">
          <a:xfrm>
            <a:off x="1491421" y="3496494"/>
            <a:ext cx="109743" cy="125687"/>
          </a:xfrm>
          <a:custGeom>
            <a:avLst/>
            <a:gdLst>
              <a:gd name="T0" fmla="*/ 174 w 347"/>
              <a:gd name="T1" fmla="*/ 61 h 394"/>
              <a:gd name="T2" fmla="*/ 14 w 347"/>
              <a:gd name="T3" fmla="*/ 60 h 394"/>
              <a:gd name="T4" fmla="*/ 0 w 347"/>
              <a:gd name="T5" fmla="*/ 154 h 394"/>
              <a:gd name="T6" fmla="*/ 174 w 347"/>
              <a:gd name="T7" fmla="*/ 394 h 394"/>
              <a:gd name="T8" fmla="*/ 347 w 347"/>
              <a:gd name="T9" fmla="*/ 168 h 394"/>
              <a:gd name="T10" fmla="*/ 174 w 347"/>
              <a:gd name="T11" fmla="*/ 61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7" h="394">
                <a:moveTo>
                  <a:pt x="174" y="61"/>
                </a:moveTo>
                <a:cubicBezTo>
                  <a:pt x="114" y="0"/>
                  <a:pt x="54" y="20"/>
                  <a:pt x="14" y="60"/>
                </a:cubicBezTo>
                <a:cubicBezTo>
                  <a:pt x="5" y="89"/>
                  <a:pt x="0" y="121"/>
                  <a:pt x="0" y="154"/>
                </a:cubicBezTo>
                <a:cubicBezTo>
                  <a:pt x="0" y="287"/>
                  <a:pt x="78" y="394"/>
                  <a:pt x="174" y="394"/>
                </a:cubicBezTo>
                <a:cubicBezTo>
                  <a:pt x="266" y="394"/>
                  <a:pt x="341" y="294"/>
                  <a:pt x="347" y="168"/>
                </a:cubicBezTo>
                <a:cubicBezTo>
                  <a:pt x="308" y="165"/>
                  <a:pt x="239" y="127"/>
                  <a:pt x="174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cxnSp>
        <p:nvCxnSpPr>
          <p:cNvPr id="74" name="直線コネクタ 73"/>
          <p:cNvCxnSpPr>
            <a:stCxn id="99" idx="3"/>
            <a:endCxn id="50" idx="1"/>
          </p:cNvCxnSpPr>
          <p:nvPr/>
        </p:nvCxnSpPr>
        <p:spPr bwMode="auto">
          <a:xfrm flipV="1">
            <a:off x="3138810" y="2348230"/>
            <a:ext cx="1293242" cy="58524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直線コネクタ 77"/>
          <p:cNvCxnSpPr>
            <a:stCxn id="98" idx="3"/>
            <a:endCxn id="51" idx="1"/>
          </p:cNvCxnSpPr>
          <p:nvPr/>
        </p:nvCxnSpPr>
        <p:spPr bwMode="auto">
          <a:xfrm>
            <a:off x="3138810" y="2236090"/>
            <a:ext cx="1293242" cy="95962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55" name="グループ化 54"/>
          <p:cNvGrpSpPr/>
          <p:nvPr/>
        </p:nvGrpSpPr>
        <p:grpSpPr>
          <a:xfrm>
            <a:off x="4432052" y="2132820"/>
            <a:ext cx="4138356" cy="1278308"/>
            <a:chOff x="4432052" y="2061322"/>
            <a:chExt cx="4138356" cy="977546"/>
          </a:xfrm>
        </p:grpSpPr>
        <p:sp>
          <p:nvSpPr>
            <p:cNvPr id="71" name="正方形/長方形 70"/>
            <p:cNvSpPr/>
            <p:nvPr/>
          </p:nvSpPr>
          <p:spPr bwMode="auto">
            <a:xfrm>
              <a:off x="6415800" y="2061322"/>
              <a:ext cx="2154608" cy="329456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b="1" dirty="0"/>
                <a:t>developers,operators1</a:t>
              </a:r>
              <a:endParaRPr lang="ja-JP" altLang="en-US" sz="1200" b="1" dirty="0"/>
            </a:p>
          </p:txBody>
        </p:sp>
        <p:sp>
          <p:nvSpPr>
            <p:cNvPr id="50" name="正方形/長方形 49"/>
            <p:cNvSpPr/>
            <p:nvPr/>
          </p:nvSpPr>
          <p:spPr bwMode="auto">
            <a:xfrm>
              <a:off x="4432052" y="2061322"/>
              <a:ext cx="1983747" cy="329456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rgbClr val="000000"/>
                  </a:solidFill>
                </a:rPr>
                <a:t>Record A</a:t>
              </a:r>
              <a:endParaRPr lang="en-US" altLang="ja-JP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51" name="正方形/長方形 50"/>
            <p:cNvSpPr/>
            <p:nvPr/>
          </p:nvSpPr>
          <p:spPr bwMode="auto">
            <a:xfrm>
              <a:off x="4432052" y="2709412"/>
              <a:ext cx="1983747" cy="329456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rgbClr val="000000"/>
                  </a:solidFill>
                </a:rPr>
                <a:t>Record C</a:t>
              </a:r>
              <a:endParaRPr lang="en-US" altLang="ja-JP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52" name="正方形/長方形 51"/>
            <p:cNvSpPr/>
            <p:nvPr/>
          </p:nvSpPr>
          <p:spPr bwMode="auto">
            <a:xfrm>
              <a:off x="4432052" y="2385688"/>
              <a:ext cx="1983747" cy="329456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rgbClr val="000000"/>
                  </a:solidFill>
                </a:rPr>
                <a:t>Record B</a:t>
              </a:r>
              <a:endParaRPr lang="en-US" altLang="ja-JP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81" name="正方形/長方形 80"/>
            <p:cNvSpPr/>
            <p:nvPr/>
          </p:nvSpPr>
          <p:spPr bwMode="auto">
            <a:xfrm>
              <a:off x="6415800" y="2386752"/>
              <a:ext cx="2154608" cy="329456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b="1" dirty="0"/>
                <a:t>developers</a:t>
              </a:r>
              <a:endParaRPr lang="ja-JP" altLang="en-US" sz="1200" b="1" dirty="0"/>
            </a:p>
          </p:txBody>
        </p:sp>
        <p:sp>
          <p:nvSpPr>
            <p:cNvPr id="82" name="正方形/長方形 81"/>
            <p:cNvSpPr/>
            <p:nvPr/>
          </p:nvSpPr>
          <p:spPr bwMode="auto">
            <a:xfrm>
              <a:off x="6415800" y="2709412"/>
              <a:ext cx="2154608" cy="329456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b="1" dirty="0" smtClean="0">
                  <a:solidFill>
                    <a:srgbClr val="000000"/>
                  </a:solidFill>
                </a:rPr>
                <a:t>(Blank)</a:t>
              </a:r>
              <a:endParaRPr lang="en-US" altLang="ja-JP" sz="12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89" name="テキスト ボックス 88"/>
          <p:cNvSpPr txBox="1"/>
          <p:nvPr/>
        </p:nvSpPr>
        <p:spPr>
          <a:xfrm>
            <a:off x="4373179" y="1855821"/>
            <a:ext cx="1997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/>
              <a:t>Record</a:t>
            </a:r>
            <a:endParaRPr kumimoji="1" lang="ja-JP" altLang="en-US" sz="1200" b="1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2774607" y="2082201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/>
              <a:t>・</a:t>
            </a:r>
            <a:endParaRPr lang="en-US" altLang="ja-JP" sz="1400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774607" y="2779581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/>
              <a:t>・</a:t>
            </a:r>
            <a:endParaRPr lang="en-US" altLang="ja-JP" sz="1400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2774607" y="3524335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/>
              <a:t>・</a:t>
            </a:r>
            <a:endParaRPr lang="en-US" altLang="ja-JP" sz="1400" dirty="0"/>
          </a:p>
        </p:txBody>
      </p:sp>
      <p:grpSp>
        <p:nvGrpSpPr>
          <p:cNvPr id="113" name="グループ化 112"/>
          <p:cNvGrpSpPr/>
          <p:nvPr/>
        </p:nvGrpSpPr>
        <p:grpSpPr>
          <a:xfrm>
            <a:off x="6444260" y="1052670"/>
            <a:ext cx="2376330" cy="343425"/>
            <a:chOff x="5868180" y="1034192"/>
            <a:chExt cx="2376330" cy="605984"/>
          </a:xfrm>
        </p:grpSpPr>
        <p:sp>
          <p:nvSpPr>
            <p:cNvPr id="114" name="正方形/長方形 113"/>
            <p:cNvSpPr/>
            <p:nvPr/>
          </p:nvSpPr>
          <p:spPr bwMode="auto">
            <a:xfrm>
              <a:off x="5868180" y="1034192"/>
              <a:ext cx="2376330" cy="605984"/>
            </a:xfrm>
            <a:prstGeom prst="rect">
              <a:avLst/>
            </a:prstGeom>
            <a:ln w="15875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100" dirty="0"/>
                <a:t>                   </a:t>
              </a:r>
              <a:endParaRPr lang="en-US" altLang="ja-JP" sz="1100" dirty="0">
                <a:solidFill>
                  <a:srgbClr val="000000"/>
                </a:solidFill>
              </a:endParaRPr>
            </a:p>
            <a:p>
              <a:r>
                <a:rPr lang="en-US" altLang="ja-JP" sz="1100" dirty="0"/>
                <a:t>                   </a:t>
              </a:r>
              <a:endParaRPr lang="ja-JP" alt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116" name="正方形/長方形 115"/>
            <p:cNvSpPr/>
            <p:nvPr/>
          </p:nvSpPr>
          <p:spPr bwMode="auto">
            <a:xfrm>
              <a:off x="6823696" y="1178063"/>
              <a:ext cx="1368190" cy="326975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latin typeface="+mn-ea"/>
                </a:rPr>
                <a:t>Has access</a:t>
              </a:r>
              <a:endParaRPr kumimoji="1" lang="ja-JP" altLang="en-US" sz="1400" b="1" dirty="0">
                <a:latin typeface="+mn-ea"/>
              </a:endParaRPr>
            </a:p>
          </p:txBody>
        </p:sp>
        <p:cxnSp>
          <p:nvCxnSpPr>
            <p:cNvPr id="117" name="直線コネクタ 116"/>
            <p:cNvCxnSpPr/>
            <p:nvPr/>
          </p:nvCxnSpPr>
          <p:spPr bwMode="auto">
            <a:xfrm>
              <a:off x="6063955" y="1288320"/>
              <a:ext cx="65222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2" name="テキスト ボックス 121"/>
          <p:cNvSpPr txBox="1"/>
          <p:nvPr/>
        </p:nvSpPr>
        <p:spPr>
          <a:xfrm rot="5400000">
            <a:off x="5112718" y="3564149"/>
            <a:ext cx="635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 dirty="0"/>
              <a:t>・・・</a:t>
            </a:r>
          </a:p>
        </p:txBody>
      </p:sp>
      <p:sp>
        <p:nvSpPr>
          <p:cNvPr id="123" name="テキスト ボックス 122"/>
          <p:cNvSpPr txBox="1"/>
          <p:nvPr/>
        </p:nvSpPr>
        <p:spPr>
          <a:xfrm rot="5400000">
            <a:off x="7162134" y="3564149"/>
            <a:ext cx="635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 dirty="0"/>
              <a:t>・・・</a:t>
            </a:r>
          </a:p>
        </p:txBody>
      </p:sp>
      <p:sp>
        <p:nvSpPr>
          <p:cNvPr id="166" name="Oval 97"/>
          <p:cNvSpPr>
            <a:spLocks noChangeAspect="1" noChangeArrowheads="1"/>
          </p:cNvSpPr>
          <p:nvPr/>
        </p:nvSpPr>
        <p:spPr bwMode="gray">
          <a:xfrm>
            <a:off x="2434978" y="2738532"/>
            <a:ext cx="755632" cy="379312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59" name="Oval 97"/>
          <p:cNvSpPr>
            <a:spLocks noChangeAspect="1" noChangeArrowheads="1"/>
          </p:cNvSpPr>
          <p:nvPr/>
        </p:nvSpPr>
        <p:spPr bwMode="gray">
          <a:xfrm>
            <a:off x="2430473" y="3481567"/>
            <a:ext cx="755632" cy="379312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124" name="Oval 97"/>
          <p:cNvSpPr>
            <a:spLocks noChangeAspect="1" noChangeArrowheads="1"/>
          </p:cNvSpPr>
          <p:nvPr/>
        </p:nvSpPr>
        <p:spPr bwMode="gray">
          <a:xfrm>
            <a:off x="2434978" y="2021366"/>
            <a:ext cx="755632" cy="379312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8907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　</a:t>
            </a:r>
            <a:r>
              <a:rPr lang="en-US" altLang="ja-JP" dirty="0" smtClean="0">
                <a:latin typeface="+mn-ea"/>
              </a:rPr>
              <a:t>Basic Console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3339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75" y="4318832"/>
            <a:ext cx="8747800" cy="1710799"/>
          </a:xfrm>
          <a:prstGeom prst="rect">
            <a:avLst/>
          </a:prstGeom>
        </p:spPr>
      </p:pic>
      <p:sp>
        <p:nvSpPr>
          <p:cNvPr id="1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1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Device management in ITA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/>
              <a:t>In the "Basic Console"&gt;"Device list" menu, users can register the needed information for </a:t>
            </a:r>
            <a:r>
              <a:rPr lang="en-US" altLang="ja-JP" dirty="0" smtClean="0"/>
              <a:t>the targeted host.</a:t>
            </a:r>
          </a:p>
          <a:p>
            <a:pPr marL="180000" lvl="1" indent="0">
              <a:buNone/>
            </a:pPr>
            <a:r>
              <a:rPr lang="en-US" altLang="ja-JP" dirty="0"/>
              <a:t>Users can check authorization information settings per host.</a:t>
            </a:r>
            <a:br>
              <a:rPr lang="en-US" altLang="ja-JP" dirty="0"/>
            </a:br>
            <a:r>
              <a:rPr lang="en-US" altLang="ja-JP" dirty="0" smtClean="0"/>
              <a:t>For authentication, it is possible to choose from </a:t>
            </a:r>
            <a:r>
              <a:rPr lang="en-US" altLang="ja-JP" dirty="0"/>
              <a:t>Password </a:t>
            </a:r>
            <a:r>
              <a:rPr lang="en-US" altLang="ja-JP" dirty="0" smtClean="0"/>
              <a:t>authentication </a:t>
            </a:r>
            <a:r>
              <a:rPr lang="en-US" altLang="ja-JP" dirty="0"/>
              <a:t>and Key </a:t>
            </a:r>
            <a:r>
              <a:rPr lang="en-US" altLang="ja-JP" dirty="0" smtClean="0"/>
              <a:t>authentication.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Device management in ITA</a:t>
            </a:r>
            <a:r>
              <a:rPr lang="ja-JP" altLang="en-US" dirty="0"/>
              <a:t>　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1835620" y="4567151"/>
            <a:ext cx="1800250" cy="43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197756"/>
              </p:ext>
            </p:extLst>
          </p:nvPr>
        </p:nvGraphicFramePr>
        <p:xfrm>
          <a:off x="500624" y="2721960"/>
          <a:ext cx="8247953" cy="1443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46">
                  <a:extLst>
                    <a:ext uri="{9D8B030D-6E8A-4147-A177-3AD203B41FA5}">
                      <a16:colId xmlns:a16="http://schemas.microsoft.com/office/drawing/2014/main" val="3203327840"/>
                    </a:ext>
                  </a:extLst>
                </a:gridCol>
                <a:gridCol w="2664369">
                  <a:extLst>
                    <a:ext uri="{9D8B030D-6E8A-4147-A177-3AD203B41FA5}">
                      <a16:colId xmlns:a16="http://schemas.microsoft.com/office/drawing/2014/main" val="706150533"/>
                    </a:ext>
                  </a:extLst>
                </a:gridCol>
                <a:gridCol w="2664369">
                  <a:extLst>
                    <a:ext uri="{9D8B030D-6E8A-4147-A177-3AD203B41FA5}">
                      <a16:colId xmlns:a16="http://schemas.microsoft.com/office/drawing/2014/main" val="2132228115"/>
                    </a:ext>
                  </a:extLst>
                </a:gridCol>
                <a:gridCol w="2664369">
                  <a:extLst>
                    <a:ext uri="{9D8B030D-6E8A-4147-A177-3AD203B41FA5}">
                      <a16:colId xmlns:a16="http://schemas.microsoft.com/office/drawing/2014/main" val="2525676819"/>
                    </a:ext>
                  </a:extLst>
                </a:gridCol>
              </a:tblGrid>
              <a:tr h="360052">
                <a:tc gridSpan="4">
                  <a:txBody>
                    <a:bodyPr/>
                    <a:lstStyle/>
                    <a:p>
                      <a:r>
                        <a:rPr kumimoji="1" lang="en-US" altLang="ja-JP" sz="1600" b="1" dirty="0" smtClean="0">
                          <a:latin typeface="+mn-lt"/>
                        </a:rPr>
                        <a:t>Main registration items</a:t>
                      </a:r>
                      <a:endParaRPr kumimoji="1" lang="ja-JP" altLang="en-US" sz="1600" b="1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b="1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851778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 smtClean="0">
                          <a:latin typeface="+mn-lt"/>
                          <a:sym typeface="Wingdings" panose="05000000000000000000" pitchFamily="2" charset="2"/>
                        </a:rPr>
                        <a:t>・</a:t>
                      </a:r>
                      <a:r>
                        <a:rPr lang="en-US" altLang="ja-JP" sz="1600" b="1" dirty="0" smtClean="0">
                          <a:latin typeface="+mn-lt"/>
                          <a:sym typeface="Wingdings" panose="05000000000000000000" pitchFamily="2" charset="2"/>
                        </a:rPr>
                        <a:t>HW</a:t>
                      </a:r>
                      <a:r>
                        <a:rPr lang="en-US" altLang="ja-JP" sz="1600" b="1" baseline="0" dirty="0" smtClean="0">
                          <a:latin typeface="+mn-lt"/>
                          <a:sym typeface="Wingdings" panose="05000000000000000000" pitchFamily="2" charset="2"/>
                        </a:rPr>
                        <a:t> Device type</a:t>
                      </a:r>
                      <a:endParaRPr lang="en-US" altLang="ja-JP" sz="1600" b="1" dirty="0" smtClean="0"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 smtClean="0">
                          <a:latin typeface="+mn-lt"/>
                          <a:sym typeface="Wingdings" panose="05000000000000000000" pitchFamily="2" charset="2"/>
                        </a:rPr>
                        <a:t>・</a:t>
                      </a:r>
                      <a:r>
                        <a:rPr lang="en-US" altLang="ja-JP" sz="1600" b="1" dirty="0" smtClean="0">
                          <a:latin typeface="+mn-lt"/>
                          <a:sym typeface="Wingdings" panose="05000000000000000000" pitchFamily="2" charset="2"/>
                        </a:rPr>
                        <a:t>Host</a:t>
                      </a:r>
                      <a:r>
                        <a:rPr lang="en-US" altLang="ja-JP" sz="1600" b="1" baseline="0" dirty="0" smtClean="0">
                          <a:latin typeface="+mn-lt"/>
                          <a:sym typeface="Wingdings" panose="05000000000000000000" pitchFamily="2" charset="2"/>
                        </a:rPr>
                        <a:t> name</a:t>
                      </a:r>
                      <a:endParaRPr lang="en-US" altLang="ja-JP" sz="1600" b="1" dirty="0" smtClean="0"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 smtClean="0">
                          <a:latin typeface="+mn-lt"/>
                          <a:sym typeface="Wingdings" panose="05000000000000000000" pitchFamily="2" charset="2"/>
                        </a:rPr>
                        <a:t>・</a:t>
                      </a:r>
                      <a:r>
                        <a:rPr lang="en-US" altLang="ja-JP" sz="1600" b="1" dirty="0" smtClean="0">
                          <a:latin typeface="+mn-lt"/>
                          <a:sym typeface="Wingdings" panose="05000000000000000000" pitchFamily="2" charset="2"/>
                        </a:rPr>
                        <a:t>IP</a:t>
                      </a:r>
                      <a:r>
                        <a:rPr lang="en-US" altLang="ja-JP" sz="1600" b="1" baseline="0" dirty="0" smtClean="0">
                          <a:latin typeface="+mn-lt"/>
                          <a:sym typeface="Wingdings" panose="05000000000000000000" pitchFamily="2" charset="2"/>
                        </a:rPr>
                        <a:t> Address</a:t>
                      </a:r>
                      <a:endParaRPr lang="en-US" altLang="ja-JP" sz="1600" b="1" dirty="0" smtClean="0">
                        <a:solidFill>
                          <a:srgbClr val="FF0000"/>
                        </a:solidFill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76537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 smtClean="0">
                          <a:latin typeface="+mn-lt"/>
                          <a:sym typeface="Wingdings" panose="05000000000000000000" pitchFamily="2" charset="2"/>
                        </a:rPr>
                        <a:t>・</a:t>
                      </a:r>
                      <a:r>
                        <a:rPr lang="en-US" altLang="ja-JP" sz="1600" b="1" dirty="0" smtClean="0">
                          <a:latin typeface="+mn-lt"/>
                          <a:sym typeface="Wingdings" panose="05000000000000000000" pitchFamily="2" charset="2"/>
                        </a:rPr>
                        <a:t>Log-in</a:t>
                      </a:r>
                      <a:r>
                        <a:rPr lang="en-US" altLang="ja-JP" sz="1600" b="1" baseline="0" dirty="0" smtClean="0">
                          <a:latin typeface="+mn-lt"/>
                          <a:sym typeface="Wingdings" panose="05000000000000000000" pitchFamily="2" charset="2"/>
                        </a:rPr>
                        <a:t> User ID</a:t>
                      </a:r>
                      <a:endParaRPr lang="en-US" altLang="ja-JP" sz="1600" b="1" dirty="0" smtClean="0"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 smtClean="0">
                          <a:latin typeface="+mn-lt"/>
                          <a:sym typeface="Wingdings" panose="05000000000000000000" pitchFamily="2" charset="2"/>
                        </a:rPr>
                        <a:t>・</a:t>
                      </a:r>
                      <a:r>
                        <a:rPr lang="en-US" altLang="ja-JP" sz="1600" b="1" dirty="0" smtClean="0">
                          <a:latin typeface="+mn-lt"/>
                          <a:sym typeface="Wingdings" panose="05000000000000000000" pitchFamily="2" charset="2"/>
                        </a:rPr>
                        <a:t>Log-in</a:t>
                      </a:r>
                      <a:r>
                        <a:rPr lang="en-US" altLang="ja-JP" sz="1600" b="1" baseline="0" dirty="0" smtClean="0">
                          <a:latin typeface="+mn-lt"/>
                          <a:sym typeface="Wingdings" panose="05000000000000000000" pitchFamily="2" charset="2"/>
                        </a:rPr>
                        <a:t> Password</a:t>
                      </a:r>
                      <a:endParaRPr kumimoji="1" lang="ja-JP" altLang="en-US" sz="1600" b="1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 smtClean="0">
                          <a:latin typeface="+mn-lt"/>
                          <a:sym typeface="Wingdings" panose="05000000000000000000" pitchFamily="2" charset="2"/>
                        </a:rPr>
                        <a:t>・</a:t>
                      </a:r>
                      <a:r>
                        <a:rPr lang="en-US" altLang="ja-JP" sz="1600" b="1" dirty="0" smtClean="0">
                          <a:latin typeface="+mn-lt"/>
                          <a:sym typeface="Wingdings" panose="05000000000000000000" pitchFamily="2" charset="2"/>
                        </a:rPr>
                        <a:t>Authentication </a:t>
                      </a:r>
                      <a:r>
                        <a:rPr lang="en-US" altLang="ja-JP" sz="1600" b="1" baseline="0" dirty="0" smtClean="0">
                          <a:latin typeface="+mn-lt"/>
                          <a:sym typeface="Wingdings" panose="05000000000000000000" pitchFamily="2" charset="2"/>
                        </a:rPr>
                        <a:t>   method</a:t>
                      </a:r>
                      <a:endParaRPr kumimoji="1" lang="ja-JP" altLang="en-US" sz="1600" b="1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625608"/>
                  </a:ext>
                </a:extLst>
              </a:tr>
            </a:tbl>
          </a:graphicData>
        </a:graphic>
      </p:graphicFrame>
      <p:sp>
        <p:nvSpPr>
          <p:cNvPr id="18" name="角丸四角形 17"/>
          <p:cNvSpPr/>
          <p:nvPr/>
        </p:nvSpPr>
        <p:spPr bwMode="auto">
          <a:xfrm>
            <a:off x="4932049" y="4567151"/>
            <a:ext cx="1334679" cy="43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7164360" y="4567151"/>
            <a:ext cx="864120" cy="43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774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64107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Device management in ITA</a:t>
            </a:r>
            <a:r>
              <a:rPr lang="ja-JP" altLang="en-US" b="1" dirty="0" smtClean="0"/>
              <a:t>（２）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/>
              <a:t>in ITA, users can increase the reusability of device information as well as being able to respond </a:t>
            </a:r>
            <a:r>
              <a:rPr lang="en-US" altLang="ja-JP" dirty="0" smtClean="0"/>
              <a:t>flexibly </a:t>
            </a:r>
            <a:r>
              <a:rPr lang="en-US" altLang="ja-JP" dirty="0"/>
              <a:t>to setting information changes by managing the user information </a:t>
            </a:r>
            <a:r>
              <a:rPr lang="en-US" altLang="ja-JP" dirty="0" smtClean="0"/>
              <a:t>separately</a:t>
            </a:r>
            <a:r>
              <a:rPr lang="en-US" altLang="ja-JP" dirty="0"/>
              <a:t>.</a:t>
            </a:r>
            <a:endParaRPr lang="en-US" altLang="ja-JP" dirty="0" smtClean="0"/>
          </a:p>
          <a:p>
            <a:pPr marL="573750" lvl="2" indent="-285750">
              <a:buFont typeface="メイリオ" panose="020B0604030504040204" pitchFamily="50" charset="-128"/>
              <a:buChar char="※"/>
            </a:pPr>
            <a:r>
              <a:rPr lang="en-US" altLang="ja-JP" dirty="0"/>
              <a:t>Movement (original ITA terminology) means a work unit.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Device management in ITA   (2/2)</a:t>
            </a: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889552" y="2385556"/>
            <a:ext cx="3060000" cy="11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600" b="1" dirty="0" smtClean="0">
              <a:latin typeface="+mn-ea"/>
            </a:endParaRPr>
          </a:p>
        </p:txBody>
      </p:sp>
      <p:cxnSp>
        <p:nvCxnSpPr>
          <p:cNvPr id="28" name="直線コネクタ 27"/>
          <p:cNvCxnSpPr>
            <a:stCxn id="6" idx="3"/>
          </p:cNvCxnSpPr>
          <p:nvPr/>
        </p:nvCxnSpPr>
        <p:spPr bwMode="auto">
          <a:xfrm flipV="1">
            <a:off x="3347580" y="2591627"/>
            <a:ext cx="710909" cy="36992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直線コネクタ 28"/>
          <p:cNvCxnSpPr>
            <a:stCxn id="6" idx="3"/>
          </p:cNvCxnSpPr>
          <p:nvPr/>
        </p:nvCxnSpPr>
        <p:spPr bwMode="auto">
          <a:xfrm flipV="1">
            <a:off x="3347580" y="2957673"/>
            <a:ext cx="721583" cy="388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直線コネクタ 29"/>
          <p:cNvCxnSpPr>
            <a:stCxn id="9" idx="3"/>
          </p:cNvCxnSpPr>
          <p:nvPr/>
        </p:nvCxnSpPr>
        <p:spPr bwMode="auto">
          <a:xfrm>
            <a:off x="3347580" y="3974695"/>
            <a:ext cx="687581" cy="27388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0" name="直線コネクタ 69"/>
          <p:cNvCxnSpPr>
            <a:stCxn id="6" idx="3"/>
          </p:cNvCxnSpPr>
          <p:nvPr/>
        </p:nvCxnSpPr>
        <p:spPr bwMode="auto">
          <a:xfrm>
            <a:off x="3347580" y="2961556"/>
            <a:ext cx="732257" cy="39647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正方形/長方形 71"/>
          <p:cNvSpPr/>
          <p:nvPr/>
        </p:nvSpPr>
        <p:spPr bwMode="auto">
          <a:xfrm>
            <a:off x="3889553" y="3660429"/>
            <a:ext cx="3060000" cy="79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600" b="1" dirty="0" smtClean="0">
              <a:latin typeface="+mn-ea"/>
            </a:endParaRPr>
          </a:p>
        </p:txBody>
      </p:sp>
      <p:cxnSp>
        <p:nvCxnSpPr>
          <p:cNvPr id="82" name="直線コネクタ 81"/>
          <p:cNvCxnSpPr>
            <a:stCxn id="9" idx="3"/>
          </p:cNvCxnSpPr>
          <p:nvPr/>
        </p:nvCxnSpPr>
        <p:spPr bwMode="auto">
          <a:xfrm flipV="1">
            <a:off x="3347580" y="3872345"/>
            <a:ext cx="676219" cy="10235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4" name="正方形/長方形 83"/>
          <p:cNvSpPr/>
          <p:nvPr/>
        </p:nvSpPr>
        <p:spPr bwMode="auto">
          <a:xfrm>
            <a:off x="3889552" y="4545966"/>
            <a:ext cx="3060000" cy="79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600" b="1" dirty="0" smtClean="0">
              <a:latin typeface="+mn-ea"/>
            </a:endParaRPr>
          </a:p>
        </p:txBody>
      </p:sp>
      <p:cxnSp>
        <p:nvCxnSpPr>
          <p:cNvPr id="89" name="直線コネクタ 88"/>
          <p:cNvCxnSpPr>
            <a:stCxn id="10" idx="3"/>
          </p:cNvCxnSpPr>
          <p:nvPr/>
        </p:nvCxnSpPr>
        <p:spPr bwMode="auto">
          <a:xfrm>
            <a:off x="3347580" y="4941966"/>
            <a:ext cx="687581" cy="17742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0" name="直線コネクタ 89"/>
          <p:cNvCxnSpPr>
            <a:stCxn id="10" idx="3"/>
          </p:cNvCxnSpPr>
          <p:nvPr/>
        </p:nvCxnSpPr>
        <p:spPr bwMode="auto">
          <a:xfrm flipV="1">
            <a:off x="3347580" y="4772666"/>
            <a:ext cx="687581" cy="1693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角丸四角形 54"/>
          <p:cNvSpPr/>
          <p:nvPr/>
        </p:nvSpPr>
        <p:spPr bwMode="auto">
          <a:xfrm>
            <a:off x="683460" y="5431503"/>
            <a:ext cx="7705070" cy="949907"/>
          </a:xfrm>
          <a:prstGeom prst="round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 smtClean="0">
                <a:latin typeface="+mj-ea"/>
              </a:rPr>
              <a:t>Example: Host C will need to change password</a:t>
            </a:r>
            <a:br>
              <a:rPr lang="en-US" altLang="ja-JP" sz="1100" b="1" dirty="0" smtClean="0">
                <a:latin typeface="+mj-ea"/>
              </a:rPr>
            </a:br>
            <a:r>
              <a:rPr lang="en-US" altLang="ja-JP" sz="1100" b="1" dirty="0" smtClean="0">
                <a:latin typeface="+mj-ea"/>
              </a:rPr>
              <a:t> and the changes will be carried out</a:t>
            </a:r>
          </a:p>
          <a:p>
            <a:pPr algn="ctr"/>
            <a:r>
              <a:rPr lang="ja-JP" altLang="en-US" sz="1100" b="1" dirty="0" smtClean="0">
                <a:latin typeface="+mj-ea"/>
              </a:rPr>
              <a:t>↓</a:t>
            </a:r>
            <a:endParaRPr lang="en-US" altLang="ja-JP" sz="1100" b="1" dirty="0" smtClean="0">
              <a:latin typeface="+mj-ea"/>
            </a:endParaRPr>
          </a:p>
          <a:p>
            <a:pPr algn="ctr"/>
            <a:r>
              <a:rPr lang="en-US" altLang="ja-JP" sz="1100" b="1" dirty="0" smtClean="0">
                <a:latin typeface="+mj-ea"/>
              </a:rPr>
              <a:t>Result: All movements connected to C will be automatically updated</a:t>
            </a:r>
            <a:br>
              <a:rPr lang="en-US" altLang="ja-JP" sz="1100" b="1" dirty="0" smtClean="0">
                <a:latin typeface="+mj-ea"/>
              </a:rPr>
            </a:br>
            <a:r>
              <a:rPr lang="en-US" altLang="ja-JP" sz="1100" b="1" dirty="0" smtClean="0">
                <a:latin typeface="+mj-ea"/>
              </a:rPr>
              <a:t> to show the updated information</a:t>
            </a:r>
            <a:endParaRPr lang="en-US" altLang="ja-JP" sz="1100" b="1" dirty="0">
              <a:latin typeface="+mj-ea"/>
            </a:endParaRPr>
          </a:p>
        </p:txBody>
      </p:sp>
      <p:grpSp>
        <p:nvGrpSpPr>
          <p:cNvPr id="33" name="グループ化 32"/>
          <p:cNvGrpSpPr/>
          <p:nvPr/>
        </p:nvGrpSpPr>
        <p:grpSpPr>
          <a:xfrm>
            <a:off x="3994876" y="2443960"/>
            <a:ext cx="2870743" cy="306807"/>
            <a:chOff x="3562816" y="2137502"/>
            <a:chExt cx="2870743" cy="306807"/>
          </a:xfrm>
        </p:grpSpPr>
        <p:sp>
          <p:nvSpPr>
            <p:cNvPr id="51" name="Freeform 32"/>
            <p:cNvSpPr>
              <a:spLocks noChangeAspect="1"/>
            </p:cNvSpPr>
            <p:nvPr/>
          </p:nvSpPr>
          <p:spPr bwMode="gray">
            <a:xfrm>
              <a:off x="3562816" y="2137502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A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endParaRPr lang="ja-JP" altLang="en-US" sz="1400" dirty="0"/>
            </a:p>
          </p:txBody>
        </p:sp>
        <p:sp>
          <p:nvSpPr>
            <p:cNvPr id="71" name="Freeform 32"/>
            <p:cNvSpPr>
              <a:spLocks noChangeAspect="1"/>
            </p:cNvSpPr>
            <p:nvPr/>
          </p:nvSpPr>
          <p:spPr bwMode="gray">
            <a:xfrm>
              <a:off x="4705319" y="2137502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bg1"/>
                  </a:solidFill>
                  <a:latin typeface="+mn-ea"/>
                </a:rPr>
                <a:t>Password Authentication A</a:t>
              </a:r>
              <a:endParaRPr lang="ja-JP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3994876" y="2807007"/>
            <a:ext cx="2870743" cy="306807"/>
            <a:chOff x="3562816" y="2470069"/>
            <a:chExt cx="2870743" cy="306807"/>
          </a:xfrm>
        </p:grpSpPr>
        <p:sp>
          <p:nvSpPr>
            <p:cNvPr id="64" name="Freeform 32"/>
            <p:cNvSpPr>
              <a:spLocks noChangeAspect="1"/>
            </p:cNvSpPr>
            <p:nvPr/>
          </p:nvSpPr>
          <p:spPr bwMode="gray">
            <a:xfrm>
              <a:off x="3562816" y="2470069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B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3" name="Freeform 32"/>
            <p:cNvSpPr>
              <a:spLocks noChangeAspect="1"/>
            </p:cNvSpPr>
            <p:nvPr/>
          </p:nvSpPr>
          <p:spPr bwMode="gray">
            <a:xfrm>
              <a:off x="4705319" y="2470069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050" b="1" dirty="0" smtClean="0">
                  <a:solidFill>
                    <a:schemeClr val="bg1"/>
                  </a:solidFill>
                  <a:latin typeface="+mn-ea"/>
                </a:rPr>
                <a:t>Key authentication</a:t>
              </a:r>
              <a:endParaRPr lang="ja-JP" altLang="en-US" sz="105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3994876" y="3171570"/>
            <a:ext cx="2870743" cy="306807"/>
            <a:chOff x="3562816" y="2802788"/>
            <a:chExt cx="2870743" cy="306807"/>
          </a:xfrm>
        </p:grpSpPr>
        <p:sp>
          <p:nvSpPr>
            <p:cNvPr id="66" name="Freeform 32"/>
            <p:cNvSpPr>
              <a:spLocks noChangeAspect="1"/>
            </p:cNvSpPr>
            <p:nvPr/>
          </p:nvSpPr>
          <p:spPr bwMode="gray">
            <a:xfrm>
              <a:off x="3562816" y="2802788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C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4" name="Freeform 32"/>
            <p:cNvSpPr>
              <a:spLocks noChangeAspect="1"/>
            </p:cNvSpPr>
            <p:nvPr/>
          </p:nvSpPr>
          <p:spPr bwMode="gray">
            <a:xfrm>
              <a:off x="4705319" y="2802788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bg1"/>
                  </a:solidFill>
                  <a:latin typeface="+mn-ea"/>
                </a:rPr>
                <a:t>Password Authentication B</a:t>
              </a:r>
              <a:endParaRPr lang="ja-JP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3994876" y="3718942"/>
            <a:ext cx="2870743" cy="306807"/>
            <a:chOff x="3562816" y="3406388"/>
            <a:chExt cx="2870743" cy="306807"/>
          </a:xfrm>
        </p:grpSpPr>
        <p:sp>
          <p:nvSpPr>
            <p:cNvPr id="75" name="Freeform 32"/>
            <p:cNvSpPr>
              <a:spLocks noChangeAspect="1"/>
            </p:cNvSpPr>
            <p:nvPr/>
          </p:nvSpPr>
          <p:spPr bwMode="gray">
            <a:xfrm>
              <a:off x="3562816" y="3406388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C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7" name="Freeform 32"/>
            <p:cNvSpPr>
              <a:spLocks noChangeAspect="1"/>
            </p:cNvSpPr>
            <p:nvPr/>
          </p:nvSpPr>
          <p:spPr bwMode="gray">
            <a:xfrm>
              <a:off x="4705319" y="3406388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bg1"/>
                  </a:solidFill>
                  <a:latin typeface="+mn-ea"/>
                </a:rPr>
                <a:t>Password Authentication B</a:t>
              </a:r>
              <a:endParaRPr lang="ja-JP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3994876" y="4610424"/>
            <a:ext cx="2870743" cy="306807"/>
            <a:chOff x="3562816" y="4273486"/>
            <a:chExt cx="2870743" cy="306807"/>
          </a:xfrm>
        </p:grpSpPr>
        <p:sp>
          <p:nvSpPr>
            <p:cNvPr id="85" name="Freeform 32"/>
            <p:cNvSpPr>
              <a:spLocks noChangeAspect="1"/>
            </p:cNvSpPr>
            <p:nvPr/>
          </p:nvSpPr>
          <p:spPr bwMode="gray">
            <a:xfrm>
              <a:off x="3562816" y="4273486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C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Freeform 32"/>
            <p:cNvSpPr>
              <a:spLocks noChangeAspect="1"/>
            </p:cNvSpPr>
            <p:nvPr/>
          </p:nvSpPr>
          <p:spPr bwMode="gray">
            <a:xfrm>
              <a:off x="4705319" y="4273486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bg1"/>
                  </a:solidFill>
                  <a:latin typeface="+mn-ea"/>
                </a:rPr>
                <a:t>Password Authentication B</a:t>
              </a:r>
              <a:endParaRPr lang="ja-JP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3994876" y="4088589"/>
            <a:ext cx="2870743" cy="306807"/>
            <a:chOff x="3562816" y="3739459"/>
            <a:chExt cx="2870743" cy="306807"/>
          </a:xfrm>
        </p:grpSpPr>
        <p:sp>
          <p:nvSpPr>
            <p:cNvPr id="76" name="Freeform 32"/>
            <p:cNvSpPr>
              <a:spLocks noChangeAspect="1"/>
            </p:cNvSpPr>
            <p:nvPr/>
          </p:nvSpPr>
          <p:spPr bwMode="gray">
            <a:xfrm>
              <a:off x="3562816" y="3739459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</a:t>
              </a:r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D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1" name="Freeform 32"/>
            <p:cNvSpPr>
              <a:spLocks noChangeAspect="1"/>
            </p:cNvSpPr>
            <p:nvPr/>
          </p:nvSpPr>
          <p:spPr bwMode="gray">
            <a:xfrm>
              <a:off x="4705319" y="3739459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bg1"/>
                  </a:solidFill>
                  <a:latin typeface="+mn-ea"/>
                </a:rPr>
                <a:t>Password Authentication C</a:t>
              </a:r>
              <a:endParaRPr lang="ja-JP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3994876" y="4967155"/>
            <a:ext cx="2870743" cy="306807"/>
            <a:chOff x="3562816" y="4611929"/>
            <a:chExt cx="2870743" cy="306807"/>
          </a:xfrm>
        </p:grpSpPr>
        <p:sp>
          <p:nvSpPr>
            <p:cNvPr id="86" name="Freeform 32"/>
            <p:cNvSpPr>
              <a:spLocks noChangeAspect="1"/>
            </p:cNvSpPr>
            <p:nvPr/>
          </p:nvSpPr>
          <p:spPr bwMode="gray">
            <a:xfrm>
              <a:off x="3562816" y="4611929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E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3" name="Freeform 32"/>
            <p:cNvSpPr>
              <a:spLocks noChangeAspect="1"/>
            </p:cNvSpPr>
            <p:nvPr/>
          </p:nvSpPr>
          <p:spPr bwMode="gray">
            <a:xfrm>
              <a:off x="4705319" y="4611929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bg1"/>
                  </a:solidFill>
                  <a:latin typeface="+mn-ea"/>
                </a:rPr>
                <a:t>Password Authentication </a:t>
              </a:r>
              <a:r>
                <a:rPr lang="ja-JP" altLang="en-US" sz="900" b="1" dirty="0" smtClean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bg1"/>
                  </a:solidFill>
                  <a:latin typeface="+mn-ea"/>
                </a:rPr>
                <a:t>D</a:t>
              </a:r>
              <a:endParaRPr lang="ja-JP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02" name="角丸四角形 101"/>
          <p:cNvSpPr/>
          <p:nvPr/>
        </p:nvSpPr>
        <p:spPr bwMode="auto">
          <a:xfrm>
            <a:off x="3983914" y="3161547"/>
            <a:ext cx="2880000" cy="32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1" name="角丸四角形 90"/>
          <p:cNvSpPr/>
          <p:nvPr/>
        </p:nvSpPr>
        <p:spPr bwMode="auto">
          <a:xfrm>
            <a:off x="3983914" y="3700024"/>
            <a:ext cx="2880000" cy="32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2" name="角丸四角形 91"/>
          <p:cNvSpPr/>
          <p:nvPr/>
        </p:nvSpPr>
        <p:spPr bwMode="auto">
          <a:xfrm>
            <a:off x="3983914" y="4595240"/>
            <a:ext cx="2880000" cy="32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1547580" y="2691556"/>
            <a:ext cx="1800000" cy="54000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A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1547580" y="3704695"/>
            <a:ext cx="1800000" cy="54000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B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1547580" y="4671966"/>
            <a:ext cx="1800000" cy="54000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C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760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右矢印 127"/>
          <p:cNvSpPr/>
          <p:nvPr/>
        </p:nvSpPr>
        <p:spPr bwMode="auto">
          <a:xfrm>
            <a:off x="3218956" y="4398454"/>
            <a:ext cx="3851600" cy="2089525"/>
          </a:xfrm>
          <a:prstGeom prst="rightArrow">
            <a:avLst>
              <a:gd name="adj1" fmla="val 79360"/>
              <a:gd name="adj2" fmla="val 52489"/>
            </a:avLst>
          </a:prstGeom>
          <a:solidFill>
            <a:schemeClr val="accent6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/>
          </a:p>
        </p:txBody>
      </p:sp>
      <p:sp>
        <p:nvSpPr>
          <p:cNvPr id="75" name="右矢印 74"/>
          <p:cNvSpPr/>
          <p:nvPr/>
        </p:nvSpPr>
        <p:spPr bwMode="auto">
          <a:xfrm>
            <a:off x="3216541" y="2047579"/>
            <a:ext cx="3851600" cy="2089525"/>
          </a:xfrm>
          <a:prstGeom prst="rightArrow">
            <a:avLst>
              <a:gd name="adj1" fmla="val 79360"/>
              <a:gd name="adj2" fmla="val 52489"/>
            </a:avLst>
          </a:prstGeom>
          <a:solidFill>
            <a:schemeClr val="accent6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/>
          </a:p>
        </p:txBody>
      </p:sp>
      <p:sp>
        <p:nvSpPr>
          <p:cNvPr id="81" name="正方形/長方形 80"/>
          <p:cNvSpPr/>
          <p:nvPr/>
        </p:nvSpPr>
        <p:spPr bwMode="auto">
          <a:xfrm>
            <a:off x="697819" y="2245919"/>
            <a:ext cx="2408262" cy="403256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Operation overview</a:t>
            </a:r>
            <a:r>
              <a:rPr lang="ja-JP" altLang="en-US" dirty="0" smtClean="0"/>
              <a:t>　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80359" y="783261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About Operation</a:t>
            </a:r>
          </a:p>
          <a:p>
            <a:pPr marL="180000" lvl="1" indent="0">
              <a:buNone/>
            </a:pPr>
            <a:r>
              <a:rPr lang="en-US" altLang="ja-JP" dirty="0" smtClean="0"/>
              <a:t>Operation is an execution unit in ITA.</a:t>
            </a:r>
          </a:p>
          <a:p>
            <a:pPr marL="180000" lvl="1" indent="0">
              <a:buNone/>
            </a:pPr>
            <a:r>
              <a:rPr lang="en-US" altLang="ja-JP" dirty="0" smtClean="0"/>
              <a:t>It is possible to manage execution history and execution schedule.</a:t>
            </a:r>
          </a:p>
          <a:p>
            <a:pPr marL="180000" lvl="1" indent="0">
              <a:buNone/>
            </a:pPr>
            <a:r>
              <a:rPr lang="en-US" altLang="ja-JP" dirty="0" smtClean="0"/>
              <a:t>For more information regarding using Operations, please see the </a:t>
            </a:r>
            <a:r>
              <a:rPr lang="en-US" altLang="ja-JP" dirty="0" smtClean="0">
                <a:hlinkClick r:id="rId3"/>
              </a:rPr>
              <a:t>Quick start</a:t>
            </a:r>
            <a:r>
              <a:rPr lang="en-US" altLang="ja-JP" dirty="0" smtClean="0"/>
              <a:t> guide.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230840" y="271602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IaC</a:t>
            </a:r>
            <a:r>
              <a:rPr lang="ja-JP" altLang="en-US" sz="1100" b="1" dirty="0" smtClean="0">
                <a:solidFill>
                  <a:srgbClr val="002060"/>
                </a:solidFill>
              </a:rPr>
              <a:t>①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3376923" y="2614510"/>
            <a:ext cx="2495946" cy="11480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243469" y="359064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IaC</a:t>
            </a:r>
            <a:r>
              <a:rPr lang="ja-JP" altLang="en-US" sz="1100" b="1" dirty="0" smtClean="0">
                <a:solidFill>
                  <a:srgbClr val="002060"/>
                </a:solidFill>
              </a:rPr>
              <a:t>②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2131817" y="3806351"/>
            <a:ext cx="846693" cy="616912"/>
            <a:chOff x="3626823" y="3711506"/>
            <a:chExt cx="846693" cy="616912"/>
          </a:xfrm>
        </p:grpSpPr>
        <p:sp>
          <p:nvSpPr>
            <p:cNvPr id="103" name="フローチャート: 書類 102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 smtClean="0"/>
                <a:t>……………………………</a:t>
              </a:r>
            </a:p>
            <a:p>
              <a:r>
                <a:rPr lang="en-US" altLang="ja-JP" sz="600" b="1" dirty="0" smtClean="0"/>
                <a:t>…………………</a:t>
              </a:r>
            </a:p>
            <a:p>
              <a:r>
                <a:rPr lang="en-US" altLang="ja-JP" sz="600" b="1" dirty="0" smtClean="0"/>
                <a:t>…………………………</a:t>
              </a:r>
            </a:p>
          </p:txBody>
        </p:sp>
        <p:sp>
          <p:nvSpPr>
            <p:cNvPr id="105" name="正方形/長方形 104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06" name="正方形/長方形 105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07" name="正方形/長方形 106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115" name="テキスト ボックス 114"/>
          <p:cNvSpPr txBox="1"/>
          <p:nvPr/>
        </p:nvSpPr>
        <p:spPr>
          <a:xfrm>
            <a:off x="2236367" y="4438682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IaC</a:t>
            </a:r>
            <a:r>
              <a:rPr lang="ja-JP" altLang="en-US" sz="1100" b="1" dirty="0" smtClean="0">
                <a:solidFill>
                  <a:srgbClr val="002060"/>
                </a:solidFill>
              </a:rPr>
              <a:t>③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grpSp>
        <p:nvGrpSpPr>
          <p:cNvPr id="116" name="グループ化 115"/>
          <p:cNvGrpSpPr/>
          <p:nvPr/>
        </p:nvGrpSpPr>
        <p:grpSpPr>
          <a:xfrm>
            <a:off x="2131397" y="2935399"/>
            <a:ext cx="846693" cy="616912"/>
            <a:chOff x="3626823" y="3711506"/>
            <a:chExt cx="846693" cy="616912"/>
          </a:xfrm>
        </p:grpSpPr>
        <p:sp>
          <p:nvSpPr>
            <p:cNvPr id="117" name="フローチャート: 書類 116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18" name="テキスト ボックス 117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 smtClean="0"/>
                <a:t>……………………………</a:t>
              </a:r>
            </a:p>
            <a:p>
              <a:r>
                <a:rPr lang="en-US" altLang="ja-JP" sz="600" b="1" dirty="0" smtClean="0"/>
                <a:t>…………………</a:t>
              </a:r>
            </a:p>
            <a:p>
              <a:r>
                <a:rPr lang="en-US" altLang="ja-JP" sz="600" b="1" dirty="0" smtClean="0"/>
                <a:t>…………………………</a:t>
              </a:r>
            </a:p>
          </p:txBody>
        </p:sp>
        <p:sp>
          <p:nvSpPr>
            <p:cNvPr id="119" name="正方形/長方形 118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0" name="正方形/長方形 119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1" name="正方形/長方形 120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grpSp>
        <p:nvGrpSpPr>
          <p:cNvPr id="122" name="グループ化 121"/>
          <p:cNvGrpSpPr/>
          <p:nvPr/>
        </p:nvGrpSpPr>
        <p:grpSpPr>
          <a:xfrm>
            <a:off x="2133880" y="4656155"/>
            <a:ext cx="846693" cy="616912"/>
            <a:chOff x="3626823" y="3711506"/>
            <a:chExt cx="846693" cy="616912"/>
          </a:xfrm>
        </p:grpSpPr>
        <p:sp>
          <p:nvSpPr>
            <p:cNvPr id="123" name="フローチャート: 書類 122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 smtClean="0"/>
                <a:t>……………………………</a:t>
              </a:r>
            </a:p>
            <a:p>
              <a:r>
                <a:rPr lang="en-US" altLang="ja-JP" sz="600" b="1" dirty="0" smtClean="0"/>
                <a:t>…………………</a:t>
              </a:r>
            </a:p>
            <a:p>
              <a:r>
                <a:rPr lang="en-US" altLang="ja-JP" sz="600" b="1" dirty="0" smtClean="0"/>
                <a:t>…………………………</a:t>
              </a:r>
            </a:p>
          </p:txBody>
        </p:sp>
        <p:sp>
          <p:nvSpPr>
            <p:cNvPr id="125" name="正方形/長方形 124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6" name="正方形/長方形 125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7" name="正方形/長方形 126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cxnSp>
        <p:nvCxnSpPr>
          <p:cNvPr id="76" name="直線コネクタ 75"/>
          <p:cNvCxnSpPr>
            <a:stCxn id="74" idx="6"/>
          </p:cNvCxnSpPr>
          <p:nvPr/>
        </p:nvCxnSpPr>
        <p:spPr bwMode="auto">
          <a:xfrm flipV="1">
            <a:off x="1648457" y="3203470"/>
            <a:ext cx="474271" cy="40681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フローチャート: 代替処理 65"/>
          <p:cNvSpPr/>
          <p:nvPr/>
        </p:nvSpPr>
        <p:spPr bwMode="auto">
          <a:xfrm>
            <a:off x="717293" y="2343730"/>
            <a:ext cx="1369265" cy="229584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  <a:latin typeface="+mn-ea"/>
              </a:rPr>
              <a:t>Symphony Class</a:t>
            </a:r>
          </a:p>
        </p:txBody>
      </p:sp>
      <p:sp>
        <p:nvSpPr>
          <p:cNvPr id="129" name="フローチャート : 結合子 94"/>
          <p:cNvSpPr/>
          <p:nvPr/>
        </p:nvSpPr>
        <p:spPr bwMode="auto">
          <a:xfrm>
            <a:off x="6866694" y="2380403"/>
            <a:ext cx="1836000" cy="1440000"/>
          </a:xfrm>
          <a:prstGeom prst="flowChartConnector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/>
                </a:solidFill>
              </a:rPr>
              <a:t>Target device A/B is set</a:t>
            </a:r>
            <a:endParaRPr lang="en-US" altLang="ja-JP" sz="1400" b="1" dirty="0">
              <a:solidFill>
                <a:schemeClr val="accent6"/>
              </a:solidFill>
            </a:endParaRPr>
          </a:p>
        </p:txBody>
      </p:sp>
      <p:sp>
        <p:nvSpPr>
          <p:cNvPr id="130" name="フローチャート : 結合子 94"/>
          <p:cNvSpPr/>
          <p:nvPr/>
        </p:nvSpPr>
        <p:spPr bwMode="auto">
          <a:xfrm>
            <a:off x="6866694" y="4705781"/>
            <a:ext cx="1836000" cy="1440000"/>
          </a:xfrm>
          <a:prstGeom prst="flowChartConnector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/>
                </a:solidFill>
              </a:rPr>
              <a:t>Target device C is set</a:t>
            </a:r>
          </a:p>
        </p:txBody>
      </p:sp>
      <p:grpSp>
        <p:nvGrpSpPr>
          <p:cNvPr id="5" name="グループ化 4"/>
          <p:cNvGrpSpPr/>
          <p:nvPr/>
        </p:nvGrpSpPr>
        <p:grpSpPr>
          <a:xfrm>
            <a:off x="880414" y="2693241"/>
            <a:ext cx="768043" cy="3345883"/>
            <a:chOff x="821635" y="2595276"/>
            <a:chExt cx="768043" cy="3345883"/>
          </a:xfrm>
        </p:grpSpPr>
        <p:sp>
          <p:nvSpPr>
            <p:cNvPr id="72" name="フローチャート : 論理積ゲート 90"/>
            <p:cNvSpPr/>
            <p:nvPr/>
          </p:nvSpPr>
          <p:spPr bwMode="auto">
            <a:xfrm rot="16200000">
              <a:off x="1033400" y="2464845"/>
              <a:ext cx="344513" cy="605376"/>
            </a:xfrm>
            <a:prstGeom prst="flowChartDelay">
              <a:avLst/>
            </a:prstGeom>
            <a:solidFill>
              <a:srgbClr val="002B62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</a:rPr>
                <a:t>start</a:t>
              </a:r>
              <a:endParaRPr lang="ja-JP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3" name="フローチャート : 論理積ゲート 91"/>
            <p:cNvSpPr/>
            <p:nvPr/>
          </p:nvSpPr>
          <p:spPr bwMode="auto">
            <a:xfrm rot="5400000">
              <a:off x="1025656" y="5452999"/>
              <a:ext cx="360000" cy="616320"/>
            </a:xfrm>
            <a:prstGeom prst="flowChartDelay">
              <a:avLst/>
            </a:prstGeom>
            <a:solidFill>
              <a:srgbClr val="002B62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270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bg1"/>
                  </a:solidFill>
                </a:rPr>
                <a:t>end</a:t>
              </a:r>
              <a:endParaRPr lang="ja-JP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4" name="フローチャート : 結合子 94"/>
            <p:cNvSpPr/>
            <p:nvPr/>
          </p:nvSpPr>
          <p:spPr bwMode="auto">
            <a:xfrm>
              <a:off x="821635" y="3179010"/>
              <a:ext cx="768043" cy="666627"/>
            </a:xfrm>
            <a:prstGeom prst="flowChartConnector">
              <a:avLst/>
            </a:prstGeom>
            <a:solidFill>
              <a:srgbClr val="002B62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000" b="1" dirty="0" smtClean="0">
                  <a:solidFill>
                    <a:schemeClr val="bg1"/>
                  </a:solidFill>
                </a:rPr>
                <a:t>Movement</a:t>
              </a:r>
              <a:r>
                <a:rPr kumimoji="1" lang="ja-JP" altLang="en-US" sz="1000" b="1" dirty="0" smtClean="0">
                  <a:solidFill>
                    <a:schemeClr val="bg1"/>
                  </a:solidFill>
                </a:rPr>
                <a:t>①</a:t>
              </a:r>
            </a:p>
          </p:txBody>
        </p:sp>
        <p:cxnSp>
          <p:nvCxnSpPr>
            <p:cNvPr id="80" name="直線コネクタ 79"/>
            <p:cNvCxnSpPr/>
            <p:nvPr/>
          </p:nvCxnSpPr>
          <p:spPr bwMode="auto">
            <a:xfrm flipV="1">
              <a:off x="1204651" y="5170167"/>
              <a:ext cx="2010" cy="470708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8" name="直線コネクタ 87"/>
            <p:cNvCxnSpPr/>
            <p:nvPr/>
          </p:nvCxnSpPr>
          <p:spPr bwMode="auto">
            <a:xfrm flipV="1">
              <a:off x="1204035" y="4561476"/>
              <a:ext cx="3242" cy="5950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6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3" name="フローチャート : 結合子 94"/>
            <p:cNvSpPr/>
            <p:nvPr/>
          </p:nvSpPr>
          <p:spPr bwMode="auto">
            <a:xfrm>
              <a:off x="821635" y="4073682"/>
              <a:ext cx="768043" cy="666627"/>
            </a:xfrm>
            <a:prstGeom prst="flowChartConnector">
              <a:avLst/>
            </a:prstGeom>
            <a:solidFill>
              <a:srgbClr val="002B62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000" b="1" dirty="0" smtClean="0">
                  <a:solidFill>
                    <a:schemeClr val="bg1"/>
                  </a:solidFill>
                </a:rPr>
                <a:t>Movement</a:t>
              </a:r>
              <a:r>
                <a:rPr kumimoji="1" lang="ja-JP" altLang="en-US" sz="1000" b="1" dirty="0" smtClean="0">
                  <a:solidFill>
                    <a:schemeClr val="bg1"/>
                  </a:solidFill>
                </a:rPr>
                <a:t>②</a:t>
              </a:r>
            </a:p>
          </p:txBody>
        </p:sp>
        <p:cxnSp>
          <p:nvCxnSpPr>
            <p:cNvPr id="86" name="直線コネクタ 85"/>
            <p:cNvCxnSpPr/>
            <p:nvPr/>
          </p:nvCxnSpPr>
          <p:spPr bwMode="auto">
            <a:xfrm flipV="1">
              <a:off x="1203329" y="2871996"/>
              <a:ext cx="4655" cy="32861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直線コネクタ 86"/>
            <p:cNvCxnSpPr/>
            <p:nvPr/>
          </p:nvCxnSpPr>
          <p:spPr bwMode="auto">
            <a:xfrm flipV="1">
              <a:off x="1203329" y="3796308"/>
              <a:ext cx="4655" cy="32861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9" name="グループ化 88"/>
          <p:cNvGrpSpPr/>
          <p:nvPr/>
        </p:nvGrpSpPr>
        <p:grpSpPr>
          <a:xfrm>
            <a:off x="2131397" y="5517547"/>
            <a:ext cx="846693" cy="616912"/>
            <a:chOff x="3626823" y="3711506"/>
            <a:chExt cx="846693" cy="616912"/>
          </a:xfrm>
        </p:grpSpPr>
        <p:sp>
          <p:nvSpPr>
            <p:cNvPr id="90" name="フローチャート: 書類 89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93" name="テキスト ボックス 92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 smtClean="0"/>
                <a:t>……………………………</a:t>
              </a:r>
            </a:p>
            <a:p>
              <a:r>
                <a:rPr lang="en-US" altLang="ja-JP" sz="600" b="1" dirty="0" smtClean="0"/>
                <a:t>…………………</a:t>
              </a:r>
            </a:p>
            <a:p>
              <a:r>
                <a:rPr lang="en-US" altLang="ja-JP" sz="600" b="1" dirty="0" smtClean="0"/>
                <a:t>…………………………</a:t>
              </a:r>
            </a:p>
          </p:txBody>
        </p:sp>
        <p:sp>
          <p:nvSpPr>
            <p:cNvPr id="94" name="正方形/長方形 93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95" name="正方形/長方形 94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96" name="正方形/長方形 95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108" name="テキスト ボックス 107"/>
          <p:cNvSpPr txBox="1"/>
          <p:nvPr/>
        </p:nvSpPr>
        <p:spPr>
          <a:xfrm>
            <a:off x="2247048" y="528898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IaC</a:t>
            </a:r>
            <a:r>
              <a:rPr lang="ja-JP" altLang="en-US" sz="1100" b="1" dirty="0">
                <a:solidFill>
                  <a:srgbClr val="002060"/>
                </a:solidFill>
              </a:rPr>
              <a:t>④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cxnSp>
        <p:nvCxnSpPr>
          <p:cNvPr id="109" name="直線コネクタ 108"/>
          <p:cNvCxnSpPr>
            <a:stCxn id="74" idx="6"/>
            <a:endCxn id="104" idx="1"/>
          </p:cNvCxnSpPr>
          <p:nvPr/>
        </p:nvCxnSpPr>
        <p:spPr bwMode="auto">
          <a:xfrm>
            <a:off x="1648457" y="3610289"/>
            <a:ext cx="483360" cy="48875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0" name="直線コネクタ 109"/>
          <p:cNvCxnSpPr>
            <a:stCxn id="74" idx="6"/>
            <a:endCxn id="124" idx="1"/>
          </p:cNvCxnSpPr>
          <p:nvPr/>
        </p:nvCxnSpPr>
        <p:spPr bwMode="auto">
          <a:xfrm>
            <a:off x="1648457" y="3610289"/>
            <a:ext cx="485423" cy="133856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7" name="直線コネクタ 76"/>
          <p:cNvCxnSpPr>
            <a:stCxn id="63" idx="6"/>
            <a:endCxn id="123" idx="1"/>
          </p:cNvCxnSpPr>
          <p:nvPr/>
        </p:nvCxnSpPr>
        <p:spPr bwMode="auto">
          <a:xfrm>
            <a:off x="1648457" y="4504961"/>
            <a:ext cx="485423" cy="45965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直線コネクタ 77"/>
          <p:cNvCxnSpPr>
            <a:stCxn id="63" idx="6"/>
            <a:endCxn id="93" idx="1"/>
          </p:cNvCxnSpPr>
          <p:nvPr/>
        </p:nvCxnSpPr>
        <p:spPr bwMode="auto">
          <a:xfrm>
            <a:off x="1648457" y="4504961"/>
            <a:ext cx="482940" cy="130528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26" name="グループ化 25"/>
          <p:cNvGrpSpPr>
            <a:grpSpLocks noChangeAspect="1"/>
          </p:cNvGrpSpPr>
          <p:nvPr/>
        </p:nvGrpSpPr>
        <p:grpSpPr bwMode="gray">
          <a:xfrm>
            <a:off x="3514195" y="2980676"/>
            <a:ext cx="400636" cy="689614"/>
            <a:chOff x="5936838" y="1169393"/>
            <a:chExt cx="484187" cy="833438"/>
          </a:xfrm>
        </p:grpSpPr>
        <p:sp>
          <p:nvSpPr>
            <p:cNvPr id="27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" name="フリーフォーム 27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sp>
        <p:nvSpPr>
          <p:cNvPr id="29" name="テキスト ボックス 28"/>
          <p:cNvSpPr txBox="1"/>
          <p:nvPr/>
        </p:nvSpPr>
        <p:spPr>
          <a:xfrm>
            <a:off x="3300767" y="2637688"/>
            <a:ext cx="13067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00" b="1" dirty="0" smtClean="0">
                <a:solidFill>
                  <a:srgbClr val="002060"/>
                </a:solidFill>
              </a:rPr>
              <a:t>Target Device </a:t>
            </a:r>
            <a:r>
              <a:rPr kumimoji="1" lang="en-US" altLang="ja-JP" sz="900" b="1" dirty="0" smtClean="0">
                <a:solidFill>
                  <a:srgbClr val="002060"/>
                </a:solidFill>
              </a:rPr>
              <a:t>A/B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548715" y="2620264"/>
            <a:ext cx="13564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2060"/>
                </a:solidFill>
              </a:rPr>
              <a:t>Parameter</a:t>
            </a:r>
            <a:r>
              <a:rPr lang="en-US" altLang="ja-JP" sz="1100" b="1" dirty="0" smtClean="0">
                <a:solidFill>
                  <a:srgbClr val="002060"/>
                </a:solidFill>
              </a:rPr>
              <a:t> </a:t>
            </a:r>
            <a:r>
              <a:rPr lang="en-US" altLang="ja-JP" sz="1000" b="1" dirty="0" smtClean="0">
                <a:solidFill>
                  <a:srgbClr val="002060"/>
                </a:solidFill>
              </a:rPr>
              <a:t>sheet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sp>
        <p:nvSpPr>
          <p:cNvPr id="100" name="フローチャート: 代替処理 99"/>
          <p:cNvSpPr/>
          <p:nvPr/>
        </p:nvSpPr>
        <p:spPr bwMode="auto">
          <a:xfrm>
            <a:off x="3376923" y="2346367"/>
            <a:ext cx="1369265" cy="229584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Operation X</a:t>
            </a:r>
          </a:p>
        </p:txBody>
      </p:sp>
      <p:grpSp>
        <p:nvGrpSpPr>
          <p:cNvPr id="82" name="グループ化 81"/>
          <p:cNvGrpSpPr>
            <a:grpSpLocks noChangeAspect="1"/>
          </p:cNvGrpSpPr>
          <p:nvPr/>
        </p:nvGrpSpPr>
        <p:grpSpPr bwMode="gray">
          <a:xfrm>
            <a:off x="4017124" y="2990656"/>
            <a:ext cx="283147" cy="691688"/>
            <a:chOff x="3206750" y="927100"/>
            <a:chExt cx="444501" cy="1085851"/>
          </a:xfrm>
        </p:grpSpPr>
        <p:sp>
          <p:nvSpPr>
            <p:cNvPr id="83" name="フリーフォーム 82"/>
            <p:cNvSpPr>
              <a:spLocks/>
            </p:cNvSpPr>
            <p:nvPr/>
          </p:nvSpPr>
          <p:spPr bwMode="gray">
            <a:xfrm>
              <a:off x="3206750" y="927100"/>
              <a:ext cx="444501" cy="1085851"/>
            </a:xfrm>
            <a:custGeom>
              <a:avLst/>
              <a:gdLst>
                <a:gd name="connsiteX0" fmla="*/ 430213 w 444501"/>
                <a:gd name="connsiteY0" fmla="*/ 1023938 h 1085851"/>
                <a:gd name="connsiteX1" fmla="*/ 417835 w 444501"/>
                <a:gd name="connsiteY1" fmla="*/ 1070220 h 1085851"/>
                <a:gd name="connsiteX2" fmla="*/ 397410 w 444501"/>
                <a:gd name="connsiteY2" fmla="*/ 1085851 h 1085851"/>
                <a:gd name="connsiteX3" fmla="*/ 340778 w 444501"/>
                <a:gd name="connsiteY3" fmla="*/ 1085851 h 1085851"/>
                <a:gd name="connsiteX4" fmla="*/ 320044 w 444501"/>
                <a:gd name="connsiteY4" fmla="*/ 1070220 h 1085851"/>
                <a:gd name="connsiteX5" fmla="*/ 307975 w 444501"/>
                <a:gd name="connsiteY5" fmla="*/ 1024245 h 1085851"/>
                <a:gd name="connsiteX6" fmla="*/ 428666 w 444501"/>
                <a:gd name="connsiteY6" fmla="*/ 1024245 h 1085851"/>
                <a:gd name="connsiteX7" fmla="*/ 430213 w 444501"/>
                <a:gd name="connsiteY7" fmla="*/ 1023938 h 1085851"/>
                <a:gd name="connsiteX8" fmla="*/ 14288 w 444501"/>
                <a:gd name="connsiteY8" fmla="*/ 1023938 h 1085851"/>
                <a:gd name="connsiteX9" fmla="*/ 16454 w 444501"/>
                <a:gd name="connsiteY9" fmla="*/ 1024245 h 1085851"/>
                <a:gd name="connsiteX10" fmla="*/ 136526 w 444501"/>
                <a:gd name="connsiteY10" fmla="*/ 1024245 h 1085851"/>
                <a:gd name="connsiteX11" fmla="*/ 124457 w 444501"/>
                <a:gd name="connsiteY11" fmla="*/ 1070220 h 1085851"/>
                <a:gd name="connsiteX12" fmla="*/ 103723 w 444501"/>
                <a:gd name="connsiteY12" fmla="*/ 1085851 h 1085851"/>
                <a:gd name="connsiteX13" fmla="*/ 47091 w 444501"/>
                <a:gd name="connsiteY13" fmla="*/ 1085851 h 1085851"/>
                <a:gd name="connsiteX14" fmla="*/ 26667 w 444501"/>
                <a:gd name="connsiteY14" fmla="*/ 1070220 h 1085851"/>
                <a:gd name="connsiteX15" fmla="*/ 14288 w 444501"/>
                <a:gd name="connsiteY15" fmla="*/ 1023938 h 1085851"/>
                <a:gd name="connsiteX16" fmla="*/ 363037 w 444501"/>
                <a:gd name="connsiteY16" fmla="*/ 0 h 1085851"/>
                <a:gd name="connsiteX17" fmla="*/ 428208 w 444501"/>
                <a:gd name="connsiteY17" fmla="*/ 0 h 1085851"/>
                <a:gd name="connsiteX18" fmla="*/ 444501 w 444501"/>
                <a:gd name="connsiteY18" fmla="*/ 16324 h 1085851"/>
                <a:gd name="connsiteX19" fmla="*/ 444501 w 444501"/>
                <a:gd name="connsiteY19" fmla="*/ 991739 h 1085851"/>
                <a:gd name="connsiteX20" fmla="*/ 428208 w 444501"/>
                <a:gd name="connsiteY20" fmla="*/ 1008063 h 1085851"/>
                <a:gd name="connsiteX21" fmla="*/ 134938 w 444501"/>
                <a:gd name="connsiteY21" fmla="*/ 1008063 h 1085851"/>
                <a:gd name="connsiteX22" fmla="*/ 134938 w 444501"/>
                <a:gd name="connsiteY22" fmla="*/ 730561 h 1085851"/>
                <a:gd name="connsiteX23" fmla="*/ 361193 w 444501"/>
                <a:gd name="connsiteY23" fmla="*/ 314153 h 1085851"/>
                <a:gd name="connsiteX24" fmla="*/ 363037 w 444501"/>
                <a:gd name="connsiteY24" fmla="*/ 306146 h 1085851"/>
                <a:gd name="connsiteX25" fmla="*/ 363037 w 444501"/>
                <a:gd name="connsiteY25" fmla="*/ 0 h 1085851"/>
                <a:gd name="connsiteX26" fmla="*/ 16310 w 444501"/>
                <a:gd name="connsiteY26" fmla="*/ 0 h 1085851"/>
                <a:gd name="connsiteX27" fmla="*/ 330200 w 444501"/>
                <a:gd name="connsiteY27" fmla="*/ 0 h 1085851"/>
                <a:gd name="connsiteX28" fmla="*/ 330200 w 444501"/>
                <a:gd name="connsiteY28" fmla="*/ 302142 h 1085851"/>
                <a:gd name="connsiteX29" fmla="*/ 104015 w 444501"/>
                <a:gd name="connsiteY29" fmla="*/ 718857 h 1085851"/>
                <a:gd name="connsiteX30" fmla="*/ 101861 w 444501"/>
                <a:gd name="connsiteY30" fmla="*/ 726557 h 1085851"/>
                <a:gd name="connsiteX31" fmla="*/ 101861 w 444501"/>
                <a:gd name="connsiteY31" fmla="*/ 1008063 h 1085851"/>
                <a:gd name="connsiteX32" fmla="*/ 16310 w 444501"/>
                <a:gd name="connsiteY32" fmla="*/ 1008063 h 1085851"/>
                <a:gd name="connsiteX33" fmla="*/ 0 w 444501"/>
                <a:gd name="connsiteY33" fmla="*/ 991739 h 1085851"/>
                <a:gd name="connsiteX34" fmla="*/ 0 w 444501"/>
                <a:gd name="connsiteY34" fmla="*/ 16324 h 1085851"/>
                <a:gd name="connsiteX35" fmla="*/ 16310 w 444501"/>
                <a:gd name="connsiteY35" fmla="*/ 0 h 1085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4501" h="1085851">
                  <a:moveTo>
                    <a:pt x="430213" y="1023938"/>
                  </a:moveTo>
                  <a:cubicBezTo>
                    <a:pt x="430213" y="1023938"/>
                    <a:pt x="430213" y="1023938"/>
                    <a:pt x="417835" y="1070220"/>
                  </a:cubicBezTo>
                  <a:cubicBezTo>
                    <a:pt x="415668" y="1078802"/>
                    <a:pt x="406384" y="1085851"/>
                    <a:pt x="397410" y="1085851"/>
                  </a:cubicBezTo>
                  <a:cubicBezTo>
                    <a:pt x="397410" y="1085851"/>
                    <a:pt x="397410" y="1085851"/>
                    <a:pt x="340778" y="1085851"/>
                  </a:cubicBezTo>
                  <a:cubicBezTo>
                    <a:pt x="331804" y="1085851"/>
                    <a:pt x="322520" y="1078802"/>
                    <a:pt x="320044" y="1070220"/>
                  </a:cubicBezTo>
                  <a:cubicBezTo>
                    <a:pt x="320044" y="1070220"/>
                    <a:pt x="320044" y="1070220"/>
                    <a:pt x="307975" y="1024245"/>
                  </a:cubicBezTo>
                  <a:cubicBezTo>
                    <a:pt x="307975" y="1024245"/>
                    <a:pt x="307975" y="1024245"/>
                    <a:pt x="428666" y="1024245"/>
                  </a:cubicBezTo>
                  <a:cubicBezTo>
                    <a:pt x="429285" y="1024245"/>
                    <a:pt x="429594" y="1023938"/>
                    <a:pt x="430213" y="1023938"/>
                  </a:cubicBezTo>
                  <a:close/>
                  <a:moveTo>
                    <a:pt x="14288" y="1023938"/>
                  </a:moveTo>
                  <a:cubicBezTo>
                    <a:pt x="15217" y="1023938"/>
                    <a:pt x="15835" y="1024245"/>
                    <a:pt x="16454" y="1024245"/>
                  </a:cubicBezTo>
                  <a:lnTo>
                    <a:pt x="136526" y="1024245"/>
                  </a:lnTo>
                  <a:cubicBezTo>
                    <a:pt x="136526" y="1024245"/>
                    <a:pt x="136526" y="1024245"/>
                    <a:pt x="124457" y="1070220"/>
                  </a:cubicBezTo>
                  <a:cubicBezTo>
                    <a:pt x="121981" y="1078802"/>
                    <a:pt x="113007" y="1085851"/>
                    <a:pt x="103723" y="1085851"/>
                  </a:cubicBezTo>
                  <a:cubicBezTo>
                    <a:pt x="103723" y="1085851"/>
                    <a:pt x="103723" y="1085851"/>
                    <a:pt x="47091" y="1085851"/>
                  </a:cubicBezTo>
                  <a:cubicBezTo>
                    <a:pt x="38117" y="1085851"/>
                    <a:pt x="28833" y="1078802"/>
                    <a:pt x="26667" y="1070220"/>
                  </a:cubicBezTo>
                  <a:cubicBezTo>
                    <a:pt x="26667" y="1070220"/>
                    <a:pt x="26667" y="1070220"/>
                    <a:pt x="14288" y="1023938"/>
                  </a:cubicBezTo>
                  <a:close/>
                  <a:moveTo>
                    <a:pt x="363037" y="0"/>
                  </a:moveTo>
                  <a:cubicBezTo>
                    <a:pt x="363037" y="0"/>
                    <a:pt x="363037" y="0"/>
                    <a:pt x="428208" y="0"/>
                  </a:cubicBezTo>
                  <a:cubicBezTo>
                    <a:pt x="437431" y="0"/>
                    <a:pt x="444501" y="7392"/>
                    <a:pt x="444501" y="16324"/>
                  </a:cubicBezTo>
                  <a:cubicBezTo>
                    <a:pt x="444501" y="16324"/>
                    <a:pt x="444501" y="16324"/>
                    <a:pt x="444501" y="991739"/>
                  </a:cubicBezTo>
                  <a:cubicBezTo>
                    <a:pt x="444501" y="1000671"/>
                    <a:pt x="437431" y="1008063"/>
                    <a:pt x="428208" y="1008063"/>
                  </a:cubicBezTo>
                  <a:cubicBezTo>
                    <a:pt x="428208" y="1008063"/>
                    <a:pt x="428208" y="1008063"/>
                    <a:pt x="134938" y="1008063"/>
                  </a:cubicBezTo>
                  <a:cubicBezTo>
                    <a:pt x="134938" y="1008063"/>
                    <a:pt x="134938" y="1008063"/>
                    <a:pt x="134938" y="730561"/>
                  </a:cubicBezTo>
                  <a:cubicBezTo>
                    <a:pt x="134938" y="730561"/>
                    <a:pt x="134938" y="730561"/>
                    <a:pt x="361193" y="314153"/>
                  </a:cubicBezTo>
                  <a:cubicBezTo>
                    <a:pt x="362422" y="311689"/>
                    <a:pt x="363037" y="308917"/>
                    <a:pt x="363037" y="306146"/>
                  </a:cubicBezTo>
                  <a:cubicBezTo>
                    <a:pt x="363037" y="306146"/>
                    <a:pt x="363037" y="306146"/>
                    <a:pt x="363037" y="0"/>
                  </a:cubicBezTo>
                  <a:close/>
                  <a:moveTo>
                    <a:pt x="16310" y="0"/>
                  </a:moveTo>
                  <a:cubicBezTo>
                    <a:pt x="16310" y="0"/>
                    <a:pt x="16310" y="0"/>
                    <a:pt x="330200" y="0"/>
                  </a:cubicBezTo>
                  <a:cubicBezTo>
                    <a:pt x="330200" y="0"/>
                    <a:pt x="330200" y="0"/>
                    <a:pt x="330200" y="302142"/>
                  </a:cubicBezTo>
                  <a:cubicBezTo>
                    <a:pt x="330200" y="302142"/>
                    <a:pt x="330200" y="302142"/>
                    <a:pt x="104015" y="718857"/>
                  </a:cubicBezTo>
                  <a:cubicBezTo>
                    <a:pt x="102784" y="721013"/>
                    <a:pt x="101861" y="723785"/>
                    <a:pt x="101861" y="726557"/>
                  </a:cubicBezTo>
                  <a:lnTo>
                    <a:pt x="101861" y="1008063"/>
                  </a:lnTo>
                  <a:cubicBezTo>
                    <a:pt x="101861" y="1008063"/>
                    <a:pt x="101861" y="1008063"/>
                    <a:pt x="16310" y="1008063"/>
                  </a:cubicBezTo>
                  <a:cubicBezTo>
                    <a:pt x="7386" y="1008063"/>
                    <a:pt x="0" y="1000671"/>
                    <a:pt x="0" y="991739"/>
                  </a:cubicBezTo>
                  <a:cubicBezTo>
                    <a:pt x="0" y="991739"/>
                    <a:pt x="0" y="991739"/>
                    <a:pt x="0" y="16324"/>
                  </a:cubicBezTo>
                  <a:cubicBezTo>
                    <a:pt x="0" y="7392"/>
                    <a:pt x="7386" y="0"/>
                    <a:pt x="163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84" name="フリーフォーム 83"/>
            <p:cNvSpPr>
              <a:spLocks/>
            </p:cNvSpPr>
            <p:nvPr/>
          </p:nvSpPr>
          <p:spPr bwMode="gray">
            <a:xfrm>
              <a:off x="3279775" y="982663"/>
              <a:ext cx="185738" cy="112713"/>
            </a:xfrm>
            <a:custGeom>
              <a:avLst/>
              <a:gdLst>
                <a:gd name="connsiteX0" fmla="*/ 16325 w 185738"/>
                <a:gd name="connsiteY0" fmla="*/ 79375 h 112713"/>
                <a:gd name="connsiteX1" fmla="*/ 169413 w 185738"/>
                <a:gd name="connsiteY1" fmla="*/ 79375 h 112713"/>
                <a:gd name="connsiteX2" fmla="*/ 185738 w 185738"/>
                <a:gd name="connsiteY2" fmla="*/ 96044 h 112713"/>
                <a:gd name="connsiteX3" fmla="*/ 169413 w 185738"/>
                <a:gd name="connsiteY3" fmla="*/ 112713 h 112713"/>
                <a:gd name="connsiteX4" fmla="*/ 16325 w 185738"/>
                <a:gd name="connsiteY4" fmla="*/ 112713 h 112713"/>
                <a:gd name="connsiteX5" fmla="*/ 0 w 185738"/>
                <a:gd name="connsiteY5" fmla="*/ 96044 h 112713"/>
                <a:gd name="connsiteX6" fmla="*/ 16325 w 185738"/>
                <a:gd name="connsiteY6" fmla="*/ 79375 h 112713"/>
                <a:gd name="connsiteX7" fmla="*/ 16325 w 185738"/>
                <a:gd name="connsiteY7" fmla="*/ 0 h 112713"/>
                <a:gd name="connsiteX8" fmla="*/ 169413 w 185738"/>
                <a:gd name="connsiteY8" fmla="*/ 0 h 112713"/>
                <a:gd name="connsiteX9" fmla="*/ 185738 w 185738"/>
                <a:gd name="connsiteY9" fmla="*/ 15875 h 112713"/>
                <a:gd name="connsiteX10" fmla="*/ 169413 w 185738"/>
                <a:gd name="connsiteY10" fmla="*/ 31750 h 112713"/>
                <a:gd name="connsiteX11" fmla="*/ 16325 w 185738"/>
                <a:gd name="connsiteY11" fmla="*/ 31750 h 112713"/>
                <a:gd name="connsiteX12" fmla="*/ 0 w 185738"/>
                <a:gd name="connsiteY12" fmla="*/ 15875 h 112713"/>
                <a:gd name="connsiteX13" fmla="*/ 16325 w 185738"/>
                <a:gd name="connsiteY13" fmla="*/ 0 h 112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5738" h="112713">
                  <a:moveTo>
                    <a:pt x="16325" y="79375"/>
                  </a:moveTo>
                  <a:cubicBezTo>
                    <a:pt x="169413" y="79375"/>
                    <a:pt x="169413" y="79375"/>
                    <a:pt x="169413" y="79375"/>
                  </a:cubicBezTo>
                  <a:cubicBezTo>
                    <a:pt x="178346" y="79375"/>
                    <a:pt x="185738" y="86609"/>
                    <a:pt x="185738" y="96044"/>
                  </a:cubicBezTo>
                  <a:cubicBezTo>
                    <a:pt x="185738" y="105165"/>
                    <a:pt x="178346" y="112713"/>
                    <a:pt x="169413" y="112713"/>
                  </a:cubicBezTo>
                  <a:cubicBezTo>
                    <a:pt x="16325" y="112713"/>
                    <a:pt x="16325" y="112713"/>
                    <a:pt x="16325" y="112713"/>
                  </a:cubicBezTo>
                  <a:cubicBezTo>
                    <a:pt x="7085" y="112713"/>
                    <a:pt x="0" y="105165"/>
                    <a:pt x="0" y="96044"/>
                  </a:cubicBezTo>
                  <a:cubicBezTo>
                    <a:pt x="0" y="86609"/>
                    <a:pt x="7085" y="79375"/>
                    <a:pt x="16325" y="79375"/>
                  </a:cubicBezTo>
                  <a:close/>
                  <a:moveTo>
                    <a:pt x="16325" y="0"/>
                  </a:moveTo>
                  <a:cubicBezTo>
                    <a:pt x="169413" y="0"/>
                    <a:pt x="169413" y="0"/>
                    <a:pt x="169413" y="0"/>
                  </a:cubicBezTo>
                  <a:cubicBezTo>
                    <a:pt x="178346" y="0"/>
                    <a:pt x="185738" y="7189"/>
                    <a:pt x="185738" y="15875"/>
                  </a:cubicBezTo>
                  <a:cubicBezTo>
                    <a:pt x="185738" y="24861"/>
                    <a:pt x="178346" y="31750"/>
                    <a:pt x="169413" y="31750"/>
                  </a:cubicBezTo>
                  <a:cubicBezTo>
                    <a:pt x="16325" y="31750"/>
                    <a:pt x="16325" y="31750"/>
                    <a:pt x="16325" y="31750"/>
                  </a:cubicBezTo>
                  <a:cubicBezTo>
                    <a:pt x="7085" y="31750"/>
                    <a:pt x="0" y="24861"/>
                    <a:pt x="0" y="15875"/>
                  </a:cubicBezTo>
                  <a:cubicBezTo>
                    <a:pt x="0" y="7189"/>
                    <a:pt x="7085" y="0"/>
                    <a:pt x="163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aphicFrame>
        <p:nvGraphicFramePr>
          <p:cNvPr id="97" name="表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131560"/>
              </p:ext>
            </p:extLst>
          </p:nvPr>
        </p:nvGraphicFramePr>
        <p:xfrm>
          <a:off x="4499877" y="2944517"/>
          <a:ext cx="1252622" cy="717869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418"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P1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P2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P3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/>
                        <a:t>…</a:t>
                      </a:r>
                      <a:endParaRPr kumimoji="1" lang="ja-JP" altLang="en-US" sz="900" dirty="0" smtClean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659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b="1" dirty="0" smtClean="0"/>
                        <a:t>A</a:t>
                      </a:r>
                      <a:endParaRPr kumimoji="1" lang="ja-JP" altLang="en-US" sz="900" b="1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9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b="1" dirty="0" smtClean="0"/>
                        <a:t>B</a:t>
                      </a:r>
                      <a:endParaRPr kumimoji="1" lang="ja-JP" altLang="en-US" sz="900" b="1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1" name="角丸四角形 130"/>
          <p:cNvSpPr/>
          <p:nvPr/>
        </p:nvSpPr>
        <p:spPr bwMode="auto">
          <a:xfrm>
            <a:off x="4508321" y="3253404"/>
            <a:ext cx="1255921" cy="39669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5" name="正方形/長方形 64"/>
          <p:cNvSpPr/>
          <p:nvPr/>
        </p:nvSpPr>
        <p:spPr bwMode="auto">
          <a:xfrm>
            <a:off x="3406071" y="4991789"/>
            <a:ext cx="2497896" cy="113486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7" name="フローチャート: 代替処理 66"/>
          <p:cNvSpPr/>
          <p:nvPr/>
        </p:nvSpPr>
        <p:spPr bwMode="auto">
          <a:xfrm>
            <a:off x="3406071" y="4719380"/>
            <a:ext cx="1369265" cy="229584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Operation Y</a:t>
            </a: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3343540" y="5022199"/>
            <a:ext cx="12538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2060"/>
                </a:solidFill>
              </a:rPr>
              <a:t>Target Device </a:t>
            </a:r>
            <a:r>
              <a:rPr kumimoji="1" lang="en-US" altLang="ja-JP" sz="1000" b="1" dirty="0" smtClean="0">
                <a:solidFill>
                  <a:srgbClr val="002060"/>
                </a:solidFill>
              </a:rPr>
              <a:t>C</a:t>
            </a:r>
          </a:p>
        </p:txBody>
      </p:sp>
      <p:grpSp>
        <p:nvGrpSpPr>
          <p:cNvPr id="99" name="グループ化 98"/>
          <p:cNvGrpSpPr>
            <a:grpSpLocks noChangeAspect="1"/>
          </p:cNvGrpSpPr>
          <p:nvPr/>
        </p:nvGrpSpPr>
        <p:grpSpPr bwMode="gray">
          <a:xfrm>
            <a:off x="3663092" y="5332394"/>
            <a:ext cx="400636" cy="689614"/>
            <a:chOff x="5936838" y="1169393"/>
            <a:chExt cx="484187" cy="833438"/>
          </a:xfrm>
        </p:grpSpPr>
        <p:sp>
          <p:nvSpPr>
            <p:cNvPr id="101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" name="フリーフォーム 101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sp>
        <p:nvSpPr>
          <p:cNvPr id="61" name="テキスト ボックス 60"/>
          <p:cNvSpPr txBox="1"/>
          <p:nvPr/>
        </p:nvSpPr>
        <p:spPr>
          <a:xfrm>
            <a:off x="4499437" y="5032632"/>
            <a:ext cx="13163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2060"/>
                </a:solidFill>
              </a:rPr>
              <a:t>Parameter sheet</a:t>
            </a:r>
            <a:endParaRPr kumimoji="1" lang="en-US" altLang="ja-JP" sz="1000" b="1" dirty="0" smtClean="0">
              <a:solidFill>
                <a:srgbClr val="002060"/>
              </a:solidFill>
            </a:endParaRPr>
          </a:p>
        </p:txBody>
      </p:sp>
      <p:graphicFrame>
        <p:nvGraphicFramePr>
          <p:cNvPr id="98" name="表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269935"/>
              </p:ext>
            </p:extLst>
          </p:nvPr>
        </p:nvGraphicFramePr>
        <p:xfrm>
          <a:off x="4427368" y="5375241"/>
          <a:ext cx="1273309" cy="496979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228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418"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P1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P2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P3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/>
                        <a:t>…</a:t>
                      </a:r>
                      <a:endParaRPr kumimoji="1" lang="ja-JP" altLang="en-US" sz="900" dirty="0" smtClean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659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b="1" dirty="0" smtClean="0"/>
                        <a:t>C</a:t>
                      </a:r>
                      <a:endParaRPr kumimoji="1" lang="ja-JP" altLang="en-US" sz="900" b="1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3" name="角丸四角形 132"/>
          <p:cNvSpPr/>
          <p:nvPr/>
        </p:nvSpPr>
        <p:spPr bwMode="auto">
          <a:xfrm>
            <a:off x="4432863" y="5690989"/>
            <a:ext cx="1250626" cy="19478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09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40" y="3933070"/>
            <a:ext cx="5400750" cy="258605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22" y="3092742"/>
            <a:ext cx="2910306" cy="233829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ER Diagram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80359" y="783261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ER Diagram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Users can see an ER Diagram by going to the "Basic console" menu group &gt;&gt; "ER </a:t>
            </a:r>
            <a:r>
              <a:rPr lang="en-US" altLang="ja-JP" dirty="0" smtClean="0"/>
              <a:t>Diagram.</a:t>
            </a:r>
            <a:br>
              <a:rPr lang="en-US" altLang="ja-JP" dirty="0" smtClean="0"/>
            </a:br>
            <a:r>
              <a:rPr lang="en-US" altLang="ja-JP" dirty="0" smtClean="0"/>
              <a:t>The </a:t>
            </a:r>
            <a:r>
              <a:rPr lang="en-US" altLang="ja-JP" dirty="0"/>
              <a:t>ER Diagram is a diagram that displays the relation (reference data, etc.) between each </a:t>
            </a:r>
            <a:r>
              <a:rPr lang="en-US" altLang="ja-JP" dirty="0" smtClean="0"/>
              <a:t>Menu.</a:t>
            </a:r>
            <a:br>
              <a:rPr lang="en-US" altLang="ja-JP" dirty="0" smtClean="0"/>
            </a:br>
            <a:r>
              <a:rPr lang="en-US" altLang="ja-JP" dirty="0" smtClean="0"/>
              <a:t>Users </a:t>
            </a:r>
            <a:r>
              <a:rPr lang="en-US" altLang="ja-JP" dirty="0"/>
              <a:t>can also print out this </a:t>
            </a:r>
            <a:r>
              <a:rPr lang="en-US" altLang="ja-JP" dirty="0" smtClean="0"/>
              <a:t>diagram.</a:t>
            </a:r>
            <a:br>
              <a:rPr lang="en-US" altLang="ja-JP" dirty="0" smtClean="0"/>
            </a:br>
            <a:r>
              <a:rPr lang="en-US" altLang="ja-JP" dirty="0" smtClean="0"/>
              <a:t>Note </a:t>
            </a:r>
            <a:r>
              <a:rPr lang="en-US" altLang="ja-JP" dirty="0"/>
              <a:t>that only menus the user has permission to see will be displayed.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For </a:t>
            </a:r>
            <a:r>
              <a:rPr lang="en-US" altLang="ja-JP" dirty="0"/>
              <a:t>more information, please refer to the </a:t>
            </a:r>
            <a:r>
              <a:rPr lang="en-US" altLang="ja-JP" dirty="0">
                <a:hlinkClick r:id="rId5"/>
              </a:rPr>
              <a:t>user manual</a:t>
            </a:r>
            <a:r>
              <a:rPr lang="en-US" altLang="ja-JP" dirty="0"/>
              <a:t>.</a:t>
            </a:r>
          </a:p>
        </p:txBody>
      </p:sp>
      <p:sp>
        <p:nvSpPr>
          <p:cNvPr id="10" name="曲折矢印 9"/>
          <p:cNvSpPr/>
          <p:nvPr/>
        </p:nvSpPr>
        <p:spPr bwMode="auto">
          <a:xfrm rot="10800000" flipH="1">
            <a:off x="1628930" y="5584079"/>
            <a:ext cx="1587077" cy="443419"/>
          </a:xfrm>
          <a:prstGeom prst="bentArrow">
            <a:avLst>
              <a:gd name="adj1" fmla="val 25000"/>
              <a:gd name="adj2" fmla="val 26765"/>
              <a:gd name="adj3" fmla="val 23812"/>
              <a:gd name="adj4" fmla="val 47313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509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5652" y="116540"/>
            <a:ext cx="7344000" cy="405683"/>
          </a:xfrm>
        </p:spPr>
        <p:txBody>
          <a:bodyPr/>
          <a:lstStyle/>
          <a:p>
            <a:r>
              <a:rPr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47557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700" dirty="0" smtClean="0"/>
              <a:t>Introduction</a:t>
            </a:r>
            <a:endParaRPr lang="en-US" altLang="ja-JP" sz="1700" dirty="0"/>
          </a:p>
          <a:p>
            <a:pPr lvl="1"/>
            <a:r>
              <a:rPr lang="en-US" altLang="ja-JP" sz="1700" dirty="0">
                <a:latin typeface="+mn-ea"/>
              </a:rPr>
              <a:t>1.1   </a:t>
            </a:r>
            <a:r>
              <a:rPr lang="en-US" altLang="ja-JP" sz="1700" dirty="0" smtClean="0">
                <a:latin typeface="+mn-ea"/>
                <a:hlinkClick r:id="rId2" action="ppaction://hlinksldjump"/>
              </a:rPr>
              <a:t>About this document</a:t>
            </a:r>
            <a:endParaRPr lang="en-US" altLang="ja-JP" sz="1700" dirty="0"/>
          </a:p>
          <a:p>
            <a:pPr lvl="1"/>
            <a:endParaRPr lang="en-US" altLang="ja-JP" sz="1700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1700" dirty="0" smtClean="0">
                <a:latin typeface="+mn-ea"/>
              </a:rPr>
              <a:t>Management console</a:t>
            </a:r>
            <a:endParaRPr lang="en-US" altLang="ja-JP" sz="1700" dirty="0">
              <a:latin typeface="+mn-ea"/>
            </a:endParaRPr>
          </a:p>
          <a:p>
            <a:pPr lvl="1"/>
            <a:r>
              <a:rPr lang="en-US" altLang="ja-JP" sz="1700" dirty="0">
                <a:latin typeface="+mn-ea"/>
              </a:rPr>
              <a:t>2.1   </a:t>
            </a:r>
            <a:r>
              <a:rPr lang="en-US" altLang="ja-JP" sz="1700" dirty="0" smtClean="0">
                <a:latin typeface="+mn-ea"/>
                <a:hlinkClick r:id="rId3" action="ppaction://hlinksldjump"/>
              </a:rPr>
              <a:t>System settings</a:t>
            </a:r>
            <a:endParaRPr lang="en-US" altLang="ja-JP" sz="1700" dirty="0">
              <a:latin typeface="+mn-ea"/>
            </a:endParaRPr>
          </a:p>
          <a:p>
            <a:pPr lvl="1"/>
            <a:r>
              <a:rPr lang="en-US" altLang="ja-JP" sz="1700" dirty="0">
                <a:latin typeface="+mn-ea"/>
              </a:rPr>
              <a:t>2.2   </a:t>
            </a:r>
            <a:r>
              <a:rPr lang="en-US" altLang="ja-JP" sz="1700" dirty="0" smtClean="0">
                <a:latin typeface="+mn-ea"/>
                <a:hlinkClick r:id="rId4" action="ppaction://hlinksldjump"/>
              </a:rPr>
              <a:t>RBAC (Role Based Access Control)</a:t>
            </a:r>
            <a:endParaRPr lang="en-US" altLang="ja-JP" sz="1700" dirty="0">
              <a:latin typeface="+mn-ea"/>
            </a:endParaRPr>
          </a:p>
          <a:p>
            <a:pPr lvl="1"/>
            <a:endParaRPr lang="en-US" altLang="ja-JP" sz="17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700" dirty="0" smtClean="0">
                <a:latin typeface="+mn-ea"/>
              </a:rPr>
              <a:t>Basic console</a:t>
            </a:r>
            <a:endParaRPr lang="en-US" altLang="ja-JP" sz="1700" dirty="0">
              <a:latin typeface="+mn-ea"/>
            </a:endParaRPr>
          </a:p>
          <a:p>
            <a:pPr lvl="1"/>
            <a:r>
              <a:rPr lang="en-US" altLang="ja-JP" sz="1700" dirty="0">
                <a:latin typeface="+mn-ea"/>
              </a:rPr>
              <a:t>3.1   </a:t>
            </a:r>
            <a:r>
              <a:rPr lang="en-US" altLang="ja-JP" sz="1700" dirty="0" smtClean="0">
                <a:latin typeface="+mn-ea"/>
                <a:hlinkClick r:id="rId5" action="ppaction://hlinksldjump"/>
              </a:rPr>
              <a:t>Device Management in ITA</a:t>
            </a:r>
            <a:endParaRPr lang="en-US" altLang="ja-JP" sz="1700" dirty="0">
              <a:latin typeface="+mn-ea"/>
            </a:endParaRPr>
          </a:p>
          <a:p>
            <a:pPr lvl="1"/>
            <a:r>
              <a:rPr lang="en-US" altLang="ja-JP" sz="1700" dirty="0">
                <a:latin typeface="+mn-ea"/>
              </a:rPr>
              <a:t>3.2   </a:t>
            </a:r>
            <a:r>
              <a:rPr lang="en-US" altLang="ja-JP" sz="1700" dirty="0" smtClean="0">
                <a:latin typeface="+mn-ea"/>
                <a:hlinkClick r:id="rId6" action="ppaction://hlinksldjump"/>
              </a:rPr>
              <a:t>Operation overview</a:t>
            </a:r>
            <a:endParaRPr lang="en-US" altLang="ja-JP" sz="1700" dirty="0">
              <a:latin typeface="+mn-ea"/>
            </a:endParaRPr>
          </a:p>
          <a:p>
            <a:pPr lvl="1"/>
            <a:r>
              <a:rPr lang="en-US" altLang="ja-JP" sz="1700" dirty="0">
                <a:latin typeface="+mn-ea"/>
              </a:rPr>
              <a:t>3.3   </a:t>
            </a:r>
            <a:r>
              <a:rPr lang="en-US" altLang="ja-JP" sz="1700" dirty="0" smtClean="0">
                <a:hlinkClick r:id="" action="ppaction://noaction"/>
              </a:rPr>
              <a:t>ER Diagram</a:t>
            </a:r>
            <a:endParaRPr lang="ja-JP" altLang="en-US" sz="1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878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158" y="2348850"/>
            <a:ext cx="4905740" cy="303137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kumimoji="1" lang="en-US" altLang="ja-JP" dirty="0" smtClean="0"/>
              <a:t>.1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About this document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14864" y="856626"/>
            <a:ext cx="8677736" cy="5616575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Main Menu</a:t>
            </a:r>
            <a:endParaRPr kumimoji="1" lang="en-US" altLang="ja-JP" b="1" dirty="0" smtClean="0"/>
          </a:p>
          <a:p>
            <a:pPr lvl="1"/>
            <a:r>
              <a:rPr lang="en-US" altLang="ja-JP" dirty="0" smtClean="0"/>
              <a:t>This document aims to describe the Management console and the Basic Console menu groups.</a:t>
            </a:r>
          </a:p>
          <a:p>
            <a:pPr lvl="1"/>
            <a:endParaRPr lang="en-US" altLang="ja-JP" dirty="0"/>
          </a:p>
          <a:p>
            <a:pPr lvl="1"/>
            <a:r>
              <a:rPr lang="en-US" altLang="ja-JP" b="1" dirty="0" smtClean="0"/>
              <a:t>Management Console</a:t>
            </a:r>
          </a:p>
          <a:p>
            <a:pPr lvl="2"/>
            <a:r>
              <a:rPr lang="en-US" altLang="ja-JP" dirty="0" smtClean="0"/>
              <a:t>System settings</a:t>
            </a:r>
            <a:endParaRPr lang="ja-JP" altLang="en-US" dirty="0"/>
          </a:p>
          <a:p>
            <a:pPr lvl="2"/>
            <a:r>
              <a:rPr lang="en-US" altLang="ja-JP" dirty="0"/>
              <a:t>RBAC</a:t>
            </a:r>
            <a:r>
              <a:rPr lang="ja-JP" altLang="en-US" dirty="0" smtClean="0"/>
              <a:t>（</a:t>
            </a:r>
            <a:r>
              <a:rPr lang="en-US" altLang="ja-JP" dirty="0" smtClean="0"/>
              <a:t>Role Based Access Control</a:t>
            </a:r>
            <a:r>
              <a:rPr lang="ja-JP" altLang="en-US" dirty="0" smtClean="0"/>
              <a:t>）</a:t>
            </a:r>
            <a:endParaRPr lang="ja-JP" altLang="en-US" dirty="0"/>
          </a:p>
          <a:p>
            <a:pPr lvl="1"/>
            <a:endParaRPr lang="en-US" altLang="ja-JP" dirty="0"/>
          </a:p>
          <a:p>
            <a:pPr lvl="1"/>
            <a:r>
              <a:rPr lang="en-US" altLang="ja-JP" b="1" dirty="0" smtClean="0"/>
              <a:t>Basic Console</a:t>
            </a:r>
          </a:p>
          <a:p>
            <a:pPr lvl="2"/>
            <a:r>
              <a:rPr lang="en-US" altLang="ja-JP" dirty="0" smtClean="0"/>
              <a:t>Device management in ITA</a:t>
            </a:r>
            <a:endParaRPr lang="ja-JP" altLang="en-US" dirty="0"/>
          </a:p>
          <a:p>
            <a:pPr lvl="2"/>
            <a:r>
              <a:rPr lang="en-US" altLang="ja-JP" dirty="0" smtClean="0"/>
              <a:t>Operation overview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3957308" y="2924930"/>
            <a:ext cx="1838862" cy="10801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680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</a:t>
            </a:r>
            <a:r>
              <a:rPr lang="en-US" altLang="ja-JP" dirty="0" smtClean="0">
                <a:latin typeface="+mn-ea"/>
              </a:rPr>
              <a:t>Management console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333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</a:t>
            </a:r>
            <a:r>
              <a:rPr lang="en-US" altLang="ja-JP" dirty="0" smtClean="0"/>
              <a:t>System Settings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sz="1800" dirty="0" smtClean="0"/>
              <a:t>In the “System Settings” menu, users can register all the necessary information for operating the system.</a:t>
            </a:r>
            <a:br>
              <a:rPr lang="en-US" altLang="ja-JP" sz="1800" dirty="0" smtClean="0"/>
            </a:br>
            <a:r>
              <a:rPr lang="en-US" altLang="ja-JP" sz="1800" dirty="0" smtClean="0"/>
              <a:t>The settings items are as shown below</a:t>
            </a:r>
            <a:r>
              <a:rPr lang="en-US" altLang="ja-JP" sz="1800" dirty="0" smtClean="0"/>
              <a:t>.(</a:t>
            </a:r>
            <a:r>
              <a:rPr lang="en-US" altLang="ja-JP" sz="1800" smtClean="0"/>
              <a:t>See next page)</a:t>
            </a:r>
            <a:endParaRPr lang="en-US" altLang="ja-JP" sz="1800" dirty="0" smtClean="0"/>
          </a:p>
        </p:txBody>
      </p:sp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350081"/>
              </p:ext>
            </p:extLst>
          </p:nvPr>
        </p:nvGraphicFramePr>
        <p:xfrm>
          <a:off x="539440" y="1772770"/>
          <a:ext cx="7849090" cy="32543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9265">
                  <a:extLst>
                    <a:ext uri="{9D8B030D-6E8A-4147-A177-3AD203B41FA5}">
                      <a16:colId xmlns:a16="http://schemas.microsoft.com/office/drawing/2014/main" val="2533794625"/>
                    </a:ext>
                  </a:extLst>
                </a:gridCol>
                <a:gridCol w="5259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92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r>
                        <a:rPr kumimoji="1" lang="en-US" altLang="ja-JP" sz="14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005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 address restrictions</a:t>
                      </a:r>
                      <a:endParaRPr kumimoji="1" lang="ja-JP" altLang="en-US" sz="11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Choose if access by IP address to be regulated or not</a:t>
                      </a:r>
                      <a:endParaRPr kumimoji="1" lang="en-US" altLang="ja-JP" sz="1100" dirty="0" smtClean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45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Upload prohibition extension</a:t>
                      </a:r>
                      <a:endParaRPr kumimoji="1" lang="ja-JP" altLang="en-US" sz="11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Extension file names that prohibit upload</a:t>
                      </a:r>
                      <a:endParaRPr lang="en-US" altLang="ja-JP" sz="1100" dirty="0" smtClean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653217"/>
                  </a:ext>
                </a:extLst>
              </a:tr>
              <a:tr h="402727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Account lock duration (seconds)</a:t>
                      </a:r>
                      <a:endParaRPr kumimoji="1" lang="ja-JP" altLang="en-US" sz="11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period(seconds) to maintain locked state from start time of account lock.</a:t>
                      </a:r>
                      <a:endParaRPr kumimoji="1" lang="en-US" altLang="ja-JP" sz="1100" dirty="0" smtClean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696425"/>
                  </a:ext>
                </a:extLst>
              </a:tr>
              <a:tr h="39396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Password error threshold (frequency)</a:t>
                      </a:r>
                      <a:endParaRPr kumimoji="1" lang="ja-JP" altLang="en-US" sz="11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Password failure threshold before locking account</a:t>
                      </a:r>
                      <a:endParaRPr lang="en-US" altLang="ja-JP" sz="1100" dirty="0" smtClean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989015"/>
                  </a:ext>
                </a:extLst>
              </a:tr>
              <a:tr h="421312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Password error count upper limit (frequency)</a:t>
                      </a:r>
                      <a:endParaRPr kumimoji="1" lang="ja-JP" altLang="en-US" sz="11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 amount of times continuous password errors</a:t>
                      </a:r>
                      <a:endParaRPr kumimoji="1" lang="en-US" altLang="ja-JP" sz="1100" dirty="0" smtClean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90828"/>
                  </a:ext>
                </a:extLst>
              </a:tr>
              <a:tr h="39396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Password re-registration prevention period (days)</a:t>
                      </a:r>
                      <a:endParaRPr kumimoji="1" lang="ja-JP" altLang="en-US" sz="11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period (days) to prevent registration of same password</a:t>
                      </a:r>
                      <a:endParaRPr kumimoji="1" lang="en-US" altLang="ja-JP" sz="1100" dirty="0" smtClean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659091"/>
                  </a:ext>
                </a:extLst>
              </a:tr>
              <a:tr h="402799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latin typeface="+mn-lt"/>
                        </a:rPr>
                        <a:t>Password validity period (days)</a:t>
                      </a:r>
                      <a:endParaRPr kumimoji="1" lang="ja-JP" altLang="en-US" sz="11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latin typeface="+mn-lt"/>
                        </a:rPr>
                        <a:t>Validity</a:t>
                      </a:r>
                      <a:r>
                        <a:rPr kumimoji="1" lang="en-US" altLang="ja-JP" sz="1100" baseline="0" dirty="0" smtClean="0">
                          <a:latin typeface="+mn-lt"/>
                        </a:rPr>
                        <a:t> period of password (days)</a:t>
                      </a:r>
                      <a:endParaRPr kumimoji="1" lang="en-US" altLang="ja-JP" sz="1100" dirty="0" smtClean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491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46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RBAC (Role Based Access Control) </a:t>
            </a:r>
            <a:r>
              <a:rPr lang="en-US" altLang="ja-JP" dirty="0"/>
              <a:t>(1/4)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76922"/>
            <a:ext cx="8784976" cy="5472528"/>
          </a:xfrm>
        </p:spPr>
        <p:txBody>
          <a:bodyPr>
            <a:normAutofit lnSpcReduction="10000"/>
          </a:bodyPr>
          <a:lstStyle/>
          <a:p>
            <a:r>
              <a:rPr lang="en-US" altLang="ja-JP" b="1" dirty="0"/>
              <a:t>About RBAC</a:t>
            </a:r>
          </a:p>
          <a:p>
            <a:pPr marL="180000" lvl="1" indent="0">
              <a:buNone/>
            </a:pPr>
            <a:r>
              <a:rPr lang="en-US" altLang="ja-JP" dirty="0"/>
              <a:t>RBAC is a method that allows users to assign authority by role.</a:t>
            </a:r>
            <a:endParaRPr lang="ja-JP" altLang="en-US" dirty="0"/>
          </a:p>
          <a:p>
            <a:pPr marL="180000" lvl="1" indent="0">
              <a:buNone/>
            </a:pPr>
            <a:r>
              <a:rPr lang="en-US" altLang="ja-JP" dirty="0"/>
              <a:t>Since authorization isn't given directly to each user, but by a role basis, the access authority management is allocated by local access.</a:t>
            </a:r>
            <a:endParaRPr lang="ja-JP" altLang="en-US" dirty="0"/>
          </a:p>
          <a:p>
            <a:pPr lvl="1"/>
            <a:endParaRPr lang="en-US" altLang="ja-JP" dirty="0"/>
          </a:p>
          <a:p>
            <a:pPr lvl="1"/>
            <a:r>
              <a:rPr lang="en-US" altLang="ja-JP" b="1" dirty="0" smtClean="0"/>
              <a:t>RBAC per menu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/>
              <a:t>By being able to link each user to a role with permissions, users can control menu access for each user.</a:t>
            </a:r>
            <a:br>
              <a:rPr lang="en-US" altLang="ja-JP" dirty="0"/>
            </a:br>
            <a:r>
              <a:rPr lang="en-US" altLang="ja-JP" dirty="0"/>
              <a:t>Users can also choose between two types of access when linking. "Can perform update" and "View only".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The </a:t>
            </a:r>
            <a:r>
              <a:rPr lang="en-US" altLang="ja-JP" dirty="0"/>
              <a:t>"Can perform update" access permission will grant the user the ability to duplicate, update, delete data, as well as see it's </a:t>
            </a:r>
            <a:r>
              <a:rPr lang="en-US" altLang="ja-JP" dirty="0" smtClean="0"/>
              <a:t>history.</a:t>
            </a:r>
            <a:br>
              <a:rPr lang="en-US" altLang="ja-JP" dirty="0" smtClean="0"/>
            </a:br>
            <a:r>
              <a:rPr lang="en-US" altLang="ja-JP" dirty="0" smtClean="0"/>
              <a:t>Users </a:t>
            </a:r>
            <a:r>
              <a:rPr lang="en-US" altLang="ja-JP" dirty="0"/>
              <a:t>with the permission "View only" will only be able to see the data and it's history</a:t>
            </a:r>
            <a:r>
              <a:rPr lang="en-US" altLang="ja-JP" dirty="0" smtClean="0"/>
              <a:t>.</a:t>
            </a:r>
          </a:p>
          <a:p>
            <a:pPr marL="180000" lvl="1" indent="0">
              <a:buNone/>
            </a:pPr>
            <a:endParaRPr lang="en-US" altLang="ja-JP" b="1" dirty="0"/>
          </a:p>
          <a:p>
            <a:pPr lvl="1"/>
            <a:r>
              <a:rPr lang="en-US" altLang="ja-JP" b="1" dirty="0" smtClean="0"/>
              <a:t>RBAC per data record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Users </a:t>
            </a:r>
            <a:r>
              <a:rPr lang="en-US" altLang="ja-JP" dirty="0"/>
              <a:t>can also control access permission for individual data records by linking the data records to the user's respective </a:t>
            </a:r>
            <a:r>
              <a:rPr lang="en-US" altLang="ja-JP" dirty="0" smtClean="0"/>
              <a:t>roles.</a:t>
            </a:r>
            <a:br>
              <a:rPr lang="en-US" altLang="ja-JP" dirty="0" smtClean="0"/>
            </a:br>
            <a:r>
              <a:rPr lang="en-US" altLang="ja-JP" dirty="0" smtClean="0"/>
              <a:t>If </a:t>
            </a:r>
            <a:r>
              <a:rPr lang="en-US" altLang="ja-JP" dirty="0"/>
              <a:t>you are not using this function, you can change the default access permission / access permission role blank. This will make all the users able to see everything.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For </a:t>
            </a:r>
            <a:r>
              <a:rPr lang="en-US" altLang="ja-JP" dirty="0"/>
              <a:t>more information, please see the </a:t>
            </a:r>
            <a:r>
              <a:rPr lang="en-US" altLang="ja-JP" dirty="0" smtClean="0">
                <a:hlinkClick r:id="rId2"/>
              </a:rPr>
              <a:t>user manual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0291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020" y="1449740"/>
            <a:ext cx="3551577" cy="312538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RBAC (Role Based Access Control) (2/4)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24674"/>
            <a:ext cx="8784976" cy="5720518"/>
          </a:xfrm>
        </p:spPr>
        <p:txBody>
          <a:bodyPr>
            <a:normAutofit/>
          </a:bodyPr>
          <a:lstStyle/>
          <a:p>
            <a:r>
              <a:rPr lang="en-US" altLang="ja-JP" sz="1800" b="1" dirty="0" smtClean="0"/>
              <a:t>Description of the Menu groups inside “Management Console”</a:t>
            </a:r>
          </a:p>
          <a:p>
            <a:endParaRPr lang="en-US" altLang="ja-JP" sz="1800" b="1" dirty="0" smtClean="0"/>
          </a:p>
          <a:p>
            <a:pPr lvl="1"/>
            <a:r>
              <a:rPr lang="en-US" altLang="ja-JP" sz="1400" b="1" dirty="0" smtClean="0"/>
              <a:t>Menu group list</a:t>
            </a:r>
            <a:endParaRPr lang="en-US" altLang="ja-JP" sz="1400" b="1" dirty="0"/>
          </a:p>
          <a:p>
            <a:pPr lvl="2"/>
            <a:r>
              <a:rPr lang="en-US" altLang="ja-JP" dirty="0" smtClean="0"/>
              <a:t>Multiple groups bundled.</a:t>
            </a:r>
            <a:endParaRPr lang="en-US" altLang="ja-JP" dirty="0"/>
          </a:p>
          <a:p>
            <a:pPr lvl="1"/>
            <a:r>
              <a:rPr lang="en-US" altLang="ja-JP" sz="1400" b="1" dirty="0" smtClean="0"/>
              <a:t>Menu list</a:t>
            </a:r>
            <a:endParaRPr lang="en-US" altLang="ja-JP" sz="1400" b="1" dirty="0"/>
          </a:p>
          <a:p>
            <a:pPr lvl="2"/>
            <a:r>
              <a:rPr lang="en-US" altLang="ja-JP" dirty="0" smtClean="0"/>
              <a:t>A Menu is always attached to a menu group.</a:t>
            </a:r>
            <a:endParaRPr lang="en-US" altLang="ja-JP" sz="1400" b="1" dirty="0" smtClean="0"/>
          </a:p>
          <a:p>
            <a:pPr lvl="1"/>
            <a:r>
              <a:rPr lang="en-US" altLang="ja-JP" sz="1400" b="1" dirty="0" smtClean="0"/>
              <a:t>Role List</a:t>
            </a:r>
          </a:p>
          <a:p>
            <a:pPr lvl="2"/>
            <a:r>
              <a:rPr lang="en-US" altLang="ja-JP" dirty="0" smtClean="0"/>
              <a:t>Role define access authority to Menus</a:t>
            </a:r>
            <a:endParaRPr lang="en-US" altLang="ja-JP" sz="1400" b="1" dirty="0" smtClean="0"/>
          </a:p>
          <a:p>
            <a:pPr lvl="1"/>
            <a:r>
              <a:rPr lang="en-US" altLang="ja-JP" sz="1400" b="1" dirty="0" smtClean="0"/>
              <a:t>User list</a:t>
            </a:r>
            <a:endParaRPr lang="en-US" altLang="ja-JP" sz="1400" b="1" dirty="0"/>
          </a:p>
          <a:p>
            <a:pPr lvl="2"/>
            <a:r>
              <a:rPr lang="en-US" altLang="ja-JP" dirty="0" smtClean="0"/>
              <a:t>A user can have multiple roles</a:t>
            </a:r>
          </a:p>
          <a:p>
            <a:pPr lvl="2"/>
            <a:r>
              <a:rPr lang="en-US" altLang="ja-JP" dirty="0" smtClean="0"/>
              <a:t>It is possible to link with Active Directory and </a:t>
            </a:r>
            <a:br>
              <a:rPr lang="en-US" altLang="ja-JP" dirty="0" smtClean="0"/>
            </a:br>
            <a:r>
              <a:rPr lang="en-US" altLang="ja-JP" dirty="0" smtClean="0"/>
              <a:t>acquire user information.</a:t>
            </a:r>
            <a:endParaRPr lang="en-US" altLang="ja-JP" dirty="0"/>
          </a:p>
          <a:p>
            <a:pPr lvl="1"/>
            <a:endParaRPr lang="en-US" altLang="ja-JP" sz="1400" b="1" dirty="0" smtClean="0"/>
          </a:p>
          <a:p>
            <a:pPr lvl="1"/>
            <a:r>
              <a:rPr lang="en-US" altLang="ja-JP" sz="1400" b="1" dirty="0" smtClean="0"/>
              <a:t>Role/Menu link menu</a:t>
            </a:r>
            <a:endParaRPr lang="en-US" altLang="ja-JP" sz="1400" b="1" dirty="0"/>
          </a:p>
          <a:p>
            <a:pPr lvl="2"/>
            <a:r>
              <a:rPr lang="en-US" altLang="ja-JP" dirty="0" smtClean="0"/>
              <a:t>Maintain each users access authority to menus</a:t>
            </a:r>
            <a:endParaRPr lang="en-US" altLang="ja-JP" sz="1400" b="1" dirty="0" smtClean="0"/>
          </a:p>
          <a:p>
            <a:pPr lvl="1"/>
            <a:r>
              <a:rPr lang="en-US" altLang="ja-JP" sz="1400" b="1" dirty="0" smtClean="0"/>
              <a:t>Role/User link menu</a:t>
            </a:r>
            <a:endParaRPr lang="en-US" altLang="ja-JP" sz="1400" b="1" dirty="0"/>
          </a:p>
          <a:p>
            <a:pPr lvl="2"/>
            <a:r>
              <a:rPr lang="en-US" altLang="ja-JP" dirty="0" smtClean="0"/>
              <a:t>Maintain each users affiliation to other users.</a:t>
            </a:r>
          </a:p>
          <a:p>
            <a:pPr lvl="2"/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5327020" y="1844780"/>
            <a:ext cx="883303" cy="2677073"/>
          </a:xfrm>
          <a:prstGeom prst="roundRect">
            <a:avLst>
              <a:gd name="adj" fmla="val 11693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6283922" y="2251935"/>
            <a:ext cx="2628000" cy="140337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6376660" y="4521853"/>
            <a:ext cx="868121" cy="351268"/>
          </a:xfrm>
          <a:prstGeom prst="roundRect">
            <a:avLst/>
          </a:prstGeom>
          <a:noFill/>
          <a:ln w="254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Menu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7388289" y="4521853"/>
            <a:ext cx="1584220" cy="351268"/>
          </a:xfrm>
          <a:prstGeom prst="roundRect">
            <a:avLst/>
          </a:prstGeom>
          <a:noFill/>
          <a:ln w="254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Menu Group</a:t>
            </a:r>
            <a:endParaRPr lang="en-US" altLang="ja-JP" sz="1400" b="1" dirty="0">
              <a:latin typeface="+mn-ea"/>
            </a:endParaRPr>
          </a:p>
        </p:txBody>
      </p:sp>
      <p:cxnSp>
        <p:nvCxnSpPr>
          <p:cNvPr id="8" name="直線コネクタ 7"/>
          <p:cNvCxnSpPr/>
          <p:nvPr/>
        </p:nvCxnSpPr>
        <p:spPr bwMode="auto">
          <a:xfrm>
            <a:off x="6414665" y="4816424"/>
            <a:ext cx="79211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7475326" y="4816424"/>
            <a:ext cx="1403271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直線コネクタ 13"/>
          <p:cNvCxnSpPr/>
          <p:nvPr/>
        </p:nvCxnSpPr>
        <p:spPr bwMode="auto">
          <a:xfrm flipH="1" flipV="1">
            <a:off x="6140118" y="4348811"/>
            <a:ext cx="287609" cy="45798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直線コネクタ 21"/>
          <p:cNvCxnSpPr/>
          <p:nvPr/>
        </p:nvCxnSpPr>
        <p:spPr bwMode="auto">
          <a:xfrm flipH="1" flipV="1">
            <a:off x="7004118" y="3714123"/>
            <a:ext cx="471188" cy="110945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986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76922"/>
            <a:ext cx="8784976" cy="5472528"/>
          </a:xfrm>
        </p:spPr>
        <p:txBody>
          <a:bodyPr/>
          <a:lstStyle/>
          <a:p>
            <a:r>
              <a:rPr lang="en-US" altLang="ja-JP" b="1" dirty="0" smtClean="0"/>
              <a:t>RBAC Example</a:t>
            </a:r>
            <a:endParaRPr kumimoji="1" lang="en-US" altLang="ja-JP" b="1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RBAC (Role Based Access Control) (3/4)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 bwMode="auto">
          <a:xfrm>
            <a:off x="772218" y="4294606"/>
            <a:ext cx="7849596" cy="2138883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600" b="1" dirty="0" smtClean="0">
                <a:latin typeface="+mn-ea"/>
              </a:rPr>
              <a:t>■ </a:t>
            </a:r>
            <a:r>
              <a:rPr lang="en-US" altLang="ja-JP" sz="1600" b="1" dirty="0" smtClean="0">
                <a:latin typeface="+mn-ea"/>
              </a:rPr>
              <a:t>Menu A</a:t>
            </a:r>
            <a:r>
              <a:rPr lang="ja-JP" altLang="en-US" sz="1600" b="1" dirty="0" smtClean="0">
                <a:latin typeface="+mn-ea"/>
              </a:rPr>
              <a:t>・</a:t>
            </a:r>
            <a:r>
              <a:rPr lang="ja-JP" altLang="en-US" sz="1600" b="1" dirty="0">
                <a:latin typeface="+mn-ea"/>
              </a:rPr>
              <a:t>・・</a:t>
            </a:r>
          </a:p>
          <a:p>
            <a:r>
              <a:rPr lang="ja-JP" altLang="en-US" sz="1600" b="1" dirty="0" smtClean="0">
                <a:latin typeface="+mn-ea"/>
              </a:rPr>
              <a:t>　　</a:t>
            </a:r>
            <a:r>
              <a:rPr lang="en-US" altLang="ja-JP" sz="1600" b="1" dirty="0" smtClean="0">
                <a:latin typeface="+mn-ea"/>
              </a:rPr>
              <a:t>Only User 1 can maintain</a:t>
            </a:r>
            <a:endParaRPr lang="ja-JP" altLang="en-US" sz="1600" b="1" dirty="0">
              <a:latin typeface="+mn-ea"/>
            </a:endParaRPr>
          </a:p>
          <a:p>
            <a:r>
              <a:rPr lang="ja-JP" altLang="en-US" sz="1600" b="1" dirty="0" smtClean="0">
                <a:latin typeface="+mn-ea"/>
              </a:rPr>
              <a:t>■ </a:t>
            </a:r>
            <a:r>
              <a:rPr lang="en-US" altLang="ja-JP" sz="1600" b="1" dirty="0" smtClean="0">
                <a:latin typeface="+mn-ea"/>
              </a:rPr>
              <a:t>Menu B</a:t>
            </a:r>
            <a:r>
              <a:rPr lang="ja-JP" altLang="en-US" sz="1600" b="1" dirty="0">
                <a:latin typeface="+mn-ea"/>
              </a:rPr>
              <a:t>・・・</a:t>
            </a:r>
          </a:p>
          <a:p>
            <a:r>
              <a:rPr lang="ja-JP" altLang="en-US" sz="1600" b="1" dirty="0" smtClean="0">
                <a:latin typeface="+mn-ea"/>
              </a:rPr>
              <a:t>　　</a:t>
            </a:r>
            <a:r>
              <a:rPr lang="en-US" altLang="ja-JP" sz="1600" b="1" dirty="0" smtClean="0">
                <a:latin typeface="+mn-ea"/>
              </a:rPr>
              <a:t>All users can maintain</a:t>
            </a:r>
            <a:endParaRPr lang="ja-JP" altLang="en-US" sz="1600" b="1" dirty="0">
              <a:latin typeface="+mn-ea"/>
            </a:endParaRPr>
          </a:p>
          <a:p>
            <a:r>
              <a:rPr lang="ja-JP" altLang="en-US" sz="1600" b="1" dirty="0" smtClean="0">
                <a:latin typeface="+mn-ea"/>
              </a:rPr>
              <a:t>■ </a:t>
            </a:r>
            <a:r>
              <a:rPr lang="en-US" altLang="ja-JP" sz="1600" b="1" dirty="0" smtClean="0">
                <a:latin typeface="+mn-ea"/>
              </a:rPr>
              <a:t>Menu C</a:t>
            </a:r>
            <a:r>
              <a:rPr lang="ja-JP" altLang="en-US" sz="1600" b="1" dirty="0">
                <a:latin typeface="+mn-ea"/>
              </a:rPr>
              <a:t>・・</a:t>
            </a:r>
            <a:r>
              <a:rPr lang="ja-JP" altLang="en-US" sz="1600" b="1" dirty="0" smtClean="0">
                <a:latin typeface="+mn-ea"/>
              </a:rPr>
              <a:t>・</a:t>
            </a:r>
            <a:endParaRPr lang="en-US" altLang="ja-JP" sz="1600" b="1" dirty="0" smtClean="0">
              <a:latin typeface="+mn-ea"/>
            </a:endParaRPr>
          </a:p>
          <a:p>
            <a:r>
              <a:rPr lang="ja-JP" altLang="en-US" sz="1600" b="1" dirty="0">
                <a:latin typeface="+mn-ea"/>
              </a:rPr>
              <a:t>　</a:t>
            </a:r>
            <a:r>
              <a:rPr lang="ja-JP" altLang="en-US" sz="1600" b="1" dirty="0" smtClean="0">
                <a:latin typeface="+mn-ea"/>
              </a:rPr>
              <a:t>　</a:t>
            </a:r>
            <a:r>
              <a:rPr lang="en-US" altLang="ja-JP" sz="1600" b="1" dirty="0" smtClean="0">
                <a:latin typeface="+mn-ea"/>
              </a:rPr>
              <a:t>User 1 can maintain, </a:t>
            </a:r>
            <a:r>
              <a:rPr lang="en-US" altLang="ja-JP" sz="1600" b="1" dirty="0">
                <a:latin typeface="+mn-ea"/>
              </a:rPr>
              <a:t>u</a:t>
            </a:r>
            <a:r>
              <a:rPr lang="en-US" altLang="ja-JP" sz="1600" b="1" dirty="0" smtClean="0">
                <a:latin typeface="+mn-ea"/>
              </a:rPr>
              <a:t>ser 2 and 3 can only spectate</a:t>
            </a:r>
          </a:p>
          <a:p>
            <a:endParaRPr lang="en-US" altLang="ja-JP" sz="1600" b="1" dirty="0" smtClean="0">
              <a:latin typeface="+mn-ea"/>
            </a:endParaRPr>
          </a:p>
          <a:p>
            <a:r>
              <a:rPr lang="en-US" altLang="ja-JP" sz="1600" b="1" dirty="0" smtClean="0">
                <a:latin typeface="+mn-ea"/>
              </a:rPr>
              <a:t>※ While user 1 has both the authorization “Can Maintain”</a:t>
            </a:r>
            <a:br>
              <a:rPr lang="en-US" altLang="ja-JP" sz="1600" b="1" dirty="0" smtClean="0">
                <a:latin typeface="+mn-ea"/>
              </a:rPr>
            </a:br>
            <a:r>
              <a:rPr lang="en-US" altLang="ja-JP" sz="1600" b="1" dirty="0" smtClean="0">
                <a:latin typeface="+mn-ea"/>
              </a:rPr>
              <a:t> and ”Spectate Only”, “Can Maintain” will be prioritized.</a:t>
            </a:r>
            <a:br>
              <a:rPr lang="en-US" altLang="ja-JP" sz="1600" b="1" dirty="0" smtClean="0">
                <a:latin typeface="+mn-ea"/>
              </a:rPr>
            </a:br>
            <a:endParaRPr lang="ja-JP" altLang="en-US" sz="1600" b="1" dirty="0">
              <a:latin typeface="+mn-ea"/>
            </a:endParaRPr>
          </a:p>
        </p:txBody>
      </p:sp>
      <p:grpSp>
        <p:nvGrpSpPr>
          <p:cNvPr id="78" name="グループ化 77"/>
          <p:cNvGrpSpPr/>
          <p:nvPr/>
        </p:nvGrpSpPr>
        <p:grpSpPr>
          <a:xfrm>
            <a:off x="1257550" y="1492924"/>
            <a:ext cx="6028683" cy="2472183"/>
            <a:chOff x="1107722" y="1611546"/>
            <a:chExt cx="6028683" cy="2472183"/>
          </a:xfrm>
        </p:grpSpPr>
        <p:sp>
          <p:nvSpPr>
            <p:cNvPr id="22" name="テキスト ボックス 21"/>
            <p:cNvSpPr txBox="1"/>
            <p:nvPr/>
          </p:nvSpPr>
          <p:spPr>
            <a:xfrm>
              <a:off x="1988502" y="1611546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 smtClean="0"/>
                <a:t>User</a:t>
              </a:r>
              <a:endParaRPr kumimoji="1" lang="ja-JP" altLang="en-US" sz="1400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3566386" y="2413723"/>
              <a:ext cx="1130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/>
                <a:t>developers</a:t>
              </a:r>
              <a:endParaRPr kumimoji="1" lang="ja-JP" altLang="en-US" sz="1400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647673" y="1632885"/>
              <a:ext cx="917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/>
                <a:t>ITA Role</a:t>
              </a:r>
              <a:endParaRPr kumimoji="1" lang="ja-JP" altLang="en-US" sz="14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3622266" y="3775952"/>
              <a:ext cx="1018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 smtClean="0"/>
                <a:t>operators</a:t>
              </a:r>
              <a:endParaRPr kumimoji="1" lang="ja-JP" altLang="en-US" sz="1400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1126474" y="2061470"/>
              <a:ext cx="8451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sz="1600" dirty="0" smtClean="0"/>
                <a:t>User</a:t>
              </a:r>
              <a:r>
                <a:rPr lang="ja-JP" altLang="en-US" sz="1600" dirty="0" smtClean="0"/>
                <a:t>１</a:t>
              </a:r>
              <a:endParaRPr kumimoji="1" lang="ja-JP" altLang="en-US" sz="1600" dirty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1107722" y="2873567"/>
              <a:ext cx="8451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sz="1600" dirty="0" smtClean="0"/>
                <a:t>User</a:t>
              </a:r>
              <a:r>
                <a:rPr lang="ja-JP" altLang="en-US" sz="1600" dirty="0" smtClean="0"/>
                <a:t>２</a:t>
              </a:r>
              <a:endParaRPr kumimoji="1" lang="ja-JP" altLang="en-US" sz="1600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1107722" y="3657707"/>
              <a:ext cx="8451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sz="1600" dirty="0" smtClean="0"/>
                <a:t>User</a:t>
              </a:r>
              <a:r>
                <a:rPr lang="ja-JP" altLang="en-US" sz="1600" dirty="0" smtClean="0"/>
                <a:t>３</a:t>
              </a:r>
              <a:endParaRPr kumimoji="1" lang="ja-JP" altLang="en-US" sz="1600" dirty="0"/>
            </a:p>
          </p:txBody>
        </p:sp>
        <p:grpSp>
          <p:nvGrpSpPr>
            <p:cNvPr id="10" name="グループ化 9"/>
            <p:cNvGrpSpPr>
              <a:grpSpLocks noChangeAspect="1"/>
            </p:cNvGrpSpPr>
            <p:nvPr/>
          </p:nvGrpSpPr>
          <p:grpSpPr bwMode="gray">
            <a:xfrm>
              <a:off x="2101622" y="2810004"/>
              <a:ext cx="348830" cy="388485"/>
              <a:chOff x="863600" y="1071563"/>
              <a:chExt cx="823913" cy="917575"/>
            </a:xfrm>
          </p:grpSpPr>
          <p:sp>
            <p:nvSpPr>
              <p:cNvPr id="11" name="フリーフォーム 10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5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12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grpSp>
          <p:nvGrpSpPr>
            <p:cNvPr id="13" name="グループ化 12"/>
            <p:cNvGrpSpPr>
              <a:grpSpLocks noChangeAspect="1"/>
            </p:cNvGrpSpPr>
            <p:nvPr/>
          </p:nvGrpSpPr>
          <p:grpSpPr bwMode="gray">
            <a:xfrm>
              <a:off x="2066933" y="3595823"/>
              <a:ext cx="351010" cy="390912"/>
              <a:chOff x="863600" y="1071563"/>
              <a:chExt cx="823913" cy="917575"/>
            </a:xfrm>
          </p:grpSpPr>
          <p:sp>
            <p:nvSpPr>
              <p:cNvPr id="14" name="フリーフォーム 13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5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15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grpSp>
          <p:nvGrpSpPr>
            <p:cNvPr id="23" name="グループ化 22"/>
            <p:cNvGrpSpPr>
              <a:grpSpLocks noChangeAspect="1"/>
            </p:cNvGrpSpPr>
            <p:nvPr/>
          </p:nvGrpSpPr>
          <p:grpSpPr>
            <a:xfrm>
              <a:off x="3729603" y="2021510"/>
              <a:ext cx="831317" cy="413399"/>
              <a:chOff x="4197452" y="2618983"/>
              <a:chExt cx="2815136" cy="2715412"/>
            </a:xfrm>
          </p:grpSpPr>
          <p:sp>
            <p:nvSpPr>
              <p:cNvPr id="24" name="円/楕円 19"/>
              <p:cNvSpPr/>
              <p:nvPr/>
            </p:nvSpPr>
            <p:spPr bwMode="auto">
              <a:xfrm>
                <a:off x="4197452" y="2618983"/>
                <a:ext cx="2815136" cy="2715412"/>
              </a:xfrm>
              <a:custGeom>
                <a:avLst/>
                <a:gdLst/>
                <a:ahLst/>
                <a:cxnLst/>
                <a:rect l="l" t="t" r="r" b="b"/>
                <a:pathLst>
                  <a:path w="2815136" h="2715412">
                    <a:moveTo>
                      <a:pt x="1407568" y="0"/>
                    </a:moveTo>
                    <a:cubicBezTo>
                      <a:pt x="2184946" y="0"/>
                      <a:pt x="2815136" y="205298"/>
                      <a:pt x="2815136" y="458546"/>
                    </a:cubicBezTo>
                    <a:lnTo>
                      <a:pt x="2815136" y="2256865"/>
                    </a:lnTo>
                    <a:lnTo>
                      <a:pt x="2815136" y="2256865"/>
                    </a:lnTo>
                    <a:cubicBezTo>
                      <a:pt x="2815136" y="2256866"/>
                      <a:pt x="2815136" y="2256866"/>
                      <a:pt x="2815136" y="2256866"/>
                    </a:cubicBezTo>
                    <a:cubicBezTo>
                      <a:pt x="2815136" y="2510114"/>
                      <a:pt x="2184946" y="2715412"/>
                      <a:pt x="1407568" y="2715412"/>
                    </a:cubicBezTo>
                    <a:cubicBezTo>
                      <a:pt x="630190" y="2715412"/>
                      <a:pt x="0" y="2510114"/>
                      <a:pt x="0" y="2256866"/>
                    </a:cubicBezTo>
                    <a:lnTo>
                      <a:pt x="0" y="2256865"/>
                    </a:lnTo>
                    <a:lnTo>
                      <a:pt x="0" y="2256865"/>
                    </a:lnTo>
                    <a:lnTo>
                      <a:pt x="0" y="458546"/>
                    </a:lnTo>
                    <a:cubicBezTo>
                      <a:pt x="0" y="205298"/>
                      <a:pt x="630190" y="0"/>
                      <a:pt x="140756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25" name="Oval 97"/>
              <p:cNvSpPr>
                <a:spLocks noChangeAspect="1" noChangeArrowheads="1"/>
              </p:cNvSpPr>
              <p:nvPr/>
            </p:nvSpPr>
            <p:spPr bwMode="gray">
              <a:xfrm>
                <a:off x="4319955" y="2735580"/>
                <a:ext cx="2570130" cy="2491513"/>
              </a:xfrm>
              <a:custGeom>
                <a:avLst/>
                <a:gdLst/>
                <a:ahLst/>
                <a:cxnLst/>
                <a:rect l="l" t="t" r="r" b="b"/>
                <a:pathLst>
                  <a:path w="674688" h="654050">
                    <a:moveTo>
                      <a:pt x="0" y="136525"/>
                    </a:moveTo>
                    <a:cubicBezTo>
                      <a:pt x="60857" y="181035"/>
                      <a:pt x="202106" y="205177"/>
                      <a:pt x="337344" y="205177"/>
                    </a:cubicBezTo>
                    <a:cubicBezTo>
                      <a:pt x="472582" y="205177"/>
                      <a:pt x="614581" y="181035"/>
                      <a:pt x="674687" y="136525"/>
                    </a:cubicBezTo>
                    <a:cubicBezTo>
                      <a:pt x="674687" y="136525"/>
                      <a:pt x="674687" y="136525"/>
                      <a:pt x="673936" y="570311"/>
                    </a:cubicBezTo>
                    <a:cubicBezTo>
                      <a:pt x="665671" y="606522"/>
                      <a:pt x="539449" y="654050"/>
                      <a:pt x="337344" y="654050"/>
                    </a:cubicBezTo>
                    <a:cubicBezTo>
                      <a:pt x="135238" y="654050"/>
                      <a:pt x="9016" y="606522"/>
                      <a:pt x="752" y="570311"/>
                    </a:cubicBezTo>
                    <a:cubicBezTo>
                      <a:pt x="752" y="570311"/>
                      <a:pt x="752" y="570311"/>
                      <a:pt x="0" y="136525"/>
                    </a:cubicBezTo>
                    <a:close/>
                    <a:moveTo>
                      <a:pt x="337344" y="0"/>
                    </a:moveTo>
                    <a:cubicBezTo>
                      <a:pt x="523654" y="0"/>
                      <a:pt x="674688" y="39091"/>
                      <a:pt x="674688" y="87313"/>
                    </a:cubicBezTo>
                    <a:cubicBezTo>
                      <a:pt x="674688" y="135535"/>
                      <a:pt x="523654" y="174626"/>
                      <a:pt x="337344" y="174626"/>
                    </a:cubicBezTo>
                    <a:cubicBezTo>
                      <a:pt x="151034" y="174626"/>
                      <a:pt x="0" y="135535"/>
                      <a:pt x="0" y="87313"/>
                    </a:cubicBezTo>
                    <a:cubicBezTo>
                      <a:pt x="0" y="39091"/>
                      <a:pt x="151034" y="0"/>
                      <a:pt x="3373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grpSp>
          <p:nvGrpSpPr>
            <p:cNvPr id="27" name="グループ化 26"/>
            <p:cNvGrpSpPr>
              <a:grpSpLocks noChangeAspect="1"/>
            </p:cNvGrpSpPr>
            <p:nvPr/>
          </p:nvGrpSpPr>
          <p:grpSpPr>
            <a:xfrm>
              <a:off x="3730812" y="3371007"/>
              <a:ext cx="831317" cy="413399"/>
              <a:chOff x="4197452" y="2618983"/>
              <a:chExt cx="2815136" cy="2715412"/>
            </a:xfrm>
          </p:grpSpPr>
          <p:sp>
            <p:nvSpPr>
              <p:cNvPr id="28" name="円/楕円 19"/>
              <p:cNvSpPr/>
              <p:nvPr/>
            </p:nvSpPr>
            <p:spPr bwMode="auto">
              <a:xfrm>
                <a:off x="4197452" y="2618983"/>
                <a:ext cx="2815136" cy="2715412"/>
              </a:xfrm>
              <a:custGeom>
                <a:avLst/>
                <a:gdLst/>
                <a:ahLst/>
                <a:cxnLst/>
                <a:rect l="l" t="t" r="r" b="b"/>
                <a:pathLst>
                  <a:path w="2815136" h="2715412">
                    <a:moveTo>
                      <a:pt x="1407568" y="0"/>
                    </a:moveTo>
                    <a:cubicBezTo>
                      <a:pt x="2184946" y="0"/>
                      <a:pt x="2815136" y="205298"/>
                      <a:pt x="2815136" y="458546"/>
                    </a:cubicBezTo>
                    <a:lnTo>
                      <a:pt x="2815136" y="2256865"/>
                    </a:lnTo>
                    <a:lnTo>
                      <a:pt x="2815136" y="2256865"/>
                    </a:lnTo>
                    <a:cubicBezTo>
                      <a:pt x="2815136" y="2256866"/>
                      <a:pt x="2815136" y="2256866"/>
                      <a:pt x="2815136" y="2256866"/>
                    </a:cubicBezTo>
                    <a:cubicBezTo>
                      <a:pt x="2815136" y="2510114"/>
                      <a:pt x="2184946" y="2715412"/>
                      <a:pt x="1407568" y="2715412"/>
                    </a:cubicBezTo>
                    <a:cubicBezTo>
                      <a:pt x="630190" y="2715412"/>
                      <a:pt x="0" y="2510114"/>
                      <a:pt x="0" y="2256866"/>
                    </a:cubicBezTo>
                    <a:lnTo>
                      <a:pt x="0" y="2256865"/>
                    </a:lnTo>
                    <a:lnTo>
                      <a:pt x="0" y="2256865"/>
                    </a:lnTo>
                    <a:lnTo>
                      <a:pt x="0" y="458546"/>
                    </a:lnTo>
                    <a:cubicBezTo>
                      <a:pt x="0" y="205298"/>
                      <a:pt x="630190" y="0"/>
                      <a:pt x="140756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29" name="Oval 97"/>
              <p:cNvSpPr>
                <a:spLocks noChangeAspect="1" noChangeArrowheads="1"/>
              </p:cNvSpPr>
              <p:nvPr/>
            </p:nvSpPr>
            <p:spPr bwMode="gray">
              <a:xfrm>
                <a:off x="4319955" y="2735580"/>
                <a:ext cx="2570130" cy="2491513"/>
              </a:xfrm>
              <a:custGeom>
                <a:avLst/>
                <a:gdLst/>
                <a:ahLst/>
                <a:cxnLst/>
                <a:rect l="l" t="t" r="r" b="b"/>
                <a:pathLst>
                  <a:path w="674688" h="654050">
                    <a:moveTo>
                      <a:pt x="0" y="136525"/>
                    </a:moveTo>
                    <a:cubicBezTo>
                      <a:pt x="60857" y="181035"/>
                      <a:pt x="202106" y="205177"/>
                      <a:pt x="337344" y="205177"/>
                    </a:cubicBezTo>
                    <a:cubicBezTo>
                      <a:pt x="472582" y="205177"/>
                      <a:pt x="614581" y="181035"/>
                      <a:pt x="674687" y="136525"/>
                    </a:cubicBezTo>
                    <a:cubicBezTo>
                      <a:pt x="674687" y="136525"/>
                      <a:pt x="674687" y="136525"/>
                      <a:pt x="673936" y="570311"/>
                    </a:cubicBezTo>
                    <a:cubicBezTo>
                      <a:pt x="665671" y="606522"/>
                      <a:pt x="539449" y="654050"/>
                      <a:pt x="337344" y="654050"/>
                    </a:cubicBezTo>
                    <a:cubicBezTo>
                      <a:pt x="135238" y="654050"/>
                      <a:pt x="9016" y="606522"/>
                      <a:pt x="752" y="570311"/>
                    </a:cubicBezTo>
                    <a:cubicBezTo>
                      <a:pt x="752" y="570311"/>
                      <a:pt x="752" y="570311"/>
                      <a:pt x="0" y="136525"/>
                    </a:cubicBezTo>
                    <a:close/>
                    <a:moveTo>
                      <a:pt x="337344" y="0"/>
                    </a:moveTo>
                    <a:cubicBezTo>
                      <a:pt x="523654" y="0"/>
                      <a:pt x="674688" y="39091"/>
                      <a:pt x="674688" y="87313"/>
                    </a:cubicBezTo>
                    <a:cubicBezTo>
                      <a:pt x="674688" y="135535"/>
                      <a:pt x="523654" y="174626"/>
                      <a:pt x="337344" y="174626"/>
                    </a:cubicBezTo>
                    <a:cubicBezTo>
                      <a:pt x="151034" y="174626"/>
                      <a:pt x="0" y="135535"/>
                      <a:pt x="0" y="87313"/>
                    </a:cubicBezTo>
                    <a:cubicBezTo>
                      <a:pt x="0" y="39091"/>
                      <a:pt x="151034" y="0"/>
                      <a:pt x="3373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sp>
          <p:nvSpPr>
            <p:cNvPr id="58" name="正方形/長方形 57"/>
            <p:cNvSpPr/>
            <p:nvPr/>
          </p:nvSpPr>
          <p:spPr bwMode="auto">
            <a:xfrm>
              <a:off x="5955080" y="3441185"/>
              <a:ext cx="1181325" cy="329456"/>
            </a:xfrm>
            <a:prstGeom prst="rect">
              <a:avLst/>
            </a:prstGeom>
            <a:ln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rgbClr val="000000"/>
                  </a:solidFill>
                </a:rPr>
                <a:t>Menu C</a:t>
              </a:r>
              <a:endParaRPr lang="ja-JP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61" name="正方形/長方形 60"/>
            <p:cNvSpPr/>
            <p:nvPr/>
          </p:nvSpPr>
          <p:spPr bwMode="auto">
            <a:xfrm>
              <a:off x="5946324" y="2752860"/>
              <a:ext cx="1178094" cy="327349"/>
            </a:xfrm>
            <a:prstGeom prst="rect">
              <a:avLst/>
            </a:prstGeom>
            <a:ln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rgbClr val="000000"/>
                  </a:solidFill>
                </a:rPr>
                <a:t>Menu B</a:t>
              </a:r>
              <a:endParaRPr lang="ja-JP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62" name="正方形/長方形 61"/>
            <p:cNvSpPr/>
            <p:nvPr/>
          </p:nvSpPr>
          <p:spPr bwMode="auto">
            <a:xfrm>
              <a:off x="5950394" y="2080696"/>
              <a:ext cx="1169955" cy="302647"/>
            </a:xfrm>
            <a:prstGeom prst="rect">
              <a:avLst/>
            </a:prstGeom>
            <a:ln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rgbClr val="000000"/>
                  </a:solidFill>
                </a:rPr>
                <a:t>Menu A</a:t>
              </a:r>
              <a:endParaRPr lang="ja-JP" alt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59" name="直線コネクタ 58"/>
            <p:cNvCxnSpPr/>
            <p:nvPr/>
          </p:nvCxnSpPr>
          <p:spPr bwMode="auto">
            <a:xfrm>
              <a:off x="4524744" y="2232020"/>
              <a:ext cx="1425650" cy="285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" name="直線コネクタ 59"/>
            <p:cNvCxnSpPr/>
            <p:nvPr/>
          </p:nvCxnSpPr>
          <p:spPr bwMode="auto">
            <a:xfrm>
              <a:off x="4531502" y="2239985"/>
              <a:ext cx="1406590" cy="69050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3" name="直線コネクタ 62"/>
            <p:cNvCxnSpPr>
              <a:endCxn id="58" idx="1"/>
            </p:cNvCxnSpPr>
            <p:nvPr/>
          </p:nvCxnSpPr>
          <p:spPr bwMode="auto">
            <a:xfrm>
              <a:off x="4534185" y="2235399"/>
              <a:ext cx="1420895" cy="137051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3" name="直線コネクタ 72"/>
            <p:cNvCxnSpPr>
              <a:endCxn id="58" idx="1"/>
            </p:cNvCxnSpPr>
            <p:nvPr/>
          </p:nvCxnSpPr>
          <p:spPr bwMode="auto">
            <a:xfrm>
              <a:off x="4518623" y="3605838"/>
              <a:ext cx="1436457" cy="7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" name="直線コネクタ 43"/>
            <p:cNvCxnSpPr/>
            <p:nvPr/>
          </p:nvCxnSpPr>
          <p:spPr bwMode="auto">
            <a:xfrm>
              <a:off x="2509848" y="2248639"/>
              <a:ext cx="1267110" cy="13393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64" name="グループ化 63"/>
            <p:cNvGrpSpPr>
              <a:grpSpLocks noChangeAspect="1"/>
            </p:cNvGrpSpPr>
            <p:nvPr/>
          </p:nvGrpSpPr>
          <p:grpSpPr bwMode="gray">
            <a:xfrm>
              <a:off x="2107674" y="1973510"/>
              <a:ext cx="348830" cy="388485"/>
              <a:chOff x="863600" y="1071563"/>
              <a:chExt cx="823913" cy="917575"/>
            </a:xfrm>
          </p:grpSpPr>
          <p:sp>
            <p:nvSpPr>
              <p:cNvPr id="66" name="フリーフォーム 65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5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67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cxnSp>
          <p:nvCxnSpPr>
            <p:cNvPr id="68" name="直線コネクタ 67"/>
            <p:cNvCxnSpPr/>
            <p:nvPr/>
          </p:nvCxnSpPr>
          <p:spPr bwMode="auto">
            <a:xfrm flipV="1">
              <a:off x="2456856" y="3580482"/>
              <a:ext cx="1308922" cy="25773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直線コネクタ 70"/>
            <p:cNvCxnSpPr/>
            <p:nvPr/>
          </p:nvCxnSpPr>
          <p:spPr bwMode="auto">
            <a:xfrm>
              <a:off x="2496536" y="2235399"/>
              <a:ext cx="1280422" cy="1089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直線コネクタ 40"/>
            <p:cNvCxnSpPr/>
            <p:nvPr/>
          </p:nvCxnSpPr>
          <p:spPr bwMode="auto">
            <a:xfrm>
              <a:off x="2479230" y="3153805"/>
              <a:ext cx="1287757" cy="42207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" name="直線コネクタ 64"/>
            <p:cNvCxnSpPr/>
            <p:nvPr/>
          </p:nvCxnSpPr>
          <p:spPr bwMode="auto">
            <a:xfrm flipV="1">
              <a:off x="4514514" y="2932685"/>
              <a:ext cx="1414503" cy="67781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4" name="グループ化 73"/>
          <p:cNvGrpSpPr/>
          <p:nvPr/>
        </p:nvGrpSpPr>
        <p:grpSpPr>
          <a:xfrm>
            <a:off x="6156220" y="1091224"/>
            <a:ext cx="2376330" cy="615898"/>
            <a:chOff x="5868180" y="1034192"/>
            <a:chExt cx="2376330" cy="615898"/>
          </a:xfrm>
        </p:grpSpPr>
        <p:sp>
          <p:nvSpPr>
            <p:cNvPr id="83" name="正方形/長方形 82"/>
            <p:cNvSpPr/>
            <p:nvPr/>
          </p:nvSpPr>
          <p:spPr bwMode="auto">
            <a:xfrm>
              <a:off x="5868180" y="1034192"/>
              <a:ext cx="2376330" cy="605984"/>
            </a:xfrm>
            <a:prstGeom prst="rect">
              <a:avLst/>
            </a:prstGeom>
            <a:ln w="15875"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100" dirty="0" smtClean="0"/>
                <a:t>                   </a:t>
              </a:r>
              <a:endParaRPr lang="en-US" altLang="ja-JP" sz="1100" dirty="0" smtClean="0">
                <a:solidFill>
                  <a:srgbClr val="000000"/>
                </a:solidFill>
              </a:endParaRPr>
            </a:p>
            <a:p>
              <a:r>
                <a:rPr lang="en-US" altLang="ja-JP" sz="1100" dirty="0" smtClean="0"/>
                <a:t>                   </a:t>
              </a:r>
              <a:endParaRPr lang="ja-JP" alt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75" name="正方形/長方形 74"/>
            <p:cNvSpPr/>
            <p:nvPr/>
          </p:nvSpPr>
          <p:spPr bwMode="auto">
            <a:xfrm>
              <a:off x="7053529" y="1323115"/>
              <a:ext cx="792110" cy="326975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latin typeface="+mn-ea"/>
                </a:rPr>
                <a:t>Spectate Only</a:t>
              </a:r>
              <a:endParaRPr kumimoji="1" lang="ja-JP" altLang="en-US" sz="1400" b="1" dirty="0" smtClean="0">
                <a:latin typeface="+mn-ea"/>
              </a:endParaRPr>
            </a:p>
          </p:txBody>
        </p:sp>
        <p:sp>
          <p:nvSpPr>
            <p:cNvPr id="76" name="正方形/長方形 75"/>
            <p:cNvSpPr/>
            <p:nvPr/>
          </p:nvSpPr>
          <p:spPr bwMode="auto">
            <a:xfrm>
              <a:off x="6823696" y="1042236"/>
              <a:ext cx="1368190" cy="326975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latin typeface="+mn-ea"/>
                </a:rPr>
                <a:t>Can Maintain</a:t>
              </a:r>
              <a:endParaRPr kumimoji="1" lang="ja-JP" altLang="en-US" sz="1400" b="1" dirty="0" smtClean="0">
                <a:latin typeface="+mn-ea"/>
              </a:endParaRPr>
            </a:p>
          </p:txBody>
        </p:sp>
        <p:cxnSp>
          <p:nvCxnSpPr>
            <p:cNvPr id="77" name="直線コネクタ 76"/>
            <p:cNvCxnSpPr/>
            <p:nvPr/>
          </p:nvCxnSpPr>
          <p:spPr bwMode="auto">
            <a:xfrm>
              <a:off x="5975694" y="1189121"/>
              <a:ext cx="740488" cy="545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9" name="直線コネクタ 78"/>
            <p:cNvCxnSpPr/>
            <p:nvPr/>
          </p:nvCxnSpPr>
          <p:spPr bwMode="auto">
            <a:xfrm>
              <a:off x="5970839" y="1459092"/>
              <a:ext cx="745343" cy="1026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9160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1227</Words>
  <Application>Microsoft Office PowerPoint</Application>
  <PresentationFormat>画面に合わせる (4:3)</PresentationFormat>
  <Paragraphs>242</Paragraphs>
  <Slides>16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16</vt:i4>
      </vt:variant>
    </vt:vector>
  </HeadingPairs>
  <TitlesOfParts>
    <vt:vector size="27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　About this document</vt:lpstr>
      <vt:lpstr>2.　Management console</vt:lpstr>
      <vt:lpstr>2.1　System Settings</vt:lpstr>
      <vt:lpstr>2.2　RBAC (Role Based Access Control) (1/4)</vt:lpstr>
      <vt:lpstr>2.2　RBAC (Role Based Access Control) (2/4)</vt:lpstr>
      <vt:lpstr>2.2　RBAC (Role Based Access Control) (3/4)</vt:lpstr>
      <vt:lpstr>2.2　RBAC (Role Based Access Control) (4/4)</vt:lpstr>
      <vt:lpstr>3.　Basic Console</vt:lpstr>
      <vt:lpstr>3.1　Device management in ITA　(1/2)</vt:lpstr>
      <vt:lpstr>3.1　Device management in ITA   (2/2)</vt:lpstr>
      <vt:lpstr>3.2　Operation overview　</vt:lpstr>
      <vt:lpstr>3.3　ER Diagram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2022-01-19T01:13:18Z</dcterms:modified>
</cp:coreProperties>
</file>