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5"/>
  </p:notesMasterIdLst>
  <p:handoutMasterIdLst>
    <p:handoutMasterId r:id="rId36"/>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44" r:id="rId25"/>
    <p:sldId id="524" r:id="rId26"/>
    <p:sldId id="527" r:id="rId27"/>
    <p:sldId id="528" r:id="rId28"/>
    <p:sldId id="529" r:id="rId29"/>
    <p:sldId id="534" r:id="rId30"/>
    <p:sldId id="542" r:id="rId31"/>
    <p:sldId id="533" r:id="rId32"/>
    <p:sldId id="537" r:id="rId33"/>
    <p:sldId id="318"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9" d="100"/>
          <a:sy n="99" d="100"/>
        </p:scale>
        <p:origin x="974" y="67"/>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2022/7/15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2022/7/15</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 </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1/3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a:t>)</a:t>
            </a:r>
          </a:p>
          <a:p>
            <a:pPr lvl="1"/>
            <a:r>
              <a:rPr lang="en-US" altLang="ja-JP" dirty="0"/>
              <a:t>ITA</a:t>
            </a:r>
            <a:r>
              <a:rPr lang="ja-JP" altLang="en-US" dirty="0"/>
              <a:t>インストーラーを実行すると、ご利用の</a:t>
            </a:r>
            <a:r>
              <a:rPr lang="en-US" altLang="ja-JP" dirty="0"/>
              <a:t>OS</a:t>
            </a:r>
            <a:r>
              <a:rPr lang="ja-JP" altLang="en-US" dirty="0"/>
              <a:t>バージョンに合った以下のリポジトリが有効になります。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598752624"/>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99568">
                <a:tc rowSpan="4">
                  <a:txBody>
                    <a:bodyPr/>
                    <a:lstStyle/>
                    <a:p>
                      <a:r>
                        <a:rPr kumimoji="1" lang="en-US" altLang="ja-JP" sz="1000" b="1" dirty="0"/>
                        <a:t>RHEL7</a:t>
                      </a:r>
                      <a:endParaRPr kumimoji="1" lang="ja-JP" altLang="en-US" sz="1000" b="1" dirty="0"/>
                    </a:p>
                  </a:txBody>
                  <a:tcPr anchor="ctr"/>
                </a:tc>
                <a:tc>
                  <a:txBody>
                    <a:bodyPr/>
                    <a:lstStyle/>
                    <a:p>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codeready-builder-for-rhel-8-</a:t>
                      </a:r>
                      <a:r>
                        <a:rPr kumimoji="1" lang="en-US" altLang="ja-JP" sz="1000" b="1" i="0" kern="1200" dirty="0">
                          <a:solidFill>
                            <a:srgbClr val="FF0000"/>
                          </a:solidFill>
                          <a:effectLst/>
                          <a:latin typeface="+mn-lt"/>
                          <a:ea typeface="+mn-ea"/>
                          <a:cs typeface="+mn-cs"/>
                        </a:rPr>
                        <a:t>xxxxxx</a:t>
                      </a:r>
                      <a:r>
                        <a:rPr kumimoji="1" lang="en-US" altLang="ja-JP" sz="1000" b="1" i="0" kern="1200" dirty="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a:t>CentOS7</a:t>
                      </a:r>
                      <a:endParaRPr kumimoji="1" lang="ja-JP" altLang="en-US" sz="1000" b="1" dirty="0"/>
                    </a:p>
                  </a:txBody>
                  <a:tcPr anchor="ctr"/>
                </a:tc>
                <a:tc>
                  <a:txBody>
                    <a:bodyPr/>
                    <a:lstStyle/>
                    <a:p>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a:t>CentOS Stream8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PowerTools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317653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事前準備（</a:t>
            </a:r>
            <a:r>
              <a:rPr lang="en-US" altLang="ja-JP" dirty="0"/>
              <a:t>2/3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a:t>クラウドサービスで提供されている</a:t>
            </a:r>
            <a:r>
              <a:rPr lang="en-US" altLang="ja-JP" dirty="0"/>
              <a:t>RHEL</a:t>
            </a:r>
            <a:r>
              <a:rPr lang="ja-JP" altLang="en-US" dirty="0"/>
              <a:t>環境では以下のリポジトリが有効になります。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(AWS/RHUI2)</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rhui</a:t>
                      </a:r>
                      <a:r>
                        <a:rPr kumimoji="1" lang="en-US" altLang="ja-JP" sz="1000" b="1" dirty="0">
                          <a:solidFill>
                            <a:schemeClr val="tx1"/>
                          </a:solidFill>
                        </a:rPr>
                        <a:t>-REGION-</a:t>
                      </a:r>
                      <a:r>
                        <a:rPr kumimoji="1" lang="en-US" altLang="ja-JP" sz="1000" b="1" dirty="0" err="1">
                          <a:solidFill>
                            <a:schemeClr val="tx1"/>
                          </a:solidFill>
                        </a:rPr>
                        <a:t>rhel</a:t>
                      </a:r>
                      <a:r>
                        <a:rPr kumimoji="1" lang="en-US" altLang="ja-JP" sz="1000" b="1" dirty="0">
                          <a:solidFill>
                            <a:schemeClr val="tx1"/>
                          </a:solidFill>
                        </a:rPr>
                        <a:t>-server-optional</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(AWS/RHUI3)</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codeready-builder-for-rhel-8-rhui-rpms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solidFill>
                <a:effectLst/>
                <a:uLnTx/>
                <a:uFillTx/>
                <a:latin typeface="メイリオ"/>
                <a:ea typeface="メイリオ"/>
                <a:cs typeface="+mn-cs"/>
              </a:rPr>
              <a:t>※RHEL7</a:t>
            </a:r>
            <a:r>
              <a:rPr lang="en-US" altLang="ja-JP" sz="1100" dirty="0">
                <a:solidFill>
                  <a:srgbClr val="000000"/>
                </a:solidFill>
                <a:latin typeface="メイリオ"/>
                <a:ea typeface="メイリオ"/>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 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a:t>
            </a:r>
            <a:r>
              <a:rPr lang="ja-JP" altLang="en-US" sz="1100" kern="100" dirty="0">
                <a:solidFill>
                  <a:srgbClr val="000000"/>
                </a:solidFill>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事前準備（</a:t>
            </a:r>
            <a:r>
              <a:rPr lang="en-US" altLang="ja-JP" dirty="0"/>
              <a:t>3/3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18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に</a:t>
            </a:r>
            <a:r>
              <a:rPr lang="en-US" altLang="ja-JP" dirty="0"/>
              <a:t>ITA</a:t>
            </a:r>
            <a:r>
              <a:rPr lang="ja-JP" altLang="en-US" dirty="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オンラインインストール</a:t>
            </a:r>
            <a:r>
              <a:rPr kumimoji="0" lang="en-US" altLang="ja-JP"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MariaDB</a:t>
            </a:r>
            <a:r>
              <a:rPr kumimoji="0" lang="ja-JP" altLang="en-US" sz="1050" b="0" i="0" u="none" strike="noStrike" cap="none" normalizeH="0" baseline="0" dirty="0">
                <a:ln>
                  <a:noFill/>
                </a:ln>
                <a:effectLst/>
                <a:latin typeface="+mn-ea"/>
                <a:cs typeface="Times New Roman" panose="02020603050405020304" pitchFamily="18" charset="0"/>
              </a:rPr>
              <a:t>インストール</a:t>
            </a:r>
            <a:endParaRPr kumimoji="0" lang="ja-JP" altLang="en-US" sz="1050" b="0" i="0" u="none" strike="noStrike" cap="none" normalizeH="0" baseline="0" dirty="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kumimoji="1" lang="ja-JP" altLang="en-US" dirty="0"/>
              <a:t>　</a:t>
            </a:r>
            <a:r>
              <a:rPr lang="ja-JP" altLang="en-US" dirty="0"/>
              <a:t>環境構築（</a:t>
            </a:r>
            <a:r>
              <a:rPr lang="en-US" altLang="ja-JP" dirty="0"/>
              <a:t>1/10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400" dirty="0"/>
              <a:t># </a:t>
            </a:r>
            <a:r>
              <a:rPr lang="en-US" altLang="ja-JP" sz="1100" dirty="0"/>
              <a:t>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lang="en-US" altLang="ja-JP" dirty="0"/>
            </a:b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2/10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のインストール設定を行うアンサーファイルを事前に作成してください。</a:t>
            </a:r>
            <a:endParaRPr lang="en-US" altLang="ja-JP" dirty="0"/>
          </a:p>
          <a:p>
            <a:pPr lvl="1"/>
            <a:r>
              <a:rPr lang="ja-JP" altLang="en-US" dirty="0"/>
              <a:t>オンラインインストールを行う場合は「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Install_Online</a:t>
            </a:r>
            <a:r>
              <a:rPr lang="ja-JP" altLang="en-US" kern="100" dirty="0"/>
              <a:t>」</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088168167"/>
              </p:ext>
            </p:extLst>
          </p:nvPr>
        </p:nvGraphicFramePr>
        <p:xfrm>
          <a:off x="611450" y="2318880"/>
          <a:ext cx="8281151" cy="40583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ja-JP" altLang="en-US" sz="800" kern="100" dirty="0">
                          <a:solidFill>
                            <a:srgbClr val="FF0000"/>
                          </a:solidFill>
                          <a:effectLst/>
                        </a:rPr>
                        <a:t> </a:t>
                      </a: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endParaRPr lang="ja-JP" alt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a:solidFill>
                            <a:schemeClr val="tx1"/>
                          </a:solidFill>
                          <a:effectLst/>
                          <a:latin typeface="+mn-ea"/>
                          <a:ea typeface="+mn-ea"/>
                          <a:cs typeface="Times New Roman" panose="02020603050405020304" pitchFamily="18" charset="0"/>
                        </a:rPr>
                        <a:t>(</a:t>
                      </a:r>
                      <a:r>
                        <a:rPr lang="en-US" altLang="ja-JP" sz="1000" kern="100">
                          <a:solidFill>
                            <a:schemeClr val="tx1"/>
                          </a:solidFill>
                          <a:effectLst/>
                          <a:latin typeface="+mn-ea"/>
                          <a:ea typeface="+mn-ea"/>
                          <a:cs typeface="Times New Roman" panose="02020603050405020304" pitchFamily="18" charset="0"/>
                          <a:hlinkClick r:id="rId2"/>
                        </a:rPr>
                        <a:t>https://mariadb.com/</a:t>
                      </a:r>
                      <a:r>
                        <a:rPr lang="en-US" altLang="ja-JP" sz="1000" kern="100">
                          <a:solidFill>
                            <a:schemeClr val="tx1"/>
                          </a:solidFill>
                          <a:effectLst/>
                          <a:latin typeface="+mn-ea"/>
                          <a:ea typeface="+mn-ea"/>
                          <a:cs typeface="Times New Roman" panose="02020603050405020304" pitchFamily="18" charset="0"/>
                        </a:rPr>
                        <a:t>)</a:t>
                      </a:r>
                      <a:r>
                        <a:rPr lang="ja-JP" altLang="en-US" sz="1000" kern="100">
                          <a:solidFill>
                            <a:schemeClr val="tx1"/>
                          </a:solidFill>
                          <a:effectLst/>
                          <a:latin typeface="+mn-ea"/>
                          <a:ea typeface="+mn-ea"/>
                          <a:cs typeface="Times New Roman" panose="02020603050405020304" pitchFamily="18" charset="0"/>
                        </a:rPr>
                        <a:t>から</a:t>
                      </a:r>
                      <a:r>
                        <a:rPr lang="ja-JP" altLang="en-US" sz="1000" kern="100" dirty="0">
                          <a:solidFill>
                            <a:schemeClr val="tx1"/>
                          </a:solidFill>
                          <a:effectLst/>
                          <a:latin typeface="+mn-ea"/>
                          <a:ea typeface="+mn-ea"/>
                          <a:cs typeface="Times New Roman" panose="02020603050405020304" pitchFamily="18" charset="0"/>
                        </a:rPr>
                        <a:t>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3/10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a:t>
            </a:r>
            <a:r>
              <a:rPr lang="en-US" altLang="ja-JP" dirty="0" err="1"/>
              <a:t>ita_base</a:t>
            </a:r>
            <a:r>
              <a:rPr lang="ja-JP" altLang="en-US" dirty="0"/>
              <a:t>」から「</a:t>
            </a:r>
            <a:r>
              <a:rPr lang="en-US" altLang="ja-JP" kern="100" dirty="0" err="1">
                <a:latin typeface="+mn-ea"/>
                <a:cs typeface="Times New Roman" panose="02020603050405020304" pitchFamily="18" charset="0"/>
              </a:rPr>
              <a:t>cicd_for_iac</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dirty="0"/>
          </a:p>
          <a:p>
            <a:pPr marL="180000" lvl="1" indent="0">
              <a:buNone/>
            </a:pP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43616"/>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4/10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j-ea"/>
                <a:ea typeface="+mj-ea"/>
                <a:cs typeface="+mn-cs"/>
              </a:rPr>
              <a:t>ユーザ指定サーバ証明書・秘密鍵について</a:t>
            </a:r>
            <a:endParaRPr lang="en-US" altLang="ja-JP" sz="2000" dirty="0">
              <a:latin typeface="+mj-ea"/>
              <a:ea typeface="+mj-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a:cs typeface="+mn-cs"/>
            </a:endParaRPr>
          </a:p>
          <a:p>
            <a:pPr marL="180000" lvl="1" indent="0">
              <a:buNone/>
            </a:pP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3395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5/10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buNone/>
            </a:pP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77935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6/10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8447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a:latin typeface="+mn-ea"/>
              </a:rPr>
              <a:t>1/3</a:t>
            </a:r>
            <a:r>
              <a:rPr lang="ja-JP" altLang="en-US" sz="1400" dirty="0">
                <a:latin typeface="+mn-ea"/>
              </a:rPr>
              <a:t>）</a:t>
            </a:r>
          </a:p>
          <a:p>
            <a:r>
              <a:rPr lang="en-US" altLang="ja-JP" sz="1400" dirty="0">
                <a:latin typeface="+mn-ea"/>
              </a:rPr>
              <a:t>    3.3</a:t>
            </a:r>
            <a:r>
              <a:rPr lang="ja-JP" altLang="en-US" sz="1400" dirty="0">
                <a:latin typeface="+mn-ea"/>
              </a:rPr>
              <a:t>　 事前準備（</a:t>
            </a:r>
            <a:r>
              <a:rPr lang="en-US" altLang="ja-JP" sz="1400" dirty="0">
                <a:latin typeface="+mn-ea"/>
              </a:rPr>
              <a:t>2/3</a:t>
            </a:r>
            <a:r>
              <a:rPr lang="ja-JP" altLang="en-US" sz="1400" dirty="0">
                <a:latin typeface="+mn-ea"/>
              </a:rPr>
              <a:t>）</a:t>
            </a:r>
          </a:p>
          <a:p>
            <a:r>
              <a:rPr lang="en-US" altLang="ja-JP" sz="1400" dirty="0">
                <a:latin typeface="+mn-ea"/>
              </a:rPr>
              <a:t>    3.4</a:t>
            </a:r>
            <a:r>
              <a:rPr lang="ja-JP" altLang="en-US" sz="1400" dirty="0">
                <a:latin typeface="+mn-ea"/>
              </a:rPr>
              <a:t>　 事前準備（</a:t>
            </a:r>
            <a:r>
              <a:rPr lang="en-US" altLang="ja-JP" sz="1400" dirty="0">
                <a:latin typeface="+mn-ea"/>
              </a:rPr>
              <a:t>3/3</a:t>
            </a:r>
            <a:r>
              <a:rPr lang="ja-JP" altLang="en-US" sz="1400" dirty="0">
                <a:latin typeface="+mn-ea"/>
              </a:rPr>
              <a:t>）</a:t>
            </a:r>
          </a:p>
          <a:p>
            <a:r>
              <a:rPr lang="en-US" altLang="ja-JP" sz="1400" dirty="0">
                <a:latin typeface="+mn-ea"/>
              </a:rPr>
              <a:t>    3.5</a:t>
            </a:r>
            <a:r>
              <a:rPr lang="ja-JP" altLang="en-US" sz="1400" dirty="0">
                <a:latin typeface="+mn-ea"/>
              </a:rPr>
              <a:t>　 </a:t>
            </a:r>
            <a:r>
              <a:rPr lang="en-US" altLang="ja-JP" sz="1400" dirty="0">
                <a:latin typeface="+mn-ea"/>
              </a:rPr>
              <a:t>ITA</a:t>
            </a:r>
            <a:r>
              <a:rPr lang="ja-JP" altLang="en-US" sz="1400" dirty="0">
                <a:latin typeface="+mn-ea"/>
              </a:rPr>
              <a:t>環境構築フロー</a:t>
            </a:r>
          </a:p>
          <a:p>
            <a:r>
              <a:rPr lang="en-US" altLang="ja-JP" sz="1400" dirty="0">
                <a:latin typeface="+mn-ea"/>
              </a:rPr>
              <a:t>    3.6</a:t>
            </a:r>
            <a:r>
              <a:rPr lang="ja-JP" altLang="en-US" sz="1400" dirty="0">
                <a:latin typeface="+mn-ea"/>
              </a:rPr>
              <a:t>　 環境構築（</a:t>
            </a:r>
            <a:r>
              <a:rPr lang="en-US" altLang="ja-JP" sz="1400" dirty="0">
                <a:latin typeface="+mn-ea"/>
              </a:rPr>
              <a:t>1/9</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2/9</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3/9</a:t>
            </a:r>
            <a:r>
              <a:rPr lang="ja-JP" altLang="en-US" sz="1400" dirty="0">
                <a:latin typeface="+mn-ea"/>
              </a:rPr>
              <a:t>）</a:t>
            </a:r>
          </a:p>
          <a:p>
            <a:r>
              <a:rPr lang="en-US" altLang="ja-JP" sz="1400" dirty="0">
                <a:latin typeface="+mn-ea"/>
              </a:rPr>
              <a:t>    3.9</a:t>
            </a:r>
            <a:r>
              <a:rPr lang="ja-JP" altLang="en-US" sz="1400" dirty="0">
                <a:latin typeface="+mn-ea"/>
              </a:rPr>
              <a:t>　 環境構築（</a:t>
            </a:r>
            <a:r>
              <a:rPr lang="en-US" altLang="ja-JP" sz="1400" dirty="0">
                <a:latin typeface="+mn-ea"/>
              </a:rPr>
              <a:t>4/9</a:t>
            </a:r>
            <a:r>
              <a:rPr lang="ja-JP" altLang="en-US" sz="1400" dirty="0">
                <a:latin typeface="+mn-ea"/>
              </a:rPr>
              <a:t>）</a:t>
            </a:r>
          </a:p>
          <a:p>
            <a:r>
              <a:rPr lang="en-US" altLang="ja-JP" sz="1400" dirty="0">
                <a:latin typeface="+mn-ea"/>
              </a:rPr>
              <a:t>    3.10</a:t>
            </a:r>
            <a:r>
              <a:rPr lang="ja-JP" altLang="en-US" sz="1400" dirty="0">
                <a:latin typeface="+mn-ea"/>
              </a:rPr>
              <a:t>  環境構築（</a:t>
            </a:r>
            <a:r>
              <a:rPr lang="en-US" altLang="ja-JP" sz="1400" dirty="0">
                <a:latin typeface="+mn-ea"/>
              </a:rPr>
              <a:t>5/9</a:t>
            </a:r>
            <a:r>
              <a:rPr lang="ja-JP" altLang="en-US" sz="1400" dirty="0">
                <a:latin typeface="+mn-ea"/>
              </a:rPr>
              <a:t>）</a:t>
            </a:r>
          </a:p>
          <a:p>
            <a:r>
              <a:rPr lang="en-US" altLang="ja-JP" sz="1400" dirty="0">
                <a:latin typeface="+mn-ea"/>
              </a:rPr>
              <a:t>    3.11  </a:t>
            </a:r>
            <a:r>
              <a:rPr lang="ja-JP" altLang="en-US" sz="1400" dirty="0">
                <a:latin typeface="+mn-ea"/>
              </a:rPr>
              <a:t>環境構築（</a:t>
            </a:r>
            <a:r>
              <a:rPr lang="en-US" altLang="ja-JP" sz="1400" dirty="0">
                <a:latin typeface="+mn-ea"/>
              </a:rPr>
              <a:t>6/9</a:t>
            </a:r>
            <a:r>
              <a:rPr lang="ja-JP" altLang="en-US" sz="1400" dirty="0">
                <a:latin typeface="+mn-ea"/>
              </a:rPr>
              <a:t>）</a:t>
            </a:r>
            <a:endParaRPr lang="en-US" altLang="ja-JP" sz="1400" dirty="0">
              <a:latin typeface="+mn-ea"/>
            </a:endParaRPr>
          </a:p>
          <a:p>
            <a:r>
              <a:rPr lang="en-US" altLang="ja-JP" sz="1400" dirty="0">
                <a:latin typeface="+mn-ea"/>
              </a:rPr>
              <a:t>    3.12  </a:t>
            </a:r>
            <a:r>
              <a:rPr lang="ja-JP" altLang="en-US" sz="1400" dirty="0">
                <a:latin typeface="+mn-ea"/>
              </a:rPr>
              <a:t>環境構築（</a:t>
            </a:r>
            <a:r>
              <a:rPr lang="en-US" altLang="ja-JP" sz="1400" dirty="0">
                <a:latin typeface="+mn-ea"/>
              </a:rPr>
              <a:t>7/9</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3.13  </a:t>
            </a:r>
            <a:r>
              <a:rPr lang="ja-JP" altLang="en-US" sz="1400" dirty="0">
                <a:latin typeface="+mn-ea"/>
              </a:rPr>
              <a:t>環境構築（</a:t>
            </a:r>
            <a:r>
              <a:rPr lang="en-US" altLang="ja-JP" sz="1400" dirty="0">
                <a:latin typeface="+mn-ea"/>
              </a:rPr>
              <a:t>8/9</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環境構築（</a:t>
            </a:r>
            <a:r>
              <a:rPr lang="en-US" altLang="ja-JP" sz="1400" dirty="0">
                <a:latin typeface="+mn-ea"/>
              </a:rPr>
              <a:t>9/9</a:t>
            </a:r>
            <a:r>
              <a:rPr lang="ja-JP" altLang="en-US" sz="1400" dirty="0">
                <a:latin typeface="+mn-ea"/>
              </a:rPr>
              <a:t>）</a:t>
            </a:r>
            <a:endParaRPr lang="en-US" altLang="ja-JP" sz="1400" dirty="0">
              <a:latin typeface="+mn-ea"/>
            </a:endParaRPr>
          </a:p>
          <a:p>
            <a:r>
              <a:rPr lang="ja-JP" altLang="en-US" sz="1400" dirty="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ja-JP" altLang="en-US" sz="1400" dirty="0">
                <a:latin typeface="+mn-ea"/>
              </a:rPr>
              <a:t>５．参考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7/10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8/10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a:t>ITA</a:t>
            </a:r>
            <a:r>
              <a:rPr lang="ja-JP" altLang="en-US" dirty="0"/>
              <a:t>インストーラー（オンラインインストール）実行</a:t>
            </a:r>
            <a:endParaRPr lang="en-US" altLang="ja-JP" dirty="0"/>
          </a:p>
          <a:p>
            <a:pPr lvl="1"/>
            <a:r>
              <a:rPr lang="ja-JP" altLang="en-US" dirty="0"/>
              <a:t>以下のコマンドで、</a:t>
            </a:r>
            <a:r>
              <a:rPr lang="en-US" altLang="ja-JP" dirty="0"/>
              <a:t>ITA</a:t>
            </a:r>
            <a:r>
              <a:rPr lang="ja-JP" altLang="en-US" dirty="0"/>
              <a:t>インストーラー（オンラインインストール）を実行します。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marL="360000" lvl="2" indent="0">
              <a:buNone/>
            </a:pPr>
            <a:endParaRPr lang="en-US" altLang="ja-JP" dirty="0"/>
          </a:p>
          <a:p>
            <a:r>
              <a:rPr lang="ja-JP" altLang="en-US" dirty="0"/>
              <a:t>処理の確認</a:t>
            </a:r>
          </a:p>
          <a:p>
            <a:pPr lvl="1"/>
            <a:r>
              <a:rPr lang="ja-JP" altLang="en-US" dirty="0"/>
              <a:t>環境構築ツールを実行すると</a:t>
            </a:r>
            <a:r>
              <a:rPr lang="en-US" altLang="ja-JP" kern="100" dirty="0"/>
              <a:t>ita</a:t>
            </a:r>
            <a:r>
              <a:rPr lang="en-US" altLang="ja-JP" dirty="0"/>
              <a:t>_builder.log</a:t>
            </a:r>
            <a:r>
              <a:rPr lang="ja-JP" altLang="en-US" dirty="0" err="1"/>
              <a:t>、</a:t>
            </a:r>
            <a:r>
              <a:rPr lang="en-US" altLang="ja-JP" dirty="0"/>
              <a:t> ita_installer.log</a:t>
            </a:r>
            <a:r>
              <a:rPr lang="ja-JP" altLang="en-US" dirty="0"/>
              <a:t>に処理内容が</a:t>
            </a:r>
            <a:br>
              <a:rPr lang="en-US" altLang="ja-JP" dirty="0"/>
            </a:br>
            <a:r>
              <a:rPr lang="ja-JP" altLang="en-US" dirty="0"/>
              <a:t>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br>
              <a:rPr lang="en-US" altLang="ja-JP" dirty="0"/>
            </a:br>
            <a:endParaRPr lang="en-US" altLang="ja-JP" sz="1400" dirty="0"/>
          </a:p>
          <a:p>
            <a:pPr marL="180000" lvl="1" indent="0">
              <a:buNone/>
            </a:pPr>
            <a:endParaRPr lang="en-US" altLang="ja-JP" sz="1400" dirty="0"/>
          </a:p>
          <a:p>
            <a:r>
              <a:rPr lang="ja-JP" altLang="en-US" dirty="0"/>
              <a:t>終了ステータスについて</a:t>
            </a:r>
            <a:endParaRPr lang="en-US" altLang="ja-JP" dirty="0"/>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9/10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1321931298"/>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9" name="テキスト ボックス 8"/>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79942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a:t>10/10</a:t>
            </a:r>
            <a:r>
              <a:rPr lang="ja-JP" altLang="en-US"/>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34377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313944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a:t>
            </a:r>
            <a:r>
              <a:rPr lang="ja-JP" altLang="en-US" dirty="0"/>
              <a:t>グループ</a:t>
            </a:r>
            <a:r>
              <a:rPr lang="ja-JP" altLang="ja-JP" dirty="0"/>
              <a:t>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ユーザ指定のサーバ証明書を使用する場合はアンサーファイルの「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a:t>
            </a:r>
            <a:endParaRPr lang="en-US" altLang="ja-JP" sz="1200" kern="100" dirty="0">
              <a:latin typeface="+mn-ea"/>
              <a:cs typeface="Times New Roman" panose="02020603050405020304" pitchFamily="18" charset="0"/>
            </a:endParaRPr>
          </a:p>
          <a:p>
            <a:r>
              <a:rPr lang="ja-JP" altLang="en-US" sz="1200" kern="100" dirty="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256055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23023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72504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本資料では、外部のリポジトリを使用する場合に、インストーラーを使ってオールインワン構成（後述）で</a:t>
            </a:r>
            <a:r>
              <a:rPr lang="en-US" altLang="ja-JP" dirty="0"/>
              <a:t>ITA</a:t>
            </a:r>
            <a:r>
              <a:rPr lang="ja-JP" altLang="en-US" dirty="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a:t>
            </a:r>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3026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a:effectLst/>
                        </a:rPr>
                        <a:t>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a:effectLst/>
                          <a:latin typeface="+mn-ea"/>
                          <a:ea typeface="+mn-ea"/>
                          <a:cs typeface="Times New Roman" panose="02020603050405020304" pitchFamily="18" charset="0"/>
                        </a:rPr>
                        <a:t>OS </a:t>
                      </a:r>
                      <a:r>
                        <a:rPr lang="ja-JP" altLang="en-US" sz="800" kern="100" dirty="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a:effectLst/>
                          <a:latin typeface="+mn-ea"/>
                          <a:ea typeface="+mn-ea"/>
                          <a:cs typeface="Times New Roman" panose="02020603050405020304" pitchFamily="18" charset="0"/>
                        </a:rPr>
                        <a:t>Cobbler </a:t>
                      </a:r>
                      <a:r>
                        <a:rPr lang="ja-JP" altLang="en-US" sz="800" kern="100" dirty="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latin typeface="+mn-ea"/>
                          <a:ea typeface="+mn-ea"/>
                        </a:rPr>
                        <a:t>×</a:t>
                      </a:r>
                      <a:endParaRPr lang="ja-JP" altLang="ja-JP" sz="105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a:t>Exastro-ITA_</a:t>
            </a:r>
            <a:r>
              <a:rPr lang="ja-JP" altLang="en-US" dirty="0"/>
              <a:t>システム構成／環境構築ガイド</a:t>
            </a:r>
            <a:r>
              <a:rPr lang="en-US" altLang="ja-JP" dirty="0"/>
              <a:t>_</a:t>
            </a:r>
            <a:r>
              <a:rPr lang="ja-JP" altLang="en-US" dirty="0"/>
              <a:t>基本編」を参照してください。</a:t>
            </a:r>
          </a:p>
        </p:txBody>
      </p:sp>
    </p:spTree>
    <p:extLst>
      <p:ext uri="{BB962C8B-B14F-4D97-AF65-F5344CB8AC3E}">
        <p14:creationId xmlns:p14="http://schemas.microsoft.com/office/powerpoint/2010/main" val="178756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環境構築手順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ITA</a:t>
            </a:r>
            <a:r>
              <a:rPr lang="ja-JP" altLang="en-US" dirty="0"/>
              <a:t>サーバがオンライン環境の場合、インターネット経由で必要なライブラリのインストールと、</a:t>
            </a:r>
            <a:r>
              <a:rPr lang="en-US" altLang="ja-JP" dirty="0"/>
              <a:t>ITA</a:t>
            </a:r>
            <a:r>
              <a:rPr lang="ja-JP" altLang="en-US" dirty="0"/>
              <a:t>本体のインストールを実行して環境構築を行います。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a:latin typeface="+mn-ea"/>
                  <a:cs typeface="Times New Roman" panose="02020603050405020304" pitchFamily="18" charset="0"/>
                </a:rPr>
                <a:t>ITA</a:t>
              </a: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サーバ</a:t>
              </a: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4587</Words>
  <Application>Microsoft Office PowerPoint</Application>
  <PresentationFormat>画面に合わせる (4:3)</PresentationFormat>
  <Paragraphs>618</Paragraphs>
  <Slides>32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32</vt:i4>
      </vt:variant>
    </vt:vector>
  </HeadingPairs>
  <TitlesOfParts>
    <vt:vector size="44" baseType="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環境構築（1/10）</vt:lpstr>
      <vt:lpstr>3.7　環境構築（2/10）</vt:lpstr>
      <vt:lpstr>3.8　環境構築（3/10）</vt:lpstr>
      <vt:lpstr>3.9　環境構築（4/10）</vt:lpstr>
      <vt:lpstr>3.10　環境構築（5/10）</vt:lpstr>
      <vt:lpstr>3.11　環境構築（6/10）</vt:lpstr>
      <vt:lpstr>3.12　環境構築（7/10）</vt:lpstr>
      <vt:lpstr>3.13　環境構築（8/10）</vt:lpstr>
      <vt:lpstr>3.14　環境構築（9/10）</vt:lpstr>
      <vt:lpstr>3.15　環境構築（10/10）</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2022-07-15T02:46:35Z</dcterms:modified>
</cp:coreProperties>
</file>