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710" r:id="rId7"/>
    <p:sldId id="737" r:id="rId8"/>
    <p:sldId id="735" r:id="rId9"/>
    <p:sldId id="757" r:id="rId10"/>
    <p:sldId id="758" r:id="rId11"/>
    <p:sldId id="746" r:id="rId12"/>
    <p:sldId id="747" r:id="rId13"/>
    <p:sldId id="749" r:id="rId14"/>
    <p:sldId id="756" r:id="rId15"/>
    <p:sldId id="751" r:id="rId16"/>
    <p:sldId id="752" r:id="rId17"/>
    <p:sldId id="753" r:id="rId18"/>
    <p:sldId id="754" r:id="rId19"/>
    <p:sldId id="759" r:id="rId20"/>
    <p:sldId id="760" r:id="rId21"/>
    <p:sldId id="771" r:id="rId22"/>
    <p:sldId id="761" r:id="rId23"/>
    <p:sldId id="762" r:id="rId24"/>
    <p:sldId id="763" r:id="rId25"/>
    <p:sldId id="772" r:id="rId26"/>
    <p:sldId id="764" r:id="rId27"/>
    <p:sldId id="770" r:id="rId28"/>
    <p:sldId id="765" r:id="rId29"/>
    <p:sldId id="767" r:id="rId30"/>
    <p:sldId id="773" r:id="rId31"/>
    <p:sldId id="76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はじめに" id="{B81141D6-5160-4643-8D51-022CC5C4BDB9}">
          <p14:sldIdLst>
            <p14:sldId id="508"/>
            <p14:sldId id="680"/>
          </p14:sldIdLst>
        </p14:section>
        <p14:section name="メニューエクスポート/インポート" id="{63C89BE4-2B86-49B7-9ECB-F22E6FFC3A5E}">
          <p14:sldIdLst>
            <p14:sldId id="710"/>
            <p14:sldId id="737"/>
            <p14:sldId id="735"/>
            <p14:sldId id="757"/>
            <p14:sldId id="758"/>
            <p14:sldId id="746"/>
            <p14:sldId id="747"/>
            <p14:sldId id="749"/>
            <p14:sldId id="756"/>
            <p14:sldId id="751"/>
            <p14:sldId id="752"/>
            <p14:sldId id="753"/>
            <p14:sldId id="754"/>
            <p14:sldId id="759"/>
          </p14:sldIdLst>
        </p14:section>
        <p14:section name="Excel一括エクスポート/インポート" id="{56E4AB01-0260-42CA-ACEC-FF50A0FE7CB4}">
          <p14:sldIdLst>
            <p14:sldId id="760"/>
            <p14:sldId id="771"/>
            <p14:sldId id="761"/>
            <p14:sldId id="762"/>
            <p14:sldId id="763"/>
            <p14:sldId id="772"/>
            <p14:sldId id="764"/>
            <p14:sldId id="770"/>
            <p14:sldId id="765"/>
            <p14:sldId id="767"/>
            <p14:sldId id="773"/>
            <p14:sldId id="76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00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0" autoAdjust="0"/>
    <p:restoredTop sz="95507" autoAdjust="0"/>
  </p:normalViewPr>
  <p:slideViewPr>
    <p:cSldViewPr>
      <p:cViewPr varScale="1">
        <p:scale>
          <a:sx n="91" d="100"/>
          <a:sy n="91" d="100"/>
        </p:scale>
        <p:origin x="948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64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12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22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7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1.8.0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9547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エクスポート</a:t>
            </a:r>
            <a:r>
              <a:rPr lang="en-US" altLang="ja-JP" sz="4800" b="1" dirty="0" smtClean="0"/>
              <a:t>/</a:t>
            </a:r>
            <a:r>
              <a:rPr lang="ja-JP" altLang="en-US" sz="4800" b="1" dirty="0" smtClean="0"/>
              <a:t>インポート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メニューの作成・入力</a:t>
            </a:r>
            <a:r>
              <a:rPr lang="en-US" altLang="ja-JP" dirty="0"/>
              <a:t>(</a:t>
            </a:r>
            <a:r>
              <a:rPr lang="en-US" altLang="ja-JP" dirty="0" smtClean="0"/>
              <a:t>1/</a:t>
            </a:r>
            <a:r>
              <a:rPr lang="en-US" altLang="ja-JP" dirty="0"/>
              <a:t>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メニューグループの作成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メニューグループ管理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</a:t>
            </a:r>
            <a:r>
              <a:rPr lang="ja-JP" altLang="en-US" sz="1600" dirty="0" smtClean="0"/>
              <a:t> 登録開始 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各項目へ下記のように入力し、登録する</a:t>
            </a:r>
            <a:endParaRPr lang="en-US" altLang="ja-JP" sz="1800" dirty="0"/>
          </a:p>
          <a:p>
            <a:pPr indent="0">
              <a:buNone/>
            </a:pPr>
            <a:endParaRPr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8" y="2852920"/>
            <a:ext cx="4693353" cy="210566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 flipV="1">
            <a:off x="288000" y="3276000"/>
            <a:ext cx="4572000" cy="68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716694" y="4221110"/>
            <a:ext cx="4447665" cy="1080150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45458"/>
              </p:ext>
            </p:extLst>
          </p:nvPr>
        </p:nvGraphicFramePr>
        <p:xfrm>
          <a:off x="2815788" y="4301693"/>
          <a:ext cx="4304762" cy="9361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676737834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メニューグループ名称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表示順序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サーバ基本設定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125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サーバ基本設定</a:t>
                      </a: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参照用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ホームベース 20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8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1" y="2790086"/>
            <a:ext cx="2552670" cy="3809062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 bwMode="auto">
          <a:xfrm>
            <a:off x="2716694" y="5285089"/>
            <a:ext cx="5167766" cy="1384361"/>
          </a:xfrm>
          <a:prstGeom prst="roundRect">
            <a:avLst>
              <a:gd name="adj" fmla="val 506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2716694" y="3231691"/>
            <a:ext cx="5167766" cy="1728240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メニューの作成・入力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ja-JP" altLang="en-US" b="1" dirty="0" smtClean="0"/>
              <a:t>パラメータシートを作成する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sz="1600" dirty="0" smtClean="0"/>
          </a:p>
          <a:p>
            <a:pPr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ja-JP" altLang="en-US" sz="1600" b="1" dirty="0" smtClean="0"/>
              <a:t>メニュー作成</a:t>
            </a:r>
            <a:r>
              <a:rPr lang="en-US" altLang="ja-JP" sz="1600" b="1" dirty="0" smtClean="0"/>
              <a:t> &gt; </a:t>
            </a:r>
            <a:r>
              <a:rPr lang="ja-JP" altLang="en-US" sz="1600" b="1" dirty="0" smtClean="0"/>
              <a:t>メニュー定義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作成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[</a:t>
            </a:r>
            <a:r>
              <a:rPr lang="ja-JP" altLang="en-US" sz="1600" dirty="0" smtClean="0"/>
              <a:t>メニュー作成情報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へ下表のように入力する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対象メニューグループ</a:t>
            </a:r>
            <a:r>
              <a:rPr lang="en-US" altLang="ja-JP" sz="1600" dirty="0"/>
              <a:t>]</a:t>
            </a:r>
            <a:r>
              <a:rPr lang="ja-JP" altLang="en-US" sz="1600" dirty="0" err="1"/>
              <a:t>を押</a:t>
            </a:r>
            <a:r>
              <a:rPr lang="ja-JP" altLang="en-US" sz="1600" dirty="0"/>
              <a:t>下し、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対象メニューグループを選択する</a:t>
            </a:r>
            <a:r>
              <a:rPr lang="en-US" altLang="ja-JP" sz="1600" dirty="0"/>
              <a:t>(</a:t>
            </a:r>
            <a:r>
              <a:rPr lang="ja-JP" altLang="en-US" sz="1600" dirty="0"/>
              <a:t>次項へ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40054"/>
              </p:ext>
            </p:extLst>
          </p:nvPr>
        </p:nvGraphicFramePr>
        <p:xfrm>
          <a:off x="2828786" y="3276000"/>
          <a:ext cx="4996782" cy="16580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4008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65277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42015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項目名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入力内容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メニュー名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ディレクトリ設定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作成対象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パラメータシート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オペレーション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表示順序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 rot="10800000" flipV="1">
            <a:off x="323410" y="6237390"/>
            <a:ext cx="1080150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rot="10800000" flipV="1">
            <a:off x="288000" y="3140960"/>
            <a:ext cx="2382779" cy="194835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43" y="5353183"/>
            <a:ext cx="5040578" cy="1247626"/>
          </a:xfrm>
          <a:prstGeom prst="rect">
            <a:avLst/>
          </a:prstGeom>
        </p:spPr>
      </p:pic>
      <p:sp>
        <p:nvSpPr>
          <p:cNvPr id="16" name="円形吹き出し 15"/>
          <p:cNvSpPr/>
          <p:nvPr/>
        </p:nvSpPr>
        <p:spPr bwMode="auto">
          <a:xfrm>
            <a:off x="2576372" y="3068950"/>
            <a:ext cx="321951" cy="325481"/>
          </a:xfrm>
          <a:prstGeom prst="wedgeEllipseCallout">
            <a:avLst>
              <a:gd name="adj1" fmla="val -100036"/>
              <a:gd name="adj2" fmla="val 3904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2555720" y="5103950"/>
            <a:ext cx="321951" cy="325481"/>
          </a:xfrm>
          <a:prstGeom prst="wedgeEllipseCallout">
            <a:avLst>
              <a:gd name="adj1" fmla="val -414824"/>
              <a:gd name="adj2" fmla="val 29891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ホームベース 23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022570"/>
            <a:ext cx="6625851" cy="2782760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3779890" y="4253232"/>
            <a:ext cx="3583546" cy="172824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メニューの作成・入力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パラメータ</a:t>
            </a:r>
            <a:r>
              <a:rPr lang="ja-JP" altLang="en-US" b="1" dirty="0"/>
              <a:t>シート</a:t>
            </a:r>
            <a:r>
              <a:rPr kumimoji="1" lang="ja-JP" altLang="en-US" b="1" dirty="0" smtClean="0"/>
              <a:t>の項目名を定義する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lang="en-US" altLang="ja-JP" b="1" dirty="0" smtClean="0"/>
          </a:p>
          <a:p>
            <a:pPr indent="0">
              <a:buNone/>
            </a:pPr>
            <a:r>
              <a:rPr kumimoji="1" lang="ja-JP" altLang="en-US" sz="1600" dirty="0" smtClean="0"/>
              <a:t>メニュー</a:t>
            </a:r>
            <a:r>
              <a:rPr kumimoji="1" lang="en-US" altLang="ja-JP" sz="1600" dirty="0" smtClean="0"/>
              <a:t>:</a:t>
            </a:r>
            <a:r>
              <a:rPr kumimoji="1" lang="ja-JP" altLang="en-US" sz="1600" dirty="0" smtClean="0"/>
              <a:t>　</a:t>
            </a:r>
            <a:r>
              <a:rPr kumimoji="1" lang="ja-JP" altLang="en-US" sz="1600" b="1" dirty="0" smtClean="0"/>
              <a:t>メニュー作成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メニュ</a:t>
            </a:r>
            <a:r>
              <a:rPr lang="ja-JP" altLang="en-US" sz="1600" b="1" dirty="0" smtClean="0"/>
              <a:t>ー定義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作成 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項目</a:t>
            </a:r>
            <a:r>
              <a:rPr lang="en-US" altLang="ja-JP" sz="1600" dirty="0"/>
              <a:t>]</a:t>
            </a:r>
            <a:r>
              <a:rPr lang="ja-JP" altLang="en-US" sz="1600" dirty="0" err="1"/>
              <a:t>を押</a:t>
            </a:r>
            <a:r>
              <a:rPr lang="ja-JP" altLang="en-US" sz="1600" dirty="0"/>
              <a:t>下し、新しい項目を追加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各項目について、下表のように入力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画面下部の</a:t>
            </a:r>
            <a:r>
              <a:rPr lang="en-US" altLang="ja-JP" sz="1600" dirty="0"/>
              <a:t>[</a:t>
            </a:r>
            <a:r>
              <a:rPr lang="ja-JP" altLang="en-US" sz="1600" dirty="0"/>
              <a:t>作成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23635"/>
              </p:ext>
            </p:extLst>
          </p:nvPr>
        </p:nvGraphicFramePr>
        <p:xfrm>
          <a:off x="3852473" y="4334236"/>
          <a:ext cx="3374026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>
                          <a:effectLst/>
                        </a:rPr>
                        <a:t>項目名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>
                          <a:effectLst/>
                        </a:rPr>
                        <a:t>入力方式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smtClean="0">
                          <a:effectLst/>
                        </a:rPr>
                        <a:t>最大</a:t>
                      </a:r>
                      <a:r>
                        <a:rPr lang="ja-JP" altLang="en-US" sz="1100">
                          <a:effectLst/>
                        </a:rPr>
                        <a:t>バイト数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/>
                        <a:t>文字列</a:t>
                      </a:r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単一行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396000" y="3055086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5049968"/>
            <a:ext cx="3000415" cy="1403220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576000" y="6259378"/>
            <a:ext cx="64809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705081" y="3055086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403560" y="610085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684597" y="4072888"/>
            <a:ext cx="301542" cy="312200"/>
          </a:xfrm>
          <a:prstGeom prst="wedgeEllipseCallout">
            <a:avLst>
              <a:gd name="adj1" fmla="val -92217"/>
              <a:gd name="adj2" fmla="val -3266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ホームベース 2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6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780910"/>
            <a:ext cx="5364365" cy="12602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メニュー</a:t>
            </a:r>
            <a:r>
              <a:rPr lang="ja-JP" altLang="en-US" dirty="0"/>
              <a:t>の作成・入力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パラメータ</a:t>
            </a:r>
            <a:r>
              <a:rPr lang="ja-JP" altLang="en-US" b="1" dirty="0"/>
              <a:t>シート</a:t>
            </a:r>
            <a:r>
              <a:rPr lang="ja-JP" altLang="en-US" b="1" dirty="0" smtClean="0"/>
              <a:t>に</a:t>
            </a:r>
            <a:r>
              <a:rPr lang="ja-JP" altLang="en-US" b="1" dirty="0"/>
              <a:t>データ</a:t>
            </a:r>
            <a:r>
              <a:rPr lang="ja-JP" altLang="en-US" b="1" dirty="0" smtClean="0"/>
              <a:t>を登録する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ja-JP" altLang="en-US" sz="1600" b="1" dirty="0" smtClean="0"/>
              <a:t>サーバ基本設定 </a:t>
            </a:r>
            <a:r>
              <a:rPr lang="en-US" altLang="ja-JP" sz="1600" b="1" dirty="0" smtClean="0"/>
              <a:t>&gt;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ディレクトリ設定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各項目で下表のように選択または入力し、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②で作成したデータについて、下表の内容に更新</a:t>
            </a:r>
            <a:r>
              <a:rPr lang="ja-JP" altLang="en-US" sz="1600" dirty="0" smtClean="0"/>
              <a:t>する</a:t>
            </a:r>
            <a:endParaRPr lang="en-US" altLang="ja-JP" sz="18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397937" y="3133442"/>
            <a:ext cx="5290428" cy="4123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メニューグループ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データの登録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ホームベース 1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作成したメニュー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55470" y="4293192"/>
            <a:ext cx="7740694" cy="792038"/>
          </a:xfrm>
          <a:prstGeom prst="roundRect">
            <a:avLst>
              <a:gd name="adj" fmla="val 506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21475" y="4087478"/>
            <a:ext cx="301542" cy="312200"/>
          </a:xfrm>
          <a:prstGeom prst="wedgeEllipseCallout">
            <a:avLst>
              <a:gd name="adj1" fmla="val -1245"/>
              <a:gd name="adj2" fmla="val -14250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8526"/>
              </p:ext>
            </p:extLst>
          </p:nvPr>
        </p:nvGraphicFramePr>
        <p:xfrm>
          <a:off x="790119" y="4413869"/>
          <a:ext cx="763403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/tmp/work1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789297" y="5575098"/>
            <a:ext cx="7740694" cy="792038"/>
          </a:xfrm>
          <a:prstGeom prst="roundRect">
            <a:avLst>
              <a:gd name="adj" fmla="val 506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55302" y="5369384"/>
            <a:ext cx="301542" cy="312200"/>
          </a:xfrm>
          <a:prstGeom prst="wedgeEllipseCallout">
            <a:avLst>
              <a:gd name="adj1" fmla="val 6878"/>
              <a:gd name="adj2" fmla="val -128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04860"/>
              </p:ext>
            </p:extLst>
          </p:nvPr>
        </p:nvGraphicFramePr>
        <p:xfrm>
          <a:off x="823946" y="5695775"/>
          <a:ext cx="763403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solidFill>
                            <a:srgbClr val="FF0000"/>
                          </a:solidFill>
                        </a:rPr>
                        <a:t>/tmp/work2</a:t>
                      </a:r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5" name="フローチャート: 組合せ 24"/>
          <p:cNvSpPr/>
          <p:nvPr/>
        </p:nvSpPr>
        <p:spPr bwMode="auto">
          <a:xfrm>
            <a:off x="4448991" y="5238452"/>
            <a:ext cx="316290" cy="25514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5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34183"/>
            <a:ext cx="7012834" cy="38699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.5</a:t>
            </a:r>
            <a:r>
              <a:rPr kumimoji="1" lang="ja-JP" altLang="en-US" dirty="0" smtClean="0"/>
              <a:t>　メニューエクスポート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ja-JP" altLang="en-US" b="1" dirty="0" smtClean="0"/>
              <a:t>エクスポートを実行する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dirty="0" smtClean="0"/>
              <a:t>登録した情報を選択し、エクスポートを実行しましょう。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sz="1400" dirty="0" smtClean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 smtClean="0"/>
              <a:t>エクスポート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イン</a:t>
            </a:r>
            <a:r>
              <a:rPr lang="ja-JP" altLang="en-US" sz="1600" b="1" dirty="0"/>
              <a:t>ポート</a:t>
            </a:r>
            <a:r>
              <a:rPr lang="en-US" altLang="ja-JP" sz="1600" b="1" dirty="0" smtClean="0"/>
              <a:t> &gt; </a:t>
            </a:r>
            <a:r>
              <a:rPr lang="ja-JP" altLang="en-US" sz="1600" b="1" dirty="0" smtClean="0"/>
              <a:t>メニューエクスポート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32000" y="3429000"/>
            <a:ext cx="100800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902246" y="3955440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720215" y="3928125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293600" y="835200"/>
            <a:ext cx="1701894" cy="2202288"/>
            <a:chOff x="7278386" y="823377"/>
            <a:chExt cx="1701894" cy="22022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データの</a:t>
              </a:r>
              <a:r>
                <a:rPr lang="ja-JP" altLang="en-US" sz="1400" b="1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ホームベース 20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  <a:latin typeface="+mn-ea"/>
                </a:rPr>
                <a:t>エクスポート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ダウンロード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  <a:endParaRPr kumimoji="1" lang="ja-JP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0" y="5517290"/>
            <a:ext cx="4913070" cy="924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角丸四角形 26"/>
          <p:cNvSpPr/>
          <p:nvPr/>
        </p:nvSpPr>
        <p:spPr bwMode="auto">
          <a:xfrm>
            <a:off x="3849544" y="5682951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656274" y="5518860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339482" y="5883971"/>
            <a:ext cx="1178345" cy="2402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8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240000"/>
            <a:ext cx="6789642" cy="9864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メニューエクスポート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 smtClean="0"/>
              <a:t>kym</a:t>
            </a:r>
            <a:r>
              <a:rPr lang="ja-JP" altLang="en-US" b="1" dirty="0" smtClean="0"/>
              <a:t>ファイルをダウンロードする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実行したエクスポートのデータをダウンロードしましょう。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en-US" altLang="ja-JP" sz="1600" b="1" dirty="0"/>
              <a:t> &gt; 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　　　　  メニューエクスポート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インポート管理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エクスポート状況の一覧から、</a:t>
            </a:r>
            <a:r>
              <a:rPr lang="en-US" altLang="ja-JP" sz="1600" dirty="0" err="1"/>
              <a:t>kym</a:t>
            </a:r>
            <a:r>
              <a:rPr lang="ja-JP" altLang="en-US" sz="1600" dirty="0"/>
              <a:t>ファイルをダウンロード</a:t>
            </a:r>
            <a:r>
              <a:rPr lang="ja-JP" altLang="en-US" sz="1600" dirty="0" smtClean="0"/>
              <a:t>する</a:t>
            </a:r>
            <a:endParaRPr lang="ja-JP" altLang="en-US" sz="1600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268000" y="3564000"/>
            <a:ext cx="1224170" cy="3132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93600" y="835200"/>
            <a:ext cx="1701894" cy="2202288"/>
            <a:chOff x="7278386" y="823377"/>
            <a:chExt cx="1701894" cy="2202288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データの</a:t>
              </a:r>
              <a:r>
                <a:rPr lang="ja-JP" altLang="en-US" sz="1400" b="1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ホームベース 29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tx1"/>
                  </a:solidFill>
                  <a:latin typeface="+mn-ea"/>
                </a:rPr>
                <a:t>エクスポート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ファイルの</a:t>
              </a:r>
              <a: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  <a:t/>
              </a:r>
              <a:br>
                <a:rPr kumimoji="1" lang="en-US" altLang="ja-JP" sz="900" b="1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ダウンロード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エクスポートの実行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  <a:endParaRPr kumimoji="1" lang="ja-JP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3420000" y="3960000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2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437757"/>
            <a:ext cx="6429073" cy="35971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メニューインポート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インポートを実行する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ここからは移行先サーバでの操作となります。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err="1" smtClean="0"/>
              <a:t>kym</a:t>
            </a:r>
            <a:r>
              <a:rPr lang="ja-JP" altLang="en-US" dirty="0" smtClean="0"/>
              <a:t>ファイルをアップロードし、インポートを実行しましょう。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</a:t>
            </a:r>
            <a:r>
              <a:rPr lang="ja-JP" altLang="en-US" sz="1600" b="1" dirty="0" smtClean="0"/>
              <a:t> </a:t>
            </a:r>
            <a:r>
              <a:rPr lang="ja-JP" altLang="en-US" sz="1600" b="1" dirty="0"/>
              <a:t>メニュ</a:t>
            </a:r>
            <a:r>
              <a:rPr lang="ja-JP" altLang="en-US" sz="1600" b="1" dirty="0" smtClean="0"/>
              <a:t>ーインポート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051650" y="3087334"/>
            <a:ext cx="2808390" cy="415077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ファイルをアップロードする。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24000" y="2743210"/>
            <a:ext cx="1480462" cy="2537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60000" y="4068000"/>
            <a:ext cx="1116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656000" y="4269155"/>
            <a:ext cx="3456480" cy="492770"/>
            <a:chOff x="1858380" y="4269155"/>
            <a:chExt cx="3456480" cy="49277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051650" y="4423133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「すべてのメニュー」にチェックを入れる。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円形吹き出し 40"/>
            <p:cNvSpPr/>
            <p:nvPr/>
          </p:nvSpPr>
          <p:spPr bwMode="auto">
            <a:xfrm>
              <a:off x="1858380" y="4269155"/>
              <a:ext cx="288040" cy="315543"/>
            </a:xfrm>
            <a:prstGeom prst="wedgeEllipseCallout">
              <a:avLst>
                <a:gd name="adj1" fmla="val -137348"/>
                <a:gd name="adj2" fmla="val -7542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２</a:t>
              </a:r>
            </a:p>
          </p:txBody>
        </p:sp>
      </p:grpSp>
      <p:sp>
        <p:nvSpPr>
          <p:cNvPr id="52" name="正方形/長方形 51"/>
          <p:cNvSpPr/>
          <p:nvPr/>
        </p:nvSpPr>
        <p:spPr bwMode="auto">
          <a:xfrm>
            <a:off x="7293600" y="835200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ホームベース 54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+mn-ea"/>
              </a:rPr>
              <a:t>kym</a:t>
            </a:r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ファイルの</a:t>
            </a:r>
            <a:r>
              <a:rPr kumimoji="1" lang="en-US" altLang="ja-JP" sz="900" b="1" smtClean="0">
                <a:solidFill>
                  <a:schemeClr val="tx1"/>
                </a:solidFill>
                <a:latin typeface="+mn-ea"/>
              </a:rPr>
              <a:t/>
            </a:r>
            <a:br>
              <a:rPr kumimoji="1" lang="en-US" altLang="ja-JP" sz="900" b="1" smtClean="0">
                <a:solidFill>
                  <a:schemeClr val="tx1"/>
                </a:solidFill>
                <a:latin typeface="+mn-ea"/>
              </a:rPr>
            </a:br>
            <a:r>
              <a:rPr kumimoji="1" lang="ja-JP" altLang="en-US" sz="900" b="1" smtClean="0">
                <a:solidFill>
                  <a:schemeClr val="tx1"/>
                </a:solidFill>
                <a:latin typeface="+mn-ea"/>
              </a:rPr>
              <a:t>ダウンロード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1858380" y="2933356"/>
            <a:ext cx="288040" cy="315543"/>
          </a:xfrm>
          <a:prstGeom prst="wedgeEllipseCallout">
            <a:avLst>
              <a:gd name="adj1" fmla="val -147929"/>
              <a:gd name="adj2" fmla="val -5852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smtClean="0">
                  <a:solidFill>
                    <a:srgbClr val="FF0000"/>
                  </a:solidFill>
                  <a:latin typeface="+mn-ea"/>
                </a:rPr>
                <a:t>廃止されたデータを除外してインポートする</a:t>
              </a:r>
              <a:endParaRPr lang="en-US" altLang="ja-JP" sz="1200" smtClean="0">
                <a:solidFill>
                  <a:srgbClr val="FF0000"/>
                </a:solidFill>
                <a:latin typeface="+mn-ea"/>
              </a:endParaRPr>
            </a:p>
            <a:p>
              <a:r>
                <a:rPr lang="ja-JP" altLang="en-US" sz="1200" smtClean="0">
                  <a:solidFill>
                    <a:schemeClr val="tx1"/>
                  </a:solidFill>
                  <a:latin typeface="+mn-ea"/>
                </a:rPr>
                <a:t>こともできます</a:t>
              </a:r>
              <a:r>
                <a:rPr lang="ja-JP" altLang="en-US" sz="1200">
                  <a:solidFill>
                    <a:schemeClr val="tx1"/>
                  </a:solidFill>
                  <a:latin typeface="+mn-ea"/>
                </a:rPr>
                <a:t>。</a:t>
              </a:r>
              <a:endParaRPr lang="en-US" altLang="ja-JP" sz="12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25650"/>
          <a:stretch/>
        </p:blipFill>
        <p:spPr>
          <a:xfrm>
            <a:off x="1480822" y="5447847"/>
            <a:ext cx="2866634" cy="1080000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1609082" y="5688000"/>
            <a:ext cx="1202168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865683" y="6049782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675126" y="5843614"/>
            <a:ext cx="288040" cy="350812"/>
          </a:xfrm>
          <a:prstGeom prst="wedgeEllipseCallout">
            <a:avLst>
              <a:gd name="adj1" fmla="val -71211"/>
              <a:gd name="adj2" fmla="val -3679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5260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455935"/>
            <a:ext cx="6511472" cy="12127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メニューインポート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インポートのステータスを確認する</a:t>
            </a:r>
          </a:p>
          <a:p>
            <a:pPr marL="180000" lvl="1" indent="0">
              <a:buNone/>
            </a:pPr>
            <a:r>
              <a:rPr lang="ja-JP" altLang="en-US" dirty="0" smtClean="0"/>
              <a:t>実行したインポートの情報を確認し、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ステータスが「完了」となっていることを確かめましょう。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 smtClean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</a:t>
            </a:r>
            <a:endParaRPr lang="en-US" altLang="ja-JP" sz="1600" b="1" dirty="0" smtClean="0"/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           </a:t>
            </a:r>
            <a:r>
              <a:rPr lang="ja-JP" altLang="en-US" sz="1600" b="1" dirty="0" smtClean="0"/>
              <a:t>メニューエクスポート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実行したインポートのステータスが「完了」であることを確認</a:t>
            </a:r>
            <a:r>
              <a:rPr lang="ja-JP" altLang="en-US" sz="1600" dirty="0" smtClean="0"/>
              <a:t>する</a:t>
            </a:r>
            <a:endParaRPr lang="ja-JP" altLang="en-US" sz="1600" dirty="0"/>
          </a:p>
          <a:p>
            <a:pPr marL="0" indent="0">
              <a:buNone/>
            </a:pPr>
            <a:endParaRPr lang="en-US" altLang="ja-JP" sz="2400" b="1" dirty="0" smtClean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936000" y="3903528"/>
            <a:ext cx="576000" cy="31758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+mn-ea"/>
              </a:rPr>
              <a:t>エクスポート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インポートの確認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ja-JP" altLang="en-US" sz="900" b="1" smtClean="0">
                <a:latin typeface="+mn-ea"/>
              </a:rPr>
              <a:t>インポートの実行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71" y="3144982"/>
            <a:ext cx="6840000" cy="8118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メニューインポート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4459" cy="331429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インポート結果を確認する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移行されたメニューを確認しましょう。各レコードの変更履歴も移行されています。合わせて確認してみましょう。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</a:t>
            </a:r>
            <a:r>
              <a:rPr lang="en-US" altLang="ja-JP" dirty="0"/>
              <a:t>: </a:t>
            </a:r>
            <a:r>
              <a:rPr lang="ja-JP" altLang="en-US" b="1" dirty="0" smtClean="0"/>
              <a:t>サーバ基本設定 </a:t>
            </a:r>
            <a:r>
              <a:rPr lang="en-US" altLang="ja-JP" b="1" dirty="0"/>
              <a:t>&gt; </a:t>
            </a:r>
            <a:r>
              <a:rPr lang="ja-JP" altLang="en-US" b="1" dirty="0" smtClean="0"/>
              <a:t>ディレクトリ設定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[</a:t>
            </a:r>
            <a:r>
              <a:rPr lang="ja-JP" altLang="en-US" dirty="0"/>
              <a:t>フィルタ</a:t>
            </a:r>
            <a:r>
              <a:rPr lang="en-US" altLang="ja-JP" dirty="0"/>
              <a:t>]</a:t>
            </a:r>
            <a:r>
              <a:rPr lang="ja-JP" altLang="en-US" dirty="0"/>
              <a:t>を押下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ja-JP" altLang="en-US" dirty="0">
                <a:solidFill>
                  <a:srgbClr val="FF0000"/>
                </a:solidFill>
              </a:rPr>
              <a:t>データポータビリティプロシージャ</a:t>
            </a:r>
            <a:r>
              <a:rPr lang="ja-JP" altLang="en-US" dirty="0"/>
              <a:t>」によってメニュー情報が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移行されていることを確認する</a:t>
            </a:r>
          </a:p>
          <a:p>
            <a:pPr marL="0" indent="0">
              <a:buNone/>
            </a:pPr>
            <a:endParaRPr lang="ja-JP" altLang="en-US" sz="16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293600" y="835200"/>
            <a:ext cx="1701894" cy="2173564"/>
            <a:chOff x="7278386" y="823377"/>
            <a:chExt cx="1701894" cy="2173564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7278386" y="823377"/>
              <a:ext cx="1701894" cy="2173564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  <a:latin typeface="+mn-ea"/>
                </a:rPr>
                <a:t>データの</a:t>
              </a:r>
              <a:r>
                <a:rPr lang="ja-JP" altLang="en-US" sz="14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37553" y="1939650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インポート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ホームベース 37"/>
            <p:cNvSpPr/>
            <p:nvPr/>
          </p:nvSpPr>
          <p:spPr bwMode="auto">
            <a:xfrm rot="5400000">
              <a:off x="7194583" y="2534658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tx1"/>
                  </a:solidFill>
                  <a:latin typeface="+mn-ea"/>
                </a:rPr>
                <a:t>エクスポート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653103" y="2587189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900" b="1" smtClean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652393" y="2305679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ja-JP" altLang="en-US" sz="900" b="1" smtClean="0">
                  <a:latin typeface="+mn-ea"/>
                </a:rPr>
                <a:t>インポートの実行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dirty="0" smtClean="0">
                  <a:solidFill>
                    <a:schemeClr val="tx1"/>
                  </a:solidFill>
                  <a:latin typeface="+mn-ea"/>
                </a:rPr>
                <a:t>メニューの作成・入力</a:t>
              </a:r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6156000" y="3455999"/>
            <a:ext cx="1008000" cy="47486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8905" y="4306580"/>
            <a:ext cx="7158163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 smtClean="0">
                <a:solidFill>
                  <a:srgbClr val="000000"/>
                </a:solidFill>
              </a:rPr>
              <a:t>[</a:t>
            </a:r>
            <a:r>
              <a:rPr lang="ja-JP" altLang="en-US" sz="1600" kern="0" dirty="0" smtClean="0">
                <a:solidFill>
                  <a:srgbClr val="000000"/>
                </a:solidFill>
              </a:rPr>
              <a:t>変更</a:t>
            </a:r>
            <a:r>
              <a:rPr lang="ja-JP" altLang="en-US" sz="1600" kern="0" dirty="0">
                <a:solidFill>
                  <a:srgbClr val="000000"/>
                </a:solidFill>
              </a:rPr>
              <a:t>履歴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]</a:t>
            </a:r>
            <a:r>
              <a:rPr lang="ja-JP" altLang="en-US" sz="1600" kern="0" dirty="0" err="1">
                <a:solidFill>
                  <a:srgbClr val="000000"/>
                </a:solidFill>
              </a:rPr>
              <a:t>を</a:t>
            </a:r>
            <a:r>
              <a:rPr lang="ja-JP" altLang="en-US" sz="1600" kern="0" dirty="0" err="1" smtClean="0">
                <a:solidFill>
                  <a:srgbClr val="000000"/>
                </a:solidFill>
              </a:rPr>
              <a:t>押</a:t>
            </a:r>
            <a:r>
              <a:rPr lang="ja-JP" altLang="en-US" sz="1600" kern="0" dirty="0" smtClean="0">
                <a:solidFill>
                  <a:srgbClr val="000000"/>
                </a:solidFill>
              </a:rPr>
              <a:t>下し、登録したレコードのナンバーを入力する</a:t>
            </a:r>
            <a:endParaRPr lang="en-US" altLang="ja-JP" sz="1600" kern="0" dirty="0" smtClean="0">
              <a:solidFill>
                <a:srgbClr val="000000"/>
              </a:solidFill>
            </a:endParaRPr>
          </a:p>
          <a:p>
            <a:pPr marL="52290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>
                <a:solidFill>
                  <a:srgbClr val="000000"/>
                </a:solidFill>
              </a:rPr>
              <a:t>[</a:t>
            </a:r>
            <a:r>
              <a:rPr lang="ja-JP" altLang="en-US" sz="1600" kern="0" dirty="0">
                <a:solidFill>
                  <a:srgbClr val="000000"/>
                </a:solidFill>
              </a:rPr>
              <a:t>表示</a:t>
            </a:r>
            <a:r>
              <a:rPr lang="en-US" altLang="ja-JP" sz="1600" kern="0" dirty="0">
                <a:solidFill>
                  <a:srgbClr val="000000"/>
                </a:solidFill>
              </a:rPr>
              <a:t>]</a:t>
            </a:r>
            <a:r>
              <a:rPr lang="ja-JP" altLang="en-US" sz="1600" kern="0" dirty="0" err="1">
                <a:solidFill>
                  <a:srgbClr val="000000"/>
                </a:solidFill>
              </a:rPr>
              <a:t>を押</a:t>
            </a:r>
            <a:r>
              <a:rPr lang="ja-JP" altLang="en-US" sz="1600" kern="0" dirty="0">
                <a:solidFill>
                  <a:srgbClr val="000000"/>
                </a:solidFill>
              </a:rPr>
              <a:t>下し、</a:t>
            </a:r>
            <a:r>
              <a:rPr lang="ja-JP" altLang="en-US" sz="1600" kern="0" dirty="0">
                <a:solidFill>
                  <a:srgbClr val="FF0000"/>
                </a:solidFill>
              </a:rPr>
              <a:t>変更履歴</a:t>
            </a:r>
            <a:r>
              <a:rPr lang="ja-JP" altLang="en-US" sz="1600" kern="0" dirty="0">
                <a:solidFill>
                  <a:srgbClr val="000000"/>
                </a:solidFill>
              </a:rPr>
              <a:t>の情報が移行されていることを確認</a:t>
            </a:r>
            <a:r>
              <a:rPr lang="ja-JP" altLang="en-US" sz="1600" kern="0" dirty="0" smtClean="0">
                <a:solidFill>
                  <a:srgbClr val="000000"/>
                </a:solidFill>
              </a:rPr>
              <a:t>する</a:t>
            </a:r>
            <a:endParaRPr lang="ja-JP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0" y="5004000"/>
            <a:ext cx="5580140" cy="147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 bwMode="auto">
          <a:xfrm>
            <a:off x="504071" y="5328000"/>
            <a:ext cx="794718" cy="169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1329852" y="5283885"/>
            <a:ext cx="288040" cy="315543"/>
          </a:xfrm>
          <a:prstGeom prst="wedgeEllipseCallout">
            <a:avLst>
              <a:gd name="adj1" fmla="val -93886"/>
              <a:gd name="adj2" fmla="val 1754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77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実習②　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一括エクスポート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6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88550"/>
            <a:ext cx="7344000" cy="590349"/>
          </a:xfrm>
        </p:spPr>
        <p:txBody>
          <a:bodyPr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目次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7345020" cy="5499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>
                <a:hlinkClick r:id="rId2" action="ppaction://hlinksldjump"/>
              </a:rPr>
              <a:t>本書について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実習①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メニューエクスポート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インポート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3" action="ppaction://hlinksldjump"/>
              </a:rPr>
              <a:t>作業環境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4" action="ppaction://hlinksldjump"/>
              </a:rPr>
              <a:t>メニューエクスポート</a:t>
            </a:r>
            <a:r>
              <a:rPr lang="en-US" altLang="ja-JP" sz="2000" dirty="0" smtClean="0">
                <a:hlinkClick r:id="rId4" action="ppaction://hlinksldjump"/>
              </a:rPr>
              <a:t>/</a:t>
            </a:r>
            <a:r>
              <a:rPr lang="ja-JP" altLang="en-US" sz="2000" dirty="0" smtClean="0">
                <a:hlinkClick r:id="rId4" action="ppaction://hlinksldjump"/>
              </a:rPr>
              <a:t>インポートの作業手順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5" action="ppaction://hlinksldjump"/>
              </a:rPr>
              <a:t>データ</a:t>
            </a:r>
            <a:r>
              <a:rPr lang="ja-JP" altLang="en-US" sz="2000" dirty="0">
                <a:hlinkClick r:id="rId5" action="ppaction://hlinksldjump"/>
              </a:rPr>
              <a:t>登録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6" action="ppaction://hlinksldjump"/>
              </a:rPr>
              <a:t>メニューの作成・入力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7" action="ppaction://hlinksldjump"/>
              </a:rPr>
              <a:t>メニューエクスポート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 smtClean="0">
                <a:hlinkClick r:id="rId8" action="ppaction://hlinksldjump"/>
              </a:rPr>
              <a:t>メニュー</a:t>
            </a:r>
            <a:r>
              <a:rPr lang="ja-JP" altLang="en-US" sz="2000" dirty="0">
                <a:hlinkClick r:id="rId8" action="ppaction://hlinksldjump"/>
              </a:rPr>
              <a:t>インポート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r>
              <a:rPr lang="en-US" altLang="ja-JP" sz="2000" dirty="0" smtClean="0"/>
              <a:t>3.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実習②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Excel</a:t>
            </a:r>
            <a:r>
              <a:rPr lang="ja-JP" altLang="en-US" sz="2000" dirty="0" smtClean="0"/>
              <a:t>一括エクスポート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インポート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9" action="ppaction://hlinksldjump"/>
              </a:rPr>
              <a:t>作業</a:t>
            </a:r>
            <a:r>
              <a:rPr lang="ja-JP" altLang="en-US" sz="2000" dirty="0" smtClean="0">
                <a:hlinkClick r:id="rId9" action="ppaction://hlinksldjump"/>
              </a:rPr>
              <a:t>環境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0" action="ppaction://hlinksldjump"/>
              </a:rPr>
              <a:t>Excel</a:t>
            </a:r>
            <a:r>
              <a:rPr lang="ja-JP" altLang="en-US" sz="2000" dirty="0" smtClean="0">
                <a:hlinkClick r:id="rId10" action="ppaction://hlinksldjump"/>
              </a:rPr>
              <a:t>一括エクスポート</a:t>
            </a:r>
            <a:r>
              <a:rPr lang="en-US" altLang="ja-JP" sz="2000" dirty="0" smtClean="0">
                <a:hlinkClick r:id="rId10" action="ppaction://hlinksldjump"/>
              </a:rPr>
              <a:t>/</a:t>
            </a:r>
            <a:r>
              <a:rPr lang="ja-JP" altLang="en-US" sz="2000" dirty="0" smtClean="0">
                <a:hlinkClick r:id="rId10" action="ppaction://hlinksldjump"/>
              </a:rPr>
              <a:t>インポート作業手順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1" action="ppaction://hlinksldjump"/>
              </a:rPr>
              <a:t>Excel</a:t>
            </a:r>
            <a:r>
              <a:rPr lang="ja-JP" altLang="en-US" sz="2000" dirty="0" smtClean="0">
                <a:hlinkClick r:id="rId11" action="ppaction://hlinksldjump"/>
              </a:rPr>
              <a:t>一括エクスポート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2" action="ppaction://hlinksldjump"/>
              </a:rPr>
              <a:t>Excel</a:t>
            </a:r>
            <a:r>
              <a:rPr lang="ja-JP" altLang="en-US" sz="2000" dirty="0" smtClean="0">
                <a:hlinkClick r:id="rId12" action="ppaction://hlinksldjump"/>
              </a:rPr>
              <a:t>ファイル編集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3" action="ppaction://hlinksldjump"/>
              </a:rPr>
              <a:t>Excel</a:t>
            </a:r>
            <a:r>
              <a:rPr lang="ja-JP" altLang="en-US" sz="2000" dirty="0">
                <a:hlinkClick r:id="rId13" action="ppaction://hlinksldjump"/>
              </a:rPr>
              <a:t>一括</a:t>
            </a:r>
            <a:r>
              <a:rPr lang="ja-JP" altLang="en-US" sz="2000" dirty="0" smtClean="0">
                <a:hlinkClick r:id="rId13" action="ppaction://hlinksldjump"/>
              </a:rPr>
              <a:t>インポート</a:t>
            </a:r>
            <a:endParaRPr lang="en-US" altLang="ja-JP" sz="2000" dirty="0"/>
          </a:p>
          <a:p>
            <a:endParaRPr lang="en-US" altLang="ja-JP" dirty="0"/>
          </a:p>
          <a:p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kumimoji="1" lang="ja-JP" altLang="en-US" dirty="0" smtClean="0"/>
              <a:t>　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作業環境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本章</a:t>
            </a:r>
            <a:r>
              <a:rPr lang="ja-JP" altLang="en-US" sz="1600" dirty="0" smtClean="0"/>
              <a:t>で使用する作業環境は以下の通りです。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シナリオの実行に必要な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サーバ</a:t>
            </a:r>
            <a:r>
              <a:rPr lang="ja-JP" altLang="en-US" sz="1600" dirty="0"/>
              <a:t>は</a:t>
            </a:r>
            <a:r>
              <a:rPr lang="ja-JP" altLang="en-US" sz="1600" dirty="0" smtClean="0"/>
              <a:t>１台です。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ja-JP" altLang="en-US" sz="1600" b="1" dirty="0" smtClean="0"/>
              <a:t>クライアント端末　　　　　　</a:t>
            </a:r>
            <a:r>
              <a:rPr lang="en-US" altLang="ja-JP" sz="1600" b="1" dirty="0" smtClean="0"/>
              <a:t>ITA</a:t>
            </a:r>
            <a:r>
              <a:rPr lang="ja-JP" altLang="en-US" sz="1600" b="1" dirty="0"/>
              <a:t>サーバー　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台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　　</a:t>
            </a:r>
            <a:r>
              <a:rPr lang="ja-JP" altLang="en-US" sz="1600" b="1" dirty="0" smtClean="0"/>
              <a:t>・</a:t>
            </a:r>
            <a:r>
              <a:rPr lang="en-US" altLang="ja-JP" sz="1600" dirty="0"/>
              <a:t>CentOS 7</a:t>
            </a:r>
            <a:r>
              <a:rPr lang="ja-JP" altLang="en-US" sz="1600" dirty="0"/>
              <a:t> </a:t>
            </a:r>
            <a:r>
              <a:rPr lang="en-US" altLang="ja-JP" sz="1600" dirty="0"/>
              <a:t>(※1)</a:t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  <a:r>
              <a:rPr lang="ja-JP" altLang="en-US" sz="1600" dirty="0" smtClean="0"/>
              <a:t>               ・</a:t>
            </a:r>
            <a:r>
              <a:rPr lang="en-US" altLang="ja-JP" sz="1600" dirty="0" smtClean="0"/>
              <a:t>ITA 1.8.0</a:t>
            </a:r>
          </a:p>
          <a:p>
            <a:pPr indent="0">
              <a:buNone/>
            </a:pPr>
            <a:r>
              <a:rPr lang="ja-JP" altLang="en-US" sz="1600" dirty="0" smtClean="0"/>
              <a:t>                                        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2.11.2 </a:t>
            </a:r>
            <a:r>
              <a:rPr lang="ja-JP" altLang="en-US" sz="1600" dirty="0" smtClean="0"/>
              <a:t>　　　　　　　　　　　　　　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 </a:t>
            </a:r>
            <a:r>
              <a:rPr kumimoji="1" lang="ja-JP" altLang="en-US" sz="1200" dirty="0" smtClean="0"/>
              <a:t>今回はホストサーバーとして</a:t>
            </a:r>
            <a:r>
              <a:rPr kumimoji="1" lang="en-US" altLang="ja-JP" sz="1200" dirty="0" smtClean="0"/>
              <a:t>CentOS7</a:t>
            </a:r>
            <a:r>
              <a:rPr kumimoji="1" lang="ja-JP" altLang="en-US" sz="1200" dirty="0" smtClean="0"/>
              <a:t>を利用致しますが、</a:t>
            </a:r>
            <a:r>
              <a:rPr kumimoji="1" lang="en-US" altLang="ja-JP" sz="1200" dirty="0" smtClean="0"/>
              <a:t>ITA</a:t>
            </a:r>
            <a:r>
              <a:rPr kumimoji="1" lang="ja-JP" altLang="en-US" sz="1200" dirty="0" smtClean="0"/>
              <a:t>は</a:t>
            </a:r>
            <a:r>
              <a:rPr kumimoji="1" lang="en-US" altLang="ja-JP" sz="1200" dirty="0" smtClean="0"/>
              <a:t>RHEL7</a:t>
            </a:r>
            <a:r>
              <a:rPr kumimoji="1" lang="ja-JP" altLang="en-US" sz="1200" dirty="0" smtClean="0"/>
              <a:t>系および</a:t>
            </a:r>
            <a:r>
              <a:rPr kumimoji="1" lang="en-US" altLang="ja-JP" sz="1200" dirty="0" smtClean="0"/>
              <a:t>RHEL8</a:t>
            </a:r>
            <a:r>
              <a:rPr kumimoji="1" lang="ja-JP" altLang="en-US" sz="1200" dirty="0" smtClean="0"/>
              <a:t>系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OS</a:t>
            </a:r>
            <a:r>
              <a:rPr lang="ja-JP" altLang="en-US" sz="1200" dirty="0" smtClean="0"/>
              <a:t>で導入いただけます。</a:t>
            </a:r>
            <a:endParaRPr kumimoji="1" lang="ja-JP" altLang="en-US" sz="1200" dirty="0"/>
          </a:p>
        </p:txBody>
      </p: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720000" y="3600000"/>
            <a:ext cx="7482730" cy="1800000"/>
            <a:chOff x="559412" y="2159294"/>
            <a:chExt cx="7612878" cy="183130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6084000" y="2310105"/>
              <a:ext cx="2088290" cy="1366100"/>
              <a:chOff x="1738055" y="4404993"/>
              <a:chExt cx="2088290" cy="1366100"/>
            </a:xfrm>
          </p:grpSpPr>
          <p:sp>
            <p:nvSpPr>
              <p:cNvPr id="9" name="正方形/長方形 8"/>
              <p:cNvSpPr/>
              <p:nvPr/>
            </p:nvSpPr>
            <p:spPr bwMode="auto">
              <a:xfrm>
                <a:off x="1738055" y="4404993"/>
                <a:ext cx="2088290" cy="136610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2960"/>
                    </a:solidFill>
                    <a:latin typeface="+mn-ea"/>
                  </a:rPr>
                  <a:t>CentOS 7</a:t>
                </a:r>
                <a:endParaRPr kumimoji="1" lang="ja-JP" altLang="en-US" sz="1400" dirty="0" smtClean="0">
                  <a:solidFill>
                    <a:srgbClr val="002960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098105" y="4791003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ITA</a:t>
                </a:r>
              </a:p>
              <a:p>
                <a:pPr algn="ctr"/>
                <a:r>
                  <a:rPr lang="en-US" altLang="ja-JP" sz="1200" dirty="0" smtClean="0">
                    <a:latin typeface="+mn-ea"/>
                  </a:rPr>
                  <a:t>1.8.0</a:t>
                </a:r>
                <a:endParaRPr kumimoji="1" lang="ja-JP" altLang="en-US" sz="1200" dirty="0" smtClean="0">
                  <a:latin typeface="+mn-ea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2098105" y="5265516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dirty="0" err="1" smtClean="0">
                    <a:latin typeface="+mn-ea"/>
                  </a:rPr>
                  <a:t>Ansible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2</a:t>
                </a:r>
                <a:r>
                  <a:rPr lang="en-US" altLang="ja-JP" sz="1200" dirty="0" smtClean="0">
                    <a:latin typeface="+mn-ea"/>
                  </a:rPr>
                  <a:t>.11</a:t>
                </a:r>
                <a:r>
                  <a:rPr kumimoji="1" lang="en-US" altLang="ja-JP" sz="1200" dirty="0" smtClean="0">
                    <a:latin typeface="+mn-ea"/>
                  </a:rPr>
                  <a:t>.2</a:t>
                </a:r>
              </a:p>
            </p:txBody>
          </p:sp>
        </p:grpSp>
        <p:grpSp>
          <p:nvGrpSpPr>
            <p:cNvPr id="16" name="グループ化 15"/>
            <p:cNvGrpSpPr>
              <a:grpSpLocks noChangeAspect="1"/>
            </p:cNvGrpSpPr>
            <p:nvPr/>
          </p:nvGrpSpPr>
          <p:grpSpPr bwMode="gray">
            <a:xfrm>
              <a:off x="3816000" y="2540241"/>
              <a:ext cx="520663" cy="669259"/>
              <a:chOff x="-2227263" y="1692275"/>
              <a:chExt cx="2468563" cy="2841625"/>
            </a:xfrm>
          </p:grpSpPr>
          <p:sp>
            <p:nvSpPr>
              <p:cNvPr id="1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フリーフォーム 1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テキスト ボックス 1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kern="0" dirty="0" smtClean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zip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0" name="ストライプ矢印 19"/>
            <p:cNvSpPr/>
            <p:nvPr/>
          </p:nvSpPr>
          <p:spPr bwMode="auto">
            <a:xfrm>
              <a:off x="2844000" y="3253097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ストライプ矢印 24"/>
            <p:cNvSpPr/>
            <p:nvPr/>
          </p:nvSpPr>
          <p:spPr bwMode="auto">
            <a:xfrm rot="10800000">
              <a:off x="2808000" y="2378982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660000" y="3728992"/>
              <a:ext cx="10801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サーバー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941938" y="2159294"/>
              <a:ext cx="2576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エクスポートデータをダウンロード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952000" y="3414595"/>
              <a:ext cx="2210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編集</a:t>
              </a:r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したデータをアップロード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36" name="グループ化 35"/>
            <p:cNvGrpSpPr>
              <a:grpSpLocks noChangeAspect="1"/>
            </p:cNvGrpSpPr>
            <p:nvPr/>
          </p:nvGrpSpPr>
          <p:grpSpPr>
            <a:xfrm>
              <a:off x="559412" y="2255155"/>
              <a:ext cx="1651115" cy="1476000"/>
              <a:chOff x="539440" y="2774589"/>
              <a:chExt cx="1339566" cy="1197493"/>
            </a:xfrm>
          </p:grpSpPr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727432" y="3028068"/>
                <a:ext cx="961136" cy="634348"/>
                <a:chOff x="2385390" y="1237172"/>
                <a:chExt cx="1111251" cy="733425"/>
              </a:xfrm>
            </p:grpSpPr>
            <p:sp>
              <p:nvSpPr>
                <p:cNvPr id="41" name="フリーフォーム 40"/>
                <p:cNvSpPr>
                  <a:spLocks noChangeAspect="1"/>
                </p:cNvSpPr>
                <p:nvPr/>
              </p:nvSpPr>
              <p:spPr bwMode="gray">
                <a:xfrm>
                  <a:off x="2385390" y="1237172"/>
                  <a:ext cx="1111251" cy="733425"/>
                </a:xfrm>
                <a:custGeom>
                  <a:avLst/>
                  <a:gdLst>
                    <a:gd name="connsiteX0" fmla="*/ 15037 w 1111251"/>
                    <a:gd name="connsiteY0" fmla="*/ 703262 h 733425"/>
                    <a:gd name="connsiteX1" fmla="*/ 1096966 w 1111251"/>
                    <a:gd name="connsiteY1" fmla="*/ 703262 h 733425"/>
                    <a:gd name="connsiteX2" fmla="*/ 1111251 w 1111251"/>
                    <a:gd name="connsiteY2" fmla="*/ 718730 h 733425"/>
                    <a:gd name="connsiteX3" fmla="*/ 1096966 w 1111251"/>
                    <a:gd name="connsiteY3" fmla="*/ 733425 h 733425"/>
                    <a:gd name="connsiteX4" fmla="*/ 15037 w 1111251"/>
                    <a:gd name="connsiteY4" fmla="*/ 733425 h 733425"/>
                    <a:gd name="connsiteX5" fmla="*/ 0 w 1111251"/>
                    <a:gd name="connsiteY5" fmla="*/ 718730 h 733425"/>
                    <a:gd name="connsiteX6" fmla="*/ 15037 w 1111251"/>
                    <a:gd name="connsiteY6" fmla="*/ 703262 h 733425"/>
                    <a:gd name="connsiteX7" fmla="*/ 195422 w 1111251"/>
                    <a:gd name="connsiteY7" fmla="*/ 517525 h 733425"/>
                    <a:gd name="connsiteX8" fmla="*/ 917417 w 1111251"/>
                    <a:gd name="connsiteY8" fmla="*/ 517525 h 733425"/>
                    <a:gd name="connsiteX9" fmla="*/ 951977 w 1111251"/>
                    <a:gd name="connsiteY9" fmla="*/ 531011 h 733425"/>
                    <a:gd name="connsiteX10" fmla="*/ 1102987 w 1111251"/>
                    <a:gd name="connsiteY10" fmla="*/ 664377 h 733425"/>
                    <a:gd name="connsiteX11" fmla="*/ 1097728 w 1111251"/>
                    <a:gd name="connsiteY11" fmla="*/ 677863 h 733425"/>
                    <a:gd name="connsiteX12" fmla="*/ 15111 w 1111251"/>
                    <a:gd name="connsiteY12" fmla="*/ 677863 h 733425"/>
                    <a:gd name="connsiteX13" fmla="*/ 9852 w 1111251"/>
                    <a:gd name="connsiteY13" fmla="*/ 664377 h 733425"/>
                    <a:gd name="connsiteX14" fmla="*/ 160111 w 1111251"/>
                    <a:gd name="connsiteY14" fmla="*/ 531011 h 733425"/>
                    <a:gd name="connsiteX15" fmla="*/ 195422 w 1111251"/>
                    <a:gd name="connsiteY15" fmla="*/ 517525 h 733425"/>
                    <a:gd name="connsiteX16" fmla="*/ 194915 w 1111251"/>
                    <a:gd name="connsiteY16" fmla="*/ 0 h 733425"/>
                    <a:gd name="connsiteX17" fmla="*/ 917087 w 1111251"/>
                    <a:gd name="connsiteY17" fmla="*/ 0 h 733425"/>
                    <a:gd name="connsiteX18" fmla="*/ 936625 w 1111251"/>
                    <a:gd name="connsiteY18" fmla="*/ 20252 h 733425"/>
                    <a:gd name="connsiteX19" fmla="*/ 936625 w 1111251"/>
                    <a:gd name="connsiteY19" fmla="*/ 470286 h 733425"/>
                    <a:gd name="connsiteX20" fmla="*/ 917087 w 1111251"/>
                    <a:gd name="connsiteY20" fmla="*/ 490538 h 733425"/>
                    <a:gd name="connsiteX21" fmla="*/ 194915 w 1111251"/>
                    <a:gd name="connsiteY21" fmla="*/ 490538 h 733425"/>
                    <a:gd name="connsiteX22" fmla="*/ 174625 w 1111251"/>
                    <a:gd name="connsiteY22" fmla="*/ 470286 h 733425"/>
                    <a:gd name="connsiteX23" fmla="*/ 174625 w 1111251"/>
                    <a:gd name="connsiteY23" fmla="*/ 20252 h 733425"/>
                    <a:gd name="connsiteX24" fmla="*/ 194915 w 1111251"/>
                    <a:gd name="connsiteY24" fmla="*/ 0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11251" h="733425">
                      <a:moveTo>
                        <a:pt x="15037" y="703262"/>
                      </a:moveTo>
                      <a:cubicBezTo>
                        <a:pt x="15037" y="703262"/>
                        <a:pt x="15037" y="703262"/>
                        <a:pt x="1096966" y="703262"/>
                      </a:cubicBezTo>
                      <a:cubicBezTo>
                        <a:pt x="1105236" y="703262"/>
                        <a:pt x="1111251" y="710223"/>
                        <a:pt x="1111251" y="718730"/>
                      </a:cubicBezTo>
                      <a:cubicBezTo>
                        <a:pt x="1111251" y="727238"/>
                        <a:pt x="1105236" y="733425"/>
                        <a:pt x="1096966" y="733425"/>
                      </a:cubicBezTo>
                      <a:cubicBezTo>
                        <a:pt x="1096966" y="733425"/>
                        <a:pt x="1096966" y="733425"/>
                        <a:pt x="15037" y="733425"/>
                      </a:cubicBezTo>
                      <a:cubicBezTo>
                        <a:pt x="6767" y="733425"/>
                        <a:pt x="0" y="727238"/>
                        <a:pt x="0" y="718730"/>
                      </a:cubicBezTo>
                      <a:cubicBezTo>
                        <a:pt x="0" y="710223"/>
                        <a:pt x="6767" y="703262"/>
                        <a:pt x="15037" y="703262"/>
                      </a:cubicBezTo>
                      <a:close/>
                      <a:moveTo>
                        <a:pt x="195422" y="517525"/>
                      </a:moveTo>
                      <a:cubicBezTo>
                        <a:pt x="195422" y="517525"/>
                        <a:pt x="195422" y="517525"/>
                        <a:pt x="917417" y="517525"/>
                      </a:cubicBezTo>
                      <a:cubicBezTo>
                        <a:pt x="927935" y="517525"/>
                        <a:pt x="943712" y="523519"/>
                        <a:pt x="951977" y="531011"/>
                      </a:cubicBezTo>
                      <a:cubicBezTo>
                        <a:pt x="951977" y="531011"/>
                        <a:pt x="951977" y="531011"/>
                        <a:pt x="1102987" y="664377"/>
                      </a:cubicBezTo>
                      <a:cubicBezTo>
                        <a:pt x="1111251" y="671869"/>
                        <a:pt x="1108997" y="677863"/>
                        <a:pt x="1097728" y="677863"/>
                      </a:cubicBezTo>
                      <a:lnTo>
                        <a:pt x="15111" y="677863"/>
                      </a:lnTo>
                      <a:cubicBezTo>
                        <a:pt x="3842" y="677863"/>
                        <a:pt x="1588" y="671869"/>
                        <a:pt x="9852" y="664377"/>
                      </a:cubicBezTo>
                      <a:cubicBezTo>
                        <a:pt x="9852" y="664377"/>
                        <a:pt x="9852" y="664377"/>
                        <a:pt x="160111" y="531011"/>
                      </a:cubicBezTo>
                      <a:cubicBezTo>
                        <a:pt x="168376" y="523519"/>
                        <a:pt x="184153" y="517525"/>
                        <a:pt x="195422" y="517525"/>
                      </a:cubicBezTo>
                      <a:close/>
                      <a:moveTo>
                        <a:pt x="194915" y="0"/>
                      </a:moveTo>
                      <a:cubicBezTo>
                        <a:pt x="194915" y="0"/>
                        <a:pt x="194915" y="0"/>
                        <a:pt x="917087" y="0"/>
                      </a:cubicBezTo>
                      <a:cubicBezTo>
                        <a:pt x="927607" y="0"/>
                        <a:pt x="936625" y="9001"/>
                        <a:pt x="936625" y="20252"/>
                      </a:cubicBezTo>
                      <a:cubicBezTo>
                        <a:pt x="936625" y="20252"/>
                        <a:pt x="936625" y="20252"/>
                        <a:pt x="936625" y="470286"/>
                      </a:cubicBezTo>
                      <a:cubicBezTo>
                        <a:pt x="936625" y="481537"/>
                        <a:pt x="927607" y="490538"/>
                        <a:pt x="917087" y="490538"/>
                      </a:cubicBezTo>
                      <a:cubicBezTo>
                        <a:pt x="917087" y="490538"/>
                        <a:pt x="917087" y="490538"/>
                        <a:pt x="194915" y="490538"/>
                      </a:cubicBezTo>
                      <a:cubicBezTo>
                        <a:pt x="183643" y="490538"/>
                        <a:pt x="174625" y="481537"/>
                        <a:pt x="174625" y="470286"/>
                      </a:cubicBezTo>
                      <a:cubicBezTo>
                        <a:pt x="174625" y="470286"/>
                        <a:pt x="174625" y="470286"/>
                        <a:pt x="174625" y="20252"/>
                      </a:cubicBezTo>
                      <a:cubicBezTo>
                        <a:pt x="174625" y="9001"/>
                        <a:pt x="183643" y="0"/>
                        <a:pt x="194915" y="0"/>
                      </a:cubicBezTo>
                      <a:close/>
                    </a:path>
                  </a:pathLst>
                </a:custGeom>
                <a:solidFill>
                  <a:srgbClr val="002B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  <p:sp>
              <p:nvSpPr>
                <p:cNvPr id="42" name="フリーフォーム 41"/>
                <p:cNvSpPr>
                  <a:spLocks noChangeAspect="1"/>
                </p:cNvSpPr>
                <p:nvPr/>
              </p:nvSpPr>
              <p:spPr bwMode="gray">
                <a:xfrm>
                  <a:off x="2615578" y="1292734"/>
                  <a:ext cx="652463" cy="593726"/>
                </a:xfrm>
                <a:custGeom>
                  <a:avLst/>
                  <a:gdLst>
                    <a:gd name="connsiteX0" fmla="*/ 239712 w 652463"/>
                    <a:gd name="connsiteY0" fmla="*/ 560388 h 593726"/>
                    <a:gd name="connsiteX1" fmla="*/ 420688 w 652463"/>
                    <a:gd name="connsiteY1" fmla="*/ 560388 h 593726"/>
                    <a:gd name="connsiteX2" fmla="*/ 441325 w 652463"/>
                    <a:gd name="connsiteY2" fmla="*/ 593726 h 593726"/>
                    <a:gd name="connsiteX3" fmla="*/ 220662 w 652463"/>
                    <a:gd name="connsiteY3" fmla="*/ 593726 h 593726"/>
                    <a:gd name="connsiteX4" fmla="*/ 0 w 652463"/>
                    <a:gd name="connsiteY4" fmla="*/ 0 h 593726"/>
                    <a:gd name="connsiteX5" fmla="*/ 652463 w 652463"/>
                    <a:gd name="connsiteY5" fmla="*/ 0 h 593726"/>
                    <a:gd name="connsiteX6" fmla="*/ 652463 w 652463"/>
                    <a:gd name="connsiteY6" fmla="*/ 381000 h 593726"/>
                    <a:gd name="connsiteX7" fmla="*/ 0 w 652463"/>
                    <a:gd name="connsiteY7" fmla="*/ 381000 h 59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2463" h="593726">
                      <a:moveTo>
                        <a:pt x="239712" y="560388"/>
                      </a:moveTo>
                      <a:lnTo>
                        <a:pt x="420688" y="560388"/>
                      </a:lnTo>
                      <a:lnTo>
                        <a:pt x="441325" y="593726"/>
                      </a:lnTo>
                      <a:lnTo>
                        <a:pt x="220662" y="593726"/>
                      </a:lnTo>
                      <a:close/>
                      <a:moveTo>
                        <a:pt x="0" y="0"/>
                      </a:moveTo>
                      <a:lnTo>
                        <a:pt x="652463" y="0"/>
                      </a:lnTo>
                      <a:lnTo>
                        <a:pt x="652463" y="381000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727432" y="3710472"/>
                <a:ext cx="963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Windows10</a:t>
                </a:r>
                <a:endParaRPr kumimoji="1" lang="ja-JP" altLang="en-US" sz="1100" b="1" dirty="0">
                  <a:solidFill>
                    <a:srgbClr val="002B62"/>
                  </a:solidFill>
                </a:endParaRPr>
              </a:p>
            </p:txBody>
          </p:sp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2"/>
              <a:srcRect l="10139" t="10638" r="9010" b="9118"/>
              <a:stretch/>
            </p:blipFill>
            <p:spPr>
              <a:xfrm>
                <a:off x="1048655" y="3080591"/>
                <a:ext cx="318689" cy="316292"/>
              </a:xfrm>
              <a:prstGeom prst="rect">
                <a:avLst/>
              </a:prstGeom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539440" y="2774589"/>
                <a:ext cx="1339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Google Chrome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2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.2</a:t>
            </a:r>
            <a:r>
              <a:rPr lang="ja-JP" altLang="en-US" dirty="0"/>
              <a:t>　</a:t>
            </a:r>
            <a:r>
              <a:rPr lang="en-US" altLang="ja-JP" dirty="0" smtClean="0"/>
              <a:t>Excel</a:t>
            </a:r>
            <a:r>
              <a:rPr lang="ja-JP" altLang="en-US" dirty="0"/>
              <a:t>一括</a:t>
            </a:r>
            <a:r>
              <a:rPr lang="ja-JP" altLang="en-US" dirty="0" smtClean="0"/>
              <a:t>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</a:t>
            </a:r>
            <a:r>
              <a:rPr kumimoji="1" lang="ja-JP" altLang="en-US" dirty="0" smtClean="0"/>
              <a:t>作業手順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作業手順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本シナリオでは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エクスポート</a:t>
            </a:r>
            <a:r>
              <a:rPr lang="ja-JP" altLang="en-US" dirty="0"/>
              <a:t>機能を用い</a:t>
            </a:r>
            <a:r>
              <a:rPr lang="ja-JP" altLang="en-US" dirty="0" smtClean="0"/>
              <a:t>、「ロール管理」および「オペレーション一覧」へまとめて登録</a:t>
            </a:r>
            <a:r>
              <a:rPr lang="ja-JP" altLang="en-US" dirty="0"/>
              <a:t>処理を</a:t>
            </a:r>
            <a:r>
              <a:rPr lang="ja-JP" altLang="en-US" dirty="0" smtClean="0"/>
              <a:t>行います。作業手順は以下の通りです。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324000" y="508523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46767" y="5722536"/>
              <a:ext cx="2877928" cy="37800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③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一括インポート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0614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5.</a:t>
              </a:r>
              <a:r>
                <a:rPr lang="ja-JP" altLang="en-US" sz="1400" b="1" dirty="0" smtClean="0"/>
                <a:t> </a:t>
              </a:r>
              <a:r>
                <a:rPr kumimoji="1" lang="ja-JP" altLang="en-US" sz="1400" b="1" dirty="0" smtClean="0"/>
                <a:t>インポートを実行する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0614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6</a:t>
              </a:r>
              <a:r>
                <a:rPr lang="en-US" altLang="ja-JP" sz="1400" b="1" dirty="0" smtClean="0"/>
                <a:t>.</a:t>
              </a:r>
              <a:r>
                <a:rPr lang="ja-JP" altLang="en-US" sz="1400" b="1" dirty="0" smtClean="0"/>
                <a:t> インポート結果を確認する</a:t>
              </a:r>
              <a:endParaRPr kumimoji="1" lang="ja-JP" altLang="en-US" sz="1400" b="1" dirty="0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571264" y="4691917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フローチャート: 組合せ 17"/>
          <p:cNvSpPr/>
          <p:nvPr/>
        </p:nvSpPr>
        <p:spPr bwMode="auto">
          <a:xfrm>
            <a:off x="4572000" y="3194212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324000" y="2160000"/>
            <a:ext cx="8286530" cy="808131"/>
            <a:chOff x="381865" y="4678419"/>
            <a:chExt cx="8286530" cy="808131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5439865" y="4822419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①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一括エクスポート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1.</a:t>
              </a:r>
              <a:r>
                <a:rPr lang="ja-JP" altLang="en-US" sz="1400" b="1" dirty="0" smtClean="0"/>
                <a:t> エクスポートを実行する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2.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/>
                <a:t>z</a:t>
              </a:r>
              <a:r>
                <a:rPr lang="en-US" altLang="ja-JP" sz="1400" b="1" dirty="0" smtClean="0"/>
                <a:t>ip</a:t>
              </a:r>
              <a:r>
                <a:rPr lang="ja-JP" altLang="en-US" sz="1400" b="1" dirty="0" smtClean="0"/>
                <a:t>ファイルをダウンロードする</a:t>
              </a:r>
              <a:endParaRPr kumimoji="1" lang="ja-JP" altLang="en-US" sz="1400" b="1" dirty="0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324000" y="3600000"/>
            <a:ext cx="8286530" cy="795600"/>
            <a:chOff x="360000" y="2998717"/>
            <a:chExt cx="8286530" cy="795600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360000" y="2998717"/>
              <a:ext cx="8286530" cy="795600"/>
              <a:chOff x="381865" y="4678418"/>
              <a:chExt cx="8286530" cy="468000"/>
            </a:xfrm>
          </p:grpSpPr>
          <p:sp>
            <p:nvSpPr>
              <p:cNvPr id="25" name="正方形/長方形 24"/>
              <p:cNvSpPr/>
              <p:nvPr/>
            </p:nvSpPr>
            <p:spPr bwMode="auto">
              <a:xfrm>
                <a:off x="381865" y="4678418"/>
                <a:ext cx="8286530" cy="468000"/>
              </a:xfrm>
              <a:prstGeom prst="rect">
                <a:avLst/>
              </a:prstGeom>
              <a:solidFill>
                <a:srgbClr val="00206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5438592" y="4763123"/>
                <a:ext cx="2877928" cy="222353"/>
              </a:xfrm>
              <a:prstGeom prst="rect">
                <a:avLst/>
              </a:prstGeom>
              <a:noFill/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② </a:t>
                </a:r>
                <a:r>
                  <a:rPr lang="en-US" altLang="ja-JP" b="1" dirty="0" smtClean="0">
                    <a:solidFill>
                      <a:schemeClr val="bg1"/>
                    </a:solidFill>
                    <a:latin typeface="+mn-ea"/>
                  </a:rPr>
                  <a:t>Excel</a:t>
                </a:r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ファイル編集</a:t>
                </a:r>
                <a:endParaRPr kumimoji="1" lang="ja-JP" altLang="en-US" sz="3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71865" y="4714467"/>
                <a:ext cx="4248590" cy="18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/>
                  <a:t>3.zip</a:t>
                </a:r>
                <a:r>
                  <a:rPr lang="ja-JP" altLang="en-US" sz="1400" b="1" dirty="0"/>
                  <a:t>ファイルを解凍し編集・保存する</a:t>
                </a:r>
              </a:p>
              <a:p>
                <a:endParaRPr kumimoji="1" lang="ja-JP" altLang="en-US" sz="1400" b="1" dirty="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453600" y="3420000"/>
              <a:ext cx="4248590" cy="3096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4.</a:t>
              </a:r>
              <a:r>
                <a:rPr lang="ja-JP" altLang="en-US" sz="1400" b="1" dirty="0" smtClean="0"/>
                <a:t>編集したファイルを圧縮する</a:t>
              </a:r>
              <a:endParaRPr lang="ja-JP" altLang="en-US" sz="1400" b="1" dirty="0"/>
            </a:p>
            <a:p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53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一括エクスポート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エクスポートを実行する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  エクスポート</a:t>
            </a:r>
            <a:r>
              <a:rPr lang="ja-JP" altLang="en-US" sz="1600" dirty="0"/>
              <a:t>を実行しましょう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  </a:t>
            </a:r>
            <a:r>
              <a:rPr lang="ja-JP" altLang="en-US" sz="1600" dirty="0" smtClean="0"/>
              <a:t>メニュー</a:t>
            </a:r>
            <a:r>
              <a:rPr lang="ja-JP" altLang="en-US" sz="1600" dirty="0"/>
              <a:t>：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 smtClean="0"/>
              <a:t>インポート </a:t>
            </a:r>
            <a:r>
              <a:rPr lang="en-US" altLang="ja-JP" sz="1600" b="1" dirty="0" smtClean="0"/>
              <a:t>&gt; Excel</a:t>
            </a:r>
            <a:r>
              <a:rPr lang="ja-JP" altLang="en-US" sz="1600" b="1" dirty="0"/>
              <a:t>一括</a:t>
            </a:r>
            <a:r>
              <a:rPr lang="ja-JP" altLang="en-US" sz="1600" b="1" dirty="0" smtClean="0"/>
              <a:t>エクスポート</a:t>
            </a:r>
            <a:endParaRPr lang="en-US" altLang="ja-JP" sz="1600" b="1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892255"/>
            <a:ext cx="6880000" cy="3870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152000" y="3132517"/>
            <a:ext cx="1260303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735873" y="3721428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591853" y="3668760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20" y="5316089"/>
            <a:ext cx="5112710" cy="92520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4391975" y="5702757"/>
            <a:ext cx="2503610" cy="32400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[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エクスポート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]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を押下する。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247955" y="5446712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669203" y="5939999"/>
            <a:ext cx="1476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7" name="正方形/長方形 26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9" name="ホームベース 28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一括エクスポート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zip</a:t>
            </a:r>
            <a:r>
              <a:rPr kumimoji="1" lang="ja-JP" altLang="en-US" b="1" dirty="0" smtClean="0"/>
              <a:t>ファイルをダウンロードする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ja-JP" altLang="en-US" sz="1600" dirty="0"/>
              <a:t>実行</a:t>
            </a:r>
            <a:r>
              <a:rPr lang="ja-JP" altLang="en-US" sz="1600" dirty="0" smtClean="0"/>
              <a:t>したエクスポートのデータをダウンロードしましょう。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エクスポート </a:t>
            </a:r>
            <a:r>
              <a:rPr lang="en-US" altLang="ja-JP" sz="1600" b="1" dirty="0" smtClean="0"/>
              <a:t>&gt; Excel</a:t>
            </a:r>
            <a:r>
              <a:rPr lang="ja-JP" altLang="en-US" sz="1600" b="1" dirty="0" smtClean="0"/>
              <a:t>一括エクスポート</a:t>
            </a:r>
            <a:r>
              <a:rPr lang="en-US" altLang="ja-JP" sz="1600" b="1" dirty="0" smtClean="0"/>
              <a:t>/</a:t>
            </a:r>
            <a:r>
              <a:rPr lang="ja-JP" altLang="en-US" sz="1600" b="1" dirty="0" smtClean="0"/>
              <a:t>インポート管理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[</a:t>
            </a:r>
            <a:r>
              <a:rPr lang="ja-JP" altLang="en-US" sz="1600" dirty="0" smtClean="0"/>
              <a:t>一覧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エクスポート</a:t>
            </a:r>
            <a:r>
              <a:rPr lang="ja-JP" altLang="en-US" sz="1600" dirty="0"/>
              <a:t>状況の一覧から、</a:t>
            </a:r>
            <a:r>
              <a:rPr lang="en-US" altLang="ja-JP" sz="1600" dirty="0"/>
              <a:t>zip</a:t>
            </a:r>
            <a:r>
              <a:rPr lang="ja-JP" altLang="en-US" sz="1600" dirty="0"/>
              <a:t>ファイルをダウンロード</a:t>
            </a:r>
            <a:r>
              <a:rPr lang="ja-JP" altLang="en-US" sz="1600" dirty="0" smtClean="0"/>
              <a:t>する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r="11316"/>
          <a:stretch/>
        </p:blipFill>
        <p:spPr>
          <a:xfrm>
            <a:off x="323410" y="3204000"/>
            <a:ext cx="6840950" cy="86821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2915770" y="3780000"/>
            <a:ext cx="1224170" cy="3132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705450" y="4140000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50" y="3960000"/>
            <a:ext cx="425455" cy="144000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0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04000"/>
            <a:ext cx="8649907" cy="4039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 smtClean="0"/>
              <a:t>ファイル編集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zip</a:t>
            </a:r>
            <a:r>
              <a:rPr kumimoji="1" lang="ja-JP" altLang="en-US" b="1" dirty="0" smtClean="0"/>
              <a:t>ファイルを解凍し編集する</a:t>
            </a:r>
            <a:endParaRPr kumimoji="1" lang="en-US" altLang="ja-JP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ダウンロード完了後ファイルを解凍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 smtClean="0"/>
              <a:t>ファイルを開く </a:t>
            </a:r>
            <a:r>
              <a:rPr kumimoji="1" lang="en-US" altLang="ja-JP" sz="1600" dirty="0" smtClean="0"/>
              <a:t>&gt; </a:t>
            </a:r>
            <a:r>
              <a:rPr kumimoji="1" lang="ja-JP" altLang="en-US" sz="1600" dirty="0" smtClean="0"/>
              <a:t>管理コンソール </a:t>
            </a:r>
            <a:r>
              <a:rPr kumimoji="1" lang="en-US" altLang="ja-JP" sz="1600" dirty="0" smtClean="0"/>
              <a:t>&gt; </a:t>
            </a:r>
            <a:r>
              <a:rPr lang="ja-JP" altLang="en-US" sz="1600" dirty="0" smtClean="0"/>
              <a:t>ロール（</a:t>
            </a:r>
            <a:r>
              <a:rPr lang="en-US" altLang="ja-JP" sz="1600" dirty="0" smtClean="0"/>
              <a:t>Excel</a:t>
            </a:r>
            <a:r>
              <a:rPr lang="ja-JP" altLang="en-US" sz="1600" dirty="0" smtClean="0"/>
              <a:t>ファイル）を開く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以下</a:t>
            </a:r>
            <a:r>
              <a:rPr lang="ja-JP" altLang="en-US" sz="1600" dirty="0" smtClean="0"/>
              <a:t>のよう</a:t>
            </a:r>
            <a:r>
              <a:rPr lang="ja-JP" altLang="en-US" sz="1600" dirty="0"/>
              <a:t>に</a:t>
            </a:r>
            <a:r>
              <a:rPr kumimoji="1" lang="ja-JP" altLang="en-US" sz="1600" dirty="0" smtClean="0"/>
              <a:t>ファイルを編集し、上書き保存する</a:t>
            </a:r>
            <a:endParaRPr lang="en-US" altLang="ja-JP" sz="1600" dirty="0" smtClean="0"/>
          </a:p>
          <a:p>
            <a:pPr indent="0">
              <a:buNone/>
            </a:pP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800000" y="5860110"/>
            <a:ext cx="2509139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4" name="正方形/長方形 23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6" name="ホームベース 25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3" name="角丸四角形 22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4458228" y="3968176"/>
            <a:ext cx="4248000" cy="158400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06957"/>
              </p:ext>
            </p:extLst>
          </p:nvPr>
        </p:nvGraphicFramePr>
        <p:xfrm>
          <a:off x="4566782" y="4068000"/>
          <a:ext cx="4030893" cy="13999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4334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2256559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</a:tblGrid>
              <a:tr h="3474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実行処理種別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ロール名称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登録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/>
                        <a:t>登録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</a:tbl>
          </a:graphicData>
        </a:graphic>
      </p:graphicFrame>
      <p:sp>
        <p:nvSpPr>
          <p:cNvPr id="18" name="円形吹き出し 17"/>
          <p:cNvSpPr>
            <a:spLocks noChangeAspect="1"/>
          </p:cNvSpPr>
          <p:nvPr/>
        </p:nvSpPr>
        <p:spPr bwMode="auto">
          <a:xfrm>
            <a:off x="4356000" y="5364000"/>
            <a:ext cx="316844" cy="396000"/>
          </a:xfrm>
          <a:prstGeom prst="wedgeEllipseCallout">
            <a:avLst>
              <a:gd name="adj1" fmla="val -79995"/>
              <a:gd name="adj2" fmla="val 10195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6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 smtClean="0"/>
              <a:t>ファイル編集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zip</a:t>
            </a:r>
            <a:r>
              <a:rPr kumimoji="1" lang="ja-JP" altLang="en-US" b="1" dirty="0" smtClean="0"/>
              <a:t>ファイルを解凍し編集する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ja-JP" altLang="en-US" sz="1600" dirty="0" smtClean="0"/>
              <a:t>解</a:t>
            </a:r>
            <a:r>
              <a:rPr lang="ja-JP" altLang="en-US" sz="1600" dirty="0"/>
              <a:t>凍</a:t>
            </a:r>
            <a:r>
              <a:rPr lang="ja-JP" altLang="en-US" sz="1600" dirty="0" smtClean="0"/>
              <a:t>したファイルを編集しましょう</a:t>
            </a:r>
            <a:endParaRPr kumimoji="1" lang="en-US" altLang="ja-JP" sz="1600" dirty="0" smtClean="0"/>
          </a:p>
          <a:p>
            <a:pPr marL="637200" indent="-457200">
              <a:buFont typeface="+mj-ea"/>
              <a:buAutoNum type="circleNumDbPlain"/>
            </a:pPr>
            <a:r>
              <a:rPr kumimoji="1" lang="ja-JP" altLang="en-US" sz="1600" dirty="0" smtClean="0"/>
              <a:t>ダウンロード完了後ファイルを解凍</a:t>
            </a:r>
            <a:endParaRPr lang="en-US" altLang="ja-JP" sz="1600" dirty="0"/>
          </a:p>
          <a:p>
            <a:pPr marL="637200" indent="-457200">
              <a:buFont typeface="+mj-ea"/>
              <a:buAutoNum type="circleNumDbPlain"/>
            </a:pPr>
            <a:r>
              <a:rPr kumimoji="1" lang="ja-JP" altLang="en-US" sz="1600" dirty="0" smtClean="0"/>
              <a:t>ファイルを開く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基本コンソール　</a:t>
            </a:r>
            <a:r>
              <a:rPr lang="en-US" altLang="ja-JP" sz="1600" dirty="0" smtClean="0"/>
              <a:t>&gt;</a:t>
            </a:r>
          </a:p>
          <a:p>
            <a:pPr indent="0">
              <a:buNone/>
            </a:pPr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     </a:t>
            </a:r>
            <a:r>
              <a:rPr kumimoji="1" lang="ja-JP" altLang="en-US" sz="1600" dirty="0" smtClean="0"/>
              <a:t>オペレーション一覧 </a:t>
            </a:r>
            <a:r>
              <a:rPr lang="en-US" altLang="ja-JP" sz="1600" dirty="0" smtClean="0"/>
              <a:t>(Excel</a:t>
            </a:r>
            <a:r>
              <a:rPr lang="ja-JP" altLang="en-US" sz="1600" dirty="0" smtClean="0"/>
              <a:t>ファイル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を開く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 startAt="3"/>
            </a:pPr>
            <a:r>
              <a:rPr lang="ja-JP" altLang="en-US" sz="1600" dirty="0"/>
              <a:t>以下</a:t>
            </a:r>
            <a:r>
              <a:rPr lang="ja-JP" altLang="en-US" sz="1600" dirty="0" smtClean="0"/>
              <a:t>のよう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ファイルを編集し、上書き保存をする</a:t>
            </a:r>
            <a:endParaRPr kumimoji="1"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348000"/>
            <a:ext cx="7250400" cy="245838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332000" y="5148000"/>
            <a:ext cx="3024000" cy="61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110400" y="3268517"/>
            <a:ext cx="5724000" cy="1800000"/>
          </a:xfrm>
          <a:prstGeom prst="roundRect">
            <a:avLst>
              <a:gd name="adj" fmla="val 391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21519"/>
              </p:ext>
            </p:extLst>
          </p:nvPr>
        </p:nvGraphicFramePr>
        <p:xfrm>
          <a:off x="3240000" y="3384000"/>
          <a:ext cx="5472760" cy="15844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1992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1824863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188590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7514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実行処理種別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実施予定日時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登録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（任意でご入力ください）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/>
                        <a:t>登録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 smtClean="0"/>
                        <a:t>（任意でご入力ください）</a:t>
                      </a: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登録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（任意でご入力ください）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0761"/>
                  </a:ext>
                </a:extLst>
              </a:tr>
            </a:tbl>
          </a:graphicData>
        </a:graphic>
      </p:graphicFrame>
      <p:sp>
        <p:nvSpPr>
          <p:cNvPr id="27" name="円形吹き出し 26"/>
          <p:cNvSpPr>
            <a:spLocks noChangeAspect="1"/>
          </p:cNvSpPr>
          <p:nvPr/>
        </p:nvSpPr>
        <p:spPr bwMode="auto">
          <a:xfrm>
            <a:off x="2937088" y="4788000"/>
            <a:ext cx="288000" cy="359950"/>
          </a:xfrm>
          <a:prstGeom prst="wedgeEllipseCallout">
            <a:avLst>
              <a:gd name="adj1" fmla="val -102041"/>
              <a:gd name="adj2" fmla="val 8652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6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ファイル編集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編集したファイルを</a:t>
            </a:r>
            <a:r>
              <a:rPr kumimoji="1" lang="en-US" altLang="ja-JP" b="1" dirty="0" smtClean="0"/>
              <a:t>zip</a:t>
            </a:r>
            <a:r>
              <a:rPr kumimoji="1" lang="ja-JP" altLang="en-US" b="1" dirty="0" smtClean="0"/>
              <a:t>ファイルに圧縮する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ファイル名は任意で</a:t>
            </a:r>
            <a:r>
              <a:rPr lang="ja-JP" altLang="en-US" sz="1600" dirty="0" smtClean="0"/>
              <a:t>指定できます</a:t>
            </a: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959942"/>
            <a:ext cx="8385882" cy="388854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1800000" y="5150346"/>
            <a:ext cx="212391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全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てのファイルを選択する。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619590" y="4960552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6252503" y="4004629"/>
            <a:ext cx="1775977" cy="338792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ファイルを圧縮する。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7261619" y="836712"/>
            <a:ext cx="1701894" cy="2268000"/>
            <a:chOff x="7261619" y="1659813"/>
            <a:chExt cx="1701894" cy="226800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12" name="正方形/長方形 11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4" name="ホームベース 13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/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1" name="角丸四角形 10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9" name="円形吹き出し 18"/>
          <p:cNvSpPr/>
          <p:nvPr/>
        </p:nvSpPr>
        <p:spPr bwMode="auto">
          <a:xfrm rot="20178406">
            <a:off x="6050770" y="3905136"/>
            <a:ext cx="288040" cy="315543"/>
          </a:xfrm>
          <a:prstGeom prst="wedgeEllipseCallout">
            <a:avLst>
              <a:gd name="adj1" fmla="val 22135"/>
              <a:gd name="adj2" fmla="val -16098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3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 smtClean="0"/>
              <a:t>一括インポート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Excel</a:t>
            </a:r>
            <a:r>
              <a:rPr lang="ja-JP" altLang="en-US" b="1" dirty="0" smtClean="0"/>
              <a:t>一括インポートの実行</a:t>
            </a:r>
            <a:endParaRPr lang="en-US" altLang="ja-JP" b="1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zip</a:t>
            </a:r>
            <a:r>
              <a:rPr lang="ja-JP" altLang="en-US" sz="1600" dirty="0" smtClean="0"/>
              <a:t>ファイルをアップロードし、インポートを実行しましょう。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エクスポートインポート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Excel</a:t>
            </a:r>
            <a:r>
              <a:rPr lang="ja-JP" altLang="en-US" sz="1600" b="1" dirty="0" smtClean="0"/>
              <a:t>一括インポート</a:t>
            </a:r>
            <a:endParaRPr kumimoji="1" lang="ja-JP" altLang="en-US" sz="16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237068"/>
            <a:ext cx="6840000" cy="384322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152000" y="3276000"/>
            <a:ext cx="108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461197" y="3381712"/>
            <a:ext cx="3217690" cy="479634"/>
            <a:chOff x="3154560" y="3355921"/>
            <a:chExt cx="3217690" cy="479634"/>
          </a:xfrm>
        </p:grpSpPr>
        <p:sp>
          <p:nvSpPr>
            <p:cNvPr id="7" name="角丸四角形 6"/>
            <p:cNvSpPr/>
            <p:nvPr/>
          </p:nvSpPr>
          <p:spPr bwMode="auto">
            <a:xfrm>
              <a:off x="3347830" y="3509900"/>
              <a:ext cx="3024420" cy="325655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編集した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zip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ファイルをアップロードする。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835620" y="4181041"/>
            <a:ext cx="3456480" cy="492770"/>
            <a:chOff x="2794510" y="4287282"/>
            <a:chExt cx="3456480" cy="492770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2987780" y="4441260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「すべてのメニュー」にチェックを入れる。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2794510" y="4287282"/>
              <a:ext cx="288040" cy="315543"/>
            </a:xfrm>
            <a:prstGeom prst="wedgeEllipseCallout">
              <a:avLst>
                <a:gd name="adj1" fmla="val -137348"/>
                <a:gd name="adj2" fmla="val -7542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２</a:t>
              </a: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18716"/>
          <a:stretch/>
        </p:blipFill>
        <p:spPr>
          <a:xfrm>
            <a:off x="1331550" y="5442339"/>
            <a:ext cx="2501815" cy="7200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2915770" y="5910052"/>
            <a:ext cx="2308545" cy="340483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722500" y="5745961"/>
            <a:ext cx="288040" cy="315543"/>
          </a:xfrm>
          <a:prstGeom prst="wedgeEllipseCallout">
            <a:avLst>
              <a:gd name="adj1" fmla="val -137725"/>
              <a:gd name="adj2" fmla="val -478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462386" y="5522491"/>
            <a:ext cx="1224000" cy="2149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27" name="グループ化 26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0" name="角丸四角形 29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1" name="ホームベース 30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2" name="角丸四角形 31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34" name="角丸四角形 33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28" name="角丸四角形 27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4" name="角丸四角形 2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9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インポートのステータスと</a:t>
            </a:r>
            <a:r>
              <a:rPr kumimoji="1" lang="ja-JP" altLang="en-US" b="1" dirty="0" smtClean="0"/>
              <a:t>登録結果を確認する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実行したインポートの情報を確認し、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ステータスが「完了」となっている</a:t>
            </a:r>
            <a:r>
              <a:rPr lang="ja-JP" altLang="en-US" sz="1600" dirty="0" smtClean="0"/>
              <a:t>こと、登録結果を</a:t>
            </a:r>
            <a:r>
              <a:rPr lang="ja-JP" altLang="en-US" sz="1600" dirty="0"/>
              <a:t>確かめましょう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ja-JP" altLang="en-US" sz="1600" dirty="0"/>
              <a:t>：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en-US" altLang="ja-JP" sz="1600" b="1" dirty="0"/>
              <a:t> &gt;</a:t>
            </a:r>
          </a:p>
          <a:p>
            <a:pPr marL="0" indent="0">
              <a:buNone/>
            </a:pPr>
            <a:r>
              <a:rPr lang="en-US" altLang="ja-JP" sz="1600" b="1" dirty="0"/>
              <a:t>              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</a:t>
            </a:r>
            <a:r>
              <a:rPr lang="en-US" altLang="ja-JP" sz="1600" b="1" dirty="0"/>
              <a:t>Excel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インポート管理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err="1" smtClean="0"/>
              <a:t>ｒ</a:t>
            </a:r>
            <a:endParaRPr lang="en-US" altLang="ja-JP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一括インポート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2/3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324000" y="2916000"/>
            <a:ext cx="5794306" cy="2592000"/>
            <a:chOff x="251400" y="2696550"/>
            <a:chExt cx="5794306" cy="2560082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2"/>
            <a:srcRect r="14563"/>
            <a:stretch/>
          </p:blipFill>
          <p:spPr>
            <a:xfrm>
              <a:off x="251400" y="2696550"/>
              <a:ext cx="5794306" cy="2560082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1700" y="4941210"/>
              <a:ext cx="308454" cy="104400"/>
            </a:xfrm>
            <a:prstGeom prst="rect">
              <a:avLst/>
            </a:prstGeom>
          </p:spPr>
        </p:pic>
      </p:grpSp>
      <p:sp>
        <p:nvSpPr>
          <p:cNvPr id="14" name="正方形/長方形 13"/>
          <p:cNvSpPr/>
          <p:nvPr/>
        </p:nvSpPr>
        <p:spPr bwMode="auto">
          <a:xfrm>
            <a:off x="1260000" y="4086619"/>
            <a:ext cx="936130" cy="2079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692000" y="5294347"/>
            <a:ext cx="504070" cy="1766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193253" y="4212000"/>
            <a:ext cx="2160000" cy="513978"/>
            <a:chOff x="3154560" y="3355921"/>
            <a:chExt cx="2353270" cy="513978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フィルタを押下する。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068553" y="5436000"/>
            <a:ext cx="2287417" cy="513978"/>
            <a:chOff x="3154560" y="3355921"/>
            <a:chExt cx="2492088" cy="513978"/>
          </a:xfrm>
        </p:grpSpPr>
        <p:sp>
          <p:nvSpPr>
            <p:cNvPr id="31" name="角丸四角形 30"/>
            <p:cNvSpPr/>
            <p:nvPr/>
          </p:nvSpPr>
          <p:spPr bwMode="auto">
            <a:xfrm>
              <a:off x="3347830" y="3509899"/>
              <a:ext cx="2298818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完了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であることを確認する。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円形吹き出し 31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２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4104000" y="5256000"/>
            <a:ext cx="540000" cy="2149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00273" y="3272480"/>
            <a:ext cx="3063239" cy="26768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/>
          <a:srcRect r="20409"/>
          <a:stretch/>
        </p:blipFill>
        <p:spPr>
          <a:xfrm>
            <a:off x="6072453" y="4666575"/>
            <a:ext cx="2720062" cy="900000"/>
          </a:xfrm>
          <a:prstGeom prst="rect">
            <a:avLst/>
          </a:prstGeom>
          <a:ln w="38100">
            <a:noFill/>
          </a:ln>
        </p:spPr>
      </p:pic>
      <p:grpSp>
        <p:nvGrpSpPr>
          <p:cNvPr id="27" name="グループ化 26"/>
          <p:cNvGrpSpPr/>
          <p:nvPr/>
        </p:nvGrpSpPr>
        <p:grpSpPr>
          <a:xfrm>
            <a:off x="6931427" y="5175112"/>
            <a:ext cx="1991507" cy="513978"/>
            <a:chOff x="3154561" y="3355921"/>
            <a:chExt cx="2353269" cy="513978"/>
          </a:xfrm>
        </p:grpSpPr>
        <p:sp>
          <p:nvSpPr>
            <p:cNvPr id="28" name="角丸四角形 27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登録件数を確認する。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円形吹き出し 28"/>
            <p:cNvSpPr/>
            <p:nvPr/>
          </p:nvSpPr>
          <p:spPr bwMode="auto">
            <a:xfrm>
              <a:off x="3154561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４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5928761" y="3405674"/>
            <a:ext cx="296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log</a:t>
            </a:r>
            <a:r>
              <a:rPr lang="ja-JP" altLang="en-US" sz="1400" dirty="0" smtClean="0"/>
              <a:t>ファイルの中身</a:t>
            </a:r>
            <a:endParaRPr lang="en-US" altLang="ja-JP" sz="1400" dirty="0" smtClean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6041447" y="4967583"/>
            <a:ext cx="759561" cy="2075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822" y="3693945"/>
            <a:ext cx="2618796" cy="900000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4536000" y="5472000"/>
            <a:ext cx="2160000" cy="513978"/>
            <a:chOff x="3154560" y="3355921"/>
            <a:chExt cx="2353270" cy="513978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log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をダウンロードする。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円形吹き出し 23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latin typeface="+mn-ea"/>
                </a:rPr>
                <a:t>３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6084000" y="3983997"/>
            <a:ext cx="720100" cy="2149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60" name="グループ化 59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64" name="正方形/長方形 63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5" name="角丸四角形 64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6" name="ホームベース 65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7" name="角丸四角形 66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68" name="角丸四角形 67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63" name="角丸四角形 62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61" name="角丸四角形 60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00817"/>
            <a:ext cx="7200000" cy="405000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登録内容の確認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登録内容が追加されていることを確認しましょう。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メニュー</a:t>
            </a:r>
            <a:r>
              <a:rPr kumimoji="1" lang="ja-JP" altLang="en-US" sz="1600" b="1" dirty="0" smtClean="0"/>
              <a:t>：</a:t>
            </a:r>
            <a:r>
              <a:rPr lang="ja-JP" altLang="en-US" sz="1600" b="1" dirty="0" smtClean="0"/>
              <a:t> 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ロール管理</a:t>
            </a:r>
            <a:endParaRPr lang="en-US" altLang="ja-JP" sz="1600" b="1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一括インポート</a:t>
            </a:r>
            <a:r>
              <a:rPr kumimoji="1"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331550" y="4866808"/>
            <a:ext cx="165623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224000" y="3708000"/>
            <a:ext cx="104400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2376000" y="3960000"/>
            <a:ext cx="2160000" cy="509817"/>
            <a:chOff x="3154560" y="3355921"/>
            <a:chExt cx="2353270" cy="509817"/>
          </a:xfrm>
        </p:grpSpPr>
        <p:sp>
          <p:nvSpPr>
            <p:cNvPr id="36" name="角丸四角形 35"/>
            <p:cNvSpPr/>
            <p:nvPr/>
          </p:nvSpPr>
          <p:spPr bwMode="auto">
            <a:xfrm>
              <a:off x="3347830" y="3505738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フィルタを押下する。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円形吹き出し 36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24000" y="5400000"/>
            <a:ext cx="3433849" cy="462926"/>
            <a:chOff x="3141448" y="3451145"/>
            <a:chExt cx="2301870" cy="440618"/>
          </a:xfrm>
        </p:grpSpPr>
        <p:sp>
          <p:nvSpPr>
            <p:cNvPr id="39" name="角丸四角形 38"/>
            <p:cNvSpPr/>
            <p:nvPr/>
          </p:nvSpPr>
          <p:spPr bwMode="auto">
            <a:xfrm>
              <a:off x="3283318" y="3531764"/>
              <a:ext cx="2160000" cy="359999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登録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内容が反映されていることを確認する。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円形吹き出し 39"/>
            <p:cNvSpPr/>
            <p:nvPr/>
          </p:nvSpPr>
          <p:spPr bwMode="auto">
            <a:xfrm>
              <a:off x="3141448" y="3451145"/>
              <a:ext cx="176167" cy="315543"/>
            </a:xfrm>
            <a:prstGeom prst="wedgeEllipseCallout">
              <a:avLst>
                <a:gd name="adj1" fmla="val -140314"/>
                <a:gd name="adj2" fmla="val -152184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46" name="正方形/長方形 45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7" name="角丸四角形 46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8" name="ホームベース 47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9" name="角丸四角形 48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50" name="角丸四角形 49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45" name="角丸四角形 44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43" name="角丸四角形 42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8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04000"/>
            <a:ext cx="7380000" cy="414663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登録内容の確認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登録内容が追加されていることを確認しましょう。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メニュー</a:t>
            </a:r>
            <a:r>
              <a:rPr kumimoji="1" lang="ja-JP" altLang="en-US" sz="1600" b="1" dirty="0" smtClean="0"/>
              <a:t>：基本コンソール</a:t>
            </a:r>
            <a:r>
              <a:rPr lang="en-US" altLang="ja-JP" sz="1600" b="1" dirty="0" smtClean="0"/>
              <a:t> &gt; </a:t>
            </a:r>
            <a:r>
              <a:rPr lang="ja-JP" altLang="en-US" sz="1600" b="1" dirty="0" smtClean="0"/>
              <a:t>オペレーション一覧 </a:t>
            </a:r>
            <a:endParaRPr lang="en-US" altLang="ja-JP" sz="1600" b="1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一括インポート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3/3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332000" y="3852000"/>
            <a:ext cx="936130" cy="2079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808000" y="4716000"/>
            <a:ext cx="1620680" cy="5925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2412000" y="3996000"/>
            <a:ext cx="2160000" cy="540000"/>
            <a:chOff x="3154560" y="3355921"/>
            <a:chExt cx="2353270" cy="51397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フィルタを押下する。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円形吹き出し 2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3960453" y="5292000"/>
            <a:ext cx="3203905" cy="544740"/>
            <a:chOff x="3224216" y="3373277"/>
            <a:chExt cx="2147727" cy="518490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3298580" y="3531767"/>
              <a:ext cx="2073363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登録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内容が反映されていることを確認する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円形吹き出し 30"/>
            <p:cNvSpPr/>
            <p:nvPr/>
          </p:nvSpPr>
          <p:spPr bwMode="auto">
            <a:xfrm>
              <a:off x="3224216" y="3373277"/>
              <a:ext cx="176167" cy="315543"/>
            </a:xfrm>
            <a:prstGeom prst="wedgeEllipseCallout">
              <a:avLst>
                <a:gd name="adj1" fmla="val -110872"/>
                <a:gd name="adj2" fmla="val -79602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37" name="正方形/長方形 36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8" name="角丸四角形 37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9" name="ホームベース 38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0" name="角丸四角形 39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41" name="角丸四角形 40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36" name="角丸四角形 35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2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063090"/>
            <a:ext cx="5179675" cy="3830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291" y="818682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本書について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本書ではメニューグループの「</a:t>
            </a:r>
            <a:r>
              <a:rPr lang="ja-JP" altLang="en-US" b="1" dirty="0" smtClean="0"/>
              <a:t>エクスポート</a:t>
            </a:r>
            <a:r>
              <a:rPr lang="en-US" altLang="ja-JP" b="1" dirty="0" smtClean="0"/>
              <a:t>/</a:t>
            </a:r>
            <a:r>
              <a:rPr lang="ja-JP" altLang="en-US" b="1" dirty="0" smtClean="0"/>
              <a:t>インポート</a:t>
            </a:r>
            <a:r>
              <a:rPr lang="ja-JP" altLang="en-US" dirty="0" smtClean="0"/>
              <a:t>」について、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実践形式で学習いただけます。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2409177" y="2423140"/>
            <a:ext cx="722623" cy="1008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実習①　メニューエクスポート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作業環境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本</a:t>
            </a:r>
            <a:r>
              <a:rPr lang="ja-JP" altLang="en-US" sz="1600" dirty="0"/>
              <a:t>章</a:t>
            </a:r>
            <a:r>
              <a:rPr lang="ja-JP" altLang="en-US" sz="1600" dirty="0" smtClean="0"/>
              <a:t>で使用する作業環境は以下の通りです。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メニューエクスポート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インポートを実行する際は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サーバーを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移行元</a:t>
            </a:r>
            <a:r>
              <a:rPr lang="ja-JP" altLang="en-US" sz="1600" dirty="0" smtClean="0"/>
              <a:t>と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移行先</a:t>
            </a:r>
            <a:r>
              <a:rPr lang="ja-JP" altLang="en-US" sz="1600" dirty="0" smtClean="0"/>
              <a:t>の計２台ご用意ください。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b="1" dirty="0" smtClean="0"/>
              <a:t>クライアント端末</a:t>
            </a:r>
            <a:endParaRPr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en-US" altLang="ja-JP" sz="1600" b="1" dirty="0" smtClean="0"/>
              <a:t>ITA</a:t>
            </a:r>
            <a:r>
              <a:rPr lang="ja-JP" altLang="en-US" sz="1600" b="1" dirty="0" smtClean="0"/>
              <a:t>サーバー　</a:t>
            </a:r>
            <a:r>
              <a:rPr lang="en-US" altLang="ja-JP" sz="1600" b="1" dirty="0" smtClean="0"/>
              <a:t>2</a:t>
            </a:r>
            <a:r>
              <a:rPr lang="ja-JP" altLang="en-US" sz="1600" b="1" dirty="0" smtClean="0"/>
              <a:t>台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1.8.0</a:t>
            </a:r>
            <a:br>
              <a:rPr lang="en-US" altLang="ja-JP" sz="1600" dirty="0" smtClean="0"/>
            </a:br>
            <a:r>
              <a:rPr lang="en-US" altLang="ja-JP" sz="1600" dirty="0" smtClean="0"/>
              <a:t>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2.11.2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kumimoji="1" lang="ja-JP" altLang="en-US" dirty="0" smtClean="0"/>
              <a:t>　作業環境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664000" y="4068000"/>
            <a:ext cx="2088290" cy="1757188"/>
            <a:chOff x="1619590" y="4005080"/>
            <a:chExt cx="2088290" cy="17571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1619590" y="4005080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1979640" y="4391090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1.8.0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32527" y="5500658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サーバー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(</a:t>
              </a:r>
              <a:r>
                <a:rPr lang="ja-JP" altLang="en-US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移行元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)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1979640" y="486560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2.11.2</a:t>
              </a: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 </a:t>
            </a:r>
            <a:r>
              <a:rPr kumimoji="1" lang="ja-JP" altLang="en-US" sz="1200" dirty="0" smtClean="0"/>
              <a:t>今回はホストサーバーとして</a:t>
            </a:r>
            <a:r>
              <a:rPr kumimoji="1" lang="en-US" altLang="ja-JP" sz="1200" dirty="0" smtClean="0"/>
              <a:t>CentOS7</a:t>
            </a:r>
            <a:r>
              <a:rPr kumimoji="1" lang="ja-JP" altLang="en-US" sz="1200" dirty="0" smtClean="0"/>
              <a:t>を利用致しますが、</a:t>
            </a:r>
            <a:r>
              <a:rPr kumimoji="1" lang="en-US" altLang="ja-JP" sz="1200" dirty="0" smtClean="0"/>
              <a:t>ITA</a:t>
            </a:r>
            <a:r>
              <a:rPr kumimoji="1" lang="ja-JP" altLang="en-US" sz="1200" dirty="0" smtClean="0"/>
              <a:t>は</a:t>
            </a:r>
            <a:r>
              <a:rPr kumimoji="1" lang="en-US" altLang="ja-JP" sz="1200" dirty="0" smtClean="0"/>
              <a:t>RHEL7</a:t>
            </a:r>
            <a:r>
              <a:rPr kumimoji="1" lang="ja-JP" altLang="en-US" sz="1200" dirty="0" smtClean="0"/>
              <a:t>系および</a:t>
            </a:r>
            <a:r>
              <a:rPr kumimoji="1" lang="en-US" altLang="ja-JP" sz="1200" dirty="0" smtClean="0"/>
              <a:t>RHEL8</a:t>
            </a:r>
            <a:r>
              <a:rPr kumimoji="1" lang="ja-JP" altLang="en-US" sz="1200" dirty="0" smtClean="0"/>
              <a:t>系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OS</a:t>
            </a:r>
            <a:r>
              <a:rPr lang="ja-JP" altLang="en-US" sz="1200" dirty="0" smtClean="0"/>
              <a:t>で導入いただけます。</a:t>
            </a:r>
            <a:endParaRPr kumimoji="1" lang="ja-JP" altLang="en-US" sz="12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120000" y="4068000"/>
            <a:ext cx="2088290" cy="1757188"/>
            <a:chOff x="5004060" y="4004523"/>
            <a:chExt cx="2088290" cy="1757188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5004060" y="4004523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5364110" y="439053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1.8.0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216997" y="5500101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サーバー</a:t>
              </a:r>
              <a:r>
                <a:rPr lang="en-US" altLang="ja-JP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(</a:t>
              </a:r>
              <a:r>
                <a:rPr lang="ja-JP" altLang="en-US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移行先</a:t>
              </a:r>
              <a:r>
                <a:rPr lang="en-US" altLang="ja-JP" sz="1100" b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)</a:t>
              </a:r>
              <a:endParaRPr lang="en-US" altLang="ja-JP" sz="1100" b="1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5364110" y="4865046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2.11.2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536000" y="4188167"/>
            <a:ext cx="1800130" cy="609728"/>
            <a:chOff x="3476347" y="4188167"/>
            <a:chExt cx="1800130" cy="609728"/>
          </a:xfrm>
        </p:grpSpPr>
        <p:grpSp>
          <p:nvGrpSpPr>
            <p:cNvPr id="21" name="グループ化 20"/>
            <p:cNvGrpSpPr>
              <a:grpSpLocks noChangeAspect="1"/>
            </p:cNvGrpSpPr>
            <p:nvPr/>
          </p:nvGrpSpPr>
          <p:grpSpPr bwMode="gray">
            <a:xfrm>
              <a:off x="4191564" y="4188167"/>
              <a:ext cx="328691" cy="422499"/>
              <a:chOff x="-2227263" y="1692275"/>
              <a:chExt cx="2468563" cy="2841625"/>
            </a:xfrm>
          </p:grpSpPr>
          <p:sp>
            <p:nvSpPr>
              <p:cNvPr id="22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フリーフォーム 22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テキスト ボックス 2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kym</a:t>
                </a:r>
              </a:p>
            </p:txBody>
          </p:sp>
        </p:grpSp>
        <p:sp>
          <p:nvSpPr>
            <p:cNvPr id="26" name="ストライプ矢印 25"/>
            <p:cNvSpPr/>
            <p:nvPr/>
          </p:nvSpPr>
          <p:spPr bwMode="auto">
            <a:xfrm>
              <a:off x="3476347" y="4668417"/>
              <a:ext cx="180013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27" name="カギ線コネクタ 26"/>
          <p:cNvCxnSpPr/>
          <p:nvPr/>
        </p:nvCxnSpPr>
        <p:spPr bwMode="auto">
          <a:xfrm rot="5400000">
            <a:off x="4176000" y="2844000"/>
            <a:ext cx="789670" cy="1656169"/>
          </a:xfrm>
          <a:prstGeom prst="bentConnector3">
            <a:avLst>
              <a:gd name="adj1" fmla="val 33865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 bwMode="auto">
          <a:xfrm rot="16200000" flipH="1">
            <a:off x="5868000" y="2808000"/>
            <a:ext cx="789113" cy="1728301"/>
          </a:xfrm>
          <a:prstGeom prst="bentConnector3">
            <a:avLst>
              <a:gd name="adj1" fmla="val 33853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6" name="グループ化 35"/>
          <p:cNvGrpSpPr>
            <a:grpSpLocks noChangeAspect="1"/>
          </p:cNvGrpSpPr>
          <p:nvPr/>
        </p:nvGrpSpPr>
        <p:grpSpPr>
          <a:xfrm>
            <a:off x="4608000" y="1908000"/>
            <a:ext cx="1570573" cy="1404000"/>
            <a:chOff x="539440" y="2774589"/>
            <a:chExt cx="1339566" cy="1197493"/>
          </a:xfrm>
        </p:grpSpPr>
        <p:grpSp>
          <p:nvGrpSpPr>
            <p:cNvPr id="37" name="グループ化 36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41" name="フリーフォーム 40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42" name="フリーフォーム 41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727432" y="3710472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100" b="1" dirty="0">
                <a:solidFill>
                  <a:srgbClr val="002B62"/>
                </a:solidFill>
              </a:endParaRPr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539440" y="2774589"/>
              <a:ext cx="1339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</a:t>
            </a:r>
            <a:r>
              <a:rPr kumimoji="1" lang="ja-JP" altLang="en-US" dirty="0" smtClean="0"/>
              <a:t>作業手順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作業手順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本シナリオは以下の流れで進行します。</a:t>
            </a:r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381865" y="4478075"/>
            <a:ext cx="8286530" cy="808131"/>
            <a:chOff x="381865" y="4678419"/>
            <a:chExt cx="8286530" cy="808131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③ メニューエクスポート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6.</a:t>
              </a:r>
              <a:r>
                <a:rPr lang="ja-JP" altLang="en-US" sz="1400" b="1" dirty="0" smtClean="0"/>
                <a:t> エクスポートを実行する</a:t>
              </a:r>
              <a:endParaRPr kumimoji="1" lang="ja-JP" altLang="en-US" sz="14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7.</a:t>
              </a:r>
              <a:r>
                <a:rPr kumimoji="1" lang="ja-JP" altLang="en-US" sz="1400" b="1" smtClean="0"/>
                <a:t> </a:t>
              </a:r>
              <a:r>
                <a:rPr kumimoji="1" lang="en-US" altLang="ja-JP" sz="1400" b="1" smtClean="0"/>
                <a:t>kym</a:t>
              </a:r>
              <a:r>
                <a:rPr kumimoji="1" lang="ja-JP" altLang="en-US" sz="1400" b="1" smtClean="0"/>
                <a:t>ファイルをダウンロードする</a:t>
              </a:r>
              <a:endParaRPr kumimoji="1" lang="ja-JP" altLang="en-US" sz="1400" b="1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390040" y="558930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38592" y="5596048"/>
              <a:ext cx="2877928" cy="531611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④ メニューインポート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3780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8.</a:t>
              </a:r>
              <a:r>
                <a:rPr lang="ja-JP" altLang="en-US" sz="1400" b="1" dirty="0" smtClean="0"/>
                <a:t> </a:t>
              </a:r>
              <a:r>
                <a:rPr kumimoji="1" lang="ja-JP" altLang="en-US" sz="1400" b="1" dirty="0" smtClean="0"/>
                <a:t>インポートを実行する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3780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9.</a:t>
              </a:r>
              <a:r>
                <a:rPr lang="ja-JP" altLang="en-US" sz="1400" b="1" smtClean="0"/>
                <a:t> インポート結果を確認する</a:t>
              </a:r>
              <a:endParaRPr kumimoji="1" lang="ja-JP" altLang="en-US" sz="1400" b="1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90040" y="2975187"/>
            <a:ext cx="8270180" cy="1199795"/>
            <a:chOff x="390040" y="2877295"/>
            <a:chExt cx="8270180" cy="1199795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390040" y="2877295"/>
              <a:ext cx="8270180" cy="1199795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5436795" y="2919709"/>
              <a:ext cx="3223425" cy="40723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② メニューの作成</a:t>
              </a:r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・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入力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67430" y="296944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3.</a:t>
              </a:r>
              <a:r>
                <a:rPr lang="ja-JP" altLang="en-US" sz="1400" b="1" smtClean="0"/>
                <a:t> メニューグループ作成</a:t>
              </a:r>
              <a:endParaRPr kumimoji="1" lang="ja-JP" altLang="en-US" sz="1400" b="1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7430" y="3315742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4.</a:t>
              </a:r>
              <a:r>
                <a:rPr kumimoji="1" lang="ja-JP" altLang="en-US" sz="1400" b="1" smtClean="0"/>
                <a:t> メニュー作成</a:t>
              </a:r>
              <a:endParaRPr kumimoji="1" lang="ja-JP" altLang="en-US" sz="1400" b="1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67430" y="3680548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5.</a:t>
              </a:r>
              <a:r>
                <a:rPr kumimoji="1" lang="ja-JP" altLang="en-US" sz="1400" b="1" smtClean="0"/>
                <a:t> </a:t>
              </a:r>
              <a:r>
                <a:rPr lang="ja-JP" altLang="en-US" sz="1400" b="1"/>
                <a:t>作成</a:t>
              </a:r>
              <a:r>
                <a:rPr lang="ja-JP" altLang="en-US" sz="1400" b="1" smtClean="0"/>
                <a:t>したメニューの入力</a:t>
              </a:r>
              <a:endParaRPr kumimoji="1" lang="ja-JP" altLang="en-US" sz="1400" b="1"/>
            </a:p>
          </p:txBody>
        </p:sp>
      </p:grpSp>
      <p:sp>
        <p:nvSpPr>
          <p:cNvPr id="56" name="フローチャート: 組合せ 55"/>
          <p:cNvSpPr/>
          <p:nvPr/>
        </p:nvSpPr>
        <p:spPr bwMode="auto">
          <a:xfrm>
            <a:off x="4444394" y="4258279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64550" y="1863963"/>
            <a:ext cx="8286530" cy="808131"/>
            <a:chOff x="381865" y="4678419"/>
            <a:chExt cx="8286530" cy="808131"/>
          </a:xfrm>
        </p:grpSpPr>
        <p:sp>
          <p:nvSpPr>
            <p:cNvPr id="63" name="正方形/長方形 62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正方形/長方形 63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smtClean="0">
                  <a:solidFill>
                    <a:schemeClr val="bg1"/>
                  </a:solidFill>
                  <a:latin typeface="+mn-ea"/>
                </a:rPr>
                <a:t>① データ登録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1.</a:t>
              </a:r>
              <a:r>
                <a:rPr lang="ja-JP" altLang="en-US" sz="1400" b="1" smtClean="0"/>
                <a:t> 機器情報</a:t>
              </a:r>
              <a:endParaRPr kumimoji="1" lang="ja-JP" altLang="en-US" sz="1400" b="1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smtClean="0"/>
                <a:t>2.</a:t>
              </a:r>
              <a:r>
                <a:rPr kumimoji="1" lang="ja-JP" altLang="en-US" sz="1400" b="1" smtClean="0"/>
                <a:t> オペレーション</a:t>
              </a:r>
              <a:endParaRPr kumimoji="1" lang="ja-JP" altLang="en-US" sz="1400" b="1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444394" y="2755391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フローチャート: 組合せ 67"/>
          <p:cNvSpPr/>
          <p:nvPr/>
        </p:nvSpPr>
        <p:spPr bwMode="auto">
          <a:xfrm>
            <a:off x="4444394" y="5359387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3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10898"/>
            <a:ext cx="5472638" cy="1839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 7"/>
          <p:cNvSpPr/>
          <p:nvPr/>
        </p:nvSpPr>
        <p:spPr bwMode="auto">
          <a:xfrm>
            <a:off x="2716695" y="4221110"/>
            <a:ext cx="4248590" cy="2304320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2.3</a:t>
            </a:r>
            <a:r>
              <a:rPr kumimoji="1" lang="ja-JP" altLang="en-US" dirty="0" smtClean="0"/>
              <a:t>　データ登録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機器の登録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基本コンソール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機器一覧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</a:t>
            </a:r>
            <a:endParaRPr lang="en-US" altLang="ja-JP" sz="1600" dirty="0" smtClean="0"/>
          </a:p>
          <a:p>
            <a:pPr marL="457200" indent="-457200">
              <a:buFont typeface="+mj-lt"/>
              <a:buAutoNum type="circleNumDbPlain"/>
            </a:pPr>
            <a:r>
              <a:rPr lang="ja-JP" altLang="en-US" sz="1600" dirty="0"/>
              <a:t>各項目で下表のように選択または入力</a:t>
            </a:r>
            <a:r>
              <a:rPr lang="ja-JP" altLang="en-US" sz="1600" dirty="0" smtClean="0"/>
              <a:t>し、</a:t>
            </a:r>
            <a:r>
              <a:rPr lang="en-US" altLang="ja-JP" sz="1600" dirty="0" smtClean="0"/>
              <a:t>[</a:t>
            </a:r>
            <a:r>
              <a:rPr lang="ja-JP" altLang="en-US" sz="1600" dirty="0" smtClean="0"/>
              <a:t>登録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を押下する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29064"/>
              </p:ext>
            </p:extLst>
          </p:nvPr>
        </p:nvGraphicFramePr>
        <p:xfrm>
          <a:off x="2808000" y="4249656"/>
          <a:ext cx="410457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入力内容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HW</a:t>
                      </a:r>
                      <a:r>
                        <a:rPr kumimoji="1" lang="ja-JP" altLang="en-US" sz="1200" smtClean="0"/>
                        <a:t>機器種別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ホスト名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任意の値をご設定下さい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対象機器の</a:t>
                      </a:r>
                      <a:r>
                        <a:rPr kumimoji="1" lang="en-US" altLang="ja-JP" sz="1200" smtClean="0"/>
                        <a:t>IP</a:t>
                      </a:r>
                      <a:r>
                        <a:rPr kumimoji="1" lang="ja-JP" altLang="en-US" sz="1200" smtClean="0"/>
                        <a:t>アドレス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ログインユーザ</a:t>
                      </a:r>
                      <a:r>
                        <a:rPr kumimoji="1" lang="en-US" altLang="ja-JP" sz="1200" smtClean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管理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ログインパスワード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(</a:t>
                      </a:r>
                      <a:r>
                        <a:rPr kumimoji="1" lang="ja-JP" altLang="en-US" sz="1200" smtClean="0"/>
                        <a:t>任意の値をご設定下さい</a:t>
                      </a:r>
                      <a:r>
                        <a:rPr kumimoji="1" lang="en-US" altLang="ja-JP" sz="1200" smtClean="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認証方式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パスワード認証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79512" y="3068951"/>
            <a:ext cx="5472638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オペレーション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機器</a:t>
            </a:r>
            <a:r>
              <a:rPr lang="ja-JP" altLang="en-US" sz="900" b="1">
                <a:solidFill>
                  <a:schemeClr val="tx1"/>
                </a:solidFill>
                <a:latin typeface="+mn-ea"/>
              </a:rPr>
              <a:t>情報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データの登録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ホームベース 49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+mn-ea"/>
              </a:rPr>
              <a:t>エクスポート</a:t>
            </a:r>
          </a:p>
        </p:txBody>
      </p:sp>
      <p:sp>
        <p:nvSpPr>
          <p:cNvPr id="52" name="角丸四角形 51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データ</a:t>
            </a:r>
            <a:r>
              <a:rPr lang="ja-JP" altLang="en-US" dirty="0"/>
              <a:t>登録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オペレーションを新規登録する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kumimoji="1" lang="ja-JP" altLang="en-US" sz="1600" dirty="0" smtClean="0"/>
              <a:t>メニュー：</a:t>
            </a:r>
            <a:r>
              <a:rPr kumimoji="1" lang="ja-JP" altLang="en-US" sz="1600" b="1" dirty="0" smtClean="0"/>
              <a:t>基本コンソール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オペレーション一覧</a:t>
            </a:r>
            <a:endParaRPr kumimoji="1"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を押下する。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56000"/>
            <a:ext cx="4394788" cy="1752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 6"/>
          <p:cNvSpPr/>
          <p:nvPr/>
        </p:nvSpPr>
        <p:spPr bwMode="auto">
          <a:xfrm>
            <a:off x="432000" y="2988000"/>
            <a:ext cx="2772000" cy="64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3960000"/>
            <a:ext cx="3530584" cy="808679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31198"/>
              </p:ext>
            </p:extLst>
          </p:nvPr>
        </p:nvGraphicFramePr>
        <p:xfrm>
          <a:off x="3127425" y="4032000"/>
          <a:ext cx="331463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438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オペレーション名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実施予定日時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任意でご入力下さい</a:t>
                      </a:r>
                      <a:r>
                        <a:rPr kumimoji="1" lang="en-US" altLang="ja-JP" sz="12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3744000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１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オペレーション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smtClean="0">
                <a:solidFill>
                  <a:schemeClr val="tx1"/>
                </a:solidFill>
                <a:latin typeface="+mn-ea"/>
              </a:rPr>
              <a:t>機器</a:t>
            </a:r>
            <a:r>
              <a:rPr lang="ja-JP" altLang="en-US" sz="900" b="1">
                <a:solidFill>
                  <a:schemeClr val="tx1"/>
                </a:solidFill>
                <a:latin typeface="+mn-ea"/>
              </a:rPr>
              <a:t>情報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データの</a:t>
            </a:r>
            <a:r>
              <a:rPr lang="ja-JP" altLang="en-US" sz="1400" b="1" smtClean="0">
                <a:solidFill>
                  <a:schemeClr val="tx1"/>
                </a:solidFill>
                <a:latin typeface="+mn-ea"/>
              </a:rPr>
              <a:t>登録</a:t>
            </a:r>
            <a:endParaRPr lang="ja-JP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インポート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ホームベース 27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tx1"/>
                </a:solidFill>
                <a:latin typeface="+mn-ea"/>
              </a:rPr>
              <a:t>エクスポート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b="1" smtClean="0">
                <a:solidFill>
                  <a:schemeClr val="tx1"/>
                </a:solidFill>
                <a:latin typeface="+mn-ea"/>
              </a:rPr>
              <a:t>メニューの作成・入力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1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2214</Words>
  <Application>Microsoft Office PowerPoint</Application>
  <PresentationFormat>画面に合わせる (4:3)</PresentationFormat>
  <Paragraphs>489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実習①　メニューエクスポート/インポート</vt:lpstr>
      <vt:lpstr>2.1　作業環境</vt:lpstr>
      <vt:lpstr>2.2　メニューエクスポート/インポート作業手順</vt:lpstr>
      <vt:lpstr>2.3　データ登録 (1/2)</vt:lpstr>
      <vt:lpstr>2.3　データ登録 (2/2)</vt:lpstr>
      <vt:lpstr>2.4　メニューの作成・入力(1/4)</vt:lpstr>
      <vt:lpstr>2.4　メニューの作成・入力(2/4)</vt:lpstr>
      <vt:lpstr>2.4　メニューの作成・入力(3/4)</vt:lpstr>
      <vt:lpstr>2.4　メニューの作成・入力(4/4)</vt:lpstr>
      <vt:lpstr>2.5　メニューエクスポート(1/2)</vt:lpstr>
      <vt:lpstr>2.5　メニューエクスポート(2/2)</vt:lpstr>
      <vt:lpstr>2.6　メニューインポート(1/3)</vt:lpstr>
      <vt:lpstr>2.6　メニューインポート(2/3)</vt:lpstr>
      <vt:lpstr>2.6　メニューインポート(3/3)</vt:lpstr>
      <vt:lpstr>3. 実習②　Excel一括エクスポート/インポート</vt:lpstr>
      <vt:lpstr>3.1　作業環境</vt:lpstr>
      <vt:lpstr>3.2　Excel一括エクスポート/インポート作業手順</vt:lpstr>
      <vt:lpstr>3.3　Excel一括エクスポート(1/2)</vt:lpstr>
      <vt:lpstr>3.3　Excel一括エクスポート(2/2)</vt:lpstr>
      <vt:lpstr>3.4　Excelファイル編集(1/3)</vt:lpstr>
      <vt:lpstr>3.4　Excelファイル編集(2/3)</vt:lpstr>
      <vt:lpstr>3.4　Excelファイル編集(3/3)</vt:lpstr>
      <vt:lpstr>3.5　Excel一括インポート(1/3)</vt:lpstr>
      <vt:lpstr>3.5　Excel一括インポート(2/3)</vt:lpstr>
      <vt:lpstr>3.5　Excel一括インポート(2/3)</vt:lpstr>
      <vt:lpstr>3.5　Excel一括インポート(3/3)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2021-07-29T06:53:03Z</dcterms:modified>
</cp:coreProperties>
</file>