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0"/>
  </p:notesMasterIdLst>
  <p:handoutMasterIdLst>
    <p:handoutMasterId r:id="rId21"/>
  </p:handoutMasterIdLst>
  <p:sldIdLst>
    <p:sldId id="575" r:id="rId3"/>
    <p:sldId id="576" r:id="rId4"/>
    <p:sldId id="508" r:id="rId5"/>
    <p:sldId id="540" r:id="rId6"/>
    <p:sldId id="577" r:id="rId7"/>
    <p:sldId id="588" r:id="rId8"/>
    <p:sldId id="591" r:id="rId9"/>
    <p:sldId id="515" r:id="rId10"/>
    <p:sldId id="517" r:id="rId11"/>
    <p:sldId id="554" r:id="rId12"/>
    <p:sldId id="589" r:id="rId13"/>
    <p:sldId id="580" r:id="rId14"/>
    <p:sldId id="558" r:id="rId15"/>
    <p:sldId id="522" r:id="rId16"/>
    <p:sldId id="524" r:id="rId17"/>
    <p:sldId id="582" r:id="rId18"/>
    <p:sldId id="590" r:id="rId1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75"/>
            <p14:sldId id="576"/>
          </p14:sldIdLst>
        </p14:section>
        <p14:section name="1.　はじめに" id="{B81141D6-5160-4643-8D51-022CC5C4BDB9}">
          <p14:sldIdLst>
            <p14:sldId id="508"/>
            <p14:sldId id="540"/>
          </p14:sldIdLst>
        </p14:section>
        <p14:section name="2.　管理/基本コンソールの説明" id="{A8A060BF-92DF-4F47-AFEF-F5FA058AAEFB}">
          <p14:sldIdLst>
            <p14:sldId id="577"/>
            <p14:sldId id="588"/>
            <p14:sldId id="591"/>
            <p14:sldId id="515"/>
            <p14:sldId id="517"/>
            <p14:sldId id="554"/>
            <p14:sldId id="589"/>
          </p14:sldIdLst>
        </p14:section>
        <p14:section name="3.　基本コンソールの説明" id="{46DE84C8-12E2-4F5E-B880-E5B15864A118}">
          <p14:sldIdLst>
            <p14:sldId id="580"/>
            <p14:sldId id="558"/>
            <p14:sldId id="522"/>
            <p14:sldId id="524"/>
            <p14:sldId id="582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DD"/>
    <a:srgbClr val="E7F1FF"/>
    <a:srgbClr val="C1DCFF"/>
    <a:srgbClr val="F8ECE0"/>
    <a:srgbClr val="FFFFCC"/>
    <a:srgbClr val="336600"/>
    <a:srgbClr val="003300"/>
    <a:srgbClr val="008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5B5F6-8096-4ACB-B323-AA0288CFC10F}" v="7" dt="2021-08-19T08:47:42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6" autoAdjust="0"/>
    <p:restoredTop sz="95507" autoAdjust="0"/>
  </p:normalViewPr>
  <p:slideViewPr>
    <p:cSldViewPr>
      <p:cViewPr varScale="1">
        <p:scale>
          <a:sx n="91" d="100"/>
          <a:sy n="91" d="100"/>
        </p:scale>
        <p:origin x="1752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8631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5158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702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39432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quickstart_j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quickstart_ja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3%87%E3%83%BC%E3%82%BF%E3%83%AC%E3%82%B3%E3%83%BC%E3%83%89%E6%AF%8E%E3%81%AE%E3%83%AD%E3%83%BC%E3%83%AB%E3%83%99%E3%83%BC%E3%82%B9%E3%82%A2%E3%82%AF%E3%82%BB%E3%82%B9%E5%88%B6%E5%BE%A1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</a:t>
            </a:r>
            <a:r>
              <a:rPr lang="ja-JP" altLang="en-US" dirty="0" smtClean="0"/>
              <a:t>９</a:t>
            </a:r>
            <a:endParaRPr lang="en-US" altLang="ja-JP" dirty="0"/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/>
              <a:t>メニュー毎の</a:t>
            </a:r>
            <a:r>
              <a:rPr lang="en-US" altLang="ja-JP" b="1" dirty="0"/>
              <a:t>RBAC</a:t>
            </a:r>
            <a:r>
              <a:rPr lang="ja-JP" altLang="en-US" b="1" dirty="0"/>
              <a:t>の例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(3/4)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294606"/>
            <a:ext cx="7849596" cy="213888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のみがメンテナンス可</a:t>
            </a:r>
          </a:p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ユーザ全てがメンテナンス可</a:t>
            </a:r>
          </a:p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がメンテナンス可、ユーザ</a:t>
            </a:r>
            <a:r>
              <a:rPr lang="en-US" altLang="ja-JP" sz="1600" b="1" dirty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>
                <a:latin typeface="+mn-ea"/>
              </a:rPr>
              <a:t>3</a:t>
            </a:r>
            <a:r>
              <a:rPr lang="ja-JP" altLang="en-US" sz="1600" b="1" dirty="0">
                <a:latin typeface="+mn-ea"/>
              </a:rPr>
              <a:t>が閲覧のみ可</a:t>
            </a:r>
            <a:endParaRPr lang="en-US" altLang="ja-JP" sz="1600" b="1" dirty="0">
              <a:latin typeface="+mn-ea"/>
            </a:endParaRP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※ </a:t>
            </a:r>
            <a:r>
              <a:rPr lang="ja-JP" altLang="en-US" sz="1600" b="1" dirty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両方の</a:t>
            </a:r>
            <a:endParaRPr lang="en-US" altLang="ja-JP" sz="1600" b="1" dirty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   </a:t>
            </a:r>
            <a:r>
              <a:rPr lang="ja-JP" altLang="en-US" sz="1600" b="1" dirty="0">
                <a:latin typeface="+mn-ea"/>
              </a:rPr>
              <a:t>権限がありますが、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の権限が優先されます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9292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ITA</a:t>
              </a:r>
              <a:r>
                <a:rPr lang="ja-JP" altLang="en-US" sz="1400" dirty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/>
                <a:t>ユーザ２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/>
                <a:t>ユーザ３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1091224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160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1193281" y="1647154"/>
            <a:ext cx="720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ユーザ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4460" y="20966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/>
              <a:t>ユーザ</a:t>
            </a:r>
            <a:r>
              <a:rPr lang="ja-JP" altLang="en-US" sz="1600" dirty="0"/>
              <a:t>１</a:t>
            </a:r>
            <a:endParaRPr lang="en-US" altLang="ja-JP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7370" y="2847304"/>
            <a:ext cx="1000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/>
              <a:t>ユーザ２</a:t>
            </a:r>
            <a:endParaRPr kumimoji="1" lang="ja-JP" altLang="en-US" sz="1600" dirty="0"/>
          </a:p>
        </p:txBody>
      </p:sp>
      <p:grpSp>
        <p:nvGrpSpPr>
          <p:cNvPr id="64" name="グループ化 63"/>
          <p:cNvGrpSpPr>
            <a:grpSpLocks noChangeAspect="1"/>
          </p:cNvGrpSpPr>
          <p:nvPr/>
        </p:nvGrpSpPr>
        <p:grpSpPr bwMode="gray">
          <a:xfrm>
            <a:off x="1374317" y="1997981"/>
            <a:ext cx="347297" cy="388485"/>
            <a:chOff x="863600" y="1071563"/>
            <a:chExt cx="823913" cy="917575"/>
          </a:xfrm>
        </p:grpSpPr>
        <p:sp>
          <p:nvSpPr>
            <p:cNvPr id="66" name="フリーフォーム 65"/>
            <p:cNvSpPr>
              <a:spLocks noChangeAspect="1"/>
            </p:cNvSpPr>
            <p:nvPr/>
          </p:nvSpPr>
          <p:spPr bwMode="gray">
            <a:xfrm>
              <a:off x="863600" y="1071563"/>
              <a:ext cx="823913" cy="917575"/>
            </a:xfrm>
            <a:custGeom>
              <a:avLst/>
              <a:gdLst>
                <a:gd name="connsiteX0" fmla="*/ 243036 w 823913"/>
                <a:gd name="connsiteY0" fmla="*/ 469900 h 917575"/>
                <a:gd name="connsiteX1" fmla="*/ 350633 w 823913"/>
                <a:gd name="connsiteY1" fmla="*/ 807725 h 917575"/>
                <a:gd name="connsiteX2" fmla="*/ 385998 w 823913"/>
                <a:gd name="connsiteY2" fmla="*/ 493977 h 917575"/>
                <a:gd name="connsiteX3" fmla="*/ 437915 w 823913"/>
                <a:gd name="connsiteY3" fmla="*/ 493977 h 917575"/>
                <a:gd name="connsiteX4" fmla="*/ 473280 w 823913"/>
                <a:gd name="connsiteY4" fmla="*/ 807725 h 917575"/>
                <a:gd name="connsiteX5" fmla="*/ 580878 w 823913"/>
                <a:gd name="connsiteY5" fmla="*/ 469900 h 917575"/>
                <a:gd name="connsiteX6" fmla="*/ 789301 w 823913"/>
                <a:gd name="connsiteY6" fmla="*/ 527834 h 917575"/>
                <a:gd name="connsiteX7" fmla="*/ 823913 w 823913"/>
                <a:gd name="connsiteY7" fmla="*/ 585769 h 917575"/>
                <a:gd name="connsiteX8" fmla="*/ 823913 w 823913"/>
                <a:gd name="connsiteY8" fmla="*/ 897260 h 917575"/>
                <a:gd name="connsiteX9" fmla="*/ 803597 w 823913"/>
                <a:gd name="connsiteY9" fmla="*/ 917575 h 917575"/>
                <a:gd name="connsiteX10" fmla="*/ 20316 w 823913"/>
                <a:gd name="connsiteY10" fmla="*/ 917575 h 917575"/>
                <a:gd name="connsiteX11" fmla="*/ 0 w 823913"/>
                <a:gd name="connsiteY11" fmla="*/ 897260 h 917575"/>
                <a:gd name="connsiteX12" fmla="*/ 0 w 823913"/>
                <a:gd name="connsiteY12" fmla="*/ 585769 h 917575"/>
                <a:gd name="connsiteX13" fmla="*/ 34612 w 823913"/>
                <a:gd name="connsiteY13" fmla="*/ 527834 h 917575"/>
                <a:gd name="connsiteX14" fmla="*/ 243036 w 823913"/>
                <a:gd name="connsiteY14" fmla="*/ 469900 h 917575"/>
                <a:gd name="connsiteX15" fmla="*/ 408782 w 823913"/>
                <a:gd name="connsiteY15" fmla="*/ 0 h 917575"/>
                <a:gd name="connsiteX16" fmla="*/ 579439 w 823913"/>
                <a:gd name="connsiteY16" fmla="*/ 220663 h 917575"/>
                <a:gd name="connsiteX17" fmla="*/ 408782 w 823913"/>
                <a:gd name="connsiteY17" fmla="*/ 441326 h 917575"/>
                <a:gd name="connsiteX18" fmla="*/ 238125 w 823913"/>
                <a:gd name="connsiteY18" fmla="*/ 220663 h 917575"/>
                <a:gd name="connsiteX19" fmla="*/ 408782 w 823913"/>
                <a:gd name="connsiteY19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3913" h="917575">
                  <a:moveTo>
                    <a:pt x="243036" y="469900"/>
                  </a:moveTo>
                  <a:cubicBezTo>
                    <a:pt x="243036" y="469900"/>
                    <a:pt x="243036" y="469900"/>
                    <a:pt x="350633" y="807725"/>
                  </a:cubicBezTo>
                  <a:cubicBezTo>
                    <a:pt x="350633" y="807725"/>
                    <a:pt x="350633" y="807725"/>
                    <a:pt x="385998" y="493977"/>
                  </a:cubicBezTo>
                  <a:cubicBezTo>
                    <a:pt x="385998" y="493977"/>
                    <a:pt x="385998" y="493977"/>
                    <a:pt x="437915" y="493977"/>
                  </a:cubicBezTo>
                  <a:cubicBezTo>
                    <a:pt x="437915" y="493977"/>
                    <a:pt x="437915" y="493977"/>
                    <a:pt x="473280" y="807725"/>
                  </a:cubicBezTo>
                  <a:cubicBezTo>
                    <a:pt x="473280" y="807725"/>
                    <a:pt x="473280" y="807725"/>
                    <a:pt x="580878" y="469900"/>
                  </a:cubicBezTo>
                  <a:cubicBezTo>
                    <a:pt x="580878" y="469900"/>
                    <a:pt x="775005" y="523320"/>
                    <a:pt x="789301" y="527834"/>
                  </a:cubicBezTo>
                  <a:cubicBezTo>
                    <a:pt x="823161" y="536863"/>
                    <a:pt x="823913" y="553416"/>
                    <a:pt x="823913" y="585769"/>
                  </a:cubicBezTo>
                  <a:cubicBezTo>
                    <a:pt x="823913" y="585769"/>
                    <a:pt x="823913" y="585769"/>
                    <a:pt x="823913" y="897260"/>
                  </a:cubicBezTo>
                  <a:cubicBezTo>
                    <a:pt x="823913" y="908546"/>
                    <a:pt x="814884" y="917575"/>
                    <a:pt x="803597" y="917575"/>
                  </a:cubicBezTo>
                  <a:cubicBezTo>
                    <a:pt x="803597" y="917575"/>
                    <a:pt x="803597" y="917575"/>
                    <a:pt x="20316" y="917575"/>
                  </a:cubicBezTo>
                  <a:cubicBezTo>
                    <a:pt x="9029" y="917575"/>
                    <a:pt x="0" y="908546"/>
                    <a:pt x="0" y="897260"/>
                  </a:cubicBezTo>
                  <a:cubicBezTo>
                    <a:pt x="0" y="897260"/>
                    <a:pt x="0" y="897260"/>
                    <a:pt x="0" y="585769"/>
                  </a:cubicBezTo>
                  <a:cubicBezTo>
                    <a:pt x="0" y="553416"/>
                    <a:pt x="752" y="536863"/>
                    <a:pt x="34612" y="527834"/>
                  </a:cubicBezTo>
                  <a:cubicBezTo>
                    <a:pt x="48908" y="523320"/>
                    <a:pt x="243036" y="469900"/>
                    <a:pt x="243036" y="469900"/>
                  </a:cubicBezTo>
                  <a:close/>
                  <a:moveTo>
                    <a:pt x="408782" y="0"/>
                  </a:moveTo>
                  <a:cubicBezTo>
                    <a:pt x="503033" y="0"/>
                    <a:pt x="579439" y="98794"/>
                    <a:pt x="579439" y="220663"/>
                  </a:cubicBezTo>
                  <a:cubicBezTo>
                    <a:pt x="579439" y="342532"/>
                    <a:pt x="503033" y="441326"/>
                    <a:pt x="408782" y="441326"/>
                  </a:cubicBezTo>
                  <a:cubicBezTo>
                    <a:pt x="314531" y="441326"/>
                    <a:pt x="238125" y="342532"/>
                    <a:pt x="238125" y="220663"/>
                  </a:cubicBezTo>
                  <a:cubicBezTo>
                    <a:pt x="238125" y="98794"/>
                    <a:pt x="314531" y="0"/>
                    <a:pt x="408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67" name="Freeform 19"/>
            <p:cNvSpPr>
              <a:spLocks noChangeAspect="1"/>
            </p:cNvSpPr>
            <p:nvPr/>
          </p:nvSpPr>
          <p:spPr bwMode="gray">
            <a:xfrm>
              <a:off x="1141413" y="1174751"/>
              <a:ext cx="260350" cy="296863"/>
            </a:xfrm>
            <a:custGeom>
              <a:avLst/>
              <a:gdLst>
                <a:gd name="T0" fmla="*/ 174 w 347"/>
                <a:gd name="T1" fmla="*/ 61 h 394"/>
                <a:gd name="T2" fmla="*/ 14 w 347"/>
                <a:gd name="T3" fmla="*/ 60 h 394"/>
                <a:gd name="T4" fmla="*/ 0 w 347"/>
                <a:gd name="T5" fmla="*/ 154 h 394"/>
                <a:gd name="T6" fmla="*/ 174 w 347"/>
                <a:gd name="T7" fmla="*/ 394 h 394"/>
                <a:gd name="T8" fmla="*/ 347 w 347"/>
                <a:gd name="T9" fmla="*/ 168 h 394"/>
                <a:gd name="T10" fmla="*/ 174 w 347"/>
                <a:gd name="T11" fmla="*/ 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394">
                  <a:moveTo>
                    <a:pt x="174" y="61"/>
                  </a:moveTo>
                  <a:cubicBezTo>
                    <a:pt x="114" y="0"/>
                    <a:pt x="54" y="20"/>
                    <a:pt x="14" y="60"/>
                  </a:cubicBezTo>
                  <a:cubicBezTo>
                    <a:pt x="5" y="89"/>
                    <a:pt x="0" y="121"/>
                    <a:pt x="0" y="154"/>
                  </a:cubicBezTo>
                  <a:cubicBezTo>
                    <a:pt x="0" y="287"/>
                    <a:pt x="78" y="394"/>
                    <a:pt x="174" y="394"/>
                  </a:cubicBezTo>
                  <a:cubicBezTo>
                    <a:pt x="266" y="394"/>
                    <a:pt x="341" y="294"/>
                    <a:pt x="347" y="168"/>
                  </a:cubicBezTo>
                  <a:cubicBezTo>
                    <a:pt x="308" y="165"/>
                    <a:pt x="239" y="127"/>
                    <a:pt x="17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/>
              <a:t>データレコード毎の</a:t>
            </a:r>
            <a:r>
              <a:rPr lang="en-US" altLang="ja-JP" b="1" dirty="0"/>
              <a:t>RBAC</a:t>
            </a:r>
            <a:r>
              <a:rPr lang="ja-JP" altLang="en-US" b="1" dirty="0"/>
              <a:t>の例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(4/4)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09087" y="4202245"/>
            <a:ext cx="8254426" cy="218594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/>
              <a:t>developers, operators1</a:t>
            </a:r>
            <a:r>
              <a:rPr lang="ja-JP" altLang="en-US" sz="1600" b="1" dirty="0"/>
              <a:t>へアクセス権を付与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/>
              <a:t>developers</a:t>
            </a:r>
            <a:r>
              <a:rPr lang="ja-JP" altLang="en-US" sz="1600" b="1" dirty="0"/>
              <a:t>のみアクセス権を付与</a:t>
            </a:r>
            <a:r>
              <a:rPr lang="en-US" altLang="ja-JP" sz="1600" b="1" dirty="0"/>
              <a:t> </a:t>
            </a:r>
          </a:p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アクセス許可ロールを空白</a:t>
            </a:r>
            <a:r>
              <a:rPr lang="en-US" altLang="ja-JP" sz="1600" b="1" dirty="0">
                <a:latin typeface="+mn-ea"/>
              </a:rPr>
              <a:t>(</a:t>
            </a:r>
            <a:r>
              <a:rPr lang="ja-JP" altLang="en-US" sz="1600" b="1" dirty="0">
                <a:latin typeface="+mn-ea"/>
              </a:rPr>
              <a:t>全ユーザがアクセス可能</a:t>
            </a:r>
            <a:r>
              <a:rPr lang="en-US" altLang="ja-JP" sz="1600" b="1" dirty="0">
                <a:latin typeface="+mn-ea"/>
              </a:rPr>
              <a:t>)</a:t>
            </a: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※</a:t>
            </a:r>
            <a:r>
              <a:rPr lang="ja-JP" altLang="en-US" sz="1600">
                <a:latin typeface="+mn-ea"/>
              </a:rPr>
              <a:t>各ロールが</a:t>
            </a:r>
            <a:r>
              <a:rPr lang="ja-JP" altLang="en-US" sz="1600"/>
              <a:t>メニュー</a:t>
            </a:r>
            <a:r>
              <a:rPr lang="en-US" altLang="ja-JP" sz="1600" dirty="0"/>
              <a:t>A</a:t>
            </a:r>
            <a:r>
              <a:rPr lang="ja-JP" altLang="en-US" sz="1600"/>
              <a:t>との紐づけを設定していることが前提です。</a:t>
            </a:r>
            <a:endParaRPr lang="en-US" altLang="ja-JP" sz="1600"/>
          </a:p>
          <a:p>
            <a:r>
              <a:rPr lang="ja-JP" altLang="en-US" sz="1600" dirty="0"/>
              <a:t> （前項のメニュー毎の</a:t>
            </a:r>
            <a:r>
              <a:rPr lang="en-US" altLang="ja-JP" sz="1600" dirty="0"/>
              <a:t>RBAC</a:t>
            </a:r>
            <a:r>
              <a:rPr lang="ja-JP" altLang="en-US" sz="1600" dirty="0"/>
              <a:t>設定を参照）</a:t>
            </a:r>
            <a:endParaRPr lang="en-US" altLang="ja-JP" sz="1600" dirty="0">
              <a:latin typeface="+mn-ea"/>
            </a:endParaRPr>
          </a:p>
        </p:txBody>
      </p:sp>
      <p:cxnSp>
        <p:nvCxnSpPr>
          <p:cNvPr id="48" name="直線コネクタ 47"/>
          <p:cNvCxnSpPr>
            <a:stCxn id="98" idx="3"/>
            <a:endCxn id="50" idx="1"/>
          </p:cNvCxnSpPr>
          <p:nvPr/>
        </p:nvCxnSpPr>
        <p:spPr bwMode="auto">
          <a:xfrm>
            <a:off x="3138810" y="2236090"/>
            <a:ext cx="1293242" cy="1121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98" idx="3"/>
            <a:endCxn id="52" idx="1"/>
          </p:cNvCxnSpPr>
          <p:nvPr/>
        </p:nvCxnSpPr>
        <p:spPr bwMode="auto">
          <a:xfrm>
            <a:off x="3138810" y="2236090"/>
            <a:ext cx="1293242" cy="53630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Freeform 19"/>
          <p:cNvSpPr>
            <a:spLocks noChangeAspect="1"/>
          </p:cNvSpPr>
          <p:nvPr/>
        </p:nvSpPr>
        <p:spPr bwMode="gray">
          <a:xfrm>
            <a:off x="1478425" y="2896351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11" name="フリーフォーム 110"/>
          <p:cNvSpPr>
            <a:spLocks noChangeAspect="1"/>
          </p:cNvSpPr>
          <p:nvPr/>
        </p:nvSpPr>
        <p:spPr bwMode="gray">
          <a:xfrm>
            <a:off x="1375365" y="2791299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2" name="Freeform 19"/>
          <p:cNvSpPr>
            <a:spLocks noChangeAspect="1"/>
          </p:cNvSpPr>
          <p:nvPr/>
        </p:nvSpPr>
        <p:spPr bwMode="gray">
          <a:xfrm>
            <a:off x="1492469" y="2834987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131" name="直線コネクタ 130"/>
          <p:cNvCxnSpPr>
            <a:stCxn id="99" idx="3"/>
            <a:endCxn id="51" idx="1"/>
          </p:cNvCxnSpPr>
          <p:nvPr/>
        </p:nvCxnSpPr>
        <p:spPr bwMode="auto">
          <a:xfrm>
            <a:off x="3138810" y="2933470"/>
            <a:ext cx="1293242" cy="2622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8" name="テキスト ボックス 147"/>
          <p:cNvSpPr txBox="1"/>
          <p:nvPr/>
        </p:nvSpPr>
        <p:spPr>
          <a:xfrm>
            <a:off x="2227253" y="2365008"/>
            <a:ext cx="113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developers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02818" y="1650140"/>
            <a:ext cx="1020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ITA</a:t>
            </a:r>
            <a:r>
              <a:rPr lang="ja-JP" altLang="en-US" sz="1400" dirty="0"/>
              <a:t>ロール</a:t>
            </a:r>
            <a:endParaRPr lang="en-US" altLang="ja-JP" sz="1400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227253" y="3084085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operators1</a:t>
            </a:r>
            <a:endParaRPr lang="ja-JP" altLang="en-US" sz="1400" dirty="0"/>
          </a:p>
        </p:txBody>
      </p:sp>
      <p:cxnSp>
        <p:nvCxnSpPr>
          <p:cNvPr id="155" name="直線コネクタ 154"/>
          <p:cNvCxnSpPr>
            <a:stCxn id="100" idx="3"/>
            <a:endCxn id="51" idx="1"/>
          </p:cNvCxnSpPr>
          <p:nvPr/>
        </p:nvCxnSpPr>
        <p:spPr bwMode="auto">
          <a:xfrm flipV="1">
            <a:off x="3138810" y="3195718"/>
            <a:ext cx="1293242" cy="4825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1752678" y="220722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正方形/長方形 175"/>
          <p:cNvSpPr/>
          <p:nvPr/>
        </p:nvSpPr>
        <p:spPr bwMode="auto">
          <a:xfrm>
            <a:off x="4113445" y="1488585"/>
            <a:ext cx="4740026" cy="25164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4113444" y="1529222"/>
            <a:ext cx="107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メニュー</a:t>
            </a:r>
            <a:r>
              <a:rPr lang="en-US" altLang="ja-JP" sz="1400" b="1" dirty="0"/>
              <a:t>A</a:t>
            </a:r>
            <a:endParaRPr kumimoji="1" lang="ja-JP" altLang="en-US" sz="14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95670" y="3841323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operators2</a:t>
            </a:r>
            <a:endParaRPr lang="ja-JP" altLang="en-US" sz="1400" dirty="0"/>
          </a:p>
        </p:txBody>
      </p:sp>
      <p:cxnSp>
        <p:nvCxnSpPr>
          <p:cNvPr id="60" name="直線コネクタ 59"/>
          <p:cNvCxnSpPr/>
          <p:nvPr/>
        </p:nvCxnSpPr>
        <p:spPr bwMode="auto">
          <a:xfrm>
            <a:off x="1772328" y="296147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1772328" y="3678224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テキスト ボックス 62"/>
          <p:cNvSpPr txBox="1"/>
          <p:nvPr/>
        </p:nvSpPr>
        <p:spPr>
          <a:xfrm>
            <a:off x="6415800" y="1855821"/>
            <a:ext cx="22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アクセス許可ロール設定</a:t>
            </a:r>
            <a:endParaRPr kumimoji="1" lang="ja-JP" altLang="en-US" sz="12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0149" y="3508947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/>
              <a:t>ユーザ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70" name="フリーフォーム 69"/>
          <p:cNvSpPr>
            <a:spLocks noChangeAspect="1"/>
          </p:cNvSpPr>
          <p:nvPr/>
        </p:nvSpPr>
        <p:spPr bwMode="gray">
          <a:xfrm>
            <a:off x="1374317" y="3452806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2" name="Freeform 19"/>
          <p:cNvSpPr>
            <a:spLocks noChangeAspect="1"/>
          </p:cNvSpPr>
          <p:nvPr/>
        </p:nvSpPr>
        <p:spPr bwMode="gray">
          <a:xfrm>
            <a:off x="1491421" y="3496494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74" name="直線コネクタ 73"/>
          <p:cNvCxnSpPr>
            <a:stCxn id="99" idx="3"/>
            <a:endCxn id="50" idx="1"/>
          </p:cNvCxnSpPr>
          <p:nvPr/>
        </p:nvCxnSpPr>
        <p:spPr bwMode="auto">
          <a:xfrm flipV="1">
            <a:off x="3138810" y="2348230"/>
            <a:ext cx="1293242" cy="585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98" idx="3"/>
            <a:endCxn id="51" idx="1"/>
          </p:cNvCxnSpPr>
          <p:nvPr/>
        </p:nvCxnSpPr>
        <p:spPr bwMode="auto">
          <a:xfrm>
            <a:off x="3138810" y="2236090"/>
            <a:ext cx="1293242" cy="95962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グループ化 54"/>
          <p:cNvGrpSpPr/>
          <p:nvPr/>
        </p:nvGrpSpPr>
        <p:grpSpPr>
          <a:xfrm>
            <a:off x="4432052" y="2132820"/>
            <a:ext cx="4138356" cy="1278308"/>
            <a:chOff x="4432052" y="2061322"/>
            <a:chExt cx="4138356" cy="977546"/>
          </a:xfrm>
        </p:grpSpPr>
        <p:sp>
          <p:nvSpPr>
            <p:cNvPr id="71" name="正方形/長方形 70"/>
            <p:cNvSpPr/>
            <p:nvPr/>
          </p:nvSpPr>
          <p:spPr bwMode="auto">
            <a:xfrm>
              <a:off x="6415800" y="206132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developers,operators1</a:t>
              </a:r>
              <a:endParaRPr lang="ja-JP" altLang="en-US" sz="1200" b="1" dirty="0"/>
            </a:p>
          </p:txBody>
        </p:sp>
        <p:sp>
          <p:nvSpPr>
            <p:cNvPr id="50" name="正方形/長方形 49"/>
            <p:cNvSpPr/>
            <p:nvPr/>
          </p:nvSpPr>
          <p:spPr bwMode="auto">
            <a:xfrm>
              <a:off x="4432052" y="206132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" name="正方形/長方形 50"/>
            <p:cNvSpPr/>
            <p:nvPr/>
          </p:nvSpPr>
          <p:spPr bwMode="auto">
            <a:xfrm>
              <a:off x="4432052" y="270941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2" name="正方形/長方形 51"/>
            <p:cNvSpPr/>
            <p:nvPr/>
          </p:nvSpPr>
          <p:spPr bwMode="auto">
            <a:xfrm>
              <a:off x="4432052" y="2385688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81" name="正方形/長方形 80"/>
            <p:cNvSpPr/>
            <p:nvPr/>
          </p:nvSpPr>
          <p:spPr bwMode="auto">
            <a:xfrm>
              <a:off x="6415800" y="238675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</a:t>
              </a:r>
              <a:endParaRPr lang="ja-JP" altLang="en-US" sz="1200" b="1" dirty="0"/>
            </a:p>
          </p:txBody>
        </p:sp>
        <p:sp>
          <p:nvSpPr>
            <p:cNvPr id="82" name="正方形/長方形 81"/>
            <p:cNvSpPr/>
            <p:nvPr/>
          </p:nvSpPr>
          <p:spPr bwMode="auto">
            <a:xfrm>
              <a:off x="6415800" y="270941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>
                  <a:solidFill>
                    <a:srgbClr val="000000"/>
                  </a:solidFill>
                </a:rPr>
                <a:t>(</a:t>
              </a:r>
              <a:r>
                <a:rPr lang="ja-JP" altLang="en-US" sz="1200" b="1" dirty="0">
                  <a:solidFill>
                    <a:srgbClr val="000000"/>
                  </a:solidFill>
                </a:rPr>
                <a:t>空白</a:t>
              </a:r>
              <a:r>
                <a:rPr lang="en-US" altLang="ja-JP" sz="1200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4373179" y="1855821"/>
            <a:ext cx="199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各レコード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774607" y="208220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774607" y="277958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774607" y="35243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444260" y="1052670"/>
            <a:ext cx="2376330" cy="343425"/>
            <a:chOff x="5868180" y="1034192"/>
            <a:chExt cx="2376330" cy="605984"/>
          </a:xfrm>
        </p:grpSpPr>
        <p:sp>
          <p:nvSpPr>
            <p:cNvPr id="114" name="正方形/長方形 113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16" name="正方形/長方形 115"/>
            <p:cNvSpPr/>
            <p:nvPr/>
          </p:nvSpPr>
          <p:spPr bwMode="auto">
            <a:xfrm>
              <a:off x="6823696" y="1178063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アクセス可</a:t>
              </a:r>
            </a:p>
          </p:txBody>
        </p:sp>
        <p:cxnSp>
          <p:nvCxnSpPr>
            <p:cNvPr id="117" name="直線コネクタ 116"/>
            <p:cNvCxnSpPr/>
            <p:nvPr/>
          </p:nvCxnSpPr>
          <p:spPr bwMode="auto">
            <a:xfrm>
              <a:off x="6063955" y="1288320"/>
              <a:ext cx="6522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" name="テキスト ボックス 121"/>
          <p:cNvSpPr txBox="1"/>
          <p:nvPr/>
        </p:nvSpPr>
        <p:spPr>
          <a:xfrm rot="5400000">
            <a:off x="5112718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 rot="5400000">
            <a:off x="7162134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66" name="Oval 97"/>
          <p:cNvSpPr>
            <a:spLocks noChangeAspect="1" noChangeArrowheads="1"/>
          </p:cNvSpPr>
          <p:nvPr/>
        </p:nvSpPr>
        <p:spPr bwMode="gray">
          <a:xfrm>
            <a:off x="2434978" y="2738532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9" name="Oval 97"/>
          <p:cNvSpPr>
            <a:spLocks noChangeAspect="1" noChangeArrowheads="1"/>
          </p:cNvSpPr>
          <p:nvPr/>
        </p:nvSpPr>
        <p:spPr bwMode="gray">
          <a:xfrm>
            <a:off x="2430473" y="3481567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24" name="Oval 97"/>
          <p:cNvSpPr>
            <a:spLocks noChangeAspect="1" noChangeArrowheads="1"/>
          </p:cNvSpPr>
          <p:nvPr/>
        </p:nvSpPr>
        <p:spPr bwMode="gray">
          <a:xfrm>
            <a:off x="2434978" y="2021366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基本コンソールの説明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97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3" y="4260296"/>
            <a:ext cx="8278477" cy="1815520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ITA</a:t>
            </a:r>
            <a:r>
              <a:rPr lang="ja-JP" altLang="en-US" b="1" dirty="0"/>
              <a:t>における機器の管理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「基本コンソール」メニューグループ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 「機器一覧」メニューでは、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作業対象ホストの必要情報を登録します。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ホストごとに認証情報が設定可能です。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認証方式については「パスワード認証」と「鍵認証」の２種類から選択ができます。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における機器の管理 </a:t>
            </a:r>
            <a:r>
              <a:rPr lang="en-US" altLang="ja-JP" dirty="0"/>
              <a:t>(1/2)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080929" y="4567151"/>
            <a:ext cx="165623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76727"/>
              </p:ext>
            </p:extLst>
          </p:nvPr>
        </p:nvGraphicFramePr>
        <p:xfrm>
          <a:off x="500624" y="2721960"/>
          <a:ext cx="8247953" cy="136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">
                  <a:extLst>
                    <a:ext uri="{9D8B030D-6E8A-4147-A177-3AD203B41FA5}">
                      <a16:colId xmlns:a16="http://schemas.microsoft.com/office/drawing/2014/main" val="3203327840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706150533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132228115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525676819"/>
                    </a:ext>
                  </a:extLst>
                </a:gridCol>
              </a:tblGrid>
              <a:tr h="360052">
                <a:tc gridSpan="4"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主な登録項目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517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HW</a:t>
                      </a: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機器種別</a:t>
                      </a:r>
                      <a:endParaRPr lang="en-US" altLang="ja-JP" sz="1600" b="1" dirty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・ホスト名</a:t>
                      </a:r>
                      <a:endParaRPr lang="en-US" altLang="ja-JP" sz="1600" b="1" dirty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IP</a:t>
                      </a: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アドレス</a:t>
                      </a:r>
                      <a:endParaRPr lang="en-US" altLang="ja-JP" sz="1600" b="1" dirty="0">
                        <a:solidFill>
                          <a:srgbClr val="FF000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653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・ログインユーザ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・ログインパスワード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・認証方式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5608"/>
                  </a:ext>
                </a:extLst>
              </a:tr>
            </a:tbl>
          </a:graphicData>
        </a:graphic>
      </p:graphicFrame>
      <p:sp>
        <p:nvSpPr>
          <p:cNvPr id="18" name="角丸四角形 17"/>
          <p:cNvSpPr/>
          <p:nvPr/>
        </p:nvSpPr>
        <p:spPr bwMode="auto">
          <a:xfrm>
            <a:off x="3904317" y="4567151"/>
            <a:ext cx="1765659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057760" y="4567151"/>
            <a:ext cx="86412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74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ITA</a:t>
            </a:r>
            <a:r>
              <a:rPr lang="ja-JP" altLang="en-US" b="1" dirty="0"/>
              <a:t>における機器の管理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では、機器情報を別管理させることにより、機器情報の再利用性を高めることができ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設定情報変更などにも柔軟に対応することが可能です。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これらの機器の管理の活用方法につきましては</a:t>
            </a:r>
            <a:r>
              <a:rPr lang="ja-JP" altLang="en-US" dirty="0">
                <a:hlinkClick r:id="rId3"/>
              </a:rPr>
              <a:t>クイックスタート</a:t>
            </a:r>
            <a:r>
              <a:rPr lang="ja-JP" altLang="en-US" dirty="0"/>
              <a:t>を参照ください。</a:t>
            </a:r>
            <a:endParaRPr lang="en-US" altLang="ja-JP" dirty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ja-JP" altLang="en-US" b="1" dirty="0">
                <a:latin typeface="+mn-ea"/>
              </a:rPr>
              <a:t>「</a:t>
            </a:r>
            <a:r>
              <a:rPr lang="en-US" altLang="ja-JP" dirty="0"/>
              <a:t>Movement</a:t>
            </a:r>
            <a:r>
              <a:rPr lang="ja-JP" altLang="en-US" dirty="0"/>
              <a:t>（ムーブメント</a:t>
            </a:r>
            <a:r>
              <a:rPr lang="en-US" altLang="ja-JP" dirty="0"/>
              <a:t>※ITA</a:t>
            </a:r>
            <a:r>
              <a:rPr lang="ja-JP" altLang="en-US" dirty="0"/>
              <a:t>の独自用語）」とは作業の単位を意味します。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における機器の管理 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889552" y="2492870"/>
            <a:ext cx="3060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28" name="直線コネクタ 27"/>
          <p:cNvCxnSpPr>
            <a:stCxn id="6" idx="3"/>
          </p:cNvCxnSpPr>
          <p:nvPr/>
        </p:nvCxnSpPr>
        <p:spPr bwMode="auto">
          <a:xfrm flipV="1">
            <a:off x="3347580" y="2698941"/>
            <a:ext cx="710909" cy="36992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6" idx="3"/>
          </p:cNvCxnSpPr>
          <p:nvPr/>
        </p:nvCxnSpPr>
        <p:spPr bwMode="auto">
          <a:xfrm flipV="1">
            <a:off x="3347580" y="3064987"/>
            <a:ext cx="721583" cy="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>
            <a:stCxn id="9" idx="3"/>
          </p:cNvCxnSpPr>
          <p:nvPr/>
        </p:nvCxnSpPr>
        <p:spPr bwMode="auto">
          <a:xfrm>
            <a:off x="3347580" y="4082009"/>
            <a:ext cx="687581" cy="27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6" idx="3"/>
          </p:cNvCxnSpPr>
          <p:nvPr/>
        </p:nvCxnSpPr>
        <p:spPr bwMode="auto">
          <a:xfrm>
            <a:off x="3347580" y="3068870"/>
            <a:ext cx="732257" cy="3964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3889553" y="3767743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82" name="直線コネクタ 81"/>
          <p:cNvCxnSpPr>
            <a:stCxn id="9" idx="3"/>
          </p:cNvCxnSpPr>
          <p:nvPr/>
        </p:nvCxnSpPr>
        <p:spPr bwMode="auto">
          <a:xfrm flipV="1">
            <a:off x="3347580" y="3979659"/>
            <a:ext cx="676219" cy="1023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3889552" y="4653280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89" name="直線コネクタ 88"/>
          <p:cNvCxnSpPr>
            <a:stCxn id="10" idx="3"/>
          </p:cNvCxnSpPr>
          <p:nvPr/>
        </p:nvCxnSpPr>
        <p:spPr bwMode="auto">
          <a:xfrm>
            <a:off x="3347580" y="5049280"/>
            <a:ext cx="687581" cy="17742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10" idx="3"/>
          </p:cNvCxnSpPr>
          <p:nvPr/>
        </p:nvCxnSpPr>
        <p:spPr bwMode="auto">
          <a:xfrm flipV="1">
            <a:off x="3347580" y="4879980"/>
            <a:ext cx="687581" cy="1693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角丸四角形 54"/>
          <p:cNvSpPr/>
          <p:nvPr/>
        </p:nvSpPr>
        <p:spPr bwMode="auto">
          <a:xfrm>
            <a:off x="683460" y="5606362"/>
            <a:ext cx="7705070" cy="84705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j-ea"/>
              </a:rPr>
              <a:t>【</a:t>
            </a:r>
            <a:r>
              <a:rPr lang="ja-JP" altLang="en-US" sz="1400" b="1" dirty="0">
                <a:latin typeface="+mj-ea"/>
              </a:rPr>
              <a:t>例</a:t>
            </a:r>
            <a:r>
              <a:rPr lang="en-US" altLang="ja-JP" sz="1400" b="1" dirty="0">
                <a:latin typeface="+mj-ea"/>
              </a:rPr>
              <a:t>】</a:t>
            </a:r>
            <a:r>
              <a:rPr lang="ja-JP" altLang="en-US" sz="1400" b="1" dirty="0">
                <a:latin typeface="+mj-ea"/>
              </a:rPr>
              <a:t>ホスト</a:t>
            </a:r>
            <a:r>
              <a:rPr lang="en-US" altLang="ja-JP" sz="1400" b="1" dirty="0">
                <a:latin typeface="+mj-ea"/>
              </a:rPr>
              <a:t>C</a:t>
            </a:r>
            <a:r>
              <a:rPr lang="ja-JP" altLang="en-US" sz="1400" b="1" dirty="0">
                <a:latin typeface="+mj-ea"/>
              </a:rPr>
              <a:t>のパスワード変更が必要になり、変更を実施した。</a:t>
            </a:r>
            <a:endParaRPr lang="en-US" altLang="ja-JP" sz="1400" b="1" dirty="0">
              <a:latin typeface="+mj-ea"/>
            </a:endParaRPr>
          </a:p>
          <a:p>
            <a:pPr algn="ctr"/>
            <a:r>
              <a:rPr lang="ja-JP" altLang="en-US" sz="1400" b="1" dirty="0">
                <a:latin typeface="+mj-ea"/>
              </a:rPr>
              <a:t>↓</a:t>
            </a:r>
            <a:endParaRPr lang="en-US" altLang="ja-JP" sz="1400" b="1" dirty="0">
              <a:latin typeface="+mj-ea"/>
            </a:endParaRPr>
          </a:p>
          <a:p>
            <a:pPr algn="ctr"/>
            <a:r>
              <a:rPr lang="en-US" altLang="ja-JP" sz="1400" b="1" dirty="0">
                <a:latin typeface="+mj-ea"/>
              </a:rPr>
              <a:t>【</a:t>
            </a:r>
            <a:r>
              <a:rPr lang="ja-JP" altLang="en-US" sz="1400" b="1" dirty="0">
                <a:latin typeface="+mj-ea"/>
              </a:rPr>
              <a:t>結果</a:t>
            </a:r>
            <a:r>
              <a:rPr lang="en-US" altLang="ja-JP" sz="1400" b="1" dirty="0">
                <a:latin typeface="+mj-ea"/>
              </a:rPr>
              <a:t>】</a:t>
            </a:r>
            <a:r>
              <a:rPr lang="ja-JP" altLang="en-US" sz="1400" b="1" dirty="0">
                <a:latin typeface="+mj-ea"/>
              </a:rPr>
              <a:t>「ホスト</a:t>
            </a:r>
            <a:r>
              <a:rPr lang="en-US" altLang="ja-JP" sz="1400" b="1" dirty="0">
                <a:latin typeface="+mj-ea"/>
              </a:rPr>
              <a:t>C</a:t>
            </a:r>
            <a:r>
              <a:rPr lang="ja-JP" altLang="en-US" sz="1400" b="1" dirty="0">
                <a:latin typeface="+mj-ea"/>
              </a:rPr>
              <a:t>が紐付いている全ての</a:t>
            </a:r>
            <a:r>
              <a:rPr lang="en-US" altLang="ja-JP" sz="1400" b="1" dirty="0">
                <a:latin typeface="+mj-ea"/>
              </a:rPr>
              <a:t>Movement</a:t>
            </a:r>
            <a:r>
              <a:rPr lang="ja-JP" altLang="en-US" sz="1400" b="1" dirty="0">
                <a:latin typeface="+mj-ea"/>
              </a:rPr>
              <a:t>」に自動的に変更情報が反映される。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994876" y="2551274"/>
            <a:ext cx="2870743" cy="306807"/>
            <a:chOff x="3562816" y="2137502"/>
            <a:chExt cx="2870743" cy="306807"/>
          </a:xfrm>
        </p:grpSpPr>
        <p:sp>
          <p:nvSpPr>
            <p:cNvPr id="51" name="Freeform 32"/>
            <p:cNvSpPr>
              <a:spLocks noChangeAspect="1"/>
            </p:cNvSpPr>
            <p:nvPr/>
          </p:nvSpPr>
          <p:spPr bwMode="gray">
            <a:xfrm>
              <a:off x="3562816" y="213750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ja-JP" altLang="en-US" sz="1400" dirty="0"/>
            </a:p>
          </p:txBody>
        </p:sp>
        <p:sp>
          <p:nvSpPr>
            <p:cNvPr id="71" name="Freeform 32"/>
            <p:cNvSpPr>
              <a:spLocks noChangeAspect="1"/>
            </p:cNvSpPr>
            <p:nvPr/>
          </p:nvSpPr>
          <p:spPr bwMode="gray">
            <a:xfrm>
              <a:off x="4705319" y="2137502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4876" y="2914321"/>
            <a:ext cx="2870743" cy="306807"/>
            <a:chOff x="3562816" y="2470069"/>
            <a:chExt cx="2870743" cy="306807"/>
          </a:xfrm>
        </p:grpSpPr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562816" y="247006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Freeform 32"/>
            <p:cNvSpPr>
              <a:spLocks noChangeAspect="1"/>
            </p:cNvSpPr>
            <p:nvPr/>
          </p:nvSpPr>
          <p:spPr bwMode="gray">
            <a:xfrm>
              <a:off x="4705319" y="247006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鍵認証</a:t>
              </a: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994876" y="3278884"/>
            <a:ext cx="2870743" cy="306807"/>
            <a:chOff x="3562816" y="2802788"/>
            <a:chExt cx="2870743" cy="306807"/>
          </a:xfrm>
        </p:grpSpPr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562816" y="28027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Freeform 32"/>
            <p:cNvSpPr>
              <a:spLocks noChangeAspect="1"/>
            </p:cNvSpPr>
            <p:nvPr/>
          </p:nvSpPr>
          <p:spPr bwMode="gray">
            <a:xfrm>
              <a:off x="4705319" y="28027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994876" y="3826256"/>
            <a:ext cx="2870743" cy="306807"/>
            <a:chOff x="3562816" y="3406388"/>
            <a:chExt cx="2870743" cy="306807"/>
          </a:xfrm>
        </p:grpSpPr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562816" y="34063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Freeform 32"/>
            <p:cNvSpPr>
              <a:spLocks noChangeAspect="1"/>
            </p:cNvSpPr>
            <p:nvPr/>
          </p:nvSpPr>
          <p:spPr bwMode="gray">
            <a:xfrm>
              <a:off x="4705319" y="34063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994876" y="4717738"/>
            <a:ext cx="2870743" cy="306807"/>
            <a:chOff x="3562816" y="4273486"/>
            <a:chExt cx="2870743" cy="306807"/>
          </a:xfrm>
        </p:grpSpPr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562816" y="4273486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Freeform 32"/>
            <p:cNvSpPr>
              <a:spLocks noChangeAspect="1"/>
            </p:cNvSpPr>
            <p:nvPr/>
          </p:nvSpPr>
          <p:spPr bwMode="gray">
            <a:xfrm>
              <a:off x="4705319" y="4273486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994876" y="4195903"/>
            <a:ext cx="2870743" cy="306807"/>
            <a:chOff x="3562816" y="3739459"/>
            <a:chExt cx="2870743" cy="306807"/>
          </a:xfrm>
        </p:grpSpPr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562816" y="373945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Freeform 32"/>
            <p:cNvSpPr>
              <a:spLocks noChangeAspect="1"/>
            </p:cNvSpPr>
            <p:nvPr/>
          </p:nvSpPr>
          <p:spPr bwMode="gray">
            <a:xfrm>
              <a:off x="4705319" y="373945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3994876" y="5074469"/>
            <a:ext cx="2870743" cy="306807"/>
            <a:chOff x="3562816" y="4611929"/>
            <a:chExt cx="2870743" cy="306807"/>
          </a:xfrm>
        </p:grpSpPr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562816" y="461192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E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Freeform 32"/>
            <p:cNvSpPr>
              <a:spLocks noChangeAspect="1"/>
            </p:cNvSpPr>
            <p:nvPr/>
          </p:nvSpPr>
          <p:spPr bwMode="gray">
            <a:xfrm>
              <a:off x="4705319" y="461192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2" name="角丸四角形 101"/>
          <p:cNvSpPr/>
          <p:nvPr/>
        </p:nvSpPr>
        <p:spPr bwMode="auto">
          <a:xfrm>
            <a:off x="3983914" y="3268861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角丸四角形 90"/>
          <p:cNvSpPr/>
          <p:nvPr/>
        </p:nvSpPr>
        <p:spPr bwMode="auto">
          <a:xfrm>
            <a:off x="3983914" y="3807338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角丸四角形 91"/>
          <p:cNvSpPr/>
          <p:nvPr/>
        </p:nvSpPr>
        <p:spPr bwMode="auto">
          <a:xfrm>
            <a:off x="3983914" y="4702554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547580" y="2798870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547580" y="3812009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47580" y="4779280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右矢印 127"/>
          <p:cNvSpPr/>
          <p:nvPr/>
        </p:nvSpPr>
        <p:spPr bwMode="auto">
          <a:xfrm>
            <a:off x="3218956" y="4398454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/>
          </a:p>
        </p:txBody>
      </p:sp>
      <p:sp>
        <p:nvSpPr>
          <p:cNvPr id="75" name="右矢印 74"/>
          <p:cNvSpPr/>
          <p:nvPr/>
        </p:nvSpPr>
        <p:spPr bwMode="auto">
          <a:xfrm>
            <a:off x="3216541" y="2047579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/>
          <p:cNvSpPr/>
          <p:nvPr/>
        </p:nvSpPr>
        <p:spPr bwMode="auto">
          <a:xfrm>
            <a:off x="697819" y="2245919"/>
            <a:ext cx="2408262" cy="40325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オペレーションの概要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6463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オペレーションとは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での作業実行単位のことです。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作業予定、実行履歴などを管理することが可能です。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オペレーションの活用方法につきましては</a:t>
            </a:r>
            <a:r>
              <a:rPr lang="ja-JP" altLang="en-US" dirty="0">
                <a:hlinkClick r:id="rId3"/>
              </a:rPr>
              <a:t>クイックスタート</a:t>
            </a:r>
            <a:r>
              <a:rPr lang="ja-JP" altLang="en-US" dirty="0"/>
              <a:t>を参照ください。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0840" y="27160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①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376923" y="2614510"/>
            <a:ext cx="2495946" cy="11480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243469" y="35906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②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131817" y="38063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2236367" y="44386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③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31397" y="29353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2133880" y="46561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cxnSp>
        <p:nvCxnSpPr>
          <p:cNvPr id="76" name="直線コネクタ 75"/>
          <p:cNvCxnSpPr>
            <a:stCxn id="74" idx="6"/>
          </p:cNvCxnSpPr>
          <p:nvPr/>
        </p:nvCxnSpPr>
        <p:spPr bwMode="auto">
          <a:xfrm flipV="1">
            <a:off x="1648457" y="3203470"/>
            <a:ext cx="474271" cy="4068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717293" y="234373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Conductor</a:t>
            </a:r>
            <a:r>
              <a:rPr lang="ja-JP" altLang="en-US" sz="1200" b="1" dirty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9" name="フローチャート : 結合子 94"/>
          <p:cNvSpPr/>
          <p:nvPr/>
        </p:nvSpPr>
        <p:spPr bwMode="auto">
          <a:xfrm>
            <a:off x="6866694" y="2380403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対象機</a:t>
            </a:r>
            <a:r>
              <a:rPr lang="en-US" altLang="ja-JP" sz="1400" b="1" dirty="0">
                <a:solidFill>
                  <a:schemeClr val="accent6"/>
                </a:solidFill>
              </a:rPr>
              <a:t>A/B</a:t>
            </a:r>
            <a:r>
              <a:rPr lang="ja-JP" altLang="en-US" sz="1400" b="1" dirty="0">
                <a:solidFill>
                  <a:schemeClr val="accent6"/>
                </a:solidFill>
              </a:rPr>
              <a:t>が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設定されます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6866694" y="4705781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対象機器</a:t>
            </a:r>
            <a:r>
              <a:rPr lang="en-US" altLang="ja-JP" sz="1400" b="1" dirty="0">
                <a:solidFill>
                  <a:schemeClr val="accent6"/>
                </a:solidFill>
              </a:rPr>
              <a:t>C</a:t>
            </a:r>
            <a:r>
              <a:rPr lang="ja-JP" altLang="en-US" sz="1400" b="1" dirty="0">
                <a:solidFill>
                  <a:schemeClr val="accent6"/>
                </a:solidFill>
              </a:rPr>
              <a:t>が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設定されます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80414" y="2693241"/>
            <a:ext cx="768043" cy="3345883"/>
            <a:chOff x="821635" y="2595276"/>
            <a:chExt cx="768043" cy="3345883"/>
          </a:xfrm>
        </p:grpSpPr>
        <p:sp>
          <p:nvSpPr>
            <p:cNvPr id="72" name="フローチャート : 論理積ゲート 90"/>
            <p:cNvSpPr/>
            <p:nvPr/>
          </p:nvSpPr>
          <p:spPr bwMode="auto">
            <a:xfrm rot="16200000">
              <a:off x="1033400" y="2464845"/>
              <a:ext cx="344513" cy="605376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start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フローチャート : 論理積ゲート 91"/>
            <p:cNvSpPr/>
            <p:nvPr/>
          </p:nvSpPr>
          <p:spPr bwMode="auto">
            <a:xfrm rot="5400000">
              <a:off x="1025656" y="5452999"/>
              <a:ext cx="360000" cy="616320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end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フローチャート : 結合子 94"/>
            <p:cNvSpPr/>
            <p:nvPr/>
          </p:nvSpPr>
          <p:spPr bwMode="auto">
            <a:xfrm>
              <a:off x="821635" y="3179010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>
                  <a:solidFill>
                    <a:schemeClr val="bg1"/>
                  </a:solidFill>
                </a:rPr>
                <a:t>①</a:t>
              </a:r>
            </a:p>
          </p:txBody>
        </p:sp>
        <p:cxnSp>
          <p:nvCxnSpPr>
            <p:cNvPr id="80" name="直線コネクタ 79"/>
            <p:cNvCxnSpPr/>
            <p:nvPr/>
          </p:nvCxnSpPr>
          <p:spPr bwMode="auto">
            <a:xfrm flipV="1">
              <a:off x="1204651" y="5170167"/>
              <a:ext cx="2010" cy="470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 flipV="1">
              <a:off x="1204035" y="4561476"/>
              <a:ext cx="3242" cy="5950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フローチャート : 結合子 94"/>
            <p:cNvSpPr/>
            <p:nvPr/>
          </p:nvSpPr>
          <p:spPr bwMode="auto">
            <a:xfrm>
              <a:off x="821635" y="4073682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>
                  <a:solidFill>
                    <a:schemeClr val="bg1"/>
                  </a:solidFill>
                </a:rPr>
                <a:t>②</a:t>
              </a: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 flipV="1">
              <a:off x="1203329" y="2871996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 flipV="1">
              <a:off x="1203329" y="3796308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グループ化 88"/>
          <p:cNvGrpSpPr/>
          <p:nvPr/>
        </p:nvGrpSpPr>
        <p:grpSpPr>
          <a:xfrm>
            <a:off x="2131397" y="55175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2247048" y="52889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stCxn id="74" idx="6"/>
            <a:endCxn id="104" idx="1"/>
          </p:cNvCxnSpPr>
          <p:nvPr/>
        </p:nvCxnSpPr>
        <p:spPr bwMode="auto">
          <a:xfrm>
            <a:off x="1648457" y="3610289"/>
            <a:ext cx="483360" cy="488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stCxn id="74" idx="6"/>
            <a:endCxn id="124" idx="1"/>
          </p:cNvCxnSpPr>
          <p:nvPr/>
        </p:nvCxnSpPr>
        <p:spPr bwMode="auto">
          <a:xfrm>
            <a:off x="1648457" y="3610289"/>
            <a:ext cx="485423" cy="133856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stCxn id="63" idx="6"/>
            <a:endCxn id="123" idx="1"/>
          </p:cNvCxnSpPr>
          <p:nvPr/>
        </p:nvCxnSpPr>
        <p:spPr bwMode="auto">
          <a:xfrm>
            <a:off x="1648457" y="4504961"/>
            <a:ext cx="485423" cy="45965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63" idx="6"/>
            <a:endCxn id="93" idx="1"/>
          </p:cNvCxnSpPr>
          <p:nvPr/>
        </p:nvCxnSpPr>
        <p:spPr bwMode="auto">
          <a:xfrm>
            <a:off x="1648457" y="4504961"/>
            <a:ext cx="482940" cy="13052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514195" y="2980676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399073" y="2696324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12698" y="269632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376923" y="2346367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X</a:t>
            </a: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017124" y="2990656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31560"/>
              </p:ext>
            </p:extLst>
          </p:nvPr>
        </p:nvGraphicFramePr>
        <p:xfrm>
          <a:off x="4499877" y="2944517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/>
                        <a:t>…</a:t>
                      </a:r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角丸四角形 130"/>
          <p:cNvSpPr/>
          <p:nvPr/>
        </p:nvSpPr>
        <p:spPr bwMode="auto">
          <a:xfrm>
            <a:off x="4508321" y="3253404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406071" y="4991789"/>
            <a:ext cx="2497896" cy="113486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406071" y="471938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Y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437653" y="5100290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>
                <a:solidFill>
                  <a:srgbClr val="002060"/>
                </a:solidFill>
              </a:rPr>
              <a:t>C</a:t>
            </a:r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663092" y="5332394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4403370" y="510029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9935"/>
              </p:ext>
            </p:extLst>
          </p:nvPr>
        </p:nvGraphicFramePr>
        <p:xfrm>
          <a:off x="4427368" y="5375241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/>
                        <a:t>…</a:t>
                      </a:r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角丸四角形 132"/>
          <p:cNvSpPr/>
          <p:nvPr/>
        </p:nvSpPr>
        <p:spPr bwMode="auto">
          <a:xfrm>
            <a:off x="4432863" y="5690989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ER</a:t>
            </a:r>
            <a:r>
              <a:rPr lang="ja-JP" altLang="en-US" dirty="0"/>
              <a:t>図の表示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ER</a:t>
            </a:r>
            <a:r>
              <a:rPr lang="ja-JP" altLang="en-US" b="1" dirty="0"/>
              <a:t>図とは</a:t>
            </a:r>
          </a:p>
          <a:p>
            <a:pPr marL="180000" lvl="1" indent="0">
              <a:buNone/>
            </a:pPr>
            <a:r>
              <a:rPr lang="ja-JP" altLang="en-US" dirty="0"/>
              <a:t>「基本コンソール」メニューグループ </a:t>
            </a:r>
            <a:r>
              <a:rPr lang="en-US" altLang="ja-JP" dirty="0"/>
              <a:t>&gt;&gt; </a:t>
            </a:r>
            <a:r>
              <a:rPr lang="ja-JP" altLang="en-US" dirty="0"/>
              <a:t>「</a:t>
            </a:r>
            <a:r>
              <a:rPr lang="en-US" altLang="ja-JP" dirty="0"/>
              <a:t>ER</a:t>
            </a:r>
            <a:r>
              <a:rPr lang="ja-JP" altLang="en-US" dirty="0"/>
              <a:t>図表示」で</a:t>
            </a:r>
            <a:r>
              <a:rPr lang="en-US" altLang="ja-JP" dirty="0"/>
              <a:t>ER</a:t>
            </a:r>
            <a:r>
              <a:rPr lang="ja-JP" altLang="en-US" dirty="0"/>
              <a:t>図を表示します。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ER</a:t>
            </a:r>
            <a:r>
              <a:rPr lang="ja-JP" altLang="en-US" dirty="0"/>
              <a:t>図では選択したメニューグループの各メニューと参照データの紐づけ</a:t>
            </a:r>
            <a:r>
              <a:rPr lang="en-US" altLang="ja-JP" dirty="0"/>
              <a:t>(</a:t>
            </a:r>
            <a:r>
              <a:rPr lang="ja-JP" altLang="en-US" dirty="0"/>
              <a:t>リレーション</a:t>
            </a:r>
            <a:r>
              <a:rPr lang="en-US" altLang="ja-JP" dirty="0"/>
              <a:t>)</a:t>
            </a:r>
            <a:r>
              <a:rPr lang="ja-JP" altLang="en-US" dirty="0"/>
              <a:t>を表示し、プリント出力ができます。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表示内容はログインユーザが閲覧可能権限を持つメニューのみ表示されます。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操作手順等の詳細につきましては、</a:t>
            </a:r>
            <a:r>
              <a:rPr lang="ja-JP" altLang="en-US" dirty="0">
                <a:hlinkClick r:id="rId3"/>
              </a:rPr>
              <a:t>利用手順マニュアル</a:t>
            </a:r>
            <a:r>
              <a:rPr lang="ja-JP" altLang="en-US" dirty="0"/>
              <a:t>をご参照下さい。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b="3992"/>
          <a:stretch/>
        </p:blipFill>
        <p:spPr>
          <a:xfrm>
            <a:off x="3338490" y="3717040"/>
            <a:ext cx="5400750" cy="25701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76" y="2768775"/>
            <a:ext cx="2808390" cy="2352596"/>
          </a:xfrm>
          <a:prstGeom prst="rect">
            <a:avLst/>
          </a:prstGeom>
        </p:spPr>
      </p:pic>
      <p:sp>
        <p:nvSpPr>
          <p:cNvPr id="10" name="曲折矢印 9"/>
          <p:cNvSpPr/>
          <p:nvPr/>
        </p:nvSpPr>
        <p:spPr bwMode="auto">
          <a:xfrm rot="10800000" flipH="1">
            <a:off x="1547580" y="5352120"/>
            <a:ext cx="1587077" cy="443419"/>
          </a:xfrm>
          <a:prstGeom prst="bentArrow">
            <a:avLst>
              <a:gd name="adj1" fmla="val 25000"/>
              <a:gd name="adj2" fmla="val 26765"/>
              <a:gd name="adj3" fmla="val 23812"/>
              <a:gd name="adj4" fmla="val 4731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04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47557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700" dirty="0"/>
              <a:t>はじめに</a:t>
            </a:r>
            <a:endParaRPr lang="en-US" altLang="ja-JP" sz="1700" dirty="0"/>
          </a:p>
          <a:p>
            <a:pPr lvl="1"/>
            <a:r>
              <a:rPr lang="en-US" altLang="ja-JP" sz="1700" dirty="0">
                <a:latin typeface="+mn-ea"/>
              </a:rPr>
              <a:t>1.1   </a:t>
            </a:r>
            <a:r>
              <a:rPr lang="ja-JP" altLang="en-US" sz="1700" dirty="0">
                <a:latin typeface="+mn-ea"/>
                <a:hlinkClick r:id="rId2" action="ppaction://hlinksldjump"/>
              </a:rPr>
              <a:t>本書について</a:t>
            </a:r>
            <a:endParaRPr lang="en-US" altLang="ja-JP" sz="1700" dirty="0"/>
          </a:p>
          <a:p>
            <a:pPr lvl="1"/>
            <a:endParaRPr lang="en-US" altLang="ja-JP" sz="17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700" dirty="0">
                <a:latin typeface="+mn-ea"/>
              </a:rPr>
              <a:t>管理コンソールの説明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2.1   </a:t>
            </a:r>
            <a:r>
              <a:rPr lang="ja-JP" altLang="en-US" sz="1700" dirty="0">
                <a:latin typeface="+mn-ea"/>
                <a:hlinkClick r:id="rId3" action="ppaction://hlinksldjump"/>
              </a:rPr>
              <a:t>システム設定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2.2   </a:t>
            </a:r>
            <a:r>
              <a:rPr lang="en-US" altLang="ja-JP" sz="1700" dirty="0">
                <a:latin typeface="+mn-ea"/>
                <a:hlinkClick r:id="rId4" action="ppaction://hlinksldjump"/>
              </a:rPr>
              <a:t>RBAC</a:t>
            </a:r>
            <a:r>
              <a:rPr lang="ja-JP" altLang="en-US" sz="1700" dirty="0">
                <a:latin typeface="+mn-ea"/>
                <a:hlinkClick r:id="rId4" action="ppaction://hlinksldjump"/>
              </a:rPr>
              <a:t>（ロールベースアクセス制御）</a:t>
            </a:r>
            <a:endParaRPr lang="en-US" altLang="ja-JP" sz="1700" dirty="0">
              <a:latin typeface="+mn-ea"/>
            </a:endParaRPr>
          </a:p>
          <a:p>
            <a:pPr lvl="1"/>
            <a:endParaRPr lang="en-US" altLang="ja-JP" sz="17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700" dirty="0">
                <a:latin typeface="+mn-ea"/>
              </a:rPr>
              <a:t>基本コンソールの説明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3.1   </a:t>
            </a:r>
            <a:r>
              <a:rPr lang="en-US" altLang="ja-JP" sz="1700" dirty="0">
                <a:latin typeface="+mn-ea"/>
                <a:hlinkClick r:id="rId5" action="ppaction://hlinksldjump"/>
              </a:rPr>
              <a:t>ITA</a:t>
            </a:r>
            <a:r>
              <a:rPr lang="ja-JP" altLang="en-US" sz="1700" dirty="0">
                <a:latin typeface="+mn-ea"/>
                <a:hlinkClick r:id="rId5" action="ppaction://hlinksldjump"/>
              </a:rPr>
              <a:t>における機器の管理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3.2   </a:t>
            </a:r>
            <a:r>
              <a:rPr lang="ja-JP" altLang="en-US" sz="1700" dirty="0">
                <a:latin typeface="+mn-ea"/>
                <a:hlinkClick r:id="rId6" action="ppaction://hlinksldjump"/>
              </a:rPr>
              <a:t>オペレーションの概要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3.3   </a:t>
            </a:r>
            <a:r>
              <a:rPr lang="en-US" altLang="ja-JP" sz="1600" dirty="0">
                <a:hlinkClick r:id="rId7" action="ppaction://hlinksldjump"/>
              </a:rPr>
              <a:t>ER</a:t>
            </a:r>
            <a:r>
              <a:rPr lang="ja-JP" altLang="en-US" sz="1600" dirty="0">
                <a:hlinkClick r:id="rId7" action="ppaction://hlinksldjump"/>
              </a:rPr>
              <a:t>図の表示</a:t>
            </a:r>
            <a:endParaRPr lang="en-US" altLang="ja-JP" sz="1700" dirty="0">
              <a:latin typeface="+mn-ea"/>
            </a:endParaRPr>
          </a:p>
          <a:p>
            <a:endParaRPr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74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8677736" cy="5616575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メインメニュー</a:t>
            </a:r>
            <a:endParaRPr kumimoji="1" lang="en-US" altLang="ja-JP" b="1" dirty="0"/>
          </a:p>
          <a:p>
            <a:pPr lvl="1"/>
            <a:r>
              <a:rPr lang="ja-JP" altLang="en-US" dirty="0"/>
              <a:t>本書では、メニューグループの「</a:t>
            </a:r>
            <a:r>
              <a:rPr lang="ja-JP" altLang="en-US" b="1" dirty="0"/>
              <a:t>管理コンソール</a:t>
            </a:r>
            <a:r>
              <a:rPr lang="ja-JP" altLang="en-US" dirty="0"/>
              <a:t>」「</a:t>
            </a:r>
            <a:r>
              <a:rPr lang="ja-JP" altLang="en-US" b="1" dirty="0"/>
              <a:t>基本コンソール</a:t>
            </a:r>
            <a:r>
              <a:rPr lang="ja-JP" altLang="en-US" dirty="0"/>
              <a:t>」についてご説明します。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b="1" dirty="0"/>
              <a:t>管理コンソール</a:t>
            </a:r>
            <a:endParaRPr lang="en-US" altLang="ja-JP" b="1" dirty="0"/>
          </a:p>
          <a:p>
            <a:pPr lvl="2"/>
            <a:r>
              <a:rPr lang="ja-JP" altLang="en-US" dirty="0"/>
              <a:t>システム設定</a:t>
            </a:r>
          </a:p>
          <a:p>
            <a:pPr lvl="2"/>
            <a:r>
              <a:rPr lang="en-US" altLang="ja-JP" dirty="0"/>
              <a:t>RBAC</a:t>
            </a:r>
            <a:r>
              <a:rPr lang="ja-JP" altLang="en-US" dirty="0"/>
              <a:t>（ロールベースアクセス制御）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pPr lvl="1"/>
            <a:r>
              <a:rPr lang="ja-JP" altLang="en-US" b="1" dirty="0"/>
              <a:t>基本コンソール</a:t>
            </a:r>
            <a:endParaRPr lang="en-US" altLang="ja-JP" b="1" dirty="0"/>
          </a:p>
          <a:p>
            <a:pPr lvl="2"/>
            <a:r>
              <a:rPr lang="en-US" altLang="ja-JP" dirty="0"/>
              <a:t>ITA</a:t>
            </a:r>
            <a:r>
              <a:rPr lang="ja-JP" altLang="en-US" dirty="0"/>
              <a:t>における機器の管理</a:t>
            </a:r>
          </a:p>
          <a:p>
            <a:pPr lvl="2"/>
            <a:r>
              <a:rPr lang="ja-JP" altLang="en-US" dirty="0"/>
              <a:t>オペレーションの概要</a:t>
            </a:r>
            <a:endParaRPr lang="en-US" altLang="ja-JP" dirty="0"/>
          </a:p>
          <a:p>
            <a:pPr lvl="2"/>
            <a:r>
              <a:rPr lang="en-US" altLang="ja-JP" dirty="0"/>
              <a:t>ER</a:t>
            </a:r>
            <a:r>
              <a:rPr lang="ja-JP" altLang="en-US" dirty="0"/>
              <a:t>図の表示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22224" b="27660"/>
          <a:stretch/>
        </p:blipFill>
        <p:spPr>
          <a:xfrm>
            <a:off x="3843116" y="1988800"/>
            <a:ext cx="5049484" cy="32908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</a:t>
            </a:r>
            <a:r>
              <a:rPr lang="ja-JP" altLang="en-US" dirty="0"/>
              <a:t>本書について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95920" y="2383922"/>
            <a:ext cx="2062457" cy="12304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80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管理コンソールの説明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744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「システム設定」メニューは、システム導入・運用時に設定すべき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/>
              <a:t>　各種情報の登録を行います。設定項目は、以下のとおりです</a:t>
            </a:r>
            <a:r>
              <a:rPr lang="ja-JP" altLang="en-US" sz="1800" dirty="0" smtClean="0"/>
              <a:t>。（次項に続く</a:t>
            </a:r>
            <a:r>
              <a:rPr lang="en-US" altLang="ja-JP" sz="1800" dirty="0" smtClean="0"/>
              <a:t>)</a:t>
            </a:r>
            <a:endParaRPr lang="en-US" altLang="ja-JP" sz="1800" dirty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82769"/>
              </p:ext>
            </p:extLst>
          </p:nvPr>
        </p:nvGraphicFramePr>
        <p:xfrm>
          <a:off x="646968" y="1922732"/>
          <a:ext cx="7849090" cy="344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項目名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説明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459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355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4069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4164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latin typeface="+mn-lt"/>
                        </a:rPr>
                        <a:t>パスワード有効期間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パスワードの有効期間</a:t>
                      </a:r>
                      <a:endParaRPr kumimoji="1"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7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「システム設定」メニューは、システム導入・運用時に設定すべき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/>
              <a:t>　各種情報の登録を行います。設定項目は、以下のとおりです</a:t>
            </a:r>
            <a:r>
              <a:rPr lang="ja-JP" altLang="en-US" sz="1800" dirty="0" smtClean="0"/>
              <a:t>。</a:t>
            </a:r>
            <a:endParaRPr lang="en-US" altLang="ja-JP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03113"/>
              </p:ext>
            </p:extLst>
          </p:nvPr>
        </p:nvGraphicFramePr>
        <p:xfrm>
          <a:off x="646968" y="1922732"/>
          <a:ext cx="7849090" cy="2788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項目名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説明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r>
                        <a:rPr kumimoji="1" lang="zh-TW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認証継続期間：未操作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57">
                <a:tc>
                  <a:txBody>
                    <a:bodyPr/>
                    <a:lstStyle/>
                    <a:p>
                      <a:r>
                        <a:rPr kumimoji="1" lang="zh-TW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r>
                        <a:rPr kumimoji="1" lang="ja-JP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画面デザイン選択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画面のデザイン設定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4591"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 / Conductor</a:t>
                      </a:r>
                    </a:p>
                    <a:p>
                      <a:r>
                        <a:rPr kumimoji="1" lang="ja-JP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インターバル時間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定期作業実行に登録された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</a:t>
                      </a:r>
                      <a:endParaRPr kumimoji="1" lang="en-US" altLang="ja-JP" sz="1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未実行（予約）ステータスに遷移するまでのインターバル時間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35557">
                <a:tc>
                  <a:txBody>
                    <a:bodyPr/>
                    <a:lstStyle/>
                    <a:p>
                      <a:r>
                        <a:rPr kumimoji="1" lang="ja-JP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「ロール」ボタンの表示切替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ログインしているユーザがどのロールに所属しているかを</a:t>
                      </a:r>
                      <a:endParaRPr kumimoji="1" lang="en-US" altLang="ja-JP" sz="1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表示する「ロール」ボタンの有効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無効を選択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51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(1/4)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/>
          </a:bodyPr>
          <a:lstStyle/>
          <a:p>
            <a:r>
              <a:rPr lang="en-US" altLang="ja-JP" b="1" dirty="0"/>
              <a:t>RBAC</a:t>
            </a:r>
            <a:r>
              <a:rPr lang="ja-JP" altLang="en-US" b="1" dirty="0"/>
              <a:t>とは</a:t>
            </a:r>
            <a:endParaRPr kumimoji="1"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/>
              <a:t>ユーザ個人に対して直接許可が与えられるのではなく、 ロールを通して与えられるため、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アクセス権の管理は、ロールへのアクセス権の割り当てという形になります。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b="1" dirty="0"/>
              <a:t>メニュー毎ごとの</a:t>
            </a:r>
            <a:r>
              <a:rPr lang="en-US" altLang="ja-JP" b="1" dirty="0"/>
              <a:t>RBAC</a:t>
            </a:r>
          </a:p>
          <a:p>
            <a:pPr marL="1800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ユーザ毎にアクセスを許可するロールを付与することで</a:t>
            </a:r>
            <a:r>
              <a:rPr lang="ja-JP" altLang="en-US" dirty="0" smtClean="0"/>
              <a:t>、</a:t>
            </a:r>
            <a:r>
              <a:rPr lang="ja-JP" altLang="en-US" dirty="0"/>
              <a:t>ユーザ</a:t>
            </a:r>
            <a:r>
              <a:rPr lang="ja-JP" altLang="en-US" dirty="0" smtClean="0"/>
              <a:t>ごとに</a:t>
            </a:r>
            <a:r>
              <a:rPr lang="ja-JP" altLang="en-US" dirty="0"/>
              <a:t>メニューへのアクセスを制御することができます。また紐付の際には「メンテナンス可」「閲覧のみ」が選択でき、「メンテナンス可」を選択するとデータや履歴の確認、複製、更新、廃止を行えます。「閲覧のみ」を選択するとデータと履歴の確認のみ行うことができます。</a:t>
            </a:r>
            <a:endParaRPr lang="en-US" altLang="ja-JP" b="1" dirty="0"/>
          </a:p>
          <a:p>
            <a:pPr marL="180000" lvl="1" indent="0">
              <a:buNone/>
            </a:pPr>
            <a:endParaRPr lang="en-US" altLang="ja-JP" b="1" dirty="0"/>
          </a:p>
          <a:p>
            <a:pPr lvl="1"/>
            <a:r>
              <a:rPr lang="ja-JP" altLang="en-US" b="1" dirty="0"/>
              <a:t>データレコード毎の</a:t>
            </a:r>
            <a:r>
              <a:rPr lang="en-US" altLang="ja-JP" b="1" dirty="0"/>
              <a:t>RBAC</a:t>
            </a:r>
          </a:p>
          <a:p>
            <a:pPr marL="180000" lvl="1" indent="0">
              <a:buNone/>
            </a:pPr>
            <a:r>
              <a:rPr lang="ja-JP" altLang="en-US" dirty="0"/>
              <a:t>   ユーザ毎にアクセスを許可するロールを付与し、データレコード毎にロールを付与することで、データレコード毎のアクセスを制御できます。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上記機能を利用しない場合、デフォルトアクセス権およびアクセス許可ロールを空白にすることで、どのユーザからでも閲覧が可能になります。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操作手順等の詳細につきましては、</a:t>
            </a:r>
            <a:r>
              <a:rPr lang="ja-JP" altLang="en-US" dirty="0">
                <a:hlinkClick r:id="rId2"/>
              </a:rPr>
              <a:t>利用手順マニュアル</a:t>
            </a:r>
            <a:r>
              <a:rPr lang="ja-JP" altLang="en-US" dirty="0"/>
              <a:t>をご参照下さい。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1" t="1" r="65292" b="32656"/>
          <a:stretch/>
        </p:blipFill>
        <p:spPr>
          <a:xfrm>
            <a:off x="5418668" y="1217888"/>
            <a:ext cx="3490969" cy="33092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(2/4)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24674"/>
            <a:ext cx="8784976" cy="5720518"/>
          </a:xfrm>
        </p:spPr>
        <p:txBody>
          <a:bodyPr>
            <a:normAutofit/>
          </a:bodyPr>
          <a:lstStyle/>
          <a:p>
            <a:r>
              <a:rPr lang="ja-JP" altLang="en-US" sz="1800" b="1" dirty="0"/>
              <a:t>「管理コンソール」メニューグループ内のメニュー説明</a:t>
            </a:r>
            <a:endParaRPr lang="en-US" altLang="ja-JP" sz="1800" b="1" dirty="0"/>
          </a:p>
          <a:p>
            <a:endParaRPr lang="en-US" altLang="ja-JP" sz="1800" b="1" dirty="0"/>
          </a:p>
          <a:p>
            <a:pPr lvl="1"/>
            <a:r>
              <a:rPr lang="ja-JP" altLang="en-US" sz="1400" b="1" dirty="0"/>
              <a:t>メニューグループ管理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メニューを複数束ねるものです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sz="1400" b="1" dirty="0"/>
              <a:t>メニュー管理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メニューは必ず一つのメニューグループに所属します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メニューへのアクセス権限を役割定義するものです</a:t>
            </a:r>
            <a:endParaRPr lang="en-US" altLang="ja-JP" sz="1600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ユーザ管理</a:t>
            </a:r>
            <a:endParaRPr lang="en-US" altLang="ja-JP" sz="1400" b="1" dirty="0"/>
          </a:p>
          <a:p>
            <a:pPr lvl="2"/>
            <a:r>
              <a:rPr lang="ja-JP" altLang="en-US" dirty="0"/>
              <a:t>ユーザは複数のロールを持つことが可能です</a:t>
            </a:r>
            <a:endParaRPr lang="en-US" altLang="ja-JP" dirty="0"/>
          </a:p>
          <a:p>
            <a:pPr lvl="2"/>
            <a:r>
              <a:rPr lang="en-US" altLang="ja-JP" dirty="0"/>
              <a:t>ActiveDirectory</a:t>
            </a:r>
            <a:r>
              <a:rPr lang="ja-JP" altLang="en-US" dirty="0"/>
              <a:t>と連携し、ユーザ情報を取得することが可能です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ロール・メニュー紐付管理</a:t>
            </a:r>
            <a:endParaRPr lang="en-US" altLang="ja-JP" sz="1400" b="1" dirty="0"/>
          </a:p>
          <a:p>
            <a:pPr lvl="2"/>
            <a:r>
              <a:rPr lang="ja-JP" altLang="en-US" dirty="0"/>
              <a:t>ロールごとにメニューへのアクセス権限をメンテナンスできます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ロール・ユーザ紐付管理</a:t>
            </a:r>
            <a:endParaRPr lang="en-US" altLang="ja-JP" sz="1400" b="1" dirty="0"/>
          </a:p>
          <a:p>
            <a:pPr lvl="2"/>
            <a:r>
              <a:rPr lang="ja-JP" altLang="en-US" dirty="0"/>
              <a:t>ユーザごとに所属するユーザをメンテナンスできます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5402882" y="1850914"/>
            <a:ext cx="973777" cy="2676178"/>
          </a:xfrm>
          <a:prstGeom prst="roundRect">
            <a:avLst>
              <a:gd name="adj" fmla="val 11693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456741" y="2166078"/>
            <a:ext cx="2506772" cy="241508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382273" y="4775233"/>
            <a:ext cx="868121" cy="351268"/>
          </a:xfrm>
          <a:prstGeom prst="roundRect">
            <a:avLst/>
          </a:prstGeom>
          <a:noFill/>
          <a:ln w="254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344326" y="4753861"/>
            <a:ext cx="1584220" cy="351268"/>
          </a:xfrm>
          <a:prstGeom prst="roundRect">
            <a:avLst/>
          </a:prstGeom>
          <a:noFill/>
          <a:ln w="254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420278" y="5069804"/>
            <a:ext cx="7921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431343" y="5061466"/>
            <a:ext cx="140327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H="1" flipV="1">
            <a:off x="6239283" y="4527092"/>
            <a:ext cx="180995" cy="54271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 flipH="1" flipV="1">
            <a:off x="7281466" y="4581160"/>
            <a:ext cx="149877" cy="48864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1463</Words>
  <Application>Microsoft Office PowerPoint</Application>
  <PresentationFormat>画面に合わせる (4:3)</PresentationFormat>
  <Paragraphs>281</Paragraphs>
  <Slides>17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8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2.　管理コンソールの説明</vt:lpstr>
      <vt:lpstr>2.1　システム設定</vt:lpstr>
      <vt:lpstr>2.1　システム設定</vt:lpstr>
      <vt:lpstr>2.2　RBAC(ロールベースアクセス制御) (1/4)</vt:lpstr>
      <vt:lpstr>2.2　RBAC(ロールベースアクセス制御) (2/4)　 </vt:lpstr>
      <vt:lpstr>2.2　RBAC(ロールベースアクセス制御) (3/4)</vt:lpstr>
      <vt:lpstr>2.2　RBAC(ロールベースアクセス制御) (4/4)</vt:lpstr>
      <vt:lpstr>3.　基本コンソールの説明</vt:lpstr>
      <vt:lpstr>3.1　ITAにおける機器の管理 (1/2)</vt:lpstr>
      <vt:lpstr>3.1　ITAにおける機器の管理 (2/2)</vt:lpstr>
      <vt:lpstr>3.2　オペレーションの概要</vt:lpstr>
      <vt:lpstr>3.3　ER図の表示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</cp:revision>
  <dcterms:created xsi:type="dcterms:W3CDTF">2017-07-14T05:50:27Z</dcterms:created>
  <dcterms:modified xsi:type="dcterms:W3CDTF">2022-01-04T04:04:48Z</dcterms:modified>
</cp:coreProperties>
</file>