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4"/>
    <p:sldMasterId id="2147483703" r:id="rId5"/>
  </p:sldMasterIdLst>
  <p:notesMasterIdLst>
    <p:notesMasterId r:id="rId55"/>
  </p:notesMasterIdLst>
  <p:handoutMasterIdLst>
    <p:handoutMasterId r:id="rId56"/>
  </p:handoutMasterIdLst>
  <p:sldIdLst>
    <p:sldId id="535" r:id="rId6"/>
    <p:sldId id="539" r:id="rId7"/>
    <p:sldId id="559" r:id="rId8"/>
    <p:sldId id="560" r:id="rId9"/>
    <p:sldId id="511" r:id="rId10"/>
    <p:sldId id="558" r:id="rId11"/>
    <p:sldId id="594" r:id="rId12"/>
    <p:sldId id="567" r:id="rId13"/>
    <p:sldId id="536" r:id="rId14"/>
    <p:sldId id="541" r:id="rId15"/>
    <p:sldId id="544" r:id="rId16"/>
    <p:sldId id="514" r:id="rId17"/>
    <p:sldId id="570" r:id="rId18"/>
    <p:sldId id="563" r:id="rId19"/>
    <p:sldId id="545" r:id="rId20"/>
    <p:sldId id="546" r:id="rId21"/>
    <p:sldId id="597" r:id="rId22"/>
    <p:sldId id="568" r:id="rId23"/>
    <p:sldId id="549" r:id="rId24"/>
    <p:sldId id="551" r:id="rId25"/>
    <p:sldId id="598" r:id="rId26"/>
    <p:sldId id="566" r:id="rId27"/>
    <p:sldId id="552" r:id="rId28"/>
    <p:sldId id="599" r:id="rId29"/>
    <p:sldId id="595" r:id="rId30"/>
    <p:sldId id="565" r:id="rId31"/>
    <p:sldId id="555" r:id="rId32"/>
    <p:sldId id="577" r:id="rId33"/>
    <p:sldId id="590" r:id="rId34"/>
    <p:sldId id="596" r:id="rId35"/>
    <p:sldId id="574" r:id="rId36"/>
    <p:sldId id="592" r:id="rId37"/>
    <p:sldId id="593" r:id="rId38"/>
    <p:sldId id="582" r:id="rId39"/>
    <p:sldId id="576" r:id="rId40"/>
    <p:sldId id="578" r:id="rId41"/>
    <p:sldId id="579" r:id="rId42"/>
    <p:sldId id="580" r:id="rId43"/>
    <p:sldId id="581" r:id="rId44"/>
    <p:sldId id="600" r:id="rId45"/>
    <p:sldId id="583" r:id="rId46"/>
    <p:sldId id="584" r:id="rId47"/>
    <p:sldId id="601" r:id="rId48"/>
    <p:sldId id="585" r:id="rId49"/>
    <p:sldId id="586" r:id="rId50"/>
    <p:sldId id="588" r:id="rId51"/>
    <p:sldId id="602" r:id="rId52"/>
    <p:sldId id="589" r:id="rId53"/>
    <p:sldId id="587" r:id="rId5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FF"/>
    <a:srgbClr val="FFFFCC"/>
    <a:srgbClr val="336600"/>
    <a:srgbClr val="0033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94" autoAdjust="0"/>
    <p:restoredTop sz="95507" autoAdjust="0"/>
  </p:normalViewPr>
  <p:slideViewPr>
    <p:cSldViewPr>
      <p:cViewPr varScale="1">
        <p:scale>
          <a:sx n="91" d="100"/>
          <a:sy n="91" d="100"/>
        </p:scale>
        <p:origin x="798" y="6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2022/1/6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2022/1/6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90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1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39.xml"/><Relationship Id="rId3" Type="http://schemas.openxmlformats.org/officeDocument/2006/relationships/slide" Target="slide6.xml"/><Relationship Id="rId7" Type="http://schemas.openxmlformats.org/officeDocument/2006/relationships/slide" Target="slide11.xml"/><Relationship Id="rId12" Type="http://schemas.openxmlformats.org/officeDocument/2006/relationships/slide" Target="slide2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0.xml"/><Relationship Id="rId11" Type="http://schemas.openxmlformats.org/officeDocument/2006/relationships/slide" Target="slide28.xml"/><Relationship Id="rId5" Type="http://schemas.openxmlformats.org/officeDocument/2006/relationships/slide" Target="slide9.xml"/><Relationship Id="rId10" Type="http://schemas.openxmlformats.org/officeDocument/2006/relationships/slide" Target="slide15.xml"/><Relationship Id="rId4" Type="http://schemas.openxmlformats.org/officeDocument/2006/relationships/slide" Target="slide7.xml"/><Relationship Id="rId9" Type="http://schemas.openxmlformats.org/officeDocument/2006/relationships/slide" Target="slide13.xml"/><Relationship Id="rId14" Type="http://schemas.openxmlformats.org/officeDocument/2006/relationships/slide" Target="slide4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</a:t>
            </a:r>
            <a:r>
              <a:rPr lang="en-US" altLang="ja-JP" dirty="0" smtClean="0"/>
              <a:t>1.9</a:t>
            </a:r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BASE【</a:t>
            </a:r>
            <a:r>
              <a:rPr lang="ja-JP" altLang="en-US" sz="4800" b="1" dirty="0"/>
              <a:t>実習</a:t>
            </a:r>
            <a:r>
              <a:rPr lang="en-US" altLang="ja-JP" sz="4800" b="1" dirty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72000"/>
            <a:ext cx="6528000" cy="3672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 </a:t>
            </a:r>
            <a:r>
              <a:rPr lang="ja-JP" altLang="en-US" dirty="0" smtClean="0"/>
              <a:t>ロールの作成・登録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/>
              <a:t>ロール</a:t>
            </a:r>
            <a:r>
              <a:rPr lang="ja-JP" altLang="en-US" b="1" dirty="0" smtClean="0"/>
              <a:t>の作成・登録をする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 smtClean="0"/>
              <a:t>アクセスを制御するロールを作成・登録します。</a:t>
            </a:r>
            <a:endParaRPr lang="en-US" altLang="ja-JP" sz="1600" dirty="0" smtClean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lang="ja-JP" altLang="en-US" sz="1600" dirty="0" smtClean="0"/>
              <a:t>メニュー： </a:t>
            </a:r>
            <a:r>
              <a:rPr lang="ja-JP" altLang="en-US" sz="1600" b="1" dirty="0" smtClean="0"/>
              <a:t>管理コンソール </a:t>
            </a:r>
            <a:r>
              <a:rPr lang="en-US" altLang="ja-JP" sz="1600" b="1" dirty="0" smtClean="0"/>
              <a:t>&gt; </a:t>
            </a:r>
            <a:r>
              <a:rPr lang="ja-JP" altLang="en-US" sz="1600" b="1" dirty="0" smtClean="0"/>
              <a:t>ロール管理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 smtClean="0"/>
              <a:t>登録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登録開始を押下する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2484000" y="2916000"/>
            <a:ext cx="3456480" cy="136819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577828"/>
              </p:ext>
            </p:extLst>
          </p:nvPr>
        </p:nvGraphicFramePr>
        <p:xfrm>
          <a:off x="2556000" y="2988000"/>
          <a:ext cx="3296621" cy="11778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96621">
                  <a:extLst>
                    <a:ext uri="{9D8B030D-6E8A-4147-A177-3AD203B41FA5}">
                      <a16:colId xmlns:a16="http://schemas.microsoft.com/office/drawing/2014/main" val="3754364112"/>
                    </a:ext>
                  </a:extLst>
                </a:gridCol>
              </a:tblGrid>
              <a:tr h="279467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ロール名称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42761"/>
                  </a:ext>
                </a:extLst>
              </a:tr>
              <a:tr h="127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ロール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512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ロール</a:t>
                      </a:r>
                      <a:r>
                        <a:rPr kumimoji="1" lang="en-US" altLang="ja-JP" sz="1200" dirty="0" smtClean="0"/>
                        <a:t>B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3085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ロール</a:t>
                      </a:r>
                      <a:r>
                        <a:rPr kumimoji="1" lang="en-US" altLang="ja-JP" sz="1200" dirty="0" smtClean="0"/>
                        <a:t>C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551393"/>
                  </a:ext>
                </a:extLst>
              </a:tr>
            </a:tbl>
          </a:graphicData>
        </a:graphic>
      </p:graphicFrame>
      <p:sp>
        <p:nvSpPr>
          <p:cNvPr id="7" name="円形吹き出し 6"/>
          <p:cNvSpPr/>
          <p:nvPr/>
        </p:nvSpPr>
        <p:spPr bwMode="auto">
          <a:xfrm>
            <a:off x="2340000" y="4104000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411" y="4005080"/>
            <a:ext cx="809597" cy="278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92706" y="4094110"/>
            <a:ext cx="754643" cy="632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23660" y="4866030"/>
            <a:ext cx="1151571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ロールの作成・登録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機器一覧</a:t>
              </a:r>
              <a:r>
                <a:rPr lang="en-US" altLang="ja-JP" sz="800" b="1" dirty="0" smtClean="0">
                  <a:latin typeface="+mn-ea"/>
                </a:rPr>
                <a:t>/</a:t>
              </a:r>
              <a:r>
                <a:rPr lang="ja-JP" altLang="en-US" sz="800" b="1" dirty="0" smtClean="0">
                  <a:latin typeface="+mn-ea"/>
                </a:rPr>
                <a:t>オペレーション一覧の登録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アクセス制御の確認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7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55" y="2822358"/>
            <a:ext cx="6407119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 </a:t>
            </a:r>
            <a:r>
              <a:rPr lang="ja-JP" altLang="en-US" dirty="0" smtClean="0"/>
              <a:t>ロール・メニュー紐付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ロールとメニュー情報の紐付を行う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/>
              <a:t>ロールにメニューを紐づけ、アクセス権を付与</a:t>
            </a:r>
            <a:r>
              <a:rPr lang="ja-JP" altLang="en-US" sz="1600" dirty="0" smtClean="0"/>
              <a:t>します。</a:t>
            </a:r>
            <a:endParaRPr lang="en-US" altLang="ja-JP" sz="1600" dirty="0" smtClean="0"/>
          </a:p>
          <a:p>
            <a:pPr indent="0">
              <a:buNone/>
            </a:pP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メニュー： </a:t>
            </a:r>
            <a:r>
              <a:rPr lang="ja-JP" altLang="en-US" sz="1600" b="1" dirty="0" smtClean="0"/>
              <a:t>管理コンソール </a:t>
            </a:r>
            <a:r>
              <a:rPr lang="en-US" altLang="ja-JP" sz="1600" b="1" dirty="0" smtClean="0"/>
              <a:t>&gt; </a:t>
            </a:r>
            <a:r>
              <a:rPr lang="ja-JP" altLang="en-US" sz="1600" b="1" dirty="0" smtClean="0"/>
              <a:t>ロール・メニュー紐付管理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 smtClean="0"/>
          </a:p>
          <a:p>
            <a:pPr marL="180000" lvl="1" indent="0">
              <a:buNone/>
            </a:pPr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50735" y="4013623"/>
            <a:ext cx="4104570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0754" y="4322507"/>
            <a:ext cx="718089" cy="186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4443553" y="4396727"/>
            <a:ext cx="4326118" cy="2088145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58466"/>
              </p:ext>
            </p:extLst>
          </p:nvPr>
        </p:nvGraphicFramePr>
        <p:xfrm>
          <a:off x="4509946" y="4524819"/>
          <a:ext cx="4193332" cy="18335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5200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874821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464767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ロール名称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メニューグループメニュー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紐付</a:t>
                      </a:r>
                      <a:endParaRPr lang="ja-JP" altLang="en-US" sz="1100" b="1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ロール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基本コンソール：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オペレーション一覧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メンテナンス可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456297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ロール</a:t>
                      </a:r>
                      <a:r>
                        <a:rPr kumimoji="1" lang="en-US" altLang="ja-JP" sz="1200" dirty="0" smtClean="0"/>
                        <a:t>B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基本コンソール：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機器一覧</a:t>
                      </a:r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メンテナンス可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ロール</a:t>
                      </a:r>
                      <a:r>
                        <a:rPr kumimoji="1" lang="en-US" altLang="ja-JP" sz="1200" dirty="0" smtClean="0"/>
                        <a:t>C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基本コンソール：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機器一覧</a:t>
                      </a:r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閲覧のみ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5306153"/>
                  </a:ext>
                </a:extLst>
              </a:tr>
            </a:tbl>
          </a:graphicData>
        </a:graphic>
      </p:graphicFrame>
      <p:sp>
        <p:nvSpPr>
          <p:cNvPr id="13" name="円形吹き出し 12"/>
          <p:cNvSpPr/>
          <p:nvPr/>
        </p:nvSpPr>
        <p:spPr bwMode="auto">
          <a:xfrm>
            <a:off x="4292782" y="4370358"/>
            <a:ext cx="301542" cy="312200"/>
          </a:xfrm>
          <a:prstGeom prst="wedgeEllipseCallout">
            <a:avLst>
              <a:gd name="adj1" fmla="val -56164"/>
              <a:gd name="adj2" fmla="val -8948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pSp>
        <p:nvGrpSpPr>
          <p:cNvPr id="23" name="グループ化 22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ロール・メニューの紐付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機器一覧</a:t>
              </a:r>
              <a:r>
                <a:rPr lang="en-US" altLang="ja-JP" sz="800" b="1" dirty="0" smtClean="0">
                  <a:latin typeface="+mn-ea"/>
                </a:rPr>
                <a:t>/</a:t>
              </a:r>
              <a:r>
                <a:rPr lang="ja-JP" altLang="en-US" sz="800" b="1" dirty="0" smtClean="0">
                  <a:latin typeface="+mn-ea"/>
                </a:rPr>
                <a:t>オペレーション一覧の登録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アクセス制御の確認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97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72000"/>
            <a:ext cx="640000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</a:t>
            </a:r>
            <a:r>
              <a:rPr lang="ja-JP" altLang="en-US" dirty="0"/>
              <a:t> </a:t>
            </a:r>
            <a:r>
              <a:rPr lang="ja-JP" altLang="en-US" dirty="0" smtClean="0"/>
              <a:t>ロール・ユーザの紐付　</a:t>
            </a:r>
            <a:endParaRPr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ロールとユーザ情報の紐付を行う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/>
              <a:t>ユーザにロール</a:t>
            </a:r>
            <a:r>
              <a:rPr lang="ja-JP" altLang="en-US" sz="1600" dirty="0" smtClean="0"/>
              <a:t>を紐づけます。</a:t>
            </a:r>
            <a:endParaRPr lang="en-US" altLang="ja-JP" sz="1600" dirty="0" smtClean="0"/>
          </a:p>
          <a:p>
            <a:pPr indent="0">
              <a:buNone/>
            </a:pP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メニュー： </a:t>
            </a:r>
            <a:r>
              <a:rPr lang="ja-JP" altLang="en-US" sz="1600" b="1" dirty="0" smtClean="0"/>
              <a:t>管理コンソール </a:t>
            </a:r>
            <a:r>
              <a:rPr lang="en-US" altLang="ja-JP" sz="1600" b="1" dirty="0" smtClean="0"/>
              <a:t>&gt; </a:t>
            </a:r>
            <a:r>
              <a:rPr lang="ja-JP" altLang="en-US" sz="1600" b="1" dirty="0" smtClean="0"/>
              <a:t>ロール・ユーザ紐付管理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</a:t>
            </a:r>
            <a:r>
              <a:rPr lang="ja-JP" altLang="en-US" sz="1600" dirty="0" smtClean="0"/>
              <a:t>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0959" y="3840922"/>
            <a:ext cx="3516507" cy="1305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6913" y="4405944"/>
            <a:ext cx="754632" cy="175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 bwMode="auto">
          <a:xfrm>
            <a:off x="4837206" y="3696163"/>
            <a:ext cx="3456480" cy="1836001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07722"/>
              </p:ext>
            </p:extLst>
          </p:nvPr>
        </p:nvGraphicFramePr>
        <p:xfrm>
          <a:off x="4937963" y="3743762"/>
          <a:ext cx="3254965" cy="17279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9066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793248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572651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464767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ロール名称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ユーザ</a:t>
                      </a:r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デフォルトアクセス権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ロール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user1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ロール</a:t>
                      </a:r>
                      <a:r>
                        <a:rPr kumimoji="1" lang="en-US" altLang="ja-JP" sz="1200" dirty="0" smtClean="0"/>
                        <a:t>B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user1</a:t>
                      </a:r>
                      <a:endParaRPr kumimoji="1" lang="ja-JP" altLang="en-US" sz="1200" dirty="0" smtClean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ロール</a:t>
                      </a:r>
                      <a:r>
                        <a:rPr kumimoji="1" lang="en-US" altLang="ja-JP" sz="1200" dirty="0" smtClean="0"/>
                        <a:t>B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user2</a:t>
                      </a:r>
                      <a:endParaRPr kumimoji="1" lang="ja-JP" altLang="en-US" sz="1200" dirty="0" smtClean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734646659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ロール</a:t>
                      </a:r>
                      <a:r>
                        <a:rPr kumimoji="1" lang="en-US" altLang="ja-JP" sz="1200" dirty="0" smtClean="0"/>
                        <a:t>C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user3</a:t>
                      </a:r>
                      <a:endParaRPr kumimoji="1" lang="ja-JP" altLang="en-US" sz="1200" dirty="0" smtClean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5306153"/>
                  </a:ext>
                </a:extLst>
              </a:tr>
            </a:tbl>
          </a:graphicData>
        </a:graphic>
      </p:graphicFrame>
      <p:sp>
        <p:nvSpPr>
          <p:cNvPr id="11" name="円形吹き出し 10"/>
          <p:cNvSpPr/>
          <p:nvPr/>
        </p:nvSpPr>
        <p:spPr bwMode="auto">
          <a:xfrm>
            <a:off x="4557675" y="4017603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22" name="角丸四角形 21"/>
          <p:cNvSpPr/>
          <p:nvPr/>
        </p:nvSpPr>
        <p:spPr bwMode="auto">
          <a:xfrm>
            <a:off x="487405" y="5575405"/>
            <a:ext cx="4601635" cy="877784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「デフォルトアクセス権」欄で「●」を設定することにより、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新規データを登録するときのデフォルトに設定されるロール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（アクセス許可ロール）となります。</a:t>
            </a:r>
            <a:endParaRPr lang="en-US" altLang="ja-JP" sz="1200" dirty="0" smtClean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83467" y="5453141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5" name="正方形/長方形 24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機器一覧</a:t>
              </a:r>
              <a:r>
                <a:rPr lang="en-US" altLang="ja-JP" sz="800" b="1" dirty="0" smtClean="0">
                  <a:latin typeface="+mn-ea"/>
                </a:rPr>
                <a:t>/</a:t>
              </a:r>
              <a:r>
                <a:rPr lang="ja-JP" altLang="en-US" sz="800" b="1" dirty="0" smtClean="0">
                  <a:latin typeface="+mn-ea"/>
                </a:rPr>
                <a:t>オペレーション一覧の登録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アクセス制御の確認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4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3318867"/>
            <a:ext cx="5937708" cy="317903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2.7</a:t>
            </a:r>
            <a:r>
              <a:rPr lang="ja-JP" altLang="en-US" dirty="0"/>
              <a:t> </a:t>
            </a:r>
            <a:r>
              <a:rPr kumimoji="1" lang="ja-JP" altLang="en-US" dirty="0" smtClean="0"/>
              <a:t>機器一覧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オペレーション一覧の登録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administrator</a:t>
            </a:r>
            <a:r>
              <a:rPr lang="ja-JP" altLang="en-US" b="1" dirty="0"/>
              <a:t>で</a:t>
            </a:r>
            <a:r>
              <a:rPr kumimoji="1" lang="ja-JP" altLang="en-US" b="1" dirty="0" smtClean="0"/>
              <a:t>機器一覧を登録</a:t>
            </a:r>
            <a:endParaRPr kumimoji="1" lang="en-US" altLang="ja-JP" b="1" dirty="0" smtClean="0"/>
          </a:p>
          <a:p>
            <a:pPr indent="0">
              <a:buNone/>
            </a:pPr>
            <a:r>
              <a:rPr kumimoji="1" lang="ja-JP" altLang="en-US" sz="1600" dirty="0" smtClean="0"/>
              <a:t>各ユーザのアクセス権</a:t>
            </a:r>
            <a:r>
              <a:rPr lang="ja-JP" altLang="en-US" sz="1600" dirty="0" smtClean="0"/>
              <a:t>の確認を行うために、機器一覧を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件登録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します。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全てのユーザで確認していただくために、アクセス許可ロールは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設定</a:t>
            </a:r>
            <a:r>
              <a:rPr kumimoji="1" lang="ja-JP" altLang="en-US" sz="1600" dirty="0" smtClean="0"/>
              <a:t>しません。</a:t>
            </a:r>
            <a:endParaRPr kumimoji="1" lang="en-US" altLang="ja-JP" sz="1600" dirty="0" smtClean="0"/>
          </a:p>
          <a:p>
            <a:pPr indent="0">
              <a:buNone/>
            </a:pPr>
            <a:r>
              <a:rPr kumimoji="1" lang="ja-JP" altLang="en-US" sz="1600" dirty="0" smtClean="0"/>
              <a:t>メニュー： </a:t>
            </a:r>
            <a:r>
              <a:rPr kumimoji="1" lang="ja-JP" altLang="en-US" sz="1600" b="1" dirty="0" smtClean="0"/>
              <a:t>基本コンソール </a:t>
            </a:r>
            <a:r>
              <a:rPr kumimoji="1" lang="en-US" altLang="ja-JP" sz="1600" b="1" dirty="0" smtClean="0"/>
              <a:t>&gt; </a:t>
            </a:r>
            <a:r>
              <a:rPr kumimoji="1" lang="ja-JP" altLang="en-US" sz="1600" b="1" dirty="0" smtClean="0"/>
              <a:t>機器一覧</a:t>
            </a:r>
            <a:endParaRPr kumimoji="1"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indent="0">
              <a:buNone/>
            </a:pPr>
            <a:endParaRPr kumimoji="1" lang="ja-JP" altLang="en-US" sz="16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11774" y="4303664"/>
            <a:ext cx="2064067" cy="1013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 bwMode="auto">
          <a:xfrm>
            <a:off x="3100826" y="5166597"/>
            <a:ext cx="5375025" cy="930389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620126"/>
              </p:ext>
            </p:extLst>
          </p:nvPr>
        </p:nvGraphicFramePr>
        <p:xfrm>
          <a:off x="3200393" y="5256620"/>
          <a:ext cx="5203152" cy="7499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7398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907320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2088434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464767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HW</a:t>
                      </a:r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機器種別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ホスト名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IP</a:t>
                      </a:r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アドレス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28513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SV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（任意のホスト名）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（任意の</a:t>
                      </a:r>
                      <a:r>
                        <a:rPr kumimoji="1" lang="en-US" altLang="ja-JP" sz="1200" dirty="0" smtClean="0"/>
                        <a:t>IP</a:t>
                      </a:r>
                      <a:r>
                        <a:rPr kumimoji="1" lang="ja-JP" altLang="en-US" sz="1200" dirty="0" smtClean="0"/>
                        <a:t>アドレス）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</a:tbl>
          </a:graphicData>
        </a:graphic>
      </p:graphicFrame>
      <p:sp>
        <p:nvSpPr>
          <p:cNvPr id="6" name="円形吹き出し 5"/>
          <p:cNvSpPr/>
          <p:nvPr/>
        </p:nvSpPr>
        <p:spPr bwMode="auto">
          <a:xfrm>
            <a:off x="2950055" y="4946531"/>
            <a:ext cx="301542" cy="312200"/>
          </a:xfrm>
          <a:prstGeom prst="wedgeEllipseCallout">
            <a:avLst>
              <a:gd name="adj1" fmla="val 694"/>
              <a:gd name="adj2" fmla="val -7727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pSp>
        <p:nvGrpSpPr>
          <p:cNvPr id="17" name="グループ化 16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18" name="正方形/長方形 17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機器一覧</a:t>
              </a:r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/</a:t>
              </a:r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オペレーション一覧の登録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アクセス制御の確認</a:t>
              </a:r>
              <a:endParaRPr lang="ja-JP" altLang="en-US" sz="800" b="1" dirty="0">
                <a:latin typeface="+mn-ea"/>
              </a:endParaRPr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314999" y="3861060"/>
            <a:ext cx="656501" cy="216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004060" y="3318867"/>
            <a:ext cx="1220470" cy="284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402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3319684"/>
            <a:ext cx="5734779" cy="32222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2.7</a:t>
            </a:r>
            <a:r>
              <a:rPr lang="ja-JP" altLang="en-US" dirty="0"/>
              <a:t> </a:t>
            </a:r>
            <a:r>
              <a:rPr lang="ja-JP" altLang="en-US" dirty="0" smtClean="0"/>
              <a:t>機器</a:t>
            </a:r>
            <a:r>
              <a:rPr lang="ja-JP" altLang="en-US" dirty="0"/>
              <a:t>一覧</a:t>
            </a:r>
            <a:r>
              <a:rPr lang="en-US" altLang="ja-JP" dirty="0"/>
              <a:t>/</a:t>
            </a:r>
            <a:r>
              <a:rPr lang="ja-JP" altLang="en-US" dirty="0"/>
              <a:t>オペレーション一覧の登録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administrator</a:t>
            </a:r>
            <a:r>
              <a:rPr lang="ja-JP" altLang="en-US" b="1" dirty="0" smtClean="0"/>
              <a:t>で新規オペレーションを登録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 smtClean="0"/>
              <a:t>各ユーザのアクセス権の</a:t>
            </a:r>
            <a:r>
              <a:rPr lang="ja-JP" altLang="en-US" sz="1600" dirty="0"/>
              <a:t>確認を行うために</a:t>
            </a:r>
            <a:r>
              <a:rPr lang="ja-JP" altLang="en-US" sz="1600" dirty="0" smtClean="0"/>
              <a:t>、オペレーションを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登録</a:t>
            </a:r>
            <a:r>
              <a:rPr lang="ja-JP" altLang="en-US" sz="1600" dirty="0"/>
              <a:t>します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/>
              <a:t>全ての</a:t>
            </a:r>
            <a:r>
              <a:rPr lang="ja-JP" altLang="en-US" sz="1600" dirty="0" smtClean="0"/>
              <a:t>ユーザで確認</a:t>
            </a:r>
            <a:r>
              <a:rPr lang="ja-JP" altLang="en-US" sz="1600" dirty="0"/>
              <a:t>していただくために、アクセス許可ロールは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設定しません</a:t>
            </a:r>
            <a:r>
              <a:rPr lang="ja-JP" altLang="en-US" sz="1600" dirty="0" smtClean="0"/>
              <a:t>。</a:t>
            </a:r>
            <a:endParaRPr lang="en-US" altLang="ja-JP" sz="1600" dirty="0"/>
          </a:p>
          <a:p>
            <a:pPr indent="0">
              <a:buNone/>
            </a:pPr>
            <a:r>
              <a:rPr kumimoji="1" lang="ja-JP" altLang="en-US" sz="1600" dirty="0" smtClean="0"/>
              <a:t>メニュー： </a:t>
            </a:r>
            <a:r>
              <a:rPr kumimoji="1" lang="ja-JP" altLang="en-US" sz="1600" b="1" dirty="0" smtClean="0"/>
              <a:t>基本コンソール  </a:t>
            </a:r>
            <a:r>
              <a:rPr kumimoji="1" lang="en-US" altLang="ja-JP" sz="1600" b="1" dirty="0" smtClean="0"/>
              <a:t>&gt; </a:t>
            </a:r>
            <a:r>
              <a:rPr kumimoji="1" lang="ja-JP" altLang="en-US" sz="1600" b="1" dirty="0" smtClean="0"/>
              <a:t>オペレーション一覧</a:t>
            </a:r>
            <a:endParaRPr kumimoji="1"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4000" y="4005080"/>
            <a:ext cx="647500" cy="216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15521" y="4365129"/>
            <a:ext cx="1624752" cy="5555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18555" y="5009366"/>
            <a:ext cx="783744" cy="219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 bwMode="auto">
          <a:xfrm>
            <a:off x="3005971" y="4526602"/>
            <a:ext cx="3564116" cy="1278916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88806"/>
              </p:ext>
            </p:extLst>
          </p:nvPr>
        </p:nvGraphicFramePr>
        <p:xfrm>
          <a:off x="3084286" y="4609200"/>
          <a:ext cx="3378165" cy="10963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6021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2062144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</a:tblGrid>
              <a:tr h="464767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オペレーション名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実施予定日時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OP1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（任意でご入力ください）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OP2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（任意でご入力ください）</a:t>
                      </a:r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</a:tbl>
          </a:graphicData>
        </a:graphic>
      </p:graphicFrame>
      <p:sp>
        <p:nvSpPr>
          <p:cNvPr id="14" name="円形吹き出し 13"/>
          <p:cNvSpPr/>
          <p:nvPr/>
        </p:nvSpPr>
        <p:spPr bwMode="auto">
          <a:xfrm>
            <a:off x="2789955" y="4439800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pSp>
        <p:nvGrpSpPr>
          <p:cNvPr id="20" name="グループ化 19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機器一覧</a:t>
              </a:r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/</a:t>
              </a:r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オペレーション一覧の登録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アクセス制御の確認</a:t>
              </a:r>
              <a:endParaRPr lang="ja-JP" altLang="en-US" sz="800" b="1" dirty="0">
                <a:latin typeface="+mn-ea"/>
              </a:endParaRPr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4788029" y="3325998"/>
            <a:ext cx="1270749" cy="247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90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261612"/>
            <a:ext cx="690841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2.8</a:t>
            </a:r>
            <a:r>
              <a:rPr lang="ja-JP" altLang="en-US" dirty="0"/>
              <a:t> </a:t>
            </a:r>
            <a:r>
              <a:rPr lang="ja-JP" altLang="en-US" dirty="0" smtClean="0"/>
              <a:t>アクセス制御の確認</a:t>
            </a:r>
            <a:r>
              <a:rPr lang="en-US" altLang="ja-JP" dirty="0" smtClean="0"/>
              <a:t>(1/12)</a:t>
            </a:r>
            <a:r>
              <a:rPr lang="ja-JP" altLang="en-US" dirty="0"/>
              <a:t>　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再ログイン実施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 smtClean="0"/>
              <a:t>ログアウト</a:t>
            </a:r>
            <a:r>
              <a:rPr lang="ja-JP" altLang="en-US" sz="1600" dirty="0"/>
              <a:t>し</a:t>
            </a:r>
            <a:r>
              <a:rPr lang="ja-JP" altLang="en-US" sz="1600" dirty="0" smtClean="0"/>
              <a:t>、</a:t>
            </a:r>
            <a:r>
              <a:rPr lang="en-US" altLang="ja-JP" sz="1600" dirty="0" smtClean="0"/>
              <a:t>2.3</a:t>
            </a:r>
            <a:r>
              <a:rPr lang="ja-JP" altLang="en-US" sz="1600" dirty="0" smtClean="0"/>
              <a:t>で作成した「ユーザ名」と「ログイン</a:t>
            </a:r>
            <a:r>
              <a:rPr lang="en-US" altLang="ja-JP" sz="1600" dirty="0" smtClean="0"/>
              <a:t>PW</a:t>
            </a:r>
            <a:r>
              <a:rPr lang="ja-JP" altLang="en-US" sz="1600" dirty="0" smtClean="0"/>
              <a:t>」で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再ログインしましょう。</a:t>
            </a:r>
            <a:endParaRPr lang="en-US" altLang="ja-JP" sz="1600" dirty="0"/>
          </a:p>
        </p:txBody>
      </p:sp>
      <p:sp>
        <p:nvSpPr>
          <p:cNvPr id="34" name="角丸四角形 33"/>
          <p:cNvSpPr/>
          <p:nvPr/>
        </p:nvSpPr>
        <p:spPr bwMode="auto">
          <a:xfrm>
            <a:off x="2987293" y="3212970"/>
            <a:ext cx="1584220" cy="536613"/>
          </a:xfrm>
          <a:prstGeom prst="roundRect">
            <a:avLst>
              <a:gd name="adj" fmla="val 10561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4288666" y="4014150"/>
            <a:ext cx="2943744" cy="160185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4166078" y="3779335"/>
            <a:ext cx="301542" cy="312200"/>
          </a:xfrm>
          <a:prstGeom prst="wedgeEllipseCallout">
            <a:avLst>
              <a:gd name="adj1" fmla="val -52701"/>
              <a:gd name="adj2" fmla="val -6816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067360"/>
              </p:ext>
            </p:extLst>
          </p:nvPr>
        </p:nvGraphicFramePr>
        <p:xfrm>
          <a:off x="4425650" y="4059594"/>
          <a:ext cx="2701906" cy="14671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1906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</a:tblGrid>
              <a:tr h="366777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ログイン</a:t>
                      </a:r>
                      <a:r>
                        <a:rPr kumimoji="1" lang="en-US" altLang="ja-JP" sz="1200" dirty="0" smtClean="0"/>
                        <a:t>ID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341450474"/>
                  </a:ext>
                </a:extLst>
              </a:tr>
              <a:tr h="36677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user1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66777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</a:rPr>
                        <a:t>パスワード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66777"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スライド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2.3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で作成したログイン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PW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3319"/>
                  </a:ext>
                </a:extLst>
              </a:tr>
            </a:tbl>
          </a:graphicData>
        </a:graphic>
      </p:graphicFrame>
      <p:grpSp>
        <p:nvGrpSpPr>
          <p:cNvPr id="36" name="グループ化 35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6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301410"/>
            <a:ext cx="6917852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2.8</a:t>
            </a:r>
            <a:r>
              <a:rPr lang="ja-JP" altLang="en-US" dirty="0"/>
              <a:t> </a:t>
            </a:r>
            <a:r>
              <a:rPr lang="ja-JP" altLang="en-US" dirty="0" smtClean="0"/>
              <a:t>アクセス制限の確認</a:t>
            </a:r>
            <a:r>
              <a:rPr lang="en-US" altLang="ja-JP" dirty="0" smtClean="0"/>
              <a:t>(2/12) </a:t>
            </a:r>
            <a:r>
              <a:rPr lang="ja-JP" altLang="en-US" dirty="0" smtClean="0"/>
              <a:t>　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新パスワード設定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 smtClean="0"/>
              <a:t>初回ログイン時は、パスワード変更を要求されますので、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新パスワードを設定しましょう。</a:t>
            </a:r>
            <a:endParaRPr lang="en-US" altLang="ja-JP" dirty="0"/>
          </a:p>
          <a:p>
            <a:pPr indent="0">
              <a:buNone/>
            </a:pPr>
            <a:r>
              <a:rPr lang="en-US" altLang="ja-JP" sz="1600" dirty="0" smtClean="0"/>
              <a:t>user1</a:t>
            </a:r>
            <a:r>
              <a:rPr lang="ja-JP" altLang="en-US" sz="1600" dirty="0" smtClean="0"/>
              <a:t>同様に、</a:t>
            </a:r>
            <a:r>
              <a:rPr lang="en-US" altLang="ja-JP" sz="1600" dirty="0" smtClean="0"/>
              <a:t>user2</a:t>
            </a:r>
            <a:r>
              <a:rPr lang="ja-JP" altLang="en-US" sz="1600" dirty="0" smtClean="0"/>
              <a:t>～</a:t>
            </a:r>
            <a:r>
              <a:rPr lang="en-US" altLang="ja-JP" sz="1600" dirty="0" smtClean="0"/>
              <a:t>user4</a:t>
            </a:r>
            <a:r>
              <a:rPr lang="ja-JP" altLang="en-US" sz="1600" dirty="0" smtClean="0"/>
              <a:t>も設定しましょう。</a:t>
            </a:r>
            <a:endParaRPr lang="en-US" altLang="ja-JP" sz="1600" dirty="0" smtClean="0"/>
          </a:p>
        </p:txBody>
      </p:sp>
      <p:sp>
        <p:nvSpPr>
          <p:cNvPr id="21" name="角丸四角形 20"/>
          <p:cNvSpPr/>
          <p:nvPr/>
        </p:nvSpPr>
        <p:spPr bwMode="auto">
          <a:xfrm>
            <a:off x="2844000" y="3492000"/>
            <a:ext cx="1800737" cy="71820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4807820" y="3851103"/>
            <a:ext cx="2932620" cy="2646797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48141"/>
              </p:ext>
            </p:extLst>
          </p:nvPr>
        </p:nvGraphicFramePr>
        <p:xfrm>
          <a:off x="4901841" y="3944042"/>
          <a:ext cx="2701906" cy="2465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1906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</a:tblGrid>
              <a:tr h="308236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ログイン</a:t>
                      </a:r>
                      <a:r>
                        <a:rPr kumimoji="1" lang="en-US" altLang="ja-JP" sz="1200" dirty="0" smtClean="0"/>
                        <a:t>ID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341450474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user1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</a:rPr>
                        <a:t>旧パスワード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スライド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2.3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で作成したログイン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PW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3319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</a:rPr>
                        <a:t>新パスワード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045947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（任意でご入力下さい）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835358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</a:rPr>
                        <a:t>新パスワード（再入力）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25257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（任意でご入力下さい）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726831"/>
                  </a:ext>
                </a:extLst>
              </a:tr>
            </a:tbl>
          </a:graphicData>
        </a:graphic>
      </p:graphicFrame>
      <p:sp>
        <p:nvSpPr>
          <p:cNvPr id="25" name="円形吹き出し 24"/>
          <p:cNvSpPr/>
          <p:nvPr/>
        </p:nvSpPr>
        <p:spPr bwMode="auto">
          <a:xfrm>
            <a:off x="4646828" y="3851103"/>
            <a:ext cx="301542" cy="312200"/>
          </a:xfrm>
          <a:prstGeom prst="wedgeEllipseCallout">
            <a:avLst>
              <a:gd name="adj1" fmla="val -52701"/>
              <a:gd name="adj2" fmla="val -6816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pSp>
        <p:nvGrpSpPr>
          <p:cNvPr id="34" name="グループ化 33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5" name="正方形/長方形 34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6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52" y="2775364"/>
            <a:ext cx="6400000" cy="3600000"/>
          </a:xfrm>
          <a:prstGeom prst="rect">
            <a:avLst/>
          </a:prstGeom>
        </p:spPr>
      </p:pic>
      <p:sp>
        <p:nvSpPr>
          <p:cNvPr id="29" name="角丸四角形 28"/>
          <p:cNvSpPr/>
          <p:nvPr/>
        </p:nvSpPr>
        <p:spPr bwMode="auto">
          <a:xfrm>
            <a:off x="3863575" y="3881132"/>
            <a:ext cx="5064247" cy="1246217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2.8</a:t>
            </a:r>
            <a:r>
              <a:rPr lang="ja-JP" altLang="en-US" dirty="0"/>
              <a:t> </a:t>
            </a:r>
            <a:r>
              <a:rPr lang="ja-JP" altLang="en-US" dirty="0" smtClean="0"/>
              <a:t>アクセス制御の確認</a:t>
            </a:r>
            <a:r>
              <a:rPr lang="en-US" altLang="ja-JP" dirty="0" smtClean="0"/>
              <a:t>(3/12)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user1</a:t>
            </a:r>
            <a:r>
              <a:rPr kumimoji="1" lang="ja-JP" altLang="en-US" b="1" dirty="0" smtClean="0"/>
              <a:t>の</a:t>
            </a:r>
            <a:r>
              <a:rPr lang="ja-JP" altLang="en-US" b="1" dirty="0" smtClean="0"/>
              <a:t>アクセス制御を確認する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user</a:t>
            </a:r>
            <a:r>
              <a:rPr lang="ja-JP" altLang="en-US" sz="1600" dirty="0" smtClean="0"/>
              <a:t>１でログインし、アクセス権の確認をしましょう。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 smtClean="0"/>
              <a:t>ログイン</a:t>
            </a:r>
            <a:r>
              <a:rPr lang="en-US" altLang="ja-JP" sz="1600" dirty="0" smtClean="0"/>
              <a:t>ID</a:t>
            </a:r>
            <a:r>
              <a:rPr lang="ja-JP" altLang="en-US" sz="1600" dirty="0"/>
              <a:t>：</a:t>
            </a:r>
            <a:r>
              <a:rPr lang="en-US" altLang="ja-JP" sz="1600" dirty="0" smtClean="0"/>
              <a:t>user1</a:t>
            </a:r>
            <a:r>
              <a:rPr lang="ja-JP" altLang="en-US" sz="1600" dirty="0" err="1" smtClean="0"/>
              <a:t>、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ログインユーザ：テスト用１が表示されて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/>
              <a:t>　 </a:t>
            </a:r>
            <a:r>
              <a:rPr lang="ja-JP" altLang="en-US" sz="1600" dirty="0" smtClean="0"/>
              <a:t> いることを確認する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 startAt="2"/>
            </a:pPr>
            <a:r>
              <a:rPr lang="ja-JP" altLang="en-US" sz="1600" dirty="0" smtClean="0"/>
              <a:t>ロールボタンを押下し、「ロール</a:t>
            </a:r>
            <a:r>
              <a:rPr lang="en-US" altLang="ja-JP" sz="1600" dirty="0" smtClean="0"/>
              <a:t>A</a:t>
            </a:r>
            <a:r>
              <a:rPr lang="ja-JP" altLang="en-US" sz="1600" dirty="0" smtClean="0"/>
              <a:t>」「ロール</a:t>
            </a:r>
            <a:r>
              <a:rPr lang="en-US" altLang="ja-JP" sz="1600" dirty="0" smtClean="0"/>
              <a:t>B</a:t>
            </a:r>
            <a:r>
              <a:rPr lang="ja-JP" altLang="en-US" sz="1600" dirty="0" smtClean="0"/>
              <a:t>」が表示され</a:t>
            </a:r>
            <a:r>
              <a:rPr lang="ja-JP" altLang="en-US" sz="1600" dirty="0"/>
              <a:t>る</a:t>
            </a:r>
            <a:endParaRPr lang="en-US" altLang="ja-JP" sz="1600" dirty="0" smtClean="0"/>
          </a:p>
          <a:p>
            <a:pPr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  </a:t>
            </a:r>
            <a:r>
              <a:rPr lang="ja-JP" altLang="en-US" sz="1600" dirty="0" smtClean="0"/>
              <a:t>ことを確認する</a:t>
            </a:r>
            <a:endParaRPr lang="en-US" altLang="ja-JP" sz="1600" dirty="0" smtClean="0"/>
          </a:p>
          <a:p>
            <a:pPr indent="0">
              <a:buNone/>
            </a:pPr>
            <a:endParaRPr kumimoji="1" lang="en-US" altLang="ja-JP" sz="16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358" y="4035585"/>
            <a:ext cx="4896680" cy="994062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5436120" y="2766101"/>
            <a:ext cx="134253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 bwMode="auto">
          <a:xfrm>
            <a:off x="487405" y="5575405"/>
            <a:ext cx="4601635" cy="877784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「ロール」ボタンを押下すると、ログインしたユーザに紐づいた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ロールを確認することができます。</a:t>
            </a:r>
            <a:endParaRPr lang="en-US" altLang="ja-JP" sz="1200" dirty="0" smtClean="0"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83467" y="5453141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0" name="円形吹き出し 29"/>
          <p:cNvSpPr/>
          <p:nvPr/>
        </p:nvSpPr>
        <p:spPr bwMode="auto">
          <a:xfrm>
            <a:off x="6477110" y="3180145"/>
            <a:ext cx="301542" cy="312200"/>
          </a:xfrm>
          <a:prstGeom prst="wedgeEllipseCallout">
            <a:avLst>
              <a:gd name="adj1" fmla="val -78275"/>
              <a:gd name="adj2" fmla="val -6202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3755448" y="3815635"/>
            <a:ext cx="301542" cy="312200"/>
          </a:xfrm>
          <a:prstGeom prst="wedgeEllipseCallout">
            <a:avLst>
              <a:gd name="adj1" fmla="val 542822"/>
              <a:gd name="adj2" fmla="val -29845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75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0" y="2556000"/>
            <a:ext cx="6407119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2.8</a:t>
            </a:r>
            <a:r>
              <a:rPr lang="ja-JP" altLang="en-US" dirty="0"/>
              <a:t> </a:t>
            </a:r>
            <a:r>
              <a:rPr lang="ja-JP" altLang="en-US" dirty="0" smtClean="0"/>
              <a:t>アクセス制御の確認</a:t>
            </a:r>
            <a:r>
              <a:rPr lang="en-US" altLang="ja-JP" dirty="0" smtClean="0"/>
              <a:t>(4/12)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user1</a:t>
            </a:r>
            <a:r>
              <a:rPr lang="ja-JP" altLang="en-US" b="1" dirty="0" smtClean="0"/>
              <a:t>のアクセス制御を確認をする</a:t>
            </a:r>
            <a:endParaRPr lang="en-US" altLang="ja-JP" b="1" dirty="0" smtClean="0"/>
          </a:p>
          <a:p>
            <a:pPr indent="0">
              <a:buNone/>
            </a:pPr>
            <a:r>
              <a:rPr lang="en-US" altLang="ja-JP" sz="1600" dirty="0"/>
              <a:t>user</a:t>
            </a:r>
            <a:r>
              <a:rPr lang="ja-JP" altLang="en-US" sz="1600" dirty="0"/>
              <a:t>１でログインし、アクセス権の確認をしましょう</a:t>
            </a:r>
            <a:r>
              <a:rPr lang="ja-JP" altLang="en-US" sz="1600" dirty="0" smtClean="0"/>
              <a:t>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メニュー： </a:t>
            </a:r>
            <a:r>
              <a:rPr lang="ja-JP" altLang="en-US" sz="1600" b="1" dirty="0"/>
              <a:t>基本コンソール</a:t>
            </a:r>
            <a:r>
              <a:rPr lang="en-US" altLang="ja-JP" sz="1600" b="1" dirty="0"/>
              <a:t> &gt; </a:t>
            </a:r>
            <a:r>
              <a:rPr lang="ja-JP" altLang="en-US" sz="1600" b="1" dirty="0" smtClean="0"/>
              <a:t>機器</a:t>
            </a:r>
            <a:r>
              <a:rPr lang="ja-JP" altLang="en-US" sz="1600" b="1" dirty="0"/>
              <a:t>一</a:t>
            </a:r>
            <a:r>
              <a:rPr lang="ja-JP" altLang="en-US" sz="1600" b="1" dirty="0" smtClean="0"/>
              <a:t>覧 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表示フィルタ　</a:t>
            </a:r>
            <a:r>
              <a:rPr lang="en-US" altLang="ja-JP" sz="1600" dirty="0"/>
              <a:t>&gt;</a:t>
            </a:r>
            <a:r>
              <a:rPr lang="ja-JP" altLang="en-US" sz="1600" dirty="0"/>
              <a:t> </a:t>
            </a:r>
            <a:r>
              <a:rPr lang="ja-JP" altLang="en-US" sz="1600" dirty="0" smtClean="0"/>
              <a:t>フィルタを押下する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 smtClean="0"/>
              <a:t>機器一覧が表示され編集できることを確認する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59541" y="4777637"/>
            <a:ext cx="5328740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線吹き出し 1 (枠付き) 5"/>
          <p:cNvSpPr/>
          <p:nvPr/>
        </p:nvSpPr>
        <p:spPr bwMode="auto">
          <a:xfrm>
            <a:off x="3827234" y="5489992"/>
            <a:ext cx="3744520" cy="504070"/>
          </a:xfrm>
          <a:prstGeom prst="borderCallout1">
            <a:avLst>
              <a:gd name="adj1" fmla="val 42937"/>
              <a:gd name="adj2" fmla="val 289"/>
              <a:gd name="adj3" fmla="val -22198"/>
              <a:gd name="adj4" fmla="val -25767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紐付設定を「</a:t>
            </a:r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メンテナンス可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」にした場合、編集が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可能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になります。（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  <a:hlinkClick r:id="rId3" action="ppaction://hlinksldjump"/>
              </a:rPr>
              <a:t>スライド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  <a:hlinkClick r:id="rId3" action="ppaction://hlinksldjump"/>
              </a:rPr>
              <a:t>22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  <a:hlinkClick r:id="rId3" action="ppaction://hlinksldjump"/>
              </a:rPr>
              <a:t>で説明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）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11613" y="4081924"/>
            <a:ext cx="759536" cy="211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4" name="円形吹き出し 23"/>
          <p:cNvSpPr/>
          <p:nvPr/>
        </p:nvSpPr>
        <p:spPr bwMode="auto">
          <a:xfrm>
            <a:off x="2166705" y="3791710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1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2015934" y="4535970"/>
            <a:ext cx="301542" cy="312200"/>
          </a:xfrm>
          <a:prstGeom prst="wedgeEllipseCallout">
            <a:avLst>
              <a:gd name="adj1" fmla="val -63661"/>
              <a:gd name="adj2" fmla="val 6946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559588"/>
            <a:ext cx="6379045" cy="358422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2.8</a:t>
            </a:r>
            <a:r>
              <a:rPr lang="ja-JP" altLang="en-US" dirty="0"/>
              <a:t> </a:t>
            </a:r>
            <a:r>
              <a:rPr lang="ja-JP" altLang="en-US" dirty="0" smtClean="0"/>
              <a:t>アクセス制御の確認</a:t>
            </a:r>
            <a:r>
              <a:rPr lang="en-US" altLang="ja-JP" dirty="0" smtClean="0"/>
              <a:t>(5/12)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user1</a:t>
            </a:r>
            <a:r>
              <a:rPr kumimoji="1" lang="ja-JP" altLang="en-US" b="1" dirty="0" smtClean="0"/>
              <a:t>の</a:t>
            </a:r>
            <a:r>
              <a:rPr lang="ja-JP" altLang="en-US" b="1" dirty="0" smtClean="0"/>
              <a:t>アクセス制御を確認する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user</a:t>
            </a:r>
            <a:r>
              <a:rPr lang="ja-JP" altLang="en-US" sz="1600" dirty="0" smtClean="0"/>
              <a:t>１でログインし、アクセス権の確認をしましょう。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メニュー： </a:t>
            </a:r>
            <a:r>
              <a:rPr lang="ja-JP" altLang="en-US" sz="1600" b="1" dirty="0" smtClean="0"/>
              <a:t>基本コンソール</a:t>
            </a:r>
            <a:r>
              <a:rPr lang="en-US" altLang="ja-JP" sz="1600" b="1" dirty="0"/>
              <a:t> </a:t>
            </a:r>
            <a:r>
              <a:rPr lang="en-US" altLang="ja-JP" sz="1600" b="1" dirty="0" smtClean="0"/>
              <a:t>&gt; </a:t>
            </a:r>
            <a:r>
              <a:rPr lang="ja-JP" altLang="en-US" sz="1600" b="1" dirty="0" smtClean="0"/>
              <a:t>オペレーション一覧 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 smtClean="0"/>
              <a:t>表示フィルタ　</a:t>
            </a:r>
            <a:r>
              <a:rPr lang="en-US" altLang="ja-JP" sz="1600" dirty="0" smtClean="0"/>
              <a:t>&gt;</a:t>
            </a:r>
            <a:r>
              <a:rPr lang="ja-JP" altLang="en-US" sz="1600" dirty="0"/>
              <a:t> </a:t>
            </a:r>
            <a:r>
              <a:rPr lang="ja-JP" altLang="en-US" sz="1600" dirty="0" smtClean="0"/>
              <a:t>フィルタを押下する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OP</a:t>
            </a:r>
            <a:r>
              <a:rPr lang="en-US" altLang="ja-JP" sz="1600" dirty="0"/>
              <a:t>1</a:t>
            </a:r>
            <a:r>
              <a:rPr lang="en-US" altLang="ja-JP" sz="1600" dirty="0" smtClean="0"/>
              <a:t>,OP2</a:t>
            </a:r>
            <a:r>
              <a:rPr lang="ja-JP" altLang="en-US" sz="1600" dirty="0" smtClean="0"/>
              <a:t>が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表示され、編集できることを確認する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 smtClean="0"/>
          </a:p>
          <a:p>
            <a:pPr indent="0">
              <a:buNone/>
            </a:pPr>
            <a:endParaRPr kumimoji="1" lang="en-US" altLang="ja-JP" sz="16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57443" y="4611067"/>
            <a:ext cx="2760765" cy="477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88963" y="3924786"/>
            <a:ext cx="852257" cy="147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円形吹き出し 11"/>
          <p:cNvSpPr/>
          <p:nvPr/>
        </p:nvSpPr>
        <p:spPr bwMode="auto">
          <a:xfrm>
            <a:off x="2018142" y="3768686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 smtClean="0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3838551" y="4584405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8" name="線吹き出し 1 (枠付き) 17"/>
          <p:cNvSpPr/>
          <p:nvPr/>
        </p:nvSpPr>
        <p:spPr bwMode="auto">
          <a:xfrm>
            <a:off x="4241502" y="5041743"/>
            <a:ext cx="3744520" cy="504070"/>
          </a:xfrm>
          <a:prstGeom prst="borderCallout1">
            <a:avLst>
              <a:gd name="adj1" fmla="val 42937"/>
              <a:gd name="adj2" fmla="val 289"/>
              <a:gd name="adj3" fmla="val 6215"/>
              <a:gd name="adj4" fmla="val -21354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紐付設定を「</a:t>
            </a:r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メンテナンス可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」にした場合、編集が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可能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になります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。（</a:t>
            </a:r>
            <a:r>
              <a:rPr lang="ja-JP" altLang="en-US" sz="1100" dirty="0">
                <a:solidFill>
                  <a:schemeClr val="tx1"/>
                </a:solidFill>
                <a:latin typeface="+mn-ea"/>
                <a:hlinkClick r:id="rId3" action="ppaction://hlinksldjump"/>
              </a:rPr>
              <a:t>スライド</a:t>
            </a:r>
            <a:r>
              <a:rPr lang="en-US" altLang="ja-JP" sz="1100" dirty="0">
                <a:solidFill>
                  <a:schemeClr val="tx1"/>
                </a:solidFill>
                <a:latin typeface="+mn-ea"/>
                <a:hlinkClick r:id="rId3" action="ppaction://hlinksldjump"/>
              </a:rPr>
              <a:t>22</a:t>
            </a:r>
            <a:r>
              <a:rPr lang="ja-JP" altLang="en-US" sz="1100" dirty="0">
                <a:solidFill>
                  <a:schemeClr val="tx1"/>
                </a:solidFill>
                <a:latin typeface="+mn-ea"/>
                <a:hlinkClick r:id="rId3" action="ppaction://hlinksldjump"/>
              </a:rPr>
              <a:t>で説明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）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26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0590" y="533360"/>
            <a:ext cx="7200000" cy="405683"/>
          </a:xfrm>
        </p:spPr>
        <p:txBody>
          <a:bodyPr/>
          <a:lstStyle/>
          <a:p>
            <a:r>
              <a:rPr kumimoji="1" lang="ja-JP" altLang="en-US" b="1" dirty="0" smtClean="0"/>
              <a:t>目次</a:t>
            </a:r>
            <a:endParaRPr kumimoji="1" lang="ja-JP" altLang="en-US" b="1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80660"/>
            <a:ext cx="7200000" cy="566131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6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19590" y="980661"/>
            <a:ext cx="72000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はじめに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1.1   </a:t>
            </a:r>
            <a:r>
              <a:rPr lang="ja-JP" altLang="en-US" sz="1600" dirty="0" smtClean="0">
                <a:latin typeface="+mn-ea"/>
                <a:hlinkClick r:id="rId2" action="ppaction://hlinksldjump"/>
              </a:rPr>
              <a:t>本書について</a:t>
            </a:r>
            <a:endParaRPr lang="en-US" altLang="ja-JP" sz="1600" dirty="0" smtClean="0">
              <a:latin typeface="+mn-ea"/>
            </a:endParaRPr>
          </a:p>
          <a:p>
            <a:pPr lvl="1"/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実習 シナリオ①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2.1</a:t>
            </a:r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>
                <a:hlinkClick r:id="rId3" action="ppaction://hlinksldjump"/>
              </a:rPr>
              <a:t>作業環境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2.2</a:t>
            </a:r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>
                <a:hlinkClick r:id="rId4" action="ppaction://hlinksldjump"/>
              </a:rPr>
              <a:t>メニューごとの</a:t>
            </a:r>
            <a:r>
              <a:rPr lang="en-US" altLang="ja-JP" sz="1600" dirty="0">
                <a:hlinkClick r:id="rId4" action="ppaction://hlinksldjump"/>
              </a:rPr>
              <a:t>RBAC</a:t>
            </a:r>
            <a:r>
              <a:rPr lang="ja-JP" altLang="en-US" sz="1600" dirty="0">
                <a:hlinkClick r:id="rId4" action="ppaction://hlinksldjump"/>
              </a:rPr>
              <a:t>作業手順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</a:rPr>
              <a:t>2.3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ja-JP" altLang="en-US" sz="1600" dirty="0" smtClean="0">
                <a:latin typeface="+mn-ea"/>
                <a:hlinkClick r:id="rId5" action="ppaction://hlinksldjump"/>
              </a:rPr>
              <a:t>新規ユーザの作成・登録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</a:rPr>
              <a:t>2.4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ja-JP" altLang="en-US" sz="1600" dirty="0" smtClean="0">
                <a:latin typeface="+mn-ea"/>
                <a:hlinkClick r:id="rId6" action="ppaction://hlinksldjump"/>
              </a:rPr>
              <a:t>ロールの作成・登録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</a:rPr>
              <a:t>2.5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ja-JP" altLang="en-US" sz="1600" dirty="0" smtClean="0">
                <a:latin typeface="+mn-ea"/>
                <a:hlinkClick r:id="rId7" action="ppaction://hlinksldjump"/>
              </a:rPr>
              <a:t>ロール・メニューの紐付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</a:rPr>
              <a:t>2.6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ja-JP" altLang="en-US" sz="1600" dirty="0" smtClean="0">
                <a:latin typeface="+mn-ea"/>
                <a:hlinkClick r:id="rId8" action="ppaction://hlinksldjump"/>
              </a:rPr>
              <a:t>ロール・ユーザの紐付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</a:rPr>
              <a:t>2.7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ja-JP" altLang="en-US" sz="1600" dirty="0" smtClean="0">
                <a:latin typeface="+mn-ea"/>
                <a:hlinkClick r:id="rId9" action="ppaction://hlinksldjump"/>
              </a:rPr>
              <a:t>機器一覧</a:t>
            </a:r>
            <a:r>
              <a:rPr lang="en-US" altLang="ja-JP" sz="1600" dirty="0" smtClean="0">
                <a:latin typeface="+mn-ea"/>
                <a:hlinkClick r:id="rId9" action="ppaction://hlinksldjump"/>
              </a:rPr>
              <a:t>/</a:t>
            </a:r>
            <a:r>
              <a:rPr lang="ja-JP" altLang="en-US" sz="1600" dirty="0" smtClean="0">
                <a:latin typeface="+mn-ea"/>
                <a:hlinkClick r:id="rId9" action="ppaction://hlinksldjump"/>
              </a:rPr>
              <a:t>オペレーション一覧の登録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</a:rPr>
              <a:t>2.8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ja-JP" altLang="en-US" sz="1600" dirty="0" smtClean="0">
                <a:latin typeface="+mn-ea"/>
                <a:hlinkClick r:id="rId10" action="ppaction://hlinksldjump"/>
              </a:rPr>
              <a:t>アクセス制御の確認</a:t>
            </a:r>
            <a:endParaRPr lang="en-US" altLang="ja-JP" sz="1600" dirty="0" smtClean="0">
              <a:latin typeface="+mn-ea"/>
            </a:endParaRPr>
          </a:p>
          <a:p>
            <a:pPr lvl="1"/>
            <a:endParaRPr lang="en-US" altLang="ja-JP" sz="16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実習 シナリオ②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3.1</a:t>
            </a:r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>
                <a:hlinkClick r:id="rId11" action="ppaction://hlinksldjump"/>
              </a:rPr>
              <a:t>作業環境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3.2</a:t>
            </a:r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>
                <a:hlinkClick r:id="rId12" action="ppaction://hlinksldjump"/>
              </a:rPr>
              <a:t>データレコード毎</a:t>
            </a:r>
            <a:r>
              <a:rPr lang="en-US" altLang="ja-JP" sz="1600" dirty="0">
                <a:hlinkClick r:id="rId12" action="ppaction://hlinksldjump"/>
              </a:rPr>
              <a:t>RBAC</a:t>
            </a:r>
            <a:r>
              <a:rPr lang="ja-JP" altLang="en-US" sz="1600" dirty="0">
                <a:hlinkClick r:id="rId12" action="ppaction://hlinksldjump"/>
              </a:rPr>
              <a:t>手順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3.3</a:t>
            </a:r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 smtClean="0">
                <a:hlinkClick r:id="rId5" action="ppaction://hlinksldjump"/>
              </a:rPr>
              <a:t>新規ユーザの作成・登録</a:t>
            </a:r>
            <a:endParaRPr lang="en-US" altLang="ja-JP" sz="1600" dirty="0"/>
          </a:p>
          <a:p>
            <a:pPr lvl="1"/>
            <a:r>
              <a:rPr lang="en-US" altLang="ja-JP" sz="1600" dirty="0">
                <a:latin typeface="+mn-ea"/>
              </a:rPr>
              <a:t>3.4   </a:t>
            </a:r>
            <a:r>
              <a:rPr lang="ja-JP" altLang="en-US" sz="1600" dirty="0" smtClean="0">
                <a:latin typeface="+mn-ea"/>
                <a:hlinkClick r:id="rId6" action="ppaction://hlinksldjump"/>
              </a:rPr>
              <a:t>ロールの作成・登録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</a:rPr>
              <a:t>3.5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ja-JP" altLang="en-US" sz="1600" dirty="0" smtClean="0">
                <a:latin typeface="+mn-ea"/>
                <a:hlinkClick r:id="rId7" action="ppaction://hlinksldjump"/>
              </a:rPr>
              <a:t>ロール・メニューの作成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</a:rPr>
              <a:t>3.6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ja-JP" altLang="en-US" sz="1600" dirty="0" smtClean="0">
                <a:latin typeface="+mn-ea"/>
                <a:hlinkClick r:id="rId8" action="ppaction://hlinksldjump"/>
              </a:rPr>
              <a:t>ロール・ユーザの紐付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</a:rPr>
              <a:t>3.7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  <a:hlinkClick r:id="rId13" action="ppaction://hlinksldjump"/>
              </a:rPr>
              <a:t>Movement</a:t>
            </a:r>
            <a:r>
              <a:rPr lang="ja-JP" altLang="en-US" sz="1600" dirty="0" smtClean="0">
                <a:latin typeface="+mn-ea"/>
                <a:hlinkClick r:id="rId13" action="ppaction://hlinksldjump"/>
              </a:rPr>
              <a:t>一覧の登録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</a:rPr>
              <a:t>3.8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ja-JP" altLang="en-US" sz="1600" dirty="0" smtClean="0">
                <a:latin typeface="+mn-ea"/>
                <a:hlinkClick r:id="rId14" action="ppaction://hlinksldjump"/>
              </a:rPr>
              <a:t>アクセス制御の確認</a:t>
            </a:r>
            <a:endParaRPr lang="en-US" altLang="ja-JP" sz="1600" dirty="0">
              <a:latin typeface="+mn-ea"/>
            </a:endParaRPr>
          </a:p>
          <a:p>
            <a:pPr lvl="1"/>
            <a:endParaRPr lang="en-US" altLang="ja-JP" sz="1600" dirty="0">
              <a:latin typeface="+mn-ea"/>
            </a:endParaRPr>
          </a:p>
          <a:p>
            <a:pPr lvl="1"/>
            <a:endParaRPr lang="en-US" altLang="ja-JP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30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6" y="2636890"/>
            <a:ext cx="640000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2.8</a:t>
            </a:r>
            <a:r>
              <a:rPr lang="ja-JP" altLang="en-US" dirty="0"/>
              <a:t> </a:t>
            </a:r>
            <a:r>
              <a:rPr lang="ja-JP" altLang="en-US" dirty="0" smtClean="0"/>
              <a:t>アクセス制御の確認</a:t>
            </a:r>
            <a:r>
              <a:rPr lang="en-US" altLang="ja-JP" dirty="0" smtClean="0"/>
              <a:t>(6/12)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user2</a:t>
            </a:r>
            <a:r>
              <a:rPr lang="ja-JP" altLang="en-US" b="1" dirty="0" smtClean="0"/>
              <a:t>のアクセス制御を確認する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 smtClean="0"/>
              <a:t>user2</a:t>
            </a:r>
            <a:r>
              <a:rPr lang="ja-JP" altLang="en-US" sz="1600" dirty="0" smtClean="0"/>
              <a:t>でログインし、アクセス権の確認をしましょう。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ログイン</a:t>
            </a:r>
            <a:r>
              <a:rPr lang="en-US" altLang="ja-JP" sz="1600" dirty="0"/>
              <a:t>ID</a:t>
            </a:r>
            <a:r>
              <a:rPr lang="ja-JP" altLang="en-US" sz="1600" dirty="0"/>
              <a:t>：</a:t>
            </a:r>
            <a:r>
              <a:rPr lang="en-US" altLang="ja-JP" sz="1600" dirty="0" smtClean="0"/>
              <a:t>user2</a:t>
            </a:r>
            <a:r>
              <a:rPr lang="ja-JP" altLang="en-US" sz="1600" dirty="0" err="1" smtClean="0"/>
              <a:t>、</a:t>
            </a:r>
            <a:r>
              <a:rPr lang="en-US" altLang="ja-JP" sz="1600" dirty="0" smtClean="0"/>
              <a:t> </a:t>
            </a:r>
            <a:r>
              <a:rPr lang="ja-JP" altLang="en-US" sz="1600" dirty="0"/>
              <a:t>ログインユーザ：</a:t>
            </a:r>
            <a:r>
              <a:rPr lang="ja-JP" altLang="en-US" sz="1600" dirty="0" smtClean="0"/>
              <a:t>テスト用</a:t>
            </a:r>
            <a:r>
              <a:rPr lang="en-US" altLang="ja-JP" sz="1600" dirty="0" smtClean="0"/>
              <a:t>2</a:t>
            </a:r>
            <a:r>
              <a:rPr lang="ja-JP" altLang="en-US" sz="1600" dirty="0" smtClean="0"/>
              <a:t>が</a:t>
            </a:r>
            <a:r>
              <a:rPr lang="ja-JP" altLang="en-US" sz="1600" dirty="0"/>
              <a:t>表示</a:t>
            </a:r>
            <a:r>
              <a:rPr lang="ja-JP" altLang="en-US" sz="1600" dirty="0" smtClean="0"/>
              <a:t>されて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 いる</a:t>
            </a:r>
            <a:r>
              <a:rPr lang="ja-JP" altLang="en-US" sz="1600" dirty="0"/>
              <a:t>ことを確認する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 startAt="2"/>
            </a:pPr>
            <a:r>
              <a:rPr lang="ja-JP" altLang="en-US" sz="1600" dirty="0" smtClean="0"/>
              <a:t>ロールボタン</a:t>
            </a:r>
            <a:r>
              <a:rPr lang="ja-JP" altLang="en-US" sz="1600" dirty="0"/>
              <a:t>を押下し</a:t>
            </a:r>
            <a:r>
              <a:rPr lang="ja-JP" altLang="en-US" sz="1600" dirty="0" smtClean="0"/>
              <a:t>、「</a:t>
            </a:r>
            <a:r>
              <a:rPr lang="ja-JP" altLang="en-US" sz="1600" dirty="0"/>
              <a:t>ロール</a:t>
            </a:r>
            <a:r>
              <a:rPr lang="en-US" altLang="ja-JP" sz="1600" dirty="0"/>
              <a:t>B</a:t>
            </a:r>
            <a:r>
              <a:rPr lang="ja-JP" altLang="en-US" sz="1600" dirty="0"/>
              <a:t>」が表示</a:t>
            </a:r>
            <a:r>
              <a:rPr lang="ja-JP" altLang="en-US" sz="1600" dirty="0" smtClean="0"/>
              <a:t>されること</a:t>
            </a:r>
            <a:r>
              <a:rPr lang="ja-JP" altLang="en-US" sz="1600" dirty="0"/>
              <a:t>を</a:t>
            </a:r>
            <a:r>
              <a:rPr lang="ja-JP" altLang="en-US" sz="1600" dirty="0" smtClean="0"/>
              <a:t>確認</a:t>
            </a:r>
            <a:r>
              <a:rPr lang="ja-JP" altLang="en-US" sz="1600" dirty="0"/>
              <a:t>する</a:t>
            </a:r>
            <a:endParaRPr lang="en-US" altLang="ja-JP" sz="1600" dirty="0"/>
          </a:p>
          <a:p>
            <a:pPr indent="0">
              <a:buNone/>
            </a:pPr>
            <a:endParaRPr lang="en-US" altLang="ja-JP" sz="1400" dirty="0"/>
          </a:p>
          <a:p>
            <a:pPr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1" name="正方形/長方形 3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23" name="角丸四角形 22"/>
          <p:cNvSpPr/>
          <p:nvPr/>
        </p:nvSpPr>
        <p:spPr bwMode="auto">
          <a:xfrm>
            <a:off x="3819270" y="3693451"/>
            <a:ext cx="5064247" cy="1225142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350461" y="2636988"/>
            <a:ext cx="135328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5" name="円形吹き出し 24"/>
          <p:cNvSpPr/>
          <p:nvPr/>
        </p:nvSpPr>
        <p:spPr bwMode="auto">
          <a:xfrm>
            <a:off x="6463415" y="2953919"/>
            <a:ext cx="301542" cy="312200"/>
          </a:xfrm>
          <a:prstGeom prst="wedgeEllipseCallout">
            <a:avLst>
              <a:gd name="adj1" fmla="val -78275"/>
              <a:gd name="adj2" fmla="val -6202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60" y="3838717"/>
            <a:ext cx="4841466" cy="948830"/>
          </a:xfrm>
          <a:prstGeom prst="rect">
            <a:avLst/>
          </a:prstGeom>
        </p:spPr>
      </p:pic>
      <p:sp>
        <p:nvSpPr>
          <p:cNvPr id="26" name="円形吹き出し 25"/>
          <p:cNvSpPr/>
          <p:nvPr/>
        </p:nvSpPr>
        <p:spPr bwMode="auto">
          <a:xfrm>
            <a:off x="3683328" y="3569931"/>
            <a:ext cx="301542" cy="312200"/>
          </a:xfrm>
          <a:prstGeom prst="wedgeEllipseCallout">
            <a:avLst>
              <a:gd name="adj1" fmla="val 550129"/>
              <a:gd name="adj2" fmla="val -25963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20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520000"/>
            <a:ext cx="640000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2.8</a:t>
            </a:r>
            <a:r>
              <a:rPr lang="ja-JP" altLang="en-US" dirty="0"/>
              <a:t> </a:t>
            </a:r>
            <a:r>
              <a:rPr lang="ja-JP" altLang="en-US" dirty="0" smtClean="0"/>
              <a:t>アクセス制御の確認</a:t>
            </a:r>
            <a:r>
              <a:rPr lang="en-US" altLang="ja-JP" dirty="0" smtClean="0"/>
              <a:t>(7/12)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user2</a:t>
            </a:r>
            <a:r>
              <a:rPr lang="ja-JP" altLang="en-US" b="1" dirty="0" smtClean="0"/>
              <a:t>のアクセス制御を確認する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 smtClean="0"/>
              <a:t>user2</a:t>
            </a:r>
            <a:r>
              <a:rPr lang="ja-JP" altLang="en-US" sz="1600" dirty="0" smtClean="0"/>
              <a:t>でログインし、アクセス権の確認をしましょう。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 smtClean="0"/>
              <a:t>メニュー</a:t>
            </a:r>
            <a:r>
              <a:rPr lang="ja-JP" altLang="en-US" sz="1600" dirty="0"/>
              <a:t>： </a:t>
            </a:r>
            <a:r>
              <a:rPr lang="ja-JP" altLang="en-US" sz="1600" b="1" dirty="0"/>
              <a:t>基本コンソール</a:t>
            </a:r>
            <a:r>
              <a:rPr lang="en-US" altLang="ja-JP" sz="1600" b="1" dirty="0"/>
              <a:t> &gt; </a:t>
            </a:r>
            <a:r>
              <a:rPr lang="ja-JP" altLang="en-US" sz="1600" b="1" dirty="0" smtClean="0"/>
              <a:t>機器一覧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表示フィルタ　</a:t>
            </a:r>
            <a:r>
              <a:rPr lang="en-US" altLang="ja-JP" sz="1600" dirty="0"/>
              <a:t>&gt;</a:t>
            </a:r>
            <a:r>
              <a:rPr lang="ja-JP" altLang="en-US" sz="1600" dirty="0"/>
              <a:t> </a:t>
            </a:r>
            <a:r>
              <a:rPr lang="ja-JP" altLang="en-US" sz="1600" dirty="0" smtClean="0"/>
              <a:t>フィルタを押下する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 smtClean="0"/>
              <a:t>機器一覧が編集できることを確認する</a:t>
            </a:r>
            <a:endParaRPr lang="en-US" altLang="ja-JP" sz="1600" dirty="0"/>
          </a:p>
          <a:p>
            <a:pPr indent="0">
              <a:buNone/>
            </a:pPr>
            <a:endParaRPr lang="en-US" altLang="ja-JP" sz="1400" dirty="0"/>
          </a:p>
          <a:p>
            <a:pPr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52993" y="4739941"/>
            <a:ext cx="2231644" cy="5888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線吹き出し 1 (枠付き) 7"/>
          <p:cNvSpPr/>
          <p:nvPr/>
        </p:nvSpPr>
        <p:spPr bwMode="auto">
          <a:xfrm>
            <a:off x="3167480" y="5391784"/>
            <a:ext cx="3744520" cy="504070"/>
          </a:xfrm>
          <a:prstGeom prst="borderCallout1">
            <a:avLst>
              <a:gd name="adj1" fmla="val 42937"/>
              <a:gd name="adj2" fmla="val 289"/>
              <a:gd name="adj3" fmla="val -22198"/>
              <a:gd name="adj4" fmla="val -25767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紐付設定を「</a:t>
            </a:r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メンテナンス可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」にした場合、編集が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可能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になります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。（</a:t>
            </a:r>
            <a:r>
              <a:rPr lang="ja-JP" altLang="en-US" sz="1100" dirty="0">
                <a:solidFill>
                  <a:schemeClr val="tx1"/>
                </a:solidFill>
                <a:latin typeface="+mn-ea"/>
                <a:hlinkClick r:id="rId3" action="ppaction://hlinksldjump"/>
              </a:rPr>
              <a:t>スライド</a:t>
            </a:r>
            <a:r>
              <a:rPr lang="en-US" altLang="ja-JP" sz="1100" dirty="0">
                <a:solidFill>
                  <a:schemeClr val="tx1"/>
                </a:solidFill>
                <a:latin typeface="+mn-ea"/>
                <a:hlinkClick r:id="rId3" action="ppaction://hlinksldjump"/>
              </a:rPr>
              <a:t>22</a:t>
            </a:r>
            <a:r>
              <a:rPr lang="ja-JP" altLang="en-US" sz="1100" dirty="0">
                <a:solidFill>
                  <a:schemeClr val="tx1"/>
                </a:solidFill>
                <a:latin typeface="+mn-ea"/>
                <a:hlinkClick r:id="rId3" action="ppaction://hlinksldjump"/>
              </a:rPr>
              <a:t>で説明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）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73533" y="4077842"/>
            <a:ext cx="860708" cy="168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3" name="円形吹き出し 12"/>
          <p:cNvSpPr/>
          <p:nvPr/>
        </p:nvSpPr>
        <p:spPr bwMode="auto">
          <a:xfrm>
            <a:off x="3319508" y="4583841"/>
            <a:ext cx="267088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 smtClean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1" name="正方形/長方形 3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25" name="円形吹き出し 24"/>
          <p:cNvSpPr/>
          <p:nvPr/>
        </p:nvSpPr>
        <p:spPr bwMode="auto">
          <a:xfrm>
            <a:off x="2034241" y="3809331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1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3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78" y="2003312"/>
            <a:ext cx="6407119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2.8</a:t>
            </a:r>
            <a:r>
              <a:rPr lang="ja-JP" altLang="en-US" dirty="0"/>
              <a:t> </a:t>
            </a:r>
            <a:r>
              <a:rPr lang="ja-JP" altLang="en-US" dirty="0" smtClean="0"/>
              <a:t>アクセス制御の確認</a:t>
            </a:r>
            <a:r>
              <a:rPr lang="en-US" altLang="ja-JP" dirty="0" smtClean="0"/>
              <a:t>(8/12)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権限が「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メンテナンス可</a:t>
            </a:r>
            <a:r>
              <a:rPr kumimoji="1" lang="ja-JP" altLang="en-US" b="1" dirty="0" smtClean="0"/>
              <a:t>」の場合</a:t>
            </a:r>
            <a:endParaRPr kumimoji="1" lang="en-US" altLang="ja-JP" b="1" dirty="0" smtClean="0"/>
          </a:p>
          <a:p>
            <a:pPr indent="0">
              <a:buNone/>
            </a:pPr>
            <a:r>
              <a:rPr kumimoji="1" lang="ja-JP" altLang="en-US" sz="1600" dirty="0" smtClean="0"/>
              <a:t>紐付設定を「メンテナンス可」にした場合、</a:t>
            </a:r>
            <a:endParaRPr kumimoji="1"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各種編集機能の項目が表示され、編集が可能になります。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4300618" y="5478659"/>
            <a:ext cx="4808358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latin typeface="+mn-ea"/>
              </a:rPr>
              <a:t>権限が「</a:t>
            </a:r>
            <a:r>
              <a:rPr lang="ja-JP" altLang="en-US" sz="1200" b="1" dirty="0" smtClean="0">
                <a:latin typeface="+mn-ea"/>
              </a:rPr>
              <a:t>メンテナンス可</a:t>
            </a:r>
            <a:r>
              <a:rPr lang="ja-JP" altLang="en-US" sz="1200" dirty="0" smtClean="0">
                <a:latin typeface="+mn-ea"/>
              </a:rPr>
              <a:t>」の場合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kumimoji="1" lang="ja-JP" altLang="en-US" sz="1200" dirty="0" smtClean="0">
                <a:latin typeface="+mn-ea"/>
              </a:rPr>
              <a:t>「更新」「登録」「ファイルのアップ</a:t>
            </a:r>
            <a:r>
              <a:rPr lang="ja-JP" altLang="en-US" sz="1200" dirty="0" smtClean="0">
                <a:latin typeface="+mn-ea"/>
              </a:rPr>
              <a:t>ロード」等の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kumimoji="1" lang="ja-JP" altLang="en-US" sz="1200" dirty="0" smtClean="0">
                <a:latin typeface="+mn-ea"/>
              </a:rPr>
              <a:t>各種編集機能が表示されます。</a:t>
            </a:r>
            <a:endParaRPr kumimoji="1" lang="en-US" altLang="ja-JP" sz="1200" dirty="0" smtClean="0">
              <a:latin typeface="+mn-ea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4211950" y="5179306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15520" y="2200125"/>
            <a:ext cx="4464620" cy="5094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5520" y="4365130"/>
            <a:ext cx="936130" cy="432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6" name="正方形/長方形 25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99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19" y="2521765"/>
            <a:ext cx="640000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2.8</a:t>
            </a:r>
            <a:r>
              <a:rPr lang="ja-JP" altLang="en-US" dirty="0"/>
              <a:t> </a:t>
            </a:r>
            <a:r>
              <a:rPr lang="ja-JP" altLang="en-US" dirty="0" smtClean="0"/>
              <a:t>アクセス制御の確認</a:t>
            </a:r>
            <a:r>
              <a:rPr lang="en-US" altLang="ja-JP" dirty="0" smtClean="0"/>
              <a:t>(9/12)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user</a:t>
            </a:r>
            <a:r>
              <a:rPr lang="ja-JP" altLang="en-US" b="1" dirty="0" smtClean="0"/>
              <a:t>３のアクセス制御を</a:t>
            </a:r>
            <a:r>
              <a:rPr lang="ja-JP" altLang="en-US" b="1" dirty="0"/>
              <a:t>確認</a:t>
            </a:r>
            <a:r>
              <a:rPr lang="ja-JP" altLang="en-US" b="1" dirty="0" smtClean="0"/>
              <a:t>する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user3</a:t>
            </a:r>
            <a:r>
              <a:rPr lang="ja-JP" altLang="en-US" sz="1600" dirty="0" smtClean="0"/>
              <a:t>でログインし、アクセス権の確認をしましょう。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ログイン</a:t>
            </a:r>
            <a:r>
              <a:rPr lang="en-US" altLang="ja-JP" sz="1600" dirty="0"/>
              <a:t>ID</a:t>
            </a:r>
            <a:r>
              <a:rPr lang="ja-JP" altLang="en-US" sz="1600" dirty="0"/>
              <a:t>：</a:t>
            </a:r>
            <a:r>
              <a:rPr lang="en-US" altLang="ja-JP" sz="1600" dirty="0" smtClean="0"/>
              <a:t>user3</a:t>
            </a:r>
            <a:r>
              <a:rPr lang="ja-JP" altLang="en-US" sz="1600" dirty="0" err="1" smtClean="0"/>
              <a:t>、</a:t>
            </a:r>
            <a:r>
              <a:rPr lang="en-US" altLang="ja-JP" sz="1600" dirty="0" smtClean="0"/>
              <a:t> </a:t>
            </a:r>
            <a:r>
              <a:rPr lang="ja-JP" altLang="en-US" sz="1600" dirty="0"/>
              <a:t>ログインユーザ：</a:t>
            </a:r>
            <a:r>
              <a:rPr lang="ja-JP" altLang="en-US" sz="1600" dirty="0" smtClean="0"/>
              <a:t>テスト用</a:t>
            </a:r>
            <a:r>
              <a:rPr lang="en-US" altLang="ja-JP" sz="1600" dirty="0" smtClean="0"/>
              <a:t>3</a:t>
            </a:r>
            <a:r>
              <a:rPr lang="ja-JP" altLang="en-US" sz="1600" dirty="0" smtClean="0"/>
              <a:t>が</a:t>
            </a:r>
            <a:r>
              <a:rPr lang="ja-JP" altLang="en-US" sz="1600" dirty="0"/>
              <a:t>表示</a:t>
            </a:r>
            <a:r>
              <a:rPr lang="ja-JP" altLang="en-US" sz="1600" dirty="0" smtClean="0"/>
              <a:t>されて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いる</a:t>
            </a:r>
            <a:r>
              <a:rPr lang="ja-JP" altLang="en-US" sz="1600" dirty="0"/>
              <a:t>ことを確認する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 startAt="2"/>
            </a:pPr>
            <a:r>
              <a:rPr lang="ja-JP" altLang="en-US" sz="1600" dirty="0"/>
              <a:t>ロールボタンを押下し、「</a:t>
            </a:r>
            <a:r>
              <a:rPr lang="ja-JP" altLang="en-US" sz="1600" dirty="0" smtClean="0"/>
              <a:t>ロール</a:t>
            </a:r>
            <a:r>
              <a:rPr lang="en-US" altLang="ja-JP" sz="1600" dirty="0" smtClean="0"/>
              <a:t>C</a:t>
            </a:r>
            <a:r>
              <a:rPr lang="ja-JP" altLang="en-US" sz="1600" dirty="0" smtClean="0"/>
              <a:t>」</a:t>
            </a:r>
            <a:r>
              <a:rPr lang="ja-JP" altLang="en-US" sz="1600" dirty="0"/>
              <a:t>が表示</a:t>
            </a:r>
            <a:r>
              <a:rPr lang="ja-JP" altLang="en-US" sz="1600" dirty="0" smtClean="0"/>
              <a:t>される</a:t>
            </a:r>
            <a:r>
              <a:rPr lang="ja-JP" altLang="en-US" sz="1600" dirty="0"/>
              <a:t>こと</a:t>
            </a:r>
            <a:r>
              <a:rPr lang="ja-JP" altLang="en-US" sz="1600" dirty="0" smtClean="0"/>
              <a:t>を確認する</a:t>
            </a:r>
            <a:endParaRPr lang="en-US" altLang="ja-JP" sz="1600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1" name="正方形/長方形 3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24" name="角丸四角形 23"/>
          <p:cNvSpPr/>
          <p:nvPr/>
        </p:nvSpPr>
        <p:spPr bwMode="auto">
          <a:xfrm>
            <a:off x="3824633" y="3506176"/>
            <a:ext cx="4923947" cy="1173824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62233" y="2539297"/>
            <a:ext cx="135328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6" name="円形吹き出し 25"/>
          <p:cNvSpPr/>
          <p:nvPr/>
        </p:nvSpPr>
        <p:spPr bwMode="auto">
          <a:xfrm>
            <a:off x="6463415" y="2953919"/>
            <a:ext cx="301542" cy="312200"/>
          </a:xfrm>
          <a:prstGeom prst="wedgeEllipseCallout">
            <a:avLst>
              <a:gd name="adj1" fmla="val -78275"/>
              <a:gd name="adj2" fmla="val -6202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3700645" y="3403350"/>
            <a:ext cx="301542" cy="312200"/>
          </a:xfrm>
          <a:prstGeom prst="wedgeEllipseCallout">
            <a:avLst>
              <a:gd name="adj1" fmla="val 550129"/>
              <a:gd name="adj2" fmla="val -25963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794" y="3678742"/>
            <a:ext cx="4703623" cy="86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3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54" y="2746826"/>
            <a:ext cx="640000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2.8</a:t>
            </a:r>
            <a:r>
              <a:rPr lang="ja-JP" altLang="en-US" dirty="0"/>
              <a:t> </a:t>
            </a:r>
            <a:r>
              <a:rPr lang="ja-JP" altLang="en-US" dirty="0" smtClean="0"/>
              <a:t>アクセス制御の確認</a:t>
            </a:r>
            <a:r>
              <a:rPr lang="en-US" altLang="ja-JP" dirty="0" smtClean="0"/>
              <a:t>(10/12)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user</a:t>
            </a:r>
            <a:r>
              <a:rPr lang="ja-JP" altLang="en-US" b="1" dirty="0" smtClean="0"/>
              <a:t>３のアクセス制御を</a:t>
            </a:r>
            <a:r>
              <a:rPr lang="ja-JP" altLang="en-US" b="1" dirty="0"/>
              <a:t>確認</a:t>
            </a:r>
            <a:r>
              <a:rPr lang="ja-JP" altLang="en-US" b="1" dirty="0" smtClean="0"/>
              <a:t>する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user3</a:t>
            </a:r>
            <a:r>
              <a:rPr lang="ja-JP" altLang="en-US" sz="1600" dirty="0" smtClean="0"/>
              <a:t>でログインし、アクセス権の確認をしましょう。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 smtClean="0"/>
              <a:t>メニュー</a:t>
            </a:r>
            <a:r>
              <a:rPr lang="ja-JP" altLang="en-US" sz="1600" dirty="0"/>
              <a:t>： </a:t>
            </a:r>
            <a:r>
              <a:rPr lang="ja-JP" altLang="en-US" sz="1600" b="1" dirty="0"/>
              <a:t>基本コンソール</a:t>
            </a:r>
            <a:r>
              <a:rPr lang="en-US" altLang="ja-JP" sz="1600" b="1" dirty="0"/>
              <a:t> &gt; </a:t>
            </a:r>
            <a:r>
              <a:rPr lang="ja-JP" altLang="en-US" sz="1600" b="1" dirty="0"/>
              <a:t>機器一覧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表示フィルタ　</a:t>
            </a:r>
            <a:r>
              <a:rPr lang="en-US" altLang="ja-JP" sz="1600" dirty="0"/>
              <a:t>&gt;</a:t>
            </a:r>
            <a:r>
              <a:rPr lang="ja-JP" altLang="en-US" sz="1600" dirty="0"/>
              <a:t> </a:t>
            </a:r>
            <a:r>
              <a:rPr lang="ja-JP" altLang="en-US" sz="1600" dirty="0" smtClean="0"/>
              <a:t>フィルタを押下する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機器</a:t>
            </a:r>
            <a:r>
              <a:rPr lang="ja-JP" altLang="en-US" sz="1600" dirty="0" smtClean="0"/>
              <a:t>一覧の編集はできず、閲覧のみ可能になっていることを</a:t>
            </a:r>
            <a:endParaRPr lang="en-US" altLang="ja-JP" sz="1600" dirty="0" smtClean="0"/>
          </a:p>
          <a:p>
            <a:pPr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  </a:t>
            </a:r>
            <a:r>
              <a:rPr lang="ja-JP" altLang="en-US" sz="1600" dirty="0" smtClean="0"/>
              <a:t>確認す</a:t>
            </a:r>
            <a:r>
              <a:rPr lang="ja-JP" altLang="en-US" sz="1600" dirty="0"/>
              <a:t>る</a:t>
            </a:r>
            <a:endParaRPr lang="en-US" altLang="ja-JP" sz="1400" dirty="0"/>
          </a:p>
          <a:p>
            <a:pPr marL="0" indent="0">
              <a:buNone/>
            </a:pPr>
            <a:endParaRPr kumimoji="1" lang="ja-JP" altLang="en-US" sz="1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89100" y="5024160"/>
            <a:ext cx="2158730" cy="637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89099" y="4333992"/>
            <a:ext cx="773442" cy="1560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円形吹き出し 10"/>
          <p:cNvSpPr/>
          <p:nvPr/>
        </p:nvSpPr>
        <p:spPr bwMode="auto">
          <a:xfrm>
            <a:off x="3341547" y="4750152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1962541" y="4177891"/>
            <a:ext cx="282324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 smtClean="0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4" name="線吹き出し 1 (枠付き) 13"/>
          <p:cNvSpPr/>
          <p:nvPr/>
        </p:nvSpPr>
        <p:spPr bwMode="auto">
          <a:xfrm>
            <a:off x="3381387" y="5451492"/>
            <a:ext cx="4392610" cy="504070"/>
          </a:xfrm>
          <a:prstGeom prst="borderCallout1">
            <a:avLst>
              <a:gd name="adj1" fmla="val 42937"/>
              <a:gd name="adj2" fmla="val 289"/>
              <a:gd name="adj3" fmla="val -22198"/>
              <a:gd name="adj4" fmla="val -25767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紐付設定を「</a:t>
            </a:r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閲覧のみ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」にした場合、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編集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機能が利用できません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。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（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  <a:hlinkClick r:id="rId3" action="ppaction://hlinksldjump"/>
              </a:rPr>
              <a:t>スライド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  <a:hlinkClick r:id="rId3" action="ppaction://hlinksldjump"/>
              </a:rPr>
              <a:t>25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  <a:hlinkClick r:id="rId3" action="ppaction://hlinksldjump"/>
              </a:rPr>
              <a:t>で説明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1" name="正方形/長方形 3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1880480"/>
            <a:ext cx="640000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2.8</a:t>
            </a:r>
            <a:r>
              <a:rPr lang="ja-JP" altLang="en-US" dirty="0"/>
              <a:t> アクセス制御の確認</a:t>
            </a:r>
            <a:r>
              <a:rPr lang="en-US" altLang="ja-JP" dirty="0" smtClean="0"/>
              <a:t>(11/12)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権限が</a:t>
            </a:r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閲覧のみ</a:t>
            </a:r>
            <a:r>
              <a:rPr lang="ja-JP" altLang="en-US" b="1" dirty="0" smtClean="0"/>
              <a:t>」</a:t>
            </a:r>
            <a:r>
              <a:rPr lang="ja-JP" altLang="en-US" b="1" dirty="0"/>
              <a:t>の</a:t>
            </a:r>
            <a:r>
              <a:rPr lang="ja-JP" altLang="en-US" b="1" dirty="0" smtClean="0"/>
              <a:t>場合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/>
              <a:t>紐付設定を</a:t>
            </a:r>
            <a:r>
              <a:rPr lang="ja-JP" altLang="en-US" sz="1600" dirty="0" smtClean="0"/>
              <a:t>「閲覧のみ」</a:t>
            </a:r>
            <a:r>
              <a:rPr lang="ja-JP" altLang="en-US" sz="1600" dirty="0"/>
              <a:t>にした場合、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各種編集機能の</a:t>
            </a:r>
            <a:r>
              <a:rPr lang="ja-JP" altLang="en-US" sz="1600" dirty="0" smtClean="0"/>
              <a:t>項目が表示されないため、編集はできません。</a:t>
            </a:r>
            <a:endParaRPr lang="ja-JP" altLang="en-US" sz="1600" dirty="0"/>
          </a:p>
          <a:p>
            <a:pPr indent="0">
              <a:buNone/>
            </a:pPr>
            <a:endParaRPr lang="en-US" altLang="ja-JP" sz="1600" b="1" dirty="0" smtClean="0"/>
          </a:p>
          <a:p>
            <a:pPr indent="0">
              <a:buNone/>
            </a:pPr>
            <a:endParaRPr lang="en-US" altLang="ja-JP" sz="1600" b="1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87530" y="2874516"/>
            <a:ext cx="4392610" cy="6264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 bwMode="auto">
          <a:xfrm>
            <a:off x="4300618" y="5478659"/>
            <a:ext cx="4808358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latin typeface="+mn-ea"/>
              </a:rPr>
              <a:t>権限が「</a:t>
            </a:r>
            <a:r>
              <a:rPr lang="ja-JP" altLang="en-US" sz="1200" b="1" dirty="0" smtClean="0">
                <a:latin typeface="+mn-ea"/>
              </a:rPr>
              <a:t>閲覧のみ</a:t>
            </a:r>
            <a:r>
              <a:rPr lang="ja-JP" altLang="en-US" sz="1200" dirty="0" smtClean="0">
                <a:latin typeface="+mn-ea"/>
              </a:rPr>
              <a:t>」の場合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kumimoji="1" lang="ja-JP" altLang="en-US" sz="1200" dirty="0" smtClean="0">
                <a:latin typeface="+mn-ea"/>
              </a:rPr>
              <a:t>「更新」「登録」「ファイルのアップ</a:t>
            </a:r>
            <a:r>
              <a:rPr lang="ja-JP" altLang="en-US" sz="1200" dirty="0" smtClean="0">
                <a:latin typeface="+mn-ea"/>
              </a:rPr>
              <a:t>ロード」等の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kumimoji="1" lang="ja-JP" altLang="en-US" sz="1200" dirty="0" smtClean="0">
                <a:latin typeface="+mn-ea"/>
              </a:rPr>
              <a:t>各種編集機能が表示されません。</a:t>
            </a:r>
            <a:endParaRPr kumimoji="1" lang="en-US" altLang="ja-JP" sz="1200" dirty="0" smtClean="0">
              <a:latin typeface="+mn-ea"/>
            </a:endParaRPr>
          </a:p>
        </p:txBody>
      </p:sp>
      <p:sp>
        <p:nvSpPr>
          <p:cNvPr id="11" name="円形吹き出し 10"/>
          <p:cNvSpPr/>
          <p:nvPr/>
        </p:nvSpPr>
        <p:spPr bwMode="auto">
          <a:xfrm>
            <a:off x="4211950" y="5179306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3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0" y="2995813"/>
            <a:ext cx="640000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2.8</a:t>
            </a:r>
            <a:r>
              <a:rPr lang="ja-JP" altLang="en-US" dirty="0"/>
              <a:t> </a:t>
            </a:r>
            <a:r>
              <a:rPr lang="ja-JP" altLang="en-US" dirty="0" smtClean="0"/>
              <a:t>アクセス制御の確認</a:t>
            </a:r>
            <a:r>
              <a:rPr lang="en-US" altLang="ja-JP" dirty="0" smtClean="0"/>
              <a:t>(12/12)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user4</a:t>
            </a:r>
            <a:r>
              <a:rPr lang="ja-JP" altLang="en-US" b="1" dirty="0" smtClean="0"/>
              <a:t>のアクセス制御を確認する</a:t>
            </a:r>
            <a:endParaRPr lang="en-US" altLang="ja-JP" b="1" dirty="0" smtClean="0"/>
          </a:p>
          <a:p>
            <a:pPr indent="0">
              <a:buNone/>
            </a:pPr>
            <a:r>
              <a:rPr lang="en-US" altLang="ja-JP" sz="1600" dirty="0" smtClean="0"/>
              <a:t>user4</a:t>
            </a:r>
            <a:r>
              <a:rPr lang="ja-JP" altLang="en-US" sz="1600" dirty="0" smtClean="0"/>
              <a:t>で</a:t>
            </a:r>
            <a:r>
              <a:rPr lang="ja-JP" altLang="en-US" sz="1600" dirty="0"/>
              <a:t>ログインし、</a:t>
            </a:r>
            <a:r>
              <a:rPr lang="ja-JP" altLang="en-US" sz="1600" dirty="0" smtClean="0"/>
              <a:t>アクセス権の</a:t>
            </a:r>
            <a:r>
              <a:rPr lang="ja-JP" altLang="en-US" sz="1600" dirty="0"/>
              <a:t>確認をしましょう</a:t>
            </a:r>
            <a:r>
              <a:rPr lang="ja-JP" altLang="en-US" sz="1600" dirty="0" smtClean="0"/>
              <a:t>。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ログイン</a:t>
            </a:r>
            <a:r>
              <a:rPr lang="en-US" altLang="ja-JP" sz="1600" dirty="0"/>
              <a:t>ID</a:t>
            </a:r>
            <a:r>
              <a:rPr lang="ja-JP" altLang="en-US" sz="1600" dirty="0"/>
              <a:t>：</a:t>
            </a:r>
            <a:r>
              <a:rPr lang="en-US" altLang="ja-JP" sz="1600" dirty="0" smtClean="0"/>
              <a:t>user4</a:t>
            </a:r>
            <a:r>
              <a:rPr lang="ja-JP" altLang="en-US" sz="1600" dirty="0" smtClean="0"/>
              <a:t> </a:t>
            </a:r>
            <a:r>
              <a:rPr lang="ja-JP" altLang="en-US" sz="1600" dirty="0"/>
              <a:t>を使ってログインを行う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ログイン</a:t>
            </a:r>
            <a:r>
              <a:rPr lang="en-US" altLang="ja-JP" sz="1600" dirty="0"/>
              <a:t>ID</a:t>
            </a:r>
            <a:r>
              <a:rPr lang="ja-JP" altLang="en-US" sz="1600" dirty="0"/>
              <a:t>：</a:t>
            </a:r>
            <a:r>
              <a:rPr lang="en-US" altLang="ja-JP" sz="1600" dirty="0" smtClean="0"/>
              <a:t>user4</a:t>
            </a:r>
            <a:r>
              <a:rPr lang="ja-JP" altLang="en-US" sz="1600" dirty="0" err="1" smtClean="0"/>
              <a:t>、</a:t>
            </a:r>
            <a:r>
              <a:rPr lang="en-US" altLang="ja-JP" sz="1600" dirty="0" smtClean="0"/>
              <a:t> </a:t>
            </a:r>
            <a:r>
              <a:rPr lang="ja-JP" altLang="en-US" sz="1600" dirty="0"/>
              <a:t>ログインユーザ：</a:t>
            </a:r>
            <a:r>
              <a:rPr lang="ja-JP" altLang="en-US" sz="1600" dirty="0" smtClean="0"/>
              <a:t>テスト用</a:t>
            </a:r>
            <a:r>
              <a:rPr lang="en-US" altLang="ja-JP" sz="1600" dirty="0" smtClean="0"/>
              <a:t>4</a:t>
            </a:r>
            <a:r>
              <a:rPr lang="ja-JP" altLang="en-US" sz="1600" dirty="0" smtClean="0"/>
              <a:t>が</a:t>
            </a:r>
            <a:r>
              <a:rPr lang="ja-JP" altLang="en-US" sz="1600" dirty="0"/>
              <a:t>表示</a:t>
            </a:r>
            <a:r>
              <a:rPr lang="ja-JP" altLang="en-US" sz="1600" dirty="0" smtClean="0"/>
              <a:t>されて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いる</a:t>
            </a:r>
            <a:r>
              <a:rPr lang="ja-JP" altLang="en-US" sz="1600" dirty="0"/>
              <a:t>ことを確認</a:t>
            </a:r>
            <a:r>
              <a:rPr lang="ja-JP" altLang="en-US" sz="1600" dirty="0" smtClean="0"/>
              <a:t>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何</a:t>
            </a:r>
            <a:r>
              <a:rPr lang="ja-JP" altLang="en-US" sz="1600" dirty="0" smtClean="0"/>
              <a:t>も紐づけ作業を行っていないため、ロールは確認できず、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　編集・閲覧もできないことを確認する</a:t>
            </a:r>
            <a:endParaRPr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36131" y="2995336"/>
            <a:ext cx="1344859" cy="388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円形吹き出し 5"/>
          <p:cNvSpPr/>
          <p:nvPr/>
        </p:nvSpPr>
        <p:spPr bwMode="auto">
          <a:xfrm>
            <a:off x="6527227" y="3446245"/>
            <a:ext cx="301542" cy="312200"/>
          </a:xfrm>
          <a:prstGeom prst="wedgeEllipseCallout">
            <a:avLst>
              <a:gd name="adj1" fmla="val -59322"/>
              <a:gd name="adj2" fmla="val -9253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3" name="グループ化 22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 smtClean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  <a:endParaRPr lang="ja-JP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17" name="角丸四角形 16"/>
          <p:cNvSpPr/>
          <p:nvPr/>
        </p:nvSpPr>
        <p:spPr bwMode="auto">
          <a:xfrm>
            <a:off x="3829537" y="4067429"/>
            <a:ext cx="5064247" cy="979827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082" y="4159631"/>
            <a:ext cx="4924644" cy="79925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187530" y="3519951"/>
            <a:ext cx="2659494" cy="743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8" name="円形吹き出し 17"/>
          <p:cNvSpPr/>
          <p:nvPr/>
        </p:nvSpPr>
        <p:spPr bwMode="auto">
          <a:xfrm>
            <a:off x="3733980" y="3951643"/>
            <a:ext cx="301542" cy="312200"/>
          </a:xfrm>
          <a:prstGeom prst="wedgeEllipseCallout">
            <a:avLst>
              <a:gd name="adj1" fmla="val 550129"/>
              <a:gd name="adj2" fmla="val -25963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３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9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</a:t>
            </a:r>
            <a:r>
              <a:rPr lang="ja-JP" altLang="en-US" dirty="0"/>
              <a:t>　</a:t>
            </a:r>
            <a:r>
              <a:rPr lang="ja-JP" altLang="en-US" dirty="0" smtClean="0"/>
              <a:t>実習 シナリオ②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641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.1 </a:t>
            </a:r>
            <a:r>
              <a:rPr kumimoji="1" lang="ja-JP" altLang="en-US" dirty="0" smtClean="0"/>
              <a:t>作業環境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作業</a:t>
            </a:r>
            <a:r>
              <a:rPr lang="ja-JP" altLang="en-US" b="1" dirty="0"/>
              <a:t>環境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 smtClean="0"/>
              <a:t>本章で使用する作業環境は以下の通りです。</a:t>
            </a:r>
            <a:endParaRPr lang="en-US" altLang="ja-JP" sz="1600" dirty="0" smtClean="0"/>
          </a:p>
          <a:p>
            <a:pPr indent="0">
              <a:buNone/>
            </a:pPr>
            <a:r>
              <a:rPr kumimoji="1" lang="ja-JP" altLang="en-US" sz="1600" dirty="0" smtClean="0"/>
              <a:t>シナリオの実行に必要なサーバは</a:t>
            </a:r>
            <a:r>
              <a:rPr kumimoji="1" lang="en-US" altLang="ja-JP" sz="1600" dirty="0" smtClean="0"/>
              <a:t>1</a:t>
            </a:r>
            <a:r>
              <a:rPr kumimoji="1" lang="ja-JP" altLang="en-US" sz="1600" dirty="0" smtClean="0"/>
              <a:t>台です。</a:t>
            </a:r>
            <a:endParaRPr kumimoji="1" lang="en-US" altLang="ja-JP" sz="1600" dirty="0" smtClean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kumimoji="1" lang="ja-JP" altLang="en-US" sz="1600" b="1" dirty="0" smtClean="0"/>
              <a:t>クライアント端末  </a:t>
            </a:r>
            <a:r>
              <a:rPr lang="en-US" altLang="ja-JP" sz="1600" b="1" dirty="0"/>
              <a:t> </a:t>
            </a:r>
            <a:r>
              <a:rPr lang="en-US" altLang="ja-JP" sz="1600" b="1" dirty="0" smtClean="0"/>
              <a:t>          </a:t>
            </a:r>
            <a:endParaRPr kumimoji="1" lang="en-US" altLang="ja-JP" sz="1600" b="1" dirty="0" smtClean="0"/>
          </a:p>
          <a:p>
            <a:pPr indent="0">
              <a:buNone/>
            </a:pPr>
            <a:r>
              <a:rPr lang="ja-JP" altLang="en-US" sz="1600" dirty="0" smtClean="0"/>
              <a:t>・</a:t>
            </a:r>
            <a:r>
              <a:rPr lang="en-US" altLang="ja-JP" sz="1600" dirty="0" smtClean="0"/>
              <a:t>Windows10</a:t>
            </a:r>
            <a:r>
              <a:rPr lang="ja-JP" altLang="en-US" sz="1600" dirty="0" smtClean="0"/>
              <a:t>　　　　　  </a:t>
            </a:r>
            <a:endParaRPr lang="en-US" altLang="ja-JP" sz="1600" dirty="0" smtClean="0"/>
          </a:p>
          <a:p>
            <a:pPr indent="0">
              <a:buNone/>
            </a:pPr>
            <a:r>
              <a:rPr kumimoji="1" lang="ja-JP" altLang="en-US" sz="1600" dirty="0" smtClean="0"/>
              <a:t>・</a:t>
            </a:r>
            <a:r>
              <a:rPr kumimoji="1" lang="en-US" altLang="ja-JP" sz="1600" dirty="0" smtClean="0"/>
              <a:t>Google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/>
              <a:t>Chrome           </a:t>
            </a:r>
          </a:p>
          <a:p>
            <a:pPr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                                 </a:t>
            </a:r>
          </a:p>
          <a:p>
            <a:pPr indent="0">
              <a:buNone/>
            </a:pPr>
            <a:r>
              <a:rPr lang="en-US" altLang="ja-JP" sz="1600" b="1" dirty="0"/>
              <a:t>ITA</a:t>
            </a:r>
            <a:r>
              <a:rPr lang="ja-JP" altLang="en-US" sz="1600" b="1" dirty="0"/>
              <a:t>サーバー</a:t>
            </a:r>
            <a:endParaRPr lang="en-US" altLang="ja-JP" sz="1600" b="1" dirty="0"/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CentOS7 (※1)</a:t>
            </a:r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ITA </a:t>
            </a:r>
            <a:r>
              <a:rPr lang="en-US" altLang="ja-JP" sz="1600" dirty="0" smtClean="0"/>
              <a:t>1.9.0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 err="1"/>
              <a:t>Ansible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2.11</a:t>
            </a:r>
            <a:endParaRPr kumimoji="1" lang="en-US" altLang="ja-JP" sz="160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2464810" y="2636890"/>
            <a:ext cx="1872260" cy="1602242"/>
            <a:chOff x="539440" y="2774589"/>
            <a:chExt cx="1339566" cy="1158402"/>
          </a:xfrm>
        </p:grpSpPr>
        <p:grpSp>
          <p:nvGrpSpPr>
            <p:cNvPr id="5" name="グループ化 4"/>
            <p:cNvGrpSpPr>
              <a:grpSpLocks noChangeAspect="1"/>
            </p:cNvGrpSpPr>
            <p:nvPr/>
          </p:nvGrpSpPr>
          <p:grpSpPr bwMode="gray">
            <a:xfrm>
              <a:off x="727432" y="3028068"/>
              <a:ext cx="961136" cy="634348"/>
              <a:chOff x="2385390" y="1237172"/>
              <a:chExt cx="1111251" cy="733425"/>
            </a:xfrm>
          </p:grpSpPr>
          <p:sp>
            <p:nvSpPr>
              <p:cNvPr id="9" name="フリーフォーム 8"/>
              <p:cNvSpPr>
                <a:spLocks noChangeAspect="1"/>
              </p:cNvSpPr>
              <p:nvPr/>
            </p:nvSpPr>
            <p:spPr bwMode="gray">
              <a:xfrm>
                <a:off x="2385390" y="1237172"/>
                <a:ext cx="1111251" cy="733425"/>
              </a:xfrm>
              <a:custGeom>
                <a:avLst/>
                <a:gdLst>
                  <a:gd name="connsiteX0" fmla="*/ 15037 w 1111251"/>
                  <a:gd name="connsiteY0" fmla="*/ 703262 h 733425"/>
                  <a:gd name="connsiteX1" fmla="*/ 1096966 w 1111251"/>
                  <a:gd name="connsiteY1" fmla="*/ 703262 h 733425"/>
                  <a:gd name="connsiteX2" fmla="*/ 1111251 w 1111251"/>
                  <a:gd name="connsiteY2" fmla="*/ 718730 h 733425"/>
                  <a:gd name="connsiteX3" fmla="*/ 1096966 w 1111251"/>
                  <a:gd name="connsiteY3" fmla="*/ 733425 h 733425"/>
                  <a:gd name="connsiteX4" fmla="*/ 15037 w 1111251"/>
                  <a:gd name="connsiteY4" fmla="*/ 733425 h 733425"/>
                  <a:gd name="connsiteX5" fmla="*/ 0 w 1111251"/>
                  <a:gd name="connsiteY5" fmla="*/ 718730 h 733425"/>
                  <a:gd name="connsiteX6" fmla="*/ 15037 w 1111251"/>
                  <a:gd name="connsiteY6" fmla="*/ 703262 h 733425"/>
                  <a:gd name="connsiteX7" fmla="*/ 195422 w 1111251"/>
                  <a:gd name="connsiteY7" fmla="*/ 517525 h 733425"/>
                  <a:gd name="connsiteX8" fmla="*/ 917417 w 1111251"/>
                  <a:gd name="connsiteY8" fmla="*/ 517525 h 733425"/>
                  <a:gd name="connsiteX9" fmla="*/ 951977 w 1111251"/>
                  <a:gd name="connsiteY9" fmla="*/ 531011 h 733425"/>
                  <a:gd name="connsiteX10" fmla="*/ 1102987 w 1111251"/>
                  <a:gd name="connsiteY10" fmla="*/ 664377 h 733425"/>
                  <a:gd name="connsiteX11" fmla="*/ 1097728 w 1111251"/>
                  <a:gd name="connsiteY11" fmla="*/ 677863 h 733425"/>
                  <a:gd name="connsiteX12" fmla="*/ 15111 w 1111251"/>
                  <a:gd name="connsiteY12" fmla="*/ 677863 h 733425"/>
                  <a:gd name="connsiteX13" fmla="*/ 9852 w 1111251"/>
                  <a:gd name="connsiteY13" fmla="*/ 664377 h 733425"/>
                  <a:gd name="connsiteX14" fmla="*/ 160111 w 1111251"/>
                  <a:gd name="connsiteY14" fmla="*/ 531011 h 733425"/>
                  <a:gd name="connsiteX15" fmla="*/ 195422 w 1111251"/>
                  <a:gd name="connsiteY15" fmla="*/ 517525 h 733425"/>
                  <a:gd name="connsiteX16" fmla="*/ 194915 w 1111251"/>
                  <a:gd name="connsiteY16" fmla="*/ 0 h 733425"/>
                  <a:gd name="connsiteX17" fmla="*/ 917087 w 1111251"/>
                  <a:gd name="connsiteY17" fmla="*/ 0 h 733425"/>
                  <a:gd name="connsiteX18" fmla="*/ 936625 w 1111251"/>
                  <a:gd name="connsiteY18" fmla="*/ 20252 h 733425"/>
                  <a:gd name="connsiteX19" fmla="*/ 936625 w 1111251"/>
                  <a:gd name="connsiteY19" fmla="*/ 470286 h 733425"/>
                  <a:gd name="connsiteX20" fmla="*/ 917087 w 1111251"/>
                  <a:gd name="connsiteY20" fmla="*/ 490538 h 733425"/>
                  <a:gd name="connsiteX21" fmla="*/ 194915 w 1111251"/>
                  <a:gd name="connsiteY21" fmla="*/ 490538 h 733425"/>
                  <a:gd name="connsiteX22" fmla="*/ 174625 w 1111251"/>
                  <a:gd name="connsiteY22" fmla="*/ 470286 h 733425"/>
                  <a:gd name="connsiteX23" fmla="*/ 174625 w 1111251"/>
                  <a:gd name="connsiteY23" fmla="*/ 20252 h 733425"/>
                  <a:gd name="connsiteX24" fmla="*/ 194915 w 1111251"/>
                  <a:gd name="connsiteY24" fmla="*/ 0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11251" h="733425">
                    <a:moveTo>
                      <a:pt x="15037" y="703262"/>
                    </a:moveTo>
                    <a:cubicBezTo>
                      <a:pt x="15037" y="703262"/>
                      <a:pt x="15037" y="703262"/>
                      <a:pt x="1096966" y="703262"/>
                    </a:cubicBezTo>
                    <a:cubicBezTo>
                      <a:pt x="1105236" y="703262"/>
                      <a:pt x="1111251" y="710223"/>
                      <a:pt x="1111251" y="718730"/>
                    </a:cubicBezTo>
                    <a:cubicBezTo>
                      <a:pt x="1111251" y="727238"/>
                      <a:pt x="1105236" y="733425"/>
                      <a:pt x="1096966" y="733425"/>
                    </a:cubicBezTo>
                    <a:cubicBezTo>
                      <a:pt x="1096966" y="733425"/>
                      <a:pt x="1096966" y="733425"/>
                      <a:pt x="15037" y="733425"/>
                    </a:cubicBezTo>
                    <a:cubicBezTo>
                      <a:pt x="6767" y="733425"/>
                      <a:pt x="0" y="727238"/>
                      <a:pt x="0" y="718730"/>
                    </a:cubicBezTo>
                    <a:cubicBezTo>
                      <a:pt x="0" y="710223"/>
                      <a:pt x="6767" y="703262"/>
                      <a:pt x="15037" y="703262"/>
                    </a:cubicBezTo>
                    <a:close/>
                    <a:moveTo>
                      <a:pt x="195422" y="517525"/>
                    </a:moveTo>
                    <a:cubicBezTo>
                      <a:pt x="195422" y="517525"/>
                      <a:pt x="195422" y="517525"/>
                      <a:pt x="917417" y="517525"/>
                    </a:cubicBezTo>
                    <a:cubicBezTo>
                      <a:pt x="927935" y="517525"/>
                      <a:pt x="943712" y="523519"/>
                      <a:pt x="951977" y="531011"/>
                    </a:cubicBezTo>
                    <a:cubicBezTo>
                      <a:pt x="951977" y="531011"/>
                      <a:pt x="951977" y="531011"/>
                      <a:pt x="1102987" y="664377"/>
                    </a:cubicBezTo>
                    <a:cubicBezTo>
                      <a:pt x="1111251" y="671869"/>
                      <a:pt x="1108997" y="677863"/>
                      <a:pt x="1097728" y="677863"/>
                    </a:cubicBezTo>
                    <a:lnTo>
                      <a:pt x="15111" y="677863"/>
                    </a:lnTo>
                    <a:cubicBezTo>
                      <a:pt x="3842" y="677863"/>
                      <a:pt x="1588" y="671869"/>
                      <a:pt x="9852" y="664377"/>
                    </a:cubicBezTo>
                    <a:cubicBezTo>
                      <a:pt x="9852" y="664377"/>
                      <a:pt x="9852" y="664377"/>
                      <a:pt x="160111" y="531011"/>
                    </a:cubicBezTo>
                    <a:cubicBezTo>
                      <a:pt x="168376" y="523519"/>
                      <a:pt x="184153" y="517525"/>
                      <a:pt x="195422" y="517525"/>
                    </a:cubicBezTo>
                    <a:close/>
                    <a:moveTo>
                      <a:pt x="194915" y="0"/>
                    </a:moveTo>
                    <a:cubicBezTo>
                      <a:pt x="194915" y="0"/>
                      <a:pt x="194915" y="0"/>
                      <a:pt x="917087" y="0"/>
                    </a:cubicBezTo>
                    <a:cubicBezTo>
                      <a:pt x="927607" y="0"/>
                      <a:pt x="936625" y="9001"/>
                      <a:pt x="936625" y="20252"/>
                    </a:cubicBezTo>
                    <a:cubicBezTo>
                      <a:pt x="936625" y="20252"/>
                      <a:pt x="936625" y="20252"/>
                      <a:pt x="936625" y="470286"/>
                    </a:cubicBezTo>
                    <a:cubicBezTo>
                      <a:pt x="936625" y="481537"/>
                      <a:pt x="927607" y="490538"/>
                      <a:pt x="917087" y="490538"/>
                    </a:cubicBezTo>
                    <a:cubicBezTo>
                      <a:pt x="917087" y="490538"/>
                      <a:pt x="917087" y="490538"/>
                      <a:pt x="194915" y="490538"/>
                    </a:cubicBezTo>
                    <a:cubicBezTo>
                      <a:pt x="183643" y="490538"/>
                      <a:pt x="174625" y="481537"/>
                      <a:pt x="174625" y="470286"/>
                    </a:cubicBezTo>
                    <a:cubicBezTo>
                      <a:pt x="174625" y="470286"/>
                      <a:pt x="174625" y="470286"/>
                      <a:pt x="174625" y="20252"/>
                    </a:cubicBezTo>
                    <a:cubicBezTo>
                      <a:pt x="174625" y="9001"/>
                      <a:pt x="183643" y="0"/>
                      <a:pt x="194915" y="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  <p:sp>
            <p:nvSpPr>
              <p:cNvPr id="10" name="フリーフォーム 9"/>
              <p:cNvSpPr>
                <a:spLocks noChangeAspect="1"/>
              </p:cNvSpPr>
              <p:nvPr/>
            </p:nvSpPr>
            <p:spPr bwMode="gray">
              <a:xfrm>
                <a:off x="2615578" y="1292734"/>
                <a:ext cx="652463" cy="593726"/>
              </a:xfrm>
              <a:custGeom>
                <a:avLst/>
                <a:gdLst>
                  <a:gd name="connsiteX0" fmla="*/ 239712 w 652463"/>
                  <a:gd name="connsiteY0" fmla="*/ 560388 h 593726"/>
                  <a:gd name="connsiteX1" fmla="*/ 420688 w 652463"/>
                  <a:gd name="connsiteY1" fmla="*/ 560388 h 593726"/>
                  <a:gd name="connsiteX2" fmla="*/ 441325 w 652463"/>
                  <a:gd name="connsiteY2" fmla="*/ 593726 h 593726"/>
                  <a:gd name="connsiteX3" fmla="*/ 220662 w 652463"/>
                  <a:gd name="connsiteY3" fmla="*/ 593726 h 593726"/>
                  <a:gd name="connsiteX4" fmla="*/ 0 w 652463"/>
                  <a:gd name="connsiteY4" fmla="*/ 0 h 593726"/>
                  <a:gd name="connsiteX5" fmla="*/ 652463 w 652463"/>
                  <a:gd name="connsiteY5" fmla="*/ 0 h 593726"/>
                  <a:gd name="connsiteX6" fmla="*/ 652463 w 652463"/>
                  <a:gd name="connsiteY6" fmla="*/ 381000 h 593726"/>
                  <a:gd name="connsiteX7" fmla="*/ 0 w 652463"/>
                  <a:gd name="connsiteY7" fmla="*/ 381000 h 59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2463" h="593726">
                    <a:moveTo>
                      <a:pt x="239712" y="560388"/>
                    </a:moveTo>
                    <a:lnTo>
                      <a:pt x="420688" y="560388"/>
                    </a:lnTo>
                    <a:lnTo>
                      <a:pt x="441325" y="593726"/>
                    </a:lnTo>
                    <a:lnTo>
                      <a:pt x="220662" y="593726"/>
                    </a:lnTo>
                    <a:close/>
                    <a:moveTo>
                      <a:pt x="0" y="0"/>
                    </a:moveTo>
                    <a:lnTo>
                      <a:pt x="652463" y="0"/>
                    </a:lnTo>
                    <a:lnTo>
                      <a:pt x="652463" y="381000"/>
                    </a:lnTo>
                    <a:lnTo>
                      <a:pt x="0" y="381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</p:grpSp>
        <p:sp>
          <p:nvSpPr>
            <p:cNvPr id="6" name="テキスト ボックス 5"/>
            <p:cNvSpPr txBox="1"/>
            <p:nvPr/>
          </p:nvSpPr>
          <p:spPr>
            <a:xfrm>
              <a:off x="727432" y="3710472"/>
              <a:ext cx="923498" cy="22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 smtClean="0">
                  <a:solidFill>
                    <a:srgbClr val="002B62"/>
                  </a:solidFill>
                </a:rPr>
                <a:t>Windows10</a:t>
              </a:r>
              <a:endParaRPr kumimoji="1" lang="ja-JP" altLang="en-US" sz="1400" b="1" dirty="0">
                <a:solidFill>
                  <a:srgbClr val="002B62"/>
                </a:solidFill>
              </a:endParaRPr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2"/>
            <a:srcRect l="10139" t="10638" r="9010" b="9118"/>
            <a:stretch/>
          </p:blipFill>
          <p:spPr>
            <a:xfrm>
              <a:off x="1048655" y="3080591"/>
              <a:ext cx="318689" cy="316292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539440" y="2774589"/>
              <a:ext cx="1339566" cy="222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 smtClean="0">
                  <a:solidFill>
                    <a:srgbClr val="002B62"/>
                  </a:solidFill>
                </a:rPr>
                <a:t>Google Chrome</a:t>
              </a: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5940190" y="2242612"/>
            <a:ext cx="2663967" cy="2332966"/>
            <a:chOff x="2544779" y="2383384"/>
            <a:chExt cx="2663967" cy="2332966"/>
          </a:xfrm>
        </p:grpSpPr>
        <p:sp>
          <p:nvSpPr>
            <p:cNvPr id="12" name="正方形/長方形 11"/>
            <p:cNvSpPr/>
            <p:nvPr/>
          </p:nvSpPr>
          <p:spPr bwMode="auto">
            <a:xfrm>
              <a:off x="2544779" y="2383384"/>
              <a:ext cx="2663967" cy="23329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dirty="0" smtClean="0">
                  <a:solidFill>
                    <a:srgbClr val="002B62"/>
                  </a:solidFill>
                  <a:ea typeface="+mj-ea"/>
                </a:rPr>
                <a:t>CentOS 7.8</a:t>
              </a:r>
              <a:endParaRPr kumimoji="1" lang="ja-JP" altLang="en-US" sz="1100" b="1" dirty="0">
                <a:solidFill>
                  <a:srgbClr val="002B62"/>
                </a:solidFill>
                <a:ea typeface="+mj-ea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857303" y="2853419"/>
              <a:ext cx="2038918" cy="543464"/>
            </a:xfrm>
            <a:prstGeom prst="rect">
              <a:avLst/>
            </a:prstGeom>
            <a:solidFill>
              <a:srgbClr val="002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 smtClean="0">
                  <a:solidFill>
                    <a:schemeClr val="bg1"/>
                  </a:solidFill>
                </a:rPr>
                <a:t>Exastro IT Automation</a:t>
              </a:r>
            </a:p>
            <a:p>
              <a:pPr algn="ctr"/>
              <a:r>
                <a:rPr lang="en-US" altLang="ja-JP" sz="1100" b="1" dirty="0" smtClean="0">
                  <a:solidFill>
                    <a:schemeClr val="bg1"/>
                  </a:solidFill>
                </a:rPr>
                <a:t>1.</a:t>
              </a:r>
              <a:r>
                <a:rPr lang="en-US" altLang="ja-JP" sz="1100" b="1" dirty="0">
                  <a:solidFill>
                    <a:schemeClr val="bg1"/>
                  </a:solidFill>
                </a:rPr>
                <a:t>9</a:t>
              </a:r>
              <a:r>
                <a:rPr lang="en-US" altLang="ja-JP" sz="1100" b="1" dirty="0" smtClean="0">
                  <a:solidFill>
                    <a:schemeClr val="bg1"/>
                  </a:solidFill>
                </a:rPr>
                <a:t>.0</a:t>
              </a:r>
              <a:endParaRPr kumimoji="1" lang="ja-JP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858612" y="3705735"/>
              <a:ext cx="2037609" cy="532693"/>
            </a:xfrm>
            <a:prstGeom prst="rect">
              <a:avLst/>
            </a:prstGeom>
            <a:solidFill>
              <a:srgbClr val="002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 err="1" smtClean="0">
                  <a:solidFill>
                    <a:schemeClr val="bg1"/>
                  </a:solidFill>
                </a:rPr>
                <a:t>Ansible</a:t>
              </a:r>
              <a:r>
                <a:rPr lang="en-US" altLang="ja-JP" sz="1100" b="1" dirty="0">
                  <a:solidFill>
                    <a:schemeClr val="bg1"/>
                  </a:solidFill>
                </a:rPr>
                <a:t> </a:t>
              </a:r>
              <a:r>
                <a:rPr lang="en-US" altLang="ja-JP" sz="1100" b="1" dirty="0" smtClean="0">
                  <a:solidFill>
                    <a:schemeClr val="bg1"/>
                  </a:solidFill>
                </a:rPr>
                <a:t>2.11</a:t>
              </a:r>
              <a:endParaRPr kumimoji="1" lang="ja-JP" altLang="en-US" sz="1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直線矢印コネクタ 14"/>
          <p:cNvCxnSpPr/>
          <p:nvPr/>
        </p:nvCxnSpPr>
        <p:spPr bwMode="auto">
          <a:xfrm>
            <a:off x="4420131" y="3282618"/>
            <a:ext cx="985502" cy="396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>
            <a:glow rad="25400">
              <a:srgbClr val="FFFFFF">
                <a:alpha val="80000"/>
              </a:srgbClr>
            </a:glow>
          </a:effectLst>
          <a:extLst/>
        </p:spPr>
      </p:cxnSp>
      <p:sp>
        <p:nvSpPr>
          <p:cNvPr id="16" name="テキスト ボックス 15"/>
          <p:cNvSpPr txBox="1"/>
          <p:nvPr/>
        </p:nvSpPr>
        <p:spPr>
          <a:xfrm>
            <a:off x="359476" y="5940543"/>
            <a:ext cx="8424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※1</a:t>
            </a:r>
            <a:r>
              <a:rPr lang="ja-JP" altLang="en-US" sz="1200" dirty="0"/>
              <a:t> </a:t>
            </a:r>
            <a:r>
              <a:rPr lang="ja-JP" altLang="en-US" sz="1200" dirty="0" smtClean="0"/>
              <a:t>今回はホストサーバーとして</a:t>
            </a:r>
            <a:r>
              <a:rPr lang="en-US" altLang="ja-JP" sz="1200" dirty="0" smtClean="0"/>
              <a:t>CentOS7</a:t>
            </a:r>
            <a:r>
              <a:rPr lang="ja-JP" altLang="en-US" sz="1200" dirty="0" smtClean="0"/>
              <a:t>を利用致しますが、</a:t>
            </a:r>
            <a:r>
              <a:rPr lang="en-US" altLang="ja-JP" sz="1200" dirty="0" smtClean="0"/>
              <a:t>ITA</a:t>
            </a:r>
            <a:r>
              <a:rPr lang="ja-JP" altLang="en-US" sz="1200" dirty="0" smtClean="0"/>
              <a:t>は</a:t>
            </a:r>
            <a:r>
              <a:rPr lang="en-US" altLang="ja-JP" sz="1200" dirty="0" smtClean="0"/>
              <a:t>RHEL7</a:t>
            </a:r>
            <a:r>
              <a:rPr lang="ja-JP" altLang="en-US" sz="1200" dirty="0" smtClean="0"/>
              <a:t>系および</a:t>
            </a:r>
            <a:r>
              <a:rPr lang="en-US" altLang="ja-JP" sz="1200" dirty="0" smtClean="0"/>
              <a:t>RHEL8</a:t>
            </a:r>
            <a:r>
              <a:rPr lang="ja-JP" altLang="en-US" sz="1200" dirty="0" smtClean="0"/>
              <a:t>系の</a:t>
            </a:r>
            <a:r>
              <a:rPr lang="en-US" altLang="ja-JP" sz="1200" dirty="0" smtClean="0"/>
              <a:t>OS</a:t>
            </a:r>
            <a:r>
              <a:rPr lang="ja-JP" altLang="en-US" sz="1200" dirty="0" smtClean="0"/>
              <a:t>で導入いただけます。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9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04" y="3769649"/>
            <a:ext cx="7311361" cy="720000"/>
          </a:xfrm>
          <a:prstGeom prst="rect">
            <a:avLst/>
          </a:prstGeom>
        </p:spPr>
      </p:pic>
      <p:sp>
        <p:nvSpPr>
          <p:cNvPr id="4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/>
          <a:lstStyle/>
          <a:p>
            <a:r>
              <a:rPr lang="ja-JP" altLang="en-US" b="1" dirty="0" smtClean="0"/>
              <a:t>シナリオ①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本シナリオでは、データレコード</a:t>
            </a:r>
            <a:r>
              <a:rPr lang="ja-JP" altLang="en-US" dirty="0"/>
              <a:t>毎</a:t>
            </a:r>
            <a:r>
              <a:rPr lang="ja-JP" altLang="en-US" dirty="0" smtClean="0"/>
              <a:t>のユーザ</a:t>
            </a:r>
            <a:r>
              <a:rPr lang="ja-JP" altLang="en-US" dirty="0"/>
              <a:t>毎にアクセスを許可するロールを付与し、データレコード毎にロールを付与することでデータレコード毎のアクセスを</a:t>
            </a:r>
            <a:r>
              <a:rPr lang="ja-JP" altLang="en-US" dirty="0" smtClean="0"/>
              <a:t>制御する体験をしていただきます。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user1</a:t>
            </a:r>
            <a:r>
              <a:rPr lang="ja-JP" altLang="en-US" dirty="0" smtClean="0"/>
              <a:t>では「ロール</a:t>
            </a:r>
            <a:r>
              <a:rPr lang="en-US" altLang="ja-JP" dirty="0" smtClean="0"/>
              <a:t>A</a:t>
            </a:r>
            <a:r>
              <a:rPr lang="ja-JP" altLang="en-US" dirty="0" smtClean="0"/>
              <a:t>」「ロール</a:t>
            </a:r>
            <a:r>
              <a:rPr lang="en-US" altLang="ja-JP" dirty="0" smtClean="0"/>
              <a:t>B</a:t>
            </a:r>
            <a:r>
              <a:rPr lang="ja-JP" altLang="en-US" dirty="0" smtClean="0"/>
              <a:t>」「ロール</a:t>
            </a:r>
            <a:r>
              <a:rPr lang="en-US" altLang="ja-JP" dirty="0" smtClean="0"/>
              <a:t>C</a:t>
            </a:r>
            <a:r>
              <a:rPr lang="ja-JP" altLang="en-US" dirty="0" smtClean="0"/>
              <a:t>」に紐づけ</a:t>
            </a:r>
            <a:r>
              <a:rPr lang="en-US" altLang="ja-JP" dirty="0" smtClean="0"/>
              <a:t>move</a:t>
            </a:r>
            <a:r>
              <a:rPr lang="ja-JP" altLang="en-US" dirty="0" smtClean="0"/>
              <a:t>１～</a:t>
            </a:r>
            <a:r>
              <a:rPr lang="en-US" altLang="ja-JP" dirty="0" smtClean="0"/>
              <a:t>4</a:t>
            </a:r>
            <a:r>
              <a:rPr lang="ja-JP" altLang="en-US" dirty="0"/>
              <a:t>が</a:t>
            </a:r>
            <a:r>
              <a:rPr lang="ja-JP" altLang="en-US" dirty="0" smtClean="0"/>
              <a:t>表示されるよう設定する。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u</a:t>
            </a:r>
            <a:r>
              <a:rPr lang="en-US" altLang="ja-JP" dirty="0" smtClean="0"/>
              <a:t>ser2</a:t>
            </a:r>
            <a:r>
              <a:rPr lang="ja-JP" altLang="en-US" dirty="0" smtClean="0"/>
              <a:t>では「ロール</a:t>
            </a:r>
            <a:r>
              <a:rPr lang="en-US" altLang="ja-JP" dirty="0" smtClean="0"/>
              <a:t>B</a:t>
            </a:r>
            <a:r>
              <a:rPr lang="ja-JP" altLang="en-US" dirty="0" smtClean="0"/>
              <a:t>」に紐づけ</a:t>
            </a:r>
            <a:r>
              <a:rPr lang="en-US" altLang="ja-JP" dirty="0" smtClean="0"/>
              <a:t>move1,3</a:t>
            </a:r>
            <a:r>
              <a:rPr lang="ja-JP" altLang="en-US" dirty="0" smtClean="0"/>
              <a:t>が表示されるように設定する。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user3</a:t>
            </a:r>
            <a:r>
              <a:rPr lang="ja-JP" altLang="en-US" dirty="0" smtClean="0"/>
              <a:t>「ロール</a:t>
            </a:r>
            <a:r>
              <a:rPr lang="en-US" altLang="ja-JP" dirty="0" smtClean="0"/>
              <a:t>B</a:t>
            </a:r>
            <a:r>
              <a:rPr lang="ja-JP" altLang="en-US" dirty="0" smtClean="0"/>
              <a:t>」「ロール</a:t>
            </a:r>
            <a:r>
              <a:rPr lang="en-US" altLang="ja-JP" dirty="0" smtClean="0"/>
              <a:t>C</a:t>
            </a:r>
            <a:r>
              <a:rPr lang="ja-JP" altLang="en-US" dirty="0" smtClean="0"/>
              <a:t>」に紐づけ</a:t>
            </a:r>
            <a:r>
              <a:rPr lang="en-US" altLang="ja-JP" dirty="0" smtClean="0"/>
              <a:t>move1,3,4</a:t>
            </a:r>
            <a:r>
              <a:rPr lang="ja-JP" altLang="en-US" dirty="0" smtClean="0"/>
              <a:t>が表示されるように設定する。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 </a:t>
            </a:r>
            <a:r>
              <a:rPr lang="ja-JP" altLang="en-US" dirty="0" smtClean="0"/>
              <a:t>データレコード</a:t>
            </a:r>
            <a:r>
              <a:rPr lang="ja-JP" altLang="en-US" dirty="0"/>
              <a:t>毎</a:t>
            </a:r>
            <a:r>
              <a:rPr lang="en-US" altLang="ja-JP" dirty="0"/>
              <a:t>RBAC</a:t>
            </a:r>
            <a:r>
              <a:rPr lang="ja-JP" altLang="en-US" dirty="0" smtClean="0"/>
              <a:t>手順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128" name="角丸四角形 127"/>
          <p:cNvSpPr/>
          <p:nvPr/>
        </p:nvSpPr>
        <p:spPr bwMode="auto">
          <a:xfrm>
            <a:off x="576000" y="3158363"/>
            <a:ext cx="7975604" cy="144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9" name="角丸四角形 128"/>
          <p:cNvSpPr/>
          <p:nvPr/>
        </p:nvSpPr>
        <p:spPr bwMode="auto">
          <a:xfrm>
            <a:off x="576000" y="5148000"/>
            <a:ext cx="7974319" cy="1263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1" name="下矢印 130"/>
          <p:cNvSpPr/>
          <p:nvPr/>
        </p:nvSpPr>
        <p:spPr bwMode="auto">
          <a:xfrm>
            <a:off x="4093810" y="4643441"/>
            <a:ext cx="1080150" cy="432060"/>
          </a:xfrm>
          <a:prstGeom prst="downArrow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3" name="正方形/長方形 132"/>
          <p:cNvSpPr/>
          <p:nvPr/>
        </p:nvSpPr>
        <p:spPr bwMode="auto">
          <a:xfrm>
            <a:off x="646715" y="3240000"/>
            <a:ext cx="7849596" cy="513078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latin typeface="+mn-ea"/>
              </a:rPr>
              <a:t>■ ユーザ名    ：システム</a:t>
            </a:r>
            <a:r>
              <a:rPr lang="ja-JP" altLang="en-US" sz="1200" b="1" dirty="0">
                <a:latin typeface="+mn-ea"/>
              </a:rPr>
              <a:t>管理者</a:t>
            </a:r>
            <a:r>
              <a:rPr lang="ja-JP" altLang="en-US" sz="1200" b="1" dirty="0" smtClean="0">
                <a:latin typeface="+mn-ea"/>
              </a:rPr>
              <a:t>  </a:t>
            </a:r>
            <a:endParaRPr lang="en-US" altLang="ja-JP" sz="1200" b="1" dirty="0" smtClean="0">
              <a:latin typeface="+mn-ea"/>
            </a:endParaRPr>
          </a:p>
          <a:p>
            <a:r>
              <a:rPr lang="ja-JP" altLang="en-US" sz="1200" b="1" dirty="0" smtClean="0">
                <a:latin typeface="+mn-ea"/>
              </a:rPr>
              <a:t>    ログイン</a:t>
            </a:r>
            <a:r>
              <a:rPr lang="en-US" altLang="ja-JP" sz="1200" b="1" dirty="0" smtClean="0">
                <a:latin typeface="+mn-ea"/>
              </a:rPr>
              <a:t>ID</a:t>
            </a:r>
            <a:r>
              <a:rPr lang="ja-JP" altLang="en-US" sz="1200" b="1" dirty="0" smtClean="0">
                <a:latin typeface="+mn-ea"/>
              </a:rPr>
              <a:t>：</a:t>
            </a:r>
            <a:r>
              <a:rPr lang="en-US" altLang="ja-JP" sz="1200" b="1" dirty="0">
                <a:latin typeface="+mn-ea"/>
              </a:rPr>
              <a:t>administrator</a:t>
            </a:r>
          </a:p>
          <a:p>
            <a:r>
              <a:rPr lang="en-US" altLang="ja-JP" sz="1200" b="1" dirty="0">
                <a:latin typeface="+mn-ea"/>
              </a:rPr>
              <a:t>    </a:t>
            </a:r>
            <a:r>
              <a:rPr lang="ja-JP" altLang="en-US" sz="1200" b="1" dirty="0">
                <a:latin typeface="+mn-ea"/>
              </a:rPr>
              <a:t>ロール       ：</a:t>
            </a:r>
            <a:r>
              <a:rPr lang="ja-JP" altLang="en-US" sz="1200" b="1" dirty="0" smtClean="0">
                <a:latin typeface="+mn-ea"/>
              </a:rPr>
              <a:t>システム管理者</a:t>
            </a:r>
            <a:endParaRPr lang="ja-JP" altLang="en-US" sz="1200" b="1" dirty="0">
              <a:latin typeface="+mn-ea"/>
            </a:endParaRPr>
          </a:p>
        </p:txBody>
      </p:sp>
      <p:sp>
        <p:nvSpPr>
          <p:cNvPr id="142" name="正方形/長方形 141"/>
          <p:cNvSpPr/>
          <p:nvPr/>
        </p:nvSpPr>
        <p:spPr bwMode="auto">
          <a:xfrm>
            <a:off x="646715" y="5184000"/>
            <a:ext cx="7849596" cy="513078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■</a:t>
            </a:r>
            <a:r>
              <a:rPr lang="ja-JP" altLang="en-US" sz="1200" b="1" dirty="0" smtClean="0">
                <a:latin typeface="+mn-ea"/>
              </a:rPr>
              <a:t> ユーザ名    ：テスト用</a:t>
            </a:r>
            <a:r>
              <a:rPr lang="en-US" altLang="ja-JP" sz="1200" b="1" dirty="0" smtClean="0">
                <a:latin typeface="+mn-ea"/>
              </a:rPr>
              <a:t>2</a:t>
            </a:r>
            <a:r>
              <a:rPr lang="ja-JP" altLang="en-US" sz="1200" b="1" dirty="0" smtClean="0">
                <a:latin typeface="+mn-ea"/>
              </a:rPr>
              <a:t> </a:t>
            </a:r>
            <a:endParaRPr lang="en-US" altLang="ja-JP" sz="1200" b="1" dirty="0" smtClean="0">
              <a:latin typeface="+mn-ea"/>
            </a:endParaRPr>
          </a:p>
          <a:p>
            <a:r>
              <a:rPr lang="ja-JP" altLang="en-US" sz="1200" b="1" dirty="0" smtClean="0">
                <a:latin typeface="+mn-ea"/>
              </a:rPr>
              <a:t>    ログイン</a:t>
            </a:r>
            <a:r>
              <a:rPr lang="en-US" altLang="ja-JP" sz="1200" b="1" dirty="0" smtClean="0">
                <a:latin typeface="+mn-ea"/>
              </a:rPr>
              <a:t>ID</a:t>
            </a:r>
            <a:r>
              <a:rPr lang="ja-JP" altLang="en-US" sz="1200" b="1" dirty="0" smtClean="0">
                <a:latin typeface="+mn-ea"/>
              </a:rPr>
              <a:t>：</a:t>
            </a:r>
            <a:r>
              <a:rPr lang="en-US" altLang="ja-JP" sz="1200" b="1" dirty="0" smtClean="0">
                <a:latin typeface="+mn-ea"/>
              </a:rPr>
              <a:t>user2</a:t>
            </a:r>
          </a:p>
          <a:p>
            <a:r>
              <a:rPr lang="en-US" altLang="ja-JP" sz="1200" b="1" dirty="0" smtClean="0">
                <a:latin typeface="+mn-ea"/>
              </a:rPr>
              <a:t>    </a:t>
            </a:r>
            <a:r>
              <a:rPr lang="ja-JP" altLang="en-US" sz="1200" b="1" dirty="0">
                <a:latin typeface="+mn-ea"/>
              </a:rPr>
              <a:t>ロール       </a:t>
            </a:r>
            <a:r>
              <a:rPr lang="ja-JP" altLang="en-US" sz="1200" b="1" dirty="0" smtClean="0">
                <a:latin typeface="+mn-ea"/>
              </a:rPr>
              <a:t>：ロール</a:t>
            </a:r>
            <a:r>
              <a:rPr lang="en-US" altLang="ja-JP" sz="1200" b="1" dirty="0" smtClean="0">
                <a:latin typeface="+mn-ea"/>
              </a:rPr>
              <a:t>B</a:t>
            </a:r>
            <a:endParaRPr lang="ja-JP" altLang="en-US" sz="1200" b="1" dirty="0"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04" y="5753160"/>
            <a:ext cx="7419600" cy="55773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106" y="3222766"/>
            <a:ext cx="2114259" cy="49482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5"/>
          <a:srcRect t="6871"/>
          <a:stretch/>
        </p:blipFill>
        <p:spPr>
          <a:xfrm>
            <a:off x="5939139" y="5236278"/>
            <a:ext cx="2159226" cy="4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ja-JP" altLang="en-US" dirty="0" smtClean="0"/>
              <a:t>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27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 データレコード毎</a:t>
            </a:r>
            <a:r>
              <a:rPr lang="en-US" altLang="ja-JP" dirty="0"/>
              <a:t>RBAC</a:t>
            </a:r>
            <a:r>
              <a:rPr lang="ja-JP" altLang="en-US" dirty="0"/>
              <a:t>手順</a:t>
            </a:r>
            <a:r>
              <a:rPr lang="en-US" altLang="ja-JP" dirty="0"/>
              <a:t>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シナリオ②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イメージ図）</a:t>
            </a:r>
            <a:endParaRPr lang="en-US" altLang="ja-JP" b="1" dirty="0" smtClean="0"/>
          </a:p>
          <a:p>
            <a:pPr indent="0">
              <a:buNone/>
            </a:pPr>
            <a:endParaRPr kumimoji="1" lang="ja-JP" altLang="en-US" sz="1600" b="1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45946"/>
              </p:ext>
            </p:extLst>
          </p:nvPr>
        </p:nvGraphicFramePr>
        <p:xfrm>
          <a:off x="298704" y="2102751"/>
          <a:ext cx="3438208" cy="13681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8542633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1441099850"/>
                    </a:ext>
                  </a:extLst>
                </a:gridCol>
                <a:gridCol w="905193">
                  <a:extLst>
                    <a:ext uri="{9D8B030D-6E8A-4147-A177-3AD203B41FA5}">
                      <a16:colId xmlns:a16="http://schemas.microsoft.com/office/drawing/2014/main" val="502657339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166425978"/>
                    </a:ext>
                  </a:extLst>
                </a:gridCol>
              </a:tblGrid>
              <a:tr h="342048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ロール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ロール</a:t>
                      </a:r>
                      <a:r>
                        <a:rPr kumimoji="1" lang="en-US" altLang="ja-JP" sz="1400" dirty="0" smtClean="0"/>
                        <a:t>B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ロール</a:t>
                      </a:r>
                      <a:r>
                        <a:rPr kumimoji="1" lang="en-US" altLang="ja-JP" sz="1400" dirty="0" smtClean="0"/>
                        <a:t>C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09104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○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○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01438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48880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48633"/>
                  </a:ext>
                </a:extLst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282148" y="1585090"/>
            <a:ext cx="302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u="sng" dirty="0" smtClean="0"/>
              <a:t>ロールとユーザの紐づけ関係</a:t>
            </a:r>
            <a:endParaRPr kumimoji="1" lang="ja-JP" altLang="en-US" sz="1600" u="sng" dirty="0"/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46295"/>
              </p:ext>
            </p:extLst>
          </p:nvPr>
        </p:nvGraphicFramePr>
        <p:xfrm>
          <a:off x="4563850" y="2045167"/>
          <a:ext cx="439966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4214108715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2925237196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253528507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717835708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176716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4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ロール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97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ロール</a:t>
                      </a:r>
                      <a:r>
                        <a:rPr kumimoji="1" lang="en-US" altLang="ja-JP" sz="1400" dirty="0" smtClean="0"/>
                        <a:t>B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7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ロール</a:t>
                      </a:r>
                      <a:r>
                        <a:rPr kumimoji="1" lang="en-US" altLang="ja-JP" sz="1400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●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79896"/>
                  </a:ext>
                </a:extLst>
              </a:tr>
            </a:tbl>
          </a:graphicData>
        </a:graphic>
      </p:graphicFrame>
      <p:sp>
        <p:nvSpPr>
          <p:cNvPr id="23" name="テキスト ボックス 22"/>
          <p:cNvSpPr txBox="1"/>
          <p:nvPr/>
        </p:nvSpPr>
        <p:spPr>
          <a:xfrm>
            <a:off x="1530465" y="3636000"/>
            <a:ext cx="2206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●</a:t>
            </a:r>
            <a:r>
              <a:rPr lang="en-US" altLang="ja-JP" sz="1100" dirty="0"/>
              <a:t>…</a:t>
            </a:r>
            <a:r>
              <a:rPr lang="ja-JP" altLang="en-US" sz="1100" dirty="0" smtClean="0"/>
              <a:t>デフォルトアクセス権あり</a:t>
            </a:r>
            <a:endParaRPr lang="en-US" altLang="ja-JP" sz="1100" dirty="0" smtClean="0"/>
          </a:p>
          <a:p>
            <a:r>
              <a:rPr lang="ja-JP" altLang="en-US" sz="1100" dirty="0" smtClean="0"/>
              <a:t>○</a:t>
            </a:r>
            <a:r>
              <a:rPr lang="en-US" altLang="ja-JP" sz="1100" dirty="0" smtClean="0"/>
              <a:t>…</a:t>
            </a:r>
            <a:r>
              <a:rPr lang="ja-JP" altLang="en-US" sz="1100" dirty="0" smtClean="0"/>
              <a:t>デフォルトアクセス権なし</a:t>
            </a:r>
            <a:endParaRPr kumimoji="1" lang="ja-JP" altLang="en-US" sz="11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36000" y="1584000"/>
            <a:ext cx="302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u="sng" dirty="0" smtClean="0"/>
              <a:t>Movement</a:t>
            </a:r>
            <a:r>
              <a:rPr lang="ja-JP" altLang="en-US" sz="1600" u="sng" dirty="0" smtClean="0"/>
              <a:t>別のアクセス権</a:t>
            </a:r>
            <a:endParaRPr kumimoji="1" lang="ja-JP" altLang="en-US" sz="1600" u="sng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397184" y="3636000"/>
            <a:ext cx="1566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●</a:t>
            </a:r>
            <a:r>
              <a:rPr lang="en-US" altLang="ja-JP" sz="1100" dirty="0" smtClean="0"/>
              <a:t>…</a:t>
            </a:r>
            <a:r>
              <a:rPr lang="ja-JP" altLang="en-US" sz="1100" dirty="0" smtClean="0"/>
              <a:t>アクセス権あり</a:t>
            </a:r>
            <a:endParaRPr kumimoji="1" lang="ja-JP" altLang="en-US" sz="1100" dirty="0"/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442069"/>
              </p:ext>
            </p:extLst>
          </p:nvPr>
        </p:nvGraphicFramePr>
        <p:xfrm>
          <a:off x="2050444" y="4785573"/>
          <a:ext cx="439966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4214108715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2925237196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253528507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717835708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176716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4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97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7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</a:rPr>
                        <a:t>●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79896"/>
                  </a:ext>
                </a:extLst>
              </a:tr>
            </a:tbl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2052000" y="4290222"/>
            <a:ext cx="3757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u="sng" dirty="0" smtClean="0"/>
              <a:t>ユーザから確認できる</a:t>
            </a:r>
            <a:r>
              <a:rPr lang="en-US" altLang="ja-JP" sz="1600" u="sng" dirty="0" smtClean="0"/>
              <a:t>Movement</a:t>
            </a:r>
            <a:endParaRPr kumimoji="1" lang="ja-JP" altLang="en-US" sz="1600" u="sng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61731" y="6283706"/>
            <a:ext cx="1599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solidFill>
                  <a:srgbClr val="FF0000"/>
                </a:solidFill>
              </a:rPr>
              <a:t>●</a:t>
            </a:r>
            <a:r>
              <a:rPr lang="en-US" altLang="ja-JP" sz="1100" dirty="0" smtClean="0"/>
              <a:t>…</a:t>
            </a:r>
            <a:r>
              <a:rPr lang="ja-JP" altLang="en-US" sz="1100" dirty="0"/>
              <a:t>表示</a:t>
            </a:r>
            <a:r>
              <a:rPr lang="ja-JP" altLang="en-US" sz="1100" dirty="0" smtClean="0"/>
              <a:t>される</a:t>
            </a:r>
            <a:endParaRPr kumimoji="1" lang="ja-JP" altLang="en-US" sz="1100" dirty="0"/>
          </a:p>
        </p:txBody>
      </p:sp>
      <p:sp>
        <p:nvSpPr>
          <p:cNvPr id="31" name="下矢印 30"/>
          <p:cNvSpPr/>
          <p:nvPr/>
        </p:nvSpPr>
        <p:spPr bwMode="auto">
          <a:xfrm>
            <a:off x="3924000" y="3492000"/>
            <a:ext cx="468000" cy="57600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71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 </a:t>
            </a:r>
            <a:r>
              <a:rPr lang="ja-JP" altLang="en-US" dirty="0" smtClean="0"/>
              <a:t>データレコード毎</a:t>
            </a:r>
            <a:r>
              <a:rPr lang="en-US" altLang="ja-JP" dirty="0" smtClean="0"/>
              <a:t>RBAC</a:t>
            </a:r>
            <a:r>
              <a:rPr lang="ja-JP" altLang="en-US" dirty="0" smtClean="0"/>
              <a:t>手順</a:t>
            </a:r>
            <a:r>
              <a:rPr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作業手順</a:t>
            </a:r>
            <a:endParaRPr kumimoji="1" lang="en-US" altLang="ja-JP" b="1" dirty="0" smtClean="0"/>
          </a:p>
          <a:p>
            <a:pPr indent="0">
              <a:buNone/>
            </a:pPr>
            <a:r>
              <a:rPr kumimoji="1" lang="en-US" altLang="ja-JP" sz="1600" dirty="0" smtClean="0"/>
              <a:t>※</a:t>
            </a:r>
            <a:r>
              <a:rPr kumimoji="1" lang="ja-JP" altLang="en-US" sz="1600" dirty="0" smtClean="0"/>
              <a:t>実習①を実行している方は、</a:t>
            </a:r>
            <a:r>
              <a:rPr kumimoji="1" lang="en-US" altLang="ja-JP" sz="1600" dirty="0" smtClean="0"/>
              <a:t>3.5</a:t>
            </a:r>
            <a:r>
              <a:rPr lang="ja-JP" altLang="en-US" sz="1600" dirty="0" smtClean="0"/>
              <a:t> ロール・</a:t>
            </a:r>
            <a:r>
              <a:rPr lang="ja-JP" altLang="en-US" sz="1600" dirty="0"/>
              <a:t>メニュ</a:t>
            </a:r>
            <a:r>
              <a:rPr lang="ja-JP" altLang="en-US" sz="1600" dirty="0" smtClean="0"/>
              <a:t>ーの紐付作業から進めてください。</a:t>
            </a:r>
            <a:endParaRPr kumimoji="1" lang="en-US" altLang="ja-JP" sz="1600" dirty="0" smtClean="0"/>
          </a:p>
          <a:p>
            <a:pPr indent="0">
              <a:buNone/>
            </a:pPr>
            <a:endParaRPr lang="en-US" altLang="ja-JP" sz="1600" dirty="0" smtClean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2340000" y="1548000"/>
            <a:ext cx="4320000" cy="4932060"/>
            <a:chOff x="2340000" y="1260000"/>
            <a:chExt cx="4320000" cy="4932060"/>
          </a:xfrm>
        </p:grpSpPr>
        <p:sp>
          <p:nvSpPr>
            <p:cNvPr id="20" name="角丸四角形 19"/>
            <p:cNvSpPr/>
            <p:nvPr/>
          </p:nvSpPr>
          <p:spPr bwMode="auto">
            <a:xfrm>
              <a:off x="2340000" y="12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</a:t>
              </a:r>
              <a:r>
                <a:rPr kumimoji="1" lang="en-US" altLang="ja-JP" b="1" dirty="0" smtClean="0">
                  <a:latin typeface="+mn-ea"/>
                </a:rPr>
                <a:t>.3</a:t>
              </a:r>
              <a:r>
                <a:rPr kumimoji="1" lang="ja-JP" altLang="en-US" b="1" dirty="0" smtClean="0">
                  <a:latin typeface="+mn-ea"/>
                </a:rPr>
                <a:t>　新規ユーザの作成・登録</a:t>
              </a: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2340000" y="21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</a:t>
              </a:r>
              <a:r>
                <a:rPr lang="en-US" altLang="ja-JP" b="1" dirty="0" smtClean="0">
                  <a:latin typeface="+mn-ea"/>
                </a:rPr>
                <a:t>.4</a:t>
              </a:r>
              <a:r>
                <a:rPr lang="ja-JP" altLang="en-US" b="1" dirty="0" smtClean="0">
                  <a:latin typeface="+mn-ea"/>
                </a:rPr>
                <a:t>　ロールの作成・登録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2340000" y="30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</a:t>
              </a:r>
              <a:r>
                <a:rPr lang="en-US" altLang="ja-JP" b="1" dirty="0" smtClean="0">
                  <a:latin typeface="+mn-ea"/>
                </a:rPr>
                <a:t>.5</a:t>
              </a:r>
              <a:r>
                <a:rPr lang="ja-JP" altLang="en-US" b="1" dirty="0" smtClean="0">
                  <a:latin typeface="+mn-ea"/>
                </a:rPr>
                <a:t>　ロール・</a:t>
              </a:r>
              <a:r>
                <a:rPr lang="ja-JP" altLang="en-US" b="1" dirty="0">
                  <a:latin typeface="+mn-ea"/>
                </a:rPr>
                <a:t>メニュ</a:t>
              </a:r>
              <a:r>
                <a:rPr lang="ja-JP" altLang="en-US" b="1" dirty="0" smtClean="0">
                  <a:latin typeface="+mn-ea"/>
                </a:rPr>
                <a:t>ーの紐付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2340000" y="48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</a:t>
              </a:r>
              <a:r>
                <a:rPr lang="en-US" altLang="ja-JP" b="1" dirty="0" smtClean="0">
                  <a:latin typeface="+mn-ea"/>
                </a:rPr>
                <a:t>.7</a:t>
              </a:r>
              <a:r>
                <a:rPr lang="ja-JP" altLang="en-US" b="1" dirty="0" smtClean="0">
                  <a:latin typeface="+mn-ea"/>
                </a:rPr>
                <a:t>　</a:t>
              </a:r>
              <a:r>
                <a:rPr lang="en-US" altLang="ja-JP" b="1" dirty="0" smtClean="0">
                  <a:latin typeface="+mn-ea"/>
                </a:rPr>
                <a:t>Movement</a:t>
              </a:r>
              <a:r>
                <a:rPr lang="ja-JP" altLang="en-US" b="1" dirty="0" smtClean="0">
                  <a:latin typeface="+mn-ea"/>
                </a:rPr>
                <a:t>一覧の登録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2340000" y="39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</a:t>
              </a:r>
              <a:r>
                <a:rPr lang="en-US" altLang="ja-JP" b="1" dirty="0" smtClean="0">
                  <a:latin typeface="+mn-ea"/>
                </a:rPr>
                <a:t>.6</a:t>
              </a:r>
              <a:r>
                <a:rPr lang="ja-JP" altLang="en-US" b="1" dirty="0" smtClean="0">
                  <a:latin typeface="+mn-ea"/>
                </a:rPr>
                <a:t>　ロール</a:t>
              </a:r>
              <a:r>
                <a:rPr lang="ja-JP" altLang="en-US" b="1" dirty="0">
                  <a:latin typeface="+mn-ea"/>
                </a:rPr>
                <a:t>・</a:t>
              </a:r>
              <a:r>
                <a:rPr lang="ja-JP" altLang="en-US" b="1" dirty="0" smtClean="0">
                  <a:latin typeface="+mn-ea"/>
                </a:rPr>
                <a:t>ユーザの紐付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2340000" y="57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</a:t>
              </a:r>
              <a:r>
                <a:rPr lang="en-US" altLang="ja-JP" b="1" dirty="0" smtClean="0">
                  <a:latin typeface="+mn-ea"/>
                </a:rPr>
                <a:t>.8</a:t>
              </a:r>
              <a:r>
                <a:rPr lang="ja-JP" altLang="en-US" b="1" dirty="0" smtClean="0">
                  <a:latin typeface="+mn-ea"/>
                </a:rPr>
                <a:t>　アクセス制御の確認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6" name="下矢印 25"/>
            <p:cNvSpPr/>
            <p:nvPr/>
          </p:nvSpPr>
          <p:spPr bwMode="auto">
            <a:xfrm>
              <a:off x="4320000" y="1787962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7" name="下矢印 26"/>
            <p:cNvSpPr/>
            <p:nvPr/>
          </p:nvSpPr>
          <p:spPr bwMode="auto">
            <a:xfrm>
              <a:off x="4320000" y="2666577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下矢印 27"/>
            <p:cNvSpPr/>
            <p:nvPr/>
          </p:nvSpPr>
          <p:spPr bwMode="auto">
            <a:xfrm>
              <a:off x="4320000" y="3614305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9" name="下矢印 28"/>
            <p:cNvSpPr/>
            <p:nvPr/>
          </p:nvSpPr>
          <p:spPr bwMode="auto">
            <a:xfrm>
              <a:off x="4320000" y="5387962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5" name="下矢印 14"/>
          <p:cNvSpPr/>
          <p:nvPr/>
        </p:nvSpPr>
        <p:spPr bwMode="auto">
          <a:xfrm>
            <a:off x="4320000" y="4775962"/>
            <a:ext cx="504070" cy="315220"/>
          </a:xfrm>
          <a:prstGeom prst="downArrow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35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44" y="2952000"/>
            <a:ext cx="6407119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 </a:t>
            </a:r>
            <a:r>
              <a:rPr lang="ja-JP" altLang="en-US" dirty="0" smtClean="0"/>
              <a:t>新規ユーザの作成・登録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新規ユーザを作成・登録する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 smtClean="0"/>
              <a:t>各ユーザのアクセス権を確認するため</a:t>
            </a:r>
            <a:endParaRPr lang="en-US" altLang="ja-JP" sz="1600" dirty="0" smtClean="0"/>
          </a:p>
          <a:p>
            <a:pPr indent="0">
              <a:buNone/>
            </a:pPr>
            <a:r>
              <a:rPr lang="en-US" altLang="ja-JP" sz="1600" dirty="0"/>
              <a:t>3</a:t>
            </a:r>
            <a:r>
              <a:rPr lang="ja-JP" altLang="en-US" sz="1600" dirty="0" smtClean="0"/>
              <a:t>人の新規ユーザを作成し、登録します。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メニュー： </a:t>
            </a:r>
            <a:r>
              <a:rPr lang="ja-JP" altLang="en-US" sz="1600" b="1" dirty="0" smtClean="0"/>
              <a:t>管理コンソール </a:t>
            </a:r>
            <a:r>
              <a:rPr lang="en-US" altLang="ja-JP" sz="1600" b="1" dirty="0" smtClean="0"/>
              <a:t>&gt; </a:t>
            </a:r>
            <a:r>
              <a:rPr lang="ja-JP" altLang="en-US" sz="1600" b="1" dirty="0" smtClean="0"/>
              <a:t>ユーザ管理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 smtClean="0"/>
              <a:t>登録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登録開始を押下する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 smtClean="0"/>
              <a:t>各項目へ下表のように入力し、</a:t>
            </a:r>
            <a:r>
              <a:rPr lang="en-US" altLang="ja-JP" sz="1600" dirty="0" smtClean="0"/>
              <a:t>[</a:t>
            </a:r>
            <a:r>
              <a:rPr lang="ja-JP" altLang="en-US" sz="1600" dirty="0" smtClean="0"/>
              <a:t>登録</a:t>
            </a:r>
            <a:r>
              <a:rPr lang="en-US" altLang="ja-JP" sz="1600" dirty="0" smtClean="0"/>
              <a:t>]</a:t>
            </a:r>
            <a:r>
              <a:rPr lang="ja-JP" altLang="en-US" sz="1600" dirty="0" smtClean="0"/>
              <a:t>を押下する</a:t>
            </a:r>
            <a:endParaRPr lang="en-US" altLang="ja-JP" sz="1600" dirty="0" smtClean="0"/>
          </a:p>
          <a:p>
            <a:pPr indent="0">
              <a:buNone/>
            </a:pPr>
            <a:endParaRPr lang="en-US" altLang="ja-JP" sz="1800" b="1" dirty="0" smtClean="0"/>
          </a:p>
        </p:txBody>
      </p:sp>
      <p:sp>
        <p:nvSpPr>
          <p:cNvPr id="16" name="角丸四角形 15"/>
          <p:cNvSpPr/>
          <p:nvPr/>
        </p:nvSpPr>
        <p:spPr bwMode="auto">
          <a:xfrm>
            <a:off x="3467742" y="3446321"/>
            <a:ext cx="4248460" cy="1786264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※ 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ログイン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ID</a:t>
            </a:r>
            <a:r>
              <a:rPr lang="ja-JP" altLang="en-US" sz="1200" dirty="0" err="1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ログイン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PW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は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控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えておいてください。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18602" y="4140713"/>
            <a:ext cx="1908607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円形吹き出し 10"/>
          <p:cNvSpPr/>
          <p:nvPr/>
        </p:nvSpPr>
        <p:spPr bwMode="auto">
          <a:xfrm>
            <a:off x="3215864" y="4248758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50411" y="4934315"/>
            <a:ext cx="792110" cy="21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652969"/>
              </p:ext>
            </p:extLst>
          </p:nvPr>
        </p:nvGraphicFramePr>
        <p:xfrm>
          <a:off x="3573163" y="3553259"/>
          <a:ext cx="4069942" cy="1247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776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ログイン</a:t>
                      </a:r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ログイン</a:t>
                      </a:r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PW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ユーザ名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（任意でご入力ください）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テスト用</a:t>
                      </a:r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（任意でご入力ください）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テスト用</a:t>
                      </a:r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（任意でご入力ください）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テスト用</a:t>
                      </a:r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46659"/>
                  </a:ext>
                </a:extLst>
              </a:tr>
            </a:tbl>
          </a:graphicData>
        </a:graphic>
      </p:graphicFrame>
      <p:grpSp>
        <p:nvGrpSpPr>
          <p:cNvPr id="4" name="グループ化 3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5" name="正方形/長方形 24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Movement</a:t>
              </a:r>
              <a:r>
                <a:rPr lang="ja-JP" altLang="en-US" sz="800" b="1" dirty="0" smtClean="0">
                  <a:latin typeface="+mn-ea"/>
                </a:rPr>
                <a:t>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アクセス制御の確認</a:t>
              </a:r>
              <a:endParaRPr lang="ja-JP" altLang="en-US" sz="800" b="1" dirty="0">
                <a:latin typeface="+mn-ea"/>
              </a:endParaRPr>
            </a:p>
          </p:txBody>
        </p:sp>
      </p:grpSp>
      <p:sp>
        <p:nvSpPr>
          <p:cNvPr id="22" name="テキスト ボックス 21"/>
          <p:cNvSpPr txBox="1"/>
          <p:nvPr/>
        </p:nvSpPr>
        <p:spPr>
          <a:xfrm>
            <a:off x="389847" y="4248758"/>
            <a:ext cx="792110" cy="21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38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772000"/>
            <a:ext cx="6528000" cy="3672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 </a:t>
            </a:r>
            <a:r>
              <a:rPr lang="ja-JP" altLang="en-US" dirty="0" smtClean="0"/>
              <a:t>ロールの作成・登録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/>
              <a:t>ロール</a:t>
            </a:r>
            <a:r>
              <a:rPr lang="ja-JP" altLang="en-US" b="1" dirty="0" smtClean="0"/>
              <a:t>の作成・登録をする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 smtClean="0"/>
              <a:t>アクセスを制御するロールを</a:t>
            </a:r>
            <a:r>
              <a:rPr lang="ja-JP" altLang="en-US" sz="1600" dirty="0"/>
              <a:t>登録</a:t>
            </a:r>
            <a:r>
              <a:rPr lang="ja-JP" altLang="en-US" sz="1600" dirty="0" smtClean="0"/>
              <a:t>します。</a:t>
            </a:r>
            <a:endParaRPr lang="en-US" altLang="ja-JP" sz="1600" dirty="0" smtClean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lang="ja-JP" altLang="en-US" sz="1600" dirty="0" smtClean="0"/>
              <a:t>メニュー： </a:t>
            </a:r>
            <a:r>
              <a:rPr lang="ja-JP" altLang="en-US" sz="1600" b="1" dirty="0" smtClean="0"/>
              <a:t>管理コンソール </a:t>
            </a:r>
            <a:r>
              <a:rPr lang="en-US" altLang="ja-JP" sz="1600" b="1" dirty="0" smtClean="0"/>
              <a:t>&gt; </a:t>
            </a:r>
            <a:r>
              <a:rPr lang="ja-JP" altLang="en-US" sz="1600" b="1" dirty="0" smtClean="0"/>
              <a:t>ロール管理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 smtClean="0"/>
              <a:t>登録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登録開始を押下する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2396141" y="2916000"/>
            <a:ext cx="3456480" cy="136819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230434"/>
              </p:ext>
            </p:extLst>
          </p:nvPr>
        </p:nvGraphicFramePr>
        <p:xfrm>
          <a:off x="2476070" y="3040298"/>
          <a:ext cx="3296621" cy="11778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96621">
                  <a:extLst>
                    <a:ext uri="{9D8B030D-6E8A-4147-A177-3AD203B41FA5}">
                      <a16:colId xmlns:a16="http://schemas.microsoft.com/office/drawing/2014/main" val="3754364112"/>
                    </a:ext>
                  </a:extLst>
                </a:gridCol>
              </a:tblGrid>
              <a:tr h="279467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ロール名称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42761"/>
                  </a:ext>
                </a:extLst>
              </a:tr>
              <a:tr h="127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ロール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512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ロール</a:t>
                      </a:r>
                      <a:r>
                        <a:rPr kumimoji="1" lang="en-US" altLang="ja-JP" sz="1200" dirty="0" smtClean="0"/>
                        <a:t>B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3085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ロール</a:t>
                      </a:r>
                      <a:r>
                        <a:rPr kumimoji="1" lang="en-US" altLang="ja-JP" sz="1200" dirty="0" smtClean="0"/>
                        <a:t>C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551393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323410" y="4005080"/>
            <a:ext cx="864120" cy="279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31429" y="4094110"/>
            <a:ext cx="839044" cy="632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96269" y="4866030"/>
            <a:ext cx="1007541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0" name="正方形/長方形 19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ロールの作成・登録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Movement</a:t>
              </a:r>
              <a:r>
                <a:rPr lang="ja-JP" altLang="en-US" sz="800" b="1" dirty="0" smtClean="0">
                  <a:latin typeface="+mn-ea"/>
                </a:rPr>
                <a:t>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アクセス制御の確認</a:t>
              </a:r>
              <a:endParaRPr lang="ja-JP" altLang="en-US" sz="800" b="1" dirty="0">
                <a:latin typeface="+mn-ea"/>
              </a:endParaRPr>
            </a:p>
          </p:txBody>
        </p:sp>
      </p:grpSp>
      <p:sp>
        <p:nvSpPr>
          <p:cNvPr id="7" name="円形吹き出し 6"/>
          <p:cNvSpPr/>
          <p:nvPr/>
        </p:nvSpPr>
        <p:spPr bwMode="auto">
          <a:xfrm>
            <a:off x="2196270" y="4094828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0665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551698"/>
            <a:ext cx="6407119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3.5</a:t>
            </a:r>
            <a:r>
              <a:rPr lang="ja-JP" altLang="en-US" dirty="0"/>
              <a:t> </a:t>
            </a:r>
            <a:r>
              <a:rPr kumimoji="1" lang="ja-JP" altLang="en-US" dirty="0" smtClean="0"/>
              <a:t>ロール・メニューの紐</a:t>
            </a:r>
            <a:r>
              <a:rPr lang="ja-JP" altLang="en-US" dirty="0" smtClean="0"/>
              <a:t>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ロールとメニュー情報の紐</a:t>
            </a:r>
            <a:r>
              <a:rPr lang="ja-JP" altLang="en-US" b="1" dirty="0" smtClean="0"/>
              <a:t>付を行う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/>
              <a:t>ロールにメニューを紐づけ、アクセス権を付与</a:t>
            </a:r>
            <a:r>
              <a:rPr lang="ja-JP" altLang="en-US" sz="1600" dirty="0" smtClean="0"/>
              <a:t>します。</a:t>
            </a:r>
            <a:endParaRPr kumimoji="1"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メニュー：</a:t>
            </a:r>
            <a:r>
              <a:rPr lang="ja-JP" altLang="en-US" sz="1600" b="1" dirty="0" smtClean="0"/>
              <a:t>管理コンソール </a:t>
            </a:r>
            <a:r>
              <a:rPr lang="en-US" altLang="ja-JP" sz="1600" b="1" dirty="0" smtClean="0"/>
              <a:t>&gt; </a:t>
            </a:r>
            <a:r>
              <a:rPr lang="ja-JP" altLang="en-US" sz="1600" b="1" dirty="0" smtClean="0"/>
              <a:t>ロール・メニュー紐付管理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indent="0">
              <a:buNone/>
            </a:pPr>
            <a:endParaRPr lang="en-US" altLang="ja-JP" sz="1600" b="1" dirty="0" smtClean="0"/>
          </a:p>
          <a:p>
            <a:pPr indent="0">
              <a:buNone/>
            </a:pPr>
            <a:endParaRPr kumimoji="1" lang="ja-JP" altLang="en-US" sz="16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4000" y="3861060"/>
            <a:ext cx="682972" cy="216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31524" y="3536865"/>
            <a:ext cx="5544770" cy="1107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2760090" y="4297537"/>
            <a:ext cx="4908340" cy="1723824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03633"/>
              </p:ext>
            </p:extLst>
          </p:nvPr>
        </p:nvGraphicFramePr>
        <p:xfrm>
          <a:off x="2857907" y="4351698"/>
          <a:ext cx="4666502" cy="159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1569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2511204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303729">
                  <a:extLst>
                    <a:ext uri="{9D8B030D-6E8A-4147-A177-3AD203B41FA5}">
                      <a16:colId xmlns:a16="http://schemas.microsoft.com/office/drawing/2014/main" val="147860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メニューグループ：メニュー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紐付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 smtClean="0"/>
                        <a:t>AnsibleLagucy</a:t>
                      </a:r>
                      <a:r>
                        <a:rPr kumimoji="1" lang="ja-JP" altLang="en-US" sz="1100" dirty="0" smtClean="0"/>
                        <a:t>：</a:t>
                      </a:r>
                      <a:r>
                        <a:rPr kumimoji="1" lang="en-US" altLang="ja-JP" sz="1100" dirty="0" smtClean="0"/>
                        <a:t>Movement</a:t>
                      </a:r>
                      <a:r>
                        <a:rPr kumimoji="1" lang="ja-JP" altLang="en-US" sz="1100" dirty="0" smtClean="0"/>
                        <a:t>一覧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メンテナンス可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AnsibleLagucy</a:t>
                      </a:r>
                      <a:r>
                        <a:rPr kumimoji="1" lang="ja-JP" altLang="en-US" sz="1100" dirty="0" smtClean="0"/>
                        <a:t>：</a:t>
                      </a:r>
                      <a:r>
                        <a:rPr kumimoji="1" lang="en-US" altLang="ja-JP" sz="1100" dirty="0" smtClean="0"/>
                        <a:t>Movement</a:t>
                      </a:r>
                      <a:r>
                        <a:rPr kumimoji="1" lang="ja-JP" altLang="en-US" sz="1100" dirty="0" smtClean="0"/>
                        <a:t>一覧</a:t>
                      </a:r>
                    </a:p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メンテナンス可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3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AnsibleLagucy</a:t>
                      </a:r>
                      <a:r>
                        <a:rPr kumimoji="1" lang="ja-JP" altLang="en-US" sz="1100" dirty="0" smtClean="0"/>
                        <a:t>：</a:t>
                      </a:r>
                      <a:r>
                        <a:rPr kumimoji="1" lang="en-US" altLang="ja-JP" sz="1100" dirty="0" smtClean="0"/>
                        <a:t>Movement</a:t>
                      </a:r>
                      <a:r>
                        <a:rPr kumimoji="1" lang="ja-JP" altLang="en-US" sz="1100" dirty="0" smtClean="0"/>
                        <a:t>一覧</a:t>
                      </a:r>
                    </a:p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メンテナンス可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08938"/>
                  </a:ext>
                </a:extLst>
              </a:tr>
            </a:tbl>
          </a:graphicData>
        </a:graphic>
      </p:graphicFrame>
      <p:sp>
        <p:nvSpPr>
          <p:cNvPr id="11" name="円形吹き出し 10"/>
          <p:cNvSpPr/>
          <p:nvPr/>
        </p:nvSpPr>
        <p:spPr bwMode="auto">
          <a:xfrm>
            <a:off x="2548847" y="4141437"/>
            <a:ext cx="301542" cy="312200"/>
          </a:xfrm>
          <a:prstGeom prst="wedgeEllipseCallout">
            <a:avLst>
              <a:gd name="adj1" fmla="val -56354"/>
              <a:gd name="adj2" fmla="val -5757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ロール・メニューの紐付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Movement</a:t>
              </a:r>
              <a:r>
                <a:rPr lang="ja-JP" altLang="en-US" sz="800" b="1" dirty="0" smtClean="0">
                  <a:latin typeface="+mn-ea"/>
                </a:rPr>
                <a:t>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アクセス制御の確認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3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05" y="2797352"/>
            <a:ext cx="6407119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 </a:t>
            </a:r>
            <a:r>
              <a:rPr lang="ja-JP" altLang="en-US" dirty="0" smtClean="0"/>
              <a:t>ロール・ユーザの紐付</a:t>
            </a:r>
            <a:r>
              <a:rPr lang="en-US" altLang="ja-JP" dirty="0" smtClean="0"/>
              <a:t>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ロールとユーザ情報の紐付を行う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/>
              <a:t>ユーザにロール</a:t>
            </a:r>
            <a:r>
              <a:rPr lang="ja-JP" altLang="en-US" sz="1600" dirty="0" smtClean="0"/>
              <a:t>を紐づけます。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sz="1600" b="1" dirty="0"/>
          </a:p>
          <a:p>
            <a:pPr indent="0">
              <a:buNone/>
            </a:pPr>
            <a:r>
              <a:rPr lang="ja-JP" altLang="en-US" sz="1600" dirty="0" smtClean="0"/>
              <a:t>メニュー：</a:t>
            </a:r>
            <a:r>
              <a:rPr lang="ja-JP" altLang="en-US" sz="1600" b="1" dirty="0" smtClean="0"/>
              <a:t>管理コンソール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&gt; </a:t>
            </a:r>
            <a:r>
              <a:rPr lang="ja-JP" altLang="en-US" sz="1600" b="1" dirty="0" smtClean="0"/>
              <a:t>ロール・ユーザ紐付管理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</a:t>
            </a:r>
            <a:r>
              <a:rPr lang="ja-JP" altLang="en-US" sz="1600" dirty="0" smtClean="0"/>
              <a:t>する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次項に続く）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b="1" dirty="0" smtClean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0" name="正方形/長方形 19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Movement</a:t>
              </a:r>
              <a:r>
                <a:rPr lang="ja-JP" altLang="en-US" sz="800" b="1" dirty="0" smtClean="0">
                  <a:latin typeface="+mn-ea"/>
                </a:rPr>
                <a:t>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アクセス制御の確認</a:t>
              </a:r>
              <a:endParaRPr lang="ja-JP" altLang="en-US" sz="800" b="1" dirty="0">
                <a:latin typeface="+mn-ea"/>
              </a:endParaRP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443953" y="4248105"/>
            <a:ext cx="682972" cy="216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259540" y="3861059"/>
            <a:ext cx="5400750" cy="5843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2447380" y="4566588"/>
            <a:ext cx="4464620" cy="1556102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533324"/>
              </p:ext>
            </p:extLst>
          </p:nvPr>
        </p:nvGraphicFramePr>
        <p:xfrm>
          <a:off x="2588475" y="4608879"/>
          <a:ext cx="4182429" cy="1465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629093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625918">
                  <a:extLst>
                    <a:ext uri="{9D8B030D-6E8A-4147-A177-3AD203B41FA5}">
                      <a16:colId xmlns:a16="http://schemas.microsoft.com/office/drawing/2014/main" val="1609117979"/>
                    </a:ext>
                  </a:extLst>
                </a:gridCol>
              </a:tblGrid>
              <a:tr h="353468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ロール名称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ユーザ</a:t>
                      </a:r>
                      <a:r>
                        <a:rPr kumimoji="1" lang="en-US" altLang="ja-JP" sz="1100" dirty="0" smtClean="0"/>
                        <a:t>ID:</a:t>
                      </a:r>
                      <a:r>
                        <a:rPr kumimoji="1" lang="ja-JP" altLang="en-US" sz="1100" dirty="0" smtClean="0"/>
                        <a:t>ログイン</a:t>
                      </a:r>
                      <a:r>
                        <a:rPr kumimoji="1" lang="en-US" altLang="ja-JP" sz="1100" dirty="0" smtClean="0"/>
                        <a:t>ID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デフォルトアクセス権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administrator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（空白）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administrator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（空白）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2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administrator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（空白）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05134"/>
                  </a:ext>
                </a:extLst>
              </a:tr>
            </a:tbl>
          </a:graphicData>
        </a:graphic>
      </p:graphicFrame>
      <p:sp>
        <p:nvSpPr>
          <p:cNvPr id="12" name="円形吹き出し 11"/>
          <p:cNvSpPr/>
          <p:nvPr/>
        </p:nvSpPr>
        <p:spPr bwMode="auto">
          <a:xfrm>
            <a:off x="2296609" y="4445366"/>
            <a:ext cx="301542" cy="312200"/>
          </a:xfrm>
          <a:prstGeom prst="wedgeEllipseCallout">
            <a:avLst>
              <a:gd name="adj1" fmla="val -75116"/>
              <a:gd name="adj2" fmla="val -10168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01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05" y="2797352"/>
            <a:ext cx="6407119" cy="3600000"/>
          </a:xfrm>
          <a:prstGeom prst="rect">
            <a:avLst/>
          </a:prstGeom>
        </p:spPr>
      </p:pic>
      <p:sp>
        <p:nvSpPr>
          <p:cNvPr id="31" name="テキスト ボックス 30"/>
          <p:cNvSpPr txBox="1"/>
          <p:nvPr/>
        </p:nvSpPr>
        <p:spPr>
          <a:xfrm>
            <a:off x="443953" y="4248105"/>
            <a:ext cx="682972" cy="216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209791" y="3861059"/>
            <a:ext cx="5450499" cy="603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 </a:t>
            </a:r>
            <a:r>
              <a:rPr lang="ja-JP" altLang="en-US" dirty="0" smtClean="0"/>
              <a:t>ロール・ユーザの紐付</a:t>
            </a:r>
            <a:r>
              <a:rPr lang="en-US" altLang="ja-JP" dirty="0" smtClean="0"/>
              <a:t>(2/4)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ロールとユーザ情報の紐付を行う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/>
              <a:t>ユーザにロール</a:t>
            </a:r>
            <a:r>
              <a:rPr lang="ja-JP" altLang="en-US" sz="1600" dirty="0" smtClean="0"/>
              <a:t>を紐づけます。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sz="1600" b="1" dirty="0"/>
          </a:p>
          <a:p>
            <a:pPr indent="0">
              <a:buNone/>
            </a:pPr>
            <a:r>
              <a:rPr lang="ja-JP" altLang="en-US" sz="1600" dirty="0" smtClean="0"/>
              <a:t>メニュー：</a:t>
            </a:r>
            <a:r>
              <a:rPr lang="ja-JP" altLang="en-US" sz="1600" b="1" dirty="0" smtClean="0"/>
              <a:t>管理コンソール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&gt; </a:t>
            </a:r>
            <a:r>
              <a:rPr lang="ja-JP" altLang="en-US" sz="1600" b="1" dirty="0" smtClean="0"/>
              <a:t>ロール・ユーザ紐付管理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</a:t>
            </a:r>
            <a:r>
              <a:rPr lang="ja-JP" altLang="en-US" sz="1600" dirty="0" smtClean="0"/>
              <a:t>する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次項に続く）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b="1" dirty="0" smtClean="0"/>
          </a:p>
        </p:txBody>
      </p:sp>
      <p:sp>
        <p:nvSpPr>
          <p:cNvPr id="9" name="角丸四角形 8"/>
          <p:cNvSpPr/>
          <p:nvPr/>
        </p:nvSpPr>
        <p:spPr bwMode="auto">
          <a:xfrm>
            <a:off x="2756657" y="4574112"/>
            <a:ext cx="4392609" cy="1591682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35500"/>
              </p:ext>
            </p:extLst>
          </p:nvPr>
        </p:nvGraphicFramePr>
        <p:xfrm>
          <a:off x="2861746" y="4628273"/>
          <a:ext cx="4182429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629093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625918">
                  <a:extLst>
                    <a:ext uri="{9D8B030D-6E8A-4147-A177-3AD203B41FA5}">
                      <a16:colId xmlns:a16="http://schemas.microsoft.com/office/drawing/2014/main" val="147860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ロール名称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ユーザ</a:t>
                      </a:r>
                      <a:r>
                        <a:rPr kumimoji="1" lang="en-US" altLang="ja-JP" sz="1100" dirty="0" smtClean="0"/>
                        <a:t>ID:</a:t>
                      </a:r>
                      <a:r>
                        <a:rPr kumimoji="1" lang="ja-JP" altLang="en-US" sz="1100" dirty="0" smtClean="0"/>
                        <a:t>ログイン</a:t>
                      </a:r>
                      <a:r>
                        <a:rPr kumimoji="1" lang="en-US" altLang="ja-JP" sz="1100" dirty="0" smtClean="0"/>
                        <a:t>ID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デフォルトアクセス権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●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(</a:t>
                      </a:r>
                      <a:r>
                        <a:rPr kumimoji="1" lang="ja-JP" altLang="en-US" sz="1100" dirty="0" smtClean="0"/>
                        <a:t>空白</a:t>
                      </a:r>
                      <a:r>
                        <a:rPr kumimoji="1" lang="en-US" altLang="ja-JP" sz="1100" dirty="0" smtClean="0"/>
                        <a:t>)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2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(</a:t>
                      </a:r>
                      <a:r>
                        <a:rPr kumimoji="1" lang="ja-JP" altLang="en-US" sz="1100" dirty="0" smtClean="0"/>
                        <a:t>空白）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05134"/>
                  </a:ext>
                </a:extLst>
              </a:tr>
            </a:tbl>
          </a:graphicData>
        </a:graphic>
      </p:graphicFrame>
      <p:sp>
        <p:nvSpPr>
          <p:cNvPr id="12" name="円形吹き出し 11"/>
          <p:cNvSpPr/>
          <p:nvPr/>
        </p:nvSpPr>
        <p:spPr bwMode="auto">
          <a:xfrm>
            <a:off x="2605886" y="4390096"/>
            <a:ext cx="301542" cy="312200"/>
          </a:xfrm>
          <a:prstGeom prst="wedgeEllipseCallout">
            <a:avLst>
              <a:gd name="adj1" fmla="val -75116"/>
              <a:gd name="adj2" fmla="val -10168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Movement</a:t>
              </a:r>
              <a:r>
                <a:rPr lang="ja-JP" altLang="en-US" sz="800" b="1" dirty="0" smtClean="0">
                  <a:latin typeface="+mn-ea"/>
                </a:rPr>
                <a:t>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アクセス制御の確認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388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05" y="2797352"/>
            <a:ext cx="6407119" cy="3600000"/>
          </a:xfrm>
          <a:prstGeom prst="rect">
            <a:avLst/>
          </a:prstGeom>
        </p:spPr>
      </p:pic>
      <p:sp>
        <p:nvSpPr>
          <p:cNvPr id="31" name="テキスト ボックス 30"/>
          <p:cNvSpPr txBox="1"/>
          <p:nvPr/>
        </p:nvSpPr>
        <p:spPr>
          <a:xfrm>
            <a:off x="443953" y="4248105"/>
            <a:ext cx="682972" cy="216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209791" y="3861059"/>
            <a:ext cx="5450499" cy="603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 </a:t>
            </a:r>
            <a:r>
              <a:rPr lang="ja-JP" altLang="en-US" dirty="0" smtClean="0"/>
              <a:t>ロール・ユーザの紐付</a:t>
            </a:r>
            <a:r>
              <a:rPr lang="en-US" altLang="ja-JP" dirty="0" smtClean="0"/>
              <a:t>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ロールとユーザ情報の紐付を行う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/>
              <a:t>ユーザにロール</a:t>
            </a:r>
            <a:r>
              <a:rPr lang="ja-JP" altLang="en-US" sz="1600" dirty="0" smtClean="0"/>
              <a:t>を紐づけます。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sz="1600" b="1" dirty="0"/>
          </a:p>
          <a:p>
            <a:pPr indent="0">
              <a:buNone/>
            </a:pPr>
            <a:r>
              <a:rPr lang="ja-JP" altLang="en-US" sz="1600" dirty="0" smtClean="0"/>
              <a:t>メニュー：</a:t>
            </a:r>
            <a:r>
              <a:rPr lang="ja-JP" altLang="en-US" sz="1600" b="1" dirty="0" smtClean="0"/>
              <a:t>管理コンソール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&gt; </a:t>
            </a:r>
            <a:r>
              <a:rPr lang="ja-JP" altLang="en-US" sz="1600" b="1" dirty="0" smtClean="0"/>
              <a:t>ロール・ユーザ紐付管理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</a:t>
            </a:r>
            <a:r>
              <a:rPr lang="ja-JP" altLang="en-US" sz="1600" dirty="0" smtClean="0"/>
              <a:t>する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次項に続く）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b="1" dirty="0" smtClean="0"/>
          </a:p>
        </p:txBody>
      </p:sp>
      <p:sp>
        <p:nvSpPr>
          <p:cNvPr id="9" name="角丸四角形 8"/>
          <p:cNvSpPr/>
          <p:nvPr/>
        </p:nvSpPr>
        <p:spPr bwMode="auto">
          <a:xfrm>
            <a:off x="2843760" y="4597352"/>
            <a:ext cx="4392609" cy="89497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388533"/>
              </p:ext>
            </p:extLst>
          </p:nvPr>
        </p:nvGraphicFramePr>
        <p:xfrm>
          <a:off x="2948849" y="4657407"/>
          <a:ext cx="4182429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629093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625918">
                  <a:extLst>
                    <a:ext uri="{9D8B030D-6E8A-4147-A177-3AD203B41FA5}">
                      <a16:colId xmlns:a16="http://schemas.microsoft.com/office/drawing/2014/main" val="147860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ロール名称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ユーザ</a:t>
                      </a:r>
                      <a:r>
                        <a:rPr kumimoji="1" lang="en-US" altLang="ja-JP" sz="1100" dirty="0" smtClean="0"/>
                        <a:t>ID:</a:t>
                      </a:r>
                      <a:r>
                        <a:rPr kumimoji="1" lang="ja-JP" altLang="en-US" sz="1100" dirty="0" smtClean="0"/>
                        <a:t>ログイン</a:t>
                      </a:r>
                      <a:r>
                        <a:rPr kumimoji="1" lang="en-US" altLang="ja-JP" sz="1100" dirty="0" smtClean="0"/>
                        <a:t>ID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デフォルトアクセス権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●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</a:tbl>
          </a:graphicData>
        </a:graphic>
      </p:graphicFrame>
      <p:sp>
        <p:nvSpPr>
          <p:cNvPr id="12" name="円形吹き出し 11"/>
          <p:cNvSpPr/>
          <p:nvPr/>
        </p:nvSpPr>
        <p:spPr bwMode="auto">
          <a:xfrm>
            <a:off x="2702521" y="4418896"/>
            <a:ext cx="301542" cy="312200"/>
          </a:xfrm>
          <a:prstGeom prst="wedgeEllipseCallout">
            <a:avLst>
              <a:gd name="adj1" fmla="val -75116"/>
              <a:gd name="adj2" fmla="val -10168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Movement</a:t>
              </a:r>
              <a:r>
                <a:rPr lang="ja-JP" altLang="en-US" sz="800" b="1" dirty="0" smtClean="0">
                  <a:latin typeface="+mn-ea"/>
                </a:rPr>
                <a:t>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アクセス制御の確認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442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05" y="2797352"/>
            <a:ext cx="6407119" cy="3600000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443953" y="4248105"/>
            <a:ext cx="682972" cy="216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209791" y="3861059"/>
            <a:ext cx="5450499" cy="603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 </a:t>
            </a:r>
            <a:r>
              <a:rPr lang="ja-JP" altLang="en-US" dirty="0" smtClean="0"/>
              <a:t>ロール・ユーザの紐付</a:t>
            </a:r>
            <a:r>
              <a:rPr lang="en-US" altLang="ja-JP" dirty="0" smtClean="0"/>
              <a:t>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ロールとユーザ情報の紐付を行う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ユーザにロールを紐づけます。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sz="1600" b="1" dirty="0"/>
          </a:p>
          <a:p>
            <a:pPr indent="0">
              <a:buNone/>
            </a:pPr>
            <a:r>
              <a:rPr lang="ja-JP" altLang="en-US" sz="1600" dirty="0" smtClean="0"/>
              <a:t>メニュー：</a:t>
            </a:r>
            <a:r>
              <a:rPr lang="ja-JP" altLang="en-US" sz="1600" b="1" dirty="0" smtClean="0"/>
              <a:t>管理コンソール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&gt; </a:t>
            </a:r>
            <a:r>
              <a:rPr lang="ja-JP" altLang="en-US" sz="1600" b="1" dirty="0" smtClean="0"/>
              <a:t>ロール・ユーザ紐付管理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</a:t>
            </a:r>
            <a:r>
              <a:rPr lang="ja-JP" altLang="en-US" sz="1600" dirty="0" smtClean="0"/>
              <a:t>する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b="1" dirty="0" smtClean="0"/>
          </a:p>
        </p:txBody>
      </p:sp>
      <p:sp>
        <p:nvSpPr>
          <p:cNvPr id="9" name="角丸四角形 8"/>
          <p:cNvSpPr/>
          <p:nvPr/>
        </p:nvSpPr>
        <p:spPr bwMode="auto">
          <a:xfrm>
            <a:off x="3353673" y="4637941"/>
            <a:ext cx="4392609" cy="1283132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326685"/>
              </p:ext>
            </p:extLst>
          </p:nvPr>
        </p:nvGraphicFramePr>
        <p:xfrm>
          <a:off x="3458762" y="4756490"/>
          <a:ext cx="4182429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629093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625918">
                  <a:extLst>
                    <a:ext uri="{9D8B030D-6E8A-4147-A177-3AD203B41FA5}">
                      <a16:colId xmlns:a16="http://schemas.microsoft.com/office/drawing/2014/main" val="147860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ロール名称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ユーザ</a:t>
                      </a:r>
                      <a:r>
                        <a:rPr kumimoji="1" lang="en-US" altLang="ja-JP" sz="1100" dirty="0" smtClean="0"/>
                        <a:t>ID:</a:t>
                      </a:r>
                      <a:r>
                        <a:rPr kumimoji="1" lang="ja-JP" altLang="en-US" sz="1100" dirty="0" smtClean="0"/>
                        <a:t>ログイン</a:t>
                      </a:r>
                      <a:r>
                        <a:rPr kumimoji="1" lang="en-US" altLang="ja-JP" sz="1100" dirty="0" smtClean="0"/>
                        <a:t>ID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デフォルトアクセス権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●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user3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●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32489"/>
                  </a:ext>
                </a:extLst>
              </a:tr>
            </a:tbl>
          </a:graphicData>
        </a:graphic>
      </p:graphicFrame>
      <p:sp>
        <p:nvSpPr>
          <p:cNvPr id="12" name="円形吹き出し 11"/>
          <p:cNvSpPr/>
          <p:nvPr/>
        </p:nvSpPr>
        <p:spPr bwMode="auto">
          <a:xfrm>
            <a:off x="3202900" y="4541116"/>
            <a:ext cx="301542" cy="312200"/>
          </a:xfrm>
          <a:prstGeom prst="wedgeEllipseCallout">
            <a:avLst>
              <a:gd name="adj1" fmla="val -75116"/>
              <a:gd name="adj2" fmla="val -10168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Movement</a:t>
              </a:r>
              <a:r>
                <a:rPr lang="ja-JP" altLang="en-US" sz="800" b="1" dirty="0" smtClean="0">
                  <a:latin typeface="+mn-ea"/>
                </a:rPr>
                <a:t>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アクセス制御の確認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96" y="3050700"/>
            <a:ext cx="6177014" cy="34745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lang="ja-JP" altLang="en-US" dirty="0"/>
              <a:t> </a:t>
            </a:r>
            <a:r>
              <a:rPr kumimoji="1" lang="en-US" altLang="ja-JP" dirty="0" smtClean="0"/>
              <a:t>Movement</a:t>
            </a:r>
            <a:r>
              <a:rPr kumimoji="1" lang="ja-JP" altLang="en-US" dirty="0" smtClean="0"/>
              <a:t>一覧</a:t>
            </a:r>
            <a:r>
              <a:rPr lang="ja-JP" altLang="en-US" dirty="0" smtClean="0"/>
              <a:t>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administrator</a:t>
            </a:r>
            <a:r>
              <a:rPr lang="ja-JP" altLang="en-US" b="1" dirty="0" smtClean="0"/>
              <a:t>で</a:t>
            </a:r>
            <a:r>
              <a:rPr kumimoji="1" lang="ja-JP" altLang="en-US" b="1" dirty="0" smtClean="0"/>
              <a:t>新規</a:t>
            </a:r>
            <a:r>
              <a:rPr lang="en-US" altLang="ja-JP" b="1" dirty="0" smtClean="0"/>
              <a:t>Movement</a:t>
            </a:r>
            <a:r>
              <a:rPr lang="ja-JP" altLang="en-US" b="1" dirty="0" smtClean="0"/>
              <a:t>を登録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/>
              <a:t>デフォルトアクセス権</a:t>
            </a:r>
            <a:r>
              <a:rPr lang="ja-JP" altLang="en-US" sz="1600" dirty="0" smtClean="0"/>
              <a:t>の</a:t>
            </a:r>
            <a:r>
              <a:rPr lang="ja-JP" altLang="en-US" sz="1600" dirty="0"/>
              <a:t>動</a:t>
            </a:r>
            <a:r>
              <a:rPr lang="ja-JP" altLang="en-US" sz="1600" dirty="0" smtClean="0"/>
              <a:t>きを</a:t>
            </a:r>
            <a:r>
              <a:rPr lang="ja-JP" altLang="en-US" sz="1600" dirty="0"/>
              <a:t>確認するために、</a:t>
            </a:r>
            <a:r>
              <a:rPr lang="ja-JP" altLang="en-US" sz="1600" dirty="0" smtClean="0"/>
              <a:t>新規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を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/>
              <a:t>登録</a:t>
            </a:r>
            <a:r>
              <a:rPr lang="ja-JP" altLang="en-US" sz="1600" dirty="0" smtClean="0"/>
              <a:t>します。登録するデータに対し、「アクセス権」を設定すること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が可能です。</a:t>
            </a:r>
            <a:endParaRPr lang="en-US" altLang="ja-JP" sz="1600" dirty="0"/>
          </a:p>
          <a:p>
            <a:pPr indent="0">
              <a:buNone/>
            </a:pPr>
            <a:r>
              <a:rPr kumimoji="1" lang="ja-JP" altLang="en-US" sz="1600" dirty="0" smtClean="0"/>
              <a:t>メニュー：</a:t>
            </a:r>
            <a:r>
              <a:rPr kumimoji="1" lang="en-US" altLang="ja-JP" sz="1600" b="1" dirty="0" err="1" smtClean="0"/>
              <a:t>Ansible</a:t>
            </a:r>
            <a:r>
              <a:rPr kumimoji="1" lang="en-US" altLang="ja-JP" sz="1600" b="1" dirty="0" smtClean="0"/>
              <a:t>-Legacy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Movement</a:t>
            </a:r>
            <a:r>
              <a:rPr kumimoji="1" lang="ja-JP" altLang="en-US" sz="1600" b="1" dirty="0" smtClean="0"/>
              <a:t>一覧</a:t>
            </a:r>
            <a:endParaRPr kumimoji="1"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indent="0">
              <a:buNone/>
            </a:pPr>
            <a:endParaRPr lang="en-US" altLang="ja-JP" sz="1600" b="1" dirty="0"/>
          </a:p>
          <a:p>
            <a:pPr indent="0">
              <a:buNone/>
            </a:pPr>
            <a:endParaRPr kumimoji="1" lang="en-US" altLang="ja-JP" sz="1600" b="1" dirty="0" smtClean="0"/>
          </a:p>
          <a:p>
            <a:pPr indent="0">
              <a:buNone/>
            </a:pPr>
            <a:endParaRPr kumimoji="1" lang="ja-JP" altLang="en-US" sz="16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12344" y="3547586"/>
            <a:ext cx="600042" cy="1454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30775" y="3929634"/>
            <a:ext cx="5505787" cy="9432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2843760" y="4551940"/>
            <a:ext cx="3966672" cy="197333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632622"/>
              </p:ext>
            </p:extLst>
          </p:nvPr>
        </p:nvGraphicFramePr>
        <p:xfrm>
          <a:off x="2942520" y="4603176"/>
          <a:ext cx="380944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6404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206818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486218">
                  <a:extLst>
                    <a:ext uri="{9D8B030D-6E8A-4147-A177-3AD203B41FA5}">
                      <a16:colId xmlns:a16="http://schemas.microsoft.com/office/drawing/2014/main" val="147860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</a:t>
                      </a:r>
                      <a:r>
                        <a:rPr kumimoji="1" lang="ja-JP" altLang="en-US" sz="1100" dirty="0" smtClean="0"/>
                        <a:t>名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ホスト指定形式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アクセス許可ロール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A</a:t>
                      </a:r>
                      <a:r>
                        <a:rPr kumimoji="1" lang="ja-JP" altLang="en-US" sz="1100" dirty="0" smtClean="0"/>
                        <a:t>　ロール</a:t>
                      </a:r>
                      <a:r>
                        <a:rPr kumimoji="1" lang="en-US" altLang="ja-JP" sz="1100" dirty="0" smtClean="0"/>
                        <a:t>B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A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3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B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0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ロール</a:t>
                      </a:r>
                      <a:r>
                        <a:rPr kumimoji="1" lang="en-US" altLang="ja-JP" sz="1100" dirty="0" smtClean="0"/>
                        <a:t>C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17290"/>
                  </a:ext>
                </a:extLst>
              </a:tr>
            </a:tbl>
          </a:graphicData>
        </a:graphic>
      </p:graphicFrame>
      <p:sp>
        <p:nvSpPr>
          <p:cNvPr id="11" name="円形吹き出し 10"/>
          <p:cNvSpPr/>
          <p:nvPr/>
        </p:nvSpPr>
        <p:spPr bwMode="auto">
          <a:xfrm>
            <a:off x="2628160" y="4520514"/>
            <a:ext cx="314360" cy="312200"/>
          </a:xfrm>
          <a:prstGeom prst="wedgeEllipseCallout">
            <a:avLst>
              <a:gd name="adj1" fmla="val -64257"/>
              <a:gd name="adj2" fmla="val -75218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15" name="直線矢印コネクタ 14"/>
          <p:cNvCxnSpPr/>
          <p:nvPr/>
        </p:nvCxnSpPr>
        <p:spPr bwMode="auto">
          <a:xfrm flipV="1">
            <a:off x="5791417" y="3882841"/>
            <a:ext cx="757051" cy="2602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5222146" y="3979672"/>
            <a:ext cx="634713" cy="362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84967" y="3428711"/>
            <a:ext cx="2191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アクセス許可ロールの変更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749" y="3711361"/>
            <a:ext cx="2520000" cy="863442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6829879" y="4603176"/>
            <a:ext cx="2333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アクセス許可ロールに</a:t>
            </a:r>
            <a:r>
              <a:rPr lang="ja-JP" altLang="en-US" sz="1200" dirty="0" smtClean="0"/>
              <a:t>紐づいているユーザのみが、データの閲覧・変更が可能になります。</a:t>
            </a:r>
            <a:endParaRPr kumimoji="1" lang="ja-JP" altLang="en-US" sz="1200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FF0000"/>
                  </a:solidFill>
                  <a:latin typeface="+mn-ea"/>
                </a:rPr>
                <a:t>Movement</a:t>
              </a:r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一覧の登録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アクセス制御の確認</a:t>
              </a:r>
              <a:endParaRPr lang="ja-JP" altLang="en-US" sz="800" b="1" dirty="0">
                <a:latin typeface="+mn-ea"/>
              </a:endParaRPr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5436121" y="3024000"/>
            <a:ext cx="1100441" cy="294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633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 </a:t>
            </a:r>
            <a:r>
              <a:rPr lang="ja-JP" altLang="en-US" dirty="0" smtClean="0"/>
              <a:t>本書について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本書について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 smtClean="0"/>
              <a:t>本書では管理コンソールを用いたロールベースアクセス制御を実</a:t>
            </a:r>
            <a:r>
              <a:rPr lang="ja-JP" altLang="en-US" sz="1600" dirty="0"/>
              <a:t>践</a:t>
            </a:r>
            <a:r>
              <a:rPr lang="ja-JP" altLang="en-US" sz="1600" dirty="0" smtClean="0"/>
              <a:t>形式で学習いただけます</a:t>
            </a:r>
            <a:r>
              <a:rPr kumimoji="1" lang="ja-JP" altLang="en-US" sz="1600" dirty="0" smtClean="0"/>
              <a:t>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 smtClean="0"/>
              <a:t>実習 シナリオ①</a:t>
            </a:r>
            <a:r>
              <a:rPr lang="ja-JP" altLang="en-US" sz="1600" dirty="0"/>
              <a:t>で</a:t>
            </a:r>
            <a:r>
              <a:rPr lang="ja-JP" altLang="en-US" sz="1600" dirty="0" smtClean="0"/>
              <a:t>は「メニュー</a:t>
            </a:r>
            <a:r>
              <a:rPr lang="ja-JP" altLang="en-US" sz="1600" dirty="0"/>
              <a:t>ごとの</a:t>
            </a:r>
            <a:r>
              <a:rPr lang="en-US" altLang="ja-JP" sz="1600" dirty="0" smtClean="0"/>
              <a:t>RBAC</a:t>
            </a:r>
            <a:r>
              <a:rPr lang="ja-JP" altLang="en-US" sz="1600" dirty="0" smtClean="0"/>
              <a:t>」を、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実習 シナリオ②では「</a:t>
            </a:r>
            <a:r>
              <a:rPr lang="ja-JP" altLang="en-US" sz="1600" dirty="0"/>
              <a:t>データレコード毎</a:t>
            </a:r>
            <a:r>
              <a:rPr lang="en-US" altLang="ja-JP" sz="1600" dirty="0" smtClean="0"/>
              <a:t>RBAC</a:t>
            </a:r>
            <a:r>
              <a:rPr lang="ja-JP" altLang="en-US" sz="1600" dirty="0" smtClean="0"/>
              <a:t>」を</a:t>
            </a:r>
            <a:r>
              <a:rPr lang="ja-JP" altLang="en-US" sz="1600" dirty="0"/>
              <a:t>学習</a:t>
            </a:r>
            <a:r>
              <a:rPr lang="ja-JP" altLang="en-US" sz="1600" dirty="0" smtClean="0"/>
              <a:t>できます。</a:t>
            </a:r>
            <a:endParaRPr lang="en-US" altLang="ja-JP" sz="1600" dirty="0"/>
          </a:p>
          <a:p>
            <a:pPr indent="0">
              <a:buNone/>
            </a:pPr>
            <a:r>
              <a:rPr kumimoji="1" lang="ja-JP" altLang="en-US" sz="1600" dirty="0" smtClean="0"/>
              <a:t>「管理コンソール」</a:t>
            </a:r>
            <a:endParaRPr kumimoji="1" lang="en-US" altLang="ja-JP" sz="1600" dirty="0" smtClean="0"/>
          </a:p>
          <a:p>
            <a:pPr indent="0">
              <a:buNone/>
            </a:pPr>
            <a:r>
              <a:rPr lang="ja-JP" altLang="en-US" sz="1400" dirty="0" smtClean="0"/>
              <a:t>・</a:t>
            </a:r>
            <a:r>
              <a:rPr lang="en-US" altLang="ja-JP" sz="1400" dirty="0"/>
              <a:t> ITA</a:t>
            </a:r>
            <a:r>
              <a:rPr lang="ja-JP" altLang="en-US" sz="1400" dirty="0"/>
              <a:t>を利用するユーザー制御（登録</a:t>
            </a:r>
            <a:r>
              <a:rPr lang="en-US" altLang="ja-JP" sz="1400" dirty="0"/>
              <a:t>/</a:t>
            </a:r>
            <a:r>
              <a:rPr lang="ja-JP" altLang="en-US" sz="1400" dirty="0"/>
              <a:t>更新</a:t>
            </a:r>
            <a:r>
              <a:rPr lang="en-US" altLang="ja-JP" sz="1400" dirty="0"/>
              <a:t>/</a:t>
            </a:r>
            <a:r>
              <a:rPr lang="ja-JP" altLang="en-US" sz="1400" dirty="0"/>
              <a:t>複製</a:t>
            </a:r>
            <a:r>
              <a:rPr lang="en-US" altLang="ja-JP" sz="1400" dirty="0"/>
              <a:t>/</a:t>
            </a:r>
            <a:r>
              <a:rPr lang="ja-JP" altLang="en-US" sz="1400" dirty="0"/>
              <a:t>廃止</a:t>
            </a:r>
            <a:r>
              <a:rPr lang="ja-JP" altLang="en-US" sz="1400" dirty="0" smtClean="0"/>
              <a:t>）</a:t>
            </a:r>
            <a:endParaRPr lang="en-US" altLang="ja-JP" sz="1400" dirty="0" smtClean="0"/>
          </a:p>
          <a:p>
            <a:pPr indent="0">
              <a:buNone/>
            </a:pPr>
            <a:r>
              <a:rPr lang="ja-JP" altLang="en-US" sz="1400" dirty="0" smtClean="0"/>
              <a:t>・</a:t>
            </a:r>
            <a:r>
              <a:rPr lang="ja-JP" altLang="en-US" sz="1400" dirty="0"/>
              <a:t>操作メニューの権限制御（登録</a:t>
            </a:r>
            <a:r>
              <a:rPr lang="en-US" altLang="ja-JP" sz="1400" dirty="0"/>
              <a:t>/</a:t>
            </a:r>
            <a:r>
              <a:rPr lang="ja-JP" altLang="en-US" sz="1400" dirty="0"/>
              <a:t>更新</a:t>
            </a:r>
            <a:r>
              <a:rPr lang="en-US" altLang="ja-JP" sz="1400" dirty="0"/>
              <a:t>/</a:t>
            </a:r>
            <a:r>
              <a:rPr lang="ja-JP" altLang="en-US" sz="1400" dirty="0"/>
              <a:t>複製</a:t>
            </a:r>
            <a:r>
              <a:rPr lang="en-US" altLang="ja-JP" sz="1400" dirty="0"/>
              <a:t>/</a:t>
            </a:r>
            <a:r>
              <a:rPr lang="ja-JP" altLang="en-US" sz="1400" dirty="0"/>
              <a:t>廃止）</a:t>
            </a:r>
            <a:endParaRPr lang="en-US" altLang="ja-JP" sz="1400" dirty="0" smtClean="0"/>
          </a:p>
          <a:p>
            <a:pPr indent="0">
              <a:buNone/>
            </a:pPr>
            <a:endParaRPr kumimoji="1" lang="ja-JP" altLang="en-US" sz="1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r="47118"/>
          <a:stretch/>
        </p:blipFill>
        <p:spPr>
          <a:xfrm>
            <a:off x="5148080" y="2470209"/>
            <a:ext cx="3744520" cy="398297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68180" y="3140960"/>
            <a:ext cx="504070" cy="57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071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99" y="2703433"/>
            <a:ext cx="6407119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lang="ja-JP" altLang="en-US" dirty="0"/>
              <a:t> </a:t>
            </a:r>
            <a:r>
              <a:rPr lang="ja-JP" altLang="en-US" dirty="0" smtClean="0"/>
              <a:t>アクセス制御の確認</a:t>
            </a:r>
            <a:r>
              <a:rPr lang="en-US" altLang="ja-JP" dirty="0" smtClean="0"/>
              <a:t>(1/9)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user1</a:t>
            </a:r>
            <a:r>
              <a:rPr kumimoji="1" lang="ja-JP" altLang="en-US" b="1" dirty="0" smtClean="0"/>
              <a:t>のアクセス制御を確認する</a:t>
            </a:r>
            <a:endParaRPr kumimoji="1" lang="en-US" altLang="ja-JP" b="1" dirty="0" smtClean="0"/>
          </a:p>
          <a:p>
            <a:pPr indent="0">
              <a:buNone/>
            </a:pPr>
            <a:r>
              <a:rPr lang="en-US" altLang="ja-JP" sz="1600" dirty="0" smtClean="0"/>
              <a:t>user1</a:t>
            </a:r>
            <a:r>
              <a:rPr lang="ja-JP" altLang="en-US" sz="1600" dirty="0" smtClean="0"/>
              <a:t>でログインし、アクセス</a:t>
            </a:r>
            <a:r>
              <a:rPr lang="ja-JP" altLang="en-US" sz="1600" dirty="0"/>
              <a:t>権</a:t>
            </a:r>
            <a:r>
              <a:rPr lang="ja-JP" altLang="en-US" sz="1600" dirty="0" smtClean="0"/>
              <a:t>の確認をしましょう。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ログイン</a:t>
            </a:r>
            <a:r>
              <a:rPr lang="en-US" altLang="ja-JP" sz="1600" dirty="0"/>
              <a:t>ID</a:t>
            </a:r>
            <a:r>
              <a:rPr lang="ja-JP" altLang="en-US" sz="1600" dirty="0"/>
              <a:t>：</a:t>
            </a:r>
            <a:r>
              <a:rPr lang="en-US" altLang="ja-JP" sz="1600" dirty="0"/>
              <a:t>user1</a:t>
            </a:r>
            <a:r>
              <a:rPr lang="ja-JP" altLang="en-US" sz="1600" dirty="0" err="1"/>
              <a:t>、</a:t>
            </a:r>
            <a:r>
              <a:rPr lang="en-US" altLang="ja-JP" sz="1600" dirty="0"/>
              <a:t> </a:t>
            </a:r>
            <a:r>
              <a:rPr lang="ja-JP" altLang="en-US" sz="1600" dirty="0"/>
              <a:t>ログインユーザ：テスト用１が表示</a:t>
            </a:r>
            <a:r>
              <a:rPr lang="ja-JP" altLang="en-US" sz="1600" dirty="0" smtClean="0"/>
              <a:t>されて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いる</a:t>
            </a:r>
            <a:r>
              <a:rPr lang="ja-JP" altLang="en-US" sz="1600" dirty="0"/>
              <a:t>ことを確認</a:t>
            </a:r>
            <a:r>
              <a:rPr lang="ja-JP" altLang="en-US" sz="1600" dirty="0" smtClean="0"/>
              <a:t>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 smtClean="0"/>
              <a:t>ロールボタンを押下し、「ロール</a:t>
            </a:r>
            <a:r>
              <a:rPr lang="en-US" altLang="ja-JP" sz="1600" dirty="0" smtClean="0"/>
              <a:t>A</a:t>
            </a:r>
            <a:r>
              <a:rPr lang="ja-JP" altLang="en-US" sz="1600" dirty="0" smtClean="0"/>
              <a:t>」「ロール</a:t>
            </a:r>
            <a:r>
              <a:rPr lang="en-US" altLang="ja-JP" sz="1600" dirty="0" smtClean="0"/>
              <a:t>B</a:t>
            </a:r>
            <a:r>
              <a:rPr lang="ja-JP" altLang="en-US" sz="1600" dirty="0" smtClean="0"/>
              <a:t>」「ロール</a:t>
            </a:r>
            <a:r>
              <a:rPr lang="en-US" altLang="ja-JP" sz="1600" dirty="0" smtClean="0"/>
              <a:t>C</a:t>
            </a:r>
            <a:r>
              <a:rPr lang="ja-JP" altLang="en-US" sz="1600" dirty="0" smtClean="0"/>
              <a:t>」が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/>
              <a:t>　 </a:t>
            </a:r>
            <a:r>
              <a:rPr lang="ja-JP" altLang="en-US" sz="1600" dirty="0" smtClean="0"/>
              <a:t> 表示されることを確認する</a:t>
            </a:r>
            <a:endParaRPr lang="en-US" altLang="ja-JP" sz="16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64110" y="2712509"/>
            <a:ext cx="1340608" cy="356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円形吹き出し 9"/>
          <p:cNvSpPr/>
          <p:nvPr/>
        </p:nvSpPr>
        <p:spPr bwMode="auto">
          <a:xfrm>
            <a:off x="6521989" y="2992678"/>
            <a:ext cx="365459" cy="391321"/>
          </a:xfrm>
          <a:prstGeom prst="wedgeEllipseCallout">
            <a:avLst>
              <a:gd name="adj1" fmla="val -52212"/>
              <a:gd name="adj2" fmla="val -62338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Movement</a:t>
              </a:r>
              <a:r>
                <a:rPr lang="ja-JP" altLang="en-US" sz="800" b="1" dirty="0" smtClean="0">
                  <a:latin typeface="+mn-ea"/>
                </a:rPr>
                <a:t>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28" name="角丸四角形 27"/>
          <p:cNvSpPr/>
          <p:nvPr/>
        </p:nvSpPr>
        <p:spPr bwMode="auto">
          <a:xfrm>
            <a:off x="3707881" y="3726031"/>
            <a:ext cx="4176579" cy="1225142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3612323" y="3610245"/>
            <a:ext cx="301542" cy="312200"/>
          </a:xfrm>
          <a:prstGeom prst="wedgeEllipseCallout">
            <a:avLst>
              <a:gd name="adj1" fmla="val 550129"/>
              <a:gd name="adj2" fmla="val -25963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667" y="3819466"/>
            <a:ext cx="3801005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19" y="2296581"/>
            <a:ext cx="6407119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lang="ja-JP" altLang="en-US" dirty="0"/>
              <a:t> </a:t>
            </a:r>
            <a:r>
              <a:rPr lang="ja-JP" altLang="en-US" dirty="0" smtClean="0"/>
              <a:t>アクセス制御の確認</a:t>
            </a:r>
            <a:r>
              <a:rPr lang="en-US" altLang="ja-JP" dirty="0" smtClean="0"/>
              <a:t>(2/9)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user1</a:t>
            </a:r>
            <a:r>
              <a:rPr kumimoji="1" lang="ja-JP" altLang="en-US" b="1" dirty="0" smtClean="0"/>
              <a:t>のアクセス制御を確認する</a:t>
            </a:r>
            <a:endParaRPr kumimoji="1" lang="en-US" altLang="ja-JP" b="1" dirty="0" smtClean="0"/>
          </a:p>
          <a:p>
            <a:pPr indent="0">
              <a:buNone/>
            </a:pPr>
            <a:r>
              <a:rPr lang="en-US" altLang="ja-JP" sz="1600" dirty="0" smtClean="0"/>
              <a:t>user1</a:t>
            </a:r>
            <a:r>
              <a:rPr lang="ja-JP" altLang="en-US" sz="1600" dirty="0" smtClean="0"/>
              <a:t>でログインし、アクセス</a:t>
            </a:r>
            <a:r>
              <a:rPr lang="ja-JP" altLang="en-US" sz="1600" dirty="0"/>
              <a:t>権</a:t>
            </a:r>
            <a:r>
              <a:rPr lang="ja-JP" altLang="en-US" sz="1600" dirty="0" smtClean="0"/>
              <a:t>の確認をしましょう。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 smtClean="0"/>
              <a:t>メニュー： </a:t>
            </a:r>
            <a:r>
              <a:rPr lang="en-US" altLang="ja-JP" sz="1600" b="1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Ansible</a:t>
            </a:r>
            <a:r>
              <a:rPr lang="en-US" altLang="ja-JP" sz="1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-Legacy &gt; Movement</a:t>
            </a:r>
            <a:r>
              <a:rPr lang="ja-JP" altLang="en-US" sz="1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一覧</a:t>
            </a:r>
            <a:endParaRPr lang="en-US" altLang="ja-JP" sz="16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 smtClean="0"/>
              <a:t>表示フィルタ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フィルタを押下する</a:t>
            </a:r>
            <a:endParaRPr lang="en-US" altLang="ja-JP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7315" y="4223969"/>
            <a:ext cx="5573637" cy="1308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線吹き出し 1 (枠付き) 5"/>
          <p:cNvSpPr/>
          <p:nvPr/>
        </p:nvSpPr>
        <p:spPr bwMode="auto">
          <a:xfrm>
            <a:off x="5388022" y="5664265"/>
            <a:ext cx="2970728" cy="720100"/>
          </a:xfrm>
          <a:prstGeom prst="borderCallout1">
            <a:avLst>
              <a:gd name="adj1" fmla="val 42937"/>
              <a:gd name="adj2" fmla="val 289"/>
              <a:gd name="adj3" fmla="val -102441"/>
              <a:gd name="adj4" fmla="val 1861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u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ser1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では、ロール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A,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ロール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B,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ロール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C</a:t>
            </a:r>
            <a:br>
              <a:rPr lang="en-US" altLang="ja-JP" sz="1100" dirty="0" smtClean="0">
                <a:solidFill>
                  <a:schemeClr val="tx1"/>
                </a:solidFill>
                <a:latin typeface="+mn-ea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すべての権限を持っているため登録した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４つの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Movement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が表示されます。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15520" y="3644950"/>
            <a:ext cx="760044" cy="142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円形吹き出し 11"/>
          <p:cNvSpPr/>
          <p:nvPr/>
        </p:nvSpPr>
        <p:spPr bwMode="auto">
          <a:xfrm>
            <a:off x="1875564" y="3430494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1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Movement</a:t>
              </a:r>
              <a:r>
                <a:rPr lang="ja-JP" altLang="en-US" sz="800" b="1" dirty="0" smtClean="0">
                  <a:latin typeface="+mn-ea"/>
                </a:rPr>
                <a:t>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423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" y="3312000"/>
            <a:ext cx="5568000" cy="3132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 </a:t>
            </a:r>
            <a:r>
              <a:rPr lang="ja-JP" altLang="en-US" dirty="0" smtClean="0"/>
              <a:t>アクセス</a:t>
            </a:r>
            <a:r>
              <a:rPr lang="ja-JP" altLang="en-US" dirty="0"/>
              <a:t>制御の</a:t>
            </a:r>
            <a:r>
              <a:rPr lang="ja-JP" altLang="en-US" dirty="0" smtClean="0"/>
              <a:t>確認</a:t>
            </a:r>
            <a:r>
              <a:rPr lang="en-US" altLang="ja-JP" dirty="0" smtClean="0"/>
              <a:t>(3/9)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user1</a:t>
            </a:r>
            <a:r>
              <a:rPr lang="ja-JP" altLang="en-US" b="1" dirty="0" smtClean="0"/>
              <a:t>で新規</a:t>
            </a:r>
            <a:r>
              <a:rPr lang="en-US" altLang="ja-JP" b="1" dirty="0" smtClean="0"/>
              <a:t>Movement</a:t>
            </a:r>
            <a:r>
              <a:rPr lang="ja-JP" altLang="en-US" b="1" dirty="0"/>
              <a:t>を</a:t>
            </a:r>
            <a:r>
              <a:rPr lang="ja-JP" altLang="en-US" b="1" dirty="0" smtClean="0"/>
              <a:t>登録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/>
              <a:t>デフォルトアクセス権</a:t>
            </a:r>
            <a:r>
              <a:rPr lang="ja-JP" altLang="en-US" sz="1600" dirty="0" smtClean="0"/>
              <a:t>の</a:t>
            </a:r>
            <a:r>
              <a:rPr lang="ja-JP" altLang="en-US" sz="1600" dirty="0"/>
              <a:t>動</a:t>
            </a:r>
            <a:r>
              <a:rPr lang="ja-JP" altLang="en-US" sz="1600" dirty="0" smtClean="0"/>
              <a:t>きを</a:t>
            </a:r>
            <a:r>
              <a:rPr lang="ja-JP" altLang="en-US" sz="1600" dirty="0"/>
              <a:t>確認するために</a:t>
            </a:r>
            <a:r>
              <a:rPr lang="ja-JP" altLang="en-US" sz="1600" dirty="0" smtClean="0"/>
              <a:t>新規</a:t>
            </a:r>
            <a:r>
              <a:rPr kumimoji="1" lang="en-US" altLang="ja-JP" sz="1600" dirty="0" smtClean="0"/>
              <a:t>Movement</a:t>
            </a:r>
            <a:r>
              <a:rPr kumimoji="1" lang="ja-JP" altLang="en-US" sz="1600" dirty="0" smtClean="0"/>
              <a:t>を</a:t>
            </a:r>
            <a:endParaRPr kumimoji="1" lang="en-US" altLang="ja-JP" sz="1600" dirty="0" smtClean="0"/>
          </a:p>
          <a:p>
            <a:pPr indent="0">
              <a:buNone/>
            </a:pPr>
            <a:r>
              <a:rPr kumimoji="1" lang="ja-JP" altLang="en-US" sz="1600" dirty="0" smtClean="0"/>
              <a:t>登録してみましょう。</a:t>
            </a:r>
            <a:endParaRPr kumimoji="1"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メニュー：</a:t>
            </a:r>
            <a:r>
              <a:rPr lang="en-US" altLang="ja-JP" sz="1600" b="1" dirty="0" err="1" smtClean="0"/>
              <a:t>Ansible-Lagucy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&gt;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Movement</a:t>
            </a:r>
            <a:r>
              <a:rPr lang="ja-JP" altLang="en-US" sz="1600" b="1" dirty="0" smtClean="0"/>
              <a:t>一覧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</a:t>
            </a:r>
            <a:r>
              <a:rPr lang="ja-JP" altLang="en-US" sz="1600" dirty="0" smtClean="0"/>
              <a:t>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</a:t>
            </a:r>
            <a:r>
              <a:rPr lang="ja-JP" altLang="en-US" sz="1600" dirty="0" smtClean="0"/>
              <a:t>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 smtClean="0"/>
              <a:t>アクセス許可ロールに「ロール</a:t>
            </a:r>
            <a:r>
              <a:rPr lang="en-US" altLang="ja-JP" sz="1600" dirty="0" smtClean="0"/>
              <a:t>A</a:t>
            </a:r>
            <a:r>
              <a:rPr lang="ja-JP" altLang="en-US" sz="1600" dirty="0" smtClean="0"/>
              <a:t>」が設定されていることを</a:t>
            </a:r>
            <a:endParaRPr lang="en-US" altLang="ja-JP" sz="1600" dirty="0" smtClean="0"/>
          </a:p>
          <a:p>
            <a:pPr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  </a:t>
            </a:r>
            <a:r>
              <a:rPr lang="ja-JP" altLang="en-US" sz="1600" dirty="0" smtClean="0"/>
              <a:t>確認する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sz="16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2800094" y="3227612"/>
            <a:ext cx="2593930" cy="86412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53601"/>
              </p:ext>
            </p:extLst>
          </p:nvPr>
        </p:nvGraphicFramePr>
        <p:xfrm>
          <a:off x="2921991" y="3302812"/>
          <a:ext cx="235013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33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206818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</a:t>
                      </a:r>
                      <a:r>
                        <a:rPr kumimoji="1" lang="ja-JP" altLang="en-US" sz="1100" dirty="0" smtClean="0"/>
                        <a:t>名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ホスト指定形式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</a:tbl>
          </a:graphicData>
        </a:graphic>
      </p:graphicFrame>
      <p:sp>
        <p:nvSpPr>
          <p:cNvPr id="13" name="角丸四角形 12"/>
          <p:cNvSpPr/>
          <p:nvPr/>
        </p:nvSpPr>
        <p:spPr bwMode="auto">
          <a:xfrm>
            <a:off x="4377004" y="5708489"/>
            <a:ext cx="4659616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latin typeface="+mn-ea"/>
              </a:rPr>
              <a:t>user1</a:t>
            </a:r>
            <a:r>
              <a:rPr lang="ja-JP" altLang="en-US" sz="1200" dirty="0" smtClean="0">
                <a:latin typeface="+mn-ea"/>
              </a:rPr>
              <a:t>ではロール</a:t>
            </a:r>
            <a:r>
              <a:rPr lang="en-US" altLang="ja-JP" sz="1200" dirty="0" smtClean="0">
                <a:latin typeface="+mn-ea"/>
              </a:rPr>
              <a:t>A</a:t>
            </a:r>
            <a:r>
              <a:rPr lang="ja-JP" altLang="en-US" sz="1200" dirty="0" smtClean="0">
                <a:latin typeface="+mn-ea"/>
              </a:rPr>
              <a:t>を「デフォルトアクセス権あり」と設定した為</a:t>
            </a:r>
            <a:endParaRPr lang="en-US" altLang="ja-JP" sz="1200" dirty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アクセス許可ロールは自動的にロール</a:t>
            </a:r>
            <a:r>
              <a:rPr lang="en-US" altLang="ja-JP" sz="1200" dirty="0" smtClean="0">
                <a:latin typeface="+mn-ea"/>
              </a:rPr>
              <a:t>A</a:t>
            </a:r>
            <a:r>
              <a:rPr lang="ja-JP" altLang="en-US" sz="1200" dirty="0" smtClean="0">
                <a:latin typeface="+mn-ea"/>
              </a:rPr>
              <a:t>が表示されます。</a:t>
            </a:r>
            <a:endParaRPr lang="en-US" altLang="ja-JP" sz="1200" dirty="0" smtClean="0">
              <a:latin typeface="+mn-ea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89354" y="4152138"/>
            <a:ext cx="1392604" cy="481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" name="円形吹き出し 13"/>
          <p:cNvSpPr/>
          <p:nvPr/>
        </p:nvSpPr>
        <p:spPr bwMode="auto">
          <a:xfrm>
            <a:off x="4097059" y="5377269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959354" y="4149501"/>
            <a:ext cx="531471" cy="3910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7" name="円形吹き出し 16"/>
          <p:cNvSpPr/>
          <p:nvPr/>
        </p:nvSpPr>
        <p:spPr bwMode="auto">
          <a:xfrm>
            <a:off x="5272127" y="4422300"/>
            <a:ext cx="301542" cy="312200"/>
          </a:xfrm>
          <a:prstGeom prst="wedgeEllipseCallout">
            <a:avLst>
              <a:gd name="adj1" fmla="val -11941"/>
              <a:gd name="adj2" fmla="val -6812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３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2581958" y="3941887"/>
            <a:ext cx="301542" cy="312200"/>
          </a:xfrm>
          <a:prstGeom prst="wedgeEllipseCallout">
            <a:avLst>
              <a:gd name="adj1" fmla="val -65640"/>
              <a:gd name="adj2" fmla="val 29507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Movement</a:t>
              </a:r>
              <a:r>
                <a:rPr lang="ja-JP" altLang="en-US" sz="800" b="1" dirty="0" smtClean="0">
                  <a:latin typeface="+mn-ea"/>
                </a:rPr>
                <a:t>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29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19" y="2502435"/>
            <a:ext cx="640000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 </a:t>
            </a:r>
            <a:r>
              <a:rPr lang="ja-JP" altLang="en-US" dirty="0" smtClean="0"/>
              <a:t>アクセス</a:t>
            </a:r>
            <a:r>
              <a:rPr lang="ja-JP" altLang="en-US" dirty="0"/>
              <a:t>制御の</a:t>
            </a:r>
            <a:r>
              <a:rPr lang="ja-JP" altLang="en-US" dirty="0" smtClean="0"/>
              <a:t>確認</a:t>
            </a:r>
            <a:r>
              <a:rPr lang="en-US" altLang="ja-JP" dirty="0" smtClean="0"/>
              <a:t>(4/9)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u</a:t>
            </a:r>
            <a:r>
              <a:rPr lang="en-US" altLang="ja-JP" b="1" dirty="0" smtClean="0"/>
              <a:t>ser2</a:t>
            </a:r>
            <a:r>
              <a:rPr lang="ja-JP" altLang="en-US" b="1" dirty="0" smtClean="0"/>
              <a:t>のアクセス制御を確認する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 smtClean="0"/>
              <a:t>user2</a:t>
            </a:r>
            <a:r>
              <a:rPr lang="ja-JP" altLang="en-US" sz="1600" dirty="0" smtClean="0"/>
              <a:t>でログインし、アクセス権の確認をしましょう。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ログイン</a:t>
            </a:r>
            <a:r>
              <a:rPr lang="en-US" altLang="ja-JP" sz="1600" dirty="0"/>
              <a:t>ID</a:t>
            </a:r>
            <a:r>
              <a:rPr lang="ja-JP" altLang="en-US" sz="1600" dirty="0"/>
              <a:t>：</a:t>
            </a:r>
            <a:r>
              <a:rPr lang="en-US" altLang="ja-JP" sz="1600" dirty="0" smtClean="0"/>
              <a:t>user2</a:t>
            </a:r>
            <a:r>
              <a:rPr lang="ja-JP" altLang="en-US" sz="1600" dirty="0" err="1" smtClean="0"/>
              <a:t>、</a:t>
            </a:r>
            <a:r>
              <a:rPr lang="en-US" altLang="ja-JP" sz="1600" dirty="0" smtClean="0"/>
              <a:t> </a:t>
            </a:r>
            <a:r>
              <a:rPr lang="ja-JP" altLang="en-US" sz="1600" dirty="0"/>
              <a:t>ログインユーザ：</a:t>
            </a:r>
            <a:r>
              <a:rPr lang="ja-JP" altLang="en-US" sz="1600" dirty="0" smtClean="0"/>
              <a:t>テスト用</a:t>
            </a:r>
            <a:r>
              <a:rPr lang="en-US" altLang="ja-JP" sz="1600" dirty="0" smtClean="0"/>
              <a:t>2</a:t>
            </a:r>
            <a:r>
              <a:rPr lang="ja-JP" altLang="en-US" sz="1600" dirty="0" smtClean="0"/>
              <a:t>が</a:t>
            </a:r>
            <a:r>
              <a:rPr lang="ja-JP" altLang="en-US" sz="1600" dirty="0"/>
              <a:t>表示</a:t>
            </a:r>
            <a:r>
              <a:rPr lang="ja-JP" altLang="en-US" sz="1600" dirty="0" smtClean="0"/>
              <a:t>されて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いる</a:t>
            </a:r>
            <a:r>
              <a:rPr lang="ja-JP" altLang="en-US" sz="1600" dirty="0"/>
              <a:t>ことを確認</a:t>
            </a:r>
            <a:r>
              <a:rPr lang="ja-JP" altLang="en-US" sz="1600" dirty="0" smtClean="0"/>
              <a:t>する</a:t>
            </a:r>
            <a:endParaRPr lang="en-US" altLang="ja-JP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ロールボタンを押下し</a:t>
            </a:r>
            <a:r>
              <a:rPr lang="ja-JP" altLang="en-US" sz="1600" dirty="0" smtClean="0"/>
              <a:t>、「</a:t>
            </a:r>
            <a:r>
              <a:rPr lang="ja-JP" altLang="en-US" sz="1600" dirty="0"/>
              <a:t>ロール</a:t>
            </a:r>
            <a:r>
              <a:rPr lang="en-US" altLang="ja-JP" sz="1600" dirty="0" smtClean="0"/>
              <a:t>B</a:t>
            </a:r>
            <a:r>
              <a:rPr lang="ja-JP" altLang="en-US" sz="1600" dirty="0"/>
              <a:t>」</a:t>
            </a:r>
            <a:r>
              <a:rPr lang="ja-JP" altLang="en-US" sz="1600" dirty="0" smtClean="0"/>
              <a:t>が表示</a:t>
            </a:r>
            <a:r>
              <a:rPr lang="ja-JP" altLang="en-US" sz="1600" dirty="0"/>
              <a:t>されることを確認</a:t>
            </a:r>
            <a:r>
              <a:rPr lang="ja-JP" altLang="en-US" sz="1600" dirty="0" smtClean="0"/>
              <a:t>する</a:t>
            </a:r>
            <a:endParaRPr lang="en-US" altLang="ja-JP" sz="1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03861" y="2507793"/>
            <a:ext cx="1332125" cy="321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円形吹き出し 10"/>
          <p:cNvSpPr/>
          <p:nvPr/>
        </p:nvSpPr>
        <p:spPr bwMode="auto">
          <a:xfrm>
            <a:off x="6523745" y="2795900"/>
            <a:ext cx="331721" cy="312200"/>
          </a:xfrm>
          <a:prstGeom prst="wedgeEllipseCallout">
            <a:avLst>
              <a:gd name="adj1" fmla="val -98375"/>
              <a:gd name="adj2" fmla="val -3456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1</a:t>
            </a:r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Movement</a:t>
              </a:r>
              <a:r>
                <a:rPr lang="ja-JP" altLang="en-US" sz="800" b="1" dirty="0" smtClean="0">
                  <a:latin typeface="+mn-ea"/>
                </a:rPr>
                <a:t>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28" name="角丸四角形 27"/>
          <p:cNvSpPr/>
          <p:nvPr/>
        </p:nvSpPr>
        <p:spPr bwMode="auto">
          <a:xfrm>
            <a:off x="3778828" y="3600569"/>
            <a:ext cx="4248590" cy="1225142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3778828" y="3463447"/>
            <a:ext cx="301542" cy="312200"/>
          </a:xfrm>
          <a:prstGeom prst="wedgeEllipseCallout">
            <a:avLst>
              <a:gd name="adj1" fmla="val 550129"/>
              <a:gd name="adj2" fmla="val -25963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444" y="3811336"/>
            <a:ext cx="4049357" cy="8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3" y="2201464"/>
            <a:ext cx="640000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 </a:t>
            </a:r>
            <a:r>
              <a:rPr lang="ja-JP" altLang="en-US" dirty="0" smtClean="0"/>
              <a:t>アクセス</a:t>
            </a:r>
            <a:r>
              <a:rPr lang="ja-JP" altLang="en-US" dirty="0"/>
              <a:t>制御の</a:t>
            </a:r>
            <a:r>
              <a:rPr lang="ja-JP" altLang="en-US" dirty="0" smtClean="0"/>
              <a:t>確認</a:t>
            </a:r>
            <a:r>
              <a:rPr lang="en-US" altLang="ja-JP" dirty="0" smtClean="0"/>
              <a:t>(5/9)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u</a:t>
            </a:r>
            <a:r>
              <a:rPr lang="en-US" altLang="ja-JP" b="1" dirty="0" smtClean="0"/>
              <a:t>ser2</a:t>
            </a:r>
            <a:r>
              <a:rPr lang="ja-JP" altLang="en-US" b="1" dirty="0" smtClean="0"/>
              <a:t>のアクセス制御を確認する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 smtClean="0"/>
              <a:t>user2</a:t>
            </a:r>
            <a:r>
              <a:rPr lang="ja-JP" altLang="en-US" sz="1600" dirty="0" smtClean="0"/>
              <a:t>でログインし、アクセス権の確認をしましょう。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 smtClean="0"/>
              <a:t>メニュー</a:t>
            </a:r>
            <a:r>
              <a:rPr lang="ja-JP" altLang="en-US" sz="1600" dirty="0"/>
              <a:t>： </a:t>
            </a:r>
            <a:r>
              <a:rPr lang="en-US" altLang="ja-JP" sz="1600" b="1" dirty="0" err="1"/>
              <a:t>Ansible</a:t>
            </a:r>
            <a:r>
              <a:rPr lang="en-US" altLang="ja-JP" sz="1600" b="1" dirty="0"/>
              <a:t>-Legacy &gt; Movement</a:t>
            </a:r>
            <a:r>
              <a:rPr lang="ja-JP" altLang="en-US" sz="1600" b="1" dirty="0"/>
              <a:t>一覧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表示フィルタ </a:t>
            </a:r>
            <a:r>
              <a:rPr lang="en-US" altLang="ja-JP" sz="1600" dirty="0"/>
              <a:t>&gt; </a:t>
            </a:r>
            <a:r>
              <a:rPr lang="ja-JP" altLang="en-US" sz="1600" dirty="0" smtClean="0"/>
              <a:t>フィルタを押下する</a:t>
            </a:r>
            <a:endParaRPr lang="en-US" altLang="ja-JP" sz="1600" dirty="0"/>
          </a:p>
        </p:txBody>
      </p:sp>
      <p:sp>
        <p:nvSpPr>
          <p:cNvPr id="5" name="線吹き出し 1 (枠付き) 4"/>
          <p:cNvSpPr/>
          <p:nvPr/>
        </p:nvSpPr>
        <p:spPr bwMode="auto">
          <a:xfrm>
            <a:off x="5285408" y="5598043"/>
            <a:ext cx="3186758" cy="720100"/>
          </a:xfrm>
          <a:prstGeom prst="borderCallout1">
            <a:avLst>
              <a:gd name="adj1" fmla="val 4689"/>
              <a:gd name="adj2" fmla="val 289"/>
              <a:gd name="adj3" fmla="val -122282"/>
              <a:gd name="adj4" fmla="val 3144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u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ser2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では、ロール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B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のみ権限を持っているため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Movement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は２つ表示されます。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3148" y="3561905"/>
            <a:ext cx="941217" cy="214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円形吹き出し 8"/>
          <p:cNvSpPr/>
          <p:nvPr/>
        </p:nvSpPr>
        <p:spPr bwMode="auto">
          <a:xfrm>
            <a:off x="2052591" y="3332750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1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44159" y="4280101"/>
            <a:ext cx="5300101" cy="496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Movement</a:t>
              </a:r>
              <a:r>
                <a:rPr lang="ja-JP" altLang="en-US" sz="800" b="1" dirty="0" smtClean="0">
                  <a:latin typeface="+mn-ea"/>
                </a:rPr>
                <a:t>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5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16" y="3334340"/>
            <a:ext cx="5596490" cy="314802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 </a:t>
            </a:r>
            <a:r>
              <a:rPr lang="ja-JP" altLang="en-US" dirty="0" smtClean="0"/>
              <a:t>アクセス</a:t>
            </a:r>
            <a:r>
              <a:rPr lang="ja-JP" altLang="en-US" dirty="0"/>
              <a:t>制御の</a:t>
            </a:r>
            <a:r>
              <a:rPr lang="ja-JP" altLang="en-US" dirty="0" smtClean="0"/>
              <a:t>確認</a:t>
            </a:r>
            <a:r>
              <a:rPr lang="en-US" altLang="ja-JP" dirty="0" smtClean="0"/>
              <a:t>(6/9)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user2</a:t>
            </a:r>
            <a:r>
              <a:rPr lang="ja-JP" altLang="en-US" b="1" dirty="0" smtClean="0"/>
              <a:t>で新規</a:t>
            </a:r>
            <a:r>
              <a:rPr lang="en-US" altLang="ja-JP" b="1" dirty="0" smtClean="0"/>
              <a:t>Movement</a:t>
            </a:r>
            <a:r>
              <a:rPr lang="ja-JP" altLang="en-US" b="1" dirty="0"/>
              <a:t>を</a:t>
            </a:r>
            <a:r>
              <a:rPr lang="ja-JP" altLang="en-US" b="1" dirty="0" smtClean="0"/>
              <a:t>登録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/>
              <a:t>デフォルトアクセス権</a:t>
            </a:r>
            <a:r>
              <a:rPr lang="ja-JP" altLang="en-US" sz="1600" dirty="0" smtClean="0"/>
              <a:t>の</a:t>
            </a:r>
            <a:r>
              <a:rPr lang="ja-JP" altLang="en-US" sz="1600" dirty="0"/>
              <a:t>動</a:t>
            </a:r>
            <a:r>
              <a:rPr lang="ja-JP" altLang="en-US" sz="1600" dirty="0" smtClean="0"/>
              <a:t>きを</a:t>
            </a:r>
            <a:r>
              <a:rPr lang="ja-JP" altLang="en-US" sz="1600" dirty="0"/>
              <a:t>確認するために</a:t>
            </a:r>
            <a:r>
              <a:rPr lang="ja-JP" altLang="en-US" sz="1600" dirty="0" smtClean="0"/>
              <a:t>新規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を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登録</a:t>
            </a:r>
            <a:r>
              <a:rPr lang="ja-JP" altLang="en-US" sz="1600" dirty="0"/>
              <a:t>してみましょう。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メニュー：</a:t>
            </a:r>
            <a:r>
              <a:rPr lang="en-US" altLang="ja-JP" sz="1600" b="1" dirty="0" err="1"/>
              <a:t>Ansible-Lagucy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&gt;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Movement</a:t>
            </a:r>
            <a:r>
              <a:rPr lang="ja-JP" altLang="en-US" sz="1600" b="1" dirty="0"/>
              <a:t>一覧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アクセス許可</a:t>
            </a:r>
            <a:r>
              <a:rPr lang="ja-JP" altLang="en-US" sz="1600" dirty="0" smtClean="0"/>
              <a:t>ロールに「ロール</a:t>
            </a:r>
            <a:r>
              <a:rPr lang="en-US" altLang="ja-JP" sz="1600" dirty="0"/>
              <a:t>B</a:t>
            </a:r>
            <a:r>
              <a:rPr lang="ja-JP" altLang="en-US" sz="1600" dirty="0" smtClean="0"/>
              <a:t>」が設定されていること</a:t>
            </a:r>
            <a:r>
              <a:rPr lang="ja-JP" altLang="en-US" sz="1600" dirty="0"/>
              <a:t>を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     確認する</a:t>
            </a:r>
            <a:endParaRPr lang="en-US" altLang="ja-JP" sz="1600" dirty="0"/>
          </a:p>
          <a:p>
            <a:pPr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2497693" y="3209059"/>
            <a:ext cx="2593930" cy="86412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507324"/>
              </p:ext>
            </p:extLst>
          </p:nvPr>
        </p:nvGraphicFramePr>
        <p:xfrm>
          <a:off x="2656619" y="3280783"/>
          <a:ext cx="235013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33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206818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</a:t>
                      </a:r>
                      <a:r>
                        <a:rPr kumimoji="1" lang="ja-JP" altLang="en-US" sz="1100" dirty="0" smtClean="0"/>
                        <a:t>名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ホスト指定形式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5008086" y="4135801"/>
            <a:ext cx="517766" cy="426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4377004" y="5708489"/>
            <a:ext cx="4659616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latin typeface="+mn-ea"/>
              </a:rPr>
              <a:t>user2</a:t>
            </a:r>
            <a:r>
              <a:rPr lang="ja-JP" altLang="en-US" sz="1200" dirty="0" smtClean="0">
                <a:latin typeface="+mn-ea"/>
              </a:rPr>
              <a:t>ではロール</a:t>
            </a:r>
            <a:r>
              <a:rPr lang="en-US" altLang="ja-JP" sz="1200" dirty="0" smtClean="0">
                <a:latin typeface="+mn-ea"/>
              </a:rPr>
              <a:t>B</a:t>
            </a:r>
            <a:r>
              <a:rPr lang="ja-JP" altLang="en-US" sz="1200" dirty="0" smtClean="0">
                <a:latin typeface="+mn-ea"/>
              </a:rPr>
              <a:t>を「デフォルトアクセス権あり</a:t>
            </a:r>
            <a:r>
              <a:rPr lang="ja-JP" altLang="en-US" sz="1200" dirty="0">
                <a:latin typeface="+mn-ea"/>
              </a:rPr>
              <a:t>」</a:t>
            </a:r>
            <a:r>
              <a:rPr lang="ja-JP" altLang="en-US" sz="1200" dirty="0" smtClean="0">
                <a:latin typeface="+mn-ea"/>
              </a:rPr>
              <a:t>に設定した為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アクセス許可ロールは自動的にロール</a:t>
            </a:r>
            <a:r>
              <a:rPr lang="en-US" altLang="ja-JP" sz="1200" dirty="0" smtClean="0">
                <a:latin typeface="+mn-ea"/>
              </a:rPr>
              <a:t>B</a:t>
            </a:r>
            <a:r>
              <a:rPr lang="ja-JP" altLang="en-US" sz="1200" dirty="0" smtClean="0">
                <a:latin typeface="+mn-ea"/>
              </a:rPr>
              <a:t>が表示されます。</a:t>
            </a:r>
            <a:endParaRPr lang="en-US" altLang="ja-JP" sz="1200" dirty="0" smtClean="0">
              <a:latin typeface="+mn-ea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3912766" y="5542160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52196" y="4180930"/>
            <a:ext cx="1357461" cy="457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円形吹き出し 4"/>
          <p:cNvSpPr/>
          <p:nvPr/>
        </p:nvSpPr>
        <p:spPr bwMode="auto">
          <a:xfrm>
            <a:off x="2365199" y="3919920"/>
            <a:ext cx="301542" cy="312200"/>
          </a:xfrm>
          <a:prstGeom prst="wedgeEllipseCallout">
            <a:avLst>
              <a:gd name="adj1" fmla="val -81802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Movement</a:t>
              </a:r>
              <a:r>
                <a:rPr lang="ja-JP" altLang="en-US" sz="800" b="1" dirty="0" smtClean="0">
                  <a:latin typeface="+mn-ea"/>
                </a:rPr>
                <a:t>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10" name="円形吹き出し 9"/>
          <p:cNvSpPr/>
          <p:nvPr/>
        </p:nvSpPr>
        <p:spPr bwMode="auto">
          <a:xfrm>
            <a:off x="5525852" y="3979701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 smtClean="0">
                <a:solidFill>
                  <a:srgbClr val="FFFFFF"/>
                </a:solidFill>
                <a:latin typeface="メイリオ"/>
                <a:ea typeface="メイリオ"/>
              </a:rPr>
              <a:t>３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43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00" y="2700363"/>
            <a:ext cx="640000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 </a:t>
            </a:r>
            <a:r>
              <a:rPr lang="ja-JP" altLang="en-US" dirty="0" smtClean="0"/>
              <a:t>アクセス</a:t>
            </a:r>
            <a:r>
              <a:rPr lang="ja-JP" altLang="en-US" dirty="0"/>
              <a:t>制御の</a:t>
            </a:r>
            <a:r>
              <a:rPr lang="ja-JP" altLang="en-US" dirty="0" smtClean="0"/>
              <a:t>確認</a:t>
            </a:r>
            <a:r>
              <a:rPr lang="en-US" altLang="ja-JP" dirty="0" smtClean="0"/>
              <a:t>(7/9)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user3</a:t>
            </a:r>
            <a:r>
              <a:rPr lang="ja-JP" altLang="en-US" b="1" dirty="0" smtClean="0"/>
              <a:t>のアクセス制御</a:t>
            </a:r>
            <a:r>
              <a:rPr lang="ja-JP" altLang="en-US" b="1" dirty="0"/>
              <a:t>を</a:t>
            </a:r>
            <a:r>
              <a:rPr lang="ja-JP" altLang="en-US" b="1" dirty="0" smtClean="0"/>
              <a:t>確認する</a:t>
            </a:r>
            <a:endParaRPr lang="en-US" altLang="ja-JP" b="1" dirty="0" smtClean="0"/>
          </a:p>
          <a:p>
            <a:pPr indent="0">
              <a:buNone/>
            </a:pPr>
            <a:r>
              <a:rPr lang="en-US" altLang="ja-JP" sz="1600" dirty="0" smtClean="0"/>
              <a:t>user3</a:t>
            </a:r>
            <a:r>
              <a:rPr lang="ja-JP" altLang="en-US" sz="1600" dirty="0" smtClean="0"/>
              <a:t>でログインし、アクセス権の確認をしましょう。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ログイン</a:t>
            </a:r>
            <a:r>
              <a:rPr lang="en-US" altLang="ja-JP" sz="1600" dirty="0"/>
              <a:t>ID</a:t>
            </a:r>
            <a:r>
              <a:rPr lang="ja-JP" altLang="en-US" sz="1600" dirty="0"/>
              <a:t>：</a:t>
            </a:r>
            <a:r>
              <a:rPr lang="en-US" altLang="ja-JP" sz="1600" dirty="0" smtClean="0"/>
              <a:t>user3</a:t>
            </a:r>
            <a:r>
              <a:rPr lang="ja-JP" altLang="en-US" sz="1600" dirty="0" err="1" smtClean="0"/>
              <a:t>、</a:t>
            </a:r>
            <a:r>
              <a:rPr lang="en-US" altLang="ja-JP" sz="1600" dirty="0" smtClean="0"/>
              <a:t> </a:t>
            </a:r>
            <a:r>
              <a:rPr lang="ja-JP" altLang="en-US" sz="1600" dirty="0"/>
              <a:t>ログインユーザ：</a:t>
            </a:r>
            <a:r>
              <a:rPr lang="ja-JP" altLang="en-US" sz="1600" dirty="0" smtClean="0"/>
              <a:t>テスト用</a:t>
            </a:r>
            <a:r>
              <a:rPr lang="en-US" altLang="ja-JP" sz="1600" dirty="0" smtClean="0"/>
              <a:t>3</a:t>
            </a:r>
            <a:r>
              <a:rPr lang="ja-JP" altLang="en-US" sz="1600" dirty="0" smtClean="0"/>
              <a:t>が</a:t>
            </a:r>
            <a:r>
              <a:rPr lang="ja-JP" altLang="en-US" sz="1600" dirty="0"/>
              <a:t>表示</a:t>
            </a:r>
            <a:r>
              <a:rPr lang="ja-JP" altLang="en-US" sz="1600" dirty="0" smtClean="0"/>
              <a:t>されて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いる</a:t>
            </a:r>
            <a:r>
              <a:rPr lang="ja-JP" altLang="en-US" sz="1600" dirty="0"/>
              <a:t>ことを確認</a:t>
            </a:r>
            <a:r>
              <a:rPr lang="ja-JP" altLang="en-US" sz="1600" dirty="0" smtClean="0"/>
              <a:t>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ロールボタンを押下し、「ロール</a:t>
            </a:r>
            <a:r>
              <a:rPr lang="en-US" altLang="ja-JP" sz="1600" dirty="0"/>
              <a:t>B</a:t>
            </a:r>
            <a:r>
              <a:rPr lang="ja-JP" altLang="en-US" sz="1600" dirty="0" smtClean="0"/>
              <a:t>」「ロール</a:t>
            </a:r>
            <a:r>
              <a:rPr lang="en-US" altLang="ja-JP" sz="1600" dirty="0" smtClean="0"/>
              <a:t>C</a:t>
            </a:r>
            <a:r>
              <a:rPr lang="ja-JP" altLang="en-US" sz="1600" dirty="0" smtClean="0"/>
              <a:t>」が</a:t>
            </a:r>
            <a:r>
              <a:rPr lang="ja-JP" altLang="en-US" sz="1600" dirty="0"/>
              <a:t>表示</a:t>
            </a:r>
            <a:r>
              <a:rPr lang="ja-JP" altLang="en-US" sz="1600" dirty="0" smtClean="0"/>
              <a:t>される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/>
              <a:t>　 </a:t>
            </a:r>
            <a:r>
              <a:rPr lang="ja-JP" altLang="en-US" sz="1600" dirty="0" smtClean="0"/>
              <a:t> こと</a:t>
            </a:r>
            <a:r>
              <a:rPr lang="ja-JP" altLang="en-US" sz="1600" dirty="0"/>
              <a:t>を確認する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 smtClean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Movement</a:t>
              </a:r>
              <a:r>
                <a:rPr lang="ja-JP" altLang="en-US" sz="800" b="1" dirty="0" smtClean="0">
                  <a:latin typeface="+mn-ea"/>
                </a:rPr>
                <a:t>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30" name="テキスト ボックス 29"/>
          <p:cNvSpPr txBox="1"/>
          <p:nvPr/>
        </p:nvSpPr>
        <p:spPr>
          <a:xfrm>
            <a:off x="5504923" y="2719829"/>
            <a:ext cx="1332125" cy="321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1" name="円形吹き出し 30"/>
          <p:cNvSpPr/>
          <p:nvPr/>
        </p:nvSpPr>
        <p:spPr bwMode="auto">
          <a:xfrm>
            <a:off x="6524807" y="3007936"/>
            <a:ext cx="331721" cy="312200"/>
          </a:xfrm>
          <a:prstGeom prst="wedgeEllipseCallout">
            <a:avLst>
              <a:gd name="adj1" fmla="val -98375"/>
              <a:gd name="adj2" fmla="val -3456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1</a:t>
            </a:r>
          </a:p>
        </p:txBody>
      </p:sp>
      <p:sp>
        <p:nvSpPr>
          <p:cNvPr id="32" name="角丸四角形 31"/>
          <p:cNvSpPr/>
          <p:nvPr/>
        </p:nvSpPr>
        <p:spPr bwMode="auto">
          <a:xfrm>
            <a:off x="3779890" y="3812605"/>
            <a:ext cx="4248590" cy="1225142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61" y="3940949"/>
            <a:ext cx="4020585" cy="950680"/>
          </a:xfrm>
          <a:prstGeom prst="rect">
            <a:avLst/>
          </a:prstGeom>
        </p:spPr>
      </p:pic>
      <p:sp>
        <p:nvSpPr>
          <p:cNvPr id="33" name="円形吹き出し 32"/>
          <p:cNvSpPr/>
          <p:nvPr/>
        </p:nvSpPr>
        <p:spPr bwMode="auto">
          <a:xfrm>
            <a:off x="3779890" y="3675483"/>
            <a:ext cx="301542" cy="312200"/>
          </a:xfrm>
          <a:prstGeom prst="wedgeEllipseCallout">
            <a:avLst>
              <a:gd name="adj1" fmla="val 550129"/>
              <a:gd name="adj2" fmla="val -25963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8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96" y="2265839"/>
            <a:ext cx="640000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 </a:t>
            </a:r>
            <a:r>
              <a:rPr lang="ja-JP" altLang="en-US" dirty="0" smtClean="0"/>
              <a:t>アクセス</a:t>
            </a:r>
            <a:r>
              <a:rPr lang="ja-JP" altLang="en-US" dirty="0"/>
              <a:t>制御の</a:t>
            </a:r>
            <a:r>
              <a:rPr lang="ja-JP" altLang="en-US" dirty="0" smtClean="0"/>
              <a:t>確認</a:t>
            </a:r>
            <a:r>
              <a:rPr lang="en-US" altLang="ja-JP" dirty="0" smtClean="0"/>
              <a:t>(8/9)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user3</a:t>
            </a:r>
            <a:r>
              <a:rPr lang="ja-JP" altLang="en-US" b="1" dirty="0" smtClean="0"/>
              <a:t>のアクセス制御</a:t>
            </a:r>
            <a:r>
              <a:rPr lang="ja-JP" altLang="en-US" b="1" dirty="0"/>
              <a:t>を</a:t>
            </a:r>
            <a:r>
              <a:rPr lang="ja-JP" altLang="en-US" b="1" dirty="0" smtClean="0"/>
              <a:t>確認する</a:t>
            </a:r>
            <a:endParaRPr lang="en-US" altLang="ja-JP" b="1" dirty="0" smtClean="0"/>
          </a:p>
          <a:p>
            <a:pPr indent="0">
              <a:buNone/>
            </a:pPr>
            <a:r>
              <a:rPr lang="en-US" altLang="ja-JP" sz="1600" dirty="0" smtClean="0"/>
              <a:t>user3</a:t>
            </a:r>
            <a:r>
              <a:rPr lang="ja-JP" altLang="en-US" sz="1600" dirty="0" smtClean="0"/>
              <a:t>でログインし、アクセス権の確認をしましょう。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 smtClean="0"/>
              <a:t>メニュー</a:t>
            </a:r>
            <a:r>
              <a:rPr lang="ja-JP" altLang="en-US" sz="1600" dirty="0"/>
              <a:t>： </a:t>
            </a:r>
            <a:r>
              <a:rPr lang="en-US" altLang="ja-JP" sz="1600" b="1" dirty="0" err="1"/>
              <a:t>Ansible</a:t>
            </a:r>
            <a:r>
              <a:rPr lang="en-US" altLang="ja-JP" sz="1600" b="1" dirty="0"/>
              <a:t>-Legacy &gt; Movement</a:t>
            </a:r>
            <a:r>
              <a:rPr lang="ja-JP" altLang="en-US" sz="1600" b="1" dirty="0"/>
              <a:t>一覧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表示フィルタ </a:t>
            </a:r>
            <a:r>
              <a:rPr lang="en-US" altLang="ja-JP" sz="1600" dirty="0"/>
              <a:t>&gt; </a:t>
            </a:r>
            <a:r>
              <a:rPr lang="ja-JP" altLang="en-US" sz="1600" dirty="0" smtClean="0"/>
              <a:t>フィルタを押下する</a:t>
            </a:r>
            <a:endParaRPr lang="en-US" altLang="ja-JP" sz="1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59540" y="3582187"/>
            <a:ext cx="864120" cy="247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円形吹き出し 8"/>
          <p:cNvSpPr/>
          <p:nvPr/>
        </p:nvSpPr>
        <p:spPr bwMode="auto">
          <a:xfrm>
            <a:off x="2088593" y="3379946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87529" y="4065840"/>
            <a:ext cx="5477825" cy="1079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線吹き出し 1 (枠付き) 10"/>
          <p:cNvSpPr/>
          <p:nvPr/>
        </p:nvSpPr>
        <p:spPr bwMode="auto">
          <a:xfrm>
            <a:off x="4992235" y="5651900"/>
            <a:ext cx="4032387" cy="720100"/>
          </a:xfrm>
          <a:prstGeom prst="borderCallout1">
            <a:avLst>
              <a:gd name="adj1" fmla="val 6219"/>
              <a:gd name="adj2" fmla="val -257"/>
              <a:gd name="adj3" fmla="val -124976"/>
              <a:gd name="adj4" fmla="val 6177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u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ser3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では、ロール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B,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ロール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C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の２つの権限を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+mn-ea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持っているため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Movement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は３つ表示されま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す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また、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user2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でアクセス登録した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movement2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が表示されます。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Movement</a:t>
              </a:r>
              <a:r>
                <a:rPr lang="ja-JP" altLang="en-US" sz="800" b="1" dirty="0" smtClean="0">
                  <a:latin typeface="+mn-ea"/>
                </a:rPr>
                <a:t>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09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3398982"/>
            <a:ext cx="5600000" cy="315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 </a:t>
            </a:r>
            <a:r>
              <a:rPr lang="ja-JP" altLang="en-US" dirty="0" smtClean="0"/>
              <a:t>アクセス</a:t>
            </a:r>
            <a:r>
              <a:rPr lang="ja-JP" altLang="en-US" dirty="0"/>
              <a:t>制御の</a:t>
            </a:r>
            <a:r>
              <a:rPr lang="ja-JP" altLang="en-US" dirty="0" smtClean="0"/>
              <a:t>確認</a:t>
            </a:r>
            <a:r>
              <a:rPr lang="en-US" altLang="ja-JP" dirty="0" smtClean="0"/>
              <a:t>(9/9)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user3</a:t>
            </a:r>
            <a:r>
              <a:rPr lang="ja-JP" altLang="en-US" b="1" dirty="0" smtClean="0"/>
              <a:t>で新規</a:t>
            </a:r>
            <a:r>
              <a:rPr lang="en-US" altLang="ja-JP" b="1" dirty="0" smtClean="0"/>
              <a:t>Movement</a:t>
            </a:r>
            <a:r>
              <a:rPr lang="ja-JP" altLang="en-US" b="1" dirty="0"/>
              <a:t>を</a:t>
            </a:r>
            <a:r>
              <a:rPr lang="ja-JP" altLang="en-US" b="1" dirty="0" smtClean="0"/>
              <a:t>登録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/>
              <a:t>デフォルトアクセス権</a:t>
            </a:r>
            <a:r>
              <a:rPr lang="ja-JP" altLang="en-US" sz="1600" dirty="0" smtClean="0"/>
              <a:t>の</a:t>
            </a:r>
            <a:r>
              <a:rPr lang="ja-JP" altLang="en-US" sz="1600" dirty="0"/>
              <a:t>動</a:t>
            </a:r>
            <a:r>
              <a:rPr lang="ja-JP" altLang="en-US" sz="1600" dirty="0" smtClean="0"/>
              <a:t>きを</a:t>
            </a:r>
            <a:r>
              <a:rPr lang="ja-JP" altLang="en-US" sz="1600" dirty="0"/>
              <a:t>確認するために</a:t>
            </a:r>
            <a:r>
              <a:rPr lang="ja-JP" altLang="en-US" sz="1600" dirty="0" smtClean="0"/>
              <a:t>新規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を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登録</a:t>
            </a:r>
            <a:r>
              <a:rPr lang="ja-JP" altLang="en-US" sz="1600" dirty="0"/>
              <a:t>してみましょう。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メニュー：</a:t>
            </a:r>
            <a:r>
              <a:rPr lang="en-US" altLang="ja-JP" sz="1600" b="1" dirty="0" err="1"/>
              <a:t>Ansible-Lagucy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&gt;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Movement</a:t>
            </a:r>
            <a:r>
              <a:rPr lang="ja-JP" altLang="en-US" sz="1600" b="1" dirty="0"/>
              <a:t>一覧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アクセス許可ロール</a:t>
            </a:r>
            <a:r>
              <a:rPr lang="ja-JP" altLang="en-US" sz="1600" dirty="0" smtClean="0"/>
              <a:t>に</a:t>
            </a:r>
            <a:r>
              <a:rPr lang="ja-JP" altLang="en-US" sz="1600" dirty="0"/>
              <a:t>「</a:t>
            </a:r>
            <a:r>
              <a:rPr lang="ja-JP" altLang="en-US" sz="1600" dirty="0" smtClean="0"/>
              <a:t>ロール</a:t>
            </a:r>
            <a:r>
              <a:rPr lang="en-US" altLang="ja-JP" sz="1600" dirty="0" smtClean="0"/>
              <a:t>B</a:t>
            </a:r>
            <a:r>
              <a:rPr lang="ja-JP" altLang="en-US" sz="1600" dirty="0" smtClean="0"/>
              <a:t>」「ロール</a:t>
            </a:r>
            <a:r>
              <a:rPr lang="en-US" altLang="ja-JP" sz="1600" dirty="0" smtClean="0"/>
              <a:t>C</a:t>
            </a:r>
            <a:r>
              <a:rPr lang="ja-JP" altLang="en-US" sz="1600" dirty="0" smtClean="0"/>
              <a:t>」が</a:t>
            </a:r>
            <a:r>
              <a:rPr lang="ja-JP" altLang="en-US" sz="1600" dirty="0"/>
              <a:t>設定されて</a:t>
            </a:r>
            <a:r>
              <a:rPr lang="ja-JP" altLang="en-US" sz="1600" dirty="0" smtClean="0"/>
              <a:t>いる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/>
              <a:t> </a:t>
            </a:r>
            <a:r>
              <a:rPr lang="ja-JP" altLang="en-US" sz="1600" dirty="0" smtClean="0"/>
              <a:t>    ことを確認</a:t>
            </a:r>
            <a:r>
              <a:rPr lang="ja-JP" altLang="en-US" sz="1600" dirty="0"/>
              <a:t>する</a:t>
            </a:r>
            <a:endParaRPr lang="en-US" altLang="ja-JP" sz="1600" dirty="0"/>
          </a:p>
          <a:p>
            <a:pPr indent="0">
              <a:buNone/>
            </a:pPr>
            <a:endParaRPr lang="en-US" altLang="ja-JP" dirty="0"/>
          </a:p>
          <a:p>
            <a:pPr indent="0">
              <a:buNone/>
            </a:pPr>
            <a:endParaRPr lang="en-US" altLang="ja-JP" b="1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33561" y="4213904"/>
            <a:ext cx="618589" cy="504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円形吹き出し 9"/>
          <p:cNvSpPr/>
          <p:nvPr/>
        </p:nvSpPr>
        <p:spPr bwMode="auto">
          <a:xfrm>
            <a:off x="5652150" y="4103397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３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3744000" y="5578914"/>
            <a:ext cx="5292670" cy="91898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+mn-ea"/>
              </a:rPr>
              <a:t>u</a:t>
            </a:r>
            <a:r>
              <a:rPr lang="en-US" altLang="ja-JP" sz="1200" dirty="0" smtClean="0">
                <a:latin typeface="+mn-ea"/>
              </a:rPr>
              <a:t>ser3</a:t>
            </a:r>
            <a:r>
              <a:rPr lang="ja-JP" altLang="en-US" sz="1200" dirty="0" smtClean="0">
                <a:latin typeface="+mn-ea"/>
              </a:rPr>
              <a:t>ではロール</a:t>
            </a:r>
            <a:r>
              <a:rPr lang="en-US" altLang="ja-JP" sz="1200" dirty="0" smtClean="0">
                <a:latin typeface="+mn-ea"/>
              </a:rPr>
              <a:t>B,</a:t>
            </a:r>
            <a:r>
              <a:rPr lang="ja-JP" altLang="en-US" sz="1200" dirty="0" smtClean="0">
                <a:latin typeface="+mn-ea"/>
              </a:rPr>
              <a:t>ロール</a:t>
            </a:r>
            <a:r>
              <a:rPr lang="en-US" altLang="ja-JP" sz="1200" dirty="0" smtClean="0">
                <a:latin typeface="+mn-ea"/>
              </a:rPr>
              <a:t>C</a:t>
            </a:r>
            <a:r>
              <a:rPr lang="ja-JP" altLang="en-US" sz="1200" dirty="0" smtClean="0">
                <a:latin typeface="+mn-ea"/>
              </a:rPr>
              <a:t>を「デフォルトアクセス権あり」に設定した為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アクセス許可ロールに自動的にロール</a:t>
            </a:r>
            <a:r>
              <a:rPr lang="en-US" altLang="ja-JP" sz="1200" dirty="0" smtClean="0">
                <a:latin typeface="+mn-ea"/>
              </a:rPr>
              <a:t>B,</a:t>
            </a:r>
            <a:r>
              <a:rPr lang="ja-JP" altLang="en-US" sz="1200" dirty="0" smtClean="0">
                <a:latin typeface="+mn-ea"/>
              </a:rPr>
              <a:t>ロール</a:t>
            </a:r>
            <a:r>
              <a:rPr lang="en-US" altLang="ja-JP" sz="1200" dirty="0" smtClean="0">
                <a:latin typeface="+mn-ea"/>
              </a:rPr>
              <a:t>C</a:t>
            </a:r>
            <a:r>
              <a:rPr lang="ja-JP" altLang="en-US" sz="1200" dirty="0" smtClean="0">
                <a:latin typeface="+mn-ea"/>
              </a:rPr>
              <a:t>が表示されます。</a:t>
            </a:r>
            <a:endParaRPr lang="en-US" altLang="ja-JP" sz="1200" dirty="0" smtClean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3464055" y="5213436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2531246" y="3155328"/>
            <a:ext cx="2593930" cy="86412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787395"/>
              </p:ext>
            </p:extLst>
          </p:nvPr>
        </p:nvGraphicFramePr>
        <p:xfrm>
          <a:off x="2662886" y="3218500"/>
          <a:ext cx="235013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33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206818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</a:t>
                      </a:r>
                      <a:r>
                        <a:rPr kumimoji="1" lang="ja-JP" altLang="en-US" sz="1100" dirty="0" smtClean="0"/>
                        <a:t>名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ホスト指定形式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movement3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</a:tbl>
          </a:graphicData>
        </a:graphic>
      </p:graphicFrame>
      <p:sp>
        <p:nvSpPr>
          <p:cNvPr id="17" name="テキスト ボックス 16"/>
          <p:cNvSpPr txBox="1"/>
          <p:nvPr/>
        </p:nvSpPr>
        <p:spPr>
          <a:xfrm>
            <a:off x="1259541" y="4213692"/>
            <a:ext cx="1403346" cy="504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円形吹き出し 14"/>
          <p:cNvSpPr/>
          <p:nvPr/>
        </p:nvSpPr>
        <p:spPr bwMode="auto">
          <a:xfrm>
            <a:off x="2380915" y="3918252"/>
            <a:ext cx="301542" cy="312200"/>
          </a:xfrm>
          <a:prstGeom prst="wedgeEllipseCallout">
            <a:avLst>
              <a:gd name="adj1" fmla="val -55062"/>
              <a:gd name="adj2" fmla="val 618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6912000" y="719999"/>
            <a:ext cx="2148045" cy="2664000"/>
            <a:chOff x="6912000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912000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984011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984011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984011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984011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984011" y="2520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latin typeface="+mn-ea"/>
                </a:rPr>
                <a:t>Movement</a:t>
              </a:r>
              <a:r>
                <a:rPr lang="ja-JP" altLang="en-US" sz="800" b="1" dirty="0" smtClean="0">
                  <a:latin typeface="+mn-ea"/>
                </a:rPr>
                <a:t>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984751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FF0000"/>
                  </a:solidFill>
                  <a:latin typeface="+mn-ea"/>
                </a:rPr>
                <a:t>アクセス制御の確認</a:t>
              </a:r>
              <a:endParaRPr lang="ja-JP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0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6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/>
              <a:t>　</a:t>
            </a:r>
            <a:r>
              <a:rPr lang="ja-JP" altLang="en-US" dirty="0" smtClean="0"/>
              <a:t>実習 シナリオ①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68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.1 </a:t>
            </a:r>
            <a:r>
              <a:rPr kumimoji="1" lang="ja-JP" altLang="en-US" dirty="0" smtClean="0"/>
              <a:t>作業環境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作業</a:t>
            </a:r>
            <a:r>
              <a:rPr lang="ja-JP" altLang="en-US" b="1" dirty="0"/>
              <a:t>環境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 smtClean="0"/>
              <a:t>本章で使用する作業環境は以下の通りです。</a:t>
            </a:r>
            <a:endParaRPr lang="en-US" altLang="ja-JP" sz="1600" dirty="0" smtClean="0"/>
          </a:p>
          <a:p>
            <a:pPr indent="0">
              <a:buNone/>
            </a:pPr>
            <a:r>
              <a:rPr kumimoji="1" lang="ja-JP" altLang="en-US" sz="1600" dirty="0" smtClean="0"/>
              <a:t>シナリオの実行に必要なサーバは</a:t>
            </a:r>
            <a:r>
              <a:rPr kumimoji="1" lang="en-US" altLang="ja-JP" sz="1600" dirty="0" smtClean="0"/>
              <a:t>1</a:t>
            </a:r>
            <a:r>
              <a:rPr kumimoji="1" lang="ja-JP" altLang="en-US" sz="1600" dirty="0" smtClean="0"/>
              <a:t>台です。</a:t>
            </a:r>
            <a:endParaRPr kumimoji="1" lang="en-US" altLang="ja-JP" sz="1600" dirty="0" smtClean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kumimoji="1" lang="ja-JP" altLang="en-US" sz="1600" b="1" dirty="0" smtClean="0"/>
              <a:t>クライアント端末  </a:t>
            </a:r>
            <a:r>
              <a:rPr lang="en-US" altLang="ja-JP" sz="1600" b="1" dirty="0"/>
              <a:t> </a:t>
            </a:r>
            <a:r>
              <a:rPr lang="en-US" altLang="ja-JP" sz="1600" b="1" dirty="0" smtClean="0"/>
              <a:t>          </a:t>
            </a:r>
            <a:endParaRPr kumimoji="1" lang="en-US" altLang="ja-JP" sz="1600" b="1" dirty="0" smtClean="0"/>
          </a:p>
          <a:p>
            <a:pPr indent="0">
              <a:buNone/>
            </a:pPr>
            <a:r>
              <a:rPr lang="ja-JP" altLang="en-US" sz="1600" dirty="0" smtClean="0"/>
              <a:t>・</a:t>
            </a:r>
            <a:r>
              <a:rPr lang="en-US" altLang="ja-JP" sz="1600" dirty="0" smtClean="0"/>
              <a:t>Windows10</a:t>
            </a:r>
            <a:r>
              <a:rPr lang="ja-JP" altLang="en-US" sz="1600" dirty="0" smtClean="0"/>
              <a:t>　　　　　  </a:t>
            </a:r>
            <a:endParaRPr lang="en-US" altLang="ja-JP" sz="1600" dirty="0" smtClean="0"/>
          </a:p>
          <a:p>
            <a:pPr indent="0">
              <a:buNone/>
            </a:pPr>
            <a:r>
              <a:rPr kumimoji="1" lang="ja-JP" altLang="en-US" sz="1600" dirty="0" smtClean="0"/>
              <a:t>・</a:t>
            </a:r>
            <a:r>
              <a:rPr kumimoji="1" lang="en-US" altLang="ja-JP" sz="1600" dirty="0" smtClean="0"/>
              <a:t>Google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/>
              <a:t>Chrome           </a:t>
            </a:r>
          </a:p>
          <a:p>
            <a:pPr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                                 </a:t>
            </a:r>
          </a:p>
          <a:p>
            <a:pPr indent="0">
              <a:buNone/>
            </a:pPr>
            <a:r>
              <a:rPr lang="en-US" altLang="ja-JP" sz="1600" b="1" dirty="0"/>
              <a:t>ITA</a:t>
            </a:r>
            <a:r>
              <a:rPr lang="ja-JP" altLang="en-US" sz="1600" b="1" dirty="0"/>
              <a:t>サーバー</a:t>
            </a:r>
            <a:endParaRPr lang="en-US" altLang="ja-JP" sz="1600" b="1" dirty="0"/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CentOS7 (※1)</a:t>
            </a:r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ITA </a:t>
            </a:r>
            <a:r>
              <a:rPr lang="en-US" altLang="ja-JP" sz="1600" dirty="0" smtClean="0"/>
              <a:t>1.9.0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 err="1"/>
              <a:t>Ansible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2.11</a:t>
            </a:r>
            <a:endParaRPr kumimoji="1" lang="en-US" altLang="ja-JP" sz="160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2464810" y="2636890"/>
            <a:ext cx="1872260" cy="1602242"/>
            <a:chOff x="539440" y="2774589"/>
            <a:chExt cx="1339566" cy="1158402"/>
          </a:xfrm>
        </p:grpSpPr>
        <p:grpSp>
          <p:nvGrpSpPr>
            <p:cNvPr id="5" name="グループ化 4"/>
            <p:cNvGrpSpPr>
              <a:grpSpLocks noChangeAspect="1"/>
            </p:cNvGrpSpPr>
            <p:nvPr/>
          </p:nvGrpSpPr>
          <p:grpSpPr bwMode="gray">
            <a:xfrm>
              <a:off x="727432" y="3028068"/>
              <a:ext cx="961136" cy="634348"/>
              <a:chOff x="2385390" y="1237172"/>
              <a:chExt cx="1111251" cy="733425"/>
            </a:xfrm>
          </p:grpSpPr>
          <p:sp>
            <p:nvSpPr>
              <p:cNvPr id="9" name="フリーフォーム 8"/>
              <p:cNvSpPr>
                <a:spLocks noChangeAspect="1"/>
              </p:cNvSpPr>
              <p:nvPr/>
            </p:nvSpPr>
            <p:spPr bwMode="gray">
              <a:xfrm>
                <a:off x="2385390" y="1237172"/>
                <a:ext cx="1111251" cy="733425"/>
              </a:xfrm>
              <a:custGeom>
                <a:avLst/>
                <a:gdLst>
                  <a:gd name="connsiteX0" fmla="*/ 15037 w 1111251"/>
                  <a:gd name="connsiteY0" fmla="*/ 703262 h 733425"/>
                  <a:gd name="connsiteX1" fmla="*/ 1096966 w 1111251"/>
                  <a:gd name="connsiteY1" fmla="*/ 703262 h 733425"/>
                  <a:gd name="connsiteX2" fmla="*/ 1111251 w 1111251"/>
                  <a:gd name="connsiteY2" fmla="*/ 718730 h 733425"/>
                  <a:gd name="connsiteX3" fmla="*/ 1096966 w 1111251"/>
                  <a:gd name="connsiteY3" fmla="*/ 733425 h 733425"/>
                  <a:gd name="connsiteX4" fmla="*/ 15037 w 1111251"/>
                  <a:gd name="connsiteY4" fmla="*/ 733425 h 733425"/>
                  <a:gd name="connsiteX5" fmla="*/ 0 w 1111251"/>
                  <a:gd name="connsiteY5" fmla="*/ 718730 h 733425"/>
                  <a:gd name="connsiteX6" fmla="*/ 15037 w 1111251"/>
                  <a:gd name="connsiteY6" fmla="*/ 703262 h 733425"/>
                  <a:gd name="connsiteX7" fmla="*/ 195422 w 1111251"/>
                  <a:gd name="connsiteY7" fmla="*/ 517525 h 733425"/>
                  <a:gd name="connsiteX8" fmla="*/ 917417 w 1111251"/>
                  <a:gd name="connsiteY8" fmla="*/ 517525 h 733425"/>
                  <a:gd name="connsiteX9" fmla="*/ 951977 w 1111251"/>
                  <a:gd name="connsiteY9" fmla="*/ 531011 h 733425"/>
                  <a:gd name="connsiteX10" fmla="*/ 1102987 w 1111251"/>
                  <a:gd name="connsiteY10" fmla="*/ 664377 h 733425"/>
                  <a:gd name="connsiteX11" fmla="*/ 1097728 w 1111251"/>
                  <a:gd name="connsiteY11" fmla="*/ 677863 h 733425"/>
                  <a:gd name="connsiteX12" fmla="*/ 15111 w 1111251"/>
                  <a:gd name="connsiteY12" fmla="*/ 677863 h 733425"/>
                  <a:gd name="connsiteX13" fmla="*/ 9852 w 1111251"/>
                  <a:gd name="connsiteY13" fmla="*/ 664377 h 733425"/>
                  <a:gd name="connsiteX14" fmla="*/ 160111 w 1111251"/>
                  <a:gd name="connsiteY14" fmla="*/ 531011 h 733425"/>
                  <a:gd name="connsiteX15" fmla="*/ 195422 w 1111251"/>
                  <a:gd name="connsiteY15" fmla="*/ 517525 h 733425"/>
                  <a:gd name="connsiteX16" fmla="*/ 194915 w 1111251"/>
                  <a:gd name="connsiteY16" fmla="*/ 0 h 733425"/>
                  <a:gd name="connsiteX17" fmla="*/ 917087 w 1111251"/>
                  <a:gd name="connsiteY17" fmla="*/ 0 h 733425"/>
                  <a:gd name="connsiteX18" fmla="*/ 936625 w 1111251"/>
                  <a:gd name="connsiteY18" fmla="*/ 20252 h 733425"/>
                  <a:gd name="connsiteX19" fmla="*/ 936625 w 1111251"/>
                  <a:gd name="connsiteY19" fmla="*/ 470286 h 733425"/>
                  <a:gd name="connsiteX20" fmla="*/ 917087 w 1111251"/>
                  <a:gd name="connsiteY20" fmla="*/ 490538 h 733425"/>
                  <a:gd name="connsiteX21" fmla="*/ 194915 w 1111251"/>
                  <a:gd name="connsiteY21" fmla="*/ 490538 h 733425"/>
                  <a:gd name="connsiteX22" fmla="*/ 174625 w 1111251"/>
                  <a:gd name="connsiteY22" fmla="*/ 470286 h 733425"/>
                  <a:gd name="connsiteX23" fmla="*/ 174625 w 1111251"/>
                  <a:gd name="connsiteY23" fmla="*/ 20252 h 733425"/>
                  <a:gd name="connsiteX24" fmla="*/ 194915 w 1111251"/>
                  <a:gd name="connsiteY24" fmla="*/ 0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11251" h="733425">
                    <a:moveTo>
                      <a:pt x="15037" y="703262"/>
                    </a:moveTo>
                    <a:cubicBezTo>
                      <a:pt x="15037" y="703262"/>
                      <a:pt x="15037" y="703262"/>
                      <a:pt x="1096966" y="703262"/>
                    </a:cubicBezTo>
                    <a:cubicBezTo>
                      <a:pt x="1105236" y="703262"/>
                      <a:pt x="1111251" y="710223"/>
                      <a:pt x="1111251" y="718730"/>
                    </a:cubicBezTo>
                    <a:cubicBezTo>
                      <a:pt x="1111251" y="727238"/>
                      <a:pt x="1105236" y="733425"/>
                      <a:pt x="1096966" y="733425"/>
                    </a:cubicBezTo>
                    <a:cubicBezTo>
                      <a:pt x="1096966" y="733425"/>
                      <a:pt x="1096966" y="733425"/>
                      <a:pt x="15037" y="733425"/>
                    </a:cubicBezTo>
                    <a:cubicBezTo>
                      <a:pt x="6767" y="733425"/>
                      <a:pt x="0" y="727238"/>
                      <a:pt x="0" y="718730"/>
                    </a:cubicBezTo>
                    <a:cubicBezTo>
                      <a:pt x="0" y="710223"/>
                      <a:pt x="6767" y="703262"/>
                      <a:pt x="15037" y="703262"/>
                    </a:cubicBezTo>
                    <a:close/>
                    <a:moveTo>
                      <a:pt x="195422" y="517525"/>
                    </a:moveTo>
                    <a:cubicBezTo>
                      <a:pt x="195422" y="517525"/>
                      <a:pt x="195422" y="517525"/>
                      <a:pt x="917417" y="517525"/>
                    </a:cubicBezTo>
                    <a:cubicBezTo>
                      <a:pt x="927935" y="517525"/>
                      <a:pt x="943712" y="523519"/>
                      <a:pt x="951977" y="531011"/>
                    </a:cubicBezTo>
                    <a:cubicBezTo>
                      <a:pt x="951977" y="531011"/>
                      <a:pt x="951977" y="531011"/>
                      <a:pt x="1102987" y="664377"/>
                    </a:cubicBezTo>
                    <a:cubicBezTo>
                      <a:pt x="1111251" y="671869"/>
                      <a:pt x="1108997" y="677863"/>
                      <a:pt x="1097728" y="677863"/>
                    </a:cubicBezTo>
                    <a:lnTo>
                      <a:pt x="15111" y="677863"/>
                    </a:lnTo>
                    <a:cubicBezTo>
                      <a:pt x="3842" y="677863"/>
                      <a:pt x="1588" y="671869"/>
                      <a:pt x="9852" y="664377"/>
                    </a:cubicBezTo>
                    <a:cubicBezTo>
                      <a:pt x="9852" y="664377"/>
                      <a:pt x="9852" y="664377"/>
                      <a:pt x="160111" y="531011"/>
                    </a:cubicBezTo>
                    <a:cubicBezTo>
                      <a:pt x="168376" y="523519"/>
                      <a:pt x="184153" y="517525"/>
                      <a:pt x="195422" y="517525"/>
                    </a:cubicBezTo>
                    <a:close/>
                    <a:moveTo>
                      <a:pt x="194915" y="0"/>
                    </a:moveTo>
                    <a:cubicBezTo>
                      <a:pt x="194915" y="0"/>
                      <a:pt x="194915" y="0"/>
                      <a:pt x="917087" y="0"/>
                    </a:cubicBezTo>
                    <a:cubicBezTo>
                      <a:pt x="927607" y="0"/>
                      <a:pt x="936625" y="9001"/>
                      <a:pt x="936625" y="20252"/>
                    </a:cubicBezTo>
                    <a:cubicBezTo>
                      <a:pt x="936625" y="20252"/>
                      <a:pt x="936625" y="20252"/>
                      <a:pt x="936625" y="470286"/>
                    </a:cubicBezTo>
                    <a:cubicBezTo>
                      <a:pt x="936625" y="481537"/>
                      <a:pt x="927607" y="490538"/>
                      <a:pt x="917087" y="490538"/>
                    </a:cubicBezTo>
                    <a:cubicBezTo>
                      <a:pt x="917087" y="490538"/>
                      <a:pt x="917087" y="490538"/>
                      <a:pt x="194915" y="490538"/>
                    </a:cubicBezTo>
                    <a:cubicBezTo>
                      <a:pt x="183643" y="490538"/>
                      <a:pt x="174625" y="481537"/>
                      <a:pt x="174625" y="470286"/>
                    </a:cubicBezTo>
                    <a:cubicBezTo>
                      <a:pt x="174625" y="470286"/>
                      <a:pt x="174625" y="470286"/>
                      <a:pt x="174625" y="20252"/>
                    </a:cubicBezTo>
                    <a:cubicBezTo>
                      <a:pt x="174625" y="9001"/>
                      <a:pt x="183643" y="0"/>
                      <a:pt x="194915" y="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  <p:sp>
            <p:nvSpPr>
              <p:cNvPr id="10" name="フリーフォーム 9"/>
              <p:cNvSpPr>
                <a:spLocks noChangeAspect="1"/>
              </p:cNvSpPr>
              <p:nvPr/>
            </p:nvSpPr>
            <p:spPr bwMode="gray">
              <a:xfrm>
                <a:off x="2615578" y="1292734"/>
                <a:ext cx="652463" cy="593726"/>
              </a:xfrm>
              <a:custGeom>
                <a:avLst/>
                <a:gdLst>
                  <a:gd name="connsiteX0" fmla="*/ 239712 w 652463"/>
                  <a:gd name="connsiteY0" fmla="*/ 560388 h 593726"/>
                  <a:gd name="connsiteX1" fmla="*/ 420688 w 652463"/>
                  <a:gd name="connsiteY1" fmla="*/ 560388 h 593726"/>
                  <a:gd name="connsiteX2" fmla="*/ 441325 w 652463"/>
                  <a:gd name="connsiteY2" fmla="*/ 593726 h 593726"/>
                  <a:gd name="connsiteX3" fmla="*/ 220662 w 652463"/>
                  <a:gd name="connsiteY3" fmla="*/ 593726 h 593726"/>
                  <a:gd name="connsiteX4" fmla="*/ 0 w 652463"/>
                  <a:gd name="connsiteY4" fmla="*/ 0 h 593726"/>
                  <a:gd name="connsiteX5" fmla="*/ 652463 w 652463"/>
                  <a:gd name="connsiteY5" fmla="*/ 0 h 593726"/>
                  <a:gd name="connsiteX6" fmla="*/ 652463 w 652463"/>
                  <a:gd name="connsiteY6" fmla="*/ 381000 h 593726"/>
                  <a:gd name="connsiteX7" fmla="*/ 0 w 652463"/>
                  <a:gd name="connsiteY7" fmla="*/ 381000 h 59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2463" h="593726">
                    <a:moveTo>
                      <a:pt x="239712" y="560388"/>
                    </a:moveTo>
                    <a:lnTo>
                      <a:pt x="420688" y="560388"/>
                    </a:lnTo>
                    <a:lnTo>
                      <a:pt x="441325" y="593726"/>
                    </a:lnTo>
                    <a:lnTo>
                      <a:pt x="220662" y="593726"/>
                    </a:lnTo>
                    <a:close/>
                    <a:moveTo>
                      <a:pt x="0" y="0"/>
                    </a:moveTo>
                    <a:lnTo>
                      <a:pt x="652463" y="0"/>
                    </a:lnTo>
                    <a:lnTo>
                      <a:pt x="652463" y="381000"/>
                    </a:lnTo>
                    <a:lnTo>
                      <a:pt x="0" y="381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</p:grpSp>
        <p:sp>
          <p:nvSpPr>
            <p:cNvPr id="6" name="テキスト ボックス 5"/>
            <p:cNvSpPr txBox="1"/>
            <p:nvPr/>
          </p:nvSpPr>
          <p:spPr>
            <a:xfrm>
              <a:off x="727432" y="3710472"/>
              <a:ext cx="923498" cy="22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 smtClean="0">
                  <a:solidFill>
                    <a:srgbClr val="002B62"/>
                  </a:solidFill>
                </a:rPr>
                <a:t>Windows10</a:t>
              </a:r>
              <a:endParaRPr kumimoji="1" lang="ja-JP" altLang="en-US" sz="1400" b="1" dirty="0">
                <a:solidFill>
                  <a:srgbClr val="002B62"/>
                </a:solidFill>
              </a:endParaRPr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2"/>
            <a:srcRect l="10139" t="10638" r="9010" b="9118"/>
            <a:stretch/>
          </p:blipFill>
          <p:spPr>
            <a:xfrm>
              <a:off x="1048655" y="3080591"/>
              <a:ext cx="318689" cy="316292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539440" y="2774589"/>
              <a:ext cx="1339566" cy="222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 smtClean="0">
                  <a:solidFill>
                    <a:srgbClr val="002B62"/>
                  </a:solidFill>
                </a:rPr>
                <a:t>Google Chrome</a:t>
              </a: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5940190" y="2242612"/>
            <a:ext cx="2663967" cy="2332966"/>
            <a:chOff x="2544779" y="2383384"/>
            <a:chExt cx="2663967" cy="2332966"/>
          </a:xfrm>
        </p:grpSpPr>
        <p:sp>
          <p:nvSpPr>
            <p:cNvPr id="12" name="正方形/長方形 11"/>
            <p:cNvSpPr/>
            <p:nvPr/>
          </p:nvSpPr>
          <p:spPr bwMode="auto">
            <a:xfrm>
              <a:off x="2544779" y="2383384"/>
              <a:ext cx="2663967" cy="23329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dirty="0" smtClean="0">
                  <a:solidFill>
                    <a:srgbClr val="002B62"/>
                  </a:solidFill>
                  <a:ea typeface="+mj-ea"/>
                </a:rPr>
                <a:t>CentOS 7.8</a:t>
              </a:r>
              <a:endParaRPr kumimoji="1" lang="ja-JP" altLang="en-US" sz="1100" b="1" dirty="0">
                <a:solidFill>
                  <a:srgbClr val="002B62"/>
                </a:solidFill>
                <a:ea typeface="+mj-ea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857303" y="2853419"/>
              <a:ext cx="2038918" cy="543464"/>
            </a:xfrm>
            <a:prstGeom prst="rect">
              <a:avLst/>
            </a:prstGeom>
            <a:solidFill>
              <a:srgbClr val="002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 smtClean="0">
                  <a:solidFill>
                    <a:schemeClr val="bg1"/>
                  </a:solidFill>
                </a:rPr>
                <a:t>Exastro IT Automation</a:t>
              </a:r>
            </a:p>
            <a:p>
              <a:pPr algn="ctr"/>
              <a:r>
                <a:rPr lang="en-US" altLang="ja-JP" sz="1100" b="1" dirty="0" smtClean="0">
                  <a:solidFill>
                    <a:schemeClr val="bg1"/>
                  </a:solidFill>
                </a:rPr>
                <a:t>1.</a:t>
              </a:r>
              <a:r>
                <a:rPr lang="en-US" altLang="ja-JP" sz="1100" b="1" dirty="0">
                  <a:solidFill>
                    <a:schemeClr val="bg1"/>
                  </a:solidFill>
                </a:rPr>
                <a:t>9</a:t>
              </a:r>
              <a:r>
                <a:rPr lang="en-US" altLang="ja-JP" sz="1100" b="1" dirty="0" smtClean="0">
                  <a:solidFill>
                    <a:schemeClr val="bg1"/>
                  </a:solidFill>
                </a:rPr>
                <a:t>.0</a:t>
              </a:r>
              <a:endParaRPr kumimoji="1" lang="ja-JP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858612" y="3705735"/>
              <a:ext cx="2037609" cy="532693"/>
            </a:xfrm>
            <a:prstGeom prst="rect">
              <a:avLst/>
            </a:prstGeom>
            <a:solidFill>
              <a:srgbClr val="002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 err="1" smtClean="0">
                  <a:solidFill>
                    <a:schemeClr val="bg1"/>
                  </a:solidFill>
                </a:rPr>
                <a:t>Ansible</a:t>
              </a:r>
              <a:r>
                <a:rPr lang="en-US" altLang="ja-JP" sz="1100" b="1" dirty="0">
                  <a:solidFill>
                    <a:schemeClr val="bg1"/>
                  </a:solidFill>
                </a:rPr>
                <a:t> </a:t>
              </a:r>
              <a:r>
                <a:rPr lang="en-US" altLang="ja-JP" sz="1100" b="1" dirty="0" smtClean="0">
                  <a:solidFill>
                    <a:schemeClr val="bg1"/>
                  </a:solidFill>
                </a:rPr>
                <a:t>2.11</a:t>
              </a:r>
              <a:endParaRPr kumimoji="1" lang="ja-JP" altLang="en-US" sz="1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直線矢印コネクタ 14"/>
          <p:cNvCxnSpPr/>
          <p:nvPr/>
        </p:nvCxnSpPr>
        <p:spPr bwMode="auto">
          <a:xfrm>
            <a:off x="4420131" y="3282618"/>
            <a:ext cx="985502" cy="396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>
            <a:glow rad="25400">
              <a:srgbClr val="FFFFFF">
                <a:alpha val="80000"/>
              </a:srgbClr>
            </a:glow>
          </a:effectLst>
          <a:extLst/>
        </p:spPr>
      </p:cxnSp>
      <p:sp>
        <p:nvSpPr>
          <p:cNvPr id="16" name="テキスト ボックス 15"/>
          <p:cNvSpPr txBox="1"/>
          <p:nvPr/>
        </p:nvSpPr>
        <p:spPr>
          <a:xfrm>
            <a:off x="359476" y="5940543"/>
            <a:ext cx="8424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※1</a:t>
            </a:r>
            <a:r>
              <a:rPr lang="ja-JP" altLang="en-US" sz="1200" dirty="0"/>
              <a:t> </a:t>
            </a:r>
            <a:r>
              <a:rPr lang="ja-JP" altLang="en-US" sz="1200" dirty="0" smtClean="0"/>
              <a:t>今回はホストサーバーとして</a:t>
            </a:r>
            <a:r>
              <a:rPr lang="en-US" altLang="ja-JP" sz="1200" dirty="0" smtClean="0"/>
              <a:t>CentOS7</a:t>
            </a:r>
            <a:r>
              <a:rPr lang="ja-JP" altLang="en-US" sz="1200" dirty="0" smtClean="0"/>
              <a:t>を利用致しますが、</a:t>
            </a:r>
            <a:r>
              <a:rPr lang="en-US" altLang="ja-JP" sz="1200" dirty="0" smtClean="0"/>
              <a:t>ITA</a:t>
            </a:r>
            <a:r>
              <a:rPr lang="ja-JP" altLang="en-US" sz="1200" dirty="0" smtClean="0"/>
              <a:t>は</a:t>
            </a:r>
            <a:r>
              <a:rPr lang="en-US" altLang="ja-JP" sz="1200" dirty="0" smtClean="0"/>
              <a:t>RHEL7</a:t>
            </a:r>
            <a:r>
              <a:rPr lang="ja-JP" altLang="en-US" sz="1200" dirty="0" smtClean="0"/>
              <a:t>系および</a:t>
            </a:r>
            <a:r>
              <a:rPr lang="en-US" altLang="ja-JP" sz="1200" dirty="0" smtClean="0"/>
              <a:t>RHEL8</a:t>
            </a:r>
            <a:r>
              <a:rPr lang="ja-JP" altLang="en-US" sz="1200" dirty="0" smtClean="0"/>
              <a:t>系の</a:t>
            </a:r>
            <a:r>
              <a:rPr lang="en-US" altLang="ja-JP" sz="1200" dirty="0" smtClean="0"/>
              <a:t>OS</a:t>
            </a:r>
            <a:r>
              <a:rPr lang="ja-JP" altLang="en-US" sz="1200" dirty="0" smtClean="0"/>
              <a:t>で導入いただけます。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256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</a:t>
            </a:r>
            <a:r>
              <a:rPr lang="ja-JP" altLang="en-US" dirty="0"/>
              <a:t>メニューごとの</a:t>
            </a:r>
            <a:r>
              <a:rPr lang="en-US" altLang="ja-JP" dirty="0"/>
              <a:t>RBAC</a:t>
            </a:r>
            <a:r>
              <a:rPr lang="ja-JP" altLang="en-US" dirty="0"/>
              <a:t>作業手順（</a:t>
            </a:r>
            <a:r>
              <a:rPr lang="en-US" altLang="ja-JP" dirty="0"/>
              <a:t>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シナリオ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/>
              <a:t>本シナリオでは、管理コンソール</a:t>
            </a:r>
            <a:r>
              <a:rPr lang="en-US" altLang="ja-JP" sz="1600" dirty="0"/>
              <a:t>/</a:t>
            </a:r>
            <a:r>
              <a:rPr lang="ja-JP" altLang="en-US" sz="1600" dirty="0"/>
              <a:t>ロール・メニュー紐付管理機能を用い、メニューごとの</a:t>
            </a:r>
            <a:r>
              <a:rPr lang="en-US" altLang="ja-JP" sz="1600" dirty="0"/>
              <a:t>RBAC</a:t>
            </a:r>
            <a:r>
              <a:rPr lang="ja-JP" altLang="en-US" sz="1600" dirty="0"/>
              <a:t>を体験していただきます。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kumimoji="1" lang="en-US" altLang="ja-JP" sz="1600" dirty="0" smtClean="0"/>
              <a:t>user1</a:t>
            </a:r>
            <a:r>
              <a:rPr kumimoji="1" lang="ja-JP" altLang="en-US" sz="1600" dirty="0" smtClean="0"/>
              <a:t>では</a:t>
            </a:r>
            <a:r>
              <a:rPr lang="ja-JP" altLang="en-US" sz="1600" dirty="0" smtClean="0"/>
              <a:t>「ロール</a:t>
            </a:r>
            <a:r>
              <a:rPr lang="en-US" altLang="ja-JP" sz="1600" dirty="0" smtClean="0"/>
              <a:t>A</a:t>
            </a:r>
            <a:r>
              <a:rPr lang="ja-JP" altLang="en-US" sz="1600" dirty="0" smtClean="0"/>
              <a:t>」「ロール</a:t>
            </a:r>
            <a:r>
              <a:rPr lang="en-US" altLang="ja-JP" sz="1600" dirty="0" smtClean="0"/>
              <a:t>B</a:t>
            </a:r>
            <a:r>
              <a:rPr lang="ja-JP" altLang="en-US" sz="1600" dirty="0" smtClean="0"/>
              <a:t>」に紐付け、「オペレーション一覧」「機器一覧」を編集できるように設定する。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u</a:t>
            </a:r>
            <a:r>
              <a:rPr kumimoji="1" lang="en-US" altLang="ja-JP" sz="1600" dirty="0" smtClean="0"/>
              <a:t>ser</a:t>
            </a:r>
            <a:r>
              <a:rPr lang="en-US" altLang="ja-JP" sz="1600" dirty="0"/>
              <a:t>2</a:t>
            </a:r>
            <a:r>
              <a:rPr kumimoji="1" lang="ja-JP" altLang="en-US" sz="1600" dirty="0" smtClean="0"/>
              <a:t>では「ロール</a:t>
            </a:r>
            <a:r>
              <a:rPr lang="en-US" altLang="ja-JP" sz="1600" dirty="0"/>
              <a:t>B</a:t>
            </a:r>
            <a:r>
              <a:rPr kumimoji="1" lang="ja-JP" altLang="en-US" sz="1600" dirty="0" smtClean="0"/>
              <a:t>」に紐づけ、「機器一覧」を編集できるように設定する。</a:t>
            </a:r>
            <a:endParaRPr kumimoji="1"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user3</a:t>
            </a:r>
            <a:r>
              <a:rPr lang="ja-JP" altLang="en-US" sz="1600" dirty="0" smtClean="0"/>
              <a:t>では「ロール</a:t>
            </a:r>
            <a:r>
              <a:rPr lang="en-US" altLang="ja-JP" sz="1600" dirty="0"/>
              <a:t>C</a:t>
            </a:r>
            <a:r>
              <a:rPr lang="ja-JP" altLang="en-US" sz="1600" dirty="0" smtClean="0"/>
              <a:t>」に紐づけ、「機器一覧」を閲覧できるように設定する。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us</a:t>
            </a:r>
            <a:r>
              <a:rPr kumimoji="1" lang="en-US" altLang="ja-JP" sz="1600" dirty="0" smtClean="0"/>
              <a:t>er4</a:t>
            </a:r>
            <a:r>
              <a:rPr kumimoji="1" lang="ja-JP" altLang="en-US" sz="1600" dirty="0" smtClean="0"/>
              <a:t>ではロールの紐づけを行わず、何も見られないように設定する。</a:t>
            </a:r>
            <a:endParaRPr kumimoji="1" lang="en-US" altLang="ja-JP" sz="1600" dirty="0" smtClean="0"/>
          </a:p>
          <a:p>
            <a:pPr indent="0">
              <a:buNone/>
            </a:pPr>
            <a:endParaRPr kumimoji="1" lang="ja-JP" altLang="en-US" sz="1600" dirty="0"/>
          </a:p>
        </p:txBody>
      </p:sp>
      <p:grpSp>
        <p:nvGrpSpPr>
          <p:cNvPr id="4" name="グループ化 3"/>
          <p:cNvGrpSpPr>
            <a:grpSpLocks noChangeAspect="1"/>
          </p:cNvGrpSpPr>
          <p:nvPr/>
        </p:nvGrpSpPr>
        <p:grpSpPr>
          <a:xfrm>
            <a:off x="539438" y="3363764"/>
            <a:ext cx="689341" cy="792094"/>
            <a:chOff x="1055172" y="1856195"/>
            <a:chExt cx="1071738" cy="1143528"/>
          </a:xfrm>
        </p:grpSpPr>
        <p:sp>
          <p:nvSpPr>
            <p:cNvPr id="5" name="フリーフォーム 4"/>
            <p:cNvSpPr>
              <a:spLocks noChangeAspect="1"/>
            </p:cNvSpPr>
            <p:nvPr/>
          </p:nvSpPr>
          <p:spPr bwMode="auto">
            <a:xfrm>
              <a:off x="1184340" y="1856195"/>
              <a:ext cx="589491" cy="716551"/>
            </a:xfrm>
            <a:custGeom>
              <a:avLst/>
              <a:gdLst>
                <a:gd name="connsiteX0" fmla="*/ 1991846 w 5641975"/>
                <a:gd name="connsiteY0" fmla="*/ 3543300 h 6858000"/>
                <a:gd name="connsiteX1" fmla="*/ 2868639 w 5641975"/>
                <a:gd name="connsiteY1" fmla="*/ 4038600 h 6858000"/>
                <a:gd name="connsiteX2" fmla="*/ 3735902 w 5641975"/>
                <a:gd name="connsiteY2" fmla="*/ 3552825 h 6858000"/>
                <a:gd name="connsiteX3" fmla="*/ 5641975 w 5641975"/>
                <a:gd name="connsiteY3" fmla="*/ 5514975 h 6858000"/>
                <a:gd name="connsiteX4" fmla="*/ 5641975 w 5641975"/>
                <a:gd name="connsiteY4" fmla="*/ 6696075 h 6858000"/>
                <a:gd name="connsiteX5" fmla="*/ 5470429 w 5641975"/>
                <a:gd name="connsiteY5" fmla="*/ 6858000 h 6858000"/>
                <a:gd name="connsiteX6" fmla="*/ 2859109 w 5641975"/>
                <a:gd name="connsiteY6" fmla="*/ 6858000 h 6858000"/>
                <a:gd name="connsiteX7" fmla="*/ 2830518 w 5641975"/>
                <a:gd name="connsiteY7" fmla="*/ 6858000 h 6858000"/>
                <a:gd name="connsiteX8" fmla="*/ 2820988 w 5641975"/>
                <a:gd name="connsiteY8" fmla="*/ 6858000 h 6858000"/>
                <a:gd name="connsiteX9" fmla="*/ 2811457 w 5641975"/>
                <a:gd name="connsiteY9" fmla="*/ 6858000 h 6858000"/>
                <a:gd name="connsiteX10" fmla="*/ 2801927 w 5641975"/>
                <a:gd name="connsiteY10" fmla="*/ 6858000 h 6858000"/>
                <a:gd name="connsiteX11" fmla="*/ 2782866 w 5641975"/>
                <a:gd name="connsiteY11" fmla="*/ 6858000 h 6858000"/>
                <a:gd name="connsiteX12" fmla="*/ 162016 w 5641975"/>
                <a:gd name="connsiteY12" fmla="*/ 6858000 h 6858000"/>
                <a:gd name="connsiteX13" fmla="*/ 0 w 5641975"/>
                <a:gd name="connsiteY13" fmla="*/ 6696075 h 6858000"/>
                <a:gd name="connsiteX14" fmla="*/ 0 w 5641975"/>
                <a:gd name="connsiteY14" fmla="*/ 5514975 h 6858000"/>
                <a:gd name="connsiteX15" fmla="*/ 1991846 w 5641975"/>
                <a:gd name="connsiteY15" fmla="*/ 3543300 h 6858000"/>
                <a:gd name="connsiteX16" fmla="*/ 2868613 w 5641975"/>
                <a:gd name="connsiteY16" fmla="*/ 0 h 6858000"/>
                <a:gd name="connsiteX17" fmla="*/ 4135438 w 5641975"/>
                <a:gd name="connsiteY17" fmla="*/ 1419225 h 6858000"/>
                <a:gd name="connsiteX18" fmla="*/ 2868613 w 5641975"/>
                <a:gd name="connsiteY18" fmla="*/ 3228975 h 6858000"/>
                <a:gd name="connsiteX19" fmla="*/ 1601788 w 5641975"/>
                <a:gd name="connsiteY19" fmla="*/ 1419225 h 6858000"/>
                <a:gd name="connsiteX20" fmla="*/ 2868613 w 5641975"/>
                <a:gd name="connsiteY20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1975" h="6858000">
                  <a:moveTo>
                    <a:pt x="1991846" y="3543300"/>
                  </a:moveTo>
                  <a:cubicBezTo>
                    <a:pt x="2153862" y="3838575"/>
                    <a:pt x="2487425" y="4038600"/>
                    <a:pt x="2868639" y="4038600"/>
                  </a:cubicBezTo>
                  <a:cubicBezTo>
                    <a:pt x="3240324" y="4038600"/>
                    <a:pt x="3573886" y="3838575"/>
                    <a:pt x="3735902" y="3552825"/>
                  </a:cubicBezTo>
                  <a:cubicBezTo>
                    <a:pt x="5632445" y="3952875"/>
                    <a:pt x="5641975" y="5514975"/>
                    <a:pt x="5641975" y="5514975"/>
                  </a:cubicBezTo>
                  <a:cubicBezTo>
                    <a:pt x="5641975" y="5514975"/>
                    <a:pt x="5641975" y="5514975"/>
                    <a:pt x="5641975" y="6696075"/>
                  </a:cubicBezTo>
                  <a:cubicBezTo>
                    <a:pt x="5641975" y="6781800"/>
                    <a:pt x="5565732" y="6858000"/>
                    <a:pt x="5470429" y="6858000"/>
                  </a:cubicBezTo>
                  <a:cubicBezTo>
                    <a:pt x="5470429" y="6858000"/>
                    <a:pt x="5470429" y="6858000"/>
                    <a:pt x="2859109" y="6858000"/>
                  </a:cubicBezTo>
                  <a:cubicBezTo>
                    <a:pt x="2859109" y="6858000"/>
                    <a:pt x="2859109" y="6858000"/>
                    <a:pt x="2830518" y="6858000"/>
                  </a:cubicBezTo>
                  <a:cubicBezTo>
                    <a:pt x="2830518" y="6858000"/>
                    <a:pt x="2830518" y="6858000"/>
                    <a:pt x="2820988" y="6858000"/>
                  </a:cubicBezTo>
                  <a:cubicBezTo>
                    <a:pt x="2820988" y="6858000"/>
                    <a:pt x="2820988" y="6858000"/>
                    <a:pt x="2811457" y="6858000"/>
                  </a:cubicBezTo>
                  <a:cubicBezTo>
                    <a:pt x="2811457" y="6858000"/>
                    <a:pt x="2811457" y="6858000"/>
                    <a:pt x="2801927" y="6858000"/>
                  </a:cubicBezTo>
                  <a:cubicBezTo>
                    <a:pt x="2801927" y="6858000"/>
                    <a:pt x="2801927" y="6858000"/>
                    <a:pt x="2782866" y="6858000"/>
                  </a:cubicBezTo>
                  <a:cubicBezTo>
                    <a:pt x="2782866" y="6858000"/>
                    <a:pt x="2782866" y="6858000"/>
                    <a:pt x="162016" y="6858000"/>
                  </a:cubicBezTo>
                  <a:cubicBezTo>
                    <a:pt x="76243" y="6858000"/>
                    <a:pt x="0" y="6781800"/>
                    <a:pt x="0" y="6696075"/>
                  </a:cubicBezTo>
                  <a:cubicBezTo>
                    <a:pt x="0" y="6696075"/>
                    <a:pt x="0" y="6696075"/>
                    <a:pt x="0" y="5514975"/>
                  </a:cubicBezTo>
                  <a:cubicBezTo>
                    <a:pt x="0" y="5514975"/>
                    <a:pt x="0" y="3905250"/>
                    <a:pt x="1991846" y="3543300"/>
                  </a:cubicBezTo>
                  <a:close/>
                  <a:moveTo>
                    <a:pt x="2868613" y="0"/>
                  </a:moveTo>
                  <a:cubicBezTo>
                    <a:pt x="3640138" y="0"/>
                    <a:pt x="4135438" y="619125"/>
                    <a:pt x="4135438" y="1419225"/>
                  </a:cubicBezTo>
                  <a:cubicBezTo>
                    <a:pt x="4135438" y="2085975"/>
                    <a:pt x="3716338" y="3228975"/>
                    <a:pt x="2868613" y="3228975"/>
                  </a:cubicBezTo>
                  <a:cubicBezTo>
                    <a:pt x="2011363" y="3228975"/>
                    <a:pt x="1601788" y="2085975"/>
                    <a:pt x="1601788" y="1419225"/>
                  </a:cubicBezTo>
                  <a:cubicBezTo>
                    <a:pt x="1601788" y="619125"/>
                    <a:pt x="2087563" y="0"/>
                    <a:pt x="2868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055172" y="2572745"/>
              <a:ext cx="1071738" cy="426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user1</a:t>
              </a:r>
              <a:endParaRPr kumimoji="1" lang="ja-JP" altLang="en-US" sz="1200" dirty="0"/>
            </a:p>
          </p:txBody>
        </p:sp>
      </p:grpSp>
      <p:grpSp>
        <p:nvGrpSpPr>
          <p:cNvPr id="7" name="グループ化 6"/>
          <p:cNvGrpSpPr>
            <a:grpSpLocks noChangeAspect="1"/>
          </p:cNvGrpSpPr>
          <p:nvPr/>
        </p:nvGrpSpPr>
        <p:grpSpPr>
          <a:xfrm>
            <a:off x="539438" y="4198420"/>
            <a:ext cx="689341" cy="773336"/>
            <a:chOff x="1055172" y="1856195"/>
            <a:chExt cx="1071738" cy="1116447"/>
          </a:xfrm>
        </p:grpSpPr>
        <p:sp>
          <p:nvSpPr>
            <p:cNvPr id="8" name="フリーフォーム 7"/>
            <p:cNvSpPr>
              <a:spLocks noChangeAspect="1"/>
            </p:cNvSpPr>
            <p:nvPr/>
          </p:nvSpPr>
          <p:spPr bwMode="auto">
            <a:xfrm>
              <a:off x="1184340" y="1856195"/>
              <a:ext cx="589491" cy="716551"/>
            </a:xfrm>
            <a:custGeom>
              <a:avLst/>
              <a:gdLst>
                <a:gd name="connsiteX0" fmla="*/ 1991846 w 5641975"/>
                <a:gd name="connsiteY0" fmla="*/ 3543300 h 6858000"/>
                <a:gd name="connsiteX1" fmla="*/ 2868639 w 5641975"/>
                <a:gd name="connsiteY1" fmla="*/ 4038600 h 6858000"/>
                <a:gd name="connsiteX2" fmla="*/ 3735902 w 5641975"/>
                <a:gd name="connsiteY2" fmla="*/ 3552825 h 6858000"/>
                <a:gd name="connsiteX3" fmla="*/ 5641975 w 5641975"/>
                <a:gd name="connsiteY3" fmla="*/ 5514975 h 6858000"/>
                <a:gd name="connsiteX4" fmla="*/ 5641975 w 5641975"/>
                <a:gd name="connsiteY4" fmla="*/ 6696075 h 6858000"/>
                <a:gd name="connsiteX5" fmla="*/ 5470429 w 5641975"/>
                <a:gd name="connsiteY5" fmla="*/ 6858000 h 6858000"/>
                <a:gd name="connsiteX6" fmla="*/ 2859109 w 5641975"/>
                <a:gd name="connsiteY6" fmla="*/ 6858000 h 6858000"/>
                <a:gd name="connsiteX7" fmla="*/ 2830518 w 5641975"/>
                <a:gd name="connsiteY7" fmla="*/ 6858000 h 6858000"/>
                <a:gd name="connsiteX8" fmla="*/ 2820988 w 5641975"/>
                <a:gd name="connsiteY8" fmla="*/ 6858000 h 6858000"/>
                <a:gd name="connsiteX9" fmla="*/ 2811457 w 5641975"/>
                <a:gd name="connsiteY9" fmla="*/ 6858000 h 6858000"/>
                <a:gd name="connsiteX10" fmla="*/ 2801927 w 5641975"/>
                <a:gd name="connsiteY10" fmla="*/ 6858000 h 6858000"/>
                <a:gd name="connsiteX11" fmla="*/ 2782866 w 5641975"/>
                <a:gd name="connsiteY11" fmla="*/ 6858000 h 6858000"/>
                <a:gd name="connsiteX12" fmla="*/ 162016 w 5641975"/>
                <a:gd name="connsiteY12" fmla="*/ 6858000 h 6858000"/>
                <a:gd name="connsiteX13" fmla="*/ 0 w 5641975"/>
                <a:gd name="connsiteY13" fmla="*/ 6696075 h 6858000"/>
                <a:gd name="connsiteX14" fmla="*/ 0 w 5641975"/>
                <a:gd name="connsiteY14" fmla="*/ 5514975 h 6858000"/>
                <a:gd name="connsiteX15" fmla="*/ 1991846 w 5641975"/>
                <a:gd name="connsiteY15" fmla="*/ 3543300 h 6858000"/>
                <a:gd name="connsiteX16" fmla="*/ 2868613 w 5641975"/>
                <a:gd name="connsiteY16" fmla="*/ 0 h 6858000"/>
                <a:gd name="connsiteX17" fmla="*/ 4135438 w 5641975"/>
                <a:gd name="connsiteY17" fmla="*/ 1419225 h 6858000"/>
                <a:gd name="connsiteX18" fmla="*/ 2868613 w 5641975"/>
                <a:gd name="connsiteY18" fmla="*/ 3228975 h 6858000"/>
                <a:gd name="connsiteX19" fmla="*/ 1601788 w 5641975"/>
                <a:gd name="connsiteY19" fmla="*/ 1419225 h 6858000"/>
                <a:gd name="connsiteX20" fmla="*/ 2868613 w 5641975"/>
                <a:gd name="connsiteY20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1975" h="6858000">
                  <a:moveTo>
                    <a:pt x="1991846" y="3543300"/>
                  </a:moveTo>
                  <a:cubicBezTo>
                    <a:pt x="2153862" y="3838575"/>
                    <a:pt x="2487425" y="4038600"/>
                    <a:pt x="2868639" y="4038600"/>
                  </a:cubicBezTo>
                  <a:cubicBezTo>
                    <a:pt x="3240324" y="4038600"/>
                    <a:pt x="3573886" y="3838575"/>
                    <a:pt x="3735902" y="3552825"/>
                  </a:cubicBezTo>
                  <a:cubicBezTo>
                    <a:pt x="5632445" y="3952875"/>
                    <a:pt x="5641975" y="5514975"/>
                    <a:pt x="5641975" y="5514975"/>
                  </a:cubicBezTo>
                  <a:cubicBezTo>
                    <a:pt x="5641975" y="5514975"/>
                    <a:pt x="5641975" y="5514975"/>
                    <a:pt x="5641975" y="6696075"/>
                  </a:cubicBezTo>
                  <a:cubicBezTo>
                    <a:pt x="5641975" y="6781800"/>
                    <a:pt x="5565732" y="6858000"/>
                    <a:pt x="5470429" y="6858000"/>
                  </a:cubicBezTo>
                  <a:cubicBezTo>
                    <a:pt x="5470429" y="6858000"/>
                    <a:pt x="5470429" y="6858000"/>
                    <a:pt x="2859109" y="6858000"/>
                  </a:cubicBezTo>
                  <a:cubicBezTo>
                    <a:pt x="2859109" y="6858000"/>
                    <a:pt x="2859109" y="6858000"/>
                    <a:pt x="2830518" y="6858000"/>
                  </a:cubicBezTo>
                  <a:cubicBezTo>
                    <a:pt x="2830518" y="6858000"/>
                    <a:pt x="2830518" y="6858000"/>
                    <a:pt x="2820988" y="6858000"/>
                  </a:cubicBezTo>
                  <a:cubicBezTo>
                    <a:pt x="2820988" y="6858000"/>
                    <a:pt x="2820988" y="6858000"/>
                    <a:pt x="2811457" y="6858000"/>
                  </a:cubicBezTo>
                  <a:cubicBezTo>
                    <a:pt x="2811457" y="6858000"/>
                    <a:pt x="2811457" y="6858000"/>
                    <a:pt x="2801927" y="6858000"/>
                  </a:cubicBezTo>
                  <a:cubicBezTo>
                    <a:pt x="2801927" y="6858000"/>
                    <a:pt x="2801927" y="6858000"/>
                    <a:pt x="2782866" y="6858000"/>
                  </a:cubicBezTo>
                  <a:cubicBezTo>
                    <a:pt x="2782866" y="6858000"/>
                    <a:pt x="2782866" y="6858000"/>
                    <a:pt x="162016" y="6858000"/>
                  </a:cubicBezTo>
                  <a:cubicBezTo>
                    <a:pt x="76243" y="6858000"/>
                    <a:pt x="0" y="6781800"/>
                    <a:pt x="0" y="6696075"/>
                  </a:cubicBezTo>
                  <a:cubicBezTo>
                    <a:pt x="0" y="6696075"/>
                    <a:pt x="0" y="6696075"/>
                    <a:pt x="0" y="5514975"/>
                  </a:cubicBezTo>
                  <a:cubicBezTo>
                    <a:pt x="0" y="5514975"/>
                    <a:pt x="0" y="3905250"/>
                    <a:pt x="1991846" y="3543300"/>
                  </a:cubicBezTo>
                  <a:close/>
                  <a:moveTo>
                    <a:pt x="2868613" y="0"/>
                  </a:moveTo>
                  <a:cubicBezTo>
                    <a:pt x="3640138" y="0"/>
                    <a:pt x="4135438" y="619125"/>
                    <a:pt x="4135438" y="1419225"/>
                  </a:cubicBezTo>
                  <a:cubicBezTo>
                    <a:pt x="4135438" y="2085975"/>
                    <a:pt x="3716338" y="3228975"/>
                    <a:pt x="2868613" y="3228975"/>
                  </a:cubicBezTo>
                  <a:cubicBezTo>
                    <a:pt x="2011363" y="3228975"/>
                    <a:pt x="1601788" y="2085975"/>
                    <a:pt x="1601788" y="1419225"/>
                  </a:cubicBezTo>
                  <a:cubicBezTo>
                    <a:pt x="1601788" y="619125"/>
                    <a:pt x="2087563" y="0"/>
                    <a:pt x="2868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055172" y="2572745"/>
              <a:ext cx="1071738" cy="39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user2</a:t>
              </a:r>
              <a:endParaRPr kumimoji="1" lang="ja-JP" altLang="en-US" sz="1200" dirty="0"/>
            </a:p>
          </p:txBody>
        </p:sp>
      </p:grpSp>
      <p:grpSp>
        <p:nvGrpSpPr>
          <p:cNvPr id="10" name="グループ化 9"/>
          <p:cNvGrpSpPr>
            <a:grpSpLocks noChangeAspect="1"/>
          </p:cNvGrpSpPr>
          <p:nvPr/>
        </p:nvGrpSpPr>
        <p:grpSpPr>
          <a:xfrm>
            <a:off x="536289" y="4971757"/>
            <a:ext cx="689341" cy="773336"/>
            <a:chOff x="1055172" y="1856195"/>
            <a:chExt cx="1071738" cy="1116447"/>
          </a:xfrm>
        </p:grpSpPr>
        <p:sp>
          <p:nvSpPr>
            <p:cNvPr id="11" name="フリーフォーム 10"/>
            <p:cNvSpPr>
              <a:spLocks noChangeAspect="1"/>
            </p:cNvSpPr>
            <p:nvPr/>
          </p:nvSpPr>
          <p:spPr bwMode="auto">
            <a:xfrm>
              <a:off x="1184340" y="1856195"/>
              <a:ext cx="589491" cy="716551"/>
            </a:xfrm>
            <a:custGeom>
              <a:avLst/>
              <a:gdLst>
                <a:gd name="connsiteX0" fmla="*/ 1991846 w 5641975"/>
                <a:gd name="connsiteY0" fmla="*/ 3543300 h 6858000"/>
                <a:gd name="connsiteX1" fmla="*/ 2868639 w 5641975"/>
                <a:gd name="connsiteY1" fmla="*/ 4038600 h 6858000"/>
                <a:gd name="connsiteX2" fmla="*/ 3735902 w 5641975"/>
                <a:gd name="connsiteY2" fmla="*/ 3552825 h 6858000"/>
                <a:gd name="connsiteX3" fmla="*/ 5641975 w 5641975"/>
                <a:gd name="connsiteY3" fmla="*/ 5514975 h 6858000"/>
                <a:gd name="connsiteX4" fmla="*/ 5641975 w 5641975"/>
                <a:gd name="connsiteY4" fmla="*/ 6696075 h 6858000"/>
                <a:gd name="connsiteX5" fmla="*/ 5470429 w 5641975"/>
                <a:gd name="connsiteY5" fmla="*/ 6858000 h 6858000"/>
                <a:gd name="connsiteX6" fmla="*/ 2859109 w 5641975"/>
                <a:gd name="connsiteY6" fmla="*/ 6858000 h 6858000"/>
                <a:gd name="connsiteX7" fmla="*/ 2830518 w 5641975"/>
                <a:gd name="connsiteY7" fmla="*/ 6858000 h 6858000"/>
                <a:gd name="connsiteX8" fmla="*/ 2820988 w 5641975"/>
                <a:gd name="connsiteY8" fmla="*/ 6858000 h 6858000"/>
                <a:gd name="connsiteX9" fmla="*/ 2811457 w 5641975"/>
                <a:gd name="connsiteY9" fmla="*/ 6858000 h 6858000"/>
                <a:gd name="connsiteX10" fmla="*/ 2801927 w 5641975"/>
                <a:gd name="connsiteY10" fmla="*/ 6858000 h 6858000"/>
                <a:gd name="connsiteX11" fmla="*/ 2782866 w 5641975"/>
                <a:gd name="connsiteY11" fmla="*/ 6858000 h 6858000"/>
                <a:gd name="connsiteX12" fmla="*/ 162016 w 5641975"/>
                <a:gd name="connsiteY12" fmla="*/ 6858000 h 6858000"/>
                <a:gd name="connsiteX13" fmla="*/ 0 w 5641975"/>
                <a:gd name="connsiteY13" fmla="*/ 6696075 h 6858000"/>
                <a:gd name="connsiteX14" fmla="*/ 0 w 5641975"/>
                <a:gd name="connsiteY14" fmla="*/ 5514975 h 6858000"/>
                <a:gd name="connsiteX15" fmla="*/ 1991846 w 5641975"/>
                <a:gd name="connsiteY15" fmla="*/ 3543300 h 6858000"/>
                <a:gd name="connsiteX16" fmla="*/ 2868613 w 5641975"/>
                <a:gd name="connsiteY16" fmla="*/ 0 h 6858000"/>
                <a:gd name="connsiteX17" fmla="*/ 4135438 w 5641975"/>
                <a:gd name="connsiteY17" fmla="*/ 1419225 h 6858000"/>
                <a:gd name="connsiteX18" fmla="*/ 2868613 w 5641975"/>
                <a:gd name="connsiteY18" fmla="*/ 3228975 h 6858000"/>
                <a:gd name="connsiteX19" fmla="*/ 1601788 w 5641975"/>
                <a:gd name="connsiteY19" fmla="*/ 1419225 h 6858000"/>
                <a:gd name="connsiteX20" fmla="*/ 2868613 w 5641975"/>
                <a:gd name="connsiteY20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1975" h="6858000">
                  <a:moveTo>
                    <a:pt x="1991846" y="3543300"/>
                  </a:moveTo>
                  <a:cubicBezTo>
                    <a:pt x="2153862" y="3838575"/>
                    <a:pt x="2487425" y="4038600"/>
                    <a:pt x="2868639" y="4038600"/>
                  </a:cubicBezTo>
                  <a:cubicBezTo>
                    <a:pt x="3240324" y="4038600"/>
                    <a:pt x="3573886" y="3838575"/>
                    <a:pt x="3735902" y="3552825"/>
                  </a:cubicBezTo>
                  <a:cubicBezTo>
                    <a:pt x="5632445" y="3952875"/>
                    <a:pt x="5641975" y="5514975"/>
                    <a:pt x="5641975" y="5514975"/>
                  </a:cubicBezTo>
                  <a:cubicBezTo>
                    <a:pt x="5641975" y="5514975"/>
                    <a:pt x="5641975" y="5514975"/>
                    <a:pt x="5641975" y="6696075"/>
                  </a:cubicBezTo>
                  <a:cubicBezTo>
                    <a:pt x="5641975" y="6781800"/>
                    <a:pt x="5565732" y="6858000"/>
                    <a:pt x="5470429" y="6858000"/>
                  </a:cubicBezTo>
                  <a:cubicBezTo>
                    <a:pt x="5470429" y="6858000"/>
                    <a:pt x="5470429" y="6858000"/>
                    <a:pt x="2859109" y="6858000"/>
                  </a:cubicBezTo>
                  <a:cubicBezTo>
                    <a:pt x="2859109" y="6858000"/>
                    <a:pt x="2859109" y="6858000"/>
                    <a:pt x="2830518" y="6858000"/>
                  </a:cubicBezTo>
                  <a:cubicBezTo>
                    <a:pt x="2830518" y="6858000"/>
                    <a:pt x="2830518" y="6858000"/>
                    <a:pt x="2820988" y="6858000"/>
                  </a:cubicBezTo>
                  <a:cubicBezTo>
                    <a:pt x="2820988" y="6858000"/>
                    <a:pt x="2820988" y="6858000"/>
                    <a:pt x="2811457" y="6858000"/>
                  </a:cubicBezTo>
                  <a:cubicBezTo>
                    <a:pt x="2811457" y="6858000"/>
                    <a:pt x="2811457" y="6858000"/>
                    <a:pt x="2801927" y="6858000"/>
                  </a:cubicBezTo>
                  <a:cubicBezTo>
                    <a:pt x="2801927" y="6858000"/>
                    <a:pt x="2801927" y="6858000"/>
                    <a:pt x="2782866" y="6858000"/>
                  </a:cubicBezTo>
                  <a:cubicBezTo>
                    <a:pt x="2782866" y="6858000"/>
                    <a:pt x="2782866" y="6858000"/>
                    <a:pt x="162016" y="6858000"/>
                  </a:cubicBezTo>
                  <a:cubicBezTo>
                    <a:pt x="76243" y="6858000"/>
                    <a:pt x="0" y="6781800"/>
                    <a:pt x="0" y="6696075"/>
                  </a:cubicBezTo>
                  <a:cubicBezTo>
                    <a:pt x="0" y="6696075"/>
                    <a:pt x="0" y="6696075"/>
                    <a:pt x="0" y="5514975"/>
                  </a:cubicBezTo>
                  <a:cubicBezTo>
                    <a:pt x="0" y="5514975"/>
                    <a:pt x="0" y="3905250"/>
                    <a:pt x="1991846" y="3543300"/>
                  </a:cubicBezTo>
                  <a:close/>
                  <a:moveTo>
                    <a:pt x="2868613" y="0"/>
                  </a:moveTo>
                  <a:cubicBezTo>
                    <a:pt x="3640138" y="0"/>
                    <a:pt x="4135438" y="619125"/>
                    <a:pt x="4135438" y="1419225"/>
                  </a:cubicBezTo>
                  <a:cubicBezTo>
                    <a:pt x="4135438" y="2085975"/>
                    <a:pt x="3716338" y="3228975"/>
                    <a:pt x="2868613" y="3228975"/>
                  </a:cubicBezTo>
                  <a:cubicBezTo>
                    <a:pt x="2011363" y="3228975"/>
                    <a:pt x="1601788" y="2085975"/>
                    <a:pt x="1601788" y="1419225"/>
                  </a:cubicBezTo>
                  <a:cubicBezTo>
                    <a:pt x="1601788" y="619125"/>
                    <a:pt x="2087563" y="0"/>
                    <a:pt x="2868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055172" y="2572745"/>
              <a:ext cx="1071738" cy="39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user3</a:t>
              </a:r>
              <a:endParaRPr kumimoji="1" lang="ja-JP" altLang="en-US" sz="1200" dirty="0"/>
            </a:p>
          </p:txBody>
        </p:sp>
      </p:grpSp>
      <p:grpSp>
        <p:nvGrpSpPr>
          <p:cNvPr id="13" name="グループ化 12"/>
          <p:cNvGrpSpPr>
            <a:grpSpLocks noChangeAspect="1"/>
          </p:cNvGrpSpPr>
          <p:nvPr/>
        </p:nvGrpSpPr>
        <p:grpSpPr>
          <a:xfrm>
            <a:off x="529991" y="5757032"/>
            <a:ext cx="689341" cy="773336"/>
            <a:chOff x="1055172" y="1856195"/>
            <a:chExt cx="1071738" cy="1116447"/>
          </a:xfrm>
        </p:grpSpPr>
        <p:sp>
          <p:nvSpPr>
            <p:cNvPr id="14" name="フリーフォーム 13"/>
            <p:cNvSpPr>
              <a:spLocks noChangeAspect="1"/>
            </p:cNvSpPr>
            <p:nvPr/>
          </p:nvSpPr>
          <p:spPr bwMode="auto">
            <a:xfrm>
              <a:off x="1184340" y="1856195"/>
              <a:ext cx="589491" cy="716551"/>
            </a:xfrm>
            <a:custGeom>
              <a:avLst/>
              <a:gdLst>
                <a:gd name="connsiteX0" fmla="*/ 1991846 w 5641975"/>
                <a:gd name="connsiteY0" fmla="*/ 3543300 h 6858000"/>
                <a:gd name="connsiteX1" fmla="*/ 2868639 w 5641975"/>
                <a:gd name="connsiteY1" fmla="*/ 4038600 h 6858000"/>
                <a:gd name="connsiteX2" fmla="*/ 3735902 w 5641975"/>
                <a:gd name="connsiteY2" fmla="*/ 3552825 h 6858000"/>
                <a:gd name="connsiteX3" fmla="*/ 5641975 w 5641975"/>
                <a:gd name="connsiteY3" fmla="*/ 5514975 h 6858000"/>
                <a:gd name="connsiteX4" fmla="*/ 5641975 w 5641975"/>
                <a:gd name="connsiteY4" fmla="*/ 6696075 h 6858000"/>
                <a:gd name="connsiteX5" fmla="*/ 5470429 w 5641975"/>
                <a:gd name="connsiteY5" fmla="*/ 6858000 h 6858000"/>
                <a:gd name="connsiteX6" fmla="*/ 2859109 w 5641975"/>
                <a:gd name="connsiteY6" fmla="*/ 6858000 h 6858000"/>
                <a:gd name="connsiteX7" fmla="*/ 2830518 w 5641975"/>
                <a:gd name="connsiteY7" fmla="*/ 6858000 h 6858000"/>
                <a:gd name="connsiteX8" fmla="*/ 2820988 w 5641975"/>
                <a:gd name="connsiteY8" fmla="*/ 6858000 h 6858000"/>
                <a:gd name="connsiteX9" fmla="*/ 2811457 w 5641975"/>
                <a:gd name="connsiteY9" fmla="*/ 6858000 h 6858000"/>
                <a:gd name="connsiteX10" fmla="*/ 2801927 w 5641975"/>
                <a:gd name="connsiteY10" fmla="*/ 6858000 h 6858000"/>
                <a:gd name="connsiteX11" fmla="*/ 2782866 w 5641975"/>
                <a:gd name="connsiteY11" fmla="*/ 6858000 h 6858000"/>
                <a:gd name="connsiteX12" fmla="*/ 162016 w 5641975"/>
                <a:gd name="connsiteY12" fmla="*/ 6858000 h 6858000"/>
                <a:gd name="connsiteX13" fmla="*/ 0 w 5641975"/>
                <a:gd name="connsiteY13" fmla="*/ 6696075 h 6858000"/>
                <a:gd name="connsiteX14" fmla="*/ 0 w 5641975"/>
                <a:gd name="connsiteY14" fmla="*/ 5514975 h 6858000"/>
                <a:gd name="connsiteX15" fmla="*/ 1991846 w 5641975"/>
                <a:gd name="connsiteY15" fmla="*/ 3543300 h 6858000"/>
                <a:gd name="connsiteX16" fmla="*/ 2868613 w 5641975"/>
                <a:gd name="connsiteY16" fmla="*/ 0 h 6858000"/>
                <a:gd name="connsiteX17" fmla="*/ 4135438 w 5641975"/>
                <a:gd name="connsiteY17" fmla="*/ 1419225 h 6858000"/>
                <a:gd name="connsiteX18" fmla="*/ 2868613 w 5641975"/>
                <a:gd name="connsiteY18" fmla="*/ 3228975 h 6858000"/>
                <a:gd name="connsiteX19" fmla="*/ 1601788 w 5641975"/>
                <a:gd name="connsiteY19" fmla="*/ 1419225 h 6858000"/>
                <a:gd name="connsiteX20" fmla="*/ 2868613 w 5641975"/>
                <a:gd name="connsiteY20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1975" h="6858000">
                  <a:moveTo>
                    <a:pt x="1991846" y="3543300"/>
                  </a:moveTo>
                  <a:cubicBezTo>
                    <a:pt x="2153862" y="3838575"/>
                    <a:pt x="2487425" y="4038600"/>
                    <a:pt x="2868639" y="4038600"/>
                  </a:cubicBezTo>
                  <a:cubicBezTo>
                    <a:pt x="3240324" y="4038600"/>
                    <a:pt x="3573886" y="3838575"/>
                    <a:pt x="3735902" y="3552825"/>
                  </a:cubicBezTo>
                  <a:cubicBezTo>
                    <a:pt x="5632445" y="3952875"/>
                    <a:pt x="5641975" y="5514975"/>
                    <a:pt x="5641975" y="5514975"/>
                  </a:cubicBezTo>
                  <a:cubicBezTo>
                    <a:pt x="5641975" y="5514975"/>
                    <a:pt x="5641975" y="5514975"/>
                    <a:pt x="5641975" y="6696075"/>
                  </a:cubicBezTo>
                  <a:cubicBezTo>
                    <a:pt x="5641975" y="6781800"/>
                    <a:pt x="5565732" y="6858000"/>
                    <a:pt x="5470429" y="6858000"/>
                  </a:cubicBezTo>
                  <a:cubicBezTo>
                    <a:pt x="5470429" y="6858000"/>
                    <a:pt x="5470429" y="6858000"/>
                    <a:pt x="2859109" y="6858000"/>
                  </a:cubicBezTo>
                  <a:cubicBezTo>
                    <a:pt x="2859109" y="6858000"/>
                    <a:pt x="2859109" y="6858000"/>
                    <a:pt x="2830518" y="6858000"/>
                  </a:cubicBezTo>
                  <a:cubicBezTo>
                    <a:pt x="2830518" y="6858000"/>
                    <a:pt x="2830518" y="6858000"/>
                    <a:pt x="2820988" y="6858000"/>
                  </a:cubicBezTo>
                  <a:cubicBezTo>
                    <a:pt x="2820988" y="6858000"/>
                    <a:pt x="2820988" y="6858000"/>
                    <a:pt x="2811457" y="6858000"/>
                  </a:cubicBezTo>
                  <a:cubicBezTo>
                    <a:pt x="2811457" y="6858000"/>
                    <a:pt x="2811457" y="6858000"/>
                    <a:pt x="2801927" y="6858000"/>
                  </a:cubicBezTo>
                  <a:cubicBezTo>
                    <a:pt x="2801927" y="6858000"/>
                    <a:pt x="2801927" y="6858000"/>
                    <a:pt x="2782866" y="6858000"/>
                  </a:cubicBezTo>
                  <a:cubicBezTo>
                    <a:pt x="2782866" y="6858000"/>
                    <a:pt x="2782866" y="6858000"/>
                    <a:pt x="162016" y="6858000"/>
                  </a:cubicBezTo>
                  <a:cubicBezTo>
                    <a:pt x="76243" y="6858000"/>
                    <a:pt x="0" y="6781800"/>
                    <a:pt x="0" y="6696075"/>
                  </a:cubicBezTo>
                  <a:cubicBezTo>
                    <a:pt x="0" y="6696075"/>
                    <a:pt x="0" y="6696075"/>
                    <a:pt x="0" y="5514975"/>
                  </a:cubicBezTo>
                  <a:cubicBezTo>
                    <a:pt x="0" y="5514975"/>
                    <a:pt x="0" y="3905250"/>
                    <a:pt x="1991846" y="3543300"/>
                  </a:cubicBezTo>
                  <a:close/>
                  <a:moveTo>
                    <a:pt x="2868613" y="0"/>
                  </a:moveTo>
                  <a:cubicBezTo>
                    <a:pt x="3640138" y="0"/>
                    <a:pt x="4135438" y="619125"/>
                    <a:pt x="4135438" y="1419225"/>
                  </a:cubicBezTo>
                  <a:cubicBezTo>
                    <a:pt x="4135438" y="2085975"/>
                    <a:pt x="3716338" y="3228975"/>
                    <a:pt x="2868613" y="3228975"/>
                  </a:cubicBezTo>
                  <a:cubicBezTo>
                    <a:pt x="2011363" y="3228975"/>
                    <a:pt x="1601788" y="2085975"/>
                    <a:pt x="1601788" y="1419225"/>
                  </a:cubicBezTo>
                  <a:cubicBezTo>
                    <a:pt x="1601788" y="619125"/>
                    <a:pt x="2087563" y="0"/>
                    <a:pt x="2868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055172" y="2572745"/>
              <a:ext cx="1071738" cy="39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user4</a:t>
              </a:r>
              <a:endParaRPr kumimoji="1" lang="ja-JP" altLang="en-US" sz="1200" dirty="0"/>
            </a:p>
          </p:txBody>
        </p:sp>
      </p:grpSp>
      <p:cxnSp>
        <p:nvCxnSpPr>
          <p:cNvPr id="16" name="直線コネクタ 15"/>
          <p:cNvCxnSpPr/>
          <p:nvPr/>
        </p:nvCxnSpPr>
        <p:spPr bwMode="auto">
          <a:xfrm>
            <a:off x="1002532" y="3604172"/>
            <a:ext cx="2607089" cy="1089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線コネクタ 16"/>
          <p:cNvCxnSpPr>
            <a:stCxn id="8" idx="3"/>
          </p:cNvCxnSpPr>
          <p:nvPr/>
        </p:nvCxnSpPr>
        <p:spPr bwMode="auto">
          <a:xfrm>
            <a:off x="1001679" y="4597558"/>
            <a:ext cx="2691848" cy="3129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線コネクタ 17"/>
          <p:cNvCxnSpPr/>
          <p:nvPr/>
        </p:nvCxnSpPr>
        <p:spPr bwMode="auto">
          <a:xfrm>
            <a:off x="992232" y="3624859"/>
            <a:ext cx="2617389" cy="99271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/>
          <p:nvPr/>
        </p:nvCxnSpPr>
        <p:spPr bwMode="auto">
          <a:xfrm>
            <a:off x="992232" y="5357814"/>
            <a:ext cx="2607089" cy="1089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23" name="グループ化 22"/>
          <p:cNvGrpSpPr/>
          <p:nvPr/>
        </p:nvGrpSpPr>
        <p:grpSpPr>
          <a:xfrm>
            <a:off x="3575422" y="3082276"/>
            <a:ext cx="906580" cy="1088615"/>
            <a:chOff x="3870539" y="1838862"/>
            <a:chExt cx="906580" cy="1088615"/>
          </a:xfrm>
        </p:grpSpPr>
        <p:sp>
          <p:nvSpPr>
            <p:cNvPr id="24" name="テキスト ボックス 23"/>
            <p:cNvSpPr txBox="1"/>
            <p:nvPr/>
          </p:nvSpPr>
          <p:spPr>
            <a:xfrm>
              <a:off x="3932016" y="2619700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dirty="0" smtClean="0"/>
                <a:t>ロール</a:t>
              </a:r>
              <a:r>
                <a:rPr lang="en-US" altLang="ja-JP" sz="1400" dirty="0" smtClean="0"/>
                <a:t>A</a:t>
              </a:r>
              <a:endParaRPr kumimoji="1" lang="ja-JP" altLang="en-US" sz="1400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870539" y="183886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1400" dirty="0"/>
            </a:p>
          </p:txBody>
        </p:sp>
        <p:sp>
          <p:nvSpPr>
            <p:cNvPr id="26" name="Oval 97"/>
            <p:cNvSpPr>
              <a:spLocks noChangeAspect="1" noChangeArrowheads="1"/>
            </p:cNvSpPr>
            <p:nvPr/>
          </p:nvSpPr>
          <p:spPr bwMode="gray">
            <a:xfrm>
              <a:off x="3988644" y="2245238"/>
              <a:ext cx="758966" cy="379312"/>
            </a:xfrm>
            <a:custGeom>
              <a:avLst/>
              <a:gdLst/>
              <a:ahLst/>
              <a:cxnLst/>
              <a:rect l="l" t="t" r="r" b="b"/>
              <a:pathLst>
                <a:path w="674688" h="654050">
                  <a:moveTo>
                    <a:pt x="0" y="136525"/>
                  </a:moveTo>
                  <a:cubicBezTo>
                    <a:pt x="60857" y="181035"/>
                    <a:pt x="202106" y="205177"/>
                    <a:pt x="337344" y="205177"/>
                  </a:cubicBezTo>
                  <a:cubicBezTo>
                    <a:pt x="472582" y="205177"/>
                    <a:pt x="614581" y="181035"/>
                    <a:pt x="674687" y="136525"/>
                  </a:cubicBezTo>
                  <a:cubicBezTo>
                    <a:pt x="674687" y="136525"/>
                    <a:pt x="674687" y="136525"/>
                    <a:pt x="673936" y="570311"/>
                  </a:cubicBezTo>
                  <a:cubicBezTo>
                    <a:pt x="665671" y="606522"/>
                    <a:pt x="539449" y="654050"/>
                    <a:pt x="337344" y="654050"/>
                  </a:cubicBezTo>
                  <a:cubicBezTo>
                    <a:pt x="135238" y="654050"/>
                    <a:pt x="9016" y="606522"/>
                    <a:pt x="752" y="570311"/>
                  </a:cubicBezTo>
                  <a:cubicBezTo>
                    <a:pt x="752" y="570311"/>
                    <a:pt x="752" y="570311"/>
                    <a:pt x="0" y="136525"/>
                  </a:cubicBezTo>
                  <a:close/>
                  <a:moveTo>
                    <a:pt x="337344" y="0"/>
                  </a:moveTo>
                  <a:cubicBezTo>
                    <a:pt x="523654" y="0"/>
                    <a:pt x="674688" y="39091"/>
                    <a:pt x="674688" y="87313"/>
                  </a:cubicBezTo>
                  <a:cubicBezTo>
                    <a:pt x="674688" y="135535"/>
                    <a:pt x="523654" y="174626"/>
                    <a:pt x="337344" y="174626"/>
                  </a:cubicBezTo>
                  <a:cubicBezTo>
                    <a:pt x="151034" y="174626"/>
                    <a:pt x="0" y="135535"/>
                    <a:pt x="0" y="87313"/>
                  </a:cubicBezTo>
                  <a:cubicBezTo>
                    <a:pt x="0" y="39091"/>
                    <a:pt x="151034" y="0"/>
                    <a:pt x="33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3549150" y="3971290"/>
            <a:ext cx="905779" cy="1088615"/>
            <a:chOff x="3870539" y="1838862"/>
            <a:chExt cx="905779" cy="1088615"/>
          </a:xfrm>
        </p:grpSpPr>
        <p:sp>
          <p:nvSpPr>
            <p:cNvPr id="28" name="テキスト ボックス 27"/>
            <p:cNvSpPr txBox="1"/>
            <p:nvPr/>
          </p:nvSpPr>
          <p:spPr>
            <a:xfrm>
              <a:off x="3932817" y="2619700"/>
              <a:ext cx="8435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dirty="0" smtClean="0"/>
                <a:t>ロール</a:t>
              </a:r>
              <a:r>
                <a:rPr lang="en-US" altLang="ja-JP" sz="1400" dirty="0" smtClean="0"/>
                <a:t>B</a:t>
              </a:r>
              <a:endParaRPr kumimoji="1" lang="ja-JP" altLang="en-US" sz="1400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3870539" y="183886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1400" dirty="0"/>
            </a:p>
          </p:txBody>
        </p:sp>
        <p:sp>
          <p:nvSpPr>
            <p:cNvPr id="30" name="Oval 97"/>
            <p:cNvSpPr>
              <a:spLocks noChangeAspect="1" noChangeArrowheads="1"/>
            </p:cNvSpPr>
            <p:nvPr/>
          </p:nvSpPr>
          <p:spPr bwMode="gray">
            <a:xfrm>
              <a:off x="3988644" y="2245238"/>
              <a:ext cx="758966" cy="379312"/>
            </a:xfrm>
            <a:custGeom>
              <a:avLst/>
              <a:gdLst/>
              <a:ahLst/>
              <a:cxnLst/>
              <a:rect l="l" t="t" r="r" b="b"/>
              <a:pathLst>
                <a:path w="674688" h="654050">
                  <a:moveTo>
                    <a:pt x="0" y="136525"/>
                  </a:moveTo>
                  <a:cubicBezTo>
                    <a:pt x="60857" y="181035"/>
                    <a:pt x="202106" y="205177"/>
                    <a:pt x="337344" y="205177"/>
                  </a:cubicBezTo>
                  <a:cubicBezTo>
                    <a:pt x="472582" y="205177"/>
                    <a:pt x="614581" y="181035"/>
                    <a:pt x="674687" y="136525"/>
                  </a:cubicBezTo>
                  <a:cubicBezTo>
                    <a:pt x="674687" y="136525"/>
                    <a:pt x="674687" y="136525"/>
                    <a:pt x="673936" y="570311"/>
                  </a:cubicBezTo>
                  <a:cubicBezTo>
                    <a:pt x="665671" y="606522"/>
                    <a:pt x="539449" y="654050"/>
                    <a:pt x="337344" y="654050"/>
                  </a:cubicBezTo>
                  <a:cubicBezTo>
                    <a:pt x="135238" y="654050"/>
                    <a:pt x="9016" y="606522"/>
                    <a:pt x="752" y="570311"/>
                  </a:cubicBezTo>
                  <a:cubicBezTo>
                    <a:pt x="752" y="570311"/>
                    <a:pt x="752" y="570311"/>
                    <a:pt x="0" y="136525"/>
                  </a:cubicBezTo>
                  <a:close/>
                  <a:moveTo>
                    <a:pt x="337344" y="0"/>
                  </a:moveTo>
                  <a:cubicBezTo>
                    <a:pt x="523654" y="0"/>
                    <a:pt x="674688" y="39091"/>
                    <a:pt x="674688" y="87313"/>
                  </a:cubicBezTo>
                  <a:cubicBezTo>
                    <a:pt x="674688" y="135535"/>
                    <a:pt x="523654" y="174626"/>
                    <a:pt x="337344" y="174626"/>
                  </a:cubicBezTo>
                  <a:cubicBezTo>
                    <a:pt x="151034" y="174626"/>
                    <a:pt x="0" y="135535"/>
                    <a:pt x="0" y="87313"/>
                  </a:cubicBezTo>
                  <a:cubicBezTo>
                    <a:pt x="0" y="39091"/>
                    <a:pt x="151034" y="0"/>
                    <a:pt x="33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3536438" y="4851070"/>
            <a:ext cx="905779" cy="1088615"/>
            <a:chOff x="3870539" y="1838862"/>
            <a:chExt cx="905779" cy="1088615"/>
          </a:xfrm>
        </p:grpSpPr>
        <p:sp>
          <p:nvSpPr>
            <p:cNvPr id="32" name="テキスト ボックス 31"/>
            <p:cNvSpPr txBox="1"/>
            <p:nvPr/>
          </p:nvSpPr>
          <p:spPr>
            <a:xfrm>
              <a:off x="3932817" y="2619700"/>
              <a:ext cx="8435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dirty="0" smtClean="0"/>
                <a:t>ロール</a:t>
              </a:r>
              <a:r>
                <a:rPr lang="en-US" altLang="ja-JP" sz="1400" dirty="0"/>
                <a:t>C</a:t>
              </a:r>
              <a:endParaRPr kumimoji="1" lang="ja-JP" altLang="en-US" sz="1400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3870539" y="183886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1400" dirty="0"/>
            </a:p>
          </p:txBody>
        </p:sp>
        <p:sp>
          <p:nvSpPr>
            <p:cNvPr id="34" name="Oval 97"/>
            <p:cNvSpPr>
              <a:spLocks noChangeAspect="1" noChangeArrowheads="1"/>
            </p:cNvSpPr>
            <p:nvPr/>
          </p:nvSpPr>
          <p:spPr bwMode="gray">
            <a:xfrm>
              <a:off x="3988644" y="2245238"/>
              <a:ext cx="758966" cy="379312"/>
            </a:xfrm>
            <a:custGeom>
              <a:avLst/>
              <a:gdLst/>
              <a:ahLst/>
              <a:cxnLst/>
              <a:rect l="l" t="t" r="r" b="b"/>
              <a:pathLst>
                <a:path w="674688" h="654050">
                  <a:moveTo>
                    <a:pt x="0" y="136525"/>
                  </a:moveTo>
                  <a:cubicBezTo>
                    <a:pt x="60857" y="181035"/>
                    <a:pt x="202106" y="205177"/>
                    <a:pt x="337344" y="205177"/>
                  </a:cubicBezTo>
                  <a:cubicBezTo>
                    <a:pt x="472582" y="205177"/>
                    <a:pt x="614581" y="181035"/>
                    <a:pt x="674687" y="136525"/>
                  </a:cubicBezTo>
                  <a:cubicBezTo>
                    <a:pt x="674687" y="136525"/>
                    <a:pt x="674687" y="136525"/>
                    <a:pt x="673936" y="570311"/>
                  </a:cubicBezTo>
                  <a:cubicBezTo>
                    <a:pt x="665671" y="606522"/>
                    <a:pt x="539449" y="654050"/>
                    <a:pt x="337344" y="654050"/>
                  </a:cubicBezTo>
                  <a:cubicBezTo>
                    <a:pt x="135238" y="654050"/>
                    <a:pt x="9016" y="606522"/>
                    <a:pt x="752" y="570311"/>
                  </a:cubicBezTo>
                  <a:cubicBezTo>
                    <a:pt x="752" y="570311"/>
                    <a:pt x="752" y="570311"/>
                    <a:pt x="0" y="136525"/>
                  </a:cubicBezTo>
                  <a:close/>
                  <a:moveTo>
                    <a:pt x="337344" y="0"/>
                  </a:moveTo>
                  <a:cubicBezTo>
                    <a:pt x="523654" y="0"/>
                    <a:pt x="674688" y="39091"/>
                    <a:pt x="674688" y="87313"/>
                  </a:cubicBezTo>
                  <a:cubicBezTo>
                    <a:pt x="674688" y="135535"/>
                    <a:pt x="523654" y="174626"/>
                    <a:pt x="337344" y="174626"/>
                  </a:cubicBezTo>
                  <a:cubicBezTo>
                    <a:pt x="151034" y="174626"/>
                    <a:pt x="0" y="135535"/>
                    <a:pt x="0" y="87313"/>
                  </a:cubicBezTo>
                  <a:cubicBezTo>
                    <a:pt x="0" y="39091"/>
                    <a:pt x="151034" y="0"/>
                    <a:pt x="33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1228779" y="6015479"/>
            <a:ext cx="576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ロールに紐付いていないので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メンテナンス不可</a:t>
            </a:r>
            <a:r>
              <a:rPr kumimoji="1" lang="en-US" altLang="ja-JP" sz="1600" dirty="0" smtClean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閲覧不可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6352178" y="3195037"/>
            <a:ext cx="2259549" cy="394196"/>
            <a:chOff x="5868180" y="1034192"/>
            <a:chExt cx="2376330" cy="615898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5868180" y="1034192"/>
              <a:ext cx="2376330" cy="605984"/>
            </a:xfrm>
            <a:prstGeom prst="rect">
              <a:avLst/>
            </a:prstGeom>
            <a:ln w="15875"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100" dirty="0" smtClean="0"/>
                <a:t>                   </a:t>
              </a:r>
              <a:endParaRPr lang="en-US" altLang="ja-JP" sz="1100" dirty="0" smtClean="0">
                <a:solidFill>
                  <a:srgbClr val="000000"/>
                </a:solidFill>
              </a:endParaRPr>
            </a:p>
            <a:p>
              <a:r>
                <a:rPr lang="en-US" altLang="ja-JP" sz="1100" dirty="0" smtClean="0"/>
                <a:t>                   </a:t>
              </a:r>
              <a:endParaRPr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 bwMode="auto">
            <a:xfrm>
              <a:off x="7053529" y="1323115"/>
              <a:ext cx="79211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閲覧のみ</a:t>
              </a: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6823696" y="1042236"/>
              <a:ext cx="136819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メンテナンス可</a:t>
              </a:r>
            </a:p>
          </p:txBody>
        </p:sp>
        <p:cxnSp>
          <p:nvCxnSpPr>
            <p:cNvPr id="40" name="直線コネクタ 39"/>
            <p:cNvCxnSpPr/>
            <p:nvPr/>
          </p:nvCxnSpPr>
          <p:spPr bwMode="auto">
            <a:xfrm>
              <a:off x="5975694" y="1189121"/>
              <a:ext cx="740488" cy="54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/>
            <p:cNvCxnSpPr/>
            <p:nvPr/>
          </p:nvCxnSpPr>
          <p:spPr bwMode="auto">
            <a:xfrm>
              <a:off x="5970839" y="1459092"/>
              <a:ext cx="745343" cy="1026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2" name="正方形/長方形 41"/>
          <p:cNvSpPr/>
          <p:nvPr/>
        </p:nvSpPr>
        <p:spPr bwMode="auto">
          <a:xfrm>
            <a:off x="6352178" y="3913087"/>
            <a:ext cx="2305496" cy="684471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 smtClean="0">
                <a:solidFill>
                  <a:srgbClr val="000000"/>
                </a:solidFill>
              </a:rPr>
              <a:t>基本コンソール：</a:t>
            </a:r>
            <a:r>
              <a:rPr lang="en-US" altLang="ja-JP" sz="1600" b="1" dirty="0" smtClean="0">
                <a:solidFill>
                  <a:srgbClr val="000000"/>
                </a:solidFill>
              </a:rPr>
              <a:t/>
            </a:r>
            <a:br>
              <a:rPr lang="en-US" altLang="ja-JP" sz="1600" b="1" dirty="0" smtClean="0">
                <a:solidFill>
                  <a:srgbClr val="000000"/>
                </a:solidFill>
              </a:rPr>
            </a:br>
            <a:r>
              <a:rPr lang="ja-JP" altLang="en-US" sz="1600" b="1" dirty="0" smtClean="0">
                <a:solidFill>
                  <a:srgbClr val="000000"/>
                </a:solidFill>
              </a:rPr>
              <a:t>オペレーション一覧</a:t>
            </a:r>
            <a:endParaRPr lang="ja-JP" alt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正方形/長方形 42"/>
          <p:cNvSpPr>
            <a:spLocks noChangeAspect="1"/>
          </p:cNvSpPr>
          <p:nvPr/>
        </p:nvSpPr>
        <p:spPr bwMode="auto">
          <a:xfrm>
            <a:off x="6352178" y="4891476"/>
            <a:ext cx="2304000" cy="680525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 smtClean="0">
                <a:solidFill>
                  <a:srgbClr val="000000"/>
                </a:solidFill>
              </a:rPr>
              <a:t>基本コンソール：</a:t>
            </a:r>
            <a:endParaRPr lang="en-US" altLang="ja-JP" sz="1600" b="1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b="1" dirty="0" smtClean="0">
                <a:solidFill>
                  <a:srgbClr val="000000"/>
                </a:solidFill>
              </a:rPr>
              <a:t>機器</a:t>
            </a:r>
            <a:r>
              <a:rPr lang="ja-JP" altLang="en-US" sz="1600" b="1" dirty="0">
                <a:solidFill>
                  <a:srgbClr val="000000"/>
                </a:solidFill>
              </a:rPr>
              <a:t>一覧</a:t>
            </a:r>
          </a:p>
        </p:txBody>
      </p:sp>
      <p:cxnSp>
        <p:nvCxnSpPr>
          <p:cNvPr id="44" name="直線コネクタ 43"/>
          <p:cNvCxnSpPr/>
          <p:nvPr/>
        </p:nvCxnSpPr>
        <p:spPr bwMode="auto">
          <a:xfrm>
            <a:off x="4442217" y="3712444"/>
            <a:ext cx="1876303" cy="50858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直線コネクタ 45"/>
          <p:cNvCxnSpPr>
            <a:endCxn id="43" idx="1"/>
          </p:cNvCxnSpPr>
          <p:nvPr/>
        </p:nvCxnSpPr>
        <p:spPr bwMode="auto">
          <a:xfrm>
            <a:off x="4413509" y="4628855"/>
            <a:ext cx="1938669" cy="60288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直線コネクタ 54"/>
          <p:cNvCxnSpPr>
            <a:endCxn id="43" idx="1"/>
          </p:cNvCxnSpPr>
          <p:nvPr/>
        </p:nvCxnSpPr>
        <p:spPr bwMode="auto">
          <a:xfrm flipV="1">
            <a:off x="4375208" y="5231739"/>
            <a:ext cx="1976970" cy="25119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714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 </a:t>
            </a:r>
            <a:r>
              <a:rPr lang="ja-JP" altLang="en-US" dirty="0"/>
              <a:t>メニューごとの</a:t>
            </a:r>
            <a:r>
              <a:rPr lang="en-US" altLang="ja-JP" dirty="0"/>
              <a:t>RBAC</a:t>
            </a:r>
            <a:r>
              <a:rPr lang="ja-JP" altLang="en-US" dirty="0"/>
              <a:t>作業</a:t>
            </a:r>
            <a:r>
              <a:rPr lang="ja-JP" altLang="en-US" dirty="0" smtClean="0"/>
              <a:t>手順（</a:t>
            </a:r>
            <a:r>
              <a:rPr lang="en-US" altLang="ja-JP" dirty="0" smtClean="0"/>
              <a:t>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作業手順</a:t>
            </a:r>
            <a:endParaRPr kumimoji="1" lang="en-US" altLang="ja-JP" b="1" dirty="0" smtClean="0"/>
          </a:p>
          <a:p>
            <a:pPr indent="0">
              <a:buNone/>
            </a:pPr>
            <a:endParaRPr lang="en-US" altLang="ja-JP" sz="1600" dirty="0" smtClean="0"/>
          </a:p>
        </p:txBody>
      </p:sp>
      <p:sp>
        <p:nvSpPr>
          <p:cNvPr id="15" name="下矢印 14"/>
          <p:cNvSpPr/>
          <p:nvPr/>
        </p:nvSpPr>
        <p:spPr bwMode="auto">
          <a:xfrm>
            <a:off x="4320000" y="4500000"/>
            <a:ext cx="504070" cy="315220"/>
          </a:xfrm>
          <a:prstGeom prst="downArrow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2304000" y="1260000"/>
            <a:ext cx="4572000" cy="4932060"/>
            <a:chOff x="2340000" y="1260000"/>
            <a:chExt cx="4572000" cy="4932060"/>
          </a:xfrm>
        </p:grpSpPr>
        <p:sp>
          <p:nvSpPr>
            <p:cNvPr id="4" name="角丸四角形 3"/>
            <p:cNvSpPr/>
            <p:nvPr/>
          </p:nvSpPr>
          <p:spPr bwMode="auto">
            <a:xfrm>
              <a:off x="2340000" y="12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b="1" dirty="0" smtClean="0">
                  <a:latin typeface="+mn-ea"/>
                </a:rPr>
                <a:t>2.3</a:t>
              </a:r>
              <a:r>
                <a:rPr kumimoji="1" lang="ja-JP" altLang="en-US" b="1" dirty="0" smtClean="0">
                  <a:latin typeface="+mn-ea"/>
                </a:rPr>
                <a:t>　新規ユーザの作成・登録</a:t>
              </a:r>
            </a:p>
          </p:txBody>
        </p:sp>
        <p:sp>
          <p:nvSpPr>
            <p:cNvPr id="5" name="角丸四角形 4"/>
            <p:cNvSpPr/>
            <p:nvPr/>
          </p:nvSpPr>
          <p:spPr bwMode="auto">
            <a:xfrm>
              <a:off x="2340000" y="21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 smtClean="0">
                  <a:latin typeface="+mn-ea"/>
                </a:rPr>
                <a:t>2.4</a:t>
              </a:r>
              <a:r>
                <a:rPr lang="ja-JP" altLang="en-US" b="1" dirty="0" smtClean="0">
                  <a:latin typeface="+mn-ea"/>
                </a:rPr>
                <a:t>　ロールの作成・登録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" name="角丸四角形 5"/>
            <p:cNvSpPr/>
            <p:nvPr/>
          </p:nvSpPr>
          <p:spPr bwMode="auto">
            <a:xfrm>
              <a:off x="2340000" y="30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 smtClean="0">
                  <a:latin typeface="+mn-ea"/>
                </a:rPr>
                <a:t>2.5</a:t>
              </a:r>
              <a:r>
                <a:rPr lang="ja-JP" altLang="en-US" b="1" dirty="0" smtClean="0">
                  <a:latin typeface="+mn-ea"/>
                </a:rPr>
                <a:t>　ロール・</a:t>
              </a:r>
              <a:r>
                <a:rPr lang="ja-JP" altLang="en-US" b="1" dirty="0">
                  <a:latin typeface="+mn-ea"/>
                </a:rPr>
                <a:t>メニュ</a:t>
              </a:r>
              <a:r>
                <a:rPr lang="ja-JP" altLang="en-US" b="1" dirty="0" smtClean="0">
                  <a:latin typeface="+mn-ea"/>
                </a:rPr>
                <a:t>ーの紐付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角丸四角形 6"/>
            <p:cNvSpPr/>
            <p:nvPr/>
          </p:nvSpPr>
          <p:spPr bwMode="auto">
            <a:xfrm>
              <a:off x="2340000" y="48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 smtClean="0">
                  <a:latin typeface="+mn-ea"/>
                </a:rPr>
                <a:t>2.7</a:t>
              </a:r>
              <a:r>
                <a:rPr lang="ja-JP" altLang="en-US" b="1" dirty="0" smtClean="0">
                  <a:latin typeface="+mn-ea"/>
                </a:rPr>
                <a:t>　機器一覧</a:t>
              </a:r>
              <a:r>
                <a:rPr lang="en-US" altLang="ja-JP" b="1" dirty="0" smtClean="0">
                  <a:latin typeface="+mn-ea"/>
                </a:rPr>
                <a:t>/</a:t>
              </a:r>
              <a:r>
                <a:rPr lang="ja-JP" altLang="en-US" b="1" dirty="0" smtClean="0">
                  <a:latin typeface="+mn-ea"/>
                </a:rPr>
                <a:t>オペレーション一覧の登録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2340000" y="39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 smtClean="0">
                  <a:latin typeface="+mn-ea"/>
                </a:rPr>
                <a:t>2.6</a:t>
              </a:r>
              <a:r>
                <a:rPr lang="ja-JP" altLang="en-US" b="1" dirty="0" smtClean="0">
                  <a:latin typeface="+mn-ea"/>
                </a:rPr>
                <a:t>　ロール・</a:t>
              </a:r>
              <a:r>
                <a:rPr lang="ja-JP" altLang="en-US" b="1" dirty="0">
                  <a:latin typeface="+mn-ea"/>
                </a:rPr>
                <a:t>ユーザ</a:t>
              </a:r>
              <a:r>
                <a:rPr lang="ja-JP" altLang="en-US" b="1" dirty="0" smtClean="0">
                  <a:latin typeface="+mn-ea"/>
                </a:rPr>
                <a:t>の紐付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2340000" y="57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 smtClean="0">
                  <a:latin typeface="+mn-ea"/>
                </a:rPr>
                <a:t>2.8</a:t>
              </a:r>
              <a:r>
                <a:rPr lang="ja-JP" altLang="en-US" b="1" dirty="0" smtClean="0">
                  <a:latin typeface="+mn-ea"/>
                </a:rPr>
                <a:t>　アクセス制御の確認</a:t>
              </a:r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1" name="下矢印 10"/>
            <p:cNvSpPr/>
            <p:nvPr/>
          </p:nvSpPr>
          <p:spPr bwMode="auto">
            <a:xfrm>
              <a:off x="4356000" y="1800000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3" name="下矢印 12"/>
            <p:cNvSpPr/>
            <p:nvPr/>
          </p:nvSpPr>
          <p:spPr bwMode="auto">
            <a:xfrm>
              <a:off x="4356000" y="2700000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4" name="下矢印 13"/>
            <p:cNvSpPr/>
            <p:nvPr/>
          </p:nvSpPr>
          <p:spPr bwMode="auto">
            <a:xfrm>
              <a:off x="4356000" y="3600000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下矢印 15"/>
            <p:cNvSpPr/>
            <p:nvPr/>
          </p:nvSpPr>
          <p:spPr bwMode="auto">
            <a:xfrm>
              <a:off x="4320000" y="5400000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8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30" y="2853188"/>
            <a:ext cx="6485341" cy="36480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</a:t>
            </a:r>
            <a:r>
              <a:rPr lang="ja-JP" altLang="en-US" dirty="0"/>
              <a:t> </a:t>
            </a:r>
            <a:r>
              <a:rPr lang="ja-JP" altLang="en-US" dirty="0" smtClean="0"/>
              <a:t>新規ユーザの作成・登録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新規ユーザを作成・登録する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 smtClean="0"/>
              <a:t>各ユーザのアクセス権を確認する</a:t>
            </a:r>
            <a:r>
              <a:rPr lang="ja-JP" altLang="en-US" sz="1600" dirty="0"/>
              <a:t>為</a:t>
            </a:r>
            <a:r>
              <a:rPr lang="ja-JP" altLang="en-US" sz="1600" dirty="0" smtClean="0"/>
              <a:t>に、</a:t>
            </a:r>
            <a:endParaRPr lang="en-US" altLang="ja-JP" sz="1600" dirty="0" smtClean="0"/>
          </a:p>
          <a:p>
            <a:pPr indent="0">
              <a:buNone/>
            </a:pPr>
            <a:r>
              <a:rPr lang="en-US" altLang="ja-JP" sz="1600" dirty="0" smtClean="0"/>
              <a:t>4</a:t>
            </a:r>
            <a:r>
              <a:rPr lang="ja-JP" altLang="en-US" sz="1600" dirty="0" smtClean="0"/>
              <a:t>人の新規ユーザを作成し、登録します。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メニュー： </a:t>
            </a:r>
            <a:r>
              <a:rPr lang="ja-JP" altLang="en-US" sz="1600" b="1" dirty="0" smtClean="0"/>
              <a:t>管理コンソール </a:t>
            </a:r>
            <a:r>
              <a:rPr lang="en-US" altLang="ja-JP" sz="1600" b="1" dirty="0" smtClean="0"/>
              <a:t>&gt; </a:t>
            </a:r>
            <a:r>
              <a:rPr lang="ja-JP" altLang="en-US" sz="1600" b="1" dirty="0" smtClean="0"/>
              <a:t>ユーザ管理</a:t>
            </a:r>
            <a:endParaRPr lang="en-US" altLang="ja-JP" sz="1600" b="1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 smtClean="0"/>
              <a:t>登録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登録開始を押下する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 smtClean="0"/>
              <a:t>各項目へ下表のように入力し、</a:t>
            </a:r>
            <a:r>
              <a:rPr lang="en-US" altLang="ja-JP" sz="1600" dirty="0" smtClean="0"/>
              <a:t>[</a:t>
            </a:r>
            <a:r>
              <a:rPr lang="ja-JP" altLang="en-US" sz="1600" dirty="0" smtClean="0"/>
              <a:t>登録</a:t>
            </a:r>
            <a:r>
              <a:rPr lang="en-US" altLang="ja-JP" sz="1600" dirty="0" smtClean="0"/>
              <a:t>]</a:t>
            </a:r>
            <a:r>
              <a:rPr lang="ja-JP" altLang="en-US" sz="1600" dirty="0" smtClean="0"/>
              <a:t>を押下する</a:t>
            </a:r>
            <a:endParaRPr lang="en-US" altLang="ja-JP" sz="1600" dirty="0" smtClean="0"/>
          </a:p>
          <a:p>
            <a:pPr indent="0">
              <a:buNone/>
            </a:pPr>
            <a:endParaRPr lang="en-US" altLang="ja-JP" sz="1800" b="1" dirty="0" smtClean="0"/>
          </a:p>
        </p:txBody>
      </p:sp>
      <p:sp>
        <p:nvSpPr>
          <p:cNvPr id="16" name="角丸四角形 15"/>
          <p:cNvSpPr/>
          <p:nvPr/>
        </p:nvSpPr>
        <p:spPr bwMode="auto">
          <a:xfrm>
            <a:off x="3402272" y="3428711"/>
            <a:ext cx="4188264" cy="1935598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※ 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ログイン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ID</a:t>
            </a:r>
            <a:r>
              <a:rPr lang="ja-JP" altLang="en-US" sz="1200" dirty="0" err="1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ログイン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PW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は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控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えておいてください。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00640" y="4063754"/>
            <a:ext cx="1678827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円形吹き出し 10"/>
          <p:cNvSpPr/>
          <p:nvPr/>
        </p:nvSpPr>
        <p:spPr bwMode="auto">
          <a:xfrm>
            <a:off x="3125114" y="4315909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30671" y="4856573"/>
            <a:ext cx="885099" cy="2016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00668"/>
              </p:ext>
            </p:extLst>
          </p:nvPr>
        </p:nvGraphicFramePr>
        <p:xfrm>
          <a:off x="3461433" y="3545768"/>
          <a:ext cx="4069942" cy="15662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776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ログイン</a:t>
                      </a:r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ログイン</a:t>
                      </a:r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PW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 smtClean="0">
                          <a:effectLst/>
                          <a:latin typeface="+mn-lt"/>
                        </a:rPr>
                        <a:t>ユーザ名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（任意でご入力ください）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テスト用</a:t>
                      </a:r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（任意でご入力ください）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テスト用</a:t>
                      </a:r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（任意でご入力ください）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テスト用３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46659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user4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（任意でご入力ください）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テスト用</a:t>
                      </a:r>
                      <a:r>
                        <a:rPr kumimoji="1" lang="en-US" altLang="ja-JP" sz="1200" dirty="0" smtClean="0"/>
                        <a:t>4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153"/>
                  </a:ext>
                </a:extLst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327071" y="4174592"/>
            <a:ext cx="788449" cy="1814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5" name="正方形/長方形 24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新規ユーザの作成・登録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ロールの作成・登録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機器一覧</a:t>
              </a:r>
              <a:r>
                <a:rPr lang="en-US" altLang="ja-JP" sz="800" b="1" dirty="0" smtClean="0">
                  <a:latin typeface="+mn-ea"/>
                </a:rPr>
                <a:t>/</a:t>
              </a:r>
              <a:r>
                <a:rPr lang="ja-JP" altLang="en-US" sz="800" b="1" dirty="0" smtClean="0">
                  <a:latin typeface="+mn-ea"/>
                </a:rPr>
                <a:t>オペレーション一覧の登録</a:t>
              </a:r>
              <a:endParaRPr lang="ja-JP" altLang="en-US" sz="8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latin typeface="+mn-ea"/>
                </a:rPr>
                <a:t>アクセス制御の確認</a:t>
              </a:r>
              <a:endParaRPr lang="ja-JP" altLang="en-US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1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893707EDAB102408D641F9B6169E89E" ma:contentTypeVersion="2" ma:contentTypeDescription="新しいドキュメントを作成します。" ma:contentTypeScope="" ma:versionID="916c333d65a09d5e2fab1903d466ce41">
  <xsd:schema xmlns:xsd="http://www.w3.org/2001/XMLSchema" xmlns:xs="http://www.w3.org/2001/XMLSchema" xmlns:p="http://schemas.microsoft.com/office/2006/metadata/properties" xmlns:ns2="ed7d3cbb-6703-464f-aabe-9c28e9bfaaeb" targetNamespace="http://schemas.microsoft.com/office/2006/metadata/properties" ma:root="true" ma:fieldsID="b515156496f3b596260e2d735ae8d656" ns2:_="">
    <xsd:import namespace="ed7d3cbb-6703-464f-aabe-9c28e9bfaa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d3cbb-6703-464f-aabe-9c28e9bfaa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080A7D-4EB2-4D54-83B2-EB24B242F7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7d3cbb-6703-464f-aabe-9c28e9bfaa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3AD7A1-57B6-4E30-85EF-385F4DED219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02A513F-450F-4052-BD4A-0F2C16E773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4896</Words>
  <Application>Microsoft Office PowerPoint</Application>
  <PresentationFormat>画面に合わせる (4:3)</PresentationFormat>
  <Paragraphs>1135</Paragraphs>
  <Slides>49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49</vt:i4>
      </vt:variant>
    </vt:vector>
  </HeadingPairs>
  <TitlesOfParts>
    <vt:vector size="60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 本書について </vt:lpstr>
      <vt:lpstr>2.　実習 シナリオ①</vt:lpstr>
      <vt:lpstr>2.1 作業環境</vt:lpstr>
      <vt:lpstr>2.2 メニューごとのRBAC作業手順（1/2)</vt:lpstr>
      <vt:lpstr>2.2 メニューごとのRBAC作業手順（2/2)</vt:lpstr>
      <vt:lpstr>2.3 新規ユーザの作成・登録</vt:lpstr>
      <vt:lpstr>2.4 ロールの作成・登録</vt:lpstr>
      <vt:lpstr>2.5 ロール・メニュー紐付</vt:lpstr>
      <vt:lpstr>2.6 ロール・ユーザの紐付　</vt:lpstr>
      <vt:lpstr>2.7 機器一覧/オペレーション一覧の登録(1/2)</vt:lpstr>
      <vt:lpstr>2.7 機器一覧/オペレーション一覧の登録(2/2)</vt:lpstr>
      <vt:lpstr>2.8 アクセス制御の確認(1/12)　</vt:lpstr>
      <vt:lpstr>2.8 アクセス制限の確認(2/12) 　</vt:lpstr>
      <vt:lpstr>2.8 アクセス制御の確認(3/12)</vt:lpstr>
      <vt:lpstr>2.8 アクセス制御の確認(4/12)</vt:lpstr>
      <vt:lpstr>2.8 アクセス制御の確認(5/12)</vt:lpstr>
      <vt:lpstr>2.8 アクセス制御の確認(6/12)</vt:lpstr>
      <vt:lpstr>2.8 アクセス制御の確認(7/12)</vt:lpstr>
      <vt:lpstr>2.8 アクセス制御の確認(8/12)</vt:lpstr>
      <vt:lpstr>2.8 アクセス制御の確認(9/12)</vt:lpstr>
      <vt:lpstr>2.8 アクセス制御の確認(10/12)</vt:lpstr>
      <vt:lpstr>2.8 アクセス制御の確認(11/12)</vt:lpstr>
      <vt:lpstr>2.8 アクセス制御の確認(12/12)</vt:lpstr>
      <vt:lpstr>3.　実習 シナリオ②</vt:lpstr>
      <vt:lpstr>3.1 作業環境</vt:lpstr>
      <vt:lpstr>3.2 データレコード毎RBAC手順(1/3)</vt:lpstr>
      <vt:lpstr>3.2 データレコード毎RBAC手順(2/3)</vt:lpstr>
      <vt:lpstr>3.2 データレコード毎RBAC手順(3/3)</vt:lpstr>
      <vt:lpstr>3.3 新規ユーザの作成・登録</vt:lpstr>
      <vt:lpstr>3.4 ロールの作成・登録</vt:lpstr>
      <vt:lpstr>3.5 ロール・メニューの紐付</vt:lpstr>
      <vt:lpstr>3.6 ロール・ユーザの紐付(1/4)</vt:lpstr>
      <vt:lpstr>3.6 ロール・ユーザの紐付(2/4)</vt:lpstr>
      <vt:lpstr>3.6 ロール・ユーザの紐付(3/4)</vt:lpstr>
      <vt:lpstr>3.6 ロール・ユーザの紐付(4/4)</vt:lpstr>
      <vt:lpstr>3.7 Movement一覧の登録</vt:lpstr>
      <vt:lpstr>3.7 アクセス制御の確認(1/9)</vt:lpstr>
      <vt:lpstr>3.7 アクセス制御の確認(2/9)</vt:lpstr>
      <vt:lpstr>3.7 アクセス制御の確認(3/9)</vt:lpstr>
      <vt:lpstr>3.7 アクセス制御の確認(4/9)</vt:lpstr>
      <vt:lpstr>3.7 アクセス制御の確認(5/9)</vt:lpstr>
      <vt:lpstr>3.7 アクセス制御の確認(6/9)</vt:lpstr>
      <vt:lpstr>3.7 アクセス制御の確認(7/9)</vt:lpstr>
      <vt:lpstr>3.7 アクセス制御の確認(8/9)</vt:lpstr>
      <vt:lpstr>3.7 アクセス制御の確認(9/9)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2022-01-06T05:57:33Z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0x0101001893707EDAB102408D641F9B6169E89E</vt:lpwstr>
  </property>
</Properties>
</file>