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708"/>
            <p14:sldId id="507"/>
          </p14:sldIdLst>
        </p14:section>
        <p14:section name="イントロダクション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各ドライバの特徴説明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00CCFF"/>
    <a:srgbClr val="0000FF"/>
    <a:srgbClr val="318BFF"/>
    <a:srgbClr val="F3C1C3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07" autoAdjust="0"/>
  </p:normalViewPr>
  <p:slideViewPr>
    <p:cSldViewPr>
      <p:cViewPr varScale="1">
        <p:scale>
          <a:sx n="51" d="100"/>
          <a:sy n="51" d="100"/>
        </p:scale>
        <p:origin x="78" y="79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2021/9/6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2021/9/6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1.8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smtClean="0"/>
              <a:t>Ansible Driver</a:t>
            </a:r>
            <a:br>
              <a:rPr lang="en-US" altLang="ja-JP" sz="4800" b="1" smtClean="0"/>
            </a:br>
            <a:r>
              <a:rPr lang="en-US" altLang="ja-JP" sz="4800" b="1" smtClean="0"/>
              <a:t>【</a:t>
            </a:r>
            <a:r>
              <a:rPr lang="ja-JP" altLang="en-US" sz="4800" b="1" smtClean="0"/>
              <a:t>座学編</a:t>
            </a:r>
            <a:r>
              <a:rPr lang="en-US" altLang="ja-JP" sz="4800" b="1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800" kern="0" dirty="0" smtClean="0">
                <a:latin typeface="+mj-ea"/>
              </a:rPr>
              <a:t>作業実行時、変数に与えるパラメータは</a:t>
            </a:r>
            <a:r>
              <a:rPr lang="en-US" altLang="ja-JP" sz="1800" kern="0" dirty="0" err="1" smtClean="0">
                <a:latin typeface="+mj-ea"/>
              </a:rPr>
              <a:t>Exastro</a:t>
            </a:r>
            <a:r>
              <a:rPr lang="en-US" altLang="ja-JP" sz="1800" kern="0" dirty="0" smtClean="0">
                <a:latin typeface="+mj-ea"/>
              </a:rPr>
              <a:t> ITA</a:t>
            </a:r>
            <a:r>
              <a:rPr lang="ja-JP" altLang="en-US" sz="1800" kern="0" dirty="0" smtClean="0">
                <a:latin typeface="+mj-ea"/>
              </a:rPr>
              <a:t>のパラメータシートにて</a:t>
            </a:r>
            <a:r>
              <a:rPr lang="en-US" altLang="ja-JP" sz="1800" kern="0" dirty="0">
                <a:latin typeface="+mj-ea"/>
              </a:rPr>
              <a:t/>
            </a:r>
            <a:br>
              <a:rPr lang="en-US" altLang="ja-JP" sz="1800" kern="0" dirty="0">
                <a:latin typeface="+mj-ea"/>
              </a:rPr>
            </a:br>
            <a:r>
              <a:rPr lang="ja-JP" altLang="en-US" sz="1800" kern="0" dirty="0" smtClean="0">
                <a:latin typeface="+mj-ea"/>
              </a:rPr>
              <a:t>管理できます。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2200588" y="249812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40148"/>
              </p:ext>
            </p:extLst>
          </p:nvPr>
        </p:nvGraphicFramePr>
        <p:xfrm>
          <a:off x="6691049" y="3703794"/>
          <a:ext cx="2130426" cy="1181445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050050" cy="19951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15450" y="4029853"/>
            <a:ext cx="468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331861" y="4030435"/>
            <a:ext cx="504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 bwMode="gray">
          <a:xfrm flipH="1">
            <a:off x="7943878" y="4246435"/>
            <a:ext cx="639983" cy="15139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082348" cy="2543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代入値管理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パラメータシートと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変数を紐づけ、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へ設定</a:t>
            </a:r>
            <a:endParaRPr lang="ja-JP" altLang="en-US" sz="1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8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200" dirty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>
                <a:latin typeface="+mj-ea"/>
              </a:rPr>
              <a:t>ITA</a:t>
            </a:r>
            <a:r>
              <a:rPr lang="ja-JP" altLang="en-US" sz="1800" kern="0" dirty="0">
                <a:latin typeface="+mj-ea"/>
              </a:rPr>
              <a:t>を</a:t>
            </a:r>
            <a:r>
              <a:rPr lang="ja-JP" altLang="en-US" sz="1800" kern="0" dirty="0">
                <a:solidFill>
                  <a:srgbClr val="FF0000"/>
                </a:solidFill>
                <a:latin typeface="+mj-ea"/>
              </a:rPr>
              <a:t>使用する際に意識する必要はありません</a:t>
            </a:r>
            <a:r>
              <a:rPr lang="ja-JP" altLang="en-US" sz="1800" kern="0" dirty="0">
                <a:latin typeface="+mj-ea"/>
              </a:rPr>
              <a:t>が、バックグラウンドでどのように動作しているかを補足します。</a:t>
            </a: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3228"/>
              </p:ext>
            </p:extLst>
          </p:nvPr>
        </p:nvGraphicFramePr>
        <p:xfrm>
          <a:off x="3521155" y="4860466"/>
          <a:ext cx="53202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endParaRPr kumimoji="1" lang="en-US" altLang="ja-JP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(OPERATION_ID=888)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今回使用する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素材集を格納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90" y="1124680"/>
            <a:ext cx="2699192" cy="4582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ja-JP" altLang="en-US" b="1" dirty="0" smtClean="0"/>
              <a:t>メニュー機能説明</a:t>
            </a:r>
            <a:endParaRPr lang="en-US" altLang="ja-JP" b="1" dirty="0" smtClean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 smtClean="0"/>
              <a:t>一覧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の作成、一覧の確認が可能です。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Playbook</a:t>
            </a:r>
            <a:r>
              <a:rPr lang="ja-JP" altLang="en-US" sz="1400" b="1" dirty="0" smtClean="0"/>
              <a:t>素材集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err="1" smtClean="0"/>
              <a:t>IaC</a:t>
            </a:r>
            <a:r>
              <a:rPr lang="ja-JP" altLang="en-US" sz="1400" dirty="0"/>
              <a:t>の登録、一覧の確認が可能です。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Movement-Playbook</a:t>
            </a:r>
            <a:r>
              <a:rPr lang="ja-JP" altLang="en-US" sz="1400" b="1" dirty="0" smtClean="0"/>
              <a:t>紐付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にインクルードするプレイブックの管理が可能です。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代入値自動登録</a:t>
            </a:r>
            <a:r>
              <a:rPr lang="ja-JP" altLang="en-US" sz="1400" b="1" dirty="0" smtClean="0"/>
              <a:t>設定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登録</a:t>
            </a:r>
            <a:r>
              <a:rPr lang="ja-JP" altLang="en-US" sz="1400" dirty="0"/>
              <a:t>されているオ</a:t>
            </a:r>
            <a:r>
              <a:rPr lang="ja-JP" altLang="en-US" sz="1400" dirty="0" err="1" smtClean="0"/>
              <a:t>ぺ</a:t>
            </a:r>
            <a:r>
              <a:rPr lang="ja-JP" altLang="en-US" sz="1400" dirty="0" smtClean="0"/>
              <a:t>レーション</a:t>
            </a:r>
            <a:r>
              <a:rPr lang="ja-JP" altLang="en-US" sz="1400" dirty="0"/>
              <a:t>とホスト毎の項目の設定値を紐付ける 。 </a:t>
            </a:r>
            <a:r>
              <a:rPr lang="en-US" altLang="ja-JP" sz="1400" dirty="0" smtClean="0"/>
              <a:t>Movement</a:t>
            </a:r>
            <a:r>
              <a:rPr lang="ja-JP" altLang="en-US" sz="1400" dirty="0"/>
              <a:t>と変数の管理が可能</a:t>
            </a:r>
            <a:r>
              <a:rPr lang="ja-JP" altLang="en-US" sz="1400" dirty="0" smtClean="0"/>
              <a:t>です。</a:t>
            </a:r>
            <a:endParaRPr lang="en-US" altLang="ja-JP" sz="1400" b="1" dirty="0"/>
          </a:p>
          <a:p>
            <a:pPr lvl="1"/>
            <a:r>
              <a:rPr lang="ja-JP" altLang="en-US" sz="1400" b="1" dirty="0"/>
              <a:t>作業対象</a:t>
            </a:r>
            <a:r>
              <a:rPr lang="ja-JP" altLang="en-US" sz="1400" b="1" dirty="0" smtClean="0"/>
              <a:t>ホスト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オペレーション</a:t>
            </a:r>
            <a:r>
              <a:rPr lang="ja-JP" altLang="en-US" sz="1400" dirty="0"/>
              <a:t>に紐づく</a:t>
            </a:r>
            <a:r>
              <a:rPr lang="en-US" altLang="ja-JP" sz="1400" dirty="0"/>
              <a:t>Movement</a:t>
            </a:r>
            <a:r>
              <a:rPr lang="ja-JP" altLang="en-US" sz="1400" dirty="0" err="1"/>
              <a:t>、</a:t>
            </a:r>
            <a:r>
              <a:rPr lang="ja-JP" altLang="en-US" sz="1400" dirty="0"/>
              <a:t>ホストの管理が可能です。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で使用するプレイブックや変数「</a:t>
            </a:r>
            <a:r>
              <a:rPr lang="en-US" altLang="ja-JP" sz="1400" dirty="0"/>
              <a:t>VAR_</a:t>
            </a:r>
            <a:r>
              <a:rPr lang="ja-JP" altLang="en-US" sz="1400" dirty="0"/>
              <a:t>」に代入する値の管理を行えます。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実行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の単体実行が可能です。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状態確認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実行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の詳細確認が可能です。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管理</a:t>
            </a:r>
            <a:endParaRPr lang="en-US" altLang="ja-JP" sz="1400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、実行した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の作業一覧、履歴の一覧が確認可能です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353190" y="1988800"/>
            <a:ext cx="1747300" cy="37186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Ansible-LegacyRole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err="1">
                <a:latin typeface="+mn-ea"/>
              </a:rPr>
              <a:t>Ansible</a:t>
            </a:r>
            <a:r>
              <a:rPr lang="en-US" altLang="ja-JP" sz="2100" b="1" dirty="0">
                <a:latin typeface="+mn-ea"/>
              </a:rPr>
              <a:t>-Legacy</a:t>
            </a:r>
            <a:r>
              <a:rPr lang="ja-JP" altLang="en-US" sz="2100" b="1" dirty="0" smtClean="0">
                <a:latin typeface="+mn-ea"/>
              </a:rPr>
              <a:t>モードの最たる特徴はロールパッケージを登録、利用が可能な点です。</a:t>
            </a:r>
            <a:endParaRPr lang="en-US" altLang="ja-JP" sz="21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100" b="1" dirty="0" smtClean="0">
                <a:latin typeface="+mn-ea"/>
              </a:rPr>
              <a:t>自身が作成、または</a:t>
            </a:r>
            <a:r>
              <a:rPr lang="en-US" altLang="ja-JP" sz="2100" b="1" dirty="0" err="1" smtClean="0">
                <a:latin typeface="+mn-ea"/>
              </a:rPr>
              <a:t>Ansible</a:t>
            </a:r>
            <a:r>
              <a:rPr lang="en-US" altLang="ja-JP" sz="2100" b="1" dirty="0" smtClean="0">
                <a:latin typeface="+mn-ea"/>
              </a:rPr>
              <a:t>-galaxy</a:t>
            </a:r>
            <a:r>
              <a:rPr lang="ja-JP" altLang="en-US" sz="2100" b="1" dirty="0" smtClean="0">
                <a:latin typeface="+mn-ea"/>
              </a:rPr>
              <a:t>上から取得した</a:t>
            </a:r>
            <a:r>
              <a:rPr lang="en-US" altLang="ja-JP" sz="2100" b="1" dirty="0" smtClean="0">
                <a:latin typeface="+mn-ea"/>
              </a:rPr>
              <a:t>Role</a:t>
            </a:r>
            <a:r>
              <a:rPr lang="ja-JP" altLang="en-US" sz="2100" b="1" dirty="0" smtClean="0">
                <a:latin typeface="+mn-ea"/>
              </a:rPr>
              <a:t>を使用することができます。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0043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世界中の英知をその手に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Ansible-LegacyRole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」とロールパッケージ内の</a:t>
            </a:r>
            <a:r>
              <a:rPr lang="en-US" altLang="ja-JP" sz="1800" kern="0" dirty="0" smtClean="0"/>
              <a:t>role</a:t>
            </a:r>
            <a:r>
              <a:rPr lang="ja-JP" altLang="en-US" sz="1800" kern="0" dirty="0" smtClean="0"/>
              <a:t>を紐付</a:t>
            </a:r>
            <a:r>
              <a:rPr lang="ja-JP" altLang="en-US" sz="1800" kern="0" dirty="0"/>
              <a:t>け</a:t>
            </a:r>
            <a:r>
              <a:rPr lang="ja-JP" altLang="en-US" sz="1800" kern="0" dirty="0" smtClean="0"/>
              <a:t>ます。</a:t>
            </a:r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複数の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から使用する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を選択することが可能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b="1" dirty="0" smtClean="0">
                <a:latin typeface="+mj-ea"/>
                <a:ea typeface="+mj-ea"/>
              </a:rPr>
              <a:t>ロールパッケージファイル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2481579" y="275381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ITA</a:t>
            </a:r>
            <a:r>
              <a:rPr lang="ja-JP" altLang="en-US" sz="1600" kern="0" dirty="0"/>
              <a:t>を</a:t>
            </a:r>
            <a:r>
              <a:rPr lang="ja-JP" altLang="en-US" sz="1600" kern="0" dirty="0">
                <a:solidFill>
                  <a:srgbClr val="FF0000"/>
                </a:solidFill>
              </a:rPr>
              <a:t>使用する際に意識する必要</a:t>
            </a:r>
            <a:r>
              <a:rPr lang="ja-JP" altLang="en-US" sz="1600" kern="0" dirty="0" smtClean="0">
                <a:solidFill>
                  <a:srgbClr val="FF0000"/>
                </a:solidFill>
              </a:rPr>
              <a:t>はありません</a:t>
            </a:r>
            <a:r>
              <a:rPr lang="ja-JP" altLang="en-US" sz="1600" kern="0" dirty="0"/>
              <a:t>が、背景ではどのように動作をしているかを補足として記載します。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ロールパッケージファイルは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フォルダのあるディレクトリを圧縮して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zip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ファイルにすること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ディレクトリ名がそのまま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直接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playbook)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に記載される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/>
              <a:t>※</a:t>
            </a:r>
            <a:r>
              <a:rPr lang="ja-JP" altLang="en-US" sz="1200" kern="0" dirty="0"/>
              <a:t>左図ディレクトリ構成はあくまで一例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6648"/>
              </p:ext>
            </p:extLst>
          </p:nvPr>
        </p:nvGraphicFramePr>
        <p:xfrm>
          <a:off x="3455615" y="3662741"/>
          <a:ext cx="520089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 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名ごとに格納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配下の各ファイル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内の可変部に与えるパラメータを記載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内で使用するテキストファイル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28" y="1124680"/>
            <a:ext cx="2251549" cy="45815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ja-JP" altLang="en-US" sz="1400" b="1" dirty="0"/>
              <a:t>ロールパッケージ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したロールパッケージファイルの管理が可能です。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ja-JP" altLang="en-US" sz="1400" b="1" dirty="0" smtClean="0"/>
              <a:t>変数ネスト管理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ロールパッケージ</a:t>
            </a:r>
            <a:r>
              <a:rPr lang="ja-JP" altLang="en-US" sz="1400" dirty="0"/>
              <a:t>にて定義されている多段変数のうち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繰返配</a:t>
            </a:r>
            <a:r>
              <a:rPr lang="ja-JP" altLang="en-US" sz="1400" dirty="0"/>
              <a:t>列されている変数配列の最大繰返数の管理が行えます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206194" y="2083976"/>
            <a:ext cx="1430799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196793" y="2770811"/>
            <a:ext cx="1440200" cy="3701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>
                <a:latin typeface="+mj-ea"/>
                <a:ea typeface="+mj-ea"/>
              </a:rPr>
              <a:t>Ansible</a:t>
            </a:r>
            <a:r>
              <a:rPr lang="ja-JP" altLang="en-US" sz="1800" b="1" dirty="0">
                <a:latin typeface="+mj-ea"/>
                <a:ea typeface="+mj-ea"/>
              </a:rPr>
              <a:t>のどのモジュールを使っても自動化できない場合に、手動作業を挟んでしまうと自動化のメリットが半減します</a:t>
            </a:r>
            <a:r>
              <a:rPr lang="ja-JP" altLang="en-US" sz="1800" b="1" dirty="0" smtClean="0">
                <a:latin typeface="+mj-ea"/>
                <a:ea typeface="+mj-ea"/>
              </a:rPr>
              <a:t>。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ja-JP" altLang="en-US" sz="1800" b="1" dirty="0" smtClean="0">
                <a:latin typeface="+mj-ea"/>
                <a:ea typeface="+mj-ea"/>
              </a:rPr>
              <a:t>そこ</a:t>
            </a:r>
            <a:r>
              <a:rPr lang="ja-JP" altLang="en-US" sz="1800" b="1" dirty="0">
                <a:latin typeface="+mj-ea"/>
                <a:ea typeface="+mj-ea"/>
              </a:rPr>
              <a:t>で、自動化を止めない最後の切り札として、</a:t>
            </a:r>
            <a:r>
              <a:rPr lang="en-US" altLang="ja-JP" sz="1800" b="1" dirty="0">
                <a:latin typeface="+mj-ea"/>
                <a:ea typeface="+mj-ea"/>
              </a:rPr>
              <a:t>ITA</a:t>
            </a:r>
            <a:r>
              <a:rPr lang="ja-JP" altLang="en-US" sz="1800" b="1" dirty="0">
                <a:latin typeface="+mj-ea"/>
                <a:ea typeface="+mj-ea"/>
              </a:rPr>
              <a:t>では</a:t>
            </a:r>
            <a:r>
              <a:rPr lang="en-US" altLang="ja-JP" sz="1800" b="1" dirty="0">
                <a:latin typeface="+mj-ea"/>
                <a:ea typeface="+mj-ea"/>
              </a:rPr>
              <a:t>Pioneer</a:t>
            </a:r>
            <a:r>
              <a:rPr lang="ja-JP" altLang="en-US" sz="1800" b="1" dirty="0">
                <a:latin typeface="+mj-ea"/>
                <a:ea typeface="+mj-ea"/>
              </a:rPr>
              <a:t>モードをご用意しています。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50362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自動化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を止めない最後の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切り札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-Pioneer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18" name="Picture 2" descr="Pioneerモー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6" y="3240321"/>
            <a:ext cx="8640000" cy="256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hlinkClick r:id="rId2" action="ppaction://hlinksldjump"/>
              </a:rPr>
              <a:t>はじめに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 smtClean="0">
                <a:hlinkClick r:id="rId3" action="ppaction://hlinksldjump"/>
              </a:rPr>
              <a:t>Ansible</a:t>
            </a:r>
            <a:r>
              <a:rPr lang="ja-JP" altLang="en-US" dirty="0">
                <a:hlinkClick r:id="rId3" action="ppaction://hlinksldjump"/>
              </a:rPr>
              <a:t> </a:t>
            </a:r>
            <a:r>
              <a:rPr lang="en-US" altLang="ja-JP" dirty="0" smtClean="0">
                <a:hlinkClick r:id="rId3" action="ppaction://hlinksldjump"/>
              </a:rPr>
              <a:t>Driver</a:t>
            </a:r>
            <a:r>
              <a:rPr lang="ja-JP" altLang="en-US" dirty="0" smtClean="0">
                <a:hlinkClick r:id="rId3" action="ppaction://hlinksldjump"/>
              </a:rPr>
              <a:t>とは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err="1">
                <a:hlinkClick r:id="rId4" action="ppaction://hlinksldjump"/>
              </a:rPr>
              <a:t>Ansible</a:t>
            </a:r>
            <a:r>
              <a:rPr lang="en-US" altLang="ja-JP" sz="1600" dirty="0">
                <a:hlinkClick r:id="rId4" action="ppaction://hlinksldjump"/>
              </a:rPr>
              <a:t> Tower</a:t>
            </a:r>
            <a:r>
              <a:rPr lang="ja-JP" altLang="en-US" sz="1600" dirty="0">
                <a:hlinkClick r:id="rId4" action="ppaction://hlinksldjump"/>
              </a:rPr>
              <a:t>との</a:t>
            </a:r>
            <a:r>
              <a:rPr lang="ja-JP" altLang="en-US" sz="1600" dirty="0" smtClean="0">
                <a:hlinkClick r:id="rId4" action="ppaction://hlinksldjump"/>
              </a:rPr>
              <a:t>連携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>
                <a:hlinkClick r:id="rId5" action="ppaction://hlinksldjump"/>
              </a:rPr>
              <a:t>3</a:t>
            </a:r>
            <a:r>
              <a:rPr lang="ja-JP" altLang="en-US" sz="1600" dirty="0" err="1">
                <a:hlinkClick r:id="rId5" action="ppaction://hlinksldjump"/>
              </a:rPr>
              <a:t>つの</a:t>
            </a:r>
            <a:r>
              <a:rPr lang="ja-JP" altLang="en-US" sz="1600" dirty="0">
                <a:hlinkClick r:id="rId5" action="ppaction://hlinksldjump"/>
              </a:rPr>
              <a:t>モードの</a:t>
            </a:r>
            <a:r>
              <a:rPr lang="ja-JP" altLang="en-US" sz="1600" dirty="0" smtClean="0">
                <a:hlinkClick r:id="rId5" action="ppaction://hlinksldjump"/>
              </a:rPr>
              <a:t>説明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hlinkClick r:id="rId6" action="ppaction://hlinksldjump"/>
              </a:rPr>
              <a:t>各モードの</a:t>
            </a:r>
            <a:r>
              <a:rPr lang="ja-JP" altLang="en-US" sz="1600" dirty="0" smtClean="0">
                <a:hlinkClick r:id="rId6" action="ppaction://hlinksldjump"/>
              </a:rPr>
              <a:t>特徴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7" action="ppaction://hlinksldjump"/>
              </a:rPr>
              <a:t>Legacy</a:t>
            </a:r>
            <a:r>
              <a:rPr lang="ja-JP" altLang="en-US" sz="1600" dirty="0" smtClean="0">
                <a:hlinkClick r:id="rId7" action="ppaction://hlinksldjump"/>
              </a:rPr>
              <a:t>モード</a:t>
            </a:r>
            <a:endParaRPr lang="en-US" altLang="ja-JP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>
                <a:hlinkClick r:id="rId8" action="ppaction://hlinksldjump"/>
              </a:rPr>
              <a:t>LegacyRole</a:t>
            </a:r>
            <a:r>
              <a:rPr lang="ja-JP" altLang="en-US" sz="1600" dirty="0" smtClean="0">
                <a:hlinkClick r:id="rId8" action="ppaction://hlinksldjump"/>
              </a:rPr>
              <a:t>モード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9" action="ppaction://hlinksldjump"/>
              </a:rPr>
              <a:t>Pioneer</a:t>
            </a:r>
            <a:r>
              <a:rPr lang="ja-JP" altLang="en-US" sz="1600" dirty="0">
                <a:hlinkClick r:id="rId9" action="ppaction://hlinksldjump"/>
              </a:rPr>
              <a:t>モード</a:t>
            </a:r>
            <a:endParaRPr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では直接実行する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から</a:t>
            </a:r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モジュール</a:t>
            </a:r>
            <a:r>
              <a:rPr lang="en-US" altLang="ja-JP" sz="1800" kern="0" dirty="0" smtClean="0"/>
              <a:t>(ITA</a:t>
            </a:r>
            <a:r>
              <a:rPr lang="ja-JP" altLang="en-US" sz="1800" kern="0" dirty="0" smtClean="0"/>
              <a:t>独自モジュール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を使って対話ファイル</a:t>
            </a:r>
            <a:r>
              <a:rPr lang="en-US" altLang="ja-JP" sz="1800" kern="0" dirty="0" smtClean="0"/>
              <a:t>(</a:t>
            </a:r>
            <a:r>
              <a:rPr lang="en-US" altLang="ja-JP" sz="1800" kern="0" dirty="0"/>
              <a:t>※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を順番で実行します。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sz="1800" kern="0" dirty="0" smtClean="0"/>
              <a:t>※</a:t>
            </a:r>
            <a:r>
              <a:rPr lang="ja-JP" altLang="en-US" sz="1600" kern="0" dirty="0" smtClean="0"/>
              <a:t>対話ファイルについては次スライドで説明。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3608785" y="2979012"/>
            <a:ext cx="24034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+mj-ea"/>
              </a:rPr>
              <a:t>直接実行する</a:t>
            </a:r>
            <a:r>
              <a:rPr lang="en-US" altLang="ja-JP" sz="1600" b="1" dirty="0" smtClean="0">
                <a:latin typeface="+mj-ea"/>
              </a:rPr>
              <a:t>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Exastro ITA</a:t>
            </a: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自動生成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/>
              <a:t>1</a:t>
            </a:r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　</a:t>
            </a:r>
            <a:r>
              <a:rPr lang="en-US" altLang="ja-JP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ログインパスワード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ログインユーザ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925011"/>
            <a:ext cx="6480000" cy="14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b="1" dirty="0" smtClean="0"/>
              <a:t>対話ファイル「テンプレート」</a:t>
            </a:r>
            <a:r>
              <a:rPr lang="ja-JP" altLang="en-US" b="1" dirty="0" smtClean="0"/>
              <a:t>記述例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対象のシステムにログインし、</a:t>
            </a:r>
            <a:r>
              <a:rPr lang="ja-JP" altLang="en-US" sz="1200" dirty="0"/>
              <a:t>変数</a:t>
            </a:r>
            <a:r>
              <a:rPr lang="ja-JP" altLang="en-US" sz="1200" dirty="0" smtClean="0"/>
              <a:t>にて指定したサービスのステータスを確認します。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確認したステータスが「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」の場合エラー終了処理を行います。ステータスが「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」以外の場合、プロンプトに「</a:t>
            </a:r>
            <a:r>
              <a:rPr lang="en-US" altLang="ja-JP" sz="1200" dirty="0" smtClean="0"/>
              <a:t>complete!</a:t>
            </a:r>
            <a:r>
              <a:rPr lang="ja-JP" altLang="en-US" sz="1200" dirty="0" smtClean="0"/>
              <a:t>」と出力します。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ja-JP" altLang="en-US" sz="1200" dirty="0" smtClean="0"/>
              <a:t>対話ファイル内「</a:t>
            </a:r>
            <a:r>
              <a:rPr lang="ja-JP" altLang="en-US" sz="1200" dirty="0" smtClean="0">
                <a:solidFill>
                  <a:srgbClr val="FF0000"/>
                </a:solidFill>
              </a:rPr>
              <a:t>赤字</a:t>
            </a:r>
            <a:r>
              <a:rPr lang="ja-JP" altLang="en-US" sz="1200" dirty="0" smtClean="0"/>
              <a:t>」はパラメータシートを参照する変数を表現しています。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62875" y="3612079"/>
            <a:ext cx="4320000" cy="1476000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繰り返し処理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分岐処理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/>
              <a:t>Ansible-Pioneer </a:t>
            </a:r>
            <a:r>
              <a:rPr lang="ja-JP" altLang="en-US" sz="1600"/>
              <a:t>では、ターゲットへの設定を対話形式で記述することができます。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/>
              <a:t>また単純な</a:t>
            </a:r>
            <a:r>
              <a:rPr lang="en-US" altLang="ja-JP" sz="1600"/>
              <a:t>expect</a:t>
            </a:r>
            <a:r>
              <a:rPr lang="ja-JP" altLang="en-US" sz="1600"/>
              <a:t>コマンドと比較して繰り返し、条件分岐を使えるなど、より高度な対話を表現することが可能です。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en-US" altLang="ja-JP" sz="1400"/>
              <a:t>※</a:t>
            </a:r>
            <a:r>
              <a:rPr lang="ja-JP" altLang="en-US" sz="1400"/>
              <a:t>対話ファイルの詳細はこちらの</a:t>
            </a:r>
            <a:r>
              <a:rPr lang="ja-JP" altLang="en-US" sz="1400" smtClean="0">
                <a:hlinkClick r:id="rId2"/>
              </a:rPr>
              <a:t>マニュアル</a:t>
            </a:r>
            <a:r>
              <a:rPr lang="ja-JP" altLang="en-US" sz="1400" smtClean="0"/>
              <a:t>を参照</a:t>
            </a:r>
            <a:r>
              <a:rPr lang="ja-JP" altLang="en-US" sz="1600"/>
              <a:t>してください。</a:t>
            </a:r>
            <a:endParaRPr lang="en-US" altLang="ja-JP" sz="160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5.3</a:t>
            </a:r>
            <a:r>
              <a:rPr lang="ja-JP" altLang="en-US"/>
              <a:t>　</a:t>
            </a:r>
            <a:r>
              <a:rPr lang="en-US" altLang="ja-JP"/>
              <a:t>Ansible-Pioneer</a:t>
            </a:r>
            <a:r>
              <a:rPr lang="ja-JP" altLang="en-US"/>
              <a:t>モード　</a:t>
            </a:r>
            <a:r>
              <a:rPr lang="en-US" altLang="ja-JP" smtClean="0"/>
              <a:t>(4/5)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smtClean="0"/>
              <a:t>Pioneer</a:t>
            </a:r>
            <a:r>
              <a:rPr kumimoji="1" lang="ja-JP" altLang="en-US" sz="1600" smtClean="0"/>
              <a:t>では、「</a:t>
            </a: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種別」と「対話種別」を設定することで、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間の差異を意識しない作業実行が可能です。</a:t>
            </a:r>
            <a:endParaRPr kumimoji="1"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smtClean="0"/>
              <a:t>OS</a:t>
            </a:r>
            <a:r>
              <a:rPr lang="ja-JP" altLang="en-US" sz="1600" b="1" smtClean="0"/>
              <a:t>種別</a:t>
            </a:r>
            <a:r>
              <a:rPr lang="en-US" altLang="ja-JP" sz="1600" smtClean="0"/>
              <a:t>…</a:t>
            </a:r>
            <a:r>
              <a:rPr lang="ja-JP" altLang="en-US" sz="1600" u="sng" smtClean="0"/>
              <a:t>対話ファイル</a:t>
            </a:r>
            <a:r>
              <a:rPr lang="ja-JP" altLang="en-US" sz="1600" smtClean="0"/>
              <a:t>と</a:t>
            </a:r>
            <a:r>
              <a:rPr lang="ja-JP" altLang="en-US" sz="1600" u="sng" smtClean="0"/>
              <a:t>対象機器</a:t>
            </a:r>
            <a:r>
              <a:rPr lang="ja-JP" altLang="en-US" sz="1600"/>
              <a:t>へ</a:t>
            </a:r>
            <a:r>
              <a:rPr lang="ja-JP" altLang="en-US" sz="1600" smtClean="0"/>
              <a:t>設定する。実行する対話ファイルの選択に用いる。</a:t>
            </a:r>
            <a:endParaRPr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600" b="1" smtClean="0"/>
              <a:t>対話種別</a:t>
            </a:r>
            <a:r>
              <a:rPr kumimoji="1" lang="en-US" altLang="ja-JP" sz="1600" smtClean="0"/>
              <a:t>…</a:t>
            </a:r>
            <a:r>
              <a:rPr kumimoji="1" lang="ja-JP" altLang="en-US" sz="1600" smtClean="0"/>
              <a:t> 同一目的の対話ファイル</a:t>
            </a:r>
            <a:r>
              <a:rPr lang="ja-JP" altLang="en-US" sz="1600" smtClean="0"/>
              <a:t>と紐づく</a:t>
            </a:r>
            <a:r>
              <a:rPr kumimoji="1" lang="ja-JP" altLang="en-US" sz="1600" smtClean="0"/>
              <a:t>。</a:t>
            </a:r>
            <a:endParaRPr kumimoji="1" lang="ja-JP" altLang="en-US" sz="1600"/>
          </a:p>
        </p:txBody>
      </p:sp>
      <p:sp>
        <p:nvSpPr>
          <p:cNvPr id="9" name="角丸四角形 8"/>
          <p:cNvSpPr/>
          <p:nvPr/>
        </p:nvSpPr>
        <p:spPr bwMode="auto">
          <a:xfrm>
            <a:off x="742430" y="326439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（ロードバランサに実サーバを登録する）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829965" y="336332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A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BigIP</a:t>
            </a:r>
          </a:p>
          <a:p>
            <a:r>
              <a:rPr lang="en-US" altLang="ja-JP" sz="800" smtClean="0"/>
              <a:t>  - </a:t>
            </a:r>
            <a:r>
              <a:rPr lang="en-US" altLang="ja-JP" sz="800"/>
              <a:t>command: </a:t>
            </a:r>
            <a:r>
              <a:rPr lang="en-US" altLang="ja-JP" sz="800" smtClean="0"/>
              <a:t>‘create </a:t>
            </a:r>
            <a:r>
              <a:rPr lang="en-US" altLang="ja-JP" sz="800"/>
              <a:t>/ ltm </a:t>
            </a:r>
            <a:r>
              <a:rPr lang="en-US" altLang="ja-JP" sz="800" smtClean="0"/>
              <a:t>node {{VAR_host_ip}} up’</a:t>
            </a:r>
            <a:endParaRPr lang="en-US" altLang="ja-JP" sz="800"/>
          </a:p>
          <a:p>
            <a:r>
              <a:rPr lang="en-US" altLang="ja-JP" sz="800"/>
              <a:t>  </a:t>
            </a:r>
            <a:r>
              <a:rPr lang="en-US" altLang="ja-JP" sz="800" smtClean="0"/>
              <a:t>  prompt</a:t>
            </a:r>
            <a:r>
              <a:rPr lang="en-US" altLang="ja-JP" sz="800"/>
              <a:t>: ‘(tmos)’</a:t>
            </a:r>
          </a:p>
          <a:p>
            <a:endParaRPr lang="en-US" altLang="ja-JP" sz="1200" u="sng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82370" y="2443720"/>
            <a:ext cx="747959" cy="10580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82370" y="3294927"/>
            <a:ext cx="747959" cy="2067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82370" y="3501722"/>
            <a:ext cx="747959" cy="58868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260180" cy="24463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51566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6147022"/>
            <a:ext cx="4572723" cy="450418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ターゲット機器の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種別に従った対話ファイルを実行するため</a:t>
            </a: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ja-JP" sz="1200" b="1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200" b="1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ユーザは対象機器の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を意識する必要がない。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B</a:t>
            </a:r>
            <a:r>
              <a:rPr lang="en-US" altLang="ja-JP" sz="1200"/>
              <a:t> </a:t>
            </a:r>
            <a:r>
              <a:rPr lang="en-US" altLang="ja-JP" sz="1200" smtClean="0"/>
              <a:t>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200" b="1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‘{{ __loginhostname__ }}/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Admin(config)’</a:t>
            </a:r>
            <a:endParaRPr lang="en-US" altLang="ja-JP" sz="8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  exec: ‘rserver </a:t>
            </a:r>
            <a:r>
              <a:rPr lang="en-US" altLang="ja-JP" sz="800"/>
              <a:t>{{ </a:t>
            </a:r>
            <a:r>
              <a:rPr lang="en-US" altLang="ja-JP" sz="800" smtClean="0"/>
              <a:t>VAR_group_name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‘ip address </a:t>
            </a:r>
            <a:r>
              <a:rPr lang="en-US" altLang="ja-JP" sz="800"/>
              <a:t>{{ </a:t>
            </a:r>
            <a:r>
              <a:rPr lang="en-US" altLang="ja-JP" sz="800" smtClean="0"/>
              <a:t>VAR_host_ip </a:t>
            </a:r>
            <a:r>
              <a:rPr lang="en-US" altLang="ja-JP" sz="800"/>
              <a:t>}}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{{ __loginhostname__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/Admin(config-rserver-host)’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C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smtClean="0"/>
              <a:t>  - command: ‘slb server {{ VAR_server_name}} {{</a:t>
            </a:r>
            <a:r>
              <a:rPr lang="en-US" altLang="ja-JP" sz="800"/>
              <a:t>VAR_host_ip}}</a:t>
            </a:r>
            <a:r>
              <a:rPr lang="en-US" altLang="ja-JP" sz="800" smtClean="0"/>
              <a:t>’</a:t>
            </a:r>
          </a:p>
          <a:p>
            <a:r>
              <a:rPr lang="en-US" altLang="ja-JP" sz="800" smtClean="0"/>
              <a:t>    prompt: ‘(config)#’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設定</a:t>
            </a:r>
            <a:r>
              <a:rPr lang="ja-JP" altLang="en-US"/>
              <a:t>時</a:t>
            </a:r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実行時</a:t>
            </a:r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 bwMode="auto">
          <a:xfrm>
            <a:off x="719146" y="543721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</a:t>
            </a:r>
            <a:r>
              <a:rPr lang="ja-JP" altLang="en-US" sz="800">
                <a:latin typeface="+mn-ea"/>
              </a:rPr>
              <a:t>に実サーバを登録</a:t>
            </a:r>
            <a:r>
              <a:rPr lang="ja-JP" altLang="en-US" sz="800" smtClean="0">
                <a:latin typeface="+mn-ea"/>
              </a:rPr>
              <a:t>する</a:t>
            </a:r>
            <a:r>
              <a:rPr lang="en-US" altLang="ja-JP" sz="800" smtClean="0">
                <a:latin typeface="+mn-ea"/>
              </a:rPr>
              <a:t>)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BigIP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A1</a:t>
            </a:r>
            <a:r>
              <a:rPr lang="en-US" altLang="ja-JP" sz="1000">
                <a:solidFill>
                  <a:srgbClr val="FF0000"/>
                </a:solidFill>
              </a:rPr>
              <a:t>0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Cisco</a:t>
            </a:r>
            <a:r>
              <a:rPr lang="ja-JP" altLang="en-US" sz="1000" smtClean="0">
                <a:solidFill>
                  <a:srgbClr val="FF0000"/>
                </a:solidFill>
              </a:rPr>
              <a:t> </a:t>
            </a:r>
            <a:r>
              <a:rPr lang="en-US" altLang="ja-JP" sz="1000" smtClean="0">
                <a:solidFill>
                  <a:srgbClr val="FF0000"/>
                </a:solidFill>
              </a:rPr>
              <a:t>ACE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90" y="835963"/>
            <a:ext cx="2790825" cy="53721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pPr marL="0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 smtClean="0"/>
              <a:t>対話種別リスト</a:t>
            </a:r>
            <a:endParaRPr lang="en-US" altLang="ja-JP" sz="1400" b="1" dirty="0" smtClean="0"/>
          </a:p>
          <a:p>
            <a:pPr marL="180000" lvl="1" indent="0">
              <a:buNone/>
            </a:pPr>
            <a:r>
              <a:rPr lang="ja-JP" altLang="en-US" sz="1400" dirty="0" smtClean="0"/>
              <a:t>対話種別をメンテナンス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閲覧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登録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更新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廃止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できます。</a:t>
            </a: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/>
              <a:t>OS</a:t>
            </a:r>
            <a:r>
              <a:rPr lang="ja-JP" altLang="en-US" sz="1400" b="1" dirty="0"/>
              <a:t>種別マスタ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/>
              <a:t>OS</a:t>
            </a:r>
            <a:r>
              <a:rPr lang="ja-JP" altLang="en-US" sz="1400" dirty="0"/>
              <a:t>種別をメンテナンス</a:t>
            </a:r>
            <a:r>
              <a:rPr lang="en-US" altLang="ja-JP" sz="1400" dirty="0"/>
              <a:t>(</a:t>
            </a:r>
            <a:r>
              <a:rPr lang="ja-JP" altLang="en-US" sz="1400" dirty="0"/>
              <a:t>閲覧</a:t>
            </a:r>
            <a:r>
              <a:rPr lang="en-US" altLang="ja-JP" sz="1400" dirty="0"/>
              <a:t>/</a:t>
            </a:r>
            <a:r>
              <a:rPr lang="ja-JP" altLang="en-US" sz="1400" dirty="0"/>
              <a:t>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en-US" altLang="ja-JP" sz="1400" dirty="0"/>
              <a:t>)</a:t>
            </a:r>
            <a:r>
              <a:rPr lang="ja-JP" altLang="en-US" sz="1400" dirty="0"/>
              <a:t>できます。 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dirty="0" smtClean="0"/>
              <a:t>対話</a:t>
            </a:r>
            <a:r>
              <a:rPr lang="ja-JP" altLang="en-US" sz="1400" b="1" dirty="0"/>
              <a:t>ファイル</a:t>
            </a:r>
            <a:r>
              <a:rPr lang="ja-JP" altLang="en-US" sz="1400" b="1" dirty="0" smtClean="0"/>
              <a:t>素材集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O</a:t>
            </a:r>
            <a:r>
              <a:rPr lang="en-US" altLang="ja-JP" sz="1400" dirty="0"/>
              <a:t>S</a:t>
            </a:r>
            <a:r>
              <a:rPr lang="ja-JP" altLang="en-US" sz="1400" dirty="0" smtClean="0"/>
              <a:t>種別</a:t>
            </a:r>
            <a:r>
              <a:rPr lang="ja-JP" altLang="en-US" sz="1400" dirty="0"/>
              <a:t>ごとの対話ファイルの管理が可能です</a:t>
            </a:r>
            <a:r>
              <a:rPr lang="ja-JP" altLang="en-US" sz="1400" dirty="0" smtClean="0"/>
              <a:t>。</a:t>
            </a:r>
            <a:endParaRPr lang="en-US" altLang="ja-JP" sz="1000" b="1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940190" y="1988800"/>
            <a:ext cx="1716257" cy="12241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5" y="2252300"/>
            <a:ext cx="8345677" cy="40789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 smtClean="0"/>
              <a:t>メインメニュー</a:t>
            </a:r>
            <a:endParaRPr lang="en-US" altLang="ja-JP" sz="1600" b="1" dirty="0" smtClean="0"/>
          </a:p>
          <a:p>
            <a:pPr lvl="1"/>
            <a:r>
              <a:rPr lang="ja-JP" altLang="en-US" dirty="0" smtClean="0"/>
              <a:t>本書では</a:t>
            </a:r>
            <a:r>
              <a:rPr lang="ja-JP" altLang="en-US" dirty="0"/>
              <a:t>、メニューグループ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b="1" dirty="0" err="1"/>
              <a:t>Ansible</a:t>
            </a:r>
            <a:r>
              <a:rPr lang="en-US" altLang="ja-JP" b="1" dirty="0"/>
              <a:t>-Legacy</a:t>
            </a:r>
            <a:r>
              <a:rPr lang="ja-JP" altLang="en-US" dirty="0"/>
              <a:t>」 </a:t>
            </a:r>
            <a:r>
              <a:rPr lang="ja-JP" altLang="en-US" dirty="0" smtClean="0"/>
              <a:t>「</a:t>
            </a:r>
            <a:r>
              <a:rPr lang="en-US" altLang="ja-JP" b="1" dirty="0" err="1" smtClean="0"/>
              <a:t>Ansible-LegacyRole</a:t>
            </a:r>
            <a:r>
              <a:rPr lang="ja-JP" altLang="en-US" dirty="0" smtClean="0"/>
              <a:t>」「</a:t>
            </a:r>
            <a:r>
              <a:rPr lang="en-US" altLang="ja-JP" b="1" dirty="0" err="1" smtClean="0"/>
              <a:t>Ansible</a:t>
            </a:r>
            <a:r>
              <a:rPr lang="en-US" altLang="ja-JP" b="1" dirty="0" smtClean="0"/>
              <a:t>-Pioneer</a:t>
            </a:r>
            <a:r>
              <a:rPr lang="ja-JP" altLang="en-US" dirty="0" smtClean="0"/>
              <a:t>」について、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概念、機能説明を目的として</a:t>
            </a:r>
            <a:r>
              <a:rPr lang="ja-JP" altLang="en-US" dirty="0"/>
              <a:t>おります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1"/>
            <a:r>
              <a:rPr lang="ja-JP" altLang="en-US" dirty="0" smtClean="0"/>
              <a:t>実習編では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の画面を用いて説明しておりますので合わせて</a:t>
            </a:r>
            <a:r>
              <a:rPr lang="ja-JP" altLang="en-US" dirty="0"/>
              <a:t>ご覧</a:t>
            </a:r>
            <a:r>
              <a:rPr lang="ja-JP" altLang="en-US" dirty="0" smtClean="0"/>
              <a:t>ください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168040" y="3838275"/>
            <a:ext cx="1692000" cy="6708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591800" y="3838275"/>
            <a:ext cx="540000" cy="670875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2627730" y="5224224"/>
            <a:ext cx="2938130" cy="720100"/>
          </a:xfrm>
          <a:prstGeom prst="wedgeRoundRectCallout">
            <a:avLst>
              <a:gd name="adj1" fmla="val -3153"/>
              <a:gd name="adj2" fmla="val -146474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本資料では上記</a:t>
            </a:r>
            <a:r>
              <a:rPr kumimoji="1" lang="en-US" altLang="ja-JP" sz="1200" dirty="0" smtClean="0">
                <a:latin typeface="+mn-ea"/>
              </a:rPr>
              <a:t>3</a:t>
            </a:r>
            <a:r>
              <a:rPr kumimoji="1" lang="ja-JP" altLang="en-US" sz="1200" dirty="0" err="1" smtClean="0">
                <a:latin typeface="+mn-ea"/>
              </a:rPr>
              <a:t>つの</a:t>
            </a:r>
            <a:r>
              <a:rPr kumimoji="1" lang="ja-JP" altLang="en-US" sz="1200" dirty="0" smtClean="0">
                <a:latin typeface="+mn-ea"/>
              </a:rPr>
              <a:t>メニューグループ</a:t>
            </a:r>
            <a:r>
              <a:rPr kumimoji="1" lang="en-US" altLang="ja-JP" sz="1200" dirty="0" smtClean="0">
                <a:latin typeface="+mn-ea"/>
              </a:rPr>
              <a:t/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ja-JP" altLang="en-US" sz="1200" dirty="0" smtClean="0">
                <a:latin typeface="+mn-ea"/>
              </a:rPr>
              <a:t>についての説明を主に行っております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140955" y="4437140"/>
            <a:ext cx="2395957" cy="2311094"/>
          </a:xfrm>
          <a:prstGeom prst="wedgeRoundRectCallout">
            <a:avLst>
              <a:gd name="adj1" fmla="val 51274"/>
              <a:gd name="adj2" fmla="val -6179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「</a:t>
            </a:r>
            <a:r>
              <a:rPr kumimoji="1" lang="en-US" altLang="ja-JP" sz="1200" dirty="0" err="1" smtClean="0">
                <a:latin typeface="+mn-ea"/>
              </a:rPr>
              <a:t>Ansible</a:t>
            </a:r>
            <a:r>
              <a:rPr kumimoji="1" lang="ja-JP" altLang="en-US" sz="1200" dirty="0" smtClean="0">
                <a:latin typeface="+mn-ea"/>
              </a:rPr>
              <a:t>共通」では</a:t>
            </a:r>
            <a:r>
              <a:rPr lang="en-US" altLang="ja-JP" sz="1200" dirty="0" err="1" smtClean="0">
                <a:latin typeface="+mn-ea"/>
              </a:rPr>
              <a:t>A</a:t>
            </a:r>
            <a:r>
              <a:rPr kumimoji="1" lang="en-US" altLang="ja-JP" sz="1200" dirty="0" err="1" smtClean="0">
                <a:latin typeface="+mn-ea"/>
              </a:rPr>
              <a:t>nsible</a:t>
            </a:r>
            <a:r>
              <a:rPr kumimoji="1" lang="ja-JP" altLang="en-US" sz="1200" dirty="0" smtClean="0">
                <a:latin typeface="+mn-ea"/>
              </a:rPr>
              <a:t>系メニューにて使用される下記メニューを管理しています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latin typeface="+mn-ea"/>
              </a:rPr>
              <a:t>インターフェース情報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 smtClean="0">
                <a:latin typeface="+mn-ea"/>
              </a:rPr>
              <a:t>Ansible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Tower</a:t>
            </a:r>
            <a:r>
              <a:rPr lang="ja-JP" altLang="en-US" sz="1200" dirty="0" smtClean="0">
                <a:latin typeface="+mn-ea"/>
              </a:rPr>
              <a:t>ホスト一覧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グローバル変数管理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ファイル管理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テンプレート管理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収集インターフェース情報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latin typeface="+mn-ea"/>
              </a:rPr>
              <a:t>収集項目値管理</a:t>
            </a:r>
            <a:endParaRPr kumimoji="1"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err="1"/>
              <a:t>Ansible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とは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00820" y="1988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2B62"/>
                </a:solidFill>
              </a:rPr>
              <a:t>システム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79586"/>
            <a:ext cx="8640000" cy="684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 Driver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は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が一元管理するシステムパラメータ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と</a:t>
            </a:r>
            <a:endParaRPr lang="en-US" altLang="ja-JP" b="1" dirty="0" smtClean="0">
              <a:solidFill>
                <a:srgbClr val="FFFFFF"/>
              </a:solidFill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IaC</a:t>
            </a:r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(Playbook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等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)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の変数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を紐づけて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、</a:t>
            </a:r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に連携実行させることが可能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です</a:t>
            </a:r>
            <a:endParaRPr lang="ja-JP" altLang="en-US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を経由するメリットについては</a:t>
            </a:r>
            <a:r>
              <a:rPr lang="ja-JP" altLang="en-US" sz="1600" dirty="0" smtClean="0"/>
              <a:t>、「</a:t>
            </a:r>
            <a:r>
              <a:rPr lang="en-US" altLang="ja-JP" sz="1600" dirty="0" smtClean="0"/>
              <a:t>3.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との連携」に</a:t>
            </a:r>
            <a:r>
              <a:rPr lang="ja-JP" altLang="en-US" sz="1600" dirty="0" smtClean="0"/>
              <a:t>記載します。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19185" y="2257690"/>
            <a:ext cx="133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</a:p>
          <a:p>
            <a:pPr algn="ctr"/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/Conductor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>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部品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対話ファイル</a:t>
              </a:r>
            </a:p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(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独自</a:t>
              </a:r>
              <a:r>
                <a:rPr lang="en-US" altLang="ja-JP" sz="1100" b="1" dirty="0" err="1">
                  <a:solidFill>
                    <a:schemeClr val="accent6"/>
                  </a:solidFill>
                </a:rPr>
                <a:t>IaC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パッケージファイル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68540" y="4510985"/>
            <a:ext cx="904547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システム</a:t>
            </a:r>
            <a:br>
              <a:rPr lang="ja-JP" altLang="en-US" sz="1100" b="1" dirty="0">
                <a:solidFill>
                  <a:schemeClr val="accent6"/>
                </a:solidFill>
              </a:rPr>
            </a:br>
            <a:r>
              <a:rPr lang="ja-JP" altLang="en-US" sz="1100" b="1" dirty="0">
                <a:solidFill>
                  <a:schemeClr val="accent6"/>
                </a:solidFill>
              </a:rPr>
              <a:t>パラメータ</a:t>
            </a: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</a:t>
            </a:r>
            <a:r>
              <a:rPr lang="ja-JP" altLang="en-US" sz="1600" dirty="0"/>
              <a:t>は設定データを蓄積</a:t>
            </a:r>
            <a:r>
              <a:rPr lang="en-US" altLang="ja-JP" sz="1600" dirty="0"/>
              <a:t>/</a:t>
            </a:r>
            <a:r>
              <a:rPr lang="ja-JP" altLang="en-US" sz="1600" dirty="0"/>
              <a:t>管理し、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が実行するために</a:t>
            </a:r>
            <a:r>
              <a:rPr lang="ja-JP" altLang="en-US" sz="1600"/>
              <a:t>必要</a:t>
            </a:r>
            <a:r>
              <a:rPr lang="ja-JP" altLang="en-US" sz="1600" smtClean="0"/>
              <a:t>な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ディレクトリ</a:t>
            </a:r>
            <a:r>
              <a:rPr lang="ja-JP" altLang="en-US" sz="1600" dirty="0" smtClean="0"/>
              <a:t>、コンフィグファイル</a:t>
            </a:r>
            <a:r>
              <a:rPr lang="ja-JP" altLang="en-US" sz="1600" dirty="0"/>
              <a:t>を生成</a:t>
            </a:r>
            <a:r>
              <a:rPr lang="ja-JP" altLang="en-US" sz="1600" dirty="0" smtClean="0"/>
              <a:t>します。</a:t>
            </a:r>
            <a:endParaRPr lang="ja-JP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/>
              <a:t>AnsibleTower</a:t>
            </a:r>
            <a:r>
              <a:rPr lang="ja-JP" altLang="en-US" sz="1600" dirty="0"/>
              <a:t>はクラスタ間通信をセキュアに、そして異なるバージョンの</a:t>
            </a:r>
            <a:r>
              <a:rPr lang="en-US" altLang="ja-JP" sz="1600" dirty="0" err="1"/>
              <a:t>AnsibleEngine</a:t>
            </a:r>
            <a:r>
              <a:rPr lang="ja-JP" altLang="en-US" sz="1600" dirty="0"/>
              <a:t>をコントロール</a:t>
            </a:r>
            <a:r>
              <a:rPr lang="ja-JP" altLang="en-US" sz="1600" dirty="0" smtClean="0"/>
              <a:t>します。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それぞれ</a:t>
            </a:r>
            <a:r>
              <a:rPr lang="ja-JP" altLang="en-US" sz="1600" dirty="0"/>
              <a:t>の特徴を組み合わせた、</a:t>
            </a:r>
            <a:r>
              <a:rPr lang="en-US" altLang="ja-JP" sz="1600" dirty="0"/>
              <a:t>IT Automation + </a:t>
            </a:r>
            <a:r>
              <a:rPr lang="en-US" altLang="ja-JP" sz="1600" dirty="0" err="1"/>
              <a:t>AnsibleTower</a:t>
            </a:r>
            <a:r>
              <a:rPr lang="en-US" altLang="ja-JP" sz="1600" dirty="0"/>
              <a:t> + </a:t>
            </a:r>
            <a:r>
              <a:rPr lang="en-US" altLang="ja-JP" sz="1600" err="1"/>
              <a:t>AnsibleEngine</a:t>
            </a:r>
            <a:r>
              <a:rPr lang="en-US" altLang="ja-JP" sz="1600"/>
              <a:t> </a:t>
            </a:r>
            <a:r>
              <a:rPr lang="ja-JP" altLang="en-US" sz="1600" smtClean="0"/>
              <a:t>で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構成</a:t>
            </a:r>
            <a:r>
              <a:rPr lang="ja-JP" altLang="en-US" sz="1600" dirty="0"/>
              <a:t>された自動構築システムで作業の効率化・省力化が実現</a:t>
            </a:r>
            <a:r>
              <a:rPr lang="ja-JP" altLang="en-US" sz="1600" dirty="0" smtClean="0"/>
              <a:t>できます。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 smtClean="0"/>
              <a:t>　</a:t>
            </a:r>
            <a:r>
              <a:rPr lang="en-US" altLang="ja-JP" kern="0" dirty="0" err="1" smtClean="0"/>
              <a:t>Ansible</a:t>
            </a:r>
            <a:r>
              <a:rPr lang="en-US" altLang="ja-JP" kern="0" dirty="0" smtClean="0"/>
              <a:t> </a:t>
            </a:r>
            <a:r>
              <a:rPr lang="en-US" altLang="ja-JP" kern="0" dirty="0"/>
              <a:t>Tower</a:t>
            </a:r>
            <a:r>
              <a:rPr lang="ja-JP" altLang="en-US" kern="0" dirty="0"/>
              <a:t>との連携</a:t>
            </a:r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" y="2452066"/>
            <a:ext cx="8135787" cy="40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err="1"/>
              <a:t>つの</a:t>
            </a:r>
            <a:r>
              <a:rPr lang="ja-JP" altLang="en-US" dirty="0" smtClean="0"/>
              <a:t>モードの説明</a:t>
            </a:r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788911"/>
            <a:ext cx="8640000" cy="432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は用途に応じて特徴のある</a:t>
            </a:r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3</a:t>
            </a:r>
            <a:r>
              <a:rPr lang="ja-JP" altLang="en-US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つのモードを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用意しています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09171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</a:t>
                      </a:r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の再利用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作成した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をモジュール化し、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Exastro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内で再利用可能出来ること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ノウハウの活用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が提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供する機能を数多く活用でき、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また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-galaxy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等で公開されている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PlaybookRole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を利用できること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適用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範囲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自動化できる作業手順のバリエーションのこと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59214" y="3690426"/>
            <a:ext cx="4320000" cy="864000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</a:t>
            </a:r>
            <a:r>
              <a:rPr lang="ja-JP" altLang="en-US" sz="1100" b="1" dirty="0" smtClean="0"/>
              <a:t>凡例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-Legacy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Ansible-LegacyRole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-Pioneer</a:t>
            </a:r>
            <a:br>
              <a:rPr lang="en-US" altLang="ja-JP" sz="1600" dirty="0" smtClean="0"/>
            </a:br>
            <a:r>
              <a:rPr lang="ja-JP" altLang="en-US" sz="1600" dirty="0" smtClean="0"/>
              <a:t>それぞれの特徴の比較を</a:t>
            </a:r>
            <a:r>
              <a:rPr lang="ja-JP" altLang="en-US" sz="1600" dirty="0"/>
              <a:t>以下</a:t>
            </a:r>
            <a:r>
              <a:rPr lang="ja-JP" altLang="en-US" sz="1600" dirty="0" smtClean="0"/>
              <a:t>に指します。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800" kern="0" dirty="0" err="1" smtClean="0"/>
                <a:t>IaC</a:t>
              </a:r>
              <a:r>
                <a:rPr lang="ja-JP" altLang="en-US" sz="1800" kern="0" dirty="0" smtClean="0"/>
                <a:t>の再利用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</a:t>
              </a:r>
              <a:r>
                <a:rPr lang="ja-JP" altLang="en-US" sz="1800" kern="0" dirty="0" smtClean="0"/>
                <a:t>ノウハウの活用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Ansible-LegacyRole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◆適用</a:t>
              </a:r>
              <a:r>
                <a:rPr lang="ja-JP" altLang="en-US" sz="1800" kern="0" dirty="0" smtClean="0"/>
                <a:t>範囲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95498"/>
              </p:ext>
            </p:extLst>
          </p:nvPr>
        </p:nvGraphicFramePr>
        <p:xfrm>
          <a:off x="907537" y="3727338"/>
          <a:ext cx="34553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79718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22893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機能として強みを持っている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機能として使用は可能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機能として適用は難しい</a:t>
                      </a: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他モードによる適用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err="1"/>
              <a:t>Ansible</a:t>
            </a:r>
            <a:r>
              <a:rPr lang="en-US" altLang="ja-JP" sz="1800" b="1" dirty="0"/>
              <a:t>-Legacy</a:t>
            </a:r>
            <a:r>
              <a:rPr lang="ja-JP" altLang="en-US" sz="1800" b="1" dirty="0" smtClean="0"/>
              <a:t>モードの最たる特徴は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のモジュール化による再利用です。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dirty="0" smtClean="0"/>
              <a:t>登録した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を再利用することで効率的なシステム構築が可能です</a:t>
            </a:r>
            <a:r>
              <a:rPr lang="ja-JP" altLang="en-US" sz="1800" b="1" dirty="0"/>
              <a:t>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89405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のベースにして醍醐味 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Legacy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4100" name="Picture 4" descr="モジュール管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366676"/>
            <a:ext cx="8640000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の関係を</a:t>
            </a:r>
            <a:r>
              <a:rPr lang="en-US" altLang="ja-JP" sz="1800" kern="0" dirty="0" smtClean="0"/>
              <a:t>2</a:t>
            </a:r>
            <a:r>
              <a:rPr lang="ja-JP" altLang="en-US" sz="1800" kern="0" dirty="0" smtClean="0"/>
              <a:t>階層で規定しています。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+mj-ea"/>
              </a:rPr>
              <a:t>playbook</a:t>
            </a:r>
            <a:r>
              <a:rPr lang="ja-JP" altLang="en-US" sz="1400" b="1" dirty="0">
                <a:latin typeface="+mj-ea"/>
              </a:rPr>
              <a:t>素材集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2078669" y="2706795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ITA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自動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2456</Words>
  <Application>Microsoft Office PowerPoint</Application>
  <PresentationFormat>画面に合わせる (4:3)</PresentationFormat>
  <Paragraphs>550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1.1　Ansible driverについて　X/X</vt:lpstr>
      <vt:lpstr>2.　Ansible Driverとは</vt:lpstr>
      <vt:lpstr>1.1　Ansible driverについて　X/X</vt:lpstr>
      <vt:lpstr>4.　3つのモードの説明</vt:lpstr>
      <vt:lpstr>5.　各モードの特徴 　5.1　Ansible-Legacyモード</vt:lpstr>
      <vt:lpstr>5.1　Ansible-Legacyモード　(1/5)</vt:lpstr>
      <vt:lpstr>5.1　Ansible-Legacyモード　(2/5)</vt:lpstr>
      <vt:lpstr>5.1　Ansible-Legacyモード　(3/5)</vt:lpstr>
      <vt:lpstr>5.1　Ansible-Legacyモード　(4/5)</vt:lpstr>
      <vt:lpstr>5.1　Ansible-Legacyモード　(5/5)</vt:lpstr>
      <vt:lpstr>5.　各モードの特徴 　5.2　Ansible-LegacyRoleモード</vt:lpstr>
      <vt:lpstr>5.2　Ansible-LegacyRoleモード　(1/4)</vt:lpstr>
      <vt:lpstr>5.2　Ansible-LegacyRoleモード　(2/4)</vt:lpstr>
      <vt:lpstr>5.2　Ansible-LegacyRoleモード　(3/4)</vt:lpstr>
      <vt:lpstr>5.2　Ansible-LegacyRoleモード　(4/4)</vt:lpstr>
      <vt:lpstr>5.　各モードの特徴 　5.3　Ansible-Pioneerモード</vt:lpstr>
      <vt:lpstr>5.3　Ansible-Pioneerモード　(1/5)</vt:lpstr>
      <vt:lpstr>5.3　Ansible-Pioneerモード　(2/5)</vt:lpstr>
      <vt:lpstr>5.3　Ansible-Pioneerモード　(3/5)</vt:lpstr>
      <vt:lpstr>5.3　Ansible-Pioneerモード　(4/5)</vt:lpstr>
      <vt:lpstr>5.3　Ansible-Pioneerモード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2021-09-06T05:35:39Z</dcterms:modified>
</cp:coreProperties>
</file>