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70"/>
  </p:notesMasterIdLst>
  <p:handoutMasterIdLst>
    <p:handoutMasterId r:id="rId71"/>
  </p:handoutMasterIdLst>
  <p:sldIdLst>
    <p:sldId id="262" r:id="rId3"/>
    <p:sldId id="507" r:id="rId4"/>
    <p:sldId id="708" r:id="rId5"/>
    <p:sldId id="710" r:id="rId6"/>
    <p:sldId id="800" r:id="rId7"/>
    <p:sldId id="712" r:id="rId8"/>
    <p:sldId id="716" r:id="rId9"/>
    <p:sldId id="717" r:id="rId10"/>
    <p:sldId id="809" r:id="rId11"/>
    <p:sldId id="721" r:id="rId12"/>
    <p:sldId id="720" r:id="rId13"/>
    <p:sldId id="798" r:id="rId14"/>
    <p:sldId id="722" r:id="rId15"/>
    <p:sldId id="773" r:id="rId16"/>
    <p:sldId id="718" r:id="rId17"/>
    <p:sldId id="807" r:id="rId18"/>
    <p:sldId id="724" r:id="rId19"/>
    <p:sldId id="726" r:id="rId20"/>
    <p:sldId id="729" r:id="rId21"/>
    <p:sldId id="728" r:id="rId22"/>
    <p:sldId id="789" r:id="rId23"/>
    <p:sldId id="730" r:id="rId24"/>
    <p:sldId id="779" r:id="rId25"/>
    <p:sldId id="790" r:id="rId26"/>
    <p:sldId id="713" r:id="rId27"/>
    <p:sldId id="803" r:id="rId28"/>
    <p:sldId id="810" r:id="rId29"/>
    <p:sldId id="714" r:id="rId30"/>
    <p:sldId id="794" r:id="rId31"/>
    <p:sldId id="775" r:id="rId32"/>
    <p:sldId id="735" r:id="rId33"/>
    <p:sldId id="787" r:id="rId34"/>
    <p:sldId id="739" r:id="rId35"/>
    <p:sldId id="734" r:id="rId36"/>
    <p:sldId id="740" r:id="rId37"/>
    <p:sldId id="741" r:id="rId38"/>
    <p:sldId id="805" r:id="rId39"/>
    <p:sldId id="776" r:id="rId40"/>
    <p:sldId id="780" r:id="rId41"/>
    <p:sldId id="746" r:id="rId42"/>
    <p:sldId id="769" r:id="rId43"/>
    <p:sldId id="791" r:id="rId44"/>
    <p:sldId id="737" r:id="rId45"/>
    <p:sldId id="782" r:id="rId46"/>
    <p:sldId id="715" r:id="rId47"/>
    <p:sldId id="806" r:id="rId48"/>
    <p:sldId id="723" r:id="rId49"/>
    <p:sldId id="747" r:id="rId50"/>
    <p:sldId id="801" r:id="rId51"/>
    <p:sldId id="757" r:id="rId52"/>
    <p:sldId id="758" r:id="rId53"/>
    <p:sldId id="756" r:id="rId54"/>
    <p:sldId id="795" r:id="rId55"/>
    <p:sldId id="796" r:id="rId56"/>
    <p:sldId id="760" r:id="rId57"/>
    <p:sldId id="808" r:id="rId58"/>
    <p:sldId id="812" r:id="rId59"/>
    <p:sldId id="763" r:id="rId60"/>
    <p:sldId id="781" r:id="rId61"/>
    <p:sldId id="766" r:id="rId62"/>
    <p:sldId id="762" r:id="rId63"/>
    <p:sldId id="792" r:id="rId64"/>
    <p:sldId id="767" r:id="rId65"/>
    <p:sldId id="783" r:id="rId66"/>
    <p:sldId id="784" r:id="rId67"/>
    <p:sldId id="785" r:id="rId68"/>
    <p:sldId id="318" r:id="rId6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29DDEF86-CE6B-4115-9B75-BD62884D972A}">
          <p14:sldIdLst>
            <p14:sldId id="708"/>
          </p14:sldIdLst>
        </p14:section>
        <p14:section name="Legacy" id="{55238CF3-E671-490E-9DDA-5A049AE670B6}">
          <p14:sldIdLst>
            <p14:sldId id="710"/>
            <p14:sldId id="800"/>
            <p14:sldId id="712"/>
            <p14:sldId id="716"/>
            <p14:sldId id="717"/>
            <p14:sldId id="809"/>
            <p14:sldId id="721"/>
            <p14:sldId id="720"/>
            <p14:sldId id="798"/>
            <p14:sldId id="722"/>
            <p14:sldId id="773"/>
            <p14:sldId id="718"/>
            <p14:sldId id="807"/>
            <p14:sldId id="724"/>
            <p14:sldId id="726"/>
            <p14:sldId id="729"/>
            <p14:sldId id="728"/>
            <p14:sldId id="789"/>
            <p14:sldId id="730"/>
            <p14:sldId id="779"/>
            <p14:sldId id="790"/>
          </p14:sldIdLst>
        </p14:section>
        <p14:section name="Role" id="{2B765D9A-4A7B-406F-B6BB-AB377ECD38E7}">
          <p14:sldIdLst>
            <p14:sldId id="713"/>
            <p14:sldId id="803"/>
            <p14:sldId id="810"/>
            <p14:sldId id="714"/>
            <p14:sldId id="794"/>
            <p14:sldId id="775"/>
            <p14:sldId id="735"/>
            <p14:sldId id="787"/>
            <p14:sldId id="739"/>
            <p14:sldId id="734"/>
            <p14:sldId id="740"/>
            <p14:sldId id="741"/>
            <p14:sldId id="805"/>
            <p14:sldId id="776"/>
            <p14:sldId id="780"/>
            <p14:sldId id="746"/>
            <p14:sldId id="769"/>
            <p14:sldId id="791"/>
            <p14:sldId id="737"/>
            <p14:sldId id="782"/>
          </p14:sldIdLst>
        </p14:section>
        <p14:section name="Pioneer" id="{57DF7D61-7D5C-4CBC-9B74-5CEA0F7CFA63}">
          <p14:sldIdLst>
            <p14:sldId id="715"/>
            <p14:sldId id="806"/>
            <p14:sldId id="723"/>
            <p14:sldId id="747"/>
            <p14:sldId id="801"/>
            <p14:sldId id="757"/>
            <p14:sldId id="758"/>
            <p14:sldId id="756"/>
            <p14:sldId id="795"/>
            <p14:sldId id="796"/>
            <p14:sldId id="760"/>
            <p14:sldId id="808"/>
            <p14:sldId id="812"/>
            <p14:sldId id="763"/>
            <p14:sldId id="781"/>
            <p14:sldId id="766"/>
            <p14:sldId id="762"/>
            <p14:sldId id="792"/>
            <p14:sldId id="767"/>
            <p14:sldId id="783"/>
            <p14:sldId id="784"/>
            <p14:sldId id="78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00"/>
    <a:srgbClr val="336699"/>
    <a:srgbClr val="666699"/>
    <a:srgbClr val="008000"/>
    <a:srgbClr val="FF66FF"/>
    <a:srgbClr val="00FF00"/>
    <a:srgbClr val="9900CC"/>
    <a:srgbClr val="002960"/>
    <a:srgbClr val="31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 autoAdjust="0"/>
    <p:restoredTop sz="93962" autoAdjust="0"/>
  </p:normalViewPr>
  <p:slideViewPr>
    <p:cSldViewPr>
      <p:cViewPr varScale="1">
        <p:scale>
          <a:sx n="108" d="100"/>
          <a:sy n="108" d="100"/>
        </p:scale>
        <p:origin x="143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2022/1/26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2022/1/26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8976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214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317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053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348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circleNumDbPlain"/>
            </a:pPr>
            <a:r>
              <a:rPr lang="en-US" altLang="ja-JP" dirty="0" err="1" smtClean="0"/>
              <a:t>Ansible-LegacyRole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Scenario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事前準備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ロールの登録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Moment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オペレーションの設定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/>
              <a:t>代入値の</a:t>
            </a:r>
            <a:r>
              <a:rPr lang="en-US" altLang="ja-JP" sz="1600" dirty="0" smtClean="0"/>
              <a:t>Management</a:t>
            </a:r>
            <a:br>
              <a:rPr lang="en-US" altLang="ja-JP" sz="1600" dirty="0" smtClean="0"/>
            </a:br>
            <a:r>
              <a:rPr lang="en-US" altLang="ja-JP" sz="1600" dirty="0" smtClean="0"/>
              <a:t>Parameter sheet creation</a:t>
            </a:r>
            <a:br>
              <a:rPr lang="en-US" altLang="ja-JP" sz="1600" dirty="0" smtClean="0"/>
            </a:br>
            <a:r>
              <a:rPr lang="ja-JP" altLang="en-US" sz="1600" dirty="0" smtClean="0"/>
              <a:t>パラメータシート入力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/>
              <a:t>Execution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143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779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997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748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064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912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6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8.xml"/><Relationship Id="rId13" Type="http://schemas.openxmlformats.org/officeDocument/2006/relationships/slide" Target="slide65.xml"/><Relationship Id="rId18" Type="http://schemas.openxmlformats.org/officeDocument/2006/relationships/slide" Target="slide15.xml"/><Relationship Id="rId26" Type="http://schemas.openxmlformats.org/officeDocument/2006/relationships/slide" Target="slide29.xml"/><Relationship Id="rId3" Type="http://schemas.openxmlformats.org/officeDocument/2006/relationships/slide" Target="slide48.xml"/><Relationship Id="rId21" Type="http://schemas.openxmlformats.org/officeDocument/2006/relationships/slide" Target="slide19.xml"/><Relationship Id="rId7" Type="http://schemas.openxmlformats.org/officeDocument/2006/relationships/slide" Target="slide56.xml"/><Relationship Id="rId12" Type="http://schemas.openxmlformats.org/officeDocument/2006/relationships/slide" Target="slide63.xml"/><Relationship Id="rId17" Type="http://schemas.openxmlformats.org/officeDocument/2006/relationships/slide" Target="slide14.xml"/><Relationship Id="rId25" Type="http://schemas.openxmlformats.org/officeDocument/2006/relationships/slide" Target="slide26.xml"/><Relationship Id="rId33" Type="http://schemas.openxmlformats.org/officeDocument/2006/relationships/slide" Target="slide43.xml"/><Relationship Id="rId2" Type="http://schemas.openxmlformats.org/officeDocument/2006/relationships/slide" Target="slide46.xml"/><Relationship Id="rId16" Type="http://schemas.openxmlformats.org/officeDocument/2006/relationships/slide" Target="slide10.xml"/><Relationship Id="rId20" Type="http://schemas.openxmlformats.org/officeDocument/2006/relationships/slide" Target="slide17.xml"/><Relationship Id="rId29" Type="http://schemas.openxmlformats.org/officeDocument/2006/relationships/slide" Target="slide37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5.xml"/><Relationship Id="rId11" Type="http://schemas.openxmlformats.org/officeDocument/2006/relationships/slide" Target="slide62.xml"/><Relationship Id="rId24" Type="http://schemas.openxmlformats.org/officeDocument/2006/relationships/slide" Target="slide22.xml"/><Relationship Id="rId32" Type="http://schemas.openxmlformats.org/officeDocument/2006/relationships/slide" Target="slide41.xml"/><Relationship Id="rId5" Type="http://schemas.openxmlformats.org/officeDocument/2006/relationships/slide" Target="slide51.xml"/><Relationship Id="rId15" Type="http://schemas.openxmlformats.org/officeDocument/2006/relationships/slide" Target="slide7.xml"/><Relationship Id="rId23" Type="http://schemas.openxmlformats.org/officeDocument/2006/relationships/slide" Target="slide21.xml"/><Relationship Id="rId28" Type="http://schemas.openxmlformats.org/officeDocument/2006/relationships/slide" Target="slide36.xml"/><Relationship Id="rId10" Type="http://schemas.openxmlformats.org/officeDocument/2006/relationships/slide" Target="slide61.xml"/><Relationship Id="rId19" Type="http://schemas.openxmlformats.org/officeDocument/2006/relationships/slide" Target="slide16.xml"/><Relationship Id="rId31" Type="http://schemas.openxmlformats.org/officeDocument/2006/relationships/slide" Target="slide40.xml"/><Relationship Id="rId4" Type="http://schemas.openxmlformats.org/officeDocument/2006/relationships/slide" Target="slide50.xml"/><Relationship Id="rId9" Type="http://schemas.openxmlformats.org/officeDocument/2006/relationships/slide" Target="slide60.xml"/><Relationship Id="rId14" Type="http://schemas.openxmlformats.org/officeDocument/2006/relationships/slide" Target="slide5.xml"/><Relationship Id="rId22" Type="http://schemas.openxmlformats.org/officeDocument/2006/relationships/slide" Target="slide20.xml"/><Relationship Id="rId27" Type="http://schemas.openxmlformats.org/officeDocument/2006/relationships/slide" Target="slide33.xml"/><Relationship Id="rId30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weareinteractive/su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1.9.0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>
                <a:latin typeface="+mj-ea"/>
              </a:rPr>
              <a:t>Ansible</a:t>
            </a:r>
            <a:r>
              <a:rPr lang="ja-JP" altLang="en-US" sz="4800" b="1" dirty="0" smtClean="0">
                <a:latin typeface="+mj-ea"/>
              </a:rPr>
              <a:t> </a:t>
            </a:r>
            <a:r>
              <a:rPr lang="en-US" altLang="ja-JP" sz="4800" b="1" dirty="0" err="1" smtClean="0">
                <a:latin typeface="+mj-ea"/>
              </a:rPr>
              <a:t>Driver</a:t>
            </a:r>
            <a:r>
              <a:rPr lang="en-US" altLang="ja-JP" sz="4800" b="1" dirty="0" err="1" smtClean="0">
                <a:latin typeface="Footlight MT Light" panose="0204060206030A020304" pitchFamily="18" charset="0"/>
              </a:rPr>
              <a:t>【</a:t>
            </a:r>
            <a:r>
              <a:rPr lang="en-US" altLang="ja-JP" sz="4800" b="1" dirty="0" err="1"/>
              <a:t>Practice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kumimoji="1" lang="en-US" altLang="ja-JP" dirty="0" smtClean="0"/>
              <a:t>1.3 Movement configuration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Register the Movements that is going to be associated with the 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Movement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" y="2536888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899490" y="2924944"/>
            <a:ext cx="3096446" cy="10801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3679054" y="4274084"/>
            <a:ext cx="4781486" cy="1747276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円形吹き出し 10"/>
          <p:cNvSpPr/>
          <p:nvPr/>
        </p:nvSpPr>
        <p:spPr bwMode="auto">
          <a:xfrm>
            <a:off x="3557109" y="4180627"/>
            <a:ext cx="301542" cy="312200"/>
          </a:xfrm>
          <a:prstGeom prst="wedgeEllipseCallout">
            <a:avLst>
              <a:gd name="adj1" fmla="val -17403"/>
              <a:gd name="adj2" fmla="val -10951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6810"/>
              </p:ext>
            </p:extLst>
          </p:nvPr>
        </p:nvGraphicFramePr>
        <p:xfrm>
          <a:off x="3858651" y="4492827"/>
          <a:ext cx="4392488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996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11252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Install_Packages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Open</a:t>
                      </a:r>
                      <a:r>
                        <a:rPr kumimoji="1" lang="en-US" altLang="ja-JP" sz="1400" baseline="0" err="1" smtClean="0"/>
                        <a:t>_Ports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</a:t>
            </a:r>
            <a:r>
              <a:rPr lang="en-US" altLang="ja-JP" dirty="0" smtClean="0"/>
              <a:t>Movement configuration(2/4)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Register the Playbooks we created.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</a:t>
            </a:r>
            <a:r>
              <a:rPr lang="en-US" altLang="ja-JP" sz="1600" b="1" dirty="0"/>
              <a:t>P</a:t>
            </a:r>
            <a:r>
              <a:rPr lang="en-US" altLang="ja-JP" sz="1600" b="1" dirty="0" smtClean="0"/>
              <a:t>laybook files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a Playbook from "Browse" and click "Upload in 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69870"/>
            <a:ext cx="6553615" cy="259255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23410" y="3356990"/>
            <a:ext cx="3744520" cy="1440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059790" y="4375930"/>
            <a:ext cx="4896680" cy="214950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円形吹き出し 33"/>
          <p:cNvSpPr/>
          <p:nvPr/>
        </p:nvSpPr>
        <p:spPr bwMode="auto">
          <a:xfrm>
            <a:off x="2894865" y="4245151"/>
            <a:ext cx="301542" cy="312200"/>
          </a:xfrm>
          <a:prstGeom prst="wedgeEllipseCallout">
            <a:avLst>
              <a:gd name="adj1" fmla="val -17403"/>
              <a:gd name="adj2" fmla="val -10951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91947"/>
              </p:ext>
            </p:extLst>
          </p:nvPr>
        </p:nvGraphicFramePr>
        <p:xfrm>
          <a:off x="3203810" y="4437141"/>
          <a:ext cx="4608640" cy="19874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2436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516204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yum_install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1-yum_install.yml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open_ports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2-open</a:t>
                      </a:r>
                      <a:r>
                        <a:rPr kumimoji="1" lang="en-US" altLang="ja-JP" sz="1400" baseline="0" smtClean="0"/>
                        <a:t>_ports</a:t>
                      </a:r>
                      <a:r>
                        <a:rPr kumimoji="1" lang="en-US" altLang="ja-JP" sz="1400" smtClean="0"/>
                        <a:t>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650182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copy_index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/>
                        <a:t>3-copy_index.yml</a:t>
                      </a:r>
                      <a:endParaRPr kumimoji="1" lang="ja-JP" altLang="en-US" sz="1400" b="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4-start_service.yml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check_service_state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5-check_service.yml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7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en-US" altLang="ja-JP" dirty="0" smtClean="0"/>
              <a:t>Movement configuration(3/4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file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Register </a:t>
            </a:r>
            <a:r>
              <a:rPr lang="en-US" altLang="ja-JP" sz="1600" dirty="0" smtClean="0"/>
              <a:t>the </a:t>
            </a:r>
            <a:r>
              <a:rPr lang="en-US" altLang="ja-JP" sz="1600" dirty="0" err="1"/>
              <a:t>httpd</a:t>
            </a:r>
            <a:r>
              <a:rPr lang="en-US" altLang="ja-JP" sz="1600" dirty="0"/>
              <a:t> configuration </a:t>
            </a:r>
            <a:r>
              <a:rPr lang="en-US" altLang="ja-JP" sz="1600" dirty="0" smtClean="0"/>
              <a:t>file.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altLang="ja-JP" sz="1600" dirty="0" smtClean="0"/>
              <a:t>Menu </a:t>
            </a:r>
            <a:r>
              <a:rPr lang="fr-FR" altLang="ja-JP" sz="1600" b="1" dirty="0" smtClean="0"/>
              <a:t>: Ansible Common &gt; File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file from "Browse" and click "Upload in 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3140960"/>
            <a:ext cx="6048840" cy="205543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899490" y="3509145"/>
            <a:ext cx="3456480" cy="10720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792700" y="4747801"/>
            <a:ext cx="6170813" cy="102523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617805" y="4484990"/>
            <a:ext cx="301542" cy="312200"/>
          </a:xfrm>
          <a:prstGeom prst="wedgeEllipseCallout">
            <a:avLst>
              <a:gd name="adj1" fmla="val -17403"/>
              <a:gd name="adj2" fmla="val -10951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70735"/>
              </p:ext>
            </p:extLst>
          </p:nvPr>
        </p:nvGraphicFramePr>
        <p:xfrm>
          <a:off x="2936842" y="4948466"/>
          <a:ext cx="5904698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632">
                  <a:extLst>
                    <a:ext uri="{9D8B030D-6E8A-4147-A177-3AD203B41FA5}">
                      <a16:colId xmlns:a16="http://schemas.microsoft.com/office/drawing/2014/main" val="2965201597"/>
                    </a:ext>
                  </a:extLst>
                </a:gridCol>
                <a:gridCol w="2184066">
                  <a:extLst>
                    <a:ext uri="{9D8B030D-6E8A-4147-A177-3AD203B41FA5}">
                      <a16:colId xmlns:a16="http://schemas.microsoft.com/office/drawing/2014/main" val="1480316901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lang="en-US" sz="14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File </a:t>
                      </a:r>
                      <a:r>
                        <a:rPr 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embedded variable name</a:t>
                      </a:r>
                    </a:p>
                  </a:txBody>
                  <a:tcPr marL="57150" marR="57150" marT="28575" marB="28575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lt"/>
                        </a:rPr>
                        <a:t>File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0874410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>
                          <a:latin typeface="+mj-lt"/>
                        </a:rPr>
                        <a:t>CPF_httpd_conf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lt"/>
                        </a:rPr>
                        <a:t>httpd_config.txt</a:t>
                      </a:r>
                      <a:endParaRPr kumimoji="1" lang="ja-JP" altLang="en-US" sz="14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5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72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1" y="2823844"/>
            <a:ext cx="6363959" cy="1699659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14372" y="4514583"/>
            <a:ext cx="6401898" cy="220879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Movement configuration</a:t>
            </a:r>
            <a:r>
              <a:rPr lang="en-US" altLang="ja-JP" dirty="0" smtClean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the </a:t>
            </a:r>
            <a:r>
              <a:rPr lang="en-US" altLang="ja-JP" b="1" dirty="0" smtClean="0"/>
              <a:t>Playbook to </a:t>
            </a:r>
            <a:r>
              <a:rPr lang="en-US" altLang="ja-JP" b="1" dirty="0"/>
              <a:t>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Link the created Movement and Playbook files.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lang="en-US" altLang="ja-JP" sz="1600" dirty="0"/>
              <a:t>By dividing the contents of the operation and giving them names makes it easier to reuse </a:t>
            </a:r>
            <a:r>
              <a:rPr lang="en-US" altLang="ja-JP" sz="1600" dirty="0" smtClean="0"/>
              <a:t>them.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Ansible-Legacy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playbook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4500017"/>
            <a:ext cx="3744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Associate Table</a:t>
            </a:r>
            <a:endParaRPr kumimoji="1" lang="ja-JP" altLang="en-US" sz="12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58474"/>
              </p:ext>
            </p:extLst>
          </p:nvPr>
        </p:nvGraphicFramePr>
        <p:xfrm>
          <a:off x="230801" y="4777016"/>
          <a:ext cx="6110775" cy="18391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6925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 files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Install</a:t>
                      </a:r>
                      <a:r>
                        <a:rPr kumimoji="1" lang="en-US" altLang="ja-JP" sz="1400" baseline="0" smtClean="0"/>
                        <a:t> Packages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err="1" smtClean="0"/>
                        <a:t>yum_install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Open Ports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open_ports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700620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Start</a:t>
                      </a:r>
                      <a:r>
                        <a:rPr kumimoji="1" lang="ja-JP" altLang="en-US" sz="1400" smtClean="0"/>
                        <a:t> </a:t>
                      </a:r>
                      <a:r>
                        <a:rPr kumimoji="1" lang="en-US" altLang="ja-JP" sz="1400" smtClean="0"/>
                        <a:t>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copy_index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Start</a:t>
                      </a:r>
                      <a:r>
                        <a:rPr kumimoji="1" lang="ja-JP" altLang="en-US" sz="1400" smtClean="0"/>
                        <a:t> </a:t>
                      </a:r>
                      <a:r>
                        <a:rPr kumimoji="1" lang="en-US" altLang="ja-JP" sz="1400" smtClean="0"/>
                        <a:t>Service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err="1" smtClean="0"/>
                        <a:t>start_service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8023613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Start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Service</a:t>
                      </a:r>
                      <a:endParaRPr kumimoji="1" lang="ja-JP" altLang="en-US" sz="14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check_service_state</a:t>
                      </a:r>
                      <a:endParaRPr kumimoji="1" lang="ja-JP" altLang="en-US" sz="14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49007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>
            <a:off x="6040174" y="5180916"/>
            <a:ext cx="2922444" cy="784349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“Start Service” links the 3 Playbook 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iles and executes them together.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1403560" y="3212970"/>
            <a:ext cx="295241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5391419" y="5471119"/>
            <a:ext cx="766267" cy="540000"/>
          </a:xfrm>
          <a:prstGeom prst="wedgeEllipseCallout">
            <a:avLst>
              <a:gd name="adj1" fmla="val -53029"/>
              <a:gd name="adj2" fmla="val 5455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3" name="円形吹き出し 24"/>
          <p:cNvSpPr/>
          <p:nvPr/>
        </p:nvSpPr>
        <p:spPr bwMode="auto">
          <a:xfrm>
            <a:off x="46755" y="4113212"/>
            <a:ext cx="301542" cy="312200"/>
          </a:xfrm>
          <a:prstGeom prst="wedgeEllipseCallout">
            <a:avLst>
              <a:gd name="adj1" fmla="val 80519"/>
              <a:gd name="adj2" fmla="val -10036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2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9744" t="8289" r="-146" b="215"/>
          <a:stretch/>
        </p:blipFill>
        <p:spPr>
          <a:xfrm>
            <a:off x="263688" y="2124467"/>
            <a:ext cx="8596802" cy="42619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Conductor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Conductor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Create a Conductor that collects the defined Movements.</a:t>
            </a:r>
            <a:br>
              <a:rPr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</a:t>
            </a:r>
            <a:r>
              <a:rPr lang="en-US" altLang="ja-JP" sz="1600" dirty="0"/>
              <a:t>u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Conductor &gt; 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class edit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6869045" y="2626259"/>
            <a:ext cx="1015415" cy="1286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215286" y="4531594"/>
            <a:ext cx="1645203" cy="12646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図形 24"/>
          <p:cNvSpPr/>
          <p:nvPr/>
        </p:nvSpPr>
        <p:spPr>
          <a:xfrm rot="21447710" flipH="1">
            <a:off x="5762712" y="4191973"/>
            <a:ext cx="952328" cy="800552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6" name="角丸四角形 25"/>
          <p:cNvSpPr/>
          <p:nvPr/>
        </p:nvSpPr>
        <p:spPr bwMode="auto">
          <a:xfrm>
            <a:off x="5754956" y="5882353"/>
            <a:ext cx="2849604" cy="50407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Add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Movements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by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dragging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dropping.</a:t>
            </a: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627068" y="5661310"/>
            <a:ext cx="301542" cy="312200"/>
          </a:xfrm>
          <a:prstGeom prst="wedgeEllipseCallout">
            <a:avLst>
              <a:gd name="adj1" fmla="val 339807"/>
              <a:gd name="adj2" fmla="val -73555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23410" y="3587109"/>
            <a:ext cx="6840950" cy="4509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1491703" y="4379471"/>
            <a:ext cx="301542" cy="312200"/>
          </a:xfrm>
          <a:prstGeom prst="wedgeEllipseCallout">
            <a:avLst>
              <a:gd name="adj1" fmla="val 32526"/>
              <a:gd name="adj2" fmla="val -15220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332280" y="6179196"/>
            <a:ext cx="1640098" cy="346234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"Registration".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1115520" y="6213230"/>
            <a:ext cx="301542" cy="312200"/>
          </a:xfrm>
          <a:prstGeom prst="wedgeEllipseCallout">
            <a:avLst>
              <a:gd name="adj1" fmla="val -132086"/>
              <a:gd name="adj2" fmla="val -41888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63688" y="6069250"/>
            <a:ext cx="554477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9383"/>
              </p:ext>
            </p:extLst>
          </p:nvPr>
        </p:nvGraphicFramePr>
        <p:xfrm>
          <a:off x="1695021" y="4946131"/>
          <a:ext cx="2819693" cy="1075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8236">
                  <a:extLst>
                    <a:ext uri="{9D8B030D-6E8A-4147-A177-3AD203B41FA5}">
                      <a16:colId xmlns:a16="http://schemas.microsoft.com/office/drawing/2014/main" val="4248193966"/>
                    </a:ext>
                  </a:extLst>
                </a:gridCol>
                <a:gridCol w="1441457">
                  <a:extLst>
                    <a:ext uri="{9D8B030D-6E8A-4147-A177-3AD203B41FA5}">
                      <a16:colId xmlns:a16="http://schemas.microsoft.com/office/drawing/2014/main" val="2879362138"/>
                    </a:ext>
                  </a:extLst>
                </a:gridCol>
              </a:tblGrid>
              <a:tr h="23330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Operation order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95021"/>
                  </a:ext>
                </a:extLst>
              </a:tr>
              <a:tr h="297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Install</a:t>
                      </a:r>
                      <a:r>
                        <a:rPr kumimoji="1" lang="en-US" altLang="ja-JP" sz="1100" baseline="0" dirty="0" smtClean="0"/>
                        <a:t> Packages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819985"/>
                  </a:ext>
                </a:extLst>
              </a:tr>
              <a:tr h="25518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Open</a:t>
                      </a:r>
                      <a:r>
                        <a:rPr kumimoji="1" lang="en-US" altLang="ja-JP" sz="1100" baseline="0" dirty="0" smtClean="0"/>
                        <a:t> Ports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47556"/>
                  </a:ext>
                </a:extLst>
              </a:tr>
              <a:tr h="255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Start</a:t>
                      </a:r>
                      <a:r>
                        <a:rPr kumimoji="1" lang="en-US" altLang="ja-JP" sz="1100" baseline="0" dirty="0" smtClean="0"/>
                        <a:t> Service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11049"/>
                  </a:ext>
                </a:extLst>
              </a:tr>
            </a:tbl>
          </a:graphicData>
        </a:graphic>
      </p:graphicFrame>
      <p:sp>
        <p:nvSpPr>
          <p:cNvPr id="34" name="角丸四角形 33"/>
          <p:cNvSpPr/>
          <p:nvPr/>
        </p:nvSpPr>
        <p:spPr bwMode="auto">
          <a:xfrm>
            <a:off x="1691601" y="4598949"/>
            <a:ext cx="2448340" cy="346234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Connect nodes to each others.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38492"/>
              </p:ext>
            </p:extLst>
          </p:nvPr>
        </p:nvGraphicFramePr>
        <p:xfrm>
          <a:off x="7524410" y="3068950"/>
          <a:ext cx="1511966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1966">
                  <a:extLst>
                    <a:ext uri="{9D8B030D-6E8A-4147-A177-3AD203B41FA5}">
                      <a16:colId xmlns:a16="http://schemas.microsoft.com/office/drawing/2014/main" val="2953390857"/>
                    </a:ext>
                  </a:extLst>
                </a:gridCol>
              </a:tblGrid>
              <a:tr h="22081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Conductor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740808"/>
                  </a:ext>
                </a:extLst>
              </a:tr>
              <a:tr h="220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Add service</a:t>
                      </a:r>
                      <a:endParaRPr kumimoji="1" lang="ja-JP" altLang="en-US" sz="11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429472"/>
                  </a:ext>
                </a:extLst>
              </a:tr>
            </a:tbl>
          </a:graphicData>
        </a:graphic>
      </p:graphicFrame>
      <p:sp>
        <p:nvSpPr>
          <p:cNvPr id="36" name="角丸四角形 35"/>
          <p:cNvSpPr/>
          <p:nvPr/>
        </p:nvSpPr>
        <p:spPr bwMode="auto">
          <a:xfrm>
            <a:off x="5627068" y="3068950"/>
            <a:ext cx="1897342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Conductor name.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5824024" y="2856693"/>
            <a:ext cx="301542" cy="312200"/>
          </a:xfrm>
          <a:prstGeom prst="wedgeEllipseCallout">
            <a:avLst>
              <a:gd name="adj1" fmla="val 290079"/>
              <a:gd name="adj2" fmla="val -109908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93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 bwMode="auto">
          <a:xfrm>
            <a:off x="107380" y="4866732"/>
            <a:ext cx="5976830" cy="119956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</a:t>
            </a:r>
            <a:r>
              <a:rPr lang="en-US" altLang="ja-JP" sz="1600" dirty="0" smtClean="0"/>
              <a:t>operation. Link </a:t>
            </a:r>
            <a:r>
              <a:rPr lang="en-US" altLang="ja-JP" sz="1600" dirty="0"/>
              <a:t>Movement and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※ </a:t>
            </a:r>
            <a:r>
              <a:rPr lang="en-US" altLang="ja-JP" sz="1600" dirty="0" smtClean="0"/>
              <a:t>“Operation” is the </a:t>
            </a:r>
            <a:r>
              <a:rPr lang="en-US" altLang="ja-JP" sz="1600" dirty="0" smtClean="0">
                <a:solidFill>
                  <a:srgbClr val="FF0000"/>
                </a:solidFill>
              </a:rPr>
              <a:t>name of the work operation</a:t>
            </a:r>
            <a:r>
              <a:rPr lang="en-US" altLang="ja-JP" sz="1600" dirty="0" smtClean="0"/>
              <a:t> used in the ITA System and      represents the entire operation.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</a:t>
            </a:r>
            <a:r>
              <a:rPr lang="en-US" altLang="ja-JP" sz="1600" b="1" dirty="0"/>
              <a:t>O</a:t>
            </a:r>
            <a:r>
              <a:rPr kumimoji="1" lang="en-US" altLang="ja-JP" sz="1600" b="1" dirty="0" smtClean="0"/>
              <a:t>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7567"/>
              </p:ext>
            </p:extLst>
          </p:nvPr>
        </p:nvGraphicFramePr>
        <p:xfrm>
          <a:off x="177212" y="4922839"/>
          <a:ext cx="5834988" cy="10673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845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81653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Install Apache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Install Tomcat</a:t>
                      </a:r>
                      <a:endParaRPr kumimoji="1" lang="ja-JP" altLang="en-US" sz="14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79155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66294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2929182"/>
            <a:ext cx="7097301" cy="186690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971500" y="3284980"/>
            <a:ext cx="381653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86820" y="4593324"/>
            <a:ext cx="301542" cy="312200"/>
          </a:xfrm>
          <a:prstGeom prst="wedgeEllipseCallout">
            <a:avLst>
              <a:gd name="adj1" fmla="val 158015"/>
              <a:gd name="adj2" fmla="val -176340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7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90474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Register a host to the device list</a:t>
            </a:r>
            <a:br>
              <a:rPr kumimoji="1" lang="en-US" altLang="ja-JP" b="1" dirty="0" smtClean="0"/>
            </a:br>
            <a:r>
              <a:rPr kumimoji="1" lang="en-US" altLang="ja-JP" sz="1600" dirty="0" smtClean="0"/>
              <a:t>Register host </a:t>
            </a:r>
            <a:r>
              <a:rPr lang="en-US" altLang="ja-JP" sz="1600" dirty="0" smtClean="0"/>
              <a:t>that will</a:t>
            </a:r>
            <a:r>
              <a:rPr kumimoji="1" lang="en-US" altLang="ja-JP" sz="1600" dirty="0" smtClean="0"/>
              <a:t> execute the </a:t>
            </a:r>
            <a:r>
              <a:rPr lang="en-US" altLang="ja-JP" sz="1600" dirty="0" smtClean="0"/>
              <a:t>operation</a:t>
            </a:r>
            <a:r>
              <a:rPr kumimoji="1" lang="en-US" altLang="ja-JP" sz="1600" dirty="0" smtClean="0"/>
              <a:t> in ITA.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Basic Console 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6" y="2788458"/>
            <a:ext cx="8741484" cy="200125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851900" y="4145630"/>
            <a:ext cx="4824670" cy="244259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90776"/>
              </p:ext>
            </p:extLst>
          </p:nvPr>
        </p:nvGraphicFramePr>
        <p:xfrm>
          <a:off x="4067930" y="4270626"/>
          <a:ext cx="446462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7377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017243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en-US" altLang="ja-JP" sz="1200" baseline="0" dirty="0" smtClean="0"/>
                        <a:t> contents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 device type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address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user ID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method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Authentication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1180556" y="3068950"/>
            <a:ext cx="2016280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877486" y="3068522"/>
            <a:ext cx="1015114" cy="10085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539424" y="3102125"/>
            <a:ext cx="2113892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752233" y="4113645"/>
            <a:ext cx="301542" cy="312200"/>
          </a:xfrm>
          <a:prstGeom prst="wedgeEllipseCallout">
            <a:avLst>
              <a:gd name="adj1" fmla="val 22188"/>
              <a:gd name="adj2" fmla="val -72608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33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/>
          <p:cNvSpPr/>
          <p:nvPr/>
        </p:nvSpPr>
        <p:spPr bwMode="auto">
          <a:xfrm>
            <a:off x="2895502" y="3284980"/>
            <a:ext cx="4608640" cy="208829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1.7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 sheet creation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and manage the parameters that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sz="16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01667"/>
              </p:ext>
            </p:extLst>
          </p:nvPr>
        </p:nvGraphicFramePr>
        <p:xfrm>
          <a:off x="2987780" y="3710195"/>
          <a:ext cx="4392610" cy="14470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666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3294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Legacy 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137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2" y="1844780"/>
            <a:ext cx="2691719" cy="475266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178058" y="2276840"/>
            <a:ext cx="2521682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2719005" y="3543331"/>
            <a:ext cx="301542" cy="312200"/>
          </a:xfrm>
          <a:prstGeom prst="wedgeEllipseCallout">
            <a:avLst>
              <a:gd name="adj1" fmla="val -93165"/>
              <a:gd name="adj2" fmla="val -219667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09" y="4524292"/>
            <a:ext cx="3095625" cy="19907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item.</a:t>
            </a:r>
            <a:endParaRPr lang="en-US" altLang="ja-JP" sz="1600" dirty="0"/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/>
              <a:t>Select or input the following information for each item and click </a:t>
            </a:r>
            <a:r>
              <a:rPr lang="en-US" altLang="ja-JP" sz="1600" dirty="0" smtClean="0"/>
              <a:t>“create".</a:t>
            </a:r>
            <a:endParaRPr kumimoji="1" lang="it-IT" altLang="ja-JP" sz="1600" b="1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76765"/>
            <a:ext cx="4671839" cy="2162477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179390" y="2648487"/>
            <a:ext cx="262711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611450" y="256261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1749264" y="6288194"/>
            <a:ext cx="878466" cy="237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2771750" y="6237390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909202" y="2612484"/>
            <a:ext cx="4054312" cy="2112696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39340"/>
              </p:ext>
            </p:extLst>
          </p:nvPr>
        </p:nvGraphicFramePr>
        <p:xfrm>
          <a:off x="5000840" y="2680595"/>
          <a:ext cx="3891760" cy="1901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5480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061157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955123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package_name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package_name_sub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port_number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service_name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359325"/>
                  </a:ext>
                </a:extLst>
              </a:tr>
            </a:tbl>
          </a:graphicData>
        </a:graphic>
      </p:graphicFrame>
      <p:sp>
        <p:nvSpPr>
          <p:cNvPr id="27" name="円形吹き出し 26"/>
          <p:cNvSpPr/>
          <p:nvPr/>
        </p:nvSpPr>
        <p:spPr bwMode="auto">
          <a:xfrm>
            <a:off x="4851351" y="2431923"/>
            <a:ext cx="301542" cy="312200"/>
          </a:xfrm>
          <a:prstGeom prst="wedgeEllipseCallout">
            <a:avLst>
              <a:gd name="adj1" fmla="val -70820"/>
              <a:gd name="adj2" fmla="val 132535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21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7" y="3088163"/>
            <a:ext cx="6261453" cy="10251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 registration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The parameter sheet was created by the operation in the previous section.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Move to the created menu and input the data.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/>
              <a:t>I</a:t>
            </a:r>
            <a:r>
              <a:rPr lang="en-US" altLang="ja-JP" sz="1600" b="1" dirty="0" smtClean="0"/>
              <a:t>nput &gt; Legacy practice(Created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 bwMode="auto">
          <a:xfrm>
            <a:off x="611450" y="3373094"/>
            <a:ext cx="5832809" cy="6319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73447" y="4598582"/>
            <a:ext cx="8790066" cy="115068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16073"/>
              </p:ext>
            </p:extLst>
          </p:nvPr>
        </p:nvGraphicFramePr>
        <p:xfrm>
          <a:off x="261310" y="4706816"/>
          <a:ext cx="8631290" cy="9723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444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344236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414985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839481">
                  <a:extLst>
                    <a:ext uri="{9D8B030D-6E8A-4147-A177-3AD203B41FA5}">
                      <a16:colId xmlns:a16="http://schemas.microsoft.com/office/drawing/2014/main" val="525289859"/>
                    </a:ext>
                  </a:extLst>
                </a:gridCol>
                <a:gridCol w="1319595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438548">
                  <a:extLst>
                    <a:ext uri="{9D8B030D-6E8A-4147-A177-3AD203B41FA5}">
                      <a16:colId xmlns:a16="http://schemas.microsoft.com/office/drawing/2014/main" val="1580498366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package_name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package_name_sub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port_number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service_name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Install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Apache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httpd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(blank)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80/</a:t>
                      </a:r>
                      <a:r>
                        <a:rPr kumimoji="1" lang="en-US" altLang="ja-JP" sz="1200" err="1" smtClean="0"/>
                        <a:t>tcp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httpd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42367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Install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Tomcat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tomcat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tomcat-</a:t>
                      </a:r>
                      <a:r>
                        <a:rPr kumimoji="1" lang="en-US" altLang="ja-JP" sz="1200" err="1" smtClean="0"/>
                        <a:t>webapps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8080/</a:t>
                      </a:r>
                      <a:r>
                        <a:rPr kumimoji="1" lang="en-US" altLang="ja-JP" sz="1200" err="1" smtClean="0"/>
                        <a:t>tcp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tomcat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sp>
        <p:nvSpPr>
          <p:cNvPr id="7" name="円形吹き出し 10"/>
          <p:cNvSpPr/>
          <p:nvPr/>
        </p:nvSpPr>
        <p:spPr bwMode="auto">
          <a:xfrm>
            <a:off x="28741" y="4442482"/>
            <a:ext cx="301542" cy="312200"/>
          </a:xfrm>
          <a:prstGeom prst="wedgeEllipseCallout">
            <a:avLst>
              <a:gd name="adj1" fmla="val 104046"/>
              <a:gd name="adj2" fmla="val -142797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1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550" y="32109"/>
            <a:ext cx="73440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5120605" y="692620"/>
            <a:ext cx="3744520" cy="35284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ja-JP" u="sng" dirty="0" err="1" smtClean="0"/>
              <a:t>Ansible</a:t>
            </a:r>
            <a:r>
              <a:rPr lang="en-US" altLang="ja-JP" u="sng" dirty="0" smtClean="0"/>
              <a:t>-Pioneer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" action="ppaction://hlinksldjump"/>
              </a:rPr>
              <a:t>Work environment and Scenario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" action="ppaction://hlinksldjump"/>
              </a:rPr>
              <a:t>Dialog file creation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4" action="ppaction://hlinksldjump"/>
              </a:rPr>
              <a:t>OS type creation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5" action="ppaction://hlinksldjump"/>
              </a:rPr>
              <a:t>Moment configuration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6" action="ppaction://hlinksldjump"/>
              </a:rPr>
              <a:t>Operation registration</a:t>
            </a:r>
            <a:endParaRPr lang="en-US" altLang="ja-JP" sz="15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7" action="ppaction://hlinksldjump"/>
              </a:rPr>
              <a:t>Register to device list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8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9" action="ppaction://hlinksldjump"/>
              </a:rPr>
              <a:t>Data registration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10" action="ppaction://hlinksldjump"/>
              </a:rPr>
              <a:t>Substitution value automatic </a:t>
            </a:r>
          </a:p>
          <a:p>
            <a:pPr lvl="1"/>
            <a:r>
              <a:rPr lang="en-US" altLang="ja-JP" sz="1500" dirty="0" smtClean="0"/>
              <a:t>     </a:t>
            </a:r>
            <a:r>
              <a:rPr lang="en-US" altLang="ja-JP" sz="1500" dirty="0" smtClean="0">
                <a:hlinkClick r:id="rId10" action="ppaction://hlinksldjump"/>
              </a:rPr>
              <a:t>registration configuration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 startAt="10"/>
            </a:pPr>
            <a:r>
              <a:rPr lang="en-US" altLang="ja-JP" sz="1500" dirty="0" smtClean="0">
                <a:solidFill>
                  <a:srgbClr val="000000"/>
                </a:solidFill>
                <a:hlinkClick r:id="rId11" action="ppaction://hlinksldjump"/>
              </a:rPr>
              <a:t>Check Substitution value and </a:t>
            </a:r>
          </a:p>
          <a:p>
            <a:pPr lvl="1"/>
            <a:r>
              <a:rPr lang="en-US" altLang="ja-JP" sz="1500" dirty="0" smtClean="0">
                <a:solidFill>
                  <a:srgbClr val="000000"/>
                </a:solidFill>
              </a:rPr>
              <a:t>     </a:t>
            </a:r>
            <a:r>
              <a:rPr lang="en-US" altLang="ja-JP" sz="1500" dirty="0" smtClean="0">
                <a:solidFill>
                  <a:srgbClr val="000000"/>
                </a:solidFill>
                <a:hlinkClick r:id="rId11" action="ppaction://hlinksldjump"/>
              </a:rPr>
              <a:t>Target host</a:t>
            </a:r>
            <a:endParaRPr lang="en-US" altLang="ja-JP" sz="15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 startAt="11"/>
            </a:pPr>
            <a:r>
              <a:rPr lang="en-US" altLang="ja-JP" sz="1500" dirty="0" smtClean="0">
                <a:solidFill>
                  <a:srgbClr val="000000"/>
                </a:solidFill>
                <a:hlinkClick r:id="rId12" action="ppaction://hlinksldjump"/>
              </a:rPr>
              <a:t>Execution</a:t>
            </a:r>
            <a:endParaRPr lang="en-US" altLang="ja-JP" sz="15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310180" y="4221110"/>
            <a:ext cx="3205080" cy="49359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lphaUcParenR"/>
            </a:pPr>
            <a:r>
              <a:rPr lang="en-US" altLang="ja-JP" sz="1500" dirty="0" smtClean="0">
                <a:hlinkClick r:id="rId13" action="ppaction://hlinksldjump"/>
              </a:rPr>
              <a:t>Appendix</a:t>
            </a:r>
            <a:endParaRPr lang="en-US" altLang="ja-JP" sz="150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565660" y="437792"/>
            <a:ext cx="3744520" cy="642020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</a:rPr>
              <a:t>■</a:t>
            </a:r>
            <a:r>
              <a:rPr lang="en-US" altLang="ja-JP" dirty="0">
                <a:solidFill>
                  <a:srgbClr val="000000"/>
                </a:solidFill>
              </a:rPr>
              <a:t>Introduction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u="sng" dirty="0" err="1" smtClean="0">
                <a:solidFill>
                  <a:srgbClr val="000000"/>
                </a:solidFill>
                <a:latin typeface="メイリオ"/>
                <a:ea typeface="メイリオ"/>
              </a:rPr>
              <a:t>Ansible</a:t>
            </a:r>
            <a:r>
              <a:rPr lang="en-US" altLang="ja-JP" u="sng" dirty="0" smtClean="0">
                <a:solidFill>
                  <a:srgbClr val="000000"/>
                </a:solidFill>
                <a:latin typeface="メイリオ"/>
                <a:ea typeface="メイリオ"/>
              </a:rPr>
              <a:t>-Legacy</a:t>
            </a:r>
            <a:endParaRPr lang="en-US" altLang="ja-JP" u="sng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4" action="ppaction://hlinksldjump"/>
              </a:rPr>
              <a:t>Work environment and Scenario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5" action="ppaction://hlinksldjump"/>
              </a:rPr>
              <a:t>Required file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6" action="ppaction://hlinksldjump"/>
              </a:rPr>
              <a:t>Moment configuration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  <a:t>Conductor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18" action="ppaction://hlinksldjump"/>
              </a:rPr>
              <a:t>Operation registration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19" action="ppaction://hlinksldjump"/>
              </a:rPr>
              <a:t>Register to device list</a:t>
            </a:r>
            <a:endParaRPr lang="en-US" altLang="ja-JP" sz="15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0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1" action="ppaction://hlinksldjump"/>
              </a:rPr>
              <a:t>Data registration</a:t>
            </a:r>
            <a:endParaRPr lang="en-US" altLang="ja-JP" sz="15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2" action="ppaction://hlinksldjump"/>
              </a:rPr>
              <a:t>Substitution value automatic </a:t>
            </a:r>
          </a:p>
          <a:p>
            <a:pPr lvl="1"/>
            <a:r>
              <a:rPr lang="en-US" altLang="ja-JP" sz="1500" dirty="0" smtClean="0"/>
              <a:t>     </a:t>
            </a:r>
            <a:r>
              <a:rPr lang="en-US" altLang="ja-JP" sz="1500" dirty="0" smtClean="0">
                <a:hlinkClick r:id="rId22" action="ppaction://hlinksldjump"/>
              </a:rPr>
              <a:t>registration configuration</a:t>
            </a:r>
            <a:endParaRPr lang="en-US" altLang="ja-JP" sz="1500" dirty="0" smtClean="0"/>
          </a:p>
          <a:p>
            <a:pPr marL="685800" lvl="1" indent="-228600">
              <a:buFont typeface="+mj-lt"/>
              <a:buAutoNum type="arabicPeriod" startAt="10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3" action="ppaction://hlinksldjump"/>
              </a:rPr>
              <a:t>Check Substitution value and </a:t>
            </a:r>
          </a:p>
          <a:p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</a:rPr>
              <a:t>            </a:t>
            </a: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3" action="ppaction://hlinksldjump"/>
              </a:rPr>
              <a:t>Target host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 startAt="11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4" action="ppaction://hlinksldjump"/>
              </a:rPr>
              <a:t>Execution</a:t>
            </a:r>
            <a:endParaRPr lang="en-US" altLang="ja-JP" sz="1500" b="1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lvl="1"/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ja-JP" u="sng" dirty="0" err="1" smtClean="0">
                <a:solidFill>
                  <a:srgbClr val="000000"/>
                </a:solidFill>
                <a:latin typeface="メイリオ"/>
                <a:ea typeface="メイリオ"/>
              </a:rPr>
              <a:t>Ansible-LegacyRole</a:t>
            </a:r>
            <a:endParaRPr lang="en-US" altLang="ja-JP" u="sng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5" action="ppaction://hlinksldjump"/>
              </a:rPr>
              <a:t>Work environment and Scenario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6" action="ppaction://hlinksldjump"/>
              </a:rPr>
              <a:t>Role package preparation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7" action="ppaction://hlinksldjump"/>
              </a:rPr>
              <a:t>Moment configuration</a:t>
            </a: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latin typeface="メイリオ"/>
                <a:ea typeface="メイリオ"/>
                <a:hlinkClick r:id="rId28" action="ppaction://hlinksldjump"/>
              </a:rPr>
              <a:t>Operation registration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29" action="ppaction://hlinksldjump"/>
              </a:rPr>
              <a:t>Register to device list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30" action="ppaction://hlinksldjump"/>
              </a:rPr>
              <a:t>Parameter sheet creation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1" action="ppaction://hlinksldjump"/>
              </a:rPr>
              <a:t>Data registration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hlinkClick r:id="rId32" action="ppaction://hlinksldjump"/>
              </a:rPr>
              <a:t>Substitution value automatic registration setting</a:t>
            </a:r>
            <a:endParaRPr lang="en-US" altLang="ja-JP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>
                <a:solidFill>
                  <a:srgbClr val="000000"/>
                </a:solidFill>
                <a:hlinkClick r:id="rId23" action="ppaction://hlinksldjump"/>
              </a:rPr>
              <a:t>Check Substitution </a:t>
            </a:r>
            <a:r>
              <a:rPr lang="en-US" altLang="ja-JP" sz="1500" dirty="0" smtClean="0">
                <a:solidFill>
                  <a:srgbClr val="000000"/>
                </a:solidFill>
                <a:hlinkClick r:id="rId23" action="ppaction://hlinksldjump"/>
              </a:rPr>
              <a:t>value</a:t>
            </a:r>
            <a:r>
              <a:rPr lang="ja-JP" altLang="en-US" sz="1500" dirty="0" smtClean="0">
                <a:solidFill>
                  <a:srgbClr val="000000"/>
                </a:solidFill>
                <a:hlinkClick r:id="rId23" action="ppaction://hlinksldjump"/>
              </a:rPr>
              <a:t> </a:t>
            </a:r>
            <a:r>
              <a:rPr lang="en-US" altLang="ja-JP" sz="1500" dirty="0" smtClean="0">
                <a:solidFill>
                  <a:srgbClr val="000000"/>
                </a:solidFill>
                <a:hlinkClick r:id="rId23" action="ppaction://hlinksldjump"/>
              </a:rPr>
              <a:t>and Target </a:t>
            </a:r>
            <a:r>
              <a:rPr lang="en-US" altLang="ja-JP" sz="1500" dirty="0">
                <a:solidFill>
                  <a:srgbClr val="000000"/>
                </a:solidFill>
                <a:hlinkClick r:id="rId23" action="ppaction://hlinksldjump"/>
              </a:rPr>
              <a:t>host</a:t>
            </a:r>
            <a:endParaRPr lang="en-US" altLang="ja-JP" sz="15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500" dirty="0" smtClean="0">
                <a:solidFill>
                  <a:srgbClr val="000000"/>
                </a:solidFill>
                <a:hlinkClick r:id="rId33" action="ppaction://hlinksldjump"/>
              </a:rPr>
              <a:t>Execution</a:t>
            </a:r>
            <a:r>
              <a:rPr lang="en-US" altLang="ja-JP" sz="1500" dirty="0">
                <a:solidFill>
                  <a:srgbClr val="000000"/>
                </a:solidFill>
                <a:latin typeface="メイリオ"/>
                <a:ea typeface="メイリオ"/>
              </a:rPr>
              <a:t/>
            </a:r>
            <a:br>
              <a:rPr lang="en-US" altLang="ja-JP" sz="1500" dirty="0">
                <a:solidFill>
                  <a:srgbClr val="000000"/>
                </a:solidFill>
                <a:latin typeface="メイリオ"/>
                <a:ea typeface="メイリオ"/>
              </a:rPr>
            </a:br>
            <a:endParaRPr lang="en-US" altLang="ja-JP" sz="15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 bwMode="auto">
          <a:xfrm>
            <a:off x="169946" y="4260786"/>
            <a:ext cx="8775347" cy="228079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6" y="2775053"/>
            <a:ext cx="8768128" cy="13854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1.9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Set </a:t>
            </a:r>
            <a:r>
              <a:rPr lang="en-US" altLang="ja-JP" b="1" dirty="0"/>
              <a:t>Substitute Value Automatic Registration </a:t>
            </a:r>
            <a:r>
              <a:rPr lang="en-US" altLang="ja-JP" b="1" dirty="0" smtClean="0"/>
              <a:t>settings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Connect </a:t>
            </a:r>
            <a:r>
              <a:rPr lang="en-US" altLang="ja-JP" sz="1600" dirty="0"/>
              <a:t>the variables to each item after entering the data in the parameter sheet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Substitution value automatic registration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sp>
        <p:nvSpPr>
          <p:cNvPr id="8" name="角丸四角形 7"/>
          <p:cNvSpPr/>
          <p:nvPr/>
        </p:nvSpPr>
        <p:spPr bwMode="auto">
          <a:xfrm>
            <a:off x="683460" y="3140960"/>
            <a:ext cx="8137130" cy="97065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123283" y="4104686"/>
            <a:ext cx="301542" cy="312200"/>
          </a:xfrm>
          <a:prstGeom prst="wedgeEllipseCallout">
            <a:avLst>
              <a:gd name="adj1" fmla="val 113368"/>
              <a:gd name="adj2" fmla="val -113118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84445"/>
              </p:ext>
            </p:extLst>
          </p:nvPr>
        </p:nvGraphicFramePr>
        <p:xfrm>
          <a:off x="305419" y="4344033"/>
          <a:ext cx="8497181" cy="213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146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853929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161466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381136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79502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1224169">
                  <a:extLst>
                    <a:ext uri="{9D8B030D-6E8A-4147-A177-3AD203B41FA5}">
                      <a16:colId xmlns:a16="http://schemas.microsoft.com/office/drawing/2014/main" val="3291335556"/>
                    </a:ext>
                  </a:extLst>
                </a:gridCol>
              </a:tblGrid>
              <a:tr h="41979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Menu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Item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Registration method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Value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variable</a:t>
                      </a:r>
                    </a:p>
                    <a:p>
                      <a:r>
                        <a:rPr kumimoji="1" lang="en-US" altLang="ja-JP" sz="1100" baseline="0" dirty="0" smtClean="0"/>
                        <a:t>variable name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Substitution order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41979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Legacy practice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Install Packages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1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419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practice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err="1" smtClean="0"/>
                        <a:t>package_name_sub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Install Packages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VAR_package_name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2</a:t>
                      </a:r>
                      <a:endParaRPr kumimoji="1" lang="ja-JP" altLang="en-US" sz="11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  <a:tr h="419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practice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port_number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smtClean="0"/>
                        <a:t>Open</a:t>
                      </a:r>
                      <a:r>
                        <a:rPr kumimoji="1" lang="en-US" altLang="ja-JP" sz="1100" baseline="0" smtClean="0"/>
                        <a:t> Ports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err="1" smtClean="0"/>
                        <a:t>VAR_port_number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  <a:tr h="419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Legacy practice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service_name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Value type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Start</a:t>
                      </a:r>
                      <a:r>
                        <a:rPr kumimoji="1" lang="en-US" altLang="ja-JP" sz="1100" baseline="0" dirty="0" smtClean="0"/>
                        <a:t> Service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VAR_service_name</a:t>
                      </a:r>
                      <a:endParaRPr kumimoji="1" lang="ja-JP" altLang="en-US" sz="11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(Blank)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01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4" y="4670063"/>
            <a:ext cx="7354754" cy="18320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4573"/>
            <a:ext cx="7348154" cy="1435186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596543" y="5410442"/>
            <a:ext cx="12941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Substitution </a:t>
            </a:r>
          </a:p>
          <a:p>
            <a:r>
              <a:rPr kumimoji="1" lang="en-US" altLang="ja-JP" sz="1400" dirty="0" smtClean="0"/>
              <a:t>value list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6542" y="3759739"/>
            <a:ext cx="12941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Target host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1.10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target host and </a:t>
            </a:r>
            <a:r>
              <a:rPr lang="en-US" altLang="ja-JP" sz="1600" dirty="0" smtClean="0"/>
              <a:t>values </a:t>
            </a:r>
            <a:r>
              <a:rPr lang="en-US" altLang="ja-JP" sz="1600" dirty="0"/>
              <a:t>specified by substitution value automatic </a:t>
            </a:r>
            <a:r>
              <a:rPr lang="en-US" altLang="ja-JP" sz="1600" dirty="0" smtClean="0"/>
              <a:t>registration.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Target host </a:t>
            </a:r>
            <a:endParaRPr lang="en-US" altLang="ja-JP" sz="1600" b="1" dirty="0"/>
          </a:p>
          <a:p>
            <a:pPr marL="0" indent="0">
              <a:buNone/>
            </a:pPr>
            <a:r>
              <a:rPr lang="ja-JP" altLang="en-US" sz="1600" b="1" dirty="0"/>
              <a:t> </a:t>
            </a:r>
            <a:r>
              <a:rPr lang="ja-JP" altLang="en-US" sz="1600" b="1" dirty="0" smtClean="0"/>
              <a:t>        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-Legacy &gt; Substitution value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Check that the correct value is specified by "legacy substitution value automatic registration setting procedure".</a:t>
            </a:r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5938400" y="3494966"/>
            <a:ext cx="1586010" cy="1084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012200" y="5229251"/>
            <a:ext cx="1512210" cy="13014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3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Conductor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If you finished the operations in the previous section, the Conductor should be created and the substitute </a:t>
            </a:r>
            <a:r>
              <a:rPr lang="en-US" altLang="ja-JP" sz="1600" dirty="0" smtClean="0"/>
              <a:t>values should be registered</a:t>
            </a:r>
            <a:r>
              <a:rPr lang="en-US" altLang="ja-JP" sz="1600" dirty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Finally, execute Conductor and check the result on the target host.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2" y="2265384"/>
            <a:ext cx="8653413" cy="3719859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 bwMode="auto">
          <a:xfrm>
            <a:off x="2699618" y="2617768"/>
            <a:ext cx="2664370" cy="436686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Conductor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94926" y="3486354"/>
            <a:ext cx="4378114" cy="18708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8846" y="288436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2699618" y="4365130"/>
            <a:ext cx="1512210" cy="391976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Operation.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1294926" y="5157240"/>
            <a:ext cx="6517523" cy="2565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2548847" y="4590362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411446" y="5552041"/>
            <a:ext cx="3197035" cy="1189709"/>
            <a:chOff x="5244298" y="4785319"/>
            <a:chExt cx="3197035" cy="1561140"/>
          </a:xfrm>
        </p:grpSpPr>
        <p:sp>
          <p:nvSpPr>
            <p:cNvPr id="32" name="角丸四角形 31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The screen will automatically 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to the "Conductor Confirmation" 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円/楕円 44"/>
            <p:cNvSpPr/>
            <p:nvPr/>
          </p:nvSpPr>
          <p:spPr bwMode="auto">
            <a:xfrm>
              <a:off x="5244298" y="4785319"/>
              <a:ext cx="565503" cy="671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48868" y="4966839"/>
              <a:ext cx="5760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図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63" y="5766175"/>
            <a:ext cx="2562583" cy="1039397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 bwMode="auto">
          <a:xfrm>
            <a:off x="2843760" y="6525430"/>
            <a:ext cx="1167911" cy="2801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31" y="2242928"/>
            <a:ext cx="881857" cy="3978047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 bwMode="auto">
          <a:xfrm>
            <a:off x="222546" y="5877340"/>
            <a:ext cx="2477072" cy="527512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of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screen.</a:t>
            </a:r>
          </a:p>
        </p:txBody>
      </p:sp>
      <p:sp>
        <p:nvSpPr>
          <p:cNvPr id="37" name="円形吹き出し 36"/>
          <p:cNvSpPr/>
          <p:nvPr/>
        </p:nvSpPr>
        <p:spPr bwMode="auto">
          <a:xfrm>
            <a:off x="2554943" y="6213230"/>
            <a:ext cx="289350" cy="312200"/>
          </a:xfrm>
          <a:prstGeom prst="wedgeEllipseCallout">
            <a:avLst>
              <a:gd name="adj1" fmla="val 74816"/>
              <a:gd name="adj2" fmla="val 132193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4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the Conductor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In the work confirmation screen, you can check the results of the whole execution or execution per node.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Selecting an inputted Movement will show 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a link to a more detailed </a:t>
            </a:r>
            <a:r>
              <a:rPr kumimoji="1" lang="en-US" altLang="ja-JP" sz="1600" dirty="0" smtClean="0"/>
              <a:t>result screen.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Confirmation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40"/>
            <a:ext cx="7201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 bwMode="auto">
          <a:xfrm>
            <a:off x="5640185" y="2614846"/>
            <a:ext cx="1740205" cy="13902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948330" y="2996940"/>
            <a:ext cx="2160300" cy="436686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Link and operation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information are displayed.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6730973" y="3212970"/>
            <a:ext cx="277463" cy="315543"/>
          </a:xfrm>
          <a:prstGeom prst="wedgeEllipseCallout">
            <a:avLst>
              <a:gd name="adj1" fmla="val -108570"/>
              <a:gd name="adj2" fmla="val 75070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409248" y="3129035"/>
            <a:ext cx="2726805" cy="436686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node you want to check.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2186280" y="3370118"/>
            <a:ext cx="288040" cy="315543"/>
          </a:xfrm>
          <a:prstGeom prst="wedgeEllipseCallout">
            <a:avLst>
              <a:gd name="adj1" fmla="val -78266"/>
              <a:gd name="adj2" fmla="val 51754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5848257" y="5058261"/>
            <a:ext cx="2900323" cy="1345755"/>
            <a:chOff x="5244298" y="5000704"/>
            <a:chExt cx="2900323" cy="1345755"/>
          </a:xfrm>
        </p:grpSpPr>
        <p:sp>
          <p:nvSpPr>
            <p:cNvPr id="13" name="角丸四角形 12"/>
            <p:cNvSpPr/>
            <p:nvPr/>
          </p:nvSpPr>
          <p:spPr bwMode="auto">
            <a:xfrm>
              <a:off x="5481096" y="5297957"/>
              <a:ext cx="2663525" cy="104850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Click “DONE” to move to detailed 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Result screen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</a:t>
            </a:r>
            <a:r>
              <a:rPr lang="ja-JP" altLang="en-US" dirty="0" smtClean="0"/>
              <a:t> </a:t>
            </a:r>
            <a:r>
              <a:rPr lang="en-US" altLang="ja-JP" dirty="0" smtClean="0"/>
              <a:t>Execution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the detailed results for each </a:t>
            </a:r>
            <a:r>
              <a:rPr lang="en-US" altLang="ja-JP" b="1" dirty="0" smtClean="0"/>
              <a:t>Movement</a:t>
            </a:r>
            <a:br>
              <a:rPr lang="en-US" altLang="ja-JP" b="1" dirty="0" smtClean="0"/>
            </a:br>
            <a:r>
              <a:rPr lang="en-US" altLang="ja-JP" sz="1600" dirty="0"/>
              <a:t>Clicking the link 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displayed..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Users can also check the input data and output data.</a:t>
            </a:r>
            <a:r>
              <a:rPr lang="ja-JP" altLang="en-US" sz="1600" dirty="0"/>
              <a:t/>
            </a:r>
            <a:br>
              <a:rPr lang="ja-JP" altLang="en-US" sz="1600" dirty="0"/>
            </a:br>
            <a:endParaRPr lang="en-US" altLang="ja-JP" sz="1600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5313824" y="5454983"/>
            <a:ext cx="3465152" cy="1102756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Users can check the installation of Apache </a:t>
            </a:r>
            <a:endParaRPr lang="en-US" altLang="ja-JP" sz="1200" dirty="0" smtClean="0"/>
          </a:p>
          <a:p>
            <a:r>
              <a:rPr lang="en-US" altLang="ja-JP" sz="1200" dirty="0" smtClean="0"/>
              <a:t>and </a:t>
            </a:r>
            <a:r>
              <a:rPr lang="en-US" altLang="ja-JP" sz="1200" dirty="0"/>
              <a:t>Tomcat in the following URLs</a:t>
            </a:r>
            <a:r>
              <a:rPr lang="en-US" altLang="ja-JP" sz="1200" dirty="0" smtClean="0"/>
              <a:t>.</a:t>
            </a:r>
            <a:br>
              <a:rPr lang="en-US" altLang="ja-JP" sz="12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Apache- http://(Host IP address):80</a:t>
            </a:r>
          </a:p>
          <a:p>
            <a:r>
              <a:rPr lang="en-US" altLang="ja-JP" sz="1200" dirty="0" smtClean="0"/>
              <a:t>Tomcat- </a:t>
            </a:r>
            <a:r>
              <a:rPr lang="en-US" altLang="ja-JP" sz="1200" dirty="0"/>
              <a:t>http</a:t>
            </a:r>
            <a:r>
              <a:rPr lang="en-US" altLang="ja-JP" sz="1200" dirty="0" smtClean="0"/>
              <a:t>://(Host IP address):8080</a:t>
            </a:r>
            <a:endParaRPr lang="en-US" altLang="ja-JP" sz="1200" dirty="0"/>
          </a:p>
          <a:p>
            <a:endParaRPr lang="en-US" altLang="ja-JP" sz="12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4932050" y="5125670"/>
            <a:ext cx="599553" cy="549789"/>
            <a:chOff x="5848257" y="5058261"/>
            <a:chExt cx="599553" cy="549789"/>
          </a:xfrm>
          <a:solidFill>
            <a:srgbClr val="FF0000"/>
          </a:solidFill>
        </p:grpSpPr>
        <p:sp>
          <p:nvSpPr>
            <p:cNvPr id="13" name="円/楕円 44"/>
            <p:cNvSpPr/>
            <p:nvPr/>
          </p:nvSpPr>
          <p:spPr bwMode="auto">
            <a:xfrm>
              <a:off x="5848257" y="5058261"/>
              <a:ext cx="565503" cy="54978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71729" y="5218770"/>
              <a:ext cx="5760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4662599" y="4084713"/>
            <a:ext cx="4261763" cy="53236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collects input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data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result data.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12" y="1953115"/>
            <a:ext cx="4514850" cy="19907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3114"/>
            <a:ext cx="4108261" cy="4068245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 bwMode="auto">
          <a:xfrm>
            <a:off x="3059790" y="5057321"/>
            <a:ext cx="1008140" cy="3976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923910" y="4005080"/>
            <a:ext cx="782123" cy="540000"/>
          </a:xfrm>
          <a:prstGeom prst="wedgeEllipseCallout">
            <a:avLst>
              <a:gd name="adj1" fmla="val -34469"/>
              <a:gd name="adj2" fmla="val 14783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4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Chapter</a:t>
            </a:r>
            <a:r>
              <a:rPr lang="ja-JP" altLang="en-US" dirty="0" smtClean="0"/>
              <a:t>２ </a:t>
            </a:r>
            <a:r>
              <a:rPr lang="en-US" altLang="ja-JP" dirty="0" err="1" smtClean="0"/>
              <a:t>Ansible-LegacyRole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3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follows</a:t>
            </a:r>
            <a:r>
              <a:rPr lang="en-US" altLang="ja-JP" sz="1600" dirty="0"/>
              <a:t>.(The same as Chapter 1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 Role)</a:t>
            </a:r>
            <a:br>
              <a:rPr lang="en-US" altLang="ja-JP" sz="1600" dirty="0"/>
            </a:br>
            <a:r>
              <a:rPr lang="en-US" altLang="ja-JP" sz="1600" dirty="0"/>
              <a:t>Please prepare a server in addition to the ITA Host server. The additional server will be target for </a:t>
            </a:r>
            <a:r>
              <a:rPr lang="en-US" altLang="ja-JP" sz="1600" dirty="0" smtClean="0"/>
              <a:t>operation.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Servers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1.9.0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2.11.2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Work environment and Scenario (1/3)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60" y="4341682"/>
            <a:ext cx="504070" cy="8598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411700" y="3714950"/>
            <a:ext cx="4680650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84376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ITA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1.9.0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8380" y="5302433"/>
            <a:ext cx="1662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CentOS 7</a:t>
            </a:r>
            <a:b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31925" y="5484925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" name="カギ線コネクタ 122"/>
          <p:cNvCxnSpPr>
            <a:stCxn id="12" idx="3"/>
            <a:endCxn id="8" idx="1"/>
          </p:cNvCxnSpPr>
          <p:nvPr/>
        </p:nvCxnSpPr>
        <p:spPr bwMode="auto">
          <a:xfrm flipV="1">
            <a:off x="6804310" y="4771624"/>
            <a:ext cx="10801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36411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latin typeface="+mn-ea"/>
              </a:rPr>
              <a:t>Ansible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en-US" altLang="ja-JP" sz="1200" dirty="0" smtClean="0">
                <a:latin typeface="+mn-ea"/>
              </a:rPr>
              <a:t>2.11.2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79513" y="6066648"/>
            <a:ext cx="89214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RHEL8 type OS</a:t>
            </a:r>
            <a:r>
              <a:rPr kumimoji="1" lang="en-US" altLang="ja-JP" sz="1150" dirty="0" smtClean="0"/>
              <a:t>.</a:t>
            </a:r>
            <a:r>
              <a:rPr lang="en-US" altLang="ja-JP" sz="1150" dirty="0" smtClean="0"/>
              <a:t/>
            </a:r>
            <a:br>
              <a:rPr lang="en-US" altLang="ja-JP" sz="1150" dirty="0" smtClean="0"/>
            </a:br>
            <a:r>
              <a:rPr lang="en-US" altLang="ja-JP" sz="1150" dirty="0" smtClean="0"/>
              <a:t>※2 Any OS compatible with </a:t>
            </a:r>
            <a:r>
              <a:rPr lang="en-US" altLang="ja-JP" sz="1150" dirty="0" err="1" smtClean="0"/>
              <a:t>Ansible</a:t>
            </a:r>
            <a:r>
              <a:rPr lang="en-US" altLang="ja-JP" sz="1150" dirty="0" smtClean="0"/>
              <a:t> can be used.</a:t>
            </a:r>
            <a:endParaRPr kumimoji="1" lang="ja-JP" altLang="en-US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28396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Work environment and Scenario (</a:t>
            </a:r>
            <a:r>
              <a:rPr lang="en-US" altLang="ja-JP" dirty="0" smtClean="0"/>
              <a:t>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 image</a:t>
            </a:r>
          </a:p>
          <a:p>
            <a:pPr indent="0">
              <a:buNone/>
            </a:pPr>
            <a:r>
              <a:rPr lang="en-US" altLang="ja-JP" sz="1600" dirty="0"/>
              <a:t>The most important feature of </a:t>
            </a:r>
            <a:r>
              <a:rPr lang="en-US" altLang="ja-JP" sz="1600" dirty="0" err="1"/>
              <a:t>LegacyRole</a:t>
            </a:r>
            <a:r>
              <a:rPr lang="en-US" altLang="ja-JP" sz="1600" dirty="0"/>
              <a:t> is that allows users to </a:t>
            </a:r>
            <a:r>
              <a:rPr lang="en-US" altLang="ja-JP" sz="1600" dirty="0">
                <a:solidFill>
                  <a:srgbClr val="FF0000"/>
                </a:solidFill>
              </a:rPr>
              <a:t>register and use role packages.</a:t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In this document, </a:t>
            </a:r>
            <a:r>
              <a:rPr lang="en-US" altLang="ja-JP" sz="1600" u="sng" dirty="0"/>
              <a:t>we will register and execute the Role downloaded from </a:t>
            </a:r>
            <a:r>
              <a:rPr lang="en-US" altLang="ja-JP" sz="1600" u="sng" dirty="0" err="1"/>
              <a:t>Ansible</a:t>
            </a:r>
            <a:r>
              <a:rPr lang="en-US" altLang="ja-JP" sz="1600" u="sng" dirty="0"/>
              <a:t> Galaxy to ITA.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lang="ja-JP" altLang="en-US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26196" y="2508390"/>
            <a:ext cx="8437317" cy="2103843"/>
            <a:chOff x="369906" y="4180300"/>
            <a:chExt cx="8437317" cy="2103843"/>
          </a:xfrm>
        </p:grpSpPr>
        <p:sp>
          <p:nvSpPr>
            <p:cNvPr id="5" name="Freeform 76"/>
            <p:cNvSpPr>
              <a:spLocks noChangeAspect="1" noEditPoints="1"/>
            </p:cNvSpPr>
            <p:nvPr/>
          </p:nvSpPr>
          <p:spPr bwMode="gray">
            <a:xfrm>
              <a:off x="715182" y="4901008"/>
              <a:ext cx="605631" cy="606743"/>
            </a:xfrm>
            <a:custGeom>
              <a:avLst/>
              <a:gdLst>
                <a:gd name="T0" fmla="*/ 0 w 1153"/>
                <a:gd name="T1" fmla="*/ 577 h 1154"/>
                <a:gd name="T2" fmla="*/ 1153 w 1153"/>
                <a:gd name="T3" fmla="*/ 577 h 1154"/>
                <a:gd name="T4" fmla="*/ 673 w 1153"/>
                <a:gd name="T5" fmla="*/ 1078 h 1154"/>
                <a:gd name="T6" fmla="*/ 596 w 1153"/>
                <a:gd name="T7" fmla="*/ 941 h 1154"/>
                <a:gd name="T8" fmla="*/ 853 w 1153"/>
                <a:gd name="T9" fmla="*/ 868 h 1154"/>
                <a:gd name="T10" fmla="*/ 300 w 1153"/>
                <a:gd name="T11" fmla="*/ 868 h 1154"/>
                <a:gd name="T12" fmla="*/ 557 w 1153"/>
                <a:gd name="T13" fmla="*/ 941 h 1154"/>
                <a:gd name="T14" fmla="*/ 479 w 1153"/>
                <a:gd name="T15" fmla="*/ 1078 h 1154"/>
                <a:gd name="T16" fmla="*/ 67 w 1153"/>
                <a:gd name="T17" fmla="*/ 597 h 1154"/>
                <a:gd name="T18" fmla="*/ 209 w 1153"/>
                <a:gd name="T19" fmla="*/ 670 h 1154"/>
                <a:gd name="T20" fmla="*/ 133 w 1153"/>
                <a:gd name="T21" fmla="*/ 829 h 1154"/>
                <a:gd name="T22" fmla="*/ 479 w 1153"/>
                <a:gd name="T23" fmla="*/ 76 h 1154"/>
                <a:gd name="T24" fmla="*/ 557 w 1153"/>
                <a:gd name="T25" fmla="*/ 285 h 1154"/>
                <a:gd name="T26" fmla="*/ 479 w 1153"/>
                <a:gd name="T27" fmla="*/ 76 h 1154"/>
                <a:gd name="T28" fmla="*/ 789 w 1153"/>
                <a:gd name="T29" fmla="*/ 285 h 1154"/>
                <a:gd name="T30" fmla="*/ 596 w 1153"/>
                <a:gd name="T31" fmla="*/ 67 h 1154"/>
                <a:gd name="T32" fmla="*/ 825 w 1153"/>
                <a:gd name="T33" fmla="*/ 229 h 1154"/>
                <a:gd name="T34" fmla="*/ 882 w 1153"/>
                <a:gd name="T35" fmla="*/ 400 h 1154"/>
                <a:gd name="T36" fmla="*/ 909 w 1153"/>
                <a:gd name="T37" fmla="*/ 557 h 1154"/>
                <a:gd name="T38" fmla="*/ 596 w 1153"/>
                <a:gd name="T39" fmla="*/ 325 h 1154"/>
                <a:gd name="T40" fmla="*/ 557 w 1153"/>
                <a:gd name="T41" fmla="*/ 325 h 1154"/>
                <a:gd name="T42" fmla="*/ 316 w 1153"/>
                <a:gd name="T43" fmla="*/ 557 h 1154"/>
                <a:gd name="T44" fmla="*/ 284 w 1153"/>
                <a:gd name="T45" fmla="*/ 325 h 1154"/>
                <a:gd name="T46" fmla="*/ 209 w 1153"/>
                <a:gd name="T47" fmla="*/ 483 h 1154"/>
                <a:gd name="T48" fmla="*/ 67 w 1153"/>
                <a:gd name="T49" fmla="*/ 557 h 1154"/>
                <a:gd name="T50" fmla="*/ 243 w 1153"/>
                <a:gd name="T51" fmla="*/ 325 h 1154"/>
                <a:gd name="T52" fmla="*/ 248 w 1153"/>
                <a:gd name="T53" fmla="*/ 668 h 1154"/>
                <a:gd name="T54" fmla="*/ 557 w 1153"/>
                <a:gd name="T55" fmla="*/ 597 h 1154"/>
                <a:gd name="T56" fmla="*/ 483 w 1153"/>
                <a:gd name="T57" fmla="*/ 829 h 1154"/>
                <a:gd name="T58" fmla="*/ 248 w 1153"/>
                <a:gd name="T59" fmla="*/ 668 h 1154"/>
                <a:gd name="T60" fmla="*/ 596 w 1153"/>
                <a:gd name="T61" fmla="*/ 756 h 1154"/>
                <a:gd name="T62" fmla="*/ 909 w 1153"/>
                <a:gd name="T63" fmla="*/ 597 h 1154"/>
                <a:gd name="T64" fmla="*/ 669 w 1153"/>
                <a:gd name="T65" fmla="*/ 829 h 1154"/>
                <a:gd name="T66" fmla="*/ 1086 w 1153"/>
                <a:gd name="T67" fmla="*/ 597 h 1154"/>
                <a:gd name="T68" fmla="*/ 910 w 1153"/>
                <a:gd name="T69" fmla="*/ 829 h 1154"/>
                <a:gd name="T70" fmla="*/ 949 w 1153"/>
                <a:gd name="T71" fmla="*/ 557 h 1154"/>
                <a:gd name="T72" fmla="*/ 975 w 1153"/>
                <a:gd name="T73" fmla="*/ 325 h 1154"/>
                <a:gd name="T74" fmla="*/ 1086 w 1153"/>
                <a:gd name="T75" fmla="*/ 557 h 1154"/>
                <a:gd name="T76" fmla="*/ 995 w 1153"/>
                <a:gd name="T77" fmla="*/ 285 h 1154"/>
                <a:gd name="T78" fmla="*/ 882 w 1153"/>
                <a:gd name="T79" fmla="*/ 210 h 1154"/>
                <a:gd name="T80" fmla="*/ 788 w 1153"/>
                <a:gd name="T81" fmla="*/ 112 h 1154"/>
                <a:gd name="T82" fmla="*/ 365 w 1153"/>
                <a:gd name="T83" fmla="*/ 112 h 1154"/>
                <a:gd name="T84" fmla="*/ 158 w 1153"/>
                <a:gd name="T85" fmla="*/ 285 h 1154"/>
                <a:gd name="T86" fmla="*/ 158 w 1153"/>
                <a:gd name="T87" fmla="*/ 868 h 1154"/>
                <a:gd name="T88" fmla="*/ 365 w 1153"/>
                <a:gd name="T89" fmla="*/ 1041 h 1154"/>
                <a:gd name="T90" fmla="*/ 788 w 1153"/>
                <a:gd name="T91" fmla="*/ 1041 h 1154"/>
                <a:gd name="T92" fmla="*/ 995 w 1153"/>
                <a:gd name="T93" fmla="*/ 868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3" h="1154">
                  <a:moveTo>
                    <a:pt x="576" y="0"/>
                  </a:moveTo>
                  <a:cubicBezTo>
                    <a:pt x="258" y="0"/>
                    <a:pt x="0" y="259"/>
                    <a:pt x="0" y="577"/>
                  </a:cubicBezTo>
                  <a:cubicBezTo>
                    <a:pt x="0" y="895"/>
                    <a:pt x="258" y="1154"/>
                    <a:pt x="576" y="1154"/>
                  </a:cubicBezTo>
                  <a:cubicBezTo>
                    <a:pt x="895" y="1154"/>
                    <a:pt x="1153" y="895"/>
                    <a:pt x="1153" y="577"/>
                  </a:cubicBezTo>
                  <a:cubicBezTo>
                    <a:pt x="1153" y="259"/>
                    <a:pt x="895" y="0"/>
                    <a:pt x="576" y="0"/>
                  </a:cubicBezTo>
                  <a:close/>
                  <a:moveTo>
                    <a:pt x="673" y="1078"/>
                  </a:moveTo>
                  <a:cubicBezTo>
                    <a:pt x="648" y="1083"/>
                    <a:pt x="623" y="1085"/>
                    <a:pt x="596" y="1086"/>
                  </a:cubicBezTo>
                  <a:cubicBezTo>
                    <a:pt x="596" y="941"/>
                    <a:pt x="596" y="941"/>
                    <a:pt x="596" y="941"/>
                  </a:cubicBezTo>
                  <a:cubicBezTo>
                    <a:pt x="633" y="934"/>
                    <a:pt x="662" y="905"/>
                    <a:pt x="669" y="868"/>
                  </a:cubicBezTo>
                  <a:cubicBezTo>
                    <a:pt x="853" y="868"/>
                    <a:pt x="853" y="868"/>
                    <a:pt x="853" y="868"/>
                  </a:cubicBezTo>
                  <a:cubicBezTo>
                    <a:pt x="811" y="967"/>
                    <a:pt x="748" y="1042"/>
                    <a:pt x="673" y="1078"/>
                  </a:cubicBezTo>
                  <a:close/>
                  <a:moveTo>
                    <a:pt x="300" y="868"/>
                  </a:moveTo>
                  <a:cubicBezTo>
                    <a:pt x="483" y="868"/>
                    <a:pt x="483" y="868"/>
                    <a:pt x="483" y="868"/>
                  </a:cubicBezTo>
                  <a:cubicBezTo>
                    <a:pt x="491" y="905"/>
                    <a:pt x="520" y="934"/>
                    <a:pt x="557" y="941"/>
                  </a:cubicBezTo>
                  <a:cubicBezTo>
                    <a:pt x="557" y="1086"/>
                    <a:pt x="557" y="1086"/>
                    <a:pt x="557" y="1086"/>
                  </a:cubicBezTo>
                  <a:cubicBezTo>
                    <a:pt x="530" y="1085"/>
                    <a:pt x="504" y="1083"/>
                    <a:pt x="479" y="1078"/>
                  </a:cubicBezTo>
                  <a:cubicBezTo>
                    <a:pt x="405" y="1042"/>
                    <a:pt x="342" y="967"/>
                    <a:pt x="300" y="868"/>
                  </a:cubicBezTo>
                  <a:close/>
                  <a:moveTo>
                    <a:pt x="67" y="597"/>
                  </a:moveTo>
                  <a:cubicBezTo>
                    <a:pt x="130" y="597"/>
                    <a:pt x="130" y="597"/>
                    <a:pt x="130" y="597"/>
                  </a:cubicBezTo>
                  <a:cubicBezTo>
                    <a:pt x="138" y="635"/>
                    <a:pt x="169" y="664"/>
                    <a:pt x="209" y="670"/>
                  </a:cubicBezTo>
                  <a:cubicBezTo>
                    <a:pt x="215" y="726"/>
                    <a:pt x="227" y="779"/>
                    <a:pt x="243" y="829"/>
                  </a:cubicBezTo>
                  <a:cubicBezTo>
                    <a:pt x="133" y="829"/>
                    <a:pt x="133" y="829"/>
                    <a:pt x="133" y="829"/>
                  </a:cubicBezTo>
                  <a:cubicBezTo>
                    <a:pt x="94" y="760"/>
                    <a:pt x="70" y="681"/>
                    <a:pt x="67" y="597"/>
                  </a:cubicBezTo>
                  <a:close/>
                  <a:moveTo>
                    <a:pt x="479" y="76"/>
                  </a:moveTo>
                  <a:cubicBezTo>
                    <a:pt x="504" y="71"/>
                    <a:pt x="530" y="68"/>
                    <a:pt x="557" y="67"/>
                  </a:cubicBezTo>
                  <a:cubicBezTo>
                    <a:pt x="557" y="285"/>
                    <a:pt x="557" y="285"/>
                    <a:pt x="557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42" y="186"/>
                    <a:pt x="405" y="111"/>
                    <a:pt x="479" y="76"/>
                  </a:cubicBezTo>
                  <a:close/>
                  <a:moveTo>
                    <a:pt x="825" y="229"/>
                  </a:moveTo>
                  <a:cubicBezTo>
                    <a:pt x="807" y="243"/>
                    <a:pt x="794" y="262"/>
                    <a:pt x="789" y="285"/>
                  </a:cubicBezTo>
                  <a:cubicBezTo>
                    <a:pt x="596" y="285"/>
                    <a:pt x="596" y="285"/>
                    <a:pt x="596" y="285"/>
                  </a:cubicBezTo>
                  <a:cubicBezTo>
                    <a:pt x="596" y="67"/>
                    <a:pt x="596" y="67"/>
                    <a:pt x="596" y="67"/>
                  </a:cubicBezTo>
                  <a:cubicBezTo>
                    <a:pt x="623" y="68"/>
                    <a:pt x="648" y="71"/>
                    <a:pt x="673" y="76"/>
                  </a:cubicBezTo>
                  <a:cubicBezTo>
                    <a:pt x="733" y="104"/>
                    <a:pt x="785" y="158"/>
                    <a:pt x="825" y="229"/>
                  </a:cubicBezTo>
                  <a:close/>
                  <a:moveTo>
                    <a:pt x="789" y="325"/>
                  </a:moveTo>
                  <a:cubicBezTo>
                    <a:pt x="799" y="368"/>
                    <a:pt x="837" y="400"/>
                    <a:pt x="882" y="400"/>
                  </a:cubicBezTo>
                  <a:cubicBezTo>
                    <a:pt x="885" y="400"/>
                    <a:pt x="887" y="399"/>
                    <a:pt x="890" y="399"/>
                  </a:cubicBezTo>
                  <a:cubicBezTo>
                    <a:pt x="901" y="449"/>
                    <a:pt x="908" y="502"/>
                    <a:pt x="909" y="557"/>
                  </a:cubicBezTo>
                  <a:cubicBezTo>
                    <a:pt x="596" y="557"/>
                    <a:pt x="596" y="557"/>
                    <a:pt x="596" y="557"/>
                  </a:cubicBezTo>
                  <a:cubicBezTo>
                    <a:pt x="596" y="325"/>
                    <a:pt x="596" y="325"/>
                    <a:pt x="596" y="325"/>
                  </a:cubicBezTo>
                  <a:lnTo>
                    <a:pt x="789" y="325"/>
                  </a:lnTo>
                  <a:close/>
                  <a:moveTo>
                    <a:pt x="557" y="325"/>
                  </a:moveTo>
                  <a:cubicBezTo>
                    <a:pt x="557" y="557"/>
                    <a:pt x="557" y="557"/>
                    <a:pt x="557" y="557"/>
                  </a:cubicBezTo>
                  <a:cubicBezTo>
                    <a:pt x="316" y="557"/>
                    <a:pt x="316" y="557"/>
                    <a:pt x="316" y="557"/>
                  </a:cubicBezTo>
                  <a:cubicBezTo>
                    <a:pt x="309" y="522"/>
                    <a:pt x="282" y="495"/>
                    <a:pt x="248" y="485"/>
                  </a:cubicBezTo>
                  <a:cubicBezTo>
                    <a:pt x="255" y="428"/>
                    <a:pt x="267" y="374"/>
                    <a:pt x="284" y="325"/>
                  </a:cubicBezTo>
                  <a:lnTo>
                    <a:pt x="557" y="325"/>
                  </a:lnTo>
                  <a:close/>
                  <a:moveTo>
                    <a:pt x="209" y="483"/>
                  </a:moveTo>
                  <a:cubicBezTo>
                    <a:pt x="169" y="489"/>
                    <a:pt x="138" y="518"/>
                    <a:pt x="130" y="557"/>
                  </a:cubicBezTo>
                  <a:cubicBezTo>
                    <a:pt x="67" y="557"/>
                    <a:pt x="67" y="557"/>
                    <a:pt x="67" y="557"/>
                  </a:cubicBezTo>
                  <a:cubicBezTo>
                    <a:pt x="70" y="473"/>
                    <a:pt x="94" y="394"/>
                    <a:pt x="13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27" y="374"/>
                    <a:pt x="215" y="427"/>
                    <a:pt x="209" y="483"/>
                  </a:cubicBezTo>
                  <a:close/>
                  <a:moveTo>
                    <a:pt x="248" y="668"/>
                  </a:moveTo>
                  <a:cubicBezTo>
                    <a:pt x="282" y="659"/>
                    <a:pt x="309" y="631"/>
                    <a:pt x="316" y="597"/>
                  </a:cubicBezTo>
                  <a:cubicBezTo>
                    <a:pt x="557" y="597"/>
                    <a:pt x="557" y="597"/>
                    <a:pt x="557" y="597"/>
                  </a:cubicBezTo>
                  <a:cubicBezTo>
                    <a:pt x="557" y="756"/>
                    <a:pt x="557" y="756"/>
                    <a:pt x="557" y="756"/>
                  </a:cubicBezTo>
                  <a:cubicBezTo>
                    <a:pt x="520" y="763"/>
                    <a:pt x="491" y="792"/>
                    <a:pt x="483" y="829"/>
                  </a:cubicBezTo>
                  <a:cubicBezTo>
                    <a:pt x="284" y="829"/>
                    <a:pt x="284" y="829"/>
                    <a:pt x="284" y="829"/>
                  </a:cubicBezTo>
                  <a:cubicBezTo>
                    <a:pt x="267" y="779"/>
                    <a:pt x="255" y="725"/>
                    <a:pt x="248" y="668"/>
                  </a:cubicBezTo>
                  <a:close/>
                  <a:moveTo>
                    <a:pt x="669" y="829"/>
                  </a:moveTo>
                  <a:cubicBezTo>
                    <a:pt x="662" y="792"/>
                    <a:pt x="633" y="763"/>
                    <a:pt x="596" y="756"/>
                  </a:cubicBezTo>
                  <a:cubicBezTo>
                    <a:pt x="596" y="597"/>
                    <a:pt x="596" y="597"/>
                    <a:pt x="596" y="597"/>
                  </a:cubicBezTo>
                  <a:cubicBezTo>
                    <a:pt x="909" y="597"/>
                    <a:pt x="909" y="597"/>
                    <a:pt x="909" y="597"/>
                  </a:cubicBezTo>
                  <a:cubicBezTo>
                    <a:pt x="907" y="680"/>
                    <a:pt x="893" y="759"/>
                    <a:pt x="869" y="829"/>
                  </a:cubicBezTo>
                  <a:lnTo>
                    <a:pt x="669" y="829"/>
                  </a:lnTo>
                  <a:close/>
                  <a:moveTo>
                    <a:pt x="949" y="597"/>
                  </a:moveTo>
                  <a:cubicBezTo>
                    <a:pt x="1086" y="597"/>
                    <a:pt x="1086" y="597"/>
                    <a:pt x="1086" y="597"/>
                  </a:cubicBezTo>
                  <a:cubicBezTo>
                    <a:pt x="1083" y="681"/>
                    <a:pt x="1059" y="760"/>
                    <a:pt x="1020" y="829"/>
                  </a:cubicBezTo>
                  <a:cubicBezTo>
                    <a:pt x="910" y="829"/>
                    <a:pt x="910" y="829"/>
                    <a:pt x="910" y="829"/>
                  </a:cubicBezTo>
                  <a:cubicBezTo>
                    <a:pt x="933" y="758"/>
                    <a:pt x="947" y="680"/>
                    <a:pt x="949" y="597"/>
                  </a:cubicBezTo>
                  <a:close/>
                  <a:moveTo>
                    <a:pt x="949" y="557"/>
                  </a:moveTo>
                  <a:cubicBezTo>
                    <a:pt x="948" y="498"/>
                    <a:pt x="940" y="441"/>
                    <a:pt x="928" y="388"/>
                  </a:cubicBezTo>
                  <a:cubicBezTo>
                    <a:pt x="952" y="375"/>
                    <a:pt x="970" y="352"/>
                    <a:pt x="975" y="325"/>
                  </a:cubicBezTo>
                  <a:cubicBezTo>
                    <a:pt x="1020" y="325"/>
                    <a:pt x="1020" y="325"/>
                    <a:pt x="1020" y="325"/>
                  </a:cubicBezTo>
                  <a:cubicBezTo>
                    <a:pt x="1059" y="394"/>
                    <a:pt x="1083" y="473"/>
                    <a:pt x="1086" y="557"/>
                  </a:cubicBezTo>
                  <a:lnTo>
                    <a:pt x="949" y="557"/>
                  </a:lnTo>
                  <a:close/>
                  <a:moveTo>
                    <a:pt x="995" y="285"/>
                  </a:moveTo>
                  <a:cubicBezTo>
                    <a:pt x="975" y="285"/>
                    <a:pt x="975" y="285"/>
                    <a:pt x="975" y="285"/>
                  </a:cubicBezTo>
                  <a:cubicBezTo>
                    <a:pt x="966" y="242"/>
                    <a:pt x="928" y="210"/>
                    <a:pt x="882" y="210"/>
                  </a:cubicBezTo>
                  <a:cubicBezTo>
                    <a:pt x="875" y="210"/>
                    <a:pt x="868" y="211"/>
                    <a:pt x="861" y="212"/>
                  </a:cubicBezTo>
                  <a:cubicBezTo>
                    <a:pt x="839" y="174"/>
                    <a:pt x="815" y="141"/>
                    <a:pt x="788" y="112"/>
                  </a:cubicBezTo>
                  <a:cubicBezTo>
                    <a:pt x="871" y="151"/>
                    <a:pt x="943" y="210"/>
                    <a:pt x="995" y="285"/>
                  </a:cubicBezTo>
                  <a:close/>
                  <a:moveTo>
                    <a:pt x="365" y="112"/>
                  </a:moveTo>
                  <a:cubicBezTo>
                    <a:pt x="322" y="158"/>
                    <a:pt x="285" y="217"/>
                    <a:pt x="258" y="285"/>
                  </a:cubicBezTo>
                  <a:cubicBezTo>
                    <a:pt x="158" y="285"/>
                    <a:pt x="158" y="285"/>
                    <a:pt x="158" y="285"/>
                  </a:cubicBezTo>
                  <a:cubicBezTo>
                    <a:pt x="210" y="210"/>
                    <a:pt x="282" y="151"/>
                    <a:pt x="365" y="112"/>
                  </a:cubicBezTo>
                  <a:close/>
                  <a:moveTo>
                    <a:pt x="158" y="868"/>
                  </a:moveTo>
                  <a:cubicBezTo>
                    <a:pt x="258" y="868"/>
                    <a:pt x="258" y="868"/>
                    <a:pt x="258" y="868"/>
                  </a:cubicBezTo>
                  <a:cubicBezTo>
                    <a:pt x="285" y="937"/>
                    <a:pt x="322" y="996"/>
                    <a:pt x="365" y="1041"/>
                  </a:cubicBezTo>
                  <a:cubicBezTo>
                    <a:pt x="282" y="1003"/>
                    <a:pt x="210" y="943"/>
                    <a:pt x="158" y="868"/>
                  </a:cubicBezTo>
                  <a:close/>
                  <a:moveTo>
                    <a:pt x="788" y="1041"/>
                  </a:moveTo>
                  <a:cubicBezTo>
                    <a:pt x="831" y="996"/>
                    <a:pt x="868" y="937"/>
                    <a:pt x="895" y="868"/>
                  </a:cubicBezTo>
                  <a:cubicBezTo>
                    <a:pt x="995" y="868"/>
                    <a:pt x="995" y="868"/>
                    <a:pt x="995" y="868"/>
                  </a:cubicBezTo>
                  <a:cubicBezTo>
                    <a:pt x="943" y="943"/>
                    <a:pt x="871" y="1003"/>
                    <a:pt x="788" y="10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69907" y="5558147"/>
              <a:ext cx="12961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Ansible-Galaxy</a:t>
              </a:r>
              <a:endParaRPr kumimoji="1"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037" y="4797414"/>
              <a:ext cx="813929" cy="813929"/>
            </a:xfrm>
            <a:prstGeom prst="rect">
              <a:avLst/>
            </a:prstGeom>
          </p:spPr>
        </p:pic>
        <p:sp>
          <p:nvSpPr>
            <p:cNvPr id="8" name="フローチャート: 複数書類 7"/>
            <p:cNvSpPr/>
            <p:nvPr/>
          </p:nvSpPr>
          <p:spPr bwMode="auto">
            <a:xfrm>
              <a:off x="1746562" y="4778357"/>
              <a:ext cx="689944" cy="277786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</a:t>
              </a:r>
              <a:endParaRPr kumimoji="1" lang="ja-JP" altLang="en-US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767321" y="5652164"/>
              <a:ext cx="12961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ITALegacyRole</a:t>
              </a:r>
              <a:endParaRPr kumimoji="1"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69906" y="5843141"/>
              <a:ext cx="15670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①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Download</a:t>
              </a:r>
              <a:endParaRPr kumimoji="1"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787970" y="5853256"/>
              <a:ext cx="35720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2"/>
              </a:pPr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Create </a:t>
              </a:r>
              <a:r>
                <a:rPr lang="en-US" altLang="ja-JP" sz="1100" b="1" dirty="0" err="1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ITAreadme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and substitution table.</a:t>
              </a:r>
            </a:p>
            <a:p>
              <a:pPr marL="228600" indent="-228600">
                <a:buFont typeface="+mj-ea"/>
                <a:buAutoNum type="circleNumDbPlain" startAt="2"/>
              </a:pPr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Register Movement and Operation.</a:t>
              </a:r>
            </a:p>
          </p:txBody>
        </p:sp>
        <p:cxnSp>
          <p:nvCxnSpPr>
            <p:cNvPr id="12" name="カギ線コネクタ 122"/>
            <p:cNvCxnSpPr>
              <a:stCxn id="7" idx="3"/>
            </p:cNvCxnSpPr>
            <p:nvPr/>
          </p:nvCxnSpPr>
          <p:spPr bwMode="auto">
            <a:xfrm flipV="1">
              <a:off x="3686966" y="5181922"/>
              <a:ext cx="3189354" cy="2245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4992338" y="4180300"/>
              <a:ext cx="12961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Menu creation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997725" y="4376792"/>
              <a:ext cx="3018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4"/>
              </a:pPr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Create parameter sheet</a:t>
              </a:r>
            </a:p>
            <a:p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(Substitution value management)</a:t>
              </a:r>
            </a:p>
          </p:txBody>
        </p:sp>
        <p:grpSp>
          <p:nvGrpSpPr>
            <p:cNvPr id="15" name="グループ化 14"/>
            <p:cNvGrpSpPr>
              <a:grpSpLocks noChangeAspect="1"/>
            </p:cNvGrpSpPr>
            <p:nvPr/>
          </p:nvGrpSpPr>
          <p:grpSpPr bwMode="gray">
            <a:xfrm>
              <a:off x="6861021" y="4788303"/>
              <a:ext cx="447242" cy="769844"/>
              <a:chOff x="5936838" y="1169393"/>
              <a:chExt cx="484187" cy="833438"/>
            </a:xfrm>
          </p:grpSpPr>
          <p:sp>
            <p:nvSpPr>
              <p:cNvPr id="19" name="Freeform 22"/>
              <p:cNvSpPr>
                <a:spLocks noChangeAspect="1"/>
              </p:cNvSpPr>
              <p:nvPr/>
            </p:nvSpPr>
            <p:spPr bwMode="gray">
              <a:xfrm>
                <a:off x="5936838" y="1169393"/>
                <a:ext cx="484187" cy="833438"/>
              </a:xfrm>
              <a:custGeom>
                <a:avLst/>
                <a:gdLst>
                  <a:gd name="T0" fmla="*/ 642 w 642"/>
                  <a:gd name="T1" fmla="*/ 1081 h 1107"/>
                  <a:gd name="T2" fmla="*/ 615 w 642"/>
                  <a:gd name="T3" fmla="*/ 1107 h 1107"/>
                  <a:gd name="T4" fmla="*/ 27 w 642"/>
                  <a:gd name="T5" fmla="*/ 1107 h 1107"/>
                  <a:gd name="T6" fmla="*/ 0 w 642"/>
                  <a:gd name="T7" fmla="*/ 1081 h 1107"/>
                  <a:gd name="T8" fmla="*/ 0 w 642"/>
                  <a:gd name="T9" fmla="*/ 27 h 1107"/>
                  <a:gd name="T10" fmla="*/ 27 w 642"/>
                  <a:gd name="T11" fmla="*/ 0 h 1107"/>
                  <a:gd name="T12" fmla="*/ 615 w 642"/>
                  <a:gd name="T13" fmla="*/ 0 h 1107"/>
                  <a:gd name="T14" fmla="*/ 642 w 642"/>
                  <a:gd name="T15" fmla="*/ 27 h 1107"/>
                  <a:gd name="T16" fmla="*/ 642 w 642"/>
                  <a:gd name="T17" fmla="*/ 108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2" h="1107">
                    <a:moveTo>
                      <a:pt x="642" y="1081"/>
                    </a:moveTo>
                    <a:cubicBezTo>
                      <a:pt x="642" y="1095"/>
                      <a:pt x="630" y="1107"/>
                      <a:pt x="615" y="1107"/>
                    </a:cubicBezTo>
                    <a:cubicBezTo>
                      <a:pt x="27" y="1107"/>
                      <a:pt x="27" y="1107"/>
                      <a:pt x="27" y="1107"/>
                    </a:cubicBezTo>
                    <a:cubicBezTo>
                      <a:pt x="12" y="1107"/>
                      <a:pt x="0" y="1095"/>
                      <a:pt x="0" y="108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2" y="12"/>
                      <a:pt x="642" y="27"/>
                    </a:cubicBezTo>
                    <a:lnTo>
                      <a:pt x="642" y="10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 noChangeAspect="1" noChangeArrowheads="1"/>
              </p:cNvSpPr>
              <p:nvPr/>
            </p:nvSpPr>
            <p:spPr bwMode="gray">
              <a:xfrm>
                <a:off x="6011450" y="1244006"/>
                <a:ext cx="333375" cy="684213"/>
              </a:xfrm>
              <a:custGeom>
                <a:avLst/>
                <a:gdLst>
                  <a:gd name="connsiteX0" fmla="*/ 166688 w 333375"/>
                  <a:gd name="connsiteY0" fmla="*/ 600075 h 684213"/>
                  <a:gd name="connsiteX1" fmla="*/ 207963 w 333375"/>
                  <a:gd name="connsiteY1" fmla="*/ 642144 h 684213"/>
                  <a:gd name="connsiteX2" fmla="*/ 166688 w 333375"/>
                  <a:gd name="connsiteY2" fmla="*/ 684213 h 684213"/>
                  <a:gd name="connsiteX3" fmla="*/ 125413 w 333375"/>
                  <a:gd name="connsiteY3" fmla="*/ 642144 h 684213"/>
                  <a:gd name="connsiteX4" fmla="*/ 166688 w 333375"/>
                  <a:gd name="connsiteY4" fmla="*/ 600075 h 684213"/>
                  <a:gd name="connsiteX5" fmla="*/ 16665 w 333375"/>
                  <a:gd name="connsiteY5" fmla="*/ 485775 h 684213"/>
                  <a:gd name="connsiteX6" fmla="*/ 316711 w 333375"/>
                  <a:gd name="connsiteY6" fmla="*/ 485775 h 684213"/>
                  <a:gd name="connsiteX7" fmla="*/ 331788 w 333375"/>
                  <a:gd name="connsiteY7" fmla="*/ 499696 h 684213"/>
                  <a:gd name="connsiteX8" fmla="*/ 316711 w 333375"/>
                  <a:gd name="connsiteY8" fmla="*/ 514350 h 684213"/>
                  <a:gd name="connsiteX9" fmla="*/ 16665 w 333375"/>
                  <a:gd name="connsiteY9" fmla="*/ 514350 h 684213"/>
                  <a:gd name="connsiteX10" fmla="*/ 1588 w 333375"/>
                  <a:gd name="connsiteY10" fmla="*/ 499696 h 684213"/>
                  <a:gd name="connsiteX11" fmla="*/ 16665 w 333375"/>
                  <a:gd name="connsiteY11" fmla="*/ 485775 h 684213"/>
                  <a:gd name="connsiteX12" fmla="*/ 16665 w 333375"/>
                  <a:gd name="connsiteY12" fmla="*/ 419100 h 684213"/>
                  <a:gd name="connsiteX13" fmla="*/ 316711 w 333375"/>
                  <a:gd name="connsiteY13" fmla="*/ 419100 h 684213"/>
                  <a:gd name="connsiteX14" fmla="*/ 331788 w 333375"/>
                  <a:gd name="connsiteY14" fmla="*/ 433021 h 684213"/>
                  <a:gd name="connsiteX15" fmla="*/ 316711 w 333375"/>
                  <a:gd name="connsiteY15" fmla="*/ 447675 h 684213"/>
                  <a:gd name="connsiteX16" fmla="*/ 16665 w 333375"/>
                  <a:gd name="connsiteY16" fmla="*/ 447675 h 684213"/>
                  <a:gd name="connsiteX17" fmla="*/ 1588 w 333375"/>
                  <a:gd name="connsiteY17" fmla="*/ 433021 h 684213"/>
                  <a:gd name="connsiteX18" fmla="*/ 16665 w 333375"/>
                  <a:gd name="connsiteY18" fmla="*/ 419100 h 684213"/>
                  <a:gd name="connsiteX19" fmla="*/ 16665 w 333375"/>
                  <a:gd name="connsiteY19" fmla="*/ 350837 h 684213"/>
                  <a:gd name="connsiteX20" fmla="*/ 316711 w 333375"/>
                  <a:gd name="connsiteY20" fmla="*/ 350837 h 684213"/>
                  <a:gd name="connsiteX21" fmla="*/ 331788 w 333375"/>
                  <a:gd name="connsiteY21" fmla="*/ 366305 h 684213"/>
                  <a:gd name="connsiteX22" fmla="*/ 316711 w 333375"/>
                  <a:gd name="connsiteY22" fmla="*/ 381000 h 684213"/>
                  <a:gd name="connsiteX23" fmla="*/ 16665 w 333375"/>
                  <a:gd name="connsiteY23" fmla="*/ 381000 h 684213"/>
                  <a:gd name="connsiteX24" fmla="*/ 1588 w 333375"/>
                  <a:gd name="connsiteY24" fmla="*/ 366305 h 684213"/>
                  <a:gd name="connsiteX25" fmla="*/ 16665 w 333375"/>
                  <a:gd name="connsiteY25" fmla="*/ 350837 h 684213"/>
                  <a:gd name="connsiteX26" fmla="*/ 19610 w 333375"/>
                  <a:gd name="connsiteY26" fmla="*/ 166687 h 684213"/>
                  <a:gd name="connsiteX27" fmla="*/ 313765 w 333375"/>
                  <a:gd name="connsiteY27" fmla="*/ 166687 h 684213"/>
                  <a:gd name="connsiteX28" fmla="*/ 333375 w 333375"/>
                  <a:gd name="connsiteY28" fmla="*/ 186990 h 684213"/>
                  <a:gd name="connsiteX29" fmla="*/ 333375 w 333375"/>
                  <a:gd name="connsiteY29" fmla="*/ 246397 h 684213"/>
                  <a:gd name="connsiteX30" fmla="*/ 313765 w 333375"/>
                  <a:gd name="connsiteY30" fmla="*/ 266700 h 684213"/>
                  <a:gd name="connsiteX31" fmla="*/ 19610 w 333375"/>
                  <a:gd name="connsiteY31" fmla="*/ 266700 h 684213"/>
                  <a:gd name="connsiteX32" fmla="*/ 0 w 333375"/>
                  <a:gd name="connsiteY32" fmla="*/ 246397 h 684213"/>
                  <a:gd name="connsiteX33" fmla="*/ 0 w 333375"/>
                  <a:gd name="connsiteY33" fmla="*/ 186990 h 684213"/>
                  <a:gd name="connsiteX34" fmla="*/ 19610 w 333375"/>
                  <a:gd name="connsiteY34" fmla="*/ 166687 h 684213"/>
                  <a:gd name="connsiteX35" fmla="*/ 19610 w 333375"/>
                  <a:gd name="connsiteY35" fmla="*/ 0 h 684213"/>
                  <a:gd name="connsiteX36" fmla="*/ 313765 w 333375"/>
                  <a:gd name="connsiteY36" fmla="*/ 0 h 684213"/>
                  <a:gd name="connsiteX37" fmla="*/ 333375 w 333375"/>
                  <a:gd name="connsiteY37" fmla="*/ 19551 h 684213"/>
                  <a:gd name="connsiteX38" fmla="*/ 333375 w 333375"/>
                  <a:gd name="connsiteY38" fmla="*/ 79710 h 684213"/>
                  <a:gd name="connsiteX39" fmla="*/ 313765 w 333375"/>
                  <a:gd name="connsiteY39" fmla="*/ 100013 h 684213"/>
                  <a:gd name="connsiteX40" fmla="*/ 19610 w 333375"/>
                  <a:gd name="connsiteY40" fmla="*/ 100013 h 684213"/>
                  <a:gd name="connsiteX41" fmla="*/ 0 w 333375"/>
                  <a:gd name="connsiteY41" fmla="*/ 79710 h 684213"/>
                  <a:gd name="connsiteX42" fmla="*/ 0 w 333375"/>
                  <a:gd name="connsiteY42" fmla="*/ 19551 h 684213"/>
                  <a:gd name="connsiteX43" fmla="*/ 19610 w 333375"/>
                  <a:gd name="connsiteY43" fmla="*/ 0 h 684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3375" h="684213">
                    <a:moveTo>
                      <a:pt x="166688" y="600075"/>
                    </a:moveTo>
                    <a:cubicBezTo>
                      <a:pt x="189484" y="600075"/>
                      <a:pt x="207963" y="618910"/>
                      <a:pt x="207963" y="642144"/>
                    </a:cubicBezTo>
                    <a:cubicBezTo>
                      <a:pt x="207963" y="665378"/>
                      <a:pt x="189484" y="684213"/>
                      <a:pt x="166688" y="684213"/>
                    </a:cubicBezTo>
                    <a:cubicBezTo>
                      <a:pt x="143892" y="684213"/>
                      <a:pt x="125413" y="665378"/>
                      <a:pt x="125413" y="642144"/>
                    </a:cubicBezTo>
                    <a:cubicBezTo>
                      <a:pt x="125413" y="618910"/>
                      <a:pt x="143892" y="600075"/>
                      <a:pt x="166688" y="600075"/>
                    </a:cubicBezTo>
                    <a:close/>
                    <a:moveTo>
                      <a:pt x="16665" y="485775"/>
                    </a:moveTo>
                    <a:cubicBezTo>
                      <a:pt x="16665" y="485775"/>
                      <a:pt x="16665" y="485775"/>
                      <a:pt x="316711" y="485775"/>
                    </a:cubicBezTo>
                    <a:cubicBezTo>
                      <a:pt x="325003" y="485775"/>
                      <a:pt x="331788" y="491636"/>
                      <a:pt x="331788" y="499696"/>
                    </a:cubicBezTo>
                    <a:cubicBezTo>
                      <a:pt x="331788" y="507756"/>
                      <a:pt x="325003" y="514350"/>
                      <a:pt x="316711" y="514350"/>
                    </a:cubicBezTo>
                    <a:cubicBezTo>
                      <a:pt x="316711" y="514350"/>
                      <a:pt x="316711" y="514350"/>
                      <a:pt x="16665" y="514350"/>
                    </a:cubicBezTo>
                    <a:cubicBezTo>
                      <a:pt x="8373" y="514350"/>
                      <a:pt x="1588" y="507756"/>
                      <a:pt x="1588" y="499696"/>
                    </a:cubicBezTo>
                    <a:cubicBezTo>
                      <a:pt x="1588" y="491636"/>
                      <a:pt x="8373" y="485775"/>
                      <a:pt x="16665" y="485775"/>
                    </a:cubicBezTo>
                    <a:close/>
                    <a:moveTo>
                      <a:pt x="16665" y="419100"/>
                    </a:moveTo>
                    <a:cubicBezTo>
                      <a:pt x="16665" y="419100"/>
                      <a:pt x="16665" y="419100"/>
                      <a:pt x="316711" y="419100"/>
                    </a:cubicBezTo>
                    <a:cubicBezTo>
                      <a:pt x="325003" y="419100"/>
                      <a:pt x="331788" y="425694"/>
                      <a:pt x="331788" y="433021"/>
                    </a:cubicBezTo>
                    <a:cubicBezTo>
                      <a:pt x="331788" y="441081"/>
                      <a:pt x="325003" y="447675"/>
                      <a:pt x="316711" y="447675"/>
                    </a:cubicBezTo>
                    <a:cubicBezTo>
                      <a:pt x="316711" y="447675"/>
                      <a:pt x="316711" y="447675"/>
                      <a:pt x="16665" y="447675"/>
                    </a:cubicBezTo>
                    <a:cubicBezTo>
                      <a:pt x="8373" y="447675"/>
                      <a:pt x="1588" y="441081"/>
                      <a:pt x="1588" y="433021"/>
                    </a:cubicBezTo>
                    <a:cubicBezTo>
                      <a:pt x="1588" y="425694"/>
                      <a:pt x="8373" y="419100"/>
                      <a:pt x="16665" y="419100"/>
                    </a:cubicBezTo>
                    <a:close/>
                    <a:moveTo>
                      <a:pt x="16665" y="350837"/>
                    </a:moveTo>
                    <a:cubicBezTo>
                      <a:pt x="16665" y="350837"/>
                      <a:pt x="16665" y="350837"/>
                      <a:pt x="316711" y="350837"/>
                    </a:cubicBezTo>
                    <a:cubicBezTo>
                      <a:pt x="325003" y="350837"/>
                      <a:pt x="331788" y="357798"/>
                      <a:pt x="331788" y="366305"/>
                    </a:cubicBezTo>
                    <a:cubicBezTo>
                      <a:pt x="331788" y="374813"/>
                      <a:pt x="325003" y="381000"/>
                      <a:pt x="316711" y="381000"/>
                    </a:cubicBezTo>
                    <a:cubicBezTo>
                      <a:pt x="316711" y="381000"/>
                      <a:pt x="316711" y="381000"/>
                      <a:pt x="16665" y="381000"/>
                    </a:cubicBezTo>
                    <a:cubicBezTo>
                      <a:pt x="8373" y="381000"/>
                      <a:pt x="1588" y="374813"/>
                      <a:pt x="1588" y="366305"/>
                    </a:cubicBezTo>
                    <a:cubicBezTo>
                      <a:pt x="1588" y="357798"/>
                      <a:pt x="8373" y="350837"/>
                      <a:pt x="16665" y="350837"/>
                    </a:cubicBezTo>
                    <a:close/>
                    <a:moveTo>
                      <a:pt x="19610" y="166687"/>
                    </a:moveTo>
                    <a:cubicBezTo>
                      <a:pt x="19610" y="166687"/>
                      <a:pt x="19610" y="166687"/>
                      <a:pt x="313765" y="166687"/>
                    </a:cubicBezTo>
                    <a:cubicBezTo>
                      <a:pt x="324324" y="166687"/>
                      <a:pt x="333375" y="175711"/>
                      <a:pt x="333375" y="186990"/>
                    </a:cubicBezTo>
                    <a:cubicBezTo>
                      <a:pt x="333375" y="186990"/>
                      <a:pt x="333375" y="186990"/>
                      <a:pt x="333375" y="246397"/>
                    </a:cubicBezTo>
                    <a:cubicBezTo>
                      <a:pt x="333375" y="257676"/>
                      <a:pt x="324324" y="266700"/>
                      <a:pt x="313765" y="266700"/>
                    </a:cubicBezTo>
                    <a:cubicBezTo>
                      <a:pt x="313765" y="266700"/>
                      <a:pt x="313765" y="266700"/>
                      <a:pt x="19610" y="266700"/>
                    </a:cubicBezTo>
                    <a:cubicBezTo>
                      <a:pt x="9051" y="266700"/>
                      <a:pt x="0" y="257676"/>
                      <a:pt x="0" y="246397"/>
                    </a:cubicBezTo>
                    <a:cubicBezTo>
                      <a:pt x="0" y="246397"/>
                      <a:pt x="0" y="246397"/>
                      <a:pt x="0" y="186990"/>
                    </a:cubicBezTo>
                    <a:cubicBezTo>
                      <a:pt x="0" y="175711"/>
                      <a:pt x="9051" y="166687"/>
                      <a:pt x="19610" y="166687"/>
                    </a:cubicBezTo>
                    <a:close/>
                    <a:moveTo>
                      <a:pt x="19610" y="0"/>
                    </a:moveTo>
                    <a:cubicBezTo>
                      <a:pt x="19610" y="0"/>
                      <a:pt x="19610" y="0"/>
                      <a:pt x="313765" y="0"/>
                    </a:cubicBezTo>
                    <a:cubicBezTo>
                      <a:pt x="324324" y="0"/>
                      <a:pt x="333375" y="9024"/>
                      <a:pt x="333375" y="19551"/>
                    </a:cubicBezTo>
                    <a:cubicBezTo>
                      <a:pt x="333375" y="19551"/>
                      <a:pt x="333375" y="19551"/>
                      <a:pt x="333375" y="79710"/>
                    </a:cubicBezTo>
                    <a:cubicBezTo>
                      <a:pt x="333375" y="90989"/>
                      <a:pt x="324324" y="100013"/>
                      <a:pt x="313765" y="100013"/>
                    </a:cubicBezTo>
                    <a:cubicBezTo>
                      <a:pt x="313765" y="100013"/>
                      <a:pt x="313765" y="100013"/>
                      <a:pt x="19610" y="100013"/>
                    </a:cubicBezTo>
                    <a:cubicBezTo>
                      <a:pt x="9051" y="100013"/>
                      <a:pt x="0" y="90989"/>
                      <a:pt x="0" y="79710"/>
                    </a:cubicBezTo>
                    <a:cubicBezTo>
                      <a:pt x="0" y="79710"/>
                      <a:pt x="0" y="79710"/>
                      <a:pt x="0" y="19551"/>
                    </a:cubicBezTo>
                    <a:cubicBezTo>
                      <a:pt x="0" y="9024"/>
                      <a:pt x="9051" y="0"/>
                      <a:pt x="196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テキスト ボックス 15"/>
            <p:cNvSpPr txBox="1"/>
            <p:nvPr/>
          </p:nvSpPr>
          <p:spPr>
            <a:xfrm>
              <a:off x="6797891" y="5592272"/>
              <a:ext cx="2009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 startAt="5"/>
              </a:pPr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Execute the operation</a:t>
              </a:r>
            </a:p>
          </p:txBody>
        </p:sp>
        <p:sp>
          <p:nvSpPr>
            <p:cNvPr id="17" name="下カーブ矢印 16"/>
            <p:cNvSpPr/>
            <p:nvPr/>
          </p:nvSpPr>
          <p:spPr bwMode="auto">
            <a:xfrm>
              <a:off x="1213492" y="4652194"/>
              <a:ext cx="1731672" cy="37573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smtClean="0">
                <a:latin typeface="+mn-ea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1966" y="4188037"/>
              <a:ext cx="839888" cy="839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50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en-US" altLang="ja-JP" dirty="0" smtClean="0"/>
              <a:t>Work environment and Scenario 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11263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Role download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First, </a:t>
            </a:r>
            <a:r>
              <a:rPr lang="en-US" altLang="ja-JP" sz="1600" dirty="0" smtClean="0"/>
              <a:t>access the URL below and download the role.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Role package that adds files under 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sudoers.d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Click </a:t>
            </a:r>
            <a:r>
              <a:rPr lang="en-US" altLang="ja-JP" sz="1600" dirty="0" err="1" smtClean="0"/>
              <a:t>Github</a:t>
            </a:r>
            <a:r>
              <a:rPr lang="en-US" altLang="ja-JP" sz="1600" dirty="0" smtClean="0"/>
              <a:t> repository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Click Code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Click </a:t>
            </a:r>
            <a:r>
              <a:rPr lang="en-US" altLang="ja-JP" sz="1600" dirty="0" err="1" smtClean="0"/>
              <a:t>DownLoadZIP</a:t>
            </a:r>
            <a:endParaRPr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69906" y="1484730"/>
            <a:ext cx="7370534" cy="648090"/>
            <a:chOff x="179512" y="3188642"/>
            <a:chExt cx="8497058" cy="505503"/>
          </a:xfrm>
        </p:grpSpPr>
        <p:sp>
          <p:nvSpPr>
            <p:cNvPr id="5" name="角丸四角形 4"/>
            <p:cNvSpPr/>
            <p:nvPr/>
          </p:nvSpPr>
          <p:spPr bwMode="auto">
            <a:xfrm>
              <a:off x="179512" y="3188642"/>
              <a:ext cx="8497058" cy="505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>
                  <a:latin typeface="+mn-ea"/>
                  <a:hlinkClick r:id="rId3"/>
                </a:rPr>
                <a:t>https://</a:t>
              </a:r>
              <a:r>
                <a:rPr lang="en-US" altLang="ja-JP" sz="1600" b="1" dirty="0" smtClean="0">
                  <a:latin typeface="+mn-ea"/>
                  <a:hlinkClick r:id="rId3"/>
                </a:rPr>
                <a:t>galaxy.ansible.com/weareinteractive/sudo</a:t>
              </a:r>
              <a:endParaRPr lang="ja-JP" altLang="en-US" sz="1600" b="1" dirty="0">
                <a:latin typeface="+mn-ea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329" y="3237928"/>
              <a:ext cx="398814" cy="383474"/>
            </a:xfrm>
            <a:prstGeom prst="rect">
              <a:avLst/>
            </a:prstGeom>
          </p:spPr>
        </p:pic>
      </p:grpSp>
      <p:sp>
        <p:nvSpPr>
          <p:cNvPr id="26" name="コンテンツ プレースホルダー 2"/>
          <p:cNvSpPr txBox="1">
            <a:spLocks/>
          </p:cNvSpPr>
          <p:nvPr/>
        </p:nvSpPr>
        <p:spPr bwMode="gray">
          <a:xfrm>
            <a:off x="164676" y="2736791"/>
            <a:ext cx="8784976" cy="40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/>
              <a:t>D</a:t>
            </a:r>
            <a:r>
              <a:rPr lang="en-US" altLang="ja-JP" b="1" kern="0" dirty="0" smtClean="0"/>
              <a:t>ownload method</a:t>
            </a:r>
            <a:endParaRPr lang="ja-JP" altLang="en-US" sz="1600" b="1" kern="0" dirty="0"/>
          </a:p>
        </p:txBody>
      </p:sp>
      <p:pic>
        <p:nvPicPr>
          <p:cNvPr id="28" name="図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46" y="4032899"/>
            <a:ext cx="5410253" cy="1080000"/>
          </a:xfrm>
          <a:prstGeom prst="rect">
            <a:avLst/>
          </a:prstGeom>
        </p:spPr>
      </p:pic>
      <p:pic>
        <p:nvPicPr>
          <p:cNvPr id="29" name="図 64"/>
          <p:cNvPicPr>
            <a:picLocks noChangeAspect="1"/>
          </p:cNvPicPr>
          <p:nvPr/>
        </p:nvPicPr>
        <p:blipFill rotWithShape="1">
          <a:blip r:embed="rId6"/>
          <a:srcRect l="8801" t="7172"/>
          <a:stretch/>
        </p:blipFill>
        <p:spPr>
          <a:xfrm>
            <a:off x="545268" y="5073214"/>
            <a:ext cx="1742400" cy="1483538"/>
          </a:xfrm>
          <a:prstGeom prst="rect">
            <a:avLst/>
          </a:prstGeom>
        </p:spPr>
      </p:pic>
      <p:sp>
        <p:nvSpPr>
          <p:cNvPr id="30" name="角丸四角形 67"/>
          <p:cNvSpPr/>
          <p:nvPr/>
        </p:nvSpPr>
        <p:spPr bwMode="auto">
          <a:xfrm>
            <a:off x="515131" y="6274384"/>
            <a:ext cx="1296179" cy="21619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66"/>
          <p:cNvSpPr/>
          <p:nvPr/>
        </p:nvSpPr>
        <p:spPr bwMode="auto">
          <a:xfrm>
            <a:off x="2418518" y="5015897"/>
            <a:ext cx="301542" cy="312200"/>
          </a:xfrm>
          <a:prstGeom prst="wedgeEllipseCallout">
            <a:avLst>
              <a:gd name="adj1" fmla="val -109007"/>
              <a:gd name="adj2" fmla="val 946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3" name="円形吹き出し 68"/>
          <p:cNvSpPr/>
          <p:nvPr/>
        </p:nvSpPr>
        <p:spPr bwMode="auto">
          <a:xfrm>
            <a:off x="1885448" y="6106077"/>
            <a:ext cx="301542" cy="312200"/>
          </a:xfrm>
          <a:prstGeom prst="wedgeEllipseCallout">
            <a:avLst>
              <a:gd name="adj1" fmla="val -109007"/>
              <a:gd name="adj2" fmla="val 946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5" name="角丸四角形 62"/>
          <p:cNvSpPr/>
          <p:nvPr/>
        </p:nvSpPr>
        <p:spPr bwMode="auto">
          <a:xfrm>
            <a:off x="4127976" y="4652796"/>
            <a:ext cx="864120" cy="20027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63"/>
          <p:cNvSpPr/>
          <p:nvPr/>
        </p:nvSpPr>
        <p:spPr bwMode="auto">
          <a:xfrm>
            <a:off x="5041303" y="4549016"/>
            <a:ext cx="301542" cy="312200"/>
          </a:xfrm>
          <a:prstGeom prst="wedgeEllipseCallout">
            <a:avLst>
              <a:gd name="adj1" fmla="val -109007"/>
              <a:gd name="adj2" fmla="val 946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7" name="角丸四角形 65"/>
          <p:cNvSpPr/>
          <p:nvPr/>
        </p:nvSpPr>
        <p:spPr bwMode="auto">
          <a:xfrm>
            <a:off x="1811310" y="5175877"/>
            <a:ext cx="449818" cy="19053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Before preparing the package</a:t>
            </a:r>
            <a:br>
              <a:rPr lang="en-US" altLang="ja-JP" b="1" dirty="0"/>
            </a:br>
            <a:r>
              <a:rPr lang="en-US" altLang="ja-JP" sz="1600" dirty="0"/>
              <a:t>Let's look at the role's defaults/</a:t>
            </a:r>
            <a:r>
              <a:rPr lang="en-US" altLang="ja-JP" sz="1600" dirty="0" err="1"/>
              <a:t>main.yml</a:t>
            </a:r>
            <a:r>
              <a:rPr lang="en-US" altLang="ja-JP" sz="1600" dirty="0"/>
              <a:t> that we are going to use.(Refer to the figure below)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There are two points that need to be changed before execution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In cases like these, by creating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and substitution tables, users can make </a:t>
            </a:r>
            <a:r>
              <a:rPr lang="en-US" altLang="ja-JP" sz="1600" dirty="0">
                <a:solidFill>
                  <a:srgbClr val="FF0000"/>
                </a:solidFill>
              </a:rPr>
              <a:t>necessary changes to the variable definitions </a:t>
            </a:r>
            <a:r>
              <a:rPr lang="en-US" altLang="ja-JP" sz="1600" dirty="0"/>
              <a:t>without changing the file inside the </a:t>
            </a:r>
            <a:r>
              <a:rPr lang="en-US" altLang="ja-JP" sz="1600" dirty="0" smtClean="0"/>
              <a:t>package.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1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410" y="3140960"/>
            <a:ext cx="3816530" cy="32778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---</a:t>
            </a:r>
          </a:p>
          <a:p>
            <a:r>
              <a:rPr lang="en-US" altLang="ja-JP" sz="900" dirty="0"/>
              <a:t># </a:t>
            </a:r>
            <a:r>
              <a:rPr lang="en-US" altLang="ja-JP" sz="900" dirty="0" err="1"/>
              <a:t>sudo_defaults</a:t>
            </a:r>
            <a:r>
              <a:rPr lang="en-US" altLang="ja-JP" sz="900" dirty="0"/>
              <a:t>:</a:t>
            </a:r>
          </a:p>
          <a:p>
            <a:r>
              <a:rPr lang="en-US" altLang="ja-JP" sz="900" dirty="0" smtClean="0"/>
              <a:t>#(omission)</a:t>
            </a:r>
            <a:r>
              <a:rPr lang="ja-JP" altLang="en-US" sz="900" dirty="0" smtClean="0"/>
              <a:t> </a:t>
            </a:r>
            <a:r>
              <a:rPr lang="en-US" altLang="ja-JP" sz="900" dirty="0"/>
              <a:t>~~~~</a:t>
            </a:r>
          </a:p>
          <a:p>
            <a:r>
              <a:rPr lang="en-US" altLang="ja-JP" sz="900" dirty="0"/>
              <a:t># package name (version)</a:t>
            </a:r>
          </a:p>
          <a:p>
            <a:r>
              <a:rPr lang="en-US" altLang="ja-JP" sz="900" dirty="0" err="1"/>
              <a:t>sudo_package</a:t>
            </a:r>
            <a:r>
              <a:rPr lang="en-US" altLang="ja-JP" sz="900" dirty="0"/>
              <a:t>: </a:t>
            </a:r>
            <a:r>
              <a:rPr lang="en-US" altLang="ja-JP" sz="900" dirty="0" err="1"/>
              <a:t>sudo</a:t>
            </a:r>
            <a:endParaRPr lang="en-US" altLang="ja-JP" sz="900" dirty="0"/>
          </a:p>
          <a:p>
            <a:r>
              <a:rPr lang="en-US" altLang="ja-JP" sz="900" dirty="0"/>
              <a:t># list of username or %</a:t>
            </a:r>
            <a:r>
              <a:rPr lang="en-US" altLang="ja-JP" sz="900" dirty="0" err="1"/>
              <a:t>groupname</a:t>
            </a:r>
            <a:endParaRPr lang="en-US" altLang="ja-JP" sz="900" dirty="0"/>
          </a:p>
          <a:p>
            <a:r>
              <a:rPr lang="en-US" altLang="ja-JP" sz="900" dirty="0" err="1"/>
              <a:t>sudo_users</a:t>
            </a:r>
            <a:r>
              <a:rPr lang="en-US" altLang="ja-JP" sz="900" dirty="0"/>
              <a:t>: []</a:t>
            </a:r>
          </a:p>
          <a:p>
            <a:r>
              <a:rPr lang="en-US" altLang="ja-JP" sz="900" dirty="0"/>
              <a:t># list of username or %</a:t>
            </a:r>
            <a:r>
              <a:rPr lang="en-US" altLang="ja-JP" sz="900" dirty="0" err="1"/>
              <a:t>groupname</a:t>
            </a:r>
            <a:r>
              <a:rPr lang="en-US" altLang="ja-JP" sz="900" dirty="0"/>
              <a:t> and their defaults</a:t>
            </a:r>
          </a:p>
          <a:p>
            <a:r>
              <a:rPr lang="en-US" altLang="ja-JP" sz="900" dirty="0" err="1"/>
              <a:t>sudo_defaults</a:t>
            </a:r>
            <a:r>
              <a:rPr lang="en-US" altLang="ja-JP" sz="900" dirty="0"/>
              <a:t>: []</a:t>
            </a:r>
          </a:p>
          <a:p>
            <a:r>
              <a:rPr lang="en-US" altLang="ja-JP" sz="900" dirty="0"/>
              <a:t># default </a:t>
            </a:r>
            <a:r>
              <a:rPr lang="en-US" altLang="ja-JP" sz="900" dirty="0" err="1"/>
              <a:t>sudoers</a:t>
            </a:r>
            <a:r>
              <a:rPr lang="en-US" altLang="ja-JP" sz="900" dirty="0"/>
              <a:t> file</a:t>
            </a:r>
          </a:p>
          <a:p>
            <a:r>
              <a:rPr lang="en-US" altLang="ja-JP" sz="900" dirty="0" err="1"/>
              <a:t>sudo_sudoers_file</a:t>
            </a:r>
            <a:r>
              <a:rPr lang="en-US" altLang="ja-JP" sz="900" dirty="0"/>
              <a:t>: </a:t>
            </a:r>
            <a:r>
              <a:rPr lang="en-US" altLang="ja-JP" sz="900" dirty="0" err="1"/>
              <a:t>ansible</a:t>
            </a:r>
            <a:endParaRPr lang="en-US" altLang="ja-JP" sz="900" dirty="0"/>
          </a:p>
          <a:p>
            <a:r>
              <a:rPr lang="en-US" altLang="ja-JP" sz="900" dirty="0"/>
              <a:t># path of the </a:t>
            </a:r>
            <a:r>
              <a:rPr lang="en-US" altLang="ja-JP" sz="900" dirty="0" err="1"/>
              <a:t>sudoers.d</a:t>
            </a:r>
            <a:r>
              <a:rPr lang="en-US" altLang="ja-JP" sz="900" dirty="0"/>
              <a:t> directory</a:t>
            </a:r>
          </a:p>
          <a:p>
            <a:r>
              <a:rPr lang="en-US" altLang="ja-JP" sz="900" dirty="0" err="1"/>
              <a:t>sudo_sudoers_d_path</a:t>
            </a:r>
            <a:r>
              <a:rPr lang="en-US" altLang="ja-JP" sz="900" dirty="0"/>
              <a:t>: /</a:t>
            </a:r>
            <a:r>
              <a:rPr lang="en-US" altLang="ja-JP" sz="900" dirty="0" err="1"/>
              <a:t>etc</a:t>
            </a:r>
            <a:r>
              <a:rPr lang="en-US" altLang="ja-JP" sz="900" dirty="0"/>
              <a:t>/</a:t>
            </a:r>
            <a:r>
              <a:rPr lang="en-US" altLang="ja-JP" sz="900" dirty="0" err="1"/>
              <a:t>sudoers.d</a:t>
            </a:r>
            <a:endParaRPr lang="en-US" altLang="ja-JP" sz="900" dirty="0"/>
          </a:p>
          <a:p>
            <a:r>
              <a:rPr lang="en-US" altLang="ja-JP" sz="900" dirty="0"/>
              <a:t># delete other files in `</a:t>
            </a:r>
            <a:r>
              <a:rPr lang="en-US" altLang="ja-JP" sz="900" dirty="0" err="1"/>
              <a:t>sudo_sudoers_d_path</a:t>
            </a:r>
            <a:r>
              <a:rPr lang="en-US" altLang="ja-JP" sz="900" dirty="0"/>
              <a:t>`</a:t>
            </a:r>
          </a:p>
          <a:p>
            <a:r>
              <a:rPr lang="en-US" altLang="ja-JP" sz="900" dirty="0" err="1"/>
              <a:t>purge_other_sudoers_files</a:t>
            </a:r>
            <a:r>
              <a:rPr lang="en-US" altLang="ja-JP" sz="900" dirty="0"/>
              <a:t>: no</a:t>
            </a:r>
          </a:p>
          <a:p>
            <a:r>
              <a:rPr lang="en-US" altLang="ja-JP" sz="900" dirty="0" smtClean="0"/>
              <a:t>  </a:t>
            </a:r>
            <a:r>
              <a:rPr lang="en-US" altLang="ja-JP" sz="900" dirty="0"/>
              <a:t>- defaults: </a:t>
            </a:r>
            <a:r>
              <a:rPr lang="en-US" altLang="ja-JP" sz="900" dirty="0" err="1"/>
              <a:t>env_reset</a:t>
            </a:r>
            <a:endParaRPr lang="en-US" altLang="ja-JP" sz="900" dirty="0"/>
          </a:p>
          <a:p>
            <a:r>
              <a:rPr lang="en-US" altLang="ja-JP" sz="900" dirty="0"/>
              <a:t>#  - name: user1</a:t>
            </a:r>
          </a:p>
          <a:p>
            <a:r>
              <a:rPr lang="en-US" altLang="ja-JP" sz="900" dirty="0"/>
              <a:t>#    defaults: </a:t>
            </a:r>
            <a:r>
              <a:rPr lang="en-US" altLang="ja-JP" sz="900" dirty="0" err="1"/>
              <a:t>requiretty</a:t>
            </a:r>
            <a:endParaRPr lang="en-US" altLang="ja-JP" sz="900" dirty="0"/>
          </a:p>
          <a:p>
            <a:r>
              <a:rPr lang="en-US" altLang="ja-JP" sz="900" dirty="0"/>
              <a:t># </a:t>
            </a:r>
            <a:r>
              <a:rPr lang="en-US" altLang="ja-JP" sz="900" dirty="0" err="1"/>
              <a:t>sudo_users</a:t>
            </a:r>
            <a:r>
              <a:rPr lang="en-US" altLang="ja-JP" sz="900" dirty="0"/>
              <a:t>:</a:t>
            </a:r>
          </a:p>
          <a:p>
            <a:r>
              <a:rPr lang="en-US" altLang="ja-JP" sz="900" dirty="0"/>
              <a:t>#  - name: '%group1'</a:t>
            </a:r>
          </a:p>
          <a:p>
            <a:r>
              <a:rPr lang="en-US" altLang="ja-JP" sz="900" dirty="0"/>
              <a:t>#  - name: 'bar'</a:t>
            </a:r>
          </a:p>
          <a:p>
            <a:r>
              <a:rPr lang="en-US" altLang="ja-JP" sz="900" dirty="0"/>
              <a:t>#    </a:t>
            </a:r>
            <a:r>
              <a:rPr lang="en-US" altLang="ja-JP" sz="900" dirty="0" err="1"/>
              <a:t>nopasswd</a:t>
            </a:r>
            <a:r>
              <a:rPr lang="en-US" altLang="ja-JP" sz="900" dirty="0"/>
              <a:t>: yes</a:t>
            </a:r>
          </a:p>
          <a:p>
            <a:r>
              <a:rPr lang="en-US" altLang="ja-JP" sz="900" dirty="0" smtClean="0"/>
              <a:t>~~~~</a:t>
            </a:r>
            <a:endParaRPr lang="en-US" altLang="ja-JP" sz="9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3757550" y="3356990"/>
            <a:ext cx="3550829" cy="608443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correct mapping example is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commented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out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only an empty array is defined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3606779" y="3795540"/>
            <a:ext cx="301542" cy="312200"/>
          </a:xfrm>
          <a:prstGeom prst="wedgeEllipseCallout">
            <a:avLst>
              <a:gd name="adj1" fmla="val -359965"/>
              <a:gd name="adj2" fmla="val 70065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742310" y="4762320"/>
            <a:ext cx="3624086" cy="664077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part that the user wants to change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is the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name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file when it is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generated during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execution time.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549865" y="5270297"/>
            <a:ext cx="301542" cy="312200"/>
          </a:xfrm>
          <a:prstGeom prst="wedgeEllipseCallout">
            <a:avLst>
              <a:gd name="adj1" fmla="val -339749"/>
              <a:gd name="adj2" fmla="val 3589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393882" y="3861060"/>
            <a:ext cx="2233848" cy="57608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 bwMode="gray">
          <a:xfrm rot="10800000" flipV="1">
            <a:off x="395420" y="4826587"/>
            <a:ext cx="2232310" cy="288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 bwMode="gray">
          <a:xfrm rot="10800000" flipV="1">
            <a:off x="377651" y="5385343"/>
            <a:ext cx="2232310" cy="27385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14" name="上下矢印 13"/>
          <p:cNvSpPr/>
          <p:nvPr/>
        </p:nvSpPr>
        <p:spPr bwMode="auto">
          <a:xfrm>
            <a:off x="2135773" y="4449193"/>
            <a:ext cx="82708" cy="365409"/>
          </a:xfrm>
          <a:prstGeom prst="upDownArrow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55909" y="4008586"/>
            <a:ext cx="4607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400" b="1" dirty="0">
                <a:ln w="0"/>
              </a:rPr>
              <a:t>Change the structure using </a:t>
            </a:r>
            <a:r>
              <a:rPr lang="en-US" altLang="ja-JP" sz="1400" b="1" dirty="0" err="1">
                <a:ln w="0"/>
                <a:solidFill>
                  <a:srgbClr val="FF0000"/>
                </a:solidFill>
              </a:rPr>
              <a:t>ITAreadme</a:t>
            </a:r>
            <a:r>
              <a:rPr lang="en-US" altLang="ja-JP" sz="1400" b="1" dirty="0">
                <a:ln w="0"/>
                <a:solidFill>
                  <a:srgbClr val="FF0000"/>
                </a:solidFill>
              </a:rPr>
              <a:t>.</a:t>
            </a:r>
            <a:r>
              <a:rPr lang="en-US" altLang="ja-JP" sz="1400" b="1" dirty="0">
                <a:ln w="0"/>
              </a:rPr>
              <a:t/>
            </a:r>
            <a:br>
              <a:rPr lang="en-US" altLang="ja-JP" sz="1400" b="1" dirty="0">
                <a:ln w="0"/>
              </a:rPr>
            </a:br>
            <a:r>
              <a:rPr lang="en-US" altLang="ja-JP" sz="1400" b="1" dirty="0" smtClean="0">
                <a:ln w="0"/>
              </a:rPr>
              <a:t>Use the </a:t>
            </a:r>
            <a:r>
              <a:rPr lang="en-US" altLang="ja-JP" sz="1400" b="1" dirty="0" smtClean="0">
                <a:ln w="0"/>
                <a:solidFill>
                  <a:srgbClr val="FF0000"/>
                </a:solidFill>
              </a:rPr>
              <a:t>substitution table </a:t>
            </a:r>
            <a:r>
              <a:rPr lang="en-US" altLang="ja-JP" sz="1400" b="1" dirty="0" smtClean="0">
                <a:ln w="0"/>
              </a:rPr>
              <a:t>to enable editing in ITA.</a:t>
            </a:r>
            <a:endParaRPr lang="en-US" altLang="ja-JP" sz="1400" b="1" dirty="0">
              <a:ln w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55909" y="5478127"/>
            <a:ext cx="439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400" b="1" dirty="0" smtClean="0">
                <a:ln w="0"/>
              </a:rPr>
              <a:t>Use the </a:t>
            </a:r>
            <a:r>
              <a:rPr lang="en-US" altLang="ja-JP" sz="1400" b="1" dirty="0" smtClean="0">
                <a:ln w="0"/>
                <a:solidFill>
                  <a:srgbClr val="FF0000"/>
                </a:solidFill>
              </a:rPr>
              <a:t>substitution table </a:t>
            </a:r>
            <a:r>
              <a:rPr lang="en-US" altLang="ja-JP" sz="1400" b="1" dirty="0" smtClean="0">
                <a:ln w="0"/>
              </a:rPr>
              <a:t>to enable editing in ITA.</a:t>
            </a:r>
            <a:endParaRPr lang="en-US" altLang="ja-JP" sz="1400" b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9913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Introduction - How to use this </a:t>
            </a:r>
            <a:r>
              <a:rPr lang="en-US" altLang="ja-JP" dirty="0" smtClean="0"/>
              <a:t>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How to use this </a:t>
            </a:r>
            <a:r>
              <a:rPr lang="en-US" altLang="ja-JP" b="1" dirty="0" smtClean="0"/>
              <a:t>document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This document will cover 3 scenarios.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[</a:t>
            </a:r>
            <a:r>
              <a:rPr kumimoji="1" lang="en-US" altLang="ja-JP" sz="1600" dirty="0" err="1" smtClean="0"/>
              <a:t>Ansible</a:t>
            </a:r>
            <a:r>
              <a:rPr kumimoji="1" lang="en-US" altLang="ja-JP" sz="1600" dirty="0" smtClean="0"/>
              <a:t>-Legacy</a:t>
            </a:r>
            <a:r>
              <a:rPr lang="en-US" altLang="ja-JP" sz="1600" dirty="0" smtClean="0"/>
              <a:t>] [</a:t>
            </a:r>
            <a:r>
              <a:rPr lang="en-US" altLang="ja-JP" sz="1600" dirty="0" err="1" smtClean="0"/>
              <a:t>Ansible-LegacyRole</a:t>
            </a:r>
            <a:r>
              <a:rPr lang="en-US" altLang="ja-JP" sz="1600" dirty="0" smtClean="0"/>
              <a:t>] [Ansible-Pioneer]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Users can learn how to use the different modes as well as their strengths by getting hands on </a:t>
            </a:r>
            <a:r>
              <a:rPr lang="en-US" altLang="ja-JP" sz="1600" dirty="0" smtClean="0"/>
              <a:t>experience.</a:t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As each scenario is independent, users can choose and learn whatever chapter they </a:t>
            </a:r>
            <a:r>
              <a:rPr lang="en-US" altLang="ja-JP" sz="1600" dirty="0" smtClean="0"/>
              <a:t>want. </a:t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67430" y="3284980"/>
            <a:ext cx="6768940" cy="817872"/>
            <a:chOff x="4164548" y="3583689"/>
            <a:chExt cx="6768940" cy="817872"/>
          </a:xfrm>
        </p:grpSpPr>
        <p:pic>
          <p:nvPicPr>
            <p:cNvPr id="4" name="Picture 2" descr="http://10.197.18.59/uploadfiles/2100000204/MENU_GROUP_ICON/2100020001/anslg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548" y="3587633"/>
              <a:ext cx="813928" cy="81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076070" y="3583689"/>
              <a:ext cx="5857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1 </a:t>
              </a:r>
              <a:r>
                <a:rPr lang="en-US" altLang="ja-JP" sz="1600" dirty="0" err="1"/>
                <a:t>Ansible</a:t>
              </a:r>
              <a:r>
                <a:rPr lang="en-US" altLang="ja-JP" sz="1600" dirty="0"/>
                <a:t>-Legacy</a:t>
              </a:r>
              <a:br>
                <a:rPr lang="en-US" altLang="ja-JP" sz="1600" dirty="0"/>
              </a:br>
              <a:r>
                <a:rPr lang="en-US" altLang="ja-JP" sz="1600" dirty="0"/>
                <a:t>Register and use Playbook (YAML file).</a:t>
              </a:r>
              <a:endParaRPr lang="en-US" altLang="ja-JP" sz="16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67430" y="4256706"/>
            <a:ext cx="5328740" cy="813929"/>
            <a:chOff x="4164548" y="4528317"/>
            <a:chExt cx="5328740" cy="81392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48" y="4528317"/>
              <a:ext cx="813929" cy="813929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076070" y="4547823"/>
              <a:ext cx="44172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</a:t>
              </a:r>
              <a:r>
                <a:rPr lang="en-US" altLang="ja-JP" sz="1600" dirty="0" smtClean="0"/>
                <a:t>2 </a:t>
              </a:r>
              <a:r>
                <a:rPr kumimoji="1" lang="en-US" altLang="ja-JP" sz="1600" dirty="0" err="1" smtClean="0"/>
                <a:t>Ansible</a:t>
              </a:r>
              <a:r>
                <a:rPr lang="en-US" altLang="ja-JP" sz="1600" dirty="0" err="1" smtClean="0"/>
                <a:t>-LegacyRole</a:t>
              </a:r>
              <a:r>
                <a:rPr lang="en-US" altLang="ja-JP" sz="1600" dirty="0" smtClean="0"/>
                <a:t/>
              </a:r>
              <a:br>
                <a:rPr lang="en-US" altLang="ja-JP" sz="1600" dirty="0" smtClean="0"/>
              </a:br>
              <a:r>
                <a:rPr lang="en-US" altLang="ja-JP" sz="1600" dirty="0">
                  <a:latin typeface="+mn-ea"/>
                </a:rPr>
                <a:t>Register and use Role package</a:t>
              </a:r>
              <a:r>
                <a:rPr lang="en-US" altLang="ja-JP" sz="1600" dirty="0" smtClean="0">
                  <a:latin typeface="+mn-ea"/>
                </a:rPr>
                <a:t>.</a:t>
              </a:r>
              <a:endParaRPr lang="en-US" altLang="ja-JP" sz="1600" dirty="0" smtClean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67430" y="5224488"/>
            <a:ext cx="7449572" cy="843029"/>
            <a:chOff x="4132739" y="5491941"/>
            <a:chExt cx="7994988" cy="84302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739" y="5491941"/>
              <a:ext cx="873519" cy="843029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110996" y="5491942"/>
              <a:ext cx="70167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Chapter </a:t>
              </a:r>
              <a:r>
                <a:rPr lang="en-US" altLang="ja-JP" sz="1600" dirty="0" smtClean="0"/>
                <a:t>3 </a:t>
              </a:r>
              <a:r>
                <a:rPr kumimoji="1" lang="en-US" altLang="ja-JP" sz="1600" dirty="0" err="1" smtClean="0"/>
                <a:t>Ansible</a:t>
              </a:r>
              <a:r>
                <a:rPr lang="en-US" altLang="ja-JP" sz="1600" dirty="0" smtClean="0"/>
                <a:t>-Pioneer</a:t>
              </a:r>
              <a:br>
                <a:rPr lang="en-US" altLang="ja-JP" sz="1600" dirty="0" smtClean="0"/>
              </a:br>
              <a:r>
                <a:rPr lang="en-US" altLang="ja-JP" sz="1600" dirty="0"/>
                <a:t>Register and use Dialog files by using </a:t>
              </a:r>
              <a:r>
                <a:rPr lang="en-US" altLang="ja-JP" sz="1600" dirty="0" err="1"/>
                <a:t>Ansible's</a:t>
              </a:r>
              <a:r>
                <a:rPr lang="en-US" altLang="ja-JP" sz="1600" dirty="0"/>
                <a:t> original module provided by ITA.</a:t>
              </a:r>
              <a:endParaRPr lang="en-US" altLang="ja-JP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246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カギ線コネクタ 122"/>
          <p:cNvCxnSpPr/>
          <p:nvPr/>
        </p:nvCxnSpPr>
        <p:spPr bwMode="auto">
          <a:xfrm flipV="1">
            <a:off x="3707880" y="5811081"/>
            <a:ext cx="0" cy="39474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1"/>
            <a:ext cx="8784976" cy="5688719"/>
          </a:xfrm>
        </p:spPr>
        <p:txBody>
          <a:bodyPr/>
          <a:lstStyle/>
          <a:p>
            <a:r>
              <a:rPr kumimoji="1" lang="en-US" altLang="ja-JP" b="1" dirty="0" err="1" smtClean="0"/>
              <a:t>ITAreadme</a:t>
            </a:r>
            <a:r>
              <a:rPr lang="ja-JP" altLang="en-US" b="1" dirty="0"/>
              <a:t> </a:t>
            </a:r>
            <a:r>
              <a:rPr lang="en-US" altLang="ja-JP" b="1" dirty="0"/>
              <a:t>d</a:t>
            </a:r>
            <a:r>
              <a:rPr lang="en-US" altLang="ja-JP" b="1" dirty="0" smtClean="0"/>
              <a:t>escriptions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err="1"/>
              <a:t>ita_readme</a:t>
            </a:r>
            <a:r>
              <a:rPr lang="en-US" altLang="ja-JP" sz="1600" dirty="0"/>
              <a:t> is a configuration file for adding and changing variable </a:t>
            </a:r>
            <a:r>
              <a:rPr lang="en-US" altLang="ja-JP" sz="1600" dirty="0" smtClean="0"/>
              <a:t>definitions.</a:t>
            </a:r>
            <a:br>
              <a:rPr lang="en-US" altLang="ja-JP" sz="1600" dirty="0" smtClean="0"/>
            </a:br>
            <a:r>
              <a:rPr lang="en-US" altLang="ja-JP" sz="1400" dirty="0"/>
              <a:t>※ For details about </a:t>
            </a:r>
            <a:r>
              <a:rPr lang="en-US" altLang="ja-JP" sz="1400" dirty="0" err="1"/>
              <a:t>ITAreadme</a:t>
            </a:r>
            <a:r>
              <a:rPr lang="en-US" altLang="ja-JP" sz="1400" dirty="0"/>
              <a:t>, please refer to 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  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ローチャート : 書類 51"/>
          <p:cNvSpPr/>
          <p:nvPr/>
        </p:nvSpPr>
        <p:spPr bwMode="auto">
          <a:xfrm>
            <a:off x="275500" y="5361110"/>
            <a:ext cx="2221466" cy="90063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/>
              <a:t>ITAreadme</a:t>
            </a:r>
            <a:r>
              <a:rPr lang="en-US" altLang="ja-JP" sz="1200" smtClean="0"/>
              <a:t/>
            </a:r>
            <a:br>
              <a:rPr lang="en-US" altLang="ja-JP" sz="1200" smtClean="0"/>
            </a:br>
            <a:r>
              <a:rPr lang="en-US" altLang="ja-JP" sz="1200" smtClean="0"/>
              <a:t>sudo_users: </a:t>
            </a:r>
          </a:p>
          <a:p>
            <a:r>
              <a:rPr lang="en-US" altLang="ja-JP" sz="1200" smtClean="0"/>
              <a:t>  </a:t>
            </a:r>
            <a:r>
              <a:rPr lang="en-US" altLang="ja-JP" sz="1200"/>
              <a:t>- name: </a:t>
            </a:r>
            <a: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67786"/>
              </p:ext>
            </p:extLst>
          </p:nvPr>
        </p:nvGraphicFramePr>
        <p:xfrm>
          <a:off x="4860040" y="5496468"/>
          <a:ext cx="3892712" cy="7434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1403">
                  <a:extLst>
                    <a:ext uri="{9D8B030D-6E8A-4147-A177-3AD203B41FA5}">
                      <a16:colId xmlns:a16="http://schemas.microsoft.com/office/drawing/2014/main" val="916670131"/>
                    </a:ext>
                  </a:extLst>
                </a:gridCol>
                <a:gridCol w="1257995">
                  <a:extLst>
                    <a:ext uri="{9D8B030D-6E8A-4147-A177-3AD203B41FA5}">
                      <a16:colId xmlns:a16="http://schemas.microsoft.com/office/drawing/2014/main" val="4118183924"/>
                    </a:ext>
                  </a:extLst>
                </a:gridCol>
                <a:gridCol w="1313314">
                  <a:extLst>
                    <a:ext uri="{9D8B030D-6E8A-4147-A177-3AD203B41FA5}">
                      <a16:colId xmlns:a16="http://schemas.microsoft.com/office/drawing/2014/main" val="2631244197"/>
                    </a:ext>
                  </a:extLst>
                </a:gridCol>
              </a:tblGrid>
              <a:tr h="36440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Variable</a:t>
                      </a:r>
                      <a:r>
                        <a:rPr kumimoji="1" lang="en-US" altLang="ja-JP" sz="1100" baseline="0" dirty="0" smtClean="0"/>
                        <a:t>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Member</a:t>
                      </a:r>
                      <a:r>
                        <a:rPr kumimoji="1" lang="en-US" altLang="ja-JP" sz="1100" baseline="0" dirty="0" smtClean="0"/>
                        <a:t> variable name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Specific value</a:t>
                      </a:r>
                      <a:endParaRPr kumimoji="1" lang="ja-JP" altLang="en-US" sz="11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4742190"/>
                  </a:ext>
                </a:extLst>
              </a:tr>
              <a:tr h="316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smtClean="0"/>
                        <a:t>LCA_sudo_users</a:t>
                      </a:r>
                      <a:endParaRPr kumimoji="1" lang="ja-JP" altLang="en-US" sz="11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[0].name</a:t>
                      </a:r>
                      <a:endParaRPr kumimoji="1" lang="ja-JP" altLang="en-US" sz="11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err="1" smtClean="0"/>
                        <a:t>example_name</a:t>
                      </a:r>
                      <a:endParaRPr lang="en-US" altLang="ja-JP" sz="11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06176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428300" y="3599192"/>
            <a:ext cx="2093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Actual variables used 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31327" y="5013220"/>
            <a:ext cx="1750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Substitution value</a:t>
            </a:r>
          </a:p>
          <a:p>
            <a:r>
              <a:rPr lang="en-US" altLang="ja-JP" sz="1400" dirty="0" smtClean="0"/>
              <a:t>management</a:t>
            </a:r>
            <a:endParaRPr kumimoji="1" lang="ja-JP" altLang="en-US" sz="1400" dirty="0"/>
          </a:p>
        </p:txBody>
      </p:sp>
      <p:cxnSp>
        <p:nvCxnSpPr>
          <p:cNvPr id="15" name="カギ線コネクタ 122"/>
          <p:cNvCxnSpPr>
            <a:stCxn id="4" idx="3"/>
            <a:endCxn id="7" idx="1"/>
          </p:cNvCxnSpPr>
          <p:nvPr/>
        </p:nvCxnSpPr>
        <p:spPr bwMode="auto">
          <a:xfrm>
            <a:off x="2496966" y="5811428"/>
            <a:ext cx="2363074" cy="5674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カギ線コネクタ 122"/>
          <p:cNvCxnSpPr>
            <a:stCxn id="7" idx="0"/>
            <a:endCxn id="46" idx="2"/>
          </p:cNvCxnSpPr>
          <p:nvPr/>
        </p:nvCxnSpPr>
        <p:spPr bwMode="auto">
          <a:xfrm rot="5400000" flipH="1" flipV="1">
            <a:off x="6924859" y="4840367"/>
            <a:ext cx="537638" cy="7745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92" y="4924412"/>
            <a:ext cx="578326" cy="578326"/>
          </a:xfrm>
          <a:prstGeom prst="rect">
            <a:avLst/>
          </a:prstGeom>
        </p:spPr>
      </p:pic>
      <p:cxnSp>
        <p:nvCxnSpPr>
          <p:cNvPr id="21" name="カギ線コネクタ 122"/>
          <p:cNvCxnSpPr>
            <a:stCxn id="6" idx="3"/>
            <a:endCxn id="46" idx="1"/>
          </p:cNvCxnSpPr>
          <p:nvPr/>
        </p:nvCxnSpPr>
        <p:spPr bwMode="auto">
          <a:xfrm>
            <a:off x="2589005" y="4469366"/>
            <a:ext cx="3839295" cy="1598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フローチャート : 書類 51"/>
          <p:cNvSpPr/>
          <p:nvPr/>
        </p:nvSpPr>
        <p:spPr bwMode="auto">
          <a:xfrm>
            <a:off x="283683" y="3923738"/>
            <a:ext cx="2305322" cy="1091255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defaults/main.yml</a:t>
            </a:r>
            <a: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/>
              <a:t>sudo_package: </a:t>
            </a:r>
            <a:r>
              <a:rPr lang="en-US" altLang="ja-JP" sz="1200" smtClean="0"/>
              <a:t>sudo</a:t>
            </a: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  <a:r>
              <a:rPr lang="en-US" altLang="ja-JP" sz="1200" smtClean="0"/>
              <a:t>[]</a:t>
            </a:r>
          </a:p>
          <a:p>
            <a:endParaRPr lang="en-US" altLang="ja-JP" sz="1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8951" y="2537211"/>
            <a:ext cx="3096308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sudo_users</a:t>
            </a:r>
            <a:r>
              <a:rPr lang="en-US" altLang="ja-JP" sz="1400"/>
              <a:t>: 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- name: </a:t>
            </a:r>
          </a:p>
        </p:txBody>
      </p:sp>
      <p:sp>
        <p:nvSpPr>
          <p:cNvPr id="46" name="フローチャート : 書類 51"/>
          <p:cNvSpPr/>
          <p:nvPr/>
        </p:nvSpPr>
        <p:spPr bwMode="auto">
          <a:xfrm>
            <a:off x="6428300" y="3939719"/>
            <a:ext cx="2305322" cy="1091255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/>
              <a:t>sudo_package</a:t>
            </a:r>
            <a:r>
              <a:rPr lang="en-US" altLang="ja-JP" sz="1200"/>
              <a:t>: </a:t>
            </a:r>
            <a:r>
              <a:rPr lang="en-US" altLang="ja-JP" sz="1200" smtClean="0"/>
              <a:t>sudo</a:t>
            </a:r>
            <a: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</a:p>
          <a:p>
            <a:r>
              <a:rPr lang="en-US" altLang="ja-JP" sz="1200"/>
              <a:t>  - name</a:t>
            </a:r>
            <a:r>
              <a:rPr lang="en-US" altLang="ja-JP" sz="1200" smtClean="0"/>
              <a:t>:</a:t>
            </a:r>
            <a:r>
              <a:rPr lang="ja-JP" altLang="en-US" sz="1200" smtClean="0"/>
              <a:t> </a:t>
            </a:r>
            <a:r>
              <a:rPr lang="en-US" altLang="ja-JP" sz="1200" smtClean="0"/>
              <a:t>example_name</a:t>
            </a:r>
            <a:endParaRPr lang="en-US" altLang="ja-JP" sz="120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9451" y="2192230"/>
            <a:ext cx="561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0" dirty="0" smtClean="0"/>
              <a:t>File name:</a:t>
            </a:r>
            <a:r>
              <a:rPr lang="ja-JP" altLang="en-US" sz="1600" kern="0" dirty="0" smtClean="0"/>
              <a:t> </a:t>
            </a:r>
            <a:r>
              <a:rPr lang="en-US" altLang="ja-JP" sz="1600" kern="0" dirty="0" err="1"/>
              <a:t>ita_readme_</a:t>
            </a:r>
            <a:r>
              <a:rPr lang="en-US" altLang="ja-JP" sz="1600" dirty="0" err="1"/>
              <a:t>ansible-sudo-master</a:t>
            </a:r>
            <a:r>
              <a:rPr lang="en-US" altLang="ja-JP" sz="1600" kern="0" dirty="0" err="1"/>
              <a:t>.yml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79451" y="3501010"/>
            <a:ext cx="8784062" cy="2974852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u="sng" dirty="0" smtClean="0">
                <a:latin typeface="+mn-ea"/>
              </a:rPr>
              <a:t>Image</a:t>
            </a:r>
            <a:endParaRPr kumimoji="1" lang="ja-JP" altLang="en-US" b="1" u="sng" dirty="0" smtClean="0">
              <a:latin typeface="+mn-ea"/>
            </a:endParaRPr>
          </a:p>
        </p:txBody>
      </p:sp>
      <p:grpSp>
        <p:nvGrpSpPr>
          <p:cNvPr id="17" name="グループ化 16"/>
          <p:cNvGrpSpPr>
            <a:grpSpLocks noChangeAspect="1"/>
          </p:cNvGrpSpPr>
          <p:nvPr/>
        </p:nvGrpSpPr>
        <p:grpSpPr bwMode="gray">
          <a:xfrm>
            <a:off x="3491850" y="5909955"/>
            <a:ext cx="516436" cy="594483"/>
            <a:chOff x="-2227263" y="1692275"/>
            <a:chExt cx="2468563" cy="2841625"/>
          </a:xfrm>
        </p:grpSpPr>
        <p:sp>
          <p:nvSpPr>
            <p:cNvPr id="20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2" name="フリーフォーム 21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3" name="テキスト ボックス 22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1" ker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読</a:t>
              </a:r>
              <a:r>
                <a:rPr kumimoji="0" lang="ja-JP" altLang="en-US" sz="2000" b="1" kern="0" smtClea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替</a:t>
              </a:r>
              <a:r>
                <a:rPr kumimoji="0" lang="ja-JP" altLang="en-US" sz="2000" b="1" kern="0">
                  <a:solidFill>
                    <a:srgbClr val="FFFFFF"/>
                  </a:solidFill>
                  <a:latin typeface="Verdana" panose="020B0604030504040204" pitchFamily="34" charset="0"/>
                  <a:ea typeface="メイリオ"/>
                  <a:cs typeface="Verdana" panose="020B0604030504040204" pitchFamily="34" charset="0"/>
                </a:rPr>
                <a:t>表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gray">
          <a:xfrm rot="10800000" flipV="1">
            <a:off x="323401" y="4286869"/>
            <a:ext cx="2173564" cy="29429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793858" y="3379626"/>
            <a:ext cx="2570252" cy="50292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Change to the correct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mapping.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2643087" y="3818175"/>
            <a:ext cx="301542" cy="312200"/>
          </a:xfrm>
          <a:prstGeom prst="wedgeEllipseCallout">
            <a:avLst>
              <a:gd name="adj1" fmla="val -119899"/>
              <a:gd name="adj2" fmla="val 993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30" name="正方形/長方形 29"/>
          <p:cNvSpPr/>
          <p:nvPr/>
        </p:nvSpPr>
        <p:spPr bwMode="gray">
          <a:xfrm rot="10800000" flipV="1">
            <a:off x="292904" y="5577583"/>
            <a:ext cx="2173564" cy="40763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291695" y="4542500"/>
            <a:ext cx="2337469" cy="50292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Fill in the correct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mapping.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2140924" y="4981049"/>
            <a:ext cx="301542" cy="312200"/>
          </a:xfrm>
          <a:prstGeom prst="wedgeEllipseCallout">
            <a:avLst>
              <a:gd name="adj1" fmla="val -119899"/>
              <a:gd name="adj2" fmla="val 993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23910" y="6248431"/>
            <a:ext cx="459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The </a:t>
            </a:r>
            <a:r>
              <a:rPr lang="en-US" altLang="ja-JP" sz="1200" dirty="0" smtClean="0"/>
              <a:t>substitution table </a:t>
            </a:r>
            <a:r>
              <a:rPr lang="en-US" altLang="ja-JP" sz="1200" dirty="0"/>
              <a:t>will be described in the next section.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Substitution table description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/>
              <a:t>The </a:t>
            </a:r>
            <a:r>
              <a:rPr lang="en-US" altLang="ja-JP" sz="1600" dirty="0" smtClean="0"/>
              <a:t>substitution table </a:t>
            </a:r>
            <a:r>
              <a:rPr lang="en-US" altLang="ja-JP" sz="1600" dirty="0"/>
              <a:t>is defined in the defaults variable definition file or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It is a file that allows for specific values of variables other than "VAR_..." to be set in ITA.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400" dirty="0"/>
              <a:t>※For details about the </a:t>
            </a:r>
            <a:r>
              <a:rPr lang="en-US" altLang="ja-JP" sz="1400" dirty="0" smtClean="0"/>
              <a:t>substitution table, </a:t>
            </a:r>
            <a:r>
              <a:rPr lang="en-US" altLang="ja-JP" sz="1400" dirty="0"/>
              <a:t>please refer to </a:t>
            </a:r>
            <a:r>
              <a:rPr lang="en-US" altLang="ja-JP" sz="1400" dirty="0" smtClean="0"/>
              <a:t>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preparation(3/4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ローチャート : 書類 51"/>
          <p:cNvSpPr/>
          <p:nvPr/>
        </p:nvSpPr>
        <p:spPr bwMode="auto">
          <a:xfrm>
            <a:off x="221426" y="5270974"/>
            <a:ext cx="3108192" cy="1171074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substitution table</a:t>
            </a:r>
          </a:p>
          <a:p>
            <a:r>
              <a:rPr lang="en-US" altLang="ja-JP" sz="1100" dirty="0" err="1"/>
              <a:t>LCA_sudo_users</a:t>
            </a:r>
            <a:r>
              <a:rPr lang="en-US" altLang="ja-JP" sz="1100" dirty="0"/>
              <a:t>: </a:t>
            </a:r>
            <a:r>
              <a:rPr lang="en-US" altLang="ja-JP" sz="1100" dirty="0" err="1">
                <a:solidFill>
                  <a:srgbClr val="FF0000"/>
                </a:solidFill>
              </a:rPr>
              <a:t>sudo_users</a:t>
            </a:r>
            <a:endParaRPr lang="en-US" altLang="ja-JP" sz="1100" dirty="0">
              <a:solidFill>
                <a:srgbClr val="FF0000"/>
              </a:solidFill>
            </a:endParaRPr>
          </a:p>
          <a:p>
            <a:r>
              <a:rPr lang="en-US" altLang="ja-JP" sz="1100" dirty="0" err="1"/>
              <a:t>LCA_sudo_sudoers_file</a:t>
            </a:r>
            <a:r>
              <a:rPr lang="en-US" altLang="ja-JP" sz="1100" dirty="0"/>
              <a:t>: </a:t>
            </a:r>
            <a:r>
              <a:rPr lang="en-US" altLang="ja-JP" sz="1100" dirty="0" err="1">
                <a:solidFill>
                  <a:srgbClr val="FF0000"/>
                </a:solidFill>
              </a:rPr>
              <a:t>sudo_sudoers_file</a:t>
            </a:r>
            <a:endParaRPr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222600" y="3535495"/>
            <a:ext cx="2448340" cy="104728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defaults/</a:t>
            </a:r>
            <a:r>
              <a:rPr lang="en-US" altLang="ja-JP" sz="1200" b="1" u="sng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main.yml</a:t>
            </a:r>
            <a: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b="1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ja-JP" sz="1200" dirty="0" err="1"/>
              <a:t>sudo_users</a:t>
            </a:r>
            <a:r>
              <a:rPr lang="en-US" altLang="ja-JP" sz="1200" dirty="0"/>
              <a:t>: []</a:t>
            </a:r>
          </a:p>
          <a:p>
            <a:r>
              <a:rPr lang="en-US" altLang="ja-JP" sz="1200" dirty="0"/>
              <a:t>~~~~ </a:t>
            </a:r>
            <a:r>
              <a:rPr lang="en-US" altLang="ja-JP" sz="1200" dirty="0" smtClean="0"/>
              <a:t>(</a:t>
            </a:r>
            <a:r>
              <a:rPr lang="en-US" altLang="ja-JP" sz="1200" dirty="0"/>
              <a:t>omission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~~~~</a:t>
            </a:r>
            <a:endParaRPr lang="en-US" altLang="ja-JP" sz="1200" dirty="0"/>
          </a:p>
          <a:p>
            <a:r>
              <a:rPr lang="en-US" altLang="ja-JP" sz="1200" dirty="0" err="1">
                <a:solidFill>
                  <a:srgbClr val="FF0000"/>
                </a:solidFill>
              </a:rPr>
              <a:t>sudo_sudoers_file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ansible</a:t>
            </a:r>
            <a:endParaRPr lang="en-US" altLang="ja-JP" sz="1200" dirty="0"/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09136"/>
              </p:ext>
            </p:extLst>
          </p:nvPr>
        </p:nvGraphicFramePr>
        <p:xfrm>
          <a:off x="4355971" y="5193008"/>
          <a:ext cx="4464620" cy="14513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239">
                  <a:extLst>
                    <a:ext uri="{9D8B030D-6E8A-4147-A177-3AD203B41FA5}">
                      <a16:colId xmlns:a16="http://schemas.microsoft.com/office/drawing/2014/main" val="916670131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131989420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4118183924"/>
                    </a:ext>
                  </a:extLst>
                </a:gridCol>
              </a:tblGrid>
              <a:tr h="59789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Variable</a:t>
                      </a:r>
                      <a:r>
                        <a:rPr kumimoji="1" lang="en-US" altLang="ja-JP" sz="1100" baseline="0" dirty="0" smtClean="0"/>
                        <a:t> name</a:t>
                      </a:r>
                      <a:endParaRPr kumimoji="1" lang="ja-JP" altLang="en-US" sz="11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Member</a:t>
                      </a:r>
                      <a:r>
                        <a:rPr kumimoji="1" lang="en-US" altLang="ja-JP" sz="1100" baseline="0" dirty="0" smtClean="0"/>
                        <a:t> variable name</a:t>
                      </a:r>
                      <a:r>
                        <a:rPr kumimoji="1" lang="en-US" altLang="ja-JP" sz="1100" dirty="0" smtClean="0"/>
                        <a:t/>
                      </a:r>
                      <a:br>
                        <a:rPr kumimoji="1" lang="en-US" altLang="ja-JP" sz="1100" dirty="0" smtClean="0"/>
                      </a:br>
                      <a:r>
                        <a:rPr kumimoji="1" lang="en-US" altLang="ja-JP" sz="1100" dirty="0" smtClean="0"/>
                        <a:t>(Added </a:t>
                      </a:r>
                      <a:r>
                        <a:rPr kumimoji="1" lang="en-US" altLang="ja-JP" sz="1100" dirty="0" err="1" smtClean="0"/>
                        <a:t>ITAreadme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Specific</a:t>
                      </a:r>
                      <a:r>
                        <a:rPr kumimoji="1" lang="en-US" altLang="ja-JP" sz="1100" baseline="0" dirty="0" smtClean="0"/>
                        <a:t> value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4742190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smtClean="0"/>
                        <a:t>LCA_sudo_users</a:t>
                      </a:r>
                      <a:endParaRPr kumimoji="1" lang="ja-JP" altLang="en-US" sz="110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[0].name</a:t>
                      </a:r>
                      <a:endParaRPr kumimoji="1" lang="ja-JP" altLang="en-US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/>
                        <a:t>example_name</a:t>
                      </a:r>
                      <a:endParaRPr kumimoji="1" lang="ja-JP" altLang="en-US" sz="11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628290"/>
                  </a:ext>
                </a:extLst>
              </a:tr>
              <a:tr h="348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kern="1200" smtClean="0"/>
                        <a:t>LCA_</a:t>
                      </a:r>
                      <a:r>
                        <a:rPr lang="en-US" altLang="ja-JP" sz="1100" smtClean="0"/>
                        <a:t>sudo_sudoers_file</a:t>
                      </a:r>
                      <a:endParaRPr kumimoji="1" lang="en-US" altLang="ja-JP" sz="1100" kern="120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kern="120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example_sudoers</a:t>
                      </a:r>
                      <a:endParaRPr kumimoji="1" lang="ja-JP" altLang="en-US" sz="11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06176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602081" y="3292041"/>
            <a:ext cx="235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Actual variables used </a:t>
            </a:r>
            <a:endParaRPr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77008" y="4706030"/>
            <a:ext cx="206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Substitution value management</a:t>
            </a:r>
            <a:endParaRPr kumimoji="1" lang="ja-JP" altLang="en-US" sz="1400" dirty="0"/>
          </a:p>
        </p:txBody>
      </p:sp>
      <p:cxnSp>
        <p:nvCxnSpPr>
          <p:cNvPr id="15" name="カギ線コネクタ 122"/>
          <p:cNvCxnSpPr>
            <a:stCxn id="4" idx="3"/>
            <a:endCxn id="7" idx="1"/>
          </p:cNvCxnSpPr>
          <p:nvPr/>
        </p:nvCxnSpPr>
        <p:spPr bwMode="auto">
          <a:xfrm>
            <a:off x="3329618" y="5856511"/>
            <a:ext cx="1026353" cy="6216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22"/>
          <p:cNvCxnSpPr>
            <a:stCxn id="6" idx="2"/>
          </p:cNvCxnSpPr>
          <p:nvPr/>
        </p:nvCxnSpPr>
        <p:spPr bwMode="auto">
          <a:xfrm flipH="1">
            <a:off x="1446648" y="4513544"/>
            <a:ext cx="122" cy="74791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カギ線コネクタ 122"/>
          <p:cNvCxnSpPr>
            <a:stCxn id="7" idx="0"/>
            <a:endCxn id="72" idx="2"/>
          </p:cNvCxnSpPr>
          <p:nvPr/>
        </p:nvCxnSpPr>
        <p:spPr bwMode="auto">
          <a:xfrm rot="5400000" flipH="1" flipV="1">
            <a:off x="6640548" y="4585775"/>
            <a:ext cx="554966" cy="6595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46" y="4712198"/>
            <a:ext cx="581762" cy="547637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79451" y="2579826"/>
            <a:ext cx="4320600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err="1" smtClean="0"/>
              <a:t>LCA_sudo_users</a:t>
            </a:r>
            <a:r>
              <a:rPr lang="en-US" altLang="ja-JP" sz="1400"/>
              <a:t>: </a:t>
            </a:r>
            <a:r>
              <a:rPr lang="en-US" altLang="ja-JP" sz="1400" smtClean="0"/>
              <a:t>sudo_users</a:t>
            </a:r>
            <a:endParaRPr lang="en-US" altLang="ja-JP" sz="1400"/>
          </a:p>
          <a:p>
            <a:r>
              <a:rPr lang="en-US" altLang="ja-JP" sz="1400" err="1" smtClean="0"/>
              <a:t>LCA_sudo_sudoers_file</a:t>
            </a:r>
            <a:r>
              <a:rPr lang="en-US" altLang="ja-JP" sz="1400"/>
              <a:t>: sudo_sudoers_file</a:t>
            </a:r>
            <a:endParaRPr kumimoji="1" lang="ja-JP" altLang="en-US" sz="1400"/>
          </a:p>
        </p:txBody>
      </p:sp>
      <p:sp>
        <p:nvSpPr>
          <p:cNvPr id="72" name="フローチャート : 書類 51"/>
          <p:cNvSpPr/>
          <p:nvPr/>
        </p:nvSpPr>
        <p:spPr bwMode="auto">
          <a:xfrm>
            <a:off x="5674972" y="3590511"/>
            <a:ext cx="3145618" cy="1121687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/>
              <a:t>sudo_users</a:t>
            </a:r>
            <a:r>
              <a:rPr lang="en-US" altLang="ja-JP" sz="1200"/>
              <a:t>: </a:t>
            </a:r>
          </a:p>
          <a:p>
            <a:r>
              <a:rPr lang="en-US" altLang="ja-JP" sz="1200"/>
              <a:t>  - name:</a:t>
            </a:r>
            <a:r>
              <a:rPr lang="ja-JP" altLang="en-US" sz="1200"/>
              <a:t> </a:t>
            </a:r>
            <a:r>
              <a:rPr lang="en-US" altLang="ja-JP" sz="1200" smtClean="0"/>
              <a:t>example_name</a:t>
            </a:r>
            <a:endParaRPr lang="en-US" altLang="ja-JP" sz="1200"/>
          </a:p>
          <a:p>
            <a:r>
              <a:rPr lang="en-US" altLang="ja-JP" sz="1200"/>
              <a:t>sudo_sudoers_file: </a:t>
            </a:r>
            <a:r>
              <a:rPr lang="en-US" altLang="ja-JP" sz="1200" smtClean="0"/>
              <a:t>example_sudoers</a:t>
            </a:r>
            <a:endParaRPr lang="en-US" altLang="ja-JP" sz="120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2259" y="2265266"/>
            <a:ext cx="5976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kern="0" dirty="0" smtClean="0"/>
              <a:t>File name:</a:t>
            </a:r>
            <a:r>
              <a:rPr lang="ja-JP" altLang="en-US" sz="1600" kern="0" dirty="0" smtClean="0"/>
              <a:t> </a:t>
            </a:r>
            <a:r>
              <a:rPr lang="en-US" altLang="ja-JP" sz="1600" kern="0" dirty="0" smtClean="0"/>
              <a:t>ita_translation-table_</a:t>
            </a:r>
            <a:r>
              <a:rPr lang="en-US" altLang="ja-JP" sz="1600" dirty="0" smtClean="0"/>
              <a:t>ansible-sudo-master</a:t>
            </a:r>
            <a:r>
              <a:rPr lang="en-US" altLang="ja-JP" sz="1600" kern="0" dirty="0" smtClean="0"/>
              <a:t>.txt</a:t>
            </a:r>
            <a:endParaRPr kumimoji="1" lang="ja-JP" altLang="en-US" sz="1600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79451" y="3220265"/>
            <a:ext cx="8641139" cy="3424073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u="sng" dirty="0" smtClean="0">
                <a:latin typeface="+mn-ea"/>
              </a:rPr>
              <a:t>Image</a:t>
            </a:r>
            <a:endParaRPr kumimoji="1" lang="ja-JP" altLang="en-US" b="1" u="sng" dirty="0" smtClean="0">
              <a:latin typeface="+mn-ea"/>
            </a:endParaRPr>
          </a:p>
        </p:txBody>
      </p:sp>
      <p:sp>
        <p:nvSpPr>
          <p:cNvPr id="17" name="フローチャート : 書類 51"/>
          <p:cNvSpPr/>
          <p:nvPr/>
        </p:nvSpPr>
        <p:spPr bwMode="auto">
          <a:xfrm>
            <a:off x="2848507" y="3539296"/>
            <a:ext cx="2221466" cy="900636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u="sng" smtClean="0"/>
              <a:t>ITAreadme</a:t>
            </a:r>
            <a:r>
              <a:rPr lang="en-US" altLang="ja-JP" sz="1200" smtClean="0"/>
              <a:t/>
            </a:r>
            <a:br>
              <a:rPr lang="en-US" altLang="ja-JP" sz="1200" smtClean="0"/>
            </a:br>
            <a:r>
              <a:rPr lang="en-US" altLang="ja-JP" sz="1200" smtClean="0">
                <a:solidFill>
                  <a:srgbClr val="FF0000"/>
                </a:solidFill>
              </a:rPr>
              <a:t>sudo_users</a:t>
            </a:r>
            <a:r>
              <a:rPr lang="en-US" altLang="ja-JP" sz="1200" smtClean="0"/>
              <a:t>: </a:t>
            </a:r>
          </a:p>
          <a:p>
            <a:r>
              <a:rPr lang="en-US" altLang="ja-JP" sz="1200" smtClean="0"/>
              <a:t>  </a:t>
            </a:r>
            <a:r>
              <a:rPr lang="en-US" altLang="ja-JP" sz="1200"/>
              <a:t>- name: </a:t>
            </a:r>
            <a: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20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cxnSp>
        <p:nvCxnSpPr>
          <p:cNvPr id="20" name="カギ線コネクタ 122"/>
          <p:cNvCxnSpPr>
            <a:stCxn id="17" idx="2"/>
          </p:cNvCxnSpPr>
          <p:nvPr/>
        </p:nvCxnSpPr>
        <p:spPr bwMode="auto">
          <a:xfrm flipH="1">
            <a:off x="1440462" y="4380390"/>
            <a:ext cx="2518778" cy="857368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Role package preparation(4/4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Collect the necessary files into a zip </a:t>
            </a:r>
            <a:r>
              <a:rPr lang="en-US" altLang="ja-JP" b="1" dirty="0" smtClean="0"/>
              <a:t>file</a:t>
            </a:r>
            <a:br>
              <a:rPr lang="en-US" altLang="ja-JP" b="1" dirty="0" smtClean="0"/>
            </a:br>
            <a:r>
              <a:rPr lang="en-US" altLang="ja-JP" sz="1600" dirty="0"/>
              <a:t>Let's collect all the items we've created into a </a:t>
            </a:r>
            <a:r>
              <a:rPr lang="en-US" altLang="ja-JP" sz="1600" dirty="0">
                <a:solidFill>
                  <a:srgbClr val="FF0000"/>
                </a:solidFill>
              </a:rPr>
              <a:t>zip file </a:t>
            </a:r>
            <a:r>
              <a:rPr lang="en-US" altLang="ja-JP" sz="1600" dirty="0"/>
              <a:t>and register them to </a:t>
            </a:r>
            <a:r>
              <a:rPr lang="en-US" altLang="ja-JP" sz="1600" dirty="0" smtClean="0"/>
              <a:t>ITA.</a:t>
            </a:r>
            <a:br>
              <a:rPr lang="en-US" altLang="ja-JP" sz="1600" dirty="0" smtClean="0"/>
            </a:br>
            <a:r>
              <a:rPr lang="en-US" altLang="ja-JP" sz="1600" dirty="0" smtClean="0"/>
              <a:t>Please create a zip file as described below. 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Create a "roles" folder and put the downloaded Role in </a:t>
            </a:r>
            <a:r>
              <a:rPr lang="en-US" altLang="ja-JP" sz="1600" dirty="0" smtClean="0"/>
              <a:t>it.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Arrange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substitution table </a:t>
            </a:r>
            <a:r>
              <a:rPr lang="en-US" altLang="ja-JP" sz="1600" dirty="0"/>
              <a:t>and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side by side in the "roles" folder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Compress the "roles" folder, Substitute table and the </a:t>
            </a:r>
            <a:r>
              <a:rPr lang="en-US" altLang="ja-JP" sz="1600" dirty="0" err="1"/>
              <a:t>ITAreadme</a:t>
            </a:r>
            <a:r>
              <a:rPr lang="en-US" altLang="ja-JP" sz="1600" dirty="0"/>
              <a:t> into one zip </a:t>
            </a:r>
            <a:r>
              <a:rPr lang="en-US" altLang="ja-JP" sz="1600" dirty="0" smtClean="0"/>
              <a:t>file.</a:t>
            </a:r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 bwMode="auto">
          <a:xfrm>
            <a:off x="6085055" y="5355514"/>
            <a:ext cx="3061986" cy="1048502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LegacyRole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will handle folders as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Roles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long as they fulfill the following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two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conditions.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①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It is under the "roles" folder.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②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It includes a "tasks" folder.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円/楕円 44"/>
          <p:cNvSpPr/>
          <p:nvPr/>
        </p:nvSpPr>
        <p:spPr bwMode="auto">
          <a:xfrm>
            <a:off x="5693152" y="5031447"/>
            <a:ext cx="565503" cy="5497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716624" y="5191956"/>
            <a:ext cx="57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chemeClr val="bg1"/>
                </a:solidFill>
              </a:rPr>
              <a:t>Tips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3212970"/>
            <a:ext cx="4629150" cy="283845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4502978" y="3178442"/>
            <a:ext cx="4533642" cy="456222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Put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Ansible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-master" under "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roles“.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276992" y="3068950"/>
            <a:ext cx="301542" cy="312200"/>
          </a:xfrm>
          <a:prstGeom prst="wedgeEllipseCallout">
            <a:avLst>
              <a:gd name="adj1" fmla="val -238668"/>
              <a:gd name="adj2" fmla="val 10586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502977" y="3744155"/>
            <a:ext cx="4533643" cy="543517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Move the Substitute table and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ITAreadme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into the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folder.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283961" y="3634664"/>
            <a:ext cx="301542" cy="312200"/>
          </a:xfrm>
          <a:prstGeom prst="wedgeEllipseCallout">
            <a:avLst>
              <a:gd name="adj1" fmla="val -248776"/>
              <a:gd name="adj2" fmla="val -153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3415474" y="5355514"/>
            <a:ext cx="2301150" cy="552392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Compress them into one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zip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file.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232921" y="5295586"/>
            <a:ext cx="301542" cy="312200"/>
          </a:xfrm>
          <a:prstGeom prst="wedgeEllipseCallout">
            <a:avLst>
              <a:gd name="adj1" fmla="val -122425"/>
              <a:gd name="adj2" fmla="val 5460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6714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Movement configuration(1/3)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600" dirty="0"/>
              <a:t> Create a movement that is going to be linked to the Role.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08900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1043509" y="3096956"/>
            <a:ext cx="3094731" cy="9801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5"/>
          <p:cNvSpPr/>
          <p:nvPr/>
        </p:nvSpPr>
        <p:spPr bwMode="auto">
          <a:xfrm>
            <a:off x="4067930" y="4545292"/>
            <a:ext cx="4536630" cy="157321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円形吹き出し 18"/>
          <p:cNvSpPr/>
          <p:nvPr/>
        </p:nvSpPr>
        <p:spPr bwMode="auto">
          <a:xfrm>
            <a:off x="3887224" y="4369208"/>
            <a:ext cx="361411" cy="307987"/>
          </a:xfrm>
          <a:prstGeom prst="wedgeEllipseCallout">
            <a:avLst>
              <a:gd name="adj1" fmla="val -67712"/>
              <a:gd name="adj2" fmla="val -10570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36513"/>
              </p:ext>
            </p:extLst>
          </p:nvPr>
        </p:nvGraphicFramePr>
        <p:xfrm>
          <a:off x="4175945" y="4809098"/>
          <a:ext cx="4320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29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2323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4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RegisterSudoer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12"/>
          <p:cNvSpPr/>
          <p:nvPr/>
        </p:nvSpPr>
        <p:spPr bwMode="auto">
          <a:xfrm>
            <a:off x="4935214" y="4584396"/>
            <a:ext cx="4101406" cy="72333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Movement configuration(2/3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Role package registration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Register the role package file you </a:t>
            </a:r>
            <a:r>
              <a:rPr lang="en-US" altLang="ja-JP" sz="1600" dirty="0" smtClean="0"/>
              <a:t>created.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en-US" altLang="ja-JP" sz="1600" b="1" dirty="0" err="1" smtClean="0"/>
              <a:t>Ansible-LegacyRole</a:t>
            </a:r>
            <a:r>
              <a:rPr kumimoji="1" lang="en-US" altLang="ja-JP" sz="1600" b="1" dirty="0" smtClean="0"/>
              <a:t> &gt; Role package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Select the created </a:t>
            </a:r>
            <a:r>
              <a:rPr lang="en-US" altLang="ja-JP" sz="1600" b="1" dirty="0"/>
              <a:t>zip file </a:t>
            </a:r>
            <a:r>
              <a:rPr lang="en-US" altLang="ja-JP" sz="1600" dirty="0"/>
              <a:t>from "</a:t>
            </a:r>
            <a:r>
              <a:rPr lang="en-US" altLang="ja-JP" sz="1600" dirty="0" smtClean="0"/>
              <a:t>Browse" </a:t>
            </a:r>
            <a:r>
              <a:rPr lang="en-US" altLang="ja-JP" sz="1600" dirty="0"/>
              <a:t>and click "Upload in advance</a:t>
            </a:r>
            <a:r>
              <a:rPr lang="en-US" altLang="ja-JP" sz="1600" dirty="0" smtClean="0"/>
              <a:t>".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12888"/>
              </p:ext>
            </p:extLst>
          </p:nvPr>
        </p:nvGraphicFramePr>
        <p:xfrm>
          <a:off x="5046126" y="4760645"/>
          <a:ext cx="3879582" cy="3708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448218">
                  <a:extLst>
                    <a:ext uri="{9D8B030D-6E8A-4147-A177-3AD203B41FA5}">
                      <a16:colId xmlns:a16="http://schemas.microsoft.com/office/drawing/2014/main" val="566703531"/>
                    </a:ext>
                  </a:extLst>
                </a:gridCol>
                <a:gridCol w="1431364">
                  <a:extLst>
                    <a:ext uri="{9D8B030D-6E8A-4147-A177-3AD203B41FA5}">
                      <a16:colId xmlns:a16="http://schemas.microsoft.com/office/drawing/2014/main" val="112782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Role package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</a:t>
                      </a:r>
                      <a:r>
                        <a:rPr kumimoji="1" lang="en-US" altLang="ja-JP" sz="1400" dirty="0" smtClean="0"/>
                        <a:t>-master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505908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34"/>
            <a:ext cx="4610100" cy="19812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899490" y="3861060"/>
            <a:ext cx="3744520" cy="144667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円形吹き出し 15"/>
          <p:cNvSpPr/>
          <p:nvPr/>
        </p:nvSpPr>
        <p:spPr bwMode="auto">
          <a:xfrm>
            <a:off x="4789612" y="4430403"/>
            <a:ext cx="361411" cy="307987"/>
          </a:xfrm>
          <a:prstGeom prst="wedgeEllipseCallout">
            <a:avLst>
              <a:gd name="adj1" fmla="val -92276"/>
              <a:gd name="adj2" fmla="val -6246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6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Movement configuration(3/3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role names to Movement</a:t>
            </a:r>
            <a:br>
              <a:rPr lang="en-US" altLang="ja-JP" b="1" dirty="0"/>
            </a:br>
            <a:r>
              <a:rPr lang="en-US" altLang="ja-JP" sz="1600" dirty="0"/>
              <a:t>Register individual role names to Movement</a:t>
            </a:r>
            <a:r>
              <a:rPr lang="en-US" altLang="ja-JP" sz="1600" dirty="0" smtClean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err="1" smtClean="0"/>
              <a:t>Ansible-LegacyRole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details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2" y="2878795"/>
            <a:ext cx="8087854" cy="2025619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763610" y="3337518"/>
            <a:ext cx="6471505" cy="8835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583706" y="4935902"/>
            <a:ext cx="8370454" cy="136203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※ Do not register multiple role packages in the same Movement. Unexpected errors will occur when executed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円形吹き出し 26"/>
          <p:cNvSpPr/>
          <p:nvPr/>
        </p:nvSpPr>
        <p:spPr bwMode="auto">
          <a:xfrm>
            <a:off x="403000" y="4750420"/>
            <a:ext cx="361411" cy="307987"/>
          </a:xfrm>
          <a:prstGeom prst="wedgeEllipseCallout">
            <a:avLst>
              <a:gd name="adj1" fmla="val 266131"/>
              <a:gd name="adj2" fmla="val -208212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20212"/>
              </p:ext>
            </p:extLst>
          </p:nvPr>
        </p:nvGraphicFramePr>
        <p:xfrm>
          <a:off x="1079089" y="5141124"/>
          <a:ext cx="6984848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158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9616631"/>
                    </a:ext>
                  </a:extLst>
                </a:gridCol>
                <a:gridCol w="2160300">
                  <a:extLst>
                    <a:ext uri="{9D8B030D-6E8A-4147-A177-3AD203B41FA5}">
                      <a16:colId xmlns:a16="http://schemas.microsoft.com/office/drawing/2014/main" val="287206662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15210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package name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276317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Sudoer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registration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sudo</a:t>
                      </a:r>
                      <a:r>
                        <a:rPr kumimoji="1" lang="en-US" altLang="ja-JP" sz="1400" dirty="0" smtClean="0"/>
                        <a:t>-master</a:t>
                      </a:r>
                      <a:endParaRPr kumimoji="1" lang="ja-JP" altLang="en-US" sz="14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ansible</a:t>
                      </a:r>
                      <a:r>
                        <a:rPr kumimoji="1" lang="en-US" altLang="ja-JP" sz="1400" dirty="0" smtClean="0"/>
                        <a:t>-</a:t>
                      </a:r>
                      <a:r>
                        <a:rPr kumimoji="1" lang="en-US" altLang="ja-JP" sz="1400" dirty="0" err="1" smtClean="0"/>
                        <a:t>sudo</a:t>
                      </a:r>
                      <a:r>
                        <a:rPr kumimoji="1" lang="en-US" altLang="ja-JP" sz="1400" dirty="0" smtClean="0"/>
                        <a:t>-master</a:t>
                      </a:r>
                      <a:endParaRPr kumimoji="1" lang="ja-JP" altLang="en-US" sz="14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38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</a:t>
            </a:r>
            <a:r>
              <a:rPr lang="ja-JP" altLang="en-US" dirty="0" smtClean="0"/>
              <a:t> </a:t>
            </a:r>
            <a:r>
              <a:rPr lang="en-US" altLang="ja-JP" dirty="0"/>
              <a:t>Operation configuration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new operation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Create operation. Link Movement and Host.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243694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9749"/>
            <a:ext cx="7097301" cy="1866901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1115520" y="2965547"/>
            <a:ext cx="3818708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3491850" y="4552513"/>
            <a:ext cx="5328740" cy="161531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9605"/>
              </p:ext>
            </p:extLst>
          </p:nvPr>
        </p:nvGraphicFramePr>
        <p:xfrm>
          <a:off x="3707880" y="4730162"/>
          <a:ext cx="4896680" cy="12862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834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7179783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LegacyRole_Practice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 value)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 bwMode="auto">
          <a:xfrm>
            <a:off x="3311144" y="4398519"/>
            <a:ext cx="361411" cy="307987"/>
          </a:xfrm>
          <a:prstGeom prst="wedgeEllipseCallout">
            <a:avLst>
              <a:gd name="adj1" fmla="val -71919"/>
              <a:gd name="adj2" fmla="val -1409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Register to device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a host to the device list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sz="1600" dirty="0" smtClean="0"/>
              <a:t>Register host to execute the </a:t>
            </a:r>
            <a:r>
              <a:rPr lang="en-US" altLang="ja-JP" sz="1600" dirty="0" smtClean="0"/>
              <a:t>operation</a:t>
            </a:r>
            <a:r>
              <a:rPr kumimoji="1" lang="en-US" altLang="ja-JP" sz="1600" dirty="0" smtClean="0"/>
              <a:t> in ITA.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 : </a:t>
            </a:r>
            <a:r>
              <a:rPr lang="en-US" altLang="ja-JP" sz="1600" b="1" dirty="0" smtClean="0"/>
              <a:t>Basic Console 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36890"/>
            <a:ext cx="8741484" cy="2001255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208952" y="2917382"/>
            <a:ext cx="2016280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905882" y="2916954"/>
            <a:ext cx="1015114" cy="10085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567820" y="2950557"/>
            <a:ext cx="2113892" cy="9413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角丸四角形 37"/>
          <p:cNvSpPr/>
          <p:nvPr/>
        </p:nvSpPr>
        <p:spPr bwMode="auto">
          <a:xfrm>
            <a:off x="4427980" y="4050851"/>
            <a:ext cx="4481339" cy="247457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65591"/>
              </p:ext>
            </p:extLst>
          </p:nvPr>
        </p:nvGraphicFramePr>
        <p:xfrm>
          <a:off x="4549285" y="4204112"/>
          <a:ext cx="424859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4376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084214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 contents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 device type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user ID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(Arbitrary value)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 method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Password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10" name="円形吹き出し 40"/>
          <p:cNvSpPr/>
          <p:nvPr/>
        </p:nvSpPr>
        <p:spPr bwMode="auto">
          <a:xfrm>
            <a:off x="7252129" y="3850581"/>
            <a:ext cx="361411" cy="307987"/>
          </a:xfrm>
          <a:prstGeom prst="wedgeEllipseCallout">
            <a:avLst>
              <a:gd name="adj1" fmla="val 92326"/>
              <a:gd name="adj2" fmla="val -11663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8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/>
          <p:cNvSpPr/>
          <p:nvPr/>
        </p:nvSpPr>
        <p:spPr bwMode="auto">
          <a:xfrm>
            <a:off x="3113399" y="3341020"/>
            <a:ext cx="4006544" cy="223231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  <a:r>
              <a:rPr lang="en-US" altLang="ja-JP" b="1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accent3">
                    <a:lumMod val="75000"/>
                    <a:lumOff val="25000"/>
                  </a:schemeClr>
                </a:solidFill>
              </a:rPr>
            </a:br>
            <a:r>
              <a:rPr lang="en-US" altLang="ja-JP" sz="1600" dirty="0"/>
              <a:t>Create a parameter sheet and manage the parameters that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b="1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90530"/>
              </p:ext>
            </p:extLst>
          </p:nvPr>
        </p:nvGraphicFramePr>
        <p:xfrm>
          <a:off x="3264170" y="3827937"/>
          <a:ext cx="3646493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5865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270628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LegacyRole</a:t>
                      </a:r>
                      <a:r>
                        <a:rPr kumimoji="1" lang="en-US" altLang="ja-JP" sz="1400" dirty="0" smtClean="0"/>
                        <a:t> 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 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" y="1844780"/>
            <a:ext cx="2916057" cy="475266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224052" y="2348851"/>
            <a:ext cx="2619708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962628" y="3399311"/>
            <a:ext cx="301542" cy="312200"/>
          </a:xfrm>
          <a:prstGeom prst="wedgeEllipseCallout">
            <a:avLst>
              <a:gd name="adj1" fmla="val -104261"/>
              <a:gd name="adj2" fmla="val -172905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6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1" y="2715746"/>
            <a:ext cx="4458322" cy="2629267"/>
          </a:xfrm>
          <a:prstGeom prst="rect">
            <a:avLst/>
          </a:prstGeom>
        </p:spPr>
      </p:pic>
      <p:sp>
        <p:nvSpPr>
          <p:cNvPr id="15" name="角丸四角形 17"/>
          <p:cNvSpPr/>
          <p:nvPr/>
        </p:nvSpPr>
        <p:spPr bwMode="auto">
          <a:xfrm>
            <a:off x="4678999" y="2670298"/>
            <a:ext cx="4368248" cy="140679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335" y="4563513"/>
            <a:ext cx="3095625" cy="19907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 creation(2/2)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218374"/>
          </a:xfrm>
        </p:spPr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kumimoji="1" lang="it-IT" altLang="ja-JP" sz="1600" dirty="0" smtClean="0"/>
              <a:t>Menu </a:t>
            </a:r>
            <a:r>
              <a:rPr kumimoji="1" lang="it-IT" altLang="ja-JP" sz="1600" b="1" dirty="0" smtClean="0"/>
              <a:t>: Create menu  &gt; Create/Define menu</a:t>
            </a:r>
            <a:r>
              <a:rPr lang="ja-JP" altLang="en-US" sz="1600" b="1" dirty="0" smtClean="0"/>
              <a:t> 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Press “Item” to add a </a:t>
            </a:r>
            <a:r>
              <a:rPr lang="en-US" altLang="ja-JP" sz="1600" dirty="0" smtClean="0">
                <a:latin typeface="+mn-ea"/>
              </a:rPr>
              <a:t>new item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input the following information for each item and click </a:t>
            </a:r>
            <a:r>
              <a:rPr lang="en-US" altLang="ja-JP" sz="1600" dirty="0" smtClean="0"/>
              <a:t>“Create".</a:t>
            </a:r>
            <a:r>
              <a:rPr lang="ja-JP" altLang="en-US" sz="1600" dirty="0" smtClean="0"/>
              <a:t> 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4608"/>
              </p:ext>
            </p:extLst>
          </p:nvPr>
        </p:nvGraphicFramePr>
        <p:xfrm>
          <a:off x="4793785" y="2774393"/>
          <a:ext cx="4166822" cy="11986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062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42429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10190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0268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Item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Input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6881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sudoer_name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286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sudoer_filename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62272" y="2745382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705081" y="2635658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517335" y="2501883"/>
            <a:ext cx="301542" cy="312200"/>
          </a:xfrm>
          <a:prstGeom prst="wedgeEllipseCallout">
            <a:avLst>
              <a:gd name="adj1" fmla="val -116500"/>
              <a:gd name="adj2" fmla="val 12773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2123659" y="6302794"/>
            <a:ext cx="892527" cy="257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3153344" y="6248081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Chapter 1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‐Legacy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13" y="2948200"/>
            <a:ext cx="8763000" cy="17907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The parameter sheet was created by the operation in the previous section.</a:t>
            </a:r>
            <a:br>
              <a:rPr lang="en-US" altLang="ja-JP" sz="1600" dirty="0" smtClean="0"/>
            </a:br>
            <a:r>
              <a:rPr lang="en-US" altLang="ja-JP" sz="1600" dirty="0"/>
              <a:t>Move to the created menu and input the data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/>
              <a:t>I</a:t>
            </a:r>
            <a:r>
              <a:rPr lang="en-US" altLang="ja-JP" sz="1600" b="1" dirty="0" smtClean="0"/>
              <a:t>nput &gt; </a:t>
            </a:r>
            <a:r>
              <a:rPr lang="en-US" altLang="ja-JP" sz="1600" b="1" dirty="0" err="1" smtClean="0"/>
              <a:t>LegacyRole</a:t>
            </a:r>
            <a:r>
              <a:rPr lang="en-US" altLang="ja-JP" sz="1600" b="1" dirty="0" smtClean="0"/>
              <a:t> practice(Created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899490" y="3501010"/>
            <a:ext cx="8085024" cy="9902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986206" y="4595967"/>
            <a:ext cx="6394183" cy="84931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円形吹き出し 22"/>
          <p:cNvSpPr/>
          <p:nvPr/>
        </p:nvSpPr>
        <p:spPr bwMode="auto">
          <a:xfrm>
            <a:off x="822083" y="4479687"/>
            <a:ext cx="301542" cy="312200"/>
          </a:xfrm>
          <a:prstGeom prst="wedgeEllipseCallout">
            <a:avLst>
              <a:gd name="adj1" fmla="val 62331"/>
              <a:gd name="adj2" fmla="val -6453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38379"/>
              </p:ext>
            </p:extLst>
          </p:nvPr>
        </p:nvGraphicFramePr>
        <p:xfrm>
          <a:off x="1130153" y="4743070"/>
          <a:ext cx="6106287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1444865699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3511064000"/>
                    </a:ext>
                  </a:extLst>
                </a:gridCol>
                <a:gridCol w="1366142">
                  <a:extLst>
                    <a:ext uri="{9D8B030D-6E8A-4147-A177-3AD203B41FA5}">
                      <a16:colId xmlns:a16="http://schemas.microsoft.com/office/drawing/2014/main" val="2121103340"/>
                    </a:ext>
                  </a:extLst>
                </a:gridCol>
                <a:gridCol w="1643715">
                  <a:extLst>
                    <a:ext uri="{9D8B030D-6E8A-4147-A177-3AD203B41FA5}">
                      <a16:colId xmlns:a16="http://schemas.microsoft.com/office/drawing/2014/main" val="2669761008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sudoer_name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sudoer_filename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078720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(Target host)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LegacyRole_Practice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example_name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example_sudoers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0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13"/>
          <p:cNvSpPr/>
          <p:nvPr/>
        </p:nvSpPr>
        <p:spPr bwMode="auto">
          <a:xfrm>
            <a:off x="179512" y="4898708"/>
            <a:ext cx="8773906" cy="1698732"/>
          </a:xfrm>
          <a:prstGeom prst="roundRect">
            <a:avLst>
              <a:gd name="adj" fmla="val 794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 smtClean="0"/>
              <a:t> </a:t>
            </a:r>
            <a:r>
              <a:rPr lang="en-US" altLang="zh-TW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Set Substitute Value Automatic Registration </a:t>
            </a:r>
            <a:r>
              <a:rPr lang="en-US" altLang="ja-JP" b="1" dirty="0" smtClean="0"/>
              <a:t>settings</a:t>
            </a:r>
            <a:br>
              <a:rPr lang="en-US" altLang="ja-JP" b="1" dirty="0" smtClean="0"/>
            </a:br>
            <a:r>
              <a:rPr lang="en-US" altLang="ja-JP" sz="1600" dirty="0"/>
              <a:t>Connect the variables to each item after entering the data in the parameter sheet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</a:t>
            </a:r>
            <a:r>
              <a:rPr lang="en-US" altLang="ja-JP" sz="1600" b="1" dirty="0" err="1" smtClean="0"/>
              <a:t>LegacyRole</a:t>
            </a:r>
            <a:r>
              <a:rPr lang="en-US" altLang="ja-JP" sz="1600" b="1" dirty="0" smtClean="0"/>
              <a:t> &gt; Substitution value auto-registration setting</a:t>
            </a:r>
          </a:p>
          <a:p>
            <a:pPr marL="0" indent="0">
              <a:buNone/>
            </a:pP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99556"/>
              </p:ext>
            </p:extLst>
          </p:nvPr>
        </p:nvGraphicFramePr>
        <p:xfrm>
          <a:off x="317874" y="4942146"/>
          <a:ext cx="8497181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5138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74903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053502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123736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966537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1333365">
                  <a:extLst>
                    <a:ext uri="{9D8B030D-6E8A-4147-A177-3AD203B41FA5}">
                      <a16:colId xmlns:a16="http://schemas.microsoft.com/office/drawing/2014/main" val="1092489556"/>
                    </a:ext>
                  </a:extLst>
                </a:gridCol>
              </a:tblGrid>
              <a:tr h="61091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Menu</a:t>
                      </a:r>
                      <a:r>
                        <a:rPr kumimoji="1" lang="ja-JP" altLang="en-US" sz="1200" baseline="0" smtClean="0"/>
                        <a:t> </a:t>
                      </a:r>
                      <a:r>
                        <a:rPr kumimoji="1" lang="en-US" altLang="ja-JP" sz="1200" baseline="0" smtClean="0"/>
                        <a:t>group</a:t>
                      </a:r>
                      <a:r>
                        <a:rPr kumimoji="1" lang="ja-JP" altLang="en-US" sz="1200" smtClean="0"/>
                        <a:t>：</a:t>
                      </a:r>
                      <a:r>
                        <a:rPr kumimoji="1" lang="en-US" altLang="ja-JP" sz="120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Value</a:t>
                      </a:r>
                      <a:r>
                        <a:rPr kumimoji="1" lang="ja-JP" altLang="en-US" sz="1200" baseline="0" smtClean="0"/>
                        <a:t> </a:t>
                      </a:r>
                      <a:r>
                        <a:rPr kumimoji="1" lang="en-US" altLang="ja-JP" sz="1200" baseline="0" smtClean="0"/>
                        <a:t>variable</a:t>
                      </a:r>
                      <a:r>
                        <a:rPr kumimoji="1" lang="en-US" altLang="ja-JP" sz="1200" smtClean="0"/>
                        <a:t/>
                      </a:r>
                      <a:br>
                        <a:rPr kumimoji="1" lang="en-US" altLang="ja-JP" sz="1200" smtClean="0"/>
                      </a:br>
                      <a:r>
                        <a:rPr kumimoji="1" lang="en-US" altLang="ja-JP" sz="1200" smtClean="0"/>
                        <a:t>Variable</a:t>
                      </a:r>
                      <a:r>
                        <a:rPr kumimoji="1" lang="en-US" altLang="ja-JP" sz="1200" baseline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variable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member</a:t>
                      </a:r>
                      <a:r>
                        <a:rPr kumimoji="1" lang="en-US" altLang="ja-JP" sz="1200" baseline="0" dirty="0" smtClean="0"/>
                        <a:t> variable name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436365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LegacyRole for practice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sudoer_name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RegisterSudoer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LCA_sudo_users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[0].name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436365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LegacyRole for practice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sudoer_filename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Value type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RegisterSudoer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smtClean="0"/>
                        <a:t>LCA_sudo_sudoers_file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(blank)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73377"/>
            <a:ext cx="8773906" cy="2025331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755470" y="3284900"/>
            <a:ext cx="3395662" cy="9362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588280" y="3284900"/>
            <a:ext cx="1656230" cy="9362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16"/>
          <p:cNvSpPr/>
          <p:nvPr/>
        </p:nvSpPr>
        <p:spPr bwMode="auto">
          <a:xfrm>
            <a:off x="64685" y="4729588"/>
            <a:ext cx="301542" cy="312200"/>
          </a:xfrm>
          <a:prstGeom prst="wedgeEllipseCallout">
            <a:avLst>
              <a:gd name="adj1" fmla="val 152345"/>
              <a:gd name="adj2" fmla="val -192333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5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0522"/>
            <a:ext cx="8956208" cy="127710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1" y="3607791"/>
            <a:ext cx="8748580" cy="869507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7022153" y="3981762"/>
            <a:ext cx="1813290" cy="47722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.9 Check Substitution value and 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1232" y="834013"/>
            <a:ext cx="8784976" cy="5616476"/>
          </a:xfrm>
        </p:spPr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Check the value specified by the substituted value automatic registration and the target host.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/>
              <a:t>: </a:t>
            </a:r>
            <a:r>
              <a:rPr lang="en-US" altLang="ja-JP" sz="1400" b="1" dirty="0" err="1" smtClean="0"/>
              <a:t>Ansible-LegacyRole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&gt; Target host </a:t>
            </a:r>
            <a:endParaRPr lang="en-US" altLang="ja-JP" sz="1400" b="1" dirty="0" smtClean="0"/>
          </a:p>
          <a:p>
            <a:pPr marL="0" indent="0">
              <a:buNone/>
            </a:pPr>
            <a:r>
              <a:rPr lang="en-US" altLang="ja-JP" sz="1400" b="1" dirty="0"/>
              <a:t> </a:t>
            </a:r>
            <a:r>
              <a:rPr lang="en-US" altLang="ja-JP" sz="1400" b="1" dirty="0" smtClean="0"/>
              <a:t>           </a:t>
            </a:r>
            <a:r>
              <a:rPr lang="en-US" altLang="ja-JP" sz="1400" b="1" dirty="0" err="1" smtClean="0"/>
              <a:t>Ansible-LegacyRole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&gt; Substitution value </a:t>
            </a:r>
            <a:r>
              <a:rPr lang="en-US" altLang="ja-JP" sz="14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</a:t>
            </a:r>
            <a:r>
              <a:rPr lang="en-US" altLang="ja-JP" sz="1600" dirty="0" smtClean="0"/>
              <a:t>“</a:t>
            </a:r>
            <a:r>
              <a:rPr lang="en-US" altLang="ja-JP" sz="1600" dirty="0" err="1" smtClean="0"/>
              <a:t>LegacyRole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2707" y="3252210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538" y="4728111"/>
            <a:ext cx="309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6660289" y="5517290"/>
            <a:ext cx="2295919" cy="8003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5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2.10 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Execute Movement directly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The Movement created in this scenario is one.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Let's skip the Conductor creation and use the </a:t>
            </a:r>
            <a:r>
              <a:rPr lang="en-US" altLang="ja-JP" sz="1600" dirty="0">
                <a:solidFill>
                  <a:srgbClr val="FF0000"/>
                </a:solidFill>
              </a:rPr>
              <a:t>direct execution </a:t>
            </a:r>
            <a:r>
              <a:rPr lang="en-US" altLang="ja-JP" sz="1600" dirty="0" smtClean="0"/>
              <a:t>feature.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/>
              <a:t>Ansible-LegacyRole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>Execution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4" y="2276841"/>
            <a:ext cx="7524750" cy="4176348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3347830" y="2564880"/>
            <a:ext cx="2592359" cy="43206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197059" y="2827047"/>
            <a:ext cx="301542" cy="312200"/>
          </a:xfrm>
          <a:prstGeom prst="wedgeEllipseCallout">
            <a:avLst>
              <a:gd name="adj1" fmla="val -43801"/>
              <a:gd name="adj2" fmla="val 17581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1043510" y="3501010"/>
            <a:ext cx="6336880" cy="23782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043511" y="4675802"/>
            <a:ext cx="5041543" cy="1231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347831" y="3789050"/>
            <a:ext cx="1584219" cy="43206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197059" y="4051217"/>
            <a:ext cx="301542" cy="312200"/>
          </a:xfrm>
          <a:prstGeom prst="wedgeEllipseCallout">
            <a:avLst>
              <a:gd name="adj1" fmla="val -76422"/>
              <a:gd name="adj2" fmla="val 156465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3059790" y="6165380"/>
            <a:ext cx="1477790" cy="301779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"Execute".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2771750" y="6093370"/>
            <a:ext cx="301542" cy="312200"/>
          </a:xfrm>
          <a:prstGeom prst="wedgeEllipseCallout">
            <a:avLst>
              <a:gd name="adj1" fmla="val -63437"/>
              <a:gd name="adj2" fmla="val 4070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763610" y="6220946"/>
            <a:ext cx="927749" cy="2324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5436121" y="5058261"/>
            <a:ext cx="3609172" cy="1345755"/>
            <a:chOff x="5244298" y="5000704"/>
            <a:chExt cx="3197035" cy="1345755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The screen will automatically 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to the "Check work status" </a:t>
              </a: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Clicking the link 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</a:t>
            </a:r>
            <a:r>
              <a:rPr lang="en-US" altLang="ja-JP" sz="1600" dirty="0" smtClean="0"/>
              <a:t>displayed.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err="1"/>
              <a:t>Ansible-LegacyRole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>Check operation status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365085" y="5314405"/>
            <a:ext cx="3423476" cy="1067005"/>
            <a:chOff x="5198344" y="5279453"/>
            <a:chExt cx="3423476" cy="1067005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5481096" y="5673581"/>
              <a:ext cx="3140724" cy="672877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check the results on the target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host,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please refer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etc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sudoers.d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/楕円 44"/>
            <p:cNvSpPr/>
            <p:nvPr/>
          </p:nvSpPr>
          <p:spPr bwMode="auto">
            <a:xfrm>
              <a:off x="5198344" y="5279453"/>
              <a:ext cx="565503" cy="5497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20841" y="5445869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>
                  <a:solidFill>
                    <a:schemeClr val="bg1"/>
                  </a:solidFill>
                </a:rPr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56" y="2057064"/>
            <a:ext cx="4543425" cy="22574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9" y="2057064"/>
            <a:ext cx="4293037" cy="415348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4668662" y="4524354"/>
            <a:ext cx="3675651" cy="740281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contains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nput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result data..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179513" y="5201342"/>
            <a:ext cx="3744398" cy="38795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3991365" y="4270842"/>
            <a:ext cx="782123" cy="540000"/>
          </a:xfrm>
          <a:prstGeom prst="wedgeEllipseCallout">
            <a:avLst>
              <a:gd name="adj1" fmla="val -58418"/>
              <a:gd name="adj2" fmla="val 120422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Chapter 3</a:t>
            </a:r>
            <a:r>
              <a:rPr lang="ja-JP" altLang="en-US" dirty="0"/>
              <a:t>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6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The work environment used in this document is as follows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We will operate on a </a:t>
            </a:r>
            <a:r>
              <a:rPr lang="en-US" altLang="ja-JP" sz="1600" dirty="0">
                <a:solidFill>
                  <a:srgbClr val="FF0000"/>
                </a:solidFill>
              </a:rPr>
              <a:t>NW Device</a:t>
            </a:r>
            <a:r>
              <a:rPr lang="en-US" altLang="ja-JP" sz="1600" dirty="0"/>
              <a:t>, so please prepare the following </a:t>
            </a:r>
            <a:r>
              <a:rPr lang="en-US" altLang="ja-JP" sz="1600" dirty="0" smtClean="0"/>
              <a:t>environment.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Servers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1.9.0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2.11.2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Virtual router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vyos</a:t>
            </a:r>
            <a:r>
              <a:rPr lang="ja-JP" altLang="en-US" sz="1600" dirty="0" smtClean="0"/>
              <a:t>」 </a:t>
            </a:r>
            <a:r>
              <a:rPr lang="en-US" altLang="ja-JP" sz="1600" dirty="0" smtClean="0"/>
              <a:t>1 server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Cisco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NW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device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1 server(※</a:t>
            </a:r>
            <a:r>
              <a:rPr lang="ja-JP" altLang="en-US" sz="1600" dirty="0" smtClean="0"/>
              <a:t>２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Work environment and Scenario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339690" y="3933070"/>
            <a:ext cx="4392610" cy="143811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62773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ITA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1.9.0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48331" y="5649811"/>
            <a:ext cx="1990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Operation target group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15895" y="5649548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Servers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14808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latin typeface="+mn-ea"/>
              </a:rPr>
              <a:t>Ansible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en-US" altLang="ja-JP" sz="1200" dirty="0" smtClean="0">
                <a:latin typeface="+mn-ea"/>
              </a:rPr>
              <a:t>2.11.2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00542" y="5985743"/>
            <a:ext cx="891028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RHEL8 type OS</a:t>
            </a:r>
            <a:r>
              <a:rPr kumimoji="1" lang="en-US" altLang="ja-JP" sz="1150" dirty="0" smtClean="0"/>
              <a:t>.</a:t>
            </a:r>
            <a:r>
              <a:rPr lang="en-US" altLang="ja-JP" sz="1150" dirty="0" smtClean="0"/>
              <a:t/>
            </a:r>
            <a:br>
              <a:rPr lang="en-US" altLang="ja-JP" sz="1150" dirty="0" smtClean="0"/>
            </a:br>
            <a:r>
              <a:rPr lang="en-US" altLang="ja-JP" sz="1150" dirty="0" smtClean="0"/>
              <a:t>※2 </a:t>
            </a:r>
            <a:r>
              <a:rPr lang="en-US" altLang="ja-JP" sz="1150" dirty="0"/>
              <a:t>This document uses Layer 3 switches for input examples for each </a:t>
            </a:r>
            <a:r>
              <a:rPr lang="en-US" altLang="ja-JP" sz="1150" dirty="0" smtClean="0"/>
              <a:t>item.</a:t>
            </a:r>
            <a:r>
              <a:rPr lang="ja-JP" altLang="en-US" sz="1150" dirty="0"/>
              <a:t> </a:t>
            </a:r>
            <a:r>
              <a:rPr lang="en-US" altLang="ja-JP" sz="1150" dirty="0" smtClean="0"/>
              <a:t>If </a:t>
            </a:r>
            <a:r>
              <a:rPr lang="en-US" altLang="ja-JP" sz="1150" dirty="0"/>
              <a:t>you are using a router or Layer 2 switch, please make sure to replace it </a:t>
            </a:r>
            <a:r>
              <a:rPr lang="en-US" altLang="ja-JP" sz="1150" dirty="0" smtClean="0"/>
              <a:t>accordingly.</a:t>
            </a:r>
            <a:endParaRPr lang="en-US" altLang="ja-JP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06793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5" name="グループ化 14"/>
          <p:cNvGrpSpPr>
            <a:grpSpLocks noChangeAspect="1"/>
          </p:cNvGrpSpPr>
          <p:nvPr/>
        </p:nvGrpSpPr>
        <p:grpSpPr>
          <a:xfrm>
            <a:off x="7369594" y="3843915"/>
            <a:ext cx="478800" cy="478800"/>
            <a:chOff x="1143000" y="0"/>
            <a:chExt cx="6858000" cy="6858000"/>
          </a:xfrm>
        </p:grpSpPr>
        <p:sp>
          <p:nvSpPr>
            <p:cNvPr id="18" name="Freeform 164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6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6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フリーフォーム 18"/>
            <p:cNvSpPr>
              <a:spLocks noChangeAspect="1"/>
            </p:cNvSpPr>
            <p:nvPr/>
          </p:nvSpPr>
          <p:spPr bwMode="auto">
            <a:xfrm>
              <a:off x="1498600" y="370464"/>
              <a:ext cx="6153150" cy="6123526"/>
            </a:xfrm>
            <a:custGeom>
              <a:avLst/>
              <a:gdLst>
                <a:gd name="connsiteX0" fmla="*/ 2818599 w 6153150"/>
                <a:gd name="connsiteY0" fmla="*/ 3423661 h 6123526"/>
                <a:gd name="connsiteX1" fmla="*/ 3339315 w 6153150"/>
                <a:gd name="connsiteY1" fmla="*/ 3423661 h 6123526"/>
                <a:gd name="connsiteX2" fmla="*/ 3339315 w 6153150"/>
                <a:gd name="connsiteY2" fmla="*/ 4513407 h 6123526"/>
                <a:gd name="connsiteX3" fmla="*/ 3382045 w 6153150"/>
                <a:gd name="connsiteY3" fmla="*/ 4556126 h 6123526"/>
                <a:gd name="connsiteX4" fmla="*/ 3955963 w 6153150"/>
                <a:gd name="connsiteY4" fmla="*/ 4556126 h 6123526"/>
                <a:gd name="connsiteX5" fmla="*/ 3977328 w 6153150"/>
                <a:gd name="connsiteY5" fmla="*/ 4587956 h 6123526"/>
                <a:gd name="connsiteX6" fmla="*/ 3094667 w 6153150"/>
                <a:gd name="connsiteY6" fmla="*/ 6107821 h 6123526"/>
                <a:gd name="connsiteX7" fmla="*/ 3063667 w 6153150"/>
                <a:gd name="connsiteY7" fmla="*/ 6107821 h 6123526"/>
                <a:gd name="connsiteX8" fmla="*/ 2181005 w 6153150"/>
                <a:gd name="connsiteY8" fmla="*/ 4587956 h 6123526"/>
                <a:gd name="connsiteX9" fmla="*/ 2202370 w 6153150"/>
                <a:gd name="connsiteY9" fmla="*/ 4556126 h 6123526"/>
                <a:gd name="connsiteX10" fmla="*/ 2775870 w 6153150"/>
                <a:gd name="connsiteY10" fmla="*/ 4556126 h 6123526"/>
                <a:gd name="connsiteX11" fmla="*/ 2818599 w 6153150"/>
                <a:gd name="connsiteY11" fmla="*/ 4513407 h 6123526"/>
                <a:gd name="connsiteX12" fmla="*/ 2818599 w 6153150"/>
                <a:gd name="connsiteY12" fmla="*/ 3423661 h 6123526"/>
                <a:gd name="connsiteX13" fmla="*/ 5002663 w 6153150"/>
                <a:gd name="connsiteY13" fmla="*/ 2139655 h 6123526"/>
                <a:gd name="connsiteX14" fmla="*/ 5020685 w 6153150"/>
                <a:gd name="connsiteY14" fmla="*/ 2165281 h 6123526"/>
                <a:gd name="connsiteX15" fmla="*/ 5020685 w 6153150"/>
                <a:gd name="connsiteY15" fmla="*/ 2739199 h 6123526"/>
                <a:gd name="connsiteX16" fmla="*/ 5063404 w 6153150"/>
                <a:gd name="connsiteY16" fmla="*/ 2781510 h 6123526"/>
                <a:gd name="connsiteX17" fmla="*/ 6153150 w 6153150"/>
                <a:gd name="connsiteY17" fmla="*/ 2781510 h 6123526"/>
                <a:gd name="connsiteX18" fmla="*/ 6153150 w 6153150"/>
                <a:gd name="connsiteY18" fmla="*/ 3302226 h 6123526"/>
                <a:gd name="connsiteX19" fmla="*/ 5063404 w 6153150"/>
                <a:gd name="connsiteY19" fmla="*/ 3302226 h 6123526"/>
                <a:gd name="connsiteX20" fmla="*/ 5020685 w 6153150"/>
                <a:gd name="connsiteY20" fmla="*/ 3345375 h 6123526"/>
                <a:gd name="connsiteX21" fmla="*/ 5020685 w 6153150"/>
                <a:gd name="connsiteY21" fmla="*/ 3918874 h 6123526"/>
                <a:gd name="connsiteX22" fmla="*/ 4988856 w 6153150"/>
                <a:gd name="connsiteY22" fmla="*/ 3940239 h 6123526"/>
                <a:gd name="connsiteX23" fmla="*/ 3469410 w 6153150"/>
                <a:gd name="connsiteY23" fmla="*/ 3057997 h 6123526"/>
                <a:gd name="connsiteX24" fmla="*/ 3469410 w 6153150"/>
                <a:gd name="connsiteY24" fmla="*/ 3026578 h 6123526"/>
                <a:gd name="connsiteX25" fmla="*/ 4988856 w 6153150"/>
                <a:gd name="connsiteY25" fmla="*/ 2143917 h 6123526"/>
                <a:gd name="connsiteX26" fmla="*/ 5002663 w 6153150"/>
                <a:gd name="connsiteY26" fmla="*/ 2139655 h 6123526"/>
                <a:gd name="connsiteX27" fmla="*/ 1150984 w 6153150"/>
                <a:gd name="connsiteY27" fmla="*/ 2139655 h 6123526"/>
                <a:gd name="connsiteX28" fmla="*/ 1164797 w 6153150"/>
                <a:gd name="connsiteY28" fmla="*/ 2143916 h 6123526"/>
                <a:gd name="connsiteX29" fmla="*/ 2685320 w 6153150"/>
                <a:gd name="connsiteY29" fmla="*/ 3026578 h 6123526"/>
                <a:gd name="connsiteX30" fmla="*/ 2685320 w 6153150"/>
                <a:gd name="connsiteY30" fmla="*/ 3057997 h 6123526"/>
                <a:gd name="connsiteX31" fmla="*/ 1164797 w 6153150"/>
                <a:gd name="connsiteY31" fmla="*/ 3940239 h 6123526"/>
                <a:gd name="connsiteX32" fmla="*/ 1132954 w 6153150"/>
                <a:gd name="connsiteY32" fmla="*/ 3918874 h 6123526"/>
                <a:gd name="connsiteX33" fmla="*/ 1132954 w 6153150"/>
                <a:gd name="connsiteY33" fmla="*/ 3345375 h 6123526"/>
                <a:gd name="connsiteX34" fmla="*/ 1090217 w 6153150"/>
                <a:gd name="connsiteY34" fmla="*/ 3302226 h 6123526"/>
                <a:gd name="connsiteX35" fmla="*/ 0 w 6153150"/>
                <a:gd name="connsiteY35" fmla="*/ 3302226 h 6123526"/>
                <a:gd name="connsiteX36" fmla="*/ 0 w 6153150"/>
                <a:gd name="connsiteY36" fmla="*/ 2781510 h 6123526"/>
                <a:gd name="connsiteX37" fmla="*/ 1090217 w 6153150"/>
                <a:gd name="connsiteY37" fmla="*/ 2781510 h 6123526"/>
                <a:gd name="connsiteX38" fmla="*/ 1132954 w 6153150"/>
                <a:gd name="connsiteY38" fmla="*/ 2739199 h 6123526"/>
                <a:gd name="connsiteX39" fmla="*/ 1132954 w 6153150"/>
                <a:gd name="connsiteY39" fmla="*/ 2165281 h 6123526"/>
                <a:gd name="connsiteX40" fmla="*/ 1150984 w 6153150"/>
                <a:gd name="connsiteY40" fmla="*/ 2139655 h 6123526"/>
                <a:gd name="connsiteX41" fmla="*/ 3079167 w 6153150"/>
                <a:gd name="connsiteY41" fmla="*/ 0 h 6123526"/>
                <a:gd name="connsiteX42" fmla="*/ 3094667 w 6153150"/>
                <a:gd name="connsiteY42" fmla="*/ 16017 h 6123526"/>
                <a:gd name="connsiteX43" fmla="*/ 3977328 w 6153150"/>
                <a:gd name="connsiteY43" fmla="*/ 1535647 h 6123526"/>
                <a:gd name="connsiteX44" fmla="*/ 3955963 w 6153150"/>
                <a:gd name="connsiteY44" fmla="*/ 1567472 h 6123526"/>
                <a:gd name="connsiteX45" fmla="*/ 3382045 w 6153150"/>
                <a:gd name="connsiteY45" fmla="*/ 1567472 h 6123526"/>
                <a:gd name="connsiteX46" fmla="*/ 3339315 w 6153150"/>
                <a:gd name="connsiteY46" fmla="*/ 1610184 h 6123526"/>
                <a:gd name="connsiteX47" fmla="*/ 3339315 w 6153150"/>
                <a:gd name="connsiteY47" fmla="*/ 2699761 h 6123526"/>
                <a:gd name="connsiteX48" fmla="*/ 2818599 w 6153150"/>
                <a:gd name="connsiteY48" fmla="*/ 2699761 h 6123526"/>
                <a:gd name="connsiteX49" fmla="*/ 2818599 w 6153150"/>
                <a:gd name="connsiteY49" fmla="*/ 1610184 h 6123526"/>
                <a:gd name="connsiteX50" fmla="*/ 2776288 w 6153150"/>
                <a:gd name="connsiteY50" fmla="*/ 1567472 h 6123526"/>
                <a:gd name="connsiteX51" fmla="*/ 2202370 w 6153150"/>
                <a:gd name="connsiteY51" fmla="*/ 1567472 h 6123526"/>
                <a:gd name="connsiteX52" fmla="*/ 2181005 w 6153150"/>
                <a:gd name="connsiteY52" fmla="*/ 1535647 h 6123526"/>
                <a:gd name="connsiteX53" fmla="*/ 3063667 w 6153150"/>
                <a:gd name="connsiteY53" fmla="*/ 16017 h 6123526"/>
                <a:gd name="connsiteX54" fmla="*/ 3079167 w 6153150"/>
                <a:gd name="connsiteY54" fmla="*/ 0 h 6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53150" h="6123526">
                  <a:moveTo>
                    <a:pt x="2818599" y="3423661"/>
                  </a:moveTo>
                  <a:cubicBezTo>
                    <a:pt x="2818599" y="3423661"/>
                    <a:pt x="2818599" y="3423661"/>
                    <a:pt x="3339315" y="3423661"/>
                  </a:cubicBezTo>
                  <a:cubicBezTo>
                    <a:pt x="3339315" y="3705102"/>
                    <a:pt x="3339315" y="4061092"/>
                    <a:pt x="3339315" y="4513407"/>
                  </a:cubicBezTo>
                  <a:cubicBezTo>
                    <a:pt x="3339315" y="4534767"/>
                    <a:pt x="3360680" y="4556126"/>
                    <a:pt x="3382045" y="4556126"/>
                  </a:cubicBezTo>
                  <a:cubicBezTo>
                    <a:pt x="3382045" y="4556126"/>
                    <a:pt x="3382045" y="4556126"/>
                    <a:pt x="3955963" y="4556126"/>
                  </a:cubicBezTo>
                  <a:cubicBezTo>
                    <a:pt x="3977328" y="4556126"/>
                    <a:pt x="3987801" y="4567015"/>
                    <a:pt x="3977328" y="4587956"/>
                  </a:cubicBezTo>
                  <a:cubicBezTo>
                    <a:pt x="3977328" y="4587956"/>
                    <a:pt x="3977328" y="4587956"/>
                    <a:pt x="3094667" y="6107821"/>
                  </a:cubicBezTo>
                  <a:cubicBezTo>
                    <a:pt x="3084613" y="6128761"/>
                    <a:pt x="3073721" y="6128761"/>
                    <a:pt x="3063667" y="6107821"/>
                  </a:cubicBezTo>
                  <a:cubicBezTo>
                    <a:pt x="3063667" y="6107821"/>
                    <a:pt x="3063667" y="6107821"/>
                    <a:pt x="2181005" y="4587956"/>
                  </a:cubicBezTo>
                  <a:cubicBezTo>
                    <a:pt x="2170113" y="4567015"/>
                    <a:pt x="2181005" y="4556126"/>
                    <a:pt x="2202370" y="4556126"/>
                  </a:cubicBezTo>
                  <a:cubicBezTo>
                    <a:pt x="2202370" y="4556126"/>
                    <a:pt x="2202370" y="4556126"/>
                    <a:pt x="2775870" y="4556126"/>
                  </a:cubicBezTo>
                  <a:cubicBezTo>
                    <a:pt x="2797234" y="4556126"/>
                    <a:pt x="2818599" y="4534767"/>
                    <a:pt x="2818599" y="4513407"/>
                  </a:cubicBezTo>
                  <a:cubicBezTo>
                    <a:pt x="2818599" y="4513407"/>
                    <a:pt x="2818599" y="4512988"/>
                    <a:pt x="2818599" y="3423661"/>
                  </a:cubicBezTo>
                  <a:close/>
                  <a:moveTo>
                    <a:pt x="5002663" y="2139655"/>
                  </a:moveTo>
                  <a:cubicBezTo>
                    <a:pt x="5014560" y="2139125"/>
                    <a:pt x="5020685" y="2149258"/>
                    <a:pt x="5020685" y="2165281"/>
                  </a:cubicBezTo>
                  <a:cubicBezTo>
                    <a:pt x="5020685" y="2165281"/>
                    <a:pt x="5020685" y="2165281"/>
                    <a:pt x="5020685" y="2739199"/>
                  </a:cubicBezTo>
                  <a:cubicBezTo>
                    <a:pt x="5020685" y="2760145"/>
                    <a:pt x="5042045" y="2781510"/>
                    <a:pt x="5063404" y="2781510"/>
                  </a:cubicBezTo>
                  <a:cubicBezTo>
                    <a:pt x="5063404" y="2781510"/>
                    <a:pt x="5064242" y="2781510"/>
                    <a:pt x="6153150" y="2781510"/>
                  </a:cubicBezTo>
                  <a:cubicBezTo>
                    <a:pt x="6153150" y="2781510"/>
                    <a:pt x="6153150" y="2781510"/>
                    <a:pt x="6153150" y="3302226"/>
                  </a:cubicBezTo>
                  <a:cubicBezTo>
                    <a:pt x="5872128" y="3302226"/>
                    <a:pt x="5515720" y="3302226"/>
                    <a:pt x="5063404" y="3302226"/>
                  </a:cubicBezTo>
                  <a:cubicBezTo>
                    <a:pt x="5042045" y="3302226"/>
                    <a:pt x="5020685" y="3323591"/>
                    <a:pt x="5020685" y="3345375"/>
                  </a:cubicBezTo>
                  <a:cubicBezTo>
                    <a:pt x="5020685" y="3345375"/>
                    <a:pt x="5020685" y="3345375"/>
                    <a:pt x="5020685" y="3918874"/>
                  </a:cubicBezTo>
                  <a:cubicBezTo>
                    <a:pt x="5020685" y="3940239"/>
                    <a:pt x="5009796" y="3950712"/>
                    <a:pt x="4988856" y="3940239"/>
                  </a:cubicBezTo>
                  <a:cubicBezTo>
                    <a:pt x="4988856" y="3940239"/>
                    <a:pt x="4988856" y="3940239"/>
                    <a:pt x="3469410" y="3057997"/>
                  </a:cubicBezTo>
                  <a:cubicBezTo>
                    <a:pt x="3448050" y="3047524"/>
                    <a:pt x="3448050" y="3037051"/>
                    <a:pt x="3469410" y="3026578"/>
                  </a:cubicBezTo>
                  <a:cubicBezTo>
                    <a:pt x="3469410" y="3026578"/>
                    <a:pt x="3469410" y="3026578"/>
                    <a:pt x="4988856" y="2143917"/>
                  </a:cubicBezTo>
                  <a:cubicBezTo>
                    <a:pt x="4994091" y="2141193"/>
                    <a:pt x="4998698" y="2139832"/>
                    <a:pt x="5002663" y="2139655"/>
                  </a:cubicBezTo>
                  <a:close/>
                  <a:moveTo>
                    <a:pt x="1150984" y="2139655"/>
                  </a:moveTo>
                  <a:cubicBezTo>
                    <a:pt x="1154951" y="2139832"/>
                    <a:pt x="1159560" y="2141193"/>
                    <a:pt x="1164797" y="2143916"/>
                  </a:cubicBezTo>
                  <a:cubicBezTo>
                    <a:pt x="2685320" y="3026578"/>
                    <a:pt x="2685320" y="3026578"/>
                    <a:pt x="2685320" y="3026578"/>
                  </a:cubicBezTo>
                  <a:cubicBezTo>
                    <a:pt x="2706688" y="3037051"/>
                    <a:pt x="2706688" y="3047524"/>
                    <a:pt x="2685320" y="3057997"/>
                  </a:cubicBezTo>
                  <a:cubicBezTo>
                    <a:pt x="1164797" y="3940239"/>
                    <a:pt x="1164797" y="3940239"/>
                    <a:pt x="1164797" y="3940239"/>
                  </a:cubicBezTo>
                  <a:cubicBezTo>
                    <a:pt x="1143848" y="3950712"/>
                    <a:pt x="1132954" y="3940239"/>
                    <a:pt x="1132954" y="3918874"/>
                  </a:cubicBezTo>
                  <a:cubicBezTo>
                    <a:pt x="1132954" y="3345375"/>
                    <a:pt x="1132954" y="3345375"/>
                    <a:pt x="1132954" y="3345375"/>
                  </a:cubicBezTo>
                  <a:cubicBezTo>
                    <a:pt x="1132954" y="3323591"/>
                    <a:pt x="1111585" y="3302226"/>
                    <a:pt x="1090217" y="3302226"/>
                  </a:cubicBezTo>
                  <a:cubicBezTo>
                    <a:pt x="637706" y="3302226"/>
                    <a:pt x="281563" y="3302226"/>
                    <a:pt x="0" y="3302226"/>
                  </a:cubicBezTo>
                  <a:cubicBezTo>
                    <a:pt x="0" y="2781510"/>
                    <a:pt x="0" y="2781510"/>
                    <a:pt x="0" y="2781510"/>
                  </a:cubicBezTo>
                  <a:cubicBezTo>
                    <a:pt x="1089798" y="2781510"/>
                    <a:pt x="1090217" y="2781510"/>
                    <a:pt x="1090217" y="2781510"/>
                  </a:cubicBezTo>
                  <a:cubicBezTo>
                    <a:pt x="1111585" y="2781510"/>
                    <a:pt x="1132954" y="2760145"/>
                    <a:pt x="1132954" y="2739199"/>
                  </a:cubicBezTo>
                  <a:cubicBezTo>
                    <a:pt x="1132954" y="2165281"/>
                    <a:pt x="1132954" y="2165281"/>
                    <a:pt x="1132954" y="2165281"/>
                  </a:cubicBezTo>
                  <a:cubicBezTo>
                    <a:pt x="1132954" y="2149257"/>
                    <a:pt x="1139082" y="2139125"/>
                    <a:pt x="1150984" y="2139655"/>
                  </a:cubicBezTo>
                  <a:close/>
                  <a:moveTo>
                    <a:pt x="3079167" y="0"/>
                  </a:moveTo>
                  <a:cubicBezTo>
                    <a:pt x="3084403" y="0"/>
                    <a:pt x="3089640" y="5339"/>
                    <a:pt x="3094667" y="16017"/>
                  </a:cubicBezTo>
                  <a:cubicBezTo>
                    <a:pt x="3977328" y="1535647"/>
                    <a:pt x="3977328" y="1535647"/>
                    <a:pt x="3977328" y="1535647"/>
                  </a:cubicBezTo>
                  <a:cubicBezTo>
                    <a:pt x="3987801" y="1556585"/>
                    <a:pt x="3977328" y="1567472"/>
                    <a:pt x="3955963" y="1567472"/>
                  </a:cubicBezTo>
                  <a:cubicBezTo>
                    <a:pt x="3382045" y="1567472"/>
                    <a:pt x="3382045" y="1567472"/>
                    <a:pt x="3382045" y="1567472"/>
                  </a:cubicBezTo>
                  <a:cubicBezTo>
                    <a:pt x="3360680" y="1567472"/>
                    <a:pt x="3339315" y="1588828"/>
                    <a:pt x="3339315" y="1610184"/>
                  </a:cubicBezTo>
                  <a:cubicBezTo>
                    <a:pt x="3339315" y="2062848"/>
                    <a:pt x="3339315" y="2418782"/>
                    <a:pt x="3339315" y="2699761"/>
                  </a:cubicBezTo>
                  <a:cubicBezTo>
                    <a:pt x="2818599" y="2699761"/>
                    <a:pt x="2818599" y="2699761"/>
                    <a:pt x="2818599" y="2699761"/>
                  </a:cubicBezTo>
                  <a:cubicBezTo>
                    <a:pt x="2818599" y="1610603"/>
                    <a:pt x="2818599" y="1610184"/>
                    <a:pt x="2818599" y="1610184"/>
                  </a:cubicBezTo>
                  <a:cubicBezTo>
                    <a:pt x="2818599" y="1588828"/>
                    <a:pt x="2797234" y="1567472"/>
                    <a:pt x="2776288" y="1567472"/>
                  </a:cubicBezTo>
                  <a:cubicBezTo>
                    <a:pt x="2202370" y="1567472"/>
                    <a:pt x="2202370" y="1567472"/>
                    <a:pt x="2202370" y="1567472"/>
                  </a:cubicBezTo>
                  <a:cubicBezTo>
                    <a:pt x="2181005" y="1567472"/>
                    <a:pt x="2170113" y="1556585"/>
                    <a:pt x="2181005" y="1535647"/>
                  </a:cubicBezTo>
                  <a:cubicBezTo>
                    <a:pt x="3063667" y="16017"/>
                    <a:pt x="3063667" y="16017"/>
                    <a:pt x="3063667" y="16017"/>
                  </a:cubicBezTo>
                  <a:cubicBezTo>
                    <a:pt x="3068694" y="5339"/>
                    <a:pt x="3073930" y="0"/>
                    <a:pt x="3079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/>
        </p:nvGrpSpPr>
        <p:grpSpPr>
          <a:xfrm>
            <a:off x="7369594" y="4910675"/>
            <a:ext cx="478800" cy="478800"/>
            <a:chOff x="1143000" y="0"/>
            <a:chExt cx="6858000" cy="6858000"/>
          </a:xfrm>
        </p:grpSpPr>
        <p:sp>
          <p:nvSpPr>
            <p:cNvPr id="21" name="Freeform 135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7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7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136"/>
            <p:cNvSpPr>
              <a:spLocks noChangeAspect="1"/>
            </p:cNvSpPr>
            <p:nvPr/>
          </p:nvSpPr>
          <p:spPr bwMode="auto">
            <a:xfrm>
              <a:off x="1530345" y="387345"/>
              <a:ext cx="6083295" cy="6083295"/>
            </a:xfrm>
            <a:custGeom>
              <a:avLst/>
              <a:gdLst>
                <a:gd name="T0" fmla="*/ 14488 w 14524"/>
                <a:gd name="T1" fmla="*/ 7289 h 14524"/>
                <a:gd name="T2" fmla="*/ 11899 w 14524"/>
                <a:gd name="T3" fmla="*/ 5733 h 14524"/>
                <a:gd name="T4" fmla="*/ 11845 w 14524"/>
                <a:gd name="T5" fmla="*/ 6746 h 14524"/>
                <a:gd name="T6" fmla="*/ 10607 w 14524"/>
                <a:gd name="T7" fmla="*/ 6819 h 14524"/>
                <a:gd name="T8" fmla="*/ 12049 w 14524"/>
                <a:gd name="T9" fmla="*/ 3069 h 14524"/>
                <a:gd name="T10" fmla="*/ 12842 w 14524"/>
                <a:gd name="T11" fmla="*/ 3760 h 14524"/>
                <a:gd name="T12" fmla="*/ 13674 w 14524"/>
                <a:gd name="T13" fmla="*/ 854 h 14524"/>
                <a:gd name="T14" fmla="*/ 10743 w 14524"/>
                <a:gd name="T15" fmla="*/ 1584 h 14524"/>
                <a:gd name="T16" fmla="*/ 11421 w 14524"/>
                <a:gd name="T17" fmla="*/ 2339 h 14524"/>
                <a:gd name="T18" fmla="*/ 9295 w 14524"/>
                <a:gd name="T19" fmla="*/ 4569 h 14524"/>
                <a:gd name="T20" fmla="*/ 7702 w 14524"/>
                <a:gd name="T21" fmla="*/ 2751 h 14524"/>
                <a:gd name="T22" fmla="*/ 8751 w 14524"/>
                <a:gd name="T23" fmla="*/ 2679 h 14524"/>
                <a:gd name="T24" fmla="*/ 7284 w 14524"/>
                <a:gd name="T25" fmla="*/ 36 h 14524"/>
                <a:gd name="T26" fmla="*/ 5728 w 14524"/>
                <a:gd name="T27" fmla="*/ 2625 h 14524"/>
                <a:gd name="T28" fmla="*/ 6741 w 14524"/>
                <a:gd name="T29" fmla="*/ 2679 h 14524"/>
                <a:gd name="T30" fmla="*/ 6814 w 14524"/>
                <a:gd name="T31" fmla="*/ 3918 h 14524"/>
                <a:gd name="T32" fmla="*/ 3083 w 14524"/>
                <a:gd name="T33" fmla="*/ 2460 h 14524"/>
                <a:gd name="T34" fmla="*/ 3774 w 14524"/>
                <a:gd name="T35" fmla="*/ 1666 h 14524"/>
                <a:gd name="T36" fmla="*/ 868 w 14524"/>
                <a:gd name="T37" fmla="*/ 834 h 14524"/>
                <a:gd name="T38" fmla="*/ 1598 w 14524"/>
                <a:gd name="T39" fmla="*/ 3765 h 14524"/>
                <a:gd name="T40" fmla="*/ 2353 w 14524"/>
                <a:gd name="T41" fmla="*/ 3087 h 14524"/>
                <a:gd name="T42" fmla="*/ 4582 w 14524"/>
                <a:gd name="T43" fmla="*/ 5213 h 14524"/>
                <a:gd name="T44" fmla="*/ 2752 w 14524"/>
                <a:gd name="T45" fmla="*/ 6819 h 14524"/>
                <a:gd name="T46" fmla="*/ 2680 w 14524"/>
                <a:gd name="T47" fmla="*/ 5770 h 14524"/>
                <a:gd name="T48" fmla="*/ 36 w 14524"/>
                <a:gd name="T49" fmla="*/ 7236 h 14524"/>
                <a:gd name="T50" fmla="*/ 2625 w 14524"/>
                <a:gd name="T51" fmla="*/ 8793 h 14524"/>
                <a:gd name="T52" fmla="*/ 2680 w 14524"/>
                <a:gd name="T53" fmla="*/ 7779 h 14524"/>
                <a:gd name="T54" fmla="*/ 3917 w 14524"/>
                <a:gd name="T55" fmla="*/ 7706 h 14524"/>
                <a:gd name="T56" fmla="*/ 2473 w 14524"/>
                <a:gd name="T57" fmla="*/ 11426 h 14524"/>
                <a:gd name="T58" fmla="*/ 1680 w 14524"/>
                <a:gd name="T59" fmla="*/ 10735 h 14524"/>
                <a:gd name="T60" fmla="*/ 848 w 14524"/>
                <a:gd name="T61" fmla="*/ 13641 h 14524"/>
                <a:gd name="T62" fmla="*/ 3779 w 14524"/>
                <a:gd name="T63" fmla="*/ 12911 h 14524"/>
                <a:gd name="T64" fmla="*/ 3101 w 14524"/>
                <a:gd name="T65" fmla="*/ 12156 h 14524"/>
                <a:gd name="T66" fmla="*/ 5212 w 14524"/>
                <a:gd name="T67" fmla="*/ 9942 h 14524"/>
                <a:gd name="T68" fmla="*/ 6814 w 14524"/>
                <a:gd name="T69" fmla="*/ 11772 h 14524"/>
                <a:gd name="T70" fmla="*/ 5764 w 14524"/>
                <a:gd name="T71" fmla="*/ 11845 h 14524"/>
                <a:gd name="T72" fmla="*/ 7231 w 14524"/>
                <a:gd name="T73" fmla="*/ 14488 h 14524"/>
                <a:gd name="T74" fmla="*/ 8787 w 14524"/>
                <a:gd name="T75" fmla="*/ 11899 h 14524"/>
                <a:gd name="T76" fmla="*/ 7774 w 14524"/>
                <a:gd name="T77" fmla="*/ 11845 h 14524"/>
                <a:gd name="T78" fmla="*/ 7701 w 14524"/>
                <a:gd name="T79" fmla="*/ 10607 h 14524"/>
                <a:gd name="T80" fmla="*/ 11439 w 14524"/>
                <a:gd name="T81" fmla="*/ 12035 h 14524"/>
                <a:gd name="T82" fmla="*/ 10748 w 14524"/>
                <a:gd name="T83" fmla="*/ 12829 h 14524"/>
                <a:gd name="T84" fmla="*/ 13655 w 14524"/>
                <a:gd name="T85" fmla="*/ 13660 h 14524"/>
                <a:gd name="T86" fmla="*/ 12925 w 14524"/>
                <a:gd name="T87" fmla="*/ 10730 h 14524"/>
                <a:gd name="T88" fmla="*/ 12170 w 14524"/>
                <a:gd name="T89" fmla="*/ 11408 h 14524"/>
                <a:gd name="T90" fmla="*/ 9954 w 14524"/>
                <a:gd name="T91" fmla="*/ 9296 h 14524"/>
                <a:gd name="T92" fmla="*/ 11773 w 14524"/>
                <a:gd name="T93" fmla="*/ 7707 h 14524"/>
                <a:gd name="T94" fmla="*/ 11845 w 14524"/>
                <a:gd name="T95" fmla="*/ 8757 h 1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24" h="14524">
                  <a:moveTo>
                    <a:pt x="11899" y="8793"/>
                  </a:moveTo>
                  <a:cubicBezTo>
                    <a:pt x="14488" y="7289"/>
                    <a:pt x="14488" y="7289"/>
                    <a:pt x="14488" y="7289"/>
                  </a:cubicBezTo>
                  <a:cubicBezTo>
                    <a:pt x="14524" y="7272"/>
                    <a:pt x="14524" y="7254"/>
                    <a:pt x="14488" y="7236"/>
                  </a:cubicBezTo>
                  <a:cubicBezTo>
                    <a:pt x="11899" y="5733"/>
                    <a:pt x="11899" y="5733"/>
                    <a:pt x="11899" y="5733"/>
                  </a:cubicBezTo>
                  <a:cubicBezTo>
                    <a:pt x="11863" y="5715"/>
                    <a:pt x="11845" y="5733"/>
                    <a:pt x="11845" y="5770"/>
                  </a:cubicBezTo>
                  <a:cubicBezTo>
                    <a:pt x="11845" y="6746"/>
                    <a:pt x="11845" y="6746"/>
                    <a:pt x="11845" y="6746"/>
                  </a:cubicBezTo>
                  <a:cubicBezTo>
                    <a:pt x="11845" y="6783"/>
                    <a:pt x="11809" y="6819"/>
                    <a:pt x="11773" y="6819"/>
                  </a:cubicBezTo>
                  <a:cubicBezTo>
                    <a:pt x="11331" y="6819"/>
                    <a:pt x="10948" y="6819"/>
                    <a:pt x="10607" y="6819"/>
                  </a:cubicBezTo>
                  <a:cubicBezTo>
                    <a:pt x="10527" y="6211"/>
                    <a:pt x="10286" y="5654"/>
                    <a:pt x="9927" y="5192"/>
                  </a:cubicBezTo>
                  <a:cubicBezTo>
                    <a:pt x="11006" y="4112"/>
                    <a:pt x="12049" y="3069"/>
                    <a:pt x="12049" y="3069"/>
                  </a:cubicBezTo>
                  <a:cubicBezTo>
                    <a:pt x="12074" y="3044"/>
                    <a:pt x="12126" y="3044"/>
                    <a:pt x="12151" y="3069"/>
                  </a:cubicBezTo>
                  <a:cubicBezTo>
                    <a:pt x="12842" y="3760"/>
                    <a:pt x="12842" y="3760"/>
                    <a:pt x="12842" y="3760"/>
                  </a:cubicBezTo>
                  <a:cubicBezTo>
                    <a:pt x="12868" y="3786"/>
                    <a:pt x="12894" y="3786"/>
                    <a:pt x="12907" y="3747"/>
                  </a:cubicBezTo>
                  <a:cubicBezTo>
                    <a:pt x="13674" y="854"/>
                    <a:pt x="13674" y="854"/>
                    <a:pt x="13674" y="854"/>
                  </a:cubicBezTo>
                  <a:cubicBezTo>
                    <a:pt x="13688" y="816"/>
                    <a:pt x="13675" y="803"/>
                    <a:pt x="13637" y="816"/>
                  </a:cubicBezTo>
                  <a:cubicBezTo>
                    <a:pt x="10743" y="1584"/>
                    <a:pt x="10743" y="1584"/>
                    <a:pt x="10743" y="1584"/>
                  </a:cubicBezTo>
                  <a:cubicBezTo>
                    <a:pt x="10705" y="1597"/>
                    <a:pt x="10705" y="1622"/>
                    <a:pt x="10730" y="1648"/>
                  </a:cubicBezTo>
                  <a:cubicBezTo>
                    <a:pt x="11421" y="2339"/>
                    <a:pt x="11421" y="2339"/>
                    <a:pt x="11421" y="2339"/>
                  </a:cubicBezTo>
                  <a:cubicBezTo>
                    <a:pt x="11447" y="2365"/>
                    <a:pt x="11447" y="2416"/>
                    <a:pt x="11422" y="2442"/>
                  </a:cubicBezTo>
                  <a:cubicBezTo>
                    <a:pt x="11074" y="2790"/>
                    <a:pt x="10067" y="3796"/>
                    <a:pt x="9295" y="4569"/>
                  </a:cubicBezTo>
                  <a:cubicBezTo>
                    <a:pt x="8839" y="4225"/>
                    <a:pt x="8295" y="3994"/>
                    <a:pt x="7702" y="3916"/>
                  </a:cubicBezTo>
                  <a:cubicBezTo>
                    <a:pt x="7702" y="2757"/>
                    <a:pt x="7702" y="2751"/>
                    <a:pt x="7702" y="2751"/>
                  </a:cubicBezTo>
                  <a:cubicBezTo>
                    <a:pt x="7702" y="2715"/>
                    <a:pt x="7738" y="2679"/>
                    <a:pt x="7774" y="2679"/>
                  </a:cubicBezTo>
                  <a:cubicBezTo>
                    <a:pt x="8751" y="2679"/>
                    <a:pt x="8751" y="2679"/>
                    <a:pt x="8751" y="2679"/>
                  </a:cubicBezTo>
                  <a:cubicBezTo>
                    <a:pt x="8787" y="2679"/>
                    <a:pt x="8805" y="2661"/>
                    <a:pt x="8787" y="2625"/>
                  </a:cubicBezTo>
                  <a:cubicBezTo>
                    <a:pt x="7284" y="36"/>
                    <a:pt x="7284" y="36"/>
                    <a:pt x="7284" y="36"/>
                  </a:cubicBezTo>
                  <a:cubicBezTo>
                    <a:pt x="7267" y="0"/>
                    <a:pt x="7248" y="0"/>
                    <a:pt x="7231" y="36"/>
                  </a:cubicBezTo>
                  <a:cubicBezTo>
                    <a:pt x="5728" y="2625"/>
                    <a:pt x="5728" y="2625"/>
                    <a:pt x="5728" y="2625"/>
                  </a:cubicBezTo>
                  <a:cubicBezTo>
                    <a:pt x="5710" y="2661"/>
                    <a:pt x="5728" y="2679"/>
                    <a:pt x="5764" y="2679"/>
                  </a:cubicBezTo>
                  <a:cubicBezTo>
                    <a:pt x="6741" y="2679"/>
                    <a:pt x="6741" y="2679"/>
                    <a:pt x="6741" y="2679"/>
                  </a:cubicBezTo>
                  <a:cubicBezTo>
                    <a:pt x="6778" y="2679"/>
                    <a:pt x="6814" y="2715"/>
                    <a:pt x="6814" y="2751"/>
                  </a:cubicBezTo>
                  <a:cubicBezTo>
                    <a:pt x="6814" y="3194"/>
                    <a:pt x="6814" y="3576"/>
                    <a:pt x="6814" y="3918"/>
                  </a:cubicBezTo>
                  <a:cubicBezTo>
                    <a:pt x="6215" y="3997"/>
                    <a:pt x="5666" y="4233"/>
                    <a:pt x="5209" y="4585"/>
                  </a:cubicBezTo>
                  <a:cubicBezTo>
                    <a:pt x="4128" y="3504"/>
                    <a:pt x="3083" y="2460"/>
                    <a:pt x="3083" y="2460"/>
                  </a:cubicBezTo>
                  <a:cubicBezTo>
                    <a:pt x="3057" y="2434"/>
                    <a:pt x="3057" y="2382"/>
                    <a:pt x="3083" y="2357"/>
                  </a:cubicBezTo>
                  <a:cubicBezTo>
                    <a:pt x="3774" y="1666"/>
                    <a:pt x="3774" y="1666"/>
                    <a:pt x="3774" y="1666"/>
                  </a:cubicBezTo>
                  <a:cubicBezTo>
                    <a:pt x="3800" y="1641"/>
                    <a:pt x="3799" y="1614"/>
                    <a:pt x="3761" y="1602"/>
                  </a:cubicBezTo>
                  <a:cubicBezTo>
                    <a:pt x="868" y="834"/>
                    <a:pt x="868" y="834"/>
                    <a:pt x="868" y="834"/>
                  </a:cubicBezTo>
                  <a:cubicBezTo>
                    <a:pt x="829" y="821"/>
                    <a:pt x="817" y="834"/>
                    <a:pt x="830" y="872"/>
                  </a:cubicBezTo>
                  <a:cubicBezTo>
                    <a:pt x="1598" y="3765"/>
                    <a:pt x="1598" y="3765"/>
                    <a:pt x="1598" y="3765"/>
                  </a:cubicBezTo>
                  <a:cubicBezTo>
                    <a:pt x="1610" y="3803"/>
                    <a:pt x="1636" y="3804"/>
                    <a:pt x="1662" y="3778"/>
                  </a:cubicBezTo>
                  <a:cubicBezTo>
                    <a:pt x="2353" y="3087"/>
                    <a:pt x="2353" y="3087"/>
                    <a:pt x="2353" y="3087"/>
                  </a:cubicBezTo>
                  <a:cubicBezTo>
                    <a:pt x="2379" y="3061"/>
                    <a:pt x="2430" y="3061"/>
                    <a:pt x="2456" y="3087"/>
                  </a:cubicBezTo>
                  <a:cubicBezTo>
                    <a:pt x="2803" y="3434"/>
                    <a:pt x="3809" y="4440"/>
                    <a:pt x="4582" y="5213"/>
                  </a:cubicBezTo>
                  <a:cubicBezTo>
                    <a:pt x="4231" y="5671"/>
                    <a:pt x="3996" y="6219"/>
                    <a:pt x="3917" y="6819"/>
                  </a:cubicBezTo>
                  <a:cubicBezTo>
                    <a:pt x="2757" y="6819"/>
                    <a:pt x="2752" y="6819"/>
                    <a:pt x="2752" y="6819"/>
                  </a:cubicBezTo>
                  <a:cubicBezTo>
                    <a:pt x="2716" y="6819"/>
                    <a:pt x="2680" y="6783"/>
                    <a:pt x="2680" y="6747"/>
                  </a:cubicBezTo>
                  <a:cubicBezTo>
                    <a:pt x="2680" y="5770"/>
                    <a:pt x="2680" y="5770"/>
                    <a:pt x="2680" y="5770"/>
                  </a:cubicBezTo>
                  <a:cubicBezTo>
                    <a:pt x="2680" y="5733"/>
                    <a:pt x="2661" y="5715"/>
                    <a:pt x="2625" y="5733"/>
                  </a:cubicBezTo>
                  <a:cubicBezTo>
                    <a:pt x="36" y="7236"/>
                    <a:pt x="36" y="7236"/>
                    <a:pt x="36" y="7236"/>
                  </a:cubicBezTo>
                  <a:cubicBezTo>
                    <a:pt x="0" y="7254"/>
                    <a:pt x="0" y="7272"/>
                    <a:pt x="36" y="7290"/>
                  </a:cubicBezTo>
                  <a:cubicBezTo>
                    <a:pt x="2625" y="8793"/>
                    <a:pt x="2625" y="8793"/>
                    <a:pt x="2625" y="8793"/>
                  </a:cubicBezTo>
                  <a:cubicBezTo>
                    <a:pt x="2661" y="8811"/>
                    <a:pt x="2680" y="8793"/>
                    <a:pt x="2680" y="8757"/>
                  </a:cubicBezTo>
                  <a:cubicBezTo>
                    <a:pt x="2680" y="7779"/>
                    <a:pt x="2680" y="7779"/>
                    <a:pt x="2680" y="7779"/>
                  </a:cubicBezTo>
                  <a:cubicBezTo>
                    <a:pt x="2680" y="7743"/>
                    <a:pt x="2716" y="7706"/>
                    <a:pt x="2752" y="7706"/>
                  </a:cubicBezTo>
                  <a:cubicBezTo>
                    <a:pt x="3194" y="7706"/>
                    <a:pt x="3577" y="7706"/>
                    <a:pt x="3917" y="7706"/>
                  </a:cubicBezTo>
                  <a:cubicBezTo>
                    <a:pt x="3996" y="8307"/>
                    <a:pt x="4233" y="8856"/>
                    <a:pt x="4584" y="9315"/>
                  </a:cubicBezTo>
                  <a:cubicBezTo>
                    <a:pt x="3509" y="10390"/>
                    <a:pt x="2473" y="11426"/>
                    <a:pt x="2473" y="11426"/>
                  </a:cubicBezTo>
                  <a:cubicBezTo>
                    <a:pt x="2448" y="11451"/>
                    <a:pt x="2396" y="11451"/>
                    <a:pt x="2371" y="11426"/>
                  </a:cubicBezTo>
                  <a:cubicBezTo>
                    <a:pt x="1680" y="10735"/>
                    <a:pt x="1680" y="10735"/>
                    <a:pt x="1680" y="10735"/>
                  </a:cubicBezTo>
                  <a:cubicBezTo>
                    <a:pt x="1654" y="10709"/>
                    <a:pt x="1628" y="10709"/>
                    <a:pt x="1615" y="10747"/>
                  </a:cubicBezTo>
                  <a:cubicBezTo>
                    <a:pt x="848" y="13641"/>
                    <a:pt x="848" y="13641"/>
                    <a:pt x="848" y="13641"/>
                  </a:cubicBezTo>
                  <a:cubicBezTo>
                    <a:pt x="835" y="13679"/>
                    <a:pt x="847" y="13692"/>
                    <a:pt x="886" y="13679"/>
                  </a:cubicBezTo>
                  <a:cubicBezTo>
                    <a:pt x="3779" y="12911"/>
                    <a:pt x="3779" y="12911"/>
                    <a:pt x="3779" y="12911"/>
                  </a:cubicBezTo>
                  <a:cubicBezTo>
                    <a:pt x="3817" y="12898"/>
                    <a:pt x="3818" y="12872"/>
                    <a:pt x="3792" y="12847"/>
                  </a:cubicBezTo>
                  <a:cubicBezTo>
                    <a:pt x="3101" y="12156"/>
                    <a:pt x="3101" y="12156"/>
                    <a:pt x="3101" y="12156"/>
                  </a:cubicBezTo>
                  <a:cubicBezTo>
                    <a:pt x="3075" y="12130"/>
                    <a:pt x="3075" y="12079"/>
                    <a:pt x="3101" y="12053"/>
                  </a:cubicBezTo>
                  <a:cubicBezTo>
                    <a:pt x="3446" y="11707"/>
                    <a:pt x="4441" y="10712"/>
                    <a:pt x="5212" y="9942"/>
                  </a:cubicBezTo>
                  <a:cubicBezTo>
                    <a:pt x="5669" y="10291"/>
                    <a:pt x="6216" y="10527"/>
                    <a:pt x="6814" y="10606"/>
                  </a:cubicBezTo>
                  <a:cubicBezTo>
                    <a:pt x="6814" y="11767"/>
                    <a:pt x="6814" y="11772"/>
                    <a:pt x="6814" y="11772"/>
                  </a:cubicBezTo>
                  <a:cubicBezTo>
                    <a:pt x="6814" y="11808"/>
                    <a:pt x="6778" y="11845"/>
                    <a:pt x="6742" y="11845"/>
                  </a:cubicBezTo>
                  <a:cubicBezTo>
                    <a:pt x="5764" y="11845"/>
                    <a:pt x="5764" y="11845"/>
                    <a:pt x="5764" y="11845"/>
                  </a:cubicBezTo>
                  <a:cubicBezTo>
                    <a:pt x="5728" y="11845"/>
                    <a:pt x="5710" y="11863"/>
                    <a:pt x="5728" y="11899"/>
                  </a:cubicBezTo>
                  <a:cubicBezTo>
                    <a:pt x="7231" y="14488"/>
                    <a:pt x="7231" y="14488"/>
                    <a:pt x="7231" y="14488"/>
                  </a:cubicBezTo>
                  <a:cubicBezTo>
                    <a:pt x="7249" y="14524"/>
                    <a:pt x="7267" y="14524"/>
                    <a:pt x="7285" y="14488"/>
                  </a:cubicBezTo>
                  <a:cubicBezTo>
                    <a:pt x="8787" y="11899"/>
                    <a:pt x="8787" y="11899"/>
                    <a:pt x="8787" y="11899"/>
                  </a:cubicBezTo>
                  <a:cubicBezTo>
                    <a:pt x="8806" y="11863"/>
                    <a:pt x="8787" y="11845"/>
                    <a:pt x="8751" y="11845"/>
                  </a:cubicBezTo>
                  <a:cubicBezTo>
                    <a:pt x="7774" y="11845"/>
                    <a:pt x="7774" y="11845"/>
                    <a:pt x="7774" y="11845"/>
                  </a:cubicBezTo>
                  <a:cubicBezTo>
                    <a:pt x="7737" y="11845"/>
                    <a:pt x="7701" y="11808"/>
                    <a:pt x="7701" y="11772"/>
                  </a:cubicBezTo>
                  <a:cubicBezTo>
                    <a:pt x="7701" y="11330"/>
                    <a:pt x="7701" y="10948"/>
                    <a:pt x="7701" y="10607"/>
                  </a:cubicBezTo>
                  <a:cubicBezTo>
                    <a:pt x="8311" y="10528"/>
                    <a:pt x="8869" y="10287"/>
                    <a:pt x="9331" y="9927"/>
                  </a:cubicBezTo>
                  <a:cubicBezTo>
                    <a:pt x="10406" y="11002"/>
                    <a:pt x="11439" y="12035"/>
                    <a:pt x="11439" y="12035"/>
                  </a:cubicBezTo>
                  <a:cubicBezTo>
                    <a:pt x="11465" y="12061"/>
                    <a:pt x="11465" y="12112"/>
                    <a:pt x="11440" y="12137"/>
                  </a:cubicBezTo>
                  <a:cubicBezTo>
                    <a:pt x="10748" y="12829"/>
                    <a:pt x="10748" y="12829"/>
                    <a:pt x="10748" y="12829"/>
                  </a:cubicBezTo>
                  <a:cubicBezTo>
                    <a:pt x="10723" y="12854"/>
                    <a:pt x="10723" y="12880"/>
                    <a:pt x="10761" y="12893"/>
                  </a:cubicBezTo>
                  <a:cubicBezTo>
                    <a:pt x="13655" y="13660"/>
                    <a:pt x="13655" y="13660"/>
                    <a:pt x="13655" y="13660"/>
                  </a:cubicBezTo>
                  <a:cubicBezTo>
                    <a:pt x="13693" y="13674"/>
                    <a:pt x="13706" y="13661"/>
                    <a:pt x="13693" y="13623"/>
                  </a:cubicBezTo>
                  <a:cubicBezTo>
                    <a:pt x="12925" y="10730"/>
                    <a:pt x="12925" y="10730"/>
                    <a:pt x="12925" y="10730"/>
                  </a:cubicBezTo>
                  <a:cubicBezTo>
                    <a:pt x="12912" y="10691"/>
                    <a:pt x="12886" y="10691"/>
                    <a:pt x="12861" y="10716"/>
                  </a:cubicBezTo>
                  <a:cubicBezTo>
                    <a:pt x="12170" y="11408"/>
                    <a:pt x="12170" y="11408"/>
                    <a:pt x="12170" y="11408"/>
                  </a:cubicBezTo>
                  <a:cubicBezTo>
                    <a:pt x="12144" y="11434"/>
                    <a:pt x="12092" y="11434"/>
                    <a:pt x="12067" y="11408"/>
                  </a:cubicBezTo>
                  <a:cubicBezTo>
                    <a:pt x="11721" y="11062"/>
                    <a:pt x="10725" y="10066"/>
                    <a:pt x="9954" y="9296"/>
                  </a:cubicBezTo>
                  <a:cubicBezTo>
                    <a:pt x="10298" y="8841"/>
                    <a:pt x="10529" y="8299"/>
                    <a:pt x="10607" y="7707"/>
                  </a:cubicBezTo>
                  <a:cubicBezTo>
                    <a:pt x="11767" y="7707"/>
                    <a:pt x="11773" y="7707"/>
                    <a:pt x="11773" y="7707"/>
                  </a:cubicBezTo>
                  <a:cubicBezTo>
                    <a:pt x="11809" y="7707"/>
                    <a:pt x="11845" y="7743"/>
                    <a:pt x="11845" y="7779"/>
                  </a:cubicBezTo>
                  <a:cubicBezTo>
                    <a:pt x="11845" y="8757"/>
                    <a:pt x="11845" y="8757"/>
                    <a:pt x="11845" y="8757"/>
                  </a:cubicBezTo>
                  <a:cubicBezTo>
                    <a:pt x="11845" y="8793"/>
                    <a:pt x="11863" y="8810"/>
                    <a:pt x="11899" y="8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cxnSp>
        <p:nvCxnSpPr>
          <p:cNvPr id="6" name="カギ線コネクタ 5"/>
          <p:cNvCxnSpPr>
            <a:stCxn id="12" idx="3"/>
          </p:cNvCxnSpPr>
          <p:nvPr/>
        </p:nvCxnSpPr>
        <p:spPr bwMode="auto">
          <a:xfrm flipV="1">
            <a:off x="6588280" y="4079648"/>
            <a:ext cx="781313" cy="691977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2" idx="3"/>
          </p:cNvCxnSpPr>
          <p:nvPr/>
        </p:nvCxnSpPr>
        <p:spPr bwMode="auto">
          <a:xfrm>
            <a:off x="6588280" y="4771625"/>
            <a:ext cx="781313" cy="377237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7425672" y="3952572"/>
            <a:ext cx="1961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Virtual router</a:t>
            </a:r>
            <a:b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ja-JP" altLang="en-US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「</a:t>
            </a:r>
            <a:r>
              <a:rPr lang="en-US" altLang="ja-JP" sz="1100" b="1" u="sng" dirty="0" err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vyos</a:t>
            </a:r>
            <a:r>
              <a:rPr lang="ja-JP" altLang="en-US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」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1</a:t>
            </a:r>
            <a:r>
              <a:rPr lang="ja-JP" altLang="en-US" sz="11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server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40243" y="5006771"/>
            <a:ext cx="1503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Cisco</a:t>
            </a:r>
            <a:b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NW</a:t>
            </a:r>
            <a:r>
              <a:rPr lang="ja-JP" altLang="en-US" sz="11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device</a:t>
            </a:r>
          </a:p>
          <a:p>
            <a:pPr algn="ctr"/>
            <a:r>
              <a:rPr lang="en-US" altLang="ja-JP" sz="11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1 server</a:t>
            </a:r>
          </a:p>
        </p:txBody>
      </p:sp>
    </p:spTree>
    <p:extLst>
      <p:ext uri="{BB962C8B-B14F-4D97-AF65-F5344CB8AC3E}">
        <p14:creationId xmlns:p14="http://schemas.microsoft.com/office/powerpoint/2010/main" val="33869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 bwMode="auto">
          <a:xfrm>
            <a:off x="360367" y="3861060"/>
            <a:ext cx="4919237" cy="2736380"/>
          </a:xfrm>
          <a:prstGeom prst="roundRect">
            <a:avLst>
              <a:gd name="adj" fmla="val 28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grpSp>
        <p:nvGrpSpPr>
          <p:cNvPr id="61" name="グループ化 60"/>
          <p:cNvGrpSpPr>
            <a:grpSpLocks noChangeAspect="1"/>
          </p:cNvGrpSpPr>
          <p:nvPr/>
        </p:nvGrpSpPr>
        <p:grpSpPr bwMode="gray">
          <a:xfrm>
            <a:off x="3762983" y="5420809"/>
            <a:ext cx="640627" cy="737443"/>
            <a:chOff x="-2227263" y="1692275"/>
            <a:chExt cx="2468563" cy="2841625"/>
          </a:xfrm>
        </p:grpSpPr>
        <p:sp>
          <p:nvSpPr>
            <p:cNvPr id="62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336699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フリーフォーム 62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テキスト ボックス 63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sz="2000" b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YML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 </a:t>
            </a:r>
            <a:r>
              <a:rPr lang="en-US" altLang="ja-JP" dirty="0"/>
              <a:t>Work environment </a:t>
            </a:r>
            <a:r>
              <a:rPr lang="en-US" altLang="ja-JP" dirty="0" smtClean="0"/>
              <a:t>and Scenario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8784976" cy="2016208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sz="3600" b="1" dirty="0" smtClean="0"/>
              <a:t>Scenario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2900" dirty="0" smtClean="0"/>
              <a:t>Ansible-Pioneer </a:t>
            </a:r>
            <a:r>
              <a:rPr lang="en-US" altLang="ja-JP" sz="2900" dirty="0"/>
              <a:t>is used to specify log servers for NW device with different vendors</a:t>
            </a:r>
            <a:r>
              <a:rPr lang="en-US" altLang="ja-JP" sz="2900" dirty="0" smtClean="0"/>
              <a:t>.</a:t>
            </a:r>
            <a:br>
              <a:rPr lang="en-US" altLang="ja-JP" sz="2900" dirty="0" smtClean="0"/>
            </a:br>
            <a:r>
              <a:rPr lang="en-US" altLang="ja-JP" sz="2900" dirty="0"/>
              <a:t>This scenario lets you experience the following 3 features of the Pioneer mode</a:t>
            </a:r>
            <a:r>
              <a:rPr lang="en-US" altLang="ja-JP" sz="2900" dirty="0" smtClean="0"/>
              <a:t>.</a:t>
            </a:r>
            <a:endParaRPr lang="en-US" altLang="ja-JP" sz="29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dirty="0"/>
              <a:t>Being able to execute dialog files as well as </a:t>
            </a:r>
            <a:r>
              <a:rPr lang="en-US" altLang="ja-JP" sz="2900" b="1" u="sng" dirty="0"/>
              <a:t>Telnet or </a:t>
            </a:r>
            <a:r>
              <a:rPr lang="en-US" altLang="ja-JP" sz="2900" b="1" u="sng" dirty="0" err="1"/>
              <a:t>ssh</a:t>
            </a:r>
            <a:r>
              <a:rPr lang="en-US" altLang="ja-JP" sz="2900" b="1" u="sng" dirty="0"/>
              <a:t> </a:t>
            </a:r>
            <a:r>
              <a:rPr lang="en-US" altLang="ja-JP" sz="2900" dirty="0"/>
              <a:t>communication is </a:t>
            </a:r>
            <a:r>
              <a:rPr lang="en-US" altLang="ja-JP" sz="2900" dirty="0" smtClean="0"/>
              <a:t>provided.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b="1" u="sng" dirty="0"/>
              <a:t>Execution without having to worry about </a:t>
            </a:r>
            <a:r>
              <a:rPr lang="en-US" altLang="ja-JP" sz="2900" b="1" u="sng" dirty="0" smtClean="0"/>
              <a:t>OS, </a:t>
            </a:r>
            <a:r>
              <a:rPr lang="en-US" altLang="ja-JP" sz="2900" dirty="0"/>
              <a:t>Differences by utilizing Dialog types and OS </a:t>
            </a:r>
            <a:r>
              <a:rPr lang="en-US" altLang="ja-JP" sz="2900" dirty="0" smtClean="0"/>
              <a:t>types.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2900" b="1" u="sng" dirty="0"/>
              <a:t>Repetition of tasks and </a:t>
            </a:r>
            <a:r>
              <a:rPr lang="en-US" altLang="ja-JP" sz="2900" b="1" u="sng" dirty="0" err="1"/>
              <a:t>condutional</a:t>
            </a:r>
            <a:r>
              <a:rPr lang="en-US" altLang="ja-JP" sz="2900" b="1" u="sng" dirty="0"/>
              <a:t> branching </a:t>
            </a:r>
            <a:r>
              <a:rPr lang="en-US" altLang="ja-JP" sz="2900" dirty="0"/>
              <a:t>using proprietary modules</a:t>
            </a:r>
            <a:r>
              <a:rPr lang="en-US" altLang="ja-JP" sz="2900" dirty="0" smtClean="0"/>
              <a:t>.</a:t>
            </a:r>
            <a:endParaRPr lang="en-US" altLang="ja-JP" sz="29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 bwMode="gray">
          <a:xfrm>
            <a:off x="178537" y="2998974"/>
            <a:ext cx="8784976" cy="45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Scenario</a:t>
            </a:r>
            <a:r>
              <a:rPr lang="ja-JP" altLang="en-US" b="1" kern="0" dirty="0"/>
              <a:t> </a:t>
            </a:r>
            <a:r>
              <a:rPr lang="en-US" altLang="ja-JP" b="1" kern="0" dirty="0" smtClean="0"/>
              <a:t>images</a:t>
            </a:r>
            <a:endParaRPr lang="ja-JP" altLang="en-US" b="1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kern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kern="0" dirty="0"/>
          </a:p>
        </p:txBody>
      </p:sp>
      <p:sp>
        <p:nvSpPr>
          <p:cNvPr id="19" name="正方形/長方形 18"/>
          <p:cNvSpPr/>
          <p:nvPr/>
        </p:nvSpPr>
        <p:spPr>
          <a:xfrm>
            <a:off x="3965994" y="6046793"/>
            <a:ext cx="122417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②  </a:t>
            </a:r>
            <a:r>
              <a:rPr lang="en-US" altLang="ja-JP" sz="1200" dirty="0" smtClean="0"/>
              <a:t>Cisco_L3SW</a:t>
            </a:r>
            <a:endParaRPr lang="ja-JP" altLang="en-US" sz="1200" dirty="0"/>
          </a:p>
        </p:txBody>
      </p:sp>
      <p:cxnSp>
        <p:nvCxnSpPr>
          <p:cNvPr id="39" name="直線矢印コネクタ 38"/>
          <p:cNvCxnSpPr>
            <a:stCxn id="44" idx="2"/>
            <a:endCxn id="43" idx="0"/>
          </p:cNvCxnSpPr>
          <p:nvPr/>
        </p:nvCxnSpPr>
        <p:spPr bwMode="auto">
          <a:xfrm>
            <a:off x="1489575" y="4643286"/>
            <a:ext cx="2444" cy="9971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正方形/長方形 94"/>
          <p:cNvSpPr>
            <a:spLocks noChangeArrowheads="1"/>
          </p:cNvSpPr>
          <p:nvPr/>
        </p:nvSpPr>
        <p:spPr bwMode="auto">
          <a:xfrm>
            <a:off x="467430" y="5640402"/>
            <a:ext cx="2049177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END</a:t>
            </a:r>
            <a:endParaRPr kumimoji="0" lang="ja-JP" altLang="ja-JP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4" name="正方形/長方形 92"/>
          <p:cNvSpPr>
            <a:spLocks noChangeArrowheads="1"/>
          </p:cNvSpPr>
          <p:nvPr/>
        </p:nvSpPr>
        <p:spPr bwMode="auto">
          <a:xfrm>
            <a:off x="467430" y="4262328"/>
            <a:ext cx="2044289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START</a:t>
            </a:r>
            <a:endParaRPr kumimoji="0" lang="ja-JP" altLang="en-US" sz="120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7" name="グループ化 46"/>
          <p:cNvGrpSpPr>
            <a:grpSpLocks noChangeAspect="1"/>
          </p:cNvGrpSpPr>
          <p:nvPr/>
        </p:nvGrpSpPr>
        <p:grpSpPr bwMode="gray">
          <a:xfrm>
            <a:off x="2599711" y="5420810"/>
            <a:ext cx="640627" cy="737443"/>
            <a:chOff x="-2227263" y="1692275"/>
            <a:chExt cx="2468563" cy="2841625"/>
          </a:xfrm>
        </p:grpSpPr>
        <p:sp>
          <p:nvSpPr>
            <p:cNvPr id="48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フリーフォーム 48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テキスト ボックス 49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sz="2000" b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YML</a:t>
              </a:r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2783859" y="6046794"/>
            <a:ext cx="952079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①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vyos_RT</a:t>
            </a:r>
            <a:endParaRPr lang="ja-JP" altLang="en-US" sz="1200" dirty="0"/>
          </a:p>
        </p:txBody>
      </p:sp>
      <p:cxnSp>
        <p:nvCxnSpPr>
          <p:cNvPr id="51" name="カギ線コネクタ 122"/>
          <p:cNvCxnSpPr>
            <a:stCxn id="44" idx="2"/>
            <a:endCxn id="43" idx="0"/>
          </p:cNvCxnSpPr>
          <p:nvPr/>
        </p:nvCxnSpPr>
        <p:spPr bwMode="auto">
          <a:xfrm>
            <a:off x="1489575" y="4643286"/>
            <a:ext cx="2444" cy="99711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正方形/長方形 92"/>
          <p:cNvSpPr>
            <a:spLocks noChangeArrowheads="1"/>
          </p:cNvSpPr>
          <p:nvPr/>
        </p:nvSpPr>
        <p:spPr bwMode="auto">
          <a:xfrm>
            <a:off x="467430" y="4881271"/>
            <a:ext cx="2044289" cy="586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Dialog type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200" b="1" dirty="0" smtClean="0"/>
              <a:t>syslog</a:t>
            </a:r>
            <a:r>
              <a:rPr lang="ja-JP" altLang="en-US" sz="1200" b="1" dirty="0" smtClean="0"/>
              <a:t> </a:t>
            </a:r>
            <a:r>
              <a:rPr lang="en-US" altLang="ja-JP" sz="1200" b="1" dirty="0" smtClean="0"/>
              <a:t>server configuration</a:t>
            </a:r>
            <a:endParaRPr lang="ja-JP" altLang="en-US" sz="1200" b="1" dirty="0"/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>
          <a:xfrm>
            <a:off x="7314874" y="4642940"/>
            <a:ext cx="478800" cy="478800"/>
            <a:chOff x="1143000" y="0"/>
            <a:chExt cx="6858000" cy="6858000"/>
          </a:xfrm>
        </p:grpSpPr>
        <p:sp>
          <p:nvSpPr>
            <p:cNvPr id="73" name="Freeform 164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6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6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フリーフォーム 73"/>
            <p:cNvSpPr>
              <a:spLocks noChangeAspect="1"/>
            </p:cNvSpPr>
            <p:nvPr/>
          </p:nvSpPr>
          <p:spPr bwMode="auto">
            <a:xfrm>
              <a:off x="1498600" y="370464"/>
              <a:ext cx="6153150" cy="6123526"/>
            </a:xfrm>
            <a:custGeom>
              <a:avLst/>
              <a:gdLst>
                <a:gd name="connsiteX0" fmla="*/ 2818599 w 6153150"/>
                <a:gd name="connsiteY0" fmla="*/ 3423661 h 6123526"/>
                <a:gd name="connsiteX1" fmla="*/ 3339315 w 6153150"/>
                <a:gd name="connsiteY1" fmla="*/ 3423661 h 6123526"/>
                <a:gd name="connsiteX2" fmla="*/ 3339315 w 6153150"/>
                <a:gd name="connsiteY2" fmla="*/ 4513407 h 6123526"/>
                <a:gd name="connsiteX3" fmla="*/ 3382045 w 6153150"/>
                <a:gd name="connsiteY3" fmla="*/ 4556126 h 6123526"/>
                <a:gd name="connsiteX4" fmla="*/ 3955963 w 6153150"/>
                <a:gd name="connsiteY4" fmla="*/ 4556126 h 6123526"/>
                <a:gd name="connsiteX5" fmla="*/ 3977328 w 6153150"/>
                <a:gd name="connsiteY5" fmla="*/ 4587956 h 6123526"/>
                <a:gd name="connsiteX6" fmla="*/ 3094667 w 6153150"/>
                <a:gd name="connsiteY6" fmla="*/ 6107821 h 6123526"/>
                <a:gd name="connsiteX7" fmla="*/ 3063667 w 6153150"/>
                <a:gd name="connsiteY7" fmla="*/ 6107821 h 6123526"/>
                <a:gd name="connsiteX8" fmla="*/ 2181005 w 6153150"/>
                <a:gd name="connsiteY8" fmla="*/ 4587956 h 6123526"/>
                <a:gd name="connsiteX9" fmla="*/ 2202370 w 6153150"/>
                <a:gd name="connsiteY9" fmla="*/ 4556126 h 6123526"/>
                <a:gd name="connsiteX10" fmla="*/ 2775870 w 6153150"/>
                <a:gd name="connsiteY10" fmla="*/ 4556126 h 6123526"/>
                <a:gd name="connsiteX11" fmla="*/ 2818599 w 6153150"/>
                <a:gd name="connsiteY11" fmla="*/ 4513407 h 6123526"/>
                <a:gd name="connsiteX12" fmla="*/ 2818599 w 6153150"/>
                <a:gd name="connsiteY12" fmla="*/ 3423661 h 6123526"/>
                <a:gd name="connsiteX13" fmla="*/ 5002663 w 6153150"/>
                <a:gd name="connsiteY13" fmla="*/ 2139655 h 6123526"/>
                <a:gd name="connsiteX14" fmla="*/ 5020685 w 6153150"/>
                <a:gd name="connsiteY14" fmla="*/ 2165281 h 6123526"/>
                <a:gd name="connsiteX15" fmla="*/ 5020685 w 6153150"/>
                <a:gd name="connsiteY15" fmla="*/ 2739199 h 6123526"/>
                <a:gd name="connsiteX16" fmla="*/ 5063404 w 6153150"/>
                <a:gd name="connsiteY16" fmla="*/ 2781510 h 6123526"/>
                <a:gd name="connsiteX17" fmla="*/ 6153150 w 6153150"/>
                <a:gd name="connsiteY17" fmla="*/ 2781510 h 6123526"/>
                <a:gd name="connsiteX18" fmla="*/ 6153150 w 6153150"/>
                <a:gd name="connsiteY18" fmla="*/ 3302226 h 6123526"/>
                <a:gd name="connsiteX19" fmla="*/ 5063404 w 6153150"/>
                <a:gd name="connsiteY19" fmla="*/ 3302226 h 6123526"/>
                <a:gd name="connsiteX20" fmla="*/ 5020685 w 6153150"/>
                <a:gd name="connsiteY20" fmla="*/ 3345375 h 6123526"/>
                <a:gd name="connsiteX21" fmla="*/ 5020685 w 6153150"/>
                <a:gd name="connsiteY21" fmla="*/ 3918874 h 6123526"/>
                <a:gd name="connsiteX22" fmla="*/ 4988856 w 6153150"/>
                <a:gd name="connsiteY22" fmla="*/ 3940239 h 6123526"/>
                <a:gd name="connsiteX23" fmla="*/ 3469410 w 6153150"/>
                <a:gd name="connsiteY23" fmla="*/ 3057997 h 6123526"/>
                <a:gd name="connsiteX24" fmla="*/ 3469410 w 6153150"/>
                <a:gd name="connsiteY24" fmla="*/ 3026578 h 6123526"/>
                <a:gd name="connsiteX25" fmla="*/ 4988856 w 6153150"/>
                <a:gd name="connsiteY25" fmla="*/ 2143917 h 6123526"/>
                <a:gd name="connsiteX26" fmla="*/ 5002663 w 6153150"/>
                <a:gd name="connsiteY26" fmla="*/ 2139655 h 6123526"/>
                <a:gd name="connsiteX27" fmla="*/ 1150984 w 6153150"/>
                <a:gd name="connsiteY27" fmla="*/ 2139655 h 6123526"/>
                <a:gd name="connsiteX28" fmla="*/ 1164797 w 6153150"/>
                <a:gd name="connsiteY28" fmla="*/ 2143916 h 6123526"/>
                <a:gd name="connsiteX29" fmla="*/ 2685320 w 6153150"/>
                <a:gd name="connsiteY29" fmla="*/ 3026578 h 6123526"/>
                <a:gd name="connsiteX30" fmla="*/ 2685320 w 6153150"/>
                <a:gd name="connsiteY30" fmla="*/ 3057997 h 6123526"/>
                <a:gd name="connsiteX31" fmla="*/ 1164797 w 6153150"/>
                <a:gd name="connsiteY31" fmla="*/ 3940239 h 6123526"/>
                <a:gd name="connsiteX32" fmla="*/ 1132954 w 6153150"/>
                <a:gd name="connsiteY32" fmla="*/ 3918874 h 6123526"/>
                <a:gd name="connsiteX33" fmla="*/ 1132954 w 6153150"/>
                <a:gd name="connsiteY33" fmla="*/ 3345375 h 6123526"/>
                <a:gd name="connsiteX34" fmla="*/ 1090217 w 6153150"/>
                <a:gd name="connsiteY34" fmla="*/ 3302226 h 6123526"/>
                <a:gd name="connsiteX35" fmla="*/ 0 w 6153150"/>
                <a:gd name="connsiteY35" fmla="*/ 3302226 h 6123526"/>
                <a:gd name="connsiteX36" fmla="*/ 0 w 6153150"/>
                <a:gd name="connsiteY36" fmla="*/ 2781510 h 6123526"/>
                <a:gd name="connsiteX37" fmla="*/ 1090217 w 6153150"/>
                <a:gd name="connsiteY37" fmla="*/ 2781510 h 6123526"/>
                <a:gd name="connsiteX38" fmla="*/ 1132954 w 6153150"/>
                <a:gd name="connsiteY38" fmla="*/ 2739199 h 6123526"/>
                <a:gd name="connsiteX39" fmla="*/ 1132954 w 6153150"/>
                <a:gd name="connsiteY39" fmla="*/ 2165281 h 6123526"/>
                <a:gd name="connsiteX40" fmla="*/ 1150984 w 6153150"/>
                <a:gd name="connsiteY40" fmla="*/ 2139655 h 6123526"/>
                <a:gd name="connsiteX41" fmla="*/ 3079167 w 6153150"/>
                <a:gd name="connsiteY41" fmla="*/ 0 h 6123526"/>
                <a:gd name="connsiteX42" fmla="*/ 3094667 w 6153150"/>
                <a:gd name="connsiteY42" fmla="*/ 16017 h 6123526"/>
                <a:gd name="connsiteX43" fmla="*/ 3977328 w 6153150"/>
                <a:gd name="connsiteY43" fmla="*/ 1535647 h 6123526"/>
                <a:gd name="connsiteX44" fmla="*/ 3955963 w 6153150"/>
                <a:gd name="connsiteY44" fmla="*/ 1567472 h 6123526"/>
                <a:gd name="connsiteX45" fmla="*/ 3382045 w 6153150"/>
                <a:gd name="connsiteY45" fmla="*/ 1567472 h 6123526"/>
                <a:gd name="connsiteX46" fmla="*/ 3339315 w 6153150"/>
                <a:gd name="connsiteY46" fmla="*/ 1610184 h 6123526"/>
                <a:gd name="connsiteX47" fmla="*/ 3339315 w 6153150"/>
                <a:gd name="connsiteY47" fmla="*/ 2699761 h 6123526"/>
                <a:gd name="connsiteX48" fmla="*/ 2818599 w 6153150"/>
                <a:gd name="connsiteY48" fmla="*/ 2699761 h 6123526"/>
                <a:gd name="connsiteX49" fmla="*/ 2818599 w 6153150"/>
                <a:gd name="connsiteY49" fmla="*/ 1610184 h 6123526"/>
                <a:gd name="connsiteX50" fmla="*/ 2776288 w 6153150"/>
                <a:gd name="connsiteY50" fmla="*/ 1567472 h 6123526"/>
                <a:gd name="connsiteX51" fmla="*/ 2202370 w 6153150"/>
                <a:gd name="connsiteY51" fmla="*/ 1567472 h 6123526"/>
                <a:gd name="connsiteX52" fmla="*/ 2181005 w 6153150"/>
                <a:gd name="connsiteY52" fmla="*/ 1535647 h 6123526"/>
                <a:gd name="connsiteX53" fmla="*/ 3063667 w 6153150"/>
                <a:gd name="connsiteY53" fmla="*/ 16017 h 6123526"/>
                <a:gd name="connsiteX54" fmla="*/ 3079167 w 6153150"/>
                <a:gd name="connsiteY54" fmla="*/ 0 h 6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53150" h="6123526">
                  <a:moveTo>
                    <a:pt x="2818599" y="3423661"/>
                  </a:moveTo>
                  <a:cubicBezTo>
                    <a:pt x="2818599" y="3423661"/>
                    <a:pt x="2818599" y="3423661"/>
                    <a:pt x="3339315" y="3423661"/>
                  </a:cubicBezTo>
                  <a:cubicBezTo>
                    <a:pt x="3339315" y="3705102"/>
                    <a:pt x="3339315" y="4061092"/>
                    <a:pt x="3339315" y="4513407"/>
                  </a:cubicBezTo>
                  <a:cubicBezTo>
                    <a:pt x="3339315" y="4534767"/>
                    <a:pt x="3360680" y="4556126"/>
                    <a:pt x="3382045" y="4556126"/>
                  </a:cubicBezTo>
                  <a:cubicBezTo>
                    <a:pt x="3382045" y="4556126"/>
                    <a:pt x="3382045" y="4556126"/>
                    <a:pt x="3955963" y="4556126"/>
                  </a:cubicBezTo>
                  <a:cubicBezTo>
                    <a:pt x="3977328" y="4556126"/>
                    <a:pt x="3987801" y="4567015"/>
                    <a:pt x="3977328" y="4587956"/>
                  </a:cubicBezTo>
                  <a:cubicBezTo>
                    <a:pt x="3977328" y="4587956"/>
                    <a:pt x="3977328" y="4587956"/>
                    <a:pt x="3094667" y="6107821"/>
                  </a:cubicBezTo>
                  <a:cubicBezTo>
                    <a:pt x="3084613" y="6128761"/>
                    <a:pt x="3073721" y="6128761"/>
                    <a:pt x="3063667" y="6107821"/>
                  </a:cubicBezTo>
                  <a:cubicBezTo>
                    <a:pt x="3063667" y="6107821"/>
                    <a:pt x="3063667" y="6107821"/>
                    <a:pt x="2181005" y="4587956"/>
                  </a:cubicBezTo>
                  <a:cubicBezTo>
                    <a:pt x="2170113" y="4567015"/>
                    <a:pt x="2181005" y="4556126"/>
                    <a:pt x="2202370" y="4556126"/>
                  </a:cubicBezTo>
                  <a:cubicBezTo>
                    <a:pt x="2202370" y="4556126"/>
                    <a:pt x="2202370" y="4556126"/>
                    <a:pt x="2775870" y="4556126"/>
                  </a:cubicBezTo>
                  <a:cubicBezTo>
                    <a:pt x="2797234" y="4556126"/>
                    <a:pt x="2818599" y="4534767"/>
                    <a:pt x="2818599" y="4513407"/>
                  </a:cubicBezTo>
                  <a:cubicBezTo>
                    <a:pt x="2818599" y="4513407"/>
                    <a:pt x="2818599" y="4512988"/>
                    <a:pt x="2818599" y="3423661"/>
                  </a:cubicBezTo>
                  <a:close/>
                  <a:moveTo>
                    <a:pt x="5002663" y="2139655"/>
                  </a:moveTo>
                  <a:cubicBezTo>
                    <a:pt x="5014560" y="2139125"/>
                    <a:pt x="5020685" y="2149258"/>
                    <a:pt x="5020685" y="2165281"/>
                  </a:cubicBezTo>
                  <a:cubicBezTo>
                    <a:pt x="5020685" y="2165281"/>
                    <a:pt x="5020685" y="2165281"/>
                    <a:pt x="5020685" y="2739199"/>
                  </a:cubicBezTo>
                  <a:cubicBezTo>
                    <a:pt x="5020685" y="2760145"/>
                    <a:pt x="5042045" y="2781510"/>
                    <a:pt x="5063404" y="2781510"/>
                  </a:cubicBezTo>
                  <a:cubicBezTo>
                    <a:pt x="5063404" y="2781510"/>
                    <a:pt x="5064242" y="2781510"/>
                    <a:pt x="6153150" y="2781510"/>
                  </a:cubicBezTo>
                  <a:cubicBezTo>
                    <a:pt x="6153150" y="2781510"/>
                    <a:pt x="6153150" y="2781510"/>
                    <a:pt x="6153150" y="3302226"/>
                  </a:cubicBezTo>
                  <a:cubicBezTo>
                    <a:pt x="5872128" y="3302226"/>
                    <a:pt x="5515720" y="3302226"/>
                    <a:pt x="5063404" y="3302226"/>
                  </a:cubicBezTo>
                  <a:cubicBezTo>
                    <a:pt x="5042045" y="3302226"/>
                    <a:pt x="5020685" y="3323591"/>
                    <a:pt x="5020685" y="3345375"/>
                  </a:cubicBezTo>
                  <a:cubicBezTo>
                    <a:pt x="5020685" y="3345375"/>
                    <a:pt x="5020685" y="3345375"/>
                    <a:pt x="5020685" y="3918874"/>
                  </a:cubicBezTo>
                  <a:cubicBezTo>
                    <a:pt x="5020685" y="3940239"/>
                    <a:pt x="5009796" y="3950712"/>
                    <a:pt x="4988856" y="3940239"/>
                  </a:cubicBezTo>
                  <a:cubicBezTo>
                    <a:pt x="4988856" y="3940239"/>
                    <a:pt x="4988856" y="3940239"/>
                    <a:pt x="3469410" y="3057997"/>
                  </a:cubicBezTo>
                  <a:cubicBezTo>
                    <a:pt x="3448050" y="3047524"/>
                    <a:pt x="3448050" y="3037051"/>
                    <a:pt x="3469410" y="3026578"/>
                  </a:cubicBezTo>
                  <a:cubicBezTo>
                    <a:pt x="3469410" y="3026578"/>
                    <a:pt x="3469410" y="3026578"/>
                    <a:pt x="4988856" y="2143917"/>
                  </a:cubicBezTo>
                  <a:cubicBezTo>
                    <a:pt x="4994091" y="2141193"/>
                    <a:pt x="4998698" y="2139832"/>
                    <a:pt x="5002663" y="2139655"/>
                  </a:cubicBezTo>
                  <a:close/>
                  <a:moveTo>
                    <a:pt x="1150984" y="2139655"/>
                  </a:moveTo>
                  <a:cubicBezTo>
                    <a:pt x="1154951" y="2139832"/>
                    <a:pt x="1159560" y="2141193"/>
                    <a:pt x="1164797" y="2143916"/>
                  </a:cubicBezTo>
                  <a:cubicBezTo>
                    <a:pt x="2685320" y="3026578"/>
                    <a:pt x="2685320" y="3026578"/>
                    <a:pt x="2685320" y="3026578"/>
                  </a:cubicBezTo>
                  <a:cubicBezTo>
                    <a:pt x="2706688" y="3037051"/>
                    <a:pt x="2706688" y="3047524"/>
                    <a:pt x="2685320" y="3057997"/>
                  </a:cubicBezTo>
                  <a:cubicBezTo>
                    <a:pt x="1164797" y="3940239"/>
                    <a:pt x="1164797" y="3940239"/>
                    <a:pt x="1164797" y="3940239"/>
                  </a:cubicBezTo>
                  <a:cubicBezTo>
                    <a:pt x="1143848" y="3950712"/>
                    <a:pt x="1132954" y="3940239"/>
                    <a:pt x="1132954" y="3918874"/>
                  </a:cubicBezTo>
                  <a:cubicBezTo>
                    <a:pt x="1132954" y="3345375"/>
                    <a:pt x="1132954" y="3345375"/>
                    <a:pt x="1132954" y="3345375"/>
                  </a:cubicBezTo>
                  <a:cubicBezTo>
                    <a:pt x="1132954" y="3323591"/>
                    <a:pt x="1111585" y="3302226"/>
                    <a:pt x="1090217" y="3302226"/>
                  </a:cubicBezTo>
                  <a:cubicBezTo>
                    <a:pt x="637706" y="3302226"/>
                    <a:pt x="281563" y="3302226"/>
                    <a:pt x="0" y="3302226"/>
                  </a:cubicBezTo>
                  <a:cubicBezTo>
                    <a:pt x="0" y="2781510"/>
                    <a:pt x="0" y="2781510"/>
                    <a:pt x="0" y="2781510"/>
                  </a:cubicBezTo>
                  <a:cubicBezTo>
                    <a:pt x="1089798" y="2781510"/>
                    <a:pt x="1090217" y="2781510"/>
                    <a:pt x="1090217" y="2781510"/>
                  </a:cubicBezTo>
                  <a:cubicBezTo>
                    <a:pt x="1111585" y="2781510"/>
                    <a:pt x="1132954" y="2760145"/>
                    <a:pt x="1132954" y="2739199"/>
                  </a:cubicBezTo>
                  <a:cubicBezTo>
                    <a:pt x="1132954" y="2165281"/>
                    <a:pt x="1132954" y="2165281"/>
                    <a:pt x="1132954" y="2165281"/>
                  </a:cubicBezTo>
                  <a:cubicBezTo>
                    <a:pt x="1132954" y="2149257"/>
                    <a:pt x="1139082" y="2139125"/>
                    <a:pt x="1150984" y="2139655"/>
                  </a:cubicBezTo>
                  <a:close/>
                  <a:moveTo>
                    <a:pt x="3079167" y="0"/>
                  </a:moveTo>
                  <a:cubicBezTo>
                    <a:pt x="3084403" y="0"/>
                    <a:pt x="3089640" y="5339"/>
                    <a:pt x="3094667" y="16017"/>
                  </a:cubicBezTo>
                  <a:cubicBezTo>
                    <a:pt x="3977328" y="1535647"/>
                    <a:pt x="3977328" y="1535647"/>
                    <a:pt x="3977328" y="1535647"/>
                  </a:cubicBezTo>
                  <a:cubicBezTo>
                    <a:pt x="3987801" y="1556585"/>
                    <a:pt x="3977328" y="1567472"/>
                    <a:pt x="3955963" y="1567472"/>
                  </a:cubicBezTo>
                  <a:cubicBezTo>
                    <a:pt x="3382045" y="1567472"/>
                    <a:pt x="3382045" y="1567472"/>
                    <a:pt x="3382045" y="1567472"/>
                  </a:cubicBezTo>
                  <a:cubicBezTo>
                    <a:pt x="3360680" y="1567472"/>
                    <a:pt x="3339315" y="1588828"/>
                    <a:pt x="3339315" y="1610184"/>
                  </a:cubicBezTo>
                  <a:cubicBezTo>
                    <a:pt x="3339315" y="2062848"/>
                    <a:pt x="3339315" y="2418782"/>
                    <a:pt x="3339315" y="2699761"/>
                  </a:cubicBezTo>
                  <a:cubicBezTo>
                    <a:pt x="2818599" y="2699761"/>
                    <a:pt x="2818599" y="2699761"/>
                    <a:pt x="2818599" y="2699761"/>
                  </a:cubicBezTo>
                  <a:cubicBezTo>
                    <a:pt x="2818599" y="1610603"/>
                    <a:pt x="2818599" y="1610184"/>
                    <a:pt x="2818599" y="1610184"/>
                  </a:cubicBezTo>
                  <a:cubicBezTo>
                    <a:pt x="2818599" y="1588828"/>
                    <a:pt x="2797234" y="1567472"/>
                    <a:pt x="2776288" y="1567472"/>
                  </a:cubicBezTo>
                  <a:cubicBezTo>
                    <a:pt x="2202370" y="1567472"/>
                    <a:pt x="2202370" y="1567472"/>
                    <a:pt x="2202370" y="1567472"/>
                  </a:cubicBezTo>
                  <a:cubicBezTo>
                    <a:pt x="2181005" y="1567472"/>
                    <a:pt x="2170113" y="1556585"/>
                    <a:pt x="2181005" y="1535647"/>
                  </a:cubicBezTo>
                  <a:cubicBezTo>
                    <a:pt x="3063667" y="16017"/>
                    <a:pt x="3063667" y="16017"/>
                    <a:pt x="3063667" y="16017"/>
                  </a:cubicBezTo>
                  <a:cubicBezTo>
                    <a:pt x="3068694" y="5339"/>
                    <a:pt x="3073930" y="0"/>
                    <a:pt x="3079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75" name="グループ化 74"/>
          <p:cNvGrpSpPr>
            <a:grpSpLocks noChangeAspect="1"/>
          </p:cNvGrpSpPr>
          <p:nvPr/>
        </p:nvGrpSpPr>
        <p:grpSpPr>
          <a:xfrm>
            <a:off x="7324512" y="5641048"/>
            <a:ext cx="478800" cy="478800"/>
            <a:chOff x="1143000" y="0"/>
            <a:chExt cx="6858000" cy="6858000"/>
          </a:xfrm>
        </p:grpSpPr>
        <p:sp>
          <p:nvSpPr>
            <p:cNvPr id="76" name="Freeform 135"/>
            <p:cNvSpPr>
              <a:spLocks noChangeAspect="1"/>
            </p:cNvSpPr>
            <p:nvPr/>
          </p:nvSpPr>
          <p:spPr bwMode="auto">
            <a:xfrm>
              <a:off x="1143000" y="0"/>
              <a:ext cx="6858000" cy="6858000"/>
            </a:xfrm>
            <a:custGeom>
              <a:avLst/>
              <a:gdLst>
                <a:gd name="T0" fmla="*/ 16372 w 16372"/>
                <a:gd name="T1" fmla="*/ 15788 h 16372"/>
                <a:gd name="T2" fmla="*/ 15788 w 16372"/>
                <a:gd name="T3" fmla="*/ 16372 h 16372"/>
                <a:gd name="T4" fmla="*/ 584 w 16372"/>
                <a:gd name="T5" fmla="*/ 16372 h 16372"/>
                <a:gd name="T6" fmla="*/ 0 w 16372"/>
                <a:gd name="T7" fmla="*/ 15788 h 16372"/>
                <a:gd name="T8" fmla="*/ 0 w 16372"/>
                <a:gd name="T9" fmla="*/ 584 h 16372"/>
                <a:gd name="T10" fmla="*/ 584 w 16372"/>
                <a:gd name="T11" fmla="*/ 0 h 16372"/>
                <a:gd name="T12" fmla="*/ 15788 w 16372"/>
                <a:gd name="T13" fmla="*/ 0 h 16372"/>
                <a:gd name="T14" fmla="*/ 16372 w 16372"/>
                <a:gd name="T15" fmla="*/ 584 h 16372"/>
                <a:gd name="T16" fmla="*/ 16372 w 16372"/>
                <a:gd name="T17" fmla="*/ 15788 h 1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2" h="16372">
                  <a:moveTo>
                    <a:pt x="16372" y="15788"/>
                  </a:moveTo>
                  <a:cubicBezTo>
                    <a:pt x="16372" y="16115"/>
                    <a:pt x="16115" y="16372"/>
                    <a:pt x="15788" y="16372"/>
                  </a:cubicBezTo>
                  <a:cubicBezTo>
                    <a:pt x="584" y="16372"/>
                    <a:pt x="584" y="16372"/>
                    <a:pt x="584" y="16372"/>
                  </a:cubicBezTo>
                  <a:cubicBezTo>
                    <a:pt x="257" y="16372"/>
                    <a:pt x="0" y="16115"/>
                    <a:pt x="0" y="15788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257"/>
                    <a:pt x="257" y="0"/>
                    <a:pt x="584" y="0"/>
                  </a:cubicBezTo>
                  <a:cubicBezTo>
                    <a:pt x="15788" y="0"/>
                    <a:pt x="15788" y="0"/>
                    <a:pt x="15788" y="0"/>
                  </a:cubicBezTo>
                  <a:cubicBezTo>
                    <a:pt x="16115" y="0"/>
                    <a:pt x="16372" y="257"/>
                    <a:pt x="16372" y="584"/>
                  </a:cubicBezTo>
                  <a:lnTo>
                    <a:pt x="16372" y="15788"/>
                  </a:lnTo>
                  <a:close/>
                </a:path>
              </a:pathLst>
            </a:custGeom>
            <a:solidFill>
              <a:srgbClr val="33669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Freeform 136"/>
            <p:cNvSpPr>
              <a:spLocks noChangeAspect="1"/>
            </p:cNvSpPr>
            <p:nvPr/>
          </p:nvSpPr>
          <p:spPr bwMode="auto">
            <a:xfrm>
              <a:off x="1530345" y="387345"/>
              <a:ext cx="6083295" cy="6083295"/>
            </a:xfrm>
            <a:custGeom>
              <a:avLst/>
              <a:gdLst>
                <a:gd name="T0" fmla="*/ 14488 w 14524"/>
                <a:gd name="T1" fmla="*/ 7289 h 14524"/>
                <a:gd name="T2" fmla="*/ 11899 w 14524"/>
                <a:gd name="T3" fmla="*/ 5733 h 14524"/>
                <a:gd name="T4" fmla="*/ 11845 w 14524"/>
                <a:gd name="T5" fmla="*/ 6746 h 14524"/>
                <a:gd name="T6" fmla="*/ 10607 w 14524"/>
                <a:gd name="T7" fmla="*/ 6819 h 14524"/>
                <a:gd name="T8" fmla="*/ 12049 w 14524"/>
                <a:gd name="T9" fmla="*/ 3069 h 14524"/>
                <a:gd name="T10" fmla="*/ 12842 w 14524"/>
                <a:gd name="T11" fmla="*/ 3760 h 14524"/>
                <a:gd name="T12" fmla="*/ 13674 w 14524"/>
                <a:gd name="T13" fmla="*/ 854 h 14524"/>
                <a:gd name="T14" fmla="*/ 10743 w 14524"/>
                <a:gd name="T15" fmla="*/ 1584 h 14524"/>
                <a:gd name="T16" fmla="*/ 11421 w 14524"/>
                <a:gd name="T17" fmla="*/ 2339 h 14524"/>
                <a:gd name="T18" fmla="*/ 9295 w 14524"/>
                <a:gd name="T19" fmla="*/ 4569 h 14524"/>
                <a:gd name="T20" fmla="*/ 7702 w 14524"/>
                <a:gd name="T21" fmla="*/ 2751 h 14524"/>
                <a:gd name="T22" fmla="*/ 8751 w 14524"/>
                <a:gd name="T23" fmla="*/ 2679 h 14524"/>
                <a:gd name="T24" fmla="*/ 7284 w 14524"/>
                <a:gd name="T25" fmla="*/ 36 h 14524"/>
                <a:gd name="T26" fmla="*/ 5728 w 14524"/>
                <a:gd name="T27" fmla="*/ 2625 h 14524"/>
                <a:gd name="T28" fmla="*/ 6741 w 14524"/>
                <a:gd name="T29" fmla="*/ 2679 h 14524"/>
                <a:gd name="T30" fmla="*/ 6814 w 14524"/>
                <a:gd name="T31" fmla="*/ 3918 h 14524"/>
                <a:gd name="T32" fmla="*/ 3083 w 14524"/>
                <a:gd name="T33" fmla="*/ 2460 h 14524"/>
                <a:gd name="T34" fmla="*/ 3774 w 14524"/>
                <a:gd name="T35" fmla="*/ 1666 h 14524"/>
                <a:gd name="T36" fmla="*/ 868 w 14524"/>
                <a:gd name="T37" fmla="*/ 834 h 14524"/>
                <a:gd name="T38" fmla="*/ 1598 w 14524"/>
                <a:gd name="T39" fmla="*/ 3765 h 14524"/>
                <a:gd name="T40" fmla="*/ 2353 w 14524"/>
                <a:gd name="T41" fmla="*/ 3087 h 14524"/>
                <a:gd name="T42" fmla="*/ 4582 w 14524"/>
                <a:gd name="T43" fmla="*/ 5213 h 14524"/>
                <a:gd name="T44" fmla="*/ 2752 w 14524"/>
                <a:gd name="T45" fmla="*/ 6819 h 14524"/>
                <a:gd name="T46" fmla="*/ 2680 w 14524"/>
                <a:gd name="T47" fmla="*/ 5770 h 14524"/>
                <a:gd name="T48" fmla="*/ 36 w 14524"/>
                <a:gd name="T49" fmla="*/ 7236 h 14524"/>
                <a:gd name="T50" fmla="*/ 2625 w 14524"/>
                <a:gd name="T51" fmla="*/ 8793 h 14524"/>
                <a:gd name="T52" fmla="*/ 2680 w 14524"/>
                <a:gd name="T53" fmla="*/ 7779 h 14524"/>
                <a:gd name="T54" fmla="*/ 3917 w 14524"/>
                <a:gd name="T55" fmla="*/ 7706 h 14524"/>
                <a:gd name="T56" fmla="*/ 2473 w 14524"/>
                <a:gd name="T57" fmla="*/ 11426 h 14524"/>
                <a:gd name="T58" fmla="*/ 1680 w 14524"/>
                <a:gd name="T59" fmla="*/ 10735 h 14524"/>
                <a:gd name="T60" fmla="*/ 848 w 14524"/>
                <a:gd name="T61" fmla="*/ 13641 h 14524"/>
                <a:gd name="T62" fmla="*/ 3779 w 14524"/>
                <a:gd name="T63" fmla="*/ 12911 h 14524"/>
                <a:gd name="T64" fmla="*/ 3101 w 14524"/>
                <a:gd name="T65" fmla="*/ 12156 h 14524"/>
                <a:gd name="T66" fmla="*/ 5212 w 14524"/>
                <a:gd name="T67" fmla="*/ 9942 h 14524"/>
                <a:gd name="T68" fmla="*/ 6814 w 14524"/>
                <a:gd name="T69" fmla="*/ 11772 h 14524"/>
                <a:gd name="T70" fmla="*/ 5764 w 14524"/>
                <a:gd name="T71" fmla="*/ 11845 h 14524"/>
                <a:gd name="T72" fmla="*/ 7231 w 14524"/>
                <a:gd name="T73" fmla="*/ 14488 h 14524"/>
                <a:gd name="T74" fmla="*/ 8787 w 14524"/>
                <a:gd name="T75" fmla="*/ 11899 h 14524"/>
                <a:gd name="T76" fmla="*/ 7774 w 14524"/>
                <a:gd name="T77" fmla="*/ 11845 h 14524"/>
                <a:gd name="T78" fmla="*/ 7701 w 14524"/>
                <a:gd name="T79" fmla="*/ 10607 h 14524"/>
                <a:gd name="T80" fmla="*/ 11439 w 14524"/>
                <a:gd name="T81" fmla="*/ 12035 h 14524"/>
                <a:gd name="T82" fmla="*/ 10748 w 14524"/>
                <a:gd name="T83" fmla="*/ 12829 h 14524"/>
                <a:gd name="T84" fmla="*/ 13655 w 14524"/>
                <a:gd name="T85" fmla="*/ 13660 h 14524"/>
                <a:gd name="T86" fmla="*/ 12925 w 14524"/>
                <a:gd name="T87" fmla="*/ 10730 h 14524"/>
                <a:gd name="T88" fmla="*/ 12170 w 14524"/>
                <a:gd name="T89" fmla="*/ 11408 h 14524"/>
                <a:gd name="T90" fmla="*/ 9954 w 14524"/>
                <a:gd name="T91" fmla="*/ 9296 h 14524"/>
                <a:gd name="T92" fmla="*/ 11773 w 14524"/>
                <a:gd name="T93" fmla="*/ 7707 h 14524"/>
                <a:gd name="T94" fmla="*/ 11845 w 14524"/>
                <a:gd name="T95" fmla="*/ 8757 h 14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24" h="14524">
                  <a:moveTo>
                    <a:pt x="11899" y="8793"/>
                  </a:moveTo>
                  <a:cubicBezTo>
                    <a:pt x="14488" y="7289"/>
                    <a:pt x="14488" y="7289"/>
                    <a:pt x="14488" y="7289"/>
                  </a:cubicBezTo>
                  <a:cubicBezTo>
                    <a:pt x="14524" y="7272"/>
                    <a:pt x="14524" y="7254"/>
                    <a:pt x="14488" y="7236"/>
                  </a:cubicBezTo>
                  <a:cubicBezTo>
                    <a:pt x="11899" y="5733"/>
                    <a:pt x="11899" y="5733"/>
                    <a:pt x="11899" y="5733"/>
                  </a:cubicBezTo>
                  <a:cubicBezTo>
                    <a:pt x="11863" y="5715"/>
                    <a:pt x="11845" y="5733"/>
                    <a:pt x="11845" y="5770"/>
                  </a:cubicBezTo>
                  <a:cubicBezTo>
                    <a:pt x="11845" y="6746"/>
                    <a:pt x="11845" y="6746"/>
                    <a:pt x="11845" y="6746"/>
                  </a:cubicBezTo>
                  <a:cubicBezTo>
                    <a:pt x="11845" y="6783"/>
                    <a:pt x="11809" y="6819"/>
                    <a:pt x="11773" y="6819"/>
                  </a:cubicBezTo>
                  <a:cubicBezTo>
                    <a:pt x="11331" y="6819"/>
                    <a:pt x="10948" y="6819"/>
                    <a:pt x="10607" y="6819"/>
                  </a:cubicBezTo>
                  <a:cubicBezTo>
                    <a:pt x="10527" y="6211"/>
                    <a:pt x="10286" y="5654"/>
                    <a:pt x="9927" y="5192"/>
                  </a:cubicBezTo>
                  <a:cubicBezTo>
                    <a:pt x="11006" y="4112"/>
                    <a:pt x="12049" y="3069"/>
                    <a:pt x="12049" y="3069"/>
                  </a:cubicBezTo>
                  <a:cubicBezTo>
                    <a:pt x="12074" y="3044"/>
                    <a:pt x="12126" y="3044"/>
                    <a:pt x="12151" y="3069"/>
                  </a:cubicBezTo>
                  <a:cubicBezTo>
                    <a:pt x="12842" y="3760"/>
                    <a:pt x="12842" y="3760"/>
                    <a:pt x="12842" y="3760"/>
                  </a:cubicBezTo>
                  <a:cubicBezTo>
                    <a:pt x="12868" y="3786"/>
                    <a:pt x="12894" y="3786"/>
                    <a:pt x="12907" y="3747"/>
                  </a:cubicBezTo>
                  <a:cubicBezTo>
                    <a:pt x="13674" y="854"/>
                    <a:pt x="13674" y="854"/>
                    <a:pt x="13674" y="854"/>
                  </a:cubicBezTo>
                  <a:cubicBezTo>
                    <a:pt x="13688" y="816"/>
                    <a:pt x="13675" y="803"/>
                    <a:pt x="13637" y="816"/>
                  </a:cubicBezTo>
                  <a:cubicBezTo>
                    <a:pt x="10743" y="1584"/>
                    <a:pt x="10743" y="1584"/>
                    <a:pt x="10743" y="1584"/>
                  </a:cubicBezTo>
                  <a:cubicBezTo>
                    <a:pt x="10705" y="1597"/>
                    <a:pt x="10705" y="1622"/>
                    <a:pt x="10730" y="1648"/>
                  </a:cubicBezTo>
                  <a:cubicBezTo>
                    <a:pt x="11421" y="2339"/>
                    <a:pt x="11421" y="2339"/>
                    <a:pt x="11421" y="2339"/>
                  </a:cubicBezTo>
                  <a:cubicBezTo>
                    <a:pt x="11447" y="2365"/>
                    <a:pt x="11447" y="2416"/>
                    <a:pt x="11422" y="2442"/>
                  </a:cubicBezTo>
                  <a:cubicBezTo>
                    <a:pt x="11074" y="2790"/>
                    <a:pt x="10067" y="3796"/>
                    <a:pt x="9295" y="4569"/>
                  </a:cubicBezTo>
                  <a:cubicBezTo>
                    <a:pt x="8839" y="4225"/>
                    <a:pt x="8295" y="3994"/>
                    <a:pt x="7702" y="3916"/>
                  </a:cubicBezTo>
                  <a:cubicBezTo>
                    <a:pt x="7702" y="2757"/>
                    <a:pt x="7702" y="2751"/>
                    <a:pt x="7702" y="2751"/>
                  </a:cubicBezTo>
                  <a:cubicBezTo>
                    <a:pt x="7702" y="2715"/>
                    <a:pt x="7738" y="2679"/>
                    <a:pt x="7774" y="2679"/>
                  </a:cubicBezTo>
                  <a:cubicBezTo>
                    <a:pt x="8751" y="2679"/>
                    <a:pt x="8751" y="2679"/>
                    <a:pt x="8751" y="2679"/>
                  </a:cubicBezTo>
                  <a:cubicBezTo>
                    <a:pt x="8787" y="2679"/>
                    <a:pt x="8805" y="2661"/>
                    <a:pt x="8787" y="2625"/>
                  </a:cubicBezTo>
                  <a:cubicBezTo>
                    <a:pt x="7284" y="36"/>
                    <a:pt x="7284" y="36"/>
                    <a:pt x="7284" y="36"/>
                  </a:cubicBezTo>
                  <a:cubicBezTo>
                    <a:pt x="7267" y="0"/>
                    <a:pt x="7248" y="0"/>
                    <a:pt x="7231" y="36"/>
                  </a:cubicBezTo>
                  <a:cubicBezTo>
                    <a:pt x="5728" y="2625"/>
                    <a:pt x="5728" y="2625"/>
                    <a:pt x="5728" y="2625"/>
                  </a:cubicBezTo>
                  <a:cubicBezTo>
                    <a:pt x="5710" y="2661"/>
                    <a:pt x="5728" y="2679"/>
                    <a:pt x="5764" y="2679"/>
                  </a:cubicBezTo>
                  <a:cubicBezTo>
                    <a:pt x="6741" y="2679"/>
                    <a:pt x="6741" y="2679"/>
                    <a:pt x="6741" y="2679"/>
                  </a:cubicBezTo>
                  <a:cubicBezTo>
                    <a:pt x="6778" y="2679"/>
                    <a:pt x="6814" y="2715"/>
                    <a:pt x="6814" y="2751"/>
                  </a:cubicBezTo>
                  <a:cubicBezTo>
                    <a:pt x="6814" y="3194"/>
                    <a:pt x="6814" y="3576"/>
                    <a:pt x="6814" y="3918"/>
                  </a:cubicBezTo>
                  <a:cubicBezTo>
                    <a:pt x="6215" y="3997"/>
                    <a:pt x="5666" y="4233"/>
                    <a:pt x="5209" y="4585"/>
                  </a:cubicBezTo>
                  <a:cubicBezTo>
                    <a:pt x="4128" y="3504"/>
                    <a:pt x="3083" y="2460"/>
                    <a:pt x="3083" y="2460"/>
                  </a:cubicBezTo>
                  <a:cubicBezTo>
                    <a:pt x="3057" y="2434"/>
                    <a:pt x="3057" y="2382"/>
                    <a:pt x="3083" y="2357"/>
                  </a:cubicBezTo>
                  <a:cubicBezTo>
                    <a:pt x="3774" y="1666"/>
                    <a:pt x="3774" y="1666"/>
                    <a:pt x="3774" y="1666"/>
                  </a:cubicBezTo>
                  <a:cubicBezTo>
                    <a:pt x="3800" y="1641"/>
                    <a:pt x="3799" y="1614"/>
                    <a:pt x="3761" y="1602"/>
                  </a:cubicBezTo>
                  <a:cubicBezTo>
                    <a:pt x="868" y="834"/>
                    <a:pt x="868" y="834"/>
                    <a:pt x="868" y="834"/>
                  </a:cubicBezTo>
                  <a:cubicBezTo>
                    <a:pt x="829" y="821"/>
                    <a:pt x="817" y="834"/>
                    <a:pt x="830" y="872"/>
                  </a:cubicBezTo>
                  <a:cubicBezTo>
                    <a:pt x="1598" y="3765"/>
                    <a:pt x="1598" y="3765"/>
                    <a:pt x="1598" y="3765"/>
                  </a:cubicBezTo>
                  <a:cubicBezTo>
                    <a:pt x="1610" y="3803"/>
                    <a:pt x="1636" y="3804"/>
                    <a:pt x="1662" y="3778"/>
                  </a:cubicBezTo>
                  <a:cubicBezTo>
                    <a:pt x="2353" y="3087"/>
                    <a:pt x="2353" y="3087"/>
                    <a:pt x="2353" y="3087"/>
                  </a:cubicBezTo>
                  <a:cubicBezTo>
                    <a:pt x="2379" y="3061"/>
                    <a:pt x="2430" y="3061"/>
                    <a:pt x="2456" y="3087"/>
                  </a:cubicBezTo>
                  <a:cubicBezTo>
                    <a:pt x="2803" y="3434"/>
                    <a:pt x="3809" y="4440"/>
                    <a:pt x="4582" y="5213"/>
                  </a:cubicBezTo>
                  <a:cubicBezTo>
                    <a:pt x="4231" y="5671"/>
                    <a:pt x="3996" y="6219"/>
                    <a:pt x="3917" y="6819"/>
                  </a:cubicBezTo>
                  <a:cubicBezTo>
                    <a:pt x="2757" y="6819"/>
                    <a:pt x="2752" y="6819"/>
                    <a:pt x="2752" y="6819"/>
                  </a:cubicBezTo>
                  <a:cubicBezTo>
                    <a:pt x="2716" y="6819"/>
                    <a:pt x="2680" y="6783"/>
                    <a:pt x="2680" y="6747"/>
                  </a:cubicBezTo>
                  <a:cubicBezTo>
                    <a:pt x="2680" y="5770"/>
                    <a:pt x="2680" y="5770"/>
                    <a:pt x="2680" y="5770"/>
                  </a:cubicBezTo>
                  <a:cubicBezTo>
                    <a:pt x="2680" y="5733"/>
                    <a:pt x="2661" y="5715"/>
                    <a:pt x="2625" y="5733"/>
                  </a:cubicBezTo>
                  <a:cubicBezTo>
                    <a:pt x="36" y="7236"/>
                    <a:pt x="36" y="7236"/>
                    <a:pt x="36" y="7236"/>
                  </a:cubicBezTo>
                  <a:cubicBezTo>
                    <a:pt x="0" y="7254"/>
                    <a:pt x="0" y="7272"/>
                    <a:pt x="36" y="7290"/>
                  </a:cubicBezTo>
                  <a:cubicBezTo>
                    <a:pt x="2625" y="8793"/>
                    <a:pt x="2625" y="8793"/>
                    <a:pt x="2625" y="8793"/>
                  </a:cubicBezTo>
                  <a:cubicBezTo>
                    <a:pt x="2661" y="8811"/>
                    <a:pt x="2680" y="8793"/>
                    <a:pt x="2680" y="8757"/>
                  </a:cubicBezTo>
                  <a:cubicBezTo>
                    <a:pt x="2680" y="7779"/>
                    <a:pt x="2680" y="7779"/>
                    <a:pt x="2680" y="7779"/>
                  </a:cubicBezTo>
                  <a:cubicBezTo>
                    <a:pt x="2680" y="7743"/>
                    <a:pt x="2716" y="7706"/>
                    <a:pt x="2752" y="7706"/>
                  </a:cubicBezTo>
                  <a:cubicBezTo>
                    <a:pt x="3194" y="7706"/>
                    <a:pt x="3577" y="7706"/>
                    <a:pt x="3917" y="7706"/>
                  </a:cubicBezTo>
                  <a:cubicBezTo>
                    <a:pt x="3996" y="8307"/>
                    <a:pt x="4233" y="8856"/>
                    <a:pt x="4584" y="9315"/>
                  </a:cubicBezTo>
                  <a:cubicBezTo>
                    <a:pt x="3509" y="10390"/>
                    <a:pt x="2473" y="11426"/>
                    <a:pt x="2473" y="11426"/>
                  </a:cubicBezTo>
                  <a:cubicBezTo>
                    <a:pt x="2448" y="11451"/>
                    <a:pt x="2396" y="11451"/>
                    <a:pt x="2371" y="11426"/>
                  </a:cubicBezTo>
                  <a:cubicBezTo>
                    <a:pt x="1680" y="10735"/>
                    <a:pt x="1680" y="10735"/>
                    <a:pt x="1680" y="10735"/>
                  </a:cubicBezTo>
                  <a:cubicBezTo>
                    <a:pt x="1654" y="10709"/>
                    <a:pt x="1628" y="10709"/>
                    <a:pt x="1615" y="10747"/>
                  </a:cubicBezTo>
                  <a:cubicBezTo>
                    <a:pt x="848" y="13641"/>
                    <a:pt x="848" y="13641"/>
                    <a:pt x="848" y="13641"/>
                  </a:cubicBezTo>
                  <a:cubicBezTo>
                    <a:pt x="835" y="13679"/>
                    <a:pt x="847" y="13692"/>
                    <a:pt x="886" y="13679"/>
                  </a:cubicBezTo>
                  <a:cubicBezTo>
                    <a:pt x="3779" y="12911"/>
                    <a:pt x="3779" y="12911"/>
                    <a:pt x="3779" y="12911"/>
                  </a:cubicBezTo>
                  <a:cubicBezTo>
                    <a:pt x="3817" y="12898"/>
                    <a:pt x="3818" y="12872"/>
                    <a:pt x="3792" y="12847"/>
                  </a:cubicBezTo>
                  <a:cubicBezTo>
                    <a:pt x="3101" y="12156"/>
                    <a:pt x="3101" y="12156"/>
                    <a:pt x="3101" y="12156"/>
                  </a:cubicBezTo>
                  <a:cubicBezTo>
                    <a:pt x="3075" y="12130"/>
                    <a:pt x="3075" y="12079"/>
                    <a:pt x="3101" y="12053"/>
                  </a:cubicBezTo>
                  <a:cubicBezTo>
                    <a:pt x="3446" y="11707"/>
                    <a:pt x="4441" y="10712"/>
                    <a:pt x="5212" y="9942"/>
                  </a:cubicBezTo>
                  <a:cubicBezTo>
                    <a:pt x="5669" y="10291"/>
                    <a:pt x="6216" y="10527"/>
                    <a:pt x="6814" y="10606"/>
                  </a:cubicBezTo>
                  <a:cubicBezTo>
                    <a:pt x="6814" y="11767"/>
                    <a:pt x="6814" y="11772"/>
                    <a:pt x="6814" y="11772"/>
                  </a:cubicBezTo>
                  <a:cubicBezTo>
                    <a:pt x="6814" y="11808"/>
                    <a:pt x="6778" y="11845"/>
                    <a:pt x="6742" y="11845"/>
                  </a:cubicBezTo>
                  <a:cubicBezTo>
                    <a:pt x="5764" y="11845"/>
                    <a:pt x="5764" y="11845"/>
                    <a:pt x="5764" y="11845"/>
                  </a:cubicBezTo>
                  <a:cubicBezTo>
                    <a:pt x="5728" y="11845"/>
                    <a:pt x="5710" y="11863"/>
                    <a:pt x="5728" y="11899"/>
                  </a:cubicBezTo>
                  <a:cubicBezTo>
                    <a:pt x="7231" y="14488"/>
                    <a:pt x="7231" y="14488"/>
                    <a:pt x="7231" y="14488"/>
                  </a:cubicBezTo>
                  <a:cubicBezTo>
                    <a:pt x="7249" y="14524"/>
                    <a:pt x="7267" y="14524"/>
                    <a:pt x="7285" y="14488"/>
                  </a:cubicBezTo>
                  <a:cubicBezTo>
                    <a:pt x="8787" y="11899"/>
                    <a:pt x="8787" y="11899"/>
                    <a:pt x="8787" y="11899"/>
                  </a:cubicBezTo>
                  <a:cubicBezTo>
                    <a:pt x="8806" y="11863"/>
                    <a:pt x="8787" y="11845"/>
                    <a:pt x="8751" y="11845"/>
                  </a:cubicBezTo>
                  <a:cubicBezTo>
                    <a:pt x="7774" y="11845"/>
                    <a:pt x="7774" y="11845"/>
                    <a:pt x="7774" y="11845"/>
                  </a:cubicBezTo>
                  <a:cubicBezTo>
                    <a:pt x="7737" y="11845"/>
                    <a:pt x="7701" y="11808"/>
                    <a:pt x="7701" y="11772"/>
                  </a:cubicBezTo>
                  <a:cubicBezTo>
                    <a:pt x="7701" y="11330"/>
                    <a:pt x="7701" y="10948"/>
                    <a:pt x="7701" y="10607"/>
                  </a:cubicBezTo>
                  <a:cubicBezTo>
                    <a:pt x="8311" y="10528"/>
                    <a:pt x="8869" y="10287"/>
                    <a:pt x="9331" y="9927"/>
                  </a:cubicBezTo>
                  <a:cubicBezTo>
                    <a:pt x="10406" y="11002"/>
                    <a:pt x="11439" y="12035"/>
                    <a:pt x="11439" y="12035"/>
                  </a:cubicBezTo>
                  <a:cubicBezTo>
                    <a:pt x="11465" y="12061"/>
                    <a:pt x="11465" y="12112"/>
                    <a:pt x="11440" y="12137"/>
                  </a:cubicBezTo>
                  <a:cubicBezTo>
                    <a:pt x="10748" y="12829"/>
                    <a:pt x="10748" y="12829"/>
                    <a:pt x="10748" y="12829"/>
                  </a:cubicBezTo>
                  <a:cubicBezTo>
                    <a:pt x="10723" y="12854"/>
                    <a:pt x="10723" y="12880"/>
                    <a:pt x="10761" y="12893"/>
                  </a:cubicBezTo>
                  <a:cubicBezTo>
                    <a:pt x="13655" y="13660"/>
                    <a:pt x="13655" y="13660"/>
                    <a:pt x="13655" y="13660"/>
                  </a:cubicBezTo>
                  <a:cubicBezTo>
                    <a:pt x="13693" y="13674"/>
                    <a:pt x="13706" y="13661"/>
                    <a:pt x="13693" y="13623"/>
                  </a:cubicBezTo>
                  <a:cubicBezTo>
                    <a:pt x="12925" y="10730"/>
                    <a:pt x="12925" y="10730"/>
                    <a:pt x="12925" y="10730"/>
                  </a:cubicBezTo>
                  <a:cubicBezTo>
                    <a:pt x="12912" y="10691"/>
                    <a:pt x="12886" y="10691"/>
                    <a:pt x="12861" y="10716"/>
                  </a:cubicBezTo>
                  <a:cubicBezTo>
                    <a:pt x="12170" y="11408"/>
                    <a:pt x="12170" y="11408"/>
                    <a:pt x="12170" y="11408"/>
                  </a:cubicBezTo>
                  <a:cubicBezTo>
                    <a:pt x="12144" y="11434"/>
                    <a:pt x="12092" y="11434"/>
                    <a:pt x="12067" y="11408"/>
                  </a:cubicBezTo>
                  <a:cubicBezTo>
                    <a:pt x="11721" y="11062"/>
                    <a:pt x="10725" y="10066"/>
                    <a:pt x="9954" y="9296"/>
                  </a:cubicBezTo>
                  <a:cubicBezTo>
                    <a:pt x="10298" y="8841"/>
                    <a:pt x="10529" y="8299"/>
                    <a:pt x="10607" y="7707"/>
                  </a:cubicBezTo>
                  <a:cubicBezTo>
                    <a:pt x="11767" y="7707"/>
                    <a:pt x="11773" y="7707"/>
                    <a:pt x="11773" y="7707"/>
                  </a:cubicBezTo>
                  <a:cubicBezTo>
                    <a:pt x="11809" y="7707"/>
                    <a:pt x="11845" y="7743"/>
                    <a:pt x="11845" y="7779"/>
                  </a:cubicBezTo>
                  <a:cubicBezTo>
                    <a:pt x="11845" y="8757"/>
                    <a:pt x="11845" y="8757"/>
                    <a:pt x="11845" y="8757"/>
                  </a:cubicBezTo>
                  <a:cubicBezTo>
                    <a:pt x="11845" y="8793"/>
                    <a:pt x="11863" y="8810"/>
                    <a:pt x="11899" y="87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8" name="正方形/長方形 77"/>
          <p:cNvSpPr/>
          <p:nvPr/>
        </p:nvSpPr>
        <p:spPr>
          <a:xfrm>
            <a:off x="7740440" y="5006585"/>
            <a:ext cx="108015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type</a:t>
            </a:r>
            <a:r>
              <a:rPr lang="ja-JP" altLang="en-US" sz="1200" dirty="0" smtClean="0"/>
              <a:t>①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vyos_RT</a:t>
            </a:r>
            <a:endParaRPr lang="ja-JP" altLang="en-US" sz="1200" dirty="0"/>
          </a:p>
        </p:txBody>
      </p:sp>
      <p:sp>
        <p:nvSpPr>
          <p:cNvPr id="79" name="正方形/長方形 78"/>
          <p:cNvSpPr/>
          <p:nvPr/>
        </p:nvSpPr>
        <p:spPr>
          <a:xfrm>
            <a:off x="7740440" y="5991755"/>
            <a:ext cx="122417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OS type</a:t>
            </a:r>
            <a:r>
              <a:rPr lang="ja-JP" altLang="en-US" sz="1200" dirty="0" smtClean="0"/>
              <a:t>②  </a:t>
            </a:r>
            <a:r>
              <a:rPr lang="en-US" altLang="ja-JP" sz="1200" dirty="0" smtClean="0"/>
              <a:t>Cisco_L3SW</a:t>
            </a:r>
            <a:endParaRPr lang="ja-JP" altLang="en-US" sz="1200" dirty="0"/>
          </a:p>
        </p:txBody>
      </p:sp>
      <p:cxnSp>
        <p:nvCxnSpPr>
          <p:cNvPr id="82" name="カギ線コネクタ 81"/>
          <p:cNvCxnSpPr/>
          <p:nvPr/>
        </p:nvCxnSpPr>
        <p:spPr bwMode="auto">
          <a:xfrm>
            <a:off x="5279604" y="4874416"/>
            <a:ext cx="2035270" cy="978849"/>
          </a:xfrm>
          <a:prstGeom prst="bentConnector3">
            <a:avLst>
              <a:gd name="adj1" fmla="val 84128"/>
            </a:avLst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カギ線コネクタ 122"/>
          <p:cNvCxnSpPr>
            <a:endCxn id="74" idx="36"/>
          </p:cNvCxnSpPr>
          <p:nvPr/>
        </p:nvCxnSpPr>
        <p:spPr bwMode="auto">
          <a:xfrm flipV="1">
            <a:off x="5279604" y="4862999"/>
            <a:ext cx="2060097" cy="1111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46" idx="3"/>
            <a:endCxn id="48" idx="3"/>
          </p:cNvCxnSpPr>
          <p:nvPr/>
        </p:nvCxnSpPr>
        <p:spPr bwMode="auto">
          <a:xfrm>
            <a:off x="2511719" y="5174761"/>
            <a:ext cx="219052" cy="246049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46" idx="3"/>
            <a:endCxn id="62" idx="3"/>
          </p:cNvCxnSpPr>
          <p:nvPr/>
        </p:nvCxnSpPr>
        <p:spPr bwMode="auto">
          <a:xfrm>
            <a:off x="2511719" y="5174761"/>
            <a:ext cx="1382324" cy="246048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7" name="図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34" y="3898731"/>
            <a:ext cx="702116" cy="702116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360367" y="3873703"/>
            <a:ext cx="288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r>
              <a:rPr lang="ja-JP" altLang="en-US" sz="16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</a:t>
            </a:r>
            <a:endParaRPr lang="en-US" altLang="ja-JP" sz="16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051650" y="3443887"/>
            <a:ext cx="288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r>
              <a:rPr lang="ja-JP" altLang="en-US" sz="16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6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creation</a:t>
            </a:r>
            <a:endParaRPr lang="en-US" altLang="ja-JP" sz="1600" b="1" u="sng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5080977" y="3309529"/>
            <a:ext cx="388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Setting the substitution value </a:t>
            </a:r>
            <a:r>
              <a:rPr lang="en-US" altLang="ja-JP" sz="14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target </a:t>
            </a:r>
            <a:r>
              <a:rPr lang="en-US" altLang="ja-JP" sz="1400" b="1" u="sng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using the parameter </a:t>
            </a:r>
            <a:r>
              <a:rPr lang="en-US" altLang="ja-JP" sz="1400" b="1" u="sng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sheet</a:t>
            </a:r>
            <a:endParaRPr lang="en-US" altLang="ja-JP" sz="1400" b="1" u="sng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1" name="加算 120"/>
          <p:cNvSpPr/>
          <p:nvPr/>
        </p:nvSpPr>
        <p:spPr bwMode="auto">
          <a:xfrm>
            <a:off x="5913177" y="4614629"/>
            <a:ext cx="216030" cy="220059"/>
          </a:xfrm>
          <a:prstGeom prst="mathPlus">
            <a:avLst>
              <a:gd name="adj1" fmla="val 16095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en-US" altLang="ja-JP" dirty="0" smtClean="0"/>
              <a:t>Dialog file creation(1/2)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848968" cy="158414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Dialog file creation</a:t>
            </a:r>
            <a:br>
              <a:rPr kumimoji="1" lang="en-US" altLang="ja-JP" b="1" dirty="0" smtClean="0"/>
            </a:br>
            <a:r>
              <a:rPr lang="en-US" altLang="ja-JP" sz="1600" dirty="0" smtClean="0"/>
              <a:t>Create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files </a:t>
            </a:r>
            <a:r>
              <a:rPr lang="en-US" altLang="ja-JP" sz="1600" dirty="0"/>
              <a:t>that we are going to use in this scenario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kumimoji="1" lang="en-US" altLang="ja-JP" sz="1200" dirty="0" smtClean="0">
                <a:solidFill>
                  <a:srgbClr val="FF0000"/>
                </a:solidFill>
              </a:rPr>
              <a:t>【</a:t>
            </a:r>
            <a:r>
              <a:rPr lang="en-US" altLang="ja-JP" sz="1200" dirty="0" smtClean="0">
                <a:solidFill>
                  <a:srgbClr val="FF0000"/>
                </a:solidFill>
              </a:rPr>
              <a:t>Attention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】</a:t>
            </a:r>
            <a:br>
              <a:rPr kumimoji="1" lang="en-US" altLang="ja-JP" sz="1200" dirty="0" smtClean="0">
                <a:solidFill>
                  <a:srgbClr val="FF0000"/>
                </a:solidFill>
              </a:rPr>
            </a:b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Please </a:t>
            </a:r>
            <a:r>
              <a:rPr lang="en-US" altLang="ja-JP" sz="1200" dirty="0">
                <a:solidFill>
                  <a:srgbClr val="FF0000"/>
                </a:solidFill>
              </a:rPr>
              <a:t>use "UTF-8" for the character </a:t>
            </a:r>
            <a:r>
              <a:rPr lang="en-US" altLang="ja-JP" sz="1200" dirty="0" smtClean="0">
                <a:solidFill>
                  <a:srgbClr val="FF0000"/>
                </a:solidFill>
              </a:rPr>
              <a:t>code.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658991" y="1556740"/>
            <a:ext cx="5434514" cy="5078313"/>
            <a:chOff x="3514971" y="1394753"/>
            <a:chExt cx="5434514" cy="5078313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3514971" y="1394753"/>
              <a:ext cx="5434514" cy="5078313"/>
              <a:chOff x="361534" y="2471027"/>
              <a:chExt cx="5434514" cy="507831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361534" y="2471027"/>
                <a:ext cx="5434514" cy="507831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 err="1"/>
                  <a:t>conf</a:t>
                </a:r>
                <a:r>
                  <a:rPr lang="en-US" altLang="ja-JP" sz="900" dirty="0"/>
                  <a:t>: </a:t>
                </a:r>
              </a:p>
              <a:p>
                <a:r>
                  <a:rPr lang="en-US" altLang="ja-JP" sz="900" dirty="0"/>
                  <a:t>  timeout: 10</a:t>
                </a:r>
              </a:p>
              <a:p>
                <a:endParaRPr lang="en-US" altLang="ja-JP" sz="900" dirty="0"/>
              </a:p>
              <a:p>
                <a:r>
                  <a:rPr lang="en-US" altLang="ja-JP" sz="900" dirty="0" err="1"/>
                  <a:t>exec_list</a:t>
                </a:r>
                <a:r>
                  <a:rPr lang="en-US" altLang="ja-JP" sz="900" dirty="0"/>
                  <a:t>:</a:t>
                </a:r>
              </a:p>
              <a:p>
                <a:r>
                  <a:rPr lang="en-US" altLang="ja-JP" sz="900" dirty="0"/>
                  <a:t>  - expect: 'password:'</a:t>
                </a:r>
              </a:p>
              <a:p>
                <a:r>
                  <a:rPr lang="en-US" altLang="ja-JP" sz="900" dirty="0"/>
                  <a:t>    exec: '{{ __</a:t>
                </a:r>
                <a:r>
                  <a:rPr lang="en-US" altLang="ja-JP" sz="900" dirty="0" err="1"/>
                  <a:t>loginpassword</a:t>
                </a:r>
                <a:r>
                  <a:rPr lang="en-US" altLang="ja-JP" sz="900" dirty="0"/>
                  <a:t>__ }}'</a:t>
                </a:r>
              </a:p>
              <a:p>
                <a:endParaRPr lang="en-US" altLang="ja-JP" sz="900" dirty="0"/>
              </a:p>
              <a:p>
                <a:r>
                  <a:rPr lang="en-US" altLang="ja-JP" sz="900" dirty="0"/>
                  <a:t>  - expect: '{{ __</a:t>
                </a:r>
                <a:r>
                  <a:rPr lang="en-US" altLang="ja-JP" sz="900" dirty="0" err="1"/>
                  <a:t>loginuser</a:t>
                </a:r>
                <a:r>
                  <a:rPr lang="en-US" altLang="ja-JP" sz="900" dirty="0"/>
                  <a:t>__ }}@{{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'set terminal length 0'</a:t>
                </a:r>
              </a:p>
              <a:p>
                <a:endParaRPr lang="en-US" altLang="ja-JP" sz="900" dirty="0"/>
              </a:p>
              <a:p>
                <a:r>
                  <a:rPr lang="en-US" altLang="ja-JP" sz="900" dirty="0"/>
                  <a:t>  - expect: '{{ __</a:t>
                </a:r>
                <a:r>
                  <a:rPr lang="en-US" altLang="ja-JP" sz="900" dirty="0" err="1"/>
                  <a:t>loginuser</a:t>
                </a:r>
                <a:r>
                  <a:rPr lang="en-US" altLang="ja-JP" sz="900" dirty="0"/>
                  <a:t>__ }}@{{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'configure'</a:t>
                </a:r>
              </a:p>
              <a:p>
                <a:r>
                  <a:rPr lang="en-US" altLang="ja-JP" sz="900" dirty="0"/>
                  <a:t>    </a:t>
                </a:r>
              </a:p>
              <a:p>
                <a:r>
                  <a:rPr lang="en-US" altLang="ja-JP" sz="900" dirty="0"/>
                  <a:t>  - command: 'set system syslog host {{ item.0 }} facility all level {{ </a:t>
                </a:r>
                <a:r>
                  <a:rPr lang="en-US" altLang="ja-JP" sz="900" dirty="0" err="1"/>
                  <a:t>VAR_log_severity</a:t>
                </a:r>
                <a:r>
                  <a:rPr lang="en-US" altLang="ja-JP" sz="900" dirty="0"/>
                  <a:t> }}'</a:t>
                </a:r>
              </a:p>
              <a:p>
                <a:r>
                  <a:rPr lang="en-US" altLang="ja-JP" sz="900" dirty="0"/>
                  <a:t>    prompt: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</a:t>
                </a:r>
                <a:r>
                  <a:rPr lang="en-US" altLang="ja-JP" sz="900" dirty="0" err="1"/>
                  <a:t>with_items</a:t>
                </a:r>
                <a:r>
                  <a:rPr lang="en-US" altLang="ja-JP" sz="900" dirty="0"/>
                  <a:t>: </a:t>
                </a:r>
              </a:p>
              <a:p>
                <a:r>
                  <a:rPr lang="en-US" altLang="ja-JP" sz="900" dirty="0"/>
                  <a:t>      - '{{ </a:t>
                </a:r>
                <a:r>
                  <a:rPr lang="en-US" altLang="ja-JP" sz="900" dirty="0" err="1" smtClean="0"/>
                  <a:t>VAR_syslog_server_ip</a:t>
                </a:r>
                <a:r>
                  <a:rPr lang="en-US" altLang="ja-JP" sz="900" dirty="0" smtClean="0"/>
                  <a:t> </a:t>
                </a:r>
                <a:r>
                  <a:rPr lang="en-US" altLang="ja-JP" sz="900" dirty="0"/>
                  <a:t>}}'</a:t>
                </a:r>
              </a:p>
              <a:p>
                <a:r>
                  <a:rPr lang="en-US" altLang="ja-JP" sz="900" dirty="0"/>
                  <a:t>    when: </a:t>
                </a:r>
              </a:p>
              <a:p>
                <a:r>
                  <a:rPr lang="en-US" altLang="ja-JP" sz="900" dirty="0"/>
                  <a:t>      - </a:t>
                </a:r>
                <a:r>
                  <a:rPr lang="en-US" altLang="ja-JP" sz="900" dirty="0" err="1"/>
                  <a:t>VAR_log_severity</a:t>
                </a:r>
                <a:r>
                  <a:rPr lang="en-US" altLang="ja-JP" sz="900" dirty="0"/>
                  <a:t> is define</a:t>
                </a:r>
              </a:p>
              <a:p>
                <a:endParaRPr lang="en-US" altLang="ja-JP" sz="900" dirty="0"/>
              </a:p>
              <a:p>
                <a:r>
                  <a:rPr lang="en-US" altLang="ja-JP" sz="900" dirty="0"/>
                  <a:t>  - expect: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'commit'</a:t>
                </a:r>
              </a:p>
              <a:p>
                <a:r>
                  <a:rPr lang="en-US" altLang="ja-JP" sz="900" dirty="0"/>
                  <a:t>    </a:t>
                </a:r>
              </a:p>
              <a:p>
                <a:r>
                  <a:rPr lang="en-US" altLang="ja-JP" sz="900" dirty="0"/>
                  <a:t>  - expect: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'save'</a:t>
                </a:r>
              </a:p>
              <a:p>
                <a:r>
                  <a:rPr lang="en-US" altLang="ja-JP" sz="900" dirty="0"/>
                  <a:t>    </a:t>
                </a:r>
              </a:p>
              <a:p>
                <a:r>
                  <a:rPr lang="en-US" altLang="ja-JP" sz="900" dirty="0"/>
                  <a:t>  - expect: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exec: 'exit'</a:t>
                </a:r>
              </a:p>
              <a:p>
                <a:r>
                  <a:rPr lang="en-US" altLang="ja-JP" sz="900" dirty="0"/>
                  <a:t>    </a:t>
                </a:r>
              </a:p>
              <a:p>
                <a:r>
                  <a:rPr lang="en-US" altLang="ja-JP" sz="900" dirty="0"/>
                  <a:t>  - command: 'show configuration'</a:t>
                </a:r>
              </a:p>
              <a:p>
                <a:r>
                  <a:rPr lang="en-US" altLang="ja-JP" sz="900" dirty="0"/>
                  <a:t>    prompt: '</a:t>
                </a:r>
                <a:r>
                  <a:rPr lang="en-US" altLang="ja-JP" sz="900" dirty="0" err="1"/>
                  <a:t>vyos</a:t>
                </a:r>
                <a:r>
                  <a:rPr lang="en-US" altLang="ja-JP" sz="900" dirty="0"/>
                  <a:t>@{{ __</a:t>
                </a:r>
                <a:r>
                  <a:rPr lang="en-US" altLang="ja-JP" sz="900" dirty="0" err="1"/>
                  <a:t>loginhostname</a:t>
                </a:r>
                <a:r>
                  <a:rPr lang="en-US" altLang="ja-JP" sz="900" dirty="0"/>
                  <a:t>__ }}'</a:t>
                </a:r>
              </a:p>
              <a:p>
                <a:r>
                  <a:rPr lang="en-US" altLang="ja-JP" sz="900" dirty="0"/>
                  <a:t>    </a:t>
                </a:r>
                <a:r>
                  <a:rPr lang="en-US" altLang="ja-JP" sz="900" dirty="0" err="1"/>
                  <a:t>with_items</a:t>
                </a:r>
                <a:r>
                  <a:rPr lang="en-US" altLang="ja-JP" sz="900" dirty="0"/>
                  <a:t>:</a:t>
                </a:r>
              </a:p>
              <a:p>
                <a:r>
                  <a:rPr lang="en-US" altLang="ja-JP" sz="900" dirty="0"/>
                  <a:t>      - '{{ </a:t>
                </a:r>
                <a:r>
                  <a:rPr lang="en-US" altLang="ja-JP" sz="900" dirty="0" err="1" smtClean="0"/>
                  <a:t>VAR_syslog_server_ip</a:t>
                </a:r>
                <a:r>
                  <a:rPr lang="en-US" altLang="ja-JP" sz="900" dirty="0" smtClean="0"/>
                  <a:t> </a:t>
                </a:r>
                <a:r>
                  <a:rPr lang="en-US" altLang="ja-JP" sz="900" dirty="0"/>
                  <a:t>}}'</a:t>
                </a:r>
              </a:p>
              <a:p>
                <a:r>
                  <a:rPr lang="en-US" altLang="ja-JP" sz="900" dirty="0"/>
                  <a:t>    </a:t>
                </a:r>
                <a:r>
                  <a:rPr lang="en-US" altLang="ja-JP" sz="900" dirty="0" err="1"/>
                  <a:t>failed_when</a:t>
                </a:r>
                <a:r>
                  <a:rPr lang="en-US" altLang="ja-JP" sz="900" dirty="0"/>
                  <a:t>:</a:t>
                </a:r>
              </a:p>
              <a:p>
                <a:r>
                  <a:rPr lang="en-US" altLang="ja-JP" sz="900" dirty="0"/>
                  <a:t>      - </a:t>
                </a:r>
                <a:r>
                  <a:rPr lang="en-US" altLang="ja-JP" sz="900" dirty="0" err="1"/>
                  <a:t>stdout</a:t>
                </a:r>
                <a:r>
                  <a:rPr lang="en-US" altLang="ja-JP" sz="900" dirty="0"/>
                  <a:t> match(host *{{ item.0 }})</a:t>
                </a: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2498713" y="2471027"/>
                <a:ext cx="326434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dirty="0" smtClean="0"/>
                  <a:t>File name:</a:t>
                </a:r>
                <a:r>
                  <a:rPr lang="ja-JP" altLang="en-US" sz="1200" dirty="0" smtClean="0"/>
                  <a:t> </a:t>
                </a:r>
                <a:r>
                  <a:rPr lang="en-US" altLang="ja-JP" sz="1200" dirty="0" err="1" smtClean="0"/>
                  <a:t>vyos_set_syslog_server.yml</a:t>
                </a:r>
                <a:endParaRPr lang="ja-JP" altLang="en-US" sz="1200" dirty="0"/>
              </a:p>
            </p:txBody>
          </p:sp>
        </p:grpSp>
        <p:sp>
          <p:nvSpPr>
            <p:cNvPr id="17" name="正方形/長方形 16"/>
            <p:cNvSpPr/>
            <p:nvPr/>
          </p:nvSpPr>
          <p:spPr bwMode="gray">
            <a:xfrm>
              <a:off x="3579637" y="3159998"/>
              <a:ext cx="5305182" cy="96990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</p:grpSp>
      <p:sp>
        <p:nvSpPr>
          <p:cNvPr id="18" name="線吹き出し 1 (枠付き) 17"/>
          <p:cNvSpPr/>
          <p:nvPr/>
        </p:nvSpPr>
        <p:spPr bwMode="auto">
          <a:xfrm>
            <a:off x="179512" y="3338343"/>
            <a:ext cx="3096308" cy="61269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Log server registration command to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vyos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This will use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with_items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to do iterative processing.</a:t>
            </a:r>
          </a:p>
        </p:txBody>
      </p:sp>
      <p:sp>
        <p:nvSpPr>
          <p:cNvPr id="26" name="正方形/長方形 25"/>
          <p:cNvSpPr/>
          <p:nvPr/>
        </p:nvSpPr>
        <p:spPr bwMode="gray">
          <a:xfrm>
            <a:off x="3579637" y="5501483"/>
            <a:ext cx="5305182" cy="96990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27" name="線吹き出し 1 (枠付き) 26"/>
          <p:cNvSpPr/>
          <p:nvPr/>
        </p:nvSpPr>
        <p:spPr bwMode="auto">
          <a:xfrm>
            <a:off x="179512" y="5501483"/>
            <a:ext cx="3096308" cy="96990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This will check settings.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Outputs settings information and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returns "failed“ if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specified string is missing.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Conditional judgement will be made for each iteration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by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with_items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0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 </a:t>
            </a:r>
            <a:r>
              <a:rPr lang="en-US" altLang="ja-JP" dirty="0" smtClean="0"/>
              <a:t>Dialog file creation(2/2)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Prepare the </a:t>
            </a:r>
            <a:r>
              <a:rPr lang="en-US" altLang="ja-JP" b="1" dirty="0" smtClean="0"/>
              <a:t>dialog </a:t>
            </a:r>
            <a:r>
              <a:rPr lang="en-US" altLang="ja-JP" b="1" dirty="0"/>
              <a:t>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Similarly, create file on the right</a:t>
            </a:r>
            <a:r>
              <a:rPr lang="en-US" altLang="ja-JP" sz="1600" dirty="0" smtClean="0"/>
              <a:t>.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2050" y="754619"/>
            <a:ext cx="3816530" cy="59093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conf</a:t>
            </a:r>
            <a:r>
              <a:rPr lang="en-US" altLang="ja-JP" sz="900" dirty="0"/>
              <a:t>: </a:t>
            </a:r>
          </a:p>
          <a:p>
            <a:r>
              <a:rPr lang="en-US" altLang="ja-JP" sz="900" dirty="0"/>
              <a:t>  timeout: 10</a:t>
            </a:r>
          </a:p>
          <a:p>
            <a:r>
              <a:rPr lang="en-US" altLang="ja-JP" sz="900" dirty="0"/>
              <a:t>  </a:t>
            </a:r>
          </a:p>
          <a:p>
            <a:r>
              <a:rPr lang="en-US" altLang="ja-JP" sz="900" dirty="0" err="1"/>
              <a:t>exec_list</a:t>
            </a:r>
            <a:r>
              <a:rPr lang="en-US" altLang="ja-JP" sz="900" dirty="0"/>
              <a:t>:</a:t>
            </a:r>
          </a:p>
          <a:p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- </a:t>
            </a:r>
            <a:r>
              <a:rPr lang="en-US" altLang="ja-JP" sz="900" dirty="0"/>
              <a:t>expect: 'Username:'</a:t>
            </a:r>
          </a:p>
          <a:p>
            <a:r>
              <a:rPr lang="en-US" altLang="ja-JP" sz="900" dirty="0"/>
              <a:t>    exec: '{{ __</a:t>
            </a:r>
            <a:r>
              <a:rPr lang="en-US" altLang="ja-JP" sz="900" dirty="0" err="1"/>
              <a:t>loginuser</a:t>
            </a:r>
            <a:r>
              <a:rPr lang="en-US" altLang="ja-JP" sz="900" dirty="0"/>
              <a:t>__ }}'</a:t>
            </a:r>
          </a:p>
          <a:p>
            <a:endParaRPr lang="en-US" altLang="ja-JP" sz="900" dirty="0"/>
          </a:p>
          <a:p>
            <a:r>
              <a:rPr lang="en-US" altLang="ja-JP" sz="900" dirty="0"/>
              <a:t>  - expect: 'Password:'</a:t>
            </a:r>
          </a:p>
          <a:p>
            <a:r>
              <a:rPr lang="en-US" altLang="ja-JP" sz="900" dirty="0"/>
              <a:t>    exec: '{{ __</a:t>
            </a:r>
            <a:r>
              <a:rPr lang="en-US" altLang="ja-JP" sz="900" dirty="0" err="1"/>
              <a:t>loginpassword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expect: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exec: 'enable'</a:t>
            </a:r>
          </a:p>
          <a:p>
            <a:endParaRPr lang="en-US" altLang="ja-JP" sz="900" dirty="0"/>
          </a:p>
          <a:p>
            <a:r>
              <a:rPr lang="en-US" altLang="ja-JP" sz="900" dirty="0"/>
              <a:t>  - expect: 'Password:'</a:t>
            </a:r>
          </a:p>
          <a:p>
            <a:r>
              <a:rPr lang="en-US" altLang="ja-JP" sz="900" dirty="0"/>
              <a:t>    exec: '{{ __</a:t>
            </a:r>
            <a:r>
              <a:rPr lang="en-US" altLang="ja-JP" sz="900" dirty="0" err="1"/>
              <a:t>loginpassword</a:t>
            </a:r>
            <a:r>
              <a:rPr lang="en-US" altLang="ja-JP" sz="900" dirty="0"/>
              <a:t>__ }}'</a:t>
            </a:r>
          </a:p>
          <a:p>
            <a:endParaRPr lang="en-US" altLang="ja-JP" sz="900" dirty="0"/>
          </a:p>
          <a:p>
            <a:r>
              <a:rPr lang="en-US" altLang="ja-JP" sz="900" dirty="0"/>
              <a:t>  - expect: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exec: 'terminal length 0'</a:t>
            </a:r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command: 'show logging'</a:t>
            </a:r>
          </a:p>
          <a:p>
            <a:r>
              <a:rPr lang="en-US" altLang="ja-JP" sz="900" dirty="0"/>
              <a:t>    prompt: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register: </a:t>
            </a:r>
            <a:r>
              <a:rPr lang="en-US" altLang="ja-JP" sz="900" dirty="0" err="1"/>
              <a:t>result_stdout</a:t>
            </a:r>
            <a:endParaRPr lang="en-US" altLang="ja-JP" sz="900" dirty="0"/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expect: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exec: 'configure terminal'</a:t>
            </a:r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command: 'logging host {{ item.0 }}'</a:t>
            </a:r>
          </a:p>
          <a:p>
            <a:r>
              <a:rPr lang="en-US" altLang="ja-JP" sz="900" dirty="0"/>
              <a:t>    prompt: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</a:t>
            </a:r>
            <a:r>
              <a:rPr lang="en-US" altLang="ja-JP" sz="900" dirty="0" err="1"/>
              <a:t>with_items</a:t>
            </a:r>
            <a:r>
              <a:rPr lang="en-US" altLang="ja-JP" sz="900" dirty="0"/>
              <a:t>: </a:t>
            </a:r>
          </a:p>
          <a:p>
            <a:r>
              <a:rPr lang="en-US" altLang="ja-JP" sz="900" dirty="0"/>
              <a:t>      - '{{ </a:t>
            </a:r>
            <a:r>
              <a:rPr lang="en-US" altLang="ja-JP" sz="900" dirty="0" err="1" smtClean="0"/>
              <a:t>VAR_syslog_server_ip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}}'</a:t>
            </a:r>
          </a:p>
          <a:p>
            <a:r>
              <a:rPr lang="en-US" altLang="ja-JP" sz="900" dirty="0" smtClean="0"/>
              <a:t>    </a:t>
            </a:r>
            <a:r>
              <a:rPr lang="en-US" altLang="ja-JP" sz="900" dirty="0" err="1"/>
              <a:t>exec_when</a:t>
            </a:r>
            <a:r>
              <a:rPr lang="en-US" altLang="ja-JP" sz="900" dirty="0"/>
              <a:t>: </a:t>
            </a:r>
            <a:endParaRPr lang="en-US" altLang="ja-JP" sz="900" dirty="0" smtClean="0"/>
          </a:p>
          <a:p>
            <a:r>
              <a:rPr lang="en-US" altLang="ja-JP" sz="900" dirty="0" smtClean="0"/>
              <a:t>     </a:t>
            </a:r>
            <a:r>
              <a:rPr lang="en-US" altLang="ja-JP" sz="900" dirty="0"/>
              <a:t>- </a:t>
            </a:r>
            <a:r>
              <a:rPr lang="en-US" altLang="ja-JP" sz="900" dirty="0" err="1"/>
              <a:t>result_stdout</a:t>
            </a:r>
            <a:r>
              <a:rPr lang="en-US" altLang="ja-JP" sz="900" dirty="0"/>
              <a:t> no match(Logging to {{ item.0 </a:t>
            </a:r>
            <a:r>
              <a:rPr lang="en-US" altLang="ja-JP" sz="900" dirty="0" smtClean="0"/>
              <a:t>}})</a:t>
            </a:r>
            <a:br>
              <a:rPr lang="en-US" altLang="ja-JP" sz="900" dirty="0" smtClean="0"/>
            </a:br>
            <a:endParaRPr lang="en-US" altLang="ja-JP" sz="900" dirty="0"/>
          </a:p>
          <a:p>
            <a:r>
              <a:rPr lang="en-US" altLang="ja-JP" sz="900" dirty="0"/>
              <a:t>  - command: 'logging facility {{ </a:t>
            </a:r>
            <a:r>
              <a:rPr lang="en-US" altLang="ja-JP" sz="900" dirty="0" err="1"/>
              <a:t>VAR_log_facility</a:t>
            </a:r>
            <a:r>
              <a:rPr lang="en-US" altLang="ja-JP" sz="900" dirty="0"/>
              <a:t> }}'</a:t>
            </a:r>
          </a:p>
          <a:p>
            <a:r>
              <a:rPr lang="en-US" altLang="ja-JP" sz="900" dirty="0"/>
              <a:t>    prompt: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when: </a:t>
            </a:r>
          </a:p>
          <a:p>
            <a:r>
              <a:rPr lang="en-US" altLang="ja-JP" sz="900" dirty="0"/>
              <a:t>      - </a:t>
            </a:r>
            <a:r>
              <a:rPr lang="en-US" altLang="ja-JP" sz="900" dirty="0" err="1"/>
              <a:t>VAR_log_facility</a:t>
            </a:r>
            <a:r>
              <a:rPr lang="en-US" altLang="ja-JP" sz="900" dirty="0"/>
              <a:t> is define</a:t>
            </a:r>
          </a:p>
          <a:p>
            <a:r>
              <a:rPr lang="en-US" altLang="ja-JP" sz="900" dirty="0"/>
              <a:t>    </a:t>
            </a:r>
          </a:p>
          <a:p>
            <a:r>
              <a:rPr lang="en-US" altLang="ja-JP" sz="900" dirty="0"/>
              <a:t>  - command: 'logging trap {{ </a:t>
            </a:r>
            <a:r>
              <a:rPr lang="en-US" altLang="ja-JP" sz="900" dirty="0" err="1"/>
              <a:t>VAR_log_severity</a:t>
            </a:r>
            <a:r>
              <a:rPr lang="en-US" altLang="ja-JP" sz="900" dirty="0"/>
              <a:t> }}'</a:t>
            </a:r>
          </a:p>
          <a:p>
            <a:r>
              <a:rPr lang="en-US" altLang="ja-JP" sz="900" dirty="0"/>
              <a:t>    prompt: '{{ __</a:t>
            </a:r>
            <a:r>
              <a:rPr lang="en-US" altLang="ja-JP" sz="900" dirty="0" err="1"/>
              <a:t>loginhostname</a:t>
            </a:r>
            <a:r>
              <a:rPr lang="en-US" altLang="ja-JP" sz="900" dirty="0"/>
              <a:t>__ }}'</a:t>
            </a:r>
          </a:p>
          <a:p>
            <a:r>
              <a:rPr lang="en-US" altLang="ja-JP" sz="900" dirty="0"/>
              <a:t>    when: </a:t>
            </a:r>
          </a:p>
          <a:p>
            <a:r>
              <a:rPr lang="en-US" altLang="ja-JP" sz="900" dirty="0"/>
              <a:t>      - </a:t>
            </a:r>
            <a:r>
              <a:rPr lang="en-US" altLang="ja-JP" sz="900" dirty="0" err="1"/>
              <a:t>VAR_log_severity</a:t>
            </a:r>
            <a:r>
              <a:rPr lang="en-US" altLang="ja-JP" sz="900" dirty="0"/>
              <a:t> is define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940067" y="830310"/>
            <a:ext cx="313188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/>
              <a:t>File name:</a:t>
            </a:r>
            <a:r>
              <a:rPr lang="ja-JP" altLang="en-US" sz="1200" dirty="0" smtClean="0"/>
              <a:t> </a:t>
            </a:r>
            <a:r>
              <a:rPr lang="en-US" altLang="ja-JP" sz="1200" dirty="0" err="1" smtClean="0"/>
              <a:t>ios_set_syslog_server.yml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 bwMode="gray">
          <a:xfrm>
            <a:off x="5004059" y="3381006"/>
            <a:ext cx="3608253" cy="50745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179512" y="3356990"/>
            <a:ext cx="4320478" cy="612694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Displays configurations for the log and stores the contents of the standard output in "register".</a:t>
            </a:r>
          </a:p>
        </p:txBody>
      </p:sp>
      <p:sp>
        <p:nvSpPr>
          <p:cNvPr id="10" name="正方形/長方形 9"/>
          <p:cNvSpPr/>
          <p:nvPr/>
        </p:nvSpPr>
        <p:spPr bwMode="gray">
          <a:xfrm>
            <a:off x="4994064" y="4301126"/>
            <a:ext cx="3608253" cy="94126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j-ea"/>
              <a:ea typeface="+mj-ea"/>
            </a:endParaRPr>
          </a:p>
        </p:txBody>
      </p:sp>
      <p:sp>
        <p:nvSpPr>
          <p:cNvPr id="8" name="線吹き出し 1 (枠付き) 7"/>
          <p:cNvSpPr/>
          <p:nvPr/>
        </p:nvSpPr>
        <p:spPr bwMode="auto">
          <a:xfrm>
            <a:off x="179512" y="4277110"/>
            <a:ext cx="4320478" cy="852276"/>
          </a:xfrm>
          <a:prstGeom prst="borderCallout1">
            <a:avLst>
              <a:gd name="adj1" fmla="val 11112"/>
              <a:gd name="adj2" fmla="val 98928"/>
              <a:gd name="adj3" fmla="val 10957"/>
              <a:gd name="adj4" fmla="val 11188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Log server registration command to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CiscoIOS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Will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use"with_items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to do iterative 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procesing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In "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exec_when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", the decision to execute the process is made according to the contents stored above.</a:t>
            </a:r>
          </a:p>
        </p:txBody>
      </p:sp>
    </p:spTree>
    <p:extLst>
      <p:ext uri="{BB962C8B-B14F-4D97-AF65-F5344CB8AC3E}">
        <p14:creationId xmlns:p14="http://schemas.microsoft.com/office/powerpoint/2010/main" val="38626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</a:t>
            </a:r>
            <a:r>
              <a:rPr lang="en-US" altLang="ja-JP" sz="1600" dirty="0"/>
              <a:t>follows.(The same as Chapter 2 </a:t>
            </a:r>
            <a:r>
              <a:rPr lang="en-US" altLang="ja-JP" sz="1600" dirty="0" smtClean="0"/>
              <a:t>Ansible-Legacy </a:t>
            </a:r>
            <a:r>
              <a:rPr lang="en-US" altLang="ja-JP" sz="1600" dirty="0"/>
              <a:t>Role)</a:t>
            </a:r>
            <a:br>
              <a:rPr lang="en-US" altLang="ja-JP" sz="1600" dirty="0"/>
            </a:br>
            <a:r>
              <a:rPr lang="en-US" altLang="ja-JP" sz="1600" dirty="0"/>
              <a:t>Please prepare a server in addition to the ITA Host server. The additional server will be target for </a:t>
            </a:r>
            <a:r>
              <a:rPr lang="en-US" altLang="ja-JP" sz="1600" dirty="0" smtClean="0"/>
              <a:t>operation.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1.9.0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2.11.2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1.1 Work environment and Scenario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60" y="4341682"/>
            <a:ext cx="504070" cy="8598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411700" y="3714950"/>
            <a:ext cx="4680650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7" y="4447580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84376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ITA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1.9.0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8380" y="5302433"/>
            <a:ext cx="1662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CentOS 7</a:t>
            </a:r>
            <a:b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31925" y="5484925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Host Server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" name="カギ線コネクタ 122"/>
          <p:cNvCxnSpPr>
            <a:stCxn id="12" idx="3"/>
            <a:endCxn id="8" idx="1"/>
          </p:cNvCxnSpPr>
          <p:nvPr/>
        </p:nvCxnSpPr>
        <p:spPr bwMode="auto">
          <a:xfrm flipV="1">
            <a:off x="6804310" y="4771624"/>
            <a:ext cx="10801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364110" y="455379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latin typeface="+mn-ea"/>
              </a:rPr>
              <a:t>Ansible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en-US" altLang="ja-JP" sz="1200" dirty="0" smtClean="0">
                <a:latin typeface="+mn-ea"/>
              </a:rPr>
              <a:t>2.11.2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76361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58199" y="6040412"/>
            <a:ext cx="91316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" dirty="0" smtClean="0"/>
              <a:t>※1 </a:t>
            </a:r>
            <a:r>
              <a:rPr lang="en-US" altLang="ja-JP" sz="1150" dirty="0"/>
              <a:t>In this scenario, CentOS7 will be used for the host server, but ITA can be installed on any RHEL7 and </a:t>
            </a:r>
            <a:r>
              <a:rPr lang="en-US" altLang="ja-JP" sz="1150" dirty="0" smtClean="0"/>
              <a:t>RHEL8 type </a:t>
            </a:r>
            <a:r>
              <a:rPr lang="en-US" altLang="ja-JP" sz="1150" dirty="0"/>
              <a:t>OS</a:t>
            </a:r>
            <a:r>
              <a:rPr lang="en-US" altLang="ja-JP" sz="1150" dirty="0" smtClean="0"/>
              <a:t>.</a:t>
            </a:r>
            <a:br>
              <a:rPr lang="en-US" altLang="ja-JP" sz="1150" dirty="0" smtClean="0"/>
            </a:br>
            <a:r>
              <a:rPr lang="en-US" altLang="ja-JP" sz="1150" dirty="0" smtClean="0"/>
              <a:t>※2 Any OS compatible with Ansible can be used.</a:t>
            </a:r>
            <a:endParaRPr kumimoji="1" lang="ja-JP" altLang="en-US" sz="1150" dirty="0"/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4283960" y="4771625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 </a:t>
            </a:r>
            <a:r>
              <a:rPr lang="en-US" altLang="ja-JP" dirty="0" smtClean="0"/>
              <a:t>OS type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3024348"/>
          </a:xfrm>
        </p:spPr>
        <p:txBody>
          <a:bodyPr/>
          <a:lstStyle/>
          <a:p>
            <a:r>
              <a:rPr lang="en-US" altLang="ja-JP" b="1" dirty="0" smtClean="0"/>
              <a:t>Create “OS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type”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Pioneer can choose the code to be dropped depending on the OS of the target </a:t>
            </a:r>
            <a:r>
              <a:rPr lang="en-US" altLang="ja-JP" sz="1600" dirty="0" smtClean="0"/>
              <a:t>host.</a:t>
            </a:r>
            <a:br>
              <a:rPr lang="en-US" altLang="ja-JP" sz="1600" dirty="0" smtClean="0"/>
            </a:br>
            <a:r>
              <a:rPr lang="en-US" altLang="ja-JP" sz="1600" dirty="0"/>
              <a:t>First, register "OS type" to ITA.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/>
              <a:t>Ansible</a:t>
            </a:r>
            <a:r>
              <a:rPr lang="en-US" altLang="ja-JP" sz="1600" b="1" dirty="0"/>
              <a:t>-Pioneer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OS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type master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5" y="3116547"/>
            <a:ext cx="5763429" cy="211270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1043509" y="3501010"/>
            <a:ext cx="4917537" cy="10801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角丸四角形 12"/>
          <p:cNvSpPr/>
          <p:nvPr/>
        </p:nvSpPr>
        <p:spPr bwMode="auto">
          <a:xfrm>
            <a:off x="4067930" y="4862642"/>
            <a:ext cx="4104570" cy="127825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円形吹き出し 15"/>
          <p:cNvSpPr/>
          <p:nvPr/>
        </p:nvSpPr>
        <p:spPr bwMode="auto">
          <a:xfrm>
            <a:off x="3908546" y="4726029"/>
            <a:ext cx="301542" cy="312200"/>
          </a:xfrm>
          <a:prstGeom prst="wedgeEllipseCallout">
            <a:avLst>
              <a:gd name="adj1" fmla="val -63600"/>
              <a:gd name="adj2" fmla="val -64645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19551"/>
              </p:ext>
            </p:extLst>
          </p:nvPr>
        </p:nvGraphicFramePr>
        <p:xfrm>
          <a:off x="4183688" y="5038229"/>
          <a:ext cx="387305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6527">
                  <a:extLst>
                    <a:ext uri="{9D8B030D-6E8A-4147-A177-3AD203B41FA5}">
                      <a16:colId xmlns:a16="http://schemas.microsoft.com/office/drawing/2014/main" val="1343412655"/>
                    </a:ext>
                  </a:extLst>
                </a:gridCol>
                <a:gridCol w="1936527">
                  <a:extLst>
                    <a:ext uri="{9D8B030D-6E8A-4147-A177-3AD203B41FA5}">
                      <a16:colId xmlns:a16="http://schemas.microsoft.com/office/drawing/2014/main" val="2477375548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OS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type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Device</a:t>
                      </a:r>
                      <a:r>
                        <a:rPr kumimoji="1" lang="en-US" altLang="ja-JP" sz="1400" baseline="0" dirty="0" smtClean="0"/>
                        <a:t> type</a:t>
                      </a:r>
                      <a:r>
                        <a:rPr kumimoji="1" lang="en-US" altLang="ja-JP" sz="1400" dirty="0" smtClean="0"/>
                        <a:t>/NW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6319087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vyos_RT</a:t>
                      </a:r>
                      <a:endParaRPr kumimoji="1" lang="ja-JP" altLang="en-US" sz="140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837410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Cisco_L3SW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86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kumimoji="1" lang="en-US" altLang="ja-JP" dirty="0" smtClean="0"/>
              <a:t>3.4 Movement configuration(1/4)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Movement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err="1"/>
              <a:t>Movement</a:t>
            </a:r>
            <a:r>
              <a:rPr lang="en-US" altLang="ja-JP" sz="1600" dirty="0"/>
              <a:t> is the smallest unit of operation in </a:t>
            </a:r>
            <a:r>
              <a:rPr lang="en-US" altLang="ja-JP" sz="1600" dirty="0" smtClean="0"/>
              <a:t>ITA. </a:t>
            </a:r>
            <a:br>
              <a:rPr lang="en-US" altLang="ja-JP" sz="1600" dirty="0" smtClean="0"/>
            </a:br>
            <a:r>
              <a:rPr lang="en-US" altLang="ja-JP" sz="1600" dirty="0"/>
              <a:t>Create a Movement and link it to the </a:t>
            </a:r>
            <a:r>
              <a:rPr lang="en-US" altLang="ja-JP" sz="1600" dirty="0">
                <a:solidFill>
                  <a:srgbClr val="FF0000"/>
                </a:solidFill>
              </a:rPr>
              <a:t>dialog type</a:t>
            </a:r>
            <a:r>
              <a:rPr lang="en-US" altLang="ja-JP" sz="1600" dirty="0" smtClean="0">
                <a:solidFill>
                  <a:srgbClr val="FF0000"/>
                </a:solidFill>
              </a:rPr>
              <a:t>.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780910"/>
            <a:ext cx="8098315" cy="2441231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1115520" y="3248894"/>
            <a:ext cx="1080150" cy="10442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220406" y="3479412"/>
            <a:ext cx="1567623" cy="81370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139941" y="4692756"/>
            <a:ext cx="4680650" cy="122788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92663"/>
              </p:ext>
            </p:extLst>
          </p:nvPr>
        </p:nvGraphicFramePr>
        <p:xfrm>
          <a:off x="4247956" y="4840437"/>
          <a:ext cx="4464620" cy="9972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8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44834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398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9552216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Log</a:t>
                      </a:r>
                      <a:r>
                        <a:rPr kumimoji="1" lang="en-US" altLang="ja-JP" sz="1400" baseline="0" dirty="0" smtClean="0"/>
                        <a:t> server configuration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1758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 format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4004217" y="4536656"/>
            <a:ext cx="301542" cy="312200"/>
          </a:xfrm>
          <a:prstGeom prst="wedgeEllipseCallout">
            <a:avLst>
              <a:gd name="adj1" fmla="val -50535"/>
              <a:gd name="adj2" fmla="val -71991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1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959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3.4 Movement configuration(2/4)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dialog type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Next, create "Dialog type".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‐Pioneer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Dialog type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342900" indent="-342900">
              <a:buFont typeface="+mj-ea"/>
              <a:buAutoNum type="circleNumDbPlain"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342900" indent="-342900">
              <a:buFont typeface="+mj-ea"/>
              <a:buAutoNum type="circleNumDbPlain"/>
            </a:pPr>
            <a:endParaRPr lang="en-US" altLang="ja-JP" sz="1800" dirty="0" smtClean="0"/>
          </a:p>
          <a:p>
            <a:pPr marL="342900" indent="-3429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852920"/>
            <a:ext cx="4686954" cy="277216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1187530" y="3461252"/>
            <a:ext cx="1296180" cy="11919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6520" y="5433051"/>
            <a:ext cx="4839550" cy="97456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03032"/>
              </p:ext>
            </p:extLst>
          </p:nvPr>
        </p:nvGraphicFramePr>
        <p:xfrm>
          <a:off x="398633" y="5659927"/>
          <a:ext cx="453650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4592">
                  <a:extLst>
                    <a:ext uri="{9D8B030D-6E8A-4147-A177-3AD203B41FA5}">
                      <a16:colId xmlns:a16="http://schemas.microsoft.com/office/drawing/2014/main" val="2294670462"/>
                    </a:ext>
                  </a:extLst>
                </a:gridCol>
                <a:gridCol w="2721916">
                  <a:extLst>
                    <a:ext uri="{9D8B030D-6E8A-4147-A177-3AD203B41FA5}">
                      <a16:colId xmlns:a16="http://schemas.microsoft.com/office/drawing/2014/main" val="1655282795"/>
                    </a:ext>
                  </a:extLst>
                </a:gridCol>
              </a:tblGrid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9899577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</a:t>
                      </a:r>
                      <a:r>
                        <a:rPr kumimoji="1" lang="en-US" altLang="ja-JP" sz="1400" baseline="0" dirty="0" smtClean="0"/>
                        <a:t> type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900089"/>
                  </a:ext>
                </a:extLst>
              </a:tr>
            </a:tbl>
          </a:graphicData>
        </a:graphic>
      </p:graphicFrame>
      <p:sp>
        <p:nvSpPr>
          <p:cNvPr id="8" name="円形吹き出し 9"/>
          <p:cNvSpPr/>
          <p:nvPr/>
        </p:nvSpPr>
        <p:spPr bwMode="auto">
          <a:xfrm>
            <a:off x="179512" y="5209642"/>
            <a:ext cx="301542" cy="312200"/>
          </a:xfrm>
          <a:prstGeom prst="wedgeEllipseCallout">
            <a:avLst>
              <a:gd name="adj1" fmla="val 227252"/>
              <a:gd name="adj2" fmla="val -172672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6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Movement configuration(3/4)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Dialog </a:t>
            </a:r>
            <a:r>
              <a:rPr lang="en-US" altLang="ja-JP" b="1" dirty="0" smtClean="0"/>
              <a:t>files</a:t>
            </a:r>
            <a:br>
              <a:rPr lang="en-US" altLang="ja-JP" b="1" dirty="0" smtClean="0"/>
            </a:br>
            <a:r>
              <a:rPr lang="en-US" altLang="ja-JP" sz="1600" dirty="0"/>
              <a:t>When you're done preparing, register the Dialog file.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We will link all the Dialog types and the OS Types we've created up until this </a:t>
            </a:r>
            <a:r>
              <a:rPr lang="en-US" altLang="ja-JP" sz="1600" dirty="0" smtClean="0"/>
              <a:t>point.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Ansible-Pioneer &gt; Dialog files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Choose a Dialog file from "Browse" and click "Upload in </a:t>
            </a:r>
            <a:r>
              <a:rPr lang="en-US" altLang="ja-JP" sz="1600" dirty="0" smtClean="0"/>
              <a:t>advance".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Select the following for the other items and click "Register".</a:t>
            </a:r>
            <a:endParaRPr lang="en-US" altLang="ja-JP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4980"/>
            <a:ext cx="5715000" cy="18002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971500" y="3716960"/>
            <a:ext cx="4608639" cy="11522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267680" y="5085230"/>
            <a:ext cx="6695833" cy="1456846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51318"/>
              </p:ext>
            </p:extLst>
          </p:nvPr>
        </p:nvGraphicFramePr>
        <p:xfrm>
          <a:off x="2375947" y="5155782"/>
          <a:ext cx="6479298" cy="13418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6639">
                  <a:extLst>
                    <a:ext uri="{9D8B030D-6E8A-4147-A177-3AD203B41FA5}">
                      <a16:colId xmlns:a16="http://schemas.microsoft.com/office/drawing/2014/main" val="1554538419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3873305073"/>
                    </a:ext>
                  </a:extLst>
                </a:gridCol>
                <a:gridCol w="3096429">
                  <a:extLst>
                    <a:ext uri="{9D8B030D-6E8A-4147-A177-3AD203B41FA5}">
                      <a16:colId xmlns:a16="http://schemas.microsoft.com/office/drawing/2014/main" val="242535702"/>
                    </a:ext>
                  </a:extLst>
                </a:gridCol>
              </a:tblGrid>
              <a:tr h="30553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type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OS type</a:t>
                      </a:r>
                      <a:endParaRPr kumimoji="1" lang="ja-JP" altLang="en-US" sz="14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files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1371343"/>
                  </a:ext>
                </a:extLst>
              </a:tr>
              <a:tr h="49520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vyos_RT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 smtClean="0"/>
                        <a:t>vyos_set_syslog_server.yml</a:t>
                      </a:r>
                      <a:endParaRPr lang="ja-JP" altLang="en-US" sz="14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7066748"/>
                  </a:ext>
                </a:extLst>
              </a:tr>
              <a:tr h="49520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Cisco_L3SW</a:t>
                      </a:r>
                      <a:endParaRPr kumimoji="1" lang="ja-JP" altLang="en-US" sz="14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 smtClean="0"/>
                        <a:t>ios_set_syslog_server.yml</a:t>
                      </a:r>
                      <a:endParaRPr lang="ja-JP" altLang="en-US" sz="14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667469"/>
                  </a:ext>
                </a:extLst>
              </a:tr>
            </a:tbl>
          </a:graphicData>
        </a:graphic>
      </p:graphicFrame>
      <p:sp>
        <p:nvSpPr>
          <p:cNvPr id="9" name="円形吹き出し 9"/>
          <p:cNvSpPr/>
          <p:nvPr/>
        </p:nvSpPr>
        <p:spPr bwMode="auto">
          <a:xfrm>
            <a:off x="2073430" y="4966612"/>
            <a:ext cx="301542" cy="312200"/>
          </a:xfrm>
          <a:prstGeom prst="wedgeEllipseCallout">
            <a:avLst>
              <a:gd name="adj1" fmla="val -67985"/>
              <a:gd name="adj2" fmla="val -85232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9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Movement configuration(4/4)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the Dialog type to Movement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Link movement and Dialog type</a:t>
            </a:r>
            <a:r>
              <a:rPr lang="en-US" altLang="ja-JP" sz="1600" dirty="0" smtClean="0"/>
              <a:t>.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Ansible-Pioneer &gt; 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dialogue type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7" y="2880228"/>
            <a:ext cx="4934639" cy="2181529"/>
          </a:xfrm>
          <a:prstGeom prst="rect">
            <a:avLst/>
          </a:prstGeom>
        </p:spPr>
      </p:pic>
      <p:sp>
        <p:nvSpPr>
          <p:cNvPr id="7" name="角丸四角形 18"/>
          <p:cNvSpPr/>
          <p:nvPr/>
        </p:nvSpPr>
        <p:spPr bwMode="auto">
          <a:xfrm>
            <a:off x="4440289" y="4553830"/>
            <a:ext cx="4464619" cy="185881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16493"/>
              </p:ext>
            </p:extLst>
          </p:nvPr>
        </p:nvGraphicFramePr>
        <p:xfrm>
          <a:off x="4692323" y="4823827"/>
          <a:ext cx="3960550" cy="1330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281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48773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1440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1486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Log server configuration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0763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Dialog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syslog server specification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Include order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81923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1619590" y="3367833"/>
            <a:ext cx="3516851" cy="9598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円形吹き出し 21"/>
          <p:cNvSpPr/>
          <p:nvPr/>
        </p:nvSpPr>
        <p:spPr bwMode="auto">
          <a:xfrm>
            <a:off x="4333672" y="4441192"/>
            <a:ext cx="301542" cy="312200"/>
          </a:xfrm>
          <a:prstGeom prst="wedgeEllipseCallout">
            <a:avLst>
              <a:gd name="adj1" fmla="val -67985"/>
              <a:gd name="adj2" fmla="val -85232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3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.5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/>
              <a:t> </a:t>
            </a:r>
            <a:r>
              <a:rPr lang="en-US" altLang="ja-JP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new operation</a:t>
            </a:r>
            <a:br>
              <a:rPr lang="en-US" altLang="ja-JP" b="1" dirty="0" smtClean="0"/>
            </a:br>
            <a:r>
              <a:rPr lang="en-US" altLang="ja-JP" sz="1600" dirty="0"/>
              <a:t>Create </a:t>
            </a:r>
            <a:r>
              <a:rPr lang="en-US" altLang="ja-JP" sz="1600" dirty="0" smtClean="0"/>
              <a:t>operation. Link </a:t>
            </a:r>
            <a:r>
              <a:rPr lang="en-US" altLang="ja-JP" sz="1600" dirty="0"/>
              <a:t>Movement and Host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 </a:t>
            </a:r>
            <a:r>
              <a:rPr kumimoji="1" lang="en-US" altLang="ja-JP" sz="1600" b="1" dirty="0" smtClean="0"/>
              <a:t>: Basic Console 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6320441"/>
            <a:ext cx="7992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"Scheduled date for execution" is just an item for management. It will not be executed automatically.</a:t>
            </a:r>
            <a:endParaRPr kumimoji="1" lang="ja-JP" altLang="en-US" sz="12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780910"/>
            <a:ext cx="7097301" cy="186690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043510" y="3200400"/>
            <a:ext cx="3818708" cy="8766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283960" y="4496580"/>
            <a:ext cx="4679553" cy="146497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151"/>
              </p:ext>
            </p:extLst>
          </p:nvPr>
        </p:nvGraphicFramePr>
        <p:xfrm>
          <a:off x="4571513" y="4623156"/>
          <a:ext cx="4176458" cy="11696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1555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284903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1925736"/>
                  </a:ext>
                </a:extLst>
              </a:tr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Pioneer_Practice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2572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date for execution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</a:t>
                      </a:r>
                      <a:r>
                        <a:rPr kumimoji="1" lang="en-US" altLang="ja-JP" sz="1400" baseline="0" dirty="0" smtClean="0"/>
                        <a:t> a</a:t>
                      </a:r>
                      <a:r>
                        <a:rPr kumimoji="1" lang="en-US" altLang="ja-JP" sz="1400" dirty="0" smtClean="0"/>
                        <a:t>rbitrary value)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4133189" y="4330602"/>
            <a:ext cx="301542" cy="312200"/>
          </a:xfrm>
          <a:prstGeom prst="wedgeEllipseCallout">
            <a:avLst>
              <a:gd name="adj1" fmla="val -67985"/>
              <a:gd name="adj2" fmla="val -85232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9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 Register to device list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NW device to the device list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Register this work target from the device list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Please note that, different from Legacy mode and Legacy-Role mode, </a:t>
            </a:r>
            <a:r>
              <a:rPr lang="en-US" altLang="ja-JP" sz="1600" dirty="0">
                <a:solidFill>
                  <a:srgbClr val="FF0000"/>
                </a:solidFill>
              </a:rPr>
              <a:t>you will need to fill </a:t>
            </a:r>
            <a:r>
              <a:rPr lang="en-US" altLang="ja-JP" sz="1600" dirty="0" smtClean="0">
                <a:solidFill>
                  <a:srgbClr val="FF0000"/>
                </a:solidFill>
              </a:rPr>
              <a:t>in "Pioneer Usage Information".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ja-JP" sz="1600" dirty="0" smtClean="0"/>
              <a:t>Menu</a:t>
            </a:r>
            <a:r>
              <a:rPr lang="fr-FR" altLang="ja-JP" sz="1600" b="1" dirty="0" smtClean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the </a:t>
            </a:r>
            <a:r>
              <a:rPr lang="en-US" altLang="ja-JP" sz="1600" dirty="0"/>
              <a:t>following information for each item and click "Register". 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r="26264"/>
          <a:stretch/>
        </p:blipFill>
        <p:spPr>
          <a:xfrm>
            <a:off x="179512" y="2852920"/>
            <a:ext cx="5256608" cy="200125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1043510" y="3195305"/>
            <a:ext cx="1627085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731908" y="3162346"/>
            <a:ext cx="1704212" cy="7664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20" y="2852920"/>
            <a:ext cx="3527393" cy="1134495"/>
          </a:xfrm>
          <a:prstGeom prst="rect">
            <a:avLst/>
          </a:prstGeom>
        </p:spPr>
      </p:pic>
      <p:sp>
        <p:nvSpPr>
          <p:cNvPr id="18" name="角丸四角形 126"/>
          <p:cNvSpPr/>
          <p:nvPr/>
        </p:nvSpPr>
        <p:spPr bwMode="auto">
          <a:xfrm>
            <a:off x="2802833" y="4078332"/>
            <a:ext cx="3929467" cy="2667480"/>
          </a:xfrm>
          <a:prstGeom prst="roundRect">
            <a:avLst>
              <a:gd name="adj" fmla="val 1310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435145" y="3145544"/>
            <a:ext cx="649065" cy="8000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668430" y="3145544"/>
            <a:ext cx="1295083" cy="8000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28"/>
          <p:cNvSpPr/>
          <p:nvPr/>
        </p:nvSpPr>
        <p:spPr bwMode="auto">
          <a:xfrm>
            <a:off x="2651087" y="3918559"/>
            <a:ext cx="301542" cy="312200"/>
          </a:xfrm>
          <a:prstGeom prst="wedgeEllipseCallout">
            <a:avLst>
              <a:gd name="adj1" fmla="val -124107"/>
              <a:gd name="adj2" fmla="val -77945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75406"/>
              </p:ext>
            </p:extLst>
          </p:nvPr>
        </p:nvGraphicFramePr>
        <p:xfrm>
          <a:off x="2903713" y="4105403"/>
          <a:ext cx="3773665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9257">
                  <a:extLst>
                    <a:ext uri="{9D8B030D-6E8A-4147-A177-3AD203B41FA5}">
                      <a16:colId xmlns:a16="http://schemas.microsoft.com/office/drawing/2014/main" val="1389200949"/>
                    </a:ext>
                  </a:extLst>
                </a:gridCol>
                <a:gridCol w="1494408">
                  <a:extLst>
                    <a:ext uri="{9D8B030D-6E8A-4147-A177-3AD203B41FA5}">
                      <a16:colId xmlns:a16="http://schemas.microsoft.com/office/drawing/2014/main" val="1624193095"/>
                    </a:ext>
                  </a:extLst>
                </a:gridCol>
              </a:tblGrid>
              <a:tr h="240051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Vyos</a:t>
                      </a:r>
                      <a:r>
                        <a:rPr kumimoji="1" lang="en-US" altLang="ja-JP" sz="1000" dirty="0" smtClean="0"/>
                        <a:t> Virtual router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29902"/>
                  </a:ext>
                </a:extLst>
              </a:tr>
              <a:tr h="21636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HW device type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NW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5974"/>
                  </a:ext>
                </a:extLst>
              </a:tr>
              <a:tr h="21636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(Free value</a:t>
                      </a:r>
                      <a:r>
                        <a:rPr kumimoji="1" lang="ja-JP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）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46113"/>
                  </a:ext>
                </a:extLst>
              </a:tr>
              <a:tr h="21636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IP</a:t>
                      </a:r>
                      <a:r>
                        <a:rPr kumimoji="1" lang="ja-JP" altLang="en-US" sz="1000" dirty="0" smtClean="0"/>
                        <a:t> </a:t>
                      </a:r>
                      <a:r>
                        <a:rPr kumimoji="1" lang="en-US" altLang="ja-JP" sz="1000" dirty="0" smtClean="0"/>
                        <a:t>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(Free value</a:t>
                      </a:r>
                      <a:r>
                        <a:rPr kumimoji="1" lang="ja-JP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）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3216"/>
                  </a:ext>
                </a:extLst>
              </a:tr>
              <a:tr h="21636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user</a:t>
                      </a:r>
                      <a:r>
                        <a:rPr kumimoji="1" lang="en-US" altLang="ja-JP" sz="1000" baseline="0" dirty="0" smtClean="0"/>
                        <a:t> 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(Free value</a:t>
                      </a:r>
                      <a:r>
                        <a:rPr kumimoji="1" lang="ja-JP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）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1096"/>
                  </a:ext>
                </a:extLst>
              </a:tr>
              <a:tr h="21636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●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47412"/>
                  </a:ext>
                </a:extLst>
              </a:tr>
              <a:tr h="216367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(Free value</a:t>
                      </a:r>
                      <a:r>
                        <a:rPr kumimoji="1" lang="ja-JP" altLang="en-US" sz="1000" dirty="0" smtClean="0"/>
                        <a:t>）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35803"/>
                  </a:ext>
                </a:extLst>
              </a:tr>
              <a:tr h="351596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Authentication method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 authentication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52364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Pioneer user information/Protocol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ssh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90719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Pioneer user information/OS type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vyos_RT</a:t>
                      </a:r>
                      <a:endParaRPr kumimoji="1" lang="en-US" altLang="ja-JP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8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 Register to device list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NW device to the device list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Register this work target from the device list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fr-FR" altLang="ja-JP" sz="1600" dirty="0" smtClean="0"/>
              <a:t>Menu</a:t>
            </a:r>
            <a:r>
              <a:rPr lang="fr-FR" altLang="ja-JP" sz="1600" b="1" dirty="0" smtClean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the </a:t>
            </a:r>
            <a:r>
              <a:rPr lang="en-US" altLang="ja-JP" sz="1600" dirty="0"/>
              <a:t>following information for each item and click "Register". 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r="26264"/>
          <a:stretch/>
        </p:blipFill>
        <p:spPr>
          <a:xfrm>
            <a:off x="179512" y="2852920"/>
            <a:ext cx="5256608" cy="200125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1043510" y="3195305"/>
            <a:ext cx="1627085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731908" y="3162346"/>
            <a:ext cx="1704212" cy="7664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20" y="2852920"/>
            <a:ext cx="3527393" cy="1134495"/>
          </a:xfrm>
          <a:prstGeom prst="rect">
            <a:avLst/>
          </a:prstGeom>
        </p:spPr>
      </p:pic>
      <p:sp>
        <p:nvSpPr>
          <p:cNvPr id="18" name="角丸四角形 126"/>
          <p:cNvSpPr/>
          <p:nvPr/>
        </p:nvSpPr>
        <p:spPr bwMode="auto">
          <a:xfrm>
            <a:off x="2802833" y="3918560"/>
            <a:ext cx="4433537" cy="2571088"/>
          </a:xfrm>
          <a:prstGeom prst="roundRect">
            <a:avLst>
              <a:gd name="adj" fmla="val 1310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668430" y="3145544"/>
            <a:ext cx="1295083" cy="8000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28"/>
          <p:cNvSpPr/>
          <p:nvPr/>
        </p:nvSpPr>
        <p:spPr bwMode="auto">
          <a:xfrm>
            <a:off x="2564279" y="3918558"/>
            <a:ext cx="301542" cy="312200"/>
          </a:xfrm>
          <a:prstGeom prst="wedgeEllipseCallout">
            <a:avLst>
              <a:gd name="adj1" fmla="val -124107"/>
              <a:gd name="adj2" fmla="val -77945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87799"/>
              </p:ext>
            </p:extLst>
          </p:nvPr>
        </p:nvGraphicFramePr>
        <p:xfrm>
          <a:off x="2866796" y="3955018"/>
          <a:ext cx="4297564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344">
                  <a:extLst>
                    <a:ext uri="{9D8B030D-6E8A-4147-A177-3AD203B41FA5}">
                      <a16:colId xmlns:a16="http://schemas.microsoft.com/office/drawing/2014/main" val="3306127755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3685539293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Cisco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9196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NW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995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5526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address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(Free value)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4073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baseline="0" dirty="0" err="1" smtClean="0"/>
                        <a:t>user</a:t>
                      </a:r>
                      <a:r>
                        <a:rPr kumimoji="1" lang="en-US" altLang="ja-JP" sz="1200" dirty="0" err="1" smtClean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(Free value)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7034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2737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0216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Pioneer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user information/Protocol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telnet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7967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Pioneer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user information/OS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Cisco_L3SW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76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0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 bwMode="auto">
          <a:xfrm>
            <a:off x="2859629" y="3403506"/>
            <a:ext cx="5971642" cy="194427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Input the following information.(Next item)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７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Parameter sheet creation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640"/>
            <a:ext cx="8784976" cy="5616476"/>
          </a:xfrm>
        </p:spPr>
        <p:txBody>
          <a:bodyPr/>
          <a:lstStyle/>
          <a:p>
            <a:r>
              <a:rPr kumimoji="1" lang="en-US" altLang="ja-JP" b="1" dirty="0" smtClean="0"/>
              <a:t>Create menu</a:t>
            </a:r>
          </a:p>
          <a:p>
            <a:pPr marL="0" indent="0">
              <a:buNone/>
            </a:pPr>
            <a:r>
              <a:rPr kumimoji="1" lang="ja-JP" altLang="en-US" sz="1800" dirty="0" smtClean="0"/>
              <a:t>　</a:t>
            </a:r>
            <a:r>
              <a:rPr lang="en-US" altLang="ja-JP" sz="1600" dirty="0" smtClean="0"/>
              <a:t>Create parameter sheet.</a:t>
            </a:r>
            <a:br>
              <a:rPr lang="en-US" altLang="ja-JP" sz="1600" dirty="0" smtClean="0"/>
            </a:br>
            <a:r>
              <a:rPr lang="ja-JP" altLang="en-US" sz="1600" dirty="0" smtClean="0"/>
              <a:t>　</a:t>
            </a:r>
            <a:r>
              <a:rPr lang="en-US" altLang="ja-JP" sz="1600" dirty="0"/>
              <a:t>create and manage parameters to apply to the target host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</a:t>
            </a:r>
            <a:r>
              <a:rPr lang="it-IT" altLang="ja-JP" sz="1600" b="1" dirty="0" smtClean="0"/>
              <a:t>: Create menu  &gt; Create/Define menu</a:t>
            </a:r>
            <a:endParaRPr lang="en-US" altLang="ja-JP" sz="1600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00612"/>
              </p:ext>
            </p:extLst>
          </p:nvPr>
        </p:nvGraphicFramePr>
        <p:xfrm>
          <a:off x="2942053" y="3841948"/>
          <a:ext cx="5806793" cy="1219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529326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277467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 contents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9749445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 name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Pioneer practice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 target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 order</a:t>
                      </a:r>
                      <a:endParaRPr kumimoji="1" lang="ja-JP" altLang="en-US" sz="14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8" y="2182635"/>
            <a:ext cx="2655361" cy="4386013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99397" y="2636890"/>
            <a:ext cx="2619608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2765898" y="3284980"/>
            <a:ext cx="301542" cy="312200"/>
          </a:xfrm>
          <a:prstGeom prst="wedgeEllipseCallout">
            <a:avLst>
              <a:gd name="adj1" fmla="val -97839"/>
              <a:gd name="adj2" fmla="val -8289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0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2061869"/>
            <a:ext cx="7286328" cy="27912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28" y="4602553"/>
            <a:ext cx="3095625" cy="19907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 Parameter sheet creation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Define the item name of the parameters sheet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 smtClean="0"/>
              <a:t>Menu </a:t>
            </a:r>
            <a:r>
              <a:rPr lang="en-US" altLang="ja-JP" sz="1600" b="1" dirty="0" smtClean="0"/>
              <a:t>: </a:t>
            </a:r>
            <a:r>
              <a:rPr lang="it-IT" altLang="ja-JP" sz="1600" b="1" dirty="0"/>
              <a:t>Create menu  &gt; Create/Define menu</a:t>
            </a:r>
            <a:endParaRPr lang="en-US" altLang="ja-JP" sz="1600" b="1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Define the item name of the parameters sheet</a:t>
            </a:r>
            <a:r>
              <a:rPr lang="ja-JP" altLang="en-US" b="1" kern="0" dirty="0" smtClean="0"/>
              <a:t/>
            </a:r>
            <a:br>
              <a:rPr lang="ja-JP" altLang="en-US" b="1" kern="0" dirty="0" smtClean="0"/>
            </a:br>
            <a:r>
              <a:rPr lang="en-US" altLang="ja-JP" sz="1600" kern="0" dirty="0" smtClean="0"/>
              <a:t>Continuing from the previous section, define the items on the sheet.</a:t>
            </a:r>
            <a:r>
              <a:rPr lang="ja-JP" altLang="en-US" sz="1600" kern="0" dirty="0" smtClean="0"/>
              <a:t/>
            </a:r>
            <a:br>
              <a:rPr lang="ja-JP" altLang="en-US" sz="1600" kern="0" dirty="0" smtClean="0"/>
            </a:br>
            <a:endParaRPr lang="ja-JP" altLang="en-US" sz="1600" kern="0" dirty="0" smtClean="0"/>
          </a:p>
        </p:txBody>
      </p:sp>
      <p:sp>
        <p:nvSpPr>
          <p:cNvPr id="25" name="角丸四角形 24"/>
          <p:cNvSpPr/>
          <p:nvPr/>
        </p:nvSpPr>
        <p:spPr bwMode="auto">
          <a:xfrm>
            <a:off x="179390" y="2060810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958354" y="2016391"/>
            <a:ext cx="2533495" cy="333792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“item” to add a new item.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693295" y="2037983"/>
            <a:ext cx="301542" cy="312200"/>
          </a:xfrm>
          <a:prstGeom prst="wedgeEllipseCallout">
            <a:avLst>
              <a:gd name="adj1" fmla="val -91368"/>
              <a:gd name="adj2" fmla="val -896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1411652" y="6371154"/>
            <a:ext cx="882408" cy="22806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644469" y="5949351"/>
            <a:ext cx="1999541" cy="549316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the “create” button 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to create the menu.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433244" y="628702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3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6" name="角丸四角形 32"/>
          <p:cNvSpPr/>
          <p:nvPr/>
        </p:nvSpPr>
        <p:spPr bwMode="auto">
          <a:xfrm>
            <a:off x="5057775" y="3973832"/>
            <a:ext cx="3978845" cy="2104409"/>
          </a:xfrm>
          <a:prstGeom prst="roundRect">
            <a:avLst>
              <a:gd name="adj" fmla="val 1310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907004" y="3817732"/>
            <a:ext cx="301542" cy="312200"/>
          </a:xfrm>
          <a:prstGeom prst="wedgeEllipseCallout">
            <a:avLst>
              <a:gd name="adj1" fmla="val -56842"/>
              <a:gd name="adj2" fmla="val -74341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66351"/>
              </p:ext>
            </p:extLst>
          </p:nvPr>
        </p:nvGraphicFramePr>
        <p:xfrm>
          <a:off x="5208546" y="4086497"/>
          <a:ext cx="3720520" cy="18557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216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1537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24615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Item name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Input method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dirty="0" smtClean="0">
                          <a:effectLst/>
                        </a:rPr>
                        <a:t>Maximum number of bytes</a:t>
                      </a:r>
                      <a:endParaRPr lang="ja-JP" altLang="en-US" sz="10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syslog_server_ip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sub_syslog_server_ip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4061437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log_facility</a:t>
                      </a:r>
                      <a:endParaRPr kumimoji="1" lang="ja-JP" altLang="en-US" sz="10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smtClean="0"/>
                        <a:t>32</a:t>
                      </a:r>
                      <a:endParaRPr kumimoji="1" lang="ja-JP" altLang="en-US" sz="10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555570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log_severity</a:t>
                      </a:r>
                      <a:endParaRPr kumimoji="1" lang="ja-JP" altLang="en-US" sz="10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String</a:t>
                      </a:r>
                      <a:endParaRPr kumimoji="1" lang="ja-JP" altLang="en-US" sz="10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32</a:t>
                      </a:r>
                      <a:endParaRPr kumimoji="1" lang="ja-JP" altLang="en-US" sz="10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6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944"/>
            <a:ext cx="8784976" cy="5616476"/>
          </a:xfrm>
        </p:spPr>
        <p:txBody>
          <a:bodyPr/>
          <a:lstStyle/>
          <a:p>
            <a:r>
              <a:rPr kumimoji="1" lang="en-US" altLang="ja-JP" b="1" dirty="0" smtClean="0"/>
              <a:t>Scenario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You can experience the </a:t>
            </a:r>
            <a:r>
              <a:rPr lang="en-US" altLang="ja-JP" sz="1600" dirty="0">
                <a:solidFill>
                  <a:srgbClr val="FF0000"/>
                </a:solidFill>
              </a:rPr>
              <a:t>reusability of Playbooks </a:t>
            </a:r>
            <a:r>
              <a:rPr lang="en-US" altLang="ja-JP" sz="1600" dirty="0"/>
              <a:t>by going through a task that consists of three major steps.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① </a:t>
            </a:r>
            <a:r>
              <a:rPr lang="en-US" altLang="ja-JP" sz="1600" dirty="0" smtClean="0"/>
              <a:t>Combine </a:t>
            </a:r>
            <a:r>
              <a:rPr lang="en-US" altLang="ja-JP" sz="1600" dirty="0"/>
              <a:t>Movements and create Conductor.</a:t>
            </a:r>
            <a:br>
              <a:rPr lang="en-US" altLang="ja-JP" sz="1600" dirty="0"/>
            </a:br>
            <a:r>
              <a:rPr lang="ja-JP" altLang="en-US" sz="1600" dirty="0" smtClean="0"/>
              <a:t>② </a:t>
            </a:r>
            <a:r>
              <a:rPr lang="en-US" altLang="ja-JP" sz="1600" dirty="0"/>
              <a:t>Create menu and register parameters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③ </a:t>
            </a:r>
            <a:r>
              <a:rPr lang="en-US" altLang="ja-JP" sz="1600" dirty="0"/>
              <a:t>Execute the created Conductor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In this scenario, we will </a:t>
            </a:r>
            <a:r>
              <a:rPr lang="en-US" altLang="ja-JP" sz="1600" u="sng" dirty="0"/>
              <a:t>install and start both "Apache" and "</a:t>
            </a:r>
            <a:r>
              <a:rPr lang="en-US" altLang="ja-JP" sz="1600" u="sng" dirty="0" smtClean="0"/>
              <a:t>Tomcat“.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Image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179513" y="3557605"/>
            <a:ext cx="2911886" cy="296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smtClean="0"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5637" y="3637366"/>
            <a:ext cx="27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① </a:t>
            </a:r>
            <a:r>
              <a:rPr lang="en-US" altLang="ja-JP" sz="14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one 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Work environment and Scenario 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6" idx="2"/>
            <a:endCxn id="12" idx="0"/>
          </p:cNvCxnSpPr>
          <p:nvPr/>
        </p:nvCxnSpPr>
        <p:spPr bwMode="auto">
          <a:xfrm>
            <a:off x="1764715" y="4389511"/>
            <a:ext cx="0" cy="159325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538602" y="4008553"/>
            <a:ext cx="2452226" cy="2355166"/>
            <a:chOff x="3203666" y="1749544"/>
            <a:chExt cx="2985277" cy="2815908"/>
          </a:xfrm>
        </p:grpSpPr>
        <p:sp>
          <p:nvSpPr>
            <p:cNvPr id="9" name="正方形/長方形 92"/>
            <p:cNvSpPr>
              <a:spLocks noChangeArrowheads="1"/>
            </p:cNvSpPr>
            <p:nvPr/>
          </p:nvSpPr>
          <p:spPr bwMode="auto">
            <a:xfrm>
              <a:off x="3203666" y="2347507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Opening port</a:t>
              </a:r>
              <a:endParaRPr kumimoji="0" lang="ja-JP" altLang="en-US" sz="1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93"/>
            <p:cNvSpPr>
              <a:spLocks noChangeArrowheads="1"/>
            </p:cNvSpPr>
            <p:nvPr/>
          </p:nvSpPr>
          <p:spPr bwMode="auto">
            <a:xfrm>
              <a:off x="3203666" y="3527719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Service start</a:t>
              </a:r>
              <a:endPara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2" name="正方形/長方形 94"/>
            <p:cNvSpPr>
              <a:spLocks noChangeArrowheads="1"/>
            </p:cNvSpPr>
            <p:nvPr/>
          </p:nvSpPr>
          <p:spPr bwMode="auto">
            <a:xfrm>
              <a:off x="3203666" y="4109967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Service start confirmation</a:t>
              </a:r>
              <a:endPara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6" name="正方形/長方形 92"/>
            <p:cNvSpPr>
              <a:spLocks noChangeArrowheads="1"/>
            </p:cNvSpPr>
            <p:nvPr/>
          </p:nvSpPr>
          <p:spPr bwMode="auto">
            <a:xfrm>
              <a:off x="3203666" y="1749544"/>
              <a:ext cx="2985277" cy="4554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Playbook</a:t>
              </a:r>
              <a:r>
                <a:rPr kumimoji="0" lang="ja-JP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/>
              </a:r>
              <a:br>
                <a:rPr kumimoji="0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</a:b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install</a:t>
              </a:r>
              <a:endParaRPr kumimoji="0" lang="ja-JP" altLang="en-US" sz="1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線矢印コネクタ 12"/>
          <p:cNvCxnSpPr/>
          <p:nvPr/>
        </p:nvCxnSpPr>
        <p:spPr bwMode="auto">
          <a:xfrm flipH="1">
            <a:off x="4283960" y="4912992"/>
            <a:ext cx="121" cy="1268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カギ線コネクタ 122"/>
          <p:cNvCxnSpPr>
            <a:stCxn id="22" idx="3"/>
          </p:cNvCxnSpPr>
          <p:nvPr/>
        </p:nvCxnSpPr>
        <p:spPr bwMode="auto">
          <a:xfrm flipV="1">
            <a:off x="3091399" y="5039864"/>
            <a:ext cx="2272711" cy="1654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グループ化 23"/>
          <p:cNvGrpSpPr>
            <a:grpSpLocks noChangeAspect="1"/>
          </p:cNvGrpSpPr>
          <p:nvPr/>
        </p:nvGrpSpPr>
        <p:grpSpPr bwMode="gray">
          <a:xfrm>
            <a:off x="5485678" y="4538614"/>
            <a:ext cx="639054" cy="1100013"/>
            <a:chOff x="5936838" y="1169393"/>
            <a:chExt cx="484187" cy="833438"/>
          </a:xfrm>
        </p:grpSpPr>
        <p:sp>
          <p:nvSpPr>
            <p:cNvPr id="25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3227523" y="3594636"/>
            <a:ext cx="5902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② 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Create Parameter sheet</a:t>
            </a:r>
            <a:b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Manage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the substitution values to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the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P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laybook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and work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  <a:endParaRPr kumimoji="1" lang="ja-JP" altLang="en-US" sz="12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01549" y="4264328"/>
            <a:ext cx="36804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③ 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Check the addition of 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both services</a:t>
            </a:r>
            <a:r>
              <a:rPr lang="en-US" altLang="ja-JP" sz="12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/>
            </a:r>
            <a:b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</a:t>
            </a:r>
            <a:r>
              <a:rPr lang="ja-JP" altLang="en-US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・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Apache</a:t>
            </a:r>
          </a:p>
          <a:p>
            <a:r>
              <a:rPr lang="ja-JP" altLang="en-US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・</a:t>
            </a:r>
            <a:r>
              <a:rPr lang="en-US" altLang="ja-JP" sz="12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Tomcat</a:t>
            </a:r>
            <a:endParaRPr kumimoji="1" lang="en-US" altLang="ja-JP" sz="12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48023" y="5759179"/>
            <a:ext cx="1712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Target Server</a:t>
            </a:r>
            <a:endParaRPr kumimoji="1" lang="en-US" altLang="ja-JP" sz="1100" b="1" dirty="0" smtClean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正方形/長方形 93"/>
          <p:cNvSpPr>
            <a:spLocks noChangeArrowheads="1"/>
          </p:cNvSpPr>
          <p:nvPr/>
        </p:nvSpPr>
        <p:spPr bwMode="auto">
          <a:xfrm>
            <a:off x="538602" y="5008802"/>
            <a:ext cx="2452226" cy="380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Playbook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dirty="0" smtClean="0"/>
              <a:t>index.html arrangement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16" y="4088733"/>
            <a:ext cx="839888" cy="8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 bwMode="auto">
          <a:xfrm>
            <a:off x="179512" y="4327076"/>
            <a:ext cx="8624344" cy="1418122"/>
          </a:xfrm>
          <a:prstGeom prst="roundRect">
            <a:avLst>
              <a:gd name="adj" fmla="val 1310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021243"/>
            <a:ext cx="8533586" cy="119059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parameter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Now that we have created the Menu, let's register the data we're going to use to configure the target </a:t>
            </a:r>
            <a:r>
              <a:rPr lang="en-US" altLang="ja-JP" sz="1600" dirty="0" smtClean="0"/>
              <a:t>host.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b="1" dirty="0" smtClean="0"/>
              <a:t>: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I</a:t>
            </a:r>
            <a:r>
              <a:rPr lang="en-US" altLang="ja-JP" sz="1600" b="1" dirty="0" smtClean="0"/>
              <a:t>nput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</a:t>
            </a:r>
            <a:r>
              <a:rPr lang="en-US" altLang="ja-JP" sz="1600" b="1" dirty="0"/>
              <a:t>Pioneer </a:t>
            </a:r>
            <a:r>
              <a:rPr lang="en-US" altLang="ja-JP" sz="1600" b="1" dirty="0" smtClean="0"/>
              <a:t>practice (Created Menu)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54257"/>
              </p:ext>
            </p:extLst>
          </p:nvPr>
        </p:nvGraphicFramePr>
        <p:xfrm>
          <a:off x="269723" y="4441777"/>
          <a:ext cx="8353163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234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453059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715381">
                  <a:extLst>
                    <a:ext uri="{9D8B030D-6E8A-4147-A177-3AD203B41FA5}">
                      <a16:colId xmlns:a16="http://schemas.microsoft.com/office/drawing/2014/main" val="391067029"/>
                    </a:ext>
                  </a:extLst>
                </a:gridCol>
                <a:gridCol w="969563">
                  <a:extLst>
                    <a:ext uri="{9D8B030D-6E8A-4147-A177-3AD203B41FA5}">
                      <a16:colId xmlns:a16="http://schemas.microsoft.com/office/drawing/2014/main" val="525289859"/>
                    </a:ext>
                  </a:extLst>
                </a:gridCol>
                <a:gridCol w="1118726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4749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syslog_server_ip</a:t>
                      </a:r>
                      <a:endParaRPr kumimoji="1" lang="ja-JP" altLang="en-US" sz="10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sub_syslog_server_ip</a:t>
                      </a:r>
                      <a:endParaRPr kumimoji="1" lang="ja-JP" altLang="en-US" sz="1000" dirty="0" smtClean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log_facility</a:t>
                      </a:r>
                      <a:endParaRPr kumimoji="1" lang="ja-JP" altLang="en-US" sz="10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log_severity</a:t>
                      </a:r>
                      <a:endParaRPr kumimoji="1" lang="ja-JP" altLang="en-US" sz="10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(Cisco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selection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err="1" smtClean="0"/>
                        <a:t>Pioneer_practice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local7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info</a:t>
                      </a:r>
                      <a:endParaRPr kumimoji="1" lang="ja-JP" altLang="en-US" sz="120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6495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err="1" smtClean="0"/>
                        <a:t>vyos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router selection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Pioneer_practice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local7</a:t>
                      </a:r>
                      <a:endParaRPr kumimoji="1" lang="ja-JP" altLang="en-US" sz="1200" smtClean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info</a:t>
                      </a:r>
                      <a:endParaRPr kumimoji="1" lang="ja-JP" altLang="en-US" sz="1200" dirty="0" smtClean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35364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611450" y="3356989"/>
            <a:ext cx="6408890" cy="7403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円形吹き出し 9"/>
          <p:cNvSpPr/>
          <p:nvPr/>
        </p:nvSpPr>
        <p:spPr bwMode="auto">
          <a:xfrm>
            <a:off x="44156" y="4103314"/>
            <a:ext cx="301542" cy="312200"/>
          </a:xfrm>
          <a:prstGeom prst="wedgeEllipseCallout">
            <a:avLst>
              <a:gd name="adj1" fmla="val 51619"/>
              <a:gd name="adj2" fmla="val -93143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32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 value automatic registration 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Set Substitute Value Automatic Registration settings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600" dirty="0"/>
              <a:t>Connect the variables to each item after entering the data in the parameter sheet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Ansible-Pioneer &gt; Substitution value auto-registration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7" y="2300919"/>
            <a:ext cx="7345823" cy="1462163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83460" y="2652311"/>
            <a:ext cx="4248590" cy="8486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6228230" y="2652310"/>
            <a:ext cx="1296180" cy="8486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角丸四角形 19"/>
          <p:cNvSpPr/>
          <p:nvPr/>
        </p:nvSpPr>
        <p:spPr bwMode="auto">
          <a:xfrm>
            <a:off x="176446" y="3816264"/>
            <a:ext cx="8787067" cy="2636924"/>
          </a:xfrm>
          <a:prstGeom prst="roundRect">
            <a:avLst>
              <a:gd name="adj" fmla="val 1310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65138"/>
              </p:ext>
            </p:extLst>
          </p:nvPr>
        </p:nvGraphicFramePr>
        <p:xfrm>
          <a:off x="291051" y="3912414"/>
          <a:ext cx="8529539" cy="24075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20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184518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3291335556"/>
                    </a:ext>
                  </a:extLst>
                </a:gridCol>
              </a:tblGrid>
              <a:tr h="5787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variable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err="1" smtClean="0"/>
                        <a:t>Variable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Substitution order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Pioneer practice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syslog_server_ip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VAR_syslog_server_ip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practice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sub_syslog_server_ip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err="1" smtClean="0"/>
                        <a:t>VAR_syslog_server_ip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5036621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practice</a:t>
                      </a:r>
                      <a:endParaRPr kumimoji="1" lang="ja-JP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log_facility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VAR_log_facility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7164625"/>
                  </a:ext>
                </a:extLst>
              </a:tr>
              <a:tr h="413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Pioneer practice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log_severity</a:t>
                      </a:r>
                      <a:endParaRPr kumimoji="1" lang="ja-JP" altLang="en-US" sz="120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Value type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Log server configuration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VAR_log_severity</a:t>
                      </a:r>
                      <a:endParaRPr kumimoji="1" lang="ja-JP" altLang="en-US" sz="120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</a:tbl>
          </a:graphicData>
        </a:graphic>
      </p:graphicFrame>
      <p:sp>
        <p:nvSpPr>
          <p:cNvPr id="12" name="円形吹き出し 22"/>
          <p:cNvSpPr/>
          <p:nvPr/>
        </p:nvSpPr>
        <p:spPr bwMode="auto">
          <a:xfrm>
            <a:off x="44905" y="3623087"/>
            <a:ext cx="301542" cy="312200"/>
          </a:xfrm>
          <a:prstGeom prst="wedgeEllipseCallout">
            <a:avLst>
              <a:gd name="adj1" fmla="val 51619"/>
              <a:gd name="adj2" fmla="val -93143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56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Substitution value and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target host and </a:t>
            </a:r>
            <a:r>
              <a:rPr lang="en-US" altLang="ja-JP" sz="1600" dirty="0" smtClean="0"/>
              <a:t>values </a:t>
            </a:r>
            <a:r>
              <a:rPr lang="en-US" altLang="ja-JP" sz="1600" dirty="0"/>
              <a:t>specified by substitution value automatic registration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500" b="1" dirty="0" err="1" smtClean="0"/>
              <a:t>Ansible</a:t>
            </a:r>
            <a:r>
              <a:rPr lang="en-US" altLang="ja-JP" sz="1500" b="1" dirty="0" smtClean="0"/>
              <a:t>-Pioneer </a:t>
            </a:r>
            <a:r>
              <a:rPr lang="en-US" altLang="ja-JP" sz="1500" b="1" dirty="0"/>
              <a:t>&gt; </a:t>
            </a:r>
            <a:r>
              <a:rPr lang="en-US" altLang="ja-JP" sz="1500" b="1" dirty="0" smtClean="0"/>
              <a:t>Target host</a:t>
            </a:r>
            <a:r>
              <a:rPr lang="ja-JP" altLang="en-US" sz="1500" b="1" dirty="0" smtClean="0"/>
              <a:t> </a:t>
            </a:r>
            <a:endParaRPr lang="en-US" altLang="ja-JP" sz="1500" b="1" dirty="0" smtClean="0"/>
          </a:p>
          <a:p>
            <a:pPr marL="0" indent="0">
              <a:buNone/>
            </a:pPr>
            <a:r>
              <a:rPr lang="en-US" altLang="ja-JP" sz="1500" b="1" dirty="0"/>
              <a:t> </a:t>
            </a:r>
            <a:r>
              <a:rPr lang="en-US" altLang="ja-JP" sz="1500" b="1" dirty="0" smtClean="0"/>
              <a:t>          </a:t>
            </a:r>
            <a:r>
              <a:rPr lang="en-US" altLang="ja-JP" sz="1500" b="1" dirty="0" err="1" smtClean="0"/>
              <a:t>Ansible</a:t>
            </a:r>
            <a:r>
              <a:rPr lang="en-US" altLang="ja-JP" sz="1500" b="1" dirty="0" smtClean="0"/>
              <a:t>-Pioneer &gt; Substitution value 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</a:t>
            </a:r>
            <a:r>
              <a:rPr lang="en-US" altLang="ja-JP" sz="1600" dirty="0" smtClean="0"/>
              <a:t>“Pioneer </a:t>
            </a:r>
            <a:r>
              <a:rPr lang="en-US" altLang="ja-JP" sz="1600" dirty="0"/>
              <a:t>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20340" y="5929302"/>
            <a:ext cx="1585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Substitution</a:t>
            </a:r>
          </a:p>
          <a:p>
            <a:r>
              <a:rPr kumimoji="1" lang="en-US" altLang="ja-JP" sz="1400" dirty="0" smtClean="0"/>
              <a:t>value list</a:t>
            </a:r>
            <a:endParaRPr kumimoji="1" lang="ja-JP" altLang="en-US" sz="1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0" y="4393316"/>
            <a:ext cx="6770070" cy="20796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0" y="3305555"/>
            <a:ext cx="6768940" cy="8342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020340" y="3823625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Target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host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4932050" y="3635734"/>
            <a:ext cx="1944270" cy="5040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.10 Check Substitution value and Target host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5148080" y="4725180"/>
            <a:ext cx="1707140" cy="17280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0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kumimoji="1" lang="en-US" altLang="ja-JP" dirty="0" smtClean="0"/>
              <a:t> Execution</a:t>
            </a:r>
            <a:r>
              <a:rPr kumimoji="1" lang="ja-JP" altLang="en-US" dirty="0" smtClean="0"/>
              <a:t>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Execute Movement directly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The number of Movements created in this scenario is </a:t>
            </a:r>
            <a:r>
              <a:rPr lang="en-US" altLang="ja-JP" sz="1600" dirty="0" smtClean="0"/>
              <a:t>1. </a:t>
            </a:r>
            <a:r>
              <a:rPr lang="en-US" altLang="ja-JP" sz="1600" dirty="0"/>
              <a:t>There is no need to create any </a:t>
            </a:r>
            <a:r>
              <a:rPr lang="en-US" altLang="ja-JP" sz="1600" dirty="0" smtClean="0"/>
              <a:t>Conductors</a:t>
            </a:r>
            <a:r>
              <a:rPr lang="en-US" altLang="ja-JP" sz="1600" dirty="0"/>
              <a:t>. </a:t>
            </a:r>
            <a:r>
              <a:rPr lang="en-US" altLang="ja-JP" sz="1600" dirty="0">
                <a:solidFill>
                  <a:srgbClr val="FF0000"/>
                </a:solidFill>
              </a:rPr>
              <a:t>Execute them individually </a:t>
            </a:r>
            <a:r>
              <a:rPr lang="en-US" altLang="ja-JP" sz="1600" dirty="0"/>
              <a:t>from the "Execution" </a:t>
            </a:r>
            <a:r>
              <a:rPr lang="en-US" altLang="ja-JP" sz="1600" dirty="0" smtClean="0"/>
              <a:t>menu.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&gt; Execution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10"/>
            <a:ext cx="7829550" cy="4541170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2706491" y="2348850"/>
            <a:ext cx="2570059" cy="43206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to execute.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55720" y="2611017"/>
            <a:ext cx="301542" cy="312200"/>
          </a:xfrm>
          <a:prstGeom prst="wedgeEllipseCallout">
            <a:avLst>
              <a:gd name="adj1" fmla="val 1269"/>
              <a:gd name="adj2" fmla="val 11135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850512" y="4438853"/>
            <a:ext cx="1505458" cy="43206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2699740" y="4701020"/>
            <a:ext cx="301542" cy="312200"/>
          </a:xfrm>
          <a:prstGeom prst="wedgeEllipseCallout">
            <a:avLst>
              <a:gd name="adj1" fmla="val -3870"/>
              <a:gd name="adj2" fmla="val 12624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3196257" y="6084974"/>
            <a:ext cx="1375743" cy="360051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"Execute".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2977229" y="6285240"/>
            <a:ext cx="301542" cy="312200"/>
          </a:xfrm>
          <a:prstGeom prst="wedgeEllipseCallout">
            <a:avLst>
              <a:gd name="adj1" fmla="val -126906"/>
              <a:gd name="adj2" fmla="val 4410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1835621" y="6404016"/>
            <a:ext cx="864120" cy="30268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1034368" y="5312985"/>
            <a:ext cx="5413442" cy="2135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060725" y="3210562"/>
            <a:ext cx="5959615" cy="262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6084210" y="5013220"/>
            <a:ext cx="2961082" cy="1390796"/>
            <a:chOff x="5480251" y="4955663"/>
            <a:chExt cx="2961082" cy="1390796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5481096" y="5297957"/>
              <a:ext cx="2960237" cy="104850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screen will automatically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the "Check operation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status“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screen after executing.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円/楕円 44"/>
            <p:cNvSpPr/>
            <p:nvPr/>
          </p:nvSpPr>
          <p:spPr bwMode="auto">
            <a:xfrm>
              <a:off x="5490828" y="4955663"/>
              <a:ext cx="565503" cy="5497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480251" y="502767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7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79512" y="2113083"/>
            <a:ext cx="16700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Execution status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45849" y="2118699"/>
            <a:ext cx="1585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Log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Execution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execution results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Executing </a:t>
            </a:r>
            <a:r>
              <a:rPr lang="en-US" altLang="ja-JP" sz="1600" dirty="0"/>
              <a:t>the </a:t>
            </a:r>
            <a:r>
              <a:rPr lang="en-US" altLang="ja-JP" sz="1600" dirty="0" smtClean="0"/>
              <a:t>operation </a:t>
            </a:r>
            <a:r>
              <a:rPr lang="en-US" altLang="ja-JP" sz="1600" dirty="0"/>
              <a:t>will transfer the user to a screen where </a:t>
            </a:r>
            <a:r>
              <a:rPr lang="en-US" altLang="ja-JP" sz="1600" dirty="0">
                <a:solidFill>
                  <a:srgbClr val="FF0000"/>
                </a:solidFill>
              </a:rPr>
              <a:t>Execution status </a:t>
            </a:r>
            <a:r>
              <a:rPr lang="en-US" altLang="ja-JP" sz="1600" dirty="0"/>
              <a:t>and </a:t>
            </a:r>
            <a:r>
              <a:rPr lang="en-US" altLang="ja-JP" sz="1600" dirty="0">
                <a:solidFill>
                  <a:srgbClr val="FF0000"/>
                </a:solidFill>
              </a:rPr>
              <a:t>logs</a:t>
            </a:r>
            <a:r>
              <a:rPr lang="en-US" altLang="ja-JP" sz="1600" dirty="0"/>
              <a:t> are </a:t>
            </a:r>
            <a:r>
              <a:rPr lang="en-US" altLang="ja-JP" sz="1600" dirty="0" smtClean="0"/>
              <a:t>displayed.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err="1" smtClean="0"/>
              <a:t>Ansible</a:t>
            </a:r>
            <a:r>
              <a:rPr lang="en-US" altLang="ja-JP" sz="1600" b="1" dirty="0" smtClean="0"/>
              <a:t>-Pioneer </a:t>
            </a:r>
            <a:r>
              <a:rPr lang="en-US" altLang="ja-JP" sz="1600" b="1" dirty="0"/>
              <a:t>&gt; </a:t>
            </a:r>
            <a:r>
              <a:rPr lang="en-US" altLang="ja-JP" sz="1600" b="1" dirty="0" smtClean="0"/>
              <a:t>Check operation status</a:t>
            </a:r>
            <a:endParaRPr lang="en-US" altLang="ja-JP" sz="1600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571513" y="4663827"/>
            <a:ext cx="3861763" cy="740281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download a zip file that contains input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result data.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196834" y="5461222"/>
            <a:ext cx="3465152" cy="1363317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If you want to check the results of the execution by using commands, you can use the commands  below to check the log settings.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IOS - “# show logging”</a:t>
            </a:r>
          </a:p>
          <a:p>
            <a:r>
              <a:rPr lang="en-US" altLang="ja-JP" sz="1200" dirty="0" err="1" smtClean="0"/>
              <a:t>vyos</a:t>
            </a:r>
            <a:r>
              <a:rPr lang="en-US" altLang="ja-JP" sz="1200" dirty="0" smtClean="0"/>
              <a:t> - ”$ show configuration”</a:t>
            </a:r>
            <a:endParaRPr lang="en-US" altLang="ja-JP" sz="12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860040" y="5186328"/>
            <a:ext cx="599553" cy="549789"/>
            <a:chOff x="5848257" y="5058261"/>
            <a:chExt cx="599553" cy="549789"/>
          </a:xfrm>
          <a:solidFill>
            <a:srgbClr val="FF0000"/>
          </a:solidFill>
        </p:grpSpPr>
        <p:sp>
          <p:nvSpPr>
            <p:cNvPr id="20" name="円/楕円 44"/>
            <p:cNvSpPr/>
            <p:nvPr/>
          </p:nvSpPr>
          <p:spPr bwMode="auto">
            <a:xfrm>
              <a:off x="5848257" y="5058261"/>
              <a:ext cx="565503" cy="54978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871729" y="5218770"/>
              <a:ext cx="5760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30" y="2427161"/>
            <a:ext cx="4210050" cy="1905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1" y="2434916"/>
            <a:ext cx="4351357" cy="3820058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 bwMode="auto">
          <a:xfrm>
            <a:off x="179512" y="5358537"/>
            <a:ext cx="4187707" cy="2960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139940" y="4465612"/>
            <a:ext cx="548475" cy="367507"/>
          </a:xfrm>
          <a:prstGeom prst="wedgeEllipseCallout">
            <a:avLst>
              <a:gd name="adj1" fmla="val -54907"/>
              <a:gd name="adj2" fmla="val 17529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Tips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kumimoji="1" lang="en-US" altLang="ja-JP" dirty="0" smtClean="0"/>
              <a:t>A)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Appendix 1) Bundling and running 3 modes in Conductor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3681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Bundle up the 3 modes and execute them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In this document, we executed the work for each mode individually, but </a:t>
            </a:r>
            <a:r>
              <a:rPr lang="en-US" altLang="ja-JP" sz="1600" dirty="0" smtClean="0"/>
              <a:t>users </a:t>
            </a:r>
            <a:r>
              <a:rPr lang="en-US" altLang="ja-JP" sz="1600" dirty="0"/>
              <a:t>can also create a work flow that executes work in multiple modes by using Conductor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4" y="2001273"/>
            <a:ext cx="7191766" cy="3660037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1372172" y="2852920"/>
            <a:ext cx="4824670" cy="1465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386981" y="4788079"/>
            <a:ext cx="4592307" cy="729211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Movements created in each mode and different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conductors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are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introduced to form a single work flow.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026931" y="4534460"/>
            <a:ext cx="720100" cy="432060"/>
          </a:xfrm>
          <a:prstGeom prst="wedgeEllipseCallout">
            <a:avLst>
              <a:gd name="adj1" fmla="val -55963"/>
              <a:gd name="adj2" fmla="val -11415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944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Playbook creation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This scenario will create the following five </a:t>
            </a:r>
            <a:r>
              <a:rPr lang="en-US" altLang="ja-JP" sz="1600" dirty="0" smtClean="0"/>
              <a:t>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[</a:t>
            </a:r>
            <a:r>
              <a:rPr lang="en-US" altLang="ja-JP" sz="1400" dirty="0">
                <a:solidFill>
                  <a:srgbClr val="FF0000"/>
                </a:solidFill>
              </a:rPr>
              <a:t>Attention]  Create the </a:t>
            </a:r>
            <a:r>
              <a:rPr lang="en-US" altLang="ja-JP" sz="1400" dirty="0" err="1">
                <a:solidFill>
                  <a:srgbClr val="FF0000"/>
                </a:solidFill>
              </a:rPr>
              <a:t>yml</a:t>
            </a:r>
            <a:r>
              <a:rPr lang="en-US" altLang="ja-JP" sz="1400" dirty="0">
                <a:solidFill>
                  <a:srgbClr val="FF0000"/>
                </a:solidFill>
              </a:rPr>
              <a:t> file with </a:t>
            </a:r>
            <a:r>
              <a:rPr lang="en-US" altLang="ja-JP" sz="1400" dirty="0" smtClean="0">
                <a:solidFill>
                  <a:srgbClr val="FF0000"/>
                </a:solidFill>
              </a:rPr>
              <a:t>Character </a:t>
            </a:r>
            <a:r>
              <a:rPr lang="en-US" altLang="ja-JP" sz="1400" dirty="0">
                <a:solidFill>
                  <a:srgbClr val="FF0000"/>
                </a:solidFill>
              </a:rPr>
              <a:t>code " </a:t>
            </a:r>
            <a:r>
              <a:rPr lang="en-US" altLang="ja-JP" sz="1400" dirty="0" smtClean="0">
                <a:solidFill>
                  <a:srgbClr val="FF0000"/>
                </a:solidFill>
              </a:rPr>
              <a:t>UTF-8“ and </a:t>
            </a:r>
            <a:r>
              <a:rPr lang="en-US" altLang="ja-JP" sz="1400" dirty="0">
                <a:solidFill>
                  <a:srgbClr val="FF0000"/>
                </a:solidFill>
              </a:rPr>
              <a:t>New line code "LF</a:t>
            </a:r>
            <a:r>
              <a:rPr lang="en-US" altLang="ja-JP" sz="1400" dirty="0" smtClean="0">
                <a:solidFill>
                  <a:srgbClr val="FF0000"/>
                </a:solidFill>
              </a:rPr>
              <a:t>".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1.2</a:t>
            </a:r>
            <a:r>
              <a:rPr kumimoji="1" lang="ja-JP" altLang="en-US" dirty="0" smtClean="0"/>
              <a:t> </a:t>
            </a:r>
            <a:r>
              <a:rPr lang="en-US" altLang="ja-JP" dirty="0"/>
              <a:t>Creation of required files(1/3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410" y="2420860"/>
            <a:ext cx="3960550" cy="116955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- name: install package with yum</a:t>
            </a:r>
          </a:p>
          <a:p>
            <a:r>
              <a:rPr lang="en-US" altLang="ja-JP" sz="1400" dirty="0"/>
              <a:t>  yum: </a:t>
            </a:r>
          </a:p>
          <a:p>
            <a:r>
              <a:rPr lang="en-US" altLang="ja-JP" sz="1400" dirty="0"/>
              <a:t>    name: "{{ item }}"</a:t>
            </a:r>
          </a:p>
          <a:p>
            <a:r>
              <a:rPr lang="en-US" altLang="ja-JP" sz="1400" dirty="0"/>
              <a:t>    state: present 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with_items</a:t>
            </a:r>
            <a:r>
              <a:rPr lang="en-US" altLang="ja-JP" sz="1400" dirty="0"/>
              <a:t>: "{{ </a:t>
            </a:r>
            <a:r>
              <a:rPr lang="en-US" altLang="ja-JP" sz="1400" dirty="0" err="1"/>
              <a:t>VAR_package_name</a:t>
            </a:r>
            <a:r>
              <a:rPr lang="en-US" altLang="ja-JP" sz="1400" dirty="0"/>
              <a:t> }}"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3098" y="2420860"/>
            <a:ext cx="4509502" cy="1261884"/>
          </a:xfrm>
          <a:custGeom>
            <a:avLst/>
            <a:gdLst>
              <a:gd name="connsiteX0" fmla="*/ 0 w 4176580"/>
              <a:gd name="connsiteY0" fmla="*/ 0 h 1107996"/>
              <a:gd name="connsiteX1" fmla="*/ 4176580 w 4176580"/>
              <a:gd name="connsiteY1" fmla="*/ 0 h 1107996"/>
              <a:gd name="connsiteX2" fmla="*/ 4176580 w 4176580"/>
              <a:gd name="connsiteY2" fmla="*/ 1107996 h 1107996"/>
              <a:gd name="connsiteX3" fmla="*/ 0 w 4176580"/>
              <a:gd name="connsiteY3" fmla="*/ 1107996 h 1107996"/>
              <a:gd name="connsiteX4" fmla="*/ 0 w 4176580"/>
              <a:gd name="connsiteY4" fmla="*/ 0 h 1107996"/>
              <a:gd name="connsiteX0" fmla="*/ 0 w 4176580"/>
              <a:gd name="connsiteY0" fmla="*/ 0 h 1107996"/>
              <a:gd name="connsiteX1" fmla="*/ 4176580 w 4176580"/>
              <a:gd name="connsiteY1" fmla="*/ 0 h 1107996"/>
              <a:gd name="connsiteX2" fmla="*/ 4176580 w 4176580"/>
              <a:gd name="connsiteY2" fmla="*/ 1107996 h 1107996"/>
              <a:gd name="connsiteX3" fmla="*/ 0 w 4176580"/>
              <a:gd name="connsiteY3" fmla="*/ 1107996 h 1107996"/>
              <a:gd name="connsiteX4" fmla="*/ 0 w 4176580"/>
              <a:gd name="connsiteY4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580" h="1107996">
                <a:moveTo>
                  <a:pt x="0" y="0"/>
                </a:moveTo>
                <a:lnTo>
                  <a:pt x="4176580" y="0"/>
                </a:lnTo>
                <a:lnTo>
                  <a:pt x="4176580" y="1107996"/>
                </a:lnTo>
                <a:lnTo>
                  <a:pt x="0" y="110799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File name</a:t>
            </a:r>
            <a:r>
              <a:rPr lang="ja-JP" altLang="en-US" sz="1600" b="1" dirty="0" smtClean="0"/>
              <a:t>：</a:t>
            </a:r>
            <a:r>
              <a:rPr lang="en-US" altLang="ja-JP" sz="1600" b="1" dirty="0" smtClean="0"/>
              <a:t>1-yum_install.yml</a:t>
            </a:r>
            <a:br>
              <a:rPr lang="en-US" altLang="ja-JP" sz="1600" b="1" dirty="0" smtClean="0"/>
            </a:br>
            <a:endParaRPr lang="en-US" altLang="ja-JP" sz="1600" b="1" dirty="0" smtClean="0"/>
          </a:p>
          <a:p>
            <a:r>
              <a:rPr lang="en-US" altLang="ja-JP" sz="1400" dirty="0"/>
              <a:t>Installs the specified package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r>
              <a:rPr lang="en-US" altLang="ja-JP" sz="1400" dirty="0"/>
              <a:t>Multiple specific value variables are substituted in the Variables.</a:t>
            </a:r>
            <a:endParaRPr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83098" y="3936488"/>
            <a:ext cx="41765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File name</a:t>
            </a:r>
            <a:r>
              <a:rPr lang="ja-JP" altLang="en-US" sz="1600" b="1" dirty="0" smtClean="0"/>
              <a:t>：</a:t>
            </a:r>
            <a:r>
              <a:rPr lang="en-US" altLang="ja-JP" sz="1600" b="1" dirty="0" smtClean="0"/>
              <a:t>2-open_port.yml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endParaRPr kumimoji="1" lang="en-US" altLang="ja-JP" sz="1400" dirty="0" smtClean="0"/>
          </a:p>
          <a:p>
            <a:r>
              <a:rPr lang="en-US" altLang="ja-JP" sz="1400" dirty="0" smtClean="0"/>
              <a:t>Install and run </a:t>
            </a:r>
            <a:r>
              <a:rPr lang="en-US" altLang="ja-JP" sz="1400" dirty="0" err="1" smtClean="0"/>
              <a:t>firewalld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r>
              <a:rPr lang="en-US" altLang="ja-JP" sz="1400" dirty="0" smtClean="0"/>
              <a:t>Allows </a:t>
            </a:r>
            <a:r>
              <a:rPr lang="en-US" altLang="ja-JP" sz="1400" dirty="0"/>
              <a:t>communication to the specified port.</a:t>
            </a:r>
            <a:endParaRPr lang="en-US" altLang="ja-JP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410" y="3926767"/>
            <a:ext cx="3960550" cy="249299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- name: install </a:t>
            </a:r>
            <a:r>
              <a:rPr lang="en-US" altLang="ja-JP" sz="1200" dirty="0" err="1"/>
              <a:t>firewalld</a:t>
            </a:r>
            <a:endParaRPr lang="en-US" altLang="ja-JP" sz="1200" dirty="0"/>
          </a:p>
          <a:p>
            <a:r>
              <a:rPr lang="en-US" altLang="ja-JP" sz="1200" dirty="0"/>
              <a:t>  yum: </a:t>
            </a:r>
            <a:r>
              <a:rPr lang="en-US" altLang="ja-JP" sz="1200" dirty="0" err="1"/>
              <a:t>pkg</a:t>
            </a:r>
            <a:r>
              <a:rPr lang="en-US" altLang="ja-JP" sz="1200" dirty="0"/>
              <a:t>=</a:t>
            </a:r>
            <a:r>
              <a:rPr lang="en-US" altLang="ja-JP" sz="1200" dirty="0" err="1"/>
              <a:t>firewalld</a:t>
            </a:r>
            <a:r>
              <a:rPr lang="en-US" altLang="ja-JP" sz="1200" dirty="0"/>
              <a:t> state=present</a:t>
            </a:r>
          </a:p>
          <a:p>
            <a:endParaRPr lang="en-US" altLang="ja-JP" sz="1200" dirty="0"/>
          </a:p>
          <a:p>
            <a:r>
              <a:rPr lang="en-US" altLang="ja-JP" sz="1200" dirty="0"/>
              <a:t>- name: start </a:t>
            </a:r>
            <a:r>
              <a:rPr lang="en-US" altLang="ja-JP" sz="1200" dirty="0" err="1"/>
              <a:t>firewalld</a:t>
            </a:r>
            <a:endParaRPr lang="en-US" altLang="ja-JP" sz="1200" dirty="0"/>
          </a:p>
          <a:p>
            <a:r>
              <a:rPr lang="en-US" altLang="ja-JP" sz="1200" dirty="0"/>
              <a:t>  service: name</a:t>
            </a:r>
            <a:r>
              <a:rPr lang="ja-JP" altLang="en-US" sz="1200" dirty="0"/>
              <a:t>＝</a:t>
            </a:r>
            <a:r>
              <a:rPr lang="en-US" altLang="ja-JP" sz="1200" dirty="0" err="1"/>
              <a:t>firewalld</a:t>
            </a:r>
            <a:r>
              <a:rPr lang="ja-JP" altLang="en-US" sz="1200" dirty="0"/>
              <a:t> </a:t>
            </a:r>
            <a:r>
              <a:rPr lang="en-US" altLang="ja-JP" sz="1200" dirty="0"/>
              <a:t>state=started</a:t>
            </a:r>
            <a:br>
              <a:rPr lang="en-US" altLang="ja-JP" sz="1200" dirty="0"/>
            </a:br>
            <a:r>
              <a:rPr lang="en-US" altLang="ja-JP" sz="1200" dirty="0"/>
              <a:t>  enabled=yes</a:t>
            </a:r>
          </a:p>
          <a:p>
            <a:endParaRPr lang="en-US" altLang="ja-JP" sz="1200" dirty="0"/>
          </a:p>
          <a:p>
            <a:r>
              <a:rPr lang="en-US" altLang="ja-JP" sz="1200" dirty="0"/>
              <a:t>- name: open ports</a:t>
            </a:r>
          </a:p>
          <a:p>
            <a:r>
              <a:rPr lang="en-US" altLang="ja-JP" sz="1200" dirty="0"/>
              <a:t>  </a:t>
            </a:r>
            <a:r>
              <a:rPr lang="en-US" altLang="ja-JP" sz="1200" dirty="0" err="1"/>
              <a:t>firewalld</a:t>
            </a:r>
            <a:r>
              <a:rPr lang="en-US" altLang="ja-JP" sz="1200" dirty="0"/>
              <a:t>:</a:t>
            </a:r>
          </a:p>
          <a:p>
            <a:r>
              <a:rPr lang="en-US" altLang="ja-JP" sz="1200" dirty="0"/>
              <a:t>    port: "{{ </a:t>
            </a:r>
            <a:r>
              <a:rPr lang="en-US" altLang="ja-JP" sz="1200" dirty="0" err="1"/>
              <a:t>VAR_port_number</a:t>
            </a:r>
            <a:r>
              <a:rPr lang="en-US" altLang="ja-JP" sz="1200" dirty="0"/>
              <a:t> }}"</a:t>
            </a:r>
          </a:p>
          <a:p>
            <a:r>
              <a:rPr lang="en-US" altLang="ja-JP" sz="1200" dirty="0"/>
              <a:t>    state: enabled</a:t>
            </a:r>
          </a:p>
          <a:p>
            <a:r>
              <a:rPr lang="en-US" altLang="ja-JP" sz="1200" dirty="0"/>
              <a:t>    permanent: yes</a:t>
            </a:r>
          </a:p>
          <a:p>
            <a:r>
              <a:rPr lang="en-US" altLang="ja-JP" sz="1200" dirty="0"/>
              <a:t>    immediate: true</a:t>
            </a:r>
          </a:p>
        </p:txBody>
      </p:sp>
    </p:spTree>
    <p:extLst>
      <p:ext uri="{BB962C8B-B14F-4D97-AF65-F5344CB8AC3E}">
        <p14:creationId xmlns:p14="http://schemas.microsoft.com/office/powerpoint/2010/main" val="16499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 </a:t>
            </a:r>
            <a:r>
              <a:rPr lang="en-US" altLang="ja-JP" dirty="0"/>
              <a:t>Creation of required files(2/3)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Playbook creation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710" y="5062793"/>
            <a:ext cx="5112588" cy="13849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- name: check if service is running and enabled</a:t>
            </a:r>
          </a:p>
          <a:p>
            <a:r>
              <a:rPr lang="en-US" altLang="ja-JP" sz="1400" dirty="0"/>
              <a:t>  command: '</a:t>
            </a:r>
            <a:r>
              <a:rPr lang="en-US" altLang="ja-JP" sz="1400" dirty="0" err="1"/>
              <a:t>systemctl</a:t>
            </a:r>
            <a:r>
              <a:rPr lang="en-US" altLang="ja-JP" sz="1400" dirty="0"/>
              <a:t> status {{ </a:t>
            </a:r>
            <a:r>
              <a:rPr lang="en-US" altLang="ja-JP" sz="1400" dirty="0" err="1"/>
              <a:t>VAR_service_name</a:t>
            </a:r>
            <a:r>
              <a:rPr lang="en-US" altLang="ja-JP" sz="1400" dirty="0"/>
              <a:t> }}'</a:t>
            </a:r>
          </a:p>
          <a:p>
            <a:r>
              <a:rPr lang="en-US" altLang="ja-JP" sz="1400" dirty="0"/>
              <a:t>  register: </a:t>
            </a:r>
            <a:r>
              <a:rPr lang="en-US" altLang="ja-JP" sz="1400" dirty="0" err="1"/>
              <a:t>command_result</a:t>
            </a:r>
            <a:endParaRPr lang="en-US" altLang="ja-JP" sz="1400" dirty="0"/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failed_when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- '"enabled" not in </a:t>
            </a:r>
            <a:r>
              <a:rPr lang="en-US" altLang="ja-JP" sz="1400" dirty="0" err="1"/>
              <a:t>command_result.stdout</a:t>
            </a:r>
            <a:r>
              <a:rPr lang="en-US" altLang="ja-JP" sz="1400" dirty="0"/>
              <a:t>'</a:t>
            </a:r>
          </a:p>
          <a:p>
            <a:r>
              <a:rPr lang="en-US" altLang="ja-JP" sz="1400" dirty="0"/>
              <a:t>    - '"running" not in </a:t>
            </a:r>
            <a:r>
              <a:rPr lang="en-US" altLang="ja-JP" sz="1400" dirty="0" err="1"/>
              <a:t>command_result.stdout</a:t>
            </a:r>
            <a:r>
              <a:rPr lang="en-US" altLang="ja-JP" sz="1400" dirty="0"/>
              <a:t>'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2356" y="5062793"/>
            <a:ext cx="3593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File name: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5-check_service.yml</a:t>
            </a:r>
          </a:p>
          <a:p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/>
              <a:t>Checks if the service has started.</a:t>
            </a:r>
            <a:endParaRPr lang="ja-JP" altLang="en-US" sz="1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63710" y="3733584"/>
            <a:ext cx="8792097" cy="1169551"/>
            <a:chOff x="179512" y="3068950"/>
            <a:chExt cx="8792097" cy="116955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79512" y="3068950"/>
              <a:ext cx="5112588" cy="1169551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- name: start service</a:t>
              </a:r>
            </a:p>
            <a:p>
              <a:r>
                <a:rPr lang="en-US" altLang="ja-JP" sz="1400" dirty="0"/>
                <a:t>  service:</a:t>
              </a:r>
            </a:p>
            <a:p>
              <a:r>
                <a:rPr lang="en-US" altLang="ja-JP" sz="1400" dirty="0"/>
                <a:t>    name: "{{ </a:t>
              </a:r>
              <a:r>
                <a:rPr lang="en-US" altLang="ja-JP" sz="1400" dirty="0" err="1"/>
                <a:t>VAR_service_name</a:t>
              </a:r>
              <a:r>
                <a:rPr lang="en-US" altLang="ja-JP" sz="1400" dirty="0"/>
                <a:t> }}"</a:t>
              </a:r>
            </a:p>
            <a:p>
              <a:r>
                <a:rPr lang="en-US" altLang="ja-JP" sz="1400" dirty="0"/>
                <a:t>    state: started</a:t>
              </a:r>
            </a:p>
            <a:p>
              <a:r>
                <a:rPr lang="en-US" altLang="ja-JP" sz="1400" dirty="0"/>
                <a:t>    enabled: yes</a:t>
              </a:r>
              <a:endParaRPr kumimoji="1" lang="ja-JP" altLang="en-US" sz="14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378158" y="3068950"/>
              <a:ext cx="35934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File name:</a:t>
              </a:r>
              <a:r>
                <a:rPr kumimoji="1" lang="ja-JP" altLang="en-US" sz="1600" b="1" dirty="0" smtClean="0"/>
                <a:t> </a:t>
              </a:r>
              <a:r>
                <a:rPr kumimoji="1" lang="en-US" altLang="ja-JP" sz="1600" b="1" dirty="0" smtClean="0"/>
                <a:t>4</a:t>
              </a:r>
              <a:r>
                <a:rPr lang="en-US" altLang="ja-JP" sz="1600" b="1" dirty="0" smtClean="0"/>
                <a:t>-start_service.yml</a:t>
              </a:r>
            </a:p>
            <a:p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/>
                <a:t>Starts the specified service</a:t>
              </a:r>
              <a:r>
                <a:rPr lang="en-US" altLang="ja-JP" sz="1400" dirty="0" smtClean="0"/>
                <a:t>.</a:t>
              </a:r>
              <a:endParaRPr lang="ja-JP" altLang="en-US" sz="1400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63710" y="1484730"/>
            <a:ext cx="8792097" cy="2031325"/>
            <a:chOff x="179512" y="3068950"/>
            <a:chExt cx="8792097" cy="2031325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179512" y="3068950"/>
              <a:ext cx="5112588" cy="203132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- name: copy index.html</a:t>
              </a:r>
            </a:p>
            <a:p>
              <a:r>
                <a:rPr lang="en-US" altLang="ja-JP" sz="1400" dirty="0"/>
                <a:t>  copy: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src</a:t>
              </a:r>
              <a:r>
                <a:rPr lang="en-US" altLang="ja-JP" sz="1400" dirty="0"/>
                <a:t>: “{{ </a:t>
              </a:r>
              <a:r>
                <a:rPr lang="en-US" altLang="ja-JP" sz="1400" dirty="0" err="1"/>
                <a:t>CPF_index_html</a:t>
              </a:r>
              <a:r>
                <a:rPr lang="en-US" altLang="ja-JP" sz="1400" dirty="0"/>
                <a:t> }}”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dest</a:t>
              </a:r>
              <a:r>
                <a:rPr lang="en-US" altLang="ja-JP" sz="1400" dirty="0"/>
                <a:t>: /</a:t>
              </a:r>
              <a:r>
                <a:rPr lang="en-US" altLang="ja-JP" sz="1400" dirty="0" err="1"/>
                <a:t>var</a:t>
              </a:r>
              <a:r>
                <a:rPr lang="en-US" altLang="ja-JP" sz="1400" dirty="0"/>
                <a:t>/www/html/index.html</a:t>
              </a:r>
              <a:br>
                <a:rPr lang="en-US" altLang="ja-JP" sz="1400" dirty="0"/>
              </a:br>
              <a:r>
                <a:rPr lang="en-US" altLang="ja-JP" sz="1400" dirty="0"/>
                <a:t>    owner: root</a:t>
              </a:r>
              <a:br>
                <a:rPr lang="en-US" altLang="ja-JP" sz="1400" dirty="0"/>
              </a:br>
              <a:r>
                <a:rPr lang="en-US" altLang="ja-JP" sz="1400" dirty="0"/>
                <a:t>    group: root</a:t>
              </a:r>
            </a:p>
            <a:p>
              <a:r>
                <a:rPr lang="en-US" altLang="ja-JP" sz="1400" dirty="0"/>
                <a:t>    mode: 0644</a:t>
              </a:r>
            </a:p>
            <a:p>
              <a:r>
                <a:rPr lang="ja-JP" altLang="en-US" sz="1400" dirty="0"/>
                <a:t>    </a:t>
              </a:r>
              <a:r>
                <a:rPr lang="en-US" altLang="ja-JP" sz="1400" dirty="0"/>
                <a:t>backup: yes</a:t>
              </a:r>
              <a:br>
                <a:rPr lang="en-US" altLang="ja-JP" sz="1400" dirty="0"/>
              </a:br>
              <a:r>
                <a:rPr lang="ja-JP" altLang="en-US" sz="1400" dirty="0"/>
                <a:t>  </a:t>
              </a:r>
              <a:r>
                <a:rPr lang="en-US" altLang="ja-JP" sz="1400" dirty="0"/>
                <a:t>when: ‘</a:t>
              </a:r>
              <a:r>
                <a:rPr lang="en-US" altLang="ja-JP" sz="1400" dirty="0" err="1"/>
                <a:t>VAR_service_name</a:t>
              </a:r>
              <a:r>
                <a:rPr lang="en-US" altLang="ja-JP" sz="1400" dirty="0"/>
                <a:t> == “</a:t>
              </a:r>
              <a:r>
                <a:rPr lang="en-US" altLang="ja-JP" sz="1400" dirty="0" err="1"/>
                <a:t>httpd</a:t>
              </a:r>
              <a:r>
                <a:rPr lang="en-US" altLang="ja-JP" sz="1400" dirty="0"/>
                <a:t>”’</a:t>
              </a:r>
              <a:endParaRPr lang="ja-JP" altLang="en-US" sz="14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78158" y="3068950"/>
              <a:ext cx="35934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File name:</a:t>
              </a:r>
              <a:r>
                <a:rPr kumimoji="1" lang="ja-JP" altLang="en-US" sz="1600" b="1" dirty="0" smtClean="0"/>
                <a:t> </a:t>
              </a:r>
              <a:r>
                <a:rPr kumimoji="1" lang="en-US" altLang="ja-JP" sz="1600" b="1" dirty="0" smtClean="0"/>
                <a:t>3-copy_index.yml</a:t>
              </a:r>
              <a:endParaRPr lang="en-US" altLang="ja-JP" sz="1600" b="1" dirty="0" smtClean="0"/>
            </a:p>
            <a:p>
              <a:r>
                <a:rPr lang="en-US" altLang="ja-JP" sz="1400" dirty="0" smtClean="0"/>
                <a:t/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Copies and arranges files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3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 </a:t>
            </a:r>
            <a:r>
              <a:rPr lang="en-US" altLang="ja-JP" dirty="0"/>
              <a:t>Creation of required files (</a:t>
            </a:r>
            <a:r>
              <a:rPr lang="en-US" altLang="ja-JP" dirty="0" smtClean="0"/>
              <a:t>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index.html</a:t>
            </a:r>
            <a:r>
              <a:rPr lang="ja-JP" altLang="en-US" b="1" dirty="0"/>
              <a:t> </a:t>
            </a:r>
            <a:r>
              <a:rPr lang="en-US" altLang="ja-JP" b="1" dirty="0" smtClean="0"/>
              <a:t>creation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In this scenario, the configuration file is deployed using the "File Management Function</a:t>
            </a:r>
            <a:r>
              <a:rPr lang="en-US" altLang="ja-JP" sz="1600" dirty="0" smtClean="0"/>
              <a:t>“.</a:t>
            </a:r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en-US" altLang="ja-JP" sz="1600" b="1" dirty="0" smtClean="0"/>
              <a:t>File name: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index.html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Place this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html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file directory under </a:t>
            </a:r>
          </a:p>
          <a:p>
            <a:pPr indent="0">
              <a:buNone/>
            </a:pPr>
            <a:r>
              <a:rPr lang="en-US" altLang="ja-JP" sz="1600" dirty="0" smtClean="0"/>
              <a:t>document root.</a:t>
            </a:r>
          </a:p>
          <a:p>
            <a:pPr indent="0">
              <a:buNone/>
            </a:pPr>
            <a:endParaRPr kumimoji="1" lang="en-US" altLang="ja-JP" sz="1600" dirty="0"/>
          </a:p>
          <a:p>
            <a:pPr indent="0">
              <a:buNone/>
            </a:pPr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1068" y="3091177"/>
            <a:ext cx="4392000" cy="267765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&lt;html&gt;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&lt;head&gt;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&lt;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title&gt;</a:t>
            </a:r>
            <a:r>
              <a:rPr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</a:rPr>
              <a:t>my page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&lt;/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title&gt;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&lt;/head&gt;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Ansible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-Driver</a:t>
            </a:r>
            <a:r>
              <a:rPr lang="ja-JP" altLang="en-US" sz="14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</a:rPr>
              <a:t>practice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&lt;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br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&lt;/html&gt;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b="40323"/>
          <a:stretch/>
        </p:blipFill>
        <p:spPr>
          <a:xfrm>
            <a:off x="5722260" y="3319066"/>
            <a:ext cx="2667372" cy="151221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5435022" y="2132147"/>
            <a:ext cx="3528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When correct index.html 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/>
                <a:ea typeface="メイリオ"/>
              </a:rPr>
              <a:t>file is placed after operation is completed, following screen should appear.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右矢印 11"/>
          <p:cNvSpPr/>
          <p:nvPr/>
        </p:nvSpPr>
        <p:spPr bwMode="auto">
          <a:xfrm>
            <a:off x="4954624" y="3974241"/>
            <a:ext cx="576080" cy="648090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32799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6171</Words>
  <Application>Microsoft Office PowerPoint</Application>
  <PresentationFormat>画面に合わせる (4:3)</PresentationFormat>
  <Paragraphs>1434</Paragraphs>
  <Slides>67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67</vt:i4>
      </vt:variant>
    </vt:vector>
  </HeadingPairs>
  <TitlesOfParts>
    <vt:vector size="8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Consolas</vt:lpstr>
      <vt:lpstr>Footlight MT Light</vt:lpstr>
      <vt:lpstr>Microsoft Sans Serif</vt:lpstr>
      <vt:lpstr>Tahoma</vt:lpstr>
      <vt:lpstr>Times New Roman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Introduction - How to use this document</vt:lpstr>
      <vt:lpstr>Chapter 1 Ansible‐Legacy</vt:lpstr>
      <vt:lpstr>1.1 Work environment and Scenario</vt:lpstr>
      <vt:lpstr>1.1 Work environment and Scenario </vt:lpstr>
      <vt:lpstr>1.2 Creation of required files(1/3)</vt:lpstr>
      <vt:lpstr>1.2 Creation of required files(2/3)</vt:lpstr>
      <vt:lpstr>1.2 Creation of required files (3/3)</vt:lpstr>
      <vt:lpstr>1.3 Movement configuration(1/4) </vt:lpstr>
      <vt:lpstr>1.3 Movement configuration(2/4) </vt:lpstr>
      <vt:lpstr>1.3 Movement configuration(3/4) </vt:lpstr>
      <vt:lpstr>1.3 Movement configuration(4/4) </vt:lpstr>
      <vt:lpstr>1.4 Conductor creation</vt:lpstr>
      <vt:lpstr>1.5 Operation registration</vt:lpstr>
      <vt:lpstr>1.6 Register to device list</vt:lpstr>
      <vt:lpstr>1.7 Parameter sheet creation (1/2) </vt:lpstr>
      <vt:lpstr>1.7 Parameter sheet creation (2/2) </vt:lpstr>
      <vt:lpstr>1.8 Data registration </vt:lpstr>
      <vt:lpstr>1.9 Substitution value automatic registration setting</vt:lpstr>
      <vt:lpstr>1.10 Check Substitution value and Target host</vt:lpstr>
      <vt:lpstr>1.11 Execution (1/3)</vt:lpstr>
      <vt:lpstr>1.11 Execution (2/3)</vt:lpstr>
      <vt:lpstr>1.11 Execution (3/3)</vt:lpstr>
      <vt:lpstr>Chapter２ Ansible-LegacyRole</vt:lpstr>
      <vt:lpstr>2.1 Work environment and Scenario (1/3)</vt:lpstr>
      <vt:lpstr>2.1 Work environment and Scenario (2/3)</vt:lpstr>
      <vt:lpstr>2.1 Work environment and Scenario (3/3)</vt:lpstr>
      <vt:lpstr>2.2 Role package preparation(1/4)</vt:lpstr>
      <vt:lpstr>2.2 Role package preparation(2/4)</vt:lpstr>
      <vt:lpstr>2.2 Role package preparation(3/4)</vt:lpstr>
      <vt:lpstr>2.2 Role package preparation(4/4)</vt:lpstr>
      <vt:lpstr>2.3 Movement configuration(1/3)</vt:lpstr>
      <vt:lpstr>2.3 Movement configuration(2/3)</vt:lpstr>
      <vt:lpstr>2.3 Movement configuration(3/3)</vt:lpstr>
      <vt:lpstr>2.4 Operation configuration</vt:lpstr>
      <vt:lpstr>2.5 Register to device list</vt:lpstr>
      <vt:lpstr>2.6 Parameter sheet creation(1/2)</vt:lpstr>
      <vt:lpstr>2.6 Parameter sheet creation(2/2)</vt:lpstr>
      <vt:lpstr>2.7 Data registration</vt:lpstr>
      <vt:lpstr>2.8 Substitution value automatic registration setting</vt:lpstr>
      <vt:lpstr>2.9 Check Substitution value and Target host</vt:lpstr>
      <vt:lpstr>2.10 Execution (1/2)</vt:lpstr>
      <vt:lpstr>2.10 Execution (2/2)</vt:lpstr>
      <vt:lpstr>Chapter 3 Ansible-Pioneer</vt:lpstr>
      <vt:lpstr>3.1 Work environment and Scenario</vt:lpstr>
      <vt:lpstr>3.1 Work environment and Scenario</vt:lpstr>
      <vt:lpstr>3.2 Dialog file creation(1/2)</vt:lpstr>
      <vt:lpstr>3.2 Dialog file creation(2/2)</vt:lpstr>
      <vt:lpstr>3.3 OS type creation</vt:lpstr>
      <vt:lpstr>3.4 Movement configuration(1/4)</vt:lpstr>
      <vt:lpstr>3.4 Movement configuration(2/4)</vt:lpstr>
      <vt:lpstr>3.4 Movement configuration(3/4)</vt:lpstr>
      <vt:lpstr>3.4 Movement configuration(4/4)</vt:lpstr>
      <vt:lpstr>3.5 Operation registration</vt:lpstr>
      <vt:lpstr>3.6 Register to device list (1/2)</vt:lpstr>
      <vt:lpstr>3.6 Register to device list (2/2)</vt:lpstr>
      <vt:lpstr>3.７ Parameter sheet creation (1/2)</vt:lpstr>
      <vt:lpstr>3.7 Parameter sheet creation (2/2)</vt:lpstr>
      <vt:lpstr>3.8 Data registration</vt:lpstr>
      <vt:lpstr>3.9 Substitution value automatic registration setting</vt:lpstr>
      <vt:lpstr>3.10 Check Substitution value and Target host</vt:lpstr>
      <vt:lpstr>3.11 Execution (1/2)</vt:lpstr>
      <vt:lpstr>3.11 Execution (2/2)</vt:lpstr>
      <vt:lpstr>A) Appendix</vt:lpstr>
      <vt:lpstr>Appendix 1) Bundling and running 3 modes in Conductor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2022-01-26T07:35:56Z</dcterms:modified>
</cp:coreProperties>
</file>