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3"/>
  </p:notesMasterIdLst>
  <p:handoutMasterIdLst>
    <p:handoutMasterId r:id="rId24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20" r:id="rId13"/>
    <p:sldId id="536" r:id="rId14"/>
    <p:sldId id="521" r:id="rId15"/>
    <p:sldId id="522" r:id="rId16"/>
    <p:sldId id="523" r:id="rId17"/>
    <p:sldId id="537" r:id="rId18"/>
    <p:sldId id="524" r:id="rId19"/>
    <p:sldId id="527" r:id="rId20"/>
    <p:sldId id="538" r:id="rId21"/>
    <p:sldId id="318" r:id="rId22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0"/>
          </p14:sldIdLst>
        </p14:section>
        <p14:section name="3.　ITAバージョンアップ手順" id="{80AA9663-4D64-45AD-996E-69C03C14D297}">
          <p14:sldIdLst>
            <p14:sldId id="512"/>
            <p14:sldId id="535"/>
            <p14:sldId id="516"/>
            <p14:sldId id="517"/>
            <p14:sldId id="520"/>
            <p14:sldId id="536"/>
            <p14:sldId id="521"/>
            <p14:sldId id="522"/>
            <p14:sldId id="523"/>
            <p14:sldId id="537"/>
          </p14:sldIdLst>
        </p14:section>
        <p14:section name="4.　ITA動作確認" id="{997E25C5-536A-441F-84BA-3CB1FBC6F6F3}">
          <p14:sldIdLst>
            <p14:sldId id="524"/>
            <p14:sldId id="527"/>
            <p14:sldId id="538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96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2021/11/25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2021/11/25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</a:t>
            </a:r>
            <a:r>
              <a:rPr lang="en-US" altLang="ja-JP" dirty="0" smtClean="0"/>
              <a:t>1.9 </a:t>
            </a:r>
            <a:endParaRPr lang="en-US" altLang="ja-JP" dirty="0"/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 smtClean="0"/>
              <a:t>バージョンアップ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1/7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*</a:t>
            </a:r>
            <a:r>
              <a:rPr lang="ja-JP" altLang="en-US" dirty="0" smtClean="0"/>
              <a:t>バージョンアップのユーザーは</a:t>
            </a:r>
            <a:r>
              <a:rPr lang="en-US" altLang="ja-JP" dirty="0" smtClean="0"/>
              <a:t>root</a:t>
            </a:r>
            <a:r>
              <a:rPr lang="ja-JP" altLang="en-US" dirty="0" smtClean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ITA</a:t>
            </a:r>
            <a:r>
              <a:rPr lang="ja-JP" altLang="en-US" dirty="0" smtClean="0"/>
              <a:t>環境のバックアップ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事前に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環境のバックアップを取得してください。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r>
              <a:rPr lang="en-US" altLang="ja-JP" dirty="0" err="1"/>
              <a:t>Github</a:t>
            </a:r>
            <a:r>
              <a:rPr lang="ja-JP" altLang="en-US" dirty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/>
              <a:t>以下のコマンドで資材を</a:t>
            </a:r>
            <a:r>
              <a:rPr lang="en-US" altLang="ja-JP" dirty="0"/>
              <a:t>DL</a:t>
            </a:r>
            <a:r>
              <a:rPr lang="ja-JP" altLang="en-US" dirty="0"/>
              <a:t>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200" dirty="0"/>
              <a:t># </a:t>
            </a:r>
            <a:r>
              <a:rPr lang="en-US" altLang="ja-JP" sz="1200" dirty="0" smtClean="0"/>
              <a:t>curl </a:t>
            </a:r>
            <a:r>
              <a:rPr lang="en-US" altLang="ja-JP" sz="1200" dirty="0"/>
              <a:t>-OL https://github.com/exastro-suite/it-automation/releases/download/v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/exastro-it-automation-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.tar.gz</a:t>
            </a:r>
            <a:r>
              <a:rPr lang="en-US" altLang="ja-JP" sz="1300" dirty="0"/>
              <a:t/>
            </a:r>
            <a:br>
              <a:rPr lang="en-US" altLang="ja-JP" sz="1300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※</a:t>
            </a:r>
            <a:r>
              <a:rPr lang="en-US" altLang="ja-JP" dirty="0"/>
              <a:t> curl</a:t>
            </a:r>
            <a:r>
              <a:rPr lang="ja-JP" altLang="en-US" dirty="0" smtClean="0"/>
              <a:t>コマンド</a:t>
            </a:r>
            <a:r>
              <a:rPr lang="ja-JP" altLang="en-US" dirty="0"/>
              <a:t>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/>
              <a:t>資材の展開</a:t>
            </a:r>
            <a:endParaRPr lang="en-US" altLang="ja-JP" dirty="0"/>
          </a:p>
          <a:p>
            <a:pPr lvl="1"/>
            <a:r>
              <a:rPr lang="en-US" altLang="ja-JP" dirty="0"/>
              <a:t>.tar.gz</a:t>
            </a:r>
            <a:r>
              <a:rPr lang="ja-JP" altLang="en-US" dirty="0"/>
              <a:t>ファイルを解凍します。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 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exastro-it-automation-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 smtClean="0"/>
              <a:t>バージョンアップ設定</a:t>
            </a:r>
            <a:r>
              <a:rPr lang="ja-JP" altLang="en-US" dirty="0"/>
              <a:t>を</a:t>
            </a:r>
            <a:r>
              <a:rPr lang="ja-JP" altLang="en-US" dirty="0" smtClean="0"/>
              <a:t>行うアンサーファイルとシェルのあるディレクトリに移動します。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2/7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のバージョンアップ設定</a:t>
            </a:r>
            <a:r>
              <a:rPr lang="ja-JP" altLang="en-US" dirty="0"/>
              <a:t>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バージョンアップを行う際、ライブラリのインストールを行う場合は「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」の値を「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」に、ライブラリのインストールを行わない場合は「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」にしてください。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バージョンアップに使用する項目は「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」と「</a:t>
            </a:r>
            <a:r>
              <a:rPr lang="en-US" altLang="ja-JP" kern="100" dirty="0" err="1" smtClean="0"/>
              <a:t>ita_directory</a:t>
            </a:r>
            <a:r>
              <a:rPr lang="ja-JP" altLang="en-US" kern="100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」</a:t>
            </a:r>
            <a:r>
              <a:rPr lang="ja-JP" altLang="en-US" kern="100" dirty="0" smtClean="0">
                <a:latin typeface="+mn-ea"/>
                <a:cs typeface="Times New Roman" panose="02020603050405020304" pitchFamily="18" charset="0"/>
              </a:rPr>
              <a:t>になります。　</a:t>
            </a:r>
            <a:r>
              <a:rPr lang="ja-JP" altLang="en-US" dirty="0" smtClean="0"/>
              <a:t>その他の項目は使用いたしません。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94149"/>
              </p:ext>
            </p:extLst>
          </p:nvPr>
        </p:nvGraphicFramePr>
        <p:xfrm>
          <a:off x="538952" y="2845207"/>
          <a:ext cx="8065121" cy="3614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6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ja-JP" altLang="ja-JP" sz="8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/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exastro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Ja_JP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のドメイン名の指定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インストーラーが自己証明書を作成する時はこちらの値を使用）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4206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サーバ証明書に使用するファイルのファイルパスを指定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証明書使用時のみ入力。絶対パスで指定してください。）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70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</a:tbl>
          </a:graphicData>
        </a:graphic>
      </p:graphicFrame>
      <p:grpSp>
        <p:nvGrpSpPr>
          <p:cNvPr id="7" name="グループ化 6"/>
          <p:cNvGrpSpPr/>
          <p:nvPr/>
        </p:nvGrpSpPr>
        <p:grpSpPr>
          <a:xfrm>
            <a:off x="216680" y="4964961"/>
            <a:ext cx="8746833" cy="429491"/>
            <a:chOff x="213569" y="5291623"/>
            <a:chExt cx="8746833" cy="351267"/>
          </a:xfrm>
        </p:grpSpPr>
        <p:sp>
          <p:nvSpPr>
            <p:cNvPr id="8" name="フリーフォーム 7"/>
            <p:cNvSpPr/>
            <p:nvPr/>
          </p:nvSpPr>
          <p:spPr bwMode="auto">
            <a:xfrm>
              <a:off x="254634" y="5291623"/>
              <a:ext cx="8633758" cy="255185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321678" y="4773259"/>
            <a:ext cx="8605830" cy="1686391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000" b="1" dirty="0" smtClean="0">
                <a:solidFill>
                  <a:srgbClr val="FF0000"/>
                </a:solidFill>
              </a:rPr>
              <a:t>バージョンアップでは使用しません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バージョンアップ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インストールモードについて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 smtClean="0"/>
              <a:t>バージョン</a:t>
            </a:r>
            <a:r>
              <a:rPr lang="en-US" altLang="ja-JP" dirty="0" smtClean="0"/>
              <a:t>1.6.0</a:t>
            </a:r>
            <a:r>
              <a:rPr lang="ja-JP" altLang="en-US" dirty="0" smtClean="0"/>
              <a:t>より、インストーラー起動時に実行するシェルが</a:t>
            </a:r>
            <a:r>
              <a:rPr lang="en-US" altLang="ja-JP" kern="100" dirty="0" smtClean="0"/>
              <a:t>ita_installer.sh</a:t>
            </a:r>
            <a:r>
              <a:rPr lang="ja-JP" altLang="en-US" kern="100" dirty="0" smtClean="0"/>
              <a:t>のみに統一され、アンサーファイル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」の値によって、インストーラーの動作が分岐します。バージョンアップ時には以下のいずれかの値を入力します。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/>
              <a:t>：バージョンアップで必要となるライブラリをインターネット経由で追加インストールした後、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/>
              <a:t>オンライン環境でライブラリを自動でインストールする場合</a:t>
            </a:r>
            <a:r>
              <a:rPr lang="ja-JP" altLang="en-US" dirty="0" smtClean="0"/>
              <a:t>は、</a:t>
            </a:r>
            <a:r>
              <a:rPr lang="ja-JP" altLang="en-US" dirty="0"/>
              <a:t> 「</a:t>
            </a:r>
            <a:r>
              <a:rPr lang="en-US" altLang="ja-JP" dirty="0" err="1"/>
              <a:t>install_mode</a:t>
            </a:r>
            <a:r>
              <a:rPr lang="ja-JP" altLang="en-US" dirty="0"/>
              <a:t>」 </a:t>
            </a:r>
            <a:r>
              <a:rPr lang="ja-JP" altLang="en-US" dirty="0" smtClean="0"/>
              <a:t>を「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」を、</a:t>
            </a:r>
            <a:r>
              <a:rPr lang="ja-JP" altLang="en-US" dirty="0"/>
              <a:t>オフライン環境、またはライブラリを自動でインストールしない場合</a:t>
            </a:r>
            <a:r>
              <a:rPr lang="ja-JP" altLang="en-US" dirty="0" smtClean="0"/>
              <a:t>は、「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」を入力してください。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30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</a:t>
            </a:r>
            <a:r>
              <a:rPr lang="ja-JP" altLang="en-US" dirty="0"/>
              <a:t>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987349" y="1882262"/>
            <a:ext cx="2021953" cy="1565739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バージョンアップで使用する項目は「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install_mode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」と「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ita_directory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」になります。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その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他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項目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は使用いたしません。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1628749"/>
            <a:ext cx="3954092" cy="25635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444260" y="2339905"/>
            <a:ext cx="472644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6" name="グループ化 15"/>
          <p:cNvGrpSpPr/>
          <p:nvPr/>
        </p:nvGrpSpPr>
        <p:grpSpPr>
          <a:xfrm>
            <a:off x="2037281" y="4514932"/>
            <a:ext cx="5068464" cy="538526"/>
            <a:chOff x="213569" y="5291623"/>
            <a:chExt cx="8746833" cy="351267"/>
          </a:xfrm>
        </p:grpSpPr>
        <p:sp>
          <p:nvSpPr>
            <p:cNvPr id="17" name="フリーフォーム 16"/>
            <p:cNvSpPr/>
            <p:nvPr/>
          </p:nvSpPr>
          <p:spPr bwMode="auto">
            <a:xfrm>
              <a:off x="254634" y="5315226"/>
              <a:ext cx="8633758" cy="175691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正方形/長方形 18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15" name="角丸四角形 14"/>
          <p:cNvSpPr/>
          <p:nvPr/>
        </p:nvSpPr>
        <p:spPr bwMode="auto">
          <a:xfrm>
            <a:off x="7020920" y="5175075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アンサーファイル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(ita_answers.txt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ではどの項目にも全角文字が使用できません。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765354" y="4921563"/>
            <a:ext cx="565503" cy="549789"/>
            <a:chOff x="162795" y="3812178"/>
            <a:chExt cx="565503" cy="549789"/>
          </a:xfrm>
        </p:grpSpPr>
        <p:sp>
          <p:nvSpPr>
            <p:cNvPr id="2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5/7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72133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インストーラー（バージョンアップ）実行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</a:t>
            </a:r>
            <a:r>
              <a:rPr lang="en-US" altLang="ja-JP" dirty="0"/>
              <a:t> ITA</a:t>
            </a:r>
            <a:r>
              <a:rPr lang="ja-JP" altLang="en-US" dirty="0"/>
              <a:t>インストーラー（バージョンアップ）を</a:t>
            </a:r>
            <a:r>
              <a:rPr lang="ja-JP" altLang="en-US" dirty="0" smtClean="0"/>
              <a:t>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アンサーファイル（</a:t>
            </a:r>
            <a:r>
              <a:rPr lang="en-US" altLang="ja-JP" dirty="0" smtClean="0"/>
              <a:t>ita_answers.txt</a:t>
            </a:r>
            <a:r>
              <a:rPr lang="ja-JP" altLang="en-US" dirty="0" smtClean="0"/>
              <a:t>）の「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」が「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」の場合は、処理の途中でライブラリが自動でインストールされます。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バージョンごとにインストールされるライブラリは次ページを参照してください。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 smtClean="0"/>
              <a:t>正常に終了すると、取得した資材のバージョンに上げることができます。</a:t>
            </a:r>
            <a:endParaRPr lang="en-US" altLang="ja-JP" dirty="0" smtClean="0"/>
          </a:p>
          <a:p>
            <a:pPr lvl="1"/>
            <a:r>
              <a:rPr lang="ja-JP" altLang="en-US" dirty="0"/>
              <a:t>バージョンアップツールを実行すると</a:t>
            </a:r>
            <a:r>
              <a:rPr lang="en-US" altLang="ja-JP" dirty="0"/>
              <a:t>ita_version_up.log</a:t>
            </a:r>
            <a:r>
              <a:rPr lang="ja-JP" altLang="en-US" dirty="0"/>
              <a:t>に処理内容が出力されます。</a:t>
            </a:r>
            <a:endParaRPr lang="en-US" altLang="ja-JP" dirty="0"/>
          </a:p>
          <a:p>
            <a:pPr lvl="1"/>
            <a:r>
              <a:rPr lang="ja-JP" altLang="en-US" dirty="0" smtClean="0"/>
              <a:t>ログ格納パス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終了ステータスについて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インストーラーは、</a:t>
            </a:r>
            <a:r>
              <a:rPr lang="ja-JP" altLang="en-US" dirty="0" smtClean="0"/>
              <a:t>シェル</a:t>
            </a:r>
            <a:r>
              <a:rPr lang="ja-JP" altLang="en-US" dirty="0"/>
              <a:t>の処理終了時に終了の状態によって以下の終了ステータスを返します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60000" lvl="2" indent="0">
              <a:buNone/>
            </a:pPr>
            <a:r>
              <a:rPr lang="ja-JP" altLang="en-US" dirty="0" smtClean="0"/>
              <a:t>正常</a:t>
            </a:r>
            <a:r>
              <a:rPr lang="ja-JP" altLang="en-US" dirty="0"/>
              <a:t>終了時：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ja-JP" altLang="en-US" dirty="0"/>
              <a:t>異常終了時：</a:t>
            </a:r>
            <a:r>
              <a:rPr lang="en-US" altLang="ja-JP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6/7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バージョンアップ時にインストール</a:t>
            </a:r>
            <a:r>
              <a:rPr lang="ja-JP" altLang="en-US" dirty="0"/>
              <a:t>される</a:t>
            </a:r>
            <a:r>
              <a:rPr lang="ja-JP" altLang="en-US" dirty="0" smtClean="0"/>
              <a:t>ライブラリ一覧</a:t>
            </a:r>
            <a:endParaRPr lang="en-US" altLang="ja-JP" dirty="0" smtClean="0"/>
          </a:p>
          <a:p>
            <a:pPr lvl="1"/>
            <a:r>
              <a:rPr lang="ja-JP" altLang="en-US" sz="1400" dirty="0"/>
              <a:t>アンサーファイル（</a:t>
            </a:r>
            <a:r>
              <a:rPr lang="en-US" altLang="ja-JP" sz="1400" dirty="0"/>
              <a:t>ita_answers.txt</a:t>
            </a:r>
            <a:r>
              <a:rPr lang="ja-JP" altLang="en-US" sz="1400" dirty="0"/>
              <a:t>）の「</a:t>
            </a:r>
            <a:r>
              <a:rPr lang="en-US" altLang="ja-JP" sz="1400" dirty="0" err="1"/>
              <a:t>install_mode</a:t>
            </a:r>
            <a:r>
              <a:rPr lang="ja-JP" altLang="en-US" sz="1400" dirty="0" smtClean="0"/>
              <a:t>」に「</a:t>
            </a:r>
            <a:r>
              <a:rPr lang="en-US" altLang="ja-JP" sz="1400" dirty="0" err="1"/>
              <a:t>Versionup_All</a:t>
            </a:r>
            <a:r>
              <a:rPr lang="ja-JP" altLang="en-US" sz="1400" dirty="0" smtClean="0"/>
              <a:t>」を入力した場合は、インストール済のドライバに応じて以下のライブラリが自動でインストールされます。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「</a:t>
            </a:r>
            <a:r>
              <a:rPr lang="en-US" altLang="ja-JP" sz="1400" dirty="0" err="1" smtClean="0"/>
              <a:t>VersionUP_ITA</a:t>
            </a:r>
            <a:r>
              <a:rPr lang="ja-JP" altLang="en-US" sz="1400" dirty="0" smtClean="0"/>
              <a:t>」を入力した場合は、手動でライブラリのインストールを実施してください。</a:t>
            </a:r>
            <a:endParaRPr lang="en-US" altLang="ja-JP" sz="1400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430068"/>
              </p:ext>
            </p:extLst>
          </p:nvPr>
        </p:nvGraphicFramePr>
        <p:xfrm>
          <a:off x="179512" y="2204830"/>
          <a:ext cx="8819131" cy="380463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410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インストール済</a:t>
                      </a:r>
                      <a:endParaRPr lang="en-US" altLang="ja-JP" sz="105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0" dirty="0" smtClean="0">
                          <a:effectLst/>
                        </a:rPr>
                        <a:t>ライブラリ</a:t>
                      </a:r>
                      <a:r>
                        <a:rPr lang="ja-JP" altLang="en-US" sz="1050" kern="0" dirty="0" smtClean="0">
                          <a:effectLst/>
                        </a:rPr>
                        <a:t>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インストールコマンド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必須</a:t>
                      </a:r>
                      <a:endParaRPr lang="en-US" altLang="ja-JP" sz="1050" kern="100" dirty="0" smtClean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用途</a:t>
                      </a:r>
                      <a:endParaRPr lang="ja-JP" altLang="ja-JP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93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yum install –y </a:t>
                      </a:r>
                      <a:r>
                        <a:rPr lang="en-US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YAML</a:t>
                      </a:r>
                      <a:r>
                        <a:rPr lang="ja-JP" altLang="en-US" sz="1050" kern="100" dirty="0" smtClean="0">
                          <a:effectLst/>
                        </a:rPr>
                        <a:t>解析ライブラリ</a:t>
                      </a:r>
                      <a:r>
                        <a:rPr lang="en-US" altLang="ja-JP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lang="en-US" altLang="ja-JP" sz="1050" kern="100" dirty="0" smtClean="0">
                          <a:effectLst/>
                        </a:rPr>
                        <a:t>)</a:t>
                      </a:r>
                      <a:r>
                        <a:rPr lang="ja-JP" altLang="en-US" sz="1050" kern="100" dirty="0" smtClean="0">
                          <a:effectLst/>
                        </a:rPr>
                        <a:t>に使用。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07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</a:rPr>
                        <a:t>pecl</a:t>
                      </a:r>
                      <a:r>
                        <a:rPr lang="en-US" altLang="ja-JP" sz="1050" kern="100" dirty="0" smtClean="0">
                          <a:effectLst/>
                        </a:rPr>
                        <a:t> install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61463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ansible</a:t>
                      </a:r>
                      <a:r>
                        <a:rPr lang="en-US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プロキシ環境下の</a:t>
                      </a: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altLang="en-US" sz="1050" kern="100" dirty="0" smtClean="0">
                          <a:effectLst/>
                        </a:rPr>
                        <a:t>から</a:t>
                      </a:r>
                      <a:r>
                        <a:rPr lang="en-US" altLang="ja-JP" sz="1050" kern="100" dirty="0" smtClean="0">
                          <a:effectLst/>
                        </a:rPr>
                        <a:t>AWS</a:t>
                      </a:r>
                      <a:r>
                        <a:rPr lang="ja-JP" altLang="en-US" sz="1050" kern="100" dirty="0" smtClean="0">
                          <a:effectLst/>
                        </a:rPr>
                        <a:t>などの対外サーバにプロキシサーバ経由で</a:t>
                      </a:r>
                      <a:r>
                        <a:rPr lang="en-US" altLang="ja-JP" sz="1050" kern="100" dirty="0" smtClean="0">
                          <a:effectLst/>
                        </a:rPr>
                        <a:t>SSH</a:t>
                      </a:r>
                      <a:r>
                        <a:rPr lang="ja-JP" altLang="en-US" sz="1050" kern="100" dirty="0" smtClean="0">
                          <a:effectLst/>
                        </a:rPr>
                        <a:t>接続し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</a:rPr>
                        <a:t> Playbook</a:t>
                      </a:r>
                      <a:r>
                        <a:rPr lang="ja-JP" altLang="en-US" sz="1050" kern="100" dirty="0" smtClean="0">
                          <a:effectLst/>
                        </a:rPr>
                        <a:t>実行する際の</a:t>
                      </a:r>
                      <a:r>
                        <a:rPr lang="en-US" altLang="ja-JP" sz="1050" kern="100" dirty="0" smtClean="0">
                          <a:effectLst/>
                        </a:rPr>
                        <a:t>SSH</a:t>
                      </a:r>
                      <a:r>
                        <a:rPr lang="ja-JP" altLang="en-US" sz="1050" kern="100" dirty="0" smtClean="0">
                          <a:effectLst/>
                        </a:rPr>
                        <a:t>コマンドオプションに使用。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ansible_connection</a:t>
                      </a:r>
                      <a:r>
                        <a:rPr lang="ja-JP" altLang="en-US" sz="1050" kern="100" dirty="0" smtClean="0">
                          <a:effectLst/>
                        </a:rPr>
                        <a:t>に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network_cli</a:t>
                      </a:r>
                      <a:r>
                        <a:rPr lang="ja-JP" altLang="en-US" sz="1050" kern="100" dirty="0" smtClean="0">
                          <a:effectLst/>
                        </a:rPr>
                        <a:t>を指定してネットワーク機器に接続するために必要。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  <a:tr h="2178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1.6.0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1.6.0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744837"/>
                  </a:ext>
                </a:extLst>
              </a:tr>
              <a:tr h="192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1.6.1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1.6.1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8923152"/>
                  </a:ext>
                </a:extLst>
              </a:tr>
              <a:tr h="2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1.6.2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1.6.2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56463"/>
                  </a:ext>
                </a:extLst>
              </a:tr>
              <a:tr h="2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1.6.3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1.6.3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08759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1.7.0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boto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</a:rPr>
                        <a:t>boto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ja-JP" altLang="en-US" sz="1050" kern="100" dirty="0" smtClean="0">
                          <a:effectLst/>
                        </a:rPr>
                        <a:t>モジュールの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community.aws.iam</a:t>
                      </a:r>
                      <a:r>
                        <a:rPr lang="ja-JP" altLang="en-US" sz="1050" kern="100" dirty="0" smtClean="0">
                          <a:effectLst/>
                        </a:rPr>
                        <a:t>で使用。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97293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1.7.1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1.7.1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419927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1.7.2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1.7.2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7249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200761"/>
              </p:ext>
            </p:extLst>
          </p:nvPr>
        </p:nvGraphicFramePr>
        <p:xfrm>
          <a:off x="179512" y="908650"/>
          <a:ext cx="8819131" cy="121996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410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インストール済</a:t>
                      </a:r>
                      <a:endParaRPr lang="en-US" altLang="ja-JP" sz="105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0" dirty="0" smtClean="0">
                          <a:effectLst/>
                        </a:rPr>
                        <a:t>ライブラリ</a:t>
                      </a:r>
                      <a:r>
                        <a:rPr lang="ja-JP" altLang="en-US" sz="1050" kern="0" dirty="0" smtClean="0">
                          <a:effectLst/>
                        </a:rPr>
                        <a:t>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インストールコマンド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必須</a:t>
                      </a:r>
                      <a:endParaRPr lang="en-US" altLang="ja-JP" sz="1050" kern="100" dirty="0" smtClean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用途</a:t>
                      </a:r>
                      <a:endParaRPr lang="ja-JP" altLang="ja-JP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1.8.0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1.8.0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499805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1.8.1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1.8.1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766388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1.8.2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1.8.2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65845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 smtClean="0">
                          <a:effectLst/>
                        </a:rPr>
                        <a:t>1.9.0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1.9.0</a:t>
                      </a:r>
                      <a:r>
                        <a:rPr lang="ja-JP" altLang="en-US" sz="1050" kern="100" dirty="0" smtClean="0">
                          <a:effectLst/>
                        </a:rPr>
                        <a:t>で</a:t>
                      </a:r>
                      <a:r>
                        <a:rPr lang="ja-JP" altLang="en-US" sz="1050" kern="100" dirty="0" smtClean="0">
                          <a:effectLst/>
                        </a:rPr>
                        <a:t>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38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12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33" y="1739217"/>
            <a:ext cx="5523247" cy="464219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ja-JP" altLang="en-US" dirty="0"/>
              <a:t>バージョン</a:t>
            </a:r>
            <a:r>
              <a:rPr lang="ja-JP" altLang="en-US" dirty="0" smtClean="0"/>
              <a:t>の確認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にログイン後、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管理コンソール</a:t>
            </a:r>
            <a:r>
              <a:rPr lang="en-US" altLang="ja-JP" dirty="0" smtClean="0"/>
              <a:t>]-[</a:t>
            </a:r>
            <a:r>
              <a:rPr lang="ja-JP" altLang="en-US" dirty="0" smtClean="0"/>
              <a:t>バージョン情報</a:t>
            </a:r>
            <a:r>
              <a:rPr lang="en-US" altLang="ja-JP" dirty="0" smtClean="0"/>
              <a:t>]</a:t>
            </a:r>
            <a:r>
              <a:rPr lang="ja-JP" altLang="en-US" dirty="0" smtClean="0"/>
              <a:t>メニューでバージョンが上がっていることを確認してください。</a:t>
            </a:r>
            <a:endParaRPr lang="ja-JP" altLang="en-US" dirty="0"/>
          </a:p>
          <a:p>
            <a:pPr marL="0" lvl="0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123660" y="1844780"/>
            <a:ext cx="1296180" cy="2989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44932" y="6021360"/>
            <a:ext cx="1274657" cy="36005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 bwMode="gray">
          <a:xfrm>
            <a:off x="6228230" y="3717039"/>
            <a:ext cx="2556746" cy="1404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buNone/>
            </a:pPr>
            <a:r>
              <a:rPr lang="ja-JP" altLang="en-US" kern="0" dirty="0"/>
              <a:t>以下</a:t>
            </a:r>
            <a:r>
              <a:rPr lang="ja-JP" altLang="en-US" kern="0" dirty="0" smtClean="0"/>
              <a:t>の機能は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201620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削除</a:t>
            </a:r>
            <a:r>
              <a:rPr lang="ja-JP" altLang="en-US" dirty="0" smtClean="0"/>
              <a:t>された機能について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下記の機能は記載のバージョンで削除されました。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バージョンアップ前にインストールしてある機能はそのまま残りますが、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記載のバージョン以降</a:t>
            </a:r>
            <a:r>
              <a:rPr lang="ja-JP" altLang="en-US" dirty="0" smtClean="0"/>
              <a:t>は正常に動作しない可能性があります。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770267"/>
              </p:ext>
            </p:extLst>
          </p:nvPr>
        </p:nvGraphicFramePr>
        <p:xfrm>
          <a:off x="1691600" y="2996940"/>
          <a:ext cx="50407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3287607087"/>
                    </a:ext>
                  </a:extLst>
                </a:gridCol>
                <a:gridCol w="2520350">
                  <a:extLst>
                    <a:ext uri="{9D8B030D-6E8A-4147-A177-3AD203B41FA5}">
                      <a16:colId xmlns:a16="http://schemas.microsoft.com/office/drawing/2014/main" val="3286387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機能名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廃止バージョン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0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DSC-Driver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v1.5.0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7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OpenStack-Driver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v1.6.1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2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構築資材管理機能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v1.8.0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3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1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バージョンアップ</a:t>
            </a:r>
            <a:r>
              <a:rPr lang="zh-TW" altLang="en-US" sz="1400" dirty="0" smtClean="0">
                <a:latin typeface="+mn-ea"/>
              </a:rPr>
              <a:t>手順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 smtClean="0">
                <a:latin typeface="+mn-ea"/>
              </a:rPr>
              <a:t>1/1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3.2    ITA</a:t>
            </a:r>
            <a:r>
              <a:rPr lang="ja-JP" altLang="en-US" sz="1400" dirty="0" smtClean="0">
                <a:latin typeface="+mn-ea"/>
              </a:rPr>
              <a:t>バージョンアップフロー</a:t>
            </a:r>
          </a:p>
          <a:p>
            <a:r>
              <a:rPr lang="en-US" altLang="ja-JP" sz="1400" dirty="0" smtClean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1/7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2/7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3/7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4/7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5/7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3.8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6/7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3.9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7/</a:t>
            </a:r>
            <a:r>
              <a:rPr lang="en-US" altLang="ja-JP" sz="1400" dirty="0">
                <a:latin typeface="+mn-ea"/>
              </a:rPr>
              <a:t>7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1/2</a:t>
            </a:r>
            <a:r>
              <a:rPr lang="zh-TW" altLang="en-US" sz="1400" dirty="0" smtClean="0">
                <a:latin typeface="+mn-ea"/>
              </a:rPr>
              <a:t>）</a:t>
            </a:r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en-US" altLang="zh-TW" sz="1400" dirty="0" smtClean="0">
                <a:latin typeface="+mn-ea"/>
              </a:rPr>
              <a:t>  4.2</a:t>
            </a:r>
            <a:r>
              <a:rPr lang="zh-TW" altLang="en-US" sz="1400" dirty="0">
                <a:latin typeface="+mn-ea"/>
              </a:rPr>
              <a:t>　 動作確認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2/2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本資料では、オールインワン構成でインストールされている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環境に対して、バージョンアップを行う手順について記載しています。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のバージョンアップを行う環境について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本書の手順は、オールインワン</a:t>
            </a:r>
            <a:r>
              <a:rPr lang="ja-JP" altLang="en-US" dirty="0"/>
              <a:t>構成でインストールされている</a:t>
            </a:r>
            <a:r>
              <a:rPr lang="en-US" altLang="ja-JP" dirty="0"/>
              <a:t>ITA</a:t>
            </a:r>
            <a:r>
              <a:rPr lang="ja-JP" altLang="en-US" dirty="0"/>
              <a:t>環境に</a:t>
            </a:r>
            <a:r>
              <a:rPr lang="ja-JP" altLang="en-US" dirty="0" smtClean="0"/>
              <a:t>対して実施可能です。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r>
              <a:rPr lang="ja-JP" altLang="en-US" dirty="0"/>
              <a:t>バージョンアップに対応している</a:t>
            </a:r>
            <a:r>
              <a:rPr lang="en-US" altLang="ja-JP" dirty="0"/>
              <a:t>ITA</a:t>
            </a:r>
            <a:r>
              <a:rPr lang="ja-JP" altLang="en-US" dirty="0"/>
              <a:t>のバージョンは</a:t>
            </a:r>
            <a:r>
              <a:rPr lang="en-US" altLang="ja-JP" b="1" u="sng" dirty="0">
                <a:solidFill>
                  <a:srgbClr val="FF0000"/>
                </a:solidFill>
              </a:rPr>
              <a:t>1.4.0</a:t>
            </a:r>
            <a:r>
              <a:rPr lang="ja-JP" altLang="en-US" b="1" u="sng" dirty="0">
                <a:solidFill>
                  <a:srgbClr val="FF0000"/>
                </a:solidFill>
              </a:rPr>
              <a:t>以降</a:t>
            </a:r>
            <a:r>
              <a:rPr lang="ja-JP" altLang="en-US" dirty="0" smtClean="0"/>
              <a:t>です。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1.4.0</a:t>
            </a:r>
            <a:r>
              <a:rPr lang="ja-JP" altLang="en-US" dirty="0"/>
              <a:t>以降の</a:t>
            </a:r>
            <a:r>
              <a:rPr lang="en-US" altLang="ja-JP" dirty="0"/>
              <a:t>ITA</a:t>
            </a:r>
            <a:r>
              <a:rPr lang="ja-JP" altLang="en-US" dirty="0"/>
              <a:t>バージョンの環境に対して、本書の手順を実施することによりバージョンアップを行うことができます。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バージョンアップ手順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バージョンアップツール一覧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バージョンアップツール</a:t>
            </a:r>
            <a:r>
              <a:rPr lang="ja-JP" altLang="en-US" dirty="0"/>
              <a:t>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87743"/>
              </p:ext>
            </p:extLst>
          </p:nvPr>
        </p:nvGraphicFramePr>
        <p:xfrm>
          <a:off x="197392" y="1533850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バージョンアップフロー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バージョンアップは以下のフローとなっています。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インストーラー</a:t>
            </a:r>
            <a:endParaRPr kumimoji="0" lang="en-US" altLang="ja-JP" sz="12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（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バージョンアップ）実行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ライブラリインストール（任意）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DB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dirty="0" smtClean="0">
                <a:latin typeface="+mn-ea"/>
                <a:cs typeface="Times New Roman" panose="02020603050405020304" pitchFamily="18" charset="0"/>
              </a:rPr>
              <a:t>資材変更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環境のバックアップ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1866</Words>
  <Application>Microsoft Office PowerPoint</Application>
  <PresentationFormat>画面に合わせる (4:3)</PresentationFormat>
  <Paragraphs>304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20</vt:i4>
      </vt:variant>
    </vt:vector>
  </HeadingPairs>
  <TitlesOfParts>
    <vt:vector size="35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動作環境・条件</vt:lpstr>
      <vt:lpstr>3.　ITAバージョンアップ手順</vt:lpstr>
      <vt:lpstr>3.1　事前準備（1/1）</vt:lpstr>
      <vt:lpstr>3.2　ITAバージョンアップフロー</vt:lpstr>
      <vt:lpstr>3.3　バージョンアップ（1/7）</vt:lpstr>
      <vt:lpstr>3.4　バージョンアップ（2/7）</vt:lpstr>
      <vt:lpstr>3.5　バージョンアップ（3/7）</vt:lpstr>
      <vt:lpstr>3.6　バージョンアップ（4/7）</vt:lpstr>
      <vt:lpstr>3.7　バージョンアップ（5/7）</vt:lpstr>
      <vt:lpstr>3.8　バージョンアップ（6/7）</vt:lpstr>
      <vt:lpstr>3.8　バージョンアップ（7/7）</vt:lpstr>
      <vt:lpstr>4.　ITA動作確認</vt:lpstr>
      <vt:lpstr>4.1　動作確認（1/2）</vt:lpstr>
      <vt:lpstr>4.2　動作確認（2/2）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2021-11-25T09:57:53Z</dcterms:modified>
</cp:coreProperties>
</file>