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9"/>
  </p:notesMasterIdLst>
  <p:handoutMasterIdLst>
    <p:handoutMasterId r:id="rId40"/>
  </p:handoutMasterIdLst>
  <p:sldIdLst>
    <p:sldId id="262" r:id="rId3"/>
    <p:sldId id="507" r:id="rId4"/>
    <p:sldId id="508" r:id="rId5"/>
    <p:sldId id="680" r:id="rId6"/>
    <p:sldId id="737" r:id="rId7"/>
    <p:sldId id="710" r:id="rId8"/>
    <p:sldId id="735" r:id="rId9"/>
    <p:sldId id="757" r:id="rId10"/>
    <p:sldId id="758" r:id="rId11"/>
    <p:sldId id="746" r:id="rId12"/>
    <p:sldId id="747" r:id="rId13"/>
    <p:sldId id="749" r:id="rId14"/>
    <p:sldId id="756" r:id="rId15"/>
    <p:sldId id="751" r:id="rId16"/>
    <p:sldId id="752" r:id="rId17"/>
    <p:sldId id="753" r:id="rId18"/>
    <p:sldId id="754" r:id="rId19"/>
    <p:sldId id="759" r:id="rId20"/>
    <p:sldId id="711" r:id="rId21"/>
    <p:sldId id="744" r:id="rId22"/>
    <p:sldId id="738" r:id="rId23"/>
    <p:sldId id="740" r:id="rId24"/>
    <p:sldId id="739" r:id="rId25"/>
    <p:sldId id="726" r:id="rId26"/>
    <p:sldId id="727" r:id="rId27"/>
    <p:sldId id="728" r:id="rId28"/>
    <p:sldId id="729" r:id="rId29"/>
    <p:sldId id="743" r:id="rId30"/>
    <p:sldId id="761" r:id="rId31"/>
    <p:sldId id="730" r:id="rId32"/>
    <p:sldId id="732" r:id="rId33"/>
    <p:sldId id="741" r:id="rId34"/>
    <p:sldId id="733" r:id="rId35"/>
    <p:sldId id="734" r:id="rId36"/>
    <p:sldId id="760" r:id="rId37"/>
    <p:sldId id="318" r:id="rId3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80"/>
            <p14:sldId id="737"/>
            <p14:sldId id="710"/>
            <p14:sldId id="735"/>
            <p14:sldId id="757"/>
            <p14:sldId id="758"/>
            <p14:sldId id="746"/>
            <p14:sldId id="747"/>
            <p14:sldId id="749"/>
            <p14:sldId id="756"/>
            <p14:sldId id="751"/>
            <p14:sldId id="752"/>
            <p14:sldId id="753"/>
            <p14:sldId id="754"/>
            <p14:sldId id="759"/>
            <p14:sldId id="711"/>
            <p14:sldId id="744"/>
            <p14:sldId id="738"/>
            <p14:sldId id="740"/>
            <p14:sldId id="739"/>
            <p14:sldId id="726"/>
            <p14:sldId id="727"/>
            <p14:sldId id="728"/>
            <p14:sldId id="729"/>
            <p14:sldId id="743"/>
            <p14:sldId id="761"/>
            <p14:sldId id="730"/>
            <p14:sldId id="732"/>
            <p14:sldId id="741"/>
            <p14:sldId id="733"/>
            <p14:sldId id="734"/>
            <p14:sldId id="76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0" autoAdjust="0"/>
    <p:restoredTop sz="95507" autoAdjust="0"/>
  </p:normalViewPr>
  <p:slideViewPr>
    <p:cSldViewPr>
      <p:cViewPr varScale="1">
        <p:scale>
          <a:sx n="94" d="100"/>
          <a:sy n="94" d="100"/>
        </p:scale>
        <p:origin x="77" y="6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2020/10/27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2020/10/27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437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911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33.xml"/><Relationship Id="rId5" Type="http://schemas.openxmlformats.org/officeDocument/2006/relationships/slide" Target="slide8.xml"/><Relationship Id="rId10" Type="http://schemas.openxmlformats.org/officeDocument/2006/relationships/slide" Target="slide31.xml"/><Relationship Id="rId4" Type="http://schemas.openxmlformats.org/officeDocument/2006/relationships/slide" Target="slide7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9547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smtClean="0"/>
              <a:t>エクスポート</a:t>
            </a:r>
            <a:r>
              <a:rPr lang="en-US" altLang="ja-JP" sz="4800" b="1" smtClean="0"/>
              <a:t>/</a:t>
            </a:r>
            <a:r>
              <a:rPr lang="ja-JP" altLang="en-US" sz="4800" b="1" smtClean="0"/>
              <a:t>インポート</a:t>
            </a:r>
            <a:r>
              <a:rPr lang="en-US" altLang="ja-JP" sz="4800" b="1" smtClean="0"/>
              <a:t/>
            </a:r>
            <a:br>
              <a:rPr lang="en-US" altLang="ja-JP" sz="4800" b="1" smtClean="0"/>
            </a:br>
            <a:r>
              <a:rPr lang="en-US" altLang="ja-JP" sz="4800" b="1" smtClean="0"/>
              <a:t>【</a:t>
            </a:r>
            <a:r>
              <a:rPr lang="ja-JP" altLang="en-US" sz="4800" b="1" dirty="0"/>
              <a:t>実習</a:t>
            </a:r>
            <a:r>
              <a:rPr lang="ja-JP" altLang="en-US" sz="4800" b="1" dirty="0" smtClean="0"/>
              <a:t>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2.3</a:t>
            </a:r>
            <a:r>
              <a:rPr lang="ja-JP" altLang="en-US"/>
              <a:t>　メニューの作成・入力</a:t>
            </a:r>
            <a:r>
              <a:rPr lang="en-US" altLang="ja-JP"/>
              <a:t>(</a:t>
            </a:r>
            <a:r>
              <a:rPr lang="en-US" altLang="ja-JP" smtClean="0"/>
              <a:t>1/</a:t>
            </a:r>
            <a:r>
              <a:rPr lang="en-US" altLang="ja-JP"/>
              <a:t>4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smtClean="0"/>
              <a:t>メニューグループの作成</a:t>
            </a:r>
            <a:r>
              <a:rPr lang="en-US" altLang="ja-JP"/>
              <a:t/>
            </a:r>
            <a:br>
              <a:rPr lang="en-US" altLang="ja-JP"/>
            </a:br>
            <a:endParaRPr lang="en-US" altLang="ja-JP" sz="160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smtClean="0"/>
              <a:t>メニュー</a:t>
            </a:r>
            <a:r>
              <a:rPr lang="en-US" altLang="ja-JP" sz="1600" smtClean="0"/>
              <a:t>:</a:t>
            </a:r>
            <a:r>
              <a:rPr lang="ja-JP" altLang="en-US" sz="1600" smtClean="0"/>
              <a:t> </a:t>
            </a:r>
            <a:r>
              <a:rPr lang="ja-JP" altLang="en-US" sz="1600" b="1" smtClean="0"/>
              <a:t>管理コンソール </a:t>
            </a:r>
            <a:r>
              <a:rPr lang="en-US" altLang="ja-JP" sz="1600" b="1" smtClean="0"/>
              <a:t>&gt; </a:t>
            </a:r>
            <a:r>
              <a:rPr lang="ja-JP" altLang="en-US" sz="1600" b="1" smtClean="0"/>
              <a:t>メニューグループ管理</a:t>
            </a:r>
            <a:endParaRPr lang="en-US" altLang="ja-JP" sz="1600" b="1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smtClean="0"/>
              <a:t>登録 </a:t>
            </a:r>
            <a:r>
              <a:rPr lang="en-US" altLang="ja-JP" sz="1600" smtClean="0"/>
              <a:t>&gt;</a:t>
            </a:r>
            <a:r>
              <a:rPr lang="ja-JP" altLang="en-US" sz="1600" smtClean="0"/>
              <a:t> 登録開始 を押下する。</a:t>
            </a:r>
            <a:endParaRPr lang="en-US" altLang="ja-JP" sz="160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各項目へ下記のように</a:t>
            </a:r>
            <a:r>
              <a:rPr lang="ja-JP" altLang="en-US" sz="1600" smtClean="0"/>
              <a:t>入力し、登録する。</a:t>
            </a:r>
            <a:endParaRPr lang="en-US" altLang="ja-JP" sz="180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8" y="2852920"/>
            <a:ext cx="4693353" cy="210566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 flipV="1">
            <a:off x="323410" y="3287923"/>
            <a:ext cx="4534831" cy="64808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716694" y="4221110"/>
            <a:ext cx="4447665" cy="108015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45458"/>
              </p:ext>
            </p:extLst>
          </p:nvPr>
        </p:nvGraphicFramePr>
        <p:xfrm>
          <a:off x="2815788" y="4301693"/>
          <a:ext cx="4304762" cy="9361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676737834"/>
                    </a:ext>
                  </a:extLst>
                </a:gridCol>
              </a:tblGrid>
              <a:tr h="312043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メニューグループ名称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表示順序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smtClean="0"/>
                        <a:t>サーバ基本</a:t>
                      </a:r>
                      <a:r>
                        <a:rPr kumimoji="1" lang="ja-JP" altLang="en-US" sz="1400" smtClean="0"/>
                        <a:t>設定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125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smtClean="0"/>
                        <a:t>サーバ基本設定</a:t>
                      </a:r>
                      <a:r>
                        <a:rPr kumimoji="1" lang="en-US" altLang="ja-JP" sz="1400" smtClean="0"/>
                        <a:t>(</a:t>
                      </a:r>
                      <a:r>
                        <a:rPr kumimoji="1" lang="ja-JP" altLang="en-US" sz="1400" smtClean="0"/>
                        <a:t>参照用</a:t>
                      </a:r>
                      <a:r>
                        <a:rPr kumimoji="1" lang="en-US" altLang="ja-JP" sz="1400" smtClean="0"/>
                        <a:t>)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130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ホームベース 20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8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 16"/>
          <p:cNvSpPr/>
          <p:nvPr/>
        </p:nvSpPr>
        <p:spPr bwMode="auto">
          <a:xfrm>
            <a:off x="2716694" y="5285089"/>
            <a:ext cx="5167766" cy="1384361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2716694" y="3231691"/>
            <a:ext cx="5167766" cy="172824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7" y="2837506"/>
            <a:ext cx="2496972" cy="36879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2.3</a:t>
            </a:r>
            <a:r>
              <a:rPr lang="ja-JP" altLang="en-US" smtClean="0"/>
              <a:t>　メニューの</a:t>
            </a:r>
            <a:r>
              <a:rPr lang="ja-JP" altLang="en-US" smtClean="0"/>
              <a:t>作成・入力</a:t>
            </a:r>
            <a:r>
              <a:rPr lang="en-US" altLang="ja-JP" smtClean="0"/>
              <a:t>(2/4)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ja-JP" altLang="en-US" b="1" smtClean="0"/>
              <a:t>パラメータシート</a:t>
            </a:r>
            <a:r>
              <a:rPr kumimoji="1" lang="ja-JP" altLang="en-US" b="1" smtClean="0"/>
              <a:t>を作成する</a:t>
            </a:r>
            <a:r>
              <a:rPr lang="en-US" altLang="ja-JP"/>
              <a:t/>
            </a:r>
            <a:br>
              <a:rPr lang="en-US" altLang="ja-JP"/>
            </a:br>
            <a:endParaRPr kumimoji="1" lang="en-US" altLang="ja-JP" sz="160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smtClean="0"/>
              <a:t>メニュー</a:t>
            </a:r>
            <a:r>
              <a:rPr lang="en-US" altLang="ja-JP" sz="1600" smtClean="0"/>
              <a:t>:</a:t>
            </a:r>
            <a:r>
              <a:rPr lang="ja-JP" altLang="en-US" sz="1600" smtClean="0"/>
              <a:t> </a:t>
            </a:r>
            <a:r>
              <a:rPr lang="ja-JP" altLang="en-US" sz="1600" b="1" smtClean="0"/>
              <a:t>メニュー作成</a:t>
            </a:r>
            <a:r>
              <a:rPr lang="en-US" altLang="ja-JP" sz="1600" b="1" smtClean="0"/>
              <a:t> &gt; </a:t>
            </a:r>
            <a:r>
              <a:rPr lang="ja-JP" altLang="en-US" sz="1600" b="1" smtClean="0"/>
              <a:t>メニュー定義</a:t>
            </a:r>
            <a:r>
              <a:rPr lang="en-US" altLang="ja-JP" sz="1600" b="1" smtClean="0"/>
              <a:t>/</a:t>
            </a:r>
            <a:r>
              <a:rPr lang="ja-JP" altLang="en-US" sz="1600" b="1" smtClean="0"/>
              <a:t>作成</a:t>
            </a:r>
            <a:endParaRPr lang="en-US" altLang="ja-JP" sz="160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smtClean="0"/>
              <a:t>[</a:t>
            </a:r>
            <a:r>
              <a:rPr lang="ja-JP" altLang="en-US" sz="1600" smtClean="0"/>
              <a:t>メニュー作成情報</a:t>
            </a:r>
            <a:r>
              <a:rPr lang="en-US" altLang="ja-JP" sz="1600" smtClean="0"/>
              <a:t>]</a:t>
            </a:r>
            <a:r>
              <a:rPr lang="ja-JP" altLang="en-US" sz="1600" smtClean="0"/>
              <a:t>へ</a:t>
            </a:r>
            <a:r>
              <a:rPr lang="ja-JP" altLang="en-US" sz="1600" smtClean="0"/>
              <a:t>下表</a:t>
            </a:r>
            <a:r>
              <a:rPr lang="ja-JP" altLang="en-US" sz="1600" smtClean="0"/>
              <a:t>のように入力する。</a:t>
            </a:r>
            <a:endParaRPr lang="en-US" altLang="ja-JP" sz="160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/>
              <a:t>[</a:t>
            </a:r>
            <a:r>
              <a:rPr lang="ja-JP" altLang="en-US" sz="1600"/>
              <a:t>対象メニューグループ</a:t>
            </a:r>
            <a:r>
              <a:rPr lang="en-US" altLang="ja-JP" sz="1600"/>
              <a:t>]</a:t>
            </a:r>
            <a:r>
              <a:rPr lang="ja-JP" altLang="en-US" sz="1600"/>
              <a:t>を押</a:t>
            </a:r>
            <a:r>
              <a:rPr lang="ja-JP" altLang="en-US" sz="1600"/>
              <a:t>下し</a:t>
            </a:r>
            <a:r>
              <a:rPr lang="ja-JP" altLang="en-US" sz="1600" smtClean="0"/>
              <a:t>、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対象</a:t>
            </a:r>
            <a:r>
              <a:rPr lang="ja-JP" altLang="en-US" sz="1600"/>
              <a:t>メニューグループを選択する。</a:t>
            </a:r>
            <a:r>
              <a:rPr lang="en-US" altLang="ja-JP" sz="1600"/>
              <a:t>(</a:t>
            </a:r>
            <a:r>
              <a:rPr lang="ja-JP" altLang="en-US" sz="1600"/>
              <a:t>次項へ</a:t>
            </a:r>
            <a:r>
              <a:rPr lang="en-US" altLang="ja-JP" sz="1600"/>
              <a:t>)</a:t>
            </a:r>
            <a:endParaRPr kumimoji="1" lang="en-US" altLang="ja-JP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61174"/>
              </p:ext>
            </p:extLst>
          </p:nvPr>
        </p:nvGraphicFramePr>
        <p:xfrm>
          <a:off x="2773743" y="3303700"/>
          <a:ext cx="5040700" cy="15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5821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684879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項目名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入力内容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メニュー名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ディレクトリ設定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作成対象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solidFill>
                            <a:schemeClr val="tx1"/>
                          </a:solidFill>
                        </a:rPr>
                        <a:t>パラメータシート</a:t>
                      </a:r>
                      <a:r>
                        <a:rPr kumimoji="1" lang="en-US" altLang="ja-JP" sz="14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400" smtClean="0">
                          <a:solidFill>
                            <a:schemeClr val="tx1"/>
                          </a:solidFill>
                        </a:rPr>
                        <a:t>ホスト</a:t>
                      </a:r>
                      <a:r>
                        <a:rPr kumimoji="1" lang="en-US" altLang="ja-JP" sz="14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smtClean="0">
                          <a:solidFill>
                            <a:schemeClr val="tx1"/>
                          </a:solidFill>
                        </a:rPr>
                        <a:t>オペレーション</a:t>
                      </a:r>
                      <a:r>
                        <a:rPr kumimoji="1" lang="en-US" altLang="ja-JP" sz="14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表示順序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用途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ホスト用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15344"/>
                  </a:ext>
                </a:extLst>
              </a:tr>
            </a:tbl>
          </a:graphicData>
        </a:graphic>
      </p:graphicFrame>
      <p:sp>
        <p:nvSpPr>
          <p:cNvPr id="9" name="角丸四角形 8"/>
          <p:cNvSpPr/>
          <p:nvPr/>
        </p:nvSpPr>
        <p:spPr bwMode="auto">
          <a:xfrm rot="10800000" flipV="1">
            <a:off x="323410" y="6237390"/>
            <a:ext cx="1080150" cy="2160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 rot="10800000" flipV="1">
            <a:off x="323409" y="3140960"/>
            <a:ext cx="2382779" cy="194835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43" y="5353183"/>
            <a:ext cx="5040578" cy="1247626"/>
          </a:xfrm>
          <a:prstGeom prst="rect">
            <a:avLst/>
          </a:prstGeom>
        </p:spPr>
      </p:pic>
      <p:sp>
        <p:nvSpPr>
          <p:cNvPr id="16" name="円形吹き出し 15"/>
          <p:cNvSpPr/>
          <p:nvPr/>
        </p:nvSpPr>
        <p:spPr bwMode="auto">
          <a:xfrm>
            <a:off x="2576372" y="3068950"/>
            <a:ext cx="321951" cy="325481"/>
          </a:xfrm>
          <a:prstGeom prst="wedgeEllipseCallout">
            <a:avLst>
              <a:gd name="adj1" fmla="val -100036"/>
              <a:gd name="adj2" fmla="val 3904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2555720" y="5103950"/>
            <a:ext cx="321951" cy="325481"/>
          </a:xfrm>
          <a:prstGeom prst="wedgeEllipseCallout">
            <a:avLst>
              <a:gd name="adj1" fmla="val -414824"/>
              <a:gd name="adj2" fmla="val 29891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ホームベース 23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6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" y="3022570"/>
            <a:ext cx="6625851" cy="2782760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3779890" y="4253232"/>
            <a:ext cx="3583546" cy="172824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2.3</a:t>
            </a:r>
            <a:r>
              <a:rPr lang="ja-JP" altLang="en-US"/>
              <a:t>　メニューの作成・</a:t>
            </a:r>
            <a:r>
              <a:rPr lang="ja-JP" altLang="en-US"/>
              <a:t>入力</a:t>
            </a:r>
            <a:r>
              <a:rPr lang="en-US" altLang="ja-JP" smtClean="0"/>
              <a:t>(3/4)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smtClean="0"/>
              <a:t>パラメータ</a:t>
            </a:r>
            <a:r>
              <a:rPr lang="ja-JP" altLang="en-US" b="1"/>
              <a:t>シート</a:t>
            </a:r>
            <a:r>
              <a:rPr kumimoji="1" lang="ja-JP" altLang="en-US" b="1" smtClean="0"/>
              <a:t>の</a:t>
            </a:r>
            <a:r>
              <a:rPr kumimoji="1" lang="ja-JP" altLang="en-US" b="1" smtClean="0"/>
              <a:t>項目名を定義する</a:t>
            </a:r>
            <a:r>
              <a:rPr lang="en-US" altLang="ja-JP" b="1" smtClean="0"/>
              <a:t/>
            </a:r>
            <a:br>
              <a:rPr lang="en-US" altLang="ja-JP" b="1" smtClean="0"/>
            </a:br>
            <a:endParaRPr lang="en-US" altLang="ja-JP" b="1" smtClean="0"/>
          </a:p>
          <a:p>
            <a:pPr marL="0" indent="0">
              <a:buNone/>
            </a:pPr>
            <a:r>
              <a:rPr kumimoji="1" lang="ja-JP" altLang="en-US" sz="1600" smtClean="0"/>
              <a:t>メニュー</a:t>
            </a:r>
            <a:r>
              <a:rPr kumimoji="1" lang="en-US" altLang="ja-JP" sz="1600" smtClean="0"/>
              <a:t>:</a:t>
            </a:r>
            <a:r>
              <a:rPr kumimoji="1" lang="ja-JP" altLang="en-US" sz="1600" smtClean="0"/>
              <a:t>　</a:t>
            </a:r>
            <a:r>
              <a:rPr kumimoji="1" lang="ja-JP" altLang="en-US" sz="1600" b="1" smtClean="0"/>
              <a:t>メニュー作成 </a:t>
            </a:r>
            <a:r>
              <a:rPr kumimoji="1" lang="en-US" altLang="ja-JP" sz="1600" b="1" smtClean="0"/>
              <a:t>&gt;</a:t>
            </a:r>
            <a:r>
              <a:rPr kumimoji="1" lang="ja-JP" altLang="en-US" sz="1600" b="1" smtClean="0"/>
              <a:t> メニュ</a:t>
            </a:r>
            <a:r>
              <a:rPr lang="ja-JP" altLang="en-US" sz="1600" b="1" smtClean="0"/>
              <a:t>ー定義</a:t>
            </a:r>
            <a:r>
              <a:rPr lang="en-US" altLang="ja-JP" sz="1600" b="1" smtClean="0"/>
              <a:t>/</a:t>
            </a:r>
            <a:r>
              <a:rPr lang="ja-JP" altLang="en-US" sz="1600" b="1" smtClean="0"/>
              <a:t>作成 </a:t>
            </a:r>
            <a:endParaRPr lang="en-US" altLang="ja-JP" sz="1600" b="1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smtClean="0"/>
              <a:t>[</a:t>
            </a:r>
            <a:r>
              <a:rPr lang="ja-JP" altLang="en-US" sz="1600" smtClean="0"/>
              <a:t>項目</a:t>
            </a:r>
            <a:r>
              <a:rPr lang="en-US" altLang="ja-JP" sz="1600" smtClean="0"/>
              <a:t>]</a:t>
            </a:r>
            <a:r>
              <a:rPr lang="ja-JP" altLang="en-US" sz="1600" err="1" smtClean="0"/>
              <a:t>を押</a:t>
            </a:r>
            <a:r>
              <a:rPr lang="ja-JP" altLang="en-US" sz="1600" smtClean="0"/>
              <a:t>下し、新しい項目を追加する。</a:t>
            </a:r>
            <a:endParaRPr lang="en-US" altLang="ja-JP" sz="160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各項目について、下表のように入力する。</a:t>
            </a:r>
            <a:endParaRPr lang="en-US" altLang="ja-JP" sz="160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画面</a:t>
            </a:r>
            <a:r>
              <a:rPr lang="ja-JP" altLang="en-US" sz="1600"/>
              <a:t>下部の</a:t>
            </a:r>
            <a:r>
              <a:rPr lang="en-US" altLang="ja-JP" sz="1600"/>
              <a:t>[</a:t>
            </a:r>
            <a:r>
              <a:rPr lang="ja-JP" altLang="en-US" sz="1600"/>
              <a:t>作成</a:t>
            </a:r>
            <a:r>
              <a:rPr lang="en-US" altLang="ja-JP" sz="1600"/>
              <a:t>]</a:t>
            </a:r>
            <a:r>
              <a:rPr lang="ja-JP" altLang="en-US" sz="1600"/>
              <a:t>を押下する</a:t>
            </a:r>
            <a:r>
              <a:rPr lang="ja-JP" altLang="en-US" sz="1600" smtClean="0"/>
              <a:t>。</a:t>
            </a:r>
            <a:endParaRPr lang="en-US" altLang="ja-JP" sz="1800" b="1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23635"/>
              </p:ext>
            </p:extLst>
          </p:nvPr>
        </p:nvGraphicFramePr>
        <p:xfrm>
          <a:off x="3852473" y="4334236"/>
          <a:ext cx="3374026" cy="1566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>
                          <a:effectLst/>
                        </a:rPr>
                        <a:t>項目名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>
                          <a:effectLst/>
                        </a:rPr>
                        <a:t>入力方式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smtClean="0">
                          <a:effectLst/>
                        </a:rPr>
                        <a:t>最大</a:t>
                      </a:r>
                      <a:r>
                        <a:rPr lang="ja-JP" altLang="en-US" sz="1100">
                          <a:effectLst/>
                        </a:rPr>
                        <a:t>バイト数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262272" y="3055086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5049968"/>
            <a:ext cx="3000415" cy="1403220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611450" y="6256953"/>
            <a:ext cx="64809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705081" y="3055086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1403560" y="6100853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3684597" y="4072888"/>
            <a:ext cx="301542" cy="312200"/>
          </a:xfrm>
          <a:prstGeom prst="wedgeEllipseCallout">
            <a:avLst>
              <a:gd name="adj1" fmla="val -92217"/>
              <a:gd name="adj2" fmla="val -3266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</a:t>
            </a:r>
            <a:r>
              <a:rPr lang="ja-JP" altLang="en-US" sz="1400" b="1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ホームベース 2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26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5" y="2780910"/>
            <a:ext cx="5364365" cy="12602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2.3</a:t>
            </a:r>
            <a:r>
              <a:rPr lang="ja-JP" altLang="en-US"/>
              <a:t>　メニューの作成・</a:t>
            </a:r>
            <a:r>
              <a:rPr lang="ja-JP" altLang="en-US"/>
              <a:t>入力</a:t>
            </a:r>
            <a:r>
              <a:rPr lang="en-US" altLang="ja-JP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パラメータ</a:t>
            </a:r>
            <a:r>
              <a:rPr lang="ja-JP" altLang="en-US" b="1" dirty="0"/>
              <a:t>シート</a:t>
            </a:r>
            <a:r>
              <a:rPr lang="ja-JP" altLang="en-US" b="1" dirty="0" smtClean="0"/>
              <a:t>に</a:t>
            </a:r>
            <a:r>
              <a:rPr lang="ja-JP" altLang="en-US" b="1" dirty="0"/>
              <a:t>データ</a:t>
            </a:r>
            <a:r>
              <a:rPr lang="ja-JP" altLang="en-US" b="1" dirty="0" smtClean="0"/>
              <a:t>を登録する</a:t>
            </a:r>
            <a:r>
              <a:rPr lang="en-US" altLang="ja-JP"/>
              <a:t/>
            </a:r>
            <a:br>
              <a:rPr lang="en-US" altLang="ja-JP"/>
            </a:br>
            <a:endParaRPr lang="en-US" altLang="ja-JP" smtClean="0"/>
          </a:p>
          <a:p>
            <a:pPr marL="0" indent="0">
              <a:buNone/>
            </a:pPr>
            <a:r>
              <a:rPr lang="ja-JP" altLang="en-US" sz="1600" smtClean="0"/>
              <a:t>メニュー</a:t>
            </a:r>
            <a:r>
              <a:rPr lang="en-US" altLang="ja-JP" sz="1600" smtClean="0"/>
              <a:t>:</a:t>
            </a:r>
            <a:r>
              <a:rPr lang="ja-JP" altLang="en-US" sz="1600" smtClean="0"/>
              <a:t> </a:t>
            </a:r>
            <a:r>
              <a:rPr lang="ja-JP" altLang="en-US" sz="1600" b="1" smtClean="0"/>
              <a:t>サーバ基本</a:t>
            </a:r>
            <a:r>
              <a:rPr lang="ja-JP" altLang="en-US" sz="1600" b="1" smtClean="0"/>
              <a:t>設定 </a:t>
            </a:r>
            <a:r>
              <a:rPr lang="en-US" altLang="ja-JP" sz="1600" b="1" smtClean="0"/>
              <a:t>&gt;</a:t>
            </a:r>
            <a:r>
              <a:rPr lang="ja-JP" altLang="en-US" sz="1600" b="1"/>
              <a:t> </a:t>
            </a:r>
            <a:r>
              <a:rPr lang="ja-JP" altLang="en-US" sz="1600" b="1" smtClean="0"/>
              <a:t>ディレクトリ</a:t>
            </a:r>
            <a:r>
              <a:rPr lang="ja-JP" altLang="en-US" sz="1600" b="1"/>
              <a:t>設定</a:t>
            </a:r>
            <a:endParaRPr lang="en-US" altLang="ja-JP" sz="1600" b="1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smtClean="0"/>
              <a:t>登録 </a:t>
            </a:r>
            <a:r>
              <a:rPr lang="en-US" altLang="ja-JP" sz="1600"/>
              <a:t>&gt; </a:t>
            </a:r>
            <a:r>
              <a:rPr lang="ja-JP" altLang="en-US" sz="1600"/>
              <a:t>登録開始 を押下</a:t>
            </a:r>
            <a:r>
              <a:rPr lang="ja-JP" altLang="en-US" sz="1600" smtClean="0"/>
              <a:t>する。</a:t>
            </a:r>
            <a:endParaRPr lang="ja-JP" altLang="en-US" sz="160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各項目で下表のように選択または入力し、</a:t>
            </a:r>
            <a:r>
              <a:rPr lang="en-US" altLang="ja-JP" sz="1600"/>
              <a:t>[</a:t>
            </a:r>
            <a:r>
              <a:rPr lang="ja-JP" altLang="en-US" sz="1600"/>
              <a:t>登録</a:t>
            </a:r>
            <a:r>
              <a:rPr lang="en-US" altLang="ja-JP" sz="1600"/>
              <a:t>]</a:t>
            </a:r>
            <a:r>
              <a:rPr lang="ja-JP" altLang="en-US" sz="1600"/>
              <a:t>を押下する</a:t>
            </a:r>
            <a:r>
              <a:rPr lang="ja-JP" altLang="en-US" sz="1600" smtClean="0"/>
              <a:t>。</a:t>
            </a:r>
            <a:endParaRPr lang="en-US" altLang="ja-JP" sz="160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smtClean="0"/>
              <a:t>②で作成したデータについて、下表の内容に更新する。</a:t>
            </a:r>
            <a:endParaRPr lang="en-US" altLang="ja-JP" sz="1600" smtClean="0"/>
          </a:p>
          <a:p>
            <a:pPr marL="0" indent="0">
              <a:buNone/>
            </a:pPr>
            <a:endParaRPr lang="en-US" altLang="ja-JP" sz="1800" smtClean="0"/>
          </a:p>
          <a:p>
            <a:pPr marL="0" indent="0">
              <a:buNone/>
            </a:pPr>
            <a:endParaRPr lang="ja-JP" altLang="en-US" sz="1800"/>
          </a:p>
          <a:p>
            <a:pPr marL="457200" indent="-457200">
              <a:buFont typeface="+mj-ea"/>
              <a:buAutoNum type="circleNumDbPlain"/>
            </a:pPr>
            <a:endParaRPr lang="en-US" altLang="ja-JP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 bwMode="auto">
          <a:xfrm>
            <a:off x="251400" y="3202594"/>
            <a:ext cx="5216489" cy="4123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ホームベース 1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55470" y="4293192"/>
            <a:ext cx="7740694" cy="792038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621475" y="4087478"/>
            <a:ext cx="301542" cy="312200"/>
          </a:xfrm>
          <a:prstGeom prst="wedgeEllipseCallout">
            <a:avLst>
              <a:gd name="adj1" fmla="val -1245"/>
              <a:gd name="adj2" fmla="val -14250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8526"/>
              </p:ext>
            </p:extLst>
          </p:nvPr>
        </p:nvGraphicFramePr>
        <p:xfrm>
          <a:off x="790119" y="4413869"/>
          <a:ext cx="7634034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任意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/tmp/work1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0644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789297" y="5575098"/>
            <a:ext cx="7740694" cy="792038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655302" y="5369384"/>
            <a:ext cx="301542" cy="312200"/>
          </a:xfrm>
          <a:prstGeom prst="wedgeEllipseCallout">
            <a:avLst>
              <a:gd name="adj1" fmla="val 6878"/>
              <a:gd name="adj2" fmla="val -128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04860"/>
              </p:ext>
            </p:extLst>
          </p:nvPr>
        </p:nvGraphicFramePr>
        <p:xfrm>
          <a:off x="823946" y="5695775"/>
          <a:ext cx="7634034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任意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solidFill>
                            <a:srgbClr val="FF0000"/>
                          </a:solidFill>
                        </a:rPr>
                        <a:t>/tmp/work2</a:t>
                      </a:r>
                      <a:endParaRPr kumimoji="1" lang="ja-JP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0644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5" name="フローチャート: 組合せ 24"/>
          <p:cNvSpPr/>
          <p:nvPr/>
        </p:nvSpPr>
        <p:spPr bwMode="auto">
          <a:xfrm>
            <a:off x="4448991" y="5238452"/>
            <a:ext cx="316290" cy="25514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5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" y="2204830"/>
            <a:ext cx="6745206" cy="35725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</a:t>
            </a:r>
            <a:r>
              <a:rPr kumimoji="1" lang="en-US" altLang="ja-JP" smtClean="0"/>
              <a:t>.4</a:t>
            </a:r>
            <a:r>
              <a:rPr kumimoji="1" lang="ja-JP" altLang="en-US" smtClean="0"/>
              <a:t> エクスポート</a:t>
            </a:r>
            <a:r>
              <a:rPr kumimoji="1" lang="en-US" altLang="ja-JP" smtClean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ja-JP" altLang="en-US" b="1" smtClean="0"/>
              <a:t>エクスポートを実行する</a:t>
            </a:r>
            <a:endParaRPr lang="en-US" altLang="ja-JP" sz="1800" b="1" smtClean="0"/>
          </a:p>
          <a:p>
            <a:pPr marL="180000" lvl="1" indent="0">
              <a:buNone/>
            </a:pPr>
            <a:r>
              <a:rPr lang="ja-JP" altLang="en-US" smtClean="0"/>
              <a:t>登録した情報を選択し、エクスポートを実行しましょう。</a:t>
            </a:r>
            <a:r>
              <a:rPr lang="en-US" altLang="ja-JP" sz="1400" smtClean="0"/>
              <a:t/>
            </a:r>
            <a:br>
              <a:rPr lang="en-US" altLang="ja-JP" sz="1400" smtClean="0"/>
            </a:br>
            <a:endParaRPr lang="en-US" altLang="ja-JP" sz="1400" smtClean="0"/>
          </a:p>
          <a:p>
            <a:pPr marL="0" indent="0">
              <a:buNone/>
            </a:pPr>
            <a:r>
              <a:rPr lang="ja-JP" altLang="en-US" sz="1600" smtClean="0"/>
              <a:t>メニュー</a:t>
            </a:r>
            <a:r>
              <a:rPr lang="en-US" altLang="ja-JP" sz="1600"/>
              <a:t>: </a:t>
            </a:r>
            <a:r>
              <a:rPr lang="ja-JP" altLang="en-US" sz="1600" b="1" smtClean="0"/>
              <a:t>エクスポート</a:t>
            </a:r>
            <a:r>
              <a:rPr lang="en-US" altLang="ja-JP" sz="1600" b="1" smtClean="0"/>
              <a:t>/</a:t>
            </a:r>
            <a:r>
              <a:rPr lang="ja-JP" altLang="en-US" sz="1600" b="1" smtClean="0"/>
              <a:t>イン</a:t>
            </a:r>
            <a:r>
              <a:rPr lang="ja-JP" altLang="en-US" sz="1600" b="1"/>
              <a:t>ポート</a:t>
            </a:r>
            <a:r>
              <a:rPr lang="en-US" altLang="ja-JP" sz="1600" b="1" smtClean="0"/>
              <a:t> &gt; </a:t>
            </a:r>
            <a:r>
              <a:rPr lang="ja-JP" altLang="en-US" sz="1600" b="1" smtClean="0"/>
              <a:t>メニューエクスポート</a:t>
            </a:r>
          </a:p>
          <a:p>
            <a:pPr marL="0" indent="0">
              <a:buNone/>
            </a:pPr>
            <a:endParaRPr lang="en-US" altLang="ja-JP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87277" y="2797416"/>
            <a:ext cx="1260303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1956880" y="3593090"/>
            <a:ext cx="3119190" cy="31156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「すべてのメニュー」にチェックを入れる。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1763610" y="3429000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278386" y="823377"/>
            <a:ext cx="1701894" cy="2202288"/>
            <a:chOff x="7278386" y="823377"/>
            <a:chExt cx="1701894" cy="2202288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データ</a:t>
              </a:r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の</a:t>
              </a:r>
              <a:r>
                <a:rPr lang="ja-JP" altLang="en-US" sz="1400" b="1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1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インポート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ホームベース 20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tx1"/>
                  </a:solidFill>
                  <a:latin typeface="+mn-ea"/>
                </a:rPr>
                <a:t>エクスポート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ファイルの</a:t>
              </a:r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ダウンロード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エクスポートの実行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b="1" smtClean="0">
                  <a:solidFill>
                    <a:schemeClr val="tx1"/>
                  </a:solidFill>
                  <a:latin typeface="+mn-ea"/>
                </a:rPr>
                <a:t>メニューの作成・入力</a:t>
              </a:r>
              <a:endParaRPr kumimoji="1" lang="ja-JP" altLang="en-US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00" y="5517290"/>
            <a:ext cx="4913070" cy="924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角丸四角形 26"/>
          <p:cNvSpPr/>
          <p:nvPr/>
        </p:nvSpPr>
        <p:spPr bwMode="auto">
          <a:xfrm>
            <a:off x="3849544" y="5682951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656274" y="5518860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2339482" y="5883971"/>
            <a:ext cx="1178345" cy="2402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8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3429000"/>
            <a:ext cx="6789642" cy="9864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2.4</a:t>
            </a:r>
            <a:r>
              <a:rPr lang="ja-JP" altLang="en-US" smtClean="0"/>
              <a:t> </a:t>
            </a:r>
            <a:r>
              <a:rPr lang="ja-JP" altLang="en-US"/>
              <a:t>エクスポート</a:t>
            </a:r>
            <a:r>
              <a:rPr lang="en-US" altLang="ja-JP" smtClean="0"/>
              <a:t>(</a:t>
            </a:r>
            <a:r>
              <a:rPr lang="en-US" altLang="ja-JP"/>
              <a:t>2</a:t>
            </a:r>
            <a:r>
              <a:rPr lang="en-US" altLang="ja-JP" smtClean="0"/>
              <a:t>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smtClean="0"/>
              <a:t>kym</a:t>
            </a:r>
            <a:r>
              <a:rPr lang="ja-JP" altLang="en-US" b="1" smtClean="0"/>
              <a:t>ファイルをダウンロードする</a:t>
            </a:r>
            <a:endParaRPr lang="en-US" altLang="ja-JP" b="1" smtClean="0"/>
          </a:p>
          <a:p>
            <a:pPr marL="180000" lvl="1" indent="0">
              <a:buNone/>
            </a:pPr>
            <a:r>
              <a:rPr lang="ja-JP" altLang="en-US" smtClean="0"/>
              <a:t>実行したエクスポートのデータをダウンロードしましょう。</a:t>
            </a:r>
            <a:endParaRPr lang="en-US" altLang="ja-JP" smtClean="0"/>
          </a:p>
          <a:p>
            <a:pPr marL="0" indent="0">
              <a:buNone/>
            </a:pPr>
            <a:endParaRPr lang="en-US" altLang="ja-JP" sz="1200" smtClean="0"/>
          </a:p>
          <a:p>
            <a:pPr marL="0" indent="0">
              <a:buNone/>
            </a:pPr>
            <a:r>
              <a:rPr lang="ja-JP" altLang="en-US" sz="1600" smtClean="0"/>
              <a:t>メニュー</a:t>
            </a:r>
            <a:r>
              <a:rPr lang="en-US" altLang="ja-JP" sz="1600"/>
              <a:t>: </a:t>
            </a:r>
            <a:r>
              <a:rPr lang="ja-JP" altLang="en-US" sz="1600" b="1"/>
              <a:t>エクスポート</a:t>
            </a:r>
            <a:r>
              <a:rPr lang="en-US" altLang="ja-JP" sz="1600" b="1"/>
              <a:t>/</a:t>
            </a:r>
            <a:r>
              <a:rPr lang="ja-JP" altLang="en-US" sz="1600" b="1"/>
              <a:t>インポート</a:t>
            </a:r>
            <a:r>
              <a:rPr lang="en-US" altLang="ja-JP" sz="1600" b="1"/>
              <a:t> </a:t>
            </a:r>
            <a:r>
              <a:rPr lang="en-US" altLang="ja-JP" sz="1600" b="1"/>
              <a:t>&gt; </a:t>
            </a:r>
            <a:r>
              <a:rPr lang="ja-JP" altLang="en-US" sz="1600" b="1" smtClean="0"/>
              <a:t>エクスポート</a:t>
            </a:r>
            <a:r>
              <a:rPr lang="en-US" altLang="ja-JP" sz="1600" b="1" smtClean="0"/>
              <a:t>/</a:t>
            </a:r>
            <a:r>
              <a:rPr lang="ja-JP" altLang="en-US" sz="1600" b="1" smtClean="0"/>
              <a:t>インポート管理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smtClean="0"/>
              <a:t>[</a:t>
            </a:r>
            <a:r>
              <a:rPr lang="ja-JP" altLang="en-US" sz="1600" smtClean="0"/>
              <a:t>一覧</a:t>
            </a:r>
            <a:r>
              <a:rPr lang="en-US" altLang="ja-JP" sz="1600" smtClean="0"/>
              <a:t>]</a:t>
            </a:r>
            <a:r>
              <a:rPr lang="ja-JP" altLang="en-US" sz="1600" smtClean="0"/>
              <a:t>を押下する</a:t>
            </a:r>
            <a:endParaRPr lang="en-US" altLang="ja-JP" sz="160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エクスポート状況の一覧から、</a:t>
            </a:r>
            <a:r>
              <a:rPr lang="en-US" altLang="ja-JP" sz="1600" smtClean="0"/>
              <a:t>kym</a:t>
            </a:r>
            <a:r>
              <a:rPr lang="ja-JP" altLang="en-US" sz="1600" smtClean="0"/>
              <a:t>ファイルをダウンロードする。</a:t>
            </a:r>
            <a:endParaRPr lang="ja-JP" altLang="en-US" sz="160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195670" y="3789049"/>
            <a:ext cx="1224170" cy="3132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278386" y="823377"/>
            <a:ext cx="1701894" cy="2202288"/>
            <a:chOff x="7278386" y="823377"/>
            <a:chExt cx="1701894" cy="2202288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データ</a:t>
              </a:r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の</a:t>
              </a:r>
              <a:r>
                <a:rPr lang="ja-JP" altLang="en-US" sz="1400" b="1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1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インポート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ホームベース 29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tx1"/>
                  </a:solidFill>
                  <a:latin typeface="+mn-ea"/>
                </a:rPr>
                <a:t>エクスポート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ファイルの</a:t>
              </a:r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ダウンロード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エクスポートの実行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b="1" smtClean="0">
                  <a:solidFill>
                    <a:schemeClr val="tx1"/>
                  </a:solidFill>
                  <a:latin typeface="+mn-ea"/>
                </a:rPr>
                <a:t>メニューの作成・入力</a:t>
              </a:r>
              <a:endParaRPr kumimoji="1" lang="ja-JP" altLang="en-US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6" name="円形吹き出し 35"/>
          <p:cNvSpPr/>
          <p:nvPr/>
        </p:nvSpPr>
        <p:spPr bwMode="auto">
          <a:xfrm>
            <a:off x="3403125" y="4146756"/>
            <a:ext cx="288040" cy="315543"/>
          </a:xfrm>
          <a:prstGeom prst="wedgeEllipseCallout">
            <a:avLst>
              <a:gd name="adj1" fmla="val -86609"/>
              <a:gd name="adj2" fmla="val -8217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2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60" y="5548473"/>
            <a:ext cx="3379990" cy="5890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" y="2492699"/>
            <a:ext cx="5677705" cy="3031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2.5</a:t>
            </a:r>
            <a:r>
              <a:rPr lang="ja-JP" altLang="en-US" smtClean="0"/>
              <a:t> </a:t>
            </a:r>
            <a:r>
              <a:rPr lang="ja-JP" altLang="en-US"/>
              <a:t>イン</a:t>
            </a:r>
            <a:r>
              <a:rPr lang="ja-JP" altLang="en-US" smtClean="0"/>
              <a:t>ポート</a:t>
            </a:r>
            <a:r>
              <a:rPr lang="en-US" altLang="ja-JP" smtClean="0"/>
              <a:t>(1/3)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smtClean="0"/>
              <a:t>インポートを実行する</a:t>
            </a:r>
            <a:endParaRPr lang="en-US" altLang="ja-JP" b="1" smtClean="0"/>
          </a:p>
          <a:p>
            <a:pPr marL="180000" lvl="1" indent="0">
              <a:buNone/>
            </a:pPr>
            <a:r>
              <a:rPr lang="ja-JP" altLang="en-US" smtClean="0">
                <a:solidFill>
                  <a:srgbClr val="FF0000"/>
                </a:solidFill>
              </a:rPr>
              <a:t>ここからは移行先サーバでの操作となります。</a:t>
            </a:r>
            <a:r>
              <a:rPr lang="en-US" altLang="ja-JP" smtClean="0">
                <a:solidFill>
                  <a:srgbClr val="FF0000"/>
                </a:solidFill>
              </a:rPr>
              <a:t/>
            </a:r>
            <a:br>
              <a:rPr lang="en-US" altLang="ja-JP" smtClean="0">
                <a:solidFill>
                  <a:srgbClr val="FF0000"/>
                </a:solidFill>
              </a:rPr>
            </a:br>
            <a:r>
              <a:rPr lang="en-US" altLang="ja-JP" smtClean="0"/>
              <a:t>kym</a:t>
            </a:r>
            <a:r>
              <a:rPr lang="ja-JP" altLang="en-US" smtClean="0"/>
              <a:t>ファイルをアップロードし、インポートを実行しましょう。</a:t>
            </a:r>
            <a:endParaRPr lang="en-US" altLang="ja-JP"/>
          </a:p>
          <a:p>
            <a:pPr marL="180000" lvl="1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1600"/>
              <a:t>メニュー</a:t>
            </a:r>
            <a:r>
              <a:rPr lang="en-US" altLang="ja-JP" sz="1600"/>
              <a:t>: </a:t>
            </a:r>
            <a:r>
              <a:rPr lang="ja-JP" altLang="en-US" sz="1600" b="1"/>
              <a:t>エクスポート</a:t>
            </a:r>
            <a:r>
              <a:rPr lang="en-US" altLang="ja-JP" sz="1600" b="1"/>
              <a:t>/</a:t>
            </a:r>
            <a:r>
              <a:rPr lang="ja-JP" altLang="en-US" sz="1600" b="1"/>
              <a:t>インポート </a:t>
            </a:r>
            <a:r>
              <a:rPr lang="en-US" altLang="ja-JP" sz="1600" b="1"/>
              <a:t>&gt; </a:t>
            </a:r>
            <a:r>
              <a:rPr lang="ja-JP" altLang="en-US" sz="1600" b="1" smtClean="0"/>
              <a:t> </a:t>
            </a:r>
            <a:r>
              <a:rPr lang="ja-JP" altLang="en-US" sz="1600" b="1"/>
              <a:t>メニュ</a:t>
            </a:r>
            <a:r>
              <a:rPr lang="ja-JP" altLang="en-US" sz="1600" b="1" smtClean="0"/>
              <a:t>ーインポート</a:t>
            </a:r>
            <a:endParaRPr lang="ja-JP" altLang="en-US" sz="1600" b="1"/>
          </a:p>
          <a:p>
            <a:pPr marL="0" indent="0">
              <a:buNone/>
            </a:pPr>
            <a:endParaRPr lang="en-US" altLang="ja-JP" smtClean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051650" y="3087334"/>
            <a:ext cx="2808390" cy="41507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ファイルを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アップロードする。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128620" y="2743210"/>
            <a:ext cx="1512208" cy="3977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190282" y="3630141"/>
            <a:ext cx="1512208" cy="2309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2028890" y="4015038"/>
            <a:ext cx="3263210" cy="33879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>
                <a:solidFill>
                  <a:schemeClr val="tx1"/>
                </a:solidFill>
                <a:latin typeface="+mn-ea"/>
              </a:rPr>
              <a:t>「すべてのメニュー」にチェックを入れる。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1835620" y="3861060"/>
            <a:ext cx="288040" cy="315543"/>
          </a:xfrm>
          <a:prstGeom prst="wedgeEllipseCallout">
            <a:avLst>
              <a:gd name="adj1" fmla="val -137348"/>
              <a:gd name="adj2" fmla="val -7542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</a:t>
            </a:r>
            <a:r>
              <a:rPr lang="ja-JP" altLang="en-US" sz="1400" b="1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ホームベース 54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smtClean="0">
                <a:solidFill>
                  <a:schemeClr val="tx1"/>
                </a:solidFill>
                <a:latin typeface="+mn-ea"/>
              </a:rPr>
              <a:t>kym</a:t>
            </a:r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ファイルの</a:t>
            </a:r>
            <a:r>
              <a:rPr kumimoji="1" lang="en-US" altLang="ja-JP" sz="900" b="1" smtClean="0">
                <a:solidFill>
                  <a:schemeClr val="tx1"/>
                </a:solidFill>
                <a:latin typeface="+mn-ea"/>
              </a:rPr>
              <a:t/>
            </a:r>
            <a:br>
              <a:rPr kumimoji="1" lang="en-US" altLang="ja-JP" sz="900" b="1" smtClean="0">
                <a:solidFill>
                  <a:schemeClr val="tx1"/>
                </a:solidFill>
                <a:latin typeface="+mn-ea"/>
              </a:rPr>
            </a:br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ダウンロード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ja-JP" altLang="en-US" sz="900" b="1" smtClean="0">
                <a:latin typeface="+mn-ea"/>
              </a:rPr>
              <a:t>インポートの</a:t>
            </a:r>
            <a:r>
              <a:rPr lang="ja-JP" altLang="en-US" sz="900" b="1" smtClean="0">
                <a:latin typeface="+mn-ea"/>
              </a:rPr>
              <a:t>実行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716480" y="5963630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インポート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609082" y="5725700"/>
            <a:ext cx="1202168" cy="21397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523210" y="5799539"/>
            <a:ext cx="288040" cy="315543"/>
          </a:xfrm>
          <a:prstGeom prst="wedgeEllipseCallout">
            <a:avLst>
              <a:gd name="adj1" fmla="val -71211"/>
              <a:gd name="adj2" fmla="val -3679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1858380" y="2933356"/>
            <a:ext cx="288040" cy="315543"/>
          </a:xfrm>
          <a:prstGeom prst="wedgeEllipseCallout">
            <a:avLst>
              <a:gd name="adj1" fmla="val -147929"/>
              <a:gd name="adj2" fmla="val -5852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5220089" y="5445280"/>
            <a:ext cx="3672511" cy="1079610"/>
            <a:chOff x="5244297" y="5387723"/>
            <a:chExt cx="3479831" cy="1079610"/>
          </a:xfrm>
        </p:grpSpPr>
        <p:sp>
          <p:nvSpPr>
            <p:cNvPr id="61" name="角丸四角形 60"/>
            <p:cNvSpPr/>
            <p:nvPr/>
          </p:nvSpPr>
          <p:spPr bwMode="auto">
            <a:xfrm>
              <a:off x="5527049" y="5819782"/>
              <a:ext cx="3197079" cy="647551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smtClean="0">
                  <a:solidFill>
                    <a:srgbClr val="FF0000"/>
                  </a:solidFill>
                  <a:latin typeface="+mn-ea"/>
                </a:rPr>
                <a:t>廃止されたデータを除外してインポートする</a:t>
              </a:r>
              <a:endParaRPr lang="en-US" altLang="ja-JP" sz="1200" smtClean="0">
                <a:solidFill>
                  <a:srgbClr val="FF0000"/>
                </a:solidFill>
                <a:latin typeface="+mn-ea"/>
              </a:endParaRPr>
            </a:p>
            <a:p>
              <a:r>
                <a:rPr lang="ja-JP" altLang="en-US" sz="1200" smtClean="0">
                  <a:solidFill>
                    <a:schemeClr val="tx1"/>
                  </a:solidFill>
                  <a:latin typeface="+mn-ea"/>
                </a:rPr>
                <a:t>こともできます</a:t>
              </a:r>
              <a:r>
                <a:rPr lang="ja-JP" altLang="en-US" sz="1200">
                  <a:solidFill>
                    <a:schemeClr val="tx1"/>
                  </a:solidFill>
                  <a:latin typeface="+mn-ea"/>
                </a:rPr>
                <a:t>。</a:t>
              </a:r>
              <a:endParaRPr lang="en-US" altLang="ja-JP" sz="120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円/楕円 44"/>
            <p:cNvSpPr/>
            <p:nvPr/>
          </p:nvSpPr>
          <p:spPr bwMode="auto">
            <a:xfrm>
              <a:off x="5244297" y="5387723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267770" y="5548232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0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8" y="3455935"/>
            <a:ext cx="6511472" cy="12127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2.5</a:t>
            </a:r>
            <a:r>
              <a:rPr lang="ja-JP" altLang="en-US" smtClean="0"/>
              <a:t> </a:t>
            </a:r>
            <a:r>
              <a:rPr lang="ja-JP" altLang="en-US"/>
              <a:t>インポート</a:t>
            </a:r>
            <a:r>
              <a:rPr lang="en-US" altLang="ja-JP" smtClean="0"/>
              <a:t>(2/</a:t>
            </a:r>
            <a:r>
              <a:rPr lang="en-US" altLang="ja-JP"/>
              <a:t>3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smtClean="0"/>
              <a:t>インポートのステータスを確認する</a:t>
            </a:r>
          </a:p>
          <a:p>
            <a:pPr marL="180000" lvl="1" indent="0">
              <a:buNone/>
            </a:pPr>
            <a:r>
              <a:rPr lang="ja-JP" altLang="en-US" smtClean="0"/>
              <a:t>実行したインポートの情報を確認し、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ステータスが「完了」となっていることを確かめましょう。</a:t>
            </a:r>
            <a:endParaRPr lang="en-US" altLang="ja-JP"/>
          </a:p>
          <a:p>
            <a:pPr marL="180000" lvl="1" indent="0">
              <a:buNone/>
            </a:pPr>
            <a:endParaRPr lang="en-US" altLang="ja-JP" sz="2000" b="1" smtClean="0"/>
          </a:p>
          <a:p>
            <a:pPr marL="0" indent="0">
              <a:buNone/>
            </a:pPr>
            <a:r>
              <a:rPr lang="ja-JP" altLang="en-US" sz="1600"/>
              <a:t>メニュー</a:t>
            </a:r>
            <a:r>
              <a:rPr lang="en-US" altLang="ja-JP" sz="1600"/>
              <a:t>: </a:t>
            </a:r>
            <a:r>
              <a:rPr lang="ja-JP" altLang="en-US" sz="1600" b="1"/>
              <a:t>エクスポート</a:t>
            </a:r>
            <a:r>
              <a:rPr lang="en-US" altLang="ja-JP" sz="1600" b="1"/>
              <a:t>/</a:t>
            </a:r>
            <a:r>
              <a:rPr lang="ja-JP" altLang="en-US" sz="1600" b="1"/>
              <a:t>インポート </a:t>
            </a:r>
            <a:r>
              <a:rPr lang="en-US" altLang="ja-JP" sz="1600" b="1"/>
              <a:t>&gt; </a:t>
            </a:r>
            <a:r>
              <a:rPr lang="ja-JP" altLang="en-US" sz="1600" b="1" smtClean="0"/>
              <a:t>エクスポート</a:t>
            </a:r>
            <a:r>
              <a:rPr lang="en-US" altLang="ja-JP" sz="1600" b="1"/>
              <a:t>/</a:t>
            </a:r>
            <a:r>
              <a:rPr lang="ja-JP" altLang="en-US" sz="1600" b="1"/>
              <a:t>インポート</a:t>
            </a:r>
            <a:r>
              <a:rPr lang="ja-JP" altLang="en-US" sz="1600" b="1" smtClean="0"/>
              <a:t>管理</a:t>
            </a:r>
            <a:endParaRPr lang="en-US" altLang="ja-JP" sz="1600" b="1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smtClean="0"/>
              <a:t>[</a:t>
            </a:r>
            <a:r>
              <a:rPr lang="ja-JP" altLang="en-US" sz="1600" smtClean="0"/>
              <a:t>一覧</a:t>
            </a:r>
            <a:r>
              <a:rPr lang="en-US" altLang="ja-JP" sz="1600" smtClean="0"/>
              <a:t>]</a:t>
            </a:r>
            <a:r>
              <a:rPr lang="ja-JP" altLang="en-US" sz="1600" smtClean="0"/>
              <a:t>を押下する。</a:t>
            </a:r>
            <a:endParaRPr lang="en-US" altLang="ja-JP" sz="160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実行したインポートのステータスが「完了」であることを確認する。</a:t>
            </a:r>
            <a:endParaRPr lang="ja-JP" altLang="en-US" sz="1600"/>
          </a:p>
          <a:p>
            <a:pPr marL="0" indent="0">
              <a:buNone/>
            </a:pPr>
            <a:endParaRPr lang="en-US" altLang="ja-JP" sz="2400" b="1" smtClean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27480" y="3903528"/>
            <a:ext cx="504070" cy="31758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</a:t>
            </a:r>
            <a:r>
              <a:rPr lang="ja-JP" altLang="en-US" sz="1400" b="1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ホームベース 37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インポートの確認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ja-JP" altLang="en-US" sz="900" b="1" smtClean="0">
                <a:latin typeface="+mn-ea"/>
              </a:rPr>
              <a:t>インポートの</a:t>
            </a:r>
            <a:r>
              <a:rPr lang="ja-JP" altLang="en-US" sz="900" b="1" smtClean="0">
                <a:latin typeface="+mn-ea"/>
              </a:rPr>
              <a:t>実行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2.5</a:t>
            </a:r>
            <a:r>
              <a:rPr lang="ja-JP" altLang="en-US" smtClean="0"/>
              <a:t> </a:t>
            </a:r>
            <a:r>
              <a:rPr lang="ja-JP" altLang="en-US"/>
              <a:t>インポート</a:t>
            </a:r>
            <a:r>
              <a:rPr lang="en-US" altLang="ja-JP" smtClean="0"/>
              <a:t>(3/3)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4459" cy="3314294"/>
          </a:xfrm>
        </p:spPr>
        <p:txBody>
          <a:bodyPr>
            <a:normAutofit/>
          </a:bodyPr>
          <a:lstStyle/>
          <a:p>
            <a:r>
              <a:rPr lang="ja-JP" altLang="en-US" b="1" smtClean="0"/>
              <a:t>インポート結果を確認する</a:t>
            </a:r>
            <a:endParaRPr lang="en-US" altLang="ja-JP" b="1" smtClean="0"/>
          </a:p>
          <a:p>
            <a:pPr marL="180000" lvl="1" indent="0">
              <a:buNone/>
            </a:pPr>
            <a:r>
              <a:rPr lang="ja-JP" altLang="en-US" smtClean="0"/>
              <a:t>移行されたメニューを確認しましょう。各レコードの変更履歴も移行されています。合わせて確認してみましょう。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 marL="180000" lvl="1" indent="0">
              <a:buNone/>
            </a:pPr>
            <a:r>
              <a:rPr lang="ja-JP" altLang="en-US" smtClean="0"/>
              <a:t>メニュー</a:t>
            </a:r>
            <a:r>
              <a:rPr lang="en-US" altLang="ja-JP"/>
              <a:t>: </a:t>
            </a:r>
            <a:r>
              <a:rPr lang="ja-JP" altLang="en-US" b="1" smtClean="0"/>
              <a:t>サーバ基本設定 </a:t>
            </a:r>
            <a:r>
              <a:rPr lang="en-US" altLang="ja-JP" b="1"/>
              <a:t>&gt; </a:t>
            </a:r>
            <a:r>
              <a:rPr lang="ja-JP" altLang="en-US" b="1" smtClean="0"/>
              <a:t>ディレクトリ</a:t>
            </a:r>
            <a:r>
              <a:rPr lang="ja-JP" altLang="en-US" b="1"/>
              <a:t>設定</a:t>
            </a:r>
            <a:endParaRPr lang="en-US" altLang="ja-JP" b="1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smtClean="0"/>
              <a:t>[</a:t>
            </a:r>
            <a:r>
              <a:rPr lang="ja-JP" altLang="en-US" sz="1600"/>
              <a:t>フィルタ</a:t>
            </a:r>
            <a:r>
              <a:rPr lang="en-US" altLang="ja-JP" sz="1600" smtClean="0"/>
              <a:t>]</a:t>
            </a:r>
            <a:r>
              <a:rPr lang="ja-JP" altLang="en-US" sz="1600"/>
              <a:t>を押下する。</a:t>
            </a:r>
            <a:endParaRPr lang="en-US" altLang="ja-JP" sz="160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「</a:t>
            </a:r>
            <a:r>
              <a:rPr lang="ja-JP" altLang="en-US" sz="1600" smtClean="0">
                <a:solidFill>
                  <a:srgbClr val="FF0000"/>
                </a:solidFill>
              </a:rPr>
              <a:t>データポータビリティプロシージャ</a:t>
            </a:r>
            <a:r>
              <a:rPr lang="ja-JP" altLang="en-US" sz="1600" smtClean="0"/>
              <a:t>」によってメニュー情報が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移行されているこ</a:t>
            </a:r>
            <a:r>
              <a:rPr lang="ja-JP" altLang="en-US" sz="1600"/>
              <a:t>と</a:t>
            </a:r>
            <a:r>
              <a:rPr lang="ja-JP" altLang="en-US" sz="1600" smtClean="0"/>
              <a:t>を</a:t>
            </a:r>
            <a:r>
              <a:rPr lang="ja-JP" altLang="en-US" sz="1600"/>
              <a:t>確認する。</a:t>
            </a:r>
          </a:p>
          <a:p>
            <a:pPr marL="180000" lvl="1" indent="0">
              <a:buNone/>
            </a:pPr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 smtClean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</a:t>
            </a:r>
            <a:r>
              <a:rPr lang="ja-JP" altLang="en-US" sz="1400" b="1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ホームベース 37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インポートの確認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ja-JP" altLang="en-US" sz="900" b="1" smtClean="0">
                <a:latin typeface="+mn-ea"/>
              </a:rPr>
              <a:t>インポートの</a:t>
            </a:r>
            <a:r>
              <a:rPr lang="ja-JP" altLang="en-US" sz="900" b="1" smtClean="0">
                <a:latin typeface="+mn-ea"/>
              </a:rPr>
              <a:t>実行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" y="3168981"/>
            <a:ext cx="7158163" cy="927392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6113603" y="3501010"/>
            <a:ext cx="1120368" cy="39939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8905" y="4306580"/>
            <a:ext cx="7158163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smtClean="0">
                <a:solidFill>
                  <a:srgbClr val="000000"/>
                </a:solidFill>
              </a:rPr>
              <a:t>[</a:t>
            </a:r>
            <a:r>
              <a:rPr lang="ja-JP" altLang="en-US" sz="1600" kern="0" smtClean="0">
                <a:solidFill>
                  <a:srgbClr val="000000"/>
                </a:solidFill>
              </a:rPr>
              <a:t>変更</a:t>
            </a:r>
            <a:r>
              <a:rPr lang="ja-JP" altLang="en-US" sz="1600" kern="0">
                <a:solidFill>
                  <a:srgbClr val="000000"/>
                </a:solidFill>
              </a:rPr>
              <a:t>履歴</a:t>
            </a:r>
            <a:r>
              <a:rPr lang="en-US" altLang="ja-JP" sz="1600" kern="0" smtClean="0">
                <a:solidFill>
                  <a:srgbClr val="000000"/>
                </a:solidFill>
              </a:rPr>
              <a:t>]</a:t>
            </a:r>
            <a:r>
              <a:rPr lang="ja-JP" altLang="en-US" sz="1600" kern="0">
                <a:solidFill>
                  <a:srgbClr val="000000"/>
                </a:solidFill>
              </a:rPr>
              <a:t>を</a:t>
            </a:r>
            <a:r>
              <a:rPr lang="ja-JP" altLang="en-US" sz="1600" kern="0" smtClean="0">
                <a:solidFill>
                  <a:srgbClr val="000000"/>
                </a:solidFill>
              </a:rPr>
              <a:t>押下し、登録したレコードのナンバーを入力する。</a:t>
            </a:r>
            <a:endParaRPr lang="en-US" altLang="ja-JP" sz="1600" kern="0">
              <a:solidFill>
                <a:srgbClr val="000000"/>
              </a:solidFill>
            </a:endParaRPr>
          </a:p>
          <a:p>
            <a:pPr marL="342900" lvl="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smtClean="0">
                <a:solidFill>
                  <a:srgbClr val="000000"/>
                </a:solidFill>
              </a:rPr>
              <a:t>[</a:t>
            </a:r>
            <a:r>
              <a:rPr lang="ja-JP" altLang="en-US" sz="1600" kern="0" smtClean="0">
                <a:solidFill>
                  <a:srgbClr val="000000"/>
                </a:solidFill>
              </a:rPr>
              <a:t>表示</a:t>
            </a:r>
            <a:r>
              <a:rPr lang="en-US" altLang="ja-JP" sz="1600" kern="0" smtClean="0">
                <a:solidFill>
                  <a:srgbClr val="000000"/>
                </a:solidFill>
              </a:rPr>
              <a:t>]</a:t>
            </a:r>
            <a:r>
              <a:rPr lang="ja-JP" altLang="en-US" sz="1600" kern="0" smtClean="0">
                <a:solidFill>
                  <a:srgbClr val="000000"/>
                </a:solidFill>
              </a:rPr>
              <a:t>を押下し、</a:t>
            </a:r>
            <a:r>
              <a:rPr lang="ja-JP" altLang="en-US" sz="1600" kern="0" smtClean="0">
                <a:solidFill>
                  <a:srgbClr val="FF0000"/>
                </a:solidFill>
              </a:rPr>
              <a:t>変更履歴</a:t>
            </a:r>
            <a:r>
              <a:rPr lang="ja-JP" altLang="en-US" sz="1600" kern="0" smtClean="0">
                <a:solidFill>
                  <a:srgbClr val="000000"/>
                </a:solidFill>
              </a:rPr>
              <a:t>の情報が移行</a:t>
            </a:r>
            <a:r>
              <a:rPr lang="ja-JP" altLang="en-US" sz="1600" kern="0">
                <a:solidFill>
                  <a:srgbClr val="000000"/>
                </a:solidFill>
              </a:rPr>
              <a:t>されていることを確認する。</a:t>
            </a:r>
          </a:p>
          <a:p>
            <a:endParaRPr kumimoji="1" lang="ja-JP" altLang="en-US" sz="200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0" y="5085230"/>
            <a:ext cx="5580140" cy="147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正方形/長方形 22"/>
          <p:cNvSpPr/>
          <p:nvPr/>
        </p:nvSpPr>
        <p:spPr bwMode="auto">
          <a:xfrm>
            <a:off x="757015" y="5418826"/>
            <a:ext cx="541773" cy="1690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1329852" y="5283885"/>
            <a:ext cx="288040" cy="315543"/>
          </a:xfrm>
          <a:prstGeom prst="wedgeEllipseCallout">
            <a:avLst>
              <a:gd name="adj1" fmla="val -93886"/>
              <a:gd name="adj2" fmla="val 1754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5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smtClean="0"/>
              <a:t>.</a:t>
            </a:r>
            <a:r>
              <a:rPr lang="ja-JP" altLang="en-US"/>
              <a:t> </a:t>
            </a:r>
            <a:r>
              <a:rPr lang="ja-JP" altLang="en-US" smtClean="0"/>
              <a:t>実習②</a:t>
            </a:r>
            <a:r>
              <a:rPr lang="ja-JP" altLang="en-US"/>
              <a:t>　</a:t>
            </a:r>
            <a:r>
              <a:rPr lang="en-US" altLang="ja-JP" smtClean="0"/>
              <a:t>Symphony/</a:t>
            </a:r>
            <a:r>
              <a:rPr lang="ja-JP" altLang="en-US" smtClean="0"/>
              <a:t>オペレーションエクスポート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86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88550"/>
            <a:ext cx="7344000" cy="590349"/>
          </a:xfrm>
        </p:spPr>
        <p:txBody>
          <a:bodyPr/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目次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7345020" cy="54992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smtClean="0"/>
              <a:t>はじめ</a:t>
            </a:r>
            <a:r>
              <a:rPr lang="ja-JP" altLang="en-US" sz="2000" smtClean="0"/>
              <a:t>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>
                <a:hlinkClick r:id="rId2" action="ppaction://hlinksldjump"/>
              </a:rPr>
              <a:t>本書</a:t>
            </a:r>
            <a:r>
              <a:rPr lang="ja-JP" altLang="en-US" sz="2000" smtClean="0">
                <a:hlinkClick r:id="rId2" action="ppaction://hlinksldjump"/>
              </a:rPr>
              <a:t>に</a:t>
            </a:r>
            <a:r>
              <a:rPr lang="ja-JP" altLang="en-US" sz="2000" smtClean="0">
                <a:hlinkClick r:id="rId2" action="ppaction://hlinksldjump"/>
              </a:rPr>
              <a:t>ついて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smtClean="0">
                <a:hlinkClick r:id="rId3" action="ppaction://hlinksldjump"/>
              </a:rPr>
              <a:t>作業環境</a:t>
            </a:r>
            <a:r>
              <a:rPr lang="en-US" altLang="ja-JP" sz="2000"/>
              <a:t/>
            </a:r>
            <a:br>
              <a:rPr lang="en-US" altLang="ja-JP" sz="2000"/>
            </a:br>
            <a:endParaRPr lang="en-US" altLang="ja-JP" sz="200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smtClean="0"/>
              <a:t>実習①　メニューエクスポート</a:t>
            </a:r>
            <a:endParaRPr lang="en-US" altLang="ja-JP" sz="200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smtClean="0">
                <a:hlinkClick r:id="rId4" action="ppaction://hlinksldjump"/>
              </a:rPr>
              <a:t>作業</a:t>
            </a:r>
            <a:r>
              <a:rPr lang="ja-JP" altLang="en-US" sz="2000">
                <a:hlinkClick r:id="rId4" action="ppaction://hlinksldjump"/>
              </a:rPr>
              <a:t>手順</a:t>
            </a:r>
            <a:endParaRPr lang="en-US" altLang="ja-JP" sz="2000" smtClean="0">
              <a:hlinkClick r:id="rId5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smtClean="0">
                <a:hlinkClick r:id="rId5" action="ppaction://hlinksldjump"/>
              </a:rPr>
              <a:t>データ登録</a:t>
            </a:r>
            <a:endParaRPr lang="en-US" altLang="ja-JP" sz="2000" smtClean="0">
              <a:hlinkClick r:id="rId6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smtClean="0">
                <a:hlinkClick r:id="rId6" action="ppaction://hlinksldjump"/>
              </a:rPr>
              <a:t>メニューの作成・入力</a:t>
            </a:r>
            <a:endParaRPr lang="en-US" altLang="ja-JP" sz="200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smtClean="0">
                <a:hlinkClick r:id="rId7" action="ppaction://hlinksldjump"/>
              </a:rPr>
              <a:t>エクスポート</a:t>
            </a:r>
            <a:endParaRPr lang="en-US" altLang="ja-JP" sz="200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smtClean="0">
                <a:hlinkClick r:id="rId8" action="ppaction://hlinksldjump"/>
              </a:rPr>
              <a:t>インポート</a:t>
            </a:r>
            <a:r>
              <a:rPr lang="en-US" altLang="ja-JP" sz="2000" smtClean="0"/>
              <a:t/>
            </a:r>
            <a:br>
              <a:rPr lang="en-US" altLang="ja-JP" sz="2000" smtClean="0"/>
            </a:b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smtClean="0"/>
              <a:t>実習②　</a:t>
            </a:r>
            <a:r>
              <a:rPr lang="en-US" altLang="ja-JP" sz="2000" smtClean="0"/>
              <a:t>Symphony/</a:t>
            </a:r>
            <a:r>
              <a:rPr lang="ja-JP" altLang="en-US" sz="2000" smtClean="0"/>
              <a:t>オペレーションエクスポート</a:t>
            </a:r>
            <a:endParaRPr lang="en-US" altLang="ja-JP" sz="200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smtClean="0">
                <a:hlinkClick r:id="rId4" action="ppaction://hlinksldjump"/>
              </a:rPr>
              <a:t>作業手順</a:t>
            </a:r>
            <a:endParaRPr lang="en-US" altLang="ja-JP" sz="2000" smtClean="0">
              <a:hlinkClick r:id="rId9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smtClean="0">
                <a:hlinkClick r:id="rId9" action="ppaction://hlinksldjump"/>
              </a:rPr>
              <a:t>データの登録</a:t>
            </a:r>
            <a:endParaRPr lang="en-US" altLang="ja-JP" sz="200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smtClean="0">
                <a:hlinkClick r:id="rId10" action="ppaction://hlinksldjump"/>
              </a:rPr>
              <a:t>エクスポート</a:t>
            </a:r>
            <a:endParaRPr lang="en-US" altLang="ja-JP" sz="200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smtClean="0">
                <a:hlinkClick r:id="rId11" action="ppaction://hlinksldjump"/>
              </a:rPr>
              <a:t>インポート</a:t>
            </a:r>
            <a:endParaRPr lang="en-US" altLang="ja-JP" sz="2000" smtClean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実習</a:t>
            </a:r>
            <a:r>
              <a:rPr lang="ja-JP" altLang="en-US" smtClean="0"/>
              <a:t>の</a:t>
            </a:r>
            <a:r>
              <a:rPr lang="ja-JP" altLang="en-US"/>
              <a:t>前</a:t>
            </a:r>
            <a:r>
              <a:rPr lang="ja-JP" altLang="en-US" smtClean="0"/>
              <a:t>に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smtClean="0"/>
              <a:t>playbook</a:t>
            </a:r>
            <a:r>
              <a:rPr kumimoji="1" lang="ja-JP" altLang="en-US" b="1" smtClean="0"/>
              <a:t>の作成</a:t>
            </a:r>
            <a:r>
              <a:rPr kumimoji="1" lang="en-US" altLang="ja-JP" b="1" smtClean="0"/>
              <a:t/>
            </a:r>
            <a:br>
              <a:rPr kumimoji="1" lang="en-US" altLang="ja-JP" b="1" smtClean="0"/>
            </a:br>
            <a:r>
              <a:rPr kumimoji="1" lang="ja-JP" altLang="en-US" sz="1600" smtClean="0"/>
              <a:t>移行対象となる</a:t>
            </a:r>
            <a:r>
              <a:rPr kumimoji="1" lang="en-US" altLang="ja-JP" sz="1600" smtClean="0"/>
              <a:t>playbook</a:t>
            </a:r>
            <a:r>
              <a:rPr kumimoji="1" lang="ja-JP" altLang="en-US" sz="1600" smtClean="0"/>
              <a:t>のサンプルをご用意しました。</a:t>
            </a:r>
            <a:r>
              <a:rPr kumimoji="1" lang="en-US" altLang="ja-JP" sz="1600" smtClean="0"/>
              <a:t/>
            </a:r>
            <a:br>
              <a:rPr kumimoji="1" lang="en-US" altLang="ja-JP" sz="1600" smtClean="0"/>
            </a:br>
            <a:r>
              <a:rPr kumimoji="1" lang="ja-JP" altLang="en-US" sz="1600" smtClean="0"/>
              <a:t>下記の</a:t>
            </a:r>
            <a:r>
              <a:rPr kumimoji="1" lang="en-US" altLang="ja-JP" sz="1600" smtClean="0"/>
              <a:t>playbook</a:t>
            </a:r>
            <a:r>
              <a:rPr kumimoji="1" lang="ja-JP" altLang="en-US" sz="1600" smtClean="0"/>
              <a:t>を</a:t>
            </a:r>
            <a:r>
              <a:rPr kumimoji="1" lang="en-US" altLang="ja-JP" sz="1600" smtClean="0"/>
              <a:t>yaml</a:t>
            </a:r>
            <a:r>
              <a:rPr kumimoji="1" lang="ja-JP" altLang="en-US" sz="1600" smtClean="0"/>
              <a:t>ファイルとして保存してください。</a:t>
            </a:r>
            <a:endParaRPr lang="en-US" altLang="ja-JP" b="1" smtClean="0"/>
          </a:p>
          <a:p>
            <a:pPr marL="0" indent="0">
              <a:buNone/>
            </a:pPr>
            <a:r>
              <a:rPr lang="en-US" altLang="ja-JP" sz="1400" smtClean="0">
                <a:solidFill>
                  <a:srgbClr val="FF0000"/>
                </a:solidFill>
              </a:rPr>
              <a:t>【</a:t>
            </a:r>
            <a:r>
              <a:rPr lang="ja-JP" altLang="en-US" sz="1400">
                <a:solidFill>
                  <a:srgbClr val="FF0000"/>
                </a:solidFill>
              </a:rPr>
              <a:t>注意</a:t>
            </a:r>
            <a:r>
              <a:rPr lang="en-US" altLang="ja-JP" sz="1400">
                <a:solidFill>
                  <a:srgbClr val="FF0000"/>
                </a:solidFill>
              </a:rPr>
              <a:t>】</a:t>
            </a:r>
            <a:r>
              <a:rPr lang="ja-JP" altLang="en-US" sz="1400">
                <a:solidFill>
                  <a:srgbClr val="FF0000"/>
                </a:solidFill>
              </a:rPr>
              <a:t>文字コードは</a:t>
            </a:r>
            <a:r>
              <a:rPr lang="en-US" altLang="ja-JP" sz="1400">
                <a:solidFill>
                  <a:srgbClr val="FF0000"/>
                </a:solidFill>
              </a:rPr>
              <a:t>“UTF-8”</a:t>
            </a:r>
            <a:r>
              <a:rPr lang="ja-JP" altLang="en-US" sz="1400">
                <a:solidFill>
                  <a:srgbClr val="FF0000"/>
                </a:solidFill>
              </a:rPr>
              <a:t>、改行コードは</a:t>
            </a:r>
            <a:r>
              <a:rPr lang="en-US" altLang="ja-JP" sz="1400">
                <a:solidFill>
                  <a:srgbClr val="FF0000"/>
                </a:solidFill>
              </a:rPr>
              <a:t>“LF”</a:t>
            </a:r>
            <a:r>
              <a:rPr lang="ja-JP" altLang="en-US" sz="1400">
                <a:solidFill>
                  <a:srgbClr val="FF0000"/>
                </a:solidFill>
              </a:rPr>
              <a:t>、拡張子は</a:t>
            </a:r>
            <a:r>
              <a:rPr lang="en-US" altLang="ja-JP" sz="1400">
                <a:solidFill>
                  <a:srgbClr val="FF0000"/>
                </a:solidFill>
              </a:rPr>
              <a:t>”yml”</a:t>
            </a:r>
            <a:r>
              <a:rPr lang="ja-JP" altLang="en-US" sz="1400">
                <a:solidFill>
                  <a:srgbClr val="FF0000"/>
                </a:solidFill>
              </a:rPr>
              <a:t>で作成してください。</a:t>
            </a:r>
            <a:endParaRPr lang="en-US" altLang="ja-JP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140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2867" y="2548662"/>
            <a:ext cx="5158168" cy="1600438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- name: </a:t>
            </a:r>
            <a:r>
              <a:rPr lang="en-US" altLang="ja-JP" sz="1400" smtClean="0"/>
              <a:t>Copy</a:t>
            </a:r>
            <a:r>
              <a:rPr lang="en-US" altLang="ja-JP" sz="1400" smtClean="0"/>
              <a:t> Test File to Locale</a:t>
            </a:r>
            <a:endParaRPr lang="en-US" altLang="ja-JP" sz="1400"/>
          </a:p>
          <a:p>
            <a:r>
              <a:rPr lang="en-US" altLang="ja-JP" sz="1400"/>
              <a:t>  </a:t>
            </a:r>
            <a:r>
              <a:rPr lang="en-US" altLang="ja-JP" sz="1400" smtClean="0"/>
              <a:t>copy</a:t>
            </a:r>
            <a:r>
              <a:rPr lang="en-US" altLang="ja-JP" sz="1400" smtClean="0"/>
              <a:t>:</a:t>
            </a:r>
            <a:endParaRPr lang="en-US" altLang="ja-JP" sz="1400"/>
          </a:p>
          <a:p>
            <a:r>
              <a:rPr lang="en-US" altLang="ja-JP" sz="1400"/>
              <a:t>    </a:t>
            </a:r>
            <a:r>
              <a:rPr lang="en-US" altLang="ja-JP" sz="1400" smtClean="0"/>
              <a:t>src</a:t>
            </a:r>
            <a:r>
              <a:rPr lang="en-US" altLang="ja-JP" sz="1400" smtClean="0"/>
              <a:t>: "{{ </a:t>
            </a:r>
            <a:r>
              <a:rPr lang="en-US" altLang="ja-JP" sz="1400" smtClean="0"/>
              <a:t>CPF_test_text</a:t>
            </a:r>
            <a:r>
              <a:rPr lang="en-US" altLang="ja-JP" sz="1400"/>
              <a:t> }}“</a:t>
            </a:r>
            <a:br>
              <a:rPr lang="en-US" altLang="ja-JP" sz="1400"/>
            </a:br>
            <a:r>
              <a:rPr lang="en-US" altLang="ja-JP" sz="1400"/>
              <a:t>    dest</a:t>
            </a:r>
            <a:r>
              <a:rPr lang="en-US" altLang="ja-JP" sz="1400"/>
              <a:t>: </a:t>
            </a:r>
            <a:r>
              <a:rPr lang="en-US" altLang="ja-JP" sz="1400" smtClean="0"/>
              <a:t>“{{ VAR_directory }}”</a:t>
            </a:r>
          </a:p>
          <a:p>
            <a:r>
              <a:rPr lang="en-US" altLang="ja-JP" sz="1400" smtClean="0"/>
              <a:t>    owner: root</a:t>
            </a:r>
          </a:p>
          <a:p>
            <a:r>
              <a:rPr lang="en-US" altLang="ja-JP" sz="1400" smtClean="0"/>
              <a:t>    group: root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mode: 0644</a:t>
            </a:r>
            <a:endParaRPr lang="en-US" altLang="ja-JP" sz="1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82221" y="2554542"/>
            <a:ext cx="3593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smtClean="0"/>
              <a:t>ファイル名</a:t>
            </a:r>
            <a:r>
              <a:rPr kumimoji="1" lang="en-US" altLang="ja-JP" sz="1400" b="1" smtClean="0"/>
              <a:t>:</a:t>
            </a:r>
            <a:r>
              <a:rPr kumimoji="1" lang="ja-JP" altLang="en-US" sz="1400" b="1" smtClean="0"/>
              <a:t> </a:t>
            </a:r>
            <a:r>
              <a:rPr lang="en-US" altLang="ja-JP" sz="1400" smtClean="0"/>
              <a:t>copy_file.yml</a:t>
            </a:r>
            <a:br>
              <a:rPr lang="en-US" altLang="ja-JP" sz="1400" smtClean="0"/>
            </a:br>
            <a:r>
              <a:rPr lang="ja-JP" altLang="en-US" sz="1400" smtClean="0"/>
              <a:t>「ファイル管理」で登録したファイルを</a:t>
            </a:r>
            <a:r>
              <a:rPr lang="en-US" altLang="ja-JP" sz="1400" smtClean="0"/>
              <a:t/>
            </a:r>
            <a:br>
              <a:rPr lang="en-US" altLang="ja-JP" sz="1400" smtClean="0"/>
            </a:br>
            <a:r>
              <a:rPr lang="ja-JP" altLang="en-US" sz="1400" smtClean="0"/>
              <a:t>指定のディレクトリにコピーします。</a:t>
            </a:r>
            <a:endParaRPr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7393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smtClean="0"/>
              <a:t>作業手順</a:t>
            </a:r>
            <a:endParaRPr kumimoji="1" lang="en-US" altLang="ja-JP" b="1" smtClean="0"/>
          </a:p>
          <a:p>
            <a:pPr marL="180000" lvl="1" indent="0">
              <a:buNone/>
            </a:pPr>
            <a:r>
              <a:rPr kumimoji="1" lang="ja-JP" altLang="en-US" smtClean="0"/>
              <a:t>本シナリオは以下の流れで進行します。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3.1</a:t>
            </a:r>
            <a:r>
              <a:rPr kumimoji="1" lang="ja-JP" altLang="en-US" smtClean="0"/>
              <a:t>　作業手順</a:t>
            </a:r>
            <a:endParaRPr kumimoji="1"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81865" y="4800989"/>
            <a:ext cx="8286530" cy="808131"/>
            <a:chOff x="381865" y="4678419"/>
            <a:chExt cx="8286530" cy="808131"/>
          </a:xfrm>
        </p:grpSpPr>
        <p:sp>
          <p:nvSpPr>
            <p:cNvPr id="7" name="正方形/長方形 6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② エクスポート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/>
                <a:t>10</a:t>
              </a:r>
              <a:r>
                <a:rPr lang="en-US" altLang="ja-JP" sz="1400" smtClean="0"/>
                <a:t>.</a:t>
              </a:r>
              <a:r>
                <a:rPr lang="ja-JP" altLang="en-US" sz="1400" smtClean="0"/>
                <a:t> エクスポートを実行する</a:t>
              </a:r>
              <a:endParaRPr kumimoji="1" lang="ja-JP" altLang="en-US" sz="140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/>
                <a:t>11.</a:t>
              </a:r>
              <a:r>
                <a:rPr kumimoji="1" lang="ja-JP" altLang="en-US" sz="1400" smtClean="0"/>
                <a:t> </a:t>
              </a:r>
              <a:r>
                <a:rPr kumimoji="1" lang="en-US" altLang="ja-JP" sz="1400" smtClean="0"/>
                <a:t>kym</a:t>
              </a:r>
              <a:r>
                <a:rPr kumimoji="1" lang="ja-JP" altLang="en-US" sz="1400" smtClean="0"/>
                <a:t>ファイルをダウンロードする</a:t>
              </a:r>
              <a:endParaRPr kumimoji="1" lang="ja-JP" altLang="en-US" sz="1400"/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390040" y="5745130"/>
            <a:ext cx="8286530" cy="796260"/>
            <a:chOff x="390040" y="5589300"/>
            <a:chExt cx="8286530" cy="796260"/>
          </a:xfrm>
        </p:grpSpPr>
        <p:sp>
          <p:nvSpPr>
            <p:cNvPr id="10" name="正方形/長方形 9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auto">
            <a:xfrm>
              <a:off x="5438592" y="5596048"/>
              <a:ext cx="2877928" cy="531611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③ インポート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83780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/>
                <a:t>12.</a:t>
              </a:r>
              <a:r>
                <a:rPr lang="ja-JP" altLang="en-US" sz="1400" smtClean="0"/>
                <a:t> </a:t>
              </a:r>
              <a:r>
                <a:rPr kumimoji="1" lang="ja-JP" altLang="en-US" sz="1400" smtClean="0"/>
                <a:t>インポートを実行する</a:t>
              </a:r>
              <a:endParaRPr kumimoji="1" lang="ja-JP" altLang="en-US" sz="140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83780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/>
                <a:t>13.</a:t>
              </a:r>
              <a:r>
                <a:rPr lang="ja-JP" altLang="en-US" sz="1400" smtClean="0"/>
                <a:t> インポート結果を確認する</a:t>
              </a:r>
              <a:endParaRPr kumimoji="1" lang="ja-JP" altLang="en-US" sz="1400"/>
            </a:p>
          </p:txBody>
        </p:sp>
      </p:grpSp>
      <p:sp>
        <p:nvSpPr>
          <p:cNvPr id="4" name="正方形/長方形 3"/>
          <p:cNvSpPr/>
          <p:nvPr/>
        </p:nvSpPr>
        <p:spPr bwMode="auto">
          <a:xfrm>
            <a:off x="390040" y="1484731"/>
            <a:ext cx="8270180" cy="3180248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436795" y="1814649"/>
            <a:ext cx="3223425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smtClean="0">
                <a:solidFill>
                  <a:schemeClr val="bg1"/>
                </a:solidFill>
                <a:latin typeface="+mn-ea"/>
              </a:rPr>
              <a:t>① 移行するデータの登録</a:t>
            </a:r>
            <a:r>
              <a:rPr lang="en-US" altLang="ja-JP" b="1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ja-JP" b="1" smtClean="0">
                <a:solidFill>
                  <a:schemeClr val="bg1"/>
                </a:solidFill>
                <a:latin typeface="+mn-ea"/>
              </a:rPr>
            </a:br>
            <a:r>
              <a:rPr lang="ja-JP" altLang="en-US" sz="1050" b="1" smtClean="0">
                <a:solidFill>
                  <a:schemeClr val="bg1"/>
                </a:solidFill>
                <a:latin typeface="+mn-ea"/>
              </a:rPr>
              <a:t>主に</a:t>
            </a:r>
            <a:r>
              <a:rPr lang="en-US" altLang="ja-JP" sz="1050" b="1" smtClean="0">
                <a:solidFill>
                  <a:schemeClr val="bg1"/>
                </a:solidFill>
                <a:latin typeface="+mn-ea"/>
              </a:rPr>
              <a:t>Ansible-Leagcy</a:t>
            </a:r>
            <a:r>
              <a:rPr lang="ja-JP" altLang="en-US" sz="1050" b="1" smtClean="0">
                <a:solidFill>
                  <a:schemeClr val="bg1"/>
                </a:solidFill>
                <a:latin typeface="+mn-ea"/>
              </a:rPr>
              <a:t>の操作を行います。</a:t>
            </a:r>
            <a:r>
              <a:rPr lang="en-US" altLang="ja-JP" sz="1050" b="1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ja-JP" sz="1050" b="1" smtClean="0">
                <a:solidFill>
                  <a:schemeClr val="bg1"/>
                </a:solidFill>
                <a:latin typeface="+mn-ea"/>
              </a:rPr>
            </a:br>
            <a:r>
              <a:rPr lang="ja-JP" altLang="en-US" sz="1050" b="1" smtClean="0">
                <a:solidFill>
                  <a:srgbClr val="FFC000"/>
                </a:solidFill>
                <a:latin typeface="+mn-ea"/>
              </a:rPr>
              <a:t>移行元サーバで作業を進めてください。</a:t>
            </a:r>
            <a:endParaRPr lang="en-US" altLang="ja-JP" b="1" smtClean="0">
              <a:solidFill>
                <a:srgbClr val="FFC000"/>
              </a:solidFill>
              <a:latin typeface="+mn-ea"/>
            </a:endParaRPr>
          </a:p>
          <a:p>
            <a:r>
              <a:rPr lang="en-US" altLang="ja-JP" sz="1050" b="1" smtClean="0">
                <a:solidFill>
                  <a:schemeClr val="bg1"/>
                </a:solidFill>
                <a:latin typeface="+mn-ea"/>
              </a:rPr>
              <a:t>※</a:t>
            </a:r>
            <a:r>
              <a:rPr lang="ja-JP" altLang="en-US" sz="1050" b="1">
                <a:solidFill>
                  <a:schemeClr val="bg1"/>
                </a:solidFill>
                <a:latin typeface="+mn-ea"/>
              </a:rPr>
              <a:t>既</a:t>
            </a:r>
            <a:r>
              <a:rPr lang="ja-JP" altLang="en-US" sz="1050" b="1" smtClean="0">
                <a:solidFill>
                  <a:schemeClr val="bg1"/>
                </a:solidFill>
                <a:latin typeface="+mn-ea"/>
              </a:rPr>
              <a:t>に一連のデータ</a:t>
            </a:r>
            <a:r>
              <a:rPr lang="ja-JP" altLang="en-US" sz="1050" b="1">
                <a:solidFill>
                  <a:schemeClr val="bg1"/>
                </a:solidFill>
                <a:latin typeface="+mn-ea"/>
              </a:rPr>
              <a:t>が</a:t>
            </a:r>
            <a:r>
              <a:rPr lang="ja-JP" altLang="en-US" sz="1050" b="1" smtClean="0">
                <a:solidFill>
                  <a:schemeClr val="bg1"/>
                </a:solidFill>
                <a:latin typeface="+mn-ea"/>
              </a:rPr>
              <a:t>登録されている場合、</a:t>
            </a:r>
            <a:r>
              <a:rPr lang="en-US" altLang="ja-JP" sz="1050" b="1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ja-JP" sz="1050" b="1" smtClean="0">
                <a:solidFill>
                  <a:schemeClr val="bg1"/>
                </a:solidFill>
                <a:latin typeface="+mn-ea"/>
              </a:rPr>
            </a:br>
            <a:r>
              <a:rPr lang="ja-JP" altLang="en-US" sz="1050" b="1" smtClean="0">
                <a:solidFill>
                  <a:schemeClr val="bg1"/>
                </a:solidFill>
                <a:latin typeface="+mn-ea"/>
              </a:rPr>
              <a:t>スキップ可能です。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4968" y="1890824"/>
            <a:ext cx="424859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smtClean="0"/>
              <a:t>2.</a:t>
            </a:r>
            <a:r>
              <a:rPr kumimoji="1" lang="ja-JP" altLang="en-US" sz="1400" smtClean="0"/>
              <a:t> オペレーション</a:t>
            </a:r>
            <a:endParaRPr kumimoji="1" lang="ja-JP" altLang="en-US" sz="14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968" y="2224908"/>
            <a:ext cx="424859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3.</a:t>
            </a:r>
            <a:r>
              <a:rPr lang="ja-JP" altLang="en-US" sz="1400" smtClean="0"/>
              <a:t> </a:t>
            </a:r>
            <a:r>
              <a:rPr lang="en-US" altLang="ja-JP" sz="1400" smtClean="0"/>
              <a:t>Movement</a:t>
            </a:r>
            <a:endParaRPr kumimoji="1" lang="ja-JP" altLang="en-US" sz="14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74968" y="2558992"/>
            <a:ext cx="424859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4.</a:t>
            </a:r>
            <a:r>
              <a:rPr kumimoji="1" lang="ja-JP" altLang="en-US" sz="1400" smtClean="0"/>
              <a:t> プレイブック</a:t>
            </a:r>
            <a:endParaRPr kumimoji="1" lang="ja-JP" altLang="en-US" sz="140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4968" y="424918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9</a:t>
            </a:r>
            <a:r>
              <a:rPr lang="en-US" altLang="ja-JP" sz="1400" smtClean="0"/>
              <a:t>.</a:t>
            </a:r>
            <a:r>
              <a:rPr kumimoji="1" lang="ja-JP" altLang="en-US" sz="1400" smtClean="0"/>
              <a:t> </a:t>
            </a:r>
            <a:r>
              <a:rPr kumimoji="1" lang="en-US" altLang="ja-JP" sz="1400" smtClean="0"/>
              <a:t>Symphony</a:t>
            </a:r>
            <a:endParaRPr kumimoji="1" lang="ja-JP" altLang="en-US" sz="140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68" y="3227160"/>
            <a:ext cx="424859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6.</a:t>
            </a:r>
            <a:r>
              <a:rPr kumimoji="1" lang="ja-JP" altLang="en-US" sz="1400" smtClean="0"/>
              <a:t> </a:t>
            </a:r>
            <a:r>
              <a:rPr kumimoji="1" lang="en-US" altLang="ja-JP" sz="1400" smtClean="0"/>
              <a:t>Movement</a:t>
            </a:r>
            <a:r>
              <a:rPr kumimoji="1" lang="ja-JP" altLang="en-US" sz="1400" smtClean="0"/>
              <a:t>詳細</a:t>
            </a:r>
            <a:endParaRPr kumimoji="1" lang="ja-JP" altLang="en-US" sz="140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4968" y="2893076"/>
            <a:ext cx="424859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smtClean="0"/>
              <a:t>5.</a:t>
            </a:r>
            <a:r>
              <a:rPr kumimoji="1" lang="ja-JP" altLang="en-US" sz="1400" smtClean="0"/>
              <a:t> 素材ファイル</a:t>
            </a:r>
            <a:endParaRPr kumimoji="1" lang="ja-JP" altLang="en-US" sz="140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968" y="3561244"/>
            <a:ext cx="424859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7.</a:t>
            </a:r>
            <a:r>
              <a:rPr lang="ja-JP" altLang="en-US" sz="1400" smtClean="0"/>
              <a:t> 作業対象ホスト</a:t>
            </a:r>
            <a:endParaRPr kumimoji="1" lang="ja-JP" altLang="en-US" sz="1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4968" y="1556740"/>
            <a:ext cx="424859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1.</a:t>
            </a:r>
            <a:r>
              <a:rPr kumimoji="1" lang="ja-JP" altLang="en-US" sz="1400" smtClean="0"/>
              <a:t> 機器情報</a:t>
            </a:r>
            <a:endParaRPr kumimoji="1" lang="ja-JP" altLang="en-US" sz="1400"/>
          </a:p>
        </p:txBody>
      </p:sp>
      <p:sp>
        <p:nvSpPr>
          <p:cNvPr id="52" name="フローチャート: 組合せ 51"/>
          <p:cNvSpPr/>
          <p:nvPr/>
        </p:nvSpPr>
        <p:spPr bwMode="auto">
          <a:xfrm>
            <a:off x="4444394" y="4664980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3" name="フローチャート: 組合せ 52"/>
          <p:cNvSpPr/>
          <p:nvPr/>
        </p:nvSpPr>
        <p:spPr bwMode="auto">
          <a:xfrm>
            <a:off x="4444394" y="5609120"/>
            <a:ext cx="216030" cy="13601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4968" y="389532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8.</a:t>
            </a:r>
            <a:r>
              <a:rPr lang="ja-JP" altLang="en-US" sz="1400"/>
              <a:t> </a:t>
            </a:r>
            <a:r>
              <a:rPr lang="ja-JP" altLang="en-US" sz="1400" smtClean="0"/>
              <a:t>代入値管理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4998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10898"/>
            <a:ext cx="5472638" cy="1839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角丸四角形 7"/>
          <p:cNvSpPr/>
          <p:nvPr/>
        </p:nvSpPr>
        <p:spPr bwMode="auto">
          <a:xfrm>
            <a:off x="2716695" y="4221110"/>
            <a:ext cx="4248590" cy="230432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3.2 </a:t>
            </a:r>
            <a:r>
              <a:rPr kumimoji="1" lang="ja-JP" altLang="en-US" smtClean="0"/>
              <a:t>データ登録 </a:t>
            </a:r>
            <a:r>
              <a:rPr kumimoji="1" lang="en-US" altLang="ja-JP" smtClean="0"/>
              <a:t>(1/9)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機器の</a:t>
            </a:r>
            <a:r>
              <a:rPr kumimoji="1" lang="ja-JP" altLang="en-US" b="1" smtClean="0"/>
              <a:t>登録</a:t>
            </a:r>
            <a:r>
              <a:rPr kumimoji="1" lang="en-US" altLang="ja-JP" b="1" smtClean="0"/>
              <a:t/>
            </a:r>
            <a:br>
              <a:rPr kumimoji="1" lang="en-US" altLang="ja-JP" b="1" smtClean="0"/>
            </a:b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メニュー：</a:t>
            </a:r>
            <a:r>
              <a:rPr lang="ja-JP" altLang="en-US" sz="1600" b="1" smtClean="0"/>
              <a:t>基本コンソール </a:t>
            </a:r>
            <a:r>
              <a:rPr lang="en-US" altLang="ja-JP" sz="1600" b="1" smtClean="0"/>
              <a:t>&gt; </a:t>
            </a:r>
            <a:r>
              <a:rPr lang="ja-JP" altLang="en-US" sz="1600" b="1" smtClean="0"/>
              <a:t>機器一覧</a:t>
            </a:r>
            <a:endParaRPr lang="en-US" altLang="ja-JP" sz="1600" b="1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smtClean="0"/>
              <a:t>登録 </a:t>
            </a:r>
            <a:r>
              <a:rPr lang="en-US" altLang="ja-JP" sz="1600" smtClean="0"/>
              <a:t>&gt; </a:t>
            </a:r>
            <a:r>
              <a:rPr lang="ja-JP" altLang="en-US" sz="1600" smtClean="0"/>
              <a:t>登録開始 を押下する。</a:t>
            </a:r>
            <a:endParaRPr lang="en-US" altLang="ja-JP" sz="1600" smtClean="0"/>
          </a:p>
          <a:p>
            <a:pPr marL="457200" indent="-457200">
              <a:buFont typeface="+mj-lt"/>
              <a:buAutoNum type="circleNumDbPlain"/>
            </a:pPr>
            <a:r>
              <a:rPr lang="ja-JP" altLang="en-US" sz="1600"/>
              <a:t>各項目で下表のように選択または入力</a:t>
            </a:r>
            <a:r>
              <a:rPr lang="ja-JP" altLang="en-US" sz="1600" smtClean="0"/>
              <a:t>し、</a:t>
            </a:r>
            <a:r>
              <a:rPr lang="en-US" altLang="ja-JP" sz="1600" smtClean="0"/>
              <a:t>[</a:t>
            </a:r>
            <a:r>
              <a:rPr lang="ja-JP" altLang="en-US" sz="1600" smtClean="0"/>
              <a:t>登録</a:t>
            </a:r>
            <a:r>
              <a:rPr lang="en-US" altLang="ja-JP" sz="1600" smtClean="0"/>
              <a:t>]</a:t>
            </a:r>
            <a:r>
              <a:rPr lang="ja-JP" altLang="en-US" sz="1600" smtClean="0"/>
              <a:t>を押下する</a:t>
            </a:r>
            <a:r>
              <a:rPr lang="ja-JP" altLang="en-US" sz="1600" smtClean="0"/>
              <a:t>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en-US" altLang="ja-JP" sz="1100" smtClean="0"/>
              <a:t>※</a:t>
            </a:r>
            <a:r>
              <a:rPr lang="ja-JP" altLang="en-US" sz="1100" smtClean="0"/>
              <a:t>実習①で登録を行った場合、本作業は不要です。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endParaRPr lang="en-US" altLang="ja-JP" sz="160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14668"/>
              </p:ext>
            </p:extLst>
          </p:nvPr>
        </p:nvGraphicFramePr>
        <p:xfrm>
          <a:off x="2788705" y="4271504"/>
          <a:ext cx="4104570" cy="2203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1585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392985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項目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入力内容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HW</a:t>
                      </a:r>
                      <a:r>
                        <a:rPr kumimoji="1" lang="ja-JP" altLang="en-US" sz="1200" smtClean="0"/>
                        <a:t>機器種別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SV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任意の値をご設定下さい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IP</a:t>
                      </a:r>
                      <a:r>
                        <a:rPr kumimoji="1" lang="ja-JP" altLang="en-US" sz="1200" smtClean="0"/>
                        <a:t>アドレス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対象機器の</a:t>
                      </a:r>
                      <a:r>
                        <a:rPr kumimoji="1" lang="en-US" altLang="ja-JP" sz="1200" smtClean="0"/>
                        <a:t>IP</a:t>
                      </a:r>
                      <a:r>
                        <a:rPr kumimoji="1" lang="ja-JP" altLang="en-US" sz="1200" smtClean="0"/>
                        <a:t>アドレス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ログインユーザ</a:t>
                      </a:r>
                      <a:r>
                        <a:rPr kumimoji="1" lang="en-US" altLang="ja-JP" sz="1200" smtClean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任意の値をご設定下さい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管理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ログインパスワード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任意の値をご設定下さい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認証方式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ssh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79512" y="3068951"/>
            <a:ext cx="5472638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25" name="正方形/長方形 24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6" name="角丸四角形 25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7" name="角丸四角形 26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オペレーション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機器</a:t>
                </a:r>
                <a:r>
                  <a:rPr lang="ja-JP" altLang="en-US" sz="900" b="1">
                    <a:solidFill>
                      <a:schemeClr val="tx1"/>
                    </a:solidFill>
                    <a:latin typeface="+mn-ea"/>
                  </a:rPr>
                  <a:t>情報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詳細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ja-JP" altLang="en-US" sz="900" b="1" smtClean="0">
                    <a:latin typeface="+mn-ea"/>
                  </a:rPr>
                  <a:t>素材ファイル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作業対象ホスト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5" name="ホームベース 34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8" name="角丸四角形 37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3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3.2 </a:t>
            </a:r>
            <a:r>
              <a:rPr lang="ja-JP" altLang="en-US"/>
              <a:t>データ</a:t>
            </a:r>
            <a:r>
              <a:rPr lang="ja-JP" altLang="en-US"/>
              <a:t>登録 </a:t>
            </a:r>
            <a:r>
              <a:rPr lang="en-US" altLang="ja-JP" smtClean="0"/>
              <a:t>(2/9)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オペレーションを新規登録する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 sz="1600"/>
              <a:t/>
            </a:r>
            <a:br>
              <a:rPr lang="en-US" altLang="ja-JP" sz="1600"/>
            </a:br>
            <a:r>
              <a:rPr kumimoji="1" lang="ja-JP" altLang="en-US" sz="1600" smtClean="0"/>
              <a:t>メニュー</a:t>
            </a:r>
            <a:r>
              <a:rPr kumimoji="1" lang="ja-JP" altLang="en-US" sz="1600" smtClean="0"/>
              <a:t>：</a:t>
            </a:r>
            <a:r>
              <a:rPr kumimoji="1" lang="ja-JP" altLang="en-US" sz="1600" b="1" smtClean="0"/>
              <a:t>基本コンソール </a:t>
            </a:r>
            <a:r>
              <a:rPr kumimoji="1" lang="en-US" altLang="ja-JP" sz="1600" b="1" smtClean="0"/>
              <a:t>&gt;</a:t>
            </a:r>
            <a:r>
              <a:rPr kumimoji="1" lang="ja-JP" altLang="en-US" sz="1600" b="1" smtClean="0"/>
              <a:t> 投入オペレーション一覧</a:t>
            </a:r>
            <a:endParaRPr lang="en-US" altLang="ja-JP" sz="1600" b="1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smtClean="0"/>
              <a:t>登録 </a:t>
            </a:r>
            <a:r>
              <a:rPr lang="en-US" altLang="ja-JP" sz="1600" smtClean="0"/>
              <a:t>&gt; </a:t>
            </a:r>
            <a:r>
              <a:rPr lang="ja-JP" altLang="en-US" sz="1600" smtClean="0"/>
              <a:t>登録開始 を押下する。</a:t>
            </a:r>
            <a:endParaRPr lang="en-US" altLang="ja-JP" sz="160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各項目へ下表のように入力し、</a:t>
            </a:r>
            <a:r>
              <a:rPr lang="en-US" altLang="ja-JP" sz="1600"/>
              <a:t>[</a:t>
            </a:r>
            <a:r>
              <a:rPr lang="ja-JP" altLang="en-US" sz="1600"/>
              <a:t>登録</a:t>
            </a:r>
            <a:r>
              <a:rPr lang="en-US" altLang="ja-JP" sz="1600"/>
              <a:t>]</a:t>
            </a:r>
            <a:r>
              <a:rPr lang="ja-JP" altLang="en-US" sz="1600"/>
              <a:t>を押下する</a:t>
            </a:r>
            <a:r>
              <a:rPr lang="ja-JP" altLang="en-US" sz="1600" smtClean="0"/>
              <a:t>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en-US" altLang="ja-JP" sz="1100">
                <a:solidFill>
                  <a:srgbClr val="000000"/>
                </a:solidFill>
              </a:rPr>
              <a:t>※</a:t>
            </a:r>
            <a:r>
              <a:rPr lang="ja-JP" altLang="en-US" sz="1100">
                <a:solidFill>
                  <a:srgbClr val="000000"/>
                </a:solidFill>
              </a:rPr>
              <a:t>実習①で登録を行った場合、本作業は不要です。</a:t>
            </a:r>
            <a:endParaRPr lang="en-US" altLang="ja-JP" sz="1600" smtClean="0"/>
          </a:p>
          <a:p>
            <a:pPr marL="0" indent="0">
              <a:buNone/>
            </a:pPr>
            <a:endParaRPr kumimoji="1" lang="en-US" altLang="ja-JP" sz="1800"/>
          </a:p>
          <a:p>
            <a:pPr marL="0" indent="0">
              <a:buNone/>
            </a:pPr>
            <a:endParaRPr kumimoji="1" lang="en-US" altLang="ja-JP" sz="1800" smtClean="0"/>
          </a:p>
          <a:p>
            <a:endParaRPr lang="en-US" altLang="ja-JP" sz="1800"/>
          </a:p>
          <a:p>
            <a:endParaRPr kumimoji="1" lang="ja-JP" altLang="en-US" sz="18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2" y="3065958"/>
            <a:ext cx="4394788" cy="1752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角丸四角形 6"/>
          <p:cNvSpPr/>
          <p:nvPr/>
        </p:nvSpPr>
        <p:spPr bwMode="auto">
          <a:xfrm>
            <a:off x="323410" y="3501010"/>
            <a:ext cx="3024420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985686" y="4348561"/>
            <a:ext cx="3530584" cy="80867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27512"/>
              </p:ext>
            </p:extLst>
          </p:nvPr>
        </p:nvGraphicFramePr>
        <p:xfrm>
          <a:off x="3127425" y="4402612"/>
          <a:ext cx="331463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4388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実施予定日時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任意でご入力下さい</a:t>
                      </a:r>
                      <a:r>
                        <a:rPr kumimoji="1" lang="en-US" altLang="ja-JP" sz="120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7314028" y="866921"/>
            <a:ext cx="1668360" cy="3714239"/>
            <a:chOff x="7295153" y="794910"/>
            <a:chExt cx="1668360" cy="3714239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オペレーション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機器</a:t>
                </a:r>
                <a:r>
                  <a:rPr lang="ja-JP" altLang="en-US" sz="900" b="1">
                    <a:solidFill>
                      <a:schemeClr val="tx1"/>
                    </a:solidFill>
                    <a:latin typeface="+mn-ea"/>
                  </a:rPr>
                  <a:t>情報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詳細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ja-JP" altLang="en-US" sz="900" b="1" smtClean="0">
                    <a:latin typeface="+mn-ea"/>
                  </a:rPr>
                  <a:t>素材ファイル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作業対象ホスト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5" name="ホームベース 64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6" name="角丸四角形 65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7" name="角丸四角形 66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0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/>
              <a:t>3.2 </a:t>
            </a:r>
            <a:r>
              <a:rPr lang="ja-JP" altLang="en-US"/>
              <a:t>データ</a:t>
            </a:r>
            <a:r>
              <a:rPr lang="ja-JP" altLang="en-US"/>
              <a:t>登録 </a:t>
            </a:r>
            <a:r>
              <a:rPr lang="en-US" altLang="ja-JP" smtClean="0"/>
              <a:t>(3/9)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smtClean="0"/>
              <a:t>Movement</a:t>
            </a:r>
            <a:r>
              <a:rPr kumimoji="1" lang="ja-JP" altLang="en-US" b="1" smtClean="0"/>
              <a:t>を作成する</a:t>
            </a:r>
            <a:r>
              <a:rPr lang="en-US" altLang="ja-JP" b="1"/>
              <a:t/>
            </a:r>
            <a:br>
              <a:rPr lang="en-US" altLang="ja-JP" b="1"/>
            </a:b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メニュ</a:t>
            </a:r>
            <a:r>
              <a:rPr lang="en-US" altLang="ja-JP" sz="1600" smtClean="0"/>
              <a:t>―</a:t>
            </a:r>
            <a:r>
              <a:rPr lang="ja-JP" altLang="en-US" sz="1600" smtClean="0"/>
              <a:t>：</a:t>
            </a:r>
            <a:r>
              <a:rPr lang="en-US" altLang="ja-JP" sz="1600" b="1" smtClean="0"/>
              <a:t>Ansible-Legacy &gt; Movement</a:t>
            </a:r>
            <a:r>
              <a:rPr lang="ja-JP" altLang="en-US" sz="1600" b="1" smtClean="0"/>
              <a:t>一覧</a:t>
            </a:r>
            <a:endParaRPr lang="en-US" altLang="ja-JP" sz="1600" b="1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smtClean="0"/>
              <a:t>登録 </a:t>
            </a:r>
            <a:r>
              <a:rPr kumimoji="1" lang="en-US" altLang="ja-JP" sz="1600" smtClean="0"/>
              <a:t>&gt; </a:t>
            </a:r>
            <a:r>
              <a:rPr kumimoji="1" lang="ja-JP" altLang="en-US" sz="1600" smtClean="0"/>
              <a:t>登録開始 を押下する。</a:t>
            </a:r>
            <a:endParaRPr kumimoji="1" lang="en-US" altLang="ja-JP" sz="160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各項目で下表のように選択または入力し、</a:t>
            </a:r>
            <a:r>
              <a:rPr lang="en-US" altLang="ja-JP" sz="1600"/>
              <a:t>[</a:t>
            </a:r>
            <a:r>
              <a:rPr lang="ja-JP" altLang="en-US" sz="1600"/>
              <a:t>登録</a:t>
            </a:r>
            <a:r>
              <a:rPr lang="en-US" altLang="ja-JP" sz="1600"/>
              <a:t>]</a:t>
            </a:r>
            <a:r>
              <a:rPr lang="ja-JP" altLang="en-US" sz="1600"/>
              <a:t>を押下する。</a:t>
            </a:r>
            <a:endParaRPr kumimoji="1" lang="en-US" altLang="ja-JP" sz="1600" smtClean="0"/>
          </a:p>
          <a:p>
            <a:pPr marL="0" indent="0">
              <a:buNone/>
            </a:pPr>
            <a:endParaRPr kumimoji="1" lang="en-US" altLang="ja-JP" sz="160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23670"/>
            <a:ext cx="6727749" cy="1896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角丸四角形 6"/>
          <p:cNvSpPr/>
          <p:nvPr/>
        </p:nvSpPr>
        <p:spPr bwMode="auto">
          <a:xfrm>
            <a:off x="251400" y="3140960"/>
            <a:ext cx="3168440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985686" y="4348561"/>
            <a:ext cx="3962644" cy="80867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23129"/>
              </p:ext>
            </p:extLst>
          </p:nvPr>
        </p:nvGraphicFramePr>
        <p:xfrm>
          <a:off x="3062949" y="4428855"/>
          <a:ext cx="3816408" cy="6480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0946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183546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r>
                        <a:rPr kumimoji="1" lang="ja-JP" altLang="en-US" sz="1400" smtClean="0"/>
                        <a:t>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ホスト指定形式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MV1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オペレーション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機器</a:t>
                </a:r>
                <a:r>
                  <a:rPr lang="ja-JP" altLang="en-US" sz="900" b="1">
                    <a:solidFill>
                      <a:schemeClr val="tx1"/>
                    </a:solidFill>
                    <a:latin typeface="+mn-ea"/>
                  </a:rPr>
                  <a:t>情報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詳細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ja-JP" altLang="en-US" sz="900" b="1" smtClean="0">
                    <a:latin typeface="+mn-ea"/>
                  </a:rPr>
                  <a:t>素材ファイル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作業対象ホスト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5" name="ホームベース 64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6" name="角丸四角形 65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7" name="角丸四角形 66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1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3.2 </a:t>
            </a:r>
            <a:r>
              <a:rPr lang="ja-JP" altLang="en-US"/>
              <a:t>データ</a:t>
            </a:r>
            <a:r>
              <a:rPr lang="ja-JP" altLang="en-US"/>
              <a:t>登録 </a:t>
            </a:r>
            <a:r>
              <a:rPr lang="en-US" altLang="ja-JP" smtClean="0"/>
              <a:t>(4/9)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836640"/>
            <a:ext cx="8784976" cy="5616476"/>
          </a:xfrm>
        </p:spPr>
        <p:txBody>
          <a:bodyPr>
            <a:normAutofit/>
          </a:bodyPr>
          <a:lstStyle/>
          <a:p>
            <a:r>
              <a:rPr lang="en-US" altLang="ja-JP" b="1" smtClean="0"/>
              <a:t>playbook</a:t>
            </a:r>
            <a:r>
              <a:rPr lang="ja-JP" altLang="en-US" b="1" err="1" smtClean="0"/>
              <a:t>を登</a:t>
            </a:r>
            <a:r>
              <a:rPr lang="ja-JP" altLang="en-US" b="1" smtClean="0"/>
              <a:t>録する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 marL="0" indent="0">
              <a:buNone/>
            </a:pPr>
            <a:r>
              <a:rPr lang="ja-JP" altLang="en-US" sz="1600" smtClean="0"/>
              <a:t>メニュー</a:t>
            </a:r>
            <a:r>
              <a:rPr lang="ja-JP" altLang="en-US" sz="1600" smtClean="0"/>
              <a:t>：</a:t>
            </a:r>
            <a:r>
              <a:rPr lang="en-US" altLang="ja-JP" sz="1600" b="1" smtClean="0"/>
              <a:t>Ansible-Legacy &gt; </a:t>
            </a:r>
            <a:r>
              <a:rPr lang="ja-JP" altLang="en-US" sz="1600" b="1" smtClean="0"/>
              <a:t>プレイブック素材集</a:t>
            </a:r>
            <a:endParaRPr lang="en-US" altLang="ja-JP" sz="1600" b="1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登録 </a:t>
            </a:r>
            <a:r>
              <a:rPr lang="en-US" altLang="ja-JP" sz="1600"/>
              <a:t>&gt; </a:t>
            </a:r>
            <a:r>
              <a:rPr lang="ja-JP" altLang="en-US" sz="1600"/>
              <a:t>登録開始 を押下</a:t>
            </a:r>
            <a:r>
              <a:rPr lang="ja-JP" altLang="en-US" sz="1600" smtClean="0"/>
              <a:t>する。</a:t>
            </a:r>
            <a:endParaRPr lang="en-US" altLang="ja-JP" sz="160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smtClean="0"/>
              <a:t>［参照］からプレイブックを選択し、「事前アップロード」を行う。</a:t>
            </a:r>
            <a:endParaRPr lang="en-US" altLang="ja-JP" sz="160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各</a:t>
            </a:r>
            <a:r>
              <a:rPr lang="ja-JP" altLang="en-US" sz="1600" smtClean="0"/>
              <a:t>項目</a:t>
            </a:r>
            <a:r>
              <a:rPr lang="ja-JP" altLang="en-US" sz="1600"/>
              <a:t>へ下表のように</a:t>
            </a:r>
            <a:r>
              <a:rPr lang="ja-JP" altLang="en-US" sz="1600" smtClean="0"/>
              <a:t>入力し、「登録」を押下する。</a:t>
            </a:r>
            <a:endParaRPr lang="en-US" altLang="ja-JP" sz="160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80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96940"/>
            <a:ext cx="4674280" cy="1880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角丸四角形 5"/>
          <p:cNvSpPr/>
          <p:nvPr/>
        </p:nvSpPr>
        <p:spPr bwMode="auto">
          <a:xfrm>
            <a:off x="323410" y="3356990"/>
            <a:ext cx="3168440" cy="7798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85686" y="4348561"/>
            <a:ext cx="3674604" cy="80867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1895"/>
              </p:ext>
            </p:extLst>
          </p:nvPr>
        </p:nvGraphicFramePr>
        <p:xfrm>
          <a:off x="3029810" y="4433183"/>
          <a:ext cx="360050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2260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プレイブック素材名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プレイブック素材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copy_file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copy_file.yml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sp>
        <p:nvSpPr>
          <p:cNvPr id="10" name="円形吹き出し 9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オペレーション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機器</a:t>
                </a:r>
                <a:r>
                  <a:rPr lang="ja-JP" altLang="en-US" sz="900" b="1">
                    <a:solidFill>
                      <a:schemeClr val="tx1"/>
                    </a:solidFill>
                    <a:latin typeface="+mn-ea"/>
                  </a:rPr>
                  <a:t>情報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詳細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ja-JP" altLang="en-US" sz="900" b="1" smtClean="0">
                    <a:latin typeface="+mn-ea"/>
                  </a:rPr>
                  <a:t>素材ファイル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作業対象ホスト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ホームベース 51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6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3.2 </a:t>
            </a:r>
            <a:r>
              <a:rPr lang="ja-JP" altLang="en-US"/>
              <a:t>データ</a:t>
            </a:r>
            <a:r>
              <a:rPr lang="ja-JP" altLang="en-US"/>
              <a:t>登録 </a:t>
            </a:r>
            <a:r>
              <a:rPr lang="en-US" altLang="ja-JP" smtClean="0"/>
              <a:t>(5/9)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/>
              <a:t>素材</a:t>
            </a:r>
            <a:r>
              <a:rPr kumimoji="1" lang="ja-JP" altLang="en-US" b="1" smtClean="0"/>
              <a:t>ファイルを登録する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ja-JP" altLang="en-US" sz="1600" smtClean="0"/>
              <a:t>素材</a:t>
            </a:r>
            <a:r>
              <a:rPr lang="ja-JP" altLang="en-US" sz="1600"/>
              <a:t>ファイル</a:t>
            </a:r>
            <a:r>
              <a:rPr lang="ja-JP" altLang="en-US" sz="1600" smtClean="0"/>
              <a:t>を登録しましょう。内容は問いません。</a:t>
            </a:r>
            <a:endParaRPr kumimoji="1" lang="en-US" altLang="ja-JP" sz="160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/>
              <a:t>メニュー：</a:t>
            </a:r>
            <a:r>
              <a:rPr lang="en-US" altLang="ja-JP" sz="1600" b="1" smtClean="0"/>
              <a:t>Ansible</a:t>
            </a:r>
            <a:r>
              <a:rPr lang="ja-JP" altLang="en-US" sz="1600" b="1" smtClean="0"/>
              <a:t>共通</a:t>
            </a:r>
            <a:r>
              <a:rPr lang="en-US" altLang="ja-JP" sz="1600" b="1" smtClean="0"/>
              <a:t> </a:t>
            </a:r>
            <a:r>
              <a:rPr lang="en-US" altLang="ja-JP" sz="1600" b="1"/>
              <a:t>&gt; </a:t>
            </a:r>
            <a:r>
              <a:rPr lang="ja-JP" altLang="en-US" sz="1600" b="1" smtClean="0"/>
              <a:t>ファイル</a:t>
            </a:r>
            <a:r>
              <a:rPr lang="ja-JP" altLang="en-US" sz="1600" b="1"/>
              <a:t>管理</a:t>
            </a:r>
            <a:endParaRPr lang="en-US" altLang="ja-JP" sz="1600" b="1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登録 </a:t>
            </a:r>
            <a:r>
              <a:rPr lang="en-US" altLang="ja-JP" sz="1600"/>
              <a:t>&gt; </a:t>
            </a:r>
            <a:r>
              <a:rPr lang="ja-JP" altLang="en-US" sz="1600"/>
              <a:t>登録開始 を押下する。</a:t>
            </a:r>
            <a:endParaRPr lang="en-US" altLang="ja-JP" sz="160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［参照］</a:t>
            </a:r>
            <a:r>
              <a:rPr lang="ja-JP" altLang="en-US" sz="1600" smtClean="0"/>
              <a:t>から素材</a:t>
            </a:r>
            <a:r>
              <a:rPr lang="ja-JP" altLang="en-US" sz="1600"/>
              <a:t>ファイル</a:t>
            </a:r>
            <a:r>
              <a:rPr lang="ja-JP" altLang="en-US" sz="1600" smtClean="0"/>
              <a:t>を</a:t>
            </a:r>
            <a:r>
              <a:rPr lang="ja-JP" altLang="en-US" sz="1600"/>
              <a:t>選択し、「事前アップロード」を行う。</a:t>
            </a:r>
            <a:endParaRPr lang="en-US" altLang="ja-JP" sz="160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各項目へ下表のように入力し、「登録」を押下する。</a:t>
            </a:r>
            <a:endParaRPr lang="en-US" altLang="ja-JP" sz="160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40960"/>
            <a:ext cx="6480900" cy="1715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角丸四角形 6"/>
          <p:cNvSpPr/>
          <p:nvPr/>
        </p:nvSpPr>
        <p:spPr bwMode="auto">
          <a:xfrm>
            <a:off x="251522" y="3501010"/>
            <a:ext cx="3168440" cy="7798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2985686" y="4348561"/>
            <a:ext cx="3674604" cy="80867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62641"/>
              </p:ext>
            </p:extLst>
          </p:nvPr>
        </p:nvGraphicFramePr>
        <p:xfrm>
          <a:off x="3058804" y="4421654"/>
          <a:ext cx="3528368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44148">
                  <a:extLst>
                    <a:ext uri="{9D8B030D-6E8A-4147-A177-3AD203B41FA5}">
                      <a16:colId xmlns:a16="http://schemas.microsoft.com/office/drawing/2014/main" val="2965201597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1480316901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ファイル埋込変数名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ファイル素材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74410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CPF_test_text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test_text.txt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52829"/>
                  </a:ext>
                </a:extLst>
              </a:tr>
            </a:tbl>
          </a:graphicData>
        </a:graphic>
      </p:graphicFrame>
      <p:sp>
        <p:nvSpPr>
          <p:cNvPr id="40" name="円形吹き出し 39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42" name="グループ化 41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44" name="正方形/長方形 43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オペレーション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機器</a:t>
                </a:r>
                <a:r>
                  <a:rPr lang="ja-JP" altLang="en-US" sz="900" b="1">
                    <a:solidFill>
                      <a:schemeClr val="tx1"/>
                    </a:solidFill>
                    <a:latin typeface="+mn-ea"/>
                  </a:rPr>
                  <a:t>情報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詳細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ja-JP" altLang="en-US" sz="900" b="1" smtClean="0">
                    <a:latin typeface="+mn-ea"/>
                  </a:rPr>
                  <a:t>素材ファイル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作業対象ホスト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ホームベース 53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3" name="角丸四角形 42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6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3.2 </a:t>
            </a:r>
            <a:r>
              <a:rPr lang="ja-JP" altLang="en-US"/>
              <a:t>データ</a:t>
            </a:r>
            <a:r>
              <a:rPr lang="ja-JP" altLang="en-US"/>
              <a:t>登録 </a:t>
            </a:r>
            <a:r>
              <a:rPr lang="en-US" altLang="ja-JP" smtClean="0"/>
              <a:t>(6/9)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smtClean="0"/>
              <a:t>Movement</a:t>
            </a:r>
            <a:r>
              <a:rPr kumimoji="1" lang="ja-JP" altLang="en-US" b="1" smtClean="0"/>
              <a:t>に</a:t>
            </a:r>
            <a:r>
              <a:rPr kumimoji="1" lang="en-US" altLang="ja-JP" b="1" smtClean="0"/>
              <a:t>playbook</a:t>
            </a:r>
            <a:r>
              <a:rPr kumimoji="1" lang="ja-JP" altLang="en-US" b="1" err="1" smtClean="0"/>
              <a:t>を登</a:t>
            </a:r>
            <a:r>
              <a:rPr kumimoji="1" lang="ja-JP" altLang="en-US" b="1" smtClean="0"/>
              <a:t>録する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ja-JP" altLang="en-US" sz="1600" smtClean="0"/>
              <a:t>メニュー</a:t>
            </a:r>
            <a:r>
              <a:rPr lang="en-US" altLang="ja-JP" sz="1600" smtClean="0"/>
              <a:t>:</a:t>
            </a:r>
            <a:r>
              <a:rPr lang="ja-JP" altLang="en-US" sz="1600" smtClean="0"/>
              <a:t> </a:t>
            </a:r>
            <a:r>
              <a:rPr lang="en-US" altLang="ja-JP" sz="1600" b="1" smtClean="0"/>
              <a:t>Ansible-Legacy &gt; Movement</a:t>
            </a:r>
            <a:r>
              <a:rPr lang="ja-JP" altLang="en-US" sz="1600" b="1" smtClean="0"/>
              <a:t>詳細</a:t>
            </a:r>
            <a:endParaRPr lang="en-US" altLang="ja-JP" sz="1600" b="1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登録 </a:t>
            </a:r>
            <a:r>
              <a:rPr lang="en-US" altLang="ja-JP" sz="1600" smtClean="0"/>
              <a:t>&gt; </a:t>
            </a:r>
            <a:r>
              <a:rPr lang="ja-JP" altLang="en-US" sz="1600" smtClean="0"/>
              <a:t>登録開始 を押下する。</a:t>
            </a:r>
            <a:endParaRPr lang="en-US" altLang="ja-JP" sz="160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各項目</a:t>
            </a:r>
            <a:r>
              <a:rPr lang="ja-JP" altLang="en-US" sz="1600"/>
              <a:t>で</a:t>
            </a:r>
            <a:r>
              <a:rPr lang="ja-JP" altLang="en-US" sz="1600" smtClean="0"/>
              <a:t>下表</a:t>
            </a:r>
            <a:r>
              <a:rPr lang="ja-JP" altLang="en-US" sz="1600"/>
              <a:t>のよう</a:t>
            </a:r>
            <a:r>
              <a:rPr lang="ja-JP" altLang="en-US" sz="1600" smtClean="0"/>
              <a:t>に選択または入力し</a:t>
            </a:r>
            <a:r>
              <a:rPr lang="ja-JP" altLang="en-US" sz="1600"/>
              <a:t>、</a:t>
            </a:r>
            <a:r>
              <a:rPr lang="en-US" altLang="ja-JP" sz="1600"/>
              <a:t>[</a:t>
            </a:r>
            <a:r>
              <a:rPr lang="ja-JP" altLang="en-US" sz="1600"/>
              <a:t>登録</a:t>
            </a:r>
            <a:r>
              <a:rPr lang="en-US" altLang="ja-JP" sz="1600"/>
              <a:t>]</a:t>
            </a:r>
            <a:r>
              <a:rPr lang="ja-JP" altLang="en-US" sz="1600"/>
              <a:t>を押下する。</a:t>
            </a:r>
            <a:endParaRPr lang="en-US" altLang="ja-JP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endParaRPr lang="en-US" altLang="ja-JP" sz="160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732" y="4367048"/>
            <a:ext cx="374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関連付け表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03642"/>
            <a:ext cx="5860662" cy="1874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角丸四角形 9"/>
          <p:cNvSpPr/>
          <p:nvPr/>
        </p:nvSpPr>
        <p:spPr bwMode="auto">
          <a:xfrm>
            <a:off x="251400" y="3349545"/>
            <a:ext cx="4176580" cy="5768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2766270" y="4564591"/>
            <a:ext cx="4686130" cy="80867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19547"/>
              </p:ext>
            </p:extLst>
          </p:nvPr>
        </p:nvGraphicFramePr>
        <p:xfrm>
          <a:off x="2840375" y="4678824"/>
          <a:ext cx="4594592" cy="6199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1360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1649926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1693306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プレイブック素材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インクルード順序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MV1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copy_file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</a:tbl>
          </a:graphicData>
        </a:graphic>
      </p:graphicFrame>
      <p:grpSp>
        <p:nvGrpSpPr>
          <p:cNvPr id="42" name="グループ化 41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45" name="正方形/長方形 44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オペレーション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機器</a:t>
                </a:r>
                <a:r>
                  <a:rPr lang="ja-JP" altLang="en-US" sz="900" b="1">
                    <a:solidFill>
                      <a:schemeClr val="tx1"/>
                    </a:solidFill>
                    <a:latin typeface="+mn-ea"/>
                  </a:rPr>
                  <a:t>情報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詳細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ja-JP" altLang="en-US" sz="900" b="1" smtClean="0">
                    <a:latin typeface="+mn-ea"/>
                  </a:rPr>
                  <a:t>素材ファイル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作業対象ホスト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ホームベース 54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1" name="円形吹き出し 40"/>
          <p:cNvSpPr/>
          <p:nvPr/>
        </p:nvSpPr>
        <p:spPr bwMode="auto">
          <a:xfrm>
            <a:off x="2679399" y="4401850"/>
            <a:ext cx="321951" cy="325481"/>
          </a:xfrm>
          <a:prstGeom prst="wedgeEllipseCallout">
            <a:avLst>
              <a:gd name="adj1" fmla="val -64421"/>
              <a:gd name="adj2" fmla="val -23155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8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939749"/>
            <a:ext cx="5830409" cy="1870375"/>
          </a:xfrm>
          <a:prstGeom prst="rect">
            <a:avLst/>
          </a:prstGeom>
          <a:ln>
            <a:solidFill>
              <a:srgbClr val="003300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3.2 </a:t>
            </a:r>
            <a:r>
              <a:rPr lang="ja-JP" altLang="en-US"/>
              <a:t>データ</a:t>
            </a:r>
            <a:r>
              <a:rPr lang="ja-JP" altLang="en-US"/>
              <a:t>登録 </a:t>
            </a:r>
            <a:r>
              <a:rPr lang="en-US" altLang="ja-JP" smtClean="0"/>
              <a:t>(7/9)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作業対象ホストを登録する</a:t>
            </a:r>
            <a:r>
              <a:rPr kumimoji="1" lang="en-US" altLang="ja-JP" sz="1800" smtClean="0"/>
              <a:t/>
            </a:r>
            <a:br>
              <a:rPr kumimoji="1" lang="en-US" altLang="ja-JP" sz="1800" smtClean="0"/>
            </a:b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ja-JP" altLang="en-US" sz="1600" smtClean="0"/>
              <a:t>メニュー</a:t>
            </a:r>
            <a:r>
              <a:rPr lang="en-US" altLang="ja-JP" sz="1600" smtClean="0"/>
              <a:t>:</a:t>
            </a:r>
            <a:r>
              <a:rPr lang="ja-JP" altLang="en-US" sz="1600" smtClean="0"/>
              <a:t> </a:t>
            </a:r>
            <a:r>
              <a:rPr lang="en-US" altLang="ja-JP" sz="1600" b="1" smtClean="0"/>
              <a:t>Ansible-Legacy </a:t>
            </a:r>
            <a:r>
              <a:rPr lang="en-US" altLang="ja-JP" sz="1600" b="1" smtClean="0"/>
              <a:t>&gt;</a:t>
            </a:r>
            <a:r>
              <a:rPr lang="ja-JP" altLang="en-US" sz="1600" b="1" smtClean="0"/>
              <a:t> 作業対象ホスト</a:t>
            </a:r>
            <a:endParaRPr lang="en-US" altLang="ja-JP" sz="1600" b="1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登録 </a:t>
            </a:r>
            <a:r>
              <a:rPr lang="en-US" altLang="ja-JP" sz="1600" smtClean="0"/>
              <a:t>&gt; </a:t>
            </a:r>
            <a:r>
              <a:rPr lang="ja-JP" altLang="en-US" sz="1600" smtClean="0"/>
              <a:t>登録開始 を押下する。</a:t>
            </a:r>
            <a:endParaRPr lang="en-US" altLang="ja-JP" sz="160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各項目</a:t>
            </a:r>
            <a:r>
              <a:rPr lang="ja-JP" altLang="en-US" sz="1600"/>
              <a:t>で</a:t>
            </a:r>
            <a:r>
              <a:rPr lang="ja-JP" altLang="en-US" sz="1600" smtClean="0"/>
              <a:t>下表</a:t>
            </a:r>
            <a:r>
              <a:rPr lang="ja-JP" altLang="en-US" sz="1600"/>
              <a:t>のよう</a:t>
            </a:r>
            <a:r>
              <a:rPr lang="ja-JP" altLang="en-US" sz="1600" smtClean="0"/>
              <a:t>に選択または入力し</a:t>
            </a:r>
            <a:r>
              <a:rPr lang="ja-JP" altLang="en-US" sz="1600"/>
              <a:t>、</a:t>
            </a:r>
            <a:r>
              <a:rPr lang="en-US" altLang="ja-JP" sz="1600"/>
              <a:t>[</a:t>
            </a:r>
            <a:r>
              <a:rPr lang="ja-JP" altLang="en-US" sz="1600"/>
              <a:t>登録</a:t>
            </a:r>
            <a:r>
              <a:rPr lang="en-US" altLang="ja-JP" sz="1600"/>
              <a:t>]</a:t>
            </a:r>
            <a:r>
              <a:rPr lang="ja-JP" altLang="en-US" sz="1600"/>
              <a:t>を押下する。</a:t>
            </a:r>
            <a:endParaRPr lang="en-US" altLang="ja-JP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endParaRPr lang="en-US" altLang="ja-JP" sz="160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972910" y="3567722"/>
            <a:ext cx="4967280" cy="9414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3759712" y="4810124"/>
            <a:ext cx="4844848" cy="80867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3598737" y="4619967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817"/>
              </p:ext>
            </p:extLst>
          </p:nvPr>
        </p:nvGraphicFramePr>
        <p:xfrm>
          <a:off x="3881285" y="4919976"/>
          <a:ext cx="4651265" cy="6199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078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1482947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290263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オペレーション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ホスト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OP1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MV1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(</a:t>
                      </a:r>
                      <a:r>
                        <a:rPr kumimoji="1" lang="ja-JP" altLang="en-US" sz="1400" smtClean="0"/>
                        <a:t>任意のホスト</a:t>
                      </a:r>
                      <a:r>
                        <a:rPr kumimoji="1" lang="en-US" altLang="ja-JP" sz="1400" smtClean="0"/>
                        <a:t>)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</a:tbl>
          </a:graphicData>
        </a:graphic>
      </p:graphicFrame>
      <p:grpSp>
        <p:nvGrpSpPr>
          <p:cNvPr id="25" name="グループ化 24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オペレーション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機器</a:t>
                </a:r>
                <a:r>
                  <a:rPr lang="ja-JP" altLang="en-US" sz="900" b="1">
                    <a:solidFill>
                      <a:schemeClr val="tx1"/>
                    </a:solidFill>
                    <a:latin typeface="+mn-ea"/>
                  </a:rPr>
                  <a:t>情報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詳細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ja-JP" altLang="en-US" sz="900" b="1" smtClean="0">
                    <a:latin typeface="+mn-ea"/>
                  </a:rPr>
                  <a:t>素材ファイル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作業対象ホスト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ホームベース 51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6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9" y="2735752"/>
            <a:ext cx="6866215" cy="11964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3.2 </a:t>
            </a:r>
            <a:r>
              <a:rPr lang="ja-JP" altLang="en-US"/>
              <a:t>データ</a:t>
            </a:r>
            <a:r>
              <a:rPr lang="ja-JP" altLang="en-US"/>
              <a:t>登録 </a:t>
            </a:r>
            <a:r>
              <a:rPr lang="en-US" altLang="ja-JP" smtClean="0"/>
              <a:t>(</a:t>
            </a:r>
            <a:r>
              <a:rPr lang="en-US" altLang="ja-JP"/>
              <a:t>8</a:t>
            </a:r>
            <a:r>
              <a:rPr lang="en-US" altLang="ja-JP" smtClean="0"/>
              <a:t>/9)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smtClean="0"/>
              <a:t>代入値管理を</a:t>
            </a:r>
            <a:r>
              <a:rPr lang="ja-JP" altLang="en-US" b="1"/>
              <a:t>行う</a:t>
            </a:r>
            <a:r>
              <a:rPr lang="en-US" altLang="ja-JP" b="1" smtClean="0"/>
              <a:t/>
            </a:r>
            <a:br>
              <a:rPr lang="en-US" altLang="ja-JP" b="1" smtClean="0"/>
            </a:br>
            <a:endParaRPr lang="en-US" altLang="ja-JP" sz="1600"/>
          </a:p>
          <a:p>
            <a:pPr marL="0" indent="0">
              <a:buNone/>
            </a:pPr>
            <a:r>
              <a:rPr lang="ja-JP" altLang="en-US" sz="1600" smtClean="0"/>
              <a:t>メニュー</a:t>
            </a:r>
            <a:r>
              <a:rPr lang="en-US" altLang="ja-JP" sz="1600" smtClean="0"/>
              <a:t>:</a:t>
            </a:r>
            <a:r>
              <a:rPr lang="ja-JP" altLang="en-US" sz="1600" smtClean="0"/>
              <a:t> </a:t>
            </a:r>
            <a:r>
              <a:rPr lang="en-US" altLang="ja-JP" sz="1600" b="1" smtClean="0"/>
              <a:t>Ansible-Legacy </a:t>
            </a:r>
            <a:r>
              <a:rPr lang="en-US" altLang="ja-JP" sz="1600" b="1" smtClean="0"/>
              <a:t>&gt; </a:t>
            </a:r>
            <a:r>
              <a:rPr lang="ja-JP" altLang="en-US" sz="1600" b="1" smtClean="0"/>
              <a:t>代入値管理</a:t>
            </a:r>
            <a:endParaRPr lang="en-US" altLang="ja-JP" sz="1600" b="1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smtClean="0"/>
              <a:t>登録 </a:t>
            </a:r>
            <a:r>
              <a:rPr lang="en-US" altLang="ja-JP" sz="1600" smtClean="0"/>
              <a:t>&gt;</a:t>
            </a:r>
            <a:r>
              <a:rPr lang="ja-JP" altLang="en-US" sz="1600" smtClean="0"/>
              <a:t> 登録開始 を押下する。</a:t>
            </a:r>
            <a:endParaRPr lang="en-US" altLang="ja-JP" sz="160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各項目で下表のように選択または入力し、</a:t>
            </a:r>
            <a:r>
              <a:rPr lang="en-US" altLang="ja-JP" sz="1600"/>
              <a:t>[</a:t>
            </a:r>
            <a:r>
              <a:rPr lang="ja-JP" altLang="en-US" sz="1600"/>
              <a:t>登録</a:t>
            </a:r>
            <a:r>
              <a:rPr lang="en-US" altLang="ja-JP" sz="1600"/>
              <a:t>]</a:t>
            </a:r>
            <a:r>
              <a:rPr lang="ja-JP" altLang="en-US" sz="1600"/>
              <a:t>を押下</a:t>
            </a:r>
            <a:r>
              <a:rPr lang="ja-JP" altLang="en-US" sz="1600" smtClean="0"/>
              <a:t>する。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 marL="457200" indent="-457200">
              <a:buFont typeface="+mj-ea"/>
              <a:buAutoNum type="circleNumDbPlain"/>
            </a:pPr>
            <a:endParaRPr lang="en-US" altLang="ja-JP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311502" y="3100650"/>
            <a:ext cx="6880649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11" name="正方形/長方形 10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2" name="角丸四角形 11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オペレーション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機器</a:t>
                </a:r>
                <a:r>
                  <a:rPr lang="ja-JP" altLang="en-US" sz="900" b="1">
                    <a:solidFill>
                      <a:schemeClr val="tx1"/>
                    </a:solidFill>
                    <a:latin typeface="+mn-ea"/>
                  </a:rPr>
                  <a:t>情報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詳細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ja-JP" altLang="en-US" sz="900" b="1" smtClean="0">
                    <a:latin typeface="+mn-ea"/>
                  </a:rPr>
                  <a:t>素材ファイル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18" name="角丸四角形 17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作業対象ホスト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" name="ホームベース 20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0" name="角丸四角形 9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4" name="角丸四角形 23"/>
          <p:cNvSpPr/>
          <p:nvPr/>
        </p:nvSpPr>
        <p:spPr bwMode="auto">
          <a:xfrm>
            <a:off x="311061" y="4037603"/>
            <a:ext cx="6896620" cy="903607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26085"/>
              </p:ext>
            </p:extLst>
          </p:nvPr>
        </p:nvGraphicFramePr>
        <p:xfrm>
          <a:off x="382948" y="4100762"/>
          <a:ext cx="676894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9968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070477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252199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402077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1584219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Movement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変数名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具体値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MV1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任意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VAR_directory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/tmp/work1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</a:tbl>
          </a:graphicData>
        </a:graphic>
      </p:graphicFrame>
      <p:sp>
        <p:nvSpPr>
          <p:cNvPr id="25" name="円形吹き出し 24"/>
          <p:cNvSpPr/>
          <p:nvPr/>
        </p:nvSpPr>
        <p:spPr bwMode="auto">
          <a:xfrm>
            <a:off x="107380" y="3881534"/>
            <a:ext cx="321951" cy="325481"/>
          </a:xfrm>
          <a:prstGeom prst="wedgeEllipseCallout">
            <a:avLst>
              <a:gd name="adj1" fmla="val 97030"/>
              <a:gd name="adj2" fmla="val -9827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36121" y="5739586"/>
            <a:ext cx="3600500" cy="7150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1200"/>
              <a:t>今回は「作業対象ホスト」と「代入値管理</a:t>
            </a:r>
            <a:r>
              <a:rPr lang="ja-JP" altLang="en-US" sz="1200"/>
              <a:t>」</a:t>
            </a:r>
            <a:r>
              <a:rPr lang="ja-JP" altLang="en-US" sz="1200" smtClean="0"/>
              <a:t>を直接</a:t>
            </a:r>
            <a:r>
              <a:rPr lang="ja-JP" altLang="en-US" sz="1200"/>
              <a:t>変更しましたが、</a:t>
            </a:r>
            <a:r>
              <a:rPr lang="ja-JP" altLang="en-US" sz="1200">
                <a:solidFill>
                  <a:srgbClr val="FF0000"/>
                </a:solidFill>
              </a:rPr>
              <a:t>代入値自動</a:t>
            </a:r>
            <a:r>
              <a:rPr lang="ja-JP" altLang="en-US" sz="1200">
                <a:solidFill>
                  <a:srgbClr val="FF0000"/>
                </a:solidFill>
              </a:rPr>
              <a:t>登録</a:t>
            </a:r>
            <a:r>
              <a:rPr lang="ja-JP" altLang="en-US" sz="1200" smtClean="0">
                <a:solidFill>
                  <a:srgbClr val="FF0000"/>
                </a:solidFill>
              </a:rPr>
              <a:t>設定により生成されたレコード</a:t>
            </a:r>
            <a:r>
              <a:rPr lang="ja-JP" altLang="en-US" sz="1200"/>
              <a:t>も</a:t>
            </a:r>
            <a:r>
              <a:rPr lang="ja-JP" altLang="en-US" sz="1200" smtClean="0"/>
              <a:t>移行の対象となります。</a:t>
            </a:r>
            <a:endParaRPr lang="ja-JP" altLang="en-US" sz="1200"/>
          </a:p>
        </p:txBody>
      </p:sp>
      <p:grpSp>
        <p:nvGrpSpPr>
          <p:cNvPr id="26" name="グループ化 25"/>
          <p:cNvGrpSpPr/>
          <p:nvPr/>
        </p:nvGrpSpPr>
        <p:grpSpPr>
          <a:xfrm>
            <a:off x="5220090" y="5309339"/>
            <a:ext cx="532527" cy="458645"/>
            <a:chOff x="5244297" y="5291375"/>
            <a:chExt cx="599553" cy="549789"/>
          </a:xfrm>
        </p:grpSpPr>
        <p:sp>
          <p:nvSpPr>
            <p:cNvPr id="28" name="円/楕円 44"/>
            <p:cNvSpPr/>
            <p:nvPr/>
          </p:nvSpPr>
          <p:spPr bwMode="auto">
            <a:xfrm>
              <a:off x="5244297" y="5291375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267769" y="5451884"/>
              <a:ext cx="576081" cy="31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1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1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8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7" y="5469337"/>
            <a:ext cx="3525408" cy="795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3.2 </a:t>
            </a:r>
            <a:r>
              <a:rPr lang="ja-JP" altLang="en-US"/>
              <a:t>データ</a:t>
            </a:r>
            <a:r>
              <a:rPr lang="ja-JP" altLang="en-US"/>
              <a:t>登録 </a:t>
            </a:r>
            <a:r>
              <a:rPr lang="en-US" altLang="ja-JP" smtClean="0"/>
              <a:t>(9/9)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smtClean="0"/>
              <a:t>の</a:t>
            </a:r>
            <a:r>
              <a:rPr lang="ja-JP" altLang="en-US" b="1" smtClean="0"/>
              <a:t>登録</a:t>
            </a:r>
            <a:endParaRPr lang="en-US" altLang="ja-JP" b="1"/>
          </a:p>
          <a:p>
            <a:pPr marL="0" indent="0">
              <a:buNone/>
            </a:pPr>
            <a:endParaRPr lang="en-US" altLang="ja-JP" b="1"/>
          </a:p>
          <a:p>
            <a:pPr marL="0" indent="0">
              <a:buNone/>
            </a:pPr>
            <a:r>
              <a:rPr lang="ja-JP" altLang="en-US" sz="1600"/>
              <a:t>メニュー</a:t>
            </a:r>
            <a:r>
              <a:rPr lang="en-US" altLang="ja-JP" sz="1600" smtClean="0"/>
              <a:t>: </a:t>
            </a:r>
            <a:r>
              <a:rPr lang="en-US" altLang="ja-JP" sz="1600" b="1" smtClean="0"/>
              <a:t>Symphony &gt; Symphony</a:t>
            </a:r>
            <a:r>
              <a:rPr lang="ja-JP" altLang="en-US" sz="1600" b="1" smtClean="0"/>
              <a:t>クラス編集</a:t>
            </a:r>
            <a:endParaRPr lang="en-US" altLang="ja-JP" sz="1600" b="1" smtClean="0"/>
          </a:p>
          <a:p>
            <a:pPr marL="0" indent="0">
              <a:buNone/>
            </a:pPr>
            <a:endParaRPr lang="ja-JP" altLang="en-US" sz="1600" b="1" smtClean="0"/>
          </a:p>
          <a:p>
            <a:pPr marL="0" indent="0">
              <a:buNone/>
            </a:pPr>
            <a:endParaRPr lang="en-US" altLang="ja-JP" b="1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909650" y="3411830"/>
            <a:ext cx="2376000" cy="180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980501" y="4292522"/>
            <a:ext cx="1756992" cy="1214978"/>
            <a:chOff x="4101807" y="4206986"/>
            <a:chExt cx="1756992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4189631" y="4206986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4101807" y="4506157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ja-JP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6" name="角丸四角形 15"/>
          <p:cNvSpPr/>
          <p:nvPr/>
        </p:nvSpPr>
        <p:spPr bwMode="auto">
          <a:xfrm>
            <a:off x="693077" y="5950548"/>
            <a:ext cx="1078922" cy="25183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3" y="2004633"/>
            <a:ext cx="6035999" cy="37957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7" name="角丸四角形 76"/>
          <p:cNvSpPr/>
          <p:nvPr/>
        </p:nvSpPr>
        <p:spPr bwMode="auto">
          <a:xfrm>
            <a:off x="2334750" y="2054351"/>
            <a:ext cx="3674604" cy="958731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Symphony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名称を入力します。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円形吹き出し 77"/>
          <p:cNvSpPr/>
          <p:nvPr/>
        </p:nvSpPr>
        <p:spPr bwMode="auto">
          <a:xfrm>
            <a:off x="2103136" y="1903746"/>
            <a:ext cx="321951" cy="325481"/>
          </a:xfrm>
          <a:prstGeom prst="wedgeEllipseCallout">
            <a:avLst>
              <a:gd name="adj1" fmla="val -41823"/>
              <a:gd name="adj2" fmla="val 17485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8481"/>
              </p:ext>
            </p:extLst>
          </p:nvPr>
        </p:nvGraphicFramePr>
        <p:xfrm>
          <a:off x="2495725" y="2435973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4901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クラス名称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solidFill>
                            <a:schemeClr val="tx1"/>
                          </a:solidFill>
                          <a:latin typeface="+mn-lt"/>
                        </a:rPr>
                        <a:t>SP1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9" name="角丸四角形 78"/>
          <p:cNvSpPr/>
          <p:nvPr/>
        </p:nvSpPr>
        <p:spPr bwMode="auto">
          <a:xfrm>
            <a:off x="511918" y="2704050"/>
            <a:ext cx="1784276" cy="2329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4304720" y="3265831"/>
            <a:ext cx="1789503" cy="2846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0" name="図形 79"/>
          <p:cNvSpPr/>
          <p:nvPr/>
        </p:nvSpPr>
        <p:spPr>
          <a:xfrm rot="10800000">
            <a:off x="3544353" y="3526866"/>
            <a:ext cx="955159" cy="518785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81" name="角丸四角形 80"/>
          <p:cNvSpPr/>
          <p:nvPr/>
        </p:nvSpPr>
        <p:spPr bwMode="auto">
          <a:xfrm>
            <a:off x="4633901" y="3942829"/>
            <a:ext cx="2503610" cy="49010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「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MV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１」をドラッグ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&amp;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ドロップで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200" smtClean="0">
                <a:solidFill>
                  <a:schemeClr val="tx1"/>
                </a:solidFill>
                <a:latin typeface="+mn-ea"/>
              </a:rPr>
            </a:b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追加する。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円形吹き出し 81"/>
          <p:cNvSpPr/>
          <p:nvPr/>
        </p:nvSpPr>
        <p:spPr bwMode="auto">
          <a:xfrm>
            <a:off x="4440631" y="3778738"/>
            <a:ext cx="288040" cy="315543"/>
          </a:xfrm>
          <a:prstGeom prst="wedgeEllipseCallout">
            <a:avLst>
              <a:gd name="adj1" fmla="val -18302"/>
              <a:gd name="adj2" fmla="val -9957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83" name="角丸四角形 82"/>
          <p:cNvSpPr/>
          <p:nvPr/>
        </p:nvSpPr>
        <p:spPr bwMode="auto">
          <a:xfrm>
            <a:off x="1776847" y="5516943"/>
            <a:ext cx="2503610" cy="49010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登録</a:t>
            </a:r>
            <a:r>
              <a:rPr lang="en-US" altLang="ja-JP" sz="120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円形吹き出し 83"/>
          <p:cNvSpPr/>
          <p:nvPr/>
        </p:nvSpPr>
        <p:spPr bwMode="auto">
          <a:xfrm>
            <a:off x="1583577" y="5352852"/>
            <a:ext cx="288040" cy="315543"/>
          </a:xfrm>
          <a:prstGeom prst="wedgeEllipseCallout">
            <a:avLst>
              <a:gd name="adj1" fmla="val -71211"/>
              <a:gd name="adj2" fmla="val 132250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86" name="グループ化 85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88" name="正方形/長方形 87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89" name="角丸四角形 88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0" name="角丸四角形 89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オペレーション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1" name="角丸四角形 90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2" name="角丸四角形 91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機器</a:t>
                </a:r>
                <a:r>
                  <a:rPr lang="ja-JP" altLang="en-US" sz="900" b="1">
                    <a:solidFill>
                      <a:schemeClr val="tx1"/>
                    </a:solidFill>
                    <a:latin typeface="+mn-ea"/>
                  </a:rPr>
                  <a:t>情報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3" name="角丸四角形 92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詳細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4" name="角丸四角形 93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ja-JP" altLang="en-US" sz="900" b="1" smtClean="0">
                    <a:latin typeface="+mn-ea"/>
                  </a:rPr>
                  <a:t>素材ファイル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95" name="角丸四角形 94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mtClean="0">
                    <a:solidFill>
                      <a:schemeClr val="tx1"/>
                    </a:solidFill>
                    <a:latin typeface="+mn-ea"/>
                  </a:rPr>
                  <a:t>作業対象ホスト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6" name="角丸四角形 95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7" name="角丸四角形 96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8" name="ホームベース 97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99" name="角丸四角形 98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0" name="角丸四角形 99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7" name="角丸四角形 86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1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2754783"/>
            <a:ext cx="6677343" cy="3122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3.3</a:t>
            </a:r>
            <a:r>
              <a:rPr kumimoji="1" lang="ja-JP" altLang="en-US" smtClean="0"/>
              <a:t> エクスポート</a:t>
            </a:r>
            <a:r>
              <a:rPr kumimoji="1" lang="en-US" altLang="ja-JP" smtClean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ja-JP" altLang="en-US" b="1" smtClean="0"/>
              <a:t>エクスポートを実行する</a:t>
            </a:r>
            <a:endParaRPr lang="en-US" altLang="ja-JP" sz="1800" b="1" smtClean="0"/>
          </a:p>
          <a:p>
            <a:pPr marL="180000" lvl="1" indent="0">
              <a:buNone/>
            </a:pPr>
            <a:r>
              <a:rPr lang="ja-JP" altLang="en-US" smtClean="0"/>
              <a:t>登録した情報を選択し、エクスポートを実行しましょう。</a:t>
            </a:r>
            <a:r>
              <a:rPr lang="en-US" altLang="ja-JP" sz="1400" smtClean="0"/>
              <a:t/>
            </a:r>
            <a:br>
              <a:rPr lang="en-US" altLang="ja-JP" sz="1400" smtClean="0"/>
            </a:br>
            <a:endParaRPr lang="en-US" altLang="ja-JP" sz="1400" smtClean="0"/>
          </a:p>
          <a:p>
            <a:pPr marL="0" indent="0">
              <a:buNone/>
            </a:pPr>
            <a:r>
              <a:rPr lang="ja-JP" altLang="en-US" sz="1600" smtClean="0"/>
              <a:t>メニュー</a:t>
            </a:r>
            <a:r>
              <a:rPr lang="en-US" altLang="ja-JP" sz="1600"/>
              <a:t>: </a:t>
            </a:r>
            <a:r>
              <a:rPr lang="ja-JP" altLang="en-US" sz="1600" b="1" smtClean="0"/>
              <a:t>エクスポート</a:t>
            </a:r>
            <a:r>
              <a:rPr lang="en-US" altLang="ja-JP" sz="1600" b="1" smtClean="0"/>
              <a:t>/</a:t>
            </a:r>
            <a:r>
              <a:rPr lang="ja-JP" altLang="en-US" sz="1600" b="1" smtClean="0"/>
              <a:t>イン</a:t>
            </a:r>
            <a:r>
              <a:rPr lang="ja-JP" altLang="en-US" sz="1600" b="1"/>
              <a:t>ポート</a:t>
            </a:r>
            <a:r>
              <a:rPr lang="en-US" altLang="ja-JP" sz="1600" b="1" smtClean="0"/>
              <a:t> &gt; </a:t>
            </a:r>
          </a:p>
          <a:p>
            <a:pPr marL="0" indent="0">
              <a:buNone/>
            </a:pPr>
            <a:r>
              <a:rPr lang="ja-JP" altLang="en-US" sz="1600" b="1" smtClean="0"/>
              <a:t>　　　　</a:t>
            </a:r>
            <a:r>
              <a:rPr lang="en-US" altLang="ja-JP" sz="1600" b="1" smtClean="0"/>
              <a:t> Symphony/</a:t>
            </a:r>
            <a:r>
              <a:rPr lang="ja-JP" altLang="en-US" sz="1600" b="1" smtClean="0"/>
              <a:t>オペレーションエクスポート</a:t>
            </a:r>
          </a:p>
          <a:p>
            <a:pPr marL="0" indent="0">
              <a:buNone/>
            </a:pPr>
            <a:endParaRPr lang="en-US" altLang="ja-JP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03307" y="3099852"/>
            <a:ext cx="331246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295153" y="794911"/>
            <a:ext cx="1668360" cy="1985999"/>
            <a:chOff x="7295153" y="794911"/>
            <a:chExt cx="1668360" cy="1985999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295153" y="794911"/>
              <a:ext cx="1668360" cy="1985999"/>
              <a:chOff x="7296250" y="1728220"/>
              <a:chExt cx="1668360" cy="1985999"/>
            </a:xfrm>
          </p:grpSpPr>
          <p:sp>
            <p:nvSpPr>
              <p:cNvPr id="9" name="正方形/長方形 8"/>
              <p:cNvSpPr/>
              <p:nvPr/>
            </p:nvSpPr>
            <p:spPr bwMode="auto">
              <a:xfrm>
                <a:off x="7296250" y="1728220"/>
                <a:ext cx="1668360" cy="198599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 bwMode="auto">
              <a:xfrm>
                <a:off x="7358182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 bwMode="auto">
              <a:xfrm>
                <a:off x="7358182" y="3286388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" name="ホームベース 20"/>
              <p:cNvSpPr/>
              <p:nvPr/>
            </p:nvSpPr>
            <p:spPr bwMode="auto">
              <a:xfrm rot="5400000">
                <a:off x="7130271" y="2813276"/>
                <a:ext cx="796340" cy="149887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 bwMode="auto">
              <a:xfrm>
                <a:off x="7358182" y="220200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4" name="角丸四角形 23"/>
            <p:cNvSpPr/>
            <p:nvPr/>
          </p:nvSpPr>
          <p:spPr bwMode="auto">
            <a:xfrm>
              <a:off x="7653103" y="1960684"/>
              <a:ext cx="1223595" cy="312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ファイルの</a:t>
              </a:r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ダウンロード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7652393" y="1679174"/>
              <a:ext cx="1225014" cy="2611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エクスポートの実行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auto">
          <a:xfrm>
            <a:off x="501106" y="4540052"/>
            <a:ext cx="4538832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1943507" y="5339552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1750237" y="5175461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33445" y="5540572"/>
            <a:ext cx="1178345" cy="2402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3887777" y="3793590"/>
            <a:ext cx="2503610" cy="53043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今回作成した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Symphony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と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200" smtClean="0">
                <a:solidFill>
                  <a:schemeClr val="tx1"/>
                </a:solidFill>
                <a:latin typeface="+mn-ea"/>
              </a:rPr>
            </a:b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オペレーションを選択する。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3694507" y="3629500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3694507" y="3639612"/>
            <a:ext cx="288040" cy="315543"/>
          </a:xfrm>
          <a:prstGeom prst="wedgeEllipseCallout">
            <a:avLst>
              <a:gd name="adj1" fmla="val -145284"/>
              <a:gd name="adj2" fmla="val 18779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28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3.3</a:t>
            </a:r>
            <a:r>
              <a:rPr lang="ja-JP" altLang="en-US"/>
              <a:t> </a:t>
            </a:r>
            <a:r>
              <a:rPr lang="ja-JP" altLang="en-US"/>
              <a:t>エクスポート</a:t>
            </a:r>
            <a:r>
              <a:rPr lang="en-US" altLang="ja-JP" smtClean="0"/>
              <a:t>(</a:t>
            </a:r>
            <a:r>
              <a:rPr lang="en-US" altLang="ja-JP"/>
              <a:t>2</a:t>
            </a:r>
            <a:r>
              <a:rPr lang="en-US" altLang="ja-JP" smtClean="0"/>
              <a:t>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smtClean="0"/>
              <a:t>kym2</a:t>
            </a:r>
            <a:r>
              <a:rPr lang="ja-JP" altLang="en-US" b="1" smtClean="0"/>
              <a:t>ファイルをダウンロードする</a:t>
            </a:r>
            <a:endParaRPr lang="en-US" altLang="ja-JP" b="1" smtClean="0"/>
          </a:p>
          <a:p>
            <a:pPr marL="180000" lvl="1" indent="0">
              <a:buNone/>
            </a:pPr>
            <a:r>
              <a:rPr lang="ja-JP" altLang="en-US" smtClean="0"/>
              <a:t>実行したエクスポートのデータをダウンロードしましょう。</a:t>
            </a:r>
            <a:endParaRPr lang="en-US" altLang="ja-JP" smtClean="0"/>
          </a:p>
          <a:p>
            <a:pPr marL="0" indent="0">
              <a:buNone/>
            </a:pPr>
            <a:endParaRPr lang="en-US" altLang="ja-JP" sz="1200" smtClean="0"/>
          </a:p>
          <a:p>
            <a:pPr marL="0" indent="0">
              <a:buNone/>
            </a:pPr>
            <a:r>
              <a:rPr lang="ja-JP" altLang="en-US" sz="1600" smtClean="0"/>
              <a:t>メニュー</a:t>
            </a:r>
            <a:r>
              <a:rPr lang="en-US" altLang="ja-JP" sz="1600"/>
              <a:t>: </a:t>
            </a:r>
            <a:r>
              <a:rPr lang="ja-JP" altLang="en-US" sz="1600" b="1"/>
              <a:t>エクスポート</a:t>
            </a:r>
            <a:r>
              <a:rPr lang="en-US" altLang="ja-JP" sz="1600" b="1"/>
              <a:t>/</a:t>
            </a:r>
            <a:r>
              <a:rPr lang="ja-JP" altLang="en-US" sz="1600" b="1"/>
              <a:t>インポート</a:t>
            </a:r>
            <a:r>
              <a:rPr lang="en-US" altLang="ja-JP" sz="1600" b="1"/>
              <a:t> &gt; </a:t>
            </a:r>
          </a:p>
          <a:p>
            <a:pPr marL="0" indent="0">
              <a:buNone/>
            </a:pPr>
            <a:r>
              <a:rPr lang="ja-JP" altLang="en-US" sz="1600" b="1"/>
              <a:t>　　　　</a:t>
            </a:r>
            <a:r>
              <a:rPr lang="en-US" altLang="ja-JP" sz="1600" b="1"/>
              <a:t> Symphony</a:t>
            </a:r>
            <a:r>
              <a:rPr lang="en-US" altLang="ja-JP" sz="1600" b="1"/>
              <a:t>/</a:t>
            </a:r>
            <a:r>
              <a:rPr lang="ja-JP" altLang="en-US" sz="1600" b="1" smtClean="0"/>
              <a:t>オペレーション エクスポート</a:t>
            </a:r>
            <a:r>
              <a:rPr lang="en-US" altLang="ja-JP" sz="1600" b="1" smtClean="0"/>
              <a:t>/</a:t>
            </a:r>
            <a:r>
              <a:rPr lang="ja-JP" altLang="en-US" sz="1600" b="1" smtClean="0"/>
              <a:t>インポート管理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smtClean="0"/>
              <a:t>[</a:t>
            </a:r>
            <a:r>
              <a:rPr lang="ja-JP" altLang="en-US" sz="1600" smtClean="0"/>
              <a:t>一覧</a:t>
            </a:r>
            <a:r>
              <a:rPr lang="en-US" altLang="ja-JP" sz="1600" smtClean="0"/>
              <a:t>]</a:t>
            </a:r>
            <a:r>
              <a:rPr lang="ja-JP" altLang="en-US" sz="1600" smtClean="0"/>
              <a:t>を押下する</a:t>
            </a:r>
            <a:endParaRPr lang="en-US" altLang="ja-JP" sz="160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エクスポート状況の一覧から、</a:t>
            </a:r>
            <a:r>
              <a:rPr lang="en-US" altLang="ja-JP" sz="1600" smtClean="0"/>
              <a:t>kym2</a:t>
            </a:r>
            <a:r>
              <a:rPr lang="ja-JP" altLang="en-US" sz="1600" smtClean="0"/>
              <a:t>ファイルをダウンロードする。</a:t>
            </a:r>
            <a:endParaRPr lang="ja-JP" altLang="en-US" sz="1600"/>
          </a:p>
        </p:txBody>
      </p:sp>
      <p:grpSp>
        <p:nvGrpSpPr>
          <p:cNvPr id="17" name="グループ化 16"/>
          <p:cNvGrpSpPr/>
          <p:nvPr/>
        </p:nvGrpSpPr>
        <p:grpSpPr>
          <a:xfrm>
            <a:off x="7295153" y="794911"/>
            <a:ext cx="1668360" cy="1985999"/>
            <a:chOff x="7295153" y="794911"/>
            <a:chExt cx="1668360" cy="1985999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95153" y="794911"/>
              <a:ext cx="1668360" cy="1985999"/>
              <a:chOff x="7296250" y="1728220"/>
              <a:chExt cx="1668360" cy="1985999"/>
            </a:xfrm>
          </p:grpSpPr>
          <p:sp>
            <p:nvSpPr>
              <p:cNvPr id="21" name="正方形/長方形 20"/>
              <p:cNvSpPr/>
              <p:nvPr/>
            </p:nvSpPr>
            <p:spPr bwMode="auto">
              <a:xfrm>
                <a:off x="7296250" y="1728220"/>
                <a:ext cx="1668360" cy="198599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 bwMode="auto">
              <a:xfrm>
                <a:off x="7358182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 bwMode="auto">
              <a:xfrm>
                <a:off x="7358182" y="3286388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" name="ホームベース 23"/>
              <p:cNvSpPr/>
              <p:nvPr/>
            </p:nvSpPr>
            <p:spPr bwMode="auto">
              <a:xfrm rot="5400000">
                <a:off x="7130271" y="2813276"/>
                <a:ext cx="796340" cy="149887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358182" y="220200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653103" y="1960684"/>
              <a:ext cx="1223595" cy="312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>kym2</a:t>
              </a: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ファイルの</a:t>
              </a:r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ダウンロード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7652393" y="1679174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エクスポートの実行</a:t>
              </a:r>
              <a:endParaRPr lang="ja-JP" altLang="en-US" sz="900" b="1" dirty="0"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12970"/>
            <a:ext cx="7100686" cy="1239732"/>
          </a:xfrm>
          <a:prstGeom prst="rect">
            <a:avLst/>
          </a:prstGeom>
          <a:ln>
            <a:solidFill>
              <a:srgbClr val="003300"/>
            </a:solidFill>
          </a:ln>
        </p:spPr>
      </p:pic>
      <p:sp>
        <p:nvSpPr>
          <p:cNvPr id="26" name="正方形/長方形 25"/>
          <p:cNvSpPr/>
          <p:nvPr/>
        </p:nvSpPr>
        <p:spPr bwMode="auto">
          <a:xfrm>
            <a:off x="1691601" y="3645030"/>
            <a:ext cx="1512208" cy="3600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19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7" y="2832039"/>
            <a:ext cx="6683010" cy="29012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3.4</a:t>
            </a:r>
            <a:r>
              <a:rPr lang="ja-JP" altLang="en-US" smtClean="0"/>
              <a:t> </a:t>
            </a:r>
            <a:r>
              <a:rPr lang="ja-JP" altLang="en-US"/>
              <a:t>イン</a:t>
            </a:r>
            <a:r>
              <a:rPr lang="ja-JP" altLang="en-US" smtClean="0"/>
              <a:t>ポート</a:t>
            </a:r>
            <a:r>
              <a:rPr lang="en-US" altLang="ja-JP" smtClean="0"/>
              <a:t>(1/</a:t>
            </a:r>
            <a:r>
              <a:rPr lang="en-US" altLang="ja-JP"/>
              <a:t>3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smtClean="0"/>
              <a:t>インポートを実行する</a:t>
            </a:r>
            <a:endParaRPr lang="en-US" altLang="ja-JP" b="1" smtClean="0"/>
          </a:p>
          <a:p>
            <a:pPr marL="180000" lvl="1" indent="0">
              <a:buNone/>
            </a:pPr>
            <a:r>
              <a:rPr lang="ja-JP" altLang="en-US" smtClean="0">
                <a:solidFill>
                  <a:srgbClr val="FF0000"/>
                </a:solidFill>
              </a:rPr>
              <a:t>ここからは移行先サーバでの操作となります。</a:t>
            </a:r>
            <a:r>
              <a:rPr lang="en-US" altLang="ja-JP" smtClean="0">
                <a:solidFill>
                  <a:srgbClr val="FF0000"/>
                </a:solidFill>
              </a:rPr>
              <a:t/>
            </a:r>
            <a:br>
              <a:rPr lang="en-US" altLang="ja-JP" smtClean="0">
                <a:solidFill>
                  <a:srgbClr val="FF0000"/>
                </a:solidFill>
              </a:rPr>
            </a:br>
            <a:r>
              <a:rPr lang="en-US" altLang="ja-JP" smtClean="0"/>
              <a:t>kym2</a:t>
            </a:r>
            <a:r>
              <a:rPr lang="ja-JP" altLang="en-US" smtClean="0"/>
              <a:t>ファイルをアップロードし、インポートを実行しましょう。</a:t>
            </a:r>
            <a:endParaRPr lang="en-US" altLang="ja-JP"/>
          </a:p>
          <a:p>
            <a:pPr marL="180000" lvl="1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1600"/>
              <a:t>メニュー</a:t>
            </a:r>
            <a:r>
              <a:rPr lang="en-US" altLang="ja-JP" sz="1600"/>
              <a:t>: </a:t>
            </a:r>
            <a:r>
              <a:rPr lang="ja-JP" altLang="en-US" sz="1600" b="1"/>
              <a:t>エクスポート</a:t>
            </a:r>
            <a:r>
              <a:rPr lang="en-US" altLang="ja-JP" sz="1600" b="1"/>
              <a:t>/</a:t>
            </a:r>
            <a:r>
              <a:rPr lang="ja-JP" altLang="en-US" sz="1600" b="1"/>
              <a:t>インポート </a:t>
            </a:r>
            <a:r>
              <a:rPr lang="en-US" altLang="ja-JP" sz="1600" b="1"/>
              <a:t>&gt; </a:t>
            </a:r>
          </a:p>
          <a:p>
            <a:pPr marL="0" indent="0">
              <a:buNone/>
            </a:pPr>
            <a:r>
              <a:rPr lang="ja-JP" altLang="en-US" sz="1600" b="1"/>
              <a:t>　　　　 </a:t>
            </a:r>
            <a:r>
              <a:rPr lang="en-US" altLang="ja-JP" sz="1600" b="1"/>
              <a:t>Symphony/</a:t>
            </a:r>
            <a:r>
              <a:rPr lang="ja-JP" altLang="en-US" sz="1600" b="1"/>
              <a:t>オペレーション </a:t>
            </a:r>
            <a:r>
              <a:rPr lang="ja-JP" altLang="en-US" sz="1600" b="1" smtClean="0"/>
              <a:t>インポート</a:t>
            </a:r>
            <a:endParaRPr lang="ja-JP" altLang="en-US" sz="1600" b="1"/>
          </a:p>
          <a:p>
            <a:pPr marL="0" indent="0">
              <a:buNone/>
            </a:pPr>
            <a:endParaRPr lang="en-US" altLang="ja-JP" smtClean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7295153" y="1174348"/>
            <a:ext cx="1668360" cy="1985999"/>
            <a:chOff x="7295153" y="1174348"/>
            <a:chExt cx="1668360" cy="1985999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7295153" y="1174348"/>
              <a:ext cx="1668360" cy="1985999"/>
              <a:chOff x="7296250" y="1728220"/>
              <a:chExt cx="1668360" cy="1985999"/>
            </a:xfrm>
          </p:grpSpPr>
          <p:sp>
            <p:nvSpPr>
              <p:cNvPr id="27" name="正方形/長方形 26"/>
              <p:cNvSpPr/>
              <p:nvPr/>
            </p:nvSpPr>
            <p:spPr bwMode="auto">
              <a:xfrm>
                <a:off x="7296250" y="1728220"/>
                <a:ext cx="1668360" cy="198599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358182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7358182" y="2572386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7358182" y="220200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5" name="角丸四角形 24"/>
            <p:cNvSpPr/>
            <p:nvPr/>
          </p:nvSpPr>
          <p:spPr bwMode="auto">
            <a:xfrm>
              <a:off x="7653103" y="2697430"/>
              <a:ext cx="1223595" cy="26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インポートの確認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7652393" y="2420860"/>
              <a:ext cx="1225014" cy="2611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インポートの実行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31" name="ホームベース 30"/>
          <p:cNvSpPr/>
          <p:nvPr/>
        </p:nvSpPr>
        <p:spPr bwMode="auto">
          <a:xfrm rot="5400000">
            <a:off x="7172629" y="2636275"/>
            <a:ext cx="716410" cy="171119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1691600" y="5733320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インポート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2411700" y="3501010"/>
            <a:ext cx="2808390" cy="41507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kym2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ファイルを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アップロードする。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218430" y="3347032"/>
            <a:ext cx="288040" cy="315543"/>
          </a:xfrm>
          <a:prstGeom prst="wedgeEllipseCallout">
            <a:avLst>
              <a:gd name="adj1" fmla="val -147929"/>
              <a:gd name="adj2" fmla="val -5852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51400" y="3156200"/>
            <a:ext cx="1512208" cy="5411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74492" y="5397197"/>
            <a:ext cx="1223838" cy="26411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274162" y="4263264"/>
            <a:ext cx="1512208" cy="10524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1498330" y="5569229"/>
            <a:ext cx="288040" cy="315543"/>
          </a:xfrm>
          <a:prstGeom prst="wedgeEllipseCallout">
            <a:avLst>
              <a:gd name="adj1" fmla="val -71211"/>
              <a:gd name="adj2" fmla="val -3679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2411700" y="4585058"/>
            <a:ext cx="2808390" cy="57916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作成したオペレーションと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20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Symphony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を選択する。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2218430" y="4431080"/>
            <a:ext cx="288040" cy="315543"/>
          </a:xfrm>
          <a:prstGeom prst="wedgeEllipseCallout">
            <a:avLst>
              <a:gd name="adj1" fmla="val -208775"/>
              <a:gd name="adj2" fmla="val -5369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1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3441927"/>
            <a:ext cx="6127563" cy="1355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3.4</a:t>
            </a:r>
            <a:r>
              <a:rPr lang="ja-JP" altLang="en-US" smtClean="0"/>
              <a:t> </a:t>
            </a:r>
            <a:r>
              <a:rPr lang="ja-JP" altLang="en-US"/>
              <a:t>インポート</a:t>
            </a:r>
            <a:r>
              <a:rPr lang="en-US" altLang="ja-JP" smtClean="0"/>
              <a:t>(2/3)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smtClean="0"/>
              <a:t>インポートのステータスを確認する</a:t>
            </a:r>
          </a:p>
          <a:p>
            <a:pPr marL="180000" lvl="1" indent="0">
              <a:buNone/>
            </a:pPr>
            <a:r>
              <a:rPr lang="ja-JP" altLang="en-US" smtClean="0"/>
              <a:t>実行したインポートの情報を確認し、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ステータスが「完了」となっていることを確かめましょう。</a:t>
            </a:r>
            <a:endParaRPr lang="en-US" altLang="ja-JP"/>
          </a:p>
          <a:p>
            <a:pPr marL="180000" lvl="1" indent="0">
              <a:buNone/>
            </a:pPr>
            <a:endParaRPr lang="en-US" altLang="ja-JP" sz="2000" b="1" smtClean="0"/>
          </a:p>
          <a:p>
            <a:pPr marL="0" indent="0">
              <a:buNone/>
            </a:pPr>
            <a:r>
              <a:rPr lang="ja-JP" altLang="en-US" sz="1600"/>
              <a:t>メニュー</a:t>
            </a:r>
            <a:r>
              <a:rPr lang="en-US" altLang="ja-JP" sz="1600"/>
              <a:t>: </a:t>
            </a:r>
            <a:r>
              <a:rPr lang="ja-JP" altLang="en-US" sz="1600" b="1"/>
              <a:t>エクスポート</a:t>
            </a:r>
            <a:r>
              <a:rPr lang="en-US" altLang="ja-JP" sz="1600" b="1"/>
              <a:t>/</a:t>
            </a:r>
            <a:r>
              <a:rPr lang="ja-JP" altLang="en-US" sz="1600" b="1"/>
              <a:t>インポート </a:t>
            </a:r>
            <a:r>
              <a:rPr lang="en-US" altLang="ja-JP" sz="1600" b="1"/>
              <a:t>&gt; </a:t>
            </a:r>
          </a:p>
          <a:p>
            <a:pPr marL="0" indent="0">
              <a:buNone/>
            </a:pPr>
            <a:r>
              <a:rPr lang="ja-JP" altLang="en-US" sz="1600" b="1"/>
              <a:t>　　　</a:t>
            </a:r>
            <a:r>
              <a:rPr lang="ja-JP" altLang="en-US" sz="1600" b="1"/>
              <a:t>　</a:t>
            </a:r>
            <a:r>
              <a:rPr lang="en-US" altLang="ja-JP" sz="1600" b="1"/>
              <a:t>Symphony/</a:t>
            </a:r>
            <a:r>
              <a:rPr lang="ja-JP" altLang="en-US" sz="1600" b="1"/>
              <a:t>オペレーション エクスポート</a:t>
            </a:r>
            <a:r>
              <a:rPr lang="en-US" altLang="ja-JP" sz="1600" b="1"/>
              <a:t>/</a:t>
            </a:r>
            <a:r>
              <a:rPr lang="ja-JP" altLang="en-US" sz="1600" b="1"/>
              <a:t>インポート</a:t>
            </a:r>
            <a:r>
              <a:rPr lang="ja-JP" altLang="en-US" sz="1600" b="1" smtClean="0"/>
              <a:t>管理</a:t>
            </a:r>
            <a:endParaRPr lang="en-US" altLang="ja-JP" sz="1600" b="1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smtClean="0"/>
              <a:t>[</a:t>
            </a:r>
            <a:r>
              <a:rPr lang="ja-JP" altLang="en-US" sz="1600" smtClean="0"/>
              <a:t>一覧</a:t>
            </a:r>
            <a:r>
              <a:rPr lang="en-US" altLang="ja-JP" sz="1600" smtClean="0"/>
              <a:t>]</a:t>
            </a:r>
            <a:r>
              <a:rPr lang="ja-JP" altLang="en-US" sz="1600" smtClean="0"/>
              <a:t>を押下する。</a:t>
            </a:r>
            <a:endParaRPr lang="en-US" altLang="ja-JP" sz="160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実行したインポートのステータスが「完了」であることを確認する。</a:t>
            </a:r>
            <a:endParaRPr lang="ja-JP" altLang="en-US" sz="1600"/>
          </a:p>
          <a:p>
            <a:pPr marL="0" indent="0">
              <a:buNone/>
            </a:pPr>
            <a:endParaRPr lang="en-US" altLang="ja-JP" sz="2400" b="1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7295153" y="1174348"/>
            <a:ext cx="1668360" cy="1985999"/>
            <a:chOff x="7295153" y="1174348"/>
            <a:chExt cx="1668360" cy="19859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7295153" y="1174348"/>
              <a:ext cx="1668360" cy="1985999"/>
              <a:chOff x="7296250" y="1728220"/>
              <a:chExt cx="1668360" cy="1985999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7296250" y="1728220"/>
                <a:ext cx="1668360" cy="198599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358182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7358182" y="2572386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 bwMode="auto">
              <a:xfrm>
                <a:off x="7358182" y="220200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3" name="角丸四角形 12"/>
            <p:cNvSpPr/>
            <p:nvPr/>
          </p:nvSpPr>
          <p:spPr bwMode="auto">
            <a:xfrm>
              <a:off x="7653103" y="2697430"/>
              <a:ext cx="1223595" cy="262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インポートの確認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7652393" y="2420860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インポートの実行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0" name="ホームベース 19"/>
          <p:cNvSpPr/>
          <p:nvPr/>
        </p:nvSpPr>
        <p:spPr bwMode="auto">
          <a:xfrm rot="5400000">
            <a:off x="7172629" y="2636275"/>
            <a:ext cx="716410" cy="171119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27480" y="3903528"/>
            <a:ext cx="648090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4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3.4</a:t>
            </a:r>
            <a:r>
              <a:rPr lang="ja-JP" altLang="en-US" smtClean="0"/>
              <a:t> </a:t>
            </a:r>
            <a:r>
              <a:rPr lang="ja-JP" altLang="en-US"/>
              <a:t>インポート</a:t>
            </a:r>
            <a:r>
              <a:rPr lang="en-US" altLang="ja-JP" smtClean="0"/>
              <a:t>(3/3)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65988" cy="5616476"/>
          </a:xfrm>
        </p:spPr>
        <p:txBody>
          <a:bodyPr/>
          <a:lstStyle/>
          <a:p>
            <a:r>
              <a:rPr lang="ja-JP" altLang="en-US" b="1" smtClean="0"/>
              <a:t>インポート結果を確認する</a:t>
            </a:r>
            <a:endParaRPr lang="en-US" altLang="ja-JP" b="1"/>
          </a:p>
          <a:p>
            <a:pPr marL="180000" lvl="1" indent="0">
              <a:buNone/>
            </a:pPr>
            <a:r>
              <a:rPr lang="ja-JP" altLang="en-US" smtClean="0"/>
              <a:t>今回登録を行ったメニューに移動し、移行されたデータを確認しましょう。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7295153" y="1174348"/>
            <a:ext cx="1668360" cy="1985999"/>
            <a:chOff x="7295153" y="1174348"/>
            <a:chExt cx="1668360" cy="19859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7295153" y="1174348"/>
              <a:ext cx="1668360" cy="1985999"/>
              <a:chOff x="7296250" y="1728220"/>
              <a:chExt cx="1668360" cy="1985999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7296250" y="1728220"/>
                <a:ext cx="1668360" cy="198599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358182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smtClean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7358182" y="2572386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tx1"/>
                    </a:solidFill>
                    <a:latin typeface="+mn-ea"/>
                  </a:rPr>
                  <a:t>インポート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 bwMode="auto">
              <a:xfrm>
                <a:off x="7358182" y="220200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smtClean="0">
                    <a:solidFill>
                      <a:schemeClr val="tx1"/>
                    </a:solidFill>
                    <a:latin typeface="+mn-ea"/>
                  </a:rPr>
                  <a:t>エクスポート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3" name="角丸四角形 12"/>
            <p:cNvSpPr/>
            <p:nvPr/>
          </p:nvSpPr>
          <p:spPr bwMode="auto">
            <a:xfrm>
              <a:off x="7653103" y="2697430"/>
              <a:ext cx="1223595" cy="262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インポートの確認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7652393" y="2420860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インポートの実行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0" name="ホームベース 19"/>
          <p:cNvSpPr/>
          <p:nvPr/>
        </p:nvSpPr>
        <p:spPr bwMode="auto">
          <a:xfrm rot="5400000">
            <a:off x="7145885" y="2649824"/>
            <a:ext cx="716410" cy="14402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2" y="3525161"/>
            <a:ext cx="4692318" cy="402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2" y="4245187"/>
            <a:ext cx="4692318" cy="288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2" y="2147033"/>
            <a:ext cx="4692318" cy="360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2" y="4851218"/>
            <a:ext cx="4692318" cy="378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192" y="2825253"/>
            <a:ext cx="5106449" cy="382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テキスト ボックス 32"/>
          <p:cNvSpPr txBox="1"/>
          <p:nvPr/>
        </p:nvSpPr>
        <p:spPr>
          <a:xfrm>
            <a:off x="60422" y="1946083"/>
            <a:ext cx="159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smtClean="0"/>
              <a:t>Symphony</a:t>
            </a:r>
            <a:r>
              <a:rPr kumimoji="1" lang="ja-JP" altLang="en-US" sz="1000" u="sng" smtClean="0"/>
              <a:t>クラス一覧</a:t>
            </a:r>
            <a:endParaRPr kumimoji="1" lang="ja-JP" altLang="en-US" sz="1000" u="sng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3393" y="2606699"/>
            <a:ext cx="159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smtClean="0"/>
              <a:t>Movement</a:t>
            </a:r>
            <a:r>
              <a:rPr kumimoji="1" lang="ja-JP" altLang="en-US" sz="1000" u="sng" smtClean="0"/>
              <a:t>一覧</a:t>
            </a:r>
            <a:endParaRPr kumimoji="1" lang="ja-JP" altLang="en-US" sz="1000" u="sng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3393" y="3305253"/>
            <a:ext cx="159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u="sng" smtClean="0"/>
              <a:t>ファイル</a:t>
            </a:r>
            <a:r>
              <a:rPr lang="ja-JP" altLang="en-US" sz="1000" u="sng"/>
              <a:t>管理</a:t>
            </a:r>
            <a:endParaRPr kumimoji="1" lang="ja-JP" altLang="en-US" sz="1000" u="sng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3393" y="4040332"/>
            <a:ext cx="159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u="sng" smtClean="0"/>
              <a:t>投入オペレーション一覧</a:t>
            </a:r>
            <a:endParaRPr kumimoji="1" lang="ja-JP" altLang="en-US" sz="1000" u="sng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3393" y="4652300"/>
            <a:ext cx="159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u="sng" smtClean="0"/>
              <a:t>作業対象ホスト</a:t>
            </a:r>
            <a:endParaRPr kumimoji="1" lang="ja-JP" altLang="en-US" sz="1000" u="sng"/>
          </a:p>
        </p:txBody>
      </p:sp>
      <p:sp>
        <p:nvSpPr>
          <p:cNvPr id="39" name="角丸四角形 38"/>
          <p:cNvSpPr/>
          <p:nvPr/>
        </p:nvSpPr>
        <p:spPr bwMode="auto">
          <a:xfrm>
            <a:off x="164192" y="5445280"/>
            <a:ext cx="3687708" cy="1079610"/>
          </a:xfrm>
          <a:prstGeom prst="roundRect">
            <a:avLst>
              <a:gd name="adj" fmla="val 11696"/>
            </a:avLst>
          </a:prstGeom>
          <a:noFill/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u="sng" smtClean="0">
                <a:latin typeface="+mn-ea"/>
              </a:rPr>
              <a:t>その他、移行が行われたメニュー</a:t>
            </a:r>
            <a:endParaRPr lang="en-US" altLang="ja-JP" sz="1200" b="1" u="sng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smtClean="0">
                <a:latin typeface="+mn-ea"/>
              </a:rPr>
              <a:t>機器一覧</a:t>
            </a:r>
            <a:endParaRPr kumimoji="1" lang="en-US" altLang="ja-JP" sz="120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smtClean="0">
                <a:latin typeface="+mn-ea"/>
              </a:rPr>
              <a:t>プレイブック素材集</a:t>
            </a:r>
            <a:endParaRPr kumimoji="1" lang="en-US" altLang="ja-JP" sz="120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smtClean="0">
                <a:latin typeface="+mn-ea"/>
              </a:rPr>
              <a:t>Movement</a:t>
            </a:r>
            <a:r>
              <a:rPr kumimoji="1" lang="ja-JP" altLang="en-US" sz="1200" smtClean="0">
                <a:latin typeface="+mn-ea"/>
              </a:rPr>
              <a:t>詳細</a:t>
            </a:r>
            <a:endParaRPr kumimoji="1" lang="en-US" altLang="ja-JP" sz="120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smtClean="0">
                <a:latin typeface="+mn-ea"/>
              </a:rPr>
              <a:t>代入値管理</a:t>
            </a:r>
            <a:endParaRPr lang="en-US" altLang="ja-JP" sz="120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00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 sz="1000" dirty="0" smtClean="0">
              <a:latin typeface="+mn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616543" y="5863950"/>
            <a:ext cx="3330691" cy="5788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各レコードの</a:t>
            </a:r>
            <a:r>
              <a:rPr lang="ja-JP" altLang="en-US" sz="14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変更履歴</a:t>
            </a:r>
            <a:r>
              <a:rPr lang="ja-JP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も合わせて</a:t>
            </a:r>
            <a:r>
              <a:rPr lang="en-US" altLang="ja-JP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/>
            </a:r>
            <a:br>
              <a:rPr lang="en-US" altLang="ja-JP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</a:br>
            <a:r>
              <a:rPr lang="ja-JP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移行されています。</a:t>
            </a:r>
            <a:endParaRPr lang="en-US" altLang="ja-JP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5282436" y="5492048"/>
            <a:ext cx="532527" cy="458645"/>
            <a:chOff x="5244297" y="5291375"/>
            <a:chExt cx="599553" cy="549789"/>
          </a:xfrm>
        </p:grpSpPr>
        <p:sp>
          <p:nvSpPr>
            <p:cNvPr id="42" name="円/楕円 44"/>
            <p:cNvSpPr/>
            <p:nvPr/>
          </p:nvSpPr>
          <p:spPr bwMode="auto">
            <a:xfrm>
              <a:off x="5244297" y="5291375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5267769" y="5451884"/>
              <a:ext cx="576081" cy="31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1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1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8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3" y="2749911"/>
            <a:ext cx="7942509" cy="37905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291" y="818682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b="1"/>
              <a:t>本書</a:t>
            </a:r>
            <a:r>
              <a:rPr lang="ja-JP" altLang="en-US" b="1" smtClean="0"/>
              <a:t>について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smtClean="0"/>
              <a:t>本書</a:t>
            </a:r>
            <a:r>
              <a:rPr lang="ja-JP" altLang="en-US" smtClean="0"/>
              <a:t>で</a:t>
            </a:r>
            <a:r>
              <a:rPr lang="ja-JP" altLang="en-US" smtClean="0"/>
              <a:t>はメニューグループの「</a:t>
            </a:r>
            <a:r>
              <a:rPr lang="ja-JP" altLang="en-US" b="1" smtClean="0"/>
              <a:t>エクスポート</a:t>
            </a:r>
            <a:r>
              <a:rPr lang="en-US" altLang="ja-JP" b="1" smtClean="0"/>
              <a:t>/</a:t>
            </a:r>
            <a:r>
              <a:rPr lang="ja-JP" altLang="en-US" b="1" smtClean="0"/>
              <a:t>インポート</a:t>
            </a:r>
            <a:r>
              <a:rPr lang="ja-JP" altLang="en-US" smtClean="0"/>
              <a:t>」</a:t>
            </a:r>
            <a:r>
              <a:rPr lang="ja-JP" altLang="en-US" dirty="0" smtClean="0"/>
              <a:t>に</a:t>
            </a:r>
            <a:r>
              <a:rPr lang="ja-JP" altLang="en-US" smtClean="0"/>
              <a:t>ついて</a:t>
            </a:r>
            <a:r>
              <a:rPr lang="ja-JP" altLang="en-US" smtClean="0"/>
              <a:t>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実践形式で学習いただけます。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smtClean="0">
              <a:solidFill>
                <a:schemeClr val="bg1"/>
              </a:solidFill>
            </a:endParaRPr>
          </a:p>
          <a:p>
            <a:pPr marL="180000" lvl="1" indent="0">
              <a:buNone/>
            </a:pPr>
            <a:r>
              <a:rPr lang="ja-JP" altLang="en-US" smtClean="0">
                <a:hlinkClick r:id="rId3" action="ppaction://hlinksldjump"/>
              </a:rPr>
              <a:t>実習①</a:t>
            </a:r>
            <a:r>
              <a:rPr lang="ja-JP" altLang="en-US" smtClean="0"/>
              <a:t>では</a:t>
            </a:r>
            <a:r>
              <a:rPr lang="ja-JP" altLang="en-US" b="1" smtClean="0"/>
              <a:t>メニューエクスポート</a:t>
            </a:r>
            <a:r>
              <a:rPr lang="ja-JP" altLang="en-US"/>
              <a:t>の</a:t>
            </a:r>
            <a:r>
              <a:rPr lang="ja-JP" altLang="en-US" smtClean="0"/>
              <a:t>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>
                <a:hlinkClick r:id="rId4" action="ppaction://hlinksldjump"/>
              </a:rPr>
              <a:t>実習②</a:t>
            </a:r>
            <a:r>
              <a:rPr lang="ja-JP" altLang="en-US" smtClean="0"/>
              <a:t>では</a:t>
            </a:r>
            <a:r>
              <a:rPr lang="en-US" altLang="ja-JP" b="1" smtClean="0"/>
              <a:t>Symphony/</a:t>
            </a:r>
            <a:r>
              <a:rPr lang="ja-JP" altLang="en-US" b="1" smtClean="0"/>
              <a:t>オペレーションエクスポート</a:t>
            </a:r>
            <a:r>
              <a:rPr lang="ja-JP" altLang="en-US" smtClean="0"/>
              <a:t>の作業を行います。</a:t>
            </a:r>
            <a:endParaRPr lang="en-US" altLang="ja-JP" dirty="0" smtClean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347830" y="3284980"/>
            <a:ext cx="792110" cy="9358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ja-JP" altLang="en-US" b="1" smtClean="0"/>
              <a:t>作業環境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本書で使用する作業環境は以下の通りです。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en-US" altLang="ja-JP" sz="1600" smtClean="0"/>
              <a:t>ITA</a:t>
            </a:r>
            <a:r>
              <a:rPr lang="ja-JP" altLang="en-US" sz="1600" smtClean="0"/>
              <a:t>サーバーを</a:t>
            </a:r>
            <a:r>
              <a:rPr lang="ja-JP" altLang="en-US" sz="1600" b="1" smtClean="0">
                <a:solidFill>
                  <a:srgbClr val="FF0000"/>
                </a:solidFill>
              </a:rPr>
              <a:t>移行元</a:t>
            </a:r>
            <a:r>
              <a:rPr lang="ja-JP" altLang="en-US" sz="1600" smtClean="0"/>
              <a:t>と</a:t>
            </a:r>
            <a:r>
              <a:rPr lang="ja-JP" altLang="en-US" sz="1600" b="1" smtClean="0">
                <a:solidFill>
                  <a:srgbClr val="FF0000"/>
                </a:solidFill>
              </a:rPr>
              <a:t>移行先</a:t>
            </a:r>
            <a:r>
              <a:rPr lang="ja-JP" altLang="en-US" sz="1600" smtClean="0"/>
              <a:t>の計２台ご用意ください。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en-US" altLang="ja-JP" sz="1600" b="1" smtClean="0"/>
              <a:t>ITA</a:t>
            </a:r>
            <a:r>
              <a:rPr lang="ja-JP" altLang="en-US" sz="1600" b="1" smtClean="0"/>
              <a:t>サーバー　</a:t>
            </a:r>
            <a:r>
              <a:rPr lang="en-US" altLang="ja-JP" sz="1600" b="1" smtClean="0"/>
              <a:t>2</a:t>
            </a:r>
            <a:r>
              <a:rPr lang="ja-JP" altLang="en-US" sz="1600" b="1" smtClean="0"/>
              <a:t>台</a:t>
            </a:r>
            <a:r>
              <a:rPr lang="en-US" altLang="ja-JP" sz="1600" b="1" smtClean="0"/>
              <a:t/>
            </a:r>
            <a:br>
              <a:rPr lang="en-US" altLang="ja-JP" sz="1600" b="1" smtClean="0"/>
            </a:br>
            <a:r>
              <a:rPr lang="ja-JP" altLang="en-US" sz="1600" b="1" smtClean="0"/>
              <a:t>・</a:t>
            </a:r>
            <a:r>
              <a:rPr lang="en-US" altLang="ja-JP" sz="1600" smtClean="0"/>
              <a:t>CentOS 7</a:t>
            </a:r>
            <a:r>
              <a:rPr lang="ja-JP" altLang="en-US" sz="1600" smtClean="0"/>
              <a:t> </a:t>
            </a:r>
            <a:r>
              <a:rPr lang="en-US" altLang="ja-JP" sz="1600" smtClean="0"/>
              <a:t>(※1)</a:t>
            </a:r>
            <a:br>
              <a:rPr lang="en-US" altLang="ja-JP" sz="1600" smtClean="0"/>
            </a:br>
            <a:r>
              <a:rPr lang="ja-JP" altLang="en-US" sz="1600" smtClean="0"/>
              <a:t>・</a:t>
            </a:r>
            <a:r>
              <a:rPr lang="en-US" altLang="ja-JP" sz="1600" smtClean="0"/>
              <a:t>ITA 1.5.0</a:t>
            </a:r>
            <a:br>
              <a:rPr lang="en-US" altLang="ja-JP" sz="1600" smtClean="0"/>
            </a:br>
            <a:r>
              <a:rPr lang="en-US" altLang="ja-JP" sz="1600" smtClean="0"/>
              <a:t>・Ansible 2.9.12</a:t>
            </a:r>
            <a:br>
              <a:rPr lang="en-US" altLang="ja-JP" sz="1600" smtClean="0"/>
            </a:br>
            <a:r>
              <a:rPr lang="en-US" altLang="ja-JP" sz="1600" smtClean="0"/>
              <a:t/>
            </a:r>
            <a:br>
              <a:rPr lang="en-US" altLang="ja-JP" sz="1600" smtClean="0"/>
            </a:br>
            <a:endParaRPr lang="en-US" altLang="ja-JP" sz="16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1.2</a:t>
            </a:r>
            <a:r>
              <a:rPr kumimoji="1" lang="ja-JP" altLang="en-US" smtClean="0"/>
              <a:t>　作業</a:t>
            </a:r>
            <a:r>
              <a:rPr kumimoji="1" lang="ja-JP" altLang="en-US" smtClean="0"/>
              <a:t>環境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619590" y="4005080"/>
            <a:ext cx="2088290" cy="13661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27" y="2953331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1979640" y="4391090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smtClean="0">
                <a:latin typeface="+mn-ea"/>
              </a:rPr>
              <a:t>ITA</a:t>
            </a:r>
          </a:p>
          <a:p>
            <a:pPr algn="ctr"/>
            <a:r>
              <a:rPr lang="en-US" altLang="ja-JP" sz="1200" smtClean="0">
                <a:latin typeface="+mn-ea"/>
              </a:rPr>
              <a:t>1.5.0</a:t>
            </a:r>
            <a:endParaRPr kumimoji="1" lang="ja-JP" altLang="en-US" sz="1200" smtClean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2527" y="5500658"/>
            <a:ext cx="1662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サーバー</a:t>
            </a:r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  <a:r>
              <a:rPr lang="ja-JP" altLang="en-US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移行元</a:t>
            </a:r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979640" y="4865603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smtClean="0">
                <a:latin typeface="+mn-ea"/>
              </a:rPr>
              <a:t>2.9.12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3410" y="6021360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※1 </a:t>
            </a:r>
            <a:r>
              <a:rPr kumimoji="1" lang="ja-JP" altLang="en-US" sz="1200" smtClean="0"/>
              <a:t>今回はホストサーバーとして</a:t>
            </a:r>
            <a:r>
              <a:rPr kumimoji="1" lang="en-US" altLang="ja-JP" sz="1200" smtClean="0"/>
              <a:t>CentOS7</a:t>
            </a:r>
            <a:r>
              <a:rPr kumimoji="1" lang="ja-JP" altLang="en-US" sz="1200" smtClean="0"/>
              <a:t>を利用致しますが、</a:t>
            </a:r>
            <a:r>
              <a:rPr kumimoji="1" lang="en-US" altLang="ja-JP" sz="1200" smtClean="0"/>
              <a:t>ITA</a:t>
            </a:r>
            <a:r>
              <a:rPr kumimoji="1" lang="ja-JP" altLang="en-US" sz="1200" smtClean="0"/>
              <a:t>は</a:t>
            </a:r>
            <a:r>
              <a:rPr kumimoji="1" lang="en-US" altLang="ja-JP" sz="1200" smtClean="0"/>
              <a:t>RHEL7</a:t>
            </a:r>
            <a:r>
              <a:rPr kumimoji="1" lang="ja-JP" altLang="en-US" sz="1200" smtClean="0"/>
              <a:t>系および</a:t>
            </a:r>
            <a:r>
              <a:rPr kumimoji="1" lang="en-US" altLang="ja-JP" sz="1200" smtClean="0"/>
              <a:t>RHEL8</a:t>
            </a:r>
            <a:r>
              <a:rPr kumimoji="1" lang="ja-JP" altLang="en-US" sz="1200" smtClean="0"/>
              <a:t>系</a:t>
            </a:r>
            <a:r>
              <a:rPr lang="ja-JP" altLang="en-US" sz="1200" smtClean="0"/>
              <a:t>の</a:t>
            </a:r>
            <a:r>
              <a:rPr lang="en-US" altLang="ja-JP" sz="1200" smtClean="0"/>
              <a:t>OS</a:t>
            </a:r>
            <a:r>
              <a:rPr lang="ja-JP" altLang="en-US" sz="1200" smtClean="0"/>
              <a:t>で導入いただけます</a:t>
            </a:r>
            <a:r>
              <a:rPr lang="ja-JP" altLang="en-US" sz="1200" smtClean="0"/>
              <a:t>。</a:t>
            </a:r>
            <a:endParaRPr kumimoji="1" lang="ja-JP" altLang="en-US" sz="120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004060" y="4004523"/>
            <a:ext cx="2088290" cy="13661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364110" y="4390533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smtClean="0">
                <a:latin typeface="+mn-ea"/>
              </a:rPr>
              <a:t>ITA</a:t>
            </a:r>
          </a:p>
          <a:p>
            <a:pPr algn="ctr"/>
            <a:r>
              <a:rPr lang="en-US" altLang="ja-JP" sz="1200" smtClean="0">
                <a:latin typeface="+mn-ea"/>
              </a:rPr>
              <a:t>1.5.0</a:t>
            </a:r>
            <a:endParaRPr kumimoji="1" lang="ja-JP" altLang="en-US" sz="120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16997" y="5500101"/>
            <a:ext cx="1662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サーバー</a:t>
            </a:r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  <a:r>
              <a:rPr lang="ja-JP" altLang="en-US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移行先</a:t>
            </a:r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364110" y="486504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smtClean="0">
                <a:latin typeface="+mn-ea"/>
              </a:rPr>
              <a:t>2.9.12</a:t>
            </a:r>
          </a:p>
        </p:txBody>
      </p:sp>
      <p:grpSp>
        <p:nvGrpSpPr>
          <p:cNvPr id="21" name="グループ化 20"/>
          <p:cNvGrpSpPr>
            <a:grpSpLocks noChangeAspect="1"/>
          </p:cNvGrpSpPr>
          <p:nvPr/>
        </p:nvGrpSpPr>
        <p:grpSpPr bwMode="gray">
          <a:xfrm>
            <a:off x="4191564" y="4188167"/>
            <a:ext cx="328691" cy="422499"/>
            <a:chOff x="-2227263" y="1692275"/>
            <a:chExt cx="2468563" cy="2841625"/>
          </a:xfrm>
        </p:grpSpPr>
        <p:sp>
          <p:nvSpPr>
            <p:cNvPr id="22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フリーフォーム 22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テキスト ボックス 24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26" name="ストライプ矢印 25"/>
          <p:cNvSpPr/>
          <p:nvPr/>
        </p:nvSpPr>
        <p:spPr bwMode="auto">
          <a:xfrm>
            <a:off x="3476347" y="4668417"/>
            <a:ext cx="1800130" cy="129478"/>
          </a:xfrm>
          <a:prstGeom prst="stripedRightArrow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7" name="カギ線コネクタ 26"/>
          <p:cNvCxnSpPr>
            <a:stCxn id="7" idx="2"/>
            <a:endCxn id="11" idx="0"/>
          </p:cNvCxnSpPr>
          <p:nvPr/>
        </p:nvCxnSpPr>
        <p:spPr bwMode="auto">
          <a:xfrm rot="5400000">
            <a:off x="3132990" y="3168171"/>
            <a:ext cx="789670" cy="1656169"/>
          </a:xfrm>
          <a:prstGeom prst="bentConnector3">
            <a:avLst>
              <a:gd name="adj1" fmla="val 33865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7" idx="2"/>
            <a:endCxn id="18" idx="0"/>
          </p:cNvCxnSpPr>
          <p:nvPr/>
        </p:nvCxnSpPr>
        <p:spPr bwMode="auto">
          <a:xfrm rot="16200000" flipH="1">
            <a:off x="4825503" y="3131825"/>
            <a:ext cx="789113" cy="1728301"/>
          </a:xfrm>
          <a:prstGeom prst="bentConnector3">
            <a:avLst>
              <a:gd name="adj1" fmla="val 33853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smtClean="0"/>
              <a:t>2.</a:t>
            </a:r>
            <a:r>
              <a:rPr lang="ja-JP" altLang="en-US" smtClean="0"/>
              <a:t> 実習①　メニューエクスポート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</a:t>
            </a:r>
            <a:r>
              <a:rPr kumimoji="1" lang="en-US" altLang="ja-JP" smtClean="0"/>
              <a:t>.1</a:t>
            </a:r>
            <a:r>
              <a:rPr lang="ja-JP" altLang="en-US"/>
              <a:t>　</a:t>
            </a:r>
            <a:r>
              <a:rPr kumimoji="1" lang="ja-JP" altLang="en-US" smtClean="0"/>
              <a:t>作業手順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smtClean="0"/>
              <a:t>作業手順</a:t>
            </a:r>
            <a:endParaRPr kumimoji="1" lang="en-US" altLang="ja-JP" b="1" smtClean="0"/>
          </a:p>
          <a:p>
            <a:pPr marL="180000" lvl="1" indent="0">
              <a:buNone/>
            </a:pPr>
            <a:r>
              <a:rPr lang="ja-JP" altLang="en-US"/>
              <a:t>本シナリオは以下の流れで進行します。</a:t>
            </a:r>
          </a:p>
          <a:p>
            <a:pPr marL="180000" lvl="1" indent="0">
              <a:buNone/>
            </a:pPr>
            <a:endParaRPr kumimoji="1" lang="ja-JP" altLang="en-US"/>
          </a:p>
        </p:txBody>
      </p:sp>
      <p:grpSp>
        <p:nvGrpSpPr>
          <p:cNvPr id="58" name="グループ化 57"/>
          <p:cNvGrpSpPr/>
          <p:nvPr/>
        </p:nvGrpSpPr>
        <p:grpSpPr>
          <a:xfrm>
            <a:off x="381865" y="4478075"/>
            <a:ext cx="8286530" cy="808131"/>
            <a:chOff x="381865" y="4678419"/>
            <a:chExt cx="8286530" cy="808131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③ エクスポート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6.</a:t>
              </a:r>
              <a:r>
                <a:rPr lang="ja-JP" altLang="en-US" sz="1400" b="1" smtClean="0"/>
                <a:t> エクスポートを実行する</a:t>
              </a:r>
              <a:endParaRPr kumimoji="1" lang="ja-JP" altLang="en-US" sz="1400" b="1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7.</a:t>
              </a:r>
              <a:r>
                <a:rPr kumimoji="1" lang="ja-JP" altLang="en-US" sz="1400" b="1" smtClean="0"/>
                <a:t> </a:t>
              </a:r>
              <a:r>
                <a:rPr kumimoji="1" lang="en-US" altLang="ja-JP" sz="1400" b="1" smtClean="0"/>
                <a:t>kym</a:t>
              </a:r>
              <a:r>
                <a:rPr kumimoji="1" lang="ja-JP" altLang="en-US" sz="1400" b="1" smtClean="0"/>
                <a:t>ファイルをダウンロードする</a:t>
              </a:r>
              <a:endParaRPr kumimoji="1" lang="ja-JP" altLang="en-US" sz="1400" b="1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390040" y="5589300"/>
            <a:ext cx="8286530" cy="796260"/>
            <a:chOff x="390040" y="5589300"/>
            <a:chExt cx="8286530" cy="79626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438592" y="5596048"/>
              <a:ext cx="2877928" cy="531611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④ インポート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83780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8.</a:t>
              </a:r>
              <a:r>
                <a:rPr lang="ja-JP" altLang="en-US" sz="1400" b="1" smtClean="0"/>
                <a:t> </a:t>
              </a:r>
              <a:r>
                <a:rPr kumimoji="1" lang="ja-JP" altLang="en-US" sz="1400" b="1" smtClean="0"/>
                <a:t>インポートを実行する</a:t>
              </a:r>
              <a:endParaRPr kumimoji="1" lang="ja-JP" altLang="en-US" sz="1400" b="1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3780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9.</a:t>
              </a:r>
              <a:r>
                <a:rPr lang="ja-JP" altLang="en-US" sz="1400" b="1" smtClean="0"/>
                <a:t> インポート結果を確認する</a:t>
              </a:r>
              <a:endParaRPr kumimoji="1" lang="ja-JP" altLang="en-US" sz="1400" b="1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390040" y="2975187"/>
            <a:ext cx="8270180" cy="1199795"/>
            <a:chOff x="390040" y="2877295"/>
            <a:chExt cx="8270180" cy="1199795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390040" y="2877295"/>
              <a:ext cx="8270180" cy="1199795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5436795" y="2919709"/>
              <a:ext cx="3223425" cy="40723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② メニューの作成</a:t>
              </a:r>
              <a:r>
                <a:rPr lang="ja-JP" altLang="en-US" b="1">
                  <a:solidFill>
                    <a:schemeClr val="bg1"/>
                  </a:solidFill>
                  <a:latin typeface="+mn-ea"/>
                </a:rPr>
                <a:t>・</a:t>
              </a:r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入力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67430" y="296944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3.</a:t>
              </a:r>
              <a:r>
                <a:rPr lang="ja-JP" altLang="en-US" sz="1400" b="1" smtClean="0"/>
                <a:t> メニューグループ作成</a:t>
              </a:r>
              <a:endParaRPr kumimoji="1" lang="ja-JP" altLang="en-US" sz="1400" b="1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67430" y="3315742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4.</a:t>
              </a:r>
              <a:r>
                <a:rPr kumimoji="1" lang="ja-JP" altLang="en-US" sz="1400" b="1" smtClean="0"/>
                <a:t> メニュー作成</a:t>
              </a:r>
              <a:endParaRPr kumimoji="1" lang="ja-JP" altLang="en-US" sz="1400" b="1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67430" y="3680548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5.</a:t>
              </a:r>
              <a:r>
                <a:rPr kumimoji="1" lang="ja-JP" altLang="en-US" sz="1400" b="1" smtClean="0"/>
                <a:t> </a:t>
              </a:r>
              <a:r>
                <a:rPr lang="ja-JP" altLang="en-US" sz="1400" b="1"/>
                <a:t>作成</a:t>
              </a:r>
              <a:r>
                <a:rPr lang="ja-JP" altLang="en-US" sz="1400" b="1" smtClean="0"/>
                <a:t>したメニューの入力</a:t>
              </a:r>
              <a:endParaRPr kumimoji="1" lang="ja-JP" altLang="en-US" sz="1400" b="1"/>
            </a:p>
          </p:txBody>
        </p:sp>
      </p:grpSp>
      <p:sp>
        <p:nvSpPr>
          <p:cNvPr id="56" name="フローチャート: 組合せ 55"/>
          <p:cNvSpPr/>
          <p:nvPr/>
        </p:nvSpPr>
        <p:spPr bwMode="auto">
          <a:xfrm>
            <a:off x="4444394" y="4258279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364550" y="1863963"/>
            <a:ext cx="8286530" cy="808131"/>
            <a:chOff x="381865" y="4678419"/>
            <a:chExt cx="8286530" cy="808131"/>
          </a:xfrm>
        </p:grpSpPr>
        <p:sp>
          <p:nvSpPr>
            <p:cNvPr id="63" name="正方形/長方形 62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正方形/長方形 63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① データ登録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1.</a:t>
              </a:r>
              <a:r>
                <a:rPr lang="ja-JP" altLang="en-US" sz="1400" b="1" smtClean="0"/>
                <a:t> 機器情報</a:t>
              </a:r>
              <a:endParaRPr kumimoji="1" lang="ja-JP" altLang="en-US" sz="1400" b="1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2.</a:t>
              </a:r>
              <a:r>
                <a:rPr kumimoji="1" lang="ja-JP" altLang="en-US" sz="1400" b="1" smtClean="0"/>
                <a:t> オペレーション</a:t>
              </a:r>
              <a:endParaRPr kumimoji="1" lang="ja-JP" altLang="en-US" sz="1400" b="1"/>
            </a:p>
          </p:txBody>
        </p:sp>
      </p:grpSp>
      <p:sp>
        <p:nvSpPr>
          <p:cNvPr id="67" name="フローチャート: 組合せ 66"/>
          <p:cNvSpPr/>
          <p:nvPr/>
        </p:nvSpPr>
        <p:spPr bwMode="auto">
          <a:xfrm>
            <a:off x="4444394" y="2755391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フローチャート: 組合せ 67"/>
          <p:cNvSpPr/>
          <p:nvPr/>
        </p:nvSpPr>
        <p:spPr bwMode="auto">
          <a:xfrm>
            <a:off x="4444394" y="5359387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3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10898"/>
            <a:ext cx="5472638" cy="1839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角丸四角形 7"/>
          <p:cNvSpPr/>
          <p:nvPr/>
        </p:nvSpPr>
        <p:spPr bwMode="auto">
          <a:xfrm>
            <a:off x="2716695" y="4221110"/>
            <a:ext cx="4248590" cy="230432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2.2</a:t>
            </a:r>
            <a:r>
              <a:rPr kumimoji="1" lang="ja-JP" altLang="en-US" smtClean="0"/>
              <a:t>　データ登録 </a:t>
            </a:r>
            <a:r>
              <a:rPr kumimoji="1" lang="en-US" altLang="ja-JP" smtClean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機器の</a:t>
            </a:r>
            <a:r>
              <a:rPr kumimoji="1" lang="ja-JP" altLang="en-US" b="1" smtClean="0"/>
              <a:t>登録</a:t>
            </a:r>
            <a:r>
              <a:rPr kumimoji="1" lang="en-US" altLang="ja-JP" b="1" smtClean="0"/>
              <a:t/>
            </a:r>
            <a:br>
              <a:rPr kumimoji="1" lang="en-US" altLang="ja-JP" b="1" smtClean="0"/>
            </a:b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メニュー：</a:t>
            </a:r>
            <a:r>
              <a:rPr lang="ja-JP" altLang="en-US" sz="1600" b="1" smtClean="0"/>
              <a:t>基本コンソール </a:t>
            </a:r>
            <a:r>
              <a:rPr lang="en-US" altLang="ja-JP" sz="1600" b="1" smtClean="0"/>
              <a:t>&gt; </a:t>
            </a:r>
            <a:r>
              <a:rPr lang="ja-JP" altLang="en-US" sz="1600" b="1" smtClean="0"/>
              <a:t>機器一覧</a:t>
            </a:r>
            <a:endParaRPr lang="en-US" altLang="ja-JP" sz="1600" b="1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smtClean="0"/>
              <a:t>登録 </a:t>
            </a:r>
            <a:r>
              <a:rPr lang="en-US" altLang="ja-JP" sz="1600" smtClean="0"/>
              <a:t>&gt; </a:t>
            </a:r>
            <a:r>
              <a:rPr lang="ja-JP" altLang="en-US" sz="1600" smtClean="0"/>
              <a:t>登録開始 を押下する。</a:t>
            </a:r>
            <a:endParaRPr lang="en-US" altLang="ja-JP" sz="1600" smtClean="0"/>
          </a:p>
          <a:p>
            <a:pPr marL="457200" indent="-457200">
              <a:buFont typeface="+mj-lt"/>
              <a:buAutoNum type="circleNumDbPlain"/>
            </a:pPr>
            <a:r>
              <a:rPr lang="ja-JP" altLang="en-US" sz="1600"/>
              <a:t>各項目で下表のように選択または入力</a:t>
            </a:r>
            <a:r>
              <a:rPr lang="ja-JP" altLang="en-US" sz="1600" smtClean="0"/>
              <a:t>し、</a:t>
            </a:r>
            <a:r>
              <a:rPr lang="en-US" altLang="ja-JP" sz="1600" smtClean="0"/>
              <a:t>[</a:t>
            </a:r>
            <a:r>
              <a:rPr lang="ja-JP" altLang="en-US" sz="1600" smtClean="0"/>
              <a:t>登録</a:t>
            </a:r>
            <a:r>
              <a:rPr lang="en-US" altLang="ja-JP" sz="1600" smtClean="0"/>
              <a:t>]</a:t>
            </a:r>
            <a:r>
              <a:rPr lang="ja-JP" altLang="en-US" sz="1600" smtClean="0"/>
              <a:t>を押下する。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endParaRPr lang="en-US" altLang="ja-JP" sz="160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2788705" y="4271504"/>
          <a:ext cx="4104570" cy="2203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1585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392985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項目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入力内容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HW</a:t>
                      </a:r>
                      <a:r>
                        <a:rPr kumimoji="1" lang="ja-JP" altLang="en-US" sz="1200" smtClean="0"/>
                        <a:t>機器種別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SV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任意の値をご設定下さい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IP</a:t>
                      </a:r>
                      <a:r>
                        <a:rPr kumimoji="1" lang="ja-JP" altLang="en-US" sz="1200" smtClean="0"/>
                        <a:t>アドレス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対象機器の</a:t>
                      </a:r>
                      <a:r>
                        <a:rPr kumimoji="1" lang="en-US" altLang="ja-JP" sz="1200" smtClean="0"/>
                        <a:t>IP</a:t>
                      </a:r>
                      <a:r>
                        <a:rPr kumimoji="1" lang="ja-JP" altLang="en-US" sz="1200" smtClean="0"/>
                        <a:t>アドレス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ログインユーザ</a:t>
                      </a:r>
                      <a:r>
                        <a:rPr kumimoji="1" lang="en-US" altLang="ja-JP" sz="1200" smtClean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任意の値をご設定下さい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管理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ログインパスワード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任意の値をご設定下さい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認証方式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ssh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79512" y="3068951"/>
            <a:ext cx="5472638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オペレーション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機器</a:t>
            </a:r>
            <a:r>
              <a:rPr lang="ja-JP" altLang="en-US" sz="900" b="1">
                <a:solidFill>
                  <a:schemeClr val="tx1"/>
                </a:solidFill>
                <a:latin typeface="+mn-ea"/>
              </a:rPr>
              <a:t>情報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データの登録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ホームベース 49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8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2.2</a:t>
            </a:r>
            <a:r>
              <a:rPr lang="ja-JP" altLang="en-US" smtClean="0"/>
              <a:t>　データ</a:t>
            </a:r>
            <a:r>
              <a:rPr lang="ja-JP" altLang="en-US"/>
              <a:t>登録 </a:t>
            </a:r>
            <a:r>
              <a:rPr lang="en-US" altLang="ja-JP" smtClean="0"/>
              <a:t>(2/2)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オペレーションを新規登録する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 sz="1600"/>
              <a:t/>
            </a:r>
            <a:br>
              <a:rPr lang="en-US" altLang="ja-JP" sz="1600"/>
            </a:br>
            <a:r>
              <a:rPr kumimoji="1" lang="ja-JP" altLang="en-US" sz="1600" smtClean="0"/>
              <a:t>メニュー</a:t>
            </a:r>
            <a:r>
              <a:rPr kumimoji="1" lang="ja-JP" altLang="en-US" sz="1600" smtClean="0"/>
              <a:t>：</a:t>
            </a:r>
            <a:r>
              <a:rPr kumimoji="1" lang="ja-JP" altLang="en-US" sz="1600" b="1" smtClean="0"/>
              <a:t>基本コンソール </a:t>
            </a:r>
            <a:r>
              <a:rPr kumimoji="1" lang="en-US" altLang="ja-JP" sz="1600" b="1" smtClean="0"/>
              <a:t>&gt;</a:t>
            </a:r>
            <a:r>
              <a:rPr kumimoji="1" lang="ja-JP" altLang="en-US" sz="1600" b="1" smtClean="0"/>
              <a:t> 投入オペレーション一覧</a:t>
            </a:r>
            <a:endParaRPr lang="en-US" altLang="ja-JP" sz="1600" b="1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smtClean="0"/>
              <a:t>登録 </a:t>
            </a:r>
            <a:r>
              <a:rPr lang="en-US" altLang="ja-JP" sz="1600" smtClean="0"/>
              <a:t>&gt; </a:t>
            </a:r>
            <a:r>
              <a:rPr lang="ja-JP" altLang="en-US" sz="1600" smtClean="0"/>
              <a:t>登録開始 を押下する。</a:t>
            </a:r>
            <a:endParaRPr lang="en-US" altLang="ja-JP" sz="160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各項目へ下表のように入力し、</a:t>
            </a:r>
            <a:r>
              <a:rPr lang="en-US" altLang="ja-JP" sz="1600"/>
              <a:t>[</a:t>
            </a:r>
            <a:r>
              <a:rPr lang="ja-JP" altLang="en-US" sz="1600"/>
              <a:t>登録</a:t>
            </a:r>
            <a:r>
              <a:rPr lang="en-US" altLang="ja-JP" sz="1600"/>
              <a:t>]</a:t>
            </a:r>
            <a:r>
              <a:rPr lang="ja-JP" altLang="en-US" sz="1600"/>
              <a:t>を押下する</a:t>
            </a:r>
            <a:r>
              <a:rPr lang="ja-JP" altLang="en-US" sz="1600" smtClean="0"/>
              <a:t>。</a:t>
            </a:r>
            <a:endParaRPr lang="en-US" altLang="ja-JP" sz="1600" smtClean="0"/>
          </a:p>
          <a:p>
            <a:pPr marL="0" indent="0">
              <a:buNone/>
            </a:pPr>
            <a:endParaRPr kumimoji="1" lang="en-US" altLang="ja-JP" sz="1800"/>
          </a:p>
          <a:p>
            <a:pPr marL="0" indent="0">
              <a:buNone/>
            </a:pPr>
            <a:endParaRPr kumimoji="1" lang="en-US" altLang="ja-JP" sz="1800" smtClean="0"/>
          </a:p>
          <a:p>
            <a:endParaRPr lang="en-US" altLang="ja-JP" sz="1800"/>
          </a:p>
          <a:p>
            <a:endParaRPr kumimoji="1" lang="ja-JP" altLang="en-US" sz="18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2" y="3065958"/>
            <a:ext cx="4394788" cy="1752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角丸四角形 6"/>
          <p:cNvSpPr/>
          <p:nvPr/>
        </p:nvSpPr>
        <p:spPr bwMode="auto">
          <a:xfrm>
            <a:off x="323410" y="3501010"/>
            <a:ext cx="3024420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985686" y="4348561"/>
            <a:ext cx="3530584" cy="80867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3127425" y="4402612"/>
          <a:ext cx="331463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4388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実施予定日時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任意でご入力下さい</a:t>
                      </a:r>
                      <a:r>
                        <a:rPr kumimoji="1" lang="en-US" altLang="ja-JP" sz="120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オペレーション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機器</a:t>
            </a:r>
            <a:r>
              <a:rPr lang="ja-JP" altLang="en-US" sz="900" b="1">
                <a:solidFill>
                  <a:schemeClr val="tx1"/>
                </a:solidFill>
                <a:latin typeface="+mn-ea"/>
              </a:rPr>
              <a:t>情報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</a:t>
            </a:r>
            <a:r>
              <a:rPr lang="ja-JP" altLang="en-US" sz="1400" b="1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ホームベース 27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1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2743</Words>
  <Application>Microsoft Office PowerPoint</Application>
  <PresentationFormat>画面に合わせる (4:3)</PresentationFormat>
  <Paragraphs>634</Paragraphs>
  <Slides>36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36</vt:i4>
      </vt:variant>
    </vt:vector>
  </HeadingPairs>
  <TitlesOfParts>
    <vt:vector size="48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2020-11-06T08:14:00Z</dcterms:modified>
</cp:coreProperties>
</file>