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2"/>
  </p:notesMasterIdLst>
  <p:handoutMasterIdLst>
    <p:handoutMasterId r:id="rId23"/>
  </p:handoutMasterIdLst>
  <p:sldIdLst>
    <p:sldId id="262" r:id="rId3"/>
    <p:sldId id="507" r:id="rId4"/>
    <p:sldId id="508" r:id="rId5"/>
    <p:sldId id="582" r:id="rId6"/>
    <p:sldId id="513" r:id="rId7"/>
    <p:sldId id="583" r:id="rId8"/>
    <p:sldId id="584" r:id="rId9"/>
    <p:sldId id="585" r:id="rId10"/>
    <p:sldId id="598" r:id="rId11"/>
    <p:sldId id="589" r:id="rId12"/>
    <p:sldId id="590" r:id="rId13"/>
    <p:sldId id="591" r:id="rId14"/>
    <p:sldId id="586" r:id="rId15"/>
    <p:sldId id="592" r:id="rId16"/>
    <p:sldId id="593" r:id="rId17"/>
    <p:sldId id="602" r:id="rId18"/>
    <p:sldId id="587" r:id="rId19"/>
    <p:sldId id="596" r:id="rId20"/>
    <p:sldId id="588" r:id="rId2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82"/>
          </p14:sldIdLst>
        </p14:section>
        <p14:section name="2.　収集機能について" id="{A8A060BF-92DF-4F47-AFEF-F5FA058AAEFB}">
          <p14:sldIdLst>
            <p14:sldId id="513"/>
            <p14:sldId id="583"/>
            <p14:sldId id="584"/>
            <p14:sldId id="585"/>
            <p14:sldId id="598"/>
            <p14:sldId id="589"/>
            <p14:sldId id="590"/>
            <p14:sldId id="591"/>
          </p14:sldIdLst>
        </p14:section>
        <p14:section name="3.　比較機能について" id="{BA154EAA-6AFD-4FFC-B3DB-3A85951358C1}">
          <p14:sldIdLst>
            <p14:sldId id="586"/>
            <p14:sldId id="592"/>
            <p14:sldId id="593"/>
            <p14:sldId id="602"/>
          </p14:sldIdLst>
        </p14:section>
        <p14:section name="4.　収集機能・比較機能の活用" id="{90ACA6EE-2460-4B2B-89B7-9CF0264B1CF2}">
          <p14:sldIdLst>
            <p14:sldId id="587"/>
            <p14:sldId id="596"/>
          </p14:sldIdLst>
        </p14:section>
        <p14:section name="末尾" id="{002195B8-3B80-4C92-AA0C-B8C141384753}">
          <p14:sldIdLst>
            <p14:sldId id="58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2FA"/>
    <a:srgbClr val="EDEDF9"/>
    <a:srgbClr val="E6F5F6"/>
    <a:srgbClr val="8CC63F"/>
    <a:srgbClr val="E8F4D9"/>
    <a:srgbClr val="FFB184"/>
    <a:srgbClr val="FFE6D8"/>
    <a:srgbClr val="FFF3EB"/>
    <a:srgbClr val="64BEC8"/>
    <a:srgbClr val="90D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2" autoAdjust="0"/>
    <p:restoredTop sz="96391" autoAdjust="0"/>
  </p:normalViewPr>
  <p:slideViewPr>
    <p:cSldViewPr>
      <p:cViewPr>
        <p:scale>
          <a:sx n="75" d="100"/>
          <a:sy n="75" d="100"/>
        </p:scale>
        <p:origin x="1848" y="331"/>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2021/7/29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2021/7/29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2021/7/29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2021/7/29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8.xml"/><Relationship Id="rId3" Type="http://schemas.openxmlformats.org/officeDocument/2006/relationships/slide" Target="slide6.xml"/><Relationship Id="rId7" Type="http://schemas.openxmlformats.org/officeDocument/2006/relationships/slide" Target="slide11.xml"/><Relationship Id="rId12" Type="http://schemas.openxmlformats.org/officeDocument/2006/relationships/slide" Target="slide17.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0.xml"/><Relationship Id="rId11" Type="http://schemas.openxmlformats.org/officeDocument/2006/relationships/slide" Target="slide16.xml"/><Relationship Id="rId5" Type="http://schemas.openxmlformats.org/officeDocument/2006/relationships/slide" Target="slide8.xml"/><Relationship Id="rId10" Type="http://schemas.openxmlformats.org/officeDocument/2006/relationships/slide" Target="slide15.xml"/><Relationship Id="rId4" Type="http://schemas.openxmlformats.org/officeDocument/2006/relationships/slide" Target="slide7.xml"/><Relationship Id="rId9" Type="http://schemas.openxmlformats.org/officeDocument/2006/relationships/slide" Target="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3.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pPr>
              <a:defRPr altLang="ja-JP"/>
            </a:pPr>
            <a:r>
              <a:rPr dirty="0"/>
              <a:t>Exastro IT Automation Version 1.7.2</a:t>
            </a:r>
          </a:p>
          <a:p>
            <a:r>
              <a:rPr altLang="ja-JP" dirty="0" smtClean="0"/>
              <a:t>Exastro</a:t>
            </a:r>
            <a:r>
              <a:rPr altLang="en-US" dirty="0" smtClean="0"/>
              <a:t> </a:t>
            </a:r>
            <a:r>
              <a:rPr altLang="ja-JP" dirty="0" smtClean="0"/>
              <a:t>developer</a:t>
            </a:r>
            <a:endParaRPr kumimoji="1" lang="ja-JP" altLang="en-US" dirty="0"/>
          </a:p>
        </p:txBody>
      </p:sp>
      <p:sp>
        <p:nvSpPr>
          <p:cNvPr id="5" name="タイトル 1"/>
          <p:cNvSpPr txBox="1">
            <a:spLocks/>
          </p:cNvSpPr>
          <p:nvPr/>
        </p:nvSpPr>
        <p:spPr bwMode="gray">
          <a:xfrm>
            <a:off x="0" y="2987658"/>
            <a:ext cx="9143999" cy="1883011"/>
          </a:xfrm>
          <a:prstGeom prst="rect">
            <a:avLst/>
          </a:prstGeom>
        </p:spPr>
        <p:txBody>
          <a:bodyPr vert="horz" wrap="square" lIns="91440" tIns="36000" rIns="91440" bIns="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defRPr altLang="en-US" sz="4800" b="1">
                <a:solidFill>
                  <a:schemeClr val="tx2">
                    <a:lumMod val="75000"/>
                    <a:lumOff val="25000"/>
                  </a:schemeClr>
                </a:solidFill>
              </a:defRPr>
            </a:pPr>
            <a:r>
              <a:rPr sz="4000" dirty="0"/>
              <a:t>Collect function / Contrast function</a:t>
            </a:r>
            <a:endParaRPr lang="en-US" altLang="ja-JP" sz="4000" b="1" kern="0" spc="-150" dirty="0" smtClean="0">
              <a:solidFill>
                <a:schemeClr val="tx2">
                  <a:lumMod val="75000"/>
                  <a:lumOff val="25000"/>
                </a:schemeClr>
              </a:solidFill>
            </a:endParaRPr>
          </a:p>
          <a:p>
            <a:r>
              <a:rPr lang="en-US" altLang="ja-JP" sz="4000" b="1" kern="0" spc="-150" dirty="0" smtClean="0">
                <a:solidFill>
                  <a:schemeClr val="tx2">
                    <a:lumMod val="75000"/>
                    <a:lumOff val="25000"/>
                  </a:schemeClr>
                </a:solidFill>
              </a:rPr>
              <a:t>【Classroom】</a:t>
            </a:r>
            <a:endParaRPr lang="en-US" altLang="ja-JP" sz="40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defRPr sz="1400" b="1">
                <a:solidFill>
                  <a:schemeClr val="tx2">
                    <a:lumMod val="75000"/>
                    <a:lumOff val="25000"/>
                  </a:schemeClr>
                </a:solidFill>
                <a:latin typeface="+mn-lt"/>
              </a:defRPr>
            </a:pPr>
            <a:r>
              <a:rPr altLang="ja-JP" dirty="0" smtClean="0"/>
              <a:t>※</a:t>
            </a:r>
            <a:r>
              <a:rPr lang="en-US" altLang="en-US" dirty="0" smtClean="0"/>
              <a:t>In this Document “IT Automation” will be written as “ITA”</a:t>
            </a:r>
            <a:endParaRPr altLang="ja-JP"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88964" y="2435662"/>
            <a:ext cx="6703636" cy="2976450"/>
          </a:xfrm>
          <a:prstGeom prst="rect">
            <a:avLst/>
          </a:prstGeom>
        </p:spPr>
      </p:pic>
      <p:sp>
        <p:nvSpPr>
          <p:cNvPr id="2" name="タイトル 1"/>
          <p:cNvSpPr>
            <a:spLocks noGrp="1"/>
          </p:cNvSpPr>
          <p:nvPr>
            <p:ph type="title"/>
          </p:nvPr>
        </p:nvSpPr>
        <p:spPr/>
        <p:txBody>
          <a:bodyPr/>
          <a:lstStyle/>
          <a:p>
            <a:r>
              <a:rPr altLang="ja-JP"/>
              <a:t>2.3.1</a:t>
            </a:r>
            <a:r>
              <a:rPr altLang="en-US"/>
              <a:t> Collection interface information</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a:t>Register the user name and password of a user that has permission to run RestAPI. (We will need one for accessing with RestAPI when registering values to the</a:t>
            </a:r>
            <a:r>
              <a:rPr altLang="ja-JP"/>
              <a:t> ITA CMDB</a:t>
            </a:r>
            <a:r>
              <a:rPr altLang="en-US"/>
              <a:t>) </a:t>
            </a:r>
            <a:endParaRPr lang="en-US" altLang="ja-JP" dirty="0" smtClean="0"/>
          </a:p>
        </p:txBody>
      </p:sp>
      <p:sp>
        <p:nvSpPr>
          <p:cNvPr id="70" name="正方形/長方形 69"/>
          <p:cNvSpPr/>
          <p:nvPr/>
        </p:nvSpPr>
        <p:spPr bwMode="auto">
          <a:xfrm>
            <a:off x="5352798" y="4260575"/>
            <a:ext cx="660184" cy="648090"/>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71" name="角丸四角形吹き出し 70"/>
          <p:cNvSpPr/>
          <p:nvPr/>
        </p:nvSpPr>
        <p:spPr bwMode="auto">
          <a:xfrm flipH="1">
            <a:off x="4427980" y="5134604"/>
            <a:ext cx="3384470" cy="875224"/>
          </a:xfrm>
          <a:prstGeom prst="wedgeRoundRectCallout">
            <a:avLst>
              <a:gd name="adj1" fmla="val 12193"/>
              <a:gd name="adj2" fmla="val -68836"/>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正方形/長方形 71"/>
          <p:cNvSpPr/>
          <p:nvPr/>
        </p:nvSpPr>
        <p:spPr>
          <a:xfrm>
            <a:off x="4560769" y="5176453"/>
            <a:ext cx="3118892" cy="584775"/>
          </a:xfrm>
          <a:prstGeom prst="rect">
            <a:avLst/>
          </a:prstGeom>
        </p:spPr>
        <p:txBody>
          <a:bodyPr wrap="square">
            <a:spAutoFit/>
          </a:bodyPr>
          <a:lstStyle/>
          <a:p>
            <a:pPr marL="285750" indent="-285750">
              <a:buFont typeface="Wingdings" panose="05000000000000000000" pitchFamily="2" charset="2"/>
              <a:buChar char="l"/>
              <a:defRPr altLang="en-US" sz="1600">
                <a:solidFill>
                  <a:srgbClr val="FF0000"/>
                </a:solidFill>
              </a:defRPr>
            </a:pPr>
            <a:r>
              <a:rPr dirty="0"/>
              <a:t>User name with execute permission</a:t>
            </a:r>
            <a:endParaRPr lang="en-US" altLang="ja-JP" sz="1600" dirty="0" smtClean="0">
              <a:solidFill>
                <a:srgbClr val="FF0000"/>
              </a:solidFill>
            </a:endParaRPr>
          </a:p>
          <a:p>
            <a:pPr marL="285750" indent="-285750">
              <a:buFont typeface="Wingdings" panose="05000000000000000000" pitchFamily="2" charset="2"/>
              <a:buChar char="l"/>
              <a:defRPr sz="1600">
                <a:solidFill>
                  <a:srgbClr val="FF0000"/>
                </a:solidFill>
              </a:defRPr>
            </a:pPr>
            <a:r>
              <a:rPr altLang="en-US" dirty="0"/>
              <a:t>The user's</a:t>
            </a:r>
            <a:r>
              <a:rPr altLang="ja-JP" dirty="0"/>
              <a:t> ITA</a:t>
            </a:r>
            <a:r>
              <a:rPr altLang="en-US" dirty="0"/>
              <a:t> Password</a:t>
            </a:r>
            <a:endParaRPr lang="ja-JP" altLang="en-US" sz="1600" dirty="0">
              <a:solidFill>
                <a:srgbClr val="FF0000"/>
              </a:solidFill>
            </a:endParaRPr>
          </a:p>
        </p:txBody>
      </p:sp>
      <p:sp>
        <p:nvSpPr>
          <p:cNvPr id="74" name="角丸四角形 73"/>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8" name="図 7"/>
          <p:cNvPicPr>
            <a:picLocks noChangeAspect="1"/>
          </p:cNvPicPr>
          <p:nvPr/>
        </p:nvPicPr>
        <p:blipFill>
          <a:blip r:embed="rId3"/>
          <a:stretch>
            <a:fillRect/>
          </a:stretch>
        </p:blipFill>
        <p:spPr>
          <a:xfrm>
            <a:off x="575226" y="3415544"/>
            <a:ext cx="1146169" cy="2236551"/>
          </a:xfrm>
          <a:prstGeom prst="rect">
            <a:avLst/>
          </a:prstGeom>
        </p:spPr>
      </p:pic>
      <p:sp>
        <p:nvSpPr>
          <p:cNvPr id="12" name="正方形/長方形 11"/>
          <p:cNvSpPr/>
          <p:nvPr/>
        </p:nvSpPr>
        <p:spPr bwMode="auto">
          <a:xfrm>
            <a:off x="576287" y="5045698"/>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6" name="図 15"/>
          <p:cNvPicPr>
            <a:picLocks noChangeAspect="1"/>
          </p:cNvPicPr>
          <p:nvPr/>
        </p:nvPicPr>
        <p:blipFill>
          <a:blip r:embed="rId4"/>
          <a:stretch>
            <a:fillRect/>
          </a:stretch>
        </p:blipFill>
        <p:spPr>
          <a:xfrm>
            <a:off x="677324" y="2204830"/>
            <a:ext cx="887050" cy="1080198"/>
          </a:xfrm>
          <a:prstGeom prst="rect">
            <a:avLst/>
          </a:prstGeom>
        </p:spPr>
      </p:pic>
    </p:spTree>
    <p:extLst>
      <p:ext uri="{BB962C8B-B14F-4D97-AF65-F5344CB8AC3E}">
        <p14:creationId xmlns:p14="http://schemas.microsoft.com/office/powerpoint/2010/main" val="160748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5926671" y="4282064"/>
            <a:ext cx="2965929" cy="1186372"/>
          </a:xfrm>
          <a:prstGeom prst="rect">
            <a:avLst/>
          </a:prstGeom>
        </p:spPr>
      </p:pic>
      <p:pic>
        <p:nvPicPr>
          <p:cNvPr id="10" name="図 9"/>
          <p:cNvPicPr>
            <a:picLocks noChangeAspect="1"/>
          </p:cNvPicPr>
          <p:nvPr/>
        </p:nvPicPr>
        <p:blipFill>
          <a:blip r:embed="rId3"/>
          <a:stretch>
            <a:fillRect/>
          </a:stretch>
        </p:blipFill>
        <p:spPr>
          <a:xfrm>
            <a:off x="2133821" y="4282079"/>
            <a:ext cx="3785438" cy="1185092"/>
          </a:xfrm>
          <a:prstGeom prst="rect">
            <a:avLst/>
          </a:prstGeom>
        </p:spPr>
      </p:pic>
      <p:pic>
        <p:nvPicPr>
          <p:cNvPr id="26" name="図 25"/>
          <p:cNvPicPr>
            <a:picLocks noChangeAspect="1"/>
          </p:cNvPicPr>
          <p:nvPr/>
        </p:nvPicPr>
        <p:blipFill rotWithShape="1">
          <a:blip r:embed="rId4"/>
          <a:srcRect t="47889" r="29390"/>
          <a:stretch/>
        </p:blipFill>
        <p:spPr>
          <a:xfrm>
            <a:off x="3079012" y="2204830"/>
            <a:ext cx="4733438" cy="1551054"/>
          </a:xfrm>
          <a:prstGeom prst="rect">
            <a:avLst/>
          </a:prstGeom>
        </p:spPr>
      </p:pic>
      <p:sp>
        <p:nvSpPr>
          <p:cNvPr id="2" name="タイトル 1"/>
          <p:cNvSpPr>
            <a:spLocks noGrp="1"/>
          </p:cNvSpPr>
          <p:nvPr>
            <p:ph type="title"/>
          </p:nvPr>
        </p:nvSpPr>
        <p:spPr/>
        <p:txBody>
          <a:bodyPr/>
          <a:lstStyle/>
          <a:p>
            <a:r>
              <a:rPr altLang="ja-JP"/>
              <a:t>2.3.2</a:t>
            </a:r>
            <a:r>
              <a:rPr altLang="en-US"/>
              <a:t> Collected item value list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In the collection item value list menu, users can link the collected item's</a:t>
            </a:r>
            <a:r>
              <a:rPr altLang="ja-JP" dirty="0"/>
              <a:t> YAML</a:t>
            </a:r>
            <a:r>
              <a:rPr altLang="en-US" dirty="0"/>
              <a:t> variable name (</a:t>
            </a:r>
            <a:r>
              <a:rPr altLang="ja-JP" dirty="0"/>
              <a:t>FROM</a:t>
            </a:r>
            <a:r>
              <a:rPr altLang="en-US" dirty="0"/>
              <a:t>) with the Parameter sheet item name (</a:t>
            </a:r>
            <a:r>
              <a:rPr altLang="ja-JP" dirty="0"/>
              <a:t>TO</a:t>
            </a:r>
            <a:r>
              <a:rPr altLang="en-US" dirty="0"/>
              <a:t>). </a:t>
            </a:r>
            <a:endParaRPr lang="en-US" altLang="ja-JP" dirty="0" smtClean="0"/>
          </a:p>
        </p:txBody>
      </p:sp>
      <p:sp>
        <p:nvSpPr>
          <p:cNvPr id="7" name="正方形/長方形 6"/>
          <p:cNvSpPr/>
          <p:nvPr/>
        </p:nvSpPr>
        <p:spPr bwMode="auto">
          <a:xfrm>
            <a:off x="2501609" y="4595643"/>
            <a:ext cx="3214443" cy="805194"/>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8" name="正方形/長方形 7"/>
          <p:cNvSpPr/>
          <p:nvPr/>
        </p:nvSpPr>
        <p:spPr bwMode="auto">
          <a:xfrm>
            <a:off x="5807011" y="4595643"/>
            <a:ext cx="3156501" cy="805194"/>
          </a:xfrm>
          <a:prstGeom prst="rect">
            <a:avLst/>
          </a:prstGeom>
          <a:noFill/>
          <a:ln w="38100">
            <a:solidFill>
              <a:srgbClr val="FF0000"/>
            </a:solidFill>
            <a:prstDash val="sysDash"/>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 name="テキスト ボックス 4"/>
          <p:cNvSpPr txBox="1"/>
          <p:nvPr/>
        </p:nvSpPr>
        <p:spPr>
          <a:xfrm>
            <a:off x="2423246" y="5025622"/>
            <a:ext cx="3409292" cy="400110"/>
          </a:xfrm>
          <a:prstGeom prst="rect">
            <a:avLst/>
          </a:prstGeom>
          <a:noFill/>
        </p:spPr>
        <p:txBody>
          <a:bodyPr wrap="square">
            <a:spAutoFit/>
          </a:bodyPr>
          <a:lstStyle/>
          <a:p>
            <a:pPr algn="ctr">
              <a:defRPr kumimoji="1" sz="2000" b="1">
                <a:solidFill>
                  <a:srgbClr val="FF0000"/>
                </a:solidFill>
              </a:defRPr>
            </a:pPr>
            <a:r>
              <a:rPr altLang="en-US" dirty="0"/>
              <a:t>Collected items (</a:t>
            </a:r>
            <a:r>
              <a:rPr altLang="ja-JP" dirty="0"/>
              <a:t>FROM</a:t>
            </a:r>
            <a:r>
              <a:rPr altLang="en-US" dirty="0"/>
              <a:t>) </a:t>
            </a:r>
            <a:endParaRPr kumimoji="1" lang="ja-JP" altLang="en-US" sz="2000" b="1" dirty="0">
              <a:solidFill>
                <a:srgbClr val="FF0000"/>
              </a:solidFill>
            </a:endParaRPr>
          </a:p>
        </p:txBody>
      </p:sp>
      <p:sp>
        <p:nvSpPr>
          <p:cNvPr id="12" name="テキスト ボックス 11"/>
          <p:cNvSpPr txBox="1"/>
          <p:nvPr/>
        </p:nvSpPr>
        <p:spPr>
          <a:xfrm>
            <a:off x="5878017" y="5025622"/>
            <a:ext cx="3176548" cy="400110"/>
          </a:xfrm>
          <a:prstGeom prst="rect">
            <a:avLst/>
          </a:prstGeom>
          <a:noFill/>
        </p:spPr>
        <p:txBody>
          <a:bodyPr wrap="square">
            <a:spAutoFit/>
          </a:bodyPr>
          <a:lstStyle/>
          <a:p>
            <a:pPr algn="ctr">
              <a:defRPr kumimoji="1" sz="2000" b="1">
                <a:solidFill>
                  <a:srgbClr val="FF0000"/>
                </a:solidFill>
              </a:defRPr>
            </a:pPr>
            <a:r>
              <a:rPr altLang="en-US"/>
              <a:t>Parameter sheet (</a:t>
            </a:r>
            <a:r>
              <a:rPr altLang="ja-JP"/>
              <a:t>TO</a:t>
            </a:r>
            <a:r>
              <a:rPr altLang="en-US"/>
              <a:t>) </a:t>
            </a:r>
            <a:endParaRPr kumimoji="1" lang="ja-JP" altLang="en-US" sz="2000" b="1" dirty="0">
              <a:solidFill>
                <a:srgbClr val="FF0000"/>
              </a:solidFill>
            </a:endParaRPr>
          </a:p>
        </p:txBody>
      </p:sp>
      <p:grpSp>
        <p:nvGrpSpPr>
          <p:cNvPr id="6" name="グループ化 5"/>
          <p:cNvGrpSpPr/>
          <p:nvPr/>
        </p:nvGrpSpPr>
        <p:grpSpPr>
          <a:xfrm>
            <a:off x="4635533" y="2784465"/>
            <a:ext cx="3176917" cy="729022"/>
            <a:chOff x="3111847" y="2010639"/>
            <a:chExt cx="5104194" cy="1171284"/>
          </a:xfrm>
        </p:grpSpPr>
        <p:sp>
          <p:nvSpPr>
            <p:cNvPr id="14" name="正方形/長方形 13"/>
            <p:cNvSpPr/>
            <p:nvPr/>
          </p:nvSpPr>
          <p:spPr bwMode="auto">
            <a:xfrm>
              <a:off x="3111847" y="2021497"/>
              <a:ext cx="769802" cy="1160426"/>
            </a:xfrm>
            <a:prstGeom prst="rect">
              <a:avLst/>
            </a:prstGeom>
            <a:noFill/>
            <a:ln w="38100">
              <a:solidFill>
                <a:srgbClr val="FF0000"/>
              </a:solidFill>
              <a:prstDash val="sysDash"/>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 name="正方形/長方形 14"/>
            <p:cNvSpPr/>
            <p:nvPr/>
          </p:nvSpPr>
          <p:spPr bwMode="auto">
            <a:xfrm>
              <a:off x="7027732" y="2010639"/>
              <a:ext cx="1188309" cy="396521"/>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pSp>
      <p:sp>
        <p:nvSpPr>
          <p:cNvPr id="19" name="テキスト ボックス 18"/>
          <p:cNvSpPr txBox="1"/>
          <p:nvPr/>
        </p:nvSpPr>
        <p:spPr>
          <a:xfrm>
            <a:off x="2123660" y="4005080"/>
            <a:ext cx="1910704" cy="276999"/>
          </a:xfrm>
          <a:prstGeom prst="rect">
            <a:avLst/>
          </a:prstGeom>
          <a:noFill/>
        </p:spPr>
        <p:txBody>
          <a:bodyPr wrap="square">
            <a:spAutoFit/>
          </a:bodyPr>
          <a:lstStyle/>
          <a:p>
            <a:pPr>
              <a:defRPr kumimoji="1" sz="1200" b="1">
                <a:solidFill>
                  <a:srgbClr val="002060"/>
                </a:solidFill>
              </a:defRPr>
            </a:pPr>
            <a:r>
              <a:rPr altLang="ja-JP"/>
              <a:t>ITA</a:t>
            </a:r>
            <a:r>
              <a:rPr altLang="en-US"/>
              <a:t> Screen</a:t>
            </a:r>
            <a:endParaRPr kumimoji="1" lang="ja-JP" altLang="en-US" sz="1200" b="1" dirty="0">
              <a:solidFill>
                <a:srgbClr val="002060"/>
              </a:solidFill>
            </a:endParaRPr>
          </a:p>
        </p:txBody>
      </p:sp>
      <p:cxnSp>
        <p:nvCxnSpPr>
          <p:cNvPr id="11" name="直線コネクタ 10"/>
          <p:cNvCxnSpPr/>
          <p:nvPr/>
        </p:nvCxnSpPr>
        <p:spPr bwMode="auto">
          <a:xfrm flipH="1">
            <a:off x="4963906" y="3031265"/>
            <a:ext cx="2092250" cy="1843435"/>
          </a:xfrm>
          <a:prstGeom prst="line">
            <a:avLst/>
          </a:prstGeom>
          <a:solidFill>
            <a:schemeClr val="bg1"/>
          </a:solidFill>
          <a:ln w="38100" cap="flat" cmpd="sng" algn="ctr">
            <a:solidFill>
              <a:srgbClr val="FF0000"/>
            </a:solidFill>
            <a:prstDash val="solid"/>
            <a:round/>
            <a:headEnd type="oval" w="med" len="med"/>
            <a:tailEnd type="triangle" w="lg" len="lg"/>
          </a:ln>
          <a:effectLst>
            <a:glow rad="63500">
              <a:schemeClr val="bg1"/>
            </a:glow>
          </a:effectLst>
          <a:extLst/>
        </p:spPr>
      </p:cxnSp>
      <p:cxnSp>
        <p:nvCxnSpPr>
          <p:cNvPr id="27" name="直線コネクタ 26"/>
          <p:cNvCxnSpPr/>
          <p:nvPr/>
        </p:nvCxnSpPr>
        <p:spPr bwMode="auto">
          <a:xfrm>
            <a:off x="5130546" y="3513487"/>
            <a:ext cx="1307758" cy="1361213"/>
          </a:xfrm>
          <a:prstGeom prst="line">
            <a:avLst/>
          </a:prstGeom>
          <a:solidFill>
            <a:schemeClr val="bg1"/>
          </a:solidFill>
          <a:ln w="38100" cap="flat" cmpd="sng" algn="ctr">
            <a:solidFill>
              <a:srgbClr val="FF0000"/>
            </a:solidFill>
            <a:prstDash val="sysDash"/>
            <a:round/>
            <a:headEnd type="oval" w="med" len="med"/>
            <a:tailEnd type="triangle" w="lg" len="lg"/>
          </a:ln>
          <a:effectLst>
            <a:glow rad="63500">
              <a:schemeClr val="bg1"/>
            </a:glow>
          </a:effectLst>
          <a:extLst/>
        </p:spPr>
      </p:cxnSp>
      <p:sp>
        <p:nvSpPr>
          <p:cNvPr id="42" name="角丸四角形 41"/>
          <p:cNvSpPr/>
          <p:nvPr/>
        </p:nvSpPr>
        <p:spPr bwMode="auto">
          <a:xfrm>
            <a:off x="252833" y="211682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9" name="図 8"/>
          <p:cNvPicPr>
            <a:picLocks noChangeAspect="1"/>
          </p:cNvPicPr>
          <p:nvPr/>
        </p:nvPicPr>
        <p:blipFill>
          <a:blip r:embed="rId5"/>
          <a:stretch>
            <a:fillRect/>
          </a:stretch>
        </p:blipFill>
        <p:spPr>
          <a:xfrm>
            <a:off x="549456" y="3434065"/>
            <a:ext cx="1127656" cy="2117800"/>
          </a:xfrm>
          <a:prstGeom prst="rect">
            <a:avLst/>
          </a:prstGeom>
        </p:spPr>
      </p:pic>
      <p:sp>
        <p:nvSpPr>
          <p:cNvPr id="20" name="正方形/長方形 19"/>
          <p:cNvSpPr/>
          <p:nvPr/>
        </p:nvSpPr>
        <p:spPr bwMode="auto">
          <a:xfrm>
            <a:off x="576287" y="5290353"/>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7" name="図 16"/>
          <p:cNvPicPr>
            <a:picLocks noChangeAspect="1"/>
          </p:cNvPicPr>
          <p:nvPr/>
        </p:nvPicPr>
        <p:blipFill>
          <a:blip r:embed="rId6"/>
          <a:stretch>
            <a:fillRect/>
          </a:stretch>
        </p:blipFill>
        <p:spPr>
          <a:xfrm>
            <a:off x="677324" y="2204830"/>
            <a:ext cx="887050" cy="1080198"/>
          </a:xfrm>
          <a:prstGeom prst="rect">
            <a:avLst/>
          </a:prstGeom>
        </p:spPr>
      </p:pic>
    </p:spTree>
    <p:extLst>
      <p:ext uri="{BB962C8B-B14F-4D97-AF65-F5344CB8AC3E}">
        <p14:creationId xmlns:p14="http://schemas.microsoft.com/office/powerpoint/2010/main" val="1550155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2.4</a:t>
            </a:r>
            <a:r>
              <a:rPr altLang="en-US"/>
              <a:t> Check the collection status</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a:t>From the Ansible-driver "Execution list" menu</a:t>
            </a:r>
            <a:r>
              <a:rPr altLang="ja-JP"/>
              <a:t>,</a:t>
            </a:r>
            <a:r>
              <a:rPr altLang="en-US"/>
              <a:t> check that the collection has ended successfully. </a:t>
            </a:r>
          </a:p>
          <a:p>
            <a:pPr marL="0" indent="0">
              <a:buNone/>
              <a:defRPr altLang="en-US"/>
            </a:pPr>
            <a:r>
              <a:t>If the "Collection status" displays "Collected", then it has ended successfully. If it displays, it will display "Not target". </a:t>
            </a:r>
            <a:endParaRPr lang="en-US" altLang="ja-JP" dirty="0" smtClean="0"/>
          </a:p>
        </p:txBody>
      </p:sp>
      <p:grpSp>
        <p:nvGrpSpPr>
          <p:cNvPr id="3" name="グループ化 2"/>
          <p:cNvGrpSpPr/>
          <p:nvPr/>
        </p:nvGrpSpPr>
        <p:grpSpPr>
          <a:xfrm>
            <a:off x="2187712" y="3501010"/>
            <a:ext cx="6704887" cy="1472208"/>
            <a:chOff x="561782" y="3189837"/>
            <a:chExt cx="8019461" cy="1760852"/>
          </a:xfrm>
        </p:grpSpPr>
        <p:pic>
          <p:nvPicPr>
            <p:cNvPr id="8" name="図 7"/>
            <p:cNvPicPr>
              <a:picLocks noChangeAspect="1"/>
            </p:cNvPicPr>
            <p:nvPr/>
          </p:nvPicPr>
          <p:blipFill>
            <a:blip r:embed="rId2"/>
            <a:stretch>
              <a:fillRect/>
            </a:stretch>
          </p:blipFill>
          <p:spPr>
            <a:xfrm>
              <a:off x="561782" y="3258540"/>
              <a:ext cx="5858445" cy="779173"/>
            </a:xfrm>
            <a:prstGeom prst="rect">
              <a:avLst/>
            </a:prstGeom>
          </p:spPr>
        </p:pic>
        <p:pic>
          <p:nvPicPr>
            <p:cNvPr id="9" name="図 8"/>
            <p:cNvPicPr>
              <a:picLocks noChangeAspect="1"/>
            </p:cNvPicPr>
            <p:nvPr/>
          </p:nvPicPr>
          <p:blipFill rotWithShape="1">
            <a:blip r:embed="rId3"/>
            <a:srcRect l="28555"/>
            <a:stretch/>
          </p:blipFill>
          <p:spPr>
            <a:xfrm>
              <a:off x="1511706" y="4149100"/>
              <a:ext cx="3888401" cy="749881"/>
            </a:xfrm>
            <a:prstGeom prst="rect">
              <a:avLst/>
            </a:prstGeom>
          </p:spPr>
        </p:pic>
        <p:pic>
          <p:nvPicPr>
            <p:cNvPr id="10" name="図 9"/>
            <p:cNvPicPr>
              <a:picLocks noChangeAspect="1"/>
            </p:cNvPicPr>
            <p:nvPr/>
          </p:nvPicPr>
          <p:blipFill>
            <a:blip r:embed="rId4"/>
            <a:stretch>
              <a:fillRect/>
            </a:stretch>
          </p:blipFill>
          <p:spPr>
            <a:xfrm>
              <a:off x="5400107" y="4149100"/>
              <a:ext cx="3181136" cy="785032"/>
            </a:xfrm>
            <a:prstGeom prst="rect">
              <a:avLst/>
            </a:prstGeom>
          </p:spPr>
        </p:pic>
        <p:pic>
          <p:nvPicPr>
            <p:cNvPr id="11" name="図 10"/>
            <p:cNvPicPr>
              <a:picLocks noChangeAspect="1"/>
            </p:cNvPicPr>
            <p:nvPr/>
          </p:nvPicPr>
          <p:blipFill rotWithShape="1">
            <a:blip r:embed="rId3"/>
            <a:srcRect r="72634"/>
            <a:stretch/>
          </p:blipFill>
          <p:spPr>
            <a:xfrm>
              <a:off x="6420228" y="3258103"/>
              <a:ext cx="1489434" cy="749881"/>
            </a:xfrm>
            <a:prstGeom prst="rect">
              <a:avLst/>
            </a:prstGeom>
          </p:spPr>
        </p:pic>
        <p:sp>
          <p:nvSpPr>
            <p:cNvPr id="13" name="フリーフォーム 12"/>
            <p:cNvSpPr/>
            <p:nvPr/>
          </p:nvSpPr>
          <p:spPr>
            <a:xfrm>
              <a:off x="7893483" y="3189837"/>
              <a:ext cx="142589" cy="818147"/>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1" lang="ja-JP" altLang="en-US"/>
            </a:p>
          </p:txBody>
        </p:sp>
        <p:sp>
          <p:nvSpPr>
            <p:cNvPr id="14" name="フリーフォーム 13"/>
            <p:cNvSpPr/>
            <p:nvPr/>
          </p:nvSpPr>
          <p:spPr>
            <a:xfrm>
              <a:off x="1407393" y="4132542"/>
              <a:ext cx="142589" cy="818147"/>
            </a:xfrm>
            <a:custGeom>
              <a:avLst/>
              <a:gdLst>
                <a:gd name="connsiteX0" fmla="*/ 0 w 250415"/>
                <a:gd name="connsiteY0" fmla="*/ 0 h 1262742"/>
                <a:gd name="connsiteX1" fmla="*/ 250372 w 250415"/>
                <a:gd name="connsiteY1" fmla="*/ 391885 h 1262742"/>
                <a:gd name="connsiteX2" fmla="*/ 21772 w 250415"/>
                <a:gd name="connsiteY2" fmla="*/ 859971 h 1262742"/>
                <a:gd name="connsiteX3" fmla="*/ 217715 w 250415"/>
                <a:gd name="connsiteY3" fmla="*/ 1262742 h 1262742"/>
                <a:gd name="connsiteX4" fmla="*/ 217715 w 250415"/>
                <a:gd name="connsiteY4" fmla="*/ 1262742 h 1262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415" h="1262742">
                  <a:moveTo>
                    <a:pt x="0" y="0"/>
                  </a:moveTo>
                  <a:cubicBezTo>
                    <a:pt x="123371" y="124278"/>
                    <a:pt x="246743" y="248557"/>
                    <a:pt x="250372" y="391885"/>
                  </a:cubicBezTo>
                  <a:cubicBezTo>
                    <a:pt x="254001" y="535213"/>
                    <a:pt x="27215" y="714828"/>
                    <a:pt x="21772" y="859971"/>
                  </a:cubicBezTo>
                  <a:cubicBezTo>
                    <a:pt x="16329" y="1005114"/>
                    <a:pt x="217715" y="1262742"/>
                    <a:pt x="217715" y="1262742"/>
                  </a:cubicBezTo>
                  <a:lnTo>
                    <a:pt x="217715" y="1262742"/>
                  </a:lnTo>
                </a:path>
              </a:pathLst>
            </a:custGeom>
            <a:noFill/>
            <a:ln w="28575">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1" lang="ja-JP" altLang="en-US"/>
            </a:p>
          </p:txBody>
        </p:sp>
        <p:sp>
          <p:nvSpPr>
            <p:cNvPr id="6" name="正方形/長方形 5"/>
            <p:cNvSpPr/>
            <p:nvPr/>
          </p:nvSpPr>
          <p:spPr bwMode="auto">
            <a:xfrm>
              <a:off x="7133072" y="4261496"/>
              <a:ext cx="535357" cy="672636"/>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grpSp>
      <p:sp>
        <p:nvSpPr>
          <p:cNvPr id="15" name="テキスト ボックス 14"/>
          <p:cNvSpPr txBox="1"/>
          <p:nvPr/>
        </p:nvSpPr>
        <p:spPr>
          <a:xfrm>
            <a:off x="5580139" y="5103539"/>
            <a:ext cx="3312459" cy="400110"/>
          </a:xfrm>
          <a:prstGeom prst="rect">
            <a:avLst/>
          </a:prstGeom>
          <a:noFill/>
        </p:spPr>
        <p:txBody>
          <a:bodyPr wrap="square">
            <a:spAutoFit/>
          </a:bodyPr>
          <a:lstStyle/>
          <a:p>
            <a:pPr algn="ctr">
              <a:defRPr kumimoji="1" sz="2000" b="1">
                <a:solidFill>
                  <a:srgbClr val="FF0000"/>
                </a:solidFill>
              </a:defRPr>
            </a:pPr>
            <a:r>
              <a:rPr altLang="en-US"/>
              <a:t>"Collected"</a:t>
            </a:r>
            <a:r>
              <a:rPr altLang="ja-JP"/>
              <a:t> or</a:t>
            </a:r>
            <a:r>
              <a:rPr altLang="en-US"/>
              <a:t> "Not Target" </a:t>
            </a:r>
            <a:endParaRPr kumimoji="1" lang="ja-JP" altLang="en-US" sz="2000" b="1" dirty="0">
              <a:solidFill>
                <a:srgbClr val="FF0000"/>
              </a:solidFill>
            </a:endParaRPr>
          </a:p>
        </p:txBody>
      </p:sp>
      <p:sp>
        <p:nvSpPr>
          <p:cNvPr id="26" name="角丸四角形 25"/>
          <p:cNvSpPr/>
          <p:nvPr/>
        </p:nvSpPr>
        <p:spPr bwMode="auto">
          <a:xfrm>
            <a:off x="252833" y="2492870"/>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4" name="図 3"/>
          <p:cNvPicPr>
            <a:picLocks noChangeAspect="1"/>
          </p:cNvPicPr>
          <p:nvPr/>
        </p:nvPicPr>
        <p:blipFill>
          <a:blip r:embed="rId5"/>
          <a:stretch>
            <a:fillRect/>
          </a:stretch>
        </p:blipFill>
        <p:spPr>
          <a:xfrm>
            <a:off x="581083" y="3435266"/>
            <a:ext cx="1037679" cy="2538607"/>
          </a:xfrm>
          <a:prstGeom prst="rect">
            <a:avLst/>
          </a:prstGeom>
        </p:spPr>
      </p:pic>
      <p:sp>
        <p:nvSpPr>
          <p:cNvPr id="19" name="正方形/長方形 18"/>
          <p:cNvSpPr/>
          <p:nvPr/>
        </p:nvSpPr>
        <p:spPr bwMode="auto">
          <a:xfrm>
            <a:off x="555967" y="5712363"/>
            <a:ext cx="1083088" cy="26151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cxnSp>
        <p:nvCxnSpPr>
          <p:cNvPr id="5" name="直線コネクタ 4"/>
          <p:cNvCxnSpPr>
            <a:stCxn id="6" idx="1"/>
            <a:endCxn id="15" idx="0"/>
          </p:cNvCxnSpPr>
          <p:nvPr/>
        </p:nvCxnSpPr>
        <p:spPr bwMode="auto">
          <a:xfrm flipH="1">
            <a:off x="7236369" y="4678188"/>
            <a:ext cx="445448" cy="425351"/>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 name="図 6"/>
          <p:cNvPicPr>
            <a:picLocks noChangeAspect="1"/>
          </p:cNvPicPr>
          <p:nvPr/>
        </p:nvPicPr>
        <p:blipFill>
          <a:blip r:embed="rId6"/>
          <a:stretch>
            <a:fillRect/>
          </a:stretch>
        </p:blipFill>
        <p:spPr>
          <a:xfrm>
            <a:off x="362577" y="2654123"/>
            <a:ext cx="1510508" cy="654387"/>
          </a:xfrm>
          <a:prstGeom prst="rect">
            <a:avLst/>
          </a:prstGeom>
        </p:spPr>
      </p:pic>
    </p:spTree>
    <p:extLst>
      <p:ext uri="{BB962C8B-B14F-4D97-AF65-F5344CB8AC3E}">
        <p14:creationId xmlns:p14="http://schemas.microsoft.com/office/powerpoint/2010/main" val="1605883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a:t>3.</a:t>
            </a:r>
            <a:r>
              <a:rPr altLang="en-US"/>
              <a:t>　Contrast Function</a:t>
            </a:r>
            <a:endParaRPr lang="ja-JP" altLang="en-US" dirty="0"/>
          </a:p>
        </p:txBody>
      </p:sp>
    </p:spTree>
    <p:extLst>
      <p:ext uri="{BB962C8B-B14F-4D97-AF65-F5344CB8AC3E}">
        <p14:creationId xmlns:p14="http://schemas.microsoft.com/office/powerpoint/2010/main" val="931436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3.1</a:t>
            </a:r>
            <a:r>
              <a:rPr altLang="en-US"/>
              <a:t> What is the Contrast function</a:t>
            </a:r>
            <a:r>
              <a:rPr altLang="ja-JP"/>
              <a:t>?</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sz="1800" dirty="0"/>
              <a:t>The contrast function compares parameter sheets with each other and checks for differences. By using it together with the </a:t>
            </a:r>
            <a:r>
              <a:rPr lang="en-US" sz="1800" dirty="0" smtClean="0"/>
              <a:t>C</a:t>
            </a:r>
            <a:r>
              <a:rPr sz="1800" dirty="0" smtClean="0"/>
              <a:t>ollect </a:t>
            </a:r>
            <a:r>
              <a:rPr sz="1800" dirty="0"/>
              <a:t>function, you can compare the two patterns shown in the figure below. </a:t>
            </a:r>
            <a:endParaRPr lang="en-US" altLang="ja-JP" sz="1800" dirty="0" smtClean="0"/>
          </a:p>
        </p:txBody>
      </p:sp>
      <p:sp>
        <p:nvSpPr>
          <p:cNvPr id="273" name="正方形/長方形 272"/>
          <p:cNvSpPr/>
          <p:nvPr/>
        </p:nvSpPr>
        <p:spPr>
          <a:xfrm>
            <a:off x="251399" y="2046245"/>
            <a:ext cx="8641201" cy="4392610"/>
          </a:xfrm>
          <a:prstGeom prst="rect">
            <a:avLst/>
          </a:prstGeom>
          <a:solidFill>
            <a:srgbClr val="E1EE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274" name="図 2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65" y="2141721"/>
            <a:ext cx="851605" cy="319726"/>
          </a:xfrm>
          <a:prstGeom prst="rect">
            <a:avLst/>
          </a:prstGeom>
        </p:spPr>
      </p:pic>
      <p:sp>
        <p:nvSpPr>
          <p:cNvPr id="275" name="フローチャート: 磁気ディスク 274"/>
          <p:cNvSpPr/>
          <p:nvPr/>
        </p:nvSpPr>
        <p:spPr>
          <a:xfrm>
            <a:off x="1363865" y="2141721"/>
            <a:ext cx="6416269" cy="4153113"/>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graphicFrame>
        <p:nvGraphicFramePr>
          <p:cNvPr id="24" name="表 23"/>
          <p:cNvGraphicFramePr>
            <a:graphicFrameLocks noGrp="1"/>
          </p:cNvGraphicFramePr>
          <p:nvPr>
            <p:extLst>
              <p:ext uri="{D42A27DB-BD31-4B8C-83A1-F6EECF244321}">
                <p14:modId xmlns:p14="http://schemas.microsoft.com/office/powerpoint/2010/main" val="3842776070"/>
              </p:ext>
            </p:extLst>
          </p:nvPr>
        </p:nvGraphicFramePr>
        <p:xfrm>
          <a:off x="2985343" y="2723018"/>
          <a:ext cx="3173313" cy="858528"/>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a:pPr>
                      <a:r>
                        <a:t>●●●</a:t>
                      </a:r>
                      <a:endParaRPr kumimoji="1" lang="ja-JP" altLang="en-US" sz="16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664212128"/>
              </p:ext>
            </p:extLst>
          </p:nvPr>
        </p:nvGraphicFramePr>
        <p:xfrm>
          <a:off x="2985343" y="4420724"/>
          <a:ext cx="3173313" cy="1349600"/>
        </p:xfrm>
        <a:graphic>
          <a:graphicData uri="http://schemas.openxmlformats.org/drawingml/2006/table">
            <a:tbl>
              <a:tblPr firstRow="1" bandRow="1"/>
              <a:tblGrid>
                <a:gridCol w="1057771">
                  <a:extLst>
                    <a:ext uri="{9D8B030D-6E8A-4147-A177-3AD203B41FA5}">
                      <a16:colId xmlns:a16="http://schemas.microsoft.com/office/drawing/2014/main" val="1336170667"/>
                    </a:ext>
                  </a:extLst>
                </a:gridCol>
                <a:gridCol w="1057771">
                  <a:extLst>
                    <a:ext uri="{9D8B030D-6E8A-4147-A177-3AD203B41FA5}">
                      <a16:colId xmlns:a16="http://schemas.microsoft.com/office/drawing/2014/main" val="2403226912"/>
                    </a:ext>
                  </a:extLst>
                </a:gridCol>
                <a:gridCol w="10577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l">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4063275716"/>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200" kern="1200">
                          <a:ln>
                            <a:noFill/>
                          </a:ln>
                          <a:solidFill>
                            <a:srgbClr val="000000"/>
                          </a:solidFill>
                          <a:effectLst/>
                          <a:uLnTx/>
                          <a:uFillTx/>
                          <a:latin typeface="メイリオ"/>
                          <a:ea typeface="メイリオ"/>
                          <a:cs typeface="+mn-cs"/>
                        </a:defRPr>
                      </a:pPr>
                      <a:r>
                        <a:t>●●●</a:t>
                      </a: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84043535"/>
                  </a:ext>
                </a:extLst>
              </a:tr>
            </a:tbl>
          </a:graphicData>
        </a:graphic>
      </p:graphicFrame>
      <p:sp>
        <p:nvSpPr>
          <p:cNvPr id="276" name="テキスト ボックス 275"/>
          <p:cNvSpPr txBox="1"/>
          <p:nvPr/>
        </p:nvSpPr>
        <p:spPr>
          <a:xfrm>
            <a:off x="251399" y="1772770"/>
            <a:ext cx="1910704" cy="276999"/>
          </a:xfrm>
          <a:prstGeom prst="rect">
            <a:avLst/>
          </a:prstGeom>
          <a:noFill/>
        </p:spPr>
        <p:txBody>
          <a:bodyPr wrap="square">
            <a:spAutoFit/>
          </a:bodyPr>
          <a:lstStyle/>
          <a:p>
            <a:pPr>
              <a:defRPr kumimoji="1" altLang="en-US" sz="1200" b="1">
                <a:solidFill>
                  <a:srgbClr val="002060"/>
                </a:solidFill>
              </a:defRPr>
            </a:pPr>
            <a:r>
              <a:rPr dirty="0"/>
              <a:t>Overall Diagram</a:t>
            </a:r>
            <a:endParaRPr kumimoji="1" lang="ja-JP" altLang="en-US" sz="1200" b="1" dirty="0">
              <a:solidFill>
                <a:srgbClr val="002060"/>
              </a:solidFill>
            </a:endParaRPr>
          </a:p>
        </p:txBody>
      </p:sp>
      <p:sp>
        <p:nvSpPr>
          <p:cNvPr id="285" name="フリーフォーム 284"/>
          <p:cNvSpPr/>
          <p:nvPr/>
        </p:nvSpPr>
        <p:spPr>
          <a:xfrm rot="9569933">
            <a:off x="2337880" y="3594936"/>
            <a:ext cx="933443" cy="157701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31" name="正方形/長方形 1030"/>
          <p:cNvSpPr/>
          <p:nvPr/>
        </p:nvSpPr>
        <p:spPr bwMode="auto">
          <a:xfrm>
            <a:off x="2985343" y="3356990"/>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94" name="角丸四角形 293"/>
          <p:cNvSpPr/>
          <p:nvPr/>
        </p:nvSpPr>
        <p:spPr bwMode="auto">
          <a:xfrm flipH="1">
            <a:off x="434232" y="4983479"/>
            <a:ext cx="2163087" cy="1119543"/>
          </a:xfrm>
          <a:prstGeom prst="roundRect">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円形吹き出し 290"/>
          <p:cNvSpPr>
            <a:spLocks noChangeAspect="1"/>
          </p:cNvSpPr>
          <p:nvPr/>
        </p:nvSpPr>
        <p:spPr bwMode="auto">
          <a:xfrm>
            <a:off x="1259540" y="3953390"/>
            <a:ext cx="1033793" cy="1033793"/>
          </a:xfrm>
          <a:prstGeom prst="wedgeEllipseCallout">
            <a:avLst>
              <a:gd name="adj1" fmla="val 51919"/>
              <a:gd name="adj2" fmla="val -48684"/>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dirty="0"/>
              <a:t>Contrast</a:t>
            </a:r>
            <a:endParaRPr kumimoji="0" lang="en-US" altLang="ja-JP" sz="1600" b="1" kern="0" dirty="0" smtClean="0">
              <a:solidFill>
                <a:srgbClr val="FFFFFF"/>
              </a:solidFill>
              <a:latin typeface="游ゴシック" panose="020B0400000000000000" pitchFamily="50" charset="-128"/>
              <a:ea typeface="游ゴシック" panose="020B0400000000000000" pitchFamily="50" charset="-128"/>
            </a:endParaRPr>
          </a:p>
          <a:p>
            <a:pPr lvl="0" algn="ctr" defTabSz="914369">
              <a:defRPr altLang="ja-JP" sz="2000" b="1">
                <a:solidFill>
                  <a:srgbClr val="FFFFFF"/>
                </a:solidFill>
                <a:latin typeface="游ゴシック" panose="020B0400000000000000" pitchFamily="50" charset="-128"/>
                <a:ea typeface="游ゴシック" panose="020B0400000000000000" pitchFamily="50" charset="-128"/>
              </a:defRPr>
            </a:pPr>
            <a:r>
              <a:rPr dirty="0"/>
              <a:t>1</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92" name="テキスト ボックス 291"/>
          <p:cNvSpPr txBox="1"/>
          <p:nvPr/>
        </p:nvSpPr>
        <p:spPr>
          <a:xfrm>
            <a:off x="450528" y="4998143"/>
            <a:ext cx="2017851" cy="584775"/>
          </a:xfrm>
          <a:prstGeom prst="rect">
            <a:avLst/>
          </a:prstGeom>
          <a:noFill/>
        </p:spPr>
        <p:txBody>
          <a:bodyPr wrap="square">
            <a:spAutoFit/>
          </a:bodyPr>
          <a:lstStyle/>
          <a:p>
            <a:pPr>
              <a:defRPr altLang="en-US" sz="1600" b="1">
                <a:solidFill>
                  <a:srgbClr val="FF0000"/>
                </a:solidFill>
              </a:defRPr>
            </a:pPr>
            <a:r>
              <a:rPr dirty="0"/>
              <a:t>Comparison of expected value and collected value</a:t>
            </a:r>
          </a:p>
        </p:txBody>
      </p:sp>
      <p:sp>
        <p:nvSpPr>
          <p:cNvPr id="296" name="角丸四角形 295"/>
          <p:cNvSpPr/>
          <p:nvPr/>
        </p:nvSpPr>
        <p:spPr bwMode="auto">
          <a:xfrm flipH="1">
            <a:off x="6228230" y="2996940"/>
            <a:ext cx="2571424" cy="1888318"/>
          </a:xfrm>
          <a:prstGeom prst="roundRect">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テキスト ボックス 296"/>
          <p:cNvSpPr txBox="1"/>
          <p:nvPr/>
        </p:nvSpPr>
        <p:spPr>
          <a:xfrm>
            <a:off x="6283342" y="3043133"/>
            <a:ext cx="2585624" cy="1077218"/>
          </a:xfrm>
          <a:prstGeom prst="rect">
            <a:avLst/>
          </a:prstGeom>
          <a:noFill/>
        </p:spPr>
        <p:txBody>
          <a:bodyPr wrap="square">
            <a:spAutoFit/>
          </a:bodyPr>
          <a:lstStyle/>
          <a:p>
            <a:pPr>
              <a:defRPr b="1">
                <a:solidFill>
                  <a:srgbClr val="FF0000"/>
                </a:solidFill>
              </a:defRPr>
            </a:pPr>
            <a:r>
              <a:rPr altLang="en-US" sz="1600" dirty="0"/>
              <a:t>Comparison of values with different base dates</a:t>
            </a:r>
            <a:r>
              <a:rPr altLang="ja-JP" sz="1200" dirty="0"/>
              <a:t>(*)</a:t>
            </a:r>
            <a:r>
              <a:rPr altLang="en-US" sz="1600" dirty="0"/>
              <a:t>in the same menu</a:t>
            </a:r>
            <a:endParaRPr lang="en-US" altLang="ja-JP" sz="1600" b="1" dirty="0" smtClean="0">
              <a:solidFill>
                <a:srgbClr val="FF0000"/>
              </a:solidFill>
            </a:endParaRPr>
          </a:p>
          <a:p>
            <a:endParaRPr lang="en-US" altLang="ja-JP" sz="800" b="1" dirty="0" smtClean="0">
              <a:solidFill>
                <a:srgbClr val="FF0000"/>
              </a:solidFill>
            </a:endParaRPr>
          </a:p>
          <a:p>
            <a:pPr>
              <a:defRPr sz="1200" b="1">
                <a:solidFill>
                  <a:srgbClr val="FF0000"/>
                </a:solidFill>
              </a:defRPr>
            </a:pPr>
            <a:r>
              <a:rPr altLang="ja-JP" dirty="0"/>
              <a:t>*</a:t>
            </a:r>
            <a:r>
              <a:rPr altLang="en-US" dirty="0"/>
              <a:t> For more information about the base date</a:t>
            </a:r>
            <a:r>
              <a:rPr altLang="ja-JP" dirty="0">
                <a:hlinkClick r:id="rId3" action="ppaction://hlinksldjump"/>
              </a:rPr>
              <a:t>,</a:t>
            </a:r>
            <a:r>
              <a:rPr altLang="en-US" dirty="0"/>
              <a:t> refer</a:t>
            </a:r>
            <a:r>
              <a:rPr altLang="ja-JP" dirty="0">
                <a:hlinkClick r:id="rId3" action="ppaction://hlinksldjump"/>
              </a:rPr>
              <a:t> to  chapter "3.2.1 </a:t>
            </a:r>
            <a:r>
              <a:rPr altLang="en-US" dirty="0">
                <a:hlinkClick r:id="rId3" action="ppaction://hlinksldjump"/>
              </a:rPr>
              <a:t>Base date</a:t>
            </a:r>
            <a:r>
              <a:rPr altLang="ja-JP" dirty="0"/>
              <a:t>".</a:t>
            </a:r>
            <a:endParaRPr lang="ja-JP" altLang="en-US" sz="1600" b="1" dirty="0">
              <a:solidFill>
                <a:srgbClr val="FF0000"/>
              </a:solidFill>
            </a:endParaRPr>
          </a:p>
        </p:txBody>
      </p:sp>
      <p:sp>
        <p:nvSpPr>
          <p:cNvPr id="286" name="フリーフォーム 285"/>
          <p:cNvSpPr/>
          <p:nvPr/>
        </p:nvSpPr>
        <p:spPr>
          <a:xfrm rot="20483724">
            <a:off x="6095032" y="5120774"/>
            <a:ext cx="293326" cy="518951"/>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Lst>
            <a:ahLst/>
            <a:cxnLst>
              <a:cxn ang="0">
                <a:pos x="connsiteX0" y="connsiteY0"/>
              </a:cxn>
              <a:cxn ang="0">
                <a:pos x="connsiteX1" y="connsiteY1"/>
              </a:cxn>
              <a:cxn ang="0">
                <a:pos x="connsiteX2" y="connsiteY2"/>
              </a:cxn>
              <a:cxn ang="0">
                <a:pos x="connsiteX3" y="connsiteY3"/>
              </a:cxn>
            </a:cxnLst>
            <a:rect l="l" t="t" r="r" b="b"/>
            <a:pathLst>
              <a:path w="1105807" h="1956391">
                <a:moveTo>
                  <a:pt x="0" y="1956391"/>
                </a:moveTo>
                <a:cubicBezTo>
                  <a:pt x="543147" y="1948417"/>
                  <a:pt x="988829" y="1612606"/>
                  <a:pt x="1084522" y="1127052"/>
                </a:cubicBezTo>
                <a:cubicBezTo>
                  <a:pt x="1180215" y="641498"/>
                  <a:pt x="935665" y="113414"/>
                  <a:pt x="701749" y="0"/>
                </a:cubicBezTo>
                <a:lnTo>
                  <a:pt x="701749" y="0"/>
                </a:lnTo>
              </a:path>
            </a:pathLst>
          </a:custGeom>
          <a:noFill/>
          <a:ln w="38100" cap="flat" cmpd="sng" algn="ctr">
            <a:solidFill>
              <a:srgbClr val="FF0000"/>
            </a:solidFill>
            <a:prstDash val="sysDash"/>
            <a:miter lim="800000"/>
            <a:headEnd type="triangle" w="lg" len="lg"/>
            <a:tailEnd type="triangle" w="lg" len="lg"/>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90" name="円形吹き出し 289"/>
          <p:cNvSpPr>
            <a:spLocks noChangeAspect="1"/>
          </p:cNvSpPr>
          <p:nvPr/>
        </p:nvSpPr>
        <p:spPr bwMode="auto">
          <a:xfrm>
            <a:off x="6546679" y="4857555"/>
            <a:ext cx="1027829" cy="1027829"/>
          </a:xfrm>
          <a:prstGeom prst="wedgeEllipseCallout">
            <a:avLst>
              <a:gd name="adj1" fmla="val -63952"/>
              <a:gd name="adj2" fmla="val 2701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dirty="0"/>
              <a:t>Contrast</a:t>
            </a:r>
            <a:endParaRPr kumimoji="0" lang="en-US" altLang="ja-JP" sz="1600" b="1" kern="0" dirty="0" smtClean="0">
              <a:solidFill>
                <a:srgbClr val="FFFFFF"/>
              </a:solidFill>
              <a:latin typeface="游ゴシック" panose="020B0400000000000000" pitchFamily="50" charset="-128"/>
              <a:ea typeface="游ゴシック" panose="020B0400000000000000" pitchFamily="50" charset="-128"/>
            </a:endParaRPr>
          </a:p>
          <a:p>
            <a:pPr lvl="0" algn="ctr" defTabSz="914369">
              <a:defRPr altLang="ja-JP" sz="2000" b="1">
                <a:solidFill>
                  <a:srgbClr val="FFFFFF"/>
                </a:solidFill>
                <a:latin typeface="游ゴシック" panose="020B0400000000000000" pitchFamily="50" charset="-128"/>
                <a:ea typeface="游ゴシック" panose="020B0400000000000000" pitchFamily="50" charset="-128"/>
              </a:defRPr>
            </a:pPr>
            <a:r>
              <a:rPr dirty="0"/>
              <a:t>2</a:t>
            </a:r>
            <a:endParaRPr kumimoji="0" lang="en-US" altLang="ja-JP" b="1" kern="0" dirty="0">
              <a:solidFill>
                <a:srgbClr val="FFFFFF"/>
              </a:solidFill>
              <a:latin typeface="游ゴシック" panose="020B0400000000000000" pitchFamily="50" charset="-128"/>
              <a:ea typeface="游ゴシック" panose="020B0400000000000000" pitchFamily="50" charset="-128"/>
            </a:endParaRPr>
          </a:p>
        </p:txBody>
      </p:sp>
      <p:sp>
        <p:nvSpPr>
          <p:cNvPr id="26" name="正方形/長方形 25"/>
          <p:cNvSpPr/>
          <p:nvPr/>
        </p:nvSpPr>
        <p:spPr bwMode="auto">
          <a:xfrm>
            <a:off x="2985343" y="5041694"/>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7" name="正方形/長方形 26"/>
          <p:cNvSpPr/>
          <p:nvPr/>
        </p:nvSpPr>
        <p:spPr bwMode="auto">
          <a:xfrm>
            <a:off x="2985343" y="5545768"/>
            <a:ext cx="3173313" cy="224556"/>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22" name="テキスト ボックス 21"/>
          <p:cNvSpPr txBox="1"/>
          <p:nvPr/>
        </p:nvSpPr>
        <p:spPr>
          <a:xfrm>
            <a:off x="2984946" y="2347627"/>
            <a:ext cx="2379163" cy="400110"/>
          </a:xfrm>
          <a:prstGeom prst="rect">
            <a:avLst/>
          </a:prstGeom>
          <a:noFill/>
        </p:spPr>
        <p:txBody>
          <a:bodyPr wrap="square">
            <a:spAutoFit/>
          </a:bodyPr>
          <a:lstStyle/>
          <a:p>
            <a:pPr>
              <a:defRPr altLang="en-US" sz="2000" b="1">
                <a:solidFill>
                  <a:srgbClr val="FF0000"/>
                </a:solidFill>
              </a:defRPr>
            </a:pPr>
            <a:r>
              <a:rPr dirty="0"/>
              <a:t>Expected value</a:t>
            </a:r>
            <a:endParaRPr lang="ja-JP" altLang="en-US" sz="2000" b="1" dirty="0">
              <a:solidFill>
                <a:srgbClr val="FF0000"/>
              </a:solidFill>
            </a:endParaRPr>
          </a:p>
        </p:txBody>
      </p:sp>
      <p:sp>
        <p:nvSpPr>
          <p:cNvPr id="23" name="テキスト ボックス 22"/>
          <p:cNvSpPr txBox="1"/>
          <p:nvPr/>
        </p:nvSpPr>
        <p:spPr>
          <a:xfrm>
            <a:off x="2984947" y="4032565"/>
            <a:ext cx="2379162" cy="400110"/>
          </a:xfrm>
          <a:prstGeom prst="rect">
            <a:avLst/>
          </a:prstGeom>
          <a:noFill/>
        </p:spPr>
        <p:txBody>
          <a:bodyPr wrap="square">
            <a:spAutoFit/>
          </a:bodyPr>
          <a:lstStyle/>
          <a:p>
            <a:pPr>
              <a:defRPr altLang="en-US" sz="2000" b="1">
                <a:solidFill>
                  <a:srgbClr val="FF0000"/>
                </a:solidFill>
              </a:defRPr>
            </a:pPr>
            <a:r>
              <a:rPr dirty="0"/>
              <a:t>Collected value</a:t>
            </a:r>
            <a:endParaRPr lang="ja-JP" altLang="en-US" sz="2000" b="1" dirty="0">
              <a:solidFill>
                <a:srgbClr val="FF0000"/>
              </a:solidFill>
            </a:endParaRPr>
          </a:p>
        </p:txBody>
      </p:sp>
    </p:spTree>
    <p:extLst>
      <p:ext uri="{BB962C8B-B14F-4D97-AF65-F5344CB8AC3E}">
        <p14:creationId xmlns:p14="http://schemas.microsoft.com/office/powerpoint/2010/main" val="3791591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3.2</a:t>
            </a:r>
            <a:r>
              <a:rPr altLang="en-US"/>
              <a:t> Contrast menu group</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The Contrast menu group </a:t>
            </a:r>
            <a:r>
              <a:rPr lang="en-US" altLang="en-US" dirty="0" smtClean="0"/>
              <a:t>has</a:t>
            </a:r>
            <a:r>
              <a:rPr altLang="ja-JP" dirty="0" smtClean="0"/>
              <a:t> </a:t>
            </a:r>
            <a:r>
              <a:rPr altLang="ja-JP" dirty="0"/>
              <a:t>3</a:t>
            </a:r>
            <a:r>
              <a:rPr altLang="en-US" dirty="0"/>
              <a:t> menus. </a:t>
            </a:r>
            <a:endParaRPr lang="en-US" altLang="ja-JP" dirty="0" smtClean="0"/>
          </a:p>
        </p:txBody>
      </p:sp>
      <p:sp>
        <p:nvSpPr>
          <p:cNvPr id="5" name="角丸四角形 4"/>
          <p:cNvSpPr/>
          <p:nvPr/>
        </p:nvSpPr>
        <p:spPr bwMode="auto">
          <a:xfrm>
            <a:off x="252833" y="2080813"/>
            <a:ext cx="1729997" cy="3672510"/>
          </a:xfrm>
          <a:prstGeom prst="roundRect">
            <a:avLst/>
          </a:prstGeom>
          <a:solidFill>
            <a:schemeClr val="bg1">
              <a:lumMod val="95000"/>
            </a:schemeClr>
          </a:solidFill>
          <a:ln w="3810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pic>
        <p:nvPicPr>
          <p:cNvPr id="10" name="図 9"/>
          <p:cNvPicPr>
            <a:picLocks noChangeAspect="1"/>
          </p:cNvPicPr>
          <p:nvPr/>
        </p:nvPicPr>
        <p:blipFill>
          <a:blip r:embed="rId2"/>
          <a:stretch>
            <a:fillRect/>
          </a:stretch>
        </p:blipFill>
        <p:spPr>
          <a:xfrm>
            <a:off x="751067" y="2400570"/>
            <a:ext cx="733527" cy="1028844"/>
          </a:xfrm>
          <a:prstGeom prst="rect">
            <a:avLst/>
          </a:prstGeom>
        </p:spPr>
      </p:pic>
      <p:pic>
        <p:nvPicPr>
          <p:cNvPr id="7" name="図 6"/>
          <p:cNvPicPr>
            <a:picLocks noChangeAspect="1"/>
          </p:cNvPicPr>
          <p:nvPr/>
        </p:nvPicPr>
        <p:blipFill>
          <a:blip r:embed="rId3"/>
          <a:stretch>
            <a:fillRect/>
          </a:stretch>
        </p:blipFill>
        <p:spPr>
          <a:xfrm>
            <a:off x="432683" y="3786538"/>
            <a:ext cx="1418493" cy="1331009"/>
          </a:xfrm>
          <a:prstGeom prst="rect">
            <a:avLst/>
          </a:prstGeom>
        </p:spPr>
      </p:pic>
      <p:cxnSp>
        <p:nvCxnSpPr>
          <p:cNvPr id="17" name="直線コネクタ 16"/>
          <p:cNvCxnSpPr>
            <a:endCxn id="8" idx="3"/>
          </p:cNvCxnSpPr>
          <p:nvPr/>
        </p:nvCxnSpPr>
        <p:spPr bwMode="auto">
          <a:xfrm flipH="1">
            <a:off x="1846532" y="2215748"/>
            <a:ext cx="634532" cy="207275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32" idx="1"/>
            <a:endCxn id="14" idx="3"/>
          </p:cNvCxnSpPr>
          <p:nvPr/>
        </p:nvCxnSpPr>
        <p:spPr bwMode="auto">
          <a:xfrm flipH="1">
            <a:off x="1846532" y="4106802"/>
            <a:ext cx="646158" cy="508777"/>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 name="直線コネクタ 27"/>
          <p:cNvCxnSpPr>
            <a:stCxn id="35" idx="1"/>
            <a:endCxn id="15" idx="3"/>
          </p:cNvCxnSpPr>
          <p:nvPr/>
        </p:nvCxnSpPr>
        <p:spPr bwMode="auto">
          <a:xfrm flipH="1" flipV="1">
            <a:off x="1846532" y="4947891"/>
            <a:ext cx="630999" cy="910381"/>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正方形/長方形 88"/>
          <p:cNvSpPr/>
          <p:nvPr/>
        </p:nvSpPr>
        <p:spPr bwMode="auto">
          <a:xfrm>
            <a:off x="5570830" y="1819187"/>
            <a:ext cx="1961931" cy="339664"/>
          </a:xfrm>
          <a:prstGeom prst="rect">
            <a:avLst/>
          </a:prstGeom>
          <a:solidFill>
            <a:srgbClr val="002060"/>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smtClean="0">
              <a:solidFill>
                <a:schemeClr val="bg1"/>
              </a:solidFill>
              <a:latin typeface="游ゴシック" panose="020B0400000000000000" pitchFamily="50" charset="-128"/>
              <a:ea typeface="游ゴシック" panose="020B0400000000000000" pitchFamily="50" charset="-128"/>
            </a:endParaRPr>
          </a:p>
        </p:txBody>
      </p:sp>
      <p:sp>
        <p:nvSpPr>
          <p:cNvPr id="90" name="正方形/長方形 89"/>
          <p:cNvSpPr/>
          <p:nvPr/>
        </p:nvSpPr>
        <p:spPr bwMode="auto">
          <a:xfrm>
            <a:off x="5570830" y="2457545"/>
            <a:ext cx="1961931" cy="339664"/>
          </a:xfrm>
          <a:prstGeom prst="rect">
            <a:avLst/>
          </a:prstGeom>
          <a:solidFill>
            <a:schemeClr val="accent4"/>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lang="ja-JP" altLang="en-US" sz="1600" b="1" dirty="0">
              <a:solidFill>
                <a:schemeClr val="bg1"/>
              </a:solidFill>
              <a:latin typeface="游ゴシック" panose="020B0400000000000000" pitchFamily="50" charset="-128"/>
              <a:ea typeface="游ゴシック" panose="020B0400000000000000" pitchFamily="50" charset="-128"/>
            </a:endParaRPr>
          </a:p>
        </p:txBody>
      </p:sp>
      <p:graphicFrame>
        <p:nvGraphicFramePr>
          <p:cNvPr id="93" name="表 92"/>
          <p:cNvGraphicFramePr>
            <a:graphicFrameLocks noGrp="1"/>
          </p:cNvGraphicFramePr>
          <p:nvPr>
            <p:extLst>
              <p:ext uri="{D42A27DB-BD31-4B8C-83A1-F6EECF244321}">
                <p14:modId xmlns:p14="http://schemas.microsoft.com/office/powerpoint/2010/main" val="1844944380"/>
              </p:ext>
            </p:extLst>
          </p:nvPr>
        </p:nvGraphicFramePr>
        <p:xfrm>
          <a:off x="5570830" y="3206859"/>
          <a:ext cx="2152323" cy="782328"/>
        </p:xfrm>
        <a:graphic>
          <a:graphicData uri="http://schemas.openxmlformats.org/drawingml/2006/table">
            <a:tbl>
              <a:tblPr firstRow="1" bandRow="1"/>
              <a:tblGrid>
                <a:gridCol w="618626">
                  <a:extLst>
                    <a:ext uri="{9D8B030D-6E8A-4147-A177-3AD203B41FA5}">
                      <a16:colId xmlns:a16="http://schemas.microsoft.com/office/drawing/2014/main" val="1336170667"/>
                    </a:ext>
                  </a:extLst>
                </a:gridCol>
                <a:gridCol w="618626">
                  <a:extLst>
                    <a:ext uri="{9D8B030D-6E8A-4147-A177-3AD203B41FA5}">
                      <a16:colId xmlns:a16="http://schemas.microsoft.com/office/drawing/2014/main" val="2403226912"/>
                    </a:ext>
                  </a:extLst>
                </a:gridCol>
                <a:gridCol w="915071">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A</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AAA</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BBB</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rPr dirty="0"/>
                        <a:t>CCC</a:t>
                      </a:r>
                      <a:endParaRPr kumimoji="1" lang="ja-JP" altLang="en-US" sz="11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graphicFrame>
        <p:nvGraphicFramePr>
          <p:cNvPr id="94" name="表 93"/>
          <p:cNvGraphicFramePr>
            <a:graphicFrameLocks noGrp="1"/>
          </p:cNvGraphicFramePr>
          <p:nvPr>
            <p:extLst>
              <p:ext uri="{D42A27DB-BD31-4B8C-83A1-F6EECF244321}">
                <p14:modId xmlns:p14="http://schemas.microsoft.com/office/powerpoint/2010/main" val="2903668251"/>
              </p:ext>
            </p:extLst>
          </p:nvPr>
        </p:nvGraphicFramePr>
        <p:xfrm>
          <a:off x="5570830" y="4235044"/>
          <a:ext cx="2168592" cy="782328"/>
        </p:xfrm>
        <a:graphic>
          <a:graphicData uri="http://schemas.openxmlformats.org/drawingml/2006/table">
            <a:tbl>
              <a:tblPr firstRow="1" bandRow="1"/>
              <a:tblGrid>
                <a:gridCol w="621783">
                  <a:extLst>
                    <a:ext uri="{9D8B030D-6E8A-4147-A177-3AD203B41FA5}">
                      <a16:colId xmlns:a16="http://schemas.microsoft.com/office/drawing/2014/main" val="1336170667"/>
                    </a:ext>
                  </a:extLst>
                </a:gridCol>
                <a:gridCol w="621783">
                  <a:extLst>
                    <a:ext uri="{9D8B030D-6E8A-4147-A177-3AD203B41FA5}">
                      <a16:colId xmlns:a16="http://schemas.microsoft.com/office/drawing/2014/main" val="2403226912"/>
                    </a:ext>
                  </a:extLst>
                </a:gridCol>
                <a:gridCol w="925026">
                  <a:extLst>
                    <a:ext uri="{9D8B030D-6E8A-4147-A177-3AD203B41FA5}">
                      <a16:colId xmlns:a16="http://schemas.microsoft.com/office/drawing/2014/main" val="182218515"/>
                    </a:ext>
                  </a:extLst>
                </a:gridCol>
              </a:tblGrid>
              <a:tr h="187967">
                <a:tc gridSpan="3">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sz="1600" b="1">
                          <a:solidFill>
                            <a:schemeClr val="bg1"/>
                          </a:solidFill>
                          <a:latin typeface="游ゴシック" panose="020B0400000000000000" pitchFamily="50" charset="-128"/>
                          <a:ea typeface="游ゴシック" panose="020B0400000000000000" pitchFamily="50" charset="-128"/>
                        </a:defRPr>
                      </a:pPr>
                      <a:r>
                        <a:rPr altLang="en-US"/>
                        <a:t>Parameter sheet</a:t>
                      </a:r>
                      <a:r>
                        <a:rPr altLang="ja-JP"/>
                        <a:t> B</a:t>
                      </a:r>
                      <a:endParaRPr kumimoji="1" lang="ja-JP" altLang="en-US" sz="16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AAA</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t>BBB</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ja-JP" sz="1100"/>
                      </a:pPr>
                      <a:r>
                        <a:rPr dirty="0"/>
                        <a:t>DDD</a:t>
                      </a:r>
                      <a:endParaRPr kumimoji="1" lang="ja-JP" altLang="en-US" sz="1100" dirty="0"/>
                    </a:p>
                  </a:txBody>
                  <a:tcPr marL="62656" marR="62656" marT="31328" marB="31328">
                    <a:lnL w="12700" cap="flat" cmpd="sng" algn="ctr">
                      <a:solidFill>
                        <a:schemeClr val="accent4">
                          <a:lumMod val="60000"/>
                          <a:lumOff val="40000"/>
                        </a:schemeClr>
                      </a:solidFill>
                      <a:prstDash val="solid"/>
                      <a:round/>
                      <a:headEnd type="none" w="med" len="med"/>
                      <a:tailEnd type="none" w="med" len="med"/>
                    </a:lnL>
                    <a:lnR w="12700" cap="flat" cmpd="sng" algn="ctr">
                      <a:solidFill>
                        <a:schemeClr val="accent4">
                          <a:lumMod val="60000"/>
                          <a:lumOff val="40000"/>
                        </a:schemeClr>
                      </a:solidFill>
                      <a:prstDash val="solid"/>
                      <a:round/>
                      <a:headEnd type="none" w="med" len="med"/>
                      <a:tailEnd type="none" w="med" len="med"/>
                    </a:lnR>
                    <a:lnT w="12700" cap="flat" cmpd="sng" algn="ctr">
                      <a:solidFill>
                        <a:schemeClr val="accent4">
                          <a:lumMod val="60000"/>
                          <a:lumOff val="40000"/>
                        </a:schemeClr>
                      </a:solidFill>
                      <a:prstDash val="solid"/>
                      <a:round/>
                      <a:headEnd type="none" w="med" len="med"/>
                      <a:tailEnd type="none" w="med" len="med"/>
                    </a:lnT>
                    <a:lnB w="1270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bl>
          </a:graphicData>
        </a:graphic>
      </p:graphicFrame>
      <p:sp>
        <p:nvSpPr>
          <p:cNvPr id="48" name="正方形/長方形 47"/>
          <p:cNvSpPr/>
          <p:nvPr/>
        </p:nvSpPr>
        <p:spPr bwMode="auto">
          <a:xfrm>
            <a:off x="6804310" y="3488634"/>
            <a:ext cx="918843" cy="1528738"/>
          </a:xfrm>
          <a:prstGeom prst="rect">
            <a:avLst/>
          </a:prstGeom>
          <a:solidFill>
            <a:srgbClr val="FF0000">
              <a:alpha val="20000"/>
            </a:srgbClr>
          </a:solid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1" name="正方形/長方形 60"/>
          <p:cNvSpPr/>
          <p:nvPr/>
        </p:nvSpPr>
        <p:spPr bwMode="auto">
          <a:xfrm>
            <a:off x="5570829" y="3743608"/>
            <a:ext cx="2152323" cy="245579"/>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2" name="正方形/長方形 61"/>
          <p:cNvSpPr/>
          <p:nvPr/>
        </p:nvSpPr>
        <p:spPr bwMode="auto">
          <a:xfrm>
            <a:off x="5570829" y="4771793"/>
            <a:ext cx="2152323" cy="245579"/>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3" name="正方形/長方形 2"/>
          <p:cNvSpPr/>
          <p:nvPr/>
        </p:nvSpPr>
        <p:spPr bwMode="auto">
          <a:xfrm>
            <a:off x="2492690" y="1619874"/>
            <a:ext cx="6401096" cy="1335156"/>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sz="1600" dirty="0"/>
              <a:t>Contrast definition</a:t>
            </a:r>
            <a:endParaRPr kumimoji="1" lang="en-US" altLang="ja-JP" sz="1600" b="1" dirty="0" smtClean="0">
              <a:solidFill>
                <a:srgbClr val="FF0000"/>
              </a:solidFill>
              <a:latin typeface="+mn-ea"/>
            </a:endParaRPr>
          </a:p>
          <a:p>
            <a:endParaRPr kumimoji="1" lang="ja-JP" altLang="en-US" sz="1600" b="1" dirty="0" smtClean="0">
              <a:solidFill>
                <a:srgbClr val="FF0000"/>
              </a:solidFill>
              <a:latin typeface="+mn-ea"/>
            </a:endParaRPr>
          </a:p>
        </p:txBody>
      </p:sp>
      <p:sp>
        <p:nvSpPr>
          <p:cNvPr id="6" name="テキスト ボックス 5"/>
          <p:cNvSpPr txBox="1"/>
          <p:nvPr/>
        </p:nvSpPr>
        <p:spPr>
          <a:xfrm>
            <a:off x="2477531" y="2016831"/>
            <a:ext cx="3023220" cy="830997"/>
          </a:xfrm>
          <a:prstGeom prst="rect">
            <a:avLst/>
          </a:prstGeom>
          <a:noFill/>
        </p:spPr>
        <p:txBody>
          <a:bodyPr wrap="square">
            <a:spAutoFit/>
          </a:bodyPr>
          <a:lstStyle/>
          <a:p>
            <a:pPr>
              <a:defRPr sz="1600">
                <a:latin typeface="+mn-ea"/>
              </a:defRPr>
            </a:pPr>
            <a:r>
              <a:rPr altLang="en-US"/>
              <a:t>Select the</a:t>
            </a:r>
            <a:r>
              <a:rPr altLang="ja-JP"/>
              <a:t> 2</a:t>
            </a:r>
            <a:r>
              <a:rPr altLang="en-US"/>
              <a:t> menus (parameter sheets) you want to compare. </a:t>
            </a:r>
            <a:endParaRPr lang="ja-JP" altLang="en-US" sz="1600" dirty="0">
              <a:latin typeface="+mn-ea"/>
            </a:endParaRPr>
          </a:p>
        </p:txBody>
      </p:sp>
      <p:sp>
        <p:nvSpPr>
          <p:cNvPr id="32" name="正方形/長方形 31"/>
          <p:cNvSpPr/>
          <p:nvPr/>
        </p:nvSpPr>
        <p:spPr bwMode="auto">
          <a:xfrm>
            <a:off x="2492690" y="3052611"/>
            <a:ext cx="6401096" cy="2108381"/>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sz="1600" dirty="0" smtClean="0"/>
              <a:t>Contrast </a:t>
            </a:r>
            <a:r>
              <a:rPr sz="1600" dirty="0"/>
              <a:t>definition </a:t>
            </a:r>
            <a:r>
              <a:rPr sz="1600" dirty="0" smtClean="0"/>
              <a:t>details</a:t>
            </a:r>
            <a:endParaRPr kumimoji="1" lang="en-US" altLang="ja-JP" sz="1600" b="1" dirty="0" smtClean="0">
              <a:solidFill>
                <a:srgbClr val="FF0000"/>
              </a:solidFill>
              <a:latin typeface="+mn-ea"/>
            </a:endParaRPr>
          </a:p>
        </p:txBody>
      </p:sp>
      <p:sp>
        <p:nvSpPr>
          <p:cNvPr id="35" name="正方形/長方形 34"/>
          <p:cNvSpPr/>
          <p:nvPr/>
        </p:nvSpPr>
        <p:spPr bwMode="auto">
          <a:xfrm>
            <a:off x="2477531" y="5258572"/>
            <a:ext cx="6401096" cy="1199399"/>
          </a:xfrm>
          <a:prstGeom prst="rect">
            <a:avLst/>
          </a:prstGeom>
          <a:noFill/>
          <a:ln w="19050">
            <a:solidFill>
              <a:schemeClr val="bg1">
                <a:lumMod val="75000"/>
              </a:schemeClr>
            </a:solidFill>
            <a:prstDash val="solid"/>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a:defRPr kumimoji="1" altLang="en-US" sz="2000" b="1">
                <a:solidFill>
                  <a:srgbClr val="FF0000"/>
                </a:solidFill>
                <a:latin typeface="+mn-ea"/>
              </a:defRPr>
            </a:pPr>
            <a:r>
              <a:rPr sz="1600" dirty="0" smtClean="0"/>
              <a:t>Run Contrast</a:t>
            </a:r>
            <a:endParaRPr sz="1600" dirty="0"/>
          </a:p>
        </p:txBody>
      </p:sp>
      <p:sp>
        <p:nvSpPr>
          <p:cNvPr id="36" name="テキスト ボックス 35"/>
          <p:cNvSpPr txBox="1"/>
          <p:nvPr/>
        </p:nvSpPr>
        <p:spPr>
          <a:xfrm>
            <a:off x="2487530" y="5574033"/>
            <a:ext cx="6405663" cy="954107"/>
          </a:xfrm>
          <a:prstGeom prst="rect">
            <a:avLst/>
          </a:prstGeom>
          <a:noFill/>
        </p:spPr>
        <p:txBody>
          <a:bodyPr wrap="square">
            <a:spAutoFit/>
          </a:bodyPr>
          <a:lstStyle/>
          <a:p>
            <a:pPr marL="285750" indent="-285750">
              <a:buFont typeface="Wingdings" panose="05000000000000000000" pitchFamily="2" charset="2"/>
              <a:buChar char="l"/>
              <a:defRPr altLang="en-US" sz="1600">
                <a:latin typeface="+mn-ea"/>
              </a:defRPr>
            </a:pPr>
            <a:r>
              <a:rPr sz="1400" dirty="0"/>
              <a:t>Run the defined Contrast. </a:t>
            </a:r>
          </a:p>
          <a:p>
            <a:pPr marL="285750" indent="-285750">
              <a:buFont typeface="Wingdings" panose="05000000000000000000" pitchFamily="2" charset="2"/>
              <a:buChar char="l"/>
              <a:defRPr altLang="en-US" sz="1600">
                <a:latin typeface="+mn-ea"/>
              </a:defRPr>
            </a:pPr>
            <a:r>
              <a:rPr sz="1400" dirty="0"/>
              <a:t>When comparing parameters with the same menu but different base dates, specify both base dates when executing the comparison. </a:t>
            </a:r>
          </a:p>
        </p:txBody>
      </p:sp>
      <p:cxnSp>
        <p:nvCxnSpPr>
          <p:cNvPr id="19" name="直線コネクタ 18"/>
          <p:cNvCxnSpPr>
            <a:stCxn id="89" idx="2"/>
            <a:endCxn id="90" idx="0"/>
          </p:cNvCxnSpPr>
          <p:nvPr/>
        </p:nvCxnSpPr>
        <p:spPr bwMode="auto">
          <a:xfrm>
            <a:off x="6551796" y="2158851"/>
            <a:ext cx="0" cy="298694"/>
          </a:xfrm>
          <a:prstGeom prst="line">
            <a:avLst/>
          </a:prstGeom>
          <a:solidFill>
            <a:schemeClr val="bg1"/>
          </a:solidFill>
          <a:ln w="38100" cap="flat" cmpd="sng" algn="ctr">
            <a:solidFill>
              <a:srgbClr val="FF0000"/>
            </a:solidFill>
            <a:prstDash val="sysDash"/>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2" name="角丸四角形吹き出し 51"/>
          <p:cNvSpPr/>
          <p:nvPr/>
        </p:nvSpPr>
        <p:spPr bwMode="auto">
          <a:xfrm flipH="1">
            <a:off x="7740608" y="1932672"/>
            <a:ext cx="1007972" cy="915156"/>
          </a:xfrm>
          <a:prstGeom prst="wedgeRoundRectCallout">
            <a:avLst>
              <a:gd name="adj1" fmla="val 61771"/>
              <a:gd name="adj2" fmla="val -145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正方形/長方形 52"/>
          <p:cNvSpPr/>
          <p:nvPr/>
        </p:nvSpPr>
        <p:spPr>
          <a:xfrm>
            <a:off x="7724338" y="2005018"/>
            <a:ext cx="1024242" cy="646331"/>
          </a:xfrm>
          <a:prstGeom prst="rect">
            <a:avLst/>
          </a:prstGeom>
        </p:spPr>
        <p:txBody>
          <a:bodyPr wrap="square">
            <a:spAutoFit/>
          </a:bodyPr>
          <a:lstStyle/>
          <a:p>
            <a:pPr algn="ctr">
              <a:defRPr altLang="en-US" sz="1200">
                <a:solidFill>
                  <a:srgbClr val="FF0000"/>
                </a:solidFill>
              </a:defRPr>
            </a:pPr>
            <a:r>
              <a:t>Run contrast</a:t>
            </a:r>
            <a:endParaRPr lang="en-US" altLang="ja-JP" sz="1200" dirty="0" smtClean="0">
              <a:solidFill>
                <a:srgbClr val="FF0000"/>
              </a:solidFill>
            </a:endParaRPr>
          </a:p>
          <a:p>
            <a:pPr algn="ctr">
              <a:defRPr altLang="en-US" sz="1200">
                <a:solidFill>
                  <a:srgbClr val="FF0000"/>
                </a:solidFill>
              </a:defRPr>
            </a:pPr>
            <a:r>
              <a:t>Select Menu</a:t>
            </a:r>
            <a:endParaRPr lang="ja-JP" altLang="en-US" sz="1200" dirty="0">
              <a:solidFill>
                <a:srgbClr val="FF0000"/>
              </a:solidFill>
            </a:endParaRPr>
          </a:p>
        </p:txBody>
      </p:sp>
      <p:sp>
        <p:nvSpPr>
          <p:cNvPr id="56" name="角丸四角形吹き出し 55"/>
          <p:cNvSpPr/>
          <p:nvPr/>
        </p:nvSpPr>
        <p:spPr bwMode="auto">
          <a:xfrm flipH="1">
            <a:off x="7870819" y="3767523"/>
            <a:ext cx="1007972" cy="903343"/>
          </a:xfrm>
          <a:prstGeom prst="wedgeRoundRectCallout">
            <a:avLst>
              <a:gd name="adj1" fmla="val 70591"/>
              <a:gd name="adj2" fmla="val -145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正方形/長方形 56"/>
          <p:cNvSpPr/>
          <p:nvPr/>
        </p:nvSpPr>
        <p:spPr>
          <a:xfrm>
            <a:off x="7866175" y="3826478"/>
            <a:ext cx="1024242" cy="830997"/>
          </a:xfrm>
          <a:prstGeom prst="rect">
            <a:avLst/>
          </a:prstGeom>
        </p:spPr>
        <p:txBody>
          <a:bodyPr wrap="square">
            <a:spAutoFit/>
          </a:bodyPr>
          <a:lstStyle/>
          <a:p>
            <a:pPr algn="ctr">
              <a:defRPr altLang="en-US" sz="1200">
                <a:solidFill>
                  <a:srgbClr val="FF0000"/>
                </a:solidFill>
              </a:defRPr>
            </a:pPr>
            <a:r>
              <a:rPr lang="en-US" dirty="0" smtClean="0"/>
              <a:t>Select the columns you want to contrast</a:t>
            </a:r>
            <a:endParaRPr lang="ja-JP" altLang="en-US" sz="1200" dirty="0">
              <a:solidFill>
                <a:srgbClr val="FF0000"/>
              </a:solidFill>
            </a:endParaRPr>
          </a:p>
        </p:txBody>
      </p:sp>
      <p:sp>
        <p:nvSpPr>
          <p:cNvPr id="31" name="テキスト ボックス 30"/>
          <p:cNvSpPr txBox="1"/>
          <p:nvPr/>
        </p:nvSpPr>
        <p:spPr>
          <a:xfrm>
            <a:off x="2479878" y="3439644"/>
            <a:ext cx="3020873" cy="1569660"/>
          </a:xfrm>
          <a:prstGeom prst="rect">
            <a:avLst/>
          </a:prstGeom>
          <a:noFill/>
        </p:spPr>
        <p:txBody>
          <a:bodyPr wrap="square">
            <a:spAutoFit/>
          </a:bodyPr>
          <a:lstStyle/>
          <a:p>
            <a:pPr>
              <a:defRPr altLang="en-US" sz="1600">
                <a:latin typeface="+mn-ea"/>
              </a:defRPr>
            </a:pPr>
            <a:r>
              <a:rPr dirty="0"/>
              <a:t>We will now further narrow down what we will compare by narrowing down to the specific </a:t>
            </a:r>
            <a:r>
              <a:rPr dirty="0" smtClean="0"/>
              <a:t>columns </a:t>
            </a:r>
            <a:r>
              <a:rPr dirty="0"/>
              <a:t>from the menus we selected in the "Contrast definition" menu. </a:t>
            </a:r>
          </a:p>
        </p:txBody>
      </p:sp>
      <p:sp>
        <p:nvSpPr>
          <p:cNvPr id="8" name="正方形/長方形 7"/>
          <p:cNvSpPr/>
          <p:nvPr/>
        </p:nvSpPr>
        <p:spPr bwMode="auto">
          <a:xfrm>
            <a:off x="411770" y="4132433"/>
            <a:ext cx="1434762" cy="312144"/>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 name="正方形/長方形 13"/>
          <p:cNvSpPr/>
          <p:nvPr/>
        </p:nvSpPr>
        <p:spPr bwMode="auto">
          <a:xfrm>
            <a:off x="411770" y="4444577"/>
            <a:ext cx="1434762" cy="342003"/>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 name="正方形/長方形 14"/>
          <p:cNvSpPr/>
          <p:nvPr/>
        </p:nvSpPr>
        <p:spPr bwMode="auto">
          <a:xfrm>
            <a:off x="411770" y="4786580"/>
            <a:ext cx="1434762" cy="322621"/>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176649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3.2.1</a:t>
            </a:r>
            <a:r>
              <a:rPr altLang="en-US"/>
              <a:t> Base date</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Base date (time) depicts the time and date of the contrast. </a:t>
            </a:r>
            <a:endParaRPr lang="en-US" altLang="ja-JP" dirty="0" smtClean="0"/>
          </a:p>
          <a:p>
            <a:pPr marL="0" indent="0">
              <a:buNone/>
              <a:defRPr altLang="en-US"/>
            </a:pPr>
            <a:r>
              <a:rPr dirty="0"/>
              <a:t>The values </a:t>
            </a:r>
            <a:r>
              <a:rPr dirty="0" smtClean="0"/>
              <a:t>collected </a:t>
            </a:r>
            <a:r>
              <a:rPr dirty="0"/>
              <a:t>before the specified date will be displayed. </a:t>
            </a:r>
            <a:endParaRPr lang="en-US" altLang="ja-JP" dirty="0" smtClean="0"/>
          </a:p>
        </p:txBody>
      </p:sp>
      <p:sp>
        <p:nvSpPr>
          <p:cNvPr id="95" name="テキスト ボックス 94"/>
          <p:cNvSpPr txBox="1"/>
          <p:nvPr/>
        </p:nvSpPr>
        <p:spPr>
          <a:xfrm>
            <a:off x="164268" y="2023228"/>
            <a:ext cx="5588370" cy="584775"/>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sz="1600" b="1">
                <a:solidFill>
                  <a:srgbClr val="002060"/>
                </a:solidFill>
                <a:latin typeface="游ゴシック" panose="020B0400000000000000" pitchFamily="50" charset="-128"/>
                <a:ea typeface="游ゴシック" panose="020B0400000000000000" pitchFamily="50" charset="-128"/>
              </a:defRPr>
            </a:pPr>
            <a:r>
              <a:rPr altLang="en-US" dirty="0">
                <a:ln>
                  <a:noFill/>
                </a:ln>
                <a:effectLst/>
                <a:uLnTx/>
                <a:uFillTx/>
              </a:rPr>
              <a:t>(Example) When the base date</a:t>
            </a:r>
            <a:r>
              <a:rPr altLang="ja-JP" dirty="0"/>
              <a:t> 1 is set to "4/1</a:t>
            </a:r>
            <a:r>
              <a:rPr altLang="en-US" dirty="0"/>
              <a:t> </a:t>
            </a:r>
            <a:r>
              <a:rPr altLang="ja-JP" dirty="0"/>
              <a:t>23:00</a:t>
            </a:r>
            <a:r>
              <a:rPr altLang="en-US" dirty="0"/>
              <a:t>" and the base date</a:t>
            </a:r>
            <a:r>
              <a:rPr altLang="ja-JP" dirty="0"/>
              <a:t> 2 is set to "4/2</a:t>
            </a:r>
            <a:r>
              <a:rPr altLang="en-US" dirty="0"/>
              <a:t> </a:t>
            </a:r>
            <a:r>
              <a:rPr altLang="ja-JP" dirty="0"/>
              <a:t>02:00</a:t>
            </a:r>
            <a:r>
              <a:rPr altLang="en-US" dirty="0"/>
              <a:t>"</a:t>
            </a:r>
            <a:endParaRPr kumimoji="0" lang="en-US" altLang="ja-JP" sz="1600" b="1" kern="0" dirty="0" smtClean="0">
              <a:solidFill>
                <a:srgbClr val="002060"/>
              </a:solidFill>
              <a:latin typeface="游ゴシック" panose="020B0400000000000000" pitchFamily="50" charset="-128"/>
              <a:ea typeface="游ゴシック" panose="020B0400000000000000" pitchFamily="50" charset="-128"/>
            </a:endParaRPr>
          </a:p>
        </p:txBody>
      </p:sp>
      <p:sp>
        <p:nvSpPr>
          <p:cNvPr id="153" name="正方形/長方形 152"/>
          <p:cNvSpPr/>
          <p:nvPr/>
        </p:nvSpPr>
        <p:spPr>
          <a:xfrm>
            <a:off x="251399" y="2564880"/>
            <a:ext cx="8641201" cy="3022852"/>
          </a:xfrm>
          <a:prstGeom prst="rect">
            <a:avLst/>
          </a:prstGeom>
          <a:solidFill>
            <a:srgbClr val="ECF2FA"/>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99" name="テキスト ボックス 98"/>
          <p:cNvSpPr txBox="1"/>
          <p:nvPr/>
        </p:nvSpPr>
        <p:spPr>
          <a:xfrm>
            <a:off x="7878073"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03:00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7" name="テキスト ボックス 96"/>
          <p:cNvSpPr txBox="1"/>
          <p:nvPr/>
        </p:nvSpPr>
        <p:spPr>
          <a:xfrm>
            <a:off x="4223512" y="3493730"/>
            <a:ext cx="833618" cy="584775"/>
          </a:xfrm>
          <a:prstGeom prst="rect">
            <a:avLst/>
          </a:prstGeom>
          <a:noFill/>
          <a:ln>
            <a:noFill/>
          </a:ln>
        </p:spPr>
        <p:txBody>
          <a:bodyPr vert="horz" wrap="square">
            <a:spAutoFit/>
          </a:bodyPr>
          <a:lstStyle/>
          <a:p>
            <a:pPr defTabSz="457200">
              <a:defRPr altLang="ja-JP" sz="1600" b="1">
                <a:solidFill>
                  <a:srgbClr val="002060"/>
                </a:solidFill>
                <a:latin typeface="游ゴシック" panose="020B0400000000000000" pitchFamily="50" charset="-128"/>
                <a:ea typeface="游ゴシック" panose="020B0400000000000000" pitchFamily="50" charset="-128"/>
              </a:defRPr>
            </a:pPr>
            <a:r>
              <a:t>4-2</a:t>
            </a: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00:00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98" name="テキスト ボックス 97"/>
          <p:cNvSpPr txBox="1"/>
          <p:nvPr/>
        </p:nvSpPr>
        <p:spPr>
          <a:xfrm>
            <a:off x="5441699"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01:00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00" name="テキスト ボックス 99"/>
          <p:cNvSpPr txBox="1"/>
          <p:nvPr/>
        </p:nvSpPr>
        <p:spPr>
          <a:xfrm>
            <a:off x="6659886"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02:00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cxnSp>
        <p:nvCxnSpPr>
          <p:cNvPr id="107" name="直線コネクタ 106"/>
          <p:cNvCxnSpPr/>
          <p:nvPr/>
        </p:nvCxnSpPr>
        <p:spPr bwMode="auto">
          <a:xfrm>
            <a:off x="342000" y="4141036"/>
            <a:ext cx="8460000" cy="0"/>
          </a:xfrm>
          <a:prstGeom prst="line">
            <a:avLst/>
          </a:prstGeom>
          <a:solidFill>
            <a:schemeClr val="bg1"/>
          </a:solidFill>
          <a:ln w="19050" cap="flat" cmpd="sng" algn="ctr">
            <a:solidFill>
              <a:srgbClr val="00206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8" name="テキスト ボックス 127"/>
          <p:cNvSpPr txBox="1"/>
          <p:nvPr/>
        </p:nvSpPr>
        <p:spPr>
          <a:xfrm>
            <a:off x="3005325"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kern="0" dirty="0" smtClean="0">
              <a:solidFill>
                <a:srgbClr val="002060"/>
              </a:solidFill>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23:00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40" name="楕円 139"/>
          <p:cNvSpPr>
            <a:spLocks noChangeAspect="1"/>
          </p:cNvSpPr>
          <p:nvPr/>
        </p:nvSpPr>
        <p:spPr bwMode="auto">
          <a:xfrm>
            <a:off x="884146"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1" name="楕円 140"/>
          <p:cNvSpPr>
            <a:spLocks noChangeAspect="1"/>
          </p:cNvSpPr>
          <p:nvPr/>
        </p:nvSpPr>
        <p:spPr bwMode="auto">
          <a:xfrm>
            <a:off x="3318392"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2" name="楕円 141"/>
          <p:cNvSpPr>
            <a:spLocks noChangeAspect="1"/>
          </p:cNvSpPr>
          <p:nvPr/>
        </p:nvSpPr>
        <p:spPr bwMode="auto">
          <a:xfrm>
            <a:off x="4535515"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3" name="楕円 142"/>
          <p:cNvSpPr>
            <a:spLocks noChangeAspect="1"/>
          </p:cNvSpPr>
          <p:nvPr/>
        </p:nvSpPr>
        <p:spPr bwMode="auto">
          <a:xfrm>
            <a:off x="5752638"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4" name="楕円 143"/>
          <p:cNvSpPr>
            <a:spLocks noChangeAspect="1"/>
          </p:cNvSpPr>
          <p:nvPr/>
        </p:nvSpPr>
        <p:spPr bwMode="auto">
          <a:xfrm>
            <a:off x="6969761"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6" name="楕円 145"/>
          <p:cNvSpPr>
            <a:spLocks noChangeAspect="1"/>
          </p:cNvSpPr>
          <p:nvPr/>
        </p:nvSpPr>
        <p:spPr bwMode="auto">
          <a:xfrm>
            <a:off x="8186882"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7" name="楕円 146"/>
          <p:cNvSpPr>
            <a:spLocks noChangeAspect="1"/>
          </p:cNvSpPr>
          <p:nvPr/>
        </p:nvSpPr>
        <p:spPr bwMode="auto">
          <a:xfrm>
            <a:off x="1504503" y="4087036"/>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8" name="楕円 147"/>
          <p:cNvSpPr>
            <a:spLocks noChangeAspect="1"/>
          </p:cNvSpPr>
          <p:nvPr/>
        </p:nvSpPr>
        <p:spPr bwMode="auto">
          <a:xfrm>
            <a:off x="2709830" y="4072913"/>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49" name="楕円 148"/>
          <p:cNvSpPr>
            <a:spLocks noChangeAspect="1"/>
          </p:cNvSpPr>
          <p:nvPr/>
        </p:nvSpPr>
        <p:spPr bwMode="auto">
          <a:xfrm>
            <a:off x="3922671" y="4087036"/>
            <a:ext cx="108000" cy="108000"/>
          </a:xfrm>
          <a:prstGeom prst="ellipse">
            <a:avLst/>
          </a:prstGeom>
          <a:solidFill>
            <a:schemeClr val="accent6">
              <a:lumMod val="50000"/>
              <a:lumOff val="50000"/>
            </a:schemeClr>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52" name="正方形/長方形 151"/>
          <p:cNvSpPr/>
          <p:nvPr/>
        </p:nvSpPr>
        <p:spPr>
          <a:xfrm>
            <a:off x="1053008" y="5691602"/>
            <a:ext cx="7037985" cy="400110"/>
          </a:xfrm>
          <a:prstGeom prst="rect">
            <a:avLst/>
          </a:prstGeom>
        </p:spPr>
        <p:txBody>
          <a:bodyPr wrap="square">
            <a:spAutoFit/>
          </a:bodyPr>
          <a:lstStyle/>
          <a:p>
            <a:pPr algn="ctr">
              <a:defRPr altLang="en-US" sz="2000" b="1">
                <a:solidFill>
                  <a:srgbClr val="FF0000"/>
                </a:solidFill>
                <a:latin typeface="メイリオ" panose="020B0604030504040204" pitchFamily="50" charset="-128"/>
                <a:ea typeface="メイリオ" panose="020B0604030504040204" pitchFamily="50" charset="-128"/>
              </a:defRPr>
            </a:pPr>
            <a:r>
              <a:rPr dirty="0"/>
              <a:t>In this case, the second and third collected values are compared. </a:t>
            </a:r>
            <a:endParaRPr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156" name="楕円 155"/>
          <p:cNvSpPr>
            <a:spLocks noChangeAspect="1"/>
          </p:cNvSpPr>
          <p:nvPr/>
        </p:nvSpPr>
        <p:spPr bwMode="auto">
          <a:xfrm>
            <a:off x="2101269" y="4087036"/>
            <a:ext cx="108000" cy="108000"/>
          </a:xfrm>
          <a:prstGeom prst="ellipse">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162" name="正方形/長方形 161"/>
          <p:cNvSpPr/>
          <p:nvPr/>
        </p:nvSpPr>
        <p:spPr>
          <a:xfrm>
            <a:off x="2346999" y="4860505"/>
            <a:ext cx="2051337" cy="1077218"/>
          </a:xfrm>
          <a:prstGeom prst="rect">
            <a:avLst/>
          </a:prstGeom>
        </p:spPr>
        <p:txBody>
          <a:bodyPr wrap="square">
            <a:spAutoFit/>
          </a:bodyPr>
          <a:lstStyle/>
          <a:p>
            <a:pPr algn="ctr">
              <a:defRPr altLang="en-US" sz="1600" b="1">
                <a:solidFill>
                  <a:srgbClr val="FF0000"/>
                </a:solidFill>
                <a:latin typeface="游ゴシック" panose="020B0400000000000000" pitchFamily="50" charset="-128"/>
                <a:ea typeface="游ゴシック" panose="020B0400000000000000" pitchFamily="50" charset="-128"/>
              </a:defRPr>
            </a:pPr>
            <a:r>
              <a:rPr dirty="0"/>
              <a:t>The second collection is the latest</a:t>
            </a:r>
            <a:endParaRPr lang="en-US" altLang="ja-JP" sz="1600" b="1" dirty="0" smtClean="0">
              <a:solidFill>
                <a:srgbClr val="FF0000"/>
              </a:solidFill>
              <a:latin typeface="游ゴシック" panose="020B0400000000000000" pitchFamily="50" charset="-128"/>
              <a:ea typeface="游ゴシック" panose="020B0400000000000000" pitchFamily="50" charset="-128"/>
            </a:endParaRPr>
          </a:p>
          <a:p>
            <a:pPr algn="ctr">
              <a:defRPr altLang="en-US" sz="1600" b="1">
                <a:solidFill>
                  <a:srgbClr val="FF0000"/>
                </a:solidFill>
                <a:latin typeface="游ゴシック" panose="020B0400000000000000" pitchFamily="50" charset="-128"/>
                <a:ea typeface="游ゴシック" panose="020B0400000000000000" pitchFamily="50" charset="-128"/>
              </a:defRPr>
            </a:pPr>
            <a:endParaRPr lang="ja-JP" altLang="en-US" sz="1600" b="1" dirty="0">
              <a:solidFill>
                <a:srgbClr val="FF0000"/>
              </a:solidFill>
              <a:latin typeface="游ゴシック" panose="020B0400000000000000" pitchFamily="50" charset="-128"/>
              <a:ea typeface="游ゴシック" panose="020B0400000000000000" pitchFamily="50" charset="-128"/>
            </a:endParaRPr>
          </a:p>
        </p:txBody>
      </p:sp>
      <p:sp>
        <p:nvSpPr>
          <p:cNvPr id="166" name="正方形/長方形 165"/>
          <p:cNvSpPr/>
          <p:nvPr/>
        </p:nvSpPr>
        <p:spPr>
          <a:xfrm>
            <a:off x="6009467" y="4860505"/>
            <a:ext cx="2020121" cy="830997"/>
          </a:xfrm>
          <a:prstGeom prst="rect">
            <a:avLst/>
          </a:prstGeom>
        </p:spPr>
        <p:txBody>
          <a:bodyPr wrap="square">
            <a:spAutoFit/>
          </a:bodyPr>
          <a:lstStyle/>
          <a:p>
            <a:pPr algn="ctr">
              <a:defRPr altLang="en-US" sz="1600" b="1">
                <a:solidFill>
                  <a:srgbClr val="FF0000"/>
                </a:solidFill>
                <a:latin typeface="游ゴシック" panose="020B0400000000000000" pitchFamily="50" charset="-128"/>
                <a:ea typeface="游ゴシック" panose="020B0400000000000000" pitchFamily="50" charset="-128"/>
              </a:defRPr>
            </a:pPr>
            <a:r>
              <a:rPr dirty="0"/>
              <a:t>The third collection is the </a:t>
            </a:r>
            <a:r>
              <a:rPr dirty="0" smtClean="0"/>
              <a:t>latest</a:t>
            </a:r>
            <a:endParaRPr lang="en-US" altLang="ja-JP" sz="1600" b="1" dirty="0" smtClean="0">
              <a:solidFill>
                <a:srgbClr val="FF0000"/>
              </a:solidFill>
              <a:latin typeface="游ゴシック" panose="020B0400000000000000" pitchFamily="50" charset="-128"/>
              <a:ea typeface="游ゴシック" panose="020B0400000000000000" pitchFamily="50" charset="-128"/>
            </a:endParaRPr>
          </a:p>
        </p:txBody>
      </p:sp>
      <p:sp>
        <p:nvSpPr>
          <p:cNvPr id="40" name="円形吹き出し 39"/>
          <p:cNvSpPr>
            <a:spLocks noChangeAspect="1"/>
          </p:cNvSpPr>
          <p:nvPr/>
        </p:nvSpPr>
        <p:spPr bwMode="auto">
          <a:xfrm>
            <a:off x="1124576"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sz="1200" dirty="0" smtClean="0"/>
              <a:t>1st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96" name="テキスト ボックス 95"/>
          <p:cNvSpPr txBox="1"/>
          <p:nvPr/>
        </p:nvSpPr>
        <p:spPr>
          <a:xfrm>
            <a:off x="568951" y="3493730"/>
            <a:ext cx="833618" cy="584775"/>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ltLang="ja-JP" sz="1600" b="1">
                <a:ln>
                  <a:noFill/>
                </a:ln>
                <a:solidFill>
                  <a:srgbClr val="002060"/>
                </a:solidFill>
                <a:effectLst/>
                <a:uLnTx/>
                <a:uFillTx/>
                <a:latin typeface="游ゴシック" panose="020B0400000000000000" pitchFamily="50" charset="-128"/>
                <a:ea typeface="游ゴシック" panose="020B0400000000000000" pitchFamily="50" charset="-128"/>
              </a:defRPr>
            </a:pPr>
            <a:r>
              <a:rPr dirty="0" smtClean="0"/>
              <a:t>4/1</a:t>
            </a:r>
            <a:endParaRPr dirty="0"/>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rPr dirty="0"/>
              <a:t>21:00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155" name="テキスト ボックス 154"/>
          <p:cNvSpPr txBox="1"/>
          <p:nvPr/>
        </p:nvSpPr>
        <p:spPr>
          <a:xfrm>
            <a:off x="1787138" y="3551189"/>
            <a:ext cx="833618" cy="523220"/>
          </a:xfrm>
          <a:prstGeom prst="rect">
            <a:avLst/>
          </a:prstGeom>
          <a:noFill/>
          <a:ln>
            <a:noFill/>
          </a:ln>
        </p:spPr>
        <p:txBody>
          <a:bodyPr vert="horz"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ja-JP"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a:p>
            <a:pPr marL="0" marR="0" lvl="0" indent="0" defTabSz="457200" eaLnBrk="1" fontAlgn="auto" latinLnBrk="0" hangingPunct="1">
              <a:lnSpc>
                <a:spcPct val="100000"/>
              </a:lnSpc>
              <a:spcBef>
                <a:spcPts val="0"/>
              </a:spcBef>
              <a:spcAft>
                <a:spcPts val="0"/>
              </a:spcAft>
              <a:buClrTx/>
              <a:buSzTx/>
              <a:buFontTx/>
              <a:buNone/>
              <a:tabLst/>
              <a:defRPr altLang="ja-JP" sz="1600" b="1">
                <a:solidFill>
                  <a:srgbClr val="002060"/>
                </a:solidFill>
                <a:latin typeface="游ゴシック" panose="020B0400000000000000" pitchFamily="50" charset="-128"/>
                <a:ea typeface="游ゴシック" panose="020B0400000000000000" pitchFamily="50" charset="-128"/>
              </a:defRPr>
            </a:pPr>
            <a:r>
              <a:t>22:00</a:t>
            </a:r>
            <a:endParaRPr kumimoji="0" lang="ja-JP" altLang="en-US" sz="16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41" name="円形吹き出し 40"/>
          <p:cNvSpPr>
            <a:spLocks noChangeAspect="1"/>
          </p:cNvSpPr>
          <p:nvPr/>
        </p:nvSpPr>
        <p:spPr bwMode="auto">
          <a:xfrm>
            <a:off x="2323929" y="2677456"/>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lang="en-US" sz="1200" dirty="0" smtClean="0"/>
              <a:t>2nd</a:t>
            </a:r>
            <a:r>
              <a:rPr sz="1200" dirty="0" smtClean="0"/>
              <a:t>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42" name="円形吹き出し 41"/>
          <p:cNvSpPr>
            <a:spLocks noChangeAspect="1"/>
          </p:cNvSpPr>
          <p:nvPr/>
        </p:nvSpPr>
        <p:spPr bwMode="auto">
          <a:xfrm>
            <a:off x="3536770" y="2691579"/>
            <a:ext cx="833663" cy="833663"/>
          </a:xfrm>
          <a:prstGeom prst="wedgeEllipseCallout">
            <a:avLst>
              <a:gd name="adj1" fmla="val 1759"/>
              <a:gd name="adj2" fmla="val 114541"/>
            </a:avLst>
          </a:prstGeom>
          <a:solidFill>
            <a:srgbClr val="00B0F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lvl="0" algn="ctr" defTabSz="914369">
              <a:defRPr altLang="en-US" sz="1600" b="1">
                <a:solidFill>
                  <a:srgbClr val="FFFFFF"/>
                </a:solidFill>
                <a:latin typeface="游ゴシック" panose="020B0400000000000000" pitchFamily="50" charset="-128"/>
                <a:ea typeface="游ゴシック" panose="020B0400000000000000" pitchFamily="50" charset="-128"/>
              </a:defRPr>
            </a:pPr>
            <a:r>
              <a:rPr sz="1200" dirty="0" smtClean="0"/>
              <a:t>3rd </a:t>
            </a:r>
            <a:r>
              <a:rPr lang="en-US" sz="1200" dirty="0" smtClean="0"/>
              <a:t/>
            </a:r>
            <a:br>
              <a:rPr lang="en-US" sz="1200" dirty="0" smtClean="0"/>
            </a:br>
            <a:r>
              <a:rPr sz="1200" dirty="0" smtClean="0"/>
              <a:t>Collection</a:t>
            </a:r>
            <a:endParaRPr kumimoji="0" lang="en-US" altLang="ja-JP" sz="1200" b="1" kern="0" dirty="0">
              <a:solidFill>
                <a:srgbClr val="FFFFFF"/>
              </a:solidFill>
              <a:latin typeface="游ゴシック" panose="020B0400000000000000" pitchFamily="50" charset="-128"/>
              <a:ea typeface="游ゴシック" panose="020B0400000000000000" pitchFamily="50" charset="-128"/>
            </a:endParaRPr>
          </a:p>
        </p:txBody>
      </p:sp>
      <p:sp>
        <p:nvSpPr>
          <p:cNvPr id="43" name="下矢印 42"/>
          <p:cNvSpPr/>
          <p:nvPr/>
        </p:nvSpPr>
        <p:spPr bwMode="auto">
          <a:xfrm flipV="1">
            <a:off x="3269009" y="4214165"/>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正方形/長方形 5"/>
          <p:cNvSpPr/>
          <p:nvPr/>
        </p:nvSpPr>
        <p:spPr bwMode="auto">
          <a:xfrm>
            <a:off x="2651479" y="4470459"/>
            <a:ext cx="1441824" cy="390046"/>
          </a:xfrm>
          <a:prstGeom prst="rect">
            <a:avLst/>
          </a:prstGeom>
          <a:solidFill>
            <a:schemeClr val="bg1"/>
          </a:solidFill>
          <a:ln w="1905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2000" b="1">
                <a:solidFill>
                  <a:srgbClr val="FF0000"/>
                </a:solidFill>
                <a:latin typeface="游ゴシック" panose="020B0400000000000000" pitchFamily="50" charset="-128"/>
                <a:ea typeface="游ゴシック" panose="020B0400000000000000" pitchFamily="50" charset="-128"/>
              </a:defRPr>
            </a:pPr>
            <a:r>
              <a:rPr sz="1900" dirty="0"/>
              <a:t>Base date 1</a:t>
            </a:r>
          </a:p>
        </p:txBody>
      </p:sp>
      <p:sp>
        <p:nvSpPr>
          <p:cNvPr id="45" name="下矢印 44"/>
          <p:cNvSpPr/>
          <p:nvPr/>
        </p:nvSpPr>
        <p:spPr bwMode="auto">
          <a:xfrm flipV="1">
            <a:off x="6916146" y="4214563"/>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正方形/長方形 45"/>
          <p:cNvSpPr/>
          <p:nvPr/>
        </p:nvSpPr>
        <p:spPr bwMode="auto">
          <a:xfrm>
            <a:off x="6298616" y="4470857"/>
            <a:ext cx="1441824" cy="390046"/>
          </a:xfrm>
          <a:prstGeom prst="rect">
            <a:avLst/>
          </a:prstGeom>
          <a:solidFill>
            <a:schemeClr val="bg1"/>
          </a:solidFill>
          <a:ln w="1905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2000" b="1">
                <a:solidFill>
                  <a:srgbClr val="FF0000"/>
                </a:solidFill>
                <a:latin typeface="游ゴシック" panose="020B0400000000000000" pitchFamily="50" charset="-128"/>
                <a:ea typeface="游ゴシック" panose="020B0400000000000000" pitchFamily="50" charset="-128"/>
              </a:defRPr>
            </a:pPr>
            <a:r>
              <a:rPr sz="1900" dirty="0"/>
              <a:t>Base date 2</a:t>
            </a:r>
          </a:p>
        </p:txBody>
      </p:sp>
    </p:spTree>
    <p:extLst>
      <p:ext uri="{BB962C8B-B14F-4D97-AF65-F5344CB8AC3E}">
        <p14:creationId xmlns:p14="http://schemas.microsoft.com/office/powerpoint/2010/main" val="83456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106628"/>
            <a:ext cx="8784000" cy="405683"/>
          </a:xfrm>
        </p:spPr>
        <p:txBody>
          <a:bodyPr/>
          <a:lstStyle/>
          <a:p>
            <a:r>
              <a:rPr lang="en-US" altLang="ja-JP" sz="2400" dirty="0"/>
              <a:t>4.</a:t>
            </a:r>
            <a:r>
              <a:rPr lang="ja-JP" altLang="en-US" sz="2400" dirty="0"/>
              <a:t>　</a:t>
            </a:r>
            <a:r>
              <a:rPr lang="en-US" altLang="ja-JP" sz="2400" dirty="0" smtClean="0">
                <a:latin typeface="+mn-ea"/>
              </a:rPr>
              <a:t>Collect function / Contrast function application</a:t>
            </a:r>
            <a:endParaRPr lang="ja-JP" altLang="en-US" sz="2400" dirty="0"/>
          </a:p>
        </p:txBody>
      </p:sp>
    </p:spTree>
    <p:extLst>
      <p:ext uri="{BB962C8B-B14F-4D97-AF65-F5344CB8AC3E}">
        <p14:creationId xmlns:p14="http://schemas.microsoft.com/office/powerpoint/2010/main" val="2681200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4.1</a:t>
            </a:r>
            <a:r>
              <a:rPr altLang="en-US"/>
              <a:t> </a:t>
            </a:r>
            <a:r>
              <a:rPr altLang="en-US">
                <a:latin typeface="+mn-ea"/>
              </a:rPr>
              <a:t>Application example</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a:defRPr altLang="en-US"/>
            </a:pPr>
            <a:r>
              <a:rPr dirty="0"/>
              <a:t>Collection function</a:t>
            </a:r>
            <a:endParaRPr lang="en-US" altLang="ja-JP" dirty="0" smtClean="0"/>
          </a:p>
          <a:p>
            <a:pPr marL="0" indent="0">
              <a:buNone/>
            </a:pPr>
            <a:r>
              <a:rPr altLang="en-US" dirty="0"/>
              <a:t>By collecting the results of the network device's config output command and AWS EC2 list, users can synchronize the values of the parameter sheets and the values of the actual machine, meaning that work efficiency will improve while mistakes will occur less frequently.</a:t>
            </a:r>
            <a:r>
              <a:rPr altLang="ja-JP" dirty="0"/>
              <a:t> </a:t>
            </a:r>
            <a:endParaRPr lang="en-US" altLang="ja-JP" dirty="0" smtClean="0"/>
          </a:p>
          <a:p>
            <a:pPr marL="0" indent="0">
              <a:buNone/>
            </a:pPr>
            <a:endParaRPr lang="en-US" altLang="ja-JP" dirty="0" smtClean="0"/>
          </a:p>
          <a:p>
            <a:pPr>
              <a:defRPr altLang="en-US"/>
            </a:pPr>
            <a:r>
              <a:rPr dirty="0"/>
              <a:t>Contrast function</a:t>
            </a:r>
            <a:endParaRPr lang="en-US" altLang="ja-JP" dirty="0" smtClean="0"/>
          </a:p>
          <a:p>
            <a:pPr marL="0" indent="0">
              <a:buNone/>
              <a:defRPr altLang="en-US"/>
            </a:pPr>
            <a:r>
              <a:rPr dirty="0"/>
              <a:t>We can first use the Contrast function to compare  [Pre-execution Expected value] and [Post-execution Actual value  (collected value</a:t>
            </a:r>
            <a:r>
              <a:rPr dirty="0" smtClean="0"/>
              <a:t>)] </a:t>
            </a:r>
            <a:r>
              <a:rPr dirty="0"/>
              <a:t>to have the system show us what places we want to change, aka the differences. 
After applying the changes, we can use the Contrast function again to confirm there are no differences anymore, meaning that the application has been successful. </a:t>
            </a:r>
            <a:endParaRPr lang="ja-JP" altLang="en-US" dirty="0"/>
          </a:p>
        </p:txBody>
      </p:sp>
    </p:spTree>
    <p:extLst>
      <p:ext uri="{BB962C8B-B14F-4D97-AF65-F5344CB8AC3E}">
        <p14:creationId xmlns:p14="http://schemas.microsoft.com/office/powerpoint/2010/main" val="1594094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791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pPr>
              <a:defRPr kumimoji="1" altLang="en-US"/>
            </a:pPr>
            <a:r>
              <a:t>Table of contents</a:t>
            </a:r>
            <a:endParaRPr kumimoji="1" lang="ja-JP" altLang="en-US" dirty="0"/>
          </a:p>
        </p:txBody>
      </p:sp>
      <p:sp>
        <p:nvSpPr>
          <p:cNvPr id="4" name="正方形/長方形 3"/>
          <p:cNvSpPr/>
          <p:nvPr/>
        </p:nvSpPr>
        <p:spPr bwMode="auto">
          <a:xfrm>
            <a:off x="1619672" y="620610"/>
            <a:ext cx="7345020" cy="6237390"/>
          </a:xfrm>
          <a:prstGeom prst="rect">
            <a:avLst/>
          </a:prstGeom>
          <a:noFill/>
          <a:ln w="12700">
            <a:noFill/>
          </a:ln>
          <a:effectLst/>
          <a:extLst/>
        </p:spPr>
        <p:txBody>
          <a:bodyPr rot="0" spcFirstLastPara="0" vertOverflow="overflow" horzOverflow="overflow" vert="horz" wrap="none" lIns="72000" tIns="72000" rIns="72000" bIns="72000" numCol="1" spcCol="0" fromWordArt="0" anchor="t" anchorCtr="0" forceAA="0" compatLnSpc="1">
            <a:prstTxWarp prst="textNoShape">
              <a:avLst/>
            </a:prstTxWarp>
            <a:noAutofit/>
          </a:bodyPr>
          <a:lstStyle/>
          <a:p>
            <a:pPr marL="342900" indent="-342900">
              <a:buFont typeface="+mj-lt"/>
              <a:buAutoNum type="arabicPeriod"/>
              <a:defRPr altLang="en-US" sz="1600">
                <a:latin typeface="+mn-ea"/>
              </a:defRPr>
            </a:pPr>
            <a:r>
              <a:t>Introduction</a:t>
            </a:r>
            <a:endParaRPr lang="en-US" altLang="ja-JP" sz="1600" dirty="0">
              <a:latin typeface="+mn-ea"/>
            </a:endParaRPr>
          </a:p>
          <a:p>
            <a:pPr lvl="1">
              <a:defRPr sz="1600">
                <a:latin typeface="+mn-ea"/>
                <a:hlinkClick r:id="rId2" action="ppaction://hlinksldjump"/>
              </a:defRPr>
            </a:pPr>
            <a:r>
              <a:rPr altLang="ja-JP"/>
              <a:t>1.1</a:t>
            </a:r>
            <a:r>
              <a:rPr altLang="en-US"/>
              <a:t>　About this document</a:t>
            </a:r>
            <a:endParaRPr lang="en-US" altLang="ja-JP" sz="1600" dirty="0" smtClean="0">
              <a:latin typeface="+mn-ea"/>
            </a:endParaRPr>
          </a:p>
          <a:p>
            <a:pPr lvl="1"/>
            <a:endParaRPr lang="en-US" altLang="ja-JP" sz="1600" dirty="0" smtClean="0">
              <a:latin typeface="+mn-ea"/>
            </a:endParaRPr>
          </a:p>
          <a:p>
            <a:pPr marL="342900" indent="-342900">
              <a:buFont typeface="+mj-lt"/>
              <a:buAutoNum type="arabicPeriod"/>
              <a:defRPr altLang="en-US" sz="1600">
                <a:latin typeface="+mn-ea"/>
              </a:defRPr>
            </a:pPr>
            <a:r>
              <a:t>Collect function</a:t>
            </a:r>
            <a:endParaRPr lang="en-US" altLang="ja-JP" sz="1600" dirty="0" smtClean="0">
              <a:latin typeface="+mn-ea"/>
            </a:endParaRPr>
          </a:p>
          <a:p>
            <a:pPr lvl="1">
              <a:defRPr sz="1600">
                <a:latin typeface="+mn-ea"/>
                <a:hlinkClick r:id="rId3" action="ppaction://hlinksldjump"/>
              </a:defRPr>
            </a:pPr>
            <a:r>
              <a:rPr altLang="ja-JP"/>
              <a:t>2.1</a:t>
            </a:r>
            <a:r>
              <a:rPr altLang="en-US"/>
              <a:t>　What is the collection function</a:t>
            </a:r>
            <a:r>
              <a:rPr altLang="ja-JP"/>
              <a:t>?</a:t>
            </a:r>
            <a:endParaRPr lang="en-US" altLang="ja-JP" sz="1600" dirty="0" smtClean="0">
              <a:latin typeface="+mn-ea"/>
            </a:endParaRPr>
          </a:p>
          <a:p>
            <a:pPr lvl="1">
              <a:defRPr sz="1600">
                <a:latin typeface="+mn-ea"/>
                <a:hlinkClick r:id="rId4" action="ppaction://hlinksldjump"/>
              </a:defRPr>
            </a:pPr>
            <a:r>
              <a:rPr altLang="ja-JP"/>
              <a:t>2.2</a:t>
            </a:r>
            <a:r>
              <a:rPr altLang="en-US"/>
              <a:t>　</a:t>
            </a:r>
            <a:r>
              <a:rPr altLang="ja-JP"/>
              <a:t>YAML</a:t>
            </a:r>
            <a:r>
              <a:rPr altLang="en-US"/>
              <a:t> Variables (</a:t>
            </a:r>
            <a:r>
              <a:rPr altLang="ja-JP"/>
              <a:t>FROM</a:t>
            </a:r>
            <a:r>
              <a:rPr altLang="en-US"/>
              <a:t>) and Parameter Sheet Items (</a:t>
            </a:r>
            <a:r>
              <a:rPr altLang="ja-JP"/>
              <a:t>TO</a:t>
            </a:r>
            <a:r>
              <a:rPr altLang="en-US"/>
              <a:t>)</a:t>
            </a:r>
            <a:r>
              <a:rPr altLang="ja-JP"/>
              <a:t> </a:t>
            </a:r>
            <a:endParaRPr lang="en-US" altLang="ja-JP" sz="1600" dirty="0" smtClean="0">
              <a:latin typeface="+mn-ea"/>
            </a:endParaRPr>
          </a:p>
          <a:p>
            <a:pPr lvl="1">
              <a:defRPr sz="1600">
                <a:latin typeface="+mn-ea"/>
                <a:hlinkClick r:id="rId5" action="ppaction://hlinksldjump"/>
              </a:defRPr>
            </a:pPr>
            <a:r>
              <a:rPr altLang="ja-JP"/>
              <a:t>2.3</a:t>
            </a:r>
            <a:r>
              <a:rPr altLang="en-US"/>
              <a:t>　Work flow</a:t>
            </a:r>
            <a:endParaRPr lang="en-US" altLang="ja-JP" sz="1600" dirty="0" smtClean="0">
              <a:latin typeface="+mn-ea"/>
            </a:endParaRPr>
          </a:p>
          <a:p>
            <a:pPr lvl="1">
              <a:defRPr sz="1600">
                <a:latin typeface="+mn-ea"/>
              </a:defRPr>
            </a:pPr>
            <a:r>
              <a:rPr altLang="ja-JP">
                <a:hlinkClick r:id="rId6" action="ppaction://hlinksldjump"/>
              </a:rPr>
              <a:t>2.3.1</a:t>
            </a:r>
            <a:r>
              <a:rPr altLang="en-US">
                <a:hlinkClick r:id="rId6" action="ppaction://hlinksldjump"/>
              </a:rPr>
              <a:t>　Collect interface information</a:t>
            </a:r>
            <a:endParaRPr lang="en-US" altLang="ja-JP" sz="1600" dirty="0" smtClean="0">
              <a:latin typeface="+mn-ea"/>
            </a:endParaRPr>
          </a:p>
          <a:p>
            <a:pPr lvl="1">
              <a:defRPr sz="1600">
                <a:latin typeface="+mn-ea"/>
              </a:defRPr>
            </a:pPr>
            <a:r>
              <a:rPr altLang="ja-JP">
                <a:hlinkClick r:id="rId7" action="ppaction://hlinksldjump"/>
              </a:rPr>
              <a:t>2.3.2</a:t>
            </a:r>
            <a:r>
              <a:rPr altLang="en-US">
                <a:hlinkClick r:id="rId7" action="ppaction://hlinksldjump"/>
              </a:rPr>
              <a:t>　Collect item value list</a:t>
            </a:r>
            <a:endParaRPr lang="en-US" altLang="ja-JP" sz="1600" dirty="0" smtClean="0">
              <a:latin typeface="+mn-ea"/>
            </a:endParaRPr>
          </a:p>
          <a:p>
            <a:pPr lvl="1">
              <a:defRPr sz="1600">
                <a:latin typeface="+mn-ea"/>
                <a:hlinkClick r:id="rId8" action="ppaction://hlinksldjump"/>
              </a:defRPr>
            </a:pPr>
            <a:r>
              <a:rPr altLang="ja-JP"/>
              <a:t>|||UNTRANSLATED_CONTENT_START|||2.4</a:t>
            </a:r>
            <a:r>
              <a:rPr altLang="en-US"/>
              <a:t>　収集状況の確認</a:t>
            </a:r>
            <a:r>
              <a:rPr altLang="ja-JP"/>
              <a:t>|||UNTRANSLATED_CONTENT_END|||</a:t>
            </a:r>
            <a:endParaRPr lang="en-US" altLang="ja-JP" sz="1600" dirty="0">
              <a:latin typeface="+mn-ea"/>
            </a:endParaRPr>
          </a:p>
          <a:p>
            <a:pPr lvl="1"/>
            <a:endParaRPr lang="en-US" altLang="ja-JP" sz="1600" dirty="0" smtClean="0">
              <a:latin typeface="+mn-ea"/>
            </a:endParaRPr>
          </a:p>
          <a:p>
            <a:pPr marL="342900" indent="-342900">
              <a:buFont typeface="+mj-lt"/>
              <a:buAutoNum type="arabicPeriod"/>
              <a:defRPr altLang="en-US" sz="1600">
                <a:latin typeface="+mn-ea"/>
              </a:defRPr>
            </a:pPr>
            <a:r>
              <a:t>Contrast function</a:t>
            </a:r>
            <a:endParaRPr lang="en-US" altLang="ja-JP" sz="1600" dirty="0" smtClean="0">
              <a:latin typeface="+mn-ea"/>
            </a:endParaRPr>
          </a:p>
          <a:p>
            <a:pPr lvl="1">
              <a:defRPr sz="1600">
                <a:latin typeface="+mn-ea"/>
                <a:hlinkClick r:id="rId9" action="ppaction://hlinksldjump"/>
              </a:defRPr>
            </a:pPr>
            <a:r>
              <a:rPr altLang="ja-JP"/>
              <a:t>|||UNTRANSLATED_CONTENT_START|||3.1</a:t>
            </a:r>
            <a:r>
              <a:rPr altLang="en-US"/>
              <a:t>　比較機能とは</a:t>
            </a:r>
            <a:r>
              <a:rPr altLang="ja-JP"/>
              <a:t>|||UNTRANSLATED_CONTENT_END|||</a:t>
            </a:r>
            <a:endParaRPr lang="en-US" altLang="ja-JP" sz="1600" dirty="0">
              <a:latin typeface="+mn-ea"/>
            </a:endParaRPr>
          </a:p>
          <a:p>
            <a:pPr lvl="1">
              <a:defRPr sz="1600">
                <a:latin typeface="+mn-ea"/>
                <a:hlinkClick r:id="rId10" action="ppaction://hlinksldjump"/>
              </a:defRPr>
            </a:pPr>
            <a:r>
              <a:rPr altLang="ja-JP"/>
              <a:t>3.2</a:t>
            </a:r>
            <a:r>
              <a:rPr altLang="en-US"/>
              <a:t>　Comparison menu group</a:t>
            </a:r>
            <a:endParaRPr lang="en-US" altLang="ja-JP" sz="1600" dirty="0" smtClean="0">
              <a:latin typeface="+mn-ea"/>
            </a:endParaRPr>
          </a:p>
          <a:p>
            <a:pPr lvl="1">
              <a:defRPr sz="1600">
                <a:latin typeface="+mn-ea"/>
              </a:defRPr>
            </a:pPr>
            <a:r>
              <a:rPr altLang="ja-JP"/>
              <a:t>|||UNTRANSLATED_CONTENT_START|||	</a:t>
            </a:r>
            <a:r>
              <a:rPr altLang="ja-JP">
                <a:hlinkClick r:id="rId11" action="ppaction://hlinksldjump"/>
              </a:rPr>
              <a:t>3.2.1</a:t>
            </a:r>
            <a:r>
              <a:rPr altLang="en-US">
                <a:hlinkClick r:id="rId11" action="ppaction://hlinksldjump"/>
              </a:rPr>
              <a:t>　基準日について</a:t>
            </a:r>
            <a:r>
              <a:rPr altLang="ja-JP"/>
              <a:t>|||UNTRANSLATED_CONTENT_END|||</a:t>
            </a:r>
            <a:endParaRPr lang="en-US" altLang="ja-JP" sz="1600" dirty="0">
              <a:latin typeface="+mn-ea"/>
            </a:endParaRPr>
          </a:p>
          <a:p>
            <a:pPr lvl="1">
              <a:defRPr sz="1600">
                <a:latin typeface="+mn-ea"/>
                <a:hlinkClick r:id="rId12" action="ppaction://hlinksldjump"/>
              </a:defRPr>
            </a:pPr>
            <a:r>
              <a:rPr altLang="ja-JP"/>
              <a:t>3.3</a:t>
            </a:r>
            <a:r>
              <a:rPr altLang="en-US"/>
              <a:t>　Work flow</a:t>
            </a:r>
            <a:endParaRPr lang="en-US" altLang="ja-JP" sz="1600" dirty="0" smtClean="0">
              <a:latin typeface="+mn-ea"/>
            </a:endParaRPr>
          </a:p>
          <a:p>
            <a:pPr lvl="1"/>
            <a:endParaRPr lang="en-US" altLang="ja-JP" sz="1600" dirty="0" smtClean="0">
              <a:latin typeface="+mn-ea"/>
            </a:endParaRPr>
          </a:p>
          <a:p>
            <a:pPr marL="342900" indent="-342900">
              <a:buFont typeface="+mj-lt"/>
              <a:buAutoNum type="arabicPeriod"/>
              <a:defRPr altLang="en-US" sz="1600">
                <a:latin typeface="+mn-ea"/>
              </a:defRPr>
            </a:pPr>
            <a:r>
              <a:t>Collect / Contrast function application</a:t>
            </a:r>
            <a:endParaRPr lang="en-US" altLang="ja-JP" sz="1600" dirty="0">
              <a:latin typeface="+mn-ea"/>
            </a:endParaRPr>
          </a:p>
          <a:p>
            <a:pPr lvl="1">
              <a:defRPr sz="1600">
                <a:latin typeface="+mn-ea"/>
                <a:hlinkClick r:id="rId13" action="ppaction://hlinksldjump"/>
              </a:defRPr>
            </a:pPr>
            <a:r>
              <a:rPr altLang="ja-JP"/>
              <a:t>4.1</a:t>
            </a:r>
            <a:r>
              <a:rPr altLang="en-US"/>
              <a:t>　Application example</a:t>
            </a:r>
            <a:endParaRPr lang="en-US" altLang="ja-JP" sz="1600" dirty="0" smtClean="0">
              <a:latin typeface="+mn-ea"/>
            </a:endParaRPr>
          </a:p>
          <a:p>
            <a:endParaRPr lang="en-US" altLang="ja-JP" sz="1600" dirty="0" smtClean="0">
              <a:latin typeface="+mn-ea"/>
            </a:endParaRPr>
          </a:p>
          <a:p>
            <a:endParaRPr lang="en-US" altLang="ja-JP" sz="1600" dirty="0" smtClean="0">
              <a:latin typeface="+mn-ea"/>
            </a:endParaRPr>
          </a:p>
          <a:p>
            <a:endParaRPr lang="en-US" altLang="ja-JP" sz="1600" dirty="0" smtClean="0">
              <a:latin typeface="+mn-ea"/>
            </a:endParaRPr>
          </a:p>
          <a:p>
            <a:pPr lvl="1"/>
            <a:endParaRPr lang="en-US" altLang="ja-JP" sz="1600" dirty="0">
              <a:latin typeface="+mn-ea"/>
            </a:endParaRPr>
          </a:p>
        </p:txBody>
      </p:sp>
    </p:spTree>
    <p:extLst>
      <p:ext uri="{BB962C8B-B14F-4D97-AF65-F5344CB8AC3E}">
        <p14:creationId xmlns:p14="http://schemas.microsoft.com/office/powerpoint/2010/main" val="2198988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a:t>1.</a:t>
            </a:r>
            <a:r>
              <a:rPr altLang="en-US"/>
              <a:t>　Introduction</a:t>
            </a:r>
            <a:endParaRPr kumimoji="1" lang="ja-JP" altLang="en-US" dirty="0"/>
          </a:p>
        </p:txBody>
      </p:sp>
    </p:spTree>
    <p:extLst>
      <p:ext uri="{BB962C8B-B14F-4D97-AF65-F5344CB8AC3E}">
        <p14:creationId xmlns:p14="http://schemas.microsoft.com/office/powerpoint/2010/main" val="3578818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stretch>
            <a:fillRect/>
          </a:stretch>
        </p:blipFill>
        <p:spPr>
          <a:xfrm>
            <a:off x="850857" y="2357491"/>
            <a:ext cx="6025464" cy="3868128"/>
          </a:xfrm>
          <a:prstGeom prst="rect">
            <a:avLst/>
          </a:prstGeom>
        </p:spPr>
      </p:pic>
      <p:sp>
        <p:nvSpPr>
          <p:cNvPr id="2" name="タイトル 1"/>
          <p:cNvSpPr>
            <a:spLocks noGrp="1"/>
          </p:cNvSpPr>
          <p:nvPr>
            <p:ph type="title"/>
          </p:nvPr>
        </p:nvSpPr>
        <p:spPr/>
        <p:txBody>
          <a:bodyPr/>
          <a:lstStyle/>
          <a:p>
            <a:r>
              <a:rPr altLang="ja-JP"/>
              <a:t>1.1</a:t>
            </a:r>
            <a:r>
              <a:rPr altLang="en-US"/>
              <a:t> About this document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a:buFont typeface="Wingdings" panose="05000000000000000000" pitchFamily="2" charset="2"/>
              <a:buChar char="l"/>
              <a:defRPr altLang="en-US"/>
            </a:pPr>
            <a:r>
              <a:rPr dirty="0"/>
              <a:t>This document aims to explain the Collect and Contrast function. </a:t>
            </a:r>
            <a:endParaRPr lang="en-US" altLang="ja-JP" dirty="0"/>
          </a:p>
          <a:p>
            <a:pPr>
              <a:buFont typeface="Wingdings" panose="05000000000000000000" pitchFamily="2" charset="2"/>
              <a:buChar char="l"/>
            </a:pPr>
            <a:r>
              <a:rPr altLang="en-US" dirty="0"/>
              <a:t>In </a:t>
            </a:r>
            <a:r>
              <a:rPr altLang="en-US" dirty="0" smtClean="0"/>
              <a:t>th</a:t>
            </a:r>
            <a:r>
              <a:rPr lang="en-US" altLang="en-US" dirty="0" smtClean="0"/>
              <a:t>e</a:t>
            </a:r>
            <a:r>
              <a:rPr altLang="en-US" dirty="0" smtClean="0"/>
              <a:t> </a:t>
            </a:r>
            <a:r>
              <a:rPr altLang="en-US" dirty="0"/>
              <a:t>"Practice document", we will use the</a:t>
            </a:r>
            <a:r>
              <a:rPr altLang="ja-JP" dirty="0"/>
              <a:t> ITA</a:t>
            </a:r>
            <a:r>
              <a:rPr altLang="en-US" dirty="0"/>
              <a:t> Screen to give the user a more hands-on experience, so we recommend reading both of the documents. </a:t>
            </a:r>
            <a:endParaRPr lang="en-US" altLang="ja-JP" sz="2000" dirty="0" smtClean="0"/>
          </a:p>
        </p:txBody>
      </p:sp>
      <p:sp>
        <p:nvSpPr>
          <p:cNvPr id="4" name="正方形/長方形 3"/>
          <p:cNvSpPr/>
          <p:nvPr/>
        </p:nvSpPr>
        <p:spPr bwMode="auto">
          <a:xfrm>
            <a:off x="4551766" y="4138050"/>
            <a:ext cx="812344" cy="93613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 name="正方形/長方形 5"/>
          <p:cNvSpPr/>
          <p:nvPr/>
        </p:nvSpPr>
        <p:spPr bwMode="auto">
          <a:xfrm>
            <a:off x="6032520" y="4138027"/>
            <a:ext cx="812344" cy="936130"/>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7" name="角丸四角形吹き出し 6"/>
          <p:cNvSpPr/>
          <p:nvPr/>
        </p:nvSpPr>
        <p:spPr bwMode="auto">
          <a:xfrm flipH="1">
            <a:off x="5364110" y="5266732"/>
            <a:ext cx="3384470" cy="1060397"/>
          </a:xfrm>
          <a:prstGeom prst="wedgeRoundRectCallout">
            <a:avLst>
              <a:gd name="adj1" fmla="val 12193"/>
              <a:gd name="adj2" fmla="val -68836"/>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a:xfrm>
            <a:off x="5439179" y="5314359"/>
            <a:ext cx="3524334" cy="830997"/>
          </a:xfrm>
          <a:prstGeom prst="rect">
            <a:avLst/>
          </a:prstGeom>
        </p:spPr>
        <p:txBody>
          <a:bodyPr wrap="square">
            <a:spAutoFit/>
          </a:bodyPr>
          <a:lstStyle/>
          <a:p>
            <a:pPr>
              <a:defRPr altLang="en-US" sz="1600">
                <a:solidFill>
                  <a:srgbClr val="FF0000"/>
                </a:solidFill>
              </a:defRPr>
            </a:pPr>
            <a:r>
              <a:rPr dirty="0"/>
              <a:t>Collect function menus</a:t>
            </a:r>
            <a:endParaRPr lang="en-US" altLang="ja-JP" sz="1600" dirty="0" smtClean="0">
              <a:solidFill>
                <a:srgbClr val="FF0000"/>
              </a:solidFill>
            </a:endParaRPr>
          </a:p>
          <a:p>
            <a:pPr marL="285750" indent="-285750">
              <a:buFont typeface="Wingdings" panose="05000000000000000000" pitchFamily="2" charset="2"/>
              <a:buChar char="l"/>
              <a:defRPr altLang="en-US" sz="1600">
                <a:solidFill>
                  <a:srgbClr val="FF0000"/>
                </a:solidFill>
              </a:defRPr>
            </a:pPr>
            <a:r>
              <a:rPr dirty="0"/>
              <a:t>Collection interface information</a:t>
            </a:r>
            <a:endParaRPr lang="en-US" altLang="ja-JP" sz="1600" dirty="0" smtClean="0">
              <a:solidFill>
                <a:srgbClr val="FF0000"/>
              </a:solidFill>
            </a:endParaRPr>
          </a:p>
          <a:p>
            <a:pPr marL="285750" indent="-285750">
              <a:buFont typeface="Wingdings" panose="05000000000000000000" pitchFamily="2" charset="2"/>
              <a:buChar char="l"/>
              <a:defRPr altLang="en-US" sz="1600">
                <a:solidFill>
                  <a:srgbClr val="FF0000"/>
                </a:solidFill>
              </a:defRPr>
            </a:pPr>
            <a:r>
              <a:rPr dirty="0"/>
              <a:t>Collected item value list</a:t>
            </a:r>
            <a:endParaRPr lang="ja-JP" altLang="en-US" sz="1600" dirty="0">
              <a:solidFill>
                <a:srgbClr val="FF0000"/>
              </a:solidFill>
            </a:endParaRPr>
          </a:p>
        </p:txBody>
      </p:sp>
    </p:spTree>
    <p:extLst>
      <p:ext uri="{BB962C8B-B14F-4D97-AF65-F5344CB8AC3E}">
        <p14:creationId xmlns:p14="http://schemas.microsoft.com/office/powerpoint/2010/main" val="1102264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altLang="ja-JP"/>
              <a:t>2.</a:t>
            </a:r>
            <a:r>
              <a:rPr altLang="en-US"/>
              <a:t>　Collect function</a:t>
            </a:r>
            <a:endParaRPr lang="ja-JP" altLang="en-US" dirty="0"/>
          </a:p>
        </p:txBody>
      </p:sp>
    </p:spTree>
    <p:extLst>
      <p:ext uri="{BB962C8B-B14F-4D97-AF65-F5344CB8AC3E}">
        <p14:creationId xmlns:p14="http://schemas.microsoft.com/office/powerpoint/2010/main" val="978368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2.1</a:t>
            </a:r>
            <a:r>
              <a:rPr altLang="en-US"/>
              <a:t> What is the Collect function</a:t>
            </a:r>
            <a:r>
              <a:rPr altLang="ja-JP"/>
              <a:t>?</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en-US" dirty="0"/>
              <a:t>The </a:t>
            </a:r>
            <a:r>
              <a:rPr lang="en-US" altLang="en-US" dirty="0" smtClean="0"/>
              <a:t>C</a:t>
            </a:r>
            <a:r>
              <a:rPr altLang="en-US" dirty="0" smtClean="0"/>
              <a:t>ollect </a:t>
            </a:r>
            <a:r>
              <a:rPr altLang="en-US" dirty="0"/>
              <a:t>function gathers execution result files, aka inventory (source files output as</a:t>
            </a:r>
            <a:r>
              <a:rPr altLang="ja-JP" dirty="0"/>
              <a:t> YAML</a:t>
            </a:r>
            <a:r>
              <a:rPr altLang="en-US" dirty="0"/>
              <a:t> files) , from the system and automatically registers the value to the</a:t>
            </a:r>
            <a:r>
              <a:rPr altLang="ja-JP" dirty="0"/>
              <a:t> ITA</a:t>
            </a:r>
            <a:r>
              <a:rPr altLang="en-US" dirty="0"/>
              <a:t> Parameter sheets. </a:t>
            </a:r>
            <a:endParaRPr lang="en-US" altLang="ja-JP" sz="600" dirty="0" smtClean="0"/>
          </a:p>
        </p:txBody>
      </p:sp>
      <p:sp>
        <p:nvSpPr>
          <p:cNvPr id="38" name="正方形/長方形 37"/>
          <p:cNvSpPr/>
          <p:nvPr/>
        </p:nvSpPr>
        <p:spPr>
          <a:xfrm>
            <a:off x="251399" y="2420860"/>
            <a:ext cx="7295613" cy="3803469"/>
          </a:xfrm>
          <a:prstGeom prst="rect">
            <a:avLst/>
          </a:prstGeom>
          <a:solidFill>
            <a:schemeClr val="bg1"/>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solidFill>
                  <a:srgbClr val="002060"/>
                </a:solidFill>
                <a:latin typeface="游ゴシック" panose="020B0400000000000000" pitchFamily="50" charset="-128"/>
                <a:ea typeface="游ゴシック" panose="020B0400000000000000" pitchFamily="50" charset="-128"/>
              </a:defRPr>
            </a:pPr>
            <a:r>
              <a:t>RHEL 7or8</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endParaRPr>
          </a:p>
        </p:txBody>
      </p:sp>
      <p:sp>
        <p:nvSpPr>
          <p:cNvPr id="25" name="正方形/長方形 24"/>
          <p:cNvSpPr/>
          <p:nvPr/>
        </p:nvSpPr>
        <p:spPr>
          <a:xfrm>
            <a:off x="7876381" y="2420860"/>
            <a:ext cx="992596" cy="3803469"/>
          </a:xfrm>
          <a:prstGeom prst="rect">
            <a:avLst/>
          </a:prstGeom>
          <a:solidFill>
            <a:schemeClr val="bg1"/>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en-US"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System</a:t>
            </a:r>
          </a:p>
        </p:txBody>
      </p:sp>
      <p:sp>
        <p:nvSpPr>
          <p:cNvPr id="24" name="正方形/長方形 23"/>
          <p:cNvSpPr/>
          <p:nvPr/>
        </p:nvSpPr>
        <p:spPr>
          <a:xfrm>
            <a:off x="6630971" y="2695842"/>
            <a:ext cx="769476" cy="3384467"/>
          </a:xfrm>
          <a:prstGeom prst="rect">
            <a:avLst/>
          </a:prstGeom>
          <a:solidFill>
            <a:schemeClr val="bg1"/>
          </a:solidFill>
          <a:ln w="19050" cap="flat" cmpd="sng" algn="ctr">
            <a:solidFill>
              <a:srgbClr val="002060"/>
            </a:solidFill>
            <a:prstDash val="sysDash"/>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Ansible</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26" name="正方形/長方形 25"/>
          <p:cNvSpPr/>
          <p:nvPr/>
        </p:nvSpPr>
        <p:spPr>
          <a:xfrm>
            <a:off x="397964" y="2695839"/>
            <a:ext cx="6041563" cy="3384470"/>
          </a:xfrm>
          <a:prstGeom prst="rect">
            <a:avLst/>
          </a:prstGeom>
          <a:solidFill>
            <a:srgbClr val="E1EE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pic>
        <p:nvPicPr>
          <p:cNvPr id="43" name="図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30" y="2767849"/>
            <a:ext cx="851605" cy="319726"/>
          </a:xfrm>
          <a:prstGeom prst="rect">
            <a:avLst/>
          </a:prstGeom>
        </p:spPr>
      </p:pic>
      <p:sp>
        <p:nvSpPr>
          <p:cNvPr id="101" name="フローチャート: 磁気ディスク 100"/>
          <p:cNvSpPr/>
          <p:nvPr/>
        </p:nvSpPr>
        <p:spPr>
          <a:xfrm>
            <a:off x="504748" y="4318098"/>
            <a:ext cx="4223455" cy="1640187"/>
          </a:xfrm>
          <a:prstGeom prst="flowChartMagneticDisk">
            <a:avLst/>
          </a:prstGeom>
          <a:solidFill>
            <a:srgbClr val="44546A">
              <a:lumMod val="20000"/>
              <a:lumOff val="80000"/>
            </a:srgbClr>
          </a:solidFill>
          <a:ln w="19050" cap="flat" cmpd="sng" algn="ctr">
            <a:solidFill>
              <a:srgbClr val="002060"/>
            </a:solid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9" name="U ターン矢印 98"/>
          <p:cNvSpPr/>
          <p:nvPr/>
        </p:nvSpPr>
        <p:spPr>
          <a:xfrm rot="5400000">
            <a:off x="5190746" y="2248642"/>
            <a:ext cx="1844979" cy="4262545"/>
          </a:xfrm>
          <a:prstGeom prst="uturnArrow">
            <a:avLst>
              <a:gd name="adj1" fmla="val 7503"/>
              <a:gd name="adj2" fmla="val 10090"/>
              <a:gd name="adj3" fmla="val 12427"/>
              <a:gd name="adj4" fmla="val 48150"/>
              <a:gd name="adj5" fmla="val 100000"/>
            </a:avLst>
          </a:prstGeom>
          <a:solidFill>
            <a:srgbClr val="FF000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black"/>
              </a:solidFill>
              <a:effectLst/>
              <a:uLnTx/>
              <a:uFillTx/>
              <a:latin typeface="Calibri" panose="020F0502020204030204"/>
              <a:ea typeface="游ゴシック" panose="020B0400000000000000" pitchFamily="50" charset="-128"/>
              <a:cs typeface="+mn-cs"/>
            </a:endParaRPr>
          </a:p>
        </p:txBody>
      </p:sp>
      <p:sp>
        <p:nvSpPr>
          <p:cNvPr id="100" name="正方形/長方形 99"/>
          <p:cNvSpPr/>
          <p:nvPr/>
        </p:nvSpPr>
        <p:spPr>
          <a:xfrm>
            <a:off x="3061714" y="2801544"/>
            <a:ext cx="3146040" cy="1410849"/>
          </a:xfrm>
          <a:prstGeom prst="rect">
            <a:avLst/>
          </a:prstGeom>
          <a:solidFill>
            <a:sysClr val="window" lastClr="FFFFFF"/>
          </a:solidFill>
          <a:ln w="19050" cap="flat" cmpd="sng" algn="ctr">
            <a:solidFill>
              <a:srgbClr val="002060"/>
            </a:solidFill>
            <a:prstDash val="solid"/>
            <a:miter lim="800000"/>
          </a:ln>
          <a:effectLst/>
        </p:spPr>
        <p:txBody>
          <a:bodyPr anchor="t"/>
          <a:lstStyle/>
          <a:p>
            <a:pPr marL="0" marR="0" lvl="0" indent="0" defTabSz="457200" eaLnBrk="1" fontAlgn="auto" latinLnBrk="0" hangingPunct="1">
              <a:lnSpc>
                <a:spcPct val="100000"/>
              </a:lnSpc>
              <a:spcBef>
                <a:spcPts val="0"/>
              </a:spcBef>
              <a:spcAft>
                <a:spcPts val="0"/>
              </a:spcAft>
              <a:buClrTx/>
              <a:buSzTx/>
              <a:buFontTx/>
              <a:buNone/>
              <a:tabLst/>
              <a:defRPr altLang="ja-JP" sz="1200" b="1">
                <a:ln>
                  <a:noFill/>
                </a:ln>
                <a:solidFill>
                  <a:srgbClr val="002060"/>
                </a:solidFill>
                <a:effectLst/>
                <a:uLnTx/>
                <a:uFillTx/>
                <a:latin typeface="游ゴシック" panose="020B0400000000000000" pitchFamily="50" charset="-128"/>
                <a:ea typeface="游ゴシック" panose="020B0400000000000000" pitchFamily="50" charset="-128"/>
                <a:cs typeface="+mn-cs"/>
              </a:defRPr>
            </a:pPr>
            <a:r>
              <a:t>Ansible-driver</a:t>
            </a:r>
            <a:endParaRPr kumimoji="0" lang="ja-JP" altLang="en-US" sz="1200" b="1" i="0" u="none" strike="noStrike" kern="0" cap="none" spc="0" normalizeH="0" baseline="0" noProof="0" dirty="0" smtClean="0">
              <a:ln>
                <a:noFill/>
              </a:ln>
              <a:solidFill>
                <a:srgbClr val="002060"/>
              </a:solidFill>
              <a:effectLst/>
              <a:uLnTx/>
              <a:uFillTx/>
              <a:latin typeface="游ゴシック" panose="020B0400000000000000" pitchFamily="50" charset="-128"/>
              <a:ea typeface="游ゴシック" panose="020B0400000000000000" pitchFamily="50" charset="-128"/>
              <a:cs typeface="+mn-cs"/>
            </a:endParaRPr>
          </a:p>
        </p:txBody>
      </p:sp>
      <p:sp>
        <p:nvSpPr>
          <p:cNvPr id="104" name="正方形/長方形 103"/>
          <p:cNvSpPr/>
          <p:nvPr/>
        </p:nvSpPr>
        <p:spPr>
          <a:xfrm>
            <a:off x="1084351" y="3343929"/>
            <a:ext cx="1288800" cy="281404"/>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en-US"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Device list</a:t>
            </a:r>
          </a:p>
        </p:txBody>
      </p:sp>
      <p:sp>
        <p:nvSpPr>
          <p:cNvPr id="105" name="正方形/長方形 104"/>
          <p:cNvSpPr/>
          <p:nvPr/>
        </p:nvSpPr>
        <p:spPr>
          <a:xfrm>
            <a:off x="1084393" y="3690470"/>
            <a:ext cx="1288716" cy="281404"/>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en-US"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Operation</a:t>
            </a:r>
          </a:p>
        </p:txBody>
      </p:sp>
      <p:graphicFrame>
        <p:nvGraphicFramePr>
          <p:cNvPr id="106" name="表 105"/>
          <p:cNvGraphicFramePr>
            <a:graphicFrameLocks noGrp="1"/>
          </p:cNvGraphicFramePr>
          <p:nvPr>
            <p:extLst>
              <p:ext uri="{D42A27DB-BD31-4B8C-83A1-F6EECF244321}">
                <p14:modId xmlns:p14="http://schemas.microsoft.com/office/powerpoint/2010/main" val="3593800659"/>
              </p:ext>
            </p:extLst>
          </p:nvPr>
        </p:nvGraphicFramePr>
        <p:xfrm>
          <a:off x="735024" y="4587282"/>
          <a:ext cx="3213207" cy="1349600"/>
        </p:xfrm>
        <a:graphic>
          <a:graphicData uri="http://schemas.openxmlformats.org/drawingml/2006/table">
            <a:tbl>
              <a:tblPr firstRow="1" bandRow="1"/>
              <a:tblGrid>
                <a:gridCol w="777775">
                  <a:extLst>
                    <a:ext uri="{9D8B030D-6E8A-4147-A177-3AD203B41FA5}">
                      <a16:colId xmlns:a16="http://schemas.microsoft.com/office/drawing/2014/main" val="417296079"/>
                    </a:ext>
                  </a:extLst>
                </a:gridCol>
                <a:gridCol w="754571">
                  <a:extLst>
                    <a:ext uri="{9D8B030D-6E8A-4147-A177-3AD203B41FA5}">
                      <a16:colId xmlns:a16="http://schemas.microsoft.com/office/drawing/2014/main" val="2999830607"/>
                    </a:ext>
                  </a:extLst>
                </a:gridCol>
                <a:gridCol w="560287">
                  <a:extLst>
                    <a:ext uri="{9D8B030D-6E8A-4147-A177-3AD203B41FA5}">
                      <a16:colId xmlns:a16="http://schemas.microsoft.com/office/drawing/2014/main" val="1336170667"/>
                    </a:ext>
                  </a:extLst>
                </a:gridCol>
                <a:gridCol w="560287">
                  <a:extLst>
                    <a:ext uri="{9D8B030D-6E8A-4147-A177-3AD203B41FA5}">
                      <a16:colId xmlns:a16="http://schemas.microsoft.com/office/drawing/2014/main" val="2403226912"/>
                    </a:ext>
                  </a:extLst>
                </a:gridCol>
                <a:gridCol w="560287">
                  <a:extLst>
                    <a:ext uri="{9D8B030D-6E8A-4147-A177-3AD203B41FA5}">
                      <a16:colId xmlns:a16="http://schemas.microsoft.com/office/drawing/2014/main" val="182218515"/>
                    </a:ext>
                  </a:extLst>
                </a:gridCol>
              </a:tblGrid>
              <a:tr h="187967">
                <a:tc gridSpan="5">
                  <a:txBody>
                    <a:bodyPr/>
                    <a:lstStyle>
                      <a:lvl1pPr marL="0" algn="l" defTabSz="914400" rtl="0" eaLnBrk="1" latinLnBrk="0" hangingPunct="1">
                        <a:defRPr kumimoji="1" sz="1800" b="1" kern="1200">
                          <a:solidFill>
                            <a:schemeClr val="lt1"/>
                          </a:solidFill>
                          <a:latin typeface="Calibri" panose="020F0502020204030204"/>
                        </a:defRPr>
                      </a:lvl1pPr>
                      <a:lvl2pPr marL="457200" algn="l" defTabSz="914400" rtl="0" eaLnBrk="1" latinLnBrk="0" hangingPunct="1">
                        <a:defRPr kumimoji="1" sz="1800" b="1" kern="1200">
                          <a:solidFill>
                            <a:schemeClr val="lt1"/>
                          </a:solidFill>
                          <a:latin typeface="Calibri" panose="020F0502020204030204"/>
                        </a:defRPr>
                      </a:lvl2pPr>
                      <a:lvl3pPr marL="914400" algn="l" defTabSz="914400" rtl="0" eaLnBrk="1" latinLnBrk="0" hangingPunct="1">
                        <a:defRPr kumimoji="1" sz="1800" b="1" kern="1200">
                          <a:solidFill>
                            <a:schemeClr val="lt1"/>
                          </a:solidFill>
                          <a:latin typeface="Calibri" panose="020F0502020204030204"/>
                        </a:defRPr>
                      </a:lvl3pPr>
                      <a:lvl4pPr marL="1371600" algn="l" defTabSz="914400" rtl="0" eaLnBrk="1" latinLnBrk="0" hangingPunct="1">
                        <a:defRPr kumimoji="1" sz="1800" b="1" kern="1200">
                          <a:solidFill>
                            <a:schemeClr val="lt1"/>
                          </a:solidFill>
                          <a:latin typeface="Calibri" panose="020F0502020204030204"/>
                        </a:defRPr>
                      </a:lvl4pPr>
                      <a:lvl5pPr marL="1828800" algn="l" defTabSz="914400" rtl="0" eaLnBrk="1" latinLnBrk="0" hangingPunct="1">
                        <a:defRPr kumimoji="1" sz="1800" b="1" kern="1200">
                          <a:solidFill>
                            <a:schemeClr val="lt1"/>
                          </a:solidFill>
                          <a:latin typeface="Calibri" panose="020F0502020204030204"/>
                        </a:defRPr>
                      </a:lvl5pPr>
                      <a:lvl6pPr marL="2286000" algn="l" defTabSz="914400" rtl="0" eaLnBrk="1" latinLnBrk="0" hangingPunct="1">
                        <a:defRPr kumimoji="1" sz="1800" b="1" kern="1200">
                          <a:solidFill>
                            <a:schemeClr val="lt1"/>
                          </a:solidFill>
                          <a:latin typeface="Calibri" panose="020F0502020204030204"/>
                        </a:defRPr>
                      </a:lvl6pPr>
                      <a:lvl7pPr marL="2743200" algn="l" defTabSz="914400" rtl="0" eaLnBrk="1" latinLnBrk="0" hangingPunct="1">
                        <a:defRPr kumimoji="1" sz="1800" b="1" kern="1200">
                          <a:solidFill>
                            <a:schemeClr val="lt1"/>
                          </a:solidFill>
                          <a:latin typeface="Calibri" panose="020F0502020204030204"/>
                        </a:defRPr>
                      </a:lvl7pPr>
                      <a:lvl8pPr marL="3200400" algn="l" defTabSz="914400" rtl="0" eaLnBrk="1" latinLnBrk="0" hangingPunct="1">
                        <a:defRPr kumimoji="1" sz="1800" b="1" kern="1200">
                          <a:solidFill>
                            <a:schemeClr val="lt1"/>
                          </a:solidFill>
                          <a:latin typeface="Calibri" panose="020F0502020204030204"/>
                        </a:defRPr>
                      </a:lvl8pPr>
                      <a:lvl9pPr marL="3657600" algn="l" defTabSz="914400" rtl="0" eaLnBrk="1" latinLnBrk="0" hangingPunct="1">
                        <a:defRPr kumimoji="1" sz="1800" b="1" kern="1200">
                          <a:solidFill>
                            <a:schemeClr val="lt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Parameter sheet</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rgbClr val="002060"/>
                      </a:solidFill>
                      <a:prstDash val="solid"/>
                      <a:round/>
                      <a:headEnd type="none" w="med" len="med"/>
                      <a:tailEnd type="none" w="med" len="med"/>
                    </a:lnB>
                    <a:solidFill>
                      <a:srgbClr val="002060"/>
                    </a:solidFill>
                  </a:tcPr>
                </a:tc>
                <a:tc hMerge="1">
                  <a:txBody>
                    <a:bodyPr/>
                    <a:lstStyle/>
                    <a:p>
                      <a:pPr algn="ctr"/>
                      <a:endParaRPr kumimoji="1" lang="ja-JP" altLang="en-US" sz="1400" b="1" dirty="0">
                        <a:solidFill>
                          <a:schemeClr val="bg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61808490"/>
                  </a:ext>
                </a:extLst>
              </a:tr>
              <a:tr h="146197">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Host name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rgbClr val="00206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rowSpan="2">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rPr sz="1000" dirty="0"/>
                        <a:t>Operation</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gridSpan="3">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Parameter</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hMerge="1">
                  <a:txBody>
                    <a:bodyPr/>
                    <a:lstStyle/>
                    <a:p>
                      <a:endParaRPr kumimoji="1" lang="ja-JP" altLang="en-US" sz="1400" dirty="0"/>
                    </a:p>
                  </a:txBody>
                  <a:tcPr/>
                </a:tc>
                <a:tc hMerge="1">
                  <a:txBody>
                    <a:bodyPr/>
                    <a:lstStyle/>
                    <a:p>
                      <a:endParaRPr kumimoji="1" lang="ja-JP" altLang="en-US" sz="1400" dirty="0"/>
                    </a:p>
                  </a:txBody>
                  <a:tcPr/>
                </a:tc>
                <a:extLst>
                  <a:ext uri="{0D108BD9-81ED-4DB2-BD59-A6C34878D82A}">
                    <a16:rowId xmlns:a16="http://schemas.microsoft.com/office/drawing/2014/main" val="53632247"/>
                  </a:ext>
                </a:extLst>
              </a:tr>
              <a:tr h="146197">
                <a:tc vMerge="1">
                  <a:txBody>
                    <a:bodyPr/>
                    <a:lstStyle/>
                    <a:p>
                      <a:pPr algn="ctr"/>
                      <a:endParaRPr kumimoji="1" lang="ja-JP" altLang="en-US" sz="1400" dirty="0"/>
                    </a:p>
                  </a:txBody>
                  <a:tcPr/>
                </a:tc>
                <a:tc vMerge="1">
                  <a:txBody>
                    <a:bodyPr/>
                    <a:lstStyle/>
                    <a:p>
                      <a:pPr algn="ctr"/>
                      <a:endParaRPr kumimoji="1" lang="ja-JP" altLang="en-US" sz="1400" dirty="0"/>
                    </a:p>
                  </a:txBody>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1</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2</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sz="1200" b="1">
                          <a:solidFill>
                            <a:schemeClr val="bg1"/>
                          </a:solidFill>
                          <a:latin typeface="游ゴシック" panose="020B0400000000000000" pitchFamily="50" charset="-128"/>
                          <a:ea typeface="游ゴシック" panose="020B0400000000000000" pitchFamily="50" charset="-128"/>
                        </a:defRPr>
                      </a:pPr>
                      <a:r>
                        <a:rPr altLang="ja-JP"/>
                        <a:t>Item 3</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a:txBody>
                  <a:tcPr marL="62656" marR="62656" marT="31328" marB="31328"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704012225"/>
                  </a:ext>
                </a:extLst>
              </a:tr>
              <a:tr h="146197">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kumimoji="1" sz="1800" kern="1200">
                          <a:solidFill>
                            <a:schemeClr val="dk1"/>
                          </a:solidFill>
                          <a:latin typeface="Calibri" panose="020F0502020204030204"/>
                        </a:defRPr>
                      </a:lvl1pPr>
                      <a:lvl2pPr marL="457200" algn="l" defTabSz="914400" rtl="0" eaLnBrk="1" latinLnBrk="0" hangingPunct="1">
                        <a:defRPr kumimoji="1" sz="1800" kern="1200">
                          <a:solidFill>
                            <a:schemeClr val="dk1"/>
                          </a:solidFill>
                          <a:latin typeface="Calibri" panose="020F0502020204030204"/>
                        </a:defRPr>
                      </a:lvl2pPr>
                      <a:lvl3pPr marL="914400" algn="l" defTabSz="914400" rtl="0" eaLnBrk="1" latinLnBrk="0" hangingPunct="1">
                        <a:defRPr kumimoji="1" sz="1800" kern="1200">
                          <a:solidFill>
                            <a:schemeClr val="dk1"/>
                          </a:solidFill>
                          <a:latin typeface="Calibri" panose="020F0502020204030204"/>
                        </a:defRPr>
                      </a:lvl3pPr>
                      <a:lvl4pPr marL="1371600" algn="l" defTabSz="914400" rtl="0" eaLnBrk="1" latinLnBrk="0" hangingPunct="1">
                        <a:defRPr kumimoji="1" sz="1800" kern="1200">
                          <a:solidFill>
                            <a:schemeClr val="dk1"/>
                          </a:solidFill>
                          <a:latin typeface="Calibri" panose="020F0502020204030204"/>
                        </a:defRPr>
                      </a:lvl4pPr>
                      <a:lvl5pPr marL="1828800" algn="l" defTabSz="914400" rtl="0" eaLnBrk="1" latinLnBrk="0" hangingPunct="1">
                        <a:defRPr kumimoji="1" sz="1800" kern="1200">
                          <a:solidFill>
                            <a:schemeClr val="dk1"/>
                          </a:solidFill>
                          <a:latin typeface="Calibri" panose="020F0502020204030204"/>
                        </a:defRPr>
                      </a:lvl5pPr>
                      <a:lvl6pPr marL="2286000" algn="l" defTabSz="914400" rtl="0" eaLnBrk="1" latinLnBrk="0" hangingPunct="1">
                        <a:defRPr kumimoji="1" sz="1800" kern="1200">
                          <a:solidFill>
                            <a:schemeClr val="dk1"/>
                          </a:solidFill>
                          <a:latin typeface="Calibri" panose="020F0502020204030204"/>
                        </a:defRPr>
                      </a:lvl6pPr>
                      <a:lvl7pPr marL="2743200" algn="l" defTabSz="914400" rtl="0" eaLnBrk="1" latinLnBrk="0" hangingPunct="1">
                        <a:defRPr kumimoji="1" sz="1800" kern="1200">
                          <a:solidFill>
                            <a:schemeClr val="dk1"/>
                          </a:solidFill>
                          <a:latin typeface="Calibri" panose="020F0502020204030204"/>
                        </a:defRPr>
                      </a:lvl7pPr>
                      <a:lvl8pPr marL="3200400" algn="l" defTabSz="914400" rtl="0" eaLnBrk="1" latinLnBrk="0" hangingPunct="1">
                        <a:defRPr kumimoji="1" sz="1800" kern="1200">
                          <a:solidFill>
                            <a:schemeClr val="dk1"/>
                          </a:solidFill>
                          <a:latin typeface="Calibri" panose="020F0502020204030204"/>
                        </a:defRPr>
                      </a:lvl8pPr>
                      <a:lvl9pPr marL="3657600" algn="l" defTabSz="914400" rtl="0" eaLnBrk="1" latinLnBrk="0" hangingPunct="1">
                        <a:defRPr kumimoji="1" sz="1800" kern="1200">
                          <a:solidFill>
                            <a:schemeClr val="dk1"/>
                          </a:solidFill>
                          <a:latin typeface="Calibri" panose="020F0502020204030204"/>
                        </a:defRPr>
                      </a:lvl9p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59330187"/>
                  </a:ext>
                </a:extLst>
              </a:tr>
              <a:tr h="1461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kumimoji="1" altLang="en-US" sz="1000"/>
                      </a:pPr>
                      <a:r>
                        <a:t>●●●</a:t>
                      </a:r>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a:defRPr kumimoji="1" altLang="en-US" sz="1000"/>
                      </a:pPr>
                      <a:r>
                        <a:rPr dirty="0"/>
                        <a:t>●●●</a:t>
                      </a:r>
                      <a:endParaRPr kumimoji="1" lang="ja-JP" altLang="en-US" sz="1000" dirty="0"/>
                    </a:p>
                  </a:txBody>
                  <a:tcPr marL="62656" marR="62656" marT="31328" marB="31328">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834046322"/>
                  </a:ext>
                </a:extLst>
              </a:tr>
            </a:tbl>
          </a:graphicData>
        </a:graphic>
      </p:graphicFrame>
      <p:sp>
        <p:nvSpPr>
          <p:cNvPr id="107" name="正方形/長方形 106"/>
          <p:cNvSpPr/>
          <p:nvPr/>
        </p:nvSpPr>
        <p:spPr>
          <a:xfrm>
            <a:off x="3206105" y="3448229"/>
            <a:ext cx="1288800" cy="280800"/>
          </a:xfrm>
          <a:prstGeom prst="rect">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Movement</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grpSp>
        <p:nvGrpSpPr>
          <p:cNvPr id="1027" name="グループ化 1026"/>
          <p:cNvGrpSpPr/>
          <p:nvPr/>
        </p:nvGrpSpPr>
        <p:grpSpPr>
          <a:xfrm>
            <a:off x="4693123" y="2954297"/>
            <a:ext cx="996127" cy="1130256"/>
            <a:chOff x="4202082" y="3107953"/>
            <a:chExt cx="996127" cy="1130256"/>
          </a:xfrm>
        </p:grpSpPr>
        <p:sp>
          <p:nvSpPr>
            <p:cNvPr id="108" name="波線 107"/>
            <p:cNvSpPr/>
            <p:nvPr/>
          </p:nvSpPr>
          <p:spPr>
            <a:xfrm rot="16200000">
              <a:off x="4135018" y="317501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Playbook</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09" name="正方形/長方形 108"/>
            <p:cNvSpPr/>
            <p:nvPr/>
          </p:nvSpPr>
          <p:spPr>
            <a:xfrm>
              <a:off x="4322003" y="3578722"/>
              <a:ext cx="822701"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1</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0" name="正方形/長方形 109"/>
            <p:cNvSpPr/>
            <p:nvPr/>
          </p:nvSpPr>
          <p:spPr>
            <a:xfrm>
              <a:off x="4210517" y="3888912"/>
              <a:ext cx="827809"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2</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1028" name="グループ化 1027"/>
          <p:cNvGrpSpPr/>
          <p:nvPr/>
        </p:nvGrpSpPr>
        <p:grpSpPr>
          <a:xfrm>
            <a:off x="5697686" y="3082195"/>
            <a:ext cx="991286" cy="933874"/>
            <a:chOff x="5708533" y="3210523"/>
            <a:chExt cx="815160" cy="754308"/>
          </a:xfrm>
        </p:grpSpPr>
        <p:sp>
          <p:nvSpPr>
            <p:cNvPr id="116" name="星 7 115"/>
            <p:cNvSpPr/>
            <p:nvPr/>
          </p:nvSpPr>
          <p:spPr>
            <a:xfrm>
              <a:off x="5739966" y="3210523"/>
              <a:ext cx="754308" cy="754308"/>
            </a:xfrm>
            <a:prstGeom prst="star7">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テキスト ボックス 46"/>
            <p:cNvSpPr txBox="1"/>
            <p:nvPr/>
          </p:nvSpPr>
          <p:spPr>
            <a:xfrm>
              <a:off x="5708533" y="3474910"/>
              <a:ext cx="815160" cy="276999"/>
            </a:xfrm>
            <a:prstGeom prst="rect">
              <a:avLst/>
            </a:prstGeom>
            <a:noFill/>
          </p:spPr>
          <p:txBody>
            <a:bodyPr wrap="square">
              <a:spAutoFit/>
            </a:body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rPr dirty="0" smtClean="0"/>
                <a:t>Execute</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p:txBody>
        </p:sp>
      </p:grpSp>
      <p:grpSp>
        <p:nvGrpSpPr>
          <p:cNvPr id="1025" name="グループ化 1024"/>
          <p:cNvGrpSpPr/>
          <p:nvPr/>
        </p:nvGrpSpPr>
        <p:grpSpPr>
          <a:xfrm>
            <a:off x="4358361" y="4802370"/>
            <a:ext cx="754308" cy="754308"/>
            <a:chOff x="4114085" y="4784554"/>
            <a:chExt cx="754308" cy="754308"/>
          </a:xfrm>
        </p:grpSpPr>
        <p:sp>
          <p:nvSpPr>
            <p:cNvPr id="145" name="星 7 144"/>
            <p:cNvSpPr/>
            <p:nvPr/>
          </p:nvSpPr>
          <p:spPr>
            <a:xfrm>
              <a:off x="4114085" y="4784554"/>
              <a:ext cx="754308" cy="754308"/>
            </a:xfrm>
            <a:prstGeom prst="star7">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6" name="テキスト ボックス 145"/>
            <p:cNvSpPr txBox="1"/>
            <p:nvPr/>
          </p:nvSpPr>
          <p:spPr>
            <a:xfrm>
              <a:off x="4186924" y="4940373"/>
              <a:ext cx="617487" cy="461665"/>
            </a:xfrm>
            <a:prstGeom prst="rect">
              <a:avLst/>
            </a:prstGeom>
            <a:noFill/>
          </p:spPr>
          <p:txBody>
            <a:bodyPr wrap="square">
              <a:spAutoFit/>
            </a:bodyPr>
            <a:lstStyle/>
            <a:p>
              <a:pPr algn="ctr">
                <a:defRPr kumimoji="1" altLang="ja-JP" sz="1200" b="1">
                  <a:solidFill>
                    <a:schemeClr val="bg1"/>
                  </a:solidFill>
                  <a:latin typeface="游ゴシック" panose="020B0400000000000000" pitchFamily="50" charset="-128"/>
                  <a:ea typeface="游ゴシック" panose="020B0400000000000000" pitchFamily="50" charset="-128"/>
                </a:defRPr>
              </a:pPr>
              <a:r>
                <a:t>Rest</a:t>
              </a:r>
            </a:p>
            <a:p>
              <a:pPr algn="ctr">
                <a:defRPr altLang="ja-JP" sz="1200" b="1">
                  <a:solidFill>
                    <a:schemeClr val="bg1"/>
                  </a:solidFill>
                  <a:latin typeface="游ゴシック" panose="020B0400000000000000" pitchFamily="50" charset="-128"/>
                  <a:ea typeface="游ゴシック" panose="020B0400000000000000" pitchFamily="50" charset="-128"/>
                </a:defRPr>
              </a:pPr>
              <a:r>
                <a:t>API</a:t>
              </a:r>
              <a:endParaRPr kumimoji="1" lang="ja-JP" altLang="en-US" sz="1200" b="1" dirty="0">
                <a:solidFill>
                  <a:schemeClr val="bg1"/>
                </a:solidFill>
                <a:latin typeface="游ゴシック" panose="020B0400000000000000" pitchFamily="50" charset="-128"/>
                <a:ea typeface="游ゴシック" panose="020B0400000000000000" pitchFamily="50" charset="-128"/>
              </a:endParaRPr>
            </a:p>
          </p:txBody>
        </p:sp>
      </p:grpSp>
      <p:grpSp>
        <p:nvGrpSpPr>
          <p:cNvPr id="1024" name="グループ化 1023"/>
          <p:cNvGrpSpPr/>
          <p:nvPr/>
        </p:nvGrpSpPr>
        <p:grpSpPr>
          <a:xfrm>
            <a:off x="5304112" y="4608292"/>
            <a:ext cx="996128" cy="1130256"/>
            <a:chOff x="4617185" y="3953673"/>
            <a:chExt cx="996128" cy="1130256"/>
          </a:xfrm>
        </p:grpSpPr>
        <p:sp>
          <p:nvSpPr>
            <p:cNvPr id="147" name="波線 146"/>
            <p:cNvSpPr/>
            <p:nvPr/>
          </p:nvSpPr>
          <p:spPr>
            <a:xfrm rot="16200000">
              <a:off x="4550122" y="4020737"/>
              <a:ext cx="1130256" cy="996127"/>
            </a:xfrm>
            <a:prstGeom prst="wave">
              <a:avLst>
                <a:gd name="adj1" fmla="val 4533"/>
                <a:gd name="adj2" fmla="val 0"/>
              </a:avLst>
            </a:prstGeom>
            <a:solidFill>
              <a:srgbClr val="002060"/>
            </a:solidFill>
            <a:ln w="12700" cap="flat" cmpd="sng" algn="ctr">
              <a:noFill/>
              <a:prstDash val="solid"/>
              <a:miter lim="800000"/>
            </a:ln>
            <a:effectLst/>
          </p:spPr>
          <p:txBody>
            <a:bodyPr rot="0" spcFirstLastPara="0" vertOverflow="overflow" horzOverflow="overflow" vert="eaVert" wrap="square" lIns="91440" tIns="45720" rIns="91440" bIns="45720" numCol="1" spc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ltLang="ja-JP" sz="1200" b="1">
                  <a:ln>
                    <a:noFill/>
                  </a:ln>
                  <a:solidFill>
                    <a:prstClr val="white"/>
                  </a:solidFill>
                  <a:effectLst/>
                  <a:uLnTx/>
                  <a:uFillTx/>
                  <a:latin typeface="游ゴシック" panose="020B0400000000000000" pitchFamily="50" charset="-128"/>
                  <a:ea typeface="游ゴシック" panose="020B0400000000000000" pitchFamily="50" charset="-128"/>
                  <a:cs typeface="+mn-cs"/>
                </a:defRPr>
              </a:pPr>
              <a:r>
                <a:t>YAML</a:t>
              </a: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48" name="正方形/長方形 147"/>
            <p:cNvSpPr/>
            <p:nvPr/>
          </p:nvSpPr>
          <p:spPr>
            <a:xfrm>
              <a:off x="4677146" y="4425301"/>
              <a:ext cx="876207"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1</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9" name="正方形/長方形 148"/>
            <p:cNvSpPr/>
            <p:nvPr/>
          </p:nvSpPr>
          <p:spPr>
            <a:xfrm>
              <a:off x="4617185" y="4734632"/>
              <a:ext cx="836245" cy="180000"/>
            </a:xfrm>
            <a:prstGeom prst="rect">
              <a:avLst/>
            </a:prstGeom>
            <a:solidFill>
              <a:schemeClr val="accent6">
                <a:lumMod val="75000"/>
                <a:lumOff val="25000"/>
              </a:schemeClr>
            </a:solidFill>
            <a:ln w="12700" cap="flat" cmpd="sng" algn="ctr">
              <a:noFill/>
              <a:prstDash val="solid"/>
              <a:miter lim="800000"/>
            </a:ln>
            <a:effectLst/>
          </p:spPr>
          <p:txBody>
            <a:bodyPr rot="0" spcFirstLastPara="0" vertOverflow="overflow" horzOverflow="overflow" vert="horz" wrap="square" lIns="91440" tIns="45720" rIns="91440" bIns="45720" numCol="1" spc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sz="1200" b="1">
                  <a:ln>
                    <a:noFill/>
                  </a:ln>
                  <a:solidFill>
                    <a:prstClr val="white"/>
                  </a:solidFill>
                  <a:effectLst/>
                  <a:uLnTx/>
                  <a:uFillTx/>
                  <a:latin typeface="Calibri" panose="020F0502020204030204"/>
                  <a:ea typeface="游ゴシック" panose="020B0400000000000000" pitchFamily="50" charset="-128"/>
                  <a:cs typeface="+mn-cs"/>
                </a:defRPr>
              </a:pPr>
              <a:r>
                <a:rPr altLang="ja-JP" dirty="0" smtClean="0"/>
                <a:t>Variable</a:t>
              </a:r>
              <a:r>
                <a:rPr lang="en-US" altLang="ja-JP" dirty="0" smtClean="0"/>
                <a:t> </a:t>
              </a:r>
              <a:r>
                <a:rPr altLang="ja-JP" dirty="0" smtClean="0"/>
                <a:t>2</a:t>
              </a:r>
              <a:endParaRPr kumimoji="0" lang="ja-JP" altLang="en-US" sz="1200" b="1" i="0" u="none" strike="noStrike" kern="0" cap="none" spc="0" normalizeH="0" baseline="0" noProof="0" dirty="0" smtClean="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1029" name="グループ化 1028"/>
          <p:cNvGrpSpPr/>
          <p:nvPr/>
        </p:nvGrpSpPr>
        <p:grpSpPr>
          <a:xfrm>
            <a:off x="7876380" y="3857396"/>
            <a:ext cx="992598" cy="914098"/>
            <a:chOff x="7876380" y="3870457"/>
            <a:chExt cx="992598" cy="914098"/>
          </a:xfrm>
        </p:grpSpPr>
        <p:sp>
          <p:nvSpPr>
            <p:cNvPr id="141" name="楕円 140"/>
            <p:cNvSpPr/>
            <p:nvPr/>
          </p:nvSpPr>
          <p:spPr>
            <a:xfrm>
              <a:off x="7915630" y="3870457"/>
              <a:ext cx="914098" cy="914098"/>
            </a:xfrm>
            <a:prstGeom prst="ellipse">
              <a:avLst/>
            </a:prstGeom>
            <a:solidFill>
              <a:srgbClr val="002060"/>
            </a:solidFill>
            <a:ln w="12700" cap="flat" cmpd="sng" algn="ctr">
              <a:noFill/>
              <a:prstDash val="solid"/>
              <a:miter lim="8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200" b="1" i="0" u="none" strike="noStrike" kern="0" cap="none" spc="0" normalizeH="0" baseline="0" noProof="0" dirty="0" smtClean="0">
                <a:ln>
                  <a:noFill/>
                </a:ln>
                <a:solidFill>
                  <a:prstClr val="white"/>
                </a:solidFill>
                <a:effectLst/>
                <a:uLnTx/>
                <a:uFillTx/>
                <a:latin typeface="游ゴシック" panose="020B0400000000000000" pitchFamily="50" charset="-128"/>
                <a:ea typeface="游ゴシック" panose="020B0400000000000000" pitchFamily="50" charset="-128"/>
                <a:cs typeface="+mn-cs"/>
              </a:endParaRPr>
            </a:p>
          </p:txBody>
        </p:sp>
        <p:sp>
          <p:nvSpPr>
            <p:cNvPr id="159" name="テキスト ボックス 158"/>
            <p:cNvSpPr txBox="1"/>
            <p:nvPr/>
          </p:nvSpPr>
          <p:spPr>
            <a:xfrm>
              <a:off x="7876380" y="4189006"/>
              <a:ext cx="992598" cy="276999"/>
            </a:xfrm>
            <a:prstGeom prst="rect">
              <a:avLst/>
            </a:prstGeom>
            <a:noFill/>
          </p:spPr>
          <p:txBody>
            <a:bodyPr wrap="square">
              <a:spAutoFit/>
            </a:bodyPr>
            <a:lstStyle/>
            <a:p>
              <a:pPr algn="ctr">
                <a:defRPr kumimoji="1" altLang="en-US" sz="1200" b="1">
                  <a:solidFill>
                    <a:schemeClr val="bg1"/>
                  </a:solidFill>
                  <a:latin typeface="游ゴシック" panose="020B0400000000000000" pitchFamily="50" charset="-128"/>
                  <a:ea typeface="游ゴシック" panose="020B0400000000000000" pitchFamily="50" charset="-128"/>
                </a:defRPr>
              </a:pPr>
              <a:r>
                <a:t>Inventory</a:t>
              </a:r>
              <a:endParaRPr kumimoji="1" lang="ja-JP" altLang="en-US" sz="1200" b="1" spc="-150" dirty="0">
                <a:solidFill>
                  <a:schemeClr val="bg1"/>
                </a:solidFill>
                <a:latin typeface="游ゴシック" panose="020B0400000000000000" pitchFamily="50" charset="-128"/>
                <a:ea typeface="游ゴシック" panose="020B0400000000000000" pitchFamily="50" charset="-128"/>
              </a:endParaRPr>
            </a:p>
          </p:txBody>
        </p:sp>
      </p:grpSp>
      <p:sp>
        <p:nvSpPr>
          <p:cNvPr id="172" name="テキスト ボックス 171"/>
          <p:cNvSpPr txBox="1"/>
          <p:nvPr/>
        </p:nvSpPr>
        <p:spPr>
          <a:xfrm>
            <a:off x="251399" y="2142851"/>
            <a:ext cx="1910704" cy="276999"/>
          </a:xfrm>
          <a:prstGeom prst="rect">
            <a:avLst/>
          </a:prstGeom>
          <a:noFill/>
        </p:spPr>
        <p:txBody>
          <a:bodyPr wrap="square">
            <a:spAutoFit/>
          </a:bodyPr>
          <a:lstStyle/>
          <a:p>
            <a:pPr>
              <a:defRPr kumimoji="1" altLang="en-US" sz="1200" b="1">
                <a:solidFill>
                  <a:srgbClr val="002060"/>
                </a:solidFill>
              </a:defRPr>
            </a:pPr>
            <a:r>
              <a:t>Overall Diagram</a:t>
            </a:r>
            <a:endParaRPr kumimoji="1" lang="ja-JP" altLang="en-US" sz="1200" b="1" dirty="0">
              <a:solidFill>
                <a:srgbClr val="002060"/>
              </a:solidFill>
            </a:endParaRPr>
          </a:p>
        </p:txBody>
      </p:sp>
      <p:sp>
        <p:nvSpPr>
          <p:cNvPr id="36" name="円形吹き出し 35"/>
          <p:cNvSpPr>
            <a:spLocks noChangeAspect="1"/>
          </p:cNvSpPr>
          <p:nvPr/>
        </p:nvSpPr>
        <p:spPr bwMode="auto">
          <a:xfrm>
            <a:off x="3958753" y="4144107"/>
            <a:ext cx="1306111" cy="688213"/>
          </a:xfrm>
          <a:prstGeom prst="wedgeEllipseCallout">
            <a:avLst>
              <a:gd name="adj1" fmla="val -56691"/>
              <a:gd name="adj2" fmla="val 47721"/>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horz" wrap="none" lIns="72001" tIns="72001" rIns="72001" bIns="72001" numCol="1" spcCol="0" rtlCol="0" fromWordArt="0" anchor="ctr" anchorCtr="1"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rgbClr val="FFFFFF"/>
                </a:solidFill>
                <a:latin typeface="游ゴシック" panose="020B0400000000000000" pitchFamily="50" charset="-128"/>
                <a:ea typeface="游ゴシック" panose="020B0400000000000000" pitchFamily="50" charset="-128"/>
              </a:rPr>
              <a:t>Register</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37" name="円形吹き出し 36"/>
          <p:cNvSpPr>
            <a:spLocks noChangeAspect="1"/>
          </p:cNvSpPr>
          <p:nvPr/>
        </p:nvSpPr>
        <p:spPr bwMode="auto">
          <a:xfrm>
            <a:off x="7792775" y="2990006"/>
            <a:ext cx="1227591" cy="688213"/>
          </a:xfrm>
          <a:prstGeom prst="wedgeEllipseCallout">
            <a:avLst>
              <a:gd name="adj1" fmla="val -11424"/>
              <a:gd name="adj2" fmla="val 7027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horz" wrap="none" lIns="72001" tIns="72001" rIns="72001" bIns="72001" numCol="1" spcCol="0" rtlCol="0" fromWordArt="0" anchor="ctr" anchorCtr="1"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69" eaLnBrk="1" fontAlgn="auto" latinLnBrk="0" hangingPunct="1">
              <a:lnSpc>
                <a:spcPct val="100000"/>
              </a:lnSpc>
              <a:spcBef>
                <a:spcPts val="0"/>
              </a:spcBef>
              <a:spcAft>
                <a:spcPts val="0"/>
              </a:spcAft>
              <a:buClrTx/>
              <a:buSzTx/>
              <a:buFontTx/>
              <a:buNone/>
              <a:tabLst/>
              <a:defRPr/>
            </a:pPr>
            <a:r>
              <a:rPr kumimoji="0" lang="en-US" altLang="ja-JP" sz="2000" b="1" kern="0" dirty="0" smtClean="0">
                <a:solidFill>
                  <a:srgbClr val="FFFFFF"/>
                </a:solidFill>
                <a:latin typeface="游ゴシック" panose="020B0400000000000000" pitchFamily="50" charset="-128"/>
                <a:ea typeface="游ゴシック" panose="020B0400000000000000" pitchFamily="50" charset="-128"/>
              </a:rPr>
              <a:t>Acquire</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399635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735771" y="3270364"/>
            <a:ext cx="7503063" cy="2193203"/>
          </a:xfrm>
          <a:prstGeom prst="rect">
            <a:avLst/>
          </a:prstGeom>
        </p:spPr>
      </p:pic>
      <p:sp>
        <p:nvSpPr>
          <p:cNvPr id="2" name="タイトル 1"/>
          <p:cNvSpPr>
            <a:spLocks noGrp="1"/>
          </p:cNvSpPr>
          <p:nvPr>
            <p:ph type="title"/>
          </p:nvPr>
        </p:nvSpPr>
        <p:spPr/>
        <p:txBody>
          <a:bodyPr>
            <a:normAutofit fontScale="90000"/>
          </a:bodyPr>
          <a:lstStyle/>
          <a:p>
            <a:r>
              <a:rPr altLang="ja-JP"/>
              <a:t>2.2</a:t>
            </a:r>
            <a:r>
              <a:rPr altLang="en-US"/>
              <a:t> </a:t>
            </a:r>
            <a:r>
              <a:rPr altLang="ja-JP"/>
              <a:t>YAML</a:t>
            </a:r>
            <a:r>
              <a:rPr altLang="en-US"/>
              <a:t> Variables (</a:t>
            </a:r>
            <a:r>
              <a:rPr altLang="ja-JP"/>
              <a:t>FROM</a:t>
            </a:r>
            <a:r>
              <a:rPr altLang="en-US"/>
              <a:t>) and Parameter Sheet Items (</a:t>
            </a:r>
            <a:r>
              <a:rPr altLang="ja-JP"/>
              <a:t>TO</a:t>
            </a:r>
            <a:r>
              <a:rPr altLang="en-US"/>
              <a:t>)</a:t>
            </a:r>
            <a:r>
              <a:rPr altLang="ja-JP"/>
              <a:t> </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pPr>
            <a:r>
              <a:rPr altLang="ja-JP" dirty="0"/>
              <a:t>Associate</a:t>
            </a:r>
            <a:r>
              <a:rPr altLang="en-US" dirty="0"/>
              <a:t> the variable (FROM) in the YAML file with the item (TO) in the parameter sheet. As a result, the acquired value will automatically be registered in the parameter sheet. </a:t>
            </a:r>
            <a:endParaRPr lang="en-US" altLang="ja-JP" dirty="0" smtClean="0"/>
          </a:p>
          <a:p>
            <a:pPr marL="0" indent="0">
              <a:buNone/>
            </a:pPr>
            <a:r>
              <a:rPr altLang="en-US" dirty="0"/>
              <a:t>Users can associate in the</a:t>
            </a:r>
            <a:r>
              <a:rPr altLang="ja-JP" dirty="0"/>
              <a:t> "Collected item value management" menu. (For more details, please refer to chapter "2.3.2</a:t>
            </a:r>
            <a:r>
              <a:rPr altLang="en-US" dirty="0"/>
              <a:t>,</a:t>
            </a:r>
            <a:r>
              <a:rPr altLang="en-US" dirty="0">
                <a:hlinkClick r:id="rId3" action="ppaction://hlinksldjump"/>
              </a:rPr>
              <a:t> Collected item value list</a:t>
            </a:r>
            <a:r>
              <a:rPr altLang="en-US" dirty="0"/>
              <a:t>") </a:t>
            </a:r>
            <a:endParaRPr lang="en-US" altLang="ja-JP" dirty="0" smtClean="0"/>
          </a:p>
        </p:txBody>
      </p:sp>
      <p:sp>
        <p:nvSpPr>
          <p:cNvPr id="49" name="正方形/長方形 48"/>
          <p:cNvSpPr/>
          <p:nvPr/>
        </p:nvSpPr>
        <p:spPr bwMode="auto">
          <a:xfrm>
            <a:off x="3059512" y="4306923"/>
            <a:ext cx="720000" cy="1115796"/>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0" name="正方形/長方形 49"/>
          <p:cNvSpPr/>
          <p:nvPr/>
        </p:nvSpPr>
        <p:spPr bwMode="auto">
          <a:xfrm>
            <a:off x="6948330" y="4273203"/>
            <a:ext cx="1224170" cy="324000"/>
          </a:xfrm>
          <a:prstGeom prst="rect">
            <a:avLst/>
          </a:prstGeom>
          <a:noFill/>
          <a:ln w="3810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3" name="円形吹き出し 62"/>
          <p:cNvSpPr>
            <a:spLocks noChangeAspect="1"/>
          </p:cNvSpPr>
          <p:nvPr/>
        </p:nvSpPr>
        <p:spPr bwMode="auto">
          <a:xfrm>
            <a:off x="5900148" y="5297235"/>
            <a:ext cx="868145" cy="868145"/>
          </a:xfrm>
          <a:prstGeom prst="wedgeEllipseCallout">
            <a:avLst>
              <a:gd name="adj1" fmla="val 83138"/>
              <a:gd name="adj2" fmla="val -129547"/>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ja-JP" sz="2000" b="1">
                <a:solidFill>
                  <a:srgbClr val="FFFFFF"/>
                </a:solidFill>
                <a:latin typeface="游ゴシック" panose="020B0400000000000000" pitchFamily="50" charset="-128"/>
                <a:ea typeface="游ゴシック" panose="020B0400000000000000" pitchFamily="50" charset="-128"/>
              </a:defRPr>
            </a:pPr>
            <a:r>
              <a:t>FROM</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4" name="円形吹き出し 63"/>
          <p:cNvSpPr>
            <a:spLocks noChangeAspect="1"/>
          </p:cNvSpPr>
          <p:nvPr/>
        </p:nvSpPr>
        <p:spPr bwMode="auto">
          <a:xfrm>
            <a:off x="1868778" y="5297235"/>
            <a:ext cx="868145" cy="868145"/>
          </a:xfrm>
          <a:prstGeom prst="wedgeEllipseCallout">
            <a:avLst>
              <a:gd name="adj1" fmla="val 85588"/>
              <a:gd name="adj2" fmla="val -6463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ja-JP" sz="2000" b="1">
                <a:ln>
                  <a:noFill/>
                </a:ln>
                <a:solidFill>
                  <a:srgbClr val="FFFFFF"/>
                </a:solidFill>
                <a:effectLst/>
                <a:uLnTx/>
                <a:uFillTx/>
                <a:latin typeface="游ゴシック" panose="020B0400000000000000" pitchFamily="50" charset="-128"/>
                <a:ea typeface="游ゴシック" panose="020B0400000000000000" pitchFamily="50" charset="-128"/>
              </a:defRPr>
            </a:pPr>
            <a:r>
              <a:rPr lang="en-US" dirty="0" smtClean="0"/>
              <a:t>TO</a:t>
            </a:r>
            <a:endParaRPr dirty="0"/>
          </a:p>
        </p:txBody>
      </p:sp>
      <p:sp>
        <p:nvSpPr>
          <p:cNvPr id="62" name="テキスト ボックス 61"/>
          <p:cNvSpPr txBox="1"/>
          <p:nvPr/>
        </p:nvSpPr>
        <p:spPr>
          <a:xfrm>
            <a:off x="6789260" y="5555864"/>
            <a:ext cx="1509240" cy="707886"/>
          </a:xfrm>
          <a:prstGeom prst="rect">
            <a:avLst/>
          </a:prstGeom>
          <a:noFill/>
        </p:spPr>
        <p:txBody>
          <a:bodyPr wrap="square">
            <a:spAutoFit/>
          </a:bodyPr>
          <a:lstStyle/>
          <a:p>
            <a:pPr>
              <a:defRPr kumimoji="1" altLang="en-US" sz="2000" b="1">
                <a:solidFill>
                  <a:srgbClr val="FF0000"/>
                </a:solidFill>
              </a:defRPr>
            </a:pPr>
            <a:r>
              <a:rPr lang="en-US" dirty="0" smtClean="0"/>
              <a:t>Acquired</a:t>
            </a:r>
            <a:br>
              <a:rPr lang="en-US" dirty="0" smtClean="0"/>
            </a:br>
            <a:r>
              <a:rPr dirty="0" smtClean="0"/>
              <a:t>value</a:t>
            </a:r>
            <a:endParaRPr kumimoji="1" lang="ja-JP" altLang="en-US" sz="2000" b="1" dirty="0">
              <a:solidFill>
                <a:srgbClr val="FF0000"/>
              </a:solidFill>
            </a:endParaRPr>
          </a:p>
        </p:txBody>
      </p:sp>
      <p:sp>
        <p:nvSpPr>
          <p:cNvPr id="66" name="テキスト ボックス 65"/>
          <p:cNvSpPr txBox="1"/>
          <p:nvPr/>
        </p:nvSpPr>
        <p:spPr>
          <a:xfrm>
            <a:off x="2756700" y="5555864"/>
            <a:ext cx="2554931" cy="400110"/>
          </a:xfrm>
          <a:prstGeom prst="rect">
            <a:avLst/>
          </a:prstGeom>
          <a:noFill/>
        </p:spPr>
        <p:txBody>
          <a:bodyPr wrap="square">
            <a:spAutoFit/>
          </a:bodyPr>
          <a:lstStyle/>
          <a:p>
            <a:pPr>
              <a:defRPr kumimoji="1" altLang="en-US" sz="2000" b="1">
                <a:solidFill>
                  <a:srgbClr val="FF0000"/>
                </a:solidFill>
              </a:defRPr>
            </a:pPr>
            <a:r>
              <a:t>Recipient of the acquired value</a:t>
            </a:r>
            <a:endParaRPr kumimoji="1" lang="ja-JP" altLang="en-US" sz="2000" b="1" dirty="0">
              <a:solidFill>
                <a:srgbClr val="FF0000"/>
              </a:solidFill>
            </a:endParaRPr>
          </a:p>
        </p:txBody>
      </p:sp>
      <p:sp>
        <p:nvSpPr>
          <p:cNvPr id="67" name="フリーフォーム 66"/>
          <p:cNvSpPr/>
          <p:nvPr/>
        </p:nvSpPr>
        <p:spPr>
          <a:xfrm rot="15344266">
            <a:off x="4466721" y="2284370"/>
            <a:ext cx="1289743" cy="3626304"/>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38100" cap="flat" cmpd="sng" algn="ctr">
            <a:solidFill>
              <a:srgbClr val="FF0000"/>
            </a:solidFill>
            <a:prstDash val="sysDash"/>
            <a:miter lim="800000"/>
            <a:headEnd type="oval" w="med" len="med"/>
            <a:tailEnd type="triangle" w="lg" len="lg"/>
          </a:ln>
          <a:effectLst>
            <a:glow rad="63500">
              <a:schemeClr val="bg1"/>
            </a:glow>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 name="テキスト ボックス 67"/>
          <p:cNvSpPr txBox="1"/>
          <p:nvPr/>
        </p:nvSpPr>
        <p:spPr>
          <a:xfrm>
            <a:off x="845996" y="2990495"/>
            <a:ext cx="2213516" cy="461665"/>
          </a:xfrm>
          <a:prstGeom prst="rect">
            <a:avLst/>
          </a:prstGeom>
          <a:noFill/>
        </p:spPr>
        <p:txBody>
          <a:bodyPr wrap="square">
            <a:spAutoFit/>
          </a:bodyPr>
          <a:lstStyle/>
          <a:p>
            <a:pPr>
              <a:defRPr kumimoji="1" altLang="en-US" sz="1200" b="1">
                <a:solidFill>
                  <a:srgbClr val="002060"/>
                </a:solidFill>
              </a:defRPr>
            </a:pPr>
            <a:r>
              <a:rPr dirty="0" smtClean="0"/>
              <a:t>Overall Diagram</a:t>
            </a:r>
            <a:r>
              <a:rPr lang="en-US" dirty="0" smtClean="0"/>
              <a:t/>
            </a:r>
            <a:br>
              <a:rPr lang="en-US" dirty="0" smtClean="0"/>
            </a:br>
            <a:r>
              <a:rPr lang="en-US" altLang="ja-JP" dirty="0" smtClean="0"/>
              <a:t>(</a:t>
            </a:r>
            <a:r>
              <a:rPr lang="en-US" altLang="ja-JP" dirty="0"/>
              <a:t>Lower left part) </a:t>
            </a:r>
            <a:endParaRPr kumimoji="1" lang="ja-JP" altLang="en-US" sz="1200" b="1" dirty="0">
              <a:solidFill>
                <a:srgbClr val="002060"/>
              </a:solidFill>
            </a:endParaRPr>
          </a:p>
        </p:txBody>
      </p:sp>
      <p:sp>
        <p:nvSpPr>
          <p:cNvPr id="70" name="テキスト ボックス 69"/>
          <p:cNvSpPr txBox="1"/>
          <p:nvPr/>
        </p:nvSpPr>
        <p:spPr>
          <a:xfrm>
            <a:off x="5094227" y="3067439"/>
            <a:ext cx="1674065" cy="400110"/>
          </a:xfrm>
          <a:prstGeom prst="rect">
            <a:avLst/>
          </a:prstGeom>
          <a:noFill/>
        </p:spPr>
        <p:txBody>
          <a:bodyPr wrap="square">
            <a:spAutoFit/>
          </a:bodyPr>
          <a:lstStyle/>
          <a:p>
            <a:pPr>
              <a:defRPr kumimoji="1" altLang="en-US" sz="2000" b="1">
                <a:solidFill>
                  <a:srgbClr val="FF0000"/>
                </a:solidFill>
                <a:effectLst>
                  <a:glow rad="63500">
                    <a:schemeClr val="bg1"/>
                  </a:glow>
                </a:effectLst>
              </a:defRPr>
            </a:pPr>
            <a:r>
              <a:rPr dirty="0"/>
              <a:t>Associate</a:t>
            </a:r>
            <a:endParaRPr kumimoji="1" lang="ja-JP" altLang="en-US" sz="2000" b="1" dirty="0">
              <a:solidFill>
                <a:srgbClr val="FF0000"/>
              </a:solidFill>
              <a:effectLst>
                <a:glow rad="63500">
                  <a:schemeClr val="bg1"/>
                </a:glow>
              </a:effectLst>
            </a:endParaRPr>
          </a:p>
        </p:txBody>
      </p:sp>
    </p:spTree>
    <p:extLst>
      <p:ext uri="{BB962C8B-B14F-4D97-AF65-F5344CB8AC3E}">
        <p14:creationId xmlns:p14="http://schemas.microsoft.com/office/powerpoint/2010/main" val="1723730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472357" y="2794835"/>
            <a:ext cx="5462544" cy="2425398"/>
          </a:xfrm>
          <a:prstGeom prst="rect">
            <a:avLst/>
          </a:prstGeom>
        </p:spPr>
      </p:pic>
      <p:sp>
        <p:nvSpPr>
          <p:cNvPr id="2" name="タイトル 1"/>
          <p:cNvSpPr>
            <a:spLocks noGrp="1"/>
          </p:cNvSpPr>
          <p:nvPr>
            <p:ph type="title"/>
          </p:nvPr>
        </p:nvSpPr>
        <p:spPr/>
        <p:txBody>
          <a:bodyPr/>
          <a:lstStyle/>
          <a:p>
            <a:r>
              <a:rPr altLang="ja-JP"/>
              <a:t>2.3</a:t>
            </a:r>
            <a:r>
              <a:rPr altLang="en-US"/>
              <a:t> Work flow (</a:t>
            </a:r>
            <a:r>
              <a:rPr altLang="ja-JP"/>
              <a:t>1/2</a:t>
            </a:r>
            <a:r>
              <a:rPr altLang="en-US"/>
              <a:t>)</a:t>
            </a:r>
            <a:r>
              <a:rPr altLang="ja-JP"/>
              <a:t> </a:t>
            </a:r>
            <a:endParaRPr lang="ja-JP" altLang="en-US" dirty="0"/>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standard work flow of the collect function is shown in the figure below. </a:t>
            </a:r>
            <a:endParaRPr lang="en-US" altLang="ja-JP" dirty="0" smtClean="0"/>
          </a:p>
          <a:p>
            <a:pPr>
              <a:buFont typeface="Wingdings" panose="05000000000000000000" pitchFamily="2" charset="2"/>
              <a:buChar char="l"/>
              <a:defRPr sz="1600"/>
            </a:pPr>
            <a:r>
              <a:rPr altLang="en-US" dirty="0"/>
              <a:t>The</a:t>
            </a:r>
            <a:r>
              <a:rPr altLang="ja-JP" dirty="0"/>
              <a:t> YAML</a:t>
            </a:r>
            <a:r>
              <a:rPr altLang="en-US" dirty="0"/>
              <a:t> file collected in ⑨ is explained in the practice document. </a:t>
            </a:r>
            <a:endParaRPr lang="en-US" altLang="ja-JP" sz="1600" dirty="0" smtClean="0"/>
          </a:p>
        </p:txBody>
      </p:sp>
      <p:sp>
        <p:nvSpPr>
          <p:cNvPr id="70" name="正方形/長方形 69"/>
          <p:cNvSpPr/>
          <p:nvPr/>
        </p:nvSpPr>
        <p:spPr bwMode="auto">
          <a:xfrm>
            <a:off x="3779890" y="4727370"/>
            <a:ext cx="2052000" cy="285850"/>
          </a:xfrm>
          <a:prstGeom prst="rect">
            <a:avLst/>
          </a:prstGeom>
          <a:noFill/>
          <a:ln w="19050">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59" name="円形吹き出し 58"/>
          <p:cNvSpPr>
            <a:spLocks noChangeAspect="1"/>
          </p:cNvSpPr>
          <p:nvPr/>
        </p:nvSpPr>
        <p:spPr bwMode="auto">
          <a:xfrm>
            <a:off x="5776050" y="4802664"/>
            <a:ext cx="436085" cy="436085"/>
          </a:xfrm>
          <a:prstGeom prst="wedgeEllipseCallout">
            <a:avLst>
              <a:gd name="adj1" fmla="val 51965"/>
              <a:gd name="adj2" fmla="val -6532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④</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0" name="円形吹き出し 59"/>
          <p:cNvSpPr>
            <a:spLocks noChangeAspect="1"/>
          </p:cNvSpPr>
          <p:nvPr/>
        </p:nvSpPr>
        <p:spPr bwMode="auto">
          <a:xfrm>
            <a:off x="3490417" y="3647038"/>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⑤</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2" name="正方形/長方形 61"/>
          <p:cNvSpPr/>
          <p:nvPr/>
        </p:nvSpPr>
        <p:spPr bwMode="auto">
          <a:xfrm>
            <a:off x="4760285" y="4467589"/>
            <a:ext cx="355181" cy="529960"/>
          </a:xfrm>
          <a:prstGeom prst="rect">
            <a:avLst/>
          </a:prstGeom>
          <a:noFill/>
          <a:ln w="28575">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3" name="正方形/長方形 62"/>
          <p:cNvSpPr/>
          <p:nvPr/>
        </p:nvSpPr>
        <p:spPr bwMode="auto">
          <a:xfrm>
            <a:off x="6745578" y="4455449"/>
            <a:ext cx="382602" cy="159831"/>
          </a:xfrm>
          <a:prstGeom prst="rect">
            <a:avLst/>
          </a:prstGeom>
          <a:noFill/>
          <a:ln w="28575">
            <a:solidFill>
              <a:srgbClr val="FF0000"/>
            </a:solidFill>
            <a:prstDash val="solid"/>
          </a:ln>
          <a:effectLst>
            <a:glow rad="63500">
              <a:schemeClr val="bg1"/>
            </a:glow>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r"/>
            <a:endParaRPr kumimoji="1" lang="ja-JP" altLang="en-US" b="1" dirty="0" smtClean="0">
              <a:solidFill>
                <a:schemeClr val="bg1"/>
              </a:solidFill>
              <a:latin typeface="+mn-ea"/>
            </a:endParaRPr>
          </a:p>
        </p:txBody>
      </p:sp>
      <p:sp>
        <p:nvSpPr>
          <p:cNvPr id="66" name="円形吹き出し 65"/>
          <p:cNvSpPr>
            <a:spLocks noChangeAspect="1"/>
          </p:cNvSpPr>
          <p:nvPr/>
        </p:nvSpPr>
        <p:spPr bwMode="auto">
          <a:xfrm>
            <a:off x="5920327" y="2931460"/>
            <a:ext cx="436085" cy="436085"/>
          </a:xfrm>
          <a:prstGeom prst="wedgeEllipseCallout">
            <a:avLst>
              <a:gd name="adj1" fmla="val -23619"/>
              <a:gd name="adj2" fmla="val 6902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⑦</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7" name="円形吹き出し 66"/>
          <p:cNvSpPr>
            <a:spLocks noChangeAspect="1"/>
          </p:cNvSpPr>
          <p:nvPr/>
        </p:nvSpPr>
        <p:spPr bwMode="auto">
          <a:xfrm>
            <a:off x="7346417" y="3736933"/>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⑧</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8" name="円形吹き出し 67"/>
          <p:cNvSpPr>
            <a:spLocks noChangeAspect="1"/>
          </p:cNvSpPr>
          <p:nvPr/>
        </p:nvSpPr>
        <p:spPr bwMode="auto">
          <a:xfrm>
            <a:off x="7888485" y="4563665"/>
            <a:ext cx="436085" cy="436085"/>
          </a:xfrm>
          <a:prstGeom prst="wedgeEllipseCallout">
            <a:avLst>
              <a:gd name="adj1" fmla="val -55061"/>
              <a:gd name="adj2" fmla="val -58420"/>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⑨</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9" name="円形吹き出し 68"/>
          <p:cNvSpPr>
            <a:spLocks noChangeAspect="1"/>
          </p:cNvSpPr>
          <p:nvPr/>
        </p:nvSpPr>
        <p:spPr bwMode="auto">
          <a:xfrm>
            <a:off x="3779890" y="4966249"/>
            <a:ext cx="436085" cy="436085"/>
          </a:xfrm>
          <a:prstGeom prst="wedgeEllipseCallout">
            <a:avLst>
              <a:gd name="adj1" fmla="val 47597"/>
              <a:gd name="adj2" fmla="val -62789"/>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⑩</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65" name="正方形/長方形 64"/>
          <p:cNvSpPr/>
          <p:nvPr/>
        </p:nvSpPr>
        <p:spPr bwMode="auto">
          <a:xfrm>
            <a:off x="4215975" y="3149503"/>
            <a:ext cx="1004115" cy="194990"/>
          </a:xfrm>
          <a:prstGeom prst="rect">
            <a:avLst/>
          </a:prstGeom>
          <a:solidFill>
            <a:srgbClr val="002060"/>
          </a:solidFill>
          <a:ln w="38100">
            <a:noFill/>
            <a:prstDash val="sysDash"/>
          </a:ln>
          <a:effectLst/>
          <a:extLst/>
        </p:spPr>
        <p:txBody>
          <a:bodyPr rot="0" spcFirstLastPara="0" vertOverflow="overflow" horzOverflow="overflow" vert="horz" wrap="none" lIns="72000" tIns="72000" rIns="72000" bIns="72000" numCol="1" spcCol="0" fromWordArt="0" anchor="ctr" anchorCtr="0" forceAA="0" compatLnSpc="1">
            <a:prstTxWarp prst="textNoShape">
              <a:avLst/>
            </a:prstTxWarp>
            <a:noAutofit/>
          </a:bodyPr>
          <a:lstStyle/>
          <a:p>
            <a:pPr algn="ctr">
              <a:defRPr kumimoji="1" altLang="en-US" sz="800" b="1">
                <a:solidFill>
                  <a:schemeClr val="bg1"/>
                </a:solidFill>
                <a:latin typeface="游ゴシック" panose="020B0400000000000000" pitchFamily="50" charset="-128"/>
                <a:ea typeface="游ゴシック" panose="020B0400000000000000" pitchFamily="50" charset="-128"/>
              </a:defRPr>
            </a:pPr>
            <a:r>
              <a:rPr sz="700" dirty="0"/>
              <a:t>Management Console</a:t>
            </a:r>
          </a:p>
        </p:txBody>
      </p:sp>
      <p:sp>
        <p:nvSpPr>
          <p:cNvPr id="72" name="円形吹き出し 71"/>
          <p:cNvSpPr>
            <a:spLocks noChangeAspect="1"/>
          </p:cNvSpPr>
          <p:nvPr/>
        </p:nvSpPr>
        <p:spPr bwMode="auto">
          <a:xfrm>
            <a:off x="3998533"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①</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3" name="円形吹き出し 72"/>
          <p:cNvSpPr>
            <a:spLocks noChangeAspect="1"/>
          </p:cNvSpPr>
          <p:nvPr/>
        </p:nvSpPr>
        <p:spPr bwMode="auto">
          <a:xfrm>
            <a:off x="435918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②</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74" name="円形吹き出し 73"/>
          <p:cNvSpPr>
            <a:spLocks noChangeAspect="1"/>
          </p:cNvSpPr>
          <p:nvPr/>
        </p:nvSpPr>
        <p:spPr bwMode="auto">
          <a:xfrm>
            <a:off x="4719832" y="2603341"/>
            <a:ext cx="436085" cy="436085"/>
          </a:xfrm>
          <a:prstGeom prst="wedgeEllipseCallout">
            <a:avLst>
              <a:gd name="adj1" fmla="val 12649"/>
              <a:gd name="adj2" fmla="val 70448"/>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③</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sp>
        <p:nvSpPr>
          <p:cNvPr id="86" name="フリーフォーム 85"/>
          <p:cNvSpPr/>
          <p:nvPr/>
        </p:nvSpPr>
        <p:spPr>
          <a:xfrm rot="15344266">
            <a:off x="5594206" y="3560558"/>
            <a:ext cx="626396" cy="1532677"/>
          </a:xfrm>
          <a:custGeom>
            <a:avLst/>
            <a:gdLst>
              <a:gd name="connsiteX0" fmla="*/ 0 w 1079103"/>
              <a:gd name="connsiteY0" fmla="*/ 1945758 h 1945758"/>
              <a:gd name="connsiteX1" fmla="*/ 1073889 w 1079103"/>
              <a:gd name="connsiteY1" fmla="*/ 627321 h 1945758"/>
              <a:gd name="connsiteX2" fmla="*/ 435935 w 1079103"/>
              <a:gd name="connsiteY2" fmla="*/ 0 h 1945758"/>
              <a:gd name="connsiteX3" fmla="*/ 435935 w 1079103"/>
              <a:gd name="connsiteY3" fmla="*/ 0 h 1945758"/>
              <a:gd name="connsiteX0" fmla="*/ 0 w 1027208"/>
              <a:gd name="connsiteY0" fmla="*/ 1945758 h 1945758"/>
              <a:gd name="connsiteX1" fmla="*/ 1020726 w 1027208"/>
              <a:gd name="connsiteY1" fmla="*/ 1095154 h 1945758"/>
              <a:gd name="connsiteX2" fmla="*/ 435935 w 1027208"/>
              <a:gd name="connsiteY2" fmla="*/ 0 h 1945758"/>
              <a:gd name="connsiteX3" fmla="*/ 435935 w 1027208"/>
              <a:gd name="connsiteY3" fmla="*/ 0 h 1945758"/>
              <a:gd name="connsiteX0" fmla="*/ 0 w 1037665"/>
              <a:gd name="connsiteY0" fmla="*/ 1945758 h 1945758"/>
              <a:gd name="connsiteX1" fmla="*/ 1020726 w 1037665"/>
              <a:gd name="connsiteY1" fmla="*/ 1095154 h 1945758"/>
              <a:gd name="connsiteX2" fmla="*/ 435935 w 1037665"/>
              <a:gd name="connsiteY2" fmla="*/ 0 h 1945758"/>
              <a:gd name="connsiteX3" fmla="*/ 435935 w 1037665"/>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29000"/>
              <a:gd name="connsiteY0" fmla="*/ 1945758 h 1945758"/>
              <a:gd name="connsiteX1" fmla="*/ 1020726 w 1029000"/>
              <a:gd name="connsiteY1" fmla="*/ 1095154 h 1945758"/>
              <a:gd name="connsiteX2" fmla="*/ 435935 w 1029000"/>
              <a:gd name="connsiteY2" fmla="*/ 0 h 1945758"/>
              <a:gd name="connsiteX3" fmla="*/ 435935 w 1029000"/>
              <a:gd name="connsiteY3" fmla="*/ 0 h 1945758"/>
              <a:gd name="connsiteX0" fmla="*/ 0 w 1037074"/>
              <a:gd name="connsiteY0" fmla="*/ 1945758 h 1945758"/>
              <a:gd name="connsiteX1" fmla="*/ 1020726 w 1037074"/>
              <a:gd name="connsiteY1" fmla="*/ 1095154 h 1945758"/>
              <a:gd name="connsiteX2" fmla="*/ 435935 w 1037074"/>
              <a:gd name="connsiteY2" fmla="*/ 0 h 1945758"/>
              <a:gd name="connsiteX3" fmla="*/ 435935 w 1037074"/>
              <a:gd name="connsiteY3" fmla="*/ 0 h 1945758"/>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313592"/>
              <a:gd name="connsiteY0" fmla="*/ 1956391 h 1956391"/>
              <a:gd name="connsiteX1" fmla="*/ 1286540 w 1313592"/>
              <a:gd name="connsiteY1" fmla="*/ 1095154 h 1956391"/>
              <a:gd name="connsiteX2" fmla="*/ 701749 w 1313592"/>
              <a:gd name="connsiteY2" fmla="*/ 0 h 1956391"/>
              <a:gd name="connsiteX3" fmla="*/ 701749 w 1313592"/>
              <a:gd name="connsiteY3" fmla="*/ 0 h 1956391"/>
              <a:gd name="connsiteX0" fmla="*/ 0 w 1104350"/>
              <a:gd name="connsiteY0" fmla="*/ 1956391 h 1956391"/>
              <a:gd name="connsiteX1" fmla="*/ 1084522 w 1104350"/>
              <a:gd name="connsiteY1" fmla="*/ 1127052 h 1956391"/>
              <a:gd name="connsiteX2" fmla="*/ 701749 w 1104350"/>
              <a:gd name="connsiteY2" fmla="*/ 0 h 1956391"/>
              <a:gd name="connsiteX3" fmla="*/ 701749 w 1104350"/>
              <a:gd name="connsiteY3" fmla="*/ 0 h 1956391"/>
              <a:gd name="connsiteX0" fmla="*/ 0 w 1098789"/>
              <a:gd name="connsiteY0" fmla="*/ 1956391 h 1956391"/>
              <a:gd name="connsiteX1" fmla="*/ 1084522 w 1098789"/>
              <a:gd name="connsiteY1" fmla="*/ 1127052 h 1956391"/>
              <a:gd name="connsiteX2" fmla="*/ 701749 w 1098789"/>
              <a:gd name="connsiteY2" fmla="*/ 0 h 1956391"/>
              <a:gd name="connsiteX3" fmla="*/ 701749 w 1098789"/>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5807"/>
              <a:gd name="connsiteY0" fmla="*/ 1956391 h 1956391"/>
              <a:gd name="connsiteX1" fmla="*/ 1084522 w 1105807"/>
              <a:gd name="connsiteY1" fmla="*/ 1127052 h 1956391"/>
              <a:gd name="connsiteX2" fmla="*/ 701749 w 1105807"/>
              <a:gd name="connsiteY2" fmla="*/ 0 h 1956391"/>
              <a:gd name="connsiteX3" fmla="*/ 701749 w 1105807"/>
              <a:gd name="connsiteY3" fmla="*/ 0 h 1956391"/>
              <a:gd name="connsiteX0" fmla="*/ 0 w 1103812"/>
              <a:gd name="connsiteY0" fmla="*/ 1956391 h 1956391"/>
              <a:gd name="connsiteX1" fmla="*/ 1082392 w 1103812"/>
              <a:gd name="connsiteY1" fmla="*/ 1051323 h 1956391"/>
              <a:gd name="connsiteX2" fmla="*/ 701749 w 1103812"/>
              <a:gd name="connsiteY2" fmla="*/ 0 h 1956391"/>
              <a:gd name="connsiteX3" fmla="*/ 701749 w 1103812"/>
              <a:gd name="connsiteY3" fmla="*/ 0 h 1956391"/>
              <a:gd name="connsiteX0" fmla="*/ 0 w 1129372"/>
              <a:gd name="connsiteY0" fmla="*/ 1956391 h 1956391"/>
              <a:gd name="connsiteX1" fmla="*/ 1082392 w 1129372"/>
              <a:gd name="connsiteY1" fmla="*/ 1051323 h 1956391"/>
              <a:gd name="connsiteX2" fmla="*/ 701749 w 1129372"/>
              <a:gd name="connsiteY2" fmla="*/ 0 h 1956391"/>
              <a:gd name="connsiteX3" fmla="*/ 701749 w 1129372"/>
              <a:gd name="connsiteY3" fmla="*/ 0 h 1956391"/>
              <a:gd name="connsiteX0" fmla="*/ 0 w 1155696"/>
              <a:gd name="connsiteY0" fmla="*/ 1956391 h 1956391"/>
              <a:gd name="connsiteX1" fmla="*/ 1082392 w 1155696"/>
              <a:gd name="connsiteY1" fmla="*/ 1051323 h 1956391"/>
              <a:gd name="connsiteX2" fmla="*/ 701749 w 1155696"/>
              <a:gd name="connsiteY2" fmla="*/ 0 h 1956391"/>
              <a:gd name="connsiteX3" fmla="*/ 701749 w 1155696"/>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55697"/>
              <a:gd name="connsiteY0" fmla="*/ 1956391 h 1956391"/>
              <a:gd name="connsiteX1" fmla="*/ 1082392 w 1155697"/>
              <a:gd name="connsiteY1" fmla="*/ 1051323 h 1956391"/>
              <a:gd name="connsiteX2" fmla="*/ 701749 w 1155697"/>
              <a:gd name="connsiteY2" fmla="*/ 0 h 1956391"/>
              <a:gd name="connsiteX3" fmla="*/ 701749 w 1155697"/>
              <a:gd name="connsiteY3" fmla="*/ 0 h 1956391"/>
              <a:gd name="connsiteX0" fmla="*/ 0 w 1131127"/>
              <a:gd name="connsiteY0" fmla="*/ 1956391 h 1956391"/>
              <a:gd name="connsiteX1" fmla="*/ 1050930 w 1131127"/>
              <a:gd name="connsiteY1" fmla="*/ 1085985 h 1956391"/>
              <a:gd name="connsiteX2" fmla="*/ 701749 w 1131127"/>
              <a:gd name="connsiteY2" fmla="*/ 0 h 1956391"/>
              <a:gd name="connsiteX3" fmla="*/ 701749 w 1131127"/>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35232"/>
              <a:gd name="connsiteY0" fmla="*/ 1956391 h 1956391"/>
              <a:gd name="connsiteX1" fmla="*/ 1050930 w 1135232"/>
              <a:gd name="connsiteY1" fmla="*/ 1085985 h 1956391"/>
              <a:gd name="connsiteX2" fmla="*/ 701749 w 1135232"/>
              <a:gd name="connsiteY2" fmla="*/ 0 h 1956391"/>
              <a:gd name="connsiteX3" fmla="*/ 701749 w 1135232"/>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25756"/>
              <a:gd name="connsiteY0" fmla="*/ 1956391 h 1956391"/>
              <a:gd name="connsiteX1" fmla="*/ 1050930 w 1125756"/>
              <a:gd name="connsiteY1" fmla="*/ 1085985 h 1956391"/>
              <a:gd name="connsiteX2" fmla="*/ 701749 w 1125756"/>
              <a:gd name="connsiteY2" fmla="*/ 0 h 1956391"/>
              <a:gd name="connsiteX3" fmla="*/ 701749 w 1125756"/>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18371"/>
              <a:gd name="connsiteY0" fmla="*/ 1956391 h 1956391"/>
              <a:gd name="connsiteX1" fmla="*/ 1041660 w 1118371"/>
              <a:gd name="connsiteY1" fmla="*/ 1138716 h 1956391"/>
              <a:gd name="connsiteX2" fmla="*/ 701749 w 1118371"/>
              <a:gd name="connsiteY2" fmla="*/ 0 h 1956391"/>
              <a:gd name="connsiteX3" fmla="*/ 701749 w 1118371"/>
              <a:gd name="connsiteY3" fmla="*/ 0 h 1956391"/>
              <a:gd name="connsiteX0" fmla="*/ 0 w 1132211"/>
              <a:gd name="connsiteY0" fmla="*/ 1956391 h 1956391"/>
              <a:gd name="connsiteX1" fmla="*/ 1041660 w 1132211"/>
              <a:gd name="connsiteY1" fmla="*/ 1138716 h 1956391"/>
              <a:gd name="connsiteX2" fmla="*/ 701749 w 1132211"/>
              <a:gd name="connsiteY2" fmla="*/ 0 h 1956391"/>
              <a:gd name="connsiteX3" fmla="*/ 701749 w 1132211"/>
              <a:gd name="connsiteY3" fmla="*/ 0 h 1956391"/>
              <a:gd name="connsiteX0" fmla="*/ 0 w 1122313"/>
              <a:gd name="connsiteY0" fmla="*/ 1956391 h 1956391"/>
              <a:gd name="connsiteX1" fmla="*/ 1041660 w 1122313"/>
              <a:gd name="connsiteY1" fmla="*/ 1138716 h 1956391"/>
              <a:gd name="connsiteX2" fmla="*/ 701749 w 1122313"/>
              <a:gd name="connsiteY2" fmla="*/ 0 h 1956391"/>
              <a:gd name="connsiteX3" fmla="*/ 701749 w 1122313"/>
              <a:gd name="connsiteY3" fmla="*/ 0 h 1956391"/>
            </a:gdLst>
            <a:ahLst/>
            <a:cxnLst>
              <a:cxn ang="0">
                <a:pos x="connsiteX0" y="connsiteY0"/>
              </a:cxn>
              <a:cxn ang="0">
                <a:pos x="connsiteX1" y="connsiteY1"/>
              </a:cxn>
              <a:cxn ang="0">
                <a:pos x="connsiteX2" y="connsiteY2"/>
              </a:cxn>
              <a:cxn ang="0">
                <a:pos x="connsiteX3" y="connsiteY3"/>
              </a:cxn>
            </a:cxnLst>
            <a:rect l="l" t="t" r="r" b="b"/>
            <a:pathLst>
              <a:path w="1122313" h="1956391">
                <a:moveTo>
                  <a:pt x="0" y="1956391"/>
                </a:moveTo>
                <a:cubicBezTo>
                  <a:pt x="446358" y="1889322"/>
                  <a:pt x="856519" y="1634039"/>
                  <a:pt x="1041660" y="1138716"/>
                </a:cubicBezTo>
                <a:cubicBezTo>
                  <a:pt x="1226801" y="643393"/>
                  <a:pt x="1084807" y="194301"/>
                  <a:pt x="701749" y="0"/>
                </a:cubicBezTo>
                <a:lnTo>
                  <a:pt x="701749" y="0"/>
                </a:lnTo>
              </a:path>
            </a:pathLst>
          </a:custGeom>
          <a:noFill/>
          <a:ln w="28575" cap="flat" cmpd="sng" algn="ctr">
            <a:solidFill>
              <a:srgbClr val="FF0000"/>
            </a:solidFill>
            <a:prstDash val="sysDash"/>
            <a:miter lim="800000"/>
            <a:headEnd type="oval" w="med" len="med"/>
            <a:tailEnd type="triangle" w="lg" len="lg"/>
          </a:ln>
          <a:effectLst>
            <a:glow rad="63500">
              <a:schemeClr val="bg1"/>
            </a:glow>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smtClean="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 name="円形吹き出し 60"/>
          <p:cNvSpPr>
            <a:spLocks noChangeAspect="1"/>
          </p:cNvSpPr>
          <p:nvPr/>
        </p:nvSpPr>
        <p:spPr bwMode="auto">
          <a:xfrm>
            <a:off x="4978390" y="3633939"/>
            <a:ext cx="436085" cy="436085"/>
          </a:xfrm>
          <a:prstGeom prst="wedgeEllipseCallout">
            <a:avLst>
              <a:gd name="adj1" fmla="val 51965"/>
              <a:gd name="adj2" fmla="val 63895"/>
            </a:avLst>
          </a:prstGeom>
          <a:solidFill>
            <a:srgbClr val="FF0000"/>
          </a:solidFill>
          <a:ln w="38100" cap="flat" cmpd="sng" algn="ctr">
            <a:solidFill>
              <a:srgbClr val="FFFFFF"/>
            </a:solidFill>
            <a:prstDash val="solid"/>
          </a:ln>
          <a:effectLst>
            <a:outerShdw blurRad="40000" dist="23000" dir="5400000" rotWithShape="0">
              <a:srgbClr val="000000">
                <a:alpha val="35000"/>
              </a:srgbClr>
            </a:outerShdw>
          </a:effectLst>
          <a:extLst/>
        </p:spPr>
        <p:txBody>
          <a:bodyPr rot="0" spcFirstLastPara="0" vertOverflow="overflow" horzOverflow="overflow" vert="horz" wrap="none" lIns="72001" tIns="72001" rIns="72001" bIns="72001" numCol="1" spcCol="0" fromWordArt="0" anchor="ctr" anchorCtr="1" forceAA="0" compatLnSpc="1">
            <a:prstTxWarp prst="textNoShape">
              <a:avLst/>
            </a:prstTxWarp>
            <a:noAutofit/>
          </a:bodyPr>
          <a:lstStyle/>
          <a:p>
            <a:pPr marL="0" marR="0" lvl="0" indent="0" algn="ctr" defTabSz="914369" eaLnBrk="1" fontAlgn="auto" latinLnBrk="0" hangingPunct="1">
              <a:lnSpc>
                <a:spcPct val="100000"/>
              </a:lnSpc>
              <a:spcBef>
                <a:spcPts val="0"/>
              </a:spcBef>
              <a:spcAft>
                <a:spcPts val="0"/>
              </a:spcAft>
              <a:buClrTx/>
              <a:buSzTx/>
              <a:buFontTx/>
              <a:buNone/>
              <a:tabLst/>
              <a:defRPr altLang="en-US" sz="2000" b="1">
                <a:solidFill>
                  <a:srgbClr val="FFFFFF"/>
                </a:solidFill>
                <a:latin typeface="游ゴシック" panose="020B0400000000000000" pitchFamily="50" charset="-128"/>
                <a:ea typeface="游ゴシック" panose="020B0400000000000000" pitchFamily="50" charset="-128"/>
              </a:defRPr>
            </a:pPr>
            <a:r>
              <a:t>⑥</a:t>
            </a:r>
            <a:endParaRPr kumimoji="0" lang="en-US" altLang="ja-JP" sz="2000" b="1" i="0" u="none" strike="noStrike" kern="0" cap="none" spc="0" normalizeH="0" baseline="0" noProof="0" dirty="0" smtClean="0">
              <a:ln>
                <a:noFill/>
              </a:ln>
              <a:solidFill>
                <a:srgbClr val="FFFFFF"/>
              </a:solidFill>
              <a:effectLst/>
              <a:uLnTx/>
              <a:uFillTx/>
              <a:latin typeface="游ゴシック" panose="020B0400000000000000" pitchFamily="50" charset="-128"/>
              <a:ea typeface="游ゴシック" panose="020B0400000000000000" pitchFamily="50" charset="-128"/>
            </a:endParaRPr>
          </a:p>
        </p:txBody>
      </p:sp>
      <p:graphicFrame>
        <p:nvGraphicFramePr>
          <p:cNvPr id="71" name="表 70"/>
          <p:cNvGraphicFramePr>
            <a:graphicFrameLocks noGrp="1"/>
          </p:cNvGraphicFramePr>
          <p:nvPr>
            <p:extLst>
              <p:ext uri="{D42A27DB-BD31-4B8C-83A1-F6EECF244321}">
                <p14:modId xmlns:p14="http://schemas.microsoft.com/office/powerpoint/2010/main" val="13598848"/>
              </p:ext>
            </p:extLst>
          </p:nvPr>
        </p:nvGraphicFramePr>
        <p:xfrm>
          <a:off x="237574" y="2125815"/>
          <a:ext cx="3111383" cy="4140200"/>
        </p:xfrm>
        <a:graphic>
          <a:graphicData uri="http://schemas.openxmlformats.org/drawingml/2006/table">
            <a:tbl>
              <a:tblPr firstRow="1" bandRow="1">
                <a:tableStyleId>{16D9F66E-5EB9-4882-86FB-DCBF35E3C3E4}</a:tableStyleId>
              </a:tblPr>
              <a:tblGrid>
                <a:gridCol w="387668">
                  <a:extLst>
                    <a:ext uri="{9D8B030D-6E8A-4147-A177-3AD203B41FA5}">
                      <a16:colId xmlns:a16="http://schemas.microsoft.com/office/drawing/2014/main" val="3261435330"/>
                    </a:ext>
                  </a:extLst>
                </a:gridCol>
                <a:gridCol w="2723715">
                  <a:extLst>
                    <a:ext uri="{9D8B030D-6E8A-4147-A177-3AD203B41FA5}">
                      <a16:colId xmlns:a16="http://schemas.microsoft.com/office/drawing/2014/main" val="3494894693"/>
                    </a:ext>
                  </a:extLst>
                </a:gridCol>
              </a:tblGrid>
              <a:tr h="370840">
                <a:tc>
                  <a:txBody>
                    <a:bodyPr/>
                    <a:lstStyle/>
                    <a:p>
                      <a:pPr algn="ctr">
                        <a:defRPr kumimoji="1" altLang="en-US" sz="1600" b="1">
                          <a:solidFill>
                            <a:srgbClr val="FF0000"/>
                          </a:solidFill>
                        </a:defRPr>
                      </a:pPr>
                      <a:r>
                        <a:rPr b="0"/>
                        <a:t>①</a:t>
                      </a:r>
                      <a:endParaRPr kumimoji="1" lang="ja-JP" altLang="en-US" sz="1600" b="0"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dirty="0"/>
                        <a:t>(Optional) Create a user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0252670"/>
                  </a:ext>
                </a:extLst>
              </a:tr>
              <a:tr h="370840">
                <a:tc>
                  <a:txBody>
                    <a:bodyPr/>
                    <a:lstStyle/>
                    <a:p>
                      <a:pPr algn="ctr">
                        <a:defRPr kumimoji="1" altLang="en-US" sz="1600" b="1">
                          <a:solidFill>
                            <a:srgbClr val="FF0000"/>
                          </a:solidFill>
                        </a:defRPr>
                      </a:pPr>
                      <a: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Create a role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89614555"/>
                  </a:ext>
                </a:extLst>
              </a:tr>
              <a:tr h="370840">
                <a:tc>
                  <a:txBody>
                    <a:bodyPr/>
                    <a:lstStyle/>
                    <a:p>
                      <a:pPr algn="ctr">
                        <a:defRPr kumimoji="1" altLang="en-US" sz="1600" b="1">
                          <a:solidFill>
                            <a:srgbClr val="FF0000"/>
                          </a:solidFill>
                        </a:defRPr>
                      </a:pPr>
                      <a: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Role / User link</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35798848"/>
                  </a:ext>
                </a:extLst>
              </a:tr>
              <a:tr h="370840">
                <a:tc>
                  <a:txBody>
                    <a:bodyPr/>
                    <a:lstStyle/>
                    <a:p>
                      <a:pPr algn="ctr">
                        <a:defRPr kumimoji="1" altLang="en-US" sz="1600" b="1">
                          <a:solidFill>
                            <a:srgbClr val="FF0000"/>
                          </a:solidFill>
                        </a:defRPr>
                      </a:pPr>
                      <a: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Update the Collection interface information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00677892"/>
                  </a:ext>
                </a:extLst>
              </a:tr>
              <a:tr h="370840">
                <a:tc>
                  <a:txBody>
                    <a:bodyPr/>
                    <a:lstStyle/>
                    <a:p>
                      <a:pPr algn="ctr">
                        <a:defRPr kumimoji="1" altLang="en-US" sz="1600" b="1">
                          <a:solidFill>
                            <a:srgbClr val="FF0000"/>
                          </a:solidFill>
                        </a:defRPr>
                      </a:pPr>
                      <a: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a:t>Create parameter sheet (host</a:t>
                      </a:r>
                      <a:r>
                        <a:rPr altLang="ja-JP" dirty="0"/>
                        <a:t>/</a:t>
                      </a:r>
                      <a:r>
                        <a:rPr altLang="en-US" dirty="0"/>
                        <a:t> operation</a:t>
                      </a:r>
                      <a:r>
                        <a:rPr altLang="en-US" dirty="0" smtClean="0"/>
                        <a:t>)</a:t>
                      </a:r>
                      <a:endParaRPr kumimoji="1" lang="en-US" altLang="ja-JP" sz="1200" b="0" dirty="0" smtClean="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24922777"/>
                  </a:ext>
                </a:extLst>
              </a:tr>
              <a:tr h="370840">
                <a:tc>
                  <a:txBody>
                    <a:bodyPr/>
                    <a:lstStyle/>
                    <a:p>
                      <a:pPr algn="ctr">
                        <a:defRPr kumimoji="1" altLang="en-US" sz="1600" b="1">
                          <a:solidFill>
                            <a:srgbClr val="FF0000"/>
                          </a:solidFill>
                        </a:defRPr>
                      </a:pPr>
                      <a:r>
                        <a:t>⑥</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Register to Collected item value list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58807568"/>
                  </a:ext>
                </a:extLst>
              </a:tr>
              <a:tr h="370840">
                <a:tc>
                  <a:txBody>
                    <a:bodyPr/>
                    <a:lstStyle/>
                    <a:p>
                      <a:pPr algn="ctr">
                        <a:defRPr kumimoji="1" altLang="en-US" sz="1600" b="1">
                          <a:solidFill>
                            <a:srgbClr val="FF0000"/>
                          </a:solidFill>
                        </a:defRPr>
                      </a:pPr>
                      <a:r>
                        <a:t>⑦</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Preparation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16223323"/>
                  </a:ext>
                </a:extLst>
              </a:tr>
              <a:tr h="370840">
                <a:tc>
                  <a:txBody>
                    <a:bodyPr/>
                    <a:lstStyle/>
                    <a:p>
                      <a:pPr algn="ctr">
                        <a:defRPr kumimoji="1" altLang="en-US" sz="1600" b="1">
                          <a:solidFill>
                            <a:srgbClr val="FF0000"/>
                          </a:solidFill>
                        </a:defRPr>
                      </a:pPr>
                      <a:r>
                        <a:t>⑧</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844795"/>
                  </a:ext>
                </a:extLst>
              </a:tr>
              <a:tr h="370840">
                <a:tc>
                  <a:txBody>
                    <a:bodyPr/>
                    <a:lstStyle/>
                    <a:p>
                      <a:pPr algn="ctr">
                        <a:defRPr kumimoji="1" altLang="en-US" sz="1600" b="1">
                          <a:solidFill>
                            <a:srgbClr val="FF0000"/>
                          </a:solidFill>
                        </a:defRPr>
                      </a:pPr>
                      <a:r>
                        <a:t>⑨</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 Collect function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6035603"/>
                  </a:ext>
                </a:extLst>
              </a:tr>
              <a:tr h="370840">
                <a:tc>
                  <a:txBody>
                    <a:bodyPr/>
                    <a:lstStyle/>
                    <a:p>
                      <a:pPr algn="ctr">
                        <a:defRPr kumimoji="1" altLang="en-US" sz="1600" b="1">
                          <a:solidFill>
                            <a:srgbClr val="FF0000"/>
                          </a:solidFill>
                        </a:defRPr>
                      </a:pPr>
                      <a:r>
                        <a:t>⑩</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Check collection status</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2025050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altLang="ja-JP"/>
              <a:t>2.3</a:t>
            </a:r>
            <a:r>
              <a:rPr altLang="en-US"/>
              <a:t> Work flow (</a:t>
            </a:r>
            <a:r>
              <a:rPr altLang="ja-JP"/>
              <a:t>2/2</a:t>
            </a:r>
            <a:r>
              <a:rPr altLang="en-US"/>
              <a:t>)</a:t>
            </a:r>
            <a:r>
              <a:rPr altLang="ja-JP"/>
              <a:t> </a:t>
            </a:r>
          </a:p>
        </p:txBody>
      </p:sp>
      <p:sp>
        <p:nvSpPr>
          <p:cNvPr id="21" name="コンテンツ プレースホルダー 2"/>
          <p:cNvSpPr>
            <a:spLocks noGrp="1"/>
          </p:cNvSpPr>
          <p:nvPr>
            <p:ph sz="quarter" idx="10"/>
          </p:nvPr>
        </p:nvSpPr>
        <p:spPr>
          <a:xfrm>
            <a:off x="252833" y="836712"/>
            <a:ext cx="8639767" cy="5688718"/>
          </a:xfrm>
        </p:spPr>
        <p:txBody>
          <a:bodyPr>
            <a:normAutofit/>
          </a:bodyPr>
          <a:lstStyle/>
          <a:p>
            <a:pPr marL="0" indent="0">
              <a:buNone/>
              <a:defRPr altLang="en-US"/>
            </a:pPr>
            <a:r>
              <a:rPr dirty="0"/>
              <a:t>The outline of each work flow is as follows. </a:t>
            </a:r>
            <a:endParaRPr lang="en-US" altLang="ja-JP" dirty="0" smtClean="0"/>
          </a:p>
          <a:p>
            <a:pPr>
              <a:buFont typeface="Wingdings" panose="05000000000000000000" pitchFamily="2" charset="2"/>
              <a:buChar char="l"/>
              <a:defRPr sz="1600"/>
            </a:pPr>
            <a:r>
              <a:rPr altLang="en-US" dirty="0"/>
              <a:t>For details, refer </a:t>
            </a:r>
            <a:r>
              <a:rPr altLang="en-US" dirty="0" smtClean="0"/>
              <a:t>to </a:t>
            </a:r>
            <a:r>
              <a:rPr lang="en-US" altLang="en-US" dirty="0" smtClean="0"/>
              <a:t>the</a:t>
            </a:r>
            <a:r>
              <a:rPr altLang="ja-JP" dirty="0" smtClean="0"/>
              <a:t> "</a:t>
            </a:r>
            <a:r>
              <a:rPr lang="en-US" altLang="ja-JP" dirty="0" smtClean="0"/>
              <a:t>Collect function User manual</a:t>
            </a:r>
            <a:r>
              <a:rPr altLang="en-US" dirty="0" smtClean="0"/>
              <a:t>". </a:t>
            </a:r>
            <a:endParaRPr lang="en-US" altLang="ja-JP" sz="1600" dirty="0" smtClean="0"/>
          </a:p>
        </p:txBody>
      </p:sp>
      <p:graphicFrame>
        <p:nvGraphicFramePr>
          <p:cNvPr id="102" name="表 101"/>
          <p:cNvGraphicFramePr>
            <a:graphicFrameLocks noGrp="1"/>
          </p:cNvGraphicFramePr>
          <p:nvPr>
            <p:extLst>
              <p:ext uri="{D42A27DB-BD31-4B8C-83A1-F6EECF244321}">
                <p14:modId xmlns:p14="http://schemas.microsoft.com/office/powerpoint/2010/main" val="2639316314"/>
              </p:ext>
            </p:extLst>
          </p:nvPr>
        </p:nvGraphicFramePr>
        <p:xfrm>
          <a:off x="237574" y="1628750"/>
          <a:ext cx="8655026" cy="4582160"/>
        </p:xfrm>
        <a:graphic>
          <a:graphicData uri="http://schemas.openxmlformats.org/drawingml/2006/table">
            <a:tbl>
              <a:tblPr firstRow="1" bandRow="1">
                <a:tableStyleId>{16D9F66E-5EB9-4882-86FB-DCBF35E3C3E4}</a:tableStyleId>
              </a:tblPr>
              <a:tblGrid>
                <a:gridCol w="388800">
                  <a:extLst>
                    <a:ext uri="{9D8B030D-6E8A-4147-A177-3AD203B41FA5}">
                      <a16:colId xmlns:a16="http://schemas.microsoft.com/office/drawing/2014/main" val="3261435330"/>
                    </a:ext>
                  </a:extLst>
                </a:gridCol>
                <a:gridCol w="2725200">
                  <a:extLst>
                    <a:ext uri="{9D8B030D-6E8A-4147-A177-3AD203B41FA5}">
                      <a16:colId xmlns:a16="http://schemas.microsoft.com/office/drawing/2014/main" val="3494894693"/>
                    </a:ext>
                  </a:extLst>
                </a:gridCol>
                <a:gridCol w="5541026">
                  <a:extLst>
                    <a:ext uri="{9D8B030D-6E8A-4147-A177-3AD203B41FA5}">
                      <a16:colId xmlns:a16="http://schemas.microsoft.com/office/drawing/2014/main" val="1557895503"/>
                    </a:ext>
                  </a:extLst>
                </a:gridCol>
              </a:tblGrid>
              <a:tr h="370840">
                <a:tc>
                  <a:txBody>
                    <a:bodyPr/>
                    <a:lstStyle/>
                    <a:p>
                      <a:pPr algn="ctr">
                        <a:defRPr kumimoji="1" altLang="en-US" sz="1600" b="1">
                          <a:solidFill>
                            <a:srgbClr val="FF0000"/>
                          </a:solidFill>
                        </a:defRPr>
                      </a:pPr>
                      <a:r>
                        <a:t>①</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a:t>(Optional) Create a user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b="0" dirty="0"/>
                        <a:t>Register the user's User information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252670"/>
                  </a:ext>
                </a:extLst>
              </a:tr>
              <a:tr h="370840">
                <a:tc>
                  <a:txBody>
                    <a:bodyPr/>
                    <a:lstStyle/>
                    <a:p>
                      <a:pPr algn="ctr">
                        <a:defRPr kumimoji="1" altLang="en-US" sz="1600" b="1">
                          <a:solidFill>
                            <a:srgbClr val="FF0000"/>
                          </a:solidFill>
                        </a:defRPr>
                      </a:pPr>
                      <a:r>
                        <a:t>②</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Create a role for the collect function</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altLang="en-US" sz="1200"/>
                      </a:pPr>
                      <a:r>
                        <a:rPr dirty="0"/>
                        <a:t>Register the user's Role information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89614555"/>
                  </a:ext>
                </a:extLst>
              </a:tr>
              <a:tr h="370840">
                <a:tc>
                  <a:txBody>
                    <a:bodyPr/>
                    <a:lstStyle/>
                    <a:p>
                      <a:pPr algn="ctr">
                        <a:defRPr kumimoji="1" altLang="en-US" sz="1600" b="1">
                          <a:solidFill>
                            <a:srgbClr val="FF0000"/>
                          </a:solidFill>
                        </a:defRPr>
                      </a:pPr>
                      <a:r>
                        <a:t>③</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(Optional) Role / User link</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altLang="en-US" sz="1200"/>
                      </a:pPr>
                      <a:r>
                        <a:rPr dirty="0"/>
                        <a:t>Link the registered </a:t>
                      </a:r>
                      <a:r>
                        <a:rPr lang="en-US" dirty="0" smtClean="0"/>
                        <a:t>U</a:t>
                      </a:r>
                      <a:r>
                        <a:rPr dirty="0" smtClean="0"/>
                        <a:t>ser </a:t>
                      </a:r>
                      <a:r>
                        <a:rPr dirty="0"/>
                        <a:t>and </a:t>
                      </a:r>
                      <a:r>
                        <a:rPr lang="en-US" dirty="0" smtClean="0"/>
                        <a:t>R</a:t>
                      </a:r>
                      <a:r>
                        <a:rPr dirty="0" smtClean="0"/>
                        <a:t>ole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35798848"/>
                  </a:ext>
                </a:extLst>
              </a:tr>
              <a:tr h="370840">
                <a:tc>
                  <a:txBody>
                    <a:bodyPr/>
                    <a:lstStyle/>
                    <a:p>
                      <a:pPr algn="ctr">
                        <a:defRPr kumimoji="1" altLang="en-US" sz="1600" b="1">
                          <a:solidFill>
                            <a:srgbClr val="FF0000"/>
                          </a:solidFill>
                        </a:defRPr>
                      </a:pPr>
                      <a:r>
                        <a:t>④</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Update the Collection interface information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smtClean="0"/>
                        <a:t>Register </a:t>
                      </a:r>
                      <a:r>
                        <a:rPr altLang="en-US" dirty="0"/>
                        <a:t>User name / Password </a:t>
                      </a:r>
                      <a:r>
                        <a:rPr altLang="en-US" dirty="0" smtClean="0"/>
                        <a:t>of</a:t>
                      </a:r>
                      <a:r>
                        <a:rPr lang="en-US" altLang="en-US" baseline="0" dirty="0" smtClean="0"/>
                        <a:t> a</a:t>
                      </a:r>
                      <a:r>
                        <a:rPr altLang="en-US" dirty="0" smtClean="0"/>
                        <a:t> </a:t>
                      </a:r>
                      <a:r>
                        <a:rPr altLang="en-US" dirty="0"/>
                        <a:t>user who has permission to run RestAPI</a:t>
                      </a:r>
                      <a:r>
                        <a:rPr altLang="ja-JP" dirty="0"/>
                        <a:t> </a:t>
                      </a:r>
                    </a:p>
                    <a:p>
                      <a:pPr marL="171450" indent="-171450">
                        <a:buFont typeface="Wingdings" panose="05000000000000000000" pitchFamily="2" charset="2"/>
                        <a:buChar char="l"/>
                        <a:defRPr kumimoji="1" sz="1200"/>
                      </a:pPr>
                      <a:r>
                        <a:rPr altLang="en-US" dirty="0"/>
                        <a:t>Go to</a:t>
                      </a:r>
                      <a:r>
                        <a:rPr altLang="ja-JP" dirty="0">
                          <a:hlinkClick r:id="rId2" action="ppaction://hlinksldjump"/>
                        </a:rPr>
                        <a:t> " 2.3.1</a:t>
                      </a:r>
                      <a:r>
                        <a:rPr altLang="en-US" dirty="0">
                          <a:hlinkClick r:id="rId2" action="ppaction://hlinksldjump"/>
                        </a:rPr>
                        <a:t>　Collect interface information</a:t>
                      </a:r>
                      <a:r>
                        <a:rPr altLang="ja-JP" dirty="0">
                          <a:hlinkClick r:id="rId2" action="ppaction://hlinksldjump"/>
                        </a:rPr>
                        <a:t>"</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00677892"/>
                  </a:ext>
                </a:extLst>
              </a:tr>
              <a:tr h="370840">
                <a:tc>
                  <a:txBody>
                    <a:bodyPr/>
                    <a:lstStyle/>
                    <a:p>
                      <a:pPr algn="ctr">
                        <a:defRPr kumimoji="1" altLang="en-US" sz="1600" b="1">
                          <a:solidFill>
                            <a:srgbClr val="FF0000"/>
                          </a:solidFill>
                        </a:defRPr>
                      </a:pPr>
                      <a:r>
                        <a:t>⑤</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dirty="0"/>
                        <a:t>Create parameter sheet (host</a:t>
                      </a:r>
                      <a:r>
                        <a:rPr altLang="ja-JP" dirty="0"/>
                        <a:t>/</a:t>
                      </a:r>
                      <a:r>
                        <a:rPr altLang="en-US" dirty="0"/>
                        <a:t> </a:t>
                      </a:r>
                      <a:r>
                        <a:rPr altLang="en-US" dirty="0" smtClean="0"/>
                        <a:t>operation</a:t>
                      </a:r>
                      <a:r>
                        <a:rPr lang="en-US" altLang="en-US" dirty="0" smtClean="0"/>
                        <a:t>)</a:t>
                      </a:r>
                      <a:endParaRPr kumimoji="1" lang="en-US" altLang="ja-JP" sz="1200" b="0" dirty="0" smtClean="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Create a parameter sheet that will receive collected values.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4922777"/>
                  </a:ext>
                </a:extLst>
              </a:tr>
              <a:tr h="370840">
                <a:tc>
                  <a:txBody>
                    <a:bodyPr/>
                    <a:lstStyle/>
                    <a:p>
                      <a:pPr algn="ctr">
                        <a:defRPr kumimoji="1" altLang="en-US" sz="1600" b="1">
                          <a:solidFill>
                            <a:srgbClr val="FF0000"/>
                          </a:solidFill>
                        </a:defRPr>
                      </a:pPr>
                      <a:r>
                        <a:t>⑥</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Register to Collected item value list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a:t>Link YAML variables and Parameter sheet items</a:t>
                      </a:r>
                      <a:r>
                        <a:rPr altLang="ja-JP"/>
                        <a:t> </a:t>
                      </a:r>
                    </a:p>
                    <a:p>
                      <a:pPr marL="171450" indent="-171450">
                        <a:buFont typeface="Wingdings" panose="05000000000000000000" pitchFamily="2" charset="2"/>
                        <a:buChar char="l"/>
                        <a:defRPr kumimoji="1" sz="1200"/>
                      </a:pPr>
                      <a:r>
                        <a:rPr altLang="en-US"/>
                        <a:t>Go</a:t>
                      </a:r>
                      <a:r>
                        <a:rPr altLang="en-US">
                          <a:hlinkClick r:id="rId3" action="ppaction://hlinksldjump"/>
                        </a:rPr>
                        <a:t>　to</a:t>
                      </a:r>
                      <a:r>
                        <a:rPr altLang="ja-JP">
                          <a:hlinkClick r:id="rId3" action="ppaction://hlinksldjump"/>
                        </a:rPr>
                        <a:t> "2.3.2</a:t>
                      </a:r>
                      <a:r>
                        <a:rPr altLang="en-US">
                          <a:hlinkClick r:id="rId3" action="ppaction://hlinksldjump"/>
                        </a:rPr>
                        <a:t>　Collect item value list</a:t>
                      </a:r>
                      <a:r>
                        <a:rPr altLang="ja-JP">
                          <a:hlinkClick r:id="rId3" action="ppaction://hlinksldjump"/>
                        </a:rPr>
                        <a:t>"</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58807568"/>
                  </a:ext>
                </a:extLst>
              </a:tr>
              <a:tr h="370840">
                <a:tc>
                  <a:txBody>
                    <a:bodyPr/>
                    <a:lstStyle/>
                    <a:p>
                      <a:pPr algn="ctr">
                        <a:defRPr kumimoji="1" altLang="en-US" sz="1600" b="1">
                          <a:solidFill>
                            <a:srgbClr val="FF0000"/>
                          </a:solidFill>
                        </a:defRPr>
                      </a:pPr>
                      <a:r>
                        <a:t>⑦</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Preparation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sz="1200"/>
                      </a:pPr>
                      <a:r>
                        <a:rPr altLang="en-US"/>
                        <a:t>Create</a:t>
                      </a:r>
                      <a:r>
                        <a:rPr altLang="ja-JP"/>
                        <a:t> Movement</a:t>
                      </a:r>
                      <a:r>
                        <a:rPr altLang="en-US"/>
                        <a:t> and Job Flow needed in order to execute.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16223323"/>
                  </a:ext>
                </a:extLst>
              </a:tr>
              <a:tr h="370840">
                <a:tc>
                  <a:txBody>
                    <a:bodyPr/>
                    <a:lstStyle/>
                    <a:p>
                      <a:pPr algn="ctr">
                        <a:defRPr kumimoji="1" altLang="en-US" sz="1600" b="1">
                          <a:solidFill>
                            <a:srgbClr val="FF0000"/>
                          </a:solidFill>
                        </a:defRPr>
                      </a:pPr>
                      <a:r>
                        <a:t>⑧</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kumimoji="1" sz="1200"/>
                      </a:pPr>
                      <a:r>
                        <a:rPr altLang="en-US" dirty="0"/>
                        <a:t>Select the execution date and time, Input operation,</a:t>
                      </a:r>
                      <a:r>
                        <a:rPr altLang="ja-JP" dirty="0"/>
                        <a:t> Movement</a:t>
                      </a:r>
                      <a:r>
                        <a:rPr altLang="en-US" dirty="0"/>
                        <a:t>, and job flow and execute the operation.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4844795"/>
                  </a:ext>
                </a:extLst>
              </a:tr>
              <a:tr h="370840">
                <a:tc>
                  <a:txBody>
                    <a:bodyPr/>
                    <a:lstStyle/>
                    <a:p>
                      <a:pPr algn="ctr">
                        <a:defRPr kumimoji="1" altLang="en-US" sz="1600" b="1">
                          <a:solidFill>
                            <a:srgbClr val="FF0000"/>
                          </a:solidFill>
                        </a:defRPr>
                      </a:pPr>
                      <a:r>
                        <a:t>⑨</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Execute Collect function</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Automatically register collection target (Operation No. of executed operations) to Parameter sheets </a:t>
                      </a:r>
                      <a:endParaRPr kumimoji="1" lang="ja-JP" altLang="en-US" sz="1200" b="0" dirty="0" smtClean="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96035603"/>
                  </a:ext>
                </a:extLst>
              </a:tr>
              <a:tr h="370840">
                <a:tc>
                  <a:txBody>
                    <a:bodyPr/>
                    <a:lstStyle/>
                    <a:p>
                      <a:pPr algn="ctr">
                        <a:defRPr kumimoji="1" altLang="en-US" sz="1600" b="1">
                          <a:solidFill>
                            <a:srgbClr val="FF0000"/>
                          </a:solidFill>
                        </a:defRPr>
                      </a:pPr>
                      <a:r>
                        <a:t>⑩</a:t>
                      </a:r>
                      <a:endParaRPr kumimoji="1" lang="ja-JP" altLang="en-US" sz="1600" b="1" dirty="0">
                        <a:solidFill>
                          <a:srgbClr val="FF000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t>Check collection status</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defRPr kumimoji="1" altLang="en-US" sz="1200"/>
                      </a:pPr>
                      <a:r>
                        <a:rPr dirty="0"/>
                        <a:t>Check the collection status of the executed operation. </a:t>
                      </a:r>
                    </a:p>
                    <a:p>
                      <a:pPr marL="171450" indent="-171450">
                        <a:buFont typeface="Wingdings" panose="05000000000000000000" pitchFamily="2" charset="2"/>
                        <a:buChar char="l"/>
                        <a:defRPr kumimoji="1" sz="1200"/>
                      </a:pPr>
                      <a:r>
                        <a:rPr altLang="en-US" dirty="0"/>
                        <a:t>Go to</a:t>
                      </a:r>
                      <a:r>
                        <a:rPr altLang="ja-JP" dirty="0">
                          <a:hlinkClick r:id="rId4" action="ppaction://hlinksldjump"/>
                        </a:rPr>
                        <a:t> "2.4</a:t>
                      </a:r>
                      <a:r>
                        <a:rPr altLang="en-US" dirty="0">
                          <a:hlinkClick r:id="rId4" action="ppaction://hlinksldjump"/>
                        </a:rPr>
                        <a:t>　Confirmation of collection status</a:t>
                      </a:r>
                      <a:r>
                        <a:rPr altLang="ja-JP" dirty="0">
                          <a:hlinkClick r:id="rId4" action="ppaction://hlinksldjump"/>
                        </a:rPr>
                        <a:t>"</a:t>
                      </a:r>
                      <a:endParaRPr kumimoji="1" lang="ja-JP" altLang="en-US" sz="1200" b="0" dirty="0">
                        <a:solidFill>
                          <a:srgbClr val="002060"/>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71958302"/>
                  </a:ext>
                </a:extLst>
              </a:tr>
            </a:tbl>
          </a:graphicData>
        </a:graphic>
      </p:graphicFrame>
    </p:spTree>
    <p:extLst>
      <p:ext uri="{BB962C8B-B14F-4D97-AF65-F5344CB8AC3E}">
        <p14:creationId xmlns:p14="http://schemas.microsoft.com/office/powerpoint/2010/main" val="477861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solidFill>
            <a:srgbClr val="FF0000"/>
          </a:solidFill>
          <a:prstDash val="sysDash"/>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r">
          <a:defRPr kumimoji="1" b="1" dirty="0" smtClean="0">
            <a:solidFill>
              <a:schemeClr val="bg1"/>
            </a:solidFill>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1354</Words>
  <Application>Microsoft Office PowerPoint</Application>
  <PresentationFormat>画面に合わせる (4:3)</PresentationFormat>
  <Paragraphs>261</Paragraphs>
  <Slides>19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19</vt:i4>
      </vt:variant>
    </vt:vector>
  </HeadingPairs>
  <TitlesOfParts>
    <vt:vector size="30" baseType="lpstr">
      <vt:lpstr>HGP創英角ｺﾞｼｯｸUB</vt:lpstr>
      <vt:lpstr>ＭＳ Ｐゴシック</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About this document</vt:lpstr>
      <vt:lpstr>2.　Collect function</vt:lpstr>
      <vt:lpstr>2.1 What is the Collect function?</vt:lpstr>
      <vt:lpstr>2.2 YAML Variables (FROM) and Parameter Sheet Items (TO) </vt:lpstr>
      <vt:lpstr>2.3 Work flow (1/2) </vt:lpstr>
      <vt:lpstr>2.3 Work flow (2/2) </vt:lpstr>
      <vt:lpstr>2.3.1 Collection interface information</vt:lpstr>
      <vt:lpstr>2.3.2 Collected item value list</vt:lpstr>
      <vt:lpstr>2.4 Check the collection status</vt:lpstr>
      <vt:lpstr>3.　Contrast Function</vt:lpstr>
      <vt:lpstr>3.1 What is the Contrast function?</vt:lpstr>
      <vt:lpstr>3.2 Contrast menu group</vt:lpstr>
      <vt:lpstr>3.2.1 Base date</vt:lpstr>
      <vt:lpstr>4.　Collect function / Contrast function application</vt:lpstr>
      <vt:lpstr>4.1 Application example</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2021-08-04T01:10:41Z</dcterms:modified>
</cp:coreProperties>
</file>