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90" d="100"/>
          <a:sy n="90" d="100"/>
        </p:scale>
        <p:origin x="636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Learn_ja/ITA-base_classroom%20lecture_ja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smtClean="0"/>
              <a:t>Ansible Driver</a:t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smtClean="0"/>
              <a:t>座学編</a:t>
            </a:r>
            <a:r>
              <a:rPr lang="en-US" altLang="ja-JP" sz="4800" b="1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</a:t>
            </a:r>
            <a:r>
              <a:rPr lang="en-US" altLang="ja-JP" sz="1800" kern="0" dirty="0">
                <a:latin typeface="+mj-ea"/>
              </a:rPr>
              <a:t/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 smtClean="0">
                <a:latin typeface="+mj-ea"/>
              </a:rPr>
              <a:t>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へ設定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  <a:p>
            <a:pPr marL="0" indent="0" algn="ctr">
              <a:buNone/>
            </a:pPr>
            <a:r>
              <a:rPr lang="en-US" altLang="ja-JP" sz="1200" dirty="0" smtClean="0"/>
              <a:t>※OPERATION_ID</a:t>
            </a:r>
            <a:r>
              <a:rPr lang="ja-JP" altLang="en-US" sz="1200" dirty="0" smtClean="0"/>
              <a:t>については</a:t>
            </a:r>
            <a:r>
              <a:rPr lang="en-US" altLang="ja-JP" sz="1200" dirty="0" smtClean="0"/>
              <a:t>Learn</a:t>
            </a:r>
            <a:r>
              <a:rPr lang="ja-JP" altLang="en-US" sz="1200" dirty="0" smtClean="0"/>
              <a:t>：</a:t>
            </a:r>
            <a:r>
              <a:rPr lang="en-US" altLang="ja-JP" sz="1200" dirty="0" smtClean="0">
                <a:hlinkClick r:id="rId2"/>
              </a:rPr>
              <a:t>BASE</a:t>
            </a:r>
            <a:r>
              <a:rPr lang="ja-JP" altLang="en-US" sz="1200" dirty="0" smtClean="0"/>
              <a:t>をご確認ください</a:t>
            </a:r>
            <a:endParaRPr lang="en-US" altLang="ja-JP" sz="12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 smtClean="0"/>
              <a:t>一覧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プレイブック</a:t>
            </a:r>
            <a:r>
              <a:rPr lang="ja-JP" altLang="en-US" sz="1400" b="1" dirty="0" smtClean="0"/>
              <a:t>素材集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err="1" smtClean="0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/>
              <a:t>Movement</a:t>
            </a:r>
            <a:r>
              <a:rPr lang="ja-JP" altLang="en-US" sz="1400" b="1" dirty="0" smtClean="0"/>
              <a:t>詳細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にインクルードするプレイブックの管理が可能です。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</a:t>
            </a:r>
            <a:r>
              <a:rPr lang="ja-JP" altLang="en-US" sz="1400" b="1" dirty="0" smtClean="0"/>
              <a:t>設定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登録</a:t>
            </a:r>
            <a:r>
              <a:rPr lang="ja-JP" altLang="en-US" sz="1400" dirty="0"/>
              <a:t>されているオ</a:t>
            </a:r>
            <a:r>
              <a:rPr lang="ja-JP" altLang="en-US" sz="1400" dirty="0" err="1" smtClean="0"/>
              <a:t>ぺ</a:t>
            </a:r>
            <a:r>
              <a:rPr lang="ja-JP" altLang="en-US" sz="1400" dirty="0" smtClean="0"/>
              <a:t>レーション</a:t>
            </a:r>
            <a:r>
              <a:rPr lang="ja-JP" altLang="en-US" sz="1400" dirty="0"/>
              <a:t>とホスト毎の項目の設定値を紐付ける 。 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と変数の管理が可能</a:t>
            </a:r>
            <a:r>
              <a:rPr lang="ja-JP" altLang="en-US" sz="1400" dirty="0" smtClean="0"/>
              <a:t>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</a:t>
            </a:r>
            <a:r>
              <a:rPr lang="ja-JP" altLang="en-US" sz="1400" b="1" dirty="0" smtClean="0"/>
              <a:t>ホスト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オペレーション</a:t>
            </a:r>
            <a:r>
              <a:rPr lang="ja-JP" altLang="en-US" sz="1400" dirty="0"/>
              <a:t>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で使用するプレイブックや変数「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実行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/>
              <a:t>作業</a:t>
            </a:r>
            <a:r>
              <a:rPr lang="ja-JP" altLang="en-US" sz="1400" b="1" smtClean="0"/>
              <a:t>状態確認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実行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管理</a:t>
            </a:r>
            <a:endParaRPr lang="en-US" altLang="ja-JP" sz="1400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8" y="1556741"/>
            <a:ext cx="2231207" cy="42485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6550246" y="2225149"/>
            <a:ext cx="1512088" cy="31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664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多段</a:t>
            </a:r>
            <a:r>
              <a:rPr lang="ja-JP" altLang="en-US" sz="1400" b="1" dirty="0"/>
              <a:t>変数最大繰返数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ロールパッケージ</a:t>
            </a:r>
            <a:r>
              <a:rPr lang="ja-JP" altLang="en-US" sz="1400" dirty="0"/>
              <a:t>にて定義されている多段変数のうち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繰返配</a:t>
            </a:r>
            <a:r>
              <a:rPr lang="ja-JP" altLang="en-US" sz="1400" dirty="0"/>
              <a:t>列されている変数配列の最大繰返数の管理が</a:t>
            </a:r>
            <a:r>
              <a:rPr lang="ja-JP" altLang="en-US" sz="1400"/>
              <a:t>行えます</a:t>
            </a:r>
            <a:r>
              <a:rPr lang="ja-JP" altLang="en-US" sz="1400" smtClean="0"/>
              <a:t>。</a:t>
            </a:r>
            <a:endParaRPr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50" y="1628750"/>
            <a:ext cx="2181225" cy="4572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6381651" y="2732066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72250" y="3418901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</a:t>
            </a:r>
            <a:r>
              <a:rPr lang="ja-JP" altLang="en-US" sz="1800" b="1" dirty="0" smtClean="0">
                <a:latin typeface="+mj-ea"/>
                <a:ea typeface="+mj-ea"/>
              </a:rPr>
              <a:t>。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ja-JP" altLang="en-US" sz="1800" b="1" dirty="0" smtClean="0">
                <a:latin typeface="+mj-ea"/>
                <a:ea typeface="+mj-ea"/>
              </a:rPr>
              <a:t>そこ</a:t>
            </a:r>
            <a:r>
              <a:rPr lang="ja-JP" altLang="en-US" sz="1800" b="1" dirty="0">
                <a:latin typeface="+mj-ea"/>
                <a:ea typeface="+mj-ea"/>
              </a:rPr>
              <a:t>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hlinkClick r:id="rId2" action="ppaction://hlinksldjump"/>
              </a:rPr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Driver</a:t>
            </a:r>
            <a:r>
              <a:rPr lang="ja-JP" altLang="en-US" dirty="0" smtClean="0">
                <a:hlinkClick r:id="rId3" action="ppaction://hlinksldjump"/>
              </a:rPr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err="1">
                <a:hlinkClick r:id="rId4" action="ppaction://hlinksldjump"/>
              </a:rPr>
              <a:t>Ansible</a:t>
            </a:r>
            <a:r>
              <a:rPr lang="en-US" altLang="ja-JP" sz="1600" dirty="0">
                <a:hlinkClick r:id="rId4" action="ppaction://hlinksldjump"/>
              </a:rPr>
              <a:t> Tower</a:t>
            </a:r>
            <a:r>
              <a:rPr lang="ja-JP" altLang="en-US" sz="1600" dirty="0">
                <a:hlinkClick r:id="rId4" action="ppaction://hlinksldjump"/>
              </a:rPr>
              <a:t>との</a:t>
            </a:r>
            <a:r>
              <a:rPr lang="ja-JP" altLang="en-US" sz="1600" dirty="0" smtClean="0">
                <a:hlinkClick r:id="rId4" action="ppaction://hlinksldjump"/>
              </a:rPr>
              <a:t>連携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>
                <a:hlinkClick r:id="rId5" action="ppaction://hlinksldjump"/>
              </a:rPr>
              <a:t>3</a:t>
            </a:r>
            <a:r>
              <a:rPr lang="ja-JP" altLang="en-US" sz="1600" dirty="0" err="1">
                <a:hlinkClick r:id="rId5" action="ppaction://hlinksldjump"/>
              </a:rPr>
              <a:t>つの</a:t>
            </a:r>
            <a:r>
              <a:rPr lang="ja-JP" altLang="en-US" sz="1600" dirty="0">
                <a:hlinkClick r:id="rId5" action="ppaction://hlinksldjump"/>
              </a:rPr>
              <a:t>モードの</a:t>
            </a:r>
            <a:r>
              <a:rPr lang="ja-JP" altLang="en-US" sz="1600" dirty="0" smtClean="0">
                <a:hlinkClick r:id="rId5" action="ppaction://hlinksldjump"/>
              </a:rPr>
              <a:t>説明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hlinkClick r:id="rId6" action="ppaction://hlinksldjump"/>
              </a:rPr>
              <a:t>各モードの</a:t>
            </a:r>
            <a:r>
              <a:rPr lang="ja-JP" altLang="en-US" sz="1600" dirty="0" smtClean="0">
                <a:hlinkClick r:id="rId6" action="ppaction://hlinksldjump"/>
              </a:rPr>
              <a:t>特徴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 smtClean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 smtClean="0">
                <a:hlinkClick r:id="rId8" action="ppaction://hlinksldjump"/>
              </a:rPr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　</a:t>
            </a:r>
            <a:r>
              <a:rPr lang="en-US" altLang="ja-JP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 smtClean="0">
                <a:hlinkClick r:id="rId2"/>
              </a:rPr>
              <a:t>マニュアル</a:t>
            </a:r>
            <a:r>
              <a:rPr lang="ja-JP" altLang="en-US" sz="1400" smtClean="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 smtClean="0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smtClean="0"/>
              <a:t>Pioneer</a:t>
            </a:r>
            <a:r>
              <a:rPr kumimoji="1" lang="ja-JP" altLang="en-US" sz="1600" smtClean="0"/>
              <a:t>では、「</a:t>
            </a: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種別」と「対話種別」を設定することで、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間の差異を意識しない作業実行が可能です。</a:t>
            </a:r>
            <a:endParaRPr kumimoji="1"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smtClean="0"/>
              <a:t>OS</a:t>
            </a:r>
            <a:r>
              <a:rPr lang="ja-JP" altLang="en-US" sz="1600" b="1" smtClean="0"/>
              <a:t>種別</a:t>
            </a:r>
            <a:r>
              <a:rPr lang="en-US" altLang="ja-JP" sz="1600" smtClean="0"/>
              <a:t>…</a:t>
            </a:r>
            <a:r>
              <a:rPr lang="ja-JP" altLang="en-US" sz="1600" u="sng" smtClean="0"/>
              <a:t>対話ファイル</a:t>
            </a:r>
            <a:r>
              <a:rPr lang="ja-JP" altLang="en-US" sz="1600" smtClean="0"/>
              <a:t>と</a:t>
            </a:r>
            <a:r>
              <a:rPr lang="ja-JP" altLang="en-US" sz="1600" u="sng" smtClean="0"/>
              <a:t>対象機器</a:t>
            </a:r>
            <a:r>
              <a:rPr lang="ja-JP" altLang="en-US" sz="1600"/>
              <a:t>へ</a:t>
            </a:r>
            <a:r>
              <a:rPr lang="ja-JP" altLang="en-US" sz="1600" smtClean="0"/>
              <a:t>設定する。実行する対話ファイルの選択に用いる。</a:t>
            </a:r>
            <a:endParaRPr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 smtClean="0"/>
              <a:t>対話種別</a:t>
            </a:r>
            <a:r>
              <a:rPr kumimoji="1" lang="en-US" altLang="ja-JP" sz="1600" smtClean="0"/>
              <a:t>…</a:t>
            </a:r>
            <a:r>
              <a:rPr kumimoji="1" lang="ja-JP" altLang="en-US" sz="1600" smtClean="0"/>
              <a:t> 同一目的の対話ファイル</a:t>
            </a:r>
            <a:r>
              <a:rPr lang="ja-JP" altLang="en-US" sz="1600" smtClean="0"/>
              <a:t>と紐づく</a:t>
            </a:r>
            <a:r>
              <a:rPr kumimoji="1" lang="ja-JP" altLang="en-US" sz="1600" smtClean="0"/>
              <a:t>。</a:t>
            </a:r>
            <a:endParaRPr kumimoji="1" lang="ja-JP" altLang="en-US" sz="160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（ロードバランサに実サーバを登録する）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A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 smtClean="0"/>
              <a:t>  - </a:t>
            </a:r>
            <a:r>
              <a:rPr lang="en-US" altLang="ja-JP" sz="800"/>
              <a:t>command: </a:t>
            </a:r>
            <a:r>
              <a:rPr lang="en-US" altLang="ja-JP" sz="800" smtClean="0"/>
              <a:t>‘create </a:t>
            </a:r>
            <a:r>
              <a:rPr lang="en-US" altLang="ja-JP" sz="800"/>
              <a:t>/ ltm </a:t>
            </a:r>
            <a:r>
              <a:rPr lang="en-US" altLang="ja-JP" sz="800" smtClean="0"/>
              <a:t>node {{VAR_host_ip}} up’</a:t>
            </a:r>
            <a:endParaRPr lang="en-US" altLang="ja-JP" sz="800"/>
          </a:p>
          <a:p>
            <a:r>
              <a:rPr lang="en-US" altLang="ja-JP" sz="800"/>
              <a:t>  </a:t>
            </a:r>
            <a:r>
              <a:rPr lang="en-US" altLang="ja-JP" sz="800" smtClean="0"/>
              <a:t>  prompt</a:t>
            </a:r>
            <a:r>
              <a:rPr lang="en-US" altLang="ja-JP" sz="800"/>
              <a:t>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</a:t>
            </a: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ja-JP" sz="12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B</a:t>
            </a:r>
            <a:r>
              <a:rPr lang="en-US" altLang="ja-JP" sz="1200"/>
              <a:t> </a:t>
            </a:r>
            <a:r>
              <a:rPr lang="en-US" altLang="ja-JP" sz="1200" smtClean="0"/>
              <a:t>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200" b="1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‘{{ __loginhostname__ }}/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Admin(config)’</a:t>
            </a:r>
            <a:endParaRPr lang="en-US" altLang="ja-JP" sz="8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</a:t>
            </a:r>
            <a:r>
              <a:rPr lang="en-US" altLang="ja-JP" sz="800" smtClean="0"/>
              <a:t>VAR_group_name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‘ip address </a:t>
            </a:r>
            <a:r>
              <a:rPr lang="en-US" altLang="ja-JP" sz="800"/>
              <a:t>{{ </a:t>
            </a:r>
            <a:r>
              <a:rPr lang="en-US" altLang="ja-JP" sz="800" smtClean="0"/>
              <a:t>VAR_host_ip </a:t>
            </a:r>
            <a:r>
              <a:rPr lang="en-US" altLang="ja-JP" sz="800"/>
              <a:t>}}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{{ __loginhostname__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/Admin(config-rserver-host)’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C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smtClean="0"/>
              <a:t>  - command: ‘slb server {{ VAR_server_name}} {{</a:t>
            </a:r>
            <a:r>
              <a:rPr lang="en-US" altLang="ja-JP" sz="800"/>
              <a:t>VAR_host_ip}}</a:t>
            </a:r>
            <a:r>
              <a:rPr lang="en-US" altLang="ja-JP" sz="800" smtClean="0"/>
              <a:t>’</a:t>
            </a:r>
          </a:p>
          <a:p>
            <a:r>
              <a:rPr lang="en-US" altLang="ja-JP" sz="800" smtClean="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実行時</a:t>
            </a:r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</a:t>
            </a:r>
            <a:r>
              <a:rPr lang="ja-JP" altLang="en-US" sz="800" smtClean="0">
                <a:latin typeface="+mn-ea"/>
              </a:rPr>
              <a:t>する</a:t>
            </a:r>
            <a:r>
              <a:rPr lang="en-US" altLang="ja-JP" sz="800" smtClean="0">
                <a:latin typeface="+mn-ea"/>
              </a:rPr>
              <a:t>)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A1</a:t>
            </a:r>
            <a:r>
              <a:rPr lang="en-US" altLang="ja-JP" sz="1000">
                <a:solidFill>
                  <a:srgbClr val="FF0000"/>
                </a:solidFill>
              </a:rPr>
              <a:t>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Cisco</a:t>
            </a:r>
            <a:r>
              <a:rPr lang="ja-JP" altLang="en-US" sz="1000" smtClean="0">
                <a:solidFill>
                  <a:srgbClr val="FF0000"/>
                </a:solidFill>
              </a:rPr>
              <a:t> </a:t>
            </a:r>
            <a:r>
              <a:rPr lang="en-US" altLang="ja-JP" sz="1000" smtClean="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61" y="1060022"/>
            <a:ext cx="1714739" cy="51632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対話種別リスト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対話種別をメンテナンス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閲覧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登録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更新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廃止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できます。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/>
              <a:t>OS</a:t>
            </a:r>
            <a:r>
              <a:rPr lang="ja-JP" altLang="en-US" sz="1400" b="1" dirty="0"/>
              <a:t>種別マスタ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</a:t>
            </a:r>
            <a:r>
              <a:rPr lang="ja-JP" altLang="en-US" sz="1400" b="1" dirty="0"/>
              <a:t>ファイル</a:t>
            </a:r>
            <a:r>
              <a:rPr lang="ja-JP" altLang="en-US" sz="1400" b="1" dirty="0" smtClean="0"/>
              <a:t>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O</a:t>
            </a:r>
            <a:r>
              <a:rPr lang="en-US" altLang="ja-JP" sz="1400" dirty="0"/>
              <a:t>S</a:t>
            </a:r>
            <a:r>
              <a:rPr lang="ja-JP" altLang="en-US" sz="1400" dirty="0" smtClean="0"/>
              <a:t>種別</a:t>
            </a:r>
            <a:r>
              <a:rPr lang="ja-JP" altLang="en-US" sz="1400" dirty="0"/>
              <a:t>ごとの対話ファイルの管理が可能です</a:t>
            </a:r>
            <a:r>
              <a:rPr lang="ja-JP" altLang="en-US" sz="1400" dirty="0" smtClean="0"/>
              <a:t>。</a:t>
            </a:r>
            <a:endParaRPr lang="en-US" altLang="ja-JP" sz="1000" b="1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861761" y="2204830"/>
            <a:ext cx="1716257" cy="122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" y="2252300"/>
            <a:ext cx="8345677" cy="4078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 smtClean="0"/>
              <a:t>メインメニュー</a:t>
            </a:r>
            <a:endParaRPr lang="en-US" altLang="ja-JP" sz="1600" b="1" dirty="0" smtClean="0"/>
          </a:p>
          <a:p>
            <a:pPr lvl="1"/>
            <a:r>
              <a:rPr lang="ja-JP" altLang="en-US" dirty="0" smtClean="0"/>
              <a:t>本書では</a:t>
            </a:r>
            <a:r>
              <a:rPr lang="ja-JP" altLang="en-US" dirty="0"/>
              <a:t>、メニューグループ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</a:t>
            </a:r>
            <a:r>
              <a:rPr lang="ja-JP" altLang="en-US" dirty="0" smtClean="0"/>
              <a:t>「</a:t>
            </a:r>
            <a:r>
              <a:rPr lang="en-US" altLang="ja-JP" b="1" dirty="0" err="1" smtClean="0"/>
              <a:t>Ansible-LegacyRole</a:t>
            </a:r>
            <a:r>
              <a:rPr lang="ja-JP" altLang="en-US" dirty="0" smtClean="0"/>
              <a:t>」「</a:t>
            </a:r>
            <a:r>
              <a:rPr lang="en-US" altLang="ja-JP" b="1" dirty="0" err="1" smtClean="0"/>
              <a:t>Ansible</a:t>
            </a:r>
            <a:r>
              <a:rPr lang="en-US" altLang="ja-JP" b="1" dirty="0" smtClean="0"/>
              <a:t>-Pioneer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概念、機能説明を目的として</a:t>
            </a:r>
            <a:r>
              <a:rPr lang="ja-JP" altLang="en-US" dirty="0"/>
              <a:t>おります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 smtClean="0"/>
              <a:t>実習編では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の画面を用いて説明しておりますので合わせて</a:t>
            </a:r>
            <a:r>
              <a:rPr lang="ja-JP" altLang="en-US" dirty="0"/>
              <a:t>ご覧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168040" y="3838275"/>
            <a:ext cx="1692000" cy="670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591800" y="3838275"/>
            <a:ext cx="540000" cy="67087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627730" y="5224224"/>
            <a:ext cx="2938130" cy="720100"/>
          </a:xfrm>
          <a:prstGeom prst="wedgeRoundRectCallout">
            <a:avLst>
              <a:gd name="adj1" fmla="val -3153"/>
              <a:gd name="adj2" fmla="val -14647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40955" y="4437140"/>
            <a:ext cx="2395957" cy="2311094"/>
          </a:xfrm>
          <a:prstGeom prst="wedgeRoundRectCallout">
            <a:avLst>
              <a:gd name="adj1" fmla="val 51274"/>
              <a:gd name="adj2" fmla="val -6179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共通」では</a:t>
            </a:r>
            <a:r>
              <a:rPr lang="en-US" altLang="ja-JP" sz="1200" dirty="0" err="1" smtClean="0">
                <a:latin typeface="+mn-ea"/>
              </a:rPr>
              <a:t>A</a:t>
            </a:r>
            <a:r>
              <a:rPr kumimoji="1" lang="en-US" altLang="ja-JP" sz="1200" dirty="0" err="1" smtClean="0">
                <a:latin typeface="+mn-ea"/>
              </a:rPr>
              <a:t>nsible</a:t>
            </a:r>
            <a:r>
              <a:rPr kumimoji="1" lang="ja-JP" altLang="en-US" sz="1200" dirty="0" smtClean="0">
                <a:latin typeface="+mn-ea"/>
              </a:rPr>
              <a:t>系メニューにて使用される下記メニューを管理しています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インターフェース情報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 smtClean="0">
                <a:latin typeface="+mn-ea"/>
              </a:rPr>
              <a:t>Ansible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Tower</a:t>
            </a:r>
            <a:r>
              <a:rPr lang="ja-JP" altLang="en-US" sz="1200" dirty="0" smtClean="0">
                <a:latin typeface="+mn-ea"/>
              </a:rPr>
              <a:t>ホスト一覧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グローバル変数管理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ファイル管理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テンプレート管理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収集インターフェース情報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収集項目値管理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と</a:t>
            </a:r>
            <a:endParaRPr lang="en-US" altLang="ja-JP" b="1" dirty="0" smtClean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19185" y="2257690"/>
            <a:ext cx="13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</a:t>
            </a:r>
            <a:r>
              <a:rPr lang="ja-JP" altLang="en-US" sz="1600" smtClean="0"/>
              <a:t>な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ディレクトリ</a:t>
            </a:r>
            <a:r>
              <a:rPr lang="ja-JP" altLang="en-US" sz="1600" dirty="0" smtClean="0"/>
              <a:t>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 smtClean="0"/>
              <a:t>で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構成</a:t>
            </a:r>
            <a:r>
              <a:rPr lang="ja-JP" altLang="en-US" sz="1600" dirty="0"/>
              <a:t>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+mj-ea"/>
              </a:rPr>
              <a:t>playbook</a:t>
            </a:r>
            <a:r>
              <a:rPr lang="ja-JP" altLang="en-US" sz="1400" b="1" dirty="0">
                <a:latin typeface="+mj-ea"/>
              </a:rPr>
              <a:t>素材集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2469</Words>
  <Application>Microsoft Office PowerPoint</Application>
  <PresentationFormat>画面に合わせる (4:3)</PresentationFormat>
  <Paragraphs>552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2021-01-29T07:56:37Z</dcterms:modified>
</cp:coreProperties>
</file>