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1"/>
  </p:notesMasterIdLst>
  <p:handoutMasterIdLst>
    <p:handoutMasterId r:id="rId32"/>
  </p:handoutMasterIdLst>
  <p:sldIdLst>
    <p:sldId id="535" r:id="rId3"/>
    <p:sldId id="539" r:id="rId4"/>
    <p:sldId id="508" r:id="rId5"/>
    <p:sldId id="509" r:id="rId6"/>
    <p:sldId id="538" r:id="rId7"/>
    <p:sldId id="511" r:id="rId8"/>
    <p:sldId id="536" r:id="rId9"/>
    <p:sldId id="541" r:id="rId10"/>
    <p:sldId id="514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2" r:id="rId21"/>
    <p:sldId id="553" r:id="rId22"/>
    <p:sldId id="554" r:id="rId23"/>
    <p:sldId id="555" r:id="rId24"/>
    <p:sldId id="556" r:id="rId25"/>
    <p:sldId id="557" r:id="rId26"/>
    <p:sldId id="558" r:id="rId27"/>
    <p:sldId id="559" r:id="rId28"/>
    <p:sldId id="560" r:id="rId29"/>
    <p:sldId id="318" r:id="rId3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535"/>
            <p14:sldId id="539"/>
          </p14:sldIdLst>
        </p14:section>
        <p14:section name="1.　管理コンソール" id="{B81141D6-5160-4643-8D51-022CC5C4BDB9}">
          <p14:sldIdLst>
            <p14:sldId id="508"/>
            <p14:sldId id="509"/>
            <p14:sldId id="538"/>
          </p14:sldIdLst>
        </p14:section>
        <p14:section name="2.　実習①" id="{A8A060BF-92DF-4F47-AFEF-F5FA058AAEFB}">
          <p14:sldIdLst>
            <p14:sldId id="511"/>
            <p14:sldId id="536"/>
            <p14:sldId id="541"/>
            <p14:sldId id="514"/>
            <p14:sldId id="543"/>
            <p14:sldId id="544"/>
            <p14:sldId id="545"/>
            <p14:sldId id="546"/>
            <p14:sldId id="547"/>
            <p14:sldId id="548"/>
          </p14:sldIdLst>
        </p14:section>
        <p14:section name="3.　基本コンソール" id="{A133486B-6C82-4DE3-8CEA-4391438A27DF}">
          <p14:sldIdLst>
            <p14:sldId id="549"/>
            <p14:sldId id="550"/>
          </p14:sldIdLst>
        </p14:section>
        <p14:section name="4.　実習②" id="{FDC2D065-FABB-4FED-A810-FA93BCBD680D}">
          <p14:sldIdLst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4" autoAdjust="0"/>
    <p:restoredTop sz="95507" autoAdjust="0"/>
  </p:normalViewPr>
  <p:slideViewPr>
    <p:cSldViewPr>
      <p:cViewPr>
        <p:scale>
          <a:sx n="100" d="100"/>
          <a:sy n="100" d="100"/>
        </p:scale>
        <p:origin x="1944" y="437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2021/8/20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2021/8/20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82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114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58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10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664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003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04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24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26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77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24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2021/8/20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1.7.2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BASE Practice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※Exastro IT Automation is written as “ITA” in this document.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0" y="2554393"/>
            <a:ext cx="5874631" cy="2003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en-US" altLang="ja-JP" dirty="0" smtClean="0"/>
              <a:t>Link Role and Menu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b="1" dirty="0" smtClean="0"/>
              <a:t>Link Role and Menu</a:t>
            </a:r>
            <a:r>
              <a:rPr lang="ja-JP" altLang="en-US" b="1" dirty="0" smtClean="0"/>
              <a:t>②</a:t>
            </a:r>
            <a:endParaRPr lang="en-US" altLang="ja-JP" b="1" dirty="0"/>
          </a:p>
          <a:p>
            <a:pPr lvl="1"/>
            <a:r>
              <a:rPr lang="en-US" altLang="ja-JP" dirty="0" smtClean="0"/>
              <a:t>There are two types of “Associate”. “Can perform maintenance” and “View only”.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※If set to “Can perform maintenance”, various edit tools will become available.</a:t>
            </a:r>
          </a:p>
        </p:txBody>
      </p:sp>
      <p:sp>
        <p:nvSpPr>
          <p:cNvPr id="30" name="角丸四角形 29"/>
          <p:cNvSpPr/>
          <p:nvPr/>
        </p:nvSpPr>
        <p:spPr bwMode="auto">
          <a:xfrm>
            <a:off x="5652150" y="5088043"/>
            <a:ext cx="3300205" cy="101631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For this scenario, </a:t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smtClean="0">
                <a:latin typeface="+mn-ea"/>
              </a:rPr>
              <a:t>we will set it to “View only”</a:t>
            </a:r>
            <a:endParaRPr kumimoji="1" lang="en-US" altLang="ja-JP" sz="1400" dirty="0" smtClean="0">
              <a:latin typeface="+mn-ea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5431921" y="4869200"/>
            <a:ext cx="565503" cy="549789"/>
            <a:chOff x="162795" y="3812178"/>
            <a:chExt cx="565503" cy="549789"/>
          </a:xfrm>
        </p:grpSpPr>
        <p:sp>
          <p:nvSpPr>
            <p:cNvPr id="3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4" name="角丸四角形 23"/>
          <p:cNvSpPr/>
          <p:nvPr/>
        </p:nvSpPr>
        <p:spPr bwMode="auto">
          <a:xfrm>
            <a:off x="5004061" y="2985524"/>
            <a:ext cx="1296180" cy="109156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new user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Register role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 and Menu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Confirm Link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 and User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2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47" y="2158980"/>
            <a:ext cx="5266263" cy="419665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Link Role and User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Link Role and User</a:t>
            </a:r>
          </a:p>
          <a:p>
            <a:pPr marL="180000" lvl="1" indent="0">
              <a:buNone/>
            </a:pPr>
            <a:r>
              <a:rPr lang="en-US" altLang="ja-JP" dirty="0" smtClean="0"/>
              <a:t>“Management console” Menu group-&gt; “Role/User Link list” Menu-&gt; “Register” Sub-Menu-&gt; “Start Registration” button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Input values for “Role (</a:t>
            </a:r>
            <a:r>
              <a:rPr lang="en-US" altLang="ja-JP" dirty="0" err="1" smtClean="0"/>
              <a:t>ID:Name</a:t>
            </a:r>
            <a:r>
              <a:rPr lang="en-US" altLang="ja-JP" dirty="0" smtClean="0"/>
              <a:t>) and “User </a:t>
            </a:r>
            <a:r>
              <a:rPr lang="en-US" altLang="ja-JP" dirty="0" err="1" smtClean="0"/>
              <a:t>ID:Login</a:t>
            </a:r>
            <a:r>
              <a:rPr lang="en-US" altLang="ja-JP" dirty="0" smtClean="0"/>
              <a:t> ID”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Press the “Register” Button.</a:t>
            </a:r>
            <a:endParaRPr lang="en-US" altLang="ja-JP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403559" y="4725181"/>
            <a:ext cx="2016281" cy="9361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2219138" y="5990421"/>
            <a:ext cx="1272712" cy="22157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33" name="正方形/長方形 32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new user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Register Role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 and Menu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Confirm Link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 and User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39" name="円形吹き出し 38"/>
          <p:cNvSpPr/>
          <p:nvPr/>
        </p:nvSpPr>
        <p:spPr bwMode="auto">
          <a:xfrm>
            <a:off x="3476908" y="5736765"/>
            <a:ext cx="301542" cy="312200"/>
          </a:xfrm>
          <a:prstGeom prst="wedgeEllipseCallout">
            <a:avLst>
              <a:gd name="adj1" fmla="val -99266"/>
              <a:gd name="adj2" fmla="val 7561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40" name="角丸四角形 39"/>
          <p:cNvSpPr/>
          <p:nvPr/>
        </p:nvSpPr>
        <p:spPr bwMode="auto">
          <a:xfrm>
            <a:off x="3839416" y="5005560"/>
            <a:ext cx="3287851" cy="1306710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the following for each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41" name="円形吹き出し 40"/>
          <p:cNvSpPr/>
          <p:nvPr/>
        </p:nvSpPr>
        <p:spPr bwMode="auto">
          <a:xfrm>
            <a:off x="3740314" y="5005560"/>
            <a:ext cx="301542" cy="312200"/>
          </a:xfrm>
          <a:prstGeom prst="wedgeEllipseCallout">
            <a:avLst>
              <a:gd name="adj1" fmla="val -383363"/>
              <a:gd name="adj2" fmla="val 327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42" name="表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27665"/>
              </p:ext>
            </p:extLst>
          </p:nvPr>
        </p:nvGraphicFramePr>
        <p:xfrm>
          <a:off x="3997533" y="5389034"/>
          <a:ext cx="299942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755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Role(</a:t>
                      </a: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ID:Name</a:t>
                      </a:r>
                      <a:r>
                        <a:rPr kumimoji="1" lang="ja-JP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）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test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User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200" b="1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ID:Login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ID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testuser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97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70" y="1907583"/>
            <a:ext cx="5599800" cy="404718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en-US" altLang="ja-JP" dirty="0" smtClean="0"/>
              <a:t>Confirm Link</a:t>
            </a:r>
            <a:r>
              <a:rPr lang="ja-JP" altLang="en-US" dirty="0"/>
              <a:t>　</a:t>
            </a:r>
            <a:r>
              <a:rPr lang="en-US" altLang="ja-JP" dirty="0" smtClean="0"/>
              <a:t>(1/4)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Re-login</a:t>
            </a:r>
            <a:endParaRPr lang="en-US" altLang="ja-JP" b="1" dirty="0"/>
          </a:p>
          <a:p>
            <a:pPr lvl="1"/>
            <a:r>
              <a:rPr lang="en-US" altLang="ja-JP" dirty="0" smtClean="0"/>
              <a:t>First, Log out. Then, log in using the “Username” and “Login PW” we created in 2.1</a:t>
            </a:r>
            <a:r>
              <a:rPr lang="en-US" altLang="ja-JP" dirty="0"/>
              <a:t>.</a:t>
            </a:r>
          </a:p>
        </p:txBody>
      </p:sp>
      <p:sp>
        <p:nvSpPr>
          <p:cNvPr id="34" name="角丸四角形 33"/>
          <p:cNvSpPr/>
          <p:nvPr/>
        </p:nvSpPr>
        <p:spPr bwMode="auto">
          <a:xfrm>
            <a:off x="2483710" y="2802535"/>
            <a:ext cx="1728240" cy="635174"/>
          </a:xfrm>
          <a:prstGeom prst="roundRect">
            <a:avLst>
              <a:gd name="adj" fmla="val 10561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26" name="正方形/長方形 25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7" name="角丸四角形 26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new user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Register Role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 and Menu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Confirm Link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 and User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6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80" y="1874275"/>
            <a:ext cx="5616658" cy="41138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en-US" altLang="ja-JP" dirty="0" smtClean="0"/>
              <a:t>Confirm Link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(2/4)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Set new password.</a:t>
            </a:r>
            <a:endParaRPr lang="en-US" altLang="ja-JP" b="1" dirty="0"/>
          </a:p>
          <a:p>
            <a:pPr lvl="1"/>
            <a:r>
              <a:rPr lang="en-US" altLang="ja-JP" dirty="0" smtClean="0"/>
              <a:t>Every user who log in for the first time will be asked to change their password, so please do so.</a:t>
            </a:r>
            <a:br>
              <a:rPr lang="en-US" altLang="ja-JP" dirty="0" smtClean="0"/>
            </a:br>
            <a:endParaRPr lang="en-US" altLang="ja-JP" dirty="0"/>
          </a:p>
        </p:txBody>
      </p:sp>
      <p:sp>
        <p:nvSpPr>
          <p:cNvPr id="21" name="角丸四角形 20"/>
          <p:cNvSpPr/>
          <p:nvPr/>
        </p:nvSpPr>
        <p:spPr bwMode="auto">
          <a:xfrm>
            <a:off x="2483710" y="2774490"/>
            <a:ext cx="2160300" cy="10145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23" name="正方形/長方形 22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new user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Register Role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 and Menu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Confirm Link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 and User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56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63" y="2004584"/>
            <a:ext cx="6323430" cy="32807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en-US" altLang="ja-JP" dirty="0" smtClean="0"/>
              <a:t>Confirm Link</a:t>
            </a:r>
            <a:r>
              <a:rPr lang="ja-JP" altLang="en-US" dirty="0"/>
              <a:t>　</a:t>
            </a:r>
            <a:r>
              <a:rPr lang="en-US" altLang="ja-JP" dirty="0" smtClean="0"/>
              <a:t>(3/4)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b="1" dirty="0" smtClean="0"/>
              <a:t>Check the Menu screen (If the permission is “View only”)</a:t>
            </a:r>
          </a:p>
          <a:p>
            <a:pPr lvl="1"/>
            <a:r>
              <a:rPr lang="en-US" altLang="ja-JP" dirty="0" smtClean="0"/>
              <a:t>Since the link settings are set to “View only”, the user is unable to use any editing tools.</a:t>
            </a:r>
          </a:p>
        </p:txBody>
      </p:sp>
      <p:sp>
        <p:nvSpPr>
          <p:cNvPr id="37" name="角丸四角形 36"/>
          <p:cNvSpPr/>
          <p:nvPr/>
        </p:nvSpPr>
        <p:spPr bwMode="auto">
          <a:xfrm>
            <a:off x="4814590" y="5099147"/>
            <a:ext cx="4092315" cy="112889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In this scenario,</a:t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smtClean="0">
                <a:latin typeface="+mn-ea"/>
              </a:rPr>
              <a:t> we will set the “Item list” menu</a:t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smtClean="0">
                <a:latin typeface="+mn-ea"/>
              </a:rPr>
              <a:t>to “View only”</a:t>
            </a:r>
          </a:p>
        </p:txBody>
      </p:sp>
      <p:grpSp>
        <p:nvGrpSpPr>
          <p:cNvPr id="34" name="グループ化 33"/>
          <p:cNvGrpSpPr/>
          <p:nvPr/>
        </p:nvGrpSpPr>
        <p:grpSpPr>
          <a:xfrm>
            <a:off x="4594373" y="4884440"/>
            <a:ext cx="565503" cy="549789"/>
            <a:chOff x="162795" y="3812178"/>
            <a:chExt cx="565503" cy="549789"/>
          </a:xfrm>
        </p:grpSpPr>
        <p:sp>
          <p:nvSpPr>
            <p:cNvPr id="3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31" name="正方形/長方形 30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new user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Register Role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 and Menu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Confirm Link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 and User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6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03" y="2074777"/>
            <a:ext cx="6624642" cy="42346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en-US" altLang="ja-JP" dirty="0" smtClean="0"/>
              <a:t>Confirm Link(4/4)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Check the menu screen (When the permission is “Can perform maintenance”.</a:t>
            </a:r>
            <a:endParaRPr lang="en-US" altLang="ja-JP" b="1" dirty="0"/>
          </a:p>
          <a:p>
            <a:pPr lvl="1"/>
            <a:r>
              <a:rPr lang="en-US" altLang="ja-JP" dirty="0" smtClean="0"/>
              <a:t>If the link settings are set to “Can perform maintenance”, all the edit tools will appear and be useable by the user.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515456" y="3000764"/>
            <a:ext cx="1104134" cy="57225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422603" y="4499006"/>
            <a:ext cx="908947" cy="22617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422603" y="5012455"/>
            <a:ext cx="1845077" cy="129694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4283960" y="5214011"/>
            <a:ext cx="4679553" cy="1008139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/>
              <a:t>When the </a:t>
            </a:r>
            <a:r>
              <a:rPr lang="en-US" altLang="ja-JP" sz="1400" dirty="0" smtClean="0"/>
              <a:t>permission</a:t>
            </a:r>
            <a:br>
              <a:rPr lang="en-US" altLang="ja-JP" sz="1400" dirty="0" smtClean="0"/>
            </a:br>
            <a:r>
              <a:rPr lang="en-US" altLang="ja-JP" sz="1400" dirty="0" smtClean="0"/>
              <a:t> </a:t>
            </a:r>
            <a:r>
              <a:rPr lang="en-US" altLang="ja-JP" sz="1400" dirty="0"/>
              <a:t>is set to " </a:t>
            </a:r>
            <a:r>
              <a:rPr lang="en-US" altLang="ja-JP" sz="1400" dirty="0" smtClean="0"/>
              <a:t>Can perform maintenance“,</a:t>
            </a:r>
            <a:br>
              <a:rPr lang="en-US" altLang="ja-JP" sz="1400" dirty="0" smtClean="0"/>
            </a:br>
            <a:r>
              <a:rPr lang="en-US" altLang="ja-JP" sz="1400" dirty="0" smtClean="0"/>
              <a:t> </a:t>
            </a:r>
            <a:r>
              <a:rPr lang="en-US" altLang="ja-JP" sz="1400" dirty="0"/>
              <a:t>several editing </a:t>
            </a:r>
            <a:r>
              <a:rPr lang="en-US" altLang="ja-JP" sz="1400" dirty="0" smtClean="0"/>
              <a:t>tools </a:t>
            </a:r>
            <a:r>
              <a:rPr lang="en-US" altLang="ja-JP" sz="1400" dirty="0"/>
              <a:t>such as "Update", "Register", 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and </a:t>
            </a:r>
            <a:r>
              <a:rPr lang="en-US" altLang="ja-JP" sz="1400" dirty="0"/>
              <a:t>"Upload File" will be displayed.</a:t>
            </a:r>
            <a:r>
              <a:rPr lang="en-US" altLang="ja-JP" sz="1100" dirty="0"/>
              <a:t> </a:t>
            </a:r>
            <a:endParaRPr lang="en-US" altLang="ja-JP" sz="1100" dirty="0" smtClean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4065360" y="5012455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new user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Register Role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 and Menu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Confirm Link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Link Role and User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 bwMode="auto">
          <a:xfrm>
            <a:off x="370870" y="3929587"/>
            <a:ext cx="3960000" cy="2035003"/>
          </a:xfrm>
          <a:prstGeom prst="roundRect">
            <a:avLst>
              <a:gd name="adj" fmla="val 4963"/>
            </a:avLst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4684986" y="2492870"/>
            <a:ext cx="3960000" cy="1584000"/>
          </a:xfrm>
          <a:prstGeom prst="roundRect">
            <a:avLst>
              <a:gd name="adj" fmla="val 4963"/>
            </a:avLst>
          </a:prstGeom>
          <a:solidFill>
            <a:schemeClr val="bg1">
              <a:lumMod val="8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3</a:t>
            </a:r>
            <a:r>
              <a:rPr lang="en-US" altLang="ja-JP" dirty="0" smtClean="0">
                <a:latin typeface="+mn-ea"/>
              </a:rPr>
              <a:t>.1</a:t>
            </a:r>
            <a:r>
              <a:rPr lang="ja-JP" altLang="en-US" dirty="0" smtClean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Scenario</a:t>
            </a:r>
            <a:endParaRPr lang="en-US" altLang="ja-JP" dirty="0">
              <a:latin typeface="+mn-ea"/>
            </a:endParaRPr>
          </a:p>
        </p:txBody>
      </p:sp>
      <p:sp>
        <p:nvSpPr>
          <p:cNvPr id="35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sz="1800" dirty="0" smtClean="0"/>
              <a:t>In this scenario, a directory called “</a:t>
            </a:r>
            <a:r>
              <a:rPr lang="en-US" altLang="ja-JP" sz="1800" dirty="0" err="1" smtClean="0"/>
              <a:t>testdirectory</a:t>
            </a:r>
            <a:r>
              <a:rPr lang="en-US" altLang="ja-JP" sz="1800" dirty="0" smtClean="0"/>
              <a:t>” will be created under the </a:t>
            </a:r>
            <a:r>
              <a:rPr lang="en-US" altLang="ja-JP" sz="1800" dirty="0" err="1" smtClean="0"/>
              <a:t>tmp</a:t>
            </a:r>
            <a:r>
              <a:rPr lang="en-US" altLang="ja-JP" sz="1800" dirty="0" smtClean="0"/>
              <a:t> directory of the target host.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1800" dirty="0" smtClean="0">
                <a:latin typeface="+mn-ea"/>
              </a:rPr>
              <a:t>Please also keep in mind that since Ansible-Driver is required in order to proceed , we will use Ansible-Legacy.</a:t>
            </a: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</a:t>
            </a:r>
            <a:endParaRPr lang="ja-JP" altLang="en-US" sz="1800" dirty="0"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442637" y="2523853"/>
            <a:ext cx="3816467" cy="411912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</a:t>
            </a:r>
            <a:r>
              <a:rPr lang="en-US" altLang="ja-JP" sz="1600" b="1" dirty="0" smtClean="0"/>
              <a:t>.1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Register Work target host</a:t>
            </a:r>
            <a:endParaRPr lang="en-US" altLang="ja-JP" sz="1600" b="1" dirty="0"/>
          </a:p>
        </p:txBody>
      </p:sp>
      <p:sp>
        <p:nvSpPr>
          <p:cNvPr id="53" name="二等辺三角形 52"/>
          <p:cNvSpPr/>
          <p:nvPr/>
        </p:nvSpPr>
        <p:spPr bwMode="auto">
          <a:xfrm flipV="1">
            <a:off x="6124986" y="4127290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5" name="二等辺三角形 54"/>
          <p:cNvSpPr/>
          <p:nvPr/>
        </p:nvSpPr>
        <p:spPr bwMode="auto">
          <a:xfrm flipV="1">
            <a:off x="1810870" y="5234217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二等辺三角形 55"/>
          <p:cNvSpPr/>
          <p:nvPr/>
        </p:nvSpPr>
        <p:spPr bwMode="auto">
          <a:xfrm flipV="1">
            <a:off x="1810870" y="4471953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二等辺三角形 56"/>
          <p:cNvSpPr/>
          <p:nvPr/>
        </p:nvSpPr>
        <p:spPr bwMode="auto">
          <a:xfrm flipV="1">
            <a:off x="6124986" y="4960801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8" name="二等辺三角形 57"/>
          <p:cNvSpPr/>
          <p:nvPr/>
        </p:nvSpPr>
        <p:spPr bwMode="auto">
          <a:xfrm flipV="1">
            <a:off x="1810870" y="3725036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二等辺三角形 58"/>
          <p:cNvSpPr/>
          <p:nvPr/>
        </p:nvSpPr>
        <p:spPr bwMode="auto">
          <a:xfrm flipV="1">
            <a:off x="1810870" y="3002209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442637" y="3248653"/>
            <a:ext cx="3816467" cy="409939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4.2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Register Operation</a:t>
            </a:r>
            <a:endParaRPr lang="en-US" altLang="ja-JP" sz="1600" b="1" dirty="0"/>
          </a:p>
        </p:txBody>
      </p:sp>
      <p:sp>
        <p:nvSpPr>
          <p:cNvPr id="63" name="角丸四角形 62"/>
          <p:cNvSpPr/>
          <p:nvPr/>
        </p:nvSpPr>
        <p:spPr bwMode="auto">
          <a:xfrm>
            <a:off x="442637" y="3971480"/>
            <a:ext cx="3816467" cy="434029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4.3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Register IaC</a:t>
            </a:r>
            <a:endParaRPr lang="en-US" altLang="ja-JP" sz="1600" b="1" dirty="0"/>
          </a:p>
        </p:txBody>
      </p:sp>
      <p:sp>
        <p:nvSpPr>
          <p:cNvPr id="66" name="角丸四角形 65"/>
          <p:cNvSpPr/>
          <p:nvPr/>
        </p:nvSpPr>
        <p:spPr bwMode="auto">
          <a:xfrm>
            <a:off x="442637" y="4718397"/>
            <a:ext cx="3816467" cy="449376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4.4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Register Movement</a:t>
            </a:r>
            <a:endParaRPr lang="en-US" altLang="ja-JP" sz="1600" b="1" dirty="0"/>
          </a:p>
        </p:txBody>
      </p:sp>
      <p:sp>
        <p:nvSpPr>
          <p:cNvPr id="70" name="角丸四角形 69"/>
          <p:cNvSpPr/>
          <p:nvPr/>
        </p:nvSpPr>
        <p:spPr bwMode="auto">
          <a:xfrm>
            <a:off x="442637" y="5480660"/>
            <a:ext cx="3816467" cy="428329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4.5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Register Movement details</a:t>
            </a:r>
            <a:endParaRPr lang="en-US" altLang="ja-JP" sz="1600" b="1" dirty="0"/>
          </a:p>
        </p:txBody>
      </p:sp>
      <p:sp>
        <p:nvSpPr>
          <p:cNvPr id="72" name="角丸四角形 71"/>
          <p:cNvSpPr/>
          <p:nvPr/>
        </p:nvSpPr>
        <p:spPr bwMode="auto">
          <a:xfrm>
            <a:off x="4756753" y="4407460"/>
            <a:ext cx="3816467" cy="45317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4.8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Execute Symphony</a:t>
            </a:r>
            <a:endParaRPr lang="en-US" altLang="ja-JP" sz="1600" b="1" dirty="0"/>
          </a:p>
        </p:txBody>
      </p:sp>
      <p:sp>
        <p:nvSpPr>
          <p:cNvPr id="73" name="角丸四角形 72"/>
          <p:cNvSpPr/>
          <p:nvPr/>
        </p:nvSpPr>
        <p:spPr bwMode="auto">
          <a:xfrm>
            <a:off x="4756753" y="5240971"/>
            <a:ext cx="3816467" cy="429656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4.9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Confirm Symphony.</a:t>
            </a:r>
          </a:p>
        </p:txBody>
      </p:sp>
      <p:sp>
        <p:nvSpPr>
          <p:cNvPr id="74" name="角丸四角形 73"/>
          <p:cNvSpPr/>
          <p:nvPr/>
        </p:nvSpPr>
        <p:spPr bwMode="auto">
          <a:xfrm>
            <a:off x="4756753" y="3556538"/>
            <a:ext cx="3816467" cy="470582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4.7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Register Symphony</a:t>
            </a:r>
            <a:endParaRPr lang="en-US" altLang="ja-JP" sz="1600" b="1" dirty="0"/>
          </a:p>
        </p:txBody>
      </p:sp>
      <p:sp>
        <p:nvSpPr>
          <p:cNvPr id="75" name="角丸四角形 74"/>
          <p:cNvSpPr/>
          <p:nvPr/>
        </p:nvSpPr>
        <p:spPr bwMode="auto">
          <a:xfrm>
            <a:off x="4756753" y="2546318"/>
            <a:ext cx="3816467" cy="62988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 smtClean="0"/>
              <a:t>4.6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Register Movement and Host</a:t>
            </a:r>
            <a:br>
              <a:rPr lang="en-US" altLang="ja-JP" sz="1600" b="1" dirty="0" smtClean="0"/>
            </a:br>
            <a:r>
              <a:rPr lang="en-US" altLang="ja-JP" sz="1600" b="1" dirty="0" smtClean="0"/>
              <a:t>that connects to Operation</a:t>
            </a:r>
            <a:endParaRPr lang="en-US" altLang="ja-JP" sz="1600" b="1" dirty="0"/>
          </a:p>
        </p:txBody>
      </p:sp>
      <p:sp>
        <p:nvSpPr>
          <p:cNvPr id="80" name="二等辺三角形 79"/>
          <p:cNvSpPr/>
          <p:nvPr/>
        </p:nvSpPr>
        <p:spPr bwMode="auto">
          <a:xfrm flipV="1">
            <a:off x="6124986" y="3276368"/>
            <a:ext cx="1080000" cy="180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4756753" y="5778418"/>
            <a:ext cx="3816467" cy="534395"/>
          </a:xfrm>
          <a:prstGeom prst="wedgeRoundRectCallout">
            <a:avLst>
              <a:gd name="adj1" fmla="val -62740"/>
              <a:gd name="adj2" fmla="val -33830"/>
              <a:gd name="adj3" fmla="val 16667"/>
            </a:avLst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We will use the Ansible-Legacy menus</a:t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smtClean="0">
                <a:latin typeface="+mn-ea"/>
              </a:rPr>
              <a:t>in the steps between 4.3 and 4.7</a:t>
            </a:r>
            <a:endParaRPr lang="ja-JP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48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Pre-preparation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Create IaC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sz="1800" dirty="0" smtClean="0"/>
              <a:t>This scenario will use Ansible Legacy as an example.</a:t>
            </a:r>
          </a:p>
          <a:p>
            <a:pPr marL="180000" lvl="1" indent="0">
              <a:buNone/>
            </a:pPr>
            <a:r>
              <a:rPr lang="en-US" altLang="ja-JP" sz="1800" dirty="0" smtClean="0"/>
              <a:t>This scenario will need an Ansible playbook as an IaC Sample in order to finish this scenario.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 smtClean="0"/>
              <a:t>The sample playbook is written below.</a:t>
            </a:r>
            <a:endParaRPr lang="en-US" altLang="ja-JP" sz="1800" dirty="0"/>
          </a:p>
          <a:p>
            <a:pPr marL="573750" lvl="2" indent="-285750">
              <a:buFont typeface="メイリオ" panose="020B0604030504040204" pitchFamily="50" charset="-128"/>
              <a:buChar char="※"/>
            </a:pPr>
            <a:r>
              <a:rPr lang="en-US" altLang="ja-JP" sz="1600" dirty="0" smtClean="0">
                <a:solidFill>
                  <a:srgbClr val="FF0000"/>
                </a:solidFill>
              </a:rPr>
              <a:t>Character code is “UTF-8”, Newline code is “LF”, File name extension is “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yml</a:t>
            </a:r>
            <a:r>
              <a:rPr lang="en-US" altLang="ja-JP" sz="1600" dirty="0" smtClean="0">
                <a:solidFill>
                  <a:srgbClr val="FF0000"/>
                </a:solidFill>
              </a:rPr>
              <a:t>” format. </a:t>
            </a:r>
            <a:r>
              <a:rPr lang="en-US" altLang="ja-JP" sz="1600" dirty="0">
                <a:solidFill>
                  <a:srgbClr val="FF0000"/>
                </a:solidFill>
              </a:rPr>
              <a:t/>
            </a:r>
            <a:br>
              <a:rPr lang="en-US" altLang="ja-JP" sz="1600" dirty="0">
                <a:solidFill>
                  <a:srgbClr val="FF0000"/>
                </a:solidFill>
              </a:rPr>
            </a:br>
            <a:r>
              <a:rPr lang="en-US" altLang="ja-JP" sz="1600" dirty="0" smtClean="0">
                <a:solidFill>
                  <a:srgbClr val="FF0000"/>
                </a:solidFill>
              </a:rPr>
              <a:t>Please make sure that the indents are correct.</a:t>
            </a:r>
            <a:endParaRPr lang="ja-JP" alt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481" y="3861546"/>
            <a:ext cx="5472760" cy="1316859"/>
          </a:xfrm>
          <a:prstGeom prst="rect">
            <a:avLst/>
          </a:prstGeom>
          <a:solidFill>
            <a:srgbClr val="FFFFCC"/>
          </a:solidFill>
        </p:spPr>
        <p:txBody>
          <a:bodyPr wrap="square" rtlCol="0" anchor="ctr">
            <a:noAutofit/>
          </a:bodyPr>
          <a:lstStyle/>
          <a:p>
            <a:r>
              <a:rPr lang="en-US" altLang="ja-JP" sz="1400" dirty="0" smtClean="0"/>
              <a:t>- name</a:t>
            </a:r>
            <a:r>
              <a:rPr lang="en-US" altLang="ja-JP" sz="1400" dirty="0"/>
              <a:t>: Make Work Directory </a:t>
            </a:r>
            <a:r>
              <a:rPr lang="en-US" altLang="ja-JP" sz="1400" dirty="0" smtClean="0"/>
              <a:t>demonstration</a:t>
            </a:r>
          </a:p>
          <a:p>
            <a:r>
              <a:rPr lang="en-US" altLang="ja-JP" sz="1400" dirty="0" smtClean="0"/>
              <a:t>  </a:t>
            </a:r>
            <a:r>
              <a:rPr lang="en-US" altLang="ja-JP" sz="1400" dirty="0"/>
              <a:t>file</a:t>
            </a:r>
            <a:r>
              <a:rPr lang="en-US" altLang="ja-JP" sz="1400" dirty="0" smtClean="0"/>
              <a:t>:</a:t>
            </a:r>
            <a:br>
              <a:rPr lang="en-US" altLang="ja-JP" sz="1400" dirty="0" smtClean="0"/>
            </a:br>
            <a:r>
              <a:rPr lang="en-US" altLang="ja-JP" sz="1400" dirty="0"/>
              <a:t> </a:t>
            </a:r>
            <a:r>
              <a:rPr lang="en-US" altLang="ja-JP" sz="1400" dirty="0" smtClean="0"/>
              <a:t>   path</a:t>
            </a:r>
            <a:r>
              <a:rPr lang="en-US" altLang="ja-JP" sz="1400" dirty="0"/>
              <a:t>: </a:t>
            </a:r>
            <a:r>
              <a:rPr lang="en-US" altLang="ja-JP" sz="1400" dirty="0" smtClean="0">
                <a:solidFill>
                  <a:srgbClr val="FF0000"/>
                </a:solidFill>
              </a:rPr>
              <a:t>”/tmp/{{ </a:t>
            </a:r>
            <a:r>
              <a:rPr lang="en-US" altLang="ja-JP" sz="1400" dirty="0">
                <a:solidFill>
                  <a:srgbClr val="FF0000"/>
                </a:solidFill>
              </a:rPr>
              <a:t>VAR_DIRECTORY </a:t>
            </a:r>
            <a:r>
              <a:rPr lang="en-US" altLang="ja-JP" sz="1400" dirty="0" smtClean="0">
                <a:solidFill>
                  <a:srgbClr val="FF0000"/>
                </a:solidFill>
              </a:rPr>
              <a:t>}}”</a:t>
            </a:r>
            <a:br>
              <a:rPr lang="en-US" altLang="ja-JP" sz="1400" dirty="0" smtClean="0">
                <a:solidFill>
                  <a:srgbClr val="FF0000"/>
                </a:solidFill>
              </a:rPr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state: </a:t>
            </a:r>
            <a:r>
              <a:rPr lang="en-US" altLang="ja-JP" sz="1400" dirty="0" smtClean="0">
                <a:solidFill>
                  <a:srgbClr val="FF0000"/>
                </a:solidFill>
              </a:rPr>
              <a:t>directory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mode: </a:t>
            </a:r>
            <a:r>
              <a:rPr lang="en-US" altLang="ja-JP" sz="1400" dirty="0">
                <a:solidFill>
                  <a:srgbClr val="FF0000"/>
                </a:solidFill>
              </a:rPr>
              <a:t>0755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827480" y="5589300"/>
            <a:ext cx="5472759" cy="7191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This IaC creates a new directory underneath /</a:t>
            </a:r>
            <a:r>
              <a:rPr lang="en-US" altLang="ja-JP" sz="1400" dirty="0" err="1" smtClean="0">
                <a:latin typeface="+mn-ea"/>
              </a:rPr>
              <a:t>tmp</a:t>
            </a:r>
            <a:r>
              <a:rPr lang="en-US" altLang="ja-JP" sz="1400" dirty="0" smtClean="0">
                <a:latin typeface="+mn-ea"/>
              </a:rPr>
              <a:t>. </a:t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smtClean="0">
                <a:latin typeface="+mn-ea"/>
              </a:rPr>
              <a:t>In this scenario, the file name will be “sample1”</a:t>
            </a:r>
            <a:r>
              <a:rPr lang="en-US" altLang="ja-JP" sz="1400" dirty="0">
                <a:latin typeface="+mn-ea"/>
              </a:rPr>
              <a:t>.</a:t>
            </a:r>
            <a:endParaRPr lang="ja-JP" altLang="en-US" sz="1400" dirty="0">
              <a:latin typeface="+mn-ea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613309" y="5378577"/>
            <a:ext cx="565503" cy="549789"/>
            <a:chOff x="162795" y="3812178"/>
            <a:chExt cx="565503" cy="549789"/>
          </a:xfrm>
        </p:grpSpPr>
        <p:sp>
          <p:nvSpPr>
            <p:cNvPr id="1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5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11" y="2674629"/>
            <a:ext cx="4389880" cy="191409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en-US" altLang="ja-JP" dirty="0" smtClean="0"/>
              <a:t>Register Target work host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Target work host</a:t>
            </a:r>
          </a:p>
          <a:p>
            <a:pPr marL="180000" lvl="1" indent="0">
              <a:buNone/>
            </a:pPr>
            <a:r>
              <a:rPr lang="en-US" altLang="ja-JP" dirty="0" smtClean="0"/>
              <a:t>"</a:t>
            </a:r>
            <a:r>
              <a:rPr lang="en-US" altLang="ja-JP" dirty="0"/>
              <a:t>Basic console" Menu group-&gt;"Device list"Menu-&gt;"Register"Sub-menu-&gt;"Start registration" </a:t>
            </a:r>
            <a:r>
              <a:rPr lang="en-US" altLang="ja-JP" dirty="0" smtClean="0"/>
              <a:t>button.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Enter </a:t>
            </a:r>
            <a:r>
              <a:rPr lang="en-US" altLang="ja-JP" dirty="0"/>
              <a:t>values for "Host name", "IP Address", "Login User ID", "Management", "Login Password" and "Authentication method". 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Press the “Register” button.</a:t>
            </a:r>
          </a:p>
          <a:p>
            <a:pPr marL="0" indent="0">
              <a:buNone/>
            </a:pPr>
            <a:endParaRPr lang="en-US" altLang="ja-JP" sz="1600" b="1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27" name="グループ化 26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30" name="正方形/長方形 29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1" name="角丸四角形 30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2" name="角丸四角形 31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33" name="角丸四角形 32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Confirm Symphony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4" name="角丸四角形 33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Execute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35" name="角丸四角形 34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6" name="角丸四角形 35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IaC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rgbClr val="FF0000"/>
                    </a:solidFill>
                    <a:latin typeface="+mn-ea"/>
                  </a:rPr>
                  <a:t>Register Target work host</a:t>
                </a:r>
                <a:endParaRPr kumimoji="1" lang="ja-JP" altLang="en-US" sz="8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8" name="角丸四角形 37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Movement Details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9" name="角丸四角形 38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0" name="角丸四角形 39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Manage Substitute Value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54" name="角丸四角形 53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en-US" altLang="ja-JP" sz="700" b="1" dirty="0" smtClean="0">
                  <a:latin typeface="+mn-ea"/>
                </a:rPr>
                <a:t>Register Movement and host</a:t>
              </a:r>
              <a:br>
                <a:rPr lang="en-US" altLang="ja-JP" sz="700" b="1" dirty="0" smtClean="0">
                  <a:latin typeface="+mn-ea"/>
                </a:rPr>
              </a:br>
              <a:r>
                <a:rPr lang="en-US" altLang="ja-JP" sz="700" b="1" dirty="0" smtClean="0">
                  <a:latin typeface="+mn-ea"/>
                </a:rPr>
                <a:t> that connects to Operation</a:t>
              </a:r>
              <a:endParaRPr lang="ja-JP" altLang="en-US" sz="700" b="1" dirty="0">
                <a:latin typeface="+mn-ea"/>
              </a:endParaRPr>
            </a:p>
          </p:txBody>
        </p:sp>
      </p:grpSp>
      <p:sp>
        <p:nvSpPr>
          <p:cNvPr id="5" name="角丸四角形 4"/>
          <p:cNvSpPr/>
          <p:nvPr/>
        </p:nvSpPr>
        <p:spPr bwMode="auto">
          <a:xfrm>
            <a:off x="1043510" y="5600385"/>
            <a:ext cx="7875952" cy="79200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/>
              <a:t>This scenario assumes that there is an </a:t>
            </a:r>
            <a:r>
              <a:rPr lang="en-US" altLang="ja-JP" sz="1400" dirty="0" err="1"/>
              <a:t>ssh</a:t>
            </a:r>
            <a:r>
              <a:rPr lang="en-US" altLang="ja-JP" sz="1400" dirty="0"/>
              <a:t> password connection to the target host.</a:t>
            </a:r>
            <a:r>
              <a:rPr lang="en-US" altLang="ja-JP" sz="1100" dirty="0"/>
              <a:t> </a:t>
            </a:r>
            <a:endParaRPr lang="en-US" altLang="ja-JP" sz="1100" dirty="0" smtClean="0"/>
          </a:p>
          <a:p>
            <a:pPr algn="ctr"/>
            <a:r>
              <a:rPr lang="en-US" altLang="ja-JP" sz="1400" dirty="0"/>
              <a:t>For the values "</a:t>
            </a:r>
            <a:r>
              <a:rPr lang="en-US" altLang="ja-JP" sz="1400" dirty="0" smtClean="0"/>
              <a:t>IP </a:t>
            </a:r>
            <a:r>
              <a:rPr lang="en-US" altLang="ja-JP" sz="1400" dirty="0"/>
              <a:t>Address", "Login User ID" and "Login password</a:t>
            </a:r>
            <a:r>
              <a:rPr lang="en-US" altLang="ja-JP" sz="1400" dirty="0" smtClean="0"/>
              <a:t>",</a:t>
            </a:r>
            <a:br>
              <a:rPr lang="en-US" altLang="ja-JP" sz="1400" dirty="0" smtClean="0"/>
            </a:br>
            <a:r>
              <a:rPr lang="en-US" altLang="ja-JP" sz="1400" dirty="0" smtClean="0"/>
              <a:t> </a:t>
            </a:r>
            <a:r>
              <a:rPr lang="en-US" altLang="ja-JP" sz="1400" dirty="0"/>
              <a:t>please enter the same values set in the environment settings.</a:t>
            </a:r>
            <a:r>
              <a:rPr lang="en-US" altLang="ja-JP" sz="1100" dirty="0"/>
              <a:t> </a:t>
            </a:r>
          </a:p>
          <a:p>
            <a:pPr algn="ctr"/>
            <a:endParaRPr lang="en-US" altLang="ja-JP" sz="1100" dirty="0"/>
          </a:p>
        </p:txBody>
      </p:sp>
      <p:sp>
        <p:nvSpPr>
          <p:cNvPr id="6" name="角丸四角形 5"/>
          <p:cNvSpPr/>
          <p:nvPr/>
        </p:nvSpPr>
        <p:spPr bwMode="auto">
          <a:xfrm>
            <a:off x="1907630" y="2944993"/>
            <a:ext cx="3358180" cy="11418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948515" y="4337067"/>
            <a:ext cx="972000" cy="216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5" name="円形吹き出し 54"/>
          <p:cNvSpPr/>
          <p:nvPr/>
        </p:nvSpPr>
        <p:spPr bwMode="auto">
          <a:xfrm>
            <a:off x="3025151" y="4291795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6" name="角丸四角形 55"/>
          <p:cNvSpPr/>
          <p:nvPr/>
        </p:nvSpPr>
        <p:spPr bwMode="auto">
          <a:xfrm>
            <a:off x="3956743" y="3044350"/>
            <a:ext cx="3132000" cy="2537845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the following for each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57" name="円形吹き出し 56"/>
          <p:cNvSpPr/>
          <p:nvPr/>
        </p:nvSpPr>
        <p:spPr bwMode="auto">
          <a:xfrm>
            <a:off x="3924670" y="3036730"/>
            <a:ext cx="301542" cy="312200"/>
          </a:xfrm>
          <a:prstGeom prst="wedgeEllipseCallout">
            <a:avLst>
              <a:gd name="adj1" fmla="val -97811"/>
              <a:gd name="adj2" fmla="val 571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58" name="表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15651"/>
              </p:ext>
            </p:extLst>
          </p:nvPr>
        </p:nvGraphicFramePr>
        <p:xfrm>
          <a:off x="4076759" y="3420205"/>
          <a:ext cx="290734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Address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Free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space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Login User ID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Free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space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Management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●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29590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Login Password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Free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space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5624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Authentication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method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Password Authentication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33830"/>
                  </a:ext>
                </a:extLst>
              </a:tr>
            </a:tbl>
          </a:graphicData>
        </a:graphic>
      </p:graphicFrame>
      <p:grpSp>
        <p:nvGrpSpPr>
          <p:cNvPr id="22" name="グループ化 21"/>
          <p:cNvGrpSpPr/>
          <p:nvPr/>
        </p:nvGrpSpPr>
        <p:grpSpPr>
          <a:xfrm>
            <a:off x="830210" y="5391940"/>
            <a:ext cx="565503" cy="549789"/>
            <a:chOff x="162795" y="3812178"/>
            <a:chExt cx="565503" cy="549789"/>
          </a:xfrm>
        </p:grpSpPr>
        <p:sp>
          <p:nvSpPr>
            <p:cNvPr id="2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33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69" y="2636259"/>
            <a:ext cx="4533852" cy="21534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 smtClean="0"/>
              <a:t>Register Operation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Operation</a:t>
            </a:r>
          </a:p>
          <a:p>
            <a:pPr marL="180000" lvl="1" indent="0">
              <a:buNone/>
            </a:pPr>
            <a:r>
              <a:rPr lang="en-US" altLang="ja-JP" dirty="0" smtClean="0"/>
              <a:t>”</a:t>
            </a:r>
            <a:r>
              <a:rPr lang="en-US" altLang="ja-JP" dirty="0"/>
              <a:t>Basic Console” Menu group-&gt;"Input Operation list" Menu-&gt;"</a:t>
            </a:r>
            <a:r>
              <a:rPr lang="en-US" altLang="ja-JP" dirty="0" err="1"/>
              <a:t>Register"Sub</a:t>
            </a:r>
            <a:r>
              <a:rPr lang="en-US" altLang="ja-JP" dirty="0"/>
              <a:t>-menu-&gt;"Start Register" </a:t>
            </a:r>
            <a:r>
              <a:rPr lang="en-US" altLang="ja-JP" dirty="0" smtClean="0"/>
              <a:t>button</a:t>
            </a:r>
            <a:r>
              <a:rPr lang="en-US" altLang="ja-JP" sz="1400" dirty="0" smtClean="0"/>
              <a:t>.</a:t>
            </a:r>
          </a:p>
          <a:p>
            <a:pPr marL="738900" lvl="3" indent="-342900">
              <a:buFont typeface="+mj-ea"/>
              <a:buAutoNum type="circleNumDbPlain"/>
            </a:pPr>
            <a:r>
              <a:rPr lang="en-US" altLang="ja-JP" sz="1400" dirty="0" smtClean="0"/>
              <a:t>Input "Operation name" and "Scheduled execution date/time“</a:t>
            </a:r>
          </a:p>
          <a:p>
            <a:pPr marL="738900" lvl="3" indent="-342900">
              <a:buFont typeface="+mj-ea"/>
              <a:buAutoNum type="circleNumDbPlain"/>
            </a:pPr>
            <a:r>
              <a:rPr lang="en-US" altLang="ja-JP" sz="1400" dirty="0" smtClean="0"/>
              <a:t>Press the “Register” button.</a:t>
            </a:r>
          </a:p>
        </p:txBody>
      </p:sp>
      <p:sp>
        <p:nvSpPr>
          <p:cNvPr id="5" name="角丸四角形 4"/>
          <p:cNvSpPr/>
          <p:nvPr/>
        </p:nvSpPr>
        <p:spPr bwMode="auto">
          <a:xfrm>
            <a:off x="2303574" y="3957885"/>
            <a:ext cx="1188000" cy="25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 flipV="1">
            <a:off x="1502261" y="3046359"/>
            <a:ext cx="2219260" cy="61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35" name="正方形/長方形 34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6" name="角丸四角形 35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7" name="角丸四角形 36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Confirm Symphony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Execute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Register Operation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IaC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Work target host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Movement Details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Manage Substitute Value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34" name="角丸四角形 33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en-US" altLang="ja-JP" sz="700" b="1" dirty="0">
                  <a:latin typeface="+mn-ea"/>
                </a:rPr>
                <a:t>Register Movement and </a:t>
              </a:r>
              <a:r>
                <a:rPr lang="en-US" altLang="ja-JP" sz="700" b="1" dirty="0" smtClean="0">
                  <a:latin typeface="+mn-ea"/>
                </a:rPr>
                <a:t>host</a:t>
              </a:r>
              <a:br>
                <a:rPr lang="en-US" altLang="ja-JP" sz="700" b="1" dirty="0" smtClean="0">
                  <a:latin typeface="+mn-ea"/>
                </a:rPr>
              </a:br>
              <a:r>
                <a:rPr lang="en-US" altLang="ja-JP" sz="700" b="1" dirty="0" smtClean="0">
                  <a:latin typeface="+mn-ea"/>
                </a:rPr>
                <a:t>that </a:t>
              </a:r>
              <a:r>
                <a:rPr lang="en-US" altLang="ja-JP" sz="700" b="1" dirty="0">
                  <a:latin typeface="+mn-ea"/>
                </a:rPr>
                <a:t>connects to Operation</a:t>
              </a:r>
              <a:endParaRPr lang="ja-JP" altLang="en-US" sz="700" b="1" dirty="0">
                <a:latin typeface="+mn-ea"/>
              </a:endParaRPr>
            </a:p>
          </p:txBody>
        </p:sp>
      </p:grpSp>
      <p:sp>
        <p:nvSpPr>
          <p:cNvPr id="57" name="円形吹き出し 56"/>
          <p:cNvSpPr/>
          <p:nvPr/>
        </p:nvSpPr>
        <p:spPr bwMode="auto">
          <a:xfrm>
            <a:off x="3452434" y="3915186"/>
            <a:ext cx="273352" cy="306545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8" name="角丸四角形 57"/>
          <p:cNvSpPr/>
          <p:nvPr/>
        </p:nvSpPr>
        <p:spPr bwMode="auto">
          <a:xfrm>
            <a:off x="3914465" y="3116658"/>
            <a:ext cx="3074798" cy="1628097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the following for each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59" name="円形吹き出し 58"/>
          <p:cNvSpPr/>
          <p:nvPr/>
        </p:nvSpPr>
        <p:spPr bwMode="auto">
          <a:xfrm>
            <a:off x="3724056" y="2890259"/>
            <a:ext cx="301542" cy="312200"/>
          </a:xfrm>
          <a:prstGeom prst="wedgeEllipseCallout">
            <a:avLst>
              <a:gd name="adj1" fmla="val -287337"/>
              <a:gd name="adj2" fmla="val -404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0" name="表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674057"/>
              </p:ext>
            </p:extLst>
          </p:nvPr>
        </p:nvGraphicFramePr>
        <p:xfrm>
          <a:off x="4019242" y="3492514"/>
          <a:ext cx="290734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file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Scheduled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date for execution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（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Free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space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）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sp>
        <p:nvSpPr>
          <p:cNvPr id="61" name="角丸四角形 60"/>
          <p:cNvSpPr/>
          <p:nvPr/>
        </p:nvSpPr>
        <p:spPr bwMode="auto">
          <a:xfrm>
            <a:off x="4706532" y="5322519"/>
            <a:ext cx="4212929" cy="106986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/>
              <a:t>The </a:t>
            </a:r>
            <a:r>
              <a:rPr lang="en-US" altLang="ja-JP" sz="1200" dirty="0" smtClean="0"/>
              <a:t>operation </a:t>
            </a:r>
            <a:r>
              <a:rPr lang="en-US" altLang="ja-JP" sz="1200" dirty="0"/>
              <a:t>will not be automatically 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executed </a:t>
            </a:r>
            <a:r>
              <a:rPr lang="en-US" altLang="ja-JP" sz="1200" dirty="0"/>
              <a:t>at the date/time specified here.</a:t>
            </a:r>
            <a:r>
              <a:rPr lang="en-US" altLang="ja-JP" sz="1050" dirty="0"/>
              <a:t> </a:t>
            </a:r>
            <a:endParaRPr lang="ja-JP" altLang="en-US" sz="1050" dirty="0"/>
          </a:p>
        </p:txBody>
      </p:sp>
      <p:grpSp>
        <p:nvGrpSpPr>
          <p:cNvPr id="62" name="グループ化 61"/>
          <p:cNvGrpSpPr/>
          <p:nvPr/>
        </p:nvGrpSpPr>
        <p:grpSpPr>
          <a:xfrm>
            <a:off x="4492370" y="5106785"/>
            <a:ext cx="565503" cy="549789"/>
            <a:chOff x="162795" y="3812178"/>
            <a:chExt cx="565503" cy="549789"/>
          </a:xfrm>
        </p:grpSpPr>
        <p:sp>
          <p:nvSpPr>
            <p:cNvPr id="6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2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0590" y="533360"/>
            <a:ext cx="7200000" cy="405683"/>
          </a:xfrm>
        </p:spPr>
        <p:txBody>
          <a:bodyPr/>
          <a:lstStyle/>
          <a:p>
            <a:r>
              <a:rPr lang="en-US" altLang="ja-JP" b="1" dirty="0" smtClean="0"/>
              <a:t>Table of contents</a:t>
            </a:r>
            <a:endParaRPr kumimoji="1" lang="ja-JP" altLang="en-US" b="1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80660"/>
            <a:ext cx="7200000" cy="566131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600" dirty="0" smtClean="0"/>
              <a:t>Management console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Scenario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Practice</a:t>
            </a:r>
            <a:r>
              <a:rPr lang="ja-JP" altLang="en-US" sz="1600" dirty="0" smtClean="0">
                <a:latin typeface="+mn-ea"/>
              </a:rPr>
              <a:t>①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Create new user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Register role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Role/Menu link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Role/User link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Confirm link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Basic console</a:t>
            </a:r>
            <a:endParaRPr lang="en-US" altLang="ja-JP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Scenario</a:t>
            </a:r>
            <a:endParaRPr lang="en-US" altLang="ja-JP" sz="14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Pre-preparation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Practice</a:t>
            </a:r>
            <a:r>
              <a:rPr lang="ja-JP" altLang="en-US" sz="1600" dirty="0" smtClean="0">
                <a:latin typeface="+mn-ea"/>
              </a:rPr>
              <a:t>②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Register work target host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Register operation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Register IaC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Register Movement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Register Movement details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Register Movement and Host that connects to Operation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Manage Substitute 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Register Symphony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Execute Symphony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400" dirty="0" smtClean="0">
                <a:latin typeface="+mn-ea"/>
              </a:rPr>
              <a:t>Confirm Symphony</a:t>
            </a:r>
          </a:p>
        </p:txBody>
      </p:sp>
    </p:spTree>
    <p:extLst>
      <p:ext uri="{BB962C8B-B14F-4D97-AF65-F5344CB8AC3E}">
        <p14:creationId xmlns:p14="http://schemas.microsoft.com/office/powerpoint/2010/main" val="5430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96" y="2813762"/>
            <a:ext cx="5938265" cy="239506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Register IaC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IaC</a:t>
            </a:r>
          </a:p>
          <a:p>
            <a:pPr marL="180000" lvl="1" indent="0">
              <a:buNone/>
            </a:pPr>
            <a:r>
              <a:rPr lang="en-US" altLang="ja-JP" dirty="0" smtClean="0"/>
              <a:t>"</a:t>
            </a:r>
            <a:r>
              <a:rPr lang="en-US" altLang="ja-JP" dirty="0"/>
              <a:t>Ansible-Legacy"Menu group-&gt; "Playbook files" Menu-&gt; "Register" sub menu-&gt;"Start Registration" button. 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Input value for "Play book file name" and click the "Browse" button in the "Playbook file" field to upload "Sample1.yml" that we created earlier.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 </a:t>
            </a:r>
            <a:r>
              <a:rPr lang="en-US" altLang="ja-JP" dirty="0"/>
              <a:t>Click the "Upload in advance" button) 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Press the “Register” button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1717761" y="4058384"/>
            <a:ext cx="1889090" cy="67004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239515" y="4868646"/>
            <a:ext cx="892285" cy="15713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625838" y="5857333"/>
            <a:ext cx="3293624" cy="5760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For more information on creating IaC,</a:t>
            </a:r>
            <a:br>
              <a:rPr lang="en-US" altLang="ja-JP" sz="1100" dirty="0" smtClean="0">
                <a:latin typeface="+mn-ea"/>
              </a:rPr>
            </a:br>
            <a:r>
              <a:rPr lang="en-US" altLang="ja-JP" sz="1100" dirty="0" smtClean="0">
                <a:latin typeface="+mn-ea"/>
              </a:rPr>
              <a:t> please refer to section 3.2,”Pre-preparation”.</a:t>
            </a:r>
            <a:endParaRPr lang="ja-JP" altLang="en-US" sz="1100" dirty="0">
              <a:latin typeface="+mn-ea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7" name="正方形/長方形 4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Confirm Symphony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Execute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Register IaC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Work target host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Movement Details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Manage Substitute Value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6" name="角丸四角形 4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en-US" altLang="ja-JP" sz="700" b="1" dirty="0">
                  <a:latin typeface="+mn-ea"/>
                </a:rPr>
                <a:t>Register Movement and host </a:t>
              </a:r>
              <a:r>
                <a:rPr lang="en-US" altLang="ja-JP" sz="700" b="1" dirty="0" smtClean="0">
                  <a:latin typeface="+mn-ea"/>
                </a:rPr>
                <a:t/>
              </a:r>
              <a:br>
                <a:rPr lang="en-US" altLang="ja-JP" sz="700" b="1" dirty="0" smtClean="0">
                  <a:latin typeface="+mn-ea"/>
                </a:rPr>
              </a:br>
              <a:r>
                <a:rPr lang="en-US" altLang="ja-JP" sz="700" b="1" dirty="0" smtClean="0">
                  <a:latin typeface="+mn-ea"/>
                </a:rPr>
                <a:t>that </a:t>
              </a:r>
              <a:r>
                <a:rPr lang="en-US" altLang="ja-JP" sz="700" b="1" dirty="0">
                  <a:latin typeface="+mn-ea"/>
                </a:rPr>
                <a:t>connects to Operation</a:t>
              </a:r>
              <a:endParaRPr lang="ja-JP" altLang="en-US" sz="700" b="1" dirty="0">
                <a:latin typeface="+mn-ea"/>
              </a:endParaRP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3273862" y="4812997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068340" y="4264809"/>
            <a:ext cx="2952000" cy="143773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the following for each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60" name="円形吹き出し 59"/>
          <p:cNvSpPr/>
          <p:nvPr/>
        </p:nvSpPr>
        <p:spPr bwMode="auto">
          <a:xfrm>
            <a:off x="4003723" y="4011297"/>
            <a:ext cx="262932" cy="302059"/>
          </a:xfrm>
          <a:prstGeom prst="wedgeEllipseCallout">
            <a:avLst>
              <a:gd name="adj1" fmla="val -261858"/>
              <a:gd name="adj2" fmla="val 7162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91135"/>
              </p:ext>
            </p:extLst>
          </p:nvPr>
        </p:nvGraphicFramePr>
        <p:xfrm>
          <a:off x="4150257" y="4625424"/>
          <a:ext cx="278828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file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sample1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file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sample1.yml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  <p:grpSp>
        <p:nvGrpSpPr>
          <p:cNvPr id="21" name="グループ化 20"/>
          <p:cNvGrpSpPr/>
          <p:nvPr/>
        </p:nvGrpSpPr>
        <p:grpSpPr>
          <a:xfrm>
            <a:off x="5393221" y="5631977"/>
            <a:ext cx="565503" cy="549789"/>
            <a:chOff x="162795" y="3812178"/>
            <a:chExt cx="565503" cy="549789"/>
          </a:xfrm>
        </p:grpSpPr>
        <p:sp>
          <p:nvSpPr>
            <p:cNvPr id="2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8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48" y="2440377"/>
            <a:ext cx="5468992" cy="387074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.4</a:t>
            </a:r>
            <a:r>
              <a:rPr lang="ja-JP" altLang="en-US" dirty="0"/>
              <a:t>　</a:t>
            </a:r>
            <a:r>
              <a:rPr lang="en-US" altLang="ja-JP" dirty="0" smtClean="0"/>
              <a:t>Register Movement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Movement</a:t>
            </a:r>
          </a:p>
          <a:p>
            <a:pPr marL="180000" lvl="1" indent="0">
              <a:buNone/>
            </a:pPr>
            <a:r>
              <a:rPr lang="en-US" altLang="ja-JP" dirty="0" smtClean="0"/>
              <a:t>"</a:t>
            </a:r>
            <a:r>
              <a:rPr lang="en-US" altLang="ja-JP" dirty="0"/>
              <a:t>Ansible-</a:t>
            </a:r>
            <a:r>
              <a:rPr lang="en-US" altLang="ja-JP" dirty="0" err="1"/>
              <a:t>Legacy"Menu</a:t>
            </a:r>
            <a:r>
              <a:rPr lang="en-US" altLang="ja-JP" dirty="0"/>
              <a:t> group-&gt; "Movement </a:t>
            </a:r>
            <a:r>
              <a:rPr lang="en-US" altLang="ja-JP" dirty="0" err="1"/>
              <a:t>list"Menu</a:t>
            </a:r>
            <a:r>
              <a:rPr lang="en-US" altLang="ja-JP" dirty="0"/>
              <a:t>-&gt; "Register" sub-menu-&gt;"Start Registration" </a:t>
            </a:r>
            <a:r>
              <a:rPr lang="en-US" altLang="ja-JP" dirty="0" smtClean="0"/>
              <a:t>button.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Input </a:t>
            </a:r>
            <a:r>
              <a:rPr lang="en-US" altLang="ja-JP" dirty="0"/>
              <a:t>values for "Movement name" and "Host specific format". 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/>
              <a:t>Press the ”Register" button </a:t>
            </a:r>
          </a:p>
        </p:txBody>
      </p:sp>
      <p:sp>
        <p:nvSpPr>
          <p:cNvPr id="5" name="角丸四角形 4"/>
          <p:cNvSpPr/>
          <p:nvPr/>
        </p:nvSpPr>
        <p:spPr bwMode="auto">
          <a:xfrm>
            <a:off x="2555720" y="4129567"/>
            <a:ext cx="2304320" cy="84803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3203809" y="5226515"/>
            <a:ext cx="1157326" cy="21876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8" name="正方形/長方形 47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Register Movement</a:t>
                </a:r>
                <a:endParaRPr kumimoji="1" lang="ja-JP" altLang="en-US" sz="9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Confirm Symphony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Execute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IaC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Work target host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Movement Details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Manage Substitute Value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7" name="角丸四角形 46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en-US" altLang="ja-JP" sz="700" b="1" dirty="0">
                  <a:latin typeface="+mn-ea"/>
                </a:rPr>
                <a:t>Register Movement and host </a:t>
              </a:r>
              <a:r>
                <a:rPr lang="en-US" altLang="ja-JP" sz="700" b="1" dirty="0" smtClean="0">
                  <a:latin typeface="+mn-ea"/>
                </a:rPr>
                <a:t/>
              </a:r>
              <a:br>
                <a:rPr lang="en-US" altLang="ja-JP" sz="700" b="1" dirty="0" smtClean="0">
                  <a:latin typeface="+mn-ea"/>
                </a:rPr>
              </a:br>
              <a:r>
                <a:rPr lang="en-US" altLang="ja-JP" sz="700" b="1" dirty="0" smtClean="0">
                  <a:latin typeface="+mn-ea"/>
                </a:rPr>
                <a:t>that </a:t>
              </a:r>
              <a:r>
                <a:rPr lang="en-US" altLang="ja-JP" sz="700" b="1" dirty="0">
                  <a:latin typeface="+mn-ea"/>
                </a:rPr>
                <a:t>connects to Operation</a:t>
              </a:r>
              <a:endParaRPr lang="ja-JP" altLang="en-US" sz="700" b="1" dirty="0">
                <a:latin typeface="+mn-ea"/>
              </a:endParaRPr>
            </a:p>
          </p:txBody>
        </p:sp>
      </p:grpSp>
      <p:sp>
        <p:nvSpPr>
          <p:cNvPr id="59" name="円形吹き出し 58"/>
          <p:cNvSpPr/>
          <p:nvPr/>
        </p:nvSpPr>
        <p:spPr bwMode="auto">
          <a:xfrm>
            <a:off x="4461085" y="522050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0" name="角丸四角形 59"/>
          <p:cNvSpPr/>
          <p:nvPr/>
        </p:nvSpPr>
        <p:spPr bwMode="auto">
          <a:xfrm>
            <a:off x="4644010" y="2709756"/>
            <a:ext cx="2220132" cy="1655373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Set the following for each item</a:t>
            </a:r>
            <a:endParaRPr kumimoji="1" lang="ja-JP" altLang="en-US" sz="1100" dirty="0" smtClean="0">
              <a:latin typeface="+mn-ea"/>
            </a:endParaRPr>
          </a:p>
        </p:txBody>
      </p:sp>
      <p:sp>
        <p:nvSpPr>
          <p:cNvPr id="61" name="円形吹き出し 60"/>
          <p:cNvSpPr/>
          <p:nvPr/>
        </p:nvSpPr>
        <p:spPr bwMode="auto">
          <a:xfrm>
            <a:off x="4499512" y="2493959"/>
            <a:ext cx="301542" cy="312200"/>
          </a:xfrm>
          <a:prstGeom prst="wedgeEllipseCallout">
            <a:avLst>
              <a:gd name="adj1" fmla="val -366062"/>
              <a:gd name="adj2" fmla="val 52164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2" name="表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826276"/>
              </p:ext>
            </p:extLst>
          </p:nvPr>
        </p:nvGraphicFramePr>
        <p:xfrm>
          <a:off x="4725926" y="3070372"/>
          <a:ext cx="20383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737870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specific format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6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0" y="2631415"/>
            <a:ext cx="7439415" cy="309888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 smtClean="0"/>
              <a:t>Register Movement details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Movement details</a:t>
            </a:r>
          </a:p>
          <a:p>
            <a:pPr marL="180000" lvl="1" indent="0">
              <a:buNone/>
            </a:pPr>
            <a:r>
              <a:rPr lang="en-US" altLang="ja-JP" dirty="0" smtClean="0"/>
              <a:t>"</a:t>
            </a:r>
            <a:r>
              <a:rPr lang="en-US" altLang="ja-JP" dirty="0"/>
              <a:t>Ansible-Legacy" Menu group-&gt;"Movement details"Menu-&gt;"Register"Sub-menu-&gt;"Start Registration" button </a:t>
            </a:r>
            <a:r>
              <a:rPr lang="en-US" altLang="ja-JP" dirty="0" smtClean="0"/>
              <a:t>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Input </a:t>
            </a:r>
            <a:r>
              <a:rPr lang="en-US" altLang="ja-JP" dirty="0"/>
              <a:t>values for "Movement", "Playbook file" and "Include order" 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Press </a:t>
            </a:r>
            <a:r>
              <a:rPr lang="en-US" altLang="ja-JP" dirty="0"/>
              <a:t>the </a:t>
            </a:r>
            <a:r>
              <a:rPr lang="en-US" altLang="ja-JP" dirty="0" smtClean="0"/>
              <a:t>”Register</a:t>
            </a:r>
            <a:r>
              <a:rPr lang="en-US" altLang="ja-JP" dirty="0"/>
              <a:t>" button </a:t>
            </a:r>
          </a:p>
        </p:txBody>
      </p:sp>
      <p:sp>
        <p:nvSpPr>
          <p:cNvPr id="5" name="角丸四角形 4"/>
          <p:cNvSpPr/>
          <p:nvPr/>
        </p:nvSpPr>
        <p:spPr bwMode="auto">
          <a:xfrm>
            <a:off x="2051650" y="4027226"/>
            <a:ext cx="2772000" cy="5587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356401" y="4835203"/>
            <a:ext cx="976621" cy="22451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7" name="正方形/長方形 4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Confirm Symphony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Execute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IaC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Work target host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rgbClr val="FF0000"/>
                    </a:solidFill>
                    <a:latin typeface="+mn-ea"/>
                  </a:rPr>
                  <a:t>Register Movement Details</a:t>
                </a:r>
                <a:endParaRPr kumimoji="1" lang="ja-JP" altLang="en-US" sz="8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Manage Substitute Value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6" name="角丸四角形 4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en-US" altLang="ja-JP" sz="700" b="1" dirty="0">
                  <a:latin typeface="+mn-ea"/>
                </a:rPr>
                <a:t>Register Movement and host </a:t>
              </a:r>
              <a:r>
                <a:rPr lang="en-US" altLang="ja-JP" sz="700" b="1" dirty="0" smtClean="0">
                  <a:latin typeface="+mn-ea"/>
                </a:rPr>
                <a:t/>
              </a:r>
              <a:br>
                <a:rPr lang="en-US" altLang="ja-JP" sz="700" b="1" dirty="0" smtClean="0">
                  <a:latin typeface="+mn-ea"/>
                </a:rPr>
              </a:br>
              <a:r>
                <a:rPr lang="en-US" altLang="ja-JP" sz="700" b="1" dirty="0" smtClean="0">
                  <a:latin typeface="+mn-ea"/>
                </a:rPr>
                <a:t>that </a:t>
              </a:r>
              <a:r>
                <a:rPr lang="en-US" altLang="ja-JP" sz="700" b="1" dirty="0">
                  <a:latin typeface="+mn-ea"/>
                </a:rPr>
                <a:t>connects to Operation</a:t>
              </a:r>
              <a:endParaRPr lang="ja-JP" altLang="en-US" sz="700" b="1" dirty="0">
                <a:latin typeface="+mn-ea"/>
              </a:endParaRP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3626770" y="4795137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411809" y="4724293"/>
            <a:ext cx="2520000" cy="1548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Enter the following for each item</a:t>
            </a:r>
            <a:endParaRPr kumimoji="1" lang="ja-JP" altLang="en-US" sz="1100" dirty="0" smtClean="0">
              <a:latin typeface="+mn-ea"/>
            </a:endParaRPr>
          </a:p>
        </p:txBody>
      </p:sp>
      <p:sp>
        <p:nvSpPr>
          <p:cNvPr id="60" name="円形吹き出し 59"/>
          <p:cNvSpPr/>
          <p:nvPr/>
        </p:nvSpPr>
        <p:spPr bwMode="auto">
          <a:xfrm>
            <a:off x="4224394" y="4702722"/>
            <a:ext cx="301542" cy="312200"/>
          </a:xfrm>
          <a:prstGeom prst="wedgeEllipseCallout">
            <a:avLst>
              <a:gd name="adj1" fmla="val -4312"/>
              <a:gd name="adj2" fmla="val -10656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628510"/>
              </p:ext>
            </p:extLst>
          </p:nvPr>
        </p:nvGraphicFramePr>
        <p:xfrm>
          <a:off x="4516587" y="5084909"/>
          <a:ext cx="23120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Playbook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file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sample1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Include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order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8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92" y="2468577"/>
            <a:ext cx="5363728" cy="340167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.6</a:t>
            </a:r>
            <a:r>
              <a:rPr lang="ja-JP" altLang="en-US" dirty="0"/>
              <a:t>　</a:t>
            </a:r>
            <a:r>
              <a:rPr lang="en-US" altLang="ja-JP" dirty="0" smtClean="0"/>
              <a:t>Register Movement and host that connects to Operation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Movement and host that connects to Operation</a:t>
            </a:r>
          </a:p>
          <a:p>
            <a:pPr marL="180000" lvl="1" indent="0">
              <a:buNone/>
            </a:pPr>
            <a:r>
              <a:rPr lang="en-US" altLang="ja-JP" dirty="0"/>
              <a:t>"Ansible-Legacy" Menu group-&gt;"Target host" Menu-&gt; "Register" Sub-menu-&gt; "Starter Registration" button </a:t>
            </a:r>
            <a:r>
              <a:rPr lang="en-US" altLang="ja-JP" dirty="0" smtClean="0"/>
              <a:t>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Input values for “Operation”, “Movement” and “Host”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Press the “Register” button.</a:t>
            </a:r>
            <a:endParaRPr lang="en-US" altLang="ja-JP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2267680" y="4020413"/>
            <a:ext cx="3816530" cy="61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73437" y="4925322"/>
            <a:ext cx="1093773" cy="1966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7" name="正方形/長方形 4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Confirm Symphony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Execute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IaC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Work target host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Movement Details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Manage Substitute Value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46" name="角丸四角形 45"/>
            <p:cNvSpPr/>
            <p:nvPr/>
          </p:nvSpPr>
          <p:spPr bwMode="auto">
            <a:xfrm>
              <a:off x="7320619" y="362217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en-US" altLang="ja-JP" sz="700" b="1" dirty="0">
                  <a:solidFill>
                    <a:srgbClr val="FF0000"/>
                  </a:solidFill>
                  <a:latin typeface="+mn-ea"/>
                </a:rPr>
                <a:t>Register Movement and host </a:t>
              </a:r>
              <a:r>
                <a:rPr lang="en-US" altLang="ja-JP" sz="700" b="1" dirty="0" smtClean="0">
                  <a:solidFill>
                    <a:srgbClr val="FF0000"/>
                  </a:solidFill>
                  <a:latin typeface="+mn-ea"/>
                </a:rPr>
                <a:t/>
              </a:r>
              <a:br>
                <a:rPr lang="en-US" altLang="ja-JP" sz="700" b="1" dirty="0" smtClean="0">
                  <a:solidFill>
                    <a:srgbClr val="FF0000"/>
                  </a:solidFill>
                  <a:latin typeface="+mn-ea"/>
                </a:rPr>
              </a:br>
              <a:r>
                <a:rPr lang="en-US" altLang="ja-JP" sz="700" b="1" dirty="0" smtClean="0">
                  <a:solidFill>
                    <a:srgbClr val="FF0000"/>
                  </a:solidFill>
                  <a:latin typeface="+mn-ea"/>
                </a:rPr>
                <a:t>that </a:t>
              </a:r>
              <a:r>
                <a:rPr lang="en-US" altLang="ja-JP" sz="700" b="1" dirty="0">
                  <a:solidFill>
                    <a:srgbClr val="FF0000"/>
                  </a:solidFill>
                  <a:latin typeface="+mn-ea"/>
                </a:rPr>
                <a:t>connects to Operation</a:t>
              </a:r>
              <a:endParaRPr lang="ja-JP" altLang="en-US" sz="7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4198375" y="4918635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4567525" y="4761400"/>
            <a:ext cx="2484000" cy="154800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Enter the following for each item</a:t>
            </a:r>
            <a:endParaRPr kumimoji="1" lang="ja-JP" altLang="en-US" sz="1100" dirty="0" smtClean="0">
              <a:latin typeface="+mn-ea"/>
            </a:endParaRPr>
          </a:p>
        </p:txBody>
      </p:sp>
      <p:sp>
        <p:nvSpPr>
          <p:cNvPr id="60" name="円形吹き出し 59"/>
          <p:cNvSpPr/>
          <p:nvPr/>
        </p:nvSpPr>
        <p:spPr bwMode="auto">
          <a:xfrm>
            <a:off x="4370761" y="4740650"/>
            <a:ext cx="301542" cy="312200"/>
          </a:xfrm>
          <a:prstGeom prst="wedgeEllipseCallout">
            <a:avLst>
              <a:gd name="adj1" fmla="val -4312"/>
              <a:gd name="adj2" fmla="val -106561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6107"/>
              </p:ext>
            </p:extLst>
          </p:nvPr>
        </p:nvGraphicFramePr>
        <p:xfrm>
          <a:off x="4672303" y="5122016"/>
          <a:ext cx="227806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77583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6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28" y="2978891"/>
            <a:ext cx="6313326" cy="347429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</a:t>
            </a:r>
            <a:r>
              <a:rPr lang="ja-JP" altLang="en-US" dirty="0"/>
              <a:t>　</a:t>
            </a:r>
            <a:r>
              <a:rPr lang="en-US" altLang="ja-JP" dirty="0" smtClean="0"/>
              <a:t>Manage Substitute Values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Manage Substitute Values</a:t>
            </a:r>
          </a:p>
          <a:p>
            <a:pPr marL="180000" lvl="1" indent="0">
              <a:buNone/>
            </a:pPr>
            <a:r>
              <a:rPr lang="en-US" altLang="ja-JP" dirty="0" smtClean="0"/>
              <a:t>"</a:t>
            </a:r>
            <a:r>
              <a:rPr lang="en-US" altLang="ja-JP" dirty="0"/>
              <a:t>Ansible-Legacy"Menu group-&gt;"Substitute value list"-&gt;"Register"Sub menu-&gt;"Start Register" button </a:t>
            </a:r>
            <a:r>
              <a:rPr lang="en-US" altLang="ja-JP" dirty="0" smtClean="0"/>
              <a:t>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Input </a:t>
            </a:r>
            <a:r>
              <a:rPr lang="en-US" altLang="ja-JP" dirty="0"/>
              <a:t>values for "Operation", "Movement", "Host","Variable name" and "Specific value. 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Press the “Register” button.</a:t>
            </a:r>
          </a:p>
        </p:txBody>
      </p:sp>
      <p:sp>
        <p:nvSpPr>
          <p:cNvPr id="5" name="角丸四角形 4"/>
          <p:cNvSpPr/>
          <p:nvPr/>
        </p:nvSpPr>
        <p:spPr bwMode="auto">
          <a:xfrm>
            <a:off x="2267679" y="4501356"/>
            <a:ext cx="3744521" cy="64896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15770" y="5371866"/>
            <a:ext cx="1002016" cy="18487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4" name="グループ化 4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47" name="正方形/長方形 4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Confirm Symphony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1" name="角丸四角形 5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Execute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2" name="角丸四角形 5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角丸四角形 5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IaC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4" name="角丸四角形 5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Work target host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5" name="角丸四角形 5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Movement Details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rgbClr val="FF0000"/>
                    </a:solidFill>
                    <a:latin typeface="+mn-ea"/>
                  </a:rPr>
                  <a:t>Manage Substitute Value</a:t>
                </a:r>
                <a:endParaRPr kumimoji="1" lang="ja-JP" altLang="en-US" sz="800" b="1" dirty="0" smtClean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46" name="角丸四角形 4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en-US" altLang="ja-JP" sz="700" b="1" dirty="0">
                  <a:latin typeface="+mn-ea"/>
                </a:rPr>
                <a:t>Register Movement and host </a:t>
              </a:r>
              <a:r>
                <a:rPr lang="en-US" altLang="ja-JP" sz="700" b="1" dirty="0" smtClean="0">
                  <a:latin typeface="+mn-ea"/>
                </a:rPr>
                <a:t/>
              </a:r>
              <a:br>
                <a:rPr lang="en-US" altLang="ja-JP" sz="700" b="1" dirty="0" smtClean="0">
                  <a:latin typeface="+mn-ea"/>
                </a:rPr>
              </a:br>
              <a:r>
                <a:rPr lang="en-US" altLang="ja-JP" sz="700" b="1" dirty="0" smtClean="0">
                  <a:latin typeface="+mn-ea"/>
                </a:rPr>
                <a:t>that </a:t>
              </a:r>
              <a:r>
                <a:rPr lang="en-US" altLang="ja-JP" sz="700" b="1" dirty="0">
                  <a:latin typeface="+mn-ea"/>
                </a:rPr>
                <a:t>connects to Operation</a:t>
              </a:r>
              <a:endParaRPr lang="ja-JP" altLang="en-US" sz="700" b="1" dirty="0">
                <a:latin typeface="+mn-ea"/>
              </a:endParaRPr>
            </a:p>
          </p:txBody>
        </p:sp>
      </p:grpSp>
      <p:sp>
        <p:nvSpPr>
          <p:cNvPr id="58" name="円形吹き出し 57"/>
          <p:cNvSpPr/>
          <p:nvPr/>
        </p:nvSpPr>
        <p:spPr bwMode="auto">
          <a:xfrm>
            <a:off x="4004573" y="536635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9" name="角丸四角形 58"/>
          <p:cNvSpPr/>
          <p:nvPr/>
        </p:nvSpPr>
        <p:spPr bwMode="auto">
          <a:xfrm>
            <a:off x="3906264" y="2220467"/>
            <a:ext cx="3060000" cy="2214647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latin typeface="+mn-ea"/>
              </a:rPr>
              <a:t>Enter the following for each item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60" name="円形吹き出し 59"/>
          <p:cNvSpPr/>
          <p:nvPr/>
        </p:nvSpPr>
        <p:spPr bwMode="auto">
          <a:xfrm>
            <a:off x="3858953" y="2197609"/>
            <a:ext cx="301542" cy="312200"/>
          </a:xfrm>
          <a:prstGeom prst="wedgeEllipseCallout">
            <a:avLst>
              <a:gd name="adj1" fmla="val -464228"/>
              <a:gd name="adj2" fmla="val 72817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61" name="表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55018"/>
              </p:ext>
            </p:extLst>
          </p:nvPr>
        </p:nvGraphicFramePr>
        <p:xfrm>
          <a:off x="4023682" y="2572471"/>
          <a:ext cx="28273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52685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Movement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move1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testserver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81556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Variable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VAR_DIRECTORY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59097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Specific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Value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testdirectory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086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5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79" y="2978613"/>
            <a:ext cx="5512062" cy="335137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4.8</a:t>
            </a:r>
            <a:r>
              <a:rPr lang="ja-JP" altLang="en-US" dirty="0"/>
              <a:t>　</a:t>
            </a:r>
            <a:r>
              <a:rPr lang="en-US" altLang="ja-JP" dirty="0" smtClean="0"/>
              <a:t>Register Symphony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Register Symphony</a:t>
            </a:r>
          </a:p>
          <a:p>
            <a:pPr marL="180000" lvl="1" indent="0">
              <a:buNone/>
            </a:pPr>
            <a:r>
              <a:rPr lang="en-US" altLang="ja-JP" dirty="0"/>
              <a:t>"Symphony" Menu group-&gt;"Symphony Class </a:t>
            </a:r>
            <a:r>
              <a:rPr lang="en-US" altLang="ja-JP" dirty="0" smtClean="0"/>
              <a:t>editor“ Menu-</a:t>
            </a:r>
            <a:r>
              <a:rPr lang="en-US" altLang="ja-JP" dirty="0"/>
              <a:t>&gt;"Symphony edit"Sub-menu. </a:t>
            </a:r>
            <a:endParaRPr lang="en-US" altLang="ja-JP" dirty="0" smtClean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Input “Symphony Class name”.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Drag the item “move1” from the right </a:t>
            </a:r>
            <a:br>
              <a:rPr lang="en-US" altLang="ja-JP" dirty="0" smtClean="0"/>
            </a:br>
            <a:r>
              <a:rPr lang="en-US" altLang="ja-JP" dirty="0" smtClean="0"/>
              <a:t>to the middle of the screen and drop it.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Press the “Register” button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909650" y="3411830"/>
            <a:ext cx="2376000" cy="180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 rot="19839592">
            <a:off x="3281265" y="3925356"/>
            <a:ext cx="1669168" cy="1214978"/>
            <a:chOff x="3071689" y="4184043"/>
            <a:chExt cx="1669168" cy="1214978"/>
          </a:xfrm>
        </p:grpSpPr>
        <p:sp>
          <p:nvSpPr>
            <p:cNvPr id="9" name="図形 8"/>
            <p:cNvSpPr/>
            <p:nvPr/>
          </p:nvSpPr>
          <p:spPr>
            <a:xfrm rot="20650565" flipH="1">
              <a:off x="3071689" y="4184043"/>
              <a:ext cx="1669168" cy="1214978"/>
            </a:xfrm>
            <a:prstGeom prst="swooshArrow">
              <a:avLst>
                <a:gd name="adj1" fmla="val 20732"/>
                <a:gd name="adj2" fmla="val 22713"/>
              </a:avLst>
            </a:prstGeom>
            <a:solidFill>
              <a:srgbClr val="FF0000"/>
            </a:solidFill>
            <a:ln w="28575">
              <a:noFill/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フローチャート: 代替処理 7"/>
            <p:cNvSpPr/>
            <p:nvPr/>
          </p:nvSpPr>
          <p:spPr bwMode="auto">
            <a:xfrm rot="50776">
              <a:off x="3110047" y="4467382"/>
              <a:ext cx="1166785" cy="321838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800" b="1" dirty="0" smtClean="0">
                  <a:solidFill>
                    <a:schemeClr val="bg1"/>
                  </a:solidFill>
                  <a:latin typeface="+mn-ea"/>
                </a:rPr>
                <a:t>Drag and Drop</a:t>
              </a:r>
            </a:p>
          </p:txBody>
        </p:sp>
      </p:grpSp>
      <p:sp>
        <p:nvSpPr>
          <p:cNvPr id="11" name="角丸四角形 10"/>
          <p:cNvSpPr/>
          <p:nvPr/>
        </p:nvSpPr>
        <p:spPr bwMode="auto">
          <a:xfrm>
            <a:off x="5117344" y="4206613"/>
            <a:ext cx="1182897" cy="25327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875753" y="6010244"/>
            <a:ext cx="937872" cy="21546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54" name="グループ化 5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55" name="グループ化 5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57" name="正方形/長方形 56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Register Symphony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Confirm Symphony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Execute Symphony</a:t>
                </a: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IaC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Work target host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5" name="角丸四角形 64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Movement Details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6" name="角丸四角形 65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7" name="角丸四角形 66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Manage Substitute Value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56" name="角丸四角形 5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en-US" altLang="ja-JP" sz="700" b="1" dirty="0">
                  <a:latin typeface="+mn-ea"/>
                </a:rPr>
                <a:t>Register Movement and host </a:t>
              </a:r>
              <a:r>
                <a:rPr lang="en-US" altLang="ja-JP" sz="700" b="1" dirty="0" smtClean="0">
                  <a:latin typeface="+mn-ea"/>
                </a:rPr>
                <a:t/>
              </a:r>
              <a:br>
                <a:rPr lang="en-US" altLang="ja-JP" sz="700" b="1" dirty="0" smtClean="0">
                  <a:latin typeface="+mn-ea"/>
                </a:rPr>
              </a:br>
              <a:r>
                <a:rPr lang="en-US" altLang="ja-JP" sz="700" b="1" dirty="0" smtClean="0">
                  <a:latin typeface="+mn-ea"/>
                </a:rPr>
                <a:t>that </a:t>
              </a:r>
              <a:r>
                <a:rPr lang="en-US" altLang="ja-JP" sz="700" b="1" dirty="0">
                  <a:latin typeface="+mn-ea"/>
                </a:rPr>
                <a:t>connects to Operation</a:t>
              </a:r>
              <a:endParaRPr lang="ja-JP" altLang="en-US" sz="700" b="1" dirty="0">
                <a:latin typeface="+mn-ea"/>
              </a:endParaRPr>
            </a:p>
          </p:txBody>
        </p:sp>
      </p:grpSp>
      <p:sp>
        <p:nvSpPr>
          <p:cNvPr id="68" name="円形吹き出し 67"/>
          <p:cNvSpPr/>
          <p:nvPr/>
        </p:nvSpPr>
        <p:spPr bwMode="auto">
          <a:xfrm>
            <a:off x="5693508" y="4654298"/>
            <a:ext cx="237985" cy="268430"/>
          </a:xfrm>
          <a:prstGeom prst="wedgeEllipseCallout">
            <a:avLst>
              <a:gd name="adj1" fmla="val 3529"/>
              <a:gd name="adj2" fmla="val -10468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69" name="角丸四角形 68"/>
          <p:cNvSpPr/>
          <p:nvPr/>
        </p:nvSpPr>
        <p:spPr bwMode="auto">
          <a:xfrm>
            <a:off x="3764739" y="2718361"/>
            <a:ext cx="2970056" cy="1149239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the following for each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70" name="円形吹き出し 69"/>
          <p:cNvSpPr/>
          <p:nvPr/>
        </p:nvSpPr>
        <p:spPr bwMode="auto">
          <a:xfrm>
            <a:off x="3472731" y="3167034"/>
            <a:ext cx="301542" cy="312200"/>
          </a:xfrm>
          <a:prstGeom prst="wedgeEllipseCallout">
            <a:avLst>
              <a:gd name="adj1" fmla="val -138437"/>
              <a:gd name="adj2" fmla="val 38569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71" name="表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95270"/>
              </p:ext>
            </p:extLst>
          </p:nvPr>
        </p:nvGraphicFramePr>
        <p:xfrm>
          <a:off x="3905089" y="3085663"/>
          <a:ext cx="275520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2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Symphony</a:t>
                      </a:r>
                      <a:r>
                        <a:rPr kumimoji="1" lang="ja-JP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class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workflow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2" name="円形吹き出し 71"/>
          <p:cNvSpPr/>
          <p:nvPr/>
        </p:nvSpPr>
        <p:spPr bwMode="auto">
          <a:xfrm>
            <a:off x="1926835" y="598420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3597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68" y="2443226"/>
            <a:ext cx="3724275" cy="368617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324" y="3355961"/>
            <a:ext cx="3703685" cy="286646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4.9</a:t>
            </a:r>
            <a:r>
              <a:rPr lang="ja-JP" altLang="en-US" dirty="0"/>
              <a:t>　</a:t>
            </a:r>
            <a:r>
              <a:rPr lang="en-US" altLang="ja-JP" dirty="0" smtClean="0"/>
              <a:t>Execute Symphony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Execute Symphony</a:t>
            </a:r>
          </a:p>
          <a:p>
            <a:pPr marL="180000" lvl="1" indent="0">
              <a:buNone/>
            </a:pPr>
            <a:r>
              <a:rPr lang="en-US" altLang="ja-JP" dirty="0" smtClean="0"/>
              <a:t>“Symphony” Menu group-&gt; “Symphony execution” Menu.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Select “Workflow” in the “Symphony name” item in the “Symphony(list)” Sub-menu.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Select “Operation” in the “Operation Name” item inside the “Operation(list)” Sub-menu.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Press the “Execute” button</a:t>
            </a:r>
            <a:endParaRPr lang="en-US" altLang="ja-JP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414477" y="3947724"/>
            <a:ext cx="1461793" cy="12936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404638" y="5229250"/>
            <a:ext cx="1638004" cy="11375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4660449" y="6004155"/>
            <a:ext cx="811944" cy="17881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55" name="正方形/長方形 54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56" name="角丸四角形 55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7" name="角丸四角形 56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Symphony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Confirm Symphony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Execute Symphony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60" name="角丸四角形 59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IaC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2" name="角丸四角形 61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Work target host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Movement Details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65" name="角丸四角形 64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Manage Substitute Value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54" name="角丸四角形 53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en-US" altLang="ja-JP" sz="700" b="1" dirty="0">
                  <a:latin typeface="+mn-ea"/>
                </a:rPr>
                <a:t>Register Movement and host </a:t>
              </a:r>
              <a:r>
                <a:rPr lang="en-US" altLang="ja-JP" sz="700" b="1" dirty="0" smtClean="0">
                  <a:latin typeface="+mn-ea"/>
                </a:rPr>
                <a:t/>
              </a:r>
              <a:br>
                <a:rPr lang="en-US" altLang="ja-JP" sz="700" b="1" dirty="0" smtClean="0">
                  <a:latin typeface="+mn-ea"/>
                </a:rPr>
              </a:br>
              <a:r>
                <a:rPr lang="en-US" altLang="ja-JP" sz="700" b="1" dirty="0" smtClean="0">
                  <a:latin typeface="+mn-ea"/>
                </a:rPr>
                <a:t>that </a:t>
              </a:r>
              <a:r>
                <a:rPr lang="en-US" altLang="ja-JP" sz="700" b="1" dirty="0">
                  <a:latin typeface="+mn-ea"/>
                </a:rPr>
                <a:t>connects to Operation</a:t>
              </a:r>
              <a:endParaRPr lang="ja-JP" altLang="en-US" sz="700" b="1" dirty="0">
                <a:latin typeface="+mn-ea"/>
              </a:endParaRPr>
            </a:p>
          </p:txBody>
        </p:sp>
      </p:grpSp>
      <p:sp>
        <p:nvSpPr>
          <p:cNvPr id="66" name="円形吹き出し 65"/>
          <p:cNvSpPr/>
          <p:nvPr/>
        </p:nvSpPr>
        <p:spPr bwMode="auto">
          <a:xfrm>
            <a:off x="5559965" y="5954000"/>
            <a:ext cx="237985" cy="26843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３</a:t>
            </a:r>
          </a:p>
        </p:txBody>
      </p:sp>
      <p:sp>
        <p:nvSpPr>
          <p:cNvPr id="70" name="角丸四角形 69"/>
          <p:cNvSpPr/>
          <p:nvPr/>
        </p:nvSpPr>
        <p:spPr bwMode="auto">
          <a:xfrm>
            <a:off x="1874945" y="5449002"/>
            <a:ext cx="2556000" cy="1148438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Select the following</a:t>
            </a:r>
            <a:endParaRPr lang="ja-JP" altLang="en-US" sz="1400" dirty="0">
              <a:latin typeface="+mn-ea"/>
            </a:endParaRPr>
          </a:p>
        </p:txBody>
      </p:sp>
      <p:sp>
        <p:nvSpPr>
          <p:cNvPr id="71" name="円形吹き出し 70"/>
          <p:cNvSpPr/>
          <p:nvPr/>
        </p:nvSpPr>
        <p:spPr bwMode="auto">
          <a:xfrm>
            <a:off x="1827634" y="5419319"/>
            <a:ext cx="301542" cy="312200"/>
          </a:xfrm>
          <a:prstGeom prst="wedgeEllipseCallout">
            <a:avLst>
              <a:gd name="adj1" fmla="val -39388"/>
              <a:gd name="adj2" fmla="val -76140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graphicFrame>
        <p:nvGraphicFramePr>
          <p:cNvPr id="72" name="表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456972"/>
              </p:ext>
            </p:extLst>
          </p:nvPr>
        </p:nvGraphicFramePr>
        <p:xfrm>
          <a:off x="1965067" y="5807829"/>
          <a:ext cx="238766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34784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operation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73" name="角丸四角形 72"/>
          <p:cNvSpPr/>
          <p:nvPr/>
        </p:nvSpPr>
        <p:spPr bwMode="auto">
          <a:xfrm>
            <a:off x="1878422" y="3431387"/>
            <a:ext cx="2556000" cy="1195160"/>
          </a:xfrm>
          <a:prstGeom prst="roundRect">
            <a:avLst>
              <a:gd name="adj" fmla="val 471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Select the following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74" name="円形吹き出し 73"/>
          <p:cNvSpPr/>
          <p:nvPr/>
        </p:nvSpPr>
        <p:spPr bwMode="auto">
          <a:xfrm>
            <a:off x="1831111" y="3401704"/>
            <a:ext cx="301542" cy="312200"/>
          </a:xfrm>
          <a:prstGeom prst="wedgeEllipseCallout">
            <a:avLst>
              <a:gd name="adj1" fmla="val -77293"/>
              <a:gd name="adj2" fmla="val 78753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75" name="表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89096"/>
              </p:ext>
            </p:extLst>
          </p:nvPr>
        </p:nvGraphicFramePr>
        <p:xfrm>
          <a:off x="2042642" y="3775156"/>
          <a:ext cx="229800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063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908939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Symphony</a:t>
                      </a:r>
                      <a:r>
                        <a:rPr kumimoji="1" lang="ja-JP" altLang="en-US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workflow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1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74" y="2132755"/>
            <a:ext cx="4857206" cy="234594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172" y="1723533"/>
            <a:ext cx="3490080" cy="4320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4.10</a:t>
            </a:r>
            <a:r>
              <a:rPr lang="ja-JP" altLang="en-US" dirty="0"/>
              <a:t>　</a:t>
            </a:r>
            <a:r>
              <a:rPr lang="en-US" altLang="ja-JP" dirty="0" smtClean="0"/>
              <a:t>Confirm Symphony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Confirm Symphony</a:t>
            </a:r>
          </a:p>
          <a:p>
            <a:pPr lvl="1"/>
            <a:r>
              <a:rPr lang="ja-JP" altLang="en-US" dirty="0"/>
              <a:t> </a:t>
            </a:r>
            <a:r>
              <a:rPr lang="en-US" altLang="ja-JP" dirty="0"/>
              <a:t>Selecting a movement that is running or has finnished will take the user to a screen where they can check the status and the log of the operation. 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811664" y="2990796"/>
            <a:ext cx="279755" cy="2644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図形 11"/>
          <p:cNvSpPr/>
          <p:nvPr/>
        </p:nvSpPr>
        <p:spPr>
          <a:xfrm rot="3036422">
            <a:off x="2220475" y="2263759"/>
            <a:ext cx="1637898" cy="1680682"/>
          </a:xfrm>
          <a:prstGeom prst="swooshArrow">
            <a:avLst>
              <a:gd name="adj1" fmla="val 6903"/>
              <a:gd name="adj2" fmla="val 25000"/>
            </a:avLst>
          </a:prstGeom>
          <a:solidFill>
            <a:srgbClr val="FF0000"/>
          </a:solidFill>
          <a:ln w="28575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4" name="グループ化 23"/>
          <p:cNvGrpSpPr/>
          <p:nvPr/>
        </p:nvGrpSpPr>
        <p:grpSpPr>
          <a:xfrm>
            <a:off x="7251102" y="2140440"/>
            <a:ext cx="1668360" cy="2952621"/>
            <a:chOff x="7251102" y="2140440"/>
            <a:chExt cx="1668360" cy="2952621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7251102" y="2140440"/>
              <a:ext cx="1668360" cy="2952621"/>
              <a:chOff x="7237492" y="2564880"/>
              <a:chExt cx="1811258" cy="3240608"/>
            </a:xfrm>
          </p:grpSpPr>
          <p:sp>
            <p:nvSpPr>
              <p:cNvPr id="38" name="正方形/長方形 37"/>
              <p:cNvSpPr/>
              <p:nvPr/>
            </p:nvSpPr>
            <p:spPr bwMode="auto">
              <a:xfrm>
                <a:off x="7237492" y="2564880"/>
                <a:ext cx="1811258" cy="3240608"/>
              </a:xfrm>
              <a:prstGeom prst="rect">
                <a:avLst/>
              </a:prstGeom>
              <a:ln/>
              <a:extLst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1" name="角丸四角形 40"/>
              <p:cNvSpPr/>
              <p:nvPr/>
            </p:nvSpPr>
            <p:spPr bwMode="auto">
              <a:xfrm>
                <a:off x="7311173" y="3577704"/>
                <a:ext cx="1660315" cy="27812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Movement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2" name="角丸四角形 41"/>
              <p:cNvSpPr/>
              <p:nvPr/>
            </p:nvSpPr>
            <p:spPr bwMode="auto">
              <a:xfrm>
                <a:off x="7305533" y="4782046"/>
                <a:ext cx="1660315" cy="3013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Symphony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3" name="角丸四角形 42"/>
              <p:cNvSpPr/>
              <p:nvPr/>
            </p:nvSpPr>
            <p:spPr bwMode="auto">
              <a:xfrm>
                <a:off x="7303349" y="5423210"/>
                <a:ext cx="1664682" cy="302928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rgbClr val="FF0000"/>
                    </a:solidFill>
                    <a:latin typeface="+mn-ea"/>
                  </a:rPr>
                  <a:t>Confirm Symphony</a:t>
                </a:r>
                <a:endParaRPr lang="ja-JP" altLang="en-US" sz="9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44" name="角丸四角形 43"/>
              <p:cNvSpPr/>
              <p:nvPr/>
            </p:nvSpPr>
            <p:spPr bwMode="auto">
              <a:xfrm>
                <a:off x="7311630" y="5099682"/>
                <a:ext cx="1658896" cy="30560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Execute Symphony</a:t>
                </a:r>
                <a:endParaRPr lang="ja-JP" altLang="en-US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5" name="角丸四角形 44"/>
              <p:cNvSpPr/>
              <p:nvPr/>
            </p:nvSpPr>
            <p:spPr bwMode="auto">
              <a:xfrm>
                <a:off x="7308990" y="2954598"/>
                <a:ext cx="1671032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Operation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6" name="角丸四角形 45"/>
              <p:cNvSpPr/>
              <p:nvPr/>
            </p:nvSpPr>
            <p:spPr bwMode="auto">
              <a:xfrm>
                <a:off x="7308990" y="3282446"/>
                <a:ext cx="1664682" cy="276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b="1" dirty="0" smtClean="0">
                    <a:solidFill>
                      <a:schemeClr val="tx1"/>
                    </a:solidFill>
                    <a:latin typeface="+mn-ea"/>
                  </a:rPr>
                  <a:t>Register IaC</a:t>
                </a:r>
                <a:endParaRPr kumimoji="1" lang="ja-JP" altLang="en-US" sz="9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7" name="角丸四角形 46"/>
              <p:cNvSpPr/>
              <p:nvPr/>
            </p:nvSpPr>
            <p:spPr bwMode="auto">
              <a:xfrm>
                <a:off x="7313187" y="2654377"/>
                <a:ext cx="1662075" cy="27066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Work target host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8" name="角丸四角形 47"/>
              <p:cNvSpPr/>
              <p:nvPr/>
            </p:nvSpPr>
            <p:spPr bwMode="auto">
              <a:xfrm>
                <a:off x="7312134" y="3878097"/>
                <a:ext cx="1658392" cy="2705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Register Movement Details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9" name="角丸四角形 48"/>
              <p:cNvSpPr/>
              <p:nvPr/>
            </p:nvSpPr>
            <p:spPr bwMode="auto">
              <a:xfrm>
                <a:off x="7310211" y="4161333"/>
                <a:ext cx="1660315" cy="31774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050"/>
                  </a:lnSpc>
                </a:pPr>
                <a:endParaRPr lang="ja-JP" altLang="en-US" sz="900" b="1" dirty="0">
                  <a:latin typeface="+mn-ea"/>
                </a:endParaRPr>
              </a:p>
            </p:txBody>
          </p:sp>
          <p:sp>
            <p:nvSpPr>
              <p:cNvPr id="50" name="角丸四角形 49"/>
              <p:cNvSpPr/>
              <p:nvPr/>
            </p:nvSpPr>
            <p:spPr bwMode="auto">
              <a:xfrm>
                <a:off x="7307869" y="4478317"/>
                <a:ext cx="1655644" cy="29829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x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800" b="1" dirty="0" smtClean="0">
                    <a:solidFill>
                      <a:schemeClr val="tx1"/>
                    </a:solidFill>
                    <a:latin typeface="+mn-ea"/>
                  </a:rPr>
                  <a:t>Manage Substitute Value</a:t>
                </a:r>
                <a:endParaRPr kumimoji="1" lang="ja-JP" altLang="en-US" sz="800" b="1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6" name="角丸四角形 25"/>
            <p:cNvSpPr/>
            <p:nvPr/>
          </p:nvSpPr>
          <p:spPr bwMode="auto">
            <a:xfrm>
              <a:off x="7320619" y="3620020"/>
              <a:ext cx="1529326" cy="289505"/>
            </a:xfrm>
            <a:prstGeom prst="roundRect">
              <a:avLst/>
            </a:prstGeom>
            <a:noFill/>
            <a:ln>
              <a:noFill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040"/>
                </a:lnSpc>
              </a:pPr>
              <a:r>
                <a:rPr lang="en-US" altLang="ja-JP" sz="700" b="1" dirty="0">
                  <a:latin typeface="+mn-ea"/>
                </a:rPr>
                <a:t>Register Movement and host </a:t>
              </a:r>
              <a:r>
                <a:rPr lang="en-US" altLang="ja-JP" sz="700" b="1" dirty="0" smtClean="0">
                  <a:latin typeface="+mn-ea"/>
                </a:rPr>
                <a:t/>
              </a:r>
              <a:br>
                <a:rPr lang="en-US" altLang="ja-JP" sz="700" b="1" dirty="0" smtClean="0">
                  <a:latin typeface="+mn-ea"/>
                </a:rPr>
              </a:br>
              <a:r>
                <a:rPr lang="en-US" altLang="ja-JP" sz="700" b="1" dirty="0" smtClean="0">
                  <a:latin typeface="+mn-ea"/>
                </a:rPr>
                <a:t>that </a:t>
              </a:r>
              <a:r>
                <a:rPr lang="en-US" altLang="ja-JP" sz="700" b="1" dirty="0">
                  <a:latin typeface="+mn-ea"/>
                </a:rPr>
                <a:t>connects to Operation</a:t>
              </a:r>
              <a:endParaRPr lang="ja-JP" altLang="en-US" sz="7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lang="en-US" altLang="ja-JP" dirty="0" smtClean="0"/>
              <a:t>Management Console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39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1.1</a:t>
            </a:r>
            <a:r>
              <a:rPr lang="ja-JP" altLang="en-US" dirty="0" smtClean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Scenario</a:t>
            </a:r>
            <a:r>
              <a:rPr lang="ja-JP" altLang="en-US" dirty="0" smtClean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1/2</a:t>
            </a:r>
            <a:endParaRPr lang="en-US" altLang="ja-JP" dirty="0">
              <a:latin typeface="+mn-ea"/>
            </a:endParaRPr>
          </a:p>
        </p:txBody>
      </p:sp>
      <p:sp>
        <p:nvSpPr>
          <p:cNvPr id="34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en-US" altLang="ja-JP" sz="1800" dirty="0" smtClean="0"/>
              <a:t>In this scenario, we will create a new user called “</a:t>
            </a:r>
            <a:r>
              <a:rPr lang="en-US" altLang="ja-JP" sz="1800" dirty="0" err="1" smtClean="0"/>
              <a:t>testuser</a:t>
            </a:r>
            <a:r>
              <a:rPr lang="en-US" altLang="ja-JP" sz="1800" dirty="0" smtClean="0"/>
              <a:t>”. This user will be able to see the “Device list” menu and its contents.</a:t>
            </a:r>
            <a:endParaRPr lang="ja-JP" altLang="en-US" sz="1800" dirty="0" smtClean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 bwMode="auto">
          <a:xfrm>
            <a:off x="526938" y="2215880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2.1</a:t>
            </a:r>
            <a:r>
              <a:rPr lang="ja-JP" altLang="en-US" b="1" dirty="0"/>
              <a:t>　</a:t>
            </a:r>
            <a:r>
              <a:rPr lang="en-US" altLang="ja-JP" b="1" dirty="0" smtClean="0"/>
              <a:t>Create a new user</a:t>
            </a:r>
            <a:endParaRPr lang="en-US" altLang="ja-JP" b="1" dirty="0"/>
          </a:p>
        </p:txBody>
      </p:sp>
      <p:sp>
        <p:nvSpPr>
          <p:cNvPr id="41" name="二等辺三角形 40"/>
          <p:cNvSpPr/>
          <p:nvPr/>
        </p:nvSpPr>
        <p:spPr bwMode="auto">
          <a:xfrm flipV="1">
            <a:off x="4010513" y="2806468"/>
            <a:ext cx="720000" cy="21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526938" y="3109056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2.2</a:t>
            </a:r>
            <a:r>
              <a:rPr lang="ja-JP" altLang="en-US" b="1" dirty="0"/>
              <a:t>　</a:t>
            </a:r>
            <a:r>
              <a:rPr lang="en-US" altLang="ja-JP" b="1" dirty="0" smtClean="0"/>
              <a:t>Register role</a:t>
            </a:r>
            <a:endParaRPr lang="en-US" altLang="ja-JP" b="1" dirty="0"/>
          </a:p>
        </p:txBody>
      </p:sp>
      <p:sp>
        <p:nvSpPr>
          <p:cNvPr id="47" name="二等辺三角形 46"/>
          <p:cNvSpPr/>
          <p:nvPr/>
        </p:nvSpPr>
        <p:spPr bwMode="auto">
          <a:xfrm flipV="1">
            <a:off x="4010513" y="3699644"/>
            <a:ext cx="720000" cy="21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8" name="二等辺三角形 47"/>
          <p:cNvSpPr/>
          <p:nvPr/>
        </p:nvSpPr>
        <p:spPr bwMode="auto">
          <a:xfrm flipV="1">
            <a:off x="4010513" y="4592820"/>
            <a:ext cx="720000" cy="21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二等辺三角形 48"/>
          <p:cNvSpPr/>
          <p:nvPr/>
        </p:nvSpPr>
        <p:spPr bwMode="auto">
          <a:xfrm flipV="1">
            <a:off x="4010513" y="5485996"/>
            <a:ext cx="720000" cy="216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526938" y="4002232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2.3</a:t>
            </a:r>
            <a:r>
              <a:rPr lang="ja-JP" altLang="en-US" b="1" dirty="0"/>
              <a:t>　</a:t>
            </a:r>
            <a:r>
              <a:rPr lang="en-US" altLang="ja-JP" b="1" dirty="0" smtClean="0"/>
              <a:t>Link Role and Menu</a:t>
            </a:r>
            <a:endParaRPr lang="en-US" altLang="ja-JP" b="1" dirty="0"/>
          </a:p>
        </p:txBody>
      </p:sp>
      <p:sp>
        <p:nvSpPr>
          <p:cNvPr id="51" name="角丸四角形 50"/>
          <p:cNvSpPr/>
          <p:nvPr/>
        </p:nvSpPr>
        <p:spPr bwMode="auto">
          <a:xfrm>
            <a:off x="526938" y="4895408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/>
              <a:t>　</a:t>
            </a:r>
            <a:r>
              <a:rPr lang="en-US" altLang="ja-JP" b="1" dirty="0" smtClean="0"/>
              <a:t>Link Role and User</a:t>
            </a:r>
            <a:endParaRPr lang="en-US" altLang="ja-JP" b="1" dirty="0"/>
          </a:p>
        </p:txBody>
      </p:sp>
      <p:sp>
        <p:nvSpPr>
          <p:cNvPr id="52" name="角丸四角形 51"/>
          <p:cNvSpPr/>
          <p:nvPr/>
        </p:nvSpPr>
        <p:spPr bwMode="auto">
          <a:xfrm>
            <a:off x="526938" y="5788584"/>
            <a:ext cx="7920000" cy="504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28575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2.5</a:t>
            </a:r>
            <a:r>
              <a:rPr lang="ja-JP" altLang="en-US" b="1" dirty="0"/>
              <a:t>　</a:t>
            </a:r>
            <a:r>
              <a:rPr lang="en-US" altLang="ja-JP" b="1" dirty="0" smtClean="0"/>
              <a:t>Confirm Link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3082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 bwMode="auto">
          <a:xfrm>
            <a:off x="179512" y="3393789"/>
            <a:ext cx="8857108" cy="1255974"/>
          </a:xfrm>
          <a:prstGeom prst="rect">
            <a:avLst/>
          </a:prstGeom>
          <a:solidFill>
            <a:srgbClr val="92D050">
              <a:alpha val="49804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79512" y="2111481"/>
            <a:ext cx="8857108" cy="1260531"/>
          </a:xfrm>
          <a:prstGeom prst="rect">
            <a:avLst/>
          </a:prstGeom>
          <a:solidFill>
            <a:schemeClr val="accent6">
              <a:lumMod val="90000"/>
              <a:lumOff val="10000"/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/>
              <a:t>　</a:t>
            </a:r>
            <a:r>
              <a:rPr lang="en-US" altLang="ja-JP" dirty="0" smtClean="0"/>
              <a:t>Scenario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04647"/>
            <a:ext cx="8640000" cy="1132421"/>
          </a:xfrm>
        </p:spPr>
        <p:txBody>
          <a:bodyPr>
            <a:normAutofit/>
          </a:bodyPr>
          <a:lstStyle/>
          <a:p>
            <a:r>
              <a:rPr lang="en-US" altLang="ja-JP" sz="1800" dirty="0" smtClean="0">
                <a:latin typeface="+mn-ea"/>
              </a:rPr>
              <a:t>In this scenario, we assume that step 2.1”Creating a new user” and 2.4,”Link Role and user” are routine tasks.</a:t>
            </a:r>
            <a:endParaRPr lang="en-US" altLang="ja-JP" sz="1800" dirty="0">
              <a:latin typeface="+mn-ea"/>
            </a:endParaRPr>
          </a:p>
          <a:p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2482613" y="224006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2.2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Register role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482613" y="280594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Link Role and Menu</a:t>
            </a:r>
            <a:endParaRPr lang="ja-JP" altLang="en-US" b="1" dirty="0">
              <a:latin typeface="+mn-ea"/>
            </a:endParaRPr>
          </a:p>
        </p:txBody>
      </p:sp>
      <p:sp>
        <p:nvSpPr>
          <p:cNvPr id="21" name="角丸四角形 20"/>
          <p:cNvSpPr/>
          <p:nvPr/>
        </p:nvSpPr>
        <p:spPr bwMode="auto">
          <a:xfrm>
            <a:off x="2482613" y="4119264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2.4</a:t>
            </a:r>
            <a:r>
              <a:rPr lang="ja-JP" altLang="en-US" b="1" dirty="0" smtClean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Link Role and User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2482613" y="3533057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2.1</a:t>
            </a:r>
            <a:r>
              <a:rPr lang="ja-JP" altLang="en-US" b="1" dirty="0" smtClean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Create new user</a:t>
            </a:r>
            <a:endParaRPr lang="ja-JP" altLang="en-US" b="1" dirty="0">
              <a:latin typeface="+mn-ea"/>
            </a:endParaRP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179512" y="3389829"/>
            <a:ext cx="8857108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角丸四角形 26"/>
          <p:cNvSpPr/>
          <p:nvPr/>
        </p:nvSpPr>
        <p:spPr bwMode="auto">
          <a:xfrm>
            <a:off x="251400" y="2240061"/>
            <a:ext cx="2016280" cy="985634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  <a:ln/>
          <a:effectLst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+mn-ea"/>
              </a:rPr>
              <a:t>Irregular</a:t>
            </a:r>
            <a:br>
              <a:rPr lang="en-US" altLang="ja-JP" b="1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b="1" dirty="0" smtClean="0">
                <a:solidFill>
                  <a:schemeClr val="tx1"/>
                </a:solidFill>
                <a:latin typeface="+mn-ea"/>
              </a:rPr>
              <a:t>operations</a:t>
            </a:r>
            <a:endParaRPr kumimoji="1" lang="ja-JP" altLang="en-US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251400" y="3533057"/>
            <a:ext cx="2016280" cy="1018267"/>
          </a:xfrm>
          <a:prstGeom prst="roundRect">
            <a:avLst/>
          </a:prstGeom>
          <a:solidFill>
            <a:srgbClr val="92D050"/>
          </a:solidFill>
          <a:ln/>
          <a:effectLst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solidFill>
                  <a:schemeClr val="tx1"/>
                </a:solidFill>
                <a:latin typeface="+mn-ea"/>
              </a:rPr>
              <a:t>Routine</a:t>
            </a:r>
            <a:br>
              <a:rPr lang="en-US" altLang="ja-JP" b="1" dirty="0" smtClean="0">
                <a:solidFill>
                  <a:schemeClr val="tx1"/>
                </a:solidFill>
                <a:latin typeface="+mn-ea"/>
              </a:rPr>
            </a:br>
            <a:r>
              <a:rPr lang="en-US" altLang="ja-JP" b="1" dirty="0" smtClean="0">
                <a:solidFill>
                  <a:schemeClr val="tx1"/>
                </a:solidFill>
                <a:latin typeface="+mn-ea"/>
              </a:rPr>
              <a:t>tasks</a:t>
            </a:r>
            <a:endParaRPr kumimoji="1" lang="en-US" altLang="ja-JP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環状矢印 28"/>
          <p:cNvSpPr/>
          <p:nvPr/>
        </p:nvSpPr>
        <p:spPr>
          <a:xfrm>
            <a:off x="7579224" y="3342214"/>
            <a:ext cx="1382654" cy="1382966"/>
          </a:xfrm>
          <a:prstGeom prst="circularArrow">
            <a:avLst>
              <a:gd name="adj1" fmla="val 12716"/>
              <a:gd name="adj2" fmla="val 1142322"/>
              <a:gd name="adj3" fmla="val 8853523"/>
              <a:gd name="adj4" fmla="val 13799306"/>
              <a:gd name="adj5" fmla="val 17377"/>
            </a:avLst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テキスト ボックス 33"/>
          <p:cNvSpPr txBox="1"/>
          <p:nvPr/>
        </p:nvSpPr>
        <p:spPr>
          <a:xfrm>
            <a:off x="7413553" y="3740002"/>
            <a:ext cx="1789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200" b="1" dirty="0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</a:rPr>
              <a:t>★</a:t>
            </a:r>
            <a:r>
              <a:rPr lang="en-US" altLang="ja-JP" sz="2200" b="1" dirty="0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</a:rPr>
              <a:t>Repeat</a:t>
            </a:r>
            <a:r>
              <a:rPr kumimoji="1" lang="ja-JP" altLang="en-US" sz="2200" b="1" dirty="0" smtClean="0"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</a:rPr>
              <a:t>★</a:t>
            </a:r>
            <a:endParaRPr kumimoji="1" lang="ja-JP" altLang="en-US" sz="2200" b="1" dirty="0"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 smtClean="0"/>
              <a:t>Practice</a:t>
            </a:r>
            <a:r>
              <a:rPr lang="ja-JP" altLang="en-US" dirty="0" smtClean="0"/>
              <a:t>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8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0" y="2443274"/>
            <a:ext cx="8601560" cy="329004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en-US" altLang="ja-JP" dirty="0" smtClean="0"/>
              <a:t>Create new user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Create new user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“Management Console” Menu group-&gt; “User list” Menu-&gt; “Register” Sub-menu-&gt; “Start Register” Button.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Input values for “Login ID”, “Login PW”, “Username” and ”Mail Address”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Press the “Register” button.</a:t>
            </a:r>
            <a:endParaRPr lang="en-US" altLang="ja-JP" dirty="0"/>
          </a:p>
        </p:txBody>
      </p:sp>
      <p:sp>
        <p:nvSpPr>
          <p:cNvPr id="21" name="角丸四角形 20"/>
          <p:cNvSpPr/>
          <p:nvPr/>
        </p:nvSpPr>
        <p:spPr bwMode="auto">
          <a:xfrm>
            <a:off x="1757948" y="5438317"/>
            <a:ext cx="1044000" cy="216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922731" y="5437287"/>
            <a:ext cx="301542" cy="31220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3770129" y="4524390"/>
            <a:ext cx="2919686" cy="1870176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the following for each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1086685" y="4424856"/>
            <a:ext cx="2650794" cy="74542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792714" y="4053701"/>
            <a:ext cx="301542" cy="312200"/>
          </a:xfrm>
          <a:prstGeom prst="wedgeEllipseCallout">
            <a:avLst>
              <a:gd name="adj1" fmla="val -210465"/>
              <a:gd name="adj2" fmla="val 83448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91656"/>
              </p:ext>
            </p:extLst>
          </p:nvPr>
        </p:nvGraphicFramePr>
        <p:xfrm>
          <a:off x="3943485" y="4923104"/>
          <a:ext cx="260254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Login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ID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testuser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Login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PW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(free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space)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User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test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Mail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address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test@aa.bb.cc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29590"/>
                  </a:ext>
                </a:extLst>
              </a:tr>
            </a:tbl>
          </a:graphicData>
        </a:graphic>
      </p:graphicFrame>
      <p:grpSp>
        <p:nvGrpSpPr>
          <p:cNvPr id="37" name="グループ化 36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38" name="正方形/長方形 37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Create new User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Register Role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 and Menu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Confirm Link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 and User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1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93" y="2370726"/>
            <a:ext cx="7468467" cy="391412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/>
              <a:t>　</a:t>
            </a:r>
            <a:r>
              <a:rPr lang="en-US" altLang="ja-JP" dirty="0" smtClean="0"/>
              <a:t>Register Role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Register Role</a:t>
            </a:r>
          </a:p>
          <a:p>
            <a:pPr marL="180000" lvl="1" indent="0">
              <a:buNone/>
            </a:pPr>
            <a:r>
              <a:rPr lang="en-US" altLang="ja-JP" dirty="0" smtClean="0"/>
              <a:t>“Management Console” Menu group-&gt; “Role list”-&gt; Menu-&gt; “Register” Sub-menu-&gt; “Start Register” button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Input “Role name”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Press the “Register” button</a:t>
            </a:r>
            <a:endParaRPr lang="en-US" altLang="ja-JP" dirty="0"/>
          </a:p>
        </p:txBody>
      </p:sp>
      <p:sp>
        <p:nvSpPr>
          <p:cNvPr id="24" name="角丸四角形 23"/>
          <p:cNvSpPr/>
          <p:nvPr/>
        </p:nvSpPr>
        <p:spPr bwMode="auto">
          <a:xfrm>
            <a:off x="817436" y="4641332"/>
            <a:ext cx="874163" cy="8039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1619590" y="5747689"/>
            <a:ext cx="1286020" cy="30087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3055414" y="5736362"/>
            <a:ext cx="301542" cy="31220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38" name="角丸四角形 37"/>
          <p:cNvSpPr/>
          <p:nvPr/>
        </p:nvSpPr>
        <p:spPr bwMode="auto">
          <a:xfrm>
            <a:off x="2767424" y="4038916"/>
            <a:ext cx="2664000" cy="1122593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Enter the following</a:t>
            </a:r>
            <a:endParaRPr kumimoji="1" lang="ja-JP" altLang="en-US" sz="1400" dirty="0" smtClean="0">
              <a:latin typeface="+mn-ea"/>
            </a:endParaRPr>
          </a:p>
        </p:txBody>
      </p:sp>
      <p:graphicFrame>
        <p:nvGraphicFramePr>
          <p:cNvPr id="43" name="表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90030"/>
              </p:ext>
            </p:extLst>
          </p:nvPr>
        </p:nvGraphicFramePr>
        <p:xfrm>
          <a:off x="3045774" y="4337993"/>
          <a:ext cx="21453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test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</a:tbl>
          </a:graphicData>
        </a:graphic>
      </p:graphicFrame>
      <p:sp>
        <p:nvSpPr>
          <p:cNvPr id="37" name="円形吹き出し 36"/>
          <p:cNvSpPr/>
          <p:nvPr/>
        </p:nvSpPr>
        <p:spPr bwMode="auto">
          <a:xfrm>
            <a:off x="2208560" y="4419308"/>
            <a:ext cx="301542" cy="312200"/>
          </a:xfrm>
          <a:prstGeom prst="wedgeEllipseCallout">
            <a:avLst>
              <a:gd name="adj1" fmla="val -282053"/>
              <a:gd name="adj2" fmla="val 60966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pSp>
        <p:nvGrpSpPr>
          <p:cNvPr id="45" name="グループ化 44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46" name="正方形/長方形 45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new user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Register role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 and Menu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50" name="角丸四角形 49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Confirm Link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51" name="角丸四角形 50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 and User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7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8" y="5639032"/>
            <a:ext cx="2619166" cy="59711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449" y="4377094"/>
            <a:ext cx="2132066" cy="129394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60" y="4367861"/>
            <a:ext cx="5940288" cy="129855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en-US" altLang="ja-JP" dirty="0" smtClean="0"/>
              <a:t>Link Role and Menu</a:t>
            </a:r>
            <a:r>
              <a:rPr lang="ja-JP" altLang="en-US" dirty="0" smtClean="0"/>
              <a:t>　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640000" cy="5616476"/>
          </a:xfrm>
        </p:spPr>
        <p:txBody>
          <a:bodyPr/>
          <a:lstStyle/>
          <a:p>
            <a:r>
              <a:rPr lang="en-US" altLang="ja-JP" b="1" dirty="0" smtClean="0"/>
              <a:t>Link Role and Menu</a:t>
            </a:r>
            <a:r>
              <a:rPr lang="ja-JP" altLang="en-US" b="1" dirty="0" smtClean="0"/>
              <a:t>①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“Management console” Menu group-&gt; “Role/Menu link list” Menu-&gt; “Register” Sub-menu-&gt; “Start Register” Button.</a:t>
            </a:r>
            <a:endParaRPr lang="en-US" altLang="ja-JP" dirty="0"/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Input values for “Role(</a:t>
            </a:r>
            <a:r>
              <a:rPr lang="en-US" altLang="ja-JP" dirty="0" err="1" smtClean="0"/>
              <a:t>ID:Name</a:t>
            </a:r>
            <a:r>
              <a:rPr lang="en-US" altLang="ja-JP" dirty="0" smtClean="0"/>
              <a:t>)”, “Menu </a:t>
            </a:r>
            <a:r>
              <a:rPr lang="en-US" altLang="ja-JP" dirty="0" err="1" smtClean="0"/>
              <a:t>group:Menu</a:t>
            </a:r>
            <a:r>
              <a:rPr lang="en-US" altLang="ja-JP" dirty="0" smtClean="0"/>
              <a:t>”, and “Associate”.</a:t>
            </a:r>
          </a:p>
          <a:p>
            <a:pPr marL="630900" lvl="2" indent="-342900">
              <a:buFont typeface="+mj-ea"/>
              <a:buAutoNum type="circleNumDbPlain"/>
            </a:pPr>
            <a:r>
              <a:rPr lang="en-US" altLang="ja-JP" dirty="0" smtClean="0"/>
              <a:t>Press the “Register” button</a:t>
            </a:r>
          </a:p>
          <a:p>
            <a:pPr marL="630900" lvl="2" indent="-342900">
              <a:buFont typeface="+mj-ea"/>
              <a:buAutoNum type="circleNumDbPlain"/>
            </a:pPr>
            <a:endParaRPr lang="en-US" altLang="ja-JP" dirty="0"/>
          </a:p>
        </p:txBody>
      </p:sp>
      <p:sp>
        <p:nvSpPr>
          <p:cNvPr id="22" name="角丸四角形 21"/>
          <p:cNvSpPr/>
          <p:nvPr/>
        </p:nvSpPr>
        <p:spPr bwMode="auto">
          <a:xfrm>
            <a:off x="1097163" y="4814590"/>
            <a:ext cx="7562352" cy="73706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959023" y="5913040"/>
            <a:ext cx="1234879" cy="22934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6804310" y="2083694"/>
            <a:ext cx="2148045" cy="2341162"/>
            <a:chOff x="6867018" y="2031752"/>
            <a:chExt cx="2148045" cy="2341162"/>
          </a:xfrm>
        </p:grpSpPr>
        <p:sp>
          <p:nvSpPr>
            <p:cNvPr id="44" name="正方形/長方形 43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Create new user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Register Role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Link Role and Menu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Confirm Link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9" name="角丸四角形 48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latin typeface="+mn-ea"/>
                </a:rPr>
                <a:t>Link Role and User</a:t>
              </a:r>
              <a:endParaRPr lang="ja-JP" altLang="en-US" sz="900" b="1" dirty="0">
                <a:latin typeface="+mn-ea"/>
              </a:endParaRPr>
            </a:p>
          </p:txBody>
        </p:sp>
      </p:grpSp>
      <p:sp>
        <p:nvSpPr>
          <p:cNvPr id="50" name="円形吹き出し 49"/>
          <p:cNvSpPr/>
          <p:nvPr/>
        </p:nvSpPr>
        <p:spPr bwMode="auto">
          <a:xfrm>
            <a:off x="3326745" y="5820993"/>
            <a:ext cx="301542" cy="312200"/>
          </a:xfrm>
          <a:prstGeom prst="wedgeEllipseCallout">
            <a:avLst>
              <a:gd name="adj1" fmla="val -92527"/>
              <a:gd name="adj2" fmla="val -2494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２</a:t>
            </a:r>
          </a:p>
        </p:txBody>
      </p:sp>
      <p:sp>
        <p:nvSpPr>
          <p:cNvPr id="51" name="角丸四角形 50"/>
          <p:cNvSpPr/>
          <p:nvPr/>
        </p:nvSpPr>
        <p:spPr bwMode="auto">
          <a:xfrm>
            <a:off x="2867071" y="2564881"/>
            <a:ext cx="3660377" cy="1619991"/>
          </a:xfrm>
          <a:prstGeom prst="roundRect">
            <a:avLst>
              <a:gd name="adj" fmla="val 753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Set the following value for each item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52" name="円形吹き出し 51"/>
          <p:cNvSpPr/>
          <p:nvPr/>
        </p:nvSpPr>
        <p:spPr bwMode="auto">
          <a:xfrm>
            <a:off x="2675414" y="2564881"/>
            <a:ext cx="301542" cy="312200"/>
          </a:xfrm>
          <a:prstGeom prst="wedgeEllipseCallout">
            <a:avLst>
              <a:gd name="adj1" fmla="val -548785"/>
              <a:gd name="adj2" fmla="val 714657"/>
            </a:avLst>
          </a:prstGeom>
          <a:solidFill>
            <a:srgbClr val="FF0000"/>
          </a:solidFill>
          <a:ln w="28575">
            <a:noFill/>
          </a:ln>
          <a:effectLst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976810"/>
              </p:ext>
            </p:extLst>
          </p:nvPr>
        </p:nvGraphicFramePr>
        <p:xfrm>
          <a:off x="3040428" y="2963595"/>
          <a:ext cx="33645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880">
                  <a:extLst>
                    <a:ext uri="{9D8B030D-6E8A-4147-A177-3AD203B41FA5}">
                      <a16:colId xmlns:a16="http://schemas.microsoft.com/office/drawing/2014/main" val="2883640048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1123245703"/>
                    </a:ext>
                  </a:extLst>
                </a:gridCol>
              </a:tblGrid>
              <a:tr h="2702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Value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714703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(</a:t>
                      </a:r>
                      <a:r>
                        <a:rPr kumimoji="1" lang="en-US" altLang="ja-JP" sz="1200" b="1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ID:Name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test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50975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Menu</a:t>
                      </a:r>
                      <a:r>
                        <a:rPr kumimoji="1" lang="en-US" altLang="ja-JP" sz="12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group: Menu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Device</a:t>
                      </a:r>
                      <a:r>
                        <a:rPr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list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9284"/>
                  </a:ext>
                </a:extLst>
              </a:tr>
              <a:tr h="270234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Associate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View</a:t>
                      </a:r>
                      <a:r>
                        <a:rPr kumimoji="1" lang="en-US" altLang="ja-JP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only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2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4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2262</Words>
  <Application>Microsoft Office PowerPoint</Application>
  <PresentationFormat>画面に合わせる (4:3)</PresentationFormat>
  <Paragraphs>465</Paragraphs>
  <Slides>28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39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Management Console</vt:lpstr>
      <vt:lpstr>1.1　Scenario　1/2</vt:lpstr>
      <vt:lpstr>1.1　Scenario　(2/2)</vt:lpstr>
      <vt:lpstr>2.　Practice①</vt:lpstr>
      <vt:lpstr>2.1　Create new user</vt:lpstr>
      <vt:lpstr>2.2　Register Role</vt:lpstr>
      <vt:lpstr>2.3　Link Role and Menu　(1/2)</vt:lpstr>
      <vt:lpstr>2.3　Link Role and Menu　(2/2)</vt:lpstr>
      <vt:lpstr>2.4　Link Role and User</vt:lpstr>
      <vt:lpstr>2.5　Confirm Link　(1/4)</vt:lpstr>
      <vt:lpstr>2.5　Confirm Link　(2/4)</vt:lpstr>
      <vt:lpstr>2.5　Confirm Link　(3/4)</vt:lpstr>
      <vt:lpstr>2.5　Confirm Link(4/4)</vt:lpstr>
      <vt:lpstr>3.1　Scenario</vt:lpstr>
      <vt:lpstr>3.2　Pre-preparation</vt:lpstr>
      <vt:lpstr>4.1　Register Target work host</vt:lpstr>
      <vt:lpstr>4.2　Register Operation</vt:lpstr>
      <vt:lpstr>4.3　Register IaC</vt:lpstr>
      <vt:lpstr>4.4　Register Movement</vt:lpstr>
      <vt:lpstr>4.5　Register Movement details</vt:lpstr>
      <vt:lpstr>4.6　Register Movement and host that connects to Operation</vt:lpstr>
      <vt:lpstr>4.7　Manage Substitute Values</vt:lpstr>
      <vt:lpstr>4.8　Register Symphony</vt:lpstr>
      <vt:lpstr>4.9　Execute Symphony</vt:lpstr>
      <vt:lpstr>4.10　Confirm Symphony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2021-08-20T01:09:09Z</dcterms:modified>
</cp:coreProperties>
</file>