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28"/>
  </p:notesMasterIdLst>
  <p:handoutMasterIdLst>
    <p:handoutMasterId r:id="rId29"/>
  </p:handoutMasterIdLst>
  <p:sldIdLst>
    <p:sldId id="262" r:id="rId3"/>
    <p:sldId id="317" r:id="rId4"/>
    <p:sldId id="505" r:id="rId5"/>
    <p:sldId id="506" r:id="rId6"/>
    <p:sldId id="507" r:id="rId7"/>
    <p:sldId id="508" r:id="rId8"/>
    <p:sldId id="524" r:id="rId9"/>
    <p:sldId id="525" r:id="rId10"/>
    <p:sldId id="518" r:id="rId11"/>
    <p:sldId id="519" r:id="rId12"/>
    <p:sldId id="520" r:id="rId13"/>
    <p:sldId id="522" r:id="rId14"/>
    <p:sldId id="523" r:id="rId15"/>
    <p:sldId id="521" r:id="rId16"/>
    <p:sldId id="510" r:id="rId17"/>
    <p:sldId id="509" r:id="rId18"/>
    <p:sldId id="512" r:id="rId19"/>
    <p:sldId id="511" r:id="rId20"/>
    <p:sldId id="515" r:id="rId21"/>
    <p:sldId id="516" r:id="rId22"/>
    <p:sldId id="517" r:id="rId23"/>
    <p:sldId id="526" r:id="rId24"/>
    <p:sldId id="527" r:id="rId25"/>
    <p:sldId id="514" r:id="rId26"/>
    <p:sldId id="318" r:id="rId27"/>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317"/>
          </p14:sldIdLst>
        </p14:section>
        <p14:section name="1.　はじめに" id="{B81141D6-5160-4643-8D51-022CC5C4BDB9}">
          <p14:sldIdLst>
            <p14:sldId id="505"/>
            <p14:sldId id="506"/>
            <p14:sldId id="507"/>
            <p14:sldId id="508"/>
            <p14:sldId id="524"/>
            <p14:sldId id="525"/>
            <p14:sldId id="518"/>
            <p14:sldId id="519"/>
            <p14:sldId id="520"/>
            <p14:sldId id="522"/>
            <p14:sldId id="523"/>
            <p14:sldId id="521"/>
            <p14:sldId id="510"/>
            <p14:sldId id="509"/>
            <p14:sldId id="512"/>
            <p14:sldId id="511"/>
            <p14:sldId id="515"/>
            <p14:sldId id="516"/>
            <p14:sldId id="517"/>
            <p14:sldId id="526"/>
            <p14:sldId id="527"/>
            <p14:sldId id="514"/>
          </p14:sldIdLst>
        </p14:section>
        <p14:section name="A　付録" id="{A8A060BF-92DF-4F47-AFEF-F5FA058AAEFB}">
          <p14:sldIdLst>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40BC"/>
    <a:srgbClr val="002B62"/>
    <a:srgbClr val="124990"/>
    <a:srgbClr val="FFFFCC"/>
    <a:srgbClr val="336600"/>
    <a:srgbClr val="003300"/>
    <a:srgbClr val="008000"/>
    <a:srgbClr val="FF99CC"/>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61" autoAdjust="0"/>
    <p:restoredTop sz="95507" autoAdjust="0"/>
  </p:normalViewPr>
  <p:slideViewPr>
    <p:cSldViewPr>
      <p:cViewPr varScale="1">
        <p:scale>
          <a:sx n="85" d="100"/>
          <a:sy n="85" d="100"/>
        </p:scale>
        <p:origin x="804" y="72"/>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2022/5/23</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2022/5/23</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98871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2022/5/23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2022/5/23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2022/5/23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2022/5/23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2022/5/23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2022/5/23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2022/5/23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2022/5/23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2022/5/23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3399009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2022/5/23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2022/5/23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1869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a:t>サブタイトルを入力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312308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9032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2022/5/23</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8.xml"/><Relationship Id="rId18" Type="http://schemas.openxmlformats.org/officeDocument/2006/relationships/slide" Target="slide24.xml"/><Relationship Id="rId3" Type="http://schemas.openxmlformats.org/officeDocument/2006/relationships/slide" Target="slide5.xml"/><Relationship Id="rId7" Type="http://schemas.openxmlformats.org/officeDocument/2006/relationships/slide" Target="slide9.xml"/><Relationship Id="rId12" Type="http://schemas.openxmlformats.org/officeDocument/2006/relationships/slide" Target="slide16.xml"/><Relationship Id="rId17" Type="http://schemas.openxmlformats.org/officeDocument/2006/relationships/slide" Target="slide23.xml"/><Relationship Id="rId2" Type="http://schemas.openxmlformats.org/officeDocument/2006/relationships/slide" Target="slide3.xml"/><Relationship Id="rId16" Type="http://schemas.openxmlformats.org/officeDocument/2006/relationships/slide" Target="slide22.xml"/><Relationship Id="rId1" Type="http://schemas.openxmlformats.org/officeDocument/2006/relationships/slideLayout" Target="../slideLayouts/slideLayout9.xml"/><Relationship Id="rId6" Type="http://schemas.openxmlformats.org/officeDocument/2006/relationships/slide" Target="slide8.xml"/><Relationship Id="rId11" Type="http://schemas.openxmlformats.org/officeDocument/2006/relationships/slide" Target="slide15.xml"/><Relationship Id="rId5" Type="http://schemas.openxmlformats.org/officeDocument/2006/relationships/slide" Target="slide7.xml"/><Relationship Id="rId15" Type="http://schemas.openxmlformats.org/officeDocument/2006/relationships/slide" Target="slide21.xml"/><Relationship Id="rId10" Type="http://schemas.openxmlformats.org/officeDocument/2006/relationships/slide" Target="slide12.xml"/><Relationship Id="rId4" Type="http://schemas.openxmlformats.org/officeDocument/2006/relationships/slide" Target="slide6.xml"/><Relationship Id="rId9" Type="http://schemas.openxmlformats.org/officeDocument/2006/relationships/slide" Target="slide11.xml"/><Relationship Id="rId14" Type="http://schemas.openxmlformats.org/officeDocument/2006/relationships/slide" Target="slide20.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en-US" altLang="ja-JP" dirty="0" err="1"/>
              <a:t>Exastro</a:t>
            </a:r>
            <a:r>
              <a:rPr lang="ja-JP" altLang="en-US" dirty="0"/>
              <a:t> </a:t>
            </a:r>
            <a:r>
              <a:rPr lang="en-US" altLang="ja-JP" dirty="0"/>
              <a:t>IT</a:t>
            </a:r>
            <a:r>
              <a:rPr lang="ja-JP" altLang="en-US" dirty="0"/>
              <a:t> </a:t>
            </a:r>
            <a:r>
              <a:rPr lang="en-US" altLang="ja-JP" dirty="0"/>
              <a:t>Automation</a:t>
            </a:r>
            <a:r>
              <a:rPr lang="ja-JP" altLang="en-US" dirty="0"/>
              <a:t> </a:t>
            </a:r>
            <a:r>
              <a:rPr lang="en-US" altLang="ja-JP" dirty="0" err="1"/>
              <a:t>ver</a:t>
            </a:r>
            <a:r>
              <a:rPr lang="en-US" altLang="ja-JP" dirty="0"/>
              <a:t> 1.10</a:t>
            </a:r>
          </a:p>
          <a:p>
            <a:r>
              <a:rPr lang="en-US" altLang="ja-JP" dirty="0" err="1"/>
              <a:t>Exastro</a:t>
            </a:r>
            <a:r>
              <a:rPr lang="ja-JP" altLang="en-US" dirty="0"/>
              <a:t> </a:t>
            </a:r>
            <a:r>
              <a:rPr lang="en-US" altLang="ja-JP" dirty="0"/>
              <a:t>developer</a:t>
            </a:r>
            <a:endParaRPr lang="ja-JP" altLang="en-US" dirty="0"/>
          </a:p>
        </p:txBody>
      </p:sp>
      <p:sp>
        <p:nvSpPr>
          <p:cNvPr id="5" name="タイトル 1"/>
          <p:cNvSpPr txBox="1">
            <a:spLocks/>
          </p:cNvSpPr>
          <p:nvPr/>
        </p:nvSpPr>
        <p:spPr bwMode="gray">
          <a:xfrm>
            <a:off x="1" y="3076184"/>
            <a:ext cx="9143999" cy="1513679"/>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sz="4800" b="1" kern="0" spc="-150" dirty="0">
                <a:solidFill>
                  <a:srgbClr val="002B62"/>
                </a:solidFill>
              </a:rPr>
              <a:t>Terraform Driver</a:t>
            </a:r>
          </a:p>
          <a:p>
            <a:r>
              <a:rPr lang="en-US" altLang="ja-JP" sz="4800" b="1" kern="0" spc="-150" dirty="0">
                <a:solidFill>
                  <a:srgbClr val="002B62"/>
                </a:solidFill>
              </a:rPr>
              <a:t>【</a:t>
            </a:r>
            <a:r>
              <a:rPr lang="ja-JP" altLang="en-US" sz="4800" b="1" kern="0" spc="-150" dirty="0">
                <a:solidFill>
                  <a:srgbClr val="002B62"/>
                </a:solidFill>
              </a:rPr>
              <a:t>座学編</a:t>
            </a:r>
            <a:r>
              <a:rPr lang="en-US" altLang="ja-JP" sz="4800" b="1" kern="0" spc="-150" dirty="0">
                <a:solidFill>
                  <a:srgbClr val="002B62"/>
                </a:solidFill>
              </a:rPr>
              <a:t>】</a:t>
            </a: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a:solidFill>
                  <a:schemeClr val="tx2">
                    <a:lumMod val="75000"/>
                    <a:lumOff val="25000"/>
                  </a:schemeClr>
                </a:solidFill>
                <a:latin typeface="+mn-lt"/>
              </a:rPr>
              <a:t>※</a:t>
            </a:r>
            <a:r>
              <a:rPr lang="ja-JP" altLang="en-US" sz="1400" b="1" kern="0">
                <a:solidFill>
                  <a:schemeClr val="tx2">
                    <a:lumMod val="75000"/>
                    <a:lumOff val="25000"/>
                  </a:schemeClr>
                </a:solidFill>
                <a:latin typeface="+mn-lt"/>
              </a:rPr>
              <a:t>本書</a:t>
            </a:r>
            <a:r>
              <a:rPr lang="ja-JP" altLang="en-US" sz="1400" b="1" kern="0" dirty="0">
                <a:solidFill>
                  <a:schemeClr val="tx2">
                    <a:lumMod val="75000"/>
                    <a:lumOff val="25000"/>
                  </a:schemeClr>
                </a:solidFill>
                <a:latin typeface="+mn-lt"/>
              </a:rPr>
              <a:t>では「</a:t>
            </a:r>
            <a:r>
              <a:rPr lang="en-US" altLang="ja-JP" sz="1400" b="1" kern="0" dirty="0">
                <a:solidFill>
                  <a:schemeClr val="tx2">
                    <a:lumMod val="75000"/>
                    <a:lumOff val="25000"/>
                  </a:schemeClr>
                </a:solidFill>
                <a:latin typeface="+mn-lt"/>
              </a:rPr>
              <a:t>Exastro IT</a:t>
            </a:r>
            <a:r>
              <a:rPr lang="ja-JP" altLang="en-US" sz="1400" b="1" kern="0" dirty="0">
                <a:solidFill>
                  <a:schemeClr val="tx2">
                    <a:lumMod val="75000"/>
                    <a:lumOff val="25000"/>
                  </a:schemeClr>
                </a:solidFill>
                <a:latin typeface="+mn-lt"/>
              </a:rPr>
              <a:t> </a:t>
            </a:r>
            <a:r>
              <a:rPr lang="en-US" altLang="ja-JP" sz="1400" b="1" kern="0" dirty="0">
                <a:solidFill>
                  <a:schemeClr val="tx2">
                    <a:lumMod val="75000"/>
                    <a:lumOff val="25000"/>
                  </a:schemeClr>
                </a:solidFill>
                <a:latin typeface="+mn-lt"/>
              </a:rPr>
              <a:t>Automation</a:t>
            </a:r>
            <a:r>
              <a:rPr lang="ja-JP" altLang="en-US" sz="1400" b="1" kern="0">
                <a:solidFill>
                  <a:schemeClr val="tx2">
                    <a:lumMod val="75000"/>
                    <a:lumOff val="25000"/>
                  </a:schemeClr>
                </a:solidFill>
                <a:latin typeface="+mn-lt"/>
              </a:rPr>
              <a:t>」を「</a:t>
            </a:r>
            <a:r>
              <a:rPr lang="en-US" altLang="ja-JP" sz="1400" b="1" kern="0" dirty="0">
                <a:solidFill>
                  <a:schemeClr val="tx2">
                    <a:lumMod val="75000"/>
                    <a:lumOff val="25000"/>
                  </a:schemeClr>
                </a:solidFill>
                <a:latin typeface="+mn-lt"/>
              </a:rPr>
              <a:t>ITA</a:t>
            </a:r>
            <a:r>
              <a:rPr lang="ja-JP" altLang="en-US" sz="1400" b="1" kern="0" dirty="0">
                <a:solidFill>
                  <a:schemeClr val="tx2">
                    <a:lumMod val="75000"/>
                    <a:lumOff val="25000"/>
                  </a:schemeClr>
                </a:solidFill>
                <a:latin typeface="+mn-lt"/>
              </a:rPr>
              <a:t>」として</a:t>
            </a:r>
            <a:r>
              <a:rPr lang="ja-JP" altLang="en-US" sz="1400" b="1" kern="0">
                <a:solidFill>
                  <a:schemeClr val="tx2">
                    <a:lumMod val="75000"/>
                    <a:lumOff val="25000"/>
                  </a:schemeClr>
                </a:solidFill>
                <a:latin typeface="+mn-lt"/>
              </a:rPr>
              <a:t>記載します。</a:t>
            </a:r>
            <a:endParaRPr lang="ja-JP" altLang="en-US" sz="1400" b="1" kern="0" dirty="0">
              <a:solidFill>
                <a:schemeClr val="tx2">
                  <a:lumMod val="75000"/>
                  <a:lumOff val="25000"/>
                </a:schemeClr>
              </a:solidFill>
              <a:latin typeface="+mn-lt"/>
            </a:endParaRP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  ITA</a:t>
            </a:r>
            <a:r>
              <a:rPr lang="ja-JP" altLang="en-US" dirty="0"/>
              <a:t>と連携可能な</a:t>
            </a:r>
            <a:r>
              <a:rPr lang="en-US" altLang="ja-JP" dirty="0"/>
              <a:t>Terraform</a:t>
            </a:r>
            <a:r>
              <a:rPr lang="ja-JP" altLang="en-US" dirty="0"/>
              <a:t>　</a:t>
            </a:r>
          </a:p>
        </p:txBody>
      </p:sp>
      <p:sp>
        <p:nvSpPr>
          <p:cNvPr id="5" name="コンテンツ プレースホルダー 2"/>
          <p:cNvSpPr>
            <a:spLocks noGrp="1"/>
          </p:cNvSpPr>
          <p:nvPr>
            <p:ph sz="quarter" idx="10"/>
          </p:nvPr>
        </p:nvSpPr>
        <p:spPr>
          <a:xfrm>
            <a:off x="179512" y="836712"/>
            <a:ext cx="8569067" cy="5536711"/>
          </a:xfrm>
        </p:spPr>
        <p:txBody>
          <a:bodyPr/>
          <a:lstStyle/>
          <a:p>
            <a:r>
              <a:rPr lang="en-US" altLang="ja-JP" b="1" dirty="0"/>
              <a:t>ITA</a:t>
            </a:r>
            <a:r>
              <a:rPr lang="ja-JP" altLang="en-US" b="1" dirty="0"/>
              <a:t>と連携可能な</a:t>
            </a:r>
            <a:r>
              <a:rPr lang="en-US" altLang="ja-JP" b="1" dirty="0"/>
              <a:t>Terraform</a:t>
            </a:r>
            <a:r>
              <a:rPr lang="ja-JP" altLang="en-US" b="1" dirty="0"/>
              <a:t>について</a:t>
            </a:r>
            <a:endParaRPr lang="en-US" altLang="ja-JP" b="1" dirty="0"/>
          </a:p>
          <a:p>
            <a:pPr lvl="1"/>
            <a:r>
              <a:rPr lang="en-US" altLang="ja-JP" sz="1800" dirty="0"/>
              <a:t>ITA</a:t>
            </a:r>
            <a:r>
              <a:rPr lang="ja-JP" altLang="en-US" sz="1800" dirty="0"/>
              <a:t>は「</a:t>
            </a:r>
            <a:r>
              <a:rPr lang="en-US" altLang="ja-JP" sz="1800" dirty="0"/>
              <a:t>Terraform Enterprise</a:t>
            </a:r>
            <a:r>
              <a:rPr lang="ja-JP" altLang="en-US" sz="1800" dirty="0"/>
              <a:t>」、または「</a:t>
            </a:r>
            <a:r>
              <a:rPr lang="en-US" altLang="ja-JP" sz="1800" dirty="0"/>
              <a:t>Terraform Cloud</a:t>
            </a:r>
            <a:r>
              <a:rPr lang="ja-JP" altLang="en-US" sz="1800" dirty="0"/>
              <a:t>」との連携が可能です。</a:t>
            </a:r>
            <a:endParaRPr lang="en-US" altLang="ja-JP" sz="1800" dirty="0"/>
          </a:p>
          <a:p>
            <a:pPr lvl="1"/>
            <a:r>
              <a:rPr lang="ja-JP" altLang="en-US" sz="1800" dirty="0"/>
              <a:t>本章では、</a:t>
            </a:r>
            <a:r>
              <a:rPr lang="en-US" altLang="ja-JP" sz="1800" dirty="0"/>
              <a:t>ITA</a:t>
            </a:r>
            <a:r>
              <a:rPr lang="ja-JP" altLang="en-US" sz="1800" dirty="0"/>
              <a:t>と「</a:t>
            </a:r>
            <a:r>
              <a:rPr lang="en-US" altLang="ja-JP" sz="1800" dirty="0"/>
              <a:t>Terraform Enterprise</a:t>
            </a:r>
            <a:r>
              <a:rPr lang="ja-JP" altLang="en-US" sz="1800" dirty="0"/>
              <a:t>」・「</a:t>
            </a:r>
            <a:r>
              <a:rPr lang="en-US" altLang="ja-JP" sz="1800" dirty="0"/>
              <a:t>Terraform</a:t>
            </a:r>
            <a:r>
              <a:rPr lang="ja-JP" altLang="en-US" sz="1800" dirty="0"/>
              <a:t> </a:t>
            </a:r>
            <a:r>
              <a:rPr lang="en-US" altLang="ja-JP" sz="1800" dirty="0"/>
              <a:t>Cloud</a:t>
            </a:r>
            <a:r>
              <a:rPr lang="ja-JP" altLang="en-US" sz="1800" dirty="0"/>
              <a:t>」を組み合わせ、オンプレミスまたはクラウド上にシステムを構築する運用例を記述しております。</a:t>
            </a:r>
            <a:endParaRPr lang="en-US" altLang="ja-JP" sz="1600" dirty="0"/>
          </a:p>
          <a:p>
            <a:pPr marL="288000" lvl="2" indent="0">
              <a:buNone/>
            </a:pPr>
            <a:endParaRPr lang="en-US" altLang="ja-JP" dirty="0"/>
          </a:p>
        </p:txBody>
      </p:sp>
      <p:sp>
        <p:nvSpPr>
          <p:cNvPr id="34" name="テキスト ボックス 33"/>
          <p:cNvSpPr txBox="1"/>
          <p:nvPr/>
        </p:nvSpPr>
        <p:spPr>
          <a:xfrm>
            <a:off x="365815" y="4834196"/>
            <a:ext cx="461665" cy="1561805"/>
          </a:xfrm>
          <a:prstGeom prst="rect">
            <a:avLst/>
          </a:prstGeom>
          <a:noFill/>
        </p:spPr>
        <p:txBody>
          <a:bodyPr vert="eaVert" wrap="square" rtlCol="0">
            <a:spAutoFit/>
          </a:bodyPr>
          <a:lstStyle/>
          <a:p>
            <a:r>
              <a:rPr kumimoji="1" lang="ja-JP" altLang="en-US" b="1" dirty="0">
                <a:solidFill>
                  <a:srgbClr val="002B62"/>
                </a:solidFill>
              </a:rPr>
              <a:t>オンプレミス</a:t>
            </a:r>
          </a:p>
        </p:txBody>
      </p:sp>
      <p:sp>
        <p:nvSpPr>
          <p:cNvPr id="35" name="テキスト ボックス 34"/>
          <p:cNvSpPr txBox="1"/>
          <p:nvPr/>
        </p:nvSpPr>
        <p:spPr>
          <a:xfrm>
            <a:off x="365815" y="3551773"/>
            <a:ext cx="461665" cy="1173407"/>
          </a:xfrm>
          <a:prstGeom prst="rect">
            <a:avLst/>
          </a:prstGeom>
          <a:noFill/>
        </p:spPr>
        <p:txBody>
          <a:bodyPr vert="eaVert" wrap="square" rtlCol="0">
            <a:spAutoFit/>
          </a:bodyPr>
          <a:lstStyle/>
          <a:p>
            <a:r>
              <a:rPr kumimoji="1" lang="ja-JP" altLang="en-US" b="1" dirty="0">
                <a:solidFill>
                  <a:srgbClr val="002B62"/>
                </a:solidFill>
              </a:rPr>
              <a:t>クラウド</a:t>
            </a:r>
          </a:p>
        </p:txBody>
      </p:sp>
      <p:cxnSp>
        <p:nvCxnSpPr>
          <p:cNvPr id="29" name="直線コネクタ 28"/>
          <p:cNvCxnSpPr>
            <a:cxnSpLocks/>
          </p:cNvCxnSpPr>
          <p:nvPr/>
        </p:nvCxnSpPr>
        <p:spPr bwMode="auto">
          <a:xfrm>
            <a:off x="468640" y="4721316"/>
            <a:ext cx="8388000" cy="0"/>
          </a:xfrm>
          <a:prstGeom prst="line">
            <a:avLst/>
          </a:prstGeom>
          <a:solidFill>
            <a:schemeClr val="bg1"/>
          </a:solidFill>
          <a:ln w="28575" cap="flat" cmpd="sng" algn="ctr">
            <a:solidFill>
              <a:srgbClr val="12499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24" name="図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645" y="3709706"/>
            <a:ext cx="729484" cy="729484"/>
          </a:xfrm>
          <a:prstGeom prst="rect">
            <a:avLst/>
          </a:prstGeom>
        </p:spPr>
      </p:pic>
      <p:sp>
        <p:nvSpPr>
          <p:cNvPr id="25" name="角丸四角形 24"/>
          <p:cNvSpPr/>
          <p:nvPr/>
        </p:nvSpPr>
        <p:spPr bwMode="auto">
          <a:xfrm>
            <a:off x="3474475" y="5145941"/>
            <a:ext cx="2376330" cy="576080"/>
          </a:xfrm>
          <a:prstGeom prst="roundRect">
            <a:avLst/>
          </a:prstGeom>
          <a:solidFill>
            <a:schemeClr val="bg1"/>
          </a:solidFill>
          <a:ln w="28575">
            <a:solidFill>
              <a:srgbClr val="7030A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rgbClr val="7030A0"/>
                </a:solidFill>
                <a:latin typeface="+mn-ea"/>
              </a:rPr>
              <a:t>Terraform Enterprise</a:t>
            </a:r>
            <a:endParaRPr kumimoji="1" lang="ja-JP" altLang="en-US" sz="1400" b="1" dirty="0">
              <a:solidFill>
                <a:srgbClr val="7030A0"/>
              </a:solidFill>
              <a:latin typeface="+mn-ea"/>
            </a:endParaRPr>
          </a:p>
        </p:txBody>
      </p:sp>
      <p:sp>
        <p:nvSpPr>
          <p:cNvPr id="27" name="角丸四角形 26"/>
          <p:cNvSpPr/>
          <p:nvPr/>
        </p:nvSpPr>
        <p:spPr bwMode="auto">
          <a:xfrm>
            <a:off x="3474475" y="3786408"/>
            <a:ext cx="2376330" cy="576080"/>
          </a:xfrm>
          <a:prstGeom prst="roundRect">
            <a:avLst/>
          </a:prstGeom>
          <a:solidFill>
            <a:schemeClr val="bg1"/>
          </a:solidFill>
          <a:ln w="28575">
            <a:solidFill>
              <a:srgbClr val="7030A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rgbClr val="7030A0"/>
                </a:solidFill>
                <a:latin typeface="+mn-ea"/>
              </a:rPr>
              <a:t>Terraform Cloud</a:t>
            </a:r>
            <a:endParaRPr kumimoji="1" lang="ja-JP" altLang="en-US" sz="1400" b="1" dirty="0">
              <a:solidFill>
                <a:srgbClr val="7030A0"/>
              </a:solidFill>
              <a:latin typeface="+mn-ea"/>
            </a:endParaRPr>
          </a:p>
        </p:txBody>
      </p:sp>
      <p:pic>
        <p:nvPicPr>
          <p:cNvPr id="28" name="図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0820" y="2826586"/>
            <a:ext cx="1243641" cy="596948"/>
          </a:xfrm>
          <a:prstGeom prst="rect">
            <a:avLst/>
          </a:prstGeom>
          <a:ln w="28575">
            <a:noFill/>
          </a:ln>
        </p:spPr>
      </p:pic>
      <p:sp>
        <p:nvSpPr>
          <p:cNvPr id="26" name="角丸四角形 25"/>
          <p:cNvSpPr/>
          <p:nvPr/>
        </p:nvSpPr>
        <p:spPr bwMode="auto">
          <a:xfrm>
            <a:off x="3174209" y="3353126"/>
            <a:ext cx="2976863" cy="2736380"/>
          </a:xfrm>
          <a:prstGeom prst="roundRect">
            <a:avLst/>
          </a:prstGeom>
          <a:noFill/>
          <a:ln w="28575">
            <a:solidFill>
              <a:srgbClr val="7030A0"/>
            </a:solidFill>
            <a:prstDash val="dashDot"/>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40" name="直線矢印コネクタ 39"/>
          <p:cNvCxnSpPr>
            <a:stCxn id="24" idx="3"/>
            <a:endCxn id="27" idx="1"/>
          </p:cNvCxnSpPr>
          <p:nvPr/>
        </p:nvCxnSpPr>
        <p:spPr bwMode="auto">
          <a:xfrm>
            <a:off x="2350129" y="4074448"/>
            <a:ext cx="1124346" cy="0"/>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2" name="直線矢印コネクタ 41"/>
          <p:cNvCxnSpPr>
            <a:stCxn id="60" idx="3"/>
            <a:endCxn id="27" idx="1"/>
          </p:cNvCxnSpPr>
          <p:nvPr/>
        </p:nvCxnSpPr>
        <p:spPr bwMode="auto">
          <a:xfrm flipV="1">
            <a:off x="2350129" y="4074448"/>
            <a:ext cx="1124346" cy="1359533"/>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5" name="テキスト ボックス 44"/>
          <p:cNvSpPr txBox="1"/>
          <p:nvPr/>
        </p:nvSpPr>
        <p:spPr>
          <a:xfrm>
            <a:off x="953198" y="2940394"/>
            <a:ext cx="2064378" cy="369332"/>
          </a:xfrm>
          <a:prstGeom prst="rect">
            <a:avLst/>
          </a:prstGeom>
          <a:noFill/>
        </p:spPr>
        <p:txBody>
          <a:bodyPr wrap="square" rtlCol="0">
            <a:spAutoFit/>
          </a:bodyPr>
          <a:lstStyle/>
          <a:p>
            <a:pPr algn="ctr"/>
            <a:r>
              <a:rPr kumimoji="1" lang="en-US" altLang="ja-JP" b="1" dirty="0">
                <a:solidFill>
                  <a:srgbClr val="002B62"/>
                </a:solidFill>
              </a:rPr>
              <a:t>IT Automation</a:t>
            </a:r>
            <a:endParaRPr kumimoji="1" lang="ja-JP" altLang="en-US" b="1" dirty="0">
              <a:solidFill>
                <a:srgbClr val="002B62"/>
              </a:solidFill>
            </a:endParaRPr>
          </a:p>
        </p:txBody>
      </p:sp>
      <p:pic>
        <p:nvPicPr>
          <p:cNvPr id="60" name="図 5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645" y="5069239"/>
            <a:ext cx="729484" cy="729484"/>
          </a:xfrm>
          <a:prstGeom prst="rect">
            <a:avLst/>
          </a:prstGeom>
        </p:spPr>
      </p:pic>
      <p:cxnSp>
        <p:nvCxnSpPr>
          <p:cNvPr id="74" name="直線矢印コネクタ 73"/>
          <p:cNvCxnSpPr>
            <a:stCxn id="60" idx="3"/>
            <a:endCxn id="25" idx="1"/>
          </p:cNvCxnSpPr>
          <p:nvPr/>
        </p:nvCxnSpPr>
        <p:spPr bwMode="auto">
          <a:xfrm>
            <a:off x="2350129" y="5433981"/>
            <a:ext cx="1124346" cy="0"/>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1" name="直線矢印コネクタ 80"/>
          <p:cNvCxnSpPr>
            <a:stCxn id="25" idx="3"/>
          </p:cNvCxnSpPr>
          <p:nvPr/>
        </p:nvCxnSpPr>
        <p:spPr bwMode="auto">
          <a:xfrm flipV="1">
            <a:off x="5850805" y="5427399"/>
            <a:ext cx="1708110" cy="6582"/>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5" name="直線矢印コネクタ 84"/>
          <p:cNvCxnSpPr>
            <a:stCxn id="27" idx="3"/>
          </p:cNvCxnSpPr>
          <p:nvPr/>
        </p:nvCxnSpPr>
        <p:spPr bwMode="auto">
          <a:xfrm>
            <a:off x="5850805" y="4074448"/>
            <a:ext cx="1679810" cy="1352951"/>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6" name="直線矢印コネクタ 85"/>
          <p:cNvCxnSpPr>
            <a:stCxn id="25" idx="3"/>
          </p:cNvCxnSpPr>
          <p:nvPr/>
        </p:nvCxnSpPr>
        <p:spPr bwMode="auto">
          <a:xfrm flipV="1">
            <a:off x="5850805" y="4083065"/>
            <a:ext cx="1679810" cy="1350916"/>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1" name="直線矢印コネクタ 90"/>
          <p:cNvCxnSpPr>
            <a:stCxn id="27" idx="3"/>
          </p:cNvCxnSpPr>
          <p:nvPr/>
        </p:nvCxnSpPr>
        <p:spPr bwMode="auto">
          <a:xfrm>
            <a:off x="5850805" y="4074448"/>
            <a:ext cx="1679810" cy="0"/>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0" name="角丸四角形 29"/>
          <p:cNvSpPr/>
          <p:nvPr/>
        </p:nvSpPr>
        <p:spPr bwMode="auto">
          <a:xfrm>
            <a:off x="6902297" y="3344510"/>
            <a:ext cx="1871090" cy="2736378"/>
          </a:xfrm>
          <a:prstGeom prst="roundRect">
            <a:avLst/>
          </a:prstGeom>
          <a:noFill/>
          <a:ln w="38100">
            <a:solidFill>
              <a:schemeClr val="accent6"/>
            </a:solidFill>
            <a:prstDash val="dash"/>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1" name="テキスト ボックス 30"/>
          <p:cNvSpPr txBox="1"/>
          <p:nvPr/>
        </p:nvSpPr>
        <p:spPr>
          <a:xfrm>
            <a:off x="7382701" y="2978740"/>
            <a:ext cx="910283" cy="292640"/>
          </a:xfrm>
          <a:prstGeom prst="rect">
            <a:avLst/>
          </a:prstGeom>
          <a:noFill/>
        </p:spPr>
        <p:txBody>
          <a:bodyPr wrap="none" rtlCol="0">
            <a:spAutoFit/>
          </a:bodyPr>
          <a:lstStyle/>
          <a:p>
            <a:pPr algn="ctr"/>
            <a:r>
              <a:rPr lang="ja-JP" altLang="en-US" sz="1400" b="1" dirty="0">
                <a:solidFill>
                  <a:srgbClr val="002B62"/>
                </a:solidFill>
              </a:rPr>
              <a:t>システム</a:t>
            </a:r>
          </a:p>
        </p:txBody>
      </p:sp>
      <p:sp>
        <p:nvSpPr>
          <p:cNvPr id="32" name="Oval 97"/>
          <p:cNvSpPr>
            <a:spLocks noChangeAspect="1" noChangeArrowheads="1"/>
          </p:cNvSpPr>
          <p:nvPr/>
        </p:nvSpPr>
        <p:spPr bwMode="gray">
          <a:xfrm>
            <a:off x="7497706" y="3763506"/>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33" name="Oval 97"/>
          <p:cNvSpPr>
            <a:spLocks noChangeAspect="1" noChangeArrowheads="1"/>
          </p:cNvSpPr>
          <p:nvPr/>
        </p:nvSpPr>
        <p:spPr bwMode="gray">
          <a:xfrm>
            <a:off x="7497706" y="5123039"/>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Tree>
    <p:extLst>
      <p:ext uri="{BB962C8B-B14F-4D97-AF65-F5344CB8AC3E}">
        <p14:creationId xmlns:p14="http://schemas.microsoft.com/office/powerpoint/2010/main" val="93822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3.2  Terraform Enterprise</a:t>
            </a:r>
            <a:r>
              <a:rPr lang="ja-JP" altLang="en-US" dirty="0"/>
              <a:t>を利用する場合　</a:t>
            </a:r>
          </a:p>
        </p:txBody>
      </p:sp>
      <p:sp>
        <p:nvSpPr>
          <p:cNvPr id="5" name="コンテンツ プレースホルダー 2"/>
          <p:cNvSpPr>
            <a:spLocks noGrp="1"/>
          </p:cNvSpPr>
          <p:nvPr>
            <p:ph sz="quarter" idx="10"/>
          </p:nvPr>
        </p:nvSpPr>
        <p:spPr>
          <a:xfrm>
            <a:off x="125305" y="1128321"/>
            <a:ext cx="8964487" cy="5616476"/>
          </a:xfrm>
        </p:spPr>
        <p:txBody>
          <a:bodyPr/>
          <a:lstStyle/>
          <a:p>
            <a:pPr lvl="1"/>
            <a:r>
              <a:rPr lang="en-US" altLang="ja-JP" sz="1800" dirty="0"/>
              <a:t>Terraform Enterprise</a:t>
            </a:r>
            <a:r>
              <a:rPr lang="ja-JP" altLang="en-US" sz="1800" dirty="0"/>
              <a:t>を利用する場合は、オンプレミスに</a:t>
            </a:r>
            <a:r>
              <a:rPr lang="en-US" altLang="ja-JP" sz="1800" dirty="0"/>
              <a:t>ITA</a:t>
            </a:r>
            <a:r>
              <a:rPr lang="ja-JP" altLang="en-US" sz="1800" dirty="0"/>
              <a:t>サーバを構築することでオンプレミス・クラウド上のシステムにプロビジョニングが行うことができます。</a:t>
            </a:r>
            <a:endParaRPr lang="en-US" altLang="ja-JP" sz="1800" dirty="0"/>
          </a:p>
          <a:p>
            <a:pPr lvl="1"/>
            <a:r>
              <a:rPr lang="ja-JP" altLang="en-US" sz="1800" dirty="0"/>
              <a:t>さらにオンプレミスに</a:t>
            </a:r>
            <a:r>
              <a:rPr lang="en-US" altLang="ja-JP" sz="1800" dirty="0" err="1"/>
              <a:t>Ansible</a:t>
            </a:r>
            <a:r>
              <a:rPr lang="ja-JP" altLang="en-US" sz="1800" dirty="0"/>
              <a:t>を導入することで、構築したオンプレミス・クラウド上のシステムに対して様々な設定をすることができます。</a:t>
            </a:r>
            <a:br>
              <a:rPr lang="en-US" altLang="ja-JP" sz="1800" dirty="0"/>
            </a:br>
            <a:r>
              <a:rPr lang="en-US" altLang="ja-JP" sz="1200" dirty="0">
                <a:solidFill>
                  <a:srgbClr val="FF0000"/>
                </a:solidFill>
              </a:rPr>
              <a:t>※Ansible</a:t>
            </a:r>
            <a:r>
              <a:rPr lang="ja-JP" altLang="en-US" sz="1200" dirty="0">
                <a:solidFill>
                  <a:srgbClr val="FF0000"/>
                </a:solidFill>
              </a:rPr>
              <a:t>の利用方法等の詳細については「</a:t>
            </a:r>
            <a:r>
              <a:rPr lang="en-US" altLang="ja-JP" sz="1200" dirty="0" err="1">
                <a:solidFill>
                  <a:srgbClr val="FF0000"/>
                </a:solidFill>
              </a:rPr>
              <a:t>Exastro</a:t>
            </a:r>
            <a:r>
              <a:rPr lang="en-US" altLang="ja-JP" sz="1200" dirty="0">
                <a:solidFill>
                  <a:srgbClr val="FF0000"/>
                </a:solidFill>
              </a:rPr>
              <a:t>-ITA_</a:t>
            </a:r>
            <a:r>
              <a:rPr lang="ja-JP" altLang="en-US" sz="1200" dirty="0">
                <a:solidFill>
                  <a:srgbClr val="FF0000"/>
                </a:solidFill>
              </a:rPr>
              <a:t>利用手順マニュアル</a:t>
            </a:r>
            <a:r>
              <a:rPr lang="en-US" altLang="ja-JP" sz="1200" dirty="0">
                <a:solidFill>
                  <a:srgbClr val="FF0000"/>
                </a:solidFill>
              </a:rPr>
              <a:t>_</a:t>
            </a:r>
            <a:r>
              <a:rPr lang="en-US" altLang="ja-JP" sz="1200" dirty="0" err="1">
                <a:solidFill>
                  <a:srgbClr val="FF0000"/>
                </a:solidFill>
              </a:rPr>
              <a:t>Ansible</a:t>
            </a:r>
            <a:r>
              <a:rPr lang="en-US" altLang="ja-JP" sz="1200" dirty="0">
                <a:solidFill>
                  <a:srgbClr val="FF0000"/>
                </a:solidFill>
              </a:rPr>
              <a:t>-driver</a:t>
            </a:r>
            <a:r>
              <a:rPr lang="ja-JP" altLang="en-US" sz="1200" dirty="0">
                <a:solidFill>
                  <a:srgbClr val="FF0000"/>
                </a:solidFill>
              </a:rPr>
              <a:t>」をご参照ください</a:t>
            </a:r>
            <a:endParaRPr lang="en-US" altLang="ja-JP" sz="1200" dirty="0">
              <a:solidFill>
                <a:srgbClr val="FF0000"/>
              </a:solidFill>
            </a:endParaRPr>
          </a:p>
          <a:p>
            <a:pPr lvl="1"/>
            <a:endParaRPr lang="en-US" altLang="ja-JP" sz="1800" dirty="0"/>
          </a:p>
          <a:p>
            <a:pPr lvl="1"/>
            <a:endParaRPr lang="en-US" altLang="ja-JP" dirty="0"/>
          </a:p>
        </p:txBody>
      </p:sp>
      <p:sp>
        <p:nvSpPr>
          <p:cNvPr id="20" name="テキスト ボックス 19">
            <a:extLst>
              <a:ext uri="{FF2B5EF4-FFF2-40B4-BE49-F238E27FC236}">
                <a16:creationId xmlns:a16="http://schemas.microsoft.com/office/drawing/2014/main" id="{9BDDC93C-880A-406E-AF0B-8D61D210B2C4}"/>
              </a:ext>
            </a:extLst>
          </p:cNvPr>
          <p:cNvSpPr txBox="1"/>
          <p:nvPr/>
        </p:nvSpPr>
        <p:spPr>
          <a:xfrm>
            <a:off x="365815" y="4622766"/>
            <a:ext cx="461665" cy="1561805"/>
          </a:xfrm>
          <a:prstGeom prst="rect">
            <a:avLst/>
          </a:prstGeom>
          <a:noFill/>
        </p:spPr>
        <p:txBody>
          <a:bodyPr vert="eaVert" wrap="square" rtlCol="0">
            <a:spAutoFit/>
          </a:bodyPr>
          <a:lstStyle/>
          <a:p>
            <a:r>
              <a:rPr kumimoji="1" lang="ja-JP" altLang="en-US" b="1" dirty="0">
                <a:solidFill>
                  <a:srgbClr val="002B62"/>
                </a:solidFill>
              </a:rPr>
              <a:t>オンプレミス</a:t>
            </a:r>
          </a:p>
        </p:txBody>
      </p:sp>
      <p:sp>
        <p:nvSpPr>
          <p:cNvPr id="21" name="テキスト ボックス 20">
            <a:extLst>
              <a:ext uri="{FF2B5EF4-FFF2-40B4-BE49-F238E27FC236}">
                <a16:creationId xmlns:a16="http://schemas.microsoft.com/office/drawing/2014/main" id="{44E235FE-B042-4BF7-8D55-2AAB179F264F}"/>
              </a:ext>
            </a:extLst>
          </p:cNvPr>
          <p:cNvSpPr txBox="1"/>
          <p:nvPr/>
        </p:nvSpPr>
        <p:spPr>
          <a:xfrm>
            <a:off x="365815" y="3340343"/>
            <a:ext cx="461665" cy="1173407"/>
          </a:xfrm>
          <a:prstGeom prst="rect">
            <a:avLst/>
          </a:prstGeom>
          <a:noFill/>
        </p:spPr>
        <p:txBody>
          <a:bodyPr vert="eaVert" wrap="square" rtlCol="0">
            <a:spAutoFit/>
          </a:bodyPr>
          <a:lstStyle/>
          <a:p>
            <a:r>
              <a:rPr kumimoji="1" lang="ja-JP" altLang="en-US" b="1" dirty="0">
                <a:solidFill>
                  <a:srgbClr val="002B62"/>
                </a:solidFill>
              </a:rPr>
              <a:t>クラウド</a:t>
            </a:r>
          </a:p>
        </p:txBody>
      </p:sp>
      <p:cxnSp>
        <p:nvCxnSpPr>
          <p:cNvPr id="26" name="直線コネクタ 25">
            <a:extLst>
              <a:ext uri="{FF2B5EF4-FFF2-40B4-BE49-F238E27FC236}">
                <a16:creationId xmlns:a16="http://schemas.microsoft.com/office/drawing/2014/main" id="{F43E014F-E875-4642-A3B4-F3002C8CAE2B}"/>
              </a:ext>
            </a:extLst>
          </p:cNvPr>
          <p:cNvCxnSpPr>
            <a:cxnSpLocks/>
          </p:cNvCxnSpPr>
          <p:nvPr/>
        </p:nvCxnSpPr>
        <p:spPr bwMode="auto">
          <a:xfrm>
            <a:off x="468640" y="4509886"/>
            <a:ext cx="8388000" cy="0"/>
          </a:xfrm>
          <a:prstGeom prst="line">
            <a:avLst/>
          </a:prstGeom>
          <a:solidFill>
            <a:schemeClr val="bg1"/>
          </a:solidFill>
          <a:ln w="28575" cap="flat" cmpd="sng" algn="ctr">
            <a:solidFill>
              <a:srgbClr val="12499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7" name="角丸四角形 56"/>
          <p:cNvSpPr/>
          <p:nvPr/>
        </p:nvSpPr>
        <p:spPr bwMode="auto">
          <a:xfrm>
            <a:off x="3474475" y="4709615"/>
            <a:ext cx="2376330" cy="576080"/>
          </a:xfrm>
          <a:prstGeom prst="roundRect">
            <a:avLst/>
          </a:prstGeom>
          <a:solidFill>
            <a:schemeClr val="bg1"/>
          </a:solidFill>
          <a:ln w="28575">
            <a:solidFill>
              <a:srgbClr val="7030A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rgbClr val="7030A0"/>
                </a:solidFill>
                <a:latin typeface="+mn-ea"/>
              </a:rPr>
              <a:t>Terraform Enterprise</a:t>
            </a:r>
            <a:endParaRPr kumimoji="1" lang="ja-JP" altLang="en-US" sz="1400" b="1" dirty="0">
              <a:solidFill>
                <a:srgbClr val="7030A0"/>
              </a:solidFill>
              <a:latin typeface="+mn-ea"/>
            </a:endParaRPr>
          </a:p>
        </p:txBody>
      </p:sp>
      <p:cxnSp>
        <p:nvCxnSpPr>
          <p:cNvPr id="78" name="直線矢印コネクタ 77"/>
          <p:cNvCxnSpPr>
            <a:stCxn id="10" idx="3"/>
          </p:cNvCxnSpPr>
          <p:nvPr/>
        </p:nvCxnSpPr>
        <p:spPr bwMode="auto">
          <a:xfrm flipV="1">
            <a:off x="5087723" y="5068765"/>
            <a:ext cx="2384006" cy="761570"/>
          </a:xfrm>
          <a:prstGeom prst="straightConnector1">
            <a:avLst/>
          </a:prstGeom>
          <a:solidFill>
            <a:schemeClr val="bg1"/>
          </a:solidFill>
          <a:ln w="38100" cap="flat" cmpd="sng" algn="ctr">
            <a:solidFill>
              <a:srgbClr val="FFC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4" name="直線矢印コネクタ 83"/>
          <p:cNvCxnSpPr>
            <a:stCxn id="10" idx="3"/>
          </p:cNvCxnSpPr>
          <p:nvPr/>
        </p:nvCxnSpPr>
        <p:spPr bwMode="auto">
          <a:xfrm flipV="1">
            <a:off x="5087723" y="4160987"/>
            <a:ext cx="2403907" cy="1669348"/>
          </a:xfrm>
          <a:prstGeom prst="straightConnector1">
            <a:avLst/>
          </a:prstGeom>
          <a:solidFill>
            <a:schemeClr val="bg1"/>
          </a:solidFill>
          <a:ln w="38100" cap="flat" cmpd="sng" algn="ctr">
            <a:solidFill>
              <a:srgbClr val="FFC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57" y="5476099"/>
            <a:ext cx="850166" cy="708472"/>
          </a:xfrm>
          <a:prstGeom prst="rect">
            <a:avLst/>
          </a:prstGeom>
          <a:ln w="38100">
            <a:solidFill>
              <a:schemeClr val="bg2">
                <a:lumMod val="65000"/>
              </a:schemeClr>
            </a:solidFill>
          </a:ln>
        </p:spPr>
      </p:pic>
      <p:cxnSp>
        <p:nvCxnSpPr>
          <p:cNvPr id="90" name="直線矢印コネクタ 89"/>
          <p:cNvCxnSpPr>
            <a:stCxn id="32" idx="3"/>
            <a:endCxn id="10" idx="1"/>
          </p:cNvCxnSpPr>
          <p:nvPr/>
        </p:nvCxnSpPr>
        <p:spPr bwMode="auto">
          <a:xfrm>
            <a:off x="2240089" y="5296336"/>
            <a:ext cx="1997468" cy="533999"/>
          </a:xfrm>
          <a:prstGeom prst="straightConnector1">
            <a:avLst/>
          </a:prstGeom>
          <a:solidFill>
            <a:schemeClr val="bg1"/>
          </a:solidFill>
          <a:ln w="38100" cap="flat" cmpd="sng" algn="ctr">
            <a:solidFill>
              <a:srgbClr val="FFC000"/>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2" name="直線矢印コネクタ 91"/>
          <p:cNvCxnSpPr>
            <a:stCxn id="57" idx="3"/>
          </p:cNvCxnSpPr>
          <p:nvPr/>
        </p:nvCxnSpPr>
        <p:spPr bwMode="auto">
          <a:xfrm flipV="1">
            <a:off x="5850805" y="4111388"/>
            <a:ext cx="1640825" cy="886267"/>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3" name="直線矢印コネクタ 92"/>
          <p:cNvCxnSpPr>
            <a:stCxn id="57" idx="3"/>
          </p:cNvCxnSpPr>
          <p:nvPr/>
        </p:nvCxnSpPr>
        <p:spPr bwMode="auto">
          <a:xfrm flipV="1">
            <a:off x="5850805" y="4996484"/>
            <a:ext cx="1640825" cy="1171"/>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2" name="角丸四角形 21"/>
          <p:cNvSpPr/>
          <p:nvPr/>
        </p:nvSpPr>
        <p:spPr bwMode="auto">
          <a:xfrm>
            <a:off x="6876320" y="3340343"/>
            <a:ext cx="1871090" cy="2311700"/>
          </a:xfrm>
          <a:prstGeom prst="roundRect">
            <a:avLst/>
          </a:prstGeom>
          <a:noFill/>
          <a:ln w="38100">
            <a:solidFill>
              <a:schemeClr val="accent6"/>
            </a:solidFill>
            <a:prstDash val="dash"/>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3" name="テキスト ボックス 22"/>
          <p:cNvSpPr txBox="1"/>
          <p:nvPr/>
        </p:nvSpPr>
        <p:spPr>
          <a:xfrm>
            <a:off x="7356724" y="3068950"/>
            <a:ext cx="910283" cy="292640"/>
          </a:xfrm>
          <a:prstGeom prst="rect">
            <a:avLst/>
          </a:prstGeom>
          <a:noFill/>
        </p:spPr>
        <p:txBody>
          <a:bodyPr wrap="none" rtlCol="0">
            <a:spAutoFit/>
          </a:bodyPr>
          <a:lstStyle/>
          <a:p>
            <a:pPr algn="ctr"/>
            <a:r>
              <a:rPr lang="ja-JP" altLang="en-US" sz="1400" b="1" dirty="0">
                <a:solidFill>
                  <a:srgbClr val="002B62"/>
                </a:solidFill>
              </a:rPr>
              <a:t>システム</a:t>
            </a:r>
          </a:p>
        </p:txBody>
      </p:sp>
      <p:sp>
        <p:nvSpPr>
          <p:cNvPr id="24" name="Oval 97"/>
          <p:cNvSpPr>
            <a:spLocks noChangeAspect="1" noChangeArrowheads="1"/>
          </p:cNvSpPr>
          <p:nvPr/>
        </p:nvSpPr>
        <p:spPr bwMode="gray">
          <a:xfrm>
            <a:off x="7471729" y="3675836"/>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25" name="Oval 97"/>
          <p:cNvSpPr>
            <a:spLocks noChangeAspect="1" noChangeArrowheads="1"/>
          </p:cNvSpPr>
          <p:nvPr/>
        </p:nvSpPr>
        <p:spPr bwMode="gray">
          <a:xfrm>
            <a:off x="7471729" y="4729834"/>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pic>
        <p:nvPicPr>
          <p:cNvPr id="32" name="図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605" y="4931594"/>
            <a:ext cx="729484" cy="729484"/>
          </a:xfrm>
          <a:prstGeom prst="rect">
            <a:avLst/>
          </a:prstGeom>
        </p:spPr>
      </p:pic>
      <p:cxnSp>
        <p:nvCxnSpPr>
          <p:cNvPr id="64" name="直線矢印コネクタ 63"/>
          <p:cNvCxnSpPr>
            <a:stCxn id="32" idx="3"/>
            <a:endCxn id="57" idx="1"/>
          </p:cNvCxnSpPr>
          <p:nvPr/>
        </p:nvCxnSpPr>
        <p:spPr bwMode="auto">
          <a:xfrm flipV="1">
            <a:off x="2240089" y="4997655"/>
            <a:ext cx="1234386" cy="298681"/>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374517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3.3  Terraform Cloud</a:t>
            </a:r>
            <a:r>
              <a:rPr lang="ja-JP" altLang="en-US" dirty="0"/>
              <a:t>を利用する場合</a:t>
            </a:r>
            <a:r>
              <a:rPr lang="en-US" altLang="ja-JP" dirty="0"/>
              <a:t>(1/3)</a:t>
            </a:r>
            <a:r>
              <a:rPr lang="ja-JP" altLang="en-US" dirty="0"/>
              <a:t>　</a:t>
            </a:r>
          </a:p>
        </p:txBody>
      </p:sp>
      <p:sp>
        <p:nvSpPr>
          <p:cNvPr id="5" name="コンテンツ プレースホルダー 2"/>
          <p:cNvSpPr>
            <a:spLocks noGrp="1"/>
          </p:cNvSpPr>
          <p:nvPr>
            <p:ph sz="quarter" idx="10"/>
          </p:nvPr>
        </p:nvSpPr>
        <p:spPr>
          <a:xfrm>
            <a:off x="179512" y="836712"/>
            <a:ext cx="8699525" cy="5616476"/>
          </a:xfrm>
        </p:spPr>
        <p:txBody>
          <a:bodyPr/>
          <a:lstStyle/>
          <a:p>
            <a:r>
              <a:rPr lang="en-US" altLang="ja-JP" b="1" dirty="0"/>
              <a:t>ITA</a:t>
            </a:r>
            <a:r>
              <a:rPr lang="ja-JP" altLang="en-US" b="1" dirty="0"/>
              <a:t>サーバをオンプレミスに建てる</a:t>
            </a:r>
          </a:p>
          <a:p>
            <a:pPr lvl="1"/>
            <a:r>
              <a:rPr lang="en-US" altLang="ja-JP" sz="1800" dirty="0"/>
              <a:t>ITA</a:t>
            </a:r>
            <a:r>
              <a:rPr lang="ja-JP" altLang="en-US" sz="1800" dirty="0"/>
              <a:t>サーバをオンプレミスに建てる場合</a:t>
            </a:r>
            <a:r>
              <a:rPr lang="en-US" altLang="ja-JP" sz="1800" dirty="0"/>
              <a:t>Terraform Cloud</a:t>
            </a:r>
            <a:r>
              <a:rPr lang="ja-JP" altLang="en-US" sz="1800" dirty="0"/>
              <a:t>を利用してクラウドのシステムのプロビジョニングを行うことができます。</a:t>
            </a:r>
            <a:endParaRPr lang="en-US" altLang="ja-JP" sz="1800" dirty="0"/>
          </a:p>
          <a:p>
            <a:pPr lvl="1"/>
            <a:r>
              <a:rPr lang="en-US" altLang="ja-JP" sz="1800" dirty="0"/>
              <a:t>Terraform</a:t>
            </a:r>
            <a:r>
              <a:rPr lang="ja-JP" altLang="en-US" sz="1800" dirty="0"/>
              <a:t> </a:t>
            </a:r>
            <a:r>
              <a:rPr lang="en-US" altLang="ja-JP" sz="1800" dirty="0"/>
              <a:t>Cloud</a:t>
            </a:r>
            <a:r>
              <a:rPr lang="ja-JP" altLang="en-US" sz="1800" dirty="0"/>
              <a:t> </a:t>
            </a:r>
            <a:r>
              <a:rPr lang="en-US" altLang="ja-JP" sz="1800" dirty="0"/>
              <a:t>Agents</a:t>
            </a:r>
            <a:r>
              <a:rPr lang="ja-JP" altLang="en-US" sz="1800" dirty="0"/>
              <a:t>を導入することでオンプレミス上のシステムのプロビジョニングも可能です。</a:t>
            </a:r>
            <a:endParaRPr lang="en-US" altLang="ja-JP" sz="1800" dirty="0"/>
          </a:p>
          <a:p>
            <a:pPr lvl="1"/>
            <a:r>
              <a:rPr lang="ja-JP" altLang="en-US" sz="1800" dirty="0"/>
              <a:t>オンプレミス上の</a:t>
            </a:r>
            <a:r>
              <a:rPr lang="en-US" altLang="ja-JP" sz="1800" dirty="0" err="1"/>
              <a:t>Ansible</a:t>
            </a:r>
            <a:r>
              <a:rPr lang="ja-JP" altLang="en-US" sz="1800" dirty="0"/>
              <a:t>から、構築したオンプレミス・クラウドのシステムの設定も可能です。</a:t>
            </a:r>
            <a:endParaRPr lang="en-US" altLang="ja-JP" sz="1800" dirty="0"/>
          </a:p>
          <a:p>
            <a:pPr lvl="1"/>
            <a:endParaRPr lang="en-US" altLang="ja-JP" dirty="0"/>
          </a:p>
        </p:txBody>
      </p:sp>
      <p:sp>
        <p:nvSpPr>
          <p:cNvPr id="22" name="テキスト ボックス 21">
            <a:extLst>
              <a:ext uri="{FF2B5EF4-FFF2-40B4-BE49-F238E27FC236}">
                <a16:creationId xmlns:a16="http://schemas.microsoft.com/office/drawing/2014/main" id="{871862CF-3CCF-4A9E-9749-DF397B8B7994}"/>
              </a:ext>
            </a:extLst>
          </p:cNvPr>
          <p:cNvSpPr txBox="1"/>
          <p:nvPr/>
        </p:nvSpPr>
        <p:spPr>
          <a:xfrm>
            <a:off x="365815" y="4785738"/>
            <a:ext cx="461665" cy="1561805"/>
          </a:xfrm>
          <a:prstGeom prst="rect">
            <a:avLst/>
          </a:prstGeom>
          <a:noFill/>
        </p:spPr>
        <p:txBody>
          <a:bodyPr vert="eaVert" wrap="square" rtlCol="0">
            <a:spAutoFit/>
          </a:bodyPr>
          <a:lstStyle/>
          <a:p>
            <a:r>
              <a:rPr kumimoji="1" lang="ja-JP" altLang="en-US" b="1" dirty="0">
                <a:solidFill>
                  <a:srgbClr val="002B62"/>
                </a:solidFill>
              </a:rPr>
              <a:t>オンプレミス</a:t>
            </a:r>
          </a:p>
        </p:txBody>
      </p:sp>
      <p:sp>
        <p:nvSpPr>
          <p:cNvPr id="23" name="テキスト ボックス 22">
            <a:extLst>
              <a:ext uri="{FF2B5EF4-FFF2-40B4-BE49-F238E27FC236}">
                <a16:creationId xmlns:a16="http://schemas.microsoft.com/office/drawing/2014/main" id="{5234429A-B2F7-42AB-9320-7A972674AB4E}"/>
              </a:ext>
            </a:extLst>
          </p:cNvPr>
          <p:cNvSpPr txBox="1"/>
          <p:nvPr/>
        </p:nvSpPr>
        <p:spPr>
          <a:xfrm>
            <a:off x="365815" y="3503315"/>
            <a:ext cx="461665" cy="1173407"/>
          </a:xfrm>
          <a:prstGeom prst="rect">
            <a:avLst/>
          </a:prstGeom>
          <a:noFill/>
        </p:spPr>
        <p:txBody>
          <a:bodyPr vert="eaVert" wrap="square" rtlCol="0">
            <a:spAutoFit/>
          </a:bodyPr>
          <a:lstStyle/>
          <a:p>
            <a:r>
              <a:rPr kumimoji="1" lang="ja-JP" altLang="en-US" b="1" dirty="0">
                <a:solidFill>
                  <a:srgbClr val="002B62"/>
                </a:solidFill>
              </a:rPr>
              <a:t>クラウド</a:t>
            </a:r>
          </a:p>
        </p:txBody>
      </p:sp>
      <p:cxnSp>
        <p:nvCxnSpPr>
          <p:cNvPr id="24" name="直線コネクタ 23">
            <a:extLst>
              <a:ext uri="{FF2B5EF4-FFF2-40B4-BE49-F238E27FC236}">
                <a16:creationId xmlns:a16="http://schemas.microsoft.com/office/drawing/2014/main" id="{1CE5D5F2-80B4-45F4-AD9A-A050C8A4FACD}"/>
              </a:ext>
            </a:extLst>
          </p:cNvPr>
          <p:cNvCxnSpPr>
            <a:cxnSpLocks/>
          </p:cNvCxnSpPr>
          <p:nvPr/>
        </p:nvCxnSpPr>
        <p:spPr bwMode="auto">
          <a:xfrm>
            <a:off x="468640" y="4672858"/>
            <a:ext cx="8388000" cy="0"/>
          </a:xfrm>
          <a:prstGeom prst="line">
            <a:avLst/>
          </a:prstGeom>
          <a:solidFill>
            <a:schemeClr val="bg1"/>
          </a:solidFill>
          <a:ln w="28575" cap="flat" cmpd="sng" algn="ctr">
            <a:solidFill>
              <a:srgbClr val="12499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7" name="角丸四角形 56"/>
          <p:cNvSpPr/>
          <p:nvPr/>
        </p:nvSpPr>
        <p:spPr bwMode="auto">
          <a:xfrm>
            <a:off x="3474475" y="3692482"/>
            <a:ext cx="2376330" cy="576080"/>
          </a:xfrm>
          <a:prstGeom prst="roundRect">
            <a:avLst/>
          </a:prstGeom>
          <a:solidFill>
            <a:schemeClr val="bg1"/>
          </a:solidFill>
          <a:ln w="28575">
            <a:solidFill>
              <a:srgbClr val="7030A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rgbClr val="7030A0"/>
                </a:solidFill>
                <a:latin typeface="+mn-ea"/>
              </a:rPr>
              <a:t>Terraform Cloud</a:t>
            </a:r>
            <a:endParaRPr kumimoji="1" lang="ja-JP" altLang="en-US" sz="1400" b="1" dirty="0">
              <a:solidFill>
                <a:srgbClr val="7030A0"/>
              </a:solidFill>
              <a:latin typeface="+mn-ea"/>
            </a:endParaRPr>
          </a:p>
        </p:txBody>
      </p:sp>
      <p:sp>
        <p:nvSpPr>
          <p:cNvPr id="61" name="角丸四角形 60"/>
          <p:cNvSpPr/>
          <p:nvPr/>
        </p:nvSpPr>
        <p:spPr bwMode="auto">
          <a:xfrm>
            <a:off x="6901140" y="3220633"/>
            <a:ext cx="1871090" cy="2933096"/>
          </a:xfrm>
          <a:prstGeom prst="roundRect">
            <a:avLst/>
          </a:prstGeom>
          <a:noFill/>
          <a:ln w="38100">
            <a:solidFill>
              <a:schemeClr val="accent6"/>
            </a:solidFill>
            <a:prstDash val="dash"/>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2" name="テキスト ボックス 61"/>
          <p:cNvSpPr txBox="1"/>
          <p:nvPr/>
        </p:nvSpPr>
        <p:spPr>
          <a:xfrm>
            <a:off x="7381544" y="2928317"/>
            <a:ext cx="910283" cy="292640"/>
          </a:xfrm>
          <a:prstGeom prst="rect">
            <a:avLst/>
          </a:prstGeom>
          <a:noFill/>
        </p:spPr>
        <p:txBody>
          <a:bodyPr wrap="none" rtlCol="0">
            <a:spAutoFit/>
          </a:bodyPr>
          <a:lstStyle/>
          <a:p>
            <a:pPr algn="ctr"/>
            <a:r>
              <a:rPr lang="ja-JP" altLang="en-US" sz="1400" b="1" dirty="0">
                <a:solidFill>
                  <a:srgbClr val="002B62"/>
                </a:solidFill>
              </a:rPr>
              <a:t>システム</a:t>
            </a:r>
          </a:p>
        </p:txBody>
      </p:sp>
      <p:sp>
        <p:nvSpPr>
          <p:cNvPr id="76" name="Oval 97"/>
          <p:cNvSpPr>
            <a:spLocks noChangeAspect="1" noChangeArrowheads="1"/>
          </p:cNvSpPr>
          <p:nvPr/>
        </p:nvSpPr>
        <p:spPr bwMode="gray">
          <a:xfrm>
            <a:off x="7496549" y="3671236"/>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77" name="Oval 97"/>
          <p:cNvSpPr>
            <a:spLocks noChangeAspect="1" noChangeArrowheads="1"/>
          </p:cNvSpPr>
          <p:nvPr/>
        </p:nvSpPr>
        <p:spPr bwMode="gray">
          <a:xfrm>
            <a:off x="7496549" y="5145303"/>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pic>
        <p:nvPicPr>
          <p:cNvPr id="29" name="図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57" y="5212404"/>
            <a:ext cx="850166" cy="708472"/>
          </a:xfrm>
          <a:prstGeom prst="rect">
            <a:avLst/>
          </a:prstGeom>
          <a:ln w="38100">
            <a:solidFill>
              <a:schemeClr val="bg2">
                <a:lumMod val="65000"/>
              </a:schemeClr>
            </a:solidFill>
          </a:ln>
        </p:spPr>
      </p:pic>
      <p:cxnSp>
        <p:nvCxnSpPr>
          <p:cNvPr id="43" name="直線矢印コネクタ 42"/>
          <p:cNvCxnSpPr>
            <a:stCxn id="57" idx="3"/>
          </p:cNvCxnSpPr>
          <p:nvPr/>
        </p:nvCxnSpPr>
        <p:spPr bwMode="auto">
          <a:xfrm>
            <a:off x="5850805" y="3980522"/>
            <a:ext cx="1656000" cy="0"/>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5" name="直線矢印コネクタ 54"/>
          <p:cNvCxnSpPr>
            <a:stCxn id="33" idx="3"/>
          </p:cNvCxnSpPr>
          <p:nvPr/>
        </p:nvCxnSpPr>
        <p:spPr bwMode="auto">
          <a:xfrm flipV="1">
            <a:off x="2061034" y="5564837"/>
            <a:ext cx="2078906" cy="1803"/>
          </a:xfrm>
          <a:prstGeom prst="straightConnector1">
            <a:avLst/>
          </a:prstGeom>
          <a:solidFill>
            <a:schemeClr val="bg1"/>
          </a:solidFill>
          <a:ln w="38100" cap="flat" cmpd="sng" algn="ctr">
            <a:solidFill>
              <a:srgbClr val="FFC000"/>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9" name="直線矢印コネクタ 58"/>
          <p:cNvCxnSpPr>
            <a:stCxn id="29" idx="3"/>
          </p:cNvCxnSpPr>
          <p:nvPr/>
        </p:nvCxnSpPr>
        <p:spPr bwMode="auto">
          <a:xfrm flipV="1">
            <a:off x="5087723" y="5564837"/>
            <a:ext cx="2408826" cy="0"/>
          </a:xfrm>
          <a:prstGeom prst="straightConnector1">
            <a:avLst/>
          </a:prstGeom>
          <a:solidFill>
            <a:schemeClr val="bg1"/>
          </a:solidFill>
          <a:ln w="38100" cap="flat" cmpd="sng" algn="ctr">
            <a:solidFill>
              <a:srgbClr val="FFC000"/>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3" name="直線矢印コネクタ 62"/>
          <p:cNvCxnSpPr>
            <a:stCxn id="29" idx="3"/>
          </p:cNvCxnSpPr>
          <p:nvPr/>
        </p:nvCxnSpPr>
        <p:spPr bwMode="auto">
          <a:xfrm flipV="1">
            <a:off x="5087723" y="4281646"/>
            <a:ext cx="2423450" cy="1284994"/>
          </a:xfrm>
          <a:prstGeom prst="straightConnector1">
            <a:avLst/>
          </a:prstGeom>
          <a:solidFill>
            <a:schemeClr val="bg1"/>
          </a:solidFill>
          <a:ln w="38100" cap="flat" cmpd="sng" algn="ctr">
            <a:solidFill>
              <a:srgbClr val="FFC000"/>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 name="角丸四角形 19"/>
          <p:cNvSpPr/>
          <p:nvPr/>
        </p:nvSpPr>
        <p:spPr bwMode="auto">
          <a:xfrm>
            <a:off x="5857019" y="4846622"/>
            <a:ext cx="1451361" cy="464703"/>
          </a:xfrm>
          <a:prstGeom prst="roundRect">
            <a:avLst/>
          </a:prstGeom>
          <a:solidFill>
            <a:schemeClr val="bg1"/>
          </a:solidFill>
          <a:ln w="28575">
            <a:solidFill>
              <a:srgbClr val="7030A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b="1" dirty="0">
                <a:solidFill>
                  <a:srgbClr val="7030A0"/>
                </a:solidFill>
                <a:latin typeface="+mn-ea"/>
              </a:rPr>
              <a:t>Terraform Cloud</a:t>
            </a:r>
          </a:p>
          <a:p>
            <a:pPr algn="ctr"/>
            <a:r>
              <a:rPr lang="en-US" altLang="ja-JP" sz="1200" b="1" dirty="0">
                <a:solidFill>
                  <a:srgbClr val="7030A0"/>
                </a:solidFill>
                <a:latin typeface="+mn-ea"/>
              </a:rPr>
              <a:t>Agents</a:t>
            </a:r>
            <a:endParaRPr kumimoji="1" lang="ja-JP" altLang="en-US" sz="1200" b="1" dirty="0">
              <a:solidFill>
                <a:srgbClr val="7030A0"/>
              </a:solidFill>
              <a:latin typeface="+mn-ea"/>
            </a:endParaRPr>
          </a:p>
        </p:txBody>
      </p:sp>
      <p:cxnSp>
        <p:nvCxnSpPr>
          <p:cNvPr id="46" name="直線矢印コネクタ 45"/>
          <p:cNvCxnSpPr/>
          <p:nvPr/>
        </p:nvCxnSpPr>
        <p:spPr bwMode="auto">
          <a:xfrm>
            <a:off x="5494087" y="4293136"/>
            <a:ext cx="558886" cy="502983"/>
          </a:xfrm>
          <a:prstGeom prst="straightConnector1">
            <a:avLst/>
          </a:prstGeom>
          <a:solidFill>
            <a:schemeClr val="bg1"/>
          </a:solidFill>
          <a:ln w="38100" cap="flat" cmpd="sng" algn="ctr">
            <a:solidFill>
              <a:srgbClr val="FF0000"/>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0" name="直線矢印コネクタ 29"/>
          <p:cNvCxnSpPr>
            <a:stCxn id="20" idx="3"/>
          </p:cNvCxnSpPr>
          <p:nvPr/>
        </p:nvCxnSpPr>
        <p:spPr bwMode="auto">
          <a:xfrm>
            <a:off x="7308380" y="5078974"/>
            <a:ext cx="244309" cy="186404"/>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33" name="図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550" y="5201898"/>
            <a:ext cx="729484" cy="729484"/>
          </a:xfrm>
          <a:prstGeom prst="rect">
            <a:avLst/>
          </a:prstGeom>
        </p:spPr>
      </p:pic>
      <p:cxnSp>
        <p:nvCxnSpPr>
          <p:cNvPr id="90" name="直線矢印コネクタ 89"/>
          <p:cNvCxnSpPr>
            <a:stCxn id="33" idx="3"/>
            <a:endCxn id="57" idx="1"/>
          </p:cNvCxnSpPr>
          <p:nvPr/>
        </p:nvCxnSpPr>
        <p:spPr bwMode="auto">
          <a:xfrm flipV="1">
            <a:off x="2061034" y="3980522"/>
            <a:ext cx="1413441" cy="1586118"/>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3613293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3.3  Terraform Cloud</a:t>
            </a:r>
            <a:r>
              <a:rPr lang="ja-JP" altLang="en-US" dirty="0"/>
              <a:t>を利用する場合</a:t>
            </a:r>
            <a:r>
              <a:rPr lang="en-US" altLang="ja-JP" dirty="0"/>
              <a:t>(2/3)</a:t>
            </a:r>
            <a:r>
              <a:rPr lang="ja-JP" altLang="en-US" dirty="0"/>
              <a:t>　</a:t>
            </a:r>
          </a:p>
        </p:txBody>
      </p:sp>
      <p:sp>
        <p:nvSpPr>
          <p:cNvPr id="5" name="コンテンツ プレースホルダー 2"/>
          <p:cNvSpPr>
            <a:spLocks noGrp="1"/>
          </p:cNvSpPr>
          <p:nvPr>
            <p:ph sz="quarter" idx="10"/>
          </p:nvPr>
        </p:nvSpPr>
        <p:spPr>
          <a:xfrm>
            <a:off x="179512" y="836712"/>
            <a:ext cx="8699525" cy="5616476"/>
          </a:xfrm>
        </p:spPr>
        <p:txBody>
          <a:bodyPr/>
          <a:lstStyle/>
          <a:p>
            <a:r>
              <a:rPr lang="en-US" altLang="ja-JP" b="1" dirty="0"/>
              <a:t>ITA</a:t>
            </a:r>
            <a:r>
              <a:rPr lang="ja-JP" altLang="en-US" b="1" dirty="0"/>
              <a:t>サーバをオンプレミスに建てる</a:t>
            </a:r>
          </a:p>
          <a:p>
            <a:pPr lvl="1"/>
            <a:r>
              <a:rPr lang="en-US" altLang="ja-JP" sz="1800" dirty="0" err="1"/>
              <a:t>Ansible</a:t>
            </a:r>
            <a:r>
              <a:rPr lang="ja-JP" altLang="en-US" sz="1800" dirty="0"/>
              <a:t>をクラウドシステム側に導入した場合、クラウド上のシステムにプロビジョニングと設定が行うことができます。</a:t>
            </a:r>
            <a:endParaRPr lang="en-US" altLang="ja-JP" sz="1800" dirty="0"/>
          </a:p>
          <a:p>
            <a:pPr lvl="1"/>
            <a:r>
              <a:rPr lang="en-US" altLang="ja-JP" sz="1800" dirty="0"/>
              <a:t>Terraform</a:t>
            </a:r>
            <a:r>
              <a:rPr lang="ja-JP" altLang="en-US" sz="1800" dirty="0"/>
              <a:t> </a:t>
            </a:r>
            <a:r>
              <a:rPr lang="en-US" altLang="ja-JP" sz="1800" dirty="0"/>
              <a:t>Cloud</a:t>
            </a:r>
            <a:r>
              <a:rPr lang="ja-JP" altLang="en-US" sz="1800" dirty="0"/>
              <a:t> </a:t>
            </a:r>
            <a:r>
              <a:rPr lang="en-US" altLang="ja-JP" sz="1800" dirty="0"/>
              <a:t>Agents</a:t>
            </a:r>
            <a:r>
              <a:rPr lang="ja-JP" altLang="en-US" sz="1800" dirty="0"/>
              <a:t>を導入することでオンプレミス上のシステムのプロビジョニングも可能です。</a:t>
            </a:r>
            <a:endParaRPr lang="en-US" altLang="ja-JP" sz="1800" dirty="0"/>
          </a:p>
          <a:p>
            <a:pPr lvl="1"/>
            <a:endParaRPr lang="en-US" altLang="ja-JP" sz="1800" dirty="0"/>
          </a:p>
        </p:txBody>
      </p:sp>
      <p:sp>
        <p:nvSpPr>
          <p:cNvPr id="26" name="テキスト ボックス 25">
            <a:extLst>
              <a:ext uri="{FF2B5EF4-FFF2-40B4-BE49-F238E27FC236}">
                <a16:creationId xmlns:a16="http://schemas.microsoft.com/office/drawing/2014/main" id="{B428B0E1-7AFB-46FE-B8F3-DAD6548B0ACF}"/>
              </a:ext>
            </a:extLst>
          </p:cNvPr>
          <p:cNvSpPr txBox="1"/>
          <p:nvPr/>
        </p:nvSpPr>
        <p:spPr>
          <a:xfrm>
            <a:off x="365815" y="4516677"/>
            <a:ext cx="461665" cy="1561805"/>
          </a:xfrm>
          <a:prstGeom prst="rect">
            <a:avLst/>
          </a:prstGeom>
          <a:noFill/>
        </p:spPr>
        <p:txBody>
          <a:bodyPr vert="eaVert" wrap="square" rtlCol="0">
            <a:spAutoFit/>
          </a:bodyPr>
          <a:lstStyle/>
          <a:p>
            <a:r>
              <a:rPr kumimoji="1" lang="ja-JP" altLang="en-US" b="1" dirty="0">
                <a:solidFill>
                  <a:srgbClr val="002B62"/>
                </a:solidFill>
              </a:rPr>
              <a:t>オンプレミス</a:t>
            </a:r>
          </a:p>
        </p:txBody>
      </p:sp>
      <p:sp>
        <p:nvSpPr>
          <p:cNvPr id="27" name="テキスト ボックス 26">
            <a:extLst>
              <a:ext uri="{FF2B5EF4-FFF2-40B4-BE49-F238E27FC236}">
                <a16:creationId xmlns:a16="http://schemas.microsoft.com/office/drawing/2014/main" id="{100A989E-83CA-4A50-A7F8-6B5539ED1AAB}"/>
              </a:ext>
            </a:extLst>
          </p:cNvPr>
          <p:cNvSpPr txBox="1"/>
          <p:nvPr/>
        </p:nvSpPr>
        <p:spPr>
          <a:xfrm>
            <a:off x="365815" y="3234254"/>
            <a:ext cx="461665" cy="1173407"/>
          </a:xfrm>
          <a:prstGeom prst="rect">
            <a:avLst/>
          </a:prstGeom>
          <a:noFill/>
        </p:spPr>
        <p:txBody>
          <a:bodyPr vert="eaVert" wrap="square" rtlCol="0">
            <a:spAutoFit/>
          </a:bodyPr>
          <a:lstStyle/>
          <a:p>
            <a:r>
              <a:rPr kumimoji="1" lang="ja-JP" altLang="en-US" b="1" dirty="0">
                <a:solidFill>
                  <a:srgbClr val="002B62"/>
                </a:solidFill>
              </a:rPr>
              <a:t>クラウド</a:t>
            </a:r>
          </a:p>
        </p:txBody>
      </p:sp>
      <p:cxnSp>
        <p:nvCxnSpPr>
          <p:cNvPr id="31" name="直線コネクタ 30">
            <a:extLst>
              <a:ext uri="{FF2B5EF4-FFF2-40B4-BE49-F238E27FC236}">
                <a16:creationId xmlns:a16="http://schemas.microsoft.com/office/drawing/2014/main" id="{59DF1841-88BF-4F18-A7DB-8745D44C404A}"/>
              </a:ext>
            </a:extLst>
          </p:cNvPr>
          <p:cNvCxnSpPr>
            <a:cxnSpLocks/>
          </p:cNvCxnSpPr>
          <p:nvPr/>
        </p:nvCxnSpPr>
        <p:spPr bwMode="auto">
          <a:xfrm>
            <a:off x="468640" y="4403797"/>
            <a:ext cx="8388000" cy="0"/>
          </a:xfrm>
          <a:prstGeom prst="line">
            <a:avLst/>
          </a:prstGeom>
          <a:solidFill>
            <a:schemeClr val="bg1"/>
          </a:solidFill>
          <a:ln w="28575" cap="flat" cmpd="sng" algn="ctr">
            <a:solidFill>
              <a:srgbClr val="12499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6" name="Oval 97"/>
          <p:cNvSpPr>
            <a:spLocks noChangeAspect="1" noChangeArrowheads="1"/>
          </p:cNvSpPr>
          <p:nvPr/>
        </p:nvSpPr>
        <p:spPr bwMode="gray">
          <a:xfrm>
            <a:off x="7708513" y="3436951"/>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cxnSp>
        <p:nvCxnSpPr>
          <p:cNvPr id="55" name="直線矢印コネクタ 54"/>
          <p:cNvCxnSpPr>
            <a:stCxn id="35" idx="3"/>
            <a:endCxn id="30" idx="1"/>
          </p:cNvCxnSpPr>
          <p:nvPr/>
        </p:nvCxnSpPr>
        <p:spPr bwMode="auto">
          <a:xfrm flipV="1">
            <a:off x="2240089" y="3912386"/>
            <a:ext cx="1870823" cy="1478326"/>
          </a:xfrm>
          <a:prstGeom prst="straightConnector1">
            <a:avLst/>
          </a:prstGeom>
          <a:solidFill>
            <a:schemeClr val="bg1"/>
          </a:solidFill>
          <a:ln w="38100" cap="flat" cmpd="sng" algn="ctr">
            <a:solidFill>
              <a:srgbClr val="FFC000"/>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8" name="角丸四角形 27"/>
          <p:cNvSpPr/>
          <p:nvPr/>
        </p:nvSpPr>
        <p:spPr bwMode="auto">
          <a:xfrm>
            <a:off x="3347830" y="2844642"/>
            <a:ext cx="2376330" cy="576080"/>
          </a:xfrm>
          <a:prstGeom prst="roundRect">
            <a:avLst/>
          </a:prstGeom>
          <a:solidFill>
            <a:schemeClr val="bg1"/>
          </a:solidFill>
          <a:ln w="28575">
            <a:solidFill>
              <a:srgbClr val="7030A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rgbClr val="7030A0"/>
                </a:solidFill>
                <a:latin typeface="+mn-ea"/>
              </a:rPr>
              <a:t>Terraform Cloud</a:t>
            </a:r>
            <a:endParaRPr kumimoji="1" lang="ja-JP" altLang="en-US" sz="1400" b="1" dirty="0">
              <a:solidFill>
                <a:srgbClr val="7030A0"/>
              </a:solidFill>
              <a:latin typeface="+mn-ea"/>
            </a:endParaRPr>
          </a:p>
        </p:txBody>
      </p:sp>
      <p:pic>
        <p:nvPicPr>
          <p:cNvPr id="30" name="図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0912" y="3558150"/>
            <a:ext cx="850166" cy="708472"/>
          </a:xfrm>
          <a:prstGeom prst="rect">
            <a:avLst/>
          </a:prstGeom>
          <a:ln w="38100">
            <a:solidFill>
              <a:schemeClr val="bg2">
                <a:lumMod val="65000"/>
              </a:schemeClr>
            </a:solidFill>
          </a:ln>
        </p:spPr>
      </p:pic>
      <p:sp>
        <p:nvSpPr>
          <p:cNvPr id="17" name="角丸四角形 16"/>
          <p:cNvSpPr/>
          <p:nvPr/>
        </p:nvSpPr>
        <p:spPr bwMode="auto">
          <a:xfrm>
            <a:off x="7080195" y="3010040"/>
            <a:ext cx="1871090" cy="2736380"/>
          </a:xfrm>
          <a:prstGeom prst="roundRect">
            <a:avLst/>
          </a:prstGeom>
          <a:noFill/>
          <a:ln w="38100">
            <a:solidFill>
              <a:schemeClr val="accent6"/>
            </a:solidFill>
            <a:prstDash val="dash"/>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 name="Oval 97"/>
          <p:cNvSpPr>
            <a:spLocks noChangeAspect="1" noChangeArrowheads="1"/>
          </p:cNvSpPr>
          <p:nvPr/>
        </p:nvSpPr>
        <p:spPr bwMode="gray">
          <a:xfrm>
            <a:off x="7708513" y="4824210"/>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9" name="角丸四角形 18"/>
          <p:cNvSpPr/>
          <p:nvPr/>
        </p:nvSpPr>
        <p:spPr bwMode="auto">
          <a:xfrm>
            <a:off x="6084210" y="4521328"/>
            <a:ext cx="1451361" cy="464703"/>
          </a:xfrm>
          <a:prstGeom prst="roundRect">
            <a:avLst/>
          </a:prstGeom>
          <a:solidFill>
            <a:schemeClr val="bg1"/>
          </a:solidFill>
          <a:ln w="28575">
            <a:solidFill>
              <a:srgbClr val="7030A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b="1" dirty="0">
                <a:solidFill>
                  <a:srgbClr val="7030A0"/>
                </a:solidFill>
                <a:latin typeface="+mn-ea"/>
              </a:rPr>
              <a:t>Terraform Cloud</a:t>
            </a:r>
          </a:p>
          <a:p>
            <a:pPr algn="ctr"/>
            <a:r>
              <a:rPr lang="en-US" altLang="ja-JP" sz="1200" b="1" dirty="0">
                <a:solidFill>
                  <a:srgbClr val="7030A0"/>
                </a:solidFill>
                <a:latin typeface="+mn-ea"/>
              </a:rPr>
              <a:t>Agents</a:t>
            </a:r>
            <a:endParaRPr kumimoji="1" lang="ja-JP" altLang="en-US" sz="1200" b="1" dirty="0">
              <a:solidFill>
                <a:srgbClr val="7030A0"/>
              </a:solidFill>
              <a:latin typeface="+mn-ea"/>
            </a:endParaRPr>
          </a:p>
        </p:txBody>
      </p:sp>
      <p:cxnSp>
        <p:nvCxnSpPr>
          <p:cNvPr id="21" name="直線矢印コネクタ 20"/>
          <p:cNvCxnSpPr>
            <a:stCxn id="19" idx="3"/>
          </p:cNvCxnSpPr>
          <p:nvPr/>
        </p:nvCxnSpPr>
        <p:spPr bwMode="auto">
          <a:xfrm>
            <a:off x="7535571" y="4753680"/>
            <a:ext cx="348889" cy="221031"/>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5" name="曲線コネクタ 14"/>
          <p:cNvCxnSpPr/>
          <p:nvPr/>
        </p:nvCxnSpPr>
        <p:spPr bwMode="auto">
          <a:xfrm rot="16200000" flipH="1">
            <a:off x="5566941" y="3294725"/>
            <a:ext cx="1072831" cy="3137000"/>
          </a:xfrm>
          <a:prstGeom prst="curvedConnector2">
            <a:avLst/>
          </a:prstGeom>
          <a:solidFill>
            <a:schemeClr val="bg1"/>
          </a:solidFill>
          <a:ln w="38100" cap="flat" cmpd="sng" algn="ctr">
            <a:solidFill>
              <a:schemeClr val="bg2">
                <a:lumMod val="65000"/>
              </a:schemeClr>
            </a:solidFill>
            <a:prstDash val="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4" name="テキスト ボックス 23"/>
          <p:cNvSpPr txBox="1"/>
          <p:nvPr/>
        </p:nvSpPr>
        <p:spPr>
          <a:xfrm>
            <a:off x="5405813" y="4699260"/>
            <a:ext cx="803425" cy="1015663"/>
          </a:xfrm>
          <a:prstGeom prst="rect">
            <a:avLst/>
          </a:prstGeom>
          <a:noFill/>
        </p:spPr>
        <p:txBody>
          <a:bodyPr wrap="none" rtlCol="0">
            <a:spAutoFit/>
          </a:bodyPr>
          <a:lstStyle/>
          <a:p>
            <a:r>
              <a:rPr kumimoji="1" lang="en-US" altLang="ja-JP" sz="6000" dirty="0">
                <a:solidFill>
                  <a:srgbClr val="FF0000"/>
                </a:solidFill>
              </a:rPr>
              <a:t>×</a:t>
            </a:r>
            <a:endParaRPr kumimoji="1" lang="ja-JP" altLang="en-US" sz="6000" dirty="0">
              <a:solidFill>
                <a:srgbClr val="FF0000"/>
              </a:solidFill>
            </a:endParaRPr>
          </a:p>
        </p:txBody>
      </p:sp>
      <p:sp>
        <p:nvSpPr>
          <p:cNvPr id="25" name="角丸四角形吹き出し 24"/>
          <p:cNvSpPr/>
          <p:nvPr/>
        </p:nvSpPr>
        <p:spPr bwMode="auto">
          <a:xfrm>
            <a:off x="3240442" y="5339453"/>
            <a:ext cx="2418413" cy="916916"/>
          </a:xfrm>
          <a:prstGeom prst="wedgeRoundRectCallout">
            <a:avLst>
              <a:gd name="adj1" fmla="val 28562"/>
              <a:gd name="adj2" fmla="val -88047"/>
              <a:gd name="adj3" fmla="val 16667"/>
            </a:avLst>
          </a:prstGeom>
          <a:solidFill>
            <a:schemeClr val="bg1"/>
          </a:solid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latin typeface="+mn-ea"/>
              </a:rPr>
              <a:t>通信不可能なため</a:t>
            </a:r>
            <a:endParaRPr lang="en-US" altLang="ja-JP" sz="1600" b="1" dirty="0">
              <a:latin typeface="+mn-ea"/>
            </a:endParaRPr>
          </a:p>
          <a:p>
            <a:pPr algn="ctr"/>
            <a:r>
              <a:rPr kumimoji="1" lang="en-US" altLang="ja-JP" sz="1600" b="1" dirty="0" err="1">
                <a:latin typeface="+mn-ea"/>
              </a:rPr>
              <a:t>Ansible</a:t>
            </a:r>
            <a:r>
              <a:rPr kumimoji="1" lang="ja-JP" altLang="en-US" sz="1600" b="1" dirty="0" err="1">
                <a:latin typeface="+mn-ea"/>
              </a:rPr>
              <a:t>での</a:t>
            </a:r>
            <a:r>
              <a:rPr kumimoji="1" lang="ja-JP" altLang="en-US" sz="1600" b="1" dirty="0">
                <a:latin typeface="+mn-ea"/>
              </a:rPr>
              <a:t>設定は</a:t>
            </a:r>
            <a:endParaRPr kumimoji="1" lang="en-US" altLang="ja-JP" sz="1600" b="1" dirty="0">
              <a:latin typeface="+mn-ea"/>
            </a:endParaRPr>
          </a:p>
          <a:p>
            <a:pPr algn="ctr"/>
            <a:r>
              <a:rPr lang="ja-JP" altLang="en-US" sz="1600" b="1" dirty="0">
                <a:latin typeface="+mn-ea"/>
              </a:rPr>
              <a:t>できない</a:t>
            </a:r>
            <a:endParaRPr kumimoji="1" lang="ja-JP" altLang="en-US" sz="1600" b="1" dirty="0">
              <a:latin typeface="+mn-ea"/>
            </a:endParaRPr>
          </a:p>
        </p:txBody>
      </p:sp>
      <p:sp>
        <p:nvSpPr>
          <p:cNvPr id="29" name="テキスト ボックス 28"/>
          <p:cNvSpPr txBox="1"/>
          <p:nvPr/>
        </p:nvSpPr>
        <p:spPr>
          <a:xfrm>
            <a:off x="7536880" y="2636890"/>
            <a:ext cx="910283" cy="292640"/>
          </a:xfrm>
          <a:prstGeom prst="rect">
            <a:avLst/>
          </a:prstGeom>
          <a:noFill/>
        </p:spPr>
        <p:txBody>
          <a:bodyPr wrap="none" rtlCol="0">
            <a:spAutoFit/>
          </a:bodyPr>
          <a:lstStyle/>
          <a:p>
            <a:pPr algn="ctr"/>
            <a:r>
              <a:rPr lang="ja-JP" altLang="en-US" sz="1400" b="1" dirty="0">
                <a:solidFill>
                  <a:srgbClr val="002B62"/>
                </a:solidFill>
              </a:rPr>
              <a:t>システム</a:t>
            </a:r>
          </a:p>
        </p:txBody>
      </p:sp>
      <p:cxnSp>
        <p:nvCxnSpPr>
          <p:cNvPr id="32" name="直線矢印コネクタ 31"/>
          <p:cNvCxnSpPr/>
          <p:nvPr/>
        </p:nvCxnSpPr>
        <p:spPr bwMode="auto">
          <a:xfrm>
            <a:off x="4996596" y="3912386"/>
            <a:ext cx="2711917" cy="6299"/>
          </a:xfrm>
          <a:prstGeom prst="straightConnector1">
            <a:avLst/>
          </a:prstGeom>
          <a:solidFill>
            <a:schemeClr val="bg1"/>
          </a:solidFill>
          <a:ln w="38100" cap="flat" cmpd="sng" algn="ctr">
            <a:solidFill>
              <a:srgbClr val="FFC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3" name="直線矢印コネクタ 32"/>
          <p:cNvCxnSpPr>
            <a:stCxn id="28" idx="3"/>
          </p:cNvCxnSpPr>
          <p:nvPr/>
        </p:nvCxnSpPr>
        <p:spPr bwMode="auto">
          <a:xfrm>
            <a:off x="5724160" y="3132682"/>
            <a:ext cx="1898967" cy="395214"/>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0" name="直線矢印コネクタ 19"/>
          <p:cNvCxnSpPr>
            <a:endCxn id="19" idx="0"/>
          </p:cNvCxnSpPr>
          <p:nvPr/>
        </p:nvCxnSpPr>
        <p:spPr bwMode="auto">
          <a:xfrm>
            <a:off x="5658856" y="3436951"/>
            <a:ext cx="1151035" cy="1084377"/>
          </a:xfrm>
          <a:prstGeom prst="straightConnector1">
            <a:avLst/>
          </a:prstGeom>
          <a:solidFill>
            <a:schemeClr val="bg1"/>
          </a:solidFill>
          <a:ln w="38100" cap="flat" cmpd="sng" algn="ctr">
            <a:solidFill>
              <a:srgbClr val="FF0000"/>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35" name="図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605" y="5025970"/>
            <a:ext cx="729484" cy="729484"/>
          </a:xfrm>
          <a:prstGeom prst="rect">
            <a:avLst/>
          </a:prstGeom>
        </p:spPr>
      </p:pic>
      <p:cxnSp>
        <p:nvCxnSpPr>
          <p:cNvPr id="90" name="直線矢印コネクタ 89"/>
          <p:cNvCxnSpPr>
            <a:stCxn id="35" idx="3"/>
            <a:endCxn id="28" idx="1"/>
          </p:cNvCxnSpPr>
          <p:nvPr/>
        </p:nvCxnSpPr>
        <p:spPr bwMode="auto">
          <a:xfrm flipV="1">
            <a:off x="2240089" y="3132682"/>
            <a:ext cx="1107741" cy="2258030"/>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399492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3.3  Terraform Cloud</a:t>
            </a:r>
            <a:r>
              <a:rPr lang="ja-JP" altLang="en-US" dirty="0"/>
              <a:t>を利用する場合</a:t>
            </a:r>
            <a:r>
              <a:rPr lang="en-US" altLang="ja-JP" dirty="0"/>
              <a:t>(3/3)</a:t>
            </a:r>
            <a:r>
              <a:rPr lang="ja-JP" altLang="en-US" dirty="0"/>
              <a:t>　</a:t>
            </a:r>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b="1" dirty="0"/>
              <a:t>ITA</a:t>
            </a:r>
            <a:r>
              <a:rPr lang="ja-JP" altLang="en-US" b="1" dirty="0"/>
              <a:t>サーバをクラウドに建てる</a:t>
            </a:r>
          </a:p>
          <a:p>
            <a:pPr lvl="1"/>
            <a:r>
              <a:rPr lang="en-US" altLang="ja-JP" sz="1800" dirty="0"/>
              <a:t>ITA</a:t>
            </a:r>
            <a:r>
              <a:rPr lang="ja-JP" altLang="en-US" sz="1800" dirty="0"/>
              <a:t>サーバをクラウド建てる場合</a:t>
            </a:r>
            <a:r>
              <a:rPr lang="en-US" altLang="ja-JP" sz="1800" dirty="0"/>
              <a:t>Terraform Cloud</a:t>
            </a:r>
            <a:r>
              <a:rPr lang="ja-JP" altLang="en-US" sz="1800" dirty="0"/>
              <a:t>を利用して、クラウド上のシステムに対してプロビジョニングを行うことができます。</a:t>
            </a:r>
            <a:endParaRPr lang="en-US" altLang="ja-JP" sz="1800" dirty="0"/>
          </a:p>
          <a:p>
            <a:pPr lvl="1"/>
            <a:r>
              <a:rPr lang="en-US" altLang="ja-JP" sz="1800" dirty="0"/>
              <a:t>Terraform</a:t>
            </a:r>
            <a:r>
              <a:rPr lang="ja-JP" altLang="en-US" sz="1800" dirty="0"/>
              <a:t> </a:t>
            </a:r>
            <a:r>
              <a:rPr lang="en-US" altLang="ja-JP" sz="1800" dirty="0"/>
              <a:t>Cloud</a:t>
            </a:r>
            <a:r>
              <a:rPr lang="ja-JP" altLang="en-US" sz="1800" dirty="0"/>
              <a:t> </a:t>
            </a:r>
            <a:r>
              <a:rPr lang="en-US" altLang="ja-JP" sz="1800" dirty="0"/>
              <a:t>Agents</a:t>
            </a:r>
            <a:r>
              <a:rPr lang="ja-JP" altLang="en-US" sz="1800" dirty="0"/>
              <a:t>を導入することでオンプレミス上のシステムのプロビジョニングも可能です。</a:t>
            </a:r>
            <a:endParaRPr lang="en-US" altLang="ja-JP" sz="1800" dirty="0"/>
          </a:p>
        </p:txBody>
      </p:sp>
      <p:sp>
        <p:nvSpPr>
          <p:cNvPr id="30" name="テキスト ボックス 29">
            <a:extLst>
              <a:ext uri="{FF2B5EF4-FFF2-40B4-BE49-F238E27FC236}">
                <a16:creationId xmlns:a16="http://schemas.microsoft.com/office/drawing/2014/main" id="{7DACFE02-4BAC-444D-91F4-E9F0DCEA004B}"/>
              </a:ext>
            </a:extLst>
          </p:cNvPr>
          <p:cNvSpPr txBox="1"/>
          <p:nvPr/>
        </p:nvSpPr>
        <p:spPr>
          <a:xfrm>
            <a:off x="365815" y="4516677"/>
            <a:ext cx="461665" cy="1561805"/>
          </a:xfrm>
          <a:prstGeom prst="rect">
            <a:avLst/>
          </a:prstGeom>
          <a:noFill/>
        </p:spPr>
        <p:txBody>
          <a:bodyPr vert="eaVert" wrap="square" rtlCol="0">
            <a:spAutoFit/>
          </a:bodyPr>
          <a:lstStyle/>
          <a:p>
            <a:r>
              <a:rPr kumimoji="1" lang="ja-JP" altLang="en-US" b="1" dirty="0">
                <a:solidFill>
                  <a:srgbClr val="002B62"/>
                </a:solidFill>
              </a:rPr>
              <a:t>オンプレミス</a:t>
            </a:r>
          </a:p>
        </p:txBody>
      </p:sp>
      <p:sp>
        <p:nvSpPr>
          <p:cNvPr id="36" name="テキスト ボックス 35">
            <a:extLst>
              <a:ext uri="{FF2B5EF4-FFF2-40B4-BE49-F238E27FC236}">
                <a16:creationId xmlns:a16="http://schemas.microsoft.com/office/drawing/2014/main" id="{B1CE5BD5-C727-4DEA-AB11-9732CACA5367}"/>
              </a:ext>
            </a:extLst>
          </p:cNvPr>
          <p:cNvSpPr txBox="1"/>
          <p:nvPr/>
        </p:nvSpPr>
        <p:spPr>
          <a:xfrm>
            <a:off x="365815" y="3234254"/>
            <a:ext cx="461665" cy="1173407"/>
          </a:xfrm>
          <a:prstGeom prst="rect">
            <a:avLst/>
          </a:prstGeom>
          <a:noFill/>
        </p:spPr>
        <p:txBody>
          <a:bodyPr vert="eaVert" wrap="square" rtlCol="0">
            <a:spAutoFit/>
          </a:bodyPr>
          <a:lstStyle/>
          <a:p>
            <a:r>
              <a:rPr kumimoji="1" lang="ja-JP" altLang="en-US" b="1" dirty="0">
                <a:solidFill>
                  <a:srgbClr val="002B62"/>
                </a:solidFill>
              </a:rPr>
              <a:t>クラウド</a:t>
            </a:r>
          </a:p>
        </p:txBody>
      </p:sp>
      <p:cxnSp>
        <p:nvCxnSpPr>
          <p:cNvPr id="37" name="直線コネクタ 36">
            <a:extLst>
              <a:ext uri="{FF2B5EF4-FFF2-40B4-BE49-F238E27FC236}">
                <a16:creationId xmlns:a16="http://schemas.microsoft.com/office/drawing/2014/main" id="{940EB85C-388D-4B83-809F-3EB0DA027FB3}"/>
              </a:ext>
            </a:extLst>
          </p:cNvPr>
          <p:cNvCxnSpPr>
            <a:cxnSpLocks/>
          </p:cNvCxnSpPr>
          <p:nvPr/>
        </p:nvCxnSpPr>
        <p:spPr bwMode="auto">
          <a:xfrm>
            <a:off x="468640" y="4403797"/>
            <a:ext cx="8388000" cy="0"/>
          </a:xfrm>
          <a:prstGeom prst="line">
            <a:avLst/>
          </a:prstGeom>
          <a:solidFill>
            <a:schemeClr val="bg1"/>
          </a:solidFill>
          <a:ln w="28575" cap="flat" cmpd="sng" algn="ctr">
            <a:solidFill>
              <a:srgbClr val="12499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9" name="Oval 97">
            <a:extLst>
              <a:ext uri="{FF2B5EF4-FFF2-40B4-BE49-F238E27FC236}">
                <a16:creationId xmlns:a16="http://schemas.microsoft.com/office/drawing/2014/main" id="{EA77CB4D-5B5C-46B0-83F3-AAC6167948D9}"/>
              </a:ext>
            </a:extLst>
          </p:cNvPr>
          <p:cNvSpPr>
            <a:spLocks noChangeAspect="1" noChangeArrowheads="1"/>
          </p:cNvSpPr>
          <p:nvPr/>
        </p:nvSpPr>
        <p:spPr bwMode="gray">
          <a:xfrm>
            <a:off x="7708513" y="3436951"/>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cxnSp>
        <p:nvCxnSpPr>
          <p:cNvPr id="40" name="直線矢印コネクタ 39">
            <a:extLst>
              <a:ext uri="{FF2B5EF4-FFF2-40B4-BE49-F238E27FC236}">
                <a16:creationId xmlns:a16="http://schemas.microsoft.com/office/drawing/2014/main" id="{7C6908D8-268A-43D6-9609-73F029451555}"/>
              </a:ext>
            </a:extLst>
          </p:cNvPr>
          <p:cNvCxnSpPr>
            <a:stCxn id="57" idx="3"/>
            <a:endCxn id="42" idx="1"/>
          </p:cNvCxnSpPr>
          <p:nvPr/>
        </p:nvCxnSpPr>
        <p:spPr bwMode="auto">
          <a:xfrm flipV="1">
            <a:off x="2240089" y="3912386"/>
            <a:ext cx="1870823" cy="427"/>
          </a:xfrm>
          <a:prstGeom prst="straightConnector1">
            <a:avLst/>
          </a:prstGeom>
          <a:solidFill>
            <a:schemeClr val="bg1"/>
          </a:solidFill>
          <a:ln w="38100" cap="flat" cmpd="sng" algn="ctr">
            <a:solidFill>
              <a:srgbClr val="FFC000"/>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1" name="角丸四角形 27">
            <a:extLst>
              <a:ext uri="{FF2B5EF4-FFF2-40B4-BE49-F238E27FC236}">
                <a16:creationId xmlns:a16="http://schemas.microsoft.com/office/drawing/2014/main" id="{57B4FDB6-BCE3-49D0-BF7B-930B5E7D7759}"/>
              </a:ext>
            </a:extLst>
          </p:cNvPr>
          <p:cNvSpPr/>
          <p:nvPr/>
        </p:nvSpPr>
        <p:spPr bwMode="auto">
          <a:xfrm>
            <a:off x="3347830" y="2844642"/>
            <a:ext cx="2376330" cy="576080"/>
          </a:xfrm>
          <a:prstGeom prst="roundRect">
            <a:avLst/>
          </a:prstGeom>
          <a:solidFill>
            <a:schemeClr val="bg1"/>
          </a:solidFill>
          <a:ln w="28575">
            <a:solidFill>
              <a:srgbClr val="7030A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rgbClr val="7030A0"/>
                </a:solidFill>
                <a:latin typeface="+mn-ea"/>
              </a:rPr>
              <a:t>Terraform Cloud</a:t>
            </a:r>
            <a:endParaRPr kumimoji="1" lang="ja-JP" altLang="en-US" sz="1400" b="1" dirty="0">
              <a:solidFill>
                <a:srgbClr val="7030A0"/>
              </a:solidFill>
              <a:latin typeface="+mn-ea"/>
            </a:endParaRPr>
          </a:p>
        </p:txBody>
      </p:sp>
      <p:pic>
        <p:nvPicPr>
          <p:cNvPr id="42" name="図 41">
            <a:extLst>
              <a:ext uri="{FF2B5EF4-FFF2-40B4-BE49-F238E27FC236}">
                <a16:creationId xmlns:a16="http://schemas.microsoft.com/office/drawing/2014/main" id="{54FABC9A-8C2F-47A3-9C9B-25FD2F55FD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0912" y="3558150"/>
            <a:ext cx="850166" cy="708472"/>
          </a:xfrm>
          <a:prstGeom prst="rect">
            <a:avLst/>
          </a:prstGeom>
          <a:ln w="38100">
            <a:solidFill>
              <a:schemeClr val="bg2">
                <a:lumMod val="65000"/>
              </a:schemeClr>
            </a:solidFill>
          </a:ln>
        </p:spPr>
      </p:pic>
      <p:sp>
        <p:nvSpPr>
          <p:cNvPr id="44" name="角丸四角形 16">
            <a:extLst>
              <a:ext uri="{FF2B5EF4-FFF2-40B4-BE49-F238E27FC236}">
                <a16:creationId xmlns:a16="http://schemas.microsoft.com/office/drawing/2014/main" id="{0847FE48-1D49-4D7A-B9AC-B0574A438C95}"/>
              </a:ext>
            </a:extLst>
          </p:cNvPr>
          <p:cNvSpPr/>
          <p:nvPr/>
        </p:nvSpPr>
        <p:spPr bwMode="auto">
          <a:xfrm>
            <a:off x="7080195" y="3010040"/>
            <a:ext cx="1871090" cy="2736380"/>
          </a:xfrm>
          <a:prstGeom prst="roundRect">
            <a:avLst/>
          </a:prstGeom>
          <a:noFill/>
          <a:ln w="38100">
            <a:solidFill>
              <a:schemeClr val="accent6"/>
            </a:solidFill>
            <a:prstDash val="dash"/>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5" name="Oval 97">
            <a:extLst>
              <a:ext uri="{FF2B5EF4-FFF2-40B4-BE49-F238E27FC236}">
                <a16:creationId xmlns:a16="http://schemas.microsoft.com/office/drawing/2014/main" id="{9C05D110-3069-4962-B718-7C4F3E758EA4}"/>
              </a:ext>
            </a:extLst>
          </p:cNvPr>
          <p:cNvSpPr>
            <a:spLocks noChangeAspect="1" noChangeArrowheads="1"/>
          </p:cNvSpPr>
          <p:nvPr/>
        </p:nvSpPr>
        <p:spPr bwMode="gray">
          <a:xfrm>
            <a:off x="7708513" y="4824210"/>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46" name="角丸四角形 18">
            <a:extLst>
              <a:ext uri="{FF2B5EF4-FFF2-40B4-BE49-F238E27FC236}">
                <a16:creationId xmlns:a16="http://schemas.microsoft.com/office/drawing/2014/main" id="{CD05D2A7-83BF-4B71-A031-057391FC4CC8}"/>
              </a:ext>
            </a:extLst>
          </p:cNvPr>
          <p:cNvSpPr/>
          <p:nvPr/>
        </p:nvSpPr>
        <p:spPr bwMode="auto">
          <a:xfrm>
            <a:off x="6084210" y="4521328"/>
            <a:ext cx="1451361" cy="464703"/>
          </a:xfrm>
          <a:prstGeom prst="roundRect">
            <a:avLst/>
          </a:prstGeom>
          <a:solidFill>
            <a:schemeClr val="bg1"/>
          </a:solidFill>
          <a:ln w="28575">
            <a:solidFill>
              <a:srgbClr val="7030A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b="1" dirty="0">
                <a:solidFill>
                  <a:srgbClr val="7030A0"/>
                </a:solidFill>
                <a:latin typeface="+mn-ea"/>
              </a:rPr>
              <a:t>Terraform Cloud</a:t>
            </a:r>
          </a:p>
          <a:p>
            <a:pPr algn="ctr"/>
            <a:r>
              <a:rPr lang="en-US" altLang="ja-JP" sz="1200" b="1" dirty="0">
                <a:solidFill>
                  <a:srgbClr val="7030A0"/>
                </a:solidFill>
                <a:latin typeface="+mn-ea"/>
              </a:rPr>
              <a:t>Agents</a:t>
            </a:r>
            <a:endParaRPr kumimoji="1" lang="ja-JP" altLang="en-US" sz="1200" b="1" dirty="0">
              <a:solidFill>
                <a:srgbClr val="7030A0"/>
              </a:solidFill>
              <a:latin typeface="+mn-ea"/>
            </a:endParaRPr>
          </a:p>
        </p:txBody>
      </p:sp>
      <p:cxnSp>
        <p:nvCxnSpPr>
          <p:cNvPr id="47" name="直線矢印コネクタ 46">
            <a:extLst>
              <a:ext uri="{FF2B5EF4-FFF2-40B4-BE49-F238E27FC236}">
                <a16:creationId xmlns:a16="http://schemas.microsoft.com/office/drawing/2014/main" id="{FD947DF4-4061-4FBE-8DFC-0999101324E3}"/>
              </a:ext>
            </a:extLst>
          </p:cNvPr>
          <p:cNvCxnSpPr>
            <a:stCxn id="46" idx="3"/>
          </p:cNvCxnSpPr>
          <p:nvPr/>
        </p:nvCxnSpPr>
        <p:spPr bwMode="auto">
          <a:xfrm>
            <a:off x="7535571" y="4753680"/>
            <a:ext cx="348889" cy="221031"/>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9" name="曲線コネクタ 14">
            <a:extLst>
              <a:ext uri="{FF2B5EF4-FFF2-40B4-BE49-F238E27FC236}">
                <a16:creationId xmlns:a16="http://schemas.microsoft.com/office/drawing/2014/main" id="{69F04927-CE82-43BE-95B1-4DE917F9F702}"/>
              </a:ext>
            </a:extLst>
          </p:cNvPr>
          <p:cNvCxnSpPr/>
          <p:nvPr/>
        </p:nvCxnSpPr>
        <p:spPr bwMode="auto">
          <a:xfrm rot="16200000" flipH="1">
            <a:off x="5566941" y="3294725"/>
            <a:ext cx="1072831" cy="3137000"/>
          </a:xfrm>
          <a:prstGeom prst="curvedConnector2">
            <a:avLst/>
          </a:prstGeom>
          <a:solidFill>
            <a:schemeClr val="bg1"/>
          </a:solidFill>
          <a:ln w="38100" cap="flat" cmpd="sng" algn="ctr">
            <a:solidFill>
              <a:schemeClr val="bg2">
                <a:lumMod val="65000"/>
              </a:schemeClr>
            </a:solidFill>
            <a:prstDash val="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0" name="テキスト ボックス 49">
            <a:extLst>
              <a:ext uri="{FF2B5EF4-FFF2-40B4-BE49-F238E27FC236}">
                <a16:creationId xmlns:a16="http://schemas.microsoft.com/office/drawing/2014/main" id="{A552F6A4-3E9E-47CF-9C2C-8B6AEC382609}"/>
              </a:ext>
            </a:extLst>
          </p:cNvPr>
          <p:cNvSpPr txBox="1"/>
          <p:nvPr/>
        </p:nvSpPr>
        <p:spPr>
          <a:xfrm>
            <a:off x="5405813" y="4699260"/>
            <a:ext cx="803425" cy="1015663"/>
          </a:xfrm>
          <a:prstGeom prst="rect">
            <a:avLst/>
          </a:prstGeom>
          <a:noFill/>
        </p:spPr>
        <p:txBody>
          <a:bodyPr wrap="none" rtlCol="0">
            <a:spAutoFit/>
          </a:bodyPr>
          <a:lstStyle/>
          <a:p>
            <a:r>
              <a:rPr kumimoji="1" lang="en-US" altLang="ja-JP" sz="6000" dirty="0">
                <a:solidFill>
                  <a:srgbClr val="FF0000"/>
                </a:solidFill>
              </a:rPr>
              <a:t>×</a:t>
            </a:r>
            <a:endParaRPr kumimoji="1" lang="ja-JP" altLang="en-US" sz="6000" dirty="0">
              <a:solidFill>
                <a:srgbClr val="FF0000"/>
              </a:solidFill>
            </a:endParaRPr>
          </a:p>
        </p:txBody>
      </p:sp>
      <p:sp>
        <p:nvSpPr>
          <p:cNvPr id="52" name="角丸四角形吹き出し 24">
            <a:extLst>
              <a:ext uri="{FF2B5EF4-FFF2-40B4-BE49-F238E27FC236}">
                <a16:creationId xmlns:a16="http://schemas.microsoft.com/office/drawing/2014/main" id="{89D44668-2AF4-4A83-80DE-95E09BAEB73B}"/>
              </a:ext>
            </a:extLst>
          </p:cNvPr>
          <p:cNvSpPr/>
          <p:nvPr/>
        </p:nvSpPr>
        <p:spPr bwMode="auto">
          <a:xfrm>
            <a:off x="3240442" y="5339453"/>
            <a:ext cx="2418413" cy="916916"/>
          </a:xfrm>
          <a:prstGeom prst="wedgeRoundRectCallout">
            <a:avLst>
              <a:gd name="adj1" fmla="val 28562"/>
              <a:gd name="adj2" fmla="val -88047"/>
              <a:gd name="adj3" fmla="val 16667"/>
            </a:avLst>
          </a:prstGeom>
          <a:solidFill>
            <a:schemeClr val="bg1"/>
          </a:solid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latin typeface="+mn-ea"/>
              </a:rPr>
              <a:t>通信不可能なため</a:t>
            </a:r>
            <a:endParaRPr lang="en-US" altLang="ja-JP" sz="1600" b="1" dirty="0">
              <a:latin typeface="+mn-ea"/>
            </a:endParaRPr>
          </a:p>
          <a:p>
            <a:pPr algn="ctr"/>
            <a:r>
              <a:rPr kumimoji="1" lang="en-US" altLang="ja-JP" sz="1600" b="1" dirty="0" err="1">
                <a:latin typeface="+mn-ea"/>
              </a:rPr>
              <a:t>Ansible</a:t>
            </a:r>
            <a:r>
              <a:rPr kumimoji="1" lang="ja-JP" altLang="en-US" sz="1600" b="1" dirty="0" err="1">
                <a:latin typeface="+mn-ea"/>
              </a:rPr>
              <a:t>での</a:t>
            </a:r>
            <a:r>
              <a:rPr kumimoji="1" lang="ja-JP" altLang="en-US" sz="1600" b="1" dirty="0">
                <a:latin typeface="+mn-ea"/>
              </a:rPr>
              <a:t>設定は</a:t>
            </a:r>
            <a:endParaRPr kumimoji="1" lang="en-US" altLang="ja-JP" sz="1600" b="1" dirty="0">
              <a:latin typeface="+mn-ea"/>
            </a:endParaRPr>
          </a:p>
          <a:p>
            <a:pPr algn="ctr"/>
            <a:r>
              <a:rPr lang="ja-JP" altLang="en-US" sz="1600" b="1" dirty="0">
                <a:latin typeface="+mn-ea"/>
              </a:rPr>
              <a:t>できない</a:t>
            </a:r>
            <a:endParaRPr kumimoji="1" lang="ja-JP" altLang="en-US" sz="1600" b="1" dirty="0">
              <a:latin typeface="+mn-ea"/>
            </a:endParaRPr>
          </a:p>
        </p:txBody>
      </p:sp>
      <p:sp>
        <p:nvSpPr>
          <p:cNvPr id="53" name="テキスト ボックス 52">
            <a:extLst>
              <a:ext uri="{FF2B5EF4-FFF2-40B4-BE49-F238E27FC236}">
                <a16:creationId xmlns:a16="http://schemas.microsoft.com/office/drawing/2014/main" id="{347BF592-D520-4DF9-BDF2-2C5CE9D488DD}"/>
              </a:ext>
            </a:extLst>
          </p:cNvPr>
          <p:cNvSpPr txBox="1"/>
          <p:nvPr/>
        </p:nvSpPr>
        <p:spPr>
          <a:xfrm>
            <a:off x="7536880" y="2636890"/>
            <a:ext cx="910283" cy="292640"/>
          </a:xfrm>
          <a:prstGeom prst="rect">
            <a:avLst/>
          </a:prstGeom>
          <a:noFill/>
        </p:spPr>
        <p:txBody>
          <a:bodyPr wrap="none" rtlCol="0">
            <a:spAutoFit/>
          </a:bodyPr>
          <a:lstStyle/>
          <a:p>
            <a:pPr algn="ctr"/>
            <a:r>
              <a:rPr lang="ja-JP" altLang="en-US" sz="1400" b="1" dirty="0">
                <a:solidFill>
                  <a:srgbClr val="002B62"/>
                </a:solidFill>
              </a:rPr>
              <a:t>システム</a:t>
            </a:r>
          </a:p>
        </p:txBody>
      </p:sp>
      <p:cxnSp>
        <p:nvCxnSpPr>
          <p:cNvPr id="54" name="直線矢印コネクタ 53">
            <a:extLst>
              <a:ext uri="{FF2B5EF4-FFF2-40B4-BE49-F238E27FC236}">
                <a16:creationId xmlns:a16="http://schemas.microsoft.com/office/drawing/2014/main" id="{46E7E986-5B6A-4676-AEF3-2E37AD9B396D}"/>
              </a:ext>
            </a:extLst>
          </p:cNvPr>
          <p:cNvCxnSpPr/>
          <p:nvPr/>
        </p:nvCxnSpPr>
        <p:spPr bwMode="auto">
          <a:xfrm>
            <a:off x="4996596" y="3912386"/>
            <a:ext cx="2711917" cy="6299"/>
          </a:xfrm>
          <a:prstGeom prst="straightConnector1">
            <a:avLst/>
          </a:prstGeom>
          <a:solidFill>
            <a:schemeClr val="bg1"/>
          </a:solidFill>
          <a:ln w="38100" cap="flat" cmpd="sng" algn="ctr">
            <a:solidFill>
              <a:srgbClr val="FFC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5" name="直線矢印コネクタ 54">
            <a:extLst>
              <a:ext uri="{FF2B5EF4-FFF2-40B4-BE49-F238E27FC236}">
                <a16:creationId xmlns:a16="http://schemas.microsoft.com/office/drawing/2014/main" id="{EFE395C2-83C4-4E5E-965A-2B43C6F82EFD}"/>
              </a:ext>
            </a:extLst>
          </p:cNvPr>
          <p:cNvCxnSpPr>
            <a:stCxn id="41" idx="3"/>
          </p:cNvCxnSpPr>
          <p:nvPr/>
        </p:nvCxnSpPr>
        <p:spPr bwMode="auto">
          <a:xfrm>
            <a:off x="5724160" y="3132682"/>
            <a:ext cx="1898967" cy="395214"/>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6" name="直線矢印コネクタ 55">
            <a:extLst>
              <a:ext uri="{FF2B5EF4-FFF2-40B4-BE49-F238E27FC236}">
                <a16:creationId xmlns:a16="http://schemas.microsoft.com/office/drawing/2014/main" id="{3AB6B98F-3D54-4E48-8BBF-653FD353ED62}"/>
              </a:ext>
            </a:extLst>
          </p:cNvPr>
          <p:cNvCxnSpPr>
            <a:endCxn id="46" idx="0"/>
          </p:cNvCxnSpPr>
          <p:nvPr/>
        </p:nvCxnSpPr>
        <p:spPr bwMode="auto">
          <a:xfrm>
            <a:off x="5658856" y="3436951"/>
            <a:ext cx="1151035" cy="1084377"/>
          </a:xfrm>
          <a:prstGeom prst="straightConnector1">
            <a:avLst/>
          </a:prstGeom>
          <a:solidFill>
            <a:schemeClr val="bg1"/>
          </a:solidFill>
          <a:ln w="38100" cap="flat" cmpd="sng" algn="ctr">
            <a:solidFill>
              <a:srgbClr val="FF0000"/>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57" name="図 56">
            <a:extLst>
              <a:ext uri="{FF2B5EF4-FFF2-40B4-BE49-F238E27FC236}">
                <a16:creationId xmlns:a16="http://schemas.microsoft.com/office/drawing/2014/main" id="{1E972329-99AC-427C-957E-9D65194CA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605" y="3548071"/>
            <a:ext cx="729484" cy="729484"/>
          </a:xfrm>
          <a:prstGeom prst="rect">
            <a:avLst/>
          </a:prstGeom>
        </p:spPr>
      </p:pic>
      <p:cxnSp>
        <p:nvCxnSpPr>
          <p:cNvPr id="58" name="直線矢印コネクタ 57">
            <a:extLst>
              <a:ext uri="{FF2B5EF4-FFF2-40B4-BE49-F238E27FC236}">
                <a16:creationId xmlns:a16="http://schemas.microsoft.com/office/drawing/2014/main" id="{152C2020-DFF8-4DD9-9719-AE21734E1D59}"/>
              </a:ext>
            </a:extLst>
          </p:cNvPr>
          <p:cNvCxnSpPr>
            <a:stCxn id="57" idx="3"/>
            <a:endCxn id="41" idx="1"/>
          </p:cNvCxnSpPr>
          <p:nvPr/>
        </p:nvCxnSpPr>
        <p:spPr bwMode="auto">
          <a:xfrm flipV="1">
            <a:off x="2240089" y="3132682"/>
            <a:ext cx="1107741" cy="780131"/>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353559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kumimoji="1" lang="en-US" altLang="ja-JP" dirty="0"/>
              <a:t>4.</a:t>
            </a:r>
            <a:r>
              <a:rPr kumimoji="1" lang="ja-JP" altLang="en-US" dirty="0"/>
              <a:t>　</a:t>
            </a:r>
            <a:r>
              <a:rPr kumimoji="1" lang="en-US" altLang="ja-JP" dirty="0"/>
              <a:t>Terraform Driver</a:t>
            </a:r>
            <a:r>
              <a:rPr kumimoji="1" lang="ja-JP" altLang="en-US" dirty="0"/>
              <a:t>メニュー</a:t>
            </a:r>
          </a:p>
        </p:txBody>
      </p:sp>
    </p:spTree>
    <p:extLst>
      <p:ext uri="{BB962C8B-B14F-4D97-AF65-F5344CB8AC3E}">
        <p14:creationId xmlns:p14="http://schemas.microsoft.com/office/powerpoint/2010/main" val="385223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4.1</a:t>
            </a:r>
            <a:r>
              <a:rPr lang="ja-JP" altLang="en-US" dirty="0"/>
              <a:t>　</a:t>
            </a:r>
            <a:r>
              <a:rPr lang="en-US" altLang="ja-JP" dirty="0"/>
              <a:t>Terraform Driver</a:t>
            </a:r>
            <a:r>
              <a:rPr lang="ja-JP" altLang="en-US" dirty="0"/>
              <a:t>メニュー概要</a:t>
            </a:r>
            <a:r>
              <a:rPr lang="en-US" altLang="ja-JP" dirty="0"/>
              <a:t>(1/2)</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a:p>
          <a:p>
            <a:pPr lvl="1"/>
            <a:endParaRPr lang="ja-JP" altLang="en-US" kern="0" dirty="0"/>
          </a:p>
          <a:p>
            <a:pPr marL="180000" lvl="1" indent="0">
              <a:buFont typeface="Wingdings" pitchFamily="2" charset="2"/>
              <a:buNone/>
            </a:pPr>
            <a:endParaRPr lang="ja-JP" altLang="en-US" kern="0" dirty="0"/>
          </a:p>
        </p:txBody>
      </p:sp>
      <p:grpSp>
        <p:nvGrpSpPr>
          <p:cNvPr id="9" name="グループ化 8"/>
          <p:cNvGrpSpPr/>
          <p:nvPr/>
        </p:nvGrpSpPr>
        <p:grpSpPr>
          <a:xfrm>
            <a:off x="6660290" y="1196690"/>
            <a:ext cx="1944270" cy="4680650"/>
            <a:chOff x="7236370" y="980660"/>
            <a:chExt cx="1584220" cy="4104570"/>
          </a:xfrm>
        </p:grpSpPr>
        <p:pic>
          <p:nvPicPr>
            <p:cNvPr id="6" name="図 5"/>
            <p:cNvPicPr>
              <a:picLocks noChangeAspect="1"/>
            </p:cNvPicPr>
            <p:nvPr/>
          </p:nvPicPr>
          <p:blipFill rotWithShape="1">
            <a:blip r:embed="rId2"/>
            <a:srcRect t="1" r="2735" b="47125"/>
            <a:stretch/>
          </p:blipFill>
          <p:spPr>
            <a:xfrm>
              <a:off x="7236370" y="980660"/>
              <a:ext cx="1584220" cy="4104570"/>
            </a:xfrm>
            <a:prstGeom prst="rect">
              <a:avLst/>
            </a:prstGeom>
          </p:spPr>
        </p:pic>
        <p:sp>
          <p:nvSpPr>
            <p:cNvPr id="8" name="正方形/長方形 7"/>
            <p:cNvSpPr/>
            <p:nvPr/>
          </p:nvSpPr>
          <p:spPr bwMode="auto">
            <a:xfrm>
              <a:off x="7236370" y="1772770"/>
              <a:ext cx="1584220" cy="3312460"/>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sp>
        <p:nvSpPr>
          <p:cNvPr id="50" name="コンテンツ プレースホルダー 2"/>
          <p:cNvSpPr>
            <a:spLocks noGrp="1"/>
          </p:cNvSpPr>
          <p:nvPr>
            <p:ph sz="quarter" idx="10"/>
          </p:nvPr>
        </p:nvSpPr>
        <p:spPr>
          <a:xfrm>
            <a:off x="179512" y="836712"/>
            <a:ext cx="8964487" cy="5616476"/>
          </a:xfrm>
        </p:spPr>
        <p:txBody>
          <a:bodyPr/>
          <a:lstStyle/>
          <a:p>
            <a:r>
              <a:rPr lang="ja-JP" altLang="en-US" sz="1800" b="1" dirty="0"/>
              <a:t>メニュー機能説明</a:t>
            </a:r>
            <a:endParaRPr lang="en-US" altLang="ja-JP" sz="1800" b="1" dirty="0"/>
          </a:p>
          <a:p>
            <a:pPr lvl="1"/>
            <a:r>
              <a:rPr lang="ja-JP" altLang="en-US" sz="1400" b="1" dirty="0"/>
              <a:t>インターフェース情報</a:t>
            </a:r>
            <a:endParaRPr lang="en-US" altLang="ja-JP" sz="1400" b="1" dirty="0"/>
          </a:p>
          <a:p>
            <a:pPr marL="180000" lvl="1" indent="0">
              <a:buNone/>
            </a:pPr>
            <a:r>
              <a:rPr lang="ja-JP" altLang="en-US" b="1" dirty="0"/>
              <a:t>　</a:t>
            </a:r>
            <a:r>
              <a:rPr lang="en-US" altLang="ja-JP" sz="1400" dirty="0"/>
              <a:t>ITA</a:t>
            </a:r>
            <a:r>
              <a:rPr lang="ja-JP" altLang="en-US" sz="1400" dirty="0"/>
              <a:t>と連携する</a:t>
            </a:r>
            <a:r>
              <a:rPr lang="en-US" altLang="ja-JP" sz="1400" dirty="0"/>
              <a:t>Terraform</a:t>
            </a:r>
            <a:r>
              <a:rPr lang="ja-JP" altLang="en-US" sz="1400" dirty="0"/>
              <a:t>の情報を管理します。</a:t>
            </a:r>
            <a:endParaRPr lang="en-US" altLang="ja-JP" sz="1400" b="1" dirty="0"/>
          </a:p>
          <a:p>
            <a:pPr lvl="1"/>
            <a:r>
              <a:rPr lang="en-US" altLang="ja-JP" sz="1400" b="1" dirty="0"/>
              <a:t>Organizations</a:t>
            </a:r>
            <a:r>
              <a:rPr lang="ja-JP" altLang="en-US" sz="1400" b="1" dirty="0"/>
              <a:t>管理</a:t>
            </a:r>
            <a:endParaRPr lang="en-US" altLang="ja-JP" sz="1400" b="1" dirty="0"/>
          </a:p>
          <a:p>
            <a:pPr marL="180000" lvl="1" indent="0">
              <a:buNone/>
            </a:pPr>
            <a:r>
              <a:rPr lang="ja-JP" altLang="en-US" sz="1400" b="1" dirty="0"/>
              <a:t>　</a:t>
            </a:r>
            <a:r>
              <a:rPr lang="en-US" altLang="ja-JP" sz="1400" dirty="0"/>
              <a:t>Terraform</a:t>
            </a:r>
            <a:r>
              <a:rPr lang="ja-JP" altLang="en-US" sz="1400" dirty="0"/>
              <a:t>で利用する</a:t>
            </a:r>
            <a:r>
              <a:rPr lang="en-US" altLang="ja-JP" sz="1400" dirty="0"/>
              <a:t>Organization</a:t>
            </a:r>
            <a:r>
              <a:rPr lang="ja-JP" altLang="en-US" sz="1400" dirty="0"/>
              <a:t>の情報を管理します。</a:t>
            </a:r>
            <a:endParaRPr lang="en-US" altLang="ja-JP" sz="1400" b="1" dirty="0"/>
          </a:p>
          <a:p>
            <a:pPr lvl="1"/>
            <a:r>
              <a:rPr lang="en-US" altLang="ja-JP" sz="1400" b="1" dirty="0"/>
              <a:t>Workspaces</a:t>
            </a:r>
            <a:r>
              <a:rPr lang="ja-JP" altLang="en-US" sz="1400" b="1" dirty="0"/>
              <a:t>管理</a:t>
            </a:r>
            <a:endParaRPr lang="en-US" altLang="ja-JP" sz="1400" b="1" dirty="0"/>
          </a:p>
          <a:p>
            <a:pPr marL="180000" lvl="1" indent="0">
              <a:buNone/>
            </a:pPr>
            <a:r>
              <a:rPr lang="ja-JP" altLang="en-US" sz="1400" b="1" dirty="0"/>
              <a:t>　</a:t>
            </a:r>
            <a:r>
              <a:rPr lang="en-US" altLang="ja-JP" sz="1400" dirty="0"/>
              <a:t>Terraform</a:t>
            </a:r>
            <a:r>
              <a:rPr lang="ja-JP" altLang="en-US" sz="1400" dirty="0"/>
              <a:t>で利用する</a:t>
            </a:r>
            <a:r>
              <a:rPr lang="en-US" altLang="ja-JP" sz="1400" dirty="0"/>
              <a:t>Workspaces</a:t>
            </a:r>
            <a:r>
              <a:rPr lang="ja-JP" altLang="en-US" sz="1400" dirty="0"/>
              <a:t>の情報を管理します。</a:t>
            </a:r>
            <a:endParaRPr lang="en-US" altLang="ja-JP" sz="1400" b="1" dirty="0"/>
          </a:p>
          <a:p>
            <a:pPr lvl="1"/>
            <a:r>
              <a:rPr lang="en-US" altLang="ja-JP" sz="1400" b="1" dirty="0"/>
              <a:t>Movement</a:t>
            </a:r>
            <a:r>
              <a:rPr lang="ja-JP" altLang="en-US" sz="1400" b="1" dirty="0"/>
              <a:t>一覧</a:t>
            </a:r>
            <a:endParaRPr lang="en-US" altLang="ja-JP" sz="1400" b="1" dirty="0"/>
          </a:p>
          <a:p>
            <a:pPr marL="180000" lvl="1" indent="0">
              <a:buNone/>
            </a:pPr>
            <a:r>
              <a:rPr lang="ja-JP" altLang="en-US" sz="1400" b="1" dirty="0"/>
              <a:t>　</a:t>
            </a:r>
            <a:r>
              <a:rPr lang="en-US" altLang="ja-JP" sz="1400" dirty="0"/>
              <a:t>Symphony/Conductor</a:t>
            </a:r>
            <a:r>
              <a:rPr lang="ja-JP" altLang="en-US" sz="1400" dirty="0" err="1"/>
              <a:t>に登</a:t>
            </a:r>
            <a:r>
              <a:rPr lang="ja-JP" altLang="en-US" sz="1400" dirty="0"/>
              <a:t>録する</a:t>
            </a:r>
            <a:r>
              <a:rPr lang="en-US" altLang="ja-JP" sz="1400" dirty="0"/>
              <a:t>Movement</a:t>
            </a:r>
            <a:r>
              <a:rPr lang="ja-JP" altLang="en-US" sz="1400" dirty="0"/>
              <a:t>の一覧を管理します。</a:t>
            </a:r>
            <a:endParaRPr lang="en-US" altLang="ja-JP" sz="1400" b="1" dirty="0"/>
          </a:p>
          <a:p>
            <a:pPr lvl="1"/>
            <a:r>
              <a:rPr lang="en-US" altLang="ja-JP" sz="1400" b="1" dirty="0"/>
              <a:t>Module</a:t>
            </a:r>
            <a:r>
              <a:rPr lang="ja-JP" altLang="en-US" sz="1400" b="1" dirty="0"/>
              <a:t>素材集</a:t>
            </a:r>
            <a:endParaRPr lang="en-US" altLang="ja-JP" sz="1400" b="1" dirty="0"/>
          </a:p>
          <a:p>
            <a:pPr marL="180000" lvl="1" indent="0">
              <a:buNone/>
            </a:pPr>
            <a:r>
              <a:rPr lang="ja-JP" altLang="en-US" sz="1400" dirty="0"/>
              <a:t>　</a:t>
            </a:r>
            <a:r>
              <a:rPr lang="en-US" altLang="ja-JP" sz="1400" dirty="0"/>
              <a:t>Module</a:t>
            </a:r>
            <a:r>
              <a:rPr lang="ja-JP" altLang="en-US" sz="1400" dirty="0"/>
              <a:t>ファイルを管理します。</a:t>
            </a:r>
            <a:endParaRPr lang="en-US" altLang="ja-JP" sz="1400" dirty="0"/>
          </a:p>
          <a:p>
            <a:pPr lvl="1"/>
            <a:r>
              <a:rPr lang="en-US" altLang="ja-JP" sz="1400" b="1" dirty="0"/>
              <a:t>Policies</a:t>
            </a:r>
            <a:r>
              <a:rPr lang="ja-JP" altLang="en-US" sz="1400" b="1" dirty="0"/>
              <a:t>管理</a:t>
            </a:r>
            <a:endParaRPr lang="en-US" altLang="ja-JP" sz="1400" b="1" dirty="0"/>
          </a:p>
          <a:p>
            <a:pPr marL="180000" lvl="1" indent="0">
              <a:buNone/>
            </a:pPr>
            <a:r>
              <a:rPr lang="ja-JP" altLang="en-US" sz="1400" b="1" dirty="0"/>
              <a:t>　</a:t>
            </a:r>
            <a:r>
              <a:rPr lang="en-US" altLang="ja-JP" sz="1400" dirty="0"/>
              <a:t>Policy</a:t>
            </a:r>
            <a:r>
              <a:rPr lang="ja-JP" altLang="en-US" sz="1400" dirty="0"/>
              <a:t>ファイルを管理します。</a:t>
            </a:r>
            <a:endParaRPr lang="en-US" altLang="ja-JP" sz="1400" b="1" dirty="0"/>
          </a:p>
          <a:p>
            <a:pPr lvl="1"/>
            <a:r>
              <a:rPr lang="en-US" altLang="ja-JP" sz="1400" b="1" dirty="0"/>
              <a:t>Policy Sets</a:t>
            </a:r>
            <a:r>
              <a:rPr lang="ja-JP" altLang="en-US" sz="1400" b="1" dirty="0"/>
              <a:t>管理</a:t>
            </a:r>
            <a:endParaRPr lang="en-US" altLang="ja-JP" sz="1400" b="1" dirty="0"/>
          </a:p>
          <a:p>
            <a:pPr marL="180000" lvl="1" indent="0">
              <a:buNone/>
            </a:pPr>
            <a:r>
              <a:rPr lang="ja-JP" altLang="en-US" sz="1400" b="1" dirty="0"/>
              <a:t>　</a:t>
            </a:r>
            <a:r>
              <a:rPr lang="en-US" altLang="ja-JP" sz="1400" dirty="0"/>
              <a:t>Policy</a:t>
            </a:r>
            <a:r>
              <a:rPr lang="ja-JP" altLang="en-US" sz="1400" dirty="0"/>
              <a:t> </a:t>
            </a:r>
            <a:r>
              <a:rPr lang="en-US" altLang="ja-JP" sz="1400" dirty="0"/>
              <a:t>Set</a:t>
            </a:r>
            <a:r>
              <a:rPr lang="ja-JP" altLang="en-US" sz="1400" dirty="0"/>
              <a:t>を管理します。</a:t>
            </a:r>
            <a:endParaRPr lang="en-US" altLang="ja-JP" sz="1400" dirty="0"/>
          </a:p>
          <a:p>
            <a:pPr marL="180000" lvl="1" indent="0">
              <a:buNone/>
            </a:pPr>
            <a:r>
              <a:rPr lang="ja-JP" altLang="en-US" sz="1400" b="1" dirty="0"/>
              <a:t>　</a:t>
            </a:r>
            <a:r>
              <a:rPr lang="en-US" altLang="ja-JP" sz="1400" dirty="0"/>
              <a:t>Policy</a:t>
            </a:r>
            <a:r>
              <a:rPr lang="ja-JP" altLang="en-US" sz="1400" dirty="0"/>
              <a:t> </a:t>
            </a:r>
            <a:r>
              <a:rPr lang="en-US" altLang="ja-JP" sz="1400" dirty="0"/>
              <a:t>Set</a:t>
            </a:r>
            <a:r>
              <a:rPr lang="ja-JP" altLang="en-US" sz="1400" dirty="0"/>
              <a:t>は</a:t>
            </a:r>
            <a:r>
              <a:rPr lang="en-US" altLang="ja-JP" sz="1400" dirty="0"/>
              <a:t>Policy</a:t>
            </a:r>
            <a:r>
              <a:rPr lang="ja-JP" altLang="en-US" sz="1400" dirty="0"/>
              <a:t>および</a:t>
            </a:r>
            <a:r>
              <a:rPr lang="en-US" altLang="ja-JP" sz="1400" dirty="0"/>
              <a:t>Workspace</a:t>
            </a:r>
            <a:r>
              <a:rPr lang="ja-JP" altLang="en-US" sz="1400" dirty="0"/>
              <a:t>と紐付けることで、作業実行時に</a:t>
            </a:r>
            <a:endParaRPr lang="en-US" altLang="ja-JP" sz="1400" dirty="0"/>
          </a:p>
          <a:p>
            <a:pPr marL="180000" lvl="1" indent="0">
              <a:buNone/>
            </a:pPr>
            <a:r>
              <a:rPr lang="ja-JP" altLang="en-US" sz="1400" b="1" dirty="0"/>
              <a:t>　</a:t>
            </a:r>
            <a:r>
              <a:rPr lang="ja-JP" altLang="en-US" sz="1400" dirty="0"/>
              <a:t>対象の</a:t>
            </a:r>
            <a:r>
              <a:rPr lang="en-US" altLang="ja-JP" sz="1400" dirty="0"/>
              <a:t>Workspace</a:t>
            </a:r>
            <a:r>
              <a:rPr lang="ja-JP" altLang="en-US" sz="1400" dirty="0"/>
              <a:t>に対して</a:t>
            </a:r>
            <a:r>
              <a:rPr lang="en-US" altLang="ja-JP" sz="1400" dirty="0"/>
              <a:t>Policy</a:t>
            </a:r>
            <a:r>
              <a:rPr lang="ja-JP" altLang="en-US" sz="1400" dirty="0"/>
              <a:t>を有効にします。</a:t>
            </a:r>
            <a:endParaRPr lang="en-US" altLang="ja-JP" sz="1400" b="1" dirty="0"/>
          </a:p>
          <a:p>
            <a:pPr lvl="1"/>
            <a:r>
              <a:rPr lang="en-US" altLang="ja-JP" sz="1400" b="1" dirty="0" err="1"/>
              <a:t>PolicySet</a:t>
            </a:r>
            <a:r>
              <a:rPr lang="en-US" altLang="ja-JP" sz="1400" b="1" dirty="0"/>
              <a:t>-Policy</a:t>
            </a:r>
            <a:r>
              <a:rPr lang="ja-JP" altLang="en-US" sz="1400" b="1" dirty="0"/>
              <a:t>紐付管理</a:t>
            </a:r>
            <a:endParaRPr lang="en-US" altLang="ja-JP" sz="1400" b="1" dirty="0"/>
          </a:p>
          <a:p>
            <a:pPr marL="180000" lvl="1" indent="0">
              <a:buNone/>
            </a:pPr>
            <a:r>
              <a:rPr lang="ja-JP" altLang="en-US" sz="1400" b="1" dirty="0"/>
              <a:t>　</a:t>
            </a:r>
            <a:r>
              <a:rPr lang="en-US" altLang="ja-JP" sz="1400" dirty="0" err="1"/>
              <a:t>PolicySet</a:t>
            </a:r>
            <a:r>
              <a:rPr lang="ja-JP" altLang="en-US" sz="1400" dirty="0"/>
              <a:t>と</a:t>
            </a:r>
            <a:r>
              <a:rPr lang="en-US" altLang="ja-JP" sz="1400" dirty="0"/>
              <a:t>Policy</a:t>
            </a:r>
            <a:r>
              <a:rPr lang="ja-JP" altLang="en-US" sz="1400" dirty="0"/>
              <a:t>の紐付けを管理します。</a:t>
            </a:r>
            <a:endParaRPr lang="en-US" altLang="ja-JP" sz="1400" b="1" dirty="0"/>
          </a:p>
          <a:p>
            <a:pPr lvl="1"/>
            <a:endParaRPr lang="en-US" altLang="ja-JP" sz="1400" dirty="0"/>
          </a:p>
          <a:p>
            <a:pPr lvl="1"/>
            <a:endParaRPr lang="en-US" altLang="ja-JP" dirty="0"/>
          </a:p>
          <a:p>
            <a:pPr marL="180000" lvl="1" indent="0">
              <a:buNone/>
            </a:pPr>
            <a:endParaRPr lang="en-US" altLang="ja-JP" dirty="0"/>
          </a:p>
        </p:txBody>
      </p:sp>
    </p:spTree>
    <p:extLst>
      <p:ext uri="{BB962C8B-B14F-4D97-AF65-F5344CB8AC3E}">
        <p14:creationId xmlns:p14="http://schemas.microsoft.com/office/powerpoint/2010/main" val="4137494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4.1</a:t>
            </a:r>
            <a:r>
              <a:rPr lang="ja-JP" altLang="en-US" dirty="0"/>
              <a:t>　</a:t>
            </a:r>
            <a:r>
              <a:rPr lang="en-US" altLang="ja-JP" dirty="0"/>
              <a:t>Terraform Driver</a:t>
            </a:r>
            <a:r>
              <a:rPr lang="ja-JP" altLang="en-US" dirty="0"/>
              <a:t>メニュー概要</a:t>
            </a:r>
            <a:r>
              <a:rPr lang="en-US" altLang="ja-JP" dirty="0"/>
              <a:t>(2/2)</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a:p>
          <a:p>
            <a:pPr lvl="1"/>
            <a:endParaRPr lang="ja-JP" altLang="en-US" kern="0" dirty="0"/>
          </a:p>
          <a:p>
            <a:pPr marL="180000" lvl="1" indent="0">
              <a:buFont typeface="Wingdings" pitchFamily="2" charset="2"/>
              <a:buNone/>
            </a:pPr>
            <a:endParaRPr lang="ja-JP" altLang="en-US" kern="0" dirty="0"/>
          </a:p>
        </p:txBody>
      </p:sp>
      <p:sp>
        <p:nvSpPr>
          <p:cNvPr id="50" name="コンテンツ プレースホルダー 2"/>
          <p:cNvSpPr>
            <a:spLocks noGrp="1"/>
          </p:cNvSpPr>
          <p:nvPr>
            <p:ph sz="quarter" idx="10"/>
          </p:nvPr>
        </p:nvSpPr>
        <p:spPr>
          <a:xfrm>
            <a:off x="179512" y="836712"/>
            <a:ext cx="6685999" cy="5616476"/>
          </a:xfrm>
        </p:spPr>
        <p:txBody>
          <a:bodyPr>
            <a:normAutofit fontScale="92500" lnSpcReduction="10000"/>
          </a:bodyPr>
          <a:lstStyle/>
          <a:p>
            <a:r>
              <a:rPr lang="ja-JP" altLang="en-US" sz="1800" b="1" dirty="0"/>
              <a:t>メニュー機能説明</a:t>
            </a:r>
            <a:endParaRPr lang="en-US" altLang="ja-JP" sz="1800" b="1" dirty="0"/>
          </a:p>
          <a:p>
            <a:pPr lvl="1"/>
            <a:r>
              <a:rPr lang="en-US" altLang="ja-JP" sz="1400" b="1" dirty="0" err="1"/>
              <a:t>PolicySet</a:t>
            </a:r>
            <a:r>
              <a:rPr lang="en-US" altLang="ja-JP" sz="1400" b="1" dirty="0"/>
              <a:t>-Workspace</a:t>
            </a:r>
            <a:r>
              <a:rPr lang="ja-JP" altLang="en-US" sz="1400" b="1" dirty="0"/>
              <a:t>紐付管理</a:t>
            </a:r>
            <a:endParaRPr lang="en-US" altLang="ja-JP" sz="1400" b="1" dirty="0"/>
          </a:p>
          <a:p>
            <a:pPr marL="288000" lvl="2" indent="0">
              <a:buNone/>
            </a:pPr>
            <a:r>
              <a:rPr lang="en-US" altLang="ja-JP" dirty="0" err="1"/>
              <a:t>PolicySet</a:t>
            </a:r>
            <a:r>
              <a:rPr lang="ja-JP" altLang="en-US" dirty="0"/>
              <a:t>と</a:t>
            </a:r>
            <a:r>
              <a:rPr lang="en-US" altLang="ja-JP" dirty="0"/>
              <a:t>Workspace</a:t>
            </a:r>
            <a:r>
              <a:rPr lang="ja-JP" altLang="en-US" dirty="0"/>
              <a:t>の紐付けを管理します。</a:t>
            </a:r>
            <a:endParaRPr lang="en-US" altLang="ja-JP" b="1" dirty="0"/>
          </a:p>
          <a:p>
            <a:pPr lvl="1"/>
            <a:r>
              <a:rPr lang="en-US" altLang="ja-JP" sz="1400" b="1" dirty="0"/>
              <a:t>Movement-Module</a:t>
            </a:r>
            <a:r>
              <a:rPr lang="ja-JP" altLang="en-US" sz="1400" b="1" dirty="0"/>
              <a:t>紐付</a:t>
            </a:r>
            <a:endParaRPr lang="en-US" altLang="ja-JP" sz="1400" b="1" dirty="0"/>
          </a:p>
          <a:p>
            <a:pPr marL="288000" lvl="2" indent="0">
              <a:buNone/>
            </a:pPr>
            <a:r>
              <a:rPr lang="en-US" altLang="ja-JP" dirty="0"/>
              <a:t>Movement</a:t>
            </a:r>
            <a:r>
              <a:rPr lang="ja-JP" altLang="en-US" dirty="0"/>
              <a:t>と</a:t>
            </a:r>
            <a:r>
              <a:rPr lang="en-US" altLang="ja-JP" dirty="0"/>
              <a:t>Module</a:t>
            </a:r>
            <a:r>
              <a:rPr lang="ja-JP" altLang="en-US" dirty="0"/>
              <a:t>素材の関連付けを管理します。</a:t>
            </a:r>
            <a:endParaRPr lang="en-US" altLang="ja-JP" dirty="0"/>
          </a:p>
          <a:p>
            <a:pPr lvl="1"/>
            <a:r>
              <a:rPr lang="ja-JP" altLang="en-US" sz="1400" b="1" dirty="0"/>
              <a:t>変数ネスト管理</a:t>
            </a:r>
            <a:endParaRPr lang="en-US" altLang="ja-JP" sz="1400" b="1" dirty="0"/>
          </a:p>
          <a:p>
            <a:pPr marL="288000" lvl="2" indent="0">
              <a:buNone/>
            </a:pPr>
            <a:r>
              <a:rPr lang="en-US" altLang="ja-JP" b="0" i="0" dirty="0">
                <a:solidFill>
                  <a:srgbClr val="1A1A1A"/>
                </a:solidFill>
                <a:effectLst/>
                <a:latin typeface="Hiragino Kaku Gothic ProN"/>
              </a:rPr>
              <a:t>Terraform</a:t>
            </a:r>
            <a:r>
              <a:rPr lang="ja-JP" altLang="en-US" b="0" i="0" dirty="0">
                <a:solidFill>
                  <a:srgbClr val="1A1A1A"/>
                </a:solidFill>
                <a:effectLst/>
                <a:latin typeface="Hiragino Kaku Gothic ProN"/>
              </a:rPr>
              <a:t>の変数ネストでは、</a:t>
            </a:r>
            <a:r>
              <a:rPr lang="en-US" altLang="ja-JP" b="0" i="0" dirty="0">
                <a:solidFill>
                  <a:srgbClr val="1A1A1A"/>
                </a:solidFill>
                <a:effectLst/>
                <a:latin typeface="Hiragino Kaku Gothic ProN"/>
              </a:rPr>
              <a:t>Module</a:t>
            </a:r>
            <a:r>
              <a:rPr lang="ja-JP" altLang="en-US" b="0" i="0" dirty="0">
                <a:solidFill>
                  <a:srgbClr val="1A1A1A"/>
                </a:solidFill>
                <a:effectLst/>
                <a:latin typeface="Hiragino Kaku Gothic ProN"/>
              </a:rPr>
              <a:t>素材集で登録した</a:t>
            </a:r>
            <a:r>
              <a:rPr lang="en-US" altLang="ja-JP" b="0" i="0" dirty="0" err="1">
                <a:solidFill>
                  <a:srgbClr val="1A1A1A"/>
                </a:solidFill>
                <a:effectLst/>
                <a:latin typeface="Hiragino Kaku Gothic ProN"/>
              </a:rPr>
              <a:t>tf</a:t>
            </a:r>
            <a:r>
              <a:rPr lang="ja-JP" altLang="en-US" b="0" i="0" dirty="0">
                <a:solidFill>
                  <a:srgbClr val="1A1A1A"/>
                </a:solidFill>
                <a:effectLst/>
                <a:latin typeface="Hiragino Kaku Gothic ProN"/>
              </a:rPr>
              <a:t>ファイルで定義されている変数のタイプが</a:t>
            </a:r>
            <a:r>
              <a:rPr lang="en-US" altLang="ja-JP" b="0" i="0" dirty="0" err="1">
                <a:solidFill>
                  <a:srgbClr val="1A1A1A"/>
                </a:solidFill>
                <a:effectLst/>
                <a:latin typeface="Hiragino Kaku Gothic ProN"/>
              </a:rPr>
              <a:t>list,set</a:t>
            </a:r>
            <a:r>
              <a:rPr lang="ja-JP" altLang="en-US" b="0" i="0" dirty="0">
                <a:solidFill>
                  <a:srgbClr val="1A1A1A"/>
                </a:solidFill>
                <a:effectLst/>
                <a:latin typeface="Hiragino Kaku Gothic ProN"/>
              </a:rPr>
              <a:t>かつ、その変数の中で</a:t>
            </a:r>
            <a:r>
              <a:rPr lang="en-US" altLang="ja-JP" b="0" i="0" dirty="0" err="1">
                <a:solidFill>
                  <a:srgbClr val="1A1A1A"/>
                </a:solidFill>
                <a:effectLst/>
                <a:latin typeface="Hiragino Kaku Gothic ProN"/>
              </a:rPr>
              <a:t>list,set,tuple,object</a:t>
            </a:r>
            <a:r>
              <a:rPr lang="ja-JP" altLang="en-US" b="0" i="0" dirty="0">
                <a:solidFill>
                  <a:srgbClr val="1A1A1A"/>
                </a:solidFill>
                <a:effectLst/>
                <a:latin typeface="Hiragino Kaku Gothic ProN"/>
              </a:rPr>
              <a:t>が定義されている場合、メンバー変数の最大繰返数をメンテナンス</a:t>
            </a:r>
            <a:r>
              <a:rPr lang="en-US" altLang="ja-JP" b="0" i="0" dirty="0">
                <a:solidFill>
                  <a:srgbClr val="1A1A1A"/>
                </a:solidFill>
                <a:effectLst/>
                <a:latin typeface="Hiragino Kaku Gothic ProN"/>
              </a:rPr>
              <a:t>(</a:t>
            </a:r>
            <a:r>
              <a:rPr lang="ja-JP" altLang="en-US" b="0" i="0" dirty="0">
                <a:solidFill>
                  <a:srgbClr val="1A1A1A"/>
                </a:solidFill>
                <a:effectLst/>
                <a:latin typeface="Hiragino Kaku Gothic ProN"/>
              </a:rPr>
              <a:t>閲覧</a:t>
            </a:r>
            <a:r>
              <a:rPr lang="en-US" altLang="ja-JP" b="0" i="0" dirty="0">
                <a:solidFill>
                  <a:srgbClr val="1A1A1A"/>
                </a:solidFill>
                <a:effectLst/>
                <a:latin typeface="Hiragino Kaku Gothic ProN"/>
              </a:rPr>
              <a:t>/</a:t>
            </a:r>
            <a:r>
              <a:rPr lang="ja-JP" altLang="en-US" b="0" i="0" dirty="0">
                <a:solidFill>
                  <a:srgbClr val="1A1A1A"/>
                </a:solidFill>
                <a:effectLst/>
                <a:latin typeface="Hiragino Kaku Gothic ProN"/>
              </a:rPr>
              <a:t>更新</a:t>
            </a:r>
            <a:r>
              <a:rPr lang="en-US" altLang="ja-JP" b="0" i="0" dirty="0">
                <a:solidFill>
                  <a:srgbClr val="1A1A1A"/>
                </a:solidFill>
                <a:effectLst/>
                <a:latin typeface="Hiragino Kaku Gothic ProN"/>
              </a:rPr>
              <a:t>)</a:t>
            </a:r>
            <a:r>
              <a:rPr lang="ja-JP" altLang="en-US" b="0" i="0" dirty="0">
                <a:solidFill>
                  <a:srgbClr val="1A1A1A"/>
                </a:solidFill>
                <a:effectLst/>
                <a:latin typeface="Hiragino Kaku Gothic ProN"/>
              </a:rPr>
              <a:t>できます。</a:t>
            </a:r>
            <a:endParaRPr lang="en-US" altLang="ja-JP" dirty="0"/>
          </a:p>
          <a:p>
            <a:pPr lvl="1"/>
            <a:r>
              <a:rPr lang="ja-JP" altLang="en-US" sz="1400" b="1" dirty="0"/>
              <a:t>代入値自動登録</a:t>
            </a:r>
            <a:endParaRPr lang="en-US" altLang="ja-JP" sz="1400" b="1" dirty="0"/>
          </a:p>
          <a:p>
            <a:pPr marL="288000" lvl="2" indent="0">
              <a:buNone/>
            </a:pPr>
            <a:r>
              <a:rPr lang="ja-JP" altLang="en-US" dirty="0"/>
              <a:t>パラメータシートのメニューに登録されているオペレーション毎の項目や値を紐付ける</a:t>
            </a:r>
            <a:r>
              <a:rPr lang="en-US" altLang="ja-JP" dirty="0"/>
              <a:t>Movement</a:t>
            </a:r>
            <a:r>
              <a:rPr lang="ja-JP" altLang="en-US" dirty="0"/>
              <a:t>と変数を管理します。</a:t>
            </a:r>
            <a:endParaRPr lang="en-US" altLang="ja-JP" b="1" dirty="0"/>
          </a:p>
          <a:p>
            <a:pPr lvl="1"/>
            <a:r>
              <a:rPr lang="ja-JP" altLang="en-US" sz="1400" b="1" dirty="0"/>
              <a:t>代入値管理</a:t>
            </a:r>
            <a:endParaRPr lang="en-US" altLang="ja-JP" sz="1400" b="1" dirty="0"/>
          </a:p>
          <a:p>
            <a:pPr marL="288000" lvl="2" indent="0">
              <a:buNone/>
            </a:pPr>
            <a:r>
              <a:rPr lang="ja-JP" altLang="en-US" dirty="0"/>
              <a:t>変数の代入値を管理します。</a:t>
            </a:r>
            <a:endParaRPr lang="en-US" altLang="ja-JP" dirty="0"/>
          </a:p>
          <a:p>
            <a:pPr lvl="1"/>
            <a:r>
              <a:rPr lang="ja-JP" altLang="en-US" sz="1400" b="1" dirty="0"/>
              <a:t>作業実行</a:t>
            </a:r>
            <a:endParaRPr lang="en-US" altLang="ja-JP" sz="1400" b="1" dirty="0"/>
          </a:p>
          <a:p>
            <a:pPr marL="288000" lvl="2" indent="0">
              <a:buNone/>
            </a:pPr>
            <a:r>
              <a:rPr lang="ja-JP" altLang="en-US" dirty="0"/>
              <a:t>作業実行する</a:t>
            </a:r>
            <a:r>
              <a:rPr lang="en-US" altLang="ja-JP" dirty="0"/>
              <a:t>Movement</a:t>
            </a:r>
            <a:r>
              <a:rPr lang="ja-JP" altLang="en-US" dirty="0"/>
              <a:t>とオペレーションを選択し実行を指示します。</a:t>
            </a:r>
            <a:endParaRPr lang="en-US" altLang="ja-JP" dirty="0"/>
          </a:p>
          <a:p>
            <a:pPr lvl="1"/>
            <a:r>
              <a:rPr lang="ja-JP" altLang="en-US" sz="1400" b="1" dirty="0"/>
              <a:t>作業状態確認</a:t>
            </a:r>
            <a:endParaRPr lang="en-US" altLang="ja-JP" sz="1400" b="1" dirty="0"/>
          </a:p>
          <a:p>
            <a:pPr marL="288000" lvl="2" indent="0">
              <a:buNone/>
            </a:pPr>
            <a:r>
              <a:rPr lang="ja-JP" altLang="en-US" dirty="0"/>
              <a:t>作業実行状態を確認します。</a:t>
            </a:r>
            <a:endParaRPr lang="en-US" altLang="ja-JP" b="1" dirty="0"/>
          </a:p>
          <a:p>
            <a:pPr lvl="1"/>
            <a:r>
              <a:rPr lang="ja-JP" altLang="en-US" sz="1400" b="1" dirty="0"/>
              <a:t>作業管理</a:t>
            </a:r>
            <a:endParaRPr lang="en-US" altLang="ja-JP" sz="1400" b="1" dirty="0"/>
          </a:p>
          <a:p>
            <a:pPr marL="288000" lvl="2" indent="0">
              <a:buNone/>
            </a:pPr>
            <a:r>
              <a:rPr lang="ja-JP" altLang="en-US" dirty="0"/>
              <a:t>作業実行履歴を管理します。</a:t>
            </a:r>
            <a:endParaRPr lang="en-US" altLang="ja-JP" b="1" dirty="0"/>
          </a:p>
          <a:p>
            <a:pPr lvl="1"/>
            <a:r>
              <a:rPr lang="ja-JP" altLang="en-US" sz="1400" b="1" dirty="0"/>
              <a:t>連携先</a:t>
            </a:r>
            <a:r>
              <a:rPr lang="en-US" altLang="ja-JP" sz="1400" b="1" dirty="0"/>
              <a:t>Terraform</a:t>
            </a:r>
            <a:r>
              <a:rPr lang="ja-JP" altLang="en-US" sz="1400" b="1" dirty="0"/>
              <a:t>管理</a:t>
            </a:r>
            <a:endParaRPr lang="en-US" altLang="ja-JP" sz="1400" b="1" dirty="0"/>
          </a:p>
          <a:p>
            <a:pPr marL="288000" lvl="2" indent="0">
              <a:buNone/>
            </a:pPr>
            <a:r>
              <a:rPr lang="en-US" altLang="ja-JP" dirty="0"/>
              <a:t>Terraform</a:t>
            </a:r>
            <a:r>
              <a:rPr lang="ja-JP" altLang="en-US" dirty="0" err="1"/>
              <a:t>に登</a:t>
            </a:r>
            <a:r>
              <a:rPr lang="ja-JP" altLang="en-US" dirty="0"/>
              <a:t>録されている</a:t>
            </a:r>
            <a:r>
              <a:rPr lang="en-US" altLang="ja-JP" dirty="0" err="1"/>
              <a:t>Organization,Workspace,Policy,PolicySet</a:t>
            </a:r>
            <a:r>
              <a:rPr lang="ja-JP" altLang="en-US" dirty="0"/>
              <a:t>の一覧表示および削除することができます。</a:t>
            </a:r>
            <a:endParaRPr lang="en-US" altLang="ja-JP" b="1" dirty="0"/>
          </a:p>
          <a:p>
            <a:pPr lvl="1"/>
            <a:endParaRPr lang="en-US" altLang="ja-JP" dirty="0"/>
          </a:p>
          <a:p>
            <a:pPr marL="180000" lvl="1" indent="0">
              <a:buNone/>
            </a:pPr>
            <a:endParaRPr lang="en-US" altLang="ja-JP" dirty="0"/>
          </a:p>
        </p:txBody>
      </p:sp>
      <p:pic>
        <p:nvPicPr>
          <p:cNvPr id="7" name="図 6">
            <a:extLst>
              <a:ext uri="{FF2B5EF4-FFF2-40B4-BE49-F238E27FC236}">
                <a16:creationId xmlns:a16="http://schemas.microsoft.com/office/drawing/2014/main" id="{73616F42-B0B4-44A5-90F1-086B30575316}"/>
              </a:ext>
            </a:extLst>
          </p:cNvPr>
          <p:cNvPicPr>
            <a:picLocks noChangeAspect="1"/>
          </p:cNvPicPr>
          <p:nvPr/>
        </p:nvPicPr>
        <p:blipFill>
          <a:blip r:embed="rId2"/>
          <a:stretch>
            <a:fillRect/>
          </a:stretch>
        </p:blipFill>
        <p:spPr>
          <a:xfrm>
            <a:off x="6876415" y="929617"/>
            <a:ext cx="1980000" cy="5344784"/>
          </a:xfrm>
          <a:prstGeom prst="rect">
            <a:avLst/>
          </a:prstGeom>
        </p:spPr>
      </p:pic>
      <p:sp>
        <p:nvSpPr>
          <p:cNvPr id="8" name="正方形/長方形 7"/>
          <p:cNvSpPr/>
          <p:nvPr/>
        </p:nvSpPr>
        <p:spPr bwMode="auto">
          <a:xfrm>
            <a:off x="6901240" y="1177571"/>
            <a:ext cx="1944271" cy="4843717"/>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767200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4.2</a:t>
            </a:r>
            <a:r>
              <a:rPr lang="ja-JP" altLang="en-US" dirty="0"/>
              <a:t>　</a:t>
            </a:r>
            <a:r>
              <a:rPr lang="en-US" altLang="ja-JP" dirty="0"/>
              <a:t>Terraform</a:t>
            </a:r>
            <a:r>
              <a:rPr lang="ja-JP" altLang="en-US" dirty="0"/>
              <a:t>の連携</a:t>
            </a:r>
            <a:r>
              <a:rPr lang="en-US" altLang="ja-JP" dirty="0"/>
              <a:t>(1/2)</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a:p>
          <a:p>
            <a:pPr lvl="1"/>
            <a:endParaRPr lang="ja-JP" altLang="en-US" kern="0" dirty="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3" y="836712"/>
            <a:ext cx="8784000" cy="5616476"/>
          </a:xfrm>
        </p:spPr>
        <p:txBody>
          <a:bodyPr/>
          <a:lstStyle/>
          <a:p>
            <a:r>
              <a:rPr lang="ja-JP" altLang="en-US" b="1" dirty="0"/>
              <a:t>インターフェース情報に登録する</a:t>
            </a:r>
            <a:r>
              <a:rPr lang="en-US" altLang="ja-JP" b="1" dirty="0"/>
              <a:t>User Token</a:t>
            </a:r>
            <a:r>
              <a:rPr lang="ja-JP" altLang="en-US" b="1" dirty="0"/>
              <a:t>の発行</a:t>
            </a:r>
            <a:endParaRPr lang="en-US" altLang="ja-JP" b="1" dirty="0"/>
          </a:p>
          <a:p>
            <a:pPr lvl="1"/>
            <a:r>
              <a:rPr lang="en-US" altLang="ja-JP" dirty="0"/>
              <a:t>Terraform</a:t>
            </a:r>
            <a:r>
              <a:rPr lang="ja-JP" altLang="en-US" dirty="0"/>
              <a:t> </a:t>
            </a:r>
            <a:r>
              <a:rPr lang="en-US" altLang="ja-JP" dirty="0"/>
              <a:t>Driver</a:t>
            </a:r>
            <a:r>
              <a:rPr lang="ja-JP" altLang="en-US" dirty="0"/>
              <a:t>を</a:t>
            </a:r>
            <a:r>
              <a:rPr lang="en-US" altLang="ja-JP" dirty="0"/>
              <a:t>Terraform</a:t>
            </a:r>
            <a:r>
              <a:rPr lang="ja-JP" altLang="en-US" dirty="0"/>
              <a:t>と連携するために、</a:t>
            </a:r>
            <a:r>
              <a:rPr lang="en-US" altLang="ja-JP" dirty="0"/>
              <a:t>Terraform</a:t>
            </a:r>
            <a:r>
              <a:rPr lang="ja-JP" altLang="en-US" dirty="0"/>
              <a:t>からユーザートークンを発行する必要があります。</a:t>
            </a:r>
            <a:endParaRPr lang="en-US" altLang="ja-JP" dirty="0"/>
          </a:p>
          <a:p>
            <a:pPr lvl="1"/>
            <a:r>
              <a:rPr lang="ja-JP" altLang="en-US" dirty="0"/>
              <a:t>ブラウザより</a:t>
            </a:r>
            <a:r>
              <a:rPr lang="en-US" altLang="ja-JP" dirty="0"/>
              <a:t>Terraform</a:t>
            </a:r>
            <a:r>
              <a:rPr lang="ja-JP" altLang="en-US" dirty="0"/>
              <a:t>にログインし、</a:t>
            </a:r>
            <a:r>
              <a:rPr lang="en-US" altLang="ja-JP" dirty="0"/>
              <a:t>[User</a:t>
            </a:r>
            <a:r>
              <a:rPr lang="ja-JP" altLang="en-US" dirty="0"/>
              <a:t> </a:t>
            </a:r>
            <a:r>
              <a:rPr lang="en-US" altLang="ja-JP" dirty="0"/>
              <a:t>Setting]</a:t>
            </a:r>
            <a:r>
              <a:rPr lang="ja-JP" altLang="en-US" dirty="0"/>
              <a:t>→</a:t>
            </a:r>
            <a:r>
              <a:rPr lang="en-US" altLang="ja-JP" dirty="0"/>
              <a:t>[Tokens]</a:t>
            </a:r>
            <a:r>
              <a:rPr lang="ja-JP" altLang="en-US" dirty="0"/>
              <a:t>→</a:t>
            </a:r>
            <a:r>
              <a:rPr lang="en-US" altLang="ja-JP" dirty="0"/>
              <a:t>[</a:t>
            </a:r>
            <a:r>
              <a:rPr lang="en-US" altLang="ja-JP" dirty="0" err="1"/>
              <a:t>Creat</a:t>
            </a:r>
            <a:r>
              <a:rPr lang="ja-JP" altLang="en-US" dirty="0"/>
              <a:t> </a:t>
            </a:r>
            <a:r>
              <a:rPr lang="en-US" altLang="ja-JP" dirty="0"/>
              <a:t>an</a:t>
            </a:r>
            <a:r>
              <a:rPr lang="ja-JP" altLang="en-US" dirty="0"/>
              <a:t> </a:t>
            </a:r>
            <a:r>
              <a:rPr lang="en-US" altLang="ja-JP" dirty="0"/>
              <a:t>API</a:t>
            </a:r>
            <a:r>
              <a:rPr lang="ja-JP" altLang="en-US" dirty="0"/>
              <a:t> </a:t>
            </a:r>
            <a:r>
              <a:rPr lang="en-US" altLang="ja-JP" dirty="0"/>
              <a:t>token]</a:t>
            </a:r>
            <a:r>
              <a:rPr lang="ja-JP" altLang="en-US" dirty="0"/>
              <a:t>　の順に押下することで発行することができます。</a:t>
            </a:r>
            <a:endParaRPr lang="en-US" altLang="ja-JP" dirty="0"/>
          </a:p>
          <a:p>
            <a:pPr lvl="1"/>
            <a:endParaRPr lang="en-US" altLang="ja-JP" sz="1400" dirty="0"/>
          </a:p>
          <a:p>
            <a:pPr lvl="2"/>
            <a:endParaRPr lang="en-US" altLang="ja-JP" dirty="0"/>
          </a:p>
          <a:p>
            <a:pPr marL="288000" lvl="2" indent="0">
              <a:buNone/>
            </a:pPr>
            <a:endParaRPr lang="en-US" altLang="ja-JP" dirty="0"/>
          </a:p>
        </p:txBody>
      </p:sp>
      <p:pic>
        <p:nvPicPr>
          <p:cNvPr id="3" name="図 2"/>
          <p:cNvPicPr>
            <a:picLocks noChangeAspect="1"/>
          </p:cNvPicPr>
          <p:nvPr/>
        </p:nvPicPr>
        <p:blipFill rotWithShape="1">
          <a:blip r:embed="rId2"/>
          <a:srcRect l="9108" r="6586" b="51839"/>
          <a:stretch/>
        </p:blipFill>
        <p:spPr>
          <a:xfrm>
            <a:off x="636242" y="2492870"/>
            <a:ext cx="6696930" cy="1897608"/>
          </a:xfrm>
          <a:prstGeom prst="rect">
            <a:avLst/>
          </a:prstGeom>
          <a:ln w="28575">
            <a:solidFill>
              <a:schemeClr val="tx1"/>
            </a:solidFill>
          </a:ln>
        </p:spPr>
      </p:pic>
      <p:sp>
        <p:nvSpPr>
          <p:cNvPr id="4" name="正方形/長方形 3"/>
          <p:cNvSpPr/>
          <p:nvPr/>
        </p:nvSpPr>
        <p:spPr bwMode="auto">
          <a:xfrm>
            <a:off x="6541062" y="2852919"/>
            <a:ext cx="288040" cy="144020"/>
          </a:xfrm>
          <a:prstGeom prst="rect">
            <a:avLst/>
          </a:prstGeom>
          <a:solidFill>
            <a:schemeClr val="bg1"/>
          </a:solidFill>
          <a:ln w="12700">
            <a:solidFill>
              <a:schemeClr val="bg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 name="正方形/長方形 6"/>
          <p:cNvSpPr/>
          <p:nvPr/>
        </p:nvSpPr>
        <p:spPr bwMode="auto">
          <a:xfrm>
            <a:off x="6109002" y="2996939"/>
            <a:ext cx="936130" cy="288040"/>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 name="正方形/長方形 8"/>
          <p:cNvSpPr/>
          <p:nvPr/>
        </p:nvSpPr>
        <p:spPr bwMode="auto">
          <a:xfrm>
            <a:off x="739592" y="3933069"/>
            <a:ext cx="1552879" cy="288040"/>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 name="正方形/長方形 9"/>
          <p:cNvSpPr/>
          <p:nvPr/>
        </p:nvSpPr>
        <p:spPr bwMode="auto">
          <a:xfrm>
            <a:off x="2313081" y="3500929"/>
            <a:ext cx="936130" cy="288040"/>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 name="テキスト ボックス 7"/>
          <p:cNvSpPr txBox="1"/>
          <p:nvPr/>
        </p:nvSpPr>
        <p:spPr>
          <a:xfrm>
            <a:off x="7006340" y="2996939"/>
            <a:ext cx="340142" cy="369332"/>
          </a:xfrm>
          <a:prstGeom prst="rect">
            <a:avLst/>
          </a:prstGeom>
          <a:noFill/>
        </p:spPr>
        <p:txBody>
          <a:bodyPr wrap="square" rtlCol="0">
            <a:spAutoFit/>
          </a:bodyPr>
          <a:lstStyle/>
          <a:p>
            <a:r>
              <a:rPr kumimoji="1" lang="ja-JP" altLang="en-US" b="1" dirty="0">
                <a:solidFill>
                  <a:srgbClr val="FF0000"/>
                </a:solidFill>
              </a:rPr>
              <a:t>①</a:t>
            </a:r>
          </a:p>
        </p:txBody>
      </p:sp>
      <p:sp>
        <p:nvSpPr>
          <p:cNvPr id="12" name="テキスト ボックス 11"/>
          <p:cNvSpPr txBox="1"/>
          <p:nvPr/>
        </p:nvSpPr>
        <p:spPr>
          <a:xfrm>
            <a:off x="2239303" y="3929993"/>
            <a:ext cx="360050" cy="369332"/>
          </a:xfrm>
          <a:prstGeom prst="rect">
            <a:avLst/>
          </a:prstGeom>
          <a:noFill/>
        </p:spPr>
        <p:txBody>
          <a:bodyPr wrap="square" rtlCol="0">
            <a:spAutoFit/>
          </a:bodyPr>
          <a:lstStyle/>
          <a:p>
            <a:r>
              <a:rPr lang="ja-JP" altLang="en-US" b="1" dirty="0">
                <a:solidFill>
                  <a:srgbClr val="FF0000"/>
                </a:solidFill>
              </a:rPr>
              <a:t>②</a:t>
            </a:r>
            <a:endParaRPr kumimoji="1" lang="ja-JP" altLang="en-US" b="1" dirty="0">
              <a:solidFill>
                <a:srgbClr val="FF0000"/>
              </a:solidFill>
            </a:endParaRPr>
          </a:p>
        </p:txBody>
      </p:sp>
      <p:sp>
        <p:nvSpPr>
          <p:cNvPr id="13" name="テキスト ボックス 12"/>
          <p:cNvSpPr txBox="1"/>
          <p:nvPr/>
        </p:nvSpPr>
        <p:spPr>
          <a:xfrm>
            <a:off x="3223568" y="3493944"/>
            <a:ext cx="360050" cy="369332"/>
          </a:xfrm>
          <a:prstGeom prst="rect">
            <a:avLst/>
          </a:prstGeom>
          <a:noFill/>
        </p:spPr>
        <p:txBody>
          <a:bodyPr wrap="square" rtlCol="0">
            <a:spAutoFit/>
          </a:bodyPr>
          <a:lstStyle/>
          <a:p>
            <a:r>
              <a:rPr lang="ja-JP" altLang="en-US" b="1" dirty="0">
                <a:solidFill>
                  <a:srgbClr val="FF0000"/>
                </a:solidFill>
              </a:rPr>
              <a:t>③</a:t>
            </a:r>
            <a:endParaRPr kumimoji="1" lang="ja-JP" altLang="en-US" b="1" dirty="0">
              <a:solidFill>
                <a:srgbClr val="FF0000"/>
              </a:solidFill>
            </a:endParaRPr>
          </a:p>
        </p:txBody>
      </p:sp>
      <p:pic>
        <p:nvPicPr>
          <p:cNvPr id="11" name="図 10"/>
          <p:cNvPicPr>
            <a:picLocks noChangeAspect="1"/>
          </p:cNvPicPr>
          <p:nvPr/>
        </p:nvPicPr>
        <p:blipFill>
          <a:blip r:embed="rId3"/>
          <a:stretch>
            <a:fillRect/>
          </a:stretch>
        </p:blipFill>
        <p:spPr>
          <a:xfrm>
            <a:off x="1209302" y="4719214"/>
            <a:ext cx="3587149" cy="1580867"/>
          </a:xfrm>
          <a:prstGeom prst="rect">
            <a:avLst/>
          </a:prstGeom>
        </p:spPr>
      </p:pic>
      <p:pic>
        <p:nvPicPr>
          <p:cNvPr id="14" name="図 13"/>
          <p:cNvPicPr>
            <a:picLocks noChangeAspect="1"/>
          </p:cNvPicPr>
          <p:nvPr/>
        </p:nvPicPr>
        <p:blipFill>
          <a:blip r:embed="rId4"/>
          <a:stretch>
            <a:fillRect/>
          </a:stretch>
        </p:blipFill>
        <p:spPr>
          <a:xfrm>
            <a:off x="4965263" y="4484906"/>
            <a:ext cx="3065333" cy="1815175"/>
          </a:xfrm>
          <a:prstGeom prst="rect">
            <a:avLst/>
          </a:prstGeom>
        </p:spPr>
      </p:pic>
      <p:sp>
        <p:nvSpPr>
          <p:cNvPr id="16" name="正方形/長方形 15"/>
          <p:cNvSpPr/>
          <p:nvPr/>
        </p:nvSpPr>
        <p:spPr bwMode="auto">
          <a:xfrm>
            <a:off x="1272039" y="5913976"/>
            <a:ext cx="900125" cy="262693"/>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 name="正方形/長方形 17"/>
          <p:cNvSpPr/>
          <p:nvPr/>
        </p:nvSpPr>
        <p:spPr bwMode="auto">
          <a:xfrm>
            <a:off x="5050231" y="5134111"/>
            <a:ext cx="2867441" cy="312553"/>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 name="テキスト ボックス 18"/>
          <p:cNvSpPr txBox="1"/>
          <p:nvPr/>
        </p:nvSpPr>
        <p:spPr>
          <a:xfrm>
            <a:off x="2133056" y="5894523"/>
            <a:ext cx="360050" cy="369332"/>
          </a:xfrm>
          <a:prstGeom prst="rect">
            <a:avLst/>
          </a:prstGeom>
          <a:noFill/>
        </p:spPr>
        <p:txBody>
          <a:bodyPr wrap="square" rtlCol="0">
            <a:spAutoFit/>
          </a:bodyPr>
          <a:lstStyle/>
          <a:p>
            <a:r>
              <a:rPr lang="ja-JP" altLang="en-US" b="1" dirty="0">
                <a:solidFill>
                  <a:srgbClr val="FF0000"/>
                </a:solidFill>
              </a:rPr>
              <a:t>④</a:t>
            </a:r>
            <a:endParaRPr kumimoji="1" lang="ja-JP" altLang="en-US" b="1" dirty="0">
              <a:solidFill>
                <a:srgbClr val="FF0000"/>
              </a:solidFill>
            </a:endParaRPr>
          </a:p>
        </p:txBody>
      </p:sp>
      <p:sp>
        <p:nvSpPr>
          <p:cNvPr id="20" name="テキスト ボックス 19"/>
          <p:cNvSpPr txBox="1"/>
          <p:nvPr/>
        </p:nvSpPr>
        <p:spPr>
          <a:xfrm>
            <a:off x="7947569" y="5134111"/>
            <a:ext cx="360050" cy="369332"/>
          </a:xfrm>
          <a:prstGeom prst="rect">
            <a:avLst/>
          </a:prstGeom>
          <a:noFill/>
        </p:spPr>
        <p:txBody>
          <a:bodyPr wrap="square" rtlCol="0">
            <a:spAutoFit/>
          </a:bodyPr>
          <a:lstStyle/>
          <a:p>
            <a:r>
              <a:rPr lang="ja-JP" altLang="en-US" b="1" dirty="0">
                <a:solidFill>
                  <a:srgbClr val="FF0000"/>
                </a:solidFill>
              </a:rPr>
              <a:t>⑤</a:t>
            </a:r>
            <a:endParaRPr kumimoji="1" lang="ja-JP" altLang="en-US" b="1" dirty="0">
              <a:solidFill>
                <a:srgbClr val="FF0000"/>
              </a:solidFill>
            </a:endParaRPr>
          </a:p>
        </p:txBody>
      </p:sp>
      <p:sp>
        <p:nvSpPr>
          <p:cNvPr id="17" name="角丸四角形吹き出し 16"/>
          <p:cNvSpPr/>
          <p:nvPr/>
        </p:nvSpPr>
        <p:spPr bwMode="auto">
          <a:xfrm>
            <a:off x="5326554" y="3618176"/>
            <a:ext cx="3422026" cy="922760"/>
          </a:xfrm>
          <a:prstGeom prst="wedgeRoundRectCallout">
            <a:avLst>
              <a:gd name="adj1" fmla="val 13675"/>
              <a:gd name="adj2" fmla="val 127137"/>
              <a:gd name="adj3" fmla="val 16667"/>
            </a:avLst>
          </a:prstGeom>
          <a:solidFill>
            <a:schemeClr val="bg1"/>
          </a:solid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dirty="0">
                <a:latin typeface="+mn-ea"/>
              </a:rPr>
              <a:t>表示されたトークンをメモしておく</a:t>
            </a:r>
            <a:endParaRPr kumimoji="1" lang="en-US" altLang="ja-JP" sz="1400" dirty="0">
              <a:latin typeface="+mn-ea"/>
            </a:endParaRPr>
          </a:p>
          <a:p>
            <a:pPr algn="ctr"/>
            <a:r>
              <a:rPr lang="en-US" altLang="ja-JP" sz="1400" b="1" dirty="0">
                <a:solidFill>
                  <a:srgbClr val="FF0000"/>
                </a:solidFill>
                <a:latin typeface="+mn-ea"/>
              </a:rPr>
              <a:t>※</a:t>
            </a:r>
            <a:r>
              <a:rPr lang="ja-JP" altLang="en-US" sz="1400" b="1" dirty="0">
                <a:solidFill>
                  <a:srgbClr val="FF0000"/>
                </a:solidFill>
                <a:latin typeface="+mn-ea"/>
              </a:rPr>
              <a:t>この画面を閉じると再表示できません</a:t>
            </a:r>
            <a:endParaRPr kumimoji="1" lang="ja-JP" altLang="en-US" sz="1400" b="1" dirty="0">
              <a:solidFill>
                <a:srgbClr val="FF0000"/>
              </a:solidFill>
              <a:latin typeface="+mn-ea"/>
            </a:endParaRPr>
          </a:p>
        </p:txBody>
      </p:sp>
    </p:spTree>
    <p:extLst>
      <p:ext uri="{BB962C8B-B14F-4D97-AF65-F5344CB8AC3E}">
        <p14:creationId xmlns:p14="http://schemas.microsoft.com/office/powerpoint/2010/main" val="1981513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4.2</a:t>
            </a:r>
            <a:r>
              <a:rPr lang="ja-JP" altLang="en-US" dirty="0"/>
              <a:t>　</a:t>
            </a:r>
            <a:r>
              <a:rPr lang="en-US" altLang="ja-JP" dirty="0"/>
              <a:t>Terraform</a:t>
            </a:r>
            <a:r>
              <a:rPr lang="ja-JP" altLang="en-US" dirty="0"/>
              <a:t>の連携</a:t>
            </a:r>
            <a:r>
              <a:rPr lang="en-US" altLang="ja-JP" dirty="0"/>
              <a:t>(2/2)</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a:p>
          <a:p>
            <a:pPr lvl="1"/>
            <a:endParaRPr lang="ja-JP" altLang="en-US" kern="0" dirty="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2" y="836712"/>
            <a:ext cx="8964487" cy="5616476"/>
          </a:xfrm>
        </p:spPr>
        <p:txBody>
          <a:bodyPr/>
          <a:lstStyle/>
          <a:p>
            <a:r>
              <a:rPr lang="ja-JP" altLang="en-US" sz="1800" b="1" dirty="0"/>
              <a:t>インターフェース情報</a:t>
            </a:r>
            <a:endParaRPr lang="en-US" altLang="ja-JP" sz="1800" b="1" dirty="0"/>
          </a:p>
          <a:p>
            <a:pPr lvl="1"/>
            <a:r>
              <a:rPr lang="ja-JP" altLang="en-US" dirty="0"/>
              <a:t>連携する</a:t>
            </a:r>
            <a:r>
              <a:rPr lang="en-US" altLang="ja-JP" dirty="0"/>
              <a:t>Terraform</a:t>
            </a:r>
            <a:r>
              <a:rPr lang="ja-JP" altLang="en-US" dirty="0"/>
              <a:t>の</a:t>
            </a:r>
            <a:r>
              <a:rPr lang="en-US" altLang="ja-JP" dirty="0"/>
              <a:t>Hostname</a:t>
            </a:r>
            <a:r>
              <a:rPr lang="ja-JP" altLang="en-US" dirty="0"/>
              <a:t>と、発行した</a:t>
            </a:r>
            <a:r>
              <a:rPr lang="en-US" altLang="ja-JP" dirty="0" err="1"/>
              <a:t>UserToken</a:t>
            </a:r>
            <a:r>
              <a:rPr lang="ja-JP" altLang="en-US" dirty="0"/>
              <a:t>を入力します。</a:t>
            </a:r>
            <a:br>
              <a:rPr lang="en-US" altLang="ja-JP" dirty="0"/>
            </a:br>
            <a:r>
              <a:rPr lang="en-US" altLang="ja-JP" b="1" dirty="0">
                <a:solidFill>
                  <a:srgbClr val="FF0000"/>
                </a:solidFill>
              </a:rPr>
              <a:t>※ITA</a:t>
            </a:r>
            <a:r>
              <a:rPr lang="ja-JP" altLang="en-US" b="1" dirty="0">
                <a:solidFill>
                  <a:srgbClr val="FF0000"/>
                </a:solidFill>
              </a:rPr>
              <a:t>に連携できる</a:t>
            </a:r>
            <a:r>
              <a:rPr lang="en-US" altLang="ja-JP" b="1" dirty="0">
                <a:solidFill>
                  <a:srgbClr val="FF0000"/>
                </a:solidFill>
              </a:rPr>
              <a:t>Terraform</a:t>
            </a:r>
            <a:r>
              <a:rPr lang="ja-JP" altLang="en-US" b="1" dirty="0">
                <a:solidFill>
                  <a:srgbClr val="FF0000"/>
                </a:solidFill>
              </a:rPr>
              <a:t>は</a:t>
            </a:r>
            <a:r>
              <a:rPr lang="en-US" altLang="ja-JP" b="1" dirty="0">
                <a:solidFill>
                  <a:srgbClr val="FF0000"/>
                </a:solidFill>
              </a:rPr>
              <a:t>1</a:t>
            </a:r>
            <a:r>
              <a:rPr lang="ja-JP" altLang="en-US" b="1" dirty="0">
                <a:solidFill>
                  <a:srgbClr val="FF0000"/>
                </a:solidFill>
              </a:rPr>
              <a:t>つのみなので、インストール時に最初からある項目を「更新」して値を入力する必要があります</a:t>
            </a:r>
            <a:r>
              <a:rPr lang="ja-JP" altLang="en-US" sz="2000" b="1" dirty="0">
                <a:solidFill>
                  <a:srgbClr val="FF0000"/>
                </a:solidFill>
              </a:rPr>
              <a:t>。</a:t>
            </a:r>
            <a:endParaRPr lang="en-US" altLang="ja-JP" sz="1800" b="1" dirty="0">
              <a:solidFill>
                <a:srgbClr val="FF0000"/>
              </a:solidFill>
            </a:endParaRPr>
          </a:p>
          <a:p>
            <a:pPr marL="288000" lvl="2" indent="0" algn="ctr">
              <a:buNone/>
            </a:pPr>
            <a:endParaRPr lang="en-US" altLang="ja-JP" b="1" dirty="0">
              <a:solidFill>
                <a:srgbClr val="FF0000"/>
              </a:solidFill>
            </a:endParaRPr>
          </a:p>
        </p:txBody>
      </p:sp>
      <p:grpSp>
        <p:nvGrpSpPr>
          <p:cNvPr id="24" name="グループ化 23"/>
          <p:cNvGrpSpPr/>
          <p:nvPr/>
        </p:nvGrpSpPr>
        <p:grpSpPr>
          <a:xfrm>
            <a:off x="601341" y="2556372"/>
            <a:ext cx="6923069" cy="1901943"/>
            <a:chOff x="395419" y="2276840"/>
            <a:chExt cx="6923069" cy="1901943"/>
          </a:xfrm>
        </p:grpSpPr>
        <p:pic>
          <p:nvPicPr>
            <p:cNvPr id="15" name="図 14"/>
            <p:cNvPicPr>
              <a:picLocks noChangeAspect="1"/>
            </p:cNvPicPr>
            <p:nvPr/>
          </p:nvPicPr>
          <p:blipFill rotWithShape="1">
            <a:blip r:embed="rId2"/>
            <a:srcRect l="1" t="28464" r="1" b="30008"/>
            <a:stretch/>
          </p:blipFill>
          <p:spPr>
            <a:xfrm>
              <a:off x="395419" y="2276840"/>
              <a:ext cx="6923069" cy="1901943"/>
            </a:xfrm>
            <a:prstGeom prst="rect">
              <a:avLst/>
            </a:prstGeom>
            <a:ln w="12700">
              <a:solidFill>
                <a:schemeClr val="tx1">
                  <a:lumMod val="50000"/>
                  <a:lumOff val="50000"/>
                </a:schemeClr>
              </a:solidFill>
            </a:ln>
          </p:spPr>
        </p:pic>
        <p:sp>
          <p:nvSpPr>
            <p:cNvPr id="21" name="正方形/長方形 20"/>
            <p:cNvSpPr/>
            <p:nvPr/>
          </p:nvSpPr>
          <p:spPr bwMode="auto">
            <a:xfrm>
              <a:off x="395420" y="2492870"/>
              <a:ext cx="864120" cy="288040"/>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3" name="正方形/長方形 22"/>
            <p:cNvSpPr/>
            <p:nvPr/>
          </p:nvSpPr>
          <p:spPr bwMode="auto">
            <a:xfrm>
              <a:off x="1646444" y="3766472"/>
              <a:ext cx="288040" cy="180105"/>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pic>
        <p:nvPicPr>
          <p:cNvPr id="22" name="図 21"/>
          <p:cNvPicPr>
            <a:picLocks noChangeAspect="1"/>
          </p:cNvPicPr>
          <p:nvPr/>
        </p:nvPicPr>
        <p:blipFill rotWithShape="1">
          <a:blip r:embed="rId3"/>
          <a:srcRect t="-1" r="14433" b="-1633"/>
          <a:stretch/>
        </p:blipFill>
        <p:spPr>
          <a:xfrm>
            <a:off x="2848178" y="4145711"/>
            <a:ext cx="5976830" cy="1803639"/>
          </a:xfrm>
          <a:prstGeom prst="rect">
            <a:avLst/>
          </a:prstGeom>
          <a:ln w="12700">
            <a:solidFill>
              <a:schemeClr val="tx1">
                <a:lumMod val="50000"/>
                <a:lumOff val="50000"/>
              </a:schemeClr>
            </a:solidFill>
          </a:ln>
        </p:spPr>
      </p:pic>
      <p:sp>
        <p:nvSpPr>
          <p:cNvPr id="26" name="角丸四角形吹き出し 25"/>
          <p:cNvSpPr/>
          <p:nvPr/>
        </p:nvSpPr>
        <p:spPr bwMode="auto">
          <a:xfrm>
            <a:off x="2991840" y="3429100"/>
            <a:ext cx="2160000" cy="720000"/>
          </a:xfrm>
          <a:prstGeom prst="wedgeRoundRectCallout">
            <a:avLst>
              <a:gd name="adj1" fmla="val -15656"/>
              <a:gd name="adj2" fmla="val 147407"/>
              <a:gd name="adj3" fmla="val 16667"/>
            </a:avLst>
          </a:prstGeom>
          <a:solidFill>
            <a:schemeClr val="bg1"/>
          </a:solid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a:latin typeface="+mn-ea"/>
              </a:rPr>
              <a:t>連携する</a:t>
            </a:r>
            <a:r>
              <a:rPr kumimoji="1" lang="en-US" altLang="ja-JP" sz="1400" b="1" dirty="0">
                <a:latin typeface="+mn-ea"/>
              </a:rPr>
              <a:t>Terraform</a:t>
            </a:r>
            <a:r>
              <a:rPr kumimoji="1" lang="ja-JP" altLang="en-US" sz="1400" b="1" dirty="0">
                <a:latin typeface="+mn-ea"/>
              </a:rPr>
              <a:t>の</a:t>
            </a:r>
            <a:endParaRPr kumimoji="1" lang="en-US" altLang="ja-JP" sz="1400" b="1" dirty="0">
              <a:latin typeface="+mn-ea"/>
            </a:endParaRPr>
          </a:p>
          <a:p>
            <a:pPr algn="ctr"/>
            <a:r>
              <a:rPr kumimoji="1" lang="en-US" altLang="ja-JP" sz="1400" b="1" dirty="0">
                <a:latin typeface="+mn-ea"/>
              </a:rPr>
              <a:t>Hostname</a:t>
            </a:r>
            <a:r>
              <a:rPr kumimoji="1" lang="ja-JP" altLang="en-US" sz="1400" b="1" dirty="0">
                <a:latin typeface="+mn-ea"/>
              </a:rPr>
              <a:t>を記入</a:t>
            </a:r>
          </a:p>
        </p:txBody>
      </p:sp>
      <p:sp>
        <p:nvSpPr>
          <p:cNvPr id="27" name="角丸四角形吹き出し 26"/>
          <p:cNvSpPr/>
          <p:nvPr/>
        </p:nvSpPr>
        <p:spPr bwMode="auto">
          <a:xfrm>
            <a:off x="5385854" y="3429100"/>
            <a:ext cx="2160000" cy="720000"/>
          </a:xfrm>
          <a:prstGeom prst="wedgeRoundRectCallout">
            <a:avLst>
              <a:gd name="adj1" fmla="val -81955"/>
              <a:gd name="adj2" fmla="val 153927"/>
              <a:gd name="adj3" fmla="val 16667"/>
            </a:avLst>
          </a:prstGeom>
          <a:solidFill>
            <a:schemeClr val="bg1"/>
          </a:solid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latin typeface="+mn-ea"/>
              </a:rPr>
              <a:t>Terraform</a:t>
            </a:r>
            <a:r>
              <a:rPr kumimoji="1" lang="ja-JP" altLang="en-US" sz="1400" b="1" dirty="0">
                <a:latin typeface="+mn-ea"/>
              </a:rPr>
              <a:t>で発行した</a:t>
            </a:r>
            <a:endParaRPr kumimoji="1" lang="en-US" altLang="ja-JP" sz="1400" b="1" dirty="0">
              <a:latin typeface="+mn-ea"/>
            </a:endParaRPr>
          </a:p>
          <a:p>
            <a:pPr algn="ctr"/>
            <a:r>
              <a:rPr lang="en-US" altLang="ja-JP" sz="1400" b="1" dirty="0" err="1">
                <a:latin typeface="+mn-ea"/>
              </a:rPr>
              <a:t>UserToken</a:t>
            </a:r>
            <a:endParaRPr kumimoji="1" lang="ja-JP" altLang="en-US" sz="1400" b="1" dirty="0">
              <a:latin typeface="+mn-ea"/>
            </a:endParaRPr>
          </a:p>
        </p:txBody>
      </p:sp>
    </p:spTree>
    <p:extLst>
      <p:ext uri="{BB962C8B-B14F-4D97-AF65-F5344CB8AC3E}">
        <p14:creationId xmlns:p14="http://schemas.microsoft.com/office/powerpoint/2010/main" val="1769491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kumimoji="1" lang="ja-JP" altLang="en-US" dirty="0"/>
              <a:t>目次</a:t>
            </a:r>
          </a:p>
        </p:txBody>
      </p:sp>
      <p:sp>
        <p:nvSpPr>
          <p:cNvPr id="4" name="正方形/長方形 3"/>
          <p:cNvSpPr/>
          <p:nvPr/>
        </p:nvSpPr>
        <p:spPr bwMode="auto">
          <a:xfrm>
            <a:off x="1619590" y="522116"/>
            <a:ext cx="7345020" cy="633588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en-US" altLang="ja-JP" sz="1600" dirty="0">
                <a:latin typeface="+mn-ea"/>
                <a:hlinkClick r:id="rId2" action="ppaction://hlinksldjump"/>
              </a:rPr>
              <a:t>1.</a:t>
            </a:r>
            <a:r>
              <a:rPr lang="ja-JP" altLang="en-US" sz="1600" dirty="0">
                <a:latin typeface="+mn-ea"/>
                <a:hlinkClick r:id="rId2" action="ppaction://hlinksldjump"/>
              </a:rPr>
              <a:t>　はじめに</a:t>
            </a:r>
            <a:endParaRPr lang="en-US" altLang="ja-JP" sz="1600" dirty="0">
              <a:latin typeface="+mn-ea"/>
            </a:endParaRPr>
          </a:p>
          <a:p>
            <a:pPr marL="342900" indent="-342900">
              <a:buAutoNum type="arabicPeriod"/>
            </a:pPr>
            <a:endParaRPr lang="en-US" altLang="ja-JP" sz="1600" dirty="0">
              <a:latin typeface="+mn-ea"/>
            </a:endParaRPr>
          </a:p>
          <a:p>
            <a:r>
              <a:rPr lang="en-US" altLang="ja-JP" sz="1600" dirty="0">
                <a:latin typeface="+mn-ea"/>
                <a:hlinkClick r:id="rId3" action="ppaction://hlinksldjump"/>
              </a:rPr>
              <a:t>2.</a:t>
            </a:r>
            <a:r>
              <a:rPr lang="ja-JP" altLang="en-US" sz="1600" dirty="0">
                <a:latin typeface="+mn-ea"/>
                <a:hlinkClick r:id="rId3" action="ppaction://hlinksldjump"/>
              </a:rPr>
              <a:t>　</a:t>
            </a:r>
            <a:r>
              <a:rPr lang="en-US" altLang="ja-JP" sz="1600" dirty="0">
                <a:latin typeface="+mn-ea"/>
                <a:hlinkClick r:id="rId3" action="ppaction://hlinksldjump"/>
              </a:rPr>
              <a:t>Terraform Driver</a:t>
            </a:r>
            <a:r>
              <a:rPr lang="ja-JP" altLang="en-US" sz="1600" dirty="0">
                <a:latin typeface="+mn-ea"/>
                <a:hlinkClick r:id="rId3" action="ppaction://hlinksldjump"/>
              </a:rPr>
              <a:t>とは</a:t>
            </a:r>
            <a:endParaRPr lang="en-US" altLang="ja-JP" sz="1600" dirty="0">
              <a:latin typeface="+mn-ea"/>
            </a:endParaRPr>
          </a:p>
          <a:p>
            <a:r>
              <a:rPr lang="ja-JP" altLang="en-US" sz="1600" dirty="0">
                <a:latin typeface="+mn-ea"/>
              </a:rPr>
              <a:t>　　</a:t>
            </a:r>
            <a:r>
              <a:rPr lang="en-US" altLang="ja-JP" sz="1600" dirty="0">
                <a:latin typeface="+mn-ea"/>
                <a:hlinkClick r:id="rId4" action="ppaction://hlinksldjump"/>
              </a:rPr>
              <a:t>2.1</a:t>
            </a:r>
            <a:r>
              <a:rPr lang="ja-JP" altLang="en-US" sz="1600" dirty="0">
                <a:latin typeface="+mn-ea"/>
                <a:hlinkClick r:id="rId4" action="ppaction://hlinksldjump"/>
              </a:rPr>
              <a:t>　</a:t>
            </a:r>
            <a:r>
              <a:rPr lang="en-US" altLang="ja-JP" sz="1600" dirty="0">
                <a:latin typeface="+mn-ea"/>
                <a:hlinkClick r:id="rId4" action="ppaction://hlinksldjump"/>
              </a:rPr>
              <a:t>Terraform Driver</a:t>
            </a:r>
            <a:r>
              <a:rPr lang="ja-JP" altLang="en-US" sz="1600" dirty="0">
                <a:latin typeface="+mn-ea"/>
                <a:hlinkClick r:id="rId4" action="ppaction://hlinksldjump"/>
              </a:rPr>
              <a:t>とは</a:t>
            </a:r>
            <a:endParaRPr lang="en-US" altLang="ja-JP" sz="1600" dirty="0">
              <a:latin typeface="+mn-ea"/>
            </a:endParaRPr>
          </a:p>
          <a:p>
            <a:r>
              <a:rPr lang="ja-JP" altLang="en-US" sz="1600" dirty="0">
                <a:latin typeface="+mn-ea"/>
              </a:rPr>
              <a:t>　　</a:t>
            </a:r>
            <a:r>
              <a:rPr lang="en-US" altLang="ja-JP" sz="1600" dirty="0">
                <a:latin typeface="+mn-ea"/>
                <a:hlinkClick r:id="rId5" action="ppaction://hlinksldjump"/>
              </a:rPr>
              <a:t>2.2</a:t>
            </a:r>
            <a:r>
              <a:rPr lang="ja-JP" altLang="en-US" sz="1600" dirty="0">
                <a:latin typeface="+mn-ea"/>
                <a:hlinkClick r:id="rId5" action="ppaction://hlinksldjump"/>
              </a:rPr>
              <a:t>　登録するファイルと動作</a:t>
            </a:r>
            <a:endParaRPr lang="en-US" altLang="ja-JP" sz="1600" dirty="0">
              <a:latin typeface="+mn-ea"/>
            </a:endParaRPr>
          </a:p>
          <a:p>
            <a:r>
              <a:rPr lang="ja-JP" altLang="en-US" sz="1600" dirty="0">
                <a:latin typeface="+mn-ea"/>
              </a:rPr>
              <a:t>　　</a:t>
            </a:r>
            <a:r>
              <a:rPr lang="en-US" altLang="ja-JP" sz="1600" dirty="0">
                <a:latin typeface="+mn-ea"/>
                <a:hlinkClick r:id="rId6" action="ppaction://hlinksldjump"/>
              </a:rPr>
              <a:t>2.3</a:t>
            </a:r>
            <a:r>
              <a:rPr lang="ja-JP" altLang="en-US" sz="1600" dirty="0">
                <a:latin typeface="+mn-ea"/>
                <a:hlinkClick r:id="rId6" action="ppaction://hlinksldjump"/>
              </a:rPr>
              <a:t>　</a:t>
            </a:r>
            <a:r>
              <a:rPr lang="en-US" altLang="ja-JP" sz="1600" dirty="0">
                <a:latin typeface="+mn-ea"/>
                <a:hlinkClick r:id="rId6" action="ppaction://hlinksldjump"/>
              </a:rPr>
              <a:t>Policy</a:t>
            </a:r>
            <a:r>
              <a:rPr lang="ja-JP" altLang="en-US" sz="1600" dirty="0">
                <a:latin typeface="+mn-ea"/>
                <a:hlinkClick r:id="rId6" action="ppaction://hlinksldjump"/>
              </a:rPr>
              <a:t>ファイルについて</a:t>
            </a:r>
            <a:endParaRPr lang="en-US" altLang="ja-JP" sz="1600" dirty="0">
              <a:latin typeface="+mn-ea"/>
            </a:endParaRPr>
          </a:p>
          <a:p>
            <a:endParaRPr lang="en-US" altLang="ja-JP" sz="1600" dirty="0">
              <a:latin typeface="+mn-ea"/>
            </a:endParaRPr>
          </a:p>
          <a:p>
            <a:r>
              <a:rPr lang="en-US" altLang="ja-JP" sz="1600" dirty="0">
                <a:latin typeface="+mn-ea"/>
                <a:hlinkClick r:id="rId7" action="ppaction://hlinksldjump"/>
              </a:rPr>
              <a:t>3.</a:t>
            </a:r>
            <a:r>
              <a:rPr lang="ja-JP" altLang="en-US" sz="1600" dirty="0">
                <a:latin typeface="+mn-ea"/>
                <a:hlinkClick r:id="rId7" action="ppaction://hlinksldjump"/>
              </a:rPr>
              <a:t>　</a:t>
            </a:r>
            <a:r>
              <a:rPr lang="en-US" altLang="ja-JP" sz="1600" dirty="0" err="1">
                <a:latin typeface="+mn-ea"/>
                <a:hlinkClick r:id="rId7" action="ppaction://hlinksldjump"/>
              </a:rPr>
              <a:t>ITA×Terraform</a:t>
            </a:r>
            <a:r>
              <a:rPr lang="ja-JP" altLang="en-US" sz="1600" dirty="0">
                <a:latin typeface="+mn-ea"/>
                <a:hlinkClick r:id="rId7" action="ppaction://hlinksldjump"/>
              </a:rPr>
              <a:t>運用例</a:t>
            </a:r>
            <a:endParaRPr lang="en-US" altLang="ja-JP" sz="1600" dirty="0">
              <a:latin typeface="+mn-ea"/>
            </a:endParaRPr>
          </a:p>
          <a:p>
            <a:r>
              <a:rPr lang="ja-JP" altLang="en-US" sz="1600" dirty="0">
                <a:latin typeface="+mn-ea"/>
              </a:rPr>
              <a:t>　　</a:t>
            </a:r>
            <a:r>
              <a:rPr lang="en-US" altLang="ja-JP" sz="1600" dirty="0">
                <a:latin typeface="+mn-ea"/>
                <a:hlinkClick r:id="rId8" action="ppaction://hlinksldjump"/>
              </a:rPr>
              <a:t>3.1  ITA</a:t>
            </a:r>
            <a:r>
              <a:rPr lang="ja-JP" altLang="en-US" sz="1600" dirty="0">
                <a:latin typeface="+mn-ea"/>
                <a:hlinkClick r:id="rId8" action="ppaction://hlinksldjump"/>
              </a:rPr>
              <a:t>と連携可能な</a:t>
            </a:r>
            <a:r>
              <a:rPr lang="en-US" altLang="ja-JP" sz="1600" dirty="0">
                <a:latin typeface="+mn-ea"/>
                <a:hlinkClick r:id="rId8" action="ppaction://hlinksldjump"/>
              </a:rPr>
              <a:t>Terraform</a:t>
            </a:r>
            <a:r>
              <a:rPr lang="ja-JP" altLang="en-US" sz="1600" dirty="0">
                <a:latin typeface="+mn-ea"/>
                <a:hlinkClick r:id="rId8" action="ppaction://hlinksldjump"/>
              </a:rPr>
              <a:t>　</a:t>
            </a:r>
            <a:endParaRPr lang="en-US" altLang="ja-JP" sz="1600" dirty="0">
              <a:latin typeface="+mn-ea"/>
            </a:endParaRPr>
          </a:p>
          <a:p>
            <a:r>
              <a:rPr lang="ja-JP" altLang="en-US" sz="1600" dirty="0">
                <a:latin typeface="+mn-ea"/>
              </a:rPr>
              <a:t>　　</a:t>
            </a:r>
            <a:r>
              <a:rPr lang="en-US" altLang="ja-JP" sz="1600" dirty="0">
                <a:latin typeface="+mn-ea"/>
                <a:hlinkClick r:id="rId9" action="ppaction://hlinksldjump"/>
              </a:rPr>
              <a:t>3.2  Terraform Enterprise</a:t>
            </a:r>
            <a:r>
              <a:rPr lang="ja-JP" altLang="en-US" sz="1600" dirty="0">
                <a:latin typeface="+mn-ea"/>
                <a:hlinkClick r:id="rId9" action="ppaction://hlinksldjump"/>
              </a:rPr>
              <a:t>を利用する場合　</a:t>
            </a:r>
            <a:endParaRPr lang="en-US" altLang="ja-JP" sz="1600" dirty="0">
              <a:latin typeface="+mn-ea"/>
            </a:endParaRPr>
          </a:p>
          <a:p>
            <a:r>
              <a:rPr lang="ja-JP" altLang="en-US" sz="1600" dirty="0">
                <a:latin typeface="+mn-ea"/>
              </a:rPr>
              <a:t>　　</a:t>
            </a:r>
            <a:r>
              <a:rPr lang="en-US" altLang="ja-JP" sz="1600" dirty="0">
                <a:latin typeface="+mn-ea"/>
                <a:hlinkClick r:id="rId10" action="ppaction://hlinksldjump"/>
              </a:rPr>
              <a:t>3.3  Terraform Cloud</a:t>
            </a:r>
            <a:r>
              <a:rPr lang="ja-JP" altLang="en-US" sz="1600" dirty="0">
                <a:latin typeface="+mn-ea"/>
                <a:hlinkClick r:id="rId10" action="ppaction://hlinksldjump"/>
              </a:rPr>
              <a:t>を利用する場合</a:t>
            </a:r>
            <a:endParaRPr lang="en-US" altLang="ja-JP" sz="1600" dirty="0">
              <a:latin typeface="+mn-ea"/>
            </a:endParaRPr>
          </a:p>
          <a:p>
            <a:endParaRPr lang="en-US" altLang="ja-JP" sz="1600" dirty="0">
              <a:latin typeface="+mn-ea"/>
            </a:endParaRPr>
          </a:p>
          <a:p>
            <a:r>
              <a:rPr lang="en-US" altLang="ja-JP" sz="1600" dirty="0">
                <a:latin typeface="+mn-ea"/>
                <a:hlinkClick r:id="rId11" action="ppaction://hlinksldjump"/>
              </a:rPr>
              <a:t>4.</a:t>
            </a:r>
            <a:r>
              <a:rPr lang="ja-JP" altLang="en-US" sz="1600" dirty="0">
                <a:latin typeface="+mn-ea"/>
                <a:hlinkClick r:id="rId11" action="ppaction://hlinksldjump"/>
              </a:rPr>
              <a:t>　</a:t>
            </a:r>
            <a:r>
              <a:rPr lang="en-US" altLang="ja-JP" sz="1600" dirty="0">
                <a:latin typeface="+mn-ea"/>
                <a:hlinkClick r:id="rId11" action="ppaction://hlinksldjump"/>
              </a:rPr>
              <a:t>Terraform Driver</a:t>
            </a:r>
            <a:r>
              <a:rPr lang="ja-JP" altLang="en-US" sz="1600" dirty="0">
                <a:latin typeface="+mn-ea"/>
                <a:hlinkClick r:id="rId11" action="ppaction://hlinksldjump"/>
              </a:rPr>
              <a:t>メニュー</a:t>
            </a:r>
            <a:endParaRPr lang="en-US" altLang="ja-JP" sz="1600" dirty="0">
              <a:latin typeface="+mn-ea"/>
            </a:endParaRPr>
          </a:p>
          <a:p>
            <a:r>
              <a:rPr lang="ja-JP" altLang="en-US" sz="1600" dirty="0">
                <a:latin typeface="+mn-ea"/>
              </a:rPr>
              <a:t>　　</a:t>
            </a:r>
            <a:r>
              <a:rPr lang="en-US" altLang="ja-JP" sz="1600" dirty="0">
                <a:latin typeface="+mn-ea"/>
                <a:hlinkClick r:id="rId12" action="ppaction://hlinksldjump"/>
              </a:rPr>
              <a:t>4.1</a:t>
            </a:r>
            <a:r>
              <a:rPr lang="ja-JP" altLang="en-US" sz="1600" dirty="0">
                <a:latin typeface="+mn-ea"/>
                <a:hlinkClick r:id="rId12" action="ppaction://hlinksldjump"/>
              </a:rPr>
              <a:t>　</a:t>
            </a:r>
            <a:r>
              <a:rPr lang="en-US" altLang="ja-JP" sz="1600" dirty="0">
                <a:latin typeface="+mn-ea"/>
                <a:hlinkClick r:id="rId12" action="ppaction://hlinksldjump"/>
              </a:rPr>
              <a:t>Terraform Driver</a:t>
            </a:r>
            <a:r>
              <a:rPr lang="ja-JP" altLang="en-US" sz="1600" dirty="0">
                <a:latin typeface="+mn-ea"/>
                <a:hlinkClick r:id="rId12" action="ppaction://hlinksldjump"/>
              </a:rPr>
              <a:t>メニュー概要</a:t>
            </a:r>
            <a:endParaRPr lang="en-US" altLang="ja-JP" sz="1600" dirty="0">
              <a:latin typeface="+mn-ea"/>
            </a:endParaRPr>
          </a:p>
          <a:p>
            <a:r>
              <a:rPr lang="ja-JP" altLang="en-US" sz="1600" dirty="0">
                <a:latin typeface="+mn-ea"/>
              </a:rPr>
              <a:t>　　</a:t>
            </a:r>
            <a:r>
              <a:rPr lang="en-US" altLang="ja-JP" sz="1600" dirty="0">
                <a:latin typeface="+mn-ea"/>
                <a:hlinkClick r:id="rId13" action="ppaction://hlinksldjump"/>
              </a:rPr>
              <a:t>4.2</a:t>
            </a:r>
            <a:r>
              <a:rPr lang="ja-JP" altLang="en-US" sz="1600" dirty="0">
                <a:latin typeface="+mn-ea"/>
                <a:hlinkClick r:id="rId13" action="ppaction://hlinksldjump"/>
              </a:rPr>
              <a:t>　</a:t>
            </a:r>
            <a:r>
              <a:rPr lang="en-US" altLang="ja-JP" sz="1600" dirty="0">
                <a:latin typeface="+mn-ea"/>
                <a:hlinkClick r:id="rId13" action="ppaction://hlinksldjump"/>
              </a:rPr>
              <a:t>Terraform</a:t>
            </a:r>
            <a:r>
              <a:rPr lang="ja-JP" altLang="en-US" sz="1600" dirty="0">
                <a:latin typeface="+mn-ea"/>
                <a:hlinkClick r:id="rId13" action="ppaction://hlinksldjump"/>
              </a:rPr>
              <a:t>の連携</a:t>
            </a:r>
            <a:endParaRPr lang="en-US" altLang="ja-JP" sz="1600" dirty="0">
              <a:latin typeface="+mn-ea"/>
            </a:endParaRPr>
          </a:p>
          <a:p>
            <a:r>
              <a:rPr lang="ja-JP" altLang="en-US" sz="1600" dirty="0">
                <a:latin typeface="+mn-ea"/>
              </a:rPr>
              <a:t>　　</a:t>
            </a:r>
            <a:r>
              <a:rPr lang="en-US" altLang="ja-JP" sz="1600" dirty="0">
                <a:latin typeface="+mn-ea"/>
                <a:hlinkClick r:id="rId14" action="ppaction://hlinksldjump"/>
              </a:rPr>
              <a:t>4.3</a:t>
            </a:r>
            <a:r>
              <a:rPr lang="ja-JP" altLang="en-US" sz="1600" dirty="0">
                <a:latin typeface="+mn-ea"/>
                <a:hlinkClick r:id="rId14" action="ppaction://hlinksldjump"/>
              </a:rPr>
              <a:t>　</a:t>
            </a:r>
            <a:r>
              <a:rPr lang="en-US" altLang="ja-JP" sz="1600" dirty="0">
                <a:latin typeface="+mn-ea"/>
                <a:hlinkClick r:id="rId14" action="ppaction://hlinksldjump"/>
              </a:rPr>
              <a:t>Organizations</a:t>
            </a:r>
            <a:r>
              <a:rPr lang="ja-JP" altLang="en-US" sz="1600" dirty="0">
                <a:latin typeface="+mn-ea"/>
                <a:hlinkClick r:id="rId14" action="ppaction://hlinksldjump"/>
              </a:rPr>
              <a:t>の連携</a:t>
            </a:r>
            <a:endParaRPr lang="en-US" altLang="ja-JP" sz="1600" dirty="0">
              <a:latin typeface="+mn-ea"/>
            </a:endParaRPr>
          </a:p>
          <a:p>
            <a:r>
              <a:rPr lang="ja-JP" altLang="en-US" sz="1600" dirty="0">
                <a:latin typeface="+mn-ea"/>
              </a:rPr>
              <a:t>　　</a:t>
            </a:r>
            <a:r>
              <a:rPr lang="en-US" altLang="ja-JP" sz="1600" dirty="0">
                <a:latin typeface="+mn-ea"/>
                <a:hlinkClick r:id="rId15" action="ppaction://hlinksldjump"/>
              </a:rPr>
              <a:t>4.4</a:t>
            </a:r>
            <a:r>
              <a:rPr lang="ja-JP" altLang="en-US" sz="1600" dirty="0">
                <a:latin typeface="+mn-ea"/>
                <a:hlinkClick r:id="rId15" action="ppaction://hlinksldjump"/>
              </a:rPr>
              <a:t>　</a:t>
            </a:r>
            <a:r>
              <a:rPr lang="en-US" altLang="ja-JP" sz="1600" dirty="0">
                <a:latin typeface="+mn-ea"/>
                <a:hlinkClick r:id="rId15" action="ppaction://hlinksldjump"/>
              </a:rPr>
              <a:t>Workspaces</a:t>
            </a:r>
            <a:r>
              <a:rPr lang="ja-JP" altLang="en-US" sz="1600" dirty="0">
                <a:latin typeface="+mn-ea"/>
                <a:hlinkClick r:id="rId15" action="ppaction://hlinksldjump"/>
              </a:rPr>
              <a:t>の連携</a:t>
            </a:r>
            <a:endParaRPr lang="en-US" altLang="ja-JP" sz="1600" dirty="0">
              <a:latin typeface="+mn-ea"/>
            </a:endParaRPr>
          </a:p>
          <a:p>
            <a:r>
              <a:rPr lang="ja-JP" altLang="en-US" sz="1600" dirty="0">
                <a:latin typeface="+mn-ea"/>
              </a:rPr>
              <a:t>　　</a:t>
            </a:r>
            <a:r>
              <a:rPr lang="en-US" altLang="ja-JP" sz="1600" dirty="0">
                <a:latin typeface="+mn-ea"/>
                <a:hlinkClick r:id="rId16" action="ppaction://hlinksldjump"/>
              </a:rPr>
              <a:t>4.5</a:t>
            </a:r>
            <a:r>
              <a:rPr lang="ja-JP" altLang="en-US" sz="1600" dirty="0">
                <a:latin typeface="+mn-ea"/>
                <a:hlinkClick r:id="rId16" action="ppaction://hlinksldjump"/>
              </a:rPr>
              <a:t>　</a:t>
            </a:r>
            <a:r>
              <a:rPr lang="en-US" altLang="ja-JP" sz="1600" dirty="0">
                <a:latin typeface="+mn-ea"/>
                <a:hlinkClick r:id="rId16" action="ppaction://hlinksldjump"/>
              </a:rPr>
              <a:t>Module</a:t>
            </a:r>
            <a:r>
              <a:rPr lang="ja-JP" altLang="en-US" sz="1600" dirty="0">
                <a:latin typeface="+mn-ea"/>
                <a:hlinkClick r:id="rId16" action="ppaction://hlinksldjump"/>
              </a:rPr>
              <a:t>の適用</a:t>
            </a:r>
            <a:endParaRPr lang="en-US" altLang="ja-JP" sz="1600" dirty="0">
              <a:latin typeface="+mn-ea"/>
            </a:endParaRPr>
          </a:p>
          <a:p>
            <a:r>
              <a:rPr lang="ja-JP" altLang="en-US" sz="1600" dirty="0">
                <a:latin typeface="+mn-ea"/>
              </a:rPr>
              <a:t>　　</a:t>
            </a:r>
            <a:r>
              <a:rPr lang="en-US" altLang="ja-JP" sz="1600" dirty="0">
                <a:latin typeface="+mn-ea"/>
                <a:hlinkClick r:id="rId17" action="ppaction://hlinksldjump"/>
              </a:rPr>
              <a:t>4.6</a:t>
            </a:r>
            <a:r>
              <a:rPr lang="ja-JP" altLang="en-US" sz="1600" dirty="0">
                <a:latin typeface="+mn-ea"/>
                <a:hlinkClick r:id="rId17" action="ppaction://hlinksldjump"/>
              </a:rPr>
              <a:t>　</a:t>
            </a:r>
            <a:r>
              <a:rPr lang="en-US" altLang="ja-JP" sz="1600" dirty="0">
                <a:latin typeface="+mn-ea"/>
                <a:hlinkClick r:id="rId17" action="ppaction://hlinksldjump"/>
              </a:rPr>
              <a:t>Policy</a:t>
            </a:r>
            <a:r>
              <a:rPr lang="ja-JP" altLang="en-US" sz="1600" dirty="0">
                <a:latin typeface="+mn-ea"/>
                <a:hlinkClick r:id="rId17" action="ppaction://hlinksldjump"/>
              </a:rPr>
              <a:t>の適用</a:t>
            </a:r>
            <a:endParaRPr lang="en-US" altLang="ja-JP" sz="1600" dirty="0">
              <a:latin typeface="+mn-ea"/>
            </a:endParaRPr>
          </a:p>
          <a:p>
            <a:r>
              <a:rPr lang="ja-JP" altLang="en-US" sz="1600" dirty="0">
                <a:latin typeface="+mn-ea"/>
              </a:rPr>
              <a:t>　　</a:t>
            </a:r>
            <a:r>
              <a:rPr lang="en-US" altLang="ja-JP" sz="1600" dirty="0">
                <a:latin typeface="+mn-ea"/>
                <a:hlinkClick r:id="rId18" action="ppaction://hlinksldjump"/>
              </a:rPr>
              <a:t>4.6</a:t>
            </a:r>
            <a:r>
              <a:rPr lang="ja-JP" altLang="en-US" sz="1600" dirty="0">
                <a:latin typeface="+mn-ea"/>
                <a:hlinkClick r:id="rId18" action="ppaction://hlinksldjump"/>
              </a:rPr>
              <a:t>　</a:t>
            </a:r>
            <a:r>
              <a:rPr lang="en-US" altLang="ja-JP" sz="1600" dirty="0">
                <a:latin typeface="+mn-ea"/>
                <a:hlinkClick r:id="rId18" action="ppaction://hlinksldjump"/>
              </a:rPr>
              <a:t>Terraform Driver</a:t>
            </a:r>
            <a:r>
              <a:rPr lang="ja-JP" altLang="en-US" sz="1600" dirty="0">
                <a:latin typeface="+mn-ea"/>
                <a:hlinkClick r:id="rId18" action="ppaction://hlinksldjump"/>
              </a:rPr>
              <a:t>の作業フロー</a:t>
            </a:r>
            <a:r>
              <a:rPr lang="ja-JP" altLang="en-US" sz="1600" dirty="0">
                <a:latin typeface="+mn-ea"/>
              </a:rPr>
              <a:t>　</a:t>
            </a:r>
            <a:endParaRPr lang="en-US" altLang="ja-JP" sz="1600" dirty="0">
              <a:latin typeface="+mn-ea"/>
            </a:endParaRPr>
          </a:p>
          <a:p>
            <a:r>
              <a:rPr lang="ja-JP" altLang="en-US" sz="1600" dirty="0">
                <a:latin typeface="+mn-ea"/>
              </a:rPr>
              <a:t>　</a:t>
            </a:r>
            <a:endParaRPr lang="en-US" altLang="ja-JP" sz="1600" dirty="0">
              <a:latin typeface="+mn-ea"/>
            </a:endParaRPr>
          </a:p>
        </p:txBody>
      </p:sp>
    </p:spTree>
    <p:extLst>
      <p:ext uri="{BB962C8B-B14F-4D97-AF65-F5344CB8AC3E}">
        <p14:creationId xmlns:p14="http://schemas.microsoft.com/office/powerpoint/2010/main" val="471953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2"/>
          <a:stretch>
            <a:fillRect/>
          </a:stretch>
        </p:blipFill>
        <p:spPr>
          <a:xfrm>
            <a:off x="520847" y="2492870"/>
            <a:ext cx="7652750" cy="2281361"/>
          </a:xfrm>
          <a:prstGeom prst="rect">
            <a:avLst/>
          </a:prstGeom>
        </p:spPr>
      </p:pic>
      <p:sp>
        <p:nvSpPr>
          <p:cNvPr id="2" name="タイトル 1"/>
          <p:cNvSpPr>
            <a:spLocks noGrp="1"/>
          </p:cNvSpPr>
          <p:nvPr>
            <p:ph type="title"/>
          </p:nvPr>
        </p:nvSpPr>
        <p:spPr/>
        <p:txBody>
          <a:bodyPr/>
          <a:lstStyle/>
          <a:p>
            <a:r>
              <a:rPr lang="en-US" altLang="ja-JP" dirty="0"/>
              <a:t>4.3</a:t>
            </a:r>
            <a:r>
              <a:rPr lang="ja-JP" altLang="en-US" dirty="0"/>
              <a:t>　</a:t>
            </a:r>
            <a:r>
              <a:rPr lang="en-US" altLang="ja-JP" dirty="0"/>
              <a:t>Organizations</a:t>
            </a:r>
            <a:r>
              <a:rPr lang="ja-JP" altLang="en-US" dirty="0"/>
              <a:t>の連携</a:t>
            </a:r>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a:p>
          <a:p>
            <a:pPr lvl="1"/>
            <a:endParaRPr lang="ja-JP" altLang="en-US" kern="0" dirty="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3" y="836712"/>
            <a:ext cx="8641078" cy="5616476"/>
          </a:xfrm>
        </p:spPr>
        <p:txBody>
          <a:bodyPr/>
          <a:lstStyle/>
          <a:p>
            <a:r>
              <a:rPr lang="en-US" altLang="ja-JP" sz="1800" b="1" dirty="0"/>
              <a:t>Organizations</a:t>
            </a:r>
            <a:r>
              <a:rPr lang="ja-JP" altLang="en-US" sz="1800" b="1" dirty="0"/>
              <a:t>管理</a:t>
            </a:r>
            <a:endParaRPr lang="en-US" altLang="ja-JP" sz="1800" b="1" dirty="0"/>
          </a:p>
          <a:p>
            <a:pPr lvl="1"/>
            <a:r>
              <a:rPr lang="en-US" altLang="ja-JP" dirty="0"/>
              <a:t>Organization</a:t>
            </a:r>
            <a:r>
              <a:rPr lang="ja-JP" altLang="en-US" dirty="0"/>
              <a:t>管理から</a:t>
            </a:r>
            <a:r>
              <a:rPr lang="en-US" altLang="ja-JP" dirty="0"/>
              <a:t>Organization</a:t>
            </a:r>
            <a:r>
              <a:rPr lang="ja-JP" altLang="en-US" dirty="0"/>
              <a:t>の項目を作成した後、　</a:t>
            </a:r>
            <a:r>
              <a:rPr lang="en-US" altLang="ja-JP" dirty="0"/>
              <a:t>[</a:t>
            </a:r>
            <a:r>
              <a:rPr lang="ja-JP" altLang="en-US" dirty="0"/>
              <a:t>連携状態チェック</a:t>
            </a:r>
            <a:r>
              <a:rPr lang="en-US" altLang="ja-JP" dirty="0"/>
              <a:t>]</a:t>
            </a:r>
            <a:r>
              <a:rPr lang="ja-JP" altLang="en-US" dirty="0"/>
              <a:t>で対象の</a:t>
            </a:r>
            <a:r>
              <a:rPr lang="en-US" altLang="ja-JP" dirty="0"/>
              <a:t>Terraform</a:t>
            </a:r>
            <a:r>
              <a:rPr lang="ja-JP" altLang="en-US" dirty="0"/>
              <a:t>に追加した</a:t>
            </a:r>
            <a:r>
              <a:rPr lang="en-US" altLang="ja-JP" dirty="0"/>
              <a:t>Organization</a:t>
            </a:r>
            <a:r>
              <a:rPr lang="ja-JP" altLang="en-US" dirty="0"/>
              <a:t>があるかどうかをチェックすることができます。</a:t>
            </a:r>
            <a:endParaRPr lang="en-US" altLang="ja-JP" dirty="0"/>
          </a:p>
          <a:p>
            <a:pPr lvl="1"/>
            <a:r>
              <a:rPr lang="ja-JP" altLang="en-US" dirty="0"/>
              <a:t>「登録なし」であれば</a:t>
            </a:r>
            <a:r>
              <a:rPr lang="en-US" altLang="ja-JP" dirty="0"/>
              <a:t>[</a:t>
            </a:r>
            <a:r>
              <a:rPr lang="ja-JP" altLang="en-US" dirty="0"/>
              <a:t>登録</a:t>
            </a:r>
            <a:r>
              <a:rPr lang="en-US" altLang="ja-JP" dirty="0"/>
              <a:t>]</a:t>
            </a:r>
            <a:r>
              <a:rPr lang="ja-JP" altLang="en-US" dirty="0"/>
              <a:t>を押下することで対象の</a:t>
            </a:r>
            <a:r>
              <a:rPr lang="en-US" altLang="ja-JP" dirty="0"/>
              <a:t>Terraform</a:t>
            </a:r>
            <a:r>
              <a:rPr lang="ja-JP" altLang="en-US" dirty="0"/>
              <a:t>に</a:t>
            </a:r>
            <a:r>
              <a:rPr lang="en-US" altLang="ja-JP" dirty="0"/>
              <a:t>Organization</a:t>
            </a:r>
            <a:r>
              <a:rPr lang="ja-JP" altLang="en-US" dirty="0"/>
              <a:t>を作成できます。</a:t>
            </a:r>
            <a:endParaRPr lang="en-US" altLang="ja-JP" dirty="0"/>
          </a:p>
          <a:p>
            <a:pPr lvl="1"/>
            <a:endParaRPr lang="en-US" altLang="ja-JP" dirty="0"/>
          </a:p>
        </p:txBody>
      </p:sp>
      <p:pic>
        <p:nvPicPr>
          <p:cNvPr id="4" name="図 3"/>
          <p:cNvPicPr>
            <a:picLocks noChangeAspect="1"/>
          </p:cNvPicPr>
          <p:nvPr/>
        </p:nvPicPr>
        <p:blipFill>
          <a:blip r:embed="rId3"/>
          <a:stretch>
            <a:fillRect/>
          </a:stretch>
        </p:blipFill>
        <p:spPr>
          <a:xfrm>
            <a:off x="1979640" y="4453180"/>
            <a:ext cx="6749008" cy="1709864"/>
          </a:xfrm>
          <a:prstGeom prst="rect">
            <a:avLst/>
          </a:prstGeom>
          <a:ln w="28575">
            <a:solidFill>
              <a:srgbClr val="002B62"/>
            </a:solidFill>
          </a:ln>
        </p:spPr>
      </p:pic>
      <p:sp>
        <p:nvSpPr>
          <p:cNvPr id="16" name="正方形/長方形 15"/>
          <p:cNvSpPr/>
          <p:nvPr/>
        </p:nvSpPr>
        <p:spPr bwMode="auto">
          <a:xfrm>
            <a:off x="3833065" y="5427105"/>
            <a:ext cx="4032560" cy="313159"/>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 name="曲折矢印 6"/>
          <p:cNvSpPr/>
          <p:nvPr/>
        </p:nvSpPr>
        <p:spPr bwMode="auto">
          <a:xfrm rot="10800000" flipH="1">
            <a:off x="827480" y="4481563"/>
            <a:ext cx="1122660" cy="1108886"/>
          </a:xfrm>
          <a:prstGeom prst="bentArrow">
            <a:avLst/>
          </a:prstGeom>
          <a:solidFill>
            <a:srgbClr val="FF0000"/>
          </a:solidFill>
          <a:ln w="38100">
            <a:solidFill>
              <a:schemeClr val="bg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2906291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611450" y="2996940"/>
            <a:ext cx="6167828" cy="1692294"/>
          </a:xfrm>
          <a:prstGeom prst="rect">
            <a:avLst/>
          </a:prstGeom>
          <a:ln w="28575">
            <a:solidFill>
              <a:srgbClr val="002B62"/>
            </a:solidFill>
          </a:ln>
        </p:spPr>
      </p:pic>
      <p:pic>
        <p:nvPicPr>
          <p:cNvPr id="9" name="図 8"/>
          <p:cNvPicPr>
            <a:picLocks noChangeAspect="1"/>
          </p:cNvPicPr>
          <p:nvPr/>
        </p:nvPicPr>
        <p:blipFill>
          <a:blip r:embed="rId3"/>
          <a:stretch>
            <a:fillRect/>
          </a:stretch>
        </p:blipFill>
        <p:spPr>
          <a:xfrm>
            <a:off x="2051650" y="4797190"/>
            <a:ext cx="6660831" cy="1465558"/>
          </a:xfrm>
          <a:prstGeom prst="rect">
            <a:avLst/>
          </a:prstGeom>
          <a:ln w="28575">
            <a:solidFill>
              <a:srgbClr val="002B62"/>
            </a:solidFill>
          </a:ln>
        </p:spPr>
      </p:pic>
      <p:sp>
        <p:nvSpPr>
          <p:cNvPr id="2" name="タイトル 1"/>
          <p:cNvSpPr>
            <a:spLocks noGrp="1"/>
          </p:cNvSpPr>
          <p:nvPr>
            <p:ph type="title"/>
          </p:nvPr>
        </p:nvSpPr>
        <p:spPr/>
        <p:txBody>
          <a:bodyPr/>
          <a:lstStyle/>
          <a:p>
            <a:r>
              <a:rPr lang="en-US" altLang="ja-JP" dirty="0"/>
              <a:t>4.4</a:t>
            </a:r>
            <a:r>
              <a:rPr lang="ja-JP" altLang="en-US" dirty="0"/>
              <a:t>　</a:t>
            </a:r>
            <a:r>
              <a:rPr lang="en-US" altLang="ja-JP" dirty="0"/>
              <a:t>Workspaces</a:t>
            </a:r>
            <a:r>
              <a:rPr lang="ja-JP" altLang="en-US" dirty="0"/>
              <a:t>の連携</a:t>
            </a:r>
          </a:p>
        </p:txBody>
      </p:sp>
      <p:sp>
        <p:nvSpPr>
          <p:cNvPr id="5" name="コンテンツ プレースホルダー 2"/>
          <p:cNvSpPr>
            <a:spLocks noGrp="1"/>
          </p:cNvSpPr>
          <p:nvPr>
            <p:ph sz="quarter" idx="10"/>
          </p:nvPr>
        </p:nvSpPr>
        <p:spPr>
          <a:xfrm>
            <a:off x="179513" y="836712"/>
            <a:ext cx="8641078" cy="5616476"/>
          </a:xfrm>
        </p:spPr>
        <p:txBody>
          <a:bodyPr/>
          <a:lstStyle/>
          <a:p>
            <a:r>
              <a:rPr lang="en-US" altLang="ja-JP" sz="1800" b="1" dirty="0"/>
              <a:t>Workspaces</a:t>
            </a:r>
            <a:r>
              <a:rPr lang="ja-JP" altLang="en-US" sz="1800" b="1" dirty="0"/>
              <a:t>管理</a:t>
            </a:r>
            <a:endParaRPr lang="en-US" altLang="ja-JP" sz="1800" b="1" dirty="0"/>
          </a:p>
          <a:p>
            <a:pPr lvl="1"/>
            <a:r>
              <a:rPr lang="en-US" altLang="ja-JP" dirty="0"/>
              <a:t>Workspaces</a:t>
            </a:r>
            <a:r>
              <a:rPr lang="ja-JP" altLang="en-US" dirty="0"/>
              <a:t>管理から</a:t>
            </a:r>
            <a:r>
              <a:rPr lang="en-US" altLang="ja-JP" dirty="0"/>
              <a:t>Workspace</a:t>
            </a:r>
            <a:r>
              <a:rPr lang="ja-JP" altLang="en-US" dirty="0"/>
              <a:t>の項目を作成した後、　</a:t>
            </a:r>
            <a:r>
              <a:rPr lang="en-US" altLang="ja-JP" dirty="0"/>
              <a:t>[</a:t>
            </a:r>
            <a:r>
              <a:rPr lang="ja-JP" altLang="en-US" dirty="0"/>
              <a:t>連携状態チェック</a:t>
            </a:r>
            <a:r>
              <a:rPr lang="en-US" altLang="ja-JP" dirty="0"/>
              <a:t>]</a:t>
            </a:r>
            <a:r>
              <a:rPr lang="ja-JP" altLang="en-US" dirty="0"/>
              <a:t>で対象の</a:t>
            </a:r>
            <a:r>
              <a:rPr lang="en-US" altLang="ja-JP" dirty="0"/>
              <a:t>Terraform</a:t>
            </a:r>
            <a:r>
              <a:rPr lang="ja-JP" altLang="en-US" dirty="0"/>
              <a:t>に追加した</a:t>
            </a:r>
            <a:r>
              <a:rPr lang="en-US" altLang="ja-JP" dirty="0"/>
              <a:t>Workspace</a:t>
            </a:r>
            <a:r>
              <a:rPr lang="ja-JP" altLang="en-US" dirty="0"/>
              <a:t>があるかどうかをチェックすることができます。</a:t>
            </a:r>
            <a:endParaRPr lang="en-US" altLang="ja-JP" dirty="0"/>
          </a:p>
          <a:p>
            <a:pPr lvl="1"/>
            <a:r>
              <a:rPr lang="ja-JP" altLang="en-US" dirty="0"/>
              <a:t>「登録なし」であれば</a:t>
            </a:r>
            <a:r>
              <a:rPr lang="en-US" altLang="ja-JP" dirty="0"/>
              <a:t>[</a:t>
            </a:r>
            <a:r>
              <a:rPr lang="ja-JP" altLang="en-US" dirty="0"/>
              <a:t>登録</a:t>
            </a:r>
            <a:r>
              <a:rPr lang="en-US" altLang="ja-JP" dirty="0"/>
              <a:t>]</a:t>
            </a:r>
            <a:r>
              <a:rPr lang="ja-JP" altLang="en-US" dirty="0"/>
              <a:t>を押下することで対象の</a:t>
            </a:r>
            <a:r>
              <a:rPr lang="en-US" altLang="ja-JP" dirty="0"/>
              <a:t>Terraform</a:t>
            </a:r>
            <a:r>
              <a:rPr lang="ja-JP" altLang="en-US" dirty="0"/>
              <a:t>に</a:t>
            </a:r>
            <a:r>
              <a:rPr lang="en-US" altLang="ja-JP" dirty="0"/>
              <a:t>Workspace</a:t>
            </a:r>
            <a:r>
              <a:rPr lang="ja-JP" altLang="en-US" dirty="0"/>
              <a:t>を作成できます。</a:t>
            </a:r>
            <a:br>
              <a:rPr lang="en-US" altLang="ja-JP" dirty="0"/>
            </a:br>
            <a:r>
              <a:rPr lang="en-US" altLang="ja-JP" b="1" dirty="0">
                <a:solidFill>
                  <a:srgbClr val="FF0000"/>
                </a:solidFill>
              </a:rPr>
              <a:t>※Workspace</a:t>
            </a:r>
            <a:r>
              <a:rPr lang="ja-JP" altLang="en-US" b="1" dirty="0">
                <a:solidFill>
                  <a:srgbClr val="FF0000"/>
                </a:solidFill>
              </a:rPr>
              <a:t>はいずれかの</a:t>
            </a:r>
            <a:r>
              <a:rPr lang="en-US" altLang="ja-JP" b="1" dirty="0">
                <a:solidFill>
                  <a:srgbClr val="FF0000"/>
                </a:solidFill>
              </a:rPr>
              <a:t>Organization</a:t>
            </a:r>
            <a:r>
              <a:rPr lang="ja-JP" altLang="en-US" b="1" dirty="0">
                <a:solidFill>
                  <a:srgbClr val="FF0000"/>
                </a:solidFill>
              </a:rPr>
              <a:t>に所属する必要があるため、必ず先に所属させる</a:t>
            </a:r>
            <a:r>
              <a:rPr lang="en-US" altLang="ja-JP" b="1" dirty="0">
                <a:solidFill>
                  <a:srgbClr val="FF0000"/>
                </a:solidFill>
              </a:rPr>
              <a:t>Organization</a:t>
            </a:r>
            <a:r>
              <a:rPr lang="ja-JP" altLang="en-US" b="1" dirty="0">
                <a:solidFill>
                  <a:srgbClr val="FF0000"/>
                </a:solidFill>
              </a:rPr>
              <a:t>を対象の</a:t>
            </a:r>
            <a:r>
              <a:rPr lang="en-US" altLang="ja-JP" b="1" dirty="0">
                <a:solidFill>
                  <a:srgbClr val="FF0000"/>
                </a:solidFill>
              </a:rPr>
              <a:t>Terraform</a:t>
            </a:r>
            <a:r>
              <a:rPr lang="ja-JP" altLang="en-US" b="1" dirty="0">
                <a:solidFill>
                  <a:srgbClr val="FF0000"/>
                </a:solidFill>
              </a:rPr>
              <a:t>に作成しておく必要があります</a:t>
            </a:r>
            <a:endParaRPr lang="en-US" altLang="ja-JP" b="1" dirty="0">
              <a:solidFill>
                <a:srgbClr val="FF0000"/>
              </a:solidFill>
            </a:endParaRPr>
          </a:p>
          <a:p>
            <a:pPr lvl="1"/>
            <a:endParaRPr lang="en-US" altLang="ja-JP" dirty="0"/>
          </a:p>
        </p:txBody>
      </p:sp>
      <p:sp>
        <p:nvSpPr>
          <p:cNvPr id="6" name="正方形/長方形 5"/>
          <p:cNvSpPr/>
          <p:nvPr/>
        </p:nvSpPr>
        <p:spPr bwMode="auto">
          <a:xfrm>
            <a:off x="5574949" y="3616612"/>
            <a:ext cx="360050" cy="288040"/>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6" name="正方形/長方形 15"/>
          <p:cNvSpPr/>
          <p:nvPr/>
        </p:nvSpPr>
        <p:spPr bwMode="auto">
          <a:xfrm>
            <a:off x="2086136" y="5862219"/>
            <a:ext cx="5798459" cy="256509"/>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 name="曲折矢印 6"/>
          <p:cNvSpPr/>
          <p:nvPr/>
        </p:nvSpPr>
        <p:spPr bwMode="auto">
          <a:xfrm rot="10800000" flipH="1">
            <a:off x="725288" y="4869200"/>
            <a:ext cx="1182341" cy="1242785"/>
          </a:xfrm>
          <a:prstGeom prst="bentArrow">
            <a:avLst/>
          </a:prstGeom>
          <a:solidFill>
            <a:srgbClr val="FF0000"/>
          </a:solidFill>
          <a:ln w="38100">
            <a:solidFill>
              <a:schemeClr val="bg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1787226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4.5</a:t>
            </a:r>
            <a:r>
              <a:rPr lang="ja-JP" altLang="en-US" dirty="0"/>
              <a:t>　</a:t>
            </a:r>
            <a:r>
              <a:rPr lang="en-US" altLang="ja-JP" dirty="0"/>
              <a:t>Module</a:t>
            </a:r>
            <a:r>
              <a:rPr lang="ja-JP" altLang="en-US" dirty="0"/>
              <a:t>の適用</a:t>
            </a:r>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b="1" dirty="0"/>
              <a:t>Module</a:t>
            </a:r>
            <a:r>
              <a:rPr lang="ja-JP" altLang="en-US" b="1" dirty="0"/>
              <a:t>の適用について</a:t>
            </a:r>
            <a:endParaRPr lang="en-US" altLang="ja-JP" b="1" dirty="0"/>
          </a:p>
          <a:p>
            <a:pPr lvl="1"/>
            <a:r>
              <a:rPr lang="ja-JP" altLang="en-US" dirty="0"/>
              <a:t>作業実行に対して</a:t>
            </a:r>
            <a:r>
              <a:rPr lang="en-US" altLang="ja-JP" dirty="0"/>
              <a:t>Module</a:t>
            </a:r>
            <a:r>
              <a:rPr lang="ja-JP" altLang="en-US" dirty="0"/>
              <a:t>を適用させるために、各種紐付設定を行う必要があります。</a:t>
            </a:r>
            <a:endParaRPr lang="en-US" altLang="ja-JP" dirty="0"/>
          </a:p>
          <a:p>
            <a:pPr lvl="1"/>
            <a:r>
              <a:rPr lang="ja-JP" altLang="en-US" dirty="0"/>
              <a:t>作業実行時に</a:t>
            </a:r>
            <a:r>
              <a:rPr lang="en-US" altLang="ja-JP" dirty="0"/>
              <a:t>Movement</a:t>
            </a:r>
            <a:r>
              <a:rPr lang="ja-JP" altLang="en-US" dirty="0"/>
              <a:t>に紐付いた</a:t>
            </a:r>
            <a:r>
              <a:rPr lang="en-US" altLang="ja-JP" dirty="0"/>
              <a:t>Workspace</a:t>
            </a:r>
            <a:r>
              <a:rPr lang="ja-JP" altLang="en-US" dirty="0"/>
              <a:t>に対し、実行する</a:t>
            </a:r>
            <a:r>
              <a:rPr lang="en-US" altLang="ja-JP" dirty="0"/>
              <a:t>Module</a:t>
            </a:r>
            <a:r>
              <a:rPr lang="ja-JP" altLang="en-US" dirty="0"/>
              <a:t>が適用されます。</a:t>
            </a:r>
            <a:endParaRPr lang="en-US" altLang="ja-JP" dirty="0"/>
          </a:p>
        </p:txBody>
      </p:sp>
      <p:grpSp>
        <p:nvGrpSpPr>
          <p:cNvPr id="14" name="グループ化 13"/>
          <p:cNvGrpSpPr/>
          <p:nvPr/>
        </p:nvGrpSpPr>
        <p:grpSpPr>
          <a:xfrm>
            <a:off x="467430" y="2276840"/>
            <a:ext cx="5904000" cy="3742982"/>
            <a:chOff x="251400" y="2638428"/>
            <a:chExt cx="5444800" cy="3742982"/>
          </a:xfrm>
          <a:solidFill>
            <a:schemeClr val="bg1"/>
          </a:solidFill>
        </p:grpSpPr>
        <p:sp>
          <p:nvSpPr>
            <p:cNvPr id="6" name="角丸四角形 5"/>
            <p:cNvSpPr/>
            <p:nvPr/>
          </p:nvSpPr>
          <p:spPr bwMode="auto">
            <a:xfrm>
              <a:off x="251400" y="2638428"/>
              <a:ext cx="5444800" cy="3742982"/>
            </a:xfrm>
            <a:prstGeom prst="rect">
              <a:avLst/>
            </a:prstGeom>
            <a:solidFill>
              <a:srgbClr val="002B62"/>
            </a:solidFill>
            <a:ln w="38100">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 name="テキスト ボックス 10"/>
            <p:cNvSpPr txBox="1"/>
            <p:nvPr/>
          </p:nvSpPr>
          <p:spPr>
            <a:xfrm>
              <a:off x="315714" y="2708900"/>
              <a:ext cx="648090" cy="369332"/>
            </a:xfrm>
            <a:prstGeom prst="rect">
              <a:avLst/>
            </a:prstGeom>
            <a:noFill/>
            <a:ln w="38100">
              <a:noFill/>
            </a:ln>
          </p:spPr>
          <p:txBody>
            <a:bodyPr wrap="square" rtlCol="0">
              <a:spAutoFit/>
            </a:bodyPr>
            <a:lstStyle/>
            <a:p>
              <a:r>
                <a:rPr kumimoji="1" lang="en-US" altLang="ja-JP" b="1" dirty="0">
                  <a:solidFill>
                    <a:schemeClr val="bg1"/>
                  </a:solidFill>
                </a:rPr>
                <a:t>ITA</a:t>
              </a:r>
              <a:endParaRPr kumimoji="1" lang="ja-JP" altLang="en-US" b="1" dirty="0">
                <a:solidFill>
                  <a:schemeClr val="bg1"/>
                </a:solidFill>
              </a:endParaRPr>
            </a:p>
          </p:txBody>
        </p:sp>
      </p:grpSp>
      <p:sp>
        <p:nvSpPr>
          <p:cNvPr id="15" name="正方形/長方形 14"/>
          <p:cNvSpPr/>
          <p:nvPr/>
        </p:nvSpPr>
        <p:spPr bwMode="auto">
          <a:xfrm>
            <a:off x="583174" y="2735754"/>
            <a:ext cx="5652000" cy="3119354"/>
          </a:xfrm>
          <a:prstGeom prst="rect">
            <a:avLst/>
          </a:prstGeom>
          <a:solidFill>
            <a:schemeClr val="accent6">
              <a:lumMod val="10000"/>
              <a:lumOff val="90000"/>
            </a:schemeClr>
          </a:solidFill>
          <a:ln w="38100">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000" b="1" dirty="0">
              <a:latin typeface="+mn-ea"/>
            </a:endParaRPr>
          </a:p>
        </p:txBody>
      </p:sp>
      <p:sp>
        <p:nvSpPr>
          <p:cNvPr id="16" name="テキスト ボックス 15"/>
          <p:cNvSpPr txBox="1"/>
          <p:nvPr/>
        </p:nvSpPr>
        <p:spPr>
          <a:xfrm>
            <a:off x="680902" y="2864209"/>
            <a:ext cx="1154718" cy="276999"/>
          </a:xfrm>
          <a:prstGeom prst="rect">
            <a:avLst/>
          </a:prstGeom>
          <a:noFill/>
        </p:spPr>
        <p:txBody>
          <a:bodyPr wrap="square" rtlCol="0">
            <a:spAutoFit/>
          </a:bodyPr>
          <a:lstStyle/>
          <a:p>
            <a:r>
              <a:rPr kumimoji="1" lang="ja-JP" altLang="en-US" sz="1200" b="1" dirty="0">
                <a:solidFill>
                  <a:srgbClr val="002B62"/>
                </a:solidFill>
              </a:rPr>
              <a:t>紐付設定</a:t>
            </a:r>
          </a:p>
        </p:txBody>
      </p:sp>
      <p:sp>
        <p:nvSpPr>
          <p:cNvPr id="43" name="正方形/長方形 42"/>
          <p:cNvSpPr/>
          <p:nvPr/>
        </p:nvSpPr>
        <p:spPr bwMode="auto">
          <a:xfrm>
            <a:off x="6660290" y="2278994"/>
            <a:ext cx="2088290" cy="3740827"/>
          </a:xfrm>
          <a:prstGeom prst="rect">
            <a:avLst/>
          </a:prstGeom>
          <a:noFill/>
          <a:ln w="28575">
            <a:solidFill>
              <a:srgbClr val="4C40BC"/>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pic>
        <p:nvPicPr>
          <p:cNvPr id="46" name="図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4878" y="2238697"/>
            <a:ext cx="1078463" cy="517662"/>
          </a:xfrm>
          <a:prstGeom prst="rect">
            <a:avLst/>
          </a:prstGeom>
        </p:spPr>
      </p:pic>
      <p:sp>
        <p:nvSpPr>
          <p:cNvPr id="47" name="正方形/長方形 46"/>
          <p:cNvSpPr/>
          <p:nvPr/>
        </p:nvSpPr>
        <p:spPr bwMode="auto">
          <a:xfrm>
            <a:off x="6745779" y="2722492"/>
            <a:ext cx="1917312" cy="3132616"/>
          </a:xfrm>
          <a:prstGeom prst="rect">
            <a:avLst/>
          </a:prstGeom>
          <a:solidFill>
            <a:srgbClr val="4C40BC"/>
          </a:solidFill>
          <a:ln w="19050">
            <a:solidFill>
              <a:srgbClr val="4C40BC"/>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0" name="正方形/長方形 49"/>
          <p:cNvSpPr/>
          <p:nvPr/>
        </p:nvSpPr>
        <p:spPr bwMode="auto">
          <a:xfrm>
            <a:off x="6872414" y="3030458"/>
            <a:ext cx="1664043" cy="2630851"/>
          </a:xfrm>
          <a:prstGeom prst="rect">
            <a:avLst/>
          </a:prstGeom>
          <a:solidFill>
            <a:schemeClr val="accent5">
              <a:lumMod val="10000"/>
              <a:lumOff val="90000"/>
            </a:schemeClr>
          </a:solidFill>
          <a:ln w="19050">
            <a:solidFill>
              <a:srgbClr val="4C40BC"/>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9" name="テキスト ボックス 48"/>
          <p:cNvSpPr txBox="1"/>
          <p:nvPr/>
        </p:nvSpPr>
        <p:spPr>
          <a:xfrm>
            <a:off x="7048808" y="2745670"/>
            <a:ext cx="1311255" cy="276999"/>
          </a:xfrm>
          <a:prstGeom prst="rect">
            <a:avLst/>
          </a:prstGeom>
          <a:noFill/>
        </p:spPr>
        <p:txBody>
          <a:bodyPr wrap="square" rtlCol="0">
            <a:spAutoFit/>
          </a:bodyPr>
          <a:lstStyle/>
          <a:p>
            <a:pPr algn="ctr"/>
            <a:r>
              <a:rPr lang="en-US" altLang="ja-JP" sz="1200" b="1" dirty="0">
                <a:solidFill>
                  <a:schemeClr val="bg1"/>
                </a:solidFill>
              </a:rPr>
              <a:t>Organization</a:t>
            </a:r>
            <a:endParaRPr kumimoji="1" lang="ja-JP" altLang="en-US" sz="1200" b="1" dirty="0">
              <a:solidFill>
                <a:schemeClr val="bg1"/>
              </a:solidFill>
            </a:endParaRPr>
          </a:p>
        </p:txBody>
      </p:sp>
      <p:sp>
        <p:nvSpPr>
          <p:cNvPr id="53" name="テキスト ボックス 52"/>
          <p:cNvSpPr txBox="1"/>
          <p:nvPr/>
        </p:nvSpPr>
        <p:spPr>
          <a:xfrm>
            <a:off x="7048808" y="3101808"/>
            <a:ext cx="1311255" cy="276999"/>
          </a:xfrm>
          <a:prstGeom prst="rect">
            <a:avLst/>
          </a:prstGeom>
          <a:noFill/>
        </p:spPr>
        <p:txBody>
          <a:bodyPr wrap="square" rtlCol="0">
            <a:spAutoFit/>
          </a:bodyPr>
          <a:lstStyle/>
          <a:p>
            <a:pPr algn="ctr"/>
            <a:r>
              <a:rPr lang="en-US" altLang="ja-JP" sz="1200" b="1" dirty="0">
                <a:solidFill>
                  <a:srgbClr val="002B62"/>
                </a:solidFill>
              </a:rPr>
              <a:t>Workspace</a:t>
            </a:r>
            <a:r>
              <a:rPr lang="ja-JP" altLang="en-US" sz="1200" b="1" dirty="0">
                <a:solidFill>
                  <a:srgbClr val="002B62"/>
                </a:solidFill>
              </a:rPr>
              <a:t> ①</a:t>
            </a:r>
            <a:endParaRPr kumimoji="1" lang="ja-JP" altLang="en-US" sz="1200" b="1" dirty="0">
              <a:solidFill>
                <a:srgbClr val="002B62"/>
              </a:solidFill>
            </a:endParaRPr>
          </a:p>
        </p:txBody>
      </p:sp>
      <p:sp>
        <p:nvSpPr>
          <p:cNvPr id="85" name="右矢印 84"/>
          <p:cNvSpPr/>
          <p:nvPr/>
        </p:nvSpPr>
        <p:spPr bwMode="auto">
          <a:xfrm>
            <a:off x="6119269" y="3729606"/>
            <a:ext cx="900000" cy="484632"/>
          </a:xfrm>
          <a:prstGeom prst="rightArrow">
            <a:avLst/>
          </a:prstGeom>
          <a:solidFill>
            <a:srgbClr val="FF0000"/>
          </a:solidFill>
          <a:ln w="38100">
            <a:solidFill>
              <a:schemeClr val="bg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1" name="フローチャート: 書類 60"/>
          <p:cNvSpPr/>
          <p:nvPr/>
        </p:nvSpPr>
        <p:spPr bwMode="auto">
          <a:xfrm>
            <a:off x="7195034" y="3720967"/>
            <a:ext cx="1018802" cy="531804"/>
          </a:xfrm>
          <a:prstGeom prst="flowChartDocument">
            <a:avLst/>
          </a:prstGeom>
          <a:solidFill>
            <a:schemeClr val="bg1"/>
          </a:solid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a:latin typeface="+mn-ea"/>
              </a:rPr>
              <a:t>Terraform</a:t>
            </a:r>
          </a:p>
          <a:p>
            <a:pPr algn="ctr"/>
            <a:r>
              <a:rPr lang="en-US" altLang="ja-JP" sz="1000" b="1" dirty="0">
                <a:latin typeface="+mn-ea"/>
              </a:rPr>
              <a:t>Module file</a:t>
            </a:r>
            <a:r>
              <a:rPr lang="ja-JP" altLang="en-US" sz="1000" b="1" dirty="0">
                <a:latin typeface="+mn-ea"/>
              </a:rPr>
              <a:t>①</a:t>
            </a:r>
            <a:endParaRPr kumimoji="1" lang="ja-JP" altLang="en-US" sz="1000" b="1" dirty="0">
              <a:latin typeface="+mn-ea"/>
            </a:endParaRPr>
          </a:p>
        </p:txBody>
      </p:sp>
      <p:sp>
        <p:nvSpPr>
          <p:cNvPr id="62" name="フローチャート: 書類 61"/>
          <p:cNvSpPr/>
          <p:nvPr/>
        </p:nvSpPr>
        <p:spPr bwMode="auto">
          <a:xfrm>
            <a:off x="7188560" y="4519728"/>
            <a:ext cx="1031751" cy="493492"/>
          </a:xfrm>
          <a:prstGeom prst="flowChartDocument">
            <a:avLst/>
          </a:prstGeom>
          <a:solidFill>
            <a:schemeClr val="bg1"/>
          </a:solid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a:latin typeface="+mn-ea"/>
              </a:rPr>
              <a:t>Terraform</a:t>
            </a:r>
          </a:p>
          <a:p>
            <a:pPr algn="ctr"/>
            <a:r>
              <a:rPr lang="en-US" altLang="ja-JP" sz="1000" b="1" dirty="0">
                <a:latin typeface="+mn-ea"/>
              </a:rPr>
              <a:t>Module file</a:t>
            </a:r>
            <a:r>
              <a:rPr lang="ja-JP" altLang="en-US" sz="1000" b="1" dirty="0">
                <a:latin typeface="+mn-ea"/>
              </a:rPr>
              <a:t>②</a:t>
            </a:r>
            <a:endParaRPr kumimoji="1" lang="ja-JP" altLang="en-US" sz="1000" b="1" dirty="0">
              <a:latin typeface="+mn-ea"/>
            </a:endParaRPr>
          </a:p>
        </p:txBody>
      </p:sp>
      <p:sp>
        <p:nvSpPr>
          <p:cNvPr id="17" name="正方形/長方形 16"/>
          <p:cNvSpPr/>
          <p:nvPr/>
        </p:nvSpPr>
        <p:spPr bwMode="auto">
          <a:xfrm>
            <a:off x="778076" y="3294464"/>
            <a:ext cx="2619186" cy="2149823"/>
          </a:xfrm>
          <a:prstGeom prst="rect">
            <a:avLst/>
          </a:prstGeom>
          <a:solidFill>
            <a:schemeClr val="bg1"/>
          </a:solidFill>
          <a:ln w="19050">
            <a:solidFill>
              <a:srgbClr val="002B62"/>
            </a:solidFill>
            <a:prstDash val="solid"/>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0" name="テキスト ボックス 19"/>
          <p:cNvSpPr txBox="1"/>
          <p:nvPr/>
        </p:nvSpPr>
        <p:spPr>
          <a:xfrm>
            <a:off x="746887" y="3332428"/>
            <a:ext cx="2272591" cy="276999"/>
          </a:xfrm>
          <a:prstGeom prst="rect">
            <a:avLst/>
          </a:prstGeom>
          <a:noFill/>
        </p:spPr>
        <p:txBody>
          <a:bodyPr wrap="square" rtlCol="0">
            <a:spAutoFit/>
          </a:bodyPr>
          <a:lstStyle/>
          <a:p>
            <a:r>
              <a:rPr lang="en-US" altLang="ja-JP" sz="1200" b="1" dirty="0">
                <a:solidFill>
                  <a:srgbClr val="002B62"/>
                </a:solidFill>
              </a:rPr>
              <a:t>Movement-Module</a:t>
            </a:r>
            <a:r>
              <a:rPr lang="ja-JP" altLang="en-US" sz="1200" b="1" dirty="0">
                <a:solidFill>
                  <a:srgbClr val="002B62"/>
                </a:solidFill>
              </a:rPr>
              <a:t>紐付</a:t>
            </a:r>
          </a:p>
        </p:txBody>
      </p:sp>
      <p:sp>
        <p:nvSpPr>
          <p:cNvPr id="19" name="正方形/長方形 18"/>
          <p:cNvSpPr/>
          <p:nvPr/>
        </p:nvSpPr>
        <p:spPr bwMode="auto">
          <a:xfrm>
            <a:off x="827900" y="3839834"/>
            <a:ext cx="1031768" cy="321211"/>
          </a:xfrm>
          <a:prstGeom prst="rect">
            <a:avLst/>
          </a:prstGeom>
          <a:no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000" b="1" dirty="0">
                <a:solidFill>
                  <a:srgbClr val="002B62"/>
                </a:solidFill>
                <a:latin typeface="+mn-ea"/>
              </a:rPr>
              <a:t>Movement</a:t>
            </a:r>
            <a:r>
              <a:rPr kumimoji="1" lang="ja-JP" altLang="en-US" sz="1000" b="1" dirty="0">
                <a:solidFill>
                  <a:srgbClr val="002B62"/>
                </a:solidFill>
                <a:latin typeface="+mn-ea"/>
              </a:rPr>
              <a:t>①</a:t>
            </a:r>
          </a:p>
        </p:txBody>
      </p:sp>
      <p:sp>
        <p:nvSpPr>
          <p:cNvPr id="25" name="フローチャート: 書類 24"/>
          <p:cNvSpPr/>
          <p:nvPr/>
        </p:nvSpPr>
        <p:spPr bwMode="auto">
          <a:xfrm>
            <a:off x="2270682" y="3760459"/>
            <a:ext cx="1018802" cy="531804"/>
          </a:xfrm>
          <a:prstGeom prst="flowChartDocument">
            <a:avLst/>
          </a:prstGeom>
          <a:no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a:latin typeface="+mn-ea"/>
              </a:rPr>
              <a:t>Terraform</a:t>
            </a:r>
          </a:p>
          <a:p>
            <a:pPr algn="ctr"/>
            <a:r>
              <a:rPr lang="en-US" altLang="ja-JP" sz="1000" b="1" dirty="0">
                <a:latin typeface="+mn-ea"/>
              </a:rPr>
              <a:t>Module file</a:t>
            </a:r>
            <a:r>
              <a:rPr lang="ja-JP" altLang="en-US" sz="1000" b="1" dirty="0">
                <a:latin typeface="+mn-ea"/>
              </a:rPr>
              <a:t>①</a:t>
            </a:r>
            <a:endParaRPr kumimoji="1" lang="ja-JP" altLang="en-US" sz="1000" b="1" dirty="0">
              <a:latin typeface="+mn-ea"/>
            </a:endParaRPr>
          </a:p>
        </p:txBody>
      </p:sp>
      <p:sp>
        <p:nvSpPr>
          <p:cNvPr id="27" name="フローチャート: 書類 26"/>
          <p:cNvSpPr/>
          <p:nvPr/>
        </p:nvSpPr>
        <p:spPr bwMode="auto">
          <a:xfrm>
            <a:off x="2266293" y="4623628"/>
            <a:ext cx="1031751" cy="493492"/>
          </a:xfrm>
          <a:prstGeom prst="flowChartDocument">
            <a:avLst/>
          </a:prstGeom>
          <a:no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a:latin typeface="+mn-ea"/>
              </a:rPr>
              <a:t>Terraform</a:t>
            </a:r>
          </a:p>
          <a:p>
            <a:pPr algn="ctr"/>
            <a:r>
              <a:rPr lang="en-US" altLang="ja-JP" sz="1000" b="1" dirty="0">
                <a:latin typeface="+mn-ea"/>
              </a:rPr>
              <a:t>Module file</a:t>
            </a:r>
            <a:r>
              <a:rPr lang="ja-JP" altLang="en-US" sz="1000" b="1" dirty="0">
                <a:latin typeface="+mn-ea"/>
              </a:rPr>
              <a:t>②</a:t>
            </a:r>
            <a:endParaRPr kumimoji="1" lang="ja-JP" altLang="en-US" sz="1000" b="1" dirty="0">
              <a:latin typeface="+mn-ea"/>
            </a:endParaRPr>
          </a:p>
        </p:txBody>
      </p:sp>
      <p:cxnSp>
        <p:nvCxnSpPr>
          <p:cNvPr id="28" name="直線コネクタ 27"/>
          <p:cNvCxnSpPr/>
          <p:nvPr/>
        </p:nvCxnSpPr>
        <p:spPr bwMode="auto">
          <a:xfrm flipV="1">
            <a:off x="1893019" y="3999403"/>
            <a:ext cx="364714" cy="1"/>
          </a:xfrm>
          <a:prstGeom prst="line">
            <a:avLst/>
          </a:prstGeom>
          <a:solidFill>
            <a:schemeClr val="bg1"/>
          </a:solidFill>
          <a:ln w="28575" cap="flat" cmpd="sng" algn="ctr">
            <a:solidFill>
              <a:srgbClr val="002B62"/>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2" name="直線コネクタ 31"/>
          <p:cNvCxnSpPr>
            <a:endCxn id="27" idx="1"/>
          </p:cNvCxnSpPr>
          <p:nvPr/>
        </p:nvCxnSpPr>
        <p:spPr bwMode="auto">
          <a:xfrm>
            <a:off x="1864781" y="3999403"/>
            <a:ext cx="401512" cy="870971"/>
          </a:xfrm>
          <a:prstGeom prst="line">
            <a:avLst/>
          </a:prstGeom>
          <a:solidFill>
            <a:schemeClr val="bg1"/>
          </a:solidFill>
          <a:ln w="28575" cap="flat" cmpd="sng" algn="ctr">
            <a:solidFill>
              <a:srgbClr val="002B62"/>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8" name="正方形/長方形 77"/>
          <p:cNvSpPr/>
          <p:nvPr/>
        </p:nvSpPr>
        <p:spPr bwMode="auto">
          <a:xfrm>
            <a:off x="4708927" y="4045024"/>
            <a:ext cx="633314" cy="275987"/>
          </a:xfrm>
          <a:prstGeom prst="rect">
            <a:avLst/>
          </a:prstGeom>
          <a:no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5" name="正方形/長方形 44"/>
          <p:cNvSpPr/>
          <p:nvPr/>
        </p:nvSpPr>
        <p:spPr bwMode="auto">
          <a:xfrm>
            <a:off x="3514778" y="3315504"/>
            <a:ext cx="2520000" cy="1005508"/>
          </a:xfrm>
          <a:prstGeom prst="rect">
            <a:avLst/>
          </a:prstGeom>
          <a:solidFill>
            <a:schemeClr val="bg1"/>
          </a:solidFill>
          <a:ln w="19050">
            <a:solidFill>
              <a:srgbClr val="002B62"/>
            </a:solidFill>
            <a:prstDash val="solid"/>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8" name="テキスト ボックス 47"/>
          <p:cNvSpPr txBox="1"/>
          <p:nvPr/>
        </p:nvSpPr>
        <p:spPr>
          <a:xfrm>
            <a:off x="3483589" y="3353467"/>
            <a:ext cx="2423982" cy="276999"/>
          </a:xfrm>
          <a:prstGeom prst="rect">
            <a:avLst/>
          </a:prstGeom>
          <a:noFill/>
        </p:spPr>
        <p:txBody>
          <a:bodyPr wrap="square" rtlCol="0">
            <a:spAutoFit/>
          </a:bodyPr>
          <a:lstStyle/>
          <a:p>
            <a:r>
              <a:rPr kumimoji="1" lang="en-US" altLang="ja-JP" sz="1200" b="1" dirty="0">
                <a:solidFill>
                  <a:srgbClr val="002B62"/>
                </a:solidFill>
              </a:rPr>
              <a:t>Movement</a:t>
            </a:r>
            <a:r>
              <a:rPr kumimoji="1" lang="ja-JP" altLang="en-US" sz="1200" b="1" dirty="0">
                <a:solidFill>
                  <a:srgbClr val="002B62"/>
                </a:solidFill>
              </a:rPr>
              <a:t>一覧</a:t>
            </a:r>
          </a:p>
        </p:txBody>
      </p:sp>
      <p:sp>
        <p:nvSpPr>
          <p:cNvPr id="57" name="正方形/長方形 56"/>
          <p:cNvSpPr/>
          <p:nvPr/>
        </p:nvSpPr>
        <p:spPr bwMode="auto">
          <a:xfrm>
            <a:off x="3618715" y="3757663"/>
            <a:ext cx="997408" cy="321211"/>
          </a:xfrm>
          <a:prstGeom prst="rect">
            <a:avLst/>
          </a:prstGeom>
          <a:no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000" b="1" dirty="0">
                <a:solidFill>
                  <a:srgbClr val="002B62"/>
                </a:solidFill>
                <a:latin typeface="+mn-ea"/>
              </a:rPr>
              <a:t>Movement</a:t>
            </a:r>
            <a:r>
              <a:rPr kumimoji="1" lang="ja-JP" altLang="en-US" sz="1000" b="1" dirty="0">
                <a:solidFill>
                  <a:srgbClr val="002B62"/>
                </a:solidFill>
                <a:latin typeface="+mn-ea"/>
              </a:rPr>
              <a:t>①</a:t>
            </a:r>
          </a:p>
        </p:txBody>
      </p:sp>
      <p:sp>
        <p:nvSpPr>
          <p:cNvPr id="58" name="正方形/長方形 57"/>
          <p:cNvSpPr/>
          <p:nvPr/>
        </p:nvSpPr>
        <p:spPr bwMode="auto">
          <a:xfrm>
            <a:off x="4921664" y="3757663"/>
            <a:ext cx="985907" cy="321211"/>
          </a:xfrm>
          <a:prstGeom prst="rect">
            <a:avLst/>
          </a:prstGeom>
          <a:no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000" b="1" dirty="0">
                <a:solidFill>
                  <a:srgbClr val="002B62"/>
                </a:solidFill>
                <a:latin typeface="+mn-ea"/>
              </a:rPr>
              <a:t>Workspace</a:t>
            </a:r>
            <a:r>
              <a:rPr kumimoji="1" lang="ja-JP" altLang="en-US" sz="1000" b="1" dirty="0">
                <a:solidFill>
                  <a:srgbClr val="002B62"/>
                </a:solidFill>
                <a:latin typeface="+mn-ea"/>
              </a:rPr>
              <a:t>①</a:t>
            </a:r>
          </a:p>
        </p:txBody>
      </p:sp>
      <p:cxnSp>
        <p:nvCxnSpPr>
          <p:cNvPr id="59" name="直線コネクタ 58"/>
          <p:cNvCxnSpPr>
            <a:stCxn id="57" idx="3"/>
            <a:endCxn id="58" idx="1"/>
          </p:cNvCxnSpPr>
          <p:nvPr/>
        </p:nvCxnSpPr>
        <p:spPr bwMode="auto">
          <a:xfrm>
            <a:off x="4616123" y="3918269"/>
            <a:ext cx="305541" cy="0"/>
          </a:xfrm>
          <a:prstGeom prst="line">
            <a:avLst/>
          </a:prstGeom>
          <a:solidFill>
            <a:schemeClr val="bg1"/>
          </a:solidFill>
          <a:ln w="28575" cap="flat" cmpd="sng" algn="ctr">
            <a:solidFill>
              <a:srgbClr val="002B62"/>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0" name="曲線コネクタ 59"/>
          <p:cNvCxnSpPr>
            <a:endCxn id="45" idx="2"/>
          </p:cNvCxnSpPr>
          <p:nvPr/>
        </p:nvCxnSpPr>
        <p:spPr bwMode="auto">
          <a:xfrm flipV="1">
            <a:off x="3395382" y="4321012"/>
            <a:ext cx="1379396" cy="836318"/>
          </a:xfrm>
          <a:prstGeom prst="curvedConnector2">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3572726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4.6</a:t>
            </a:r>
            <a:r>
              <a:rPr lang="ja-JP" altLang="en-US" dirty="0"/>
              <a:t>　</a:t>
            </a:r>
            <a:r>
              <a:rPr lang="en-US" altLang="ja-JP" dirty="0"/>
              <a:t>Policy</a:t>
            </a:r>
            <a:r>
              <a:rPr lang="ja-JP" altLang="en-US" dirty="0"/>
              <a:t>の適用</a:t>
            </a:r>
          </a:p>
        </p:txBody>
      </p:sp>
      <p:sp>
        <p:nvSpPr>
          <p:cNvPr id="5" name="コンテンツ プレースホルダー 2"/>
          <p:cNvSpPr>
            <a:spLocks noGrp="1"/>
          </p:cNvSpPr>
          <p:nvPr>
            <p:ph sz="quarter" idx="10"/>
          </p:nvPr>
        </p:nvSpPr>
        <p:spPr>
          <a:xfrm>
            <a:off x="179513" y="836712"/>
            <a:ext cx="8713088" cy="5616476"/>
          </a:xfrm>
        </p:spPr>
        <p:txBody>
          <a:bodyPr/>
          <a:lstStyle/>
          <a:p>
            <a:r>
              <a:rPr lang="en-US" altLang="ja-JP" b="1" dirty="0"/>
              <a:t>Policy</a:t>
            </a:r>
            <a:r>
              <a:rPr lang="ja-JP" altLang="en-US" b="1" dirty="0"/>
              <a:t>の適用について</a:t>
            </a:r>
            <a:endParaRPr lang="en-US" altLang="ja-JP" b="1" dirty="0"/>
          </a:p>
          <a:p>
            <a:pPr lvl="1"/>
            <a:r>
              <a:rPr lang="ja-JP" altLang="en-US" dirty="0"/>
              <a:t>作業実行に対して</a:t>
            </a:r>
            <a:r>
              <a:rPr lang="en-US" altLang="ja-JP" dirty="0"/>
              <a:t>Policy</a:t>
            </a:r>
            <a:r>
              <a:rPr lang="ja-JP" altLang="en-US" dirty="0"/>
              <a:t>を適用させるために、</a:t>
            </a:r>
            <a:r>
              <a:rPr lang="en-US" altLang="ja-JP" dirty="0"/>
              <a:t>Policy</a:t>
            </a:r>
            <a:r>
              <a:rPr lang="ja-JP" altLang="en-US" dirty="0"/>
              <a:t>に関する各設定登録をした後にそれぞれ紐付け設定をする必要があります。</a:t>
            </a:r>
            <a:endParaRPr lang="en-US" altLang="ja-JP" dirty="0"/>
          </a:p>
          <a:p>
            <a:pPr lvl="1"/>
            <a:r>
              <a:rPr lang="ja-JP" altLang="en-US" dirty="0"/>
              <a:t>作業実行時に</a:t>
            </a:r>
            <a:r>
              <a:rPr lang="en-US" altLang="ja-JP" dirty="0"/>
              <a:t>Movement</a:t>
            </a:r>
            <a:r>
              <a:rPr lang="ja-JP" altLang="en-US" dirty="0"/>
              <a:t>に紐付いた</a:t>
            </a:r>
            <a:r>
              <a:rPr lang="en-US" altLang="ja-JP" dirty="0"/>
              <a:t>Workspace</a:t>
            </a:r>
            <a:r>
              <a:rPr lang="ja-JP" altLang="en-US" dirty="0"/>
              <a:t>に対し、</a:t>
            </a:r>
            <a:r>
              <a:rPr lang="en-US" altLang="ja-JP" dirty="0" err="1"/>
              <a:t>Policyset</a:t>
            </a:r>
            <a:r>
              <a:rPr lang="ja-JP" altLang="en-US" dirty="0"/>
              <a:t>とそれに紐付けられた</a:t>
            </a:r>
            <a:endParaRPr lang="en-US" altLang="ja-JP" dirty="0"/>
          </a:p>
          <a:p>
            <a:pPr marL="180000" lvl="1" indent="0">
              <a:buNone/>
            </a:pPr>
            <a:r>
              <a:rPr lang="ja-JP" altLang="en-US" dirty="0"/>
              <a:t>　</a:t>
            </a:r>
            <a:r>
              <a:rPr lang="en-US" altLang="ja-JP" dirty="0"/>
              <a:t>Policy</a:t>
            </a:r>
            <a:r>
              <a:rPr lang="ja-JP" altLang="en-US" dirty="0"/>
              <a:t>が適用されます。</a:t>
            </a:r>
            <a:endParaRPr lang="en-US" altLang="ja-JP" dirty="0"/>
          </a:p>
          <a:p>
            <a:pPr lvl="2"/>
            <a:endParaRPr lang="en-US" altLang="ja-JP" dirty="0"/>
          </a:p>
          <a:p>
            <a:pPr marL="288000" lvl="2" indent="0">
              <a:buNone/>
            </a:pPr>
            <a:endParaRPr lang="en-US" altLang="ja-JP" dirty="0"/>
          </a:p>
        </p:txBody>
      </p:sp>
      <p:grpSp>
        <p:nvGrpSpPr>
          <p:cNvPr id="14" name="グループ化 13"/>
          <p:cNvGrpSpPr/>
          <p:nvPr/>
        </p:nvGrpSpPr>
        <p:grpSpPr>
          <a:xfrm>
            <a:off x="346858" y="2638428"/>
            <a:ext cx="6120000" cy="3742982"/>
            <a:chOff x="308897" y="2638428"/>
            <a:chExt cx="5713259" cy="3742982"/>
          </a:xfrm>
          <a:solidFill>
            <a:schemeClr val="bg1"/>
          </a:solidFill>
        </p:grpSpPr>
        <p:sp>
          <p:nvSpPr>
            <p:cNvPr id="6" name="角丸四角形 5"/>
            <p:cNvSpPr/>
            <p:nvPr/>
          </p:nvSpPr>
          <p:spPr bwMode="auto">
            <a:xfrm>
              <a:off x="308897" y="2638428"/>
              <a:ext cx="5713259" cy="3742982"/>
            </a:xfrm>
            <a:prstGeom prst="rect">
              <a:avLst/>
            </a:prstGeom>
            <a:solidFill>
              <a:srgbClr val="002B62"/>
            </a:solidFill>
            <a:ln w="38100">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 name="テキスト ボックス 10"/>
            <p:cNvSpPr txBox="1"/>
            <p:nvPr/>
          </p:nvSpPr>
          <p:spPr>
            <a:xfrm>
              <a:off x="367396" y="2731478"/>
              <a:ext cx="648090" cy="369332"/>
            </a:xfrm>
            <a:prstGeom prst="rect">
              <a:avLst/>
            </a:prstGeom>
            <a:noFill/>
            <a:ln w="38100">
              <a:noFill/>
            </a:ln>
          </p:spPr>
          <p:txBody>
            <a:bodyPr wrap="square" rtlCol="0">
              <a:spAutoFit/>
            </a:bodyPr>
            <a:lstStyle/>
            <a:p>
              <a:r>
                <a:rPr kumimoji="1" lang="en-US" altLang="ja-JP" b="1" dirty="0">
                  <a:solidFill>
                    <a:schemeClr val="bg1"/>
                  </a:solidFill>
                </a:rPr>
                <a:t>ITA</a:t>
              </a:r>
              <a:endParaRPr kumimoji="1" lang="ja-JP" altLang="en-US" b="1" dirty="0">
                <a:solidFill>
                  <a:schemeClr val="bg1"/>
                </a:solidFill>
              </a:endParaRPr>
            </a:p>
          </p:txBody>
        </p:sp>
      </p:grpSp>
      <p:sp>
        <p:nvSpPr>
          <p:cNvPr id="15" name="正方形/長方形 14"/>
          <p:cNvSpPr/>
          <p:nvPr/>
        </p:nvSpPr>
        <p:spPr bwMode="auto">
          <a:xfrm>
            <a:off x="401011" y="3190046"/>
            <a:ext cx="4924955" cy="3058330"/>
          </a:xfrm>
          <a:prstGeom prst="rect">
            <a:avLst/>
          </a:prstGeom>
          <a:solidFill>
            <a:schemeClr val="accent6">
              <a:lumMod val="10000"/>
              <a:lumOff val="90000"/>
            </a:schemeClr>
          </a:solidFill>
          <a:ln w="38100">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000" b="1" dirty="0">
              <a:latin typeface="+mn-ea"/>
            </a:endParaRPr>
          </a:p>
        </p:txBody>
      </p:sp>
      <p:sp>
        <p:nvSpPr>
          <p:cNvPr id="16" name="テキスト ボックス 15"/>
          <p:cNvSpPr txBox="1"/>
          <p:nvPr/>
        </p:nvSpPr>
        <p:spPr>
          <a:xfrm>
            <a:off x="401012" y="3256112"/>
            <a:ext cx="1154718" cy="276999"/>
          </a:xfrm>
          <a:prstGeom prst="rect">
            <a:avLst/>
          </a:prstGeom>
          <a:noFill/>
        </p:spPr>
        <p:txBody>
          <a:bodyPr wrap="square" rtlCol="0">
            <a:spAutoFit/>
          </a:bodyPr>
          <a:lstStyle/>
          <a:p>
            <a:r>
              <a:rPr kumimoji="1" lang="ja-JP" altLang="en-US" sz="1200" b="1" dirty="0">
                <a:solidFill>
                  <a:srgbClr val="002B62"/>
                </a:solidFill>
              </a:rPr>
              <a:t>紐付設定</a:t>
            </a:r>
          </a:p>
        </p:txBody>
      </p:sp>
      <p:sp>
        <p:nvSpPr>
          <p:cNvPr id="23" name="正方形/長方形 22"/>
          <p:cNvSpPr/>
          <p:nvPr/>
        </p:nvSpPr>
        <p:spPr bwMode="auto">
          <a:xfrm>
            <a:off x="2822811" y="3748756"/>
            <a:ext cx="2264976" cy="1025423"/>
          </a:xfrm>
          <a:prstGeom prst="rect">
            <a:avLst/>
          </a:prstGeom>
          <a:solidFill>
            <a:schemeClr val="bg1"/>
          </a:solidFill>
          <a:ln w="19050">
            <a:solidFill>
              <a:srgbClr val="002B62"/>
            </a:solidFill>
            <a:prstDash val="solid"/>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 name="テキスト ボックス 23"/>
          <p:cNvSpPr txBox="1"/>
          <p:nvPr/>
        </p:nvSpPr>
        <p:spPr>
          <a:xfrm>
            <a:off x="2810319" y="3786720"/>
            <a:ext cx="2277467" cy="253916"/>
          </a:xfrm>
          <a:prstGeom prst="rect">
            <a:avLst/>
          </a:prstGeom>
          <a:noFill/>
        </p:spPr>
        <p:txBody>
          <a:bodyPr wrap="square" rtlCol="0">
            <a:spAutoFit/>
          </a:bodyPr>
          <a:lstStyle/>
          <a:p>
            <a:r>
              <a:rPr kumimoji="1" lang="en-US" altLang="ja-JP" sz="1050" b="1" dirty="0" err="1">
                <a:solidFill>
                  <a:srgbClr val="002B62"/>
                </a:solidFill>
              </a:rPr>
              <a:t>PolicySets</a:t>
            </a:r>
            <a:r>
              <a:rPr kumimoji="1" lang="en-US" altLang="ja-JP" sz="1050" b="1" dirty="0">
                <a:solidFill>
                  <a:srgbClr val="002B62"/>
                </a:solidFill>
              </a:rPr>
              <a:t>-Workspace</a:t>
            </a:r>
            <a:r>
              <a:rPr kumimoji="1" lang="ja-JP" altLang="en-US" sz="1050" b="1" dirty="0">
                <a:solidFill>
                  <a:srgbClr val="002B62"/>
                </a:solidFill>
              </a:rPr>
              <a:t>紐付管理</a:t>
            </a:r>
          </a:p>
        </p:txBody>
      </p:sp>
      <p:sp>
        <p:nvSpPr>
          <p:cNvPr id="35" name="正方形/長方形 34"/>
          <p:cNvSpPr/>
          <p:nvPr/>
        </p:nvSpPr>
        <p:spPr bwMode="auto">
          <a:xfrm>
            <a:off x="2910439" y="4294125"/>
            <a:ext cx="900307" cy="321211"/>
          </a:xfrm>
          <a:prstGeom prst="rect">
            <a:avLst/>
          </a:prstGeom>
          <a:no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a:solidFill>
                  <a:srgbClr val="002B62"/>
                </a:solidFill>
                <a:latin typeface="+mn-ea"/>
              </a:rPr>
              <a:t>Policy</a:t>
            </a:r>
            <a:r>
              <a:rPr kumimoji="1" lang="ja-JP" altLang="en-US" sz="1000" b="1" dirty="0">
                <a:solidFill>
                  <a:srgbClr val="002B62"/>
                </a:solidFill>
                <a:latin typeface="+mn-ea"/>
              </a:rPr>
              <a:t> </a:t>
            </a:r>
            <a:r>
              <a:rPr kumimoji="1" lang="en-US" altLang="ja-JP" sz="1000" b="1" dirty="0">
                <a:solidFill>
                  <a:srgbClr val="002B62"/>
                </a:solidFill>
                <a:latin typeface="+mn-ea"/>
              </a:rPr>
              <a:t>Set</a:t>
            </a:r>
            <a:r>
              <a:rPr kumimoji="1" lang="ja-JP" altLang="en-US" sz="1000" b="1" dirty="0">
                <a:solidFill>
                  <a:srgbClr val="002B62"/>
                </a:solidFill>
                <a:latin typeface="+mn-ea"/>
              </a:rPr>
              <a:t>①</a:t>
            </a:r>
          </a:p>
        </p:txBody>
      </p:sp>
      <p:sp>
        <p:nvSpPr>
          <p:cNvPr id="36" name="正方形/長方形 35"/>
          <p:cNvSpPr/>
          <p:nvPr/>
        </p:nvSpPr>
        <p:spPr bwMode="auto">
          <a:xfrm>
            <a:off x="4116288" y="4294125"/>
            <a:ext cx="900307" cy="321211"/>
          </a:xfrm>
          <a:prstGeom prst="rect">
            <a:avLst/>
          </a:prstGeom>
          <a:no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000" b="1" dirty="0">
                <a:solidFill>
                  <a:srgbClr val="002B62"/>
                </a:solidFill>
                <a:latin typeface="+mn-ea"/>
              </a:rPr>
              <a:t>Workspace</a:t>
            </a:r>
            <a:r>
              <a:rPr kumimoji="1" lang="ja-JP" altLang="en-US" sz="1000" b="1" dirty="0">
                <a:solidFill>
                  <a:srgbClr val="002B62"/>
                </a:solidFill>
                <a:latin typeface="+mn-ea"/>
              </a:rPr>
              <a:t>①</a:t>
            </a:r>
          </a:p>
        </p:txBody>
      </p:sp>
      <p:cxnSp>
        <p:nvCxnSpPr>
          <p:cNvPr id="37" name="直線コネクタ 36"/>
          <p:cNvCxnSpPr>
            <a:stCxn id="35" idx="3"/>
            <a:endCxn id="36" idx="1"/>
          </p:cNvCxnSpPr>
          <p:nvPr/>
        </p:nvCxnSpPr>
        <p:spPr bwMode="auto">
          <a:xfrm>
            <a:off x="3810746" y="4454731"/>
            <a:ext cx="305542" cy="0"/>
          </a:xfrm>
          <a:prstGeom prst="line">
            <a:avLst/>
          </a:prstGeom>
          <a:solidFill>
            <a:schemeClr val="bg1"/>
          </a:solidFill>
          <a:ln w="28575" cap="flat" cmpd="sng" algn="ctr">
            <a:solidFill>
              <a:srgbClr val="002B62"/>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0" name="曲線コネクタ 39"/>
          <p:cNvCxnSpPr>
            <a:endCxn id="23" idx="2"/>
          </p:cNvCxnSpPr>
          <p:nvPr/>
        </p:nvCxnSpPr>
        <p:spPr bwMode="auto">
          <a:xfrm flipV="1">
            <a:off x="2639019" y="4774179"/>
            <a:ext cx="1316280" cy="802134"/>
          </a:xfrm>
          <a:prstGeom prst="curvedConnector2">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 name="正方形/長方形 42"/>
          <p:cNvSpPr/>
          <p:nvPr/>
        </p:nvSpPr>
        <p:spPr bwMode="auto">
          <a:xfrm>
            <a:off x="6660290" y="2638428"/>
            <a:ext cx="2088290" cy="3742982"/>
          </a:xfrm>
          <a:prstGeom prst="rect">
            <a:avLst/>
          </a:prstGeom>
          <a:noFill/>
          <a:ln w="28575">
            <a:solidFill>
              <a:srgbClr val="4C40BC"/>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pic>
        <p:nvPicPr>
          <p:cNvPr id="46" name="図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1891" y="2675033"/>
            <a:ext cx="1078463" cy="517662"/>
          </a:xfrm>
          <a:prstGeom prst="rect">
            <a:avLst/>
          </a:prstGeom>
        </p:spPr>
      </p:pic>
      <p:sp>
        <p:nvSpPr>
          <p:cNvPr id="47" name="正方形/長方形 46"/>
          <p:cNvSpPr/>
          <p:nvPr/>
        </p:nvSpPr>
        <p:spPr bwMode="auto">
          <a:xfrm>
            <a:off x="6745779" y="3190047"/>
            <a:ext cx="1917312" cy="3058330"/>
          </a:xfrm>
          <a:prstGeom prst="rect">
            <a:avLst/>
          </a:prstGeom>
          <a:solidFill>
            <a:srgbClr val="4C40BC"/>
          </a:solidFill>
          <a:ln w="19050">
            <a:solidFill>
              <a:srgbClr val="4C40BC"/>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0" name="正方形/長方形 49"/>
          <p:cNvSpPr/>
          <p:nvPr/>
        </p:nvSpPr>
        <p:spPr bwMode="auto">
          <a:xfrm>
            <a:off x="6872414" y="3547715"/>
            <a:ext cx="1664043" cy="2473573"/>
          </a:xfrm>
          <a:prstGeom prst="rect">
            <a:avLst/>
          </a:prstGeom>
          <a:solidFill>
            <a:schemeClr val="accent5">
              <a:lumMod val="10000"/>
              <a:lumOff val="90000"/>
            </a:schemeClr>
          </a:solidFill>
          <a:ln w="19050">
            <a:solidFill>
              <a:srgbClr val="4C40BC"/>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1" name="正方形/長方形 50"/>
          <p:cNvSpPr/>
          <p:nvPr/>
        </p:nvSpPr>
        <p:spPr bwMode="auto">
          <a:xfrm>
            <a:off x="6972824" y="4040636"/>
            <a:ext cx="1463222" cy="1716491"/>
          </a:xfrm>
          <a:prstGeom prst="rect">
            <a:avLst/>
          </a:prstGeom>
          <a:solidFill>
            <a:schemeClr val="bg1"/>
          </a:solidFill>
          <a:ln w="19050">
            <a:solidFill>
              <a:srgbClr val="4C40BC"/>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9" name="テキスト ボックス 48"/>
          <p:cNvSpPr txBox="1"/>
          <p:nvPr/>
        </p:nvSpPr>
        <p:spPr>
          <a:xfrm>
            <a:off x="7048808" y="3239400"/>
            <a:ext cx="1311255" cy="276999"/>
          </a:xfrm>
          <a:prstGeom prst="rect">
            <a:avLst/>
          </a:prstGeom>
          <a:noFill/>
        </p:spPr>
        <p:txBody>
          <a:bodyPr wrap="square" rtlCol="0">
            <a:spAutoFit/>
          </a:bodyPr>
          <a:lstStyle/>
          <a:p>
            <a:pPr algn="ctr"/>
            <a:r>
              <a:rPr lang="en-US" altLang="ja-JP" sz="1200" b="1" dirty="0">
                <a:solidFill>
                  <a:schemeClr val="bg1"/>
                </a:solidFill>
              </a:rPr>
              <a:t>Organization</a:t>
            </a:r>
            <a:endParaRPr kumimoji="1" lang="ja-JP" altLang="en-US" sz="1200" b="1" dirty="0">
              <a:solidFill>
                <a:schemeClr val="bg1"/>
              </a:solidFill>
            </a:endParaRPr>
          </a:p>
        </p:txBody>
      </p:sp>
      <p:sp>
        <p:nvSpPr>
          <p:cNvPr id="53" name="テキスト ボックス 52"/>
          <p:cNvSpPr txBox="1"/>
          <p:nvPr/>
        </p:nvSpPr>
        <p:spPr>
          <a:xfrm>
            <a:off x="7048808" y="3656319"/>
            <a:ext cx="1311255" cy="276999"/>
          </a:xfrm>
          <a:prstGeom prst="rect">
            <a:avLst/>
          </a:prstGeom>
          <a:noFill/>
        </p:spPr>
        <p:txBody>
          <a:bodyPr wrap="square" rtlCol="0">
            <a:spAutoFit/>
          </a:bodyPr>
          <a:lstStyle/>
          <a:p>
            <a:pPr algn="ctr"/>
            <a:r>
              <a:rPr lang="en-US" altLang="ja-JP" sz="1200" b="1" dirty="0">
                <a:solidFill>
                  <a:srgbClr val="002B62"/>
                </a:solidFill>
              </a:rPr>
              <a:t>Workspace</a:t>
            </a:r>
            <a:r>
              <a:rPr lang="ja-JP" altLang="en-US" sz="1200" b="1" dirty="0">
                <a:solidFill>
                  <a:srgbClr val="002B62"/>
                </a:solidFill>
              </a:rPr>
              <a:t> ①</a:t>
            </a:r>
            <a:endParaRPr kumimoji="1" lang="ja-JP" altLang="en-US" sz="1200" b="1" dirty="0">
              <a:solidFill>
                <a:srgbClr val="002B62"/>
              </a:solidFill>
            </a:endParaRPr>
          </a:p>
        </p:txBody>
      </p:sp>
      <p:sp>
        <p:nvSpPr>
          <p:cNvPr id="54" name="テキスト ボックス 53"/>
          <p:cNvSpPr txBox="1"/>
          <p:nvPr/>
        </p:nvSpPr>
        <p:spPr>
          <a:xfrm>
            <a:off x="7048808" y="4083367"/>
            <a:ext cx="1311255" cy="276999"/>
          </a:xfrm>
          <a:prstGeom prst="rect">
            <a:avLst/>
          </a:prstGeom>
          <a:noFill/>
        </p:spPr>
        <p:txBody>
          <a:bodyPr wrap="square" rtlCol="0">
            <a:spAutoFit/>
          </a:bodyPr>
          <a:lstStyle/>
          <a:p>
            <a:pPr algn="ctr"/>
            <a:r>
              <a:rPr lang="en-US" altLang="ja-JP" sz="1200" b="1" dirty="0">
                <a:solidFill>
                  <a:srgbClr val="002B62"/>
                </a:solidFill>
              </a:rPr>
              <a:t>Policy</a:t>
            </a:r>
            <a:r>
              <a:rPr lang="ja-JP" altLang="en-US" sz="1200" b="1" dirty="0">
                <a:solidFill>
                  <a:srgbClr val="002B62"/>
                </a:solidFill>
              </a:rPr>
              <a:t> </a:t>
            </a:r>
            <a:r>
              <a:rPr lang="en-US" altLang="ja-JP" sz="1200" b="1" dirty="0">
                <a:solidFill>
                  <a:srgbClr val="002B62"/>
                </a:solidFill>
              </a:rPr>
              <a:t>Set</a:t>
            </a:r>
            <a:r>
              <a:rPr lang="ja-JP" altLang="en-US" sz="1200" b="1" dirty="0">
                <a:solidFill>
                  <a:srgbClr val="002B62"/>
                </a:solidFill>
              </a:rPr>
              <a:t> ①</a:t>
            </a:r>
            <a:endParaRPr kumimoji="1" lang="ja-JP" altLang="en-US" sz="1200" b="1" dirty="0">
              <a:solidFill>
                <a:srgbClr val="002B62"/>
              </a:solidFill>
            </a:endParaRPr>
          </a:p>
        </p:txBody>
      </p:sp>
      <p:sp>
        <p:nvSpPr>
          <p:cNvPr id="55" name="フローチャート: 書類 54"/>
          <p:cNvSpPr/>
          <p:nvPr/>
        </p:nvSpPr>
        <p:spPr bwMode="auto">
          <a:xfrm>
            <a:off x="7236370" y="4482296"/>
            <a:ext cx="854670" cy="479959"/>
          </a:xfrm>
          <a:prstGeom prst="flowChartDocument">
            <a:avLst/>
          </a:prstGeom>
          <a:no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a:latin typeface="+mn-ea"/>
              </a:rPr>
              <a:t>Terraform</a:t>
            </a:r>
          </a:p>
          <a:p>
            <a:pPr algn="ctr"/>
            <a:r>
              <a:rPr lang="en-US" altLang="ja-JP" sz="1000" b="1" dirty="0">
                <a:latin typeface="+mn-ea"/>
              </a:rPr>
              <a:t>Policy file</a:t>
            </a:r>
            <a:r>
              <a:rPr lang="ja-JP" altLang="en-US" sz="1000" b="1" dirty="0">
                <a:latin typeface="+mn-ea"/>
              </a:rPr>
              <a:t>①</a:t>
            </a:r>
            <a:endParaRPr kumimoji="1" lang="ja-JP" altLang="en-US" sz="1000" b="1" dirty="0">
              <a:latin typeface="+mn-ea"/>
            </a:endParaRPr>
          </a:p>
        </p:txBody>
      </p:sp>
      <p:sp>
        <p:nvSpPr>
          <p:cNvPr id="56" name="フローチャート: 書類 55"/>
          <p:cNvSpPr/>
          <p:nvPr/>
        </p:nvSpPr>
        <p:spPr bwMode="auto">
          <a:xfrm>
            <a:off x="7243510" y="5109341"/>
            <a:ext cx="854670" cy="479959"/>
          </a:xfrm>
          <a:prstGeom prst="flowChartDocument">
            <a:avLst/>
          </a:prstGeom>
          <a:no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a:latin typeface="+mn-ea"/>
              </a:rPr>
              <a:t>Terraform</a:t>
            </a:r>
          </a:p>
          <a:p>
            <a:pPr algn="ctr"/>
            <a:r>
              <a:rPr lang="en-US" altLang="ja-JP" sz="1000" b="1" dirty="0">
                <a:latin typeface="+mn-ea"/>
              </a:rPr>
              <a:t>Policy file</a:t>
            </a:r>
            <a:r>
              <a:rPr lang="ja-JP" altLang="en-US" sz="1000" b="1" dirty="0">
                <a:latin typeface="+mn-ea"/>
              </a:rPr>
              <a:t>②</a:t>
            </a:r>
            <a:endParaRPr kumimoji="1" lang="ja-JP" altLang="en-US" sz="1000" b="1" dirty="0">
              <a:latin typeface="+mn-ea"/>
            </a:endParaRPr>
          </a:p>
        </p:txBody>
      </p:sp>
      <p:sp>
        <p:nvSpPr>
          <p:cNvPr id="78" name="正方形/長方形 77"/>
          <p:cNvSpPr/>
          <p:nvPr/>
        </p:nvSpPr>
        <p:spPr bwMode="auto">
          <a:xfrm>
            <a:off x="4294019" y="4499316"/>
            <a:ext cx="633314" cy="275987"/>
          </a:xfrm>
          <a:prstGeom prst="rect">
            <a:avLst/>
          </a:prstGeom>
          <a:no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5" name="右矢印 84"/>
          <p:cNvSpPr/>
          <p:nvPr/>
        </p:nvSpPr>
        <p:spPr bwMode="auto">
          <a:xfrm>
            <a:off x="6300239" y="4149100"/>
            <a:ext cx="648000" cy="484632"/>
          </a:xfrm>
          <a:prstGeom prst="rightArrow">
            <a:avLst/>
          </a:prstGeom>
          <a:solidFill>
            <a:srgbClr val="FF0000"/>
          </a:solidFill>
          <a:ln w="38100">
            <a:solidFill>
              <a:schemeClr val="bg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1" name="楕円 40"/>
          <p:cNvSpPr/>
          <p:nvPr/>
        </p:nvSpPr>
        <p:spPr bwMode="auto">
          <a:xfrm>
            <a:off x="5135550" y="3748756"/>
            <a:ext cx="1273257" cy="1192454"/>
          </a:xfrm>
          <a:prstGeom prst="ellipse">
            <a:avLst/>
          </a:prstGeom>
          <a:solidFill>
            <a:schemeClr val="bg1"/>
          </a:solid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2" name="テキスト ボックス 41"/>
          <p:cNvSpPr txBox="1"/>
          <p:nvPr/>
        </p:nvSpPr>
        <p:spPr>
          <a:xfrm>
            <a:off x="5212294" y="3995701"/>
            <a:ext cx="1119768" cy="261610"/>
          </a:xfrm>
          <a:prstGeom prst="rect">
            <a:avLst/>
          </a:prstGeom>
          <a:noFill/>
        </p:spPr>
        <p:txBody>
          <a:bodyPr wrap="square" rtlCol="0">
            <a:spAutoFit/>
          </a:bodyPr>
          <a:lstStyle/>
          <a:p>
            <a:pPr algn="ctr"/>
            <a:r>
              <a:rPr kumimoji="1" lang="en-US" altLang="ja-JP" sz="1100" b="1" dirty="0">
                <a:solidFill>
                  <a:srgbClr val="002B62"/>
                </a:solidFill>
              </a:rPr>
              <a:t>Movement</a:t>
            </a:r>
            <a:endParaRPr kumimoji="1" lang="ja-JP" altLang="en-US" sz="1100" b="1" dirty="0">
              <a:solidFill>
                <a:srgbClr val="002B62"/>
              </a:solidFill>
            </a:endParaRPr>
          </a:p>
        </p:txBody>
      </p:sp>
      <p:sp>
        <p:nvSpPr>
          <p:cNvPr id="44" name="正方形/長方形 43"/>
          <p:cNvSpPr/>
          <p:nvPr/>
        </p:nvSpPr>
        <p:spPr bwMode="auto">
          <a:xfrm>
            <a:off x="5322025" y="4294125"/>
            <a:ext cx="900307" cy="321211"/>
          </a:xfrm>
          <a:prstGeom prst="rect">
            <a:avLst/>
          </a:prstGeom>
          <a:no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000" b="1" dirty="0">
                <a:solidFill>
                  <a:srgbClr val="002B62"/>
                </a:solidFill>
                <a:latin typeface="+mn-ea"/>
              </a:rPr>
              <a:t>Workspace</a:t>
            </a:r>
            <a:r>
              <a:rPr kumimoji="1" lang="ja-JP" altLang="en-US" sz="1000" b="1" dirty="0">
                <a:solidFill>
                  <a:srgbClr val="002B62"/>
                </a:solidFill>
                <a:latin typeface="+mn-ea"/>
              </a:rPr>
              <a:t>①</a:t>
            </a:r>
          </a:p>
        </p:txBody>
      </p:sp>
      <p:cxnSp>
        <p:nvCxnSpPr>
          <p:cNvPr id="80" name="曲線コネクタ 79"/>
          <p:cNvCxnSpPr>
            <a:stCxn id="78" idx="2"/>
            <a:endCxn id="44" idx="2"/>
          </p:cNvCxnSpPr>
          <p:nvPr/>
        </p:nvCxnSpPr>
        <p:spPr bwMode="auto">
          <a:xfrm rot="5400000" flipH="1" flipV="1">
            <a:off x="5111443" y="4114568"/>
            <a:ext cx="159967" cy="1161503"/>
          </a:xfrm>
          <a:prstGeom prst="curvedConnector3">
            <a:avLst>
              <a:gd name="adj1" fmla="val -142904"/>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7" name="正方形/長方形 16"/>
          <p:cNvSpPr/>
          <p:nvPr/>
        </p:nvSpPr>
        <p:spPr bwMode="auto">
          <a:xfrm>
            <a:off x="482632" y="3748756"/>
            <a:ext cx="2264976" cy="2149823"/>
          </a:xfrm>
          <a:prstGeom prst="rect">
            <a:avLst/>
          </a:prstGeom>
          <a:solidFill>
            <a:schemeClr val="bg1"/>
          </a:solidFill>
          <a:ln w="19050">
            <a:solidFill>
              <a:srgbClr val="002B62"/>
            </a:solidFill>
            <a:prstDash val="solid"/>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0" name="テキスト ボックス 19"/>
          <p:cNvSpPr txBox="1"/>
          <p:nvPr/>
        </p:nvSpPr>
        <p:spPr>
          <a:xfrm>
            <a:off x="451443" y="3786720"/>
            <a:ext cx="2272591" cy="261610"/>
          </a:xfrm>
          <a:prstGeom prst="rect">
            <a:avLst/>
          </a:prstGeom>
          <a:noFill/>
        </p:spPr>
        <p:txBody>
          <a:bodyPr wrap="square" rtlCol="0">
            <a:spAutoFit/>
          </a:bodyPr>
          <a:lstStyle/>
          <a:p>
            <a:r>
              <a:rPr kumimoji="1" lang="en-US" altLang="ja-JP" sz="1050" b="1" dirty="0" err="1">
                <a:solidFill>
                  <a:srgbClr val="002B62"/>
                </a:solidFill>
              </a:rPr>
              <a:t>PolicySets</a:t>
            </a:r>
            <a:r>
              <a:rPr kumimoji="1" lang="en-US" altLang="ja-JP" sz="1050" b="1" dirty="0">
                <a:solidFill>
                  <a:srgbClr val="002B62"/>
                </a:solidFill>
              </a:rPr>
              <a:t>-Policy</a:t>
            </a:r>
            <a:r>
              <a:rPr kumimoji="1" lang="ja-JP" altLang="en-US" sz="1050" b="1" dirty="0">
                <a:solidFill>
                  <a:srgbClr val="002B62"/>
                </a:solidFill>
              </a:rPr>
              <a:t>紐付管理</a:t>
            </a:r>
          </a:p>
        </p:txBody>
      </p:sp>
      <p:sp>
        <p:nvSpPr>
          <p:cNvPr id="19" name="正方形/長方形 18"/>
          <p:cNvSpPr/>
          <p:nvPr/>
        </p:nvSpPr>
        <p:spPr bwMode="auto">
          <a:xfrm>
            <a:off x="555034" y="4294125"/>
            <a:ext cx="900307" cy="321211"/>
          </a:xfrm>
          <a:prstGeom prst="rect">
            <a:avLst/>
          </a:prstGeom>
          <a:no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a:solidFill>
                  <a:srgbClr val="002B62"/>
                </a:solidFill>
                <a:latin typeface="+mn-ea"/>
              </a:rPr>
              <a:t>Policy</a:t>
            </a:r>
            <a:r>
              <a:rPr kumimoji="1" lang="ja-JP" altLang="en-US" sz="1000" b="1" dirty="0">
                <a:solidFill>
                  <a:srgbClr val="002B62"/>
                </a:solidFill>
                <a:latin typeface="+mn-ea"/>
              </a:rPr>
              <a:t> </a:t>
            </a:r>
            <a:r>
              <a:rPr kumimoji="1" lang="en-US" altLang="ja-JP" sz="1000" b="1" dirty="0">
                <a:solidFill>
                  <a:srgbClr val="002B62"/>
                </a:solidFill>
                <a:latin typeface="+mn-ea"/>
              </a:rPr>
              <a:t>Set</a:t>
            </a:r>
            <a:r>
              <a:rPr kumimoji="1" lang="ja-JP" altLang="en-US" sz="1000" b="1" dirty="0">
                <a:solidFill>
                  <a:srgbClr val="002B62"/>
                </a:solidFill>
                <a:latin typeface="+mn-ea"/>
              </a:rPr>
              <a:t>①</a:t>
            </a:r>
          </a:p>
        </p:txBody>
      </p:sp>
      <p:sp>
        <p:nvSpPr>
          <p:cNvPr id="25" name="フローチャート: 書類 24"/>
          <p:cNvSpPr/>
          <p:nvPr/>
        </p:nvSpPr>
        <p:spPr bwMode="auto">
          <a:xfrm>
            <a:off x="1797477" y="4214751"/>
            <a:ext cx="854670" cy="479959"/>
          </a:xfrm>
          <a:prstGeom prst="flowChartDocument">
            <a:avLst/>
          </a:prstGeom>
          <a:no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a:latin typeface="+mn-ea"/>
              </a:rPr>
              <a:t>Terraform</a:t>
            </a:r>
          </a:p>
          <a:p>
            <a:pPr algn="ctr"/>
            <a:r>
              <a:rPr lang="en-US" altLang="ja-JP" sz="1000" b="1" dirty="0">
                <a:latin typeface="+mn-ea"/>
              </a:rPr>
              <a:t>Policy file</a:t>
            </a:r>
            <a:r>
              <a:rPr lang="ja-JP" altLang="en-US" sz="1000" b="1" dirty="0">
                <a:latin typeface="+mn-ea"/>
              </a:rPr>
              <a:t>①</a:t>
            </a:r>
            <a:endParaRPr kumimoji="1" lang="ja-JP" altLang="en-US" sz="1000" b="1" dirty="0">
              <a:latin typeface="+mn-ea"/>
            </a:endParaRPr>
          </a:p>
        </p:txBody>
      </p:sp>
      <p:sp>
        <p:nvSpPr>
          <p:cNvPr id="27" name="フローチャート: 書類 26"/>
          <p:cNvSpPr/>
          <p:nvPr/>
        </p:nvSpPr>
        <p:spPr bwMode="auto">
          <a:xfrm>
            <a:off x="1784528" y="5096352"/>
            <a:ext cx="854670" cy="479959"/>
          </a:xfrm>
          <a:prstGeom prst="flowChartDocument">
            <a:avLst/>
          </a:prstGeom>
          <a:no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a:latin typeface="+mn-ea"/>
              </a:rPr>
              <a:t>Terraform</a:t>
            </a:r>
          </a:p>
          <a:p>
            <a:pPr algn="ctr"/>
            <a:r>
              <a:rPr lang="en-US" altLang="ja-JP" sz="1000" b="1" dirty="0">
                <a:latin typeface="+mn-ea"/>
              </a:rPr>
              <a:t>Policy file</a:t>
            </a:r>
            <a:r>
              <a:rPr lang="ja-JP" altLang="en-US" sz="1000" b="1" dirty="0">
                <a:latin typeface="+mn-ea"/>
              </a:rPr>
              <a:t>②</a:t>
            </a:r>
            <a:endParaRPr kumimoji="1" lang="ja-JP" altLang="en-US" sz="1000" b="1" dirty="0">
              <a:latin typeface="+mn-ea"/>
            </a:endParaRPr>
          </a:p>
        </p:txBody>
      </p:sp>
      <p:cxnSp>
        <p:nvCxnSpPr>
          <p:cNvPr id="28" name="直線コネクタ 27"/>
          <p:cNvCxnSpPr>
            <a:stCxn id="19" idx="3"/>
            <a:endCxn id="25" idx="1"/>
          </p:cNvCxnSpPr>
          <p:nvPr/>
        </p:nvCxnSpPr>
        <p:spPr bwMode="auto">
          <a:xfrm>
            <a:off x="1455341" y="4454731"/>
            <a:ext cx="342136" cy="0"/>
          </a:xfrm>
          <a:prstGeom prst="line">
            <a:avLst/>
          </a:prstGeom>
          <a:solidFill>
            <a:schemeClr val="bg1"/>
          </a:solidFill>
          <a:ln w="28575" cap="flat" cmpd="sng" algn="ctr">
            <a:solidFill>
              <a:srgbClr val="002B62"/>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2" name="直線コネクタ 31"/>
          <p:cNvCxnSpPr>
            <a:stCxn id="19" idx="3"/>
            <a:endCxn id="27" idx="1"/>
          </p:cNvCxnSpPr>
          <p:nvPr/>
        </p:nvCxnSpPr>
        <p:spPr bwMode="auto">
          <a:xfrm>
            <a:off x="1455341" y="4454731"/>
            <a:ext cx="329187" cy="881601"/>
          </a:xfrm>
          <a:prstGeom prst="line">
            <a:avLst/>
          </a:prstGeom>
          <a:solidFill>
            <a:schemeClr val="bg1"/>
          </a:solidFill>
          <a:ln w="28575" cap="flat" cmpd="sng" algn="ctr">
            <a:solidFill>
              <a:srgbClr val="002B62"/>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2719427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4.6</a:t>
            </a:r>
            <a:r>
              <a:rPr lang="ja-JP" altLang="en-US" dirty="0"/>
              <a:t>　</a:t>
            </a:r>
            <a:r>
              <a:rPr lang="en-US" altLang="ja-JP" dirty="0"/>
              <a:t>Terraform</a:t>
            </a:r>
            <a:r>
              <a:rPr lang="ja-JP" altLang="en-US" dirty="0"/>
              <a:t> </a:t>
            </a:r>
            <a:r>
              <a:rPr lang="en-US" altLang="ja-JP" dirty="0"/>
              <a:t>Driver</a:t>
            </a:r>
            <a:r>
              <a:rPr lang="ja-JP" altLang="en-US" dirty="0"/>
              <a:t>の作業フロー</a:t>
            </a:r>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a:p>
          <a:p>
            <a:pPr lvl="1"/>
            <a:endParaRPr lang="ja-JP" altLang="en-US" kern="0" dirty="0"/>
          </a:p>
          <a:p>
            <a:pPr marL="180000" lvl="1" indent="0">
              <a:buFont typeface="Wingdings" pitchFamily="2" charset="2"/>
              <a:buNone/>
            </a:pPr>
            <a:endParaRPr lang="ja-JP" altLang="en-US" kern="0" dirty="0"/>
          </a:p>
        </p:txBody>
      </p:sp>
      <p:cxnSp>
        <p:nvCxnSpPr>
          <p:cNvPr id="9" name="直線コネクタ 8"/>
          <p:cNvCxnSpPr/>
          <p:nvPr/>
        </p:nvCxnSpPr>
        <p:spPr bwMode="auto">
          <a:xfrm>
            <a:off x="4572000" y="1052670"/>
            <a:ext cx="0" cy="5040700"/>
          </a:xfrm>
          <a:prstGeom prst="line">
            <a:avLst/>
          </a:prstGeom>
          <a:solidFill>
            <a:schemeClr val="bg1"/>
          </a:solidFill>
          <a:ln w="19050" cap="flat" cmpd="sng" algn="ctr">
            <a:solidFill>
              <a:srgbClr val="002B62"/>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0" name="下矢印 9"/>
          <p:cNvSpPr/>
          <p:nvPr/>
        </p:nvSpPr>
        <p:spPr bwMode="auto">
          <a:xfrm>
            <a:off x="467430" y="1268700"/>
            <a:ext cx="504070" cy="4824670"/>
          </a:xfrm>
          <a:prstGeom prst="downArrow">
            <a:avLst/>
          </a:prstGeom>
          <a:solidFill>
            <a:schemeClr val="accent6">
              <a:lumMod val="50000"/>
              <a:lumOff val="50000"/>
            </a:schemeClr>
          </a:solid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8" name="下矢印 47"/>
          <p:cNvSpPr/>
          <p:nvPr/>
        </p:nvSpPr>
        <p:spPr bwMode="auto">
          <a:xfrm>
            <a:off x="4999397" y="1268700"/>
            <a:ext cx="504070" cy="3456480"/>
          </a:xfrm>
          <a:prstGeom prst="downArrow">
            <a:avLst/>
          </a:prstGeom>
          <a:solidFill>
            <a:schemeClr val="accent6">
              <a:lumMod val="50000"/>
              <a:lumOff val="50000"/>
            </a:schemeClr>
          </a:solid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 name="角丸四角形 11"/>
          <p:cNvSpPr/>
          <p:nvPr/>
        </p:nvSpPr>
        <p:spPr bwMode="auto">
          <a:xfrm>
            <a:off x="323411" y="1196690"/>
            <a:ext cx="3312460" cy="360050"/>
          </a:xfrm>
          <a:prstGeom prst="roundRect">
            <a:avLst>
              <a:gd name="adj" fmla="val 27249"/>
            </a:avLst>
          </a:prstGeom>
          <a:solidFill>
            <a:schemeClr val="bg1"/>
          </a:solid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sz="1200" dirty="0">
                <a:solidFill>
                  <a:srgbClr val="002B62"/>
                </a:solidFill>
                <a:latin typeface="+mn-ea"/>
              </a:rPr>
              <a:t>① 投入オペレーション名の登録</a:t>
            </a:r>
          </a:p>
        </p:txBody>
      </p:sp>
      <p:sp>
        <p:nvSpPr>
          <p:cNvPr id="52" name="角丸四角形 51"/>
          <p:cNvSpPr/>
          <p:nvPr/>
        </p:nvSpPr>
        <p:spPr bwMode="auto">
          <a:xfrm>
            <a:off x="323411" y="1664888"/>
            <a:ext cx="3312460" cy="360050"/>
          </a:xfrm>
          <a:prstGeom prst="roundRect">
            <a:avLst>
              <a:gd name="adj" fmla="val 27249"/>
            </a:avLst>
          </a:prstGeom>
          <a:solidFill>
            <a:schemeClr val="bg1"/>
          </a:solid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②</a:t>
            </a:r>
            <a:r>
              <a:rPr kumimoji="1" lang="ja-JP" altLang="en-US" sz="1200" dirty="0">
                <a:solidFill>
                  <a:srgbClr val="002B62"/>
                </a:solidFill>
                <a:latin typeface="+mn-ea"/>
              </a:rPr>
              <a:t> インターフェース情報の登録</a:t>
            </a:r>
          </a:p>
        </p:txBody>
      </p:sp>
      <p:sp>
        <p:nvSpPr>
          <p:cNvPr id="57" name="角丸四角形 56"/>
          <p:cNvSpPr/>
          <p:nvPr/>
        </p:nvSpPr>
        <p:spPr bwMode="auto">
          <a:xfrm>
            <a:off x="323411" y="2133086"/>
            <a:ext cx="3312460" cy="360050"/>
          </a:xfrm>
          <a:prstGeom prst="roundRect">
            <a:avLst>
              <a:gd name="adj" fmla="val 27249"/>
            </a:avLst>
          </a:prstGeom>
          <a:solidFill>
            <a:schemeClr val="bg1"/>
          </a:solid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③</a:t>
            </a:r>
            <a:r>
              <a:rPr kumimoji="1" lang="ja-JP" altLang="en-US" sz="1200" dirty="0">
                <a:solidFill>
                  <a:srgbClr val="002B62"/>
                </a:solidFill>
                <a:latin typeface="+mn-ea"/>
              </a:rPr>
              <a:t> </a:t>
            </a:r>
            <a:r>
              <a:rPr kumimoji="1" lang="en-US" altLang="ja-JP" sz="1200" dirty="0">
                <a:solidFill>
                  <a:srgbClr val="002B62"/>
                </a:solidFill>
                <a:latin typeface="+mn-ea"/>
              </a:rPr>
              <a:t>Organization</a:t>
            </a:r>
            <a:r>
              <a:rPr lang="ja-JP" altLang="en-US" sz="1200" dirty="0">
                <a:solidFill>
                  <a:srgbClr val="002B62"/>
                </a:solidFill>
                <a:latin typeface="+mn-ea"/>
              </a:rPr>
              <a:t>の登録と連携</a:t>
            </a:r>
            <a:endParaRPr kumimoji="1" lang="ja-JP" altLang="en-US" sz="1200" dirty="0">
              <a:solidFill>
                <a:srgbClr val="002B62"/>
              </a:solidFill>
              <a:latin typeface="+mn-ea"/>
            </a:endParaRPr>
          </a:p>
        </p:txBody>
      </p:sp>
      <p:sp>
        <p:nvSpPr>
          <p:cNvPr id="58" name="角丸四角形 57"/>
          <p:cNvSpPr/>
          <p:nvPr/>
        </p:nvSpPr>
        <p:spPr bwMode="auto">
          <a:xfrm>
            <a:off x="323411" y="2601284"/>
            <a:ext cx="3312460" cy="360050"/>
          </a:xfrm>
          <a:prstGeom prst="roundRect">
            <a:avLst>
              <a:gd name="adj" fmla="val 27249"/>
            </a:avLst>
          </a:prstGeom>
          <a:solidFill>
            <a:schemeClr val="bg1"/>
          </a:solid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④</a:t>
            </a:r>
            <a:r>
              <a:rPr kumimoji="1" lang="ja-JP" altLang="en-US" sz="1200" dirty="0">
                <a:solidFill>
                  <a:srgbClr val="002B62"/>
                </a:solidFill>
                <a:latin typeface="+mn-ea"/>
              </a:rPr>
              <a:t> </a:t>
            </a:r>
            <a:r>
              <a:rPr kumimoji="1" lang="en-US" altLang="ja-JP" sz="1200" dirty="0">
                <a:solidFill>
                  <a:srgbClr val="002B62"/>
                </a:solidFill>
                <a:latin typeface="+mn-ea"/>
              </a:rPr>
              <a:t>Workspace</a:t>
            </a:r>
            <a:r>
              <a:rPr kumimoji="1" lang="ja-JP" altLang="en-US" sz="1200" dirty="0">
                <a:solidFill>
                  <a:srgbClr val="002B62"/>
                </a:solidFill>
                <a:latin typeface="+mn-ea"/>
              </a:rPr>
              <a:t>の登録と連携</a:t>
            </a:r>
          </a:p>
        </p:txBody>
      </p:sp>
      <p:sp>
        <p:nvSpPr>
          <p:cNvPr id="59" name="角丸四角形 58"/>
          <p:cNvSpPr/>
          <p:nvPr/>
        </p:nvSpPr>
        <p:spPr bwMode="auto">
          <a:xfrm>
            <a:off x="323411" y="3065521"/>
            <a:ext cx="3312460" cy="360050"/>
          </a:xfrm>
          <a:prstGeom prst="roundRect">
            <a:avLst>
              <a:gd name="adj" fmla="val 27249"/>
            </a:avLst>
          </a:prstGeom>
          <a:solidFill>
            <a:schemeClr val="bg1"/>
          </a:solid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⑤</a:t>
            </a:r>
            <a:r>
              <a:rPr kumimoji="1" lang="ja-JP" altLang="en-US" sz="1200" dirty="0">
                <a:solidFill>
                  <a:srgbClr val="002B62"/>
                </a:solidFill>
                <a:latin typeface="+mn-ea"/>
              </a:rPr>
              <a:t> 作業パターン</a:t>
            </a:r>
            <a:r>
              <a:rPr kumimoji="1" lang="en-US" altLang="ja-JP" sz="1200" dirty="0">
                <a:solidFill>
                  <a:srgbClr val="002B62"/>
                </a:solidFill>
                <a:latin typeface="+mn-ea"/>
              </a:rPr>
              <a:t>(Movement)</a:t>
            </a:r>
            <a:r>
              <a:rPr kumimoji="1" lang="ja-JP" altLang="en-US" sz="1200" dirty="0">
                <a:solidFill>
                  <a:srgbClr val="002B62"/>
                </a:solidFill>
                <a:latin typeface="+mn-ea"/>
              </a:rPr>
              <a:t>の登録</a:t>
            </a:r>
          </a:p>
        </p:txBody>
      </p:sp>
      <p:sp>
        <p:nvSpPr>
          <p:cNvPr id="60" name="角丸四角形 59"/>
          <p:cNvSpPr/>
          <p:nvPr/>
        </p:nvSpPr>
        <p:spPr bwMode="auto">
          <a:xfrm>
            <a:off x="323411" y="3529758"/>
            <a:ext cx="3312460" cy="360050"/>
          </a:xfrm>
          <a:prstGeom prst="roundRect">
            <a:avLst>
              <a:gd name="adj" fmla="val 27249"/>
            </a:avLst>
          </a:prstGeom>
          <a:solidFill>
            <a:schemeClr val="bg1"/>
          </a:solid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⑥</a:t>
            </a:r>
            <a:r>
              <a:rPr kumimoji="1" lang="ja-JP" altLang="en-US" sz="1200" dirty="0">
                <a:solidFill>
                  <a:srgbClr val="002B62"/>
                </a:solidFill>
                <a:latin typeface="+mn-ea"/>
              </a:rPr>
              <a:t> </a:t>
            </a:r>
            <a:r>
              <a:rPr kumimoji="1" lang="en-US" altLang="ja-JP" sz="1200" dirty="0">
                <a:solidFill>
                  <a:srgbClr val="002B62"/>
                </a:solidFill>
                <a:latin typeface="+mn-ea"/>
              </a:rPr>
              <a:t>Module</a:t>
            </a:r>
            <a:r>
              <a:rPr kumimoji="1" lang="ja-JP" altLang="en-US" sz="1200" dirty="0">
                <a:solidFill>
                  <a:srgbClr val="002B62"/>
                </a:solidFill>
                <a:latin typeface="+mn-ea"/>
              </a:rPr>
              <a:t>素材の登録</a:t>
            </a:r>
          </a:p>
        </p:txBody>
      </p:sp>
      <p:grpSp>
        <p:nvGrpSpPr>
          <p:cNvPr id="18" name="グループ化 17"/>
          <p:cNvGrpSpPr/>
          <p:nvPr/>
        </p:nvGrpSpPr>
        <p:grpSpPr>
          <a:xfrm>
            <a:off x="899490" y="4097768"/>
            <a:ext cx="3528490" cy="360050"/>
            <a:chOff x="899490" y="4097768"/>
            <a:chExt cx="3528490" cy="360050"/>
          </a:xfrm>
        </p:grpSpPr>
        <p:sp>
          <p:nvSpPr>
            <p:cNvPr id="13" name="右矢印 12"/>
            <p:cNvSpPr/>
            <p:nvPr/>
          </p:nvSpPr>
          <p:spPr bwMode="auto">
            <a:xfrm rot="10800000">
              <a:off x="899490" y="4161990"/>
              <a:ext cx="936130" cy="286149"/>
            </a:xfrm>
            <a:prstGeom prst="rightArrow">
              <a:avLst>
                <a:gd name="adj1" fmla="val 50000"/>
                <a:gd name="adj2" fmla="val 79958"/>
              </a:avLst>
            </a:prstGeom>
            <a:solidFill>
              <a:srgbClr val="92D050"/>
            </a:solidFill>
            <a:ln w="19050">
              <a:solidFill>
                <a:srgbClr val="00B05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1" name="角丸四角形 60"/>
            <p:cNvSpPr/>
            <p:nvPr/>
          </p:nvSpPr>
          <p:spPr bwMode="auto">
            <a:xfrm>
              <a:off x="1938972" y="4097768"/>
              <a:ext cx="2489008" cy="360050"/>
            </a:xfrm>
            <a:prstGeom prst="roundRect">
              <a:avLst>
                <a:gd name="adj" fmla="val 27249"/>
              </a:avLst>
            </a:prstGeom>
            <a:solidFill>
              <a:schemeClr val="bg1"/>
            </a:solidFill>
            <a:ln w="28575">
              <a:solidFill>
                <a:srgbClr val="00B05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B050"/>
                  </a:solidFill>
                  <a:latin typeface="+mn-ea"/>
                </a:rPr>
                <a:t>⑦</a:t>
              </a:r>
              <a:r>
                <a:rPr kumimoji="1" lang="ja-JP" altLang="en-US" sz="1200" dirty="0">
                  <a:solidFill>
                    <a:srgbClr val="00B050"/>
                  </a:solidFill>
                  <a:latin typeface="+mn-ea"/>
                </a:rPr>
                <a:t> </a:t>
              </a:r>
              <a:r>
                <a:rPr kumimoji="1" lang="en-US" altLang="ja-JP" sz="1200" dirty="0">
                  <a:solidFill>
                    <a:srgbClr val="00B050"/>
                  </a:solidFill>
                  <a:latin typeface="+mn-ea"/>
                </a:rPr>
                <a:t>Policy</a:t>
              </a:r>
              <a:r>
                <a:rPr kumimoji="1" lang="ja-JP" altLang="en-US" sz="1200" dirty="0">
                  <a:solidFill>
                    <a:srgbClr val="00B050"/>
                  </a:solidFill>
                  <a:latin typeface="+mn-ea"/>
                </a:rPr>
                <a:t>の登録</a:t>
              </a:r>
            </a:p>
          </p:txBody>
        </p:sp>
      </p:grpSp>
      <p:grpSp>
        <p:nvGrpSpPr>
          <p:cNvPr id="62" name="グループ化 61"/>
          <p:cNvGrpSpPr/>
          <p:nvPr/>
        </p:nvGrpSpPr>
        <p:grpSpPr>
          <a:xfrm>
            <a:off x="886140" y="4557397"/>
            <a:ext cx="3528490" cy="360050"/>
            <a:chOff x="899490" y="4097768"/>
            <a:chExt cx="3528490" cy="360050"/>
          </a:xfrm>
        </p:grpSpPr>
        <p:sp>
          <p:nvSpPr>
            <p:cNvPr id="63" name="右矢印 62"/>
            <p:cNvSpPr/>
            <p:nvPr/>
          </p:nvSpPr>
          <p:spPr bwMode="auto">
            <a:xfrm rot="10800000">
              <a:off x="899490" y="4161990"/>
              <a:ext cx="936130" cy="286149"/>
            </a:xfrm>
            <a:prstGeom prst="rightArrow">
              <a:avLst>
                <a:gd name="adj1" fmla="val 50000"/>
                <a:gd name="adj2" fmla="val 79958"/>
              </a:avLst>
            </a:prstGeom>
            <a:solidFill>
              <a:srgbClr val="92D050"/>
            </a:solidFill>
            <a:ln w="19050">
              <a:solidFill>
                <a:srgbClr val="00B05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4" name="角丸四角形 63"/>
            <p:cNvSpPr/>
            <p:nvPr/>
          </p:nvSpPr>
          <p:spPr bwMode="auto">
            <a:xfrm>
              <a:off x="1938972" y="4097768"/>
              <a:ext cx="2489008" cy="360050"/>
            </a:xfrm>
            <a:prstGeom prst="roundRect">
              <a:avLst>
                <a:gd name="adj" fmla="val 27249"/>
              </a:avLst>
            </a:prstGeom>
            <a:solidFill>
              <a:schemeClr val="bg1"/>
            </a:solidFill>
            <a:ln w="28575">
              <a:solidFill>
                <a:srgbClr val="00B05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B050"/>
                  </a:solidFill>
                  <a:latin typeface="+mn-ea"/>
                </a:rPr>
                <a:t>⑧</a:t>
              </a:r>
              <a:r>
                <a:rPr kumimoji="1" lang="ja-JP" altLang="en-US" sz="1200" dirty="0">
                  <a:solidFill>
                    <a:srgbClr val="00B050"/>
                  </a:solidFill>
                  <a:latin typeface="+mn-ea"/>
                </a:rPr>
                <a:t> </a:t>
              </a:r>
              <a:r>
                <a:rPr kumimoji="1" lang="en-US" altLang="ja-JP" sz="1200" dirty="0" err="1">
                  <a:solidFill>
                    <a:srgbClr val="00B050"/>
                  </a:solidFill>
                  <a:latin typeface="+mn-ea"/>
                </a:rPr>
                <a:t>PolicySet</a:t>
              </a:r>
              <a:r>
                <a:rPr kumimoji="1" lang="ja-JP" altLang="en-US" sz="1200" dirty="0">
                  <a:solidFill>
                    <a:srgbClr val="00B050"/>
                  </a:solidFill>
                  <a:latin typeface="+mn-ea"/>
                </a:rPr>
                <a:t>の登録</a:t>
              </a:r>
            </a:p>
          </p:txBody>
        </p:sp>
      </p:grpSp>
      <p:grpSp>
        <p:nvGrpSpPr>
          <p:cNvPr id="65" name="グループ化 64"/>
          <p:cNvGrpSpPr/>
          <p:nvPr/>
        </p:nvGrpSpPr>
        <p:grpSpPr>
          <a:xfrm>
            <a:off x="873910" y="5020419"/>
            <a:ext cx="3528490" cy="360050"/>
            <a:chOff x="899490" y="4097768"/>
            <a:chExt cx="3528490" cy="360050"/>
          </a:xfrm>
        </p:grpSpPr>
        <p:sp>
          <p:nvSpPr>
            <p:cNvPr id="66" name="右矢印 65"/>
            <p:cNvSpPr/>
            <p:nvPr/>
          </p:nvSpPr>
          <p:spPr bwMode="auto">
            <a:xfrm rot="10800000">
              <a:off x="899490" y="4161990"/>
              <a:ext cx="936130" cy="286149"/>
            </a:xfrm>
            <a:prstGeom prst="rightArrow">
              <a:avLst>
                <a:gd name="adj1" fmla="val 50000"/>
                <a:gd name="adj2" fmla="val 79958"/>
              </a:avLst>
            </a:prstGeom>
            <a:solidFill>
              <a:srgbClr val="92D050"/>
            </a:solidFill>
            <a:ln w="19050">
              <a:solidFill>
                <a:srgbClr val="00B05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7" name="角丸四角形 66"/>
            <p:cNvSpPr/>
            <p:nvPr/>
          </p:nvSpPr>
          <p:spPr bwMode="auto">
            <a:xfrm>
              <a:off x="1938972" y="4097768"/>
              <a:ext cx="2489008" cy="360050"/>
            </a:xfrm>
            <a:prstGeom prst="roundRect">
              <a:avLst>
                <a:gd name="adj" fmla="val 27249"/>
              </a:avLst>
            </a:prstGeom>
            <a:solidFill>
              <a:schemeClr val="bg1"/>
            </a:solidFill>
            <a:ln w="28575">
              <a:solidFill>
                <a:srgbClr val="00B05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B050"/>
                  </a:solidFill>
                  <a:latin typeface="+mn-ea"/>
                </a:rPr>
                <a:t>⑨</a:t>
              </a:r>
              <a:r>
                <a:rPr kumimoji="1" lang="ja-JP" altLang="en-US" sz="1200" dirty="0">
                  <a:solidFill>
                    <a:srgbClr val="00B050"/>
                  </a:solidFill>
                  <a:latin typeface="+mn-ea"/>
                </a:rPr>
                <a:t> </a:t>
              </a:r>
              <a:r>
                <a:rPr kumimoji="1" lang="en-US" altLang="ja-JP" sz="1200" dirty="0" err="1">
                  <a:solidFill>
                    <a:srgbClr val="00B050"/>
                  </a:solidFill>
                  <a:latin typeface="+mn-ea"/>
                </a:rPr>
                <a:t>PolicySet</a:t>
              </a:r>
              <a:r>
                <a:rPr kumimoji="1" lang="ja-JP" altLang="en-US" sz="1200" dirty="0">
                  <a:solidFill>
                    <a:srgbClr val="00B050"/>
                  </a:solidFill>
                  <a:latin typeface="+mn-ea"/>
                </a:rPr>
                <a:t>に</a:t>
              </a:r>
              <a:r>
                <a:rPr kumimoji="1" lang="en-US" altLang="ja-JP" sz="1200" dirty="0">
                  <a:solidFill>
                    <a:srgbClr val="00B050"/>
                  </a:solidFill>
                  <a:latin typeface="+mn-ea"/>
                </a:rPr>
                <a:t>Policy</a:t>
              </a:r>
              <a:r>
                <a:rPr kumimoji="1" lang="ja-JP" altLang="en-US" sz="1200" dirty="0">
                  <a:solidFill>
                    <a:srgbClr val="00B050"/>
                  </a:solidFill>
                  <a:latin typeface="+mn-ea"/>
                </a:rPr>
                <a:t>を紐付け</a:t>
              </a:r>
            </a:p>
          </p:txBody>
        </p:sp>
      </p:grpSp>
      <p:grpSp>
        <p:nvGrpSpPr>
          <p:cNvPr id="68" name="グループ化 67"/>
          <p:cNvGrpSpPr/>
          <p:nvPr/>
        </p:nvGrpSpPr>
        <p:grpSpPr>
          <a:xfrm>
            <a:off x="873910" y="5483441"/>
            <a:ext cx="3672510" cy="360050"/>
            <a:chOff x="899490" y="4097768"/>
            <a:chExt cx="3528490" cy="360050"/>
          </a:xfrm>
        </p:grpSpPr>
        <p:sp>
          <p:nvSpPr>
            <p:cNvPr id="69" name="右矢印 68"/>
            <p:cNvSpPr/>
            <p:nvPr/>
          </p:nvSpPr>
          <p:spPr bwMode="auto">
            <a:xfrm rot="10800000">
              <a:off x="899490" y="4161990"/>
              <a:ext cx="936130" cy="286149"/>
            </a:xfrm>
            <a:prstGeom prst="rightArrow">
              <a:avLst>
                <a:gd name="adj1" fmla="val 50000"/>
                <a:gd name="adj2" fmla="val 79958"/>
              </a:avLst>
            </a:prstGeom>
            <a:solidFill>
              <a:srgbClr val="92D050"/>
            </a:solidFill>
            <a:ln w="19050">
              <a:solidFill>
                <a:srgbClr val="00B05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0" name="角丸四角形 69"/>
            <p:cNvSpPr/>
            <p:nvPr/>
          </p:nvSpPr>
          <p:spPr bwMode="auto">
            <a:xfrm>
              <a:off x="1938972" y="4097768"/>
              <a:ext cx="2489008" cy="360050"/>
            </a:xfrm>
            <a:prstGeom prst="roundRect">
              <a:avLst>
                <a:gd name="adj" fmla="val 27249"/>
              </a:avLst>
            </a:prstGeom>
            <a:solidFill>
              <a:schemeClr val="bg1"/>
            </a:solidFill>
            <a:ln w="28575">
              <a:solidFill>
                <a:srgbClr val="00B05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B050"/>
                  </a:solidFill>
                  <a:latin typeface="+mn-ea"/>
                </a:rPr>
                <a:t>⑩</a:t>
              </a:r>
              <a:r>
                <a:rPr kumimoji="1" lang="ja-JP" altLang="en-US" sz="1200" dirty="0">
                  <a:solidFill>
                    <a:srgbClr val="00B050"/>
                  </a:solidFill>
                  <a:latin typeface="+mn-ea"/>
                </a:rPr>
                <a:t> </a:t>
              </a:r>
              <a:r>
                <a:rPr kumimoji="1" lang="en-US" altLang="ja-JP" sz="1200" dirty="0" err="1">
                  <a:solidFill>
                    <a:srgbClr val="00B050"/>
                  </a:solidFill>
                  <a:latin typeface="+mn-ea"/>
                </a:rPr>
                <a:t>PolicySet</a:t>
              </a:r>
              <a:r>
                <a:rPr kumimoji="1" lang="ja-JP" altLang="en-US" sz="1200" dirty="0">
                  <a:solidFill>
                    <a:srgbClr val="00B050"/>
                  </a:solidFill>
                  <a:latin typeface="+mn-ea"/>
                </a:rPr>
                <a:t>に</a:t>
              </a:r>
              <a:r>
                <a:rPr kumimoji="1" lang="en-US" altLang="ja-JP" sz="1200" dirty="0">
                  <a:solidFill>
                    <a:srgbClr val="00B050"/>
                  </a:solidFill>
                  <a:latin typeface="+mn-ea"/>
                </a:rPr>
                <a:t>Workspace</a:t>
              </a:r>
              <a:r>
                <a:rPr kumimoji="1" lang="ja-JP" altLang="en-US" sz="1200" dirty="0">
                  <a:solidFill>
                    <a:srgbClr val="00B050"/>
                  </a:solidFill>
                  <a:latin typeface="+mn-ea"/>
                </a:rPr>
                <a:t>を紐付け</a:t>
              </a:r>
            </a:p>
          </p:txBody>
        </p:sp>
      </p:grpSp>
      <p:sp>
        <p:nvSpPr>
          <p:cNvPr id="71" name="角丸四角形 70"/>
          <p:cNvSpPr/>
          <p:nvPr/>
        </p:nvSpPr>
        <p:spPr bwMode="auto">
          <a:xfrm>
            <a:off x="4748056" y="1553539"/>
            <a:ext cx="3312460" cy="360050"/>
          </a:xfrm>
          <a:prstGeom prst="roundRect">
            <a:avLst>
              <a:gd name="adj" fmla="val 27249"/>
            </a:avLst>
          </a:prstGeom>
          <a:solidFill>
            <a:schemeClr val="bg1"/>
          </a:solid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⑪</a:t>
            </a:r>
            <a:r>
              <a:rPr kumimoji="1" lang="ja-JP" altLang="en-US" sz="1200" dirty="0">
                <a:solidFill>
                  <a:srgbClr val="002B62"/>
                </a:solidFill>
                <a:latin typeface="+mn-ea"/>
              </a:rPr>
              <a:t> </a:t>
            </a:r>
            <a:r>
              <a:rPr kumimoji="1" lang="en-US" altLang="ja-JP" sz="1200" dirty="0">
                <a:solidFill>
                  <a:srgbClr val="002B62"/>
                </a:solidFill>
                <a:latin typeface="+mn-ea"/>
              </a:rPr>
              <a:t>Movement</a:t>
            </a:r>
            <a:r>
              <a:rPr kumimoji="1" lang="ja-JP" altLang="en-US" sz="1200" dirty="0">
                <a:solidFill>
                  <a:srgbClr val="002B62"/>
                </a:solidFill>
                <a:latin typeface="+mn-ea"/>
              </a:rPr>
              <a:t>に</a:t>
            </a:r>
            <a:r>
              <a:rPr kumimoji="1" lang="en-US" altLang="ja-JP" sz="1200" dirty="0">
                <a:solidFill>
                  <a:srgbClr val="002B62"/>
                </a:solidFill>
                <a:latin typeface="+mn-ea"/>
              </a:rPr>
              <a:t>Module</a:t>
            </a:r>
            <a:r>
              <a:rPr kumimoji="1" lang="ja-JP" altLang="en-US" sz="1200" dirty="0">
                <a:solidFill>
                  <a:srgbClr val="002B62"/>
                </a:solidFill>
                <a:latin typeface="+mn-ea"/>
              </a:rPr>
              <a:t>素材を指定</a:t>
            </a:r>
          </a:p>
        </p:txBody>
      </p:sp>
      <p:grpSp>
        <p:nvGrpSpPr>
          <p:cNvPr id="72" name="グループ化 71"/>
          <p:cNvGrpSpPr/>
          <p:nvPr/>
        </p:nvGrpSpPr>
        <p:grpSpPr>
          <a:xfrm>
            <a:off x="5419773" y="2025707"/>
            <a:ext cx="3528490" cy="360050"/>
            <a:chOff x="899490" y="4097768"/>
            <a:chExt cx="3528490" cy="360050"/>
          </a:xfrm>
        </p:grpSpPr>
        <p:sp>
          <p:nvSpPr>
            <p:cNvPr id="73" name="右矢印 72"/>
            <p:cNvSpPr/>
            <p:nvPr/>
          </p:nvSpPr>
          <p:spPr bwMode="auto">
            <a:xfrm rot="10800000">
              <a:off x="899490" y="4161990"/>
              <a:ext cx="936130" cy="286149"/>
            </a:xfrm>
            <a:prstGeom prst="rightArrow">
              <a:avLst>
                <a:gd name="adj1" fmla="val 50000"/>
                <a:gd name="adj2" fmla="val 79958"/>
              </a:avLst>
            </a:prstGeom>
            <a:solidFill>
              <a:srgbClr val="92D050"/>
            </a:solidFill>
            <a:ln w="19050">
              <a:solidFill>
                <a:srgbClr val="00B05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4" name="角丸四角形 73"/>
            <p:cNvSpPr/>
            <p:nvPr/>
          </p:nvSpPr>
          <p:spPr bwMode="auto">
            <a:xfrm>
              <a:off x="1938972" y="4097768"/>
              <a:ext cx="2489008" cy="360050"/>
            </a:xfrm>
            <a:prstGeom prst="roundRect">
              <a:avLst>
                <a:gd name="adj" fmla="val 27249"/>
              </a:avLst>
            </a:prstGeom>
            <a:solidFill>
              <a:schemeClr val="bg1"/>
            </a:solidFill>
            <a:ln w="28575">
              <a:solidFill>
                <a:srgbClr val="00B05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B050"/>
                  </a:solidFill>
                  <a:latin typeface="+mn-ea"/>
                </a:rPr>
                <a:t>⑫</a:t>
              </a:r>
              <a:r>
                <a:rPr kumimoji="1" lang="ja-JP" altLang="en-US" sz="1200" dirty="0">
                  <a:solidFill>
                    <a:srgbClr val="00B050"/>
                  </a:solidFill>
                  <a:latin typeface="+mn-ea"/>
                </a:rPr>
                <a:t> 変数値の設定</a:t>
              </a:r>
            </a:p>
          </p:txBody>
        </p:sp>
      </p:grpSp>
      <p:sp>
        <p:nvSpPr>
          <p:cNvPr id="75" name="角丸四角形 74"/>
          <p:cNvSpPr/>
          <p:nvPr/>
        </p:nvSpPr>
        <p:spPr bwMode="auto">
          <a:xfrm>
            <a:off x="4748056" y="2585677"/>
            <a:ext cx="3312460" cy="360050"/>
          </a:xfrm>
          <a:prstGeom prst="roundRect">
            <a:avLst>
              <a:gd name="adj" fmla="val 27249"/>
            </a:avLst>
          </a:prstGeom>
          <a:solidFill>
            <a:schemeClr val="bg1"/>
          </a:solid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⑬</a:t>
            </a:r>
            <a:r>
              <a:rPr kumimoji="1" lang="ja-JP" altLang="en-US" sz="1200" dirty="0">
                <a:solidFill>
                  <a:srgbClr val="002B62"/>
                </a:solidFill>
                <a:latin typeface="+mn-ea"/>
              </a:rPr>
              <a:t> 作業実行</a:t>
            </a:r>
          </a:p>
        </p:txBody>
      </p:sp>
      <p:sp>
        <p:nvSpPr>
          <p:cNvPr id="76" name="角丸四角形 75"/>
          <p:cNvSpPr/>
          <p:nvPr/>
        </p:nvSpPr>
        <p:spPr bwMode="auto">
          <a:xfrm>
            <a:off x="4750784" y="3176071"/>
            <a:ext cx="3312460" cy="360050"/>
          </a:xfrm>
          <a:prstGeom prst="roundRect">
            <a:avLst>
              <a:gd name="adj" fmla="val 27249"/>
            </a:avLst>
          </a:prstGeom>
          <a:solidFill>
            <a:schemeClr val="bg1"/>
          </a:solid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⑭</a:t>
            </a:r>
            <a:r>
              <a:rPr kumimoji="1" lang="ja-JP" altLang="en-US" sz="1200" dirty="0">
                <a:solidFill>
                  <a:srgbClr val="002B62"/>
                </a:solidFill>
                <a:latin typeface="+mn-ea"/>
              </a:rPr>
              <a:t> 実行状態確認</a:t>
            </a:r>
          </a:p>
        </p:txBody>
      </p:sp>
      <p:sp>
        <p:nvSpPr>
          <p:cNvPr id="77" name="角丸四角形 76"/>
          <p:cNvSpPr/>
          <p:nvPr/>
        </p:nvSpPr>
        <p:spPr bwMode="auto">
          <a:xfrm>
            <a:off x="4748056" y="3781811"/>
            <a:ext cx="3312460" cy="360050"/>
          </a:xfrm>
          <a:prstGeom prst="roundRect">
            <a:avLst>
              <a:gd name="adj" fmla="val 27249"/>
            </a:avLst>
          </a:prstGeom>
          <a:solidFill>
            <a:schemeClr val="bg1"/>
          </a:solid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⑮</a:t>
            </a:r>
            <a:r>
              <a:rPr kumimoji="1" lang="ja-JP" altLang="en-US" sz="1200" dirty="0">
                <a:solidFill>
                  <a:srgbClr val="002B62"/>
                </a:solidFill>
                <a:latin typeface="+mn-ea"/>
              </a:rPr>
              <a:t> 作業履歴確認</a:t>
            </a:r>
          </a:p>
        </p:txBody>
      </p:sp>
      <p:sp>
        <p:nvSpPr>
          <p:cNvPr id="21" name="正方形/長方形 20"/>
          <p:cNvSpPr/>
          <p:nvPr/>
        </p:nvSpPr>
        <p:spPr bwMode="auto">
          <a:xfrm>
            <a:off x="5138814" y="5193106"/>
            <a:ext cx="3384470" cy="756243"/>
          </a:xfrm>
          <a:prstGeom prst="rect">
            <a:avLst/>
          </a:prstGeom>
          <a:noFill/>
          <a:ln w="28575">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2" name="テキスト ボックス 21"/>
          <p:cNvSpPr txBox="1"/>
          <p:nvPr/>
        </p:nvSpPr>
        <p:spPr>
          <a:xfrm>
            <a:off x="5144929" y="5483441"/>
            <a:ext cx="799233" cy="276999"/>
          </a:xfrm>
          <a:prstGeom prst="rect">
            <a:avLst/>
          </a:prstGeom>
          <a:noFill/>
        </p:spPr>
        <p:txBody>
          <a:bodyPr wrap="square" rtlCol="0">
            <a:spAutoFit/>
          </a:bodyPr>
          <a:lstStyle/>
          <a:p>
            <a:r>
              <a:rPr kumimoji="1" lang="en-US" altLang="ja-JP" sz="1200" dirty="0"/>
              <a:t>【</a:t>
            </a:r>
            <a:r>
              <a:rPr kumimoji="1" lang="ja-JP" altLang="en-US" sz="1200" dirty="0"/>
              <a:t>凡例</a:t>
            </a:r>
            <a:r>
              <a:rPr kumimoji="1" lang="en-US" altLang="ja-JP" sz="1200" dirty="0"/>
              <a:t>】</a:t>
            </a:r>
            <a:endParaRPr kumimoji="1" lang="ja-JP" altLang="en-US" sz="1200" dirty="0"/>
          </a:p>
        </p:txBody>
      </p:sp>
      <p:sp>
        <p:nvSpPr>
          <p:cNvPr id="79" name="角丸四角形 78"/>
          <p:cNvSpPr/>
          <p:nvPr/>
        </p:nvSpPr>
        <p:spPr bwMode="auto">
          <a:xfrm>
            <a:off x="6060854" y="5391202"/>
            <a:ext cx="920838" cy="360050"/>
          </a:xfrm>
          <a:prstGeom prst="roundRect">
            <a:avLst>
              <a:gd name="adj" fmla="val 27249"/>
            </a:avLst>
          </a:prstGeom>
          <a:solidFill>
            <a:schemeClr val="bg1"/>
          </a:solid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必須タスク</a:t>
            </a:r>
            <a:endParaRPr kumimoji="1" lang="ja-JP" altLang="en-US" sz="1200" dirty="0">
              <a:solidFill>
                <a:srgbClr val="002B62"/>
              </a:solidFill>
              <a:latin typeface="+mn-ea"/>
            </a:endParaRPr>
          </a:p>
        </p:txBody>
      </p:sp>
      <p:sp>
        <p:nvSpPr>
          <p:cNvPr id="81" name="角丸四角形 80"/>
          <p:cNvSpPr/>
          <p:nvPr/>
        </p:nvSpPr>
        <p:spPr bwMode="auto">
          <a:xfrm>
            <a:off x="7286019" y="5400390"/>
            <a:ext cx="918171" cy="360050"/>
          </a:xfrm>
          <a:prstGeom prst="roundRect">
            <a:avLst>
              <a:gd name="adj" fmla="val 27249"/>
            </a:avLst>
          </a:prstGeom>
          <a:solidFill>
            <a:schemeClr val="bg1"/>
          </a:solidFill>
          <a:ln w="28575">
            <a:solidFill>
              <a:srgbClr val="00B05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B050"/>
                </a:solidFill>
                <a:latin typeface="+mn-ea"/>
              </a:rPr>
              <a:t>任意タスク</a:t>
            </a:r>
            <a:endParaRPr kumimoji="1" lang="ja-JP" altLang="en-US" sz="1200" dirty="0">
              <a:solidFill>
                <a:srgbClr val="00B050"/>
              </a:solidFill>
              <a:latin typeface="+mn-ea"/>
            </a:endParaRPr>
          </a:p>
        </p:txBody>
      </p:sp>
    </p:spTree>
    <p:extLst>
      <p:ext uri="{BB962C8B-B14F-4D97-AF65-F5344CB8AC3E}">
        <p14:creationId xmlns:p14="http://schemas.microsoft.com/office/powerpoint/2010/main" val="1318725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1.</a:t>
            </a:r>
            <a:r>
              <a:rPr lang="ja-JP" altLang="en-US" dirty="0"/>
              <a:t>　はじめに</a:t>
            </a:r>
            <a:endParaRPr kumimoji="1" lang="ja-JP" altLang="en-US" dirty="0"/>
          </a:p>
        </p:txBody>
      </p:sp>
    </p:spTree>
    <p:extLst>
      <p:ext uri="{BB962C8B-B14F-4D97-AF65-F5344CB8AC3E}">
        <p14:creationId xmlns:p14="http://schemas.microsoft.com/office/powerpoint/2010/main" val="4241673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448650" y="2276840"/>
            <a:ext cx="8245725" cy="4015496"/>
          </a:xfrm>
          <a:prstGeom prst="rect">
            <a:avLst/>
          </a:prstGeom>
        </p:spPr>
      </p:pic>
      <p:sp>
        <p:nvSpPr>
          <p:cNvPr id="2" name="タイトル 1"/>
          <p:cNvSpPr>
            <a:spLocks noGrp="1"/>
          </p:cNvSpPr>
          <p:nvPr>
            <p:ph type="title"/>
          </p:nvPr>
        </p:nvSpPr>
        <p:spPr/>
        <p:txBody>
          <a:bodyPr/>
          <a:lstStyle/>
          <a:p>
            <a:r>
              <a:rPr lang="en-US" altLang="ja-JP" dirty="0"/>
              <a:t>1.</a:t>
            </a:r>
            <a:r>
              <a:rPr lang="ja-JP" altLang="en-US" dirty="0"/>
              <a:t>　はじめに</a:t>
            </a:r>
          </a:p>
        </p:txBody>
      </p:sp>
      <p:sp>
        <p:nvSpPr>
          <p:cNvPr id="3" name="コンテンツ プレースホルダー 2"/>
          <p:cNvSpPr>
            <a:spLocks noGrp="1"/>
          </p:cNvSpPr>
          <p:nvPr>
            <p:ph sz="quarter" idx="10"/>
          </p:nvPr>
        </p:nvSpPr>
        <p:spPr>
          <a:xfrm>
            <a:off x="179512" y="836712"/>
            <a:ext cx="8964487" cy="5616476"/>
          </a:xfrm>
        </p:spPr>
        <p:txBody>
          <a:bodyPr/>
          <a:lstStyle/>
          <a:p>
            <a:r>
              <a:rPr lang="ja-JP" altLang="en-US" b="1" dirty="0"/>
              <a:t>メインメニュー</a:t>
            </a:r>
            <a:endParaRPr lang="en-US" altLang="ja-JP" b="1" dirty="0"/>
          </a:p>
          <a:p>
            <a:pPr lvl="1"/>
            <a:r>
              <a:rPr lang="ja-JP" altLang="en-US" sz="1800" dirty="0"/>
              <a:t>本書では、メニューグループの「</a:t>
            </a:r>
            <a:r>
              <a:rPr lang="en-US" altLang="ja-JP" sz="1800" b="1" dirty="0"/>
              <a:t>Terraform</a:t>
            </a:r>
            <a:r>
              <a:rPr lang="ja-JP" altLang="en-US" sz="1800" dirty="0"/>
              <a:t>」についての機能説明を</a:t>
            </a:r>
            <a:endParaRPr lang="en-US" altLang="ja-JP" sz="1800" dirty="0"/>
          </a:p>
          <a:p>
            <a:pPr marL="180000" lvl="1" indent="0">
              <a:buNone/>
            </a:pPr>
            <a:r>
              <a:rPr lang="ja-JP" altLang="en-US" sz="1800" dirty="0"/>
              <a:t>　目的としております。</a:t>
            </a:r>
            <a:endParaRPr lang="en-US" altLang="ja-JP" sz="1800" dirty="0"/>
          </a:p>
          <a:p>
            <a:pPr lvl="1"/>
            <a:r>
              <a:rPr lang="ja-JP" altLang="en-US" sz="1800" dirty="0"/>
              <a:t>実習編では</a:t>
            </a:r>
            <a:r>
              <a:rPr lang="en-US" altLang="ja-JP" sz="1800" dirty="0"/>
              <a:t>ITA</a:t>
            </a:r>
            <a:r>
              <a:rPr lang="ja-JP" altLang="en-US" sz="1800" dirty="0"/>
              <a:t>の画面を用いて説明しておりますので合わせてご覧ください</a:t>
            </a:r>
            <a:r>
              <a:rPr lang="ja-JP" altLang="en-US" dirty="0"/>
              <a:t>。</a:t>
            </a:r>
            <a:endParaRPr lang="en-US" altLang="ja-JP" dirty="0"/>
          </a:p>
          <a:p>
            <a:pPr lvl="1"/>
            <a:endParaRPr lang="en-US" altLang="ja-JP" dirty="0"/>
          </a:p>
          <a:p>
            <a:pPr marL="180000" lvl="1" indent="0">
              <a:buNone/>
            </a:pPr>
            <a:endParaRPr lang="en-US" altLang="ja-JP" dirty="0"/>
          </a:p>
        </p:txBody>
      </p:sp>
      <p:sp>
        <p:nvSpPr>
          <p:cNvPr id="5" name="正方形/長方形 4"/>
          <p:cNvSpPr/>
          <p:nvPr/>
        </p:nvSpPr>
        <p:spPr bwMode="auto">
          <a:xfrm>
            <a:off x="1907630" y="4542402"/>
            <a:ext cx="576080" cy="720100"/>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2713933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2.</a:t>
            </a:r>
            <a:r>
              <a:rPr lang="ja-JP" altLang="en-US" dirty="0"/>
              <a:t>　</a:t>
            </a:r>
            <a:r>
              <a:rPr lang="en-US" altLang="ja-JP" dirty="0"/>
              <a:t>Terraform Driver</a:t>
            </a:r>
            <a:r>
              <a:rPr lang="ja-JP" altLang="en-US" dirty="0"/>
              <a:t>とは</a:t>
            </a:r>
            <a:endParaRPr kumimoji="1" lang="ja-JP" altLang="en-US" dirty="0"/>
          </a:p>
        </p:txBody>
      </p:sp>
    </p:spTree>
    <p:extLst>
      <p:ext uri="{BB962C8B-B14F-4D97-AF65-F5344CB8AC3E}">
        <p14:creationId xmlns:p14="http://schemas.microsoft.com/office/powerpoint/2010/main" val="2987935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2.1</a:t>
            </a:r>
            <a:r>
              <a:rPr lang="ja-JP" altLang="en-US" dirty="0"/>
              <a:t>　</a:t>
            </a:r>
            <a:r>
              <a:rPr lang="en-US" altLang="ja-JP" dirty="0"/>
              <a:t>Terraform Driver</a:t>
            </a:r>
            <a:r>
              <a:rPr lang="ja-JP" altLang="en-US" dirty="0"/>
              <a:t>とは</a:t>
            </a:r>
          </a:p>
        </p:txBody>
      </p:sp>
      <p:sp>
        <p:nvSpPr>
          <p:cNvPr id="3" name="コンテンツ プレースホルダー 2"/>
          <p:cNvSpPr>
            <a:spLocks noGrp="1"/>
          </p:cNvSpPr>
          <p:nvPr>
            <p:ph sz="quarter" idx="10"/>
          </p:nvPr>
        </p:nvSpPr>
        <p:spPr>
          <a:xfrm>
            <a:off x="179512" y="836713"/>
            <a:ext cx="8784001" cy="761111"/>
          </a:xfrm>
          <a:solidFill>
            <a:srgbClr val="002B62"/>
          </a:solidFill>
        </p:spPr>
        <p:txBody>
          <a:bodyPr>
            <a:normAutofit/>
          </a:bodyPr>
          <a:lstStyle/>
          <a:p>
            <a:pPr marL="180000" lvl="1" indent="0" algn="ctr">
              <a:buNone/>
            </a:pPr>
            <a:r>
              <a:rPr lang="en-US" altLang="ja-JP" sz="1800" b="1" dirty="0">
                <a:solidFill>
                  <a:schemeClr val="bg1"/>
                </a:solidFill>
              </a:rPr>
              <a:t>Terraform</a:t>
            </a:r>
            <a:r>
              <a:rPr lang="ja-JP" altLang="en-US" sz="1800" b="1" dirty="0">
                <a:solidFill>
                  <a:schemeClr val="bg1"/>
                </a:solidFill>
              </a:rPr>
              <a:t> </a:t>
            </a:r>
            <a:r>
              <a:rPr lang="en-US" altLang="ja-JP" sz="1800" b="1" dirty="0">
                <a:solidFill>
                  <a:schemeClr val="bg1"/>
                </a:solidFill>
              </a:rPr>
              <a:t>Driver</a:t>
            </a:r>
            <a:r>
              <a:rPr lang="ja-JP" altLang="en-US" sz="1800" b="1" dirty="0">
                <a:solidFill>
                  <a:schemeClr val="bg1"/>
                </a:solidFill>
              </a:rPr>
              <a:t>は</a:t>
            </a:r>
            <a:r>
              <a:rPr lang="en-US" altLang="ja-JP" sz="1800" b="1" dirty="0">
                <a:solidFill>
                  <a:schemeClr val="bg1"/>
                </a:solidFill>
              </a:rPr>
              <a:t>ITA</a:t>
            </a:r>
            <a:r>
              <a:rPr lang="ja-JP" altLang="en-US" sz="1800" b="1" dirty="0">
                <a:solidFill>
                  <a:schemeClr val="bg1"/>
                </a:solidFill>
              </a:rPr>
              <a:t>が一元管理するシステムパラメータと</a:t>
            </a:r>
            <a:endParaRPr lang="en-US" altLang="ja-JP" sz="1800" b="1" dirty="0">
              <a:solidFill>
                <a:schemeClr val="bg1"/>
              </a:solidFill>
            </a:endParaRPr>
          </a:p>
          <a:p>
            <a:pPr marL="180000" lvl="1" indent="0" algn="ctr">
              <a:buNone/>
            </a:pPr>
            <a:r>
              <a:rPr lang="en-US" altLang="ja-JP" sz="1800" b="1" dirty="0" err="1">
                <a:solidFill>
                  <a:schemeClr val="bg1"/>
                </a:solidFill>
              </a:rPr>
              <a:t>IaC</a:t>
            </a:r>
            <a:r>
              <a:rPr lang="en-US" altLang="ja-JP" sz="1800" b="1" dirty="0">
                <a:solidFill>
                  <a:schemeClr val="bg1"/>
                </a:solidFill>
              </a:rPr>
              <a:t>(Module)</a:t>
            </a:r>
            <a:r>
              <a:rPr lang="ja-JP" altLang="en-US" sz="1800" b="1" dirty="0">
                <a:solidFill>
                  <a:schemeClr val="bg1"/>
                </a:solidFill>
              </a:rPr>
              <a:t>の変数を紐づけて</a:t>
            </a:r>
            <a:r>
              <a:rPr lang="en-US" altLang="ja-JP" sz="1800" b="1" dirty="0">
                <a:solidFill>
                  <a:schemeClr val="bg1"/>
                </a:solidFill>
              </a:rPr>
              <a:t>Terraform</a:t>
            </a:r>
            <a:r>
              <a:rPr lang="ja-JP" altLang="en-US" sz="1800" b="1" dirty="0">
                <a:solidFill>
                  <a:schemeClr val="bg1"/>
                </a:solidFill>
              </a:rPr>
              <a:t>に連携実行させることが可能です。</a:t>
            </a:r>
            <a:endParaRPr lang="en-US" altLang="ja-JP" sz="1800" b="1" dirty="0">
              <a:solidFill>
                <a:schemeClr val="bg1"/>
              </a:solidFill>
            </a:endParaRPr>
          </a:p>
          <a:p>
            <a:pPr marL="180000" lvl="1" indent="0">
              <a:buNone/>
            </a:pPr>
            <a:endParaRPr lang="en-US" altLang="ja-JP" dirty="0"/>
          </a:p>
        </p:txBody>
      </p:sp>
      <p:sp>
        <p:nvSpPr>
          <p:cNvPr id="7" name="角丸四角形 6"/>
          <p:cNvSpPr/>
          <p:nvPr/>
        </p:nvSpPr>
        <p:spPr bwMode="gray">
          <a:xfrm>
            <a:off x="216961" y="3230233"/>
            <a:ext cx="5872983" cy="3290874"/>
          </a:xfrm>
          <a:prstGeom prst="roundRect">
            <a:avLst>
              <a:gd name="adj" fmla="val 2332"/>
            </a:avLst>
          </a:prstGeom>
          <a:solidFill>
            <a:schemeClr val="accent6"/>
          </a:solidFill>
          <a:ln w="152400" cmpd="dbl">
            <a:noFill/>
          </a:ln>
          <a:effectLst/>
        </p:spPr>
        <p:txBody>
          <a:bodyPr rot="0" spcFirstLastPara="0" vertOverflow="overflow" horzOverflow="overflow" vert="horz" wrap="square" lIns="108000" tIns="108000" rIns="91440" bIns="45720" numCol="1" spcCol="0" rtlCol="0" fromWordArt="0" anchor="t" anchorCtr="0" forceAA="0" compatLnSpc="1">
            <a:prstTxWarp prst="textNoShape">
              <a:avLst/>
            </a:prstTxWarp>
            <a:noAutofit/>
          </a:bodyPr>
          <a:lstStyle/>
          <a:p>
            <a:r>
              <a:rPr lang="en-US" altLang="ja-JP" b="1" dirty="0">
                <a:solidFill>
                  <a:srgbClr val="FFFFFF"/>
                </a:solidFill>
              </a:rPr>
              <a:t>ITA</a:t>
            </a:r>
            <a:endParaRPr lang="ja-JP" altLang="en-US" b="1" dirty="0">
              <a:solidFill>
                <a:srgbClr val="FFFFFF"/>
              </a:solidFill>
            </a:endParaRPr>
          </a:p>
        </p:txBody>
      </p:sp>
      <p:sp>
        <p:nvSpPr>
          <p:cNvPr id="10" name="円柱 9"/>
          <p:cNvSpPr/>
          <p:nvPr/>
        </p:nvSpPr>
        <p:spPr bwMode="auto">
          <a:xfrm>
            <a:off x="364980" y="3724071"/>
            <a:ext cx="2631448" cy="2520402"/>
          </a:xfrm>
          <a:prstGeom prst="can">
            <a:avLst/>
          </a:prstGeom>
          <a:solidFill>
            <a:schemeClr val="accent6">
              <a:lumMod val="75000"/>
              <a:lumOff val="25000"/>
            </a:schemeClr>
          </a:solidFill>
          <a:ln w="12700">
            <a:solidFill>
              <a:schemeClr val="bg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4" name="Oval 97"/>
          <p:cNvSpPr>
            <a:spLocks noChangeAspect="1" noChangeArrowheads="1"/>
          </p:cNvSpPr>
          <p:nvPr/>
        </p:nvSpPr>
        <p:spPr bwMode="gray">
          <a:xfrm>
            <a:off x="7797722" y="4580990"/>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5" name="テキスト ボックス 14"/>
          <p:cNvSpPr txBox="1"/>
          <p:nvPr/>
        </p:nvSpPr>
        <p:spPr>
          <a:xfrm>
            <a:off x="8507507" y="4773470"/>
            <a:ext cx="425209" cy="292640"/>
          </a:xfrm>
          <a:prstGeom prst="rect">
            <a:avLst/>
          </a:prstGeom>
          <a:noFill/>
        </p:spPr>
        <p:txBody>
          <a:bodyPr wrap="none" rtlCol="0">
            <a:spAutoFit/>
          </a:bodyPr>
          <a:lstStyle/>
          <a:p>
            <a:pPr algn="ctr"/>
            <a:r>
              <a:rPr lang="en-US" altLang="ja-JP" sz="1400" b="1" dirty="0">
                <a:solidFill>
                  <a:srgbClr val="002B62"/>
                </a:solidFill>
              </a:rPr>
              <a:t>ST</a:t>
            </a:r>
            <a:endParaRPr lang="ja-JP" altLang="en-US" sz="1400" b="1" dirty="0">
              <a:solidFill>
                <a:srgbClr val="002B62"/>
              </a:solidFill>
            </a:endParaRPr>
          </a:p>
        </p:txBody>
      </p:sp>
      <p:sp>
        <p:nvSpPr>
          <p:cNvPr id="16" name="Freeform 76"/>
          <p:cNvSpPr>
            <a:spLocks noChangeAspect="1" noEditPoints="1"/>
          </p:cNvSpPr>
          <p:nvPr/>
        </p:nvSpPr>
        <p:spPr bwMode="gray">
          <a:xfrm>
            <a:off x="7721099" y="3574753"/>
            <a:ext cx="872348" cy="824147"/>
          </a:xfrm>
          <a:custGeom>
            <a:avLst/>
            <a:gdLst>
              <a:gd name="T0" fmla="*/ 0 w 1153"/>
              <a:gd name="T1" fmla="*/ 577 h 1154"/>
              <a:gd name="T2" fmla="*/ 1153 w 1153"/>
              <a:gd name="T3" fmla="*/ 577 h 1154"/>
              <a:gd name="T4" fmla="*/ 673 w 1153"/>
              <a:gd name="T5" fmla="*/ 1078 h 1154"/>
              <a:gd name="T6" fmla="*/ 596 w 1153"/>
              <a:gd name="T7" fmla="*/ 941 h 1154"/>
              <a:gd name="T8" fmla="*/ 853 w 1153"/>
              <a:gd name="T9" fmla="*/ 868 h 1154"/>
              <a:gd name="T10" fmla="*/ 300 w 1153"/>
              <a:gd name="T11" fmla="*/ 868 h 1154"/>
              <a:gd name="T12" fmla="*/ 557 w 1153"/>
              <a:gd name="T13" fmla="*/ 941 h 1154"/>
              <a:gd name="T14" fmla="*/ 479 w 1153"/>
              <a:gd name="T15" fmla="*/ 1078 h 1154"/>
              <a:gd name="T16" fmla="*/ 67 w 1153"/>
              <a:gd name="T17" fmla="*/ 597 h 1154"/>
              <a:gd name="T18" fmla="*/ 209 w 1153"/>
              <a:gd name="T19" fmla="*/ 670 h 1154"/>
              <a:gd name="T20" fmla="*/ 133 w 1153"/>
              <a:gd name="T21" fmla="*/ 829 h 1154"/>
              <a:gd name="T22" fmla="*/ 479 w 1153"/>
              <a:gd name="T23" fmla="*/ 76 h 1154"/>
              <a:gd name="T24" fmla="*/ 557 w 1153"/>
              <a:gd name="T25" fmla="*/ 285 h 1154"/>
              <a:gd name="T26" fmla="*/ 479 w 1153"/>
              <a:gd name="T27" fmla="*/ 76 h 1154"/>
              <a:gd name="T28" fmla="*/ 789 w 1153"/>
              <a:gd name="T29" fmla="*/ 285 h 1154"/>
              <a:gd name="T30" fmla="*/ 596 w 1153"/>
              <a:gd name="T31" fmla="*/ 67 h 1154"/>
              <a:gd name="T32" fmla="*/ 825 w 1153"/>
              <a:gd name="T33" fmla="*/ 229 h 1154"/>
              <a:gd name="T34" fmla="*/ 882 w 1153"/>
              <a:gd name="T35" fmla="*/ 400 h 1154"/>
              <a:gd name="T36" fmla="*/ 909 w 1153"/>
              <a:gd name="T37" fmla="*/ 557 h 1154"/>
              <a:gd name="T38" fmla="*/ 596 w 1153"/>
              <a:gd name="T39" fmla="*/ 325 h 1154"/>
              <a:gd name="T40" fmla="*/ 557 w 1153"/>
              <a:gd name="T41" fmla="*/ 325 h 1154"/>
              <a:gd name="T42" fmla="*/ 316 w 1153"/>
              <a:gd name="T43" fmla="*/ 557 h 1154"/>
              <a:gd name="T44" fmla="*/ 284 w 1153"/>
              <a:gd name="T45" fmla="*/ 325 h 1154"/>
              <a:gd name="T46" fmla="*/ 209 w 1153"/>
              <a:gd name="T47" fmla="*/ 483 h 1154"/>
              <a:gd name="T48" fmla="*/ 67 w 1153"/>
              <a:gd name="T49" fmla="*/ 557 h 1154"/>
              <a:gd name="T50" fmla="*/ 243 w 1153"/>
              <a:gd name="T51" fmla="*/ 325 h 1154"/>
              <a:gd name="T52" fmla="*/ 248 w 1153"/>
              <a:gd name="T53" fmla="*/ 668 h 1154"/>
              <a:gd name="T54" fmla="*/ 557 w 1153"/>
              <a:gd name="T55" fmla="*/ 597 h 1154"/>
              <a:gd name="T56" fmla="*/ 483 w 1153"/>
              <a:gd name="T57" fmla="*/ 829 h 1154"/>
              <a:gd name="T58" fmla="*/ 248 w 1153"/>
              <a:gd name="T59" fmla="*/ 668 h 1154"/>
              <a:gd name="T60" fmla="*/ 596 w 1153"/>
              <a:gd name="T61" fmla="*/ 756 h 1154"/>
              <a:gd name="T62" fmla="*/ 909 w 1153"/>
              <a:gd name="T63" fmla="*/ 597 h 1154"/>
              <a:gd name="T64" fmla="*/ 669 w 1153"/>
              <a:gd name="T65" fmla="*/ 829 h 1154"/>
              <a:gd name="T66" fmla="*/ 1086 w 1153"/>
              <a:gd name="T67" fmla="*/ 597 h 1154"/>
              <a:gd name="T68" fmla="*/ 910 w 1153"/>
              <a:gd name="T69" fmla="*/ 829 h 1154"/>
              <a:gd name="T70" fmla="*/ 949 w 1153"/>
              <a:gd name="T71" fmla="*/ 557 h 1154"/>
              <a:gd name="T72" fmla="*/ 975 w 1153"/>
              <a:gd name="T73" fmla="*/ 325 h 1154"/>
              <a:gd name="T74" fmla="*/ 1086 w 1153"/>
              <a:gd name="T75" fmla="*/ 557 h 1154"/>
              <a:gd name="T76" fmla="*/ 995 w 1153"/>
              <a:gd name="T77" fmla="*/ 285 h 1154"/>
              <a:gd name="T78" fmla="*/ 882 w 1153"/>
              <a:gd name="T79" fmla="*/ 210 h 1154"/>
              <a:gd name="T80" fmla="*/ 788 w 1153"/>
              <a:gd name="T81" fmla="*/ 112 h 1154"/>
              <a:gd name="T82" fmla="*/ 365 w 1153"/>
              <a:gd name="T83" fmla="*/ 112 h 1154"/>
              <a:gd name="T84" fmla="*/ 158 w 1153"/>
              <a:gd name="T85" fmla="*/ 285 h 1154"/>
              <a:gd name="T86" fmla="*/ 158 w 1153"/>
              <a:gd name="T87" fmla="*/ 868 h 1154"/>
              <a:gd name="T88" fmla="*/ 365 w 1153"/>
              <a:gd name="T89" fmla="*/ 1041 h 1154"/>
              <a:gd name="T90" fmla="*/ 788 w 1153"/>
              <a:gd name="T91" fmla="*/ 1041 h 1154"/>
              <a:gd name="T92" fmla="*/ 995 w 1153"/>
              <a:gd name="T93" fmla="*/ 868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53" h="1154">
                <a:moveTo>
                  <a:pt x="576" y="0"/>
                </a:moveTo>
                <a:cubicBezTo>
                  <a:pt x="258" y="0"/>
                  <a:pt x="0" y="259"/>
                  <a:pt x="0" y="577"/>
                </a:cubicBezTo>
                <a:cubicBezTo>
                  <a:pt x="0" y="895"/>
                  <a:pt x="258" y="1154"/>
                  <a:pt x="576" y="1154"/>
                </a:cubicBezTo>
                <a:cubicBezTo>
                  <a:pt x="895" y="1154"/>
                  <a:pt x="1153" y="895"/>
                  <a:pt x="1153" y="577"/>
                </a:cubicBezTo>
                <a:cubicBezTo>
                  <a:pt x="1153" y="259"/>
                  <a:pt x="895" y="0"/>
                  <a:pt x="576" y="0"/>
                </a:cubicBezTo>
                <a:close/>
                <a:moveTo>
                  <a:pt x="673" y="1078"/>
                </a:moveTo>
                <a:cubicBezTo>
                  <a:pt x="648" y="1083"/>
                  <a:pt x="623" y="1085"/>
                  <a:pt x="596" y="1086"/>
                </a:cubicBezTo>
                <a:cubicBezTo>
                  <a:pt x="596" y="941"/>
                  <a:pt x="596" y="941"/>
                  <a:pt x="596" y="941"/>
                </a:cubicBezTo>
                <a:cubicBezTo>
                  <a:pt x="633" y="934"/>
                  <a:pt x="662" y="905"/>
                  <a:pt x="669" y="868"/>
                </a:cubicBezTo>
                <a:cubicBezTo>
                  <a:pt x="853" y="868"/>
                  <a:pt x="853" y="868"/>
                  <a:pt x="853" y="868"/>
                </a:cubicBezTo>
                <a:cubicBezTo>
                  <a:pt x="811" y="967"/>
                  <a:pt x="748" y="1042"/>
                  <a:pt x="673" y="1078"/>
                </a:cubicBezTo>
                <a:close/>
                <a:moveTo>
                  <a:pt x="300" y="868"/>
                </a:moveTo>
                <a:cubicBezTo>
                  <a:pt x="483" y="868"/>
                  <a:pt x="483" y="868"/>
                  <a:pt x="483" y="868"/>
                </a:cubicBezTo>
                <a:cubicBezTo>
                  <a:pt x="491" y="905"/>
                  <a:pt x="520" y="934"/>
                  <a:pt x="557" y="941"/>
                </a:cubicBezTo>
                <a:cubicBezTo>
                  <a:pt x="557" y="1086"/>
                  <a:pt x="557" y="1086"/>
                  <a:pt x="557" y="1086"/>
                </a:cubicBezTo>
                <a:cubicBezTo>
                  <a:pt x="530" y="1085"/>
                  <a:pt x="504" y="1083"/>
                  <a:pt x="479" y="1078"/>
                </a:cubicBezTo>
                <a:cubicBezTo>
                  <a:pt x="405" y="1042"/>
                  <a:pt x="342" y="967"/>
                  <a:pt x="300" y="868"/>
                </a:cubicBezTo>
                <a:close/>
                <a:moveTo>
                  <a:pt x="67" y="597"/>
                </a:moveTo>
                <a:cubicBezTo>
                  <a:pt x="130" y="597"/>
                  <a:pt x="130" y="597"/>
                  <a:pt x="130" y="597"/>
                </a:cubicBezTo>
                <a:cubicBezTo>
                  <a:pt x="138" y="635"/>
                  <a:pt x="169" y="664"/>
                  <a:pt x="209" y="670"/>
                </a:cubicBezTo>
                <a:cubicBezTo>
                  <a:pt x="215" y="726"/>
                  <a:pt x="227" y="779"/>
                  <a:pt x="243" y="829"/>
                </a:cubicBezTo>
                <a:cubicBezTo>
                  <a:pt x="133" y="829"/>
                  <a:pt x="133" y="829"/>
                  <a:pt x="133" y="829"/>
                </a:cubicBezTo>
                <a:cubicBezTo>
                  <a:pt x="94" y="760"/>
                  <a:pt x="70" y="681"/>
                  <a:pt x="67" y="597"/>
                </a:cubicBezTo>
                <a:close/>
                <a:moveTo>
                  <a:pt x="479" y="76"/>
                </a:moveTo>
                <a:cubicBezTo>
                  <a:pt x="504" y="71"/>
                  <a:pt x="530" y="68"/>
                  <a:pt x="557" y="67"/>
                </a:cubicBezTo>
                <a:cubicBezTo>
                  <a:pt x="557" y="285"/>
                  <a:pt x="557" y="285"/>
                  <a:pt x="557" y="285"/>
                </a:cubicBezTo>
                <a:cubicBezTo>
                  <a:pt x="300" y="285"/>
                  <a:pt x="300" y="285"/>
                  <a:pt x="300" y="285"/>
                </a:cubicBezTo>
                <a:cubicBezTo>
                  <a:pt x="342" y="186"/>
                  <a:pt x="405" y="111"/>
                  <a:pt x="479" y="76"/>
                </a:cubicBezTo>
                <a:close/>
                <a:moveTo>
                  <a:pt x="825" y="229"/>
                </a:moveTo>
                <a:cubicBezTo>
                  <a:pt x="807" y="243"/>
                  <a:pt x="794" y="262"/>
                  <a:pt x="789" y="285"/>
                </a:cubicBezTo>
                <a:cubicBezTo>
                  <a:pt x="596" y="285"/>
                  <a:pt x="596" y="285"/>
                  <a:pt x="596" y="285"/>
                </a:cubicBezTo>
                <a:cubicBezTo>
                  <a:pt x="596" y="67"/>
                  <a:pt x="596" y="67"/>
                  <a:pt x="596" y="67"/>
                </a:cubicBezTo>
                <a:cubicBezTo>
                  <a:pt x="623" y="68"/>
                  <a:pt x="648" y="71"/>
                  <a:pt x="673" y="76"/>
                </a:cubicBezTo>
                <a:cubicBezTo>
                  <a:pt x="733" y="104"/>
                  <a:pt x="785" y="158"/>
                  <a:pt x="825" y="229"/>
                </a:cubicBezTo>
                <a:close/>
                <a:moveTo>
                  <a:pt x="789" y="325"/>
                </a:moveTo>
                <a:cubicBezTo>
                  <a:pt x="799" y="368"/>
                  <a:pt x="837" y="400"/>
                  <a:pt x="882" y="400"/>
                </a:cubicBezTo>
                <a:cubicBezTo>
                  <a:pt x="885" y="400"/>
                  <a:pt x="887" y="399"/>
                  <a:pt x="890" y="399"/>
                </a:cubicBezTo>
                <a:cubicBezTo>
                  <a:pt x="901" y="449"/>
                  <a:pt x="908" y="502"/>
                  <a:pt x="909" y="557"/>
                </a:cubicBezTo>
                <a:cubicBezTo>
                  <a:pt x="596" y="557"/>
                  <a:pt x="596" y="557"/>
                  <a:pt x="596" y="557"/>
                </a:cubicBezTo>
                <a:cubicBezTo>
                  <a:pt x="596" y="325"/>
                  <a:pt x="596" y="325"/>
                  <a:pt x="596" y="325"/>
                </a:cubicBezTo>
                <a:lnTo>
                  <a:pt x="789" y="325"/>
                </a:lnTo>
                <a:close/>
                <a:moveTo>
                  <a:pt x="557" y="325"/>
                </a:moveTo>
                <a:cubicBezTo>
                  <a:pt x="557" y="557"/>
                  <a:pt x="557" y="557"/>
                  <a:pt x="557" y="557"/>
                </a:cubicBezTo>
                <a:cubicBezTo>
                  <a:pt x="316" y="557"/>
                  <a:pt x="316" y="557"/>
                  <a:pt x="316" y="557"/>
                </a:cubicBezTo>
                <a:cubicBezTo>
                  <a:pt x="309" y="522"/>
                  <a:pt x="282" y="495"/>
                  <a:pt x="248" y="485"/>
                </a:cubicBezTo>
                <a:cubicBezTo>
                  <a:pt x="255" y="428"/>
                  <a:pt x="267" y="374"/>
                  <a:pt x="284" y="325"/>
                </a:cubicBezTo>
                <a:lnTo>
                  <a:pt x="557" y="325"/>
                </a:lnTo>
                <a:close/>
                <a:moveTo>
                  <a:pt x="209" y="483"/>
                </a:moveTo>
                <a:cubicBezTo>
                  <a:pt x="169" y="489"/>
                  <a:pt x="138" y="518"/>
                  <a:pt x="130" y="557"/>
                </a:cubicBezTo>
                <a:cubicBezTo>
                  <a:pt x="67" y="557"/>
                  <a:pt x="67" y="557"/>
                  <a:pt x="67" y="557"/>
                </a:cubicBezTo>
                <a:cubicBezTo>
                  <a:pt x="70" y="473"/>
                  <a:pt x="94" y="394"/>
                  <a:pt x="133" y="325"/>
                </a:cubicBezTo>
                <a:cubicBezTo>
                  <a:pt x="243" y="325"/>
                  <a:pt x="243" y="325"/>
                  <a:pt x="243" y="325"/>
                </a:cubicBezTo>
                <a:cubicBezTo>
                  <a:pt x="227" y="374"/>
                  <a:pt x="215" y="427"/>
                  <a:pt x="209" y="483"/>
                </a:cubicBezTo>
                <a:close/>
                <a:moveTo>
                  <a:pt x="248" y="668"/>
                </a:moveTo>
                <a:cubicBezTo>
                  <a:pt x="282" y="659"/>
                  <a:pt x="309" y="631"/>
                  <a:pt x="316" y="597"/>
                </a:cubicBezTo>
                <a:cubicBezTo>
                  <a:pt x="557" y="597"/>
                  <a:pt x="557" y="597"/>
                  <a:pt x="557" y="597"/>
                </a:cubicBezTo>
                <a:cubicBezTo>
                  <a:pt x="557" y="756"/>
                  <a:pt x="557" y="756"/>
                  <a:pt x="557" y="756"/>
                </a:cubicBezTo>
                <a:cubicBezTo>
                  <a:pt x="520" y="763"/>
                  <a:pt x="491" y="792"/>
                  <a:pt x="483" y="829"/>
                </a:cubicBezTo>
                <a:cubicBezTo>
                  <a:pt x="284" y="829"/>
                  <a:pt x="284" y="829"/>
                  <a:pt x="284" y="829"/>
                </a:cubicBezTo>
                <a:cubicBezTo>
                  <a:pt x="267" y="779"/>
                  <a:pt x="255" y="725"/>
                  <a:pt x="248" y="668"/>
                </a:cubicBezTo>
                <a:close/>
                <a:moveTo>
                  <a:pt x="669" y="829"/>
                </a:moveTo>
                <a:cubicBezTo>
                  <a:pt x="662" y="792"/>
                  <a:pt x="633" y="763"/>
                  <a:pt x="596" y="756"/>
                </a:cubicBezTo>
                <a:cubicBezTo>
                  <a:pt x="596" y="597"/>
                  <a:pt x="596" y="597"/>
                  <a:pt x="596" y="597"/>
                </a:cubicBezTo>
                <a:cubicBezTo>
                  <a:pt x="909" y="597"/>
                  <a:pt x="909" y="597"/>
                  <a:pt x="909" y="597"/>
                </a:cubicBezTo>
                <a:cubicBezTo>
                  <a:pt x="907" y="680"/>
                  <a:pt x="893" y="759"/>
                  <a:pt x="869" y="829"/>
                </a:cubicBezTo>
                <a:lnTo>
                  <a:pt x="669" y="829"/>
                </a:lnTo>
                <a:close/>
                <a:moveTo>
                  <a:pt x="949" y="597"/>
                </a:moveTo>
                <a:cubicBezTo>
                  <a:pt x="1086" y="597"/>
                  <a:pt x="1086" y="597"/>
                  <a:pt x="1086" y="597"/>
                </a:cubicBezTo>
                <a:cubicBezTo>
                  <a:pt x="1083" y="681"/>
                  <a:pt x="1059" y="760"/>
                  <a:pt x="1020" y="829"/>
                </a:cubicBezTo>
                <a:cubicBezTo>
                  <a:pt x="910" y="829"/>
                  <a:pt x="910" y="829"/>
                  <a:pt x="910" y="829"/>
                </a:cubicBezTo>
                <a:cubicBezTo>
                  <a:pt x="933" y="758"/>
                  <a:pt x="947" y="680"/>
                  <a:pt x="949" y="597"/>
                </a:cubicBezTo>
                <a:close/>
                <a:moveTo>
                  <a:pt x="949" y="557"/>
                </a:moveTo>
                <a:cubicBezTo>
                  <a:pt x="948" y="498"/>
                  <a:pt x="940" y="441"/>
                  <a:pt x="928" y="388"/>
                </a:cubicBezTo>
                <a:cubicBezTo>
                  <a:pt x="952" y="375"/>
                  <a:pt x="970" y="352"/>
                  <a:pt x="975" y="325"/>
                </a:cubicBezTo>
                <a:cubicBezTo>
                  <a:pt x="1020" y="325"/>
                  <a:pt x="1020" y="325"/>
                  <a:pt x="1020" y="325"/>
                </a:cubicBezTo>
                <a:cubicBezTo>
                  <a:pt x="1059" y="394"/>
                  <a:pt x="1083" y="473"/>
                  <a:pt x="1086" y="557"/>
                </a:cubicBezTo>
                <a:lnTo>
                  <a:pt x="949" y="557"/>
                </a:lnTo>
                <a:close/>
                <a:moveTo>
                  <a:pt x="995" y="285"/>
                </a:moveTo>
                <a:cubicBezTo>
                  <a:pt x="975" y="285"/>
                  <a:pt x="975" y="285"/>
                  <a:pt x="975" y="285"/>
                </a:cubicBezTo>
                <a:cubicBezTo>
                  <a:pt x="966" y="242"/>
                  <a:pt x="928" y="210"/>
                  <a:pt x="882" y="210"/>
                </a:cubicBezTo>
                <a:cubicBezTo>
                  <a:pt x="875" y="210"/>
                  <a:pt x="868" y="211"/>
                  <a:pt x="861" y="212"/>
                </a:cubicBezTo>
                <a:cubicBezTo>
                  <a:pt x="839" y="174"/>
                  <a:pt x="815" y="141"/>
                  <a:pt x="788" y="112"/>
                </a:cubicBezTo>
                <a:cubicBezTo>
                  <a:pt x="871" y="151"/>
                  <a:pt x="943" y="210"/>
                  <a:pt x="995" y="285"/>
                </a:cubicBezTo>
                <a:close/>
                <a:moveTo>
                  <a:pt x="365" y="112"/>
                </a:moveTo>
                <a:cubicBezTo>
                  <a:pt x="322" y="158"/>
                  <a:pt x="285" y="217"/>
                  <a:pt x="258" y="285"/>
                </a:cubicBezTo>
                <a:cubicBezTo>
                  <a:pt x="158" y="285"/>
                  <a:pt x="158" y="285"/>
                  <a:pt x="158" y="285"/>
                </a:cubicBezTo>
                <a:cubicBezTo>
                  <a:pt x="210" y="210"/>
                  <a:pt x="282" y="151"/>
                  <a:pt x="365" y="112"/>
                </a:cubicBezTo>
                <a:close/>
                <a:moveTo>
                  <a:pt x="158" y="868"/>
                </a:moveTo>
                <a:cubicBezTo>
                  <a:pt x="258" y="868"/>
                  <a:pt x="258" y="868"/>
                  <a:pt x="258" y="868"/>
                </a:cubicBezTo>
                <a:cubicBezTo>
                  <a:pt x="285" y="937"/>
                  <a:pt x="322" y="996"/>
                  <a:pt x="365" y="1041"/>
                </a:cubicBezTo>
                <a:cubicBezTo>
                  <a:pt x="282" y="1003"/>
                  <a:pt x="210" y="943"/>
                  <a:pt x="158" y="868"/>
                </a:cubicBezTo>
                <a:close/>
                <a:moveTo>
                  <a:pt x="788" y="1041"/>
                </a:moveTo>
                <a:cubicBezTo>
                  <a:pt x="831" y="996"/>
                  <a:pt x="868" y="937"/>
                  <a:pt x="895" y="868"/>
                </a:cubicBezTo>
                <a:cubicBezTo>
                  <a:pt x="995" y="868"/>
                  <a:pt x="995" y="868"/>
                  <a:pt x="995" y="868"/>
                </a:cubicBezTo>
                <a:cubicBezTo>
                  <a:pt x="943" y="943"/>
                  <a:pt x="871" y="1003"/>
                  <a:pt x="788" y="1041"/>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7" name="テキスト ボックス 16"/>
          <p:cNvSpPr txBox="1"/>
          <p:nvPr/>
        </p:nvSpPr>
        <p:spPr>
          <a:xfrm>
            <a:off x="8489834" y="3850021"/>
            <a:ext cx="523995" cy="292640"/>
          </a:xfrm>
          <a:prstGeom prst="rect">
            <a:avLst/>
          </a:prstGeom>
          <a:noFill/>
        </p:spPr>
        <p:txBody>
          <a:bodyPr wrap="none" rtlCol="0">
            <a:spAutoFit/>
          </a:bodyPr>
          <a:lstStyle/>
          <a:p>
            <a:pPr algn="ctr"/>
            <a:r>
              <a:rPr lang="en-US" altLang="ja-JP" sz="1400" b="1" dirty="0">
                <a:solidFill>
                  <a:srgbClr val="002B62"/>
                </a:solidFill>
              </a:rPr>
              <a:t>NW</a:t>
            </a:r>
            <a:endParaRPr lang="ja-JP" altLang="en-US" sz="1400" b="1" dirty="0">
              <a:solidFill>
                <a:srgbClr val="002B62"/>
              </a:solidFill>
            </a:endParaRPr>
          </a:p>
        </p:txBody>
      </p:sp>
      <p:grpSp>
        <p:nvGrpSpPr>
          <p:cNvPr id="18" name="グループ化 17"/>
          <p:cNvGrpSpPr>
            <a:grpSpLocks noChangeAspect="1"/>
          </p:cNvGrpSpPr>
          <p:nvPr/>
        </p:nvGrpSpPr>
        <p:grpSpPr bwMode="gray">
          <a:xfrm>
            <a:off x="7863164" y="5297491"/>
            <a:ext cx="644343" cy="1045914"/>
            <a:chOff x="5936838" y="1169393"/>
            <a:chExt cx="484187" cy="833438"/>
          </a:xfrm>
        </p:grpSpPr>
        <p:sp>
          <p:nvSpPr>
            <p:cNvPr id="19" name="Freeform 22"/>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20" name="フリーフォーム 19"/>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solidFill>
                  <a:srgbClr val="000000"/>
                </a:solidFill>
              </a:endParaRPr>
            </a:p>
          </p:txBody>
        </p:sp>
      </p:grpSp>
      <p:sp>
        <p:nvSpPr>
          <p:cNvPr id="21" name="テキスト ボックス 20"/>
          <p:cNvSpPr txBox="1"/>
          <p:nvPr/>
        </p:nvSpPr>
        <p:spPr>
          <a:xfrm>
            <a:off x="8508122" y="5804225"/>
            <a:ext cx="441565" cy="292640"/>
          </a:xfrm>
          <a:prstGeom prst="rect">
            <a:avLst/>
          </a:prstGeom>
          <a:noFill/>
        </p:spPr>
        <p:txBody>
          <a:bodyPr wrap="none" rtlCol="0">
            <a:spAutoFit/>
          </a:bodyPr>
          <a:lstStyle/>
          <a:p>
            <a:pPr algn="ctr"/>
            <a:r>
              <a:rPr lang="en-US" altLang="ja-JP" sz="1400" b="1" dirty="0">
                <a:solidFill>
                  <a:srgbClr val="002B62"/>
                </a:solidFill>
              </a:rPr>
              <a:t>SV</a:t>
            </a:r>
            <a:endParaRPr lang="ja-JP" altLang="en-US" sz="1400" b="1" dirty="0">
              <a:solidFill>
                <a:srgbClr val="002B62"/>
              </a:solidFill>
            </a:endParaRPr>
          </a:p>
        </p:txBody>
      </p:sp>
      <p:sp>
        <p:nvSpPr>
          <p:cNvPr id="22" name="正方形/長方形 21"/>
          <p:cNvSpPr/>
          <p:nvPr/>
        </p:nvSpPr>
        <p:spPr bwMode="gray">
          <a:xfrm>
            <a:off x="4323207" y="4666206"/>
            <a:ext cx="1633408" cy="444984"/>
          </a:xfrm>
          <a:prstGeom prst="rect">
            <a:avLst/>
          </a:prstGeom>
          <a:solidFill>
            <a:schemeClr val="bg1"/>
          </a:solidFill>
          <a:ln w="38100">
            <a:solidFill>
              <a:schemeClr val="bg1"/>
            </a:solidFill>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b="1" dirty="0">
                <a:solidFill>
                  <a:schemeClr val="accent6"/>
                </a:solidFill>
              </a:rPr>
              <a:t>Terraform</a:t>
            </a:r>
            <a:r>
              <a:rPr lang="ja-JP" altLang="en-US" sz="1200" b="1" dirty="0">
                <a:solidFill>
                  <a:schemeClr val="accent6"/>
                </a:solidFill>
              </a:rPr>
              <a:t> </a:t>
            </a:r>
            <a:r>
              <a:rPr lang="en-US" altLang="ja-JP" sz="1200" b="1" dirty="0">
                <a:solidFill>
                  <a:schemeClr val="accent6"/>
                </a:solidFill>
              </a:rPr>
              <a:t>Driver</a:t>
            </a:r>
          </a:p>
        </p:txBody>
      </p:sp>
      <p:sp>
        <p:nvSpPr>
          <p:cNvPr id="25" name="角丸四角形 24"/>
          <p:cNvSpPr/>
          <p:nvPr/>
        </p:nvSpPr>
        <p:spPr bwMode="auto">
          <a:xfrm>
            <a:off x="7678763" y="3440809"/>
            <a:ext cx="1335066" cy="2962593"/>
          </a:xfrm>
          <a:prstGeom prst="roundRect">
            <a:avLst/>
          </a:prstGeom>
          <a:noFill/>
          <a:ln w="38100">
            <a:solidFill>
              <a:schemeClr val="accent6"/>
            </a:solidFill>
            <a:prstDash val="dash"/>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6" name="テキスト ボックス 25"/>
          <p:cNvSpPr txBox="1"/>
          <p:nvPr/>
        </p:nvSpPr>
        <p:spPr>
          <a:xfrm>
            <a:off x="7926038" y="3121896"/>
            <a:ext cx="910283" cy="292640"/>
          </a:xfrm>
          <a:prstGeom prst="rect">
            <a:avLst/>
          </a:prstGeom>
          <a:noFill/>
        </p:spPr>
        <p:txBody>
          <a:bodyPr wrap="none" rtlCol="0">
            <a:spAutoFit/>
          </a:bodyPr>
          <a:lstStyle/>
          <a:p>
            <a:pPr algn="ctr"/>
            <a:r>
              <a:rPr lang="ja-JP" altLang="en-US" sz="1400" b="1" dirty="0">
                <a:solidFill>
                  <a:srgbClr val="002B62"/>
                </a:solidFill>
              </a:rPr>
              <a:t>システム</a:t>
            </a:r>
          </a:p>
        </p:txBody>
      </p:sp>
      <p:cxnSp>
        <p:nvCxnSpPr>
          <p:cNvPr id="33" name="カギ線コネクタ 122"/>
          <p:cNvCxnSpPr>
            <a:stCxn id="22" idx="3"/>
            <a:endCxn id="70" idx="1"/>
          </p:cNvCxnSpPr>
          <p:nvPr/>
        </p:nvCxnSpPr>
        <p:spPr bwMode="auto">
          <a:xfrm>
            <a:off x="5956615" y="4888698"/>
            <a:ext cx="215815" cy="4809"/>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p:spPr>
      </p:cxnSp>
      <p:sp>
        <p:nvSpPr>
          <p:cNvPr id="39" name="角丸四角形 38"/>
          <p:cNvSpPr/>
          <p:nvPr/>
        </p:nvSpPr>
        <p:spPr bwMode="auto">
          <a:xfrm>
            <a:off x="3127918" y="3356990"/>
            <a:ext cx="1076330" cy="2888668"/>
          </a:xfrm>
          <a:prstGeom prst="roundRect">
            <a:avLst/>
          </a:prstGeom>
          <a:solidFill>
            <a:schemeClr val="bg1">
              <a:lumMod val="75000"/>
            </a:schemeClr>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0" name="テキスト ボックス 39"/>
          <p:cNvSpPr txBox="1"/>
          <p:nvPr/>
        </p:nvSpPr>
        <p:spPr>
          <a:xfrm>
            <a:off x="2984679" y="3440809"/>
            <a:ext cx="1347849" cy="497488"/>
          </a:xfrm>
          <a:prstGeom prst="rect">
            <a:avLst/>
          </a:prstGeom>
          <a:noFill/>
        </p:spPr>
        <p:txBody>
          <a:bodyPr wrap="square" rtlCol="0">
            <a:spAutoFit/>
          </a:bodyPr>
          <a:lstStyle/>
          <a:p>
            <a:pPr algn="ctr"/>
            <a:r>
              <a:rPr kumimoji="1" lang="en-US" altLang="ja-JP" sz="1400" b="1" dirty="0">
                <a:ln w="0"/>
                <a:solidFill>
                  <a:schemeClr val="accent6">
                    <a:lumMod val="90000"/>
                    <a:lumOff val="10000"/>
                  </a:schemeClr>
                </a:solidFill>
              </a:rPr>
              <a:t>Symphony</a:t>
            </a:r>
          </a:p>
          <a:p>
            <a:pPr algn="ctr"/>
            <a:r>
              <a:rPr lang="en-US" altLang="ja-JP" sz="1400" b="1" dirty="0">
                <a:ln w="0"/>
                <a:solidFill>
                  <a:schemeClr val="accent6">
                    <a:lumMod val="90000"/>
                    <a:lumOff val="10000"/>
                  </a:schemeClr>
                </a:solidFill>
              </a:rPr>
              <a:t>/Conductor</a:t>
            </a:r>
            <a:endParaRPr kumimoji="1" lang="ja-JP" altLang="en-US" sz="1400" b="1" dirty="0">
              <a:ln w="0"/>
              <a:solidFill>
                <a:schemeClr val="accent6">
                  <a:lumMod val="90000"/>
                  <a:lumOff val="10000"/>
                </a:schemeClr>
              </a:solidFill>
            </a:endParaRPr>
          </a:p>
        </p:txBody>
      </p:sp>
      <p:cxnSp>
        <p:nvCxnSpPr>
          <p:cNvPr id="41" name="直線コネクタ 40"/>
          <p:cNvCxnSpPr>
            <a:stCxn id="68" idx="1"/>
            <a:endCxn id="43" idx="4"/>
          </p:cNvCxnSpPr>
          <p:nvPr/>
        </p:nvCxnSpPr>
        <p:spPr bwMode="auto">
          <a:xfrm flipH="1">
            <a:off x="3683813" y="4306277"/>
            <a:ext cx="3401" cy="913889"/>
          </a:xfrm>
          <a:prstGeom prst="line">
            <a:avLst/>
          </a:prstGeom>
          <a:solidFill>
            <a:schemeClr val="bg1"/>
          </a:solidFill>
          <a:ln w="38100" cap="flat" cmpd="sng" algn="ctr">
            <a:solidFill>
              <a:schemeClr val="accent6">
                <a:lumMod val="90000"/>
                <a:lumOff val="1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 name="楕円 42"/>
          <p:cNvSpPr/>
          <p:nvPr/>
        </p:nvSpPr>
        <p:spPr bwMode="auto">
          <a:xfrm>
            <a:off x="3313352" y="4533876"/>
            <a:ext cx="740922" cy="686290"/>
          </a:xfrm>
          <a:prstGeom prst="ellipse">
            <a:avLst/>
          </a:prstGeom>
          <a:solidFill>
            <a:schemeClr val="bg1"/>
          </a:solidFill>
          <a:ln w="38100">
            <a:solidFill>
              <a:schemeClr val="accent6">
                <a:lumMod val="90000"/>
                <a:lumOff val="1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900" b="1" dirty="0">
                <a:latin typeface="+mn-ea"/>
              </a:rPr>
              <a:t>Movement</a:t>
            </a:r>
            <a:endParaRPr kumimoji="1" lang="ja-JP" altLang="en-US" sz="1200" b="1" dirty="0">
              <a:latin typeface="+mn-ea"/>
            </a:endParaRPr>
          </a:p>
        </p:txBody>
      </p:sp>
      <p:cxnSp>
        <p:nvCxnSpPr>
          <p:cNvPr id="46" name="カギ線コネクタ 122"/>
          <p:cNvCxnSpPr>
            <a:stCxn id="43" idx="6"/>
            <a:endCxn id="22" idx="1"/>
          </p:cNvCxnSpPr>
          <p:nvPr/>
        </p:nvCxnSpPr>
        <p:spPr bwMode="auto">
          <a:xfrm>
            <a:off x="4054274" y="4877021"/>
            <a:ext cx="268933" cy="11677"/>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p:spPr>
      </p:cxnSp>
      <p:cxnSp>
        <p:nvCxnSpPr>
          <p:cNvPr id="47" name="カギ線コネクタ 122"/>
          <p:cNvCxnSpPr>
            <a:stCxn id="59" idx="3"/>
            <a:endCxn id="43" idx="2"/>
          </p:cNvCxnSpPr>
          <p:nvPr/>
        </p:nvCxnSpPr>
        <p:spPr bwMode="auto">
          <a:xfrm>
            <a:off x="2822922" y="4751625"/>
            <a:ext cx="490430" cy="125396"/>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p:spPr>
      </p:cxnSp>
      <p:sp>
        <p:nvSpPr>
          <p:cNvPr id="51" name="テキスト ボックス 50"/>
          <p:cNvSpPr txBox="1"/>
          <p:nvPr/>
        </p:nvSpPr>
        <p:spPr>
          <a:xfrm>
            <a:off x="1242222" y="3883224"/>
            <a:ext cx="943878" cy="321904"/>
          </a:xfrm>
          <a:prstGeom prst="rect">
            <a:avLst/>
          </a:prstGeom>
          <a:noFill/>
        </p:spPr>
        <p:txBody>
          <a:bodyPr wrap="square" rtlCol="0">
            <a:spAutoFit/>
          </a:bodyPr>
          <a:lstStyle/>
          <a:p>
            <a:pPr algn="ctr"/>
            <a:r>
              <a:rPr kumimoji="1" lang="en-US" altLang="ja-JP" sz="1600" b="1" dirty="0">
                <a:solidFill>
                  <a:schemeClr val="bg1"/>
                </a:solidFill>
              </a:rPr>
              <a:t>CMDB</a:t>
            </a:r>
            <a:endParaRPr kumimoji="1" lang="ja-JP" altLang="en-US" sz="1600" b="1" dirty="0">
              <a:solidFill>
                <a:schemeClr val="bg1"/>
              </a:solidFill>
            </a:endParaRPr>
          </a:p>
        </p:txBody>
      </p:sp>
      <p:grpSp>
        <p:nvGrpSpPr>
          <p:cNvPr id="58" name="グループ化 57"/>
          <p:cNvGrpSpPr/>
          <p:nvPr/>
        </p:nvGrpSpPr>
        <p:grpSpPr>
          <a:xfrm>
            <a:off x="1579370" y="4437140"/>
            <a:ext cx="1243552" cy="628970"/>
            <a:chOff x="1413973" y="4417315"/>
            <a:chExt cx="1466624" cy="720000"/>
          </a:xfrm>
        </p:grpSpPr>
        <p:sp>
          <p:nvSpPr>
            <p:cNvPr id="59" name="フローチャート: 書類 58"/>
            <p:cNvSpPr/>
            <p:nvPr/>
          </p:nvSpPr>
          <p:spPr bwMode="auto">
            <a:xfrm>
              <a:off x="1413973" y="4417315"/>
              <a:ext cx="1466624" cy="720000"/>
            </a:xfrm>
            <a:prstGeom prst="flowChartDocument">
              <a:avLst/>
            </a:prstGeom>
            <a:solidFill>
              <a:schemeClr val="bg1"/>
            </a:solidFill>
            <a:ln w="381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altLang="ja-JP" sz="1100" b="1" dirty="0">
                <a:solidFill>
                  <a:schemeClr val="accent6"/>
                </a:solidFill>
              </a:endParaRPr>
            </a:p>
          </p:txBody>
        </p:sp>
        <p:sp>
          <p:nvSpPr>
            <p:cNvPr id="60" name="正方形/長方形 59"/>
            <p:cNvSpPr/>
            <p:nvPr/>
          </p:nvSpPr>
          <p:spPr>
            <a:xfrm>
              <a:off x="1418894" y="4513872"/>
              <a:ext cx="1456781" cy="487901"/>
            </a:xfrm>
            <a:prstGeom prst="rect">
              <a:avLst/>
            </a:prstGeom>
          </p:spPr>
          <p:txBody>
            <a:bodyPr>
              <a:spAutoFit/>
            </a:bodyPr>
            <a:lstStyle/>
            <a:p>
              <a:pPr algn="ctr"/>
              <a:r>
                <a:rPr lang="en-US" altLang="ja-JP" sz="1000" b="1" dirty="0">
                  <a:solidFill>
                    <a:schemeClr val="accent6"/>
                  </a:solidFill>
                </a:rPr>
                <a:t>Terraform</a:t>
              </a:r>
            </a:p>
            <a:p>
              <a:pPr algn="ctr"/>
              <a:r>
                <a:rPr lang="en-US" altLang="ja-JP" sz="1000" b="1" dirty="0">
                  <a:solidFill>
                    <a:schemeClr val="accent6"/>
                  </a:solidFill>
                </a:rPr>
                <a:t>Module</a:t>
              </a:r>
              <a:r>
                <a:rPr lang="ja-JP" altLang="en-US" sz="1000" b="1" dirty="0">
                  <a:solidFill>
                    <a:schemeClr val="accent6"/>
                  </a:solidFill>
                </a:rPr>
                <a:t>ファイル</a:t>
              </a:r>
              <a:endParaRPr lang="en-US" altLang="ja-JP" sz="1000" b="1" dirty="0">
                <a:solidFill>
                  <a:schemeClr val="accent6"/>
                </a:solidFill>
              </a:endParaRPr>
            </a:p>
          </p:txBody>
        </p:sp>
      </p:grpSp>
      <p:cxnSp>
        <p:nvCxnSpPr>
          <p:cNvPr id="63" name="カギ線コネクタ 122"/>
          <p:cNvCxnSpPr>
            <a:stCxn id="61" idx="3"/>
            <a:endCxn id="59" idx="1"/>
          </p:cNvCxnSpPr>
          <p:nvPr/>
        </p:nvCxnSpPr>
        <p:spPr bwMode="auto">
          <a:xfrm>
            <a:off x="1200353" y="4743717"/>
            <a:ext cx="379017" cy="7908"/>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p:spPr>
      </p:cxnSp>
      <p:grpSp>
        <p:nvGrpSpPr>
          <p:cNvPr id="53" name="グループ化 52"/>
          <p:cNvGrpSpPr/>
          <p:nvPr/>
        </p:nvGrpSpPr>
        <p:grpSpPr>
          <a:xfrm>
            <a:off x="3330831" y="5735140"/>
            <a:ext cx="693481" cy="386113"/>
            <a:chOff x="3340472" y="5745810"/>
            <a:chExt cx="693481" cy="386113"/>
          </a:xfrm>
        </p:grpSpPr>
        <p:sp>
          <p:nvSpPr>
            <p:cNvPr id="66" name="フローチャート: 論理積ゲート 65"/>
            <p:cNvSpPr/>
            <p:nvPr/>
          </p:nvSpPr>
          <p:spPr bwMode="auto">
            <a:xfrm rot="5400000">
              <a:off x="3494156" y="5592126"/>
              <a:ext cx="386113" cy="693481"/>
            </a:xfrm>
            <a:prstGeom prst="flowChartDelay">
              <a:avLst/>
            </a:prstGeom>
            <a:solidFill>
              <a:schemeClr val="bg1"/>
            </a:solidFill>
            <a:ln w="38100">
              <a:solidFill>
                <a:schemeClr val="accent6">
                  <a:lumMod val="90000"/>
                  <a:lumOff val="1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7" name="テキスト ボックス 66"/>
            <p:cNvSpPr txBox="1"/>
            <p:nvPr/>
          </p:nvSpPr>
          <p:spPr>
            <a:xfrm>
              <a:off x="3439509" y="5814895"/>
              <a:ext cx="548239" cy="292640"/>
            </a:xfrm>
            <a:prstGeom prst="rect">
              <a:avLst/>
            </a:prstGeom>
            <a:noFill/>
          </p:spPr>
          <p:txBody>
            <a:bodyPr wrap="none" rtlCol="0">
              <a:spAutoFit/>
            </a:bodyPr>
            <a:lstStyle/>
            <a:p>
              <a:pPr algn="ctr"/>
              <a:r>
                <a:rPr lang="en-US" altLang="ja-JP" sz="1400" b="1" dirty="0">
                  <a:solidFill>
                    <a:srgbClr val="002B62"/>
                  </a:solidFill>
                </a:rPr>
                <a:t>End</a:t>
              </a:r>
              <a:endParaRPr lang="ja-JP" altLang="en-US" sz="1400" b="1" dirty="0">
                <a:solidFill>
                  <a:srgbClr val="002B62"/>
                </a:solidFill>
              </a:endParaRPr>
            </a:p>
          </p:txBody>
        </p:sp>
      </p:grpSp>
      <p:grpSp>
        <p:nvGrpSpPr>
          <p:cNvPr id="49" name="グループ化 48"/>
          <p:cNvGrpSpPr/>
          <p:nvPr/>
        </p:nvGrpSpPr>
        <p:grpSpPr>
          <a:xfrm>
            <a:off x="3340473" y="3920164"/>
            <a:ext cx="693481" cy="386113"/>
            <a:chOff x="3356580" y="2957984"/>
            <a:chExt cx="693481" cy="386113"/>
          </a:xfrm>
        </p:grpSpPr>
        <p:sp>
          <p:nvSpPr>
            <p:cNvPr id="68" name="フローチャート: 論理積ゲート 67"/>
            <p:cNvSpPr/>
            <p:nvPr/>
          </p:nvSpPr>
          <p:spPr bwMode="auto">
            <a:xfrm rot="16200000">
              <a:off x="3510264" y="2804300"/>
              <a:ext cx="386113" cy="693481"/>
            </a:xfrm>
            <a:prstGeom prst="flowChartDelay">
              <a:avLst/>
            </a:prstGeom>
            <a:solidFill>
              <a:schemeClr val="bg1"/>
            </a:solidFill>
            <a:ln w="38100">
              <a:solidFill>
                <a:schemeClr val="accent6">
                  <a:lumMod val="90000"/>
                  <a:lumOff val="1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9" name="テキスト ボックス 68"/>
            <p:cNvSpPr txBox="1"/>
            <p:nvPr/>
          </p:nvSpPr>
          <p:spPr>
            <a:xfrm>
              <a:off x="3380030" y="3042216"/>
              <a:ext cx="667197" cy="292640"/>
            </a:xfrm>
            <a:prstGeom prst="rect">
              <a:avLst/>
            </a:prstGeom>
            <a:noFill/>
          </p:spPr>
          <p:txBody>
            <a:bodyPr wrap="none" rtlCol="0">
              <a:spAutoFit/>
            </a:bodyPr>
            <a:lstStyle/>
            <a:p>
              <a:pPr algn="ctr"/>
              <a:r>
                <a:rPr lang="en-US" altLang="ja-JP" sz="1400" b="1" dirty="0">
                  <a:solidFill>
                    <a:srgbClr val="002B62"/>
                  </a:solidFill>
                </a:rPr>
                <a:t>Start</a:t>
              </a:r>
              <a:endParaRPr lang="ja-JP" altLang="en-US" sz="1400" b="1" dirty="0">
                <a:solidFill>
                  <a:srgbClr val="002B62"/>
                </a:solidFill>
              </a:endParaRPr>
            </a:p>
          </p:txBody>
        </p:sp>
      </p:grpSp>
      <p:grpSp>
        <p:nvGrpSpPr>
          <p:cNvPr id="71" name="グループ化 70"/>
          <p:cNvGrpSpPr/>
          <p:nvPr/>
        </p:nvGrpSpPr>
        <p:grpSpPr>
          <a:xfrm>
            <a:off x="398796" y="5338315"/>
            <a:ext cx="1100791" cy="587277"/>
            <a:chOff x="1413974" y="4417315"/>
            <a:chExt cx="1466624" cy="720000"/>
          </a:xfrm>
        </p:grpSpPr>
        <p:sp>
          <p:nvSpPr>
            <p:cNvPr id="72" name="フローチャート: 書類 71"/>
            <p:cNvSpPr/>
            <p:nvPr/>
          </p:nvSpPr>
          <p:spPr bwMode="auto">
            <a:xfrm>
              <a:off x="1413974" y="4417315"/>
              <a:ext cx="1466624" cy="720000"/>
            </a:xfrm>
            <a:prstGeom prst="flowChartDocument">
              <a:avLst/>
            </a:prstGeom>
            <a:solidFill>
              <a:schemeClr val="bg1"/>
            </a:solidFill>
            <a:ln w="381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altLang="ja-JP" sz="1100" b="1" dirty="0">
                <a:solidFill>
                  <a:schemeClr val="accent6"/>
                </a:solidFill>
              </a:endParaRPr>
            </a:p>
          </p:txBody>
        </p:sp>
        <p:sp>
          <p:nvSpPr>
            <p:cNvPr id="73" name="正方形/長方形 72"/>
            <p:cNvSpPr/>
            <p:nvPr/>
          </p:nvSpPr>
          <p:spPr>
            <a:xfrm>
              <a:off x="1418894" y="4513872"/>
              <a:ext cx="1456781" cy="514372"/>
            </a:xfrm>
            <a:prstGeom prst="rect">
              <a:avLst/>
            </a:prstGeom>
          </p:spPr>
          <p:txBody>
            <a:bodyPr>
              <a:spAutoFit/>
            </a:bodyPr>
            <a:lstStyle/>
            <a:p>
              <a:pPr algn="ctr"/>
              <a:r>
                <a:rPr lang="en-US" altLang="ja-JP" sz="1000" b="1" dirty="0">
                  <a:solidFill>
                    <a:schemeClr val="accent6"/>
                  </a:solidFill>
                </a:rPr>
                <a:t>Terraform</a:t>
              </a:r>
            </a:p>
            <a:p>
              <a:pPr algn="ctr"/>
              <a:r>
                <a:rPr lang="en-US" altLang="ja-JP" sz="1000" b="1" dirty="0">
                  <a:solidFill>
                    <a:schemeClr val="accent6"/>
                  </a:solidFill>
                </a:rPr>
                <a:t>Policy</a:t>
              </a:r>
              <a:r>
                <a:rPr lang="ja-JP" altLang="en-US" sz="1000" b="1" dirty="0">
                  <a:solidFill>
                    <a:schemeClr val="accent6"/>
                  </a:solidFill>
                </a:rPr>
                <a:t>ファイル</a:t>
              </a:r>
              <a:endParaRPr lang="en-US" altLang="ja-JP" sz="1000" b="1" dirty="0">
                <a:solidFill>
                  <a:schemeClr val="accent6"/>
                </a:solidFill>
              </a:endParaRPr>
            </a:p>
          </p:txBody>
        </p:sp>
      </p:grpSp>
      <p:cxnSp>
        <p:nvCxnSpPr>
          <p:cNvPr id="74" name="カギ線コネクタ 122"/>
          <p:cNvCxnSpPr>
            <a:stCxn id="72" idx="3"/>
            <a:endCxn id="86" idx="1"/>
          </p:cNvCxnSpPr>
          <p:nvPr/>
        </p:nvCxnSpPr>
        <p:spPr bwMode="auto">
          <a:xfrm>
            <a:off x="1499587" y="5631954"/>
            <a:ext cx="269423" cy="2839"/>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p:spPr>
      </p:cxnSp>
      <p:cxnSp>
        <p:nvCxnSpPr>
          <p:cNvPr id="55" name="直線コネクタ 54"/>
          <p:cNvCxnSpPr>
            <a:stCxn id="43" idx="4"/>
            <a:endCxn id="66" idx="1"/>
          </p:cNvCxnSpPr>
          <p:nvPr/>
        </p:nvCxnSpPr>
        <p:spPr bwMode="auto">
          <a:xfrm flipH="1">
            <a:off x="3677571" y="5220166"/>
            <a:ext cx="6242" cy="514974"/>
          </a:xfrm>
          <a:prstGeom prst="line">
            <a:avLst/>
          </a:prstGeom>
          <a:solidFill>
            <a:schemeClr val="bg1"/>
          </a:solidFill>
          <a:ln w="38100" cap="flat" cmpd="sng" algn="ctr">
            <a:solidFill>
              <a:srgbClr val="12499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70" name="図 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430" y="4595033"/>
            <a:ext cx="1243641" cy="596948"/>
          </a:xfrm>
          <a:prstGeom prst="rect">
            <a:avLst/>
          </a:prstGeom>
          <a:ln w="28575">
            <a:solidFill>
              <a:srgbClr val="124990"/>
            </a:solidFill>
          </a:ln>
        </p:spPr>
      </p:pic>
      <p:sp>
        <p:nvSpPr>
          <p:cNvPr id="78" name="右矢印 77"/>
          <p:cNvSpPr/>
          <p:nvPr/>
        </p:nvSpPr>
        <p:spPr bwMode="auto">
          <a:xfrm>
            <a:off x="7479778" y="4635370"/>
            <a:ext cx="303187" cy="568839"/>
          </a:xfrm>
          <a:prstGeom prst="rightArrow">
            <a:avLst>
              <a:gd name="adj1" fmla="val 50000"/>
              <a:gd name="adj2" fmla="val 62566"/>
            </a:avLst>
          </a:prstGeom>
          <a:solidFill>
            <a:srgbClr val="124990"/>
          </a:solidFill>
          <a:ln w="38100">
            <a:solidFill>
              <a:schemeClr val="bg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3" name="コンテンツ プレースホルダー 2"/>
          <p:cNvSpPr txBox="1">
            <a:spLocks/>
          </p:cNvSpPr>
          <p:nvPr/>
        </p:nvSpPr>
        <p:spPr bwMode="gray">
          <a:xfrm>
            <a:off x="179512" y="1597824"/>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a:p>
          <a:p>
            <a:pPr lvl="1"/>
            <a:endParaRPr lang="ja-JP" altLang="en-US" kern="0" dirty="0"/>
          </a:p>
          <a:p>
            <a:pPr marL="180000" lvl="1" indent="0">
              <a:buFont typeface="Wingdings" pitchFamily="2" charset="2"/>
              <a:buNone/>
            </a:pPr>
            <a:endParaRPr lang="ja-JP" altLang="en-US" kern="0" dirty="0"/>
          </a:p>
        </p:txBody>
      </p:sp>
      <p:sp>
        <p:nvSpPr>
          <p:cNvPr id="84" name="テキスト ボックス 83"/>
          <p:cNvSpPr txBox="1"/>
          <p:nvPr/>
        </p:nvSpPr>
        <p:spPr>
          <a:xfrm>
            <a:off x="66146" y="1582766"/>
            <a:ext cx="8883541" cy="1384995"/>
          </a:xfrm>
          <a:prstGeom prst="rect">
            <a:avLst/>
          </a:prstGeom>
          <a:noFill/>
        </p:spPr>
        <p:txBody>
          <a:bodyPr wrap="square" rtlCol="0">
            <a:spAutoFit/>
          </a:bodyPr>
          <a:lstStyle/>
          <a:p>
            <a:pPr marL="285750" indent="-285750">
              <a:buClr>
                <a:srgbClr val="124990"/>
              </a:buClr>
              <a:buFont typeface="Wingdings" panose="05000000000000000000" pitchFamily="2" charset="2"/>
              <a:buChar char="l"/>
            </a:pPr>
            <a:r>
              <a:rPr lang="en-US" altLang="ja-JP" sz="1400" dirty="0"/>
              <a:t>ITA</a:t>
            </a:r>
            <a:r>
              <a:rPr lang="ja-JP" altLang="en-US" sz="1400" dirty="0"/>
              <a:t>システムに連携した</a:t>
            </a:r>
            <a:r>
              <a:rPr lang="en-US" altLang="ja-JP" sz="1400" dirty="0"/>
              <a:t>Terraform Enterprise</a:t>
            </a:r>
            <a:r>
              <a:rPr lang="ja-JP" altLang="en-US" sz="1400" dirty="0"/>
              <a:t>または</a:t>
            </a:r>
            <a:r>
              <a:rPr lang="en-US" altLang="ja-JP" sz="1400" dirty="0"/>
              <a:t>Terraform</a:t>
            </a:r>
            <a:r>
              <a:rPr lang="ja-JP" altLang="en-US" sz="1400" dirty="0"/>
              <a:t> </a:t>
            </a:r>
            <a:r>
              <a:rPr lang="en-US" altLang="ja-JP" sz="1400" dirty="0"/>
              <a:t>Cloud</a:t>
            </a:r>
            <a:r>
              <a:rPr lang="ja-JP" altLang="en-US" sz="1400" dirty="0"/>
              <a:t>に対し、</a:t>
            </a:r>
            <a:r>
              <a:rPr lang="en-US" altLang="ja-JP" sz="1400" dirty="0"/>
              <a:t>Organization</a:t>
            </a:r>
            <a:r>
              <a:rPr lang="ja-JP" altLang="en-US" sz="1400" dirty="0"/>
              <a:t>・</a:t>
            </a:r>
            <a:r>
              <a:rPr lang="en-US" altLang="ja-JP" sz="1400" dirty="0"/>
              <a:t>Workspace</a:t>
            </a:r>
            <a:r>
              <a:rPr lang="ja-JP" altLang="en-US" sz="1400" dirty="0"/>
              <a:t>の作成、作業の実行</a:t>
            </a:r>
            <a:r>
              <a:rPr lang="en-US" altLang="ja-JP" sz="1400" dirty="0"/>
              <a:t>(Plan/</a:t>
            </a:r>
            <a:r>
              <a:rPr lang="en-US" altLang="ja-JP" sz="1400" dirty="0" err="1"/>
              <a:t>PolicyCheck</a:t>
            </a:r>
            <a:r>
              <a:rPr lang="en-US" altLang="ja-JP" sz="1400" dirty="0"/>
              <a:t>/Apply)</a:t>
            </a:r>
            <a:r>
              <a:rPr lang="ja-JP" altLang="en-US" sz="1400" dirty="0"/>
              <a:t>及び作業ログの取得を行うことが可能です。</a:t>
            </a:r>
            <a:endParaRPr lang="en-US" altLang="ja-JP" sz="1400" dirty="0"/>
          </a:p>
          <a:p>
            <a:pPr>
              <a:buClr>
                <a:srgbClr val="124990"/>
              </a:buClr>
            </a:pPr>
            <a:r>
              <a:rPr lang="ja-JP" altLang="en-US" sz="1400" dirty="0">
                <a:solidFill>
                  <a:srgbClr val="FF0000"/>
                </a:solidFill>
              </a:rPr>
              <a:t>　　</a:t>
            </a:r>
            <a:r>
              <a:rPr lang="en-US" altLang="ja-JP" sz="1400" dirty="0">
                <a:solidFill>
                  <a:srgbClr val="FF0000"/>
                </a:solidFill>
              </a:rPr>
              <a:t>※ITA</a:t>
            </a:r>
            <a:r>
              <a:rPr lang="ja-JP" altLang="en-US" sz="1400" dirty="0">
                <a:solidFill>
                  <a:srgbClr val="FF0000"/>
                </a:solidFill>
              </a:rPr>
              <a:t>と</a:t>
            </a:r>
            <a:r>
              <a:rPr lang="en-US" altLang="ja-JP" sz="1400" dirty="0" err="1">
                <a:solidFill>
                  <a:srgbClr val="FF0000"/>
                </a:solidFill>
              </a:rPr>
              <a:t>Terrarom</a:t>
            </a:r>
            <a:r>
              <a:rPr lang="en-US" altLang="ja-JP" sz="1400" dirty="0">
                <a:solidFill>
                  <a:srgbClr val="FF0000"/>
                </a:solidFill>
              </a:rPr>
              <a:t> Enterprise</a:t>
            </a:r>
            <a:r>
              <a:rPr lang="ja-JP" altLang="en-US" sz="1400" dirty="0">
                <a:solidFill>
                  <a:srgbClr val="FF0000"/>
                </a:solidFill>
              </a:rPr>
              <a:t>・</a:t>
            </a:r>
            <a:r>
              <a:rPr lang="en-US" altLang="ja-JP" sz="1400" dirty="0">
                <a:solidFill>
                  <a:srgbClr val="FF0000"/>
                </a:solidFill>
              </a:rPr>
              <a:t>Terraform Cloud</a:t>
            </a:r>
            <a:r>
              <a:rPr lang="ja-JP" altLang="en-US" sz="1400" dirty="0">
                <a:solidFill>
                  <a:srgbClr val="FF0000"/>
                </a:solidFill>
              </a:rPr>
              <a:t>の使い分けについては「</a:t>
            </a:r>
            <a:r>
              <a:rPr lang="en-US" altLang="ja-JP" sz="1400" dirty="0">
                <a:solidFill>
                  <a:srgbClr val="FF0000"/>
                </a:solidFill>
              </a:rPr>
              <a:t>3</a:t>
            </a:r>
            <a:r>
              <a:rPr lang="ja-JP" altLang="en-US" sz="1400" dirty="0" err="1">
                <a:solidFill>
                  <a:srgbClr val="FF0000"/>
                </a:solidFill>
              </a:rPr>
              <a:t>．</a:t>
            </a:r>
            <a:r>
              <a:rPr lang="en-US" altLang="ja-JP" sz="1400" dirty="0" err="1">
                <a:solidFill>
                  <a:srgbClr val="FF0000"/>
                </a:solidFill>
              </a:rPr>
              <a:t>ITA×Terraform</a:t>
            </a:r>
            <a:r>
              <a:rPr lang="ja-JP" altLang="en-US" sz="1400" dirty="0">
                <a:solidFill>
                  <a:srgbClr val="FF0000"/>
                </a:solidFill>
              </a:rPr>
              <a:t>運用例」</a:t>
            </a:r>
            <a:endParaRPr lang="en-US" altLang="ja-JP" sz="1400" dirty="0">
              <a:solidFill>
                <a:srgbClr val="FF0000"/>
              </a:solidFill>
            </a:endParaRPr>
          </a:p>
          <a:p>
            <a:pPr>
              <a:buClr>
                <a:srgbClr val="124990"/>
              </a:buClr>
            </a:pPr>
            <a:r>
              <a:rPr lang="ja-JP" altLang="en-US" sz="1400" dirty="0">
                <a:solidFill>
                  <a:srgbClr val="FF0000"/>
                </a:solidFill>
              </a:rPr>
              <a:t>　　　で解説しております。</a:t>
            </a:r>
            <a:endParaRPr lang="en-US" altLang="ja-JP" sz="1400" dirty="0"/>
          </a:p>
          <a:p>
            <a:pPr marL="285750" indent="-285750">
              <a:buClr>
                <a:srgbClr val="124990"/>
              </a:buClr>
              <a:buFont typeface="Wingdings" panose="05000000000000000000" pitchFamily="2" charset="2"/>
              <a:buChar char="l"/>
            </a:pPr>
            <a:r>
              <a:rPr kumimoji="1" lang="ja-JP" altLang="en-US" sz="1400" dirty="0"/>
              <a:t>作業実行に利用する</a:t>
            </a:r>
            <a:r>
              <a:rPr kumimoji="1" lang="en-US" altLang="ja-JP" sz="1400" dirty="0"/>
              <a:t>Module</a:t>
            </a:r>
            <a:r>
              <a:rPr kumimoji="1" lang="ja-JP" altLang="en-US" sz="1400" dirty="0"/>
              <a:t>ファイルや、</a:t>
            </a:r>
            <a:r>
              <a:rPr kumimoji="1" lang="en-US" altLang="ja-JP" sz="1400" dirty="0" err="1"/>
              <a:t>PolicyCheck</a:t>
            </a:r>
            <a:r>
              <a:rPr kumimoji="1" lang="ja-JP" altLang="en-US" sz="1400" dirty="0"/>
              <a:t>を行うための</a:t>
            </a:r>
            <a:r>
              <a:rPr kumimoji="1" lang="en-US" altLang="ja-JP" sz="1400" dirty="0"/>
              <a:t>Policy</a:t>
            </a:r>
            <a:r>
              <a:rPr lang="ja-JP" altLang="en-US" sz="1400" dirty="0"/>
              <a:t>ファイルを</a:t>
            </a:r>
            <a:r>
              <a:rPr lang="en-US" altLang="ja-JP" sz="1400" dirty="0"/>
              <a:t>ITA</a:t>
            </a:r>
            <a:r>
              <a:rPr lang="ja-JP" altLang="en-US" sz="1400" dirty="0"/>
              <a:t>システム上で部品化し、再利用することができます。</a:t>
            </a:r>
            <a:endParaRPr kumimoji="1" lang="ja-JP" altLang="en-US" sz="1400" dirty="0"/>
          </a:p>
        </p:txBody>
      </p:sp>
      <p:grpSp>
        <p:nvGrpSpPr>
          <p:cNvPr id="85" name="グループ化 84"/>
          <p:cNvGrpSpPr/>
          <p:nvPr/>
        </p:nvGrpSpPr>
        <p:grpSpPr>
          <a:xfrm>
            <a:off x="1769010" y="5343993"/>
            <a:ext cx="1018409" cy="581599"/>
            <a:chOff x="1413974" y="4417315"/>
            <a:chExt cx="1466624" cy="720000"/>
          </a:xfrm>
        </p:grpSpPr>
        <p:sp>
          <p:nvSpPr>
            <p:cNvPr id="86" name="フローチャート: 書類 85"/>
            <p:cNvSpPr/>
            <p:nvPr/>
          </p:nvSpPr>
          <p:spPr bwMode="auto">
            <a:xfrm>
              <a:off x="1413974" y="4417315"/>
              <a:ext cx="1466624" cy="720000"/>
            </a:xfrm>
            <a:prstGeom prst="flowChartDocument">
              <a:avLst/>
            </a:prstGeom>
            <a:solidFill>
              <a:schemeClr val="bg1"/>
            </a:solidFill>
            <a:ln w="381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altLang="ja-JP" sz="1100" b="1" dirty="0">
                <a:solidFill>
                  <a:schemeClr val="accent6"/>
                </a:solidFill>
              </a:endParaRPr>
            </a:p>
          </p:txBody>
        </p:sp>
        <p:sp>
          <p:nvSpPr>
            <p:cNvPr id="87" name="正方形/長方形 86"/>
            <p:cNvSpPr/>
            <p:nvPr/>
          </p:nvSpPr>
          <p:spPr>
            <a:xfrm>
              <a:off x="1418894" y="4513872"/>
              <a:ext cx="1456781" cy="495322"/>
            </a:xfrm>
            <a:prstGeom prst="rect">
              <a:avLst/>
            </a:prstGeom>
          </p:spPr>
          <p:txBody>
            <a:bodyPr>
              <a:spAutoFit/>
            </a:bodyPr>
            <a:lstStyle/>
            <a:p>
              <a:pPr algn="ctr"/>
              <a:r>
                <a:rPr lang="en-US" altLang="ja-JP" sz="1000" b="1" dirty="0">
                  <a:solidFill>
                    <a:schemeClr val="accent6"/>
                  </a:solidFill>
                </a:rPr>
                <a:t>Terraform</a:t>
              </a:r>
            </a:p>
            <a:p>
              <a:pPr algn="ctr"/>
              <a:r>
                <a:rPr lang="en-US" altLang="ja-JP" sz="1000" b="1" dirty="0" err="1">
                  <a:solidFill>
                    <a:schemeClr val="accent6"/>
                  </a:solidFill>
                </a:rPr>
                <a:t>PolicySet</a:t>
              </a:r>
              <a:endParaRPr lang="en-US" altLang="ja-JP" sz="1000" b="1" dirty="0">
                <a:solidFill>
                  <a:schemeClr val="accent6"/>
                </a:solidFill>
              </a:endParaRPr>
            </a:p>
          </p:txBody>
        </p:sp>
      </p:grpSp>
      <p:cxnSp>
        <p:nvCxnSpPr>
          <p:cNvPr id="90" name="カギ線コネクタ 122"/>
          <p:cNvCxnSpPr>
            <a:stCxn id="86" idx="3"/>
            <a:endCxn id="43" idx="2"/>
          </p:cNvCxnSpPr>
          <p:nvPr/>
        </p:nvCxnSpPr>
        <p:spPr bwMode="auto">
          <a:xfrm flipV="1">
            <a:off x="2787419" y="4877021"/>
            <a:ext cx="525933" cy="757772"/>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p:spPr>
      </p:cxnSp>
      <p:sp>
        <p:nvSpPr>
          <p:cNvPr id="4" name="フローチャート: 内部記憶 3"/>
          <p:cNvSpPr/>
          <p:nvPr/>
        </p:nvSpPr>
        <p:spPr bwMode="auto">
          <a:xfrm>
            <a:off x="430627" y="4440698"/>
            <a:ext cx="732923" cy="670492"/>
          </a:xfrm>
          <a:prstGeom prst="flowChartInternalStorage">
            <a:avLst/>
          </a:prstGeom>
          <a:solidFill>
            <a:schemeClr val="bg1"/>
          </a:solid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000" b="1" dirty="0">
                <a:solidFill>
                  <a:srgbClr val="002B62"/>
                </a:solidFill>
                <a:latin typeface="+mn-ea"/>
              </a:rPr>
              <a:t>システム</a:t>
            </a:r>
            <a:endParaRPr kumimoji="1" lang="en-US" altLang="ja-JP" sz="1000" b="1" dirty="0">
              <a:solidFill>
                <a:srgbClr val="002B62"/>
              </a:solidFill>
              <a:latin typeface="+mn-ea"/>
            </a:endParaRPr>
          </a:p>
          <a:p>
            <a:pPr algn="ctr"/>
            <a:r>
              <a:rPr kumimoji="1" lang="ja-JP" altLang="en-US" sz="1000" b="1" dirty="0">
                <a:solidFill>
                  <a:srgbClr val="002B62"/>
                </a:solidFill>
                <a:latin typeface="+mn-ea"/>
              </a:rPr>
              <a:t>パラメータ</a:t>
            </a:r>
          </a:p>
        </p:txBody>
      </p:sp>
    </p:spTree>
    <p:extLst>
      <p:ext uri="{BB962C8B-B14F-4D97-AF65-F5344CB8AC3E}">
        <p14:creationId xmlns:p14="http://schemas.microsoft.com/office/powerpoint/2010/main" val="79457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2.2</a:t>
            </a:r>
            <a:r>
              <a:rPr lang="ja-JP" altLang="en-US" dirty="0"/>
              <a:t>　登録するファイルと動作</a:t>
            </a:r>
          </a:p>
        </p:txBody>
      </p:sp>
      <p:sp>
        <p:nvSpPr>
          <p:cNvPr id="5" name="コンテンツ プレースホルダー 2"/>
          <p:cNvSpPr>
            <a:spLocks noGrp="1"/>
          </p:cNvSpPr>
          <p:nvPr>
            <p:ph sz="quarter" idx="10"/>
          </p:nvPr>
        </p:nvSpPr>
        <p:spPr>
          <a:xfrm>
            <a:off x="179513" y="836712"/>
            <a:ext cx="8713088" cy="5616476"/>
          </a:xfrm>
        </p:spPr>
        <p:txBody>
          <a:bodyPr/>
          <a:lstStyle/>
          <a:p>
            <a:r>
              <a:rPr lang="ja-JP" altLang="en-US" sz="1800" b="1" dirty="0"/>
              <a:t>登録するファイルの種類と動作について</a:t>
            </a:r>
            <a:endParaRPr lang="en-US" altLang="ja-JP" sz="1800" b="1" dirty="0"/>
          </a:p>
          <a:p>
            <a:pPr lvl="1"/>
            <a:r>
              <a:rPr lang="en-US" altLang="ja-JP" dirty="0"/>
              <a:t>Terraform</a:t>
            </a:r>
            <a:r>
              <a:rPr lang="ja-JP" altLang="en-US" dirty="0"/>
              <a:t> </a:t>
            </a:r>
            <a:r>
              <a:rPr lang="en-US" altLang="ja-JP" dirty="0"/>
              <a:t>Driver</a:t>
            </a:r>
            <a:r>
              <a:rPr lang="ja-JP" altLang="en-US" dirty="0" err="1"/>
              <a:t>に登</a:t>
            </a:r>
            <a:r>
              <a:rPr lang="ja-JP" altLang="en-US" dirty="0"/>
              <a:t>録するファイルは「</a:t>
            </a:r>
            <a:r>
              <a:rPr lang="en-US" altLang="ja-JP" b="1" dirty="0"/>
              <a:t>Module</a:t>
            </a:r>
            <a:r>
              <a:rPr lang="ja-JP" altLang="en-US" dirty="0"/>
              <a:t>」と「</a:t>
            </a:r>
            <a:r>
              <a:rPr lang="en-US" altLang="ja-JP" b="1" dirty="0"/>
              <a:t>Policy</a:t>
            </a:r>
            <a:r>
              <a:rPr lang="ja-JP" altLang="en-US" dirty="0"/>
              <a:t>」の二種類があります。</a:t>
            </a:r>
            <a:endParaRPr lang="en-US" altLang="ja-JP" dirty="0"/>
          </a:p>
          <a:p>
            <a:pPr lvl="1"/>
            <a:r>
              <a:rPr lang="ja-JP" altLang="en-US" dirty="0"/>
              <a:t>「</a:t>
            </a:r>
            <a:r>
              <a:rPr lang="en-US" altLang="ja-JP" b="1" dirty="0"/>
              <a:t>Module</a:t>
            </a:r>
            <a:r>
              <a:rPr lang="ja-JP" altLang="en-US" dirty="0"/>
              <a:t>」は</a:t>
            </a:r>
            <a:r>
              <a:rPr lang="en-US" altLang="ja-JP" dirty="0"/>
              <a:t>Terraform</a:t>
            </a:r>
            <a:r>
              <a:rPr lang="ja-JP" altLang="en-US" dirty="0"/>
              <a:t>のメインの実行ファイルです。</a:t>
            </a:r>
            <a:r>
              <a:rPr lang="en-US" altLang="ja-JP" b="1" dirty="0"/>
              <a:t>HCL</a:t>
            </a:r>
            <a:r>
              <a:rPr lang="ja-JP" altLang="en-US" dirty="0"/>
              <a:t>（</a:t>
            </a:r>
            <a:r>
              <a:rPr lang="en-US" altLang="ja-JP" dirty="0" err="1"/>
              <a:t>Hashicorp</a:t>
            </a:r>
            <a:r>
              <a:rPr lang="ja-JP" altLang="en-US" dirty="0"/>
              <a:t> </a:t>
            </a:r>
            <a:r>
              <a:rPr lang="en-US" altLang="ja-JP" dirty="0" err="1"/>
              <a:t>Config</a:t>
            </a:r>
            <a:r>
              <a:rPr lang="ja-JP" altLang="en-US" dirty="0"/>
              <a:t> </a:t>
            </a:r>
            <a:r>
              <a:rPr lang="en-US" altLang="ja-JP" dirty="0"/>
              <a:t>Language</a:t>
            </a:r>
            <a:r>
              <a:rPr lang="ja-JP" altLang="en-US" dirty="0"/>
              <a:t>）言語で書かれ、</a:t>
            </a:r>
            <a:r>
              <a:rPr lang="en-US" altLang="ja-JP" dirty="0" err="1"/>
              <a:t>Azure,AWS,GCP,VMware</a:t>
            </a:r>
            <a:r>
              <a:rPr lang="ja-JP" altLang="en-US" dirty="0"/>
              <a:t>などあらゆる環境で同一の言語を用いてプロビジョニングすることができます。</a:t>
            </a:r>
            <a:endParaRPr lang="en-US" altLang="ja-JP" dirty="0"/>
          </a:p>
          <a:p>
            <a:pPr lvl="1"/>
            <a:r>
              <a:rPr lang="ja-JP" altLang="en-US" dirty="0"/>
              <a:t>「</a:t>
            </a:r>
            <a:r>
              <a:rPr lang="en-US" altLang="ja-JP" b="1" dirty="0"/>
              <a:t>Policy</a:t>
            </a:r>
            <a:r>
              <a:rPr lang="ja-JP" altLang="en-US" dirty="0"/>
              <a:t>」は実行におけるポリシーを定義するファイルです。</a:t>
            </a:r>
            <a:br>
              <a:rPr lang="en-US" altLang="ja-JP" dirty="0"/>
            </a:br>
            <a:r>
              <a:rPr lang="en-US" altLang="ja-JP" sz="1200" dirty="0">
                <a:solidFill>
                  <a:srgbClr val="FF0000"/>
                </a:solidFill>
              </a:rPr>
              <a:t>※Policy</a:t>
            </a:r>
            <a:r>
              <a:rPr lang="ja-JP" altLang="en-US" sz="1200" dirty="0">
                <a:solidFill>
                  <a:srgbClr val="FF0000"/>
                </a:solidFill>
              </a:rPr>
              <a:t>についての詳細は「</a:t>
            </a:r>
            <a:r>
              <a:rPr lang="en-US" altLang="ja-JP" sz="1200" dirty="0">
                <a:solidFill>
                  <a:srgbClr val="FF0000"/>
                </a:solidFill>
              </a:rPr>
              <a:t>2.3 Policy</a:t>
            </a:r>
            <a:r>
              <a:rPr lang="ja-JP" altLang="en-US" sz="1200" dirty="0">
                <a:solidFill>
                  <a:srgbClr val="FF0000"/>
                </a:solidFill>
              </a:rPr>
              <a:t>ファイルについて」で解説しております。</a:t>
            </a:r>
            <a:endParaRPr lang="en-US" altLang="ja-JP" sz="1000" dirty="0"/>
          </a:p>
          <a:p>
            <a:pPr lvl="1"/>
            <a:r>
              <a:rPr lang="en-US" altLang="ja-JP" dirty="0"/>
              <a:t>Terraform </a:t>
            </a:r>
            <a:r>
              <a:rPr lang="ja-JP" altLang="en-US" dirty="0"/>
              <a:t>は</a:t>
            </a:r>
            <a:r>
              <a:rPr lang="en-US" altLang="ja-JP" dirty="0"/>
              <a:t>[</a:t>
            </a:r>
            <a:r>
              <a:rPr lang="en-US" altLang="ja-JP" b="1" dirty="0"/>
              <a:t>Plan</a:t>
            </a:r>
            <a:r>
              <a:rPr lang="en-US" altLang="ja-JP" dirty="0"/>
              <a:t>]&gt;[</a:t>
            </a:r>
            <a:r>
              <a:rPr lang="en-US" altLang="ja-JP" b="1" dirty="0" err="1"/>
              <a:t>PolicyCheck</a:t>
            </a:r>
            <a:r>
              <a:rPr lang="en-US" altLang="ja-JP" dirty="0"/>
              <a:t>]&gt;[</a:t>
            </a:r>
            <a:r>
              <a:rPr lang="en-US" altLang="ja-JP" b="1" dirty="0"/>
              <a:t>Apply</a:t>
            </a:r>
            <a:r>
              <a:rPr lang="en-US" altLang="ja-JP" dirty="0"/>
              <a:t>]</a:t>
            </a:r>
            <a:r>
              <a:rPr lang="ja-JP" altLang="en-US" dirty="0"/>
              <a:t>の順番で動作します。</a:t>
            </a:r>
          </a:p>
        </p:txBody>
      </p:sp>
      <p:sp>
        <p:nvSpPr>
          <p:cNvPr id="33" name="角丸四角形 32"/>
          <p:cNvSpPr/>
          <p:nvPr/>
        </p:nvSpPr>
        <p:spPr>
          <a:xfrm>
            <a:off x="2123660" y="4802131"/>
            <a:ext cx="792110" cy="648090"/>
          </a:xfrm>
          <a:prstGeom prst="roundRect">
            <a:avLst/>
          </a:prstGeom>
          <a:ln>
            <a:solidFill>
              <a:schemeClr val="accent6">
                <a:lumMod val="90000"/>
                <a:lumOff val="10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ot="0" spcFirstLastPara="0" vert="horz" wrap="square" lIns="36000" tIns="0" rIns="0" bIns="0" numCol="1" spcCol="0" rtlCol="0" fromWordArt="0" anchor="ctr" anchorCtr="0" forceAA="0" compatLnSpc="1">
            <a:prstTxWarp prst="textNoShape">
              <a:avLst/>
            </a:prstTxWarp>
            <a:noAutofit/>
          </a:bodyPr>
          <a:lstStyle/>
          <a:p>
            <a:pPr marL="228600" indent="-228600" algn="ctr">
              <a:spcAft>
                <a:spcPts val="0"/>
              </a:spcAft>
            </a:pPr>
            <a:r>
              <a:rPr lang="en-US" altLang="ja-JP" sz="1600" b="1" kern="100" dirty="0">
                <a:solidFill>
                  <a:srgbClr val="003C8A"/>
                </a:solidFill>
                <a:effectLst/>
                <a:ea typeface="ＭＳ Ｐゴシック" panose="020B0600070205080204" pitchFamily="50" charset="-128"/>
                <a:cs typeface="Times New Roman" panose="02020603050405020304" pitchFamily="18" charset="0"/>
              </a:rPr>
              <a:t>Plan</a:t>
            </a:r>
            <a:endParaRPr lang="ja-JP" kern="100" dirty="0">
              <a:effectLst/>
              <a:ea typeface="ＭＳ Ｐゴシック" panose="020B0600070205080204" pitchFamily="50" charset="-128"/>
              <a:cs typeface="Times New Roman" panose="02020603050405020304" pitchFamily="18" charset="0"/>
            </a:endParaRPr>
          </a:p>
        </p:txBody>
      </p:sp>
      <p:sp>
        <p:nvSpPr>
          <p:cNvPr id="34" name="右矢印 33"/>
          <p:cNvSpPr/>
          <p:nvPr/>
        </p:nvSpPr>
        <p:spPr bwMode="auto">
          <a:xfrm>
            <a:off x="3203809" y="4954068"/>
            <a:ext cx="360050" cy="344216"/>
          </a:xfrm>
          <a:prstGeom prst="rightArrow">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5" name="角丸四角形 34"/>
          <p:cNvSpPr/>
          <p:nvPr/>
        </p:nvSpPr>
        <p:spPr>
          <a:xfrm>
            <a:off x="3851898" y="4802131"/>
            <a:ext cx="1080089" cy="648090"/>
          </a:xfrm>
          <a:prstGeom prst="roundRect">
            <a:avLst/>
          </a:prstGeom>
          <a:ln>
            <a:solidFill>
              <a:schemeClr val="accent6">
                <a:lumMod val="90000"/>
                <a:lumOff val="10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ot="0" spcFirstLastPara="0" vert="horz" wrap="square" lIns="36000" tIns="0" rIns="0" bIns="0" numCol="1" spcCol="0" rtlCol="0" fromWordArt="0" anchor="ctr" anchorCtr="0" forceAA="0" compatLnSpc="1">
            <a:prstTxWarp prst="textNoShape">
              <a:avLst/>
            </a:prstTxWarp>
            <a:noAutofit/>
          </a:bodyPr>
          <a:lstStyle/>
          <a:p>
            <a:pPr marL="228600" indent="-228600" algn="ctr">
              <a:spcAft>
                <a:spcPts val="0"/>
              </a:spcAft>
            </a:pPr>
            <a:r>
              <a:rPr lang="en-US" altLang="ja-JP" sz="1600" b="1" kern="100" dirty="0">
                <a:solidFill>
                  <a:srgbClr val="003C8A"/>
                </a:solidFill>
                <a:ea typeface="ＭＳ Ｐゴシック" panose="020B0600070205080204" pitchFamily="50" charset="-128"/>
                <a:cs typeface="Times New Roman" panose="02020603050405020304" pitchFamily="18" charset="0"/>
              </a:rPr>
              <a:t>Policy</a:t>
            </a:r>
          </a:p>
          <a:p>
            <a:pPr marL="228600" indent="-228600" algn="ctr">
              <a:spcAft>
                <a:spcPts val="0"/>
              </a:spcAft>
            </a:pPr>
            <a:r>
              <a:rPr lang="en-US" altLang="ja-JP" sz="1600" b="1" kern="100" dirty="0">
                <a:solidFill>
                  <a:srgbClr val="003C8A"/>
                </a:solidFill>
                <a:ea typeface="ＭＳ Ｐゴシック" panose="020B0600070205080204" pitchFamily="50" charset="-128"/>
                <a:cs typeface="Times New Roman" panose="02020603050405020304" pitchFamily="18" charset="0"/>
              </a:rPr>
              <a:t>Check</a:t>
            </a:r>
            <a:endParaRPr lang="ja-JP" kern="100" dirty="0">
              <a:effectLst/>
              <a:ea typeface="ＭＳ Ｐゴシック" panose="020B0600070205080204" pitchFamily="50" charset="-128"/>
              <a:cs typeface="Times New Roman" panose="02020603050405020304" pitchFamily="18" charset="0"/>
            </a:endParaRPr>
          </a:p>
        </p:txBody>
      </p:sp>
      <p:sp>
        <p:nvSpPr>
          <p:cNvPr id="37" name="角丸四角形 36"/>
          <p:cNvSpPr/>
          <p:nvPr/>
        </p:nvSpPr>
        <p:spPr>
          <a:xfrm>
            <a:off x="5868117" y="4802131"/>
            <a:ext cx="792110" cy="648090"/>
          </a:xfrm>
          <a:prstGeom prst="roundRect">
            <a:avLst/>
          </a:prstGeom>
          <a:ln>
            <a:solidFill>
              <a:schemeClr val="accent6">
                <a:lumMod val="90000"/>
                <a:lumOff val="10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ot="0" spcFirstLastPara="0" vert="horz" wrap="square" lIns="36000" tIns="0" rIns="0" bIns="0" numCol="1" spcCol="0" rtlCol="0" fromWordArt="0" anchor="ctr" anchorCtr="0" forceAA="0" compatLnSpc="1">
            <a:prstTxWarp prst="textNoShape">
              <a:avLst/>
            </a:prstTxWarp>
            <a:noAutofit/>
          </a:bodyPr>
          <a:lstStyle/>
          <a:p>
            <a:pPr marL="228600" indent="-228600" algn="ctr">
              <a:spcAft>
                <a:spcPts val="0"/>
              </a:spcAft>
            </a:pPr>
            <a:r>
              <a:rPr lang="en-US" altLang="ja-JP" sz="1600" b="1" kern="100" dirty="0">
                <a:solidFill>
                  <a:srgbClr val="003C8A"/>
                </a:solidFill>
                <a:ea typeface="ＭＳ Ｐゴシック" panose="020B0600070205080204" pitchFamily="50" charset="-128"/>
                <a:cs typeface="Times New Roman" panose="02020603050405020304" pitchFamily="18" charset="0"/>
              </a:rPr>
              <a:t>Apply</a:t>
            </a:r>
            <a:endParaRPr lang="ja-JP" kern="100" dirty="0">
              <a:effectLst/>
              <a:ea typeface="ＭＳ Ｐゴシック" panose="020B0600070205080204" pitchFamily="50" charset="-128"/>
              <a:cs typeface="Times New Roman" panose="02020603050405020304" pitchFamily="18" charset="0"/>
            </a:endParaRPr>
          </a:p>
        </p:txBody>
      </p:sp>
      <p:sp>
        <p:nvSpPr>
          <p:cNvPr id="38" name="フローチャート: 複数書類 37"/>
          <p:cNvSpPr/>
          <p:nvPr/>
        </p:nvSpPr>
        <p:spPr bwMode="auto">
          <a:xfrm>
            <a:off x="2663674" y="3448998"/>
            <a:ext cx="1080150" cy="720100"/>
          </a:xfrm>
          <a:prstGeom prst="flowChartMultidocument">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latin typeface="+mn-ea"/>
              </a:rPr>
              <a:t>Module</a:t>
            </a:r>
            <a:endParaRPr kumimoji="1" lang="ja-JP" altLang="en-US" sz="1400" b="1" dirty="0">
              <a:latin typeface="+mn-ea"/>
            </a:endParaRPr>
          </a:p>
        </p:txBody>
      </p:sp>
      <p:sp>
        <p:nvSpPr>
          <p:cNvPr id="39" name="フローチャート: 複数書類 38"/>
          <p:cNvSpPr/>
          <p:nvPr/>
        </p:nvSpPr>
        <p:spPr bwMode="auto">
          <a:xfrm>
            <a:off x="4860038" y="3448998"/>
            <a:ext cx="1080150" cy="720100"/>
          </a:xfrm>
          <a:prstGeom prst="flowChartMultidocument">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latin typeface="+mn-ea"/>
              </a:rPr>
              <a:t>Policy</a:t>
            </a:r>
            <a:endParaRPr kumimoji="1" lang="ja-JP" altLang="en-US" sz="1400" b="1" dirty="0">
              <a:latin typeface="+mn-ea"/>
            </a:endParaRPr>
          </a:p>
        </p:txBody>
      </p:sp>
      <p:cxnSp>
        <p:nvCxnSpPr>
          <p:cNvPr id="7" name="カギ線コネクタ 6"/>
          <p:cNvCxnSpPr>
            <a:stCxn id="38" idx="2"/>
            <a:endCxn id="33" idx="0"/>
          </p:cNvCxnSpPr>
          <p:nvPr/>
        </p:nvCxnSpPr>
        <p:spPr bwMode="auto">
          <a:xfrm rot="5400000">
            <a:off x="2494026" y="4167517"/>
            <a:ext cx="660303" cy="608924"/>
          </a:xfrm>
          <a:prstGeom prst="bentConnector3">
            <a:avLst/>
          </a:prstGeom>
          <a:solidFill>
            <a:schemeClr val="bg1"/>
          </a:solidFill>
          <a:ln w="28575" cap="flat" cmpd="sng" algn="ctr">
            <a:solidFill>
              <a:srgbClr val="7030A0"/>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 name="カギ線コネクタ 8"/>
          <p:cNvCxnSpPr>
            <a:stCxn id="38" idx="2"/>
            <a:endCxn id="35" idx="0"/>
          </p:cNvCxnSpPr>
          <p:nvPr/>
        </p:nvCxnSpPr>
        <p:spPr bwMode="auto">
          <a:xfrm rot="16200000" flipH="1">
            <a:off x="3430140" y="3840327"/>
            <a:ext cx="660303" cy="1263304"/>
          </a:xfrm>
          <a:prstGeom prst="bentConnector3">
            <a:avLst/>
          </a:prstGeom>
          <a:solidFill>
            <a:schemeClr val="bg1"/>
          </a:solidFill>
          <a:ln w="28575" cap="flat" cmpd="sng" algn="ctr">
            <a:solidFill>
              <a:srgbClr val="7030A0"/>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6" name="カギ線コネクタ 15"/>
          <p:cNvCxnSpPr>
            <a:stCxn id="38" idx="2"/>
            <a:endCxn id="37" idx="0"/>
          </p:cNvCxnSpPr>
          <p:nvPr/>
        </p:nvCxnSpPr>
        <p:spPr bwMode="auto">
          <a:xfrm rot="16200000" flipH="1">
            <a:off x="4366254" y="2904212"/>
            <a:ext cx="660303" cy="3135533"/>
          </a:xfrm>
          <a:prstGeom prst="bentConnector3">
            <a:avLst/>
          </a:prstGeom>
          <a:solidFill>
            <a:schemeClr val="bg1"/>
          </a:solidFill>
          <a:ln w="28575" cap="flat" cmpd="sng" algn="ctr">
            <a:solidFill>
              <a:srgbClr val="7030A0"/>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0" name="カギ線コネクタ 39"/>
          <p:cNvCxnSpPr/>
          <p:nvPr/>
        </p:nvCxnSpPr>
        <p:spPr bwMode="auto">
          <a:xfrm rot="5400000">
            <a:off x="4692831" y="4165019"/>
            <a:ext cx="655362" cy="608983"/>
          </a:xfrm>
          <a:prstGeom prst="bentConnector3">
            <a:avLst>
              <a:gd name="adj1" fmla="val 31217"/>
            </a:avLst>
          </a:prstGeom>
          <a:solidFill>
            <a:schemeClr val="bg1"/>
          </a:solidFill>
          <a:ln w="28575" cap="flat" cmpd="sng" algn="ctr">
            <a:solidFill>
              <a:srgbClr val="92D050"/>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2" name="角丸四角形吹き出し 41"/>
          <p:cNvSpPr/>
          <p:nvPr/>
        </p:nvSpPr>
        <p:spPr bwMode="auto">
          <a:xfrm>
            <a:off x="976546" y="5661410"/>
            <a:ext cx="1764000" cy="720000"/>
          </a:xfrm>
          <a:prstGeom prst="wedgeRoundRectCallout">
            <a:avLst>
              <a:gd name="adj1" fmla="val 38004"/>
              <a:gd name="adj2" fmla="val -95061"/>
              <a:gd name="adj3" fmla="val 16667"/>
            </a:avLst>
          </a:prstGeom>
          <a:solidFill>
            <a:schemeClr val="bg1"/>
          </a:solidFill>
          <a:ln w="28575">
            <a:solidFill>
              <a:srgbClr val="FF0000"/>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kumimoji="1" lang="en-US" altLang="ja-JP" sz="1100" dirty="0">
                <a:latin typeface="+mn-ea"/>
              </a:rPr>
              <a:t>Module</a:t>
            </a:r>
            <a:r>
              <a:rPr kumimoji="1" lang="ja-JP" altLang="en-US" sz="1100" dirty="0">
                <a:latin typeface="+mn-ea"/>
              </a:rPr>
              <a:t>の記載が正しいか</a:t>
            </a:r>
            <a:r>
              <a:rPr lang="ja-JP" altLang="en-US" sz="1100" dirty="0">
                <a:latin typeface="+mn-ea"/>
              </a:rPr>
              <a:t>前回と変更はないか</a:t>
            </a:r>
            <a:r>
              <a:rPr kumimoji="1" lang="ja-JP" altLang="en-US" sz="1100" dirty="0">
                <a:latin typeface="+mn-ea"/>
              </a:rPr>
              <a:t>などをチェック</a:t>
            </a:r>
          </a:p>
        </p:txBody>
      </p:sp>
      <p:sp>
        <p:nvSpPr>
          <p:cNvPr id="43" name="角丸四角形吹き出し 42"/>
          <p:cNvSpPr/>
          <p:nvPr/>
        </p:nvSpPr>
        <p:spPr bwMode="auto">
          <a:xfrm>
            <a:off x="3532933" y="5661410"/>
            <a:ext cx="1764000" cy="720000"/>
          </a:xfrm>
          <a:prstGeom prst="wedgeRoundRectCallout">
            <a:avLst>
              <a:gd name="adj1" fmla="val -1059"/>
              <a:gd name="adj2" fmla="val -90823"/>
              <a:gd name="adj3" fmla="val 16667"/>
            </a:avLst>
          </a:prstGeom>
          <a:solidFill>
            <a:schemeClr val="bg1"/>
          </a:solidFill>
          <a:ln w="28575">
            <a:solidFill>
              <a:srgbClr val="FF0000"/>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kumimoji="1" lang="en-US" altLang="ja-JP" sz="1100" dirty="0">
                <a:latin typeface="+mn-ea"/>
              </a:rPr>
              <a:t>Module</a:t>
            </a:r>
            <a:r>
              <a:rPr kumimoji="1" lang="ja-JP" altLang="en-US" sz="1100" dirty="0">
                <a:latin typeface="+mn-ea"/>
              </a:rPr>
              <a:t>の内容が</a:t>
            </a:r>
            <a:r>
              <a:rPr lang="en-US" altLang="ja-JP" sz="1100" dirty="0">
                <a:latin typeface="+mn-ea"/>
              </a:rPr>
              <a:t>Policy</a:t>
            </a:r>
            <a:r>
              <a:rPr lang="ja-JP" altLang="en-US" sz="1100" dirty="0">
                <a:latin typeface="+mn-ea"/>
              </a:rPr>
              <a:t>に定義した</a:t>
            </a:r>
            <a:r>
              <a:rPr kumimoji="1" lang="ja-JP" altLang="en-US" sz="1100" dirty="0">
                <a:latin typeface="+mn-ea"/>
              </a:rPr>
              <a:t>条件に沿っているか</a:t>
            </a:r>
            <a:r>
              <a:rPr lang="ja-JP" altLang="en-US" sz="1100" dirty="0">
                <a:latin typeface="+mn-ea"/>
              </a:rPr>
              <a:t>チェック</a:t>
            </a:r>
            <a:endParaRPr kumimoji="1" lang="ja-JP" altLang="en-US" sz="1100" dirty="0">
              <a:latin typeface="+mn-ea"/>
            </a:endParaRPr>
          </a:p>
        </p:txBody>
      </p:sp>
      <p:sp>
        <p:nvSpPr>
          <p:cNvPr id="44" name="角丸四角形吹き出し 43"/>
          <p:cNvSpPr/>
          <p:nvPr/>
        </p:nvSpPr>
        <p:spPr bwMode="auto">
          <a:xfrm>
            <a:off x="5688092" y="5661410"/>
            <a:ext cx="1152160" cy="720000"/>
          </a:xfrm>
          <a:prstGeom prst="wedgeRoundRectCallout">
            <a:avLst>
              <a:gd name="adj1" fmla="val -7208"/>
              <a:gd name="adj2" fmla="val -93521"/>
              <a:gd name="adj3" fmla="val 16667"/>
            </a:avLst>
          </a:prstGeom>
          <a:solidFill>
            <a:schemeClr val="bg1"/>
          </a:solid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100" dirty="0">
                <a:latin typeface="+mn-ea"/>
              </a:rPr>
              <a:t>Module</a:t>
            </a:r>
            <a:r>
              <a:rPr lang="ja-JP" altLang="en-US" sz="1100" dirty="0">
                <a:latin typeface="+mn-ea"/>
              </a:rPr>
              <a:t>を実行</a:t>
            </a:r>
            <a:endParaRPr kumimoji="1" lang="ja-JP" altLang="en-US" sz="1100" dirty="0">
              <a:latin typeface="+mn-ea"/>
            </a:endParaRPr>
          </a:p>
        </p:txBody>
      </p:sp>
      <p:sp>
        <p:nvSpPr>
          <p:cNvPr id="19" name="右矢印 33">
            <a:extLst>
              <a:ext uri="{FF2B5EF4-FFF2-40B4-BE49-F238E27FC236}">
                <a16:creationId xmlns:a16="http://schemas.microsoft.com/office/drawing/2014/main" id="{F9C331EE-4BCE-46F9-AFCA-04392A7F1EE8}"/>
              </a:ext>
            </a:extLst>
          </p:cNvPr>
          <p:cNvSpPr/>
          <p:nvPr/>
        </p:nvSpPr>
        <p:spPr bwMode="auto">
          <a:xfrm>
            <a:off x="5220026" y="4954068"/>
            <a:ext cx="360050" cy="344216"/>
          </a:xfrm>
          <a:prstGeom prst="rightArrow">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361657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2.3</a:t>
            </a:r>
            <a:r>
              <a:rPr lang="ja-JP" altLang="en-US" dirty="0"/>
              <a:t>　</a:t>
            </a:r>
            <a:r>
              <a:rPr lang="en-US" altLang="ja-JP" dirty="0"/>
              <a:t>Policy</a:t>
            </a:r>
            <a:r>
              <a:rPr lang="ja-JP" altLang="en-US" dirty="0"/>
              <a:t>ファイルについて</a:t>
            </a:r>
          </a:p>
        </p:txBody>
      </p:sp>
      <p:sp>
        <p:nvSpPr>
          <p:cNvPr id="5" name="コンテンツ プレースホルダー 2"/>
          <p:cNvSpPr>
            <a:spLocks noGrp="1"/>
          </p:cNvSpPr>
          <p:nvPr>
            <p:ph sz="quarter" idx="10"/>
          </p:nvPr>
        </p:nvSpPr>
        <p:spPr>
          <a:xfrm>
            <a:off x="179512" y="836712"/>
            <a:ext cx="8784001" cy="5616476"/>
          </a:xfrm>
        </p:spPr>
        <p:txBody>
          <a:bodyPr/>
          <a:lstStyle/>
          <a:p>
            <a:r>
              <a:rPr lang="en-US" altLang="ja-JP" sz="1800" b="1" dirty="0"/>
              <a:t>Policy</a:t>
            </a:r>
            <a:r>
              <a:rPr lang="ja-JP" altLang="en-US" sz="1800" b="1" dirty="0"/>
              <a:t>ファイル</a:t>
            </a:r>
            <a:r>
              <a:rPr lang="en-US" altLang="ja-JP" sz="1800" b="1" dirty="0"/>
              <a:t>(</a:t>
            </a:r>
            <a:r>
              <a:rPr lang="en-US" altLang="ja-JP" sz="1800" b="1" dirty="0" err="1"/>
              <a:t>PaC</a:t>
            </a:r>
            <a:r>
              <a:rPr lang="en-US" altLang="ja-JP" sz="1800" b="1" dirty="0"/>
              <a:t>)</a:t>
            </a:r>
          </a:p>
          <a:p>
            <a:pPr lvl="1"/>
            <a:r>
              <a:rPr lang="en-US" altLang="ja-JP" dirty="0" err="1"/>
              <a:t>PaC</a:t>
            </a:r>
            <a:r>
              <a:rPr lang="en-US" altLang="ja-JP" dirty="0"/>
              <a:t>(Policy</a:t>
            </a:r>
            <a:r>
              <a:rPr lang="ja-JP" altLang="en-US" dirty="0"/>
              <a:t> </a:t>
            </a:r>
            <a:r>
              <a:rPr lang="en-US" altLang="ja-JP" dirty="0"/>
              <a:t>as</a:t>
            </a:r>
            <a:r>
              <a:rPr lang="ja-JP" altLang="en-US" dirty="0"/>
              <a:t> </a:t>
            </a:r>
            <a:r>
              <a:rPr lang="en-US" altLang="ja-JP" dirty="0"/>
              <a:t>Code)</a:t>
            </a:r>
            <a:r>
              <a:rPr lang="ja-JP" altLang="en-US" dirty="0"/>
              <a:t>はポリシーをコード化し管理することを指し、</a:t>
            </a:r>
            <a:r>
              <a:rPr lang="en-US" altLang="ja-JP" dirty="0"/>
              <a:t>Terraform</a:t>
            </a:r>
            <a:r>
              <a:rPr lang="ja-JP" altLang="en-US" dirty="0"/>
              <a:t>では</a:t>
            </a:r>
            <a:r>
              <a:rPr lang="en-US" altLang="ja-JP" b="1" dirty="0"/>
              <a:t>Sentinel</a:t>
            </a:r>
            <a:r>
              <a:rPr lang="ja-JP" altLang="en-US" dirty="0"/>
              <a:t>が使用されます。</a:t>
            </a:r>
            <a:endParaRPr lang="en-US" altLang="ja-JP" dirty="0"/>
          </a:p>
          <a:p>
            <a:pPr lvl="1"/>
            <a:r>
              <a:rPr lang="ja-JP" altLang="en-US" dirty="0"/>
              <a:t>コード化したポリシーを環境に適用して変更範囲を制限することで、組織が定めたポリシー</a:t>
            </a:r>
            <a:r>
              <a:rPr lang="en-US" altLang="ja-JP" dirty="0"/>
              <a:t>(</a:t>
            </a:r>
            <a:r>
              <a:rPr lang="ja-JP" altLang="en-US" dirty="0"/>
              <a:t>予算・コーポレートガバナンス・セキュリティ・法律等</a:t>
            </a:r>
            <a:r>
              <a:rPr lang="en-US" altLang="ja-JP" dirty="0"/>
              <a:t>)</a:t>
            </a:r>
            <a:r>
              <a:rPr lang="ja-JP" altLang="en-US" dirty="0"/>
              <a:t>と実際のポリシーが一致し、権限などの設定漏れ・誤りを防ぐことが可能です。また、過去のポリシーを適用することで復元も容易です。</a:t>
            </a:r>
            <a:endParaRPr lang="en-US" altLang="ja-JP" dirty="0"/>
          </a:p>
          <a:p>
            <a:pPr marL="180000" lvl="1" indent="0">
              <a:buNone/>
            </a:pPr>
            <a:endParaRPr lang="en-US" altLang="ja-JP" dirty="0"/>
          </a:p>
        </p:txBody>
      </p:sp>
      <p:sp>
        <p:nvSpPr>
          <p:cNvPr id="3" name="フローチャート: 書類 2"/>
          <p:cNvSpPr/>
          <p:nvPr/>
        </p:nvSpPr>
        <p:spPr bwMode="auto">
          <a:xfrm>
            <a:off x="1099098" y="3385344"/>
            <a:ext cx="1080150" cy="864120"/>
          </a:xfrm>
          <a:prstGeom prst="flowChartDocument">
            <a:avLst/>
          </a:prstGeom>
          <a:no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a:solidFill>
                  <a:srgbClr val="002B62"/>
                </a:solidFill>
                <a:latin typeface="+mn-ea"/>
              </a:rPr>
              <a:t>Policy</a:t>
            </a:r>
            <a:endParaRPr kumimoji="1" lang="ja-JP" altLang="en-US" b="1" dirty="0">
              <a:solidFill>
                <a:srgbClr val="002B62"/>
              </a:solidFill>
              <a:latin typeface="+mn-ea"/>
            </a:endParaRPr>
          </a:p>
        </p:txBody>
      </p:sp>
      <p:sp>
        <p:nvSpPr>
          <p:cNvPr id="4" name="テキスト ボックス 3"/>
          <p:cNvSpPr txBox="1"/>
          <p:nvPr/>
        </p:nvSpPr>
        <p:spPr>
          <a:xfrm>
            <a:off x="395420" y="3044103"/>
            <a:ext cx="2487507" cy="338554"/>
          </a:xfrm>
          <a:prstGeom prst="rect">
            <a:avLst/>
          </a:prstGeom>
          <a:noFill/>
        </p:spPr>
        <p:txBody>
          <a:bodyPr wrap="square" rtlCol="0">
            <a:spAutoFit/>
          </a:bodyPr>
          <a:lstStyle/>
          <a:p>
            <a:pPr algn="ctr"/>
            <a:r>
              <a:rPr kumimoji="1" lang="ja-JP" altLang="en-US" sz="1600" dirty="0">
                <a:solidFill>
                  <a:srgbClr val="002B62"/>
                </a:solidFill>
                <a:latin typeface="+mj-lt"/>
              </a:rPr>
              <a:t>組織が定めたポリシー</a:t>
            </a:r>
          </a:p>
        </p:txBody>
      </p:sp>
      <p:sp>
        <p:nvSpPr>
          <p:cNvPr id="15" name="フローチャート: 書類 14"/>
          <p:cNvSpPr/>
          <p:nvPr/>
        </p:nvSpPr>
        <p:spPr bwMode="auto">
          <a:xfrm>
            <a:off x="1192940" y="5355711"/>
            <a:ext cx="1080150" cy="864120"/>
          </a:xfrm>
          <a:prstGeom prst="flowChartDocument">
            <a:avLst/>
          </a:prstGeom>
          <a:solidFill>
            <a:schemeClr val="bg1"/>
          </a:solid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a:solidFill>
                  <a:srgbClr val="002B62"/>
                </a:solidFill>
                <a:latin typeface="+mn-ea"/>
              </a:rPr>
              <a:t>Policy</a:t>
            </a:r>
            <a:endParaRPr kumimoji="1" lang="ja-JP" altLang="en-US" b="1" dirty="0">
              <a:solidFill>
                <a:srgbClr val="002B62"/>
              </a:solidFill>
              <a:latin typeface="+mn-ea"/>
            </a:endParaRPr>
          </a:p>
        </p:txBody>
      </p:sp>
      <p:sp>
        <p:nvSpPr>
          <p:cNvPr id="14" name="フローチャート: 書類 13"/>
          <p:cNvSpPr/>
          <p:nvPr/>
        </p:nvSpPr>
        <p:spPr bwMode="auto">
          <a:xfrm>
            <a:off x="1115459" y="5259756"/>
            <a:ext cx="1080150" cy="864120"/>
          </a:xfrm>
          <a:prstGeom prst="flowChartDocument">
            <a:avLst/>
          </a:prstGeom>
          <a:solidFill>
            <a:schemeClr val="bg1"/>
          </a:solid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a:solidFill>
                  <a:srgbClr val="002B62"/>
                </a:solidFill>
                <a:latin typeface="+mn-ea"/>
              </a:rPr>
              <a:t>Policy</a:t>
            </a:r>
            <a:endParaRPr kumimoji="1" lang="ja-JP" altLang="en-US" b="1" dirty="0">
              <a:solidFill>
                <a:srgbClr val="002B62"/>
              </a:solidFill>
              <a:latin typeface="+mn-ea"/>
            </a:endParaRPr>
          </a:p>
        </p:txBody>
      </p:sp>
      <p:sp>
        <p:nvSpPr>
          <p:cNvPr id="11" name="フローチャート: 書類 10"/>
          <p:cNvSpPr/>
          <p:nvPr/>
        </p:nvSpPr>
        <p:spPr bwMode="auto">
          <a:xfrm>
            <a:off x="1032160" y="5175090"/>
            <a:ext cx="1080150" cy="864120"/>
          </a:xfrm>
          <a:prstGeom prst="flowChartDocument">
            <a:avLst/>
          </a:prstGeom>
          <a:solidFill>
            <a:schemeClr val="bg1"/>
          </a:solid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a:solidFill>
                  <a:srgbClr val="002B62"/>
                </a:solidFill>
                <a:latin typeface="+mn-ea"/>
              </a:rPr>
              <a:t>Policy</a:t>
            </a:r>
            <a:endParaRPr kumimoji="1" lang="ja-JP" altLang="en-US" b="1" dirty="0">
              <a:solidFill>
                <a:srgbClr val="002B62"/>
              </a:solidFill>
              <a:latin typeface="+mn-ea"/>
            </a:endParaRPr>
          </a:p>
        </p:txBody>
      </p:sp>
      <p:sp>
        <p:nvSpPr>
          <p:cNvPr id="12" name="角丸四角形 11"/>
          <p:cNvSpPr/>
          <p:nvPr/>
        </p:nvSpPr>
        <p:spPr bwMode="auto">
          <a:xfrm>
            <a:off x="611389" y="4878840"/>
            <a:ext cx="2088290" cy="1479992"/>
          </a:xfrm>
          <a:prstGeom prst="roundRect">
            <a:avLst/>
          </a:prstGeom>
          <a:no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 name="テキスト ボックス 9"/>
          <p:cNvSpPr txBox="1"/>
          <p:nvPr/>
        </p:nvSpPr>
        <p:spPr>
          <a:xfrm>
            <a:off x="755409" y="4744644"/>
            <a:ext cx="1800250" cy="338554"/>
          </a:xfrm>
          <a:prstGeom prst="rect">
            <a:avLst/>
          </a:prstGeom>
          <a:solidFill>
            <a:schemeClr val="bg1"/>
          </a:solidFill>
        </p:spPr>
        <p:txBody>
          <a:bodyPr wrap="square" rtlCol="0">
            <a:spAutoFit/>
          </a:bodyPr>
          <a:lstStyle/>
          <a:p>
            <a:pPr algn="ctr"/>
            <a:r>
              <a:rPr kumimoji="1" lang="ja-JP" altLang="en-US" sz="1600" dirty="0">
                <a:solidFill>
                  <a:srgbClr val="002B62"/>
                </a:solidFill>
              </a:rPr>
              <a:t>過去のポリシー</a:t>
            </a:r>
          </a:p>
        </p:txBody>
      </p:sp>
      <p:sp>
        <p:nvSpPr>
          <p:cNvPr id="17" name="正方形/長方形 16"/>
          <p:cNvSpPr/>
          <p:nvPr/>
        </p:nvSpPr>
        <p:spPr bwMode="auto">
          <a:xfrm>
            <a:off x="4192109" y="3108604"/>
            <a:ext cx="2088290" cy="1630933"/>
          </a:xfrm>
          <a:prstGeom prst="rect">
            <a:avLst/>
          </a:prstGeom>
          <a:noFill/>
          <a:ln w="28575">
            <a:solidFill>
              <a:srgbClr val="00B0F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 name="フローチャート: 書類 18"/>
          <p:cNvSpPr/>
          <p:nvPr/>
        </p:nvSpPr>
        <p:spPr bwMode="auto">
          <a:xfrm>
            <a:off x="4696179" y="3394706"/>
            <a:ext cx="1080150" cy="864120"/>
          </a:xfrm>
          <a:prstGeom prst="flowChartDocument">
            <a:avLst/>
          </a:prstGeom>
          <a:solidFill>
            <a:schemeClr val="bg1"/>
          </a:solid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a:solidFill>
                  <a:srgbClr val="002B62"/>
                </a:solidFill>
                <a:latin typeface="+mn-ea"/>
              </a:rPr>
              <a:t>Policy</a:t>
            </a:r>
            <a:endParaRPr kumimoji="1" lang="ja-JP" altLang="en-US" b="1" dirty="0">
              <a:solidFill>
                <a:srgbClr val="002B62"/>
              </a:solidFill>
              <a:latin typeface="+mn-ea"/>
            </a:endParaRPr>
          </a:p>
        </p:txBody>
      </p:sp>
      <p:sp>
        <p:nvSpPr>
          <p:cNvPr id="18" name="テキスト ボックス 17"/>
          <p:cNvSpPr txBox="1"/>
          <p:nvPr/>
        </p:nvSpPr>
        <p:spPr>
          <a:xfrm>
            <a:off x="4624169" y="2996940"/>
            <a:ext cx="1224170" cy="338554"/>
          </a:xfrm>
          <a:prstGeom prst="rect">
            <a:avLst/>
          </a:prstGeom>
          <a:solidFill>
            <a:schemeClr val="bg1"/>
          </a:solidFill>
        </p:spPr>
        <p:txBody>
          <a:bodyPr wrap="square" rtlCol="0">
            <a:spAutoFit/>
          </a:bodyPr>
          <a:lstStyle/>
          <a:p>
            <a:pPr algn="ctr"/>
            <a:r>
              <a:rPr kumimoji="1" lang="ja-JP" altLang="en-US" sz="1600" dirty="0">
                <a:solidFill>
                  <a:srgbClr val="002B62"/>
                </a:solidFill>
              </a:rPr>
              <a:t>本番環境</a:t>
            </a:r>
          </a:p>
        </p:txBody>
      </p:sp>
      <p:sp>
        <p:nvSpPr>
          <p:cNvPr id="20" name="テキスト ボックス 19"/>
          <p:cNvSpPr txBox="1"/>
          <p:nvPr/>
        </p:nvSpPr>
        <p:spPr>
          <a:xfrm>
            <a:off x="4264180" y="4351693"/>
            <a:ext cx="1944148" cy="338554"/>
          </a:xfrm>
          <a:prstGeom prst="rect">
            <a:avLst/>
          </a:prstGeom>
          <a:noFill/>
        </p:spPr>
        <p:txBody>
          <a:bodyPr wrap="square" rtlCol="0">
            <a:spAutoFit/>
          </a:bodyPr>
          <a:lstStyle/>
          <a:p>
            <a:pPr algn="ctr"/>
            <a:r>
              <a:rPr kumimoji="1" lang="ja-JP" altLang="en-US" sz="1600" dirty="0">
                <a:solidFill>
                  <a:srgbClr val="002B62"/>
                </a:solidFill>
              </a:rPr>
              <a:t>実際のポリシー</a:t>
            </a:r>
          </a:p>
        </p:txBody>
      </p:sp>
      <p:pic>
        <p:nvPicPr>
          <p:cNvPr id="23" name="図 22"/>
          <p:cNvPicPr>
            <a:picLocks noChangeAspect="1"/>
          </p:cNvPicPr>
          <p:nvPr/>
        </p:nvPicPr>
        <p:blipFill>
          <a:blip r:embed="rId2"/>
          <a:stretch>
            <a:fillRect/>
          </a:stretch>
        </p:blipFill>
        <p:spPr>
          <a:xfrm>
            <a:off x="4902350" y="5646095"/>
            <a:ext cx="667809" cy="712737"/>
          </a:xfrm>
          <a:prstGeom prst="rect">
            <a:avLst/>
          </a:prstGeom>
        </p:spPr>
      </p:pic>
      <p:sp>
        <p:nvSpPr>
          <p:cNvPr id="22" name="右矢印 21"/>
          <p:cNvSpPr/>
          <p:nvPr/>
        </p:nvSpPr>
        <p:spPr bwMode="auto">
          <a:xfrm>
            <a:off x="2339690" y="3501010"/>
            <a:ext cx="2160300" cy="288040"/>
          </a:xfrm>
          <a:prstGeom prst="rightArrow">
            <a:avLst/>
          </a:prstGeom>
          <a:solidFill>
            <a:srgbClr val="FF0000"/>
          </a:solidFill>
          <a:ln w="127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 name="右矢印 23"/>
          <p:cNvSpPr/>
          <p:nvPr/>
        </p:nvSpPr>
        <p:spPr bwMode="auto">
          <a:xfrm rot="19625366">
            <a:off x="2294389" y="4494475"/>
            <a:ext cx="2407065" cy="353706"/>
          </a:xfrm>
          <a:prstGeom prst="rightArrow">
            <a:avLst/>
          </a:prstGeom>
          <a:solidFill>
            <a:srgbClr val="FFC000"/>
          </a:solidFill>
          <a:ln w="12700">
            <a:solidFill>
              <a:srgbClr val="FFC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5" name="下矢印 24"/>
          <p:cNvSpPr/>
          <p:nvPr/>
        </p:nvSpPr>
        <p:spPr bwMode="auto">
          <a:xfrm rot="10800000">
            <a:off x="4946229" y="4903450"/>
            <a:ext cx="580052" cy="669395"/>
          </a:xfrm>
          <a:prstGeom prst="downArrow">
            <a:avLst/>
          </a:prstGeom>
          <a:solidFill>
            <a:schemeClr val="bg2">
              <a:lumMod val="75000"/>
            </a:schemeClr>
          </a:solidFill>
          <a:ln w="12700">
            <a:solidFill>
              <a:schemeClr val="bg2">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6" name="テキスト ボックス 25"/>
          <p:cNvSpPr txBox="1"/>
          <p:nvPr/>
        </p:nvSpPr>
        <p:spPr>
          <a:xfrm>
            <a:off x="3087063" y="3246521"/>
            <a:ext cx="648212" cy="338554"/>
          </a:xfrm>
          <a:prstGeom prst="rect">
            <a:avLst/>
          </a:prstGeom>
          <a:noFill/>
        </p:spPr>
        <p:txBody>
          <a:bodyPr wrap="square" rtlCol="0">
            <a:spAutoFit/>
          </a:bodyPr>
          <a:lstStyle/>
          <a:p>
            <a:r>
              <a:rPr kumimoji="1" lang="ja-JP" altLang="en-US" sz="1600" b="1" dirty="0">
                <a:solidFill>
                  <a:srgbClr val="FF0000"/>
                </a:solidFill>
              </a:rPr>
              <a:t>適用</a:t>
            </a:r>
          </a:p>
        </p:txBody>
      </p:sp>
      <p:sp>
        <p:nvSpPr>
          <p:cNvPr id="27" name="テキスト ボックス 26"/>
          <p:cNvSpPr txBox="1"/>
          <p:nvPr/>
        </p:nvSpPr>
        <p:spPr>
          <a:xfrm>
            <a:off x="3196120" y="5068871"/>
            <a:ext cx="666411" cy="338554"/>
          </a:xfrm>
          <a:prstGeom prst="rect">
            <a:avLst/>
          </a:prstGeom>
          <a:noFill/>
        </p:spPr>
        <p:txBody>
          <a:bodyPr wrap="square" rtlCol="0">
            <a:spAutoFit/>
          </a:bodyPr>
          <a:lstStyle/>
          <a:p>
            <a:r>
              <a:rPr kumimoji="1" lang="ja-JP" altLang="en-US" sz="1600" b="1" dirty="0">
                <a:solidFill>
                  <a:srgbClr val="FFC000"/>
                </a:solidFill>
              </a:rPr>
              <a:t>復元</a:t>
            </a:r>
          </a:p>
        </p:txBody>
      </p:sp>
      <p:sp>
        <p:nvSpPr>
          <p:cNvPr id="28" name="テキスト ボックス 27"/>
          <p:cNvSpPr txBox="1"/>
          <p:nvPr/>
        </p:nvSpPr>
        <p:spPr>
          <a:xfrm>
            <a:off x="4608813" y="4792017"/>
            <a:ext cx="1254883" cy="1107996"/>
          </a:xfrm>
          <a:prstGeom prst="rect">
            <a:avLst/>
          </a:prstGeom>
          <a:noFill/>
        </p:spPr>
        <p:txBody>
          <a:bodyPr wrap="square" rtlCol="0">
            <a:spAutoFit/>
          </a:bodyPr>
          <a:lstStyle/>
          <a:p>
            <a:pPr algn="ctr"/>
            <a:r>
              <a:rPr kumimoji="1" lang="en-US" altLang="ja-JP" sz="6600" dirty="0">
                <a:solidFill>
                  <a:srgbClr val="FF0000"/>
                </a:solidFill>
              </a:rPr>
              <a:t>×</a:t>
            </a:r>
            <a:endParaRPr kumimoji="1" lang="ja-JP" altLang="en-US" sz="6600" dirty="0">
              <a:solidFill>
                <a:srgbClr val="FF0000"/>
              </a:solidFill>
            </a:endParaRPr>
          </a:p>
        </p:txBody>
      </p:sp>
      <p:sp>
        <p:nvSpPr>
          <p:cNvPr id="29" name="角丸四角形吹き出し 28"/>
          <p:cNvSpPr/>
          <p:nvPr/>
        </p:nvSpPr>
        <p:spPr bwMode="auto">
          <a:xfrm>
            <a:off x="6300241" y="4903450"/>
            <a:ext cx="2160299" cy="1357165"/>
          </a:xfrm>
          <a:prstGeom prst="wedgeRoundRectCallout">
            <a:avLst>
              <a:gd name="adj1" fmla="val -86547"/>
              <a:gd name="adj2" fmla="val -22110"/>
              <a:gd name="adj3" fmla="val 16667"/>
            </a:avLst>
          </a:prstGeom>
          <a:no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600" dirty="0">
                <a:solidFill>
                  <a:srgbClr val="002B62"/>
                </a:solidFill>
                <a:latin typeface="+mn-ea"/>
              </a:rPr>
              <a:t>ポリシーを直接</a:t>
            </a:r>
            <a:endParaRPr kumimoji="1" lang="en-US" altLang="ja-JP" sz="1600" dirty="0">
              <a:solidFill>
                <a:srgbClr val="002B62"/>
              </a:solidFill>
              <a:latin typeface="+mn-ea"/>
            </a:endParaRPr>
          </a:p>
          <a:p>
            <a:pPr algn="ctr"/>
            <a:r>
              <a:rPr lang="ja-JP" altLang="en-US" sz="1600" dirty="0">
                <a:solidFill>
                  <a:srgbClr val="002B62"/>
                </a:solidFill>
                <a:latin typeface="+mn-ea"/>
              </a:rPr>
              <a:t>設定・変更</a:t>
            </a:r>
            <a:endParaRPr lang="en-US" altLang="ja-JP" sz="1600" dirty="0">
              <a:solidFill>
                <a:srgbClr val="002B62"/>
              </a:solidFill>
              <a:latin typeface="+mn-ea"/>
            </a:endParaRPr>
          </a:p>
          <a:p>
            <a:pPr algn="ctr"/>
            <a:r>
              <a:rPr lang="ja-JP" altLang="en-US" sz="1600" dirty="0">
                <a:solidFill>
                  <a:srgbClr val="002B62"/>
                </a:solidFill>
                <a:latin typeface="+mn-ea"/>
              </a:rPr>
              <a:t>することは</a:t>
            </a:r>
            <a:r>
              <a:rPr kumimoji="1" lang="ja-JP" altLang="en-US" sz="1600" dirty="0">
                <a:solidFill>
                  <a:srgbClr val="002B62"/>
                </a:solidFill>
                <a:latin typeface="+mn-ea"/>
              </a:rPr>
              <a:t>禁止</a:t>
            </a:r>
          </a:p>
        </p:txBody>
      </p:sp>
      <p:sp>
        <p:nvSpPr>
          <p:cNvPr id="30" name="右矢印 29"/>
          <p:cNvSpPr/>
          <p:nvPr/>
        </p:nvSpPr>
        <p:spPr bwMode="auto">
          <a:xfrm>
            <a:off x="6012200" y="3644950"/>
            <a:ext cx="2448340" cy="504150"/>
          </a:xfrm>
          <a:prstGeom prst="rightArrow">
            <a:avLst/>
          </a:prstGeom>
          <a:solidFill>
            <a:srgbClr val="7030A0"/>
          </a:solidFill>
          <a:ln w="12700">
            <a:solidFill>
              <a:srgbClr val="7030A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1" name="テキスト ボックス 30"/>
          <p:cNvSpPr txBox="1"/>
          <p:nvPr/>
        </p:nvSpPr>
        <p:spPr>
          <a:xfrm>
            <a:off x="6595319" y="3385344"/>
            <a:ext cx="1526502" cy="338554"/>
          </a:xfrm>
          <a:prstGeom prst="rect">
            <a:avLst/>
          </a:prstGeom>
          <a:noFill/>
        </p:spPr>
        <p:txBody>
          <a:bodyPr wrap="square" rtlCol="0">
            <a:spAutoFit/>
          </a:bodyPr>
          <a:lstStyle/>
          <a:p>
            <a:r>
              <a:rPr lang="ja-JP" altLang="en-US" sz="1600" b="1" dirty="0">
                <a:solidFill>
                  <a:srgbClr val="7030A0"/>
                </a:solidFill>
              </a:rPr>
              <a:t>ポリシー実行</a:t>
            </a:r>
            <a:endParaRPr kumimoji="1" lang="ja-JP" altLang="en-US" sz="1600" b="1" dirty="0">
              <a:solidFill>
                <a:srgbClr val="7030A0"/>
              </a:solidFill>
            </a:endParaRPr>
          </a:p>
        </p:txBody>
      </p:sp>
    </p:spTree>
    <p:extLst>
      <p:ext uri="{BB962C8B-B14F-4D97-AF65-F5344CB8AC3E}">
        <p14:creationId xmlns:p14="http://schemas.microsoft.com/office/powerpoint/2010/main" val="411778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3.</a:t>
            </a:r>
            <a:r>
              <a:rPr lang="ja-JP" altLang="en-US" dirty="0"/>
              <a:t>　</a:t>
            </a:r>
            <a:r>
              <a:rPr lang="en-US" altLang="ja-JP" dirty="0" err="1"/>
              <a:t>ITA×Terraform</a:t>
            </a:r>
            <a:r>
              <a:rPr lang="ja-JP" altLang="en-US" dirty="0"/>
              <a:t>運用例</a:t>
            </a:r>
            <a:endParaRPr kumimoji="1" lang="ja-JP" altLang="en-US" dirty="0"/>
          </a:p>
        </p:txBody>
      </p:sp>
    </p:spTree>
    <p:extLst>
      <p:ext uri="{BB962C8B-B14F-4D97-AF65-F5344CB8AC3E}">
        <p14:creationId xmlns:p14="http://schemas.microsoft.com/office/powerpoint/2010/main" val="2557570769"/>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1990</Words>
  <Application>Microsoft Office PowerPoint</Application>
  <PresentationFormat>画面に合わせる (4:3)</PresentationFormat>
  <Paragraphs>294</Paragraphs>
  <Slides>25</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25</vt:i4>
      </vt:variant>
    </vt:vector>
  </HeadingPairs>
  <TitlesOfParts>
    <vt:vector size="36" baseType="lpstr">
      <vt:lpstr>HGP創英角ｺﾞｼｯｸUB</vt:lpstr>
      <vt:lpstr>Hiragino Kaku Gothic ProN</vt:lpstr>
      <vt:lpstr>メイリオ</vt:lpstr>
      <vt:lpstr>游ゴシック</vt:lpstr>
      <vt:lpstr>游ゴシック Light</vt:lpstr>
      <vt:lpstr>Arial</vt:lpstr>
      <vt:lpstr>Calibri</vt:lpstr>
      <vt:lpstr>Tahoma</vt:lpstr>
      <vt:lpstr>Wingdings</vt:lpstr>
      <vt:lpstr>NEC_standard4_3</vt:lpstr>
      <vt:lpstr>デザインの設定</vt:lpstr>
      <vt:lpstr>PowerPoint プレゼンテーション</vt:lpstr>
      <vt:lpstr>目次</vt:lpstr>
      <vt:lpstr>1.　はじめに</vt:lpstr>
      <vt:lpstr>1.　はじめに</vt:lpstr>
      <vt:lpstr>2.　Terraform Driverとは</vt:lpstr>
      <vt:lpstr>2.1　Terraform Driverとは</vt:lpstr>
      <vt:lpstr>2.2　登録するファイルと動作</vt:lpstr>
      <vt:lpstr>2.3　Policyファイルについて</vt:lpstr>
      <vt:lpstr>3.　ITA×Terraform運用例</vt:lpstr>
      <vt:lpstr>3.1  ITAと連携可能なTerraform　</vt:lpstr>
      <vt:lpstr>3.2  Terraform Enterpriseを利用する場合　</vt:lpstr>
      <vt:lpstr>3.3  Terraform Cloudを利用する場合(1/3)　</vt:lpstr>
      <vt:lpstr>3.3  Terraform Cloudを利用する場合(2/3)　</vt:lpstr>
      <vt:lpstr>3.3  Terraform Cloudを利用する場合(3/3)　</vt:lpstr>
      <vt:lpstr>4.　Terraform Driverメニュー</vt:lpstr>
      <vt:lpstr>4.1　Terraform Driverメニュー概要(1/2)</vt:lpstr>
      <vt:lpstr>4.1　Terraform Driverメニュー概要(2/2)</vt:lpstr>
      <vt:lpstr>4.2　Terraformの連携(1/2)</vt:lpstr>
      <vt:lpstr>4.2　Terraformの連携(2/2)</vt:lpstr>
      <vt:lpstr>4.3　Organizationsの連携</vt:lpstr>
      <vt:lpstr>4.4　Workspacesの連携</vt:lpstr>
      <vt:lpstr>4.5　Moduleの適用</vt:lpstr>
      <vt:lpstr>4.6　Policyの適用</vt:lpstr>
      <vt:lpstr>4.6　Terraform Driverの作業フロー</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2022-05-23T05:51:45Z</dcterms:modified>
</cp:coreProperties>
</file>