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5"/>
  </p:notesMasterIdLst>
  <p:handoutMasterIdLst>
    <p:handoutMasterId r:id="rId26"/>
  </p:handoutMasterIdLst>
  <p:sldIdLst>
    <p:sldId id="262" r:id="rId3"/>
    <p:sldId id="507" r:id="rId4"/>
    <p:sldId id="508" r:id="rId5"/>
    <p:sldId id="582" r:id="rId6"/>
    <p:sldId id="513" r:id="rId7"/>
    <p:sldId id="583" r:id="rId8"/>
    <p:sldId id="584" r:id="rId9"/>
    <p:sldId id="585" r:id="rId10"/>
    <p:sldId id="598" r:id="rId11"/>
    <p:sldId id="589" r:id="rId12"/>
    <p:sldId id="590" r:id="rId13"/>
    <p:sldId id="591" r:id="rId14"/>
    <p:sldId id="586" r:id="rId15"/>
    <p:sldId id="592" r:id="rId16"/>
    <p:sldId id="593" r:id="rId17"/>
    <p:sldId id="602" r:id="rId18"/>
    <p:sldId id="594" r:id="rId19"/>
    <p:sldId id="601" r:id="rId20"/>
    <p:sldId id="603" r:id="rId21"/>
    <p:sldId id="587" r:id="rId22"/>
    <p:sldId id="596" r:id="rId23"/>
    <p:sldId id="588" r:id="rId2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82"/>
          </p14:sldIdLst>
        </p14:section>
        <p14:section name="2.　収集機能について" id="{A8A060BF-92DF-4F47-AFEF-F5FA058AAEFB}">
          <p14:sldIdLst>
            <p14:sldId id="513"/>
            <p14:sldId id="583"/>
            <p14:sldId id="584"/>
            <p14:sldId id="585"/>
            <p14:sldId id="598"/>
            <p14:sldId id="589"/>
            <p14:sldId id="590"/>
            <p14:sldId id="591"/>
          </p14:sldIdLst>
        </p14:section>
        <p14:section name="3.　比較機能について" id="{BA154EAA-6AFD-4FFC-B3DB-3A85951358C1}">
          <p14:sldIdLst>
            <p14:sldId id="586"/>
            <p14:sldId id="592"/>
            <p14:sldId id="593"/>
            <p14:sldId id="602"/>
            <p14:sldId id="594"/>
            <p14:sldId id="601"/>
            <p14:sldId id="603"/>
          </p14:sldIdLst>
        </p14:section>
        <p14:section name="4.　収集機能・比較機能の活用" id="{90ACA6EE-2460-4B2B-89B7-9CF0264B1CF2}">
          <p14:sldIdLst>
            <p14:sldId id="587"/>
            <p14:sldId id="596"/>
          </p14:sldIdLst>
        </p14:section>
        <p14:section name="末尾" id="{002195B8-3B80-4C92-AA0C-B8C141384753}">
          <p14:sldIdLst>
            <p14:sldId id="58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B"/>
    <a:srgbClr val="ECF2FA"/>
    <a:srgbClr val="EDEDF9"/>
    <a:srgbClr val="E6F5F6"/>
    <a:srgbClr val="8CC63F"/>
    <a:srgbClr val="E8F4D9"/>
    <a:srgbClr val="FFB184"/>
    <a:srgbClr val="FFE6D8"/>
    <a:srgbClr val="FFF3EB"/>
    <a:srgbClr val="64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2" autoAdjust="0"/>
    <p:restoredTop sz="96391" autoAdjust="0"/>
  </p:normalViewPr>
  <p:slideViewPr>
    <p:cSldViewPr>
      <p:cViewPr varScale="1">
        <p:scale>
          <a:sx n="90" d="100"/>
          <a:sy n="90" d="100"/>
        </p:scale>
        <p:origin x="159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2022/5/27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2022/5/27</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2022/5/27</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6%AF%94%E8%BC%83%E6%A9%9F%E8%83%BD.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87%E3%83%BC%E3%82%BF%E3%83%AC%E3%82%B3%E3%83%BC%E3%83%89%E6%AF%8E%E3%81%AE%E3%83%AD%E3%83%BC%E3%83%AB%E3%83%99%E3%83%BC%E3%82%B9%E3%82%A2%E3%82%AF%E3%82%BB%E3%82%B9%E5%88%B6%E5%BE%A1.pdf" TargetMode="External"/><Relationship Id="rId2" Type="http://schemas.openxmlformats.org/officeDocument/2006/relationships/hyperlink" Target="https://exastro-suite.github.io/it-automation-docs/asset/Documents_ja/Exastro-ITA_%E5%88%A9%E7%94%A8%E6%89%8B%E9%A0%86%E3%83%9E%E3%83%8B%E3%83%A5%E3%82%A2%E3%83%AB_%E6%AF%94%E8%BC%83%E6%A9%9F%E8%83%BD.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0.xml"/><Relationship Id="rId11" Type="http://schemas.openxmlformats.org/officeDocument/2006/relationships/slide" Target="slide16.xml"/><Relationship Id="rId5" Type="http://schemas.openxmlformats.org/officeDocument/2006/relationships/slide" Target="slide8.xml"/><Relationship Id="rId10" Type="http://schemas.openxmlformats.org/officeDocument/2006/relationships/slide" Target="slide15.xml"/><Relationship Id="rId4" Type="http://schemas.openxmlformats.org/officeDocument/2006/relationships/slide" Target="slide7.xml"/><Relationship Id="rId9" Type="http://schemas.openxmlformats.org/officeDocument/2006/relationships/slide" Target="slide14.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hyperlink" Target="https://exastro-suite.github.io/it-automation-docs/asset/Documents_ja/Exastro-ITA_%E5%88%A9%E7%94%A8%E6%89%8B%E9%A0%86%E3%83%9E%E3%83%8B%E3%83%A5%E3%82%A2%E3%83%AB_%E5%8F%8E%E9%9B%86%E6%A9%9F%E8%83%BD.pdf" TargetMode="External"/><Relationship Id="rId1" Type="http://schemas.openxmlformats.org/officeDocument/2006/relationships/slideLayout" Target="../slideLayouts/slideLayout3.xml"/><Relationship Id="rId5" Type="http://schemas.openxmlformats.org/officeDocument/2006/relationships/slide" Target="slide1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1.10</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35699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kern="0" spc="-150" dirty="0">
                <a:solidFill>
                  <a:schemeClr val="tx2">
                    <a:lumMod val="75000"/>
                    <a:lumOff val="25000"/>
                  </a:schemeClr>
                </a:solidFill>
              </a:rPr>
              <a:t>収集機能・比較機能</a:t>
            </a:r>
            <a:endParaRPr lang="en-US" altLang="ja-JP" sz="4800" b="1" kern="0" spc="-150" dirty="0">
              <a:solidFill>
                <a:schemeClr val="tx2">
                  <a:lumMod val="75000"/>
                  <a:lumOff val="25000"/>
                </a:schemeClr>
              </a:solidFill>
            </a:endParaRPr>
          </a:p>
          <a:p>
            <a:r>
              <a:rPr lang="en-US" altLang="ja-JP" sz="4800" b="1" kern="0" spc="-150" dirty="0">
                <a:solidFill>
                  <a:schemeClr val="tx2">
                    <a:lumMod val="75000"/>
                    <a:lumOff val="25000"/>
                  </a:schemeClr>
                </a:solidFill>
              </a:rPr>
              <a:t>【</a:t>
            </a:r>
            <a:r>
              <a:rPr lang="ja-JP" altLang="en-US" sz="4800" b="1" kern="0" spc="-150" dirty="0">
                <a:solidFill>
                  <a:schemeClr val="tx2">
                    <a:lumMod val="75000"/>
                    <a:lumOff val="25000"/>
                  </a:schemeClr>
                </a:solidFill>
              </a:rPr>
              <a:t>座学編</a:t>
            </a:r>
            <a:r>
              <a:rPr lang="en-US" altLang="ja-JP" sz="4800" b="1" kern="0" spc="-150" dirty="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2.3.1</a:t>
            </a:r>
            <a:r>
              <a:rPr lang="ja-JP" altLang="en-US" dirty="0"/>
              <a:t> 収集インターフェース情報</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取得した値を</a:t>
            </a:r>
            <a:r>
              <a:rPr lang="en-US" altLang="ja-JP" dirty="0"/>
              <a:t>ITA</a:t>
            </a:r>
            <a:r>
              <a:rPr lang="ja-JP" altLang="en-US" dirty="0"/>
              <a:t>の</a:t>
            </a:r>
            <a:r>
              <a:rPr lang="en-US" altLang="ja-JP" dirty="0"/>
              <a:t>CMDB</a:t>
            </a:r>
            <a:r>
              <a:rPr lang="ja-JP" altLang="en-US" dirty="0"/>
              <a:t>に登録する際の</a:t>
            </a:r>
            <a:r>
              <a:rPr lang="en-US" altLang="ja-JP" dirty="0"/>
              <a:t>RestAPI</a:t>
            </a:r>
            <a:r>
              <a:rPr lang="ja-JP" altLang="en-US" dirty="0"/>
              <a:t>アクセスで必要になるため、</a:t>
            </a:r>
            <a:r>
              <a:rPr lang="en-US" altLang="ja-JP" dirty="0"/>
              <a:t>Rest</a:t>
            </a:r>
            <a:r>
              <a:rPr lang="ja-JP" altLang="en-US" dirty="0"/>
              <a:t>ユーザ／パスワードを実行権限のあるユーザで登録します。</a:t>
            </a:r>
            <a:endParaRPr lang="en-US" altLang="ja-JP" dirty="0"/>
          </a:p>
        </p:txBody>
      </p:sp>
      <p:pic>
        <p:nvPicPr>
          <p:cNvPr id="3" name="図 2"/>
          <p:cNvPicPr>
            <a:picLocks noChangeAspect="1"/>
          </p:cNvPicPr>
          <p:nvPr/>
        </p:nvPicPr>
        <p:blipFill>
          <a:blip r:embed="rId2"/>
          <a:stretch>
            <a:fillRect/>
          </a:stretch>
        </p:blipFill>
        <p:spPr>
          <a:xfrm>
            <a:off x="2187712" y="2420860"/>
            <a:ext cx="6704887" cy="2987245"/>
          </a:xfrm>
          <a:prstGeom prst="rect">
            <a:avLst/>
          </a:prstGeom>
        </p:spPr>
      </p:pic>
      <p:sp>
        <p:nvSpPr>
          <p:cNvPr id="70" name="正方形/長方形 69"/>
          <p:cNvSpPr/>
          <p:nvPr/>
        </p:nvSpPr>
        <p:spPr bwMode="auto">
          <a:xfrm>
            <a:off x="5352798" y="4260575"/>
            <a:ext cx="660184" cy="648090"/>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71" name="角丸四角形吹き出し 70"/>
          <p:cNvSpPr/>
          <p:nvPr/>
        </p:nvSpPr>
        <p:spPr bwMode="auto">
          <a:xfrm flipH="1">
            <a:off x="4427980" y="5134604"/>
            <a:ext cx="3384470" cy="875224"/>
          </a:xfrm>
          <a:prstGeom prst="wedgeRoundRectCallout">
            <a:avLst>
              <a:gd name="adj1" fmla="val 12193"/>
              <a:gd name="adj2" fmla="val -68836"/>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正方形/長方形 71"/>
          <p:cNvSpPr/>
          <p:nvPr/>
        </p:nvSpPr>
        <p:spPr>
          <a:xfrm>
            <a:off x="4560769" y="5311744"/>
            <a:ext cx="3118892" cy="584775"/>
          </a:xfrm>
          <a:prstGeom prst="rect">
            <a:avLst/>
          </a:prstGeom>
        </p:spPr>
        <p:txBody>
          <a:bodyPr wrap="square">
            <a:spAutoFit/>
          </a:bodyPr>
          <a:lstStyle/>
          <a:p>
            <a:pPr marL="285750" indent="-285750">
              <a:buFont typeface="Wingdings" panose="05000000000000000000" pitchFamily="2" charset="2"/>
              <a:buChar char="l"/>
            </a:pPr>
            <a:r>
              <a:rPr lang="ja-JP" altLang="en-US" sz="1600" dirty="0">
                <a:solidFill>
                  <a:srgbClr val="FF0000"/>
                </a:solidFill>
              </a:rPr>
              <a:t>実行権限のあるユーザ名</a:t>
            </a:r>
            <a:endParaRPr lang="en-US" altLang="ja-JP" sz="1600" dirty="0">
              <a:solidFill>
                <a:srgbClr val="FF0000"/>
              </a:solidFill>
            </a:endParaRPr>
          </a:p>
          <a:p>
            <a:pPr marL="285750" indent="-285750">
              <a:buFont typeface="Wingdings" panose="05000000000000000000" pitchFamily="2" charset="2"/>
              <a:buChar char="l"/>
            </a:pPr>
            <a:r>
              <a:rPr lang="ja-JP" altLang="en-US" sz="1600" dirty="0">
                <a:solidFill>
                  <a:srgbClr val="FF0000"/>
                </a:solidFill>
              </a:rPr>
              <a:t>そのユーザの</a:t>
            </a:r>
            <a:r>
              <a:rPr lang="en-US" altLang="ja-JP" sz="1600" dirty="0">
                <a:solidFill>
                  <a:srgbClr val="FF0000"/>
                </a:solidFill>
              </a:rPr>
              <a:t>ITA</a:t>
            </a:r>
            <a:r>
              <a:rPr lang="ja-JP" altLang="en-US" sz="1600" dirty="0">
                <a:solidFill>
                  <a:srgbClr val="FF0000"/>
                </a:solidFill>
              </a:rPr>
              <a:t>パスワード</a:t>
            </a:r>
          </a:p>
        </p:txBody>
      </p:sp>
      <p:sp>
        <p:nvSpPr>
          <p:cNvPr id="74" name="角丸四角形 73"/>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pic>
        <p:nvPicPr>
          <p:cNvPr id="73" name="図 72"/>
          <p:cNvPicPr>
            <a:picLocks noChangeAspect="1"/>
          </p:cNvPicPr>
          <p:nvPr/>
        </p:nvPicPr>
        <p:blipFill>
          <a:blip r:embed="rId3"/>
          <a:stretch>
            <a:fillRect/>
          </a:stretch>
        </p:blipFill>
        <p:spPr>
          <a:xfrm>
            <a:off x="742421" y="2327408"/>
            <a:ext cx="752580" cy="1038370"/>
          </a:xfrm>
          <a:prstGeom prst="rect">
            <a:avLst/>
          </a:prstGeom>
        </p:spPr>
      </p:pic>
      <p:pic>
        <p:nvPicPr>
          <p:cNvPr id="13" name="図 12">
            <a:extLst>
              <a:ext uri="{FF2B5EF4-FFF2-40B4-BE49-F238E27FC236}">
                <a16:creationId xmlns:a16="http://schemas.microsoft.com/office/drawing/2014/main" id="{6C9060D0-88C0-4F52-9F18-A29D9C50AD9F}"/>
              </a:ext>
            </a:extLst>
          </p:cNvPr>
          <p:cNvPicPr>
            <a:picLocks noChangeAspect="1"/>
          </p:cNvPicPr>
          <p:nvPr/>
        </p:nvPicPr>
        <p:blipFill>
          <a:blip r:embed="rId4"/>
          <a:stretch>
            <a:fillRect/>
          </a:stretch>
        </p:blipFill>
        <p:spPr>
          <a:xfrm>
            <a:off x="540000" y="3384000"/>
            <a:ext cx="1159200" cy="2242137"/>
          </a:xfrm>
          <a:prstGeom prst="rect">
            <a:avLst/>
          </a:prstGeom>
        </p:spPr>
      </p:pic>
      <p:sp>
        <p:nvSpPr>
          <p:cNvPr id="12" name="正方形/長方形 11"/>
          <p:cNvSpPr/>
          <p:nvPr/>
        </p:nvSpPr>
        <p:spPr bwMode="auto">
          <a:xfrm>
            <a:off x="576287" y="5099574"/>
            <a:ext cx="1083088" cy="261511"/>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Tree>
    <p:extLst>
      <p:ext uri="{BB962C8B-B14F-4D97-AF65-F5344CB8AC3E}">
        <p14:creationId xmlns:p14="http://schemas.microsoft.com/office/powerpoint/2010/main" val="160748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2.3.2</a:t>
            </a:r>
            <a:r>
              <a:rPr lang="ja-JP" altLang="en-US" dirty="0"/>
              <a:t> 収集項目値管理</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収集項目値管理では、収集項目の</a:t>
            </a:r>
            <a:r>
              <a:rPr lang="en-US" altLang="ja-JP" dirty="0"/>
              <a:t>YAML</a:t>
            </a:r>
            <a:r>
              <a:rPr lang="ja-JP" altLang="en-US" dirty="0"/>
              <a:t>変数名（</a:t>
            </a:r>
            <a:r>
              <a:rPr lang="en-US" altLang="ja-JP" dirty="0"/>
              <a:t>FROM</a:t>
            </a:r>
            <a:r>
              <a:rPr lang="ja-JP" altLang="en-US" dirty="0"/>
              <a:t>）とパラメータシートの項目名（</a:t>
            </a:r>
            <a:r>
              <a:rPr lang="en-US" altLang="ja-JP" dirty="0"/>
              <a:t>TO</a:t>
            </a:r>
            <a:r>
              <a:rPr lang="ja-JP" altLang="en-US" dirty="0"/>
              <a:t>）を紐付けます。</a:t>
            </a:r>
            <a:endParaRPr lang="en-US" altLang="ja-JP" dirty="0"/>
          </a:p>
        </p:txBody>
      </p:sp>
      <p:pic>
        <p:nvPicPr>
          <p:cNvPr id="3" name="図 2"/>
          <p:cNvPicPr>
            <a:picLocks noChangeAspect="1"/>
          </p:cNvPicPr>
          <p:nvPr/>
        </p:nvPicPr>
        <p:blipFill rotWithShape="1">
          <a:blip r:embed="rId2"/>
          <a:srcRect b="18235"/>
          <a:stretch/>
        </p:blipFill>
        <p:spPr>
          <a:xfrm>
            <a:off x="2123660" y="4270335"/>
            <a:ext cx="6839853" cy="1367971"/>
          </a:xfrm>
          <a:prstGeom prst="rect">
            <a:avLst/>
          </a:prstGeom>
          <a:ln>
            <a:solidFill>
              <a:schemeClr val="bg1">
                <a:lumMod val="85000"/>
              </a:schemeClr>
            </a:solidFill>
          </a:ln>
        </p:spPr>
      </p:pic>
      <p:sp>
        <p:nvSpPr>
          <p:cNvPr id="7" name="正方形/長方形 6"/>
          <p:cNvSpPr/>
          <p:nvPr/>
        </p:nvSpPr>
        <p:spPr bwMode="auto">
          <a:xfrm>
            <a:off x="2501609" y="4595643"/>
            <a:ext cx="3214443" cy="805194"/>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8" name="正方形/長方形 7"/>
          <p:cNvSpPr/>
          <p:nvPr/>
        </p:nvSpPr>
        <p:spPr bwMode="auto">
          <a:xfrm>
            <a:off x="5807011" y="4595643"/>
            <a:ext cx="3156501" cy="805194"/>
          </a:xfrm>
          <a:prstGeom prst="rect">
            <a:avLst/>
          </a:prstGeom>
          <a:noFill/>
          <a:ln w="38100">
            <a:solidFill>
              <a:srgbClr val="FF0000"/>
            </a:solidFill>
            <a:prstDash val="sysDash"/>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5" name="テキスト ボックス 4"/>
          <p:cNvSpPr txBox="1"/>
          <p:nvPr/>
        </p:nvSpPr>
        <p:spPr>
          <a:xfrm>
            <a:off x="2835767" y="5025622"/>
            <a:ext cx="2556355" cy="400110"/>
          </a:xfrm>
          <a:prstGeom prst="rect">
            <a:avLst/>
          </a:prstGeom>
          <a:noFill/>
        </p:spPr>
        <p:txBody>
          <a:bodyPr wrap="square" rtlCol="0">
            <a:spAutoFit/>
          </a:bodyPr>
          <a:lstStyle/>
          <a:p>
            <a:pPr algn="ctr"/>
            <a:r>
              <a:rPr kumimoji="1" lang="ja-JP" altLang="en-US" sz="2000" b="1" dirty="0">
                <a:solidFill>
                  <a:srgbClr val="FF0000"/>
                </a:solidFill>
              </a:rPr>
              <a:t>収集項目（</a:t>
            </a:r>
            <a:r>
              <a:rPr kumimoji="1" lang="en-US" altLang="ja-JP" sz="2000" b="1" dirty="0">
                <a:solidFill>
                  <a:srgbClr val="FF0000"/>
                </a:solidFill>
              </a:rPr>
              <a:t>FROM</a:t>
            </a:r>
            <a:r>
              <a:rPr kumimoji="1" lang="ja-JP" altLang="en-US" sz="2000" b="1" dirty="0">
                <a:solidFill>
                  <a:srgbClr val="FF0000"/>
                </a:solidFill>
              </a:rPr>
              <a:t>）</a:t>
            </a:r>
          </a:p>
        </p:txBody>
      </p:sp>
      <p:sp>
        <p:nvSpPr>
          <p:cNvPr id="12" name="テキスト ボックス 11"/>
          <p:cNvSpPr txBox="1"/>
          <p:nvPr/>
        </p:nvSpPr>
        <p:spPr>
          <a:xfrm>
            <a:off x="5878017" y="5025622"/>
            <a:ext cx="3176548" cy="400110"/>
          </a:xfrm>
          <a:prstGeom prst="rect">
            <a:avLst/>
          </a:prstGeom>
          <a:noFill/>
        </p:spPr>
        <p:txBody>
          <a:bodyPr wrap="square" rtlCol="0">
            <a:spAutoFit/>
          </a:bodyPr>
          <a:lstStyle/>
          <a:p>
            <a:pPr algn="ctr"/>
            <a:r>
              <a:rPr kumimoji="1" lang="ja-JP" altLang="en-US" sz="2000" b="1" dirty="0">
                <a:solidFill>
                  <a:srgbClr val="FF0000"/>
                </a:solidFill>
              </a:rPr>
              <a:t>パラメータシート（</a:t>
            </a:r>
            <a:r>
              <a:rPr kumimoji="1" lang="en-US" altLang="ja-JP" sz="2000" b="1" dirty="0">
                <a:solidFill>
                  <a:srgbClr val="FF0000"/>
                </a:solidFill>
              </a:rPr>
              <a:t>TO</a:t>
            </a:r>
            <a:r>
              <a:rPr kumimoji="1" lang="ja-JP" altLang="en-US" sz="2000" b="1" dirty="0">
                <a:solidFill>
                  <a:srgbClr val="FF0000"/>
                </a:solidFill>
              </a:rPr>
              <a:t>）</a:t>
            </a:r>
          </a:p>
        </p:txBody>
      </p:sp>
      <p:grpSp>
        <p:nvGrpSpPr>
          <p:cNvPr id="6" name="グループ化 5"/>
          <p:cNvGrpSpPr/>
          <p:nvPr/>
        </p:nvGrpSpPr>
        <p:grpSpPr>
          <a:xfrm>
            <a:off x="3224929" y="2197300"/>
            <a:ext cx="4572006" cy="1375720"/>
            <a:chOff x="845500" y="1067271"/>
            <a:chExt cx="7345614" cy="2210302"/>
          </a:xfrm>
        </p:grpSpPr>
        <p:pic>
          <p:nvPicPr>
            <p:cNvPr id="13" name="図 12"/>
            <p:cNvPicPr>
              <a:picLocks noChangeAspect="1"/>
            </p:cNvPicPr>
            <p:nvPr/>
          </p:nvPicPr>
          <p:blipFill>
            <a:blip r:embed="rId3"/>
            <a:stretch>
              <a:fillRect/>
            </a:stretch>
          </p:blipFill>
          <p:spPr>
            <a:xfrm>
              <a:off x="845500" y="1067271"/>
              <a:ext cx="7345614" cy="2210302"/>
            </a:xfrm>
            <a:prstGeom prst="rect">
              <a:avLst/>
            </a:prstGeom>
          </p:spPr>
        </p:pic>
        <p:sp>
          <p:nvSpPr>
            <p:cNvPr id="14" name="正方形/長方形 13"/>
            <p:cNvSpPr/>
            <p:nvPr/>
          </p:nvSpPr>
          <p:spPr bwMode="auto">
            <a:xfrm>
              <a:off x="3059512" y="2010639"/>
              <a:ext cx="719999" cy="960062"/>
            </a:xfrm>
            <a:prstGeom prst="rect">
              <a:avLst/>
            </a:prstGeom>
            <a:noFill/>
            <a:ln w="38100">
              <a:solidFill>
                <a:srgbClr val="FF0000"/>
              </a:solidFill>
              <a:prstDash val="sysDash"/>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5" name="正方形/長方形 14"/>
            <p:cNvSpPr/>
            <p:nvPr/>
          </p:nvSpPr>
          <p:spPr bwMode="auto">
            <a:xfrm>
              <a:off x="7027732" y="2010639"/>
              <a:ext cx="775586" cy="386342"/>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grpSp>
      <p:sp>
        <p:nvSpPr>
          <p:cNvPr id="19" name="テキスト ボックス 18"/>
          <p:cNvSpPr txBox="1"/>
          <p:nvPr/>
        </p:nvSpPr>
        <p:spPr>
          <a:xfrm>
            <a:off x="2123660" y="4005080"/>
            <a:ext cx="1910704" cy="276999"/>
          </a:xfrm>
          <a:prstGeom prst="rect">
            <a:avLst/>
          </a:prstGeom>
          <a:noFill/>
        </p:spPr>
        <p:txBody>
          <a:bodyPr wrap="square" rtlCol="0">
            <a:spAutoFit/>
          </a:bodyPr>
          <a:lstStyle/>
          <a:p>
            <a:r>
              <a:rPr kumimoji="1" lang="ja-JP" altLang="en-US" sz="1200" b="1" dirty="0">
                <a:solidFill>
                  <a:srgbClr val="002060"/>
                </a:solidFill>
              </a:rPr>
              <a:t>実際の</a:t>
            </a:r>
            <a:r>
              <a:rPr kumimoji="1" lang="en-US" altLang="ja-JP" sz="1200" b="1" dirty="0">
                <a:solidFill>
                  <a:srgbClr val="002060"/>
                </a:solidFill>
              </a:rPr>
              <a:t>ITA</a:t>
            </a:r>
            <a:r>
              <a:rPr kumimoji="1" lang="ja-JP" altLang="en-US" sz="1200" b="1" dirty="0">
                <a:solidFill>
                  <a:srgbClr val="002060"/>
                </a:solidFill>
              </a:rPr>
              <a:t>画面</a:t>
            </a:r>
          </a:p>
        </p:txBody>
      </p:sp>
      <p:cxnSp>
        <p:nvCxnSpPr>
          <p:cNvPr id="11" name="直線コネクタ 10"/>
          <p:cNvCxnSpPr/>
          <p:nvPr/>
        </p:nvCxnSpPr>
        <p:spPr bwMode="auto">
          <a:xfrm flipH="1">
            <a:off x="5082094" y="3031265"/>
            <a:ext cx="1974062" cy="1564378"/>
          </a:xfrm>
          <a:prstGeom prst="line">
            <a:avLst/>
          </a:prstGeom>
          <a:solidFill>
            <a:schemeClr val="bg1"/>
          </a:solidFill>
          <a:ln w="38100" cap="flat" cmpd="sng" algn="ctr">
            <a:solidFill>
              <a:srgbClr val="FF0000"/>
            </a:solidFill>
            <a:prstDash val="solid"/>
            <a:round/>
            <a:headEnd type="oval" w="med" len="med"/>
            <a:tailEnd type="triangle" w="lg" len="lg"/>
          </a:ln>
          <a:effectLst>
            <a:glow rad="63500">
              <a:schemeClr val="bg1"/>
            </a:glow>
          </a:effectLst>
        </p:spPr>
      </p:cxnSp>
      <p:cxnSp>
        <p:nvCxnSpPr>
          <p:cNvPr id="27" name="直線コネクタ 26"/>
          <p:cNvCxnSpPr/>
          <p:nvPr/>
        </p:nvCxnSpPr>
        <p:spPr bwMode="auto">
          <a:xfrm>
            <a:off x="5082094" y="3361757"/>
            <a:ext cx="1290156" cy="1233886"/>
          </a:xfrm>
          <a:prstGeom prst="line">
            <a:avLst/>
          </a:prstGeom>
          <a:solidFill>
            <a:schemeClr val="bg1"/>
          </a:solidFill>
          <a:ln w="38100" cap="flat" cmpd="sng" algn="ctr">
            <a:solidFill>
              <a:srgbClr val="FF0000"/>
            </a:solidFill>
            <a:prstDash val="sysDash"/>
            <a:round/>
            <a:headEnd type="oval" w="med" len="med"/>
            <a:tailEnd type="triangle" w="lg" len="lg"/>
          </a:ln>
          <a:effectLst>
            <a:glow rad="63500">
              <a:schemeClr val="bg1"/>
            </a:glow>
          </a:effectLst>
        </p:spPr>
      </p:cxnSp>
      <p:sp>
        <p:nvSpPr>
          <p:cNvPr id="42" name="角丸四角形 41"/>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pic>
        <p:nvPicPr>
          <p:cNvPr id="37" name="図 36"/>
          <p:cNvPicPr>
            <a:picLocks noChangeAspect="1"/>
          </p:cNvPicPr>
          <p:nvPr/>
        </p:nvPicPr>
        <p:blipFill>
          <a:blip r:embed="rId4"/>
          <a:stretch>
            <a:fillRect/>
          </a:stretch>
        </p:blipFill>
        <p:spPr>
          <a:xfrm>
            <a:off x="742421" y="2327408"/>
            <a:ext cx="752580" cy="1038370"/>
          </a:xfrm>
          <a:prstGeom prst="rect">
            <a:avLst/>
          </a:prstGeom>
        </p:spPr>
      </p:pic>
      <p:pic>
        <p:nvPicPr>
          <p:cNvPr id="22" name="図 21">
            <a:extLst>
              <a:ext uri="{FF2B5EF4-FFF2-40B4-BE49-F238E27FC236}">
                <a16:creationId xmlns:a16="http://schemas.microsoft.com/office/drawing/2014/main" id="{F2568AB0-9609-4706-9E86-C4C1EA31A236}"/>
              </a:ext>
            </a:extLst>
          </p:cNvPr>
          <p:cNvPicPr>
            <a:picLocks noChangeAspect="1"/>
          </p:cNvPicPr>
          <p:nvPr/>
        </p:nvPicPr>
        <p:blipFill>
          <a:blip r:embed="rId5"/>
          <a:stretch>
            <a:fillRect/>
          </a:stretch>
        </p:blipFill>
        <p:spPr>
          <a:xfrm>
            <a:off x="540000" y="3384000"/>
            <a:ext cx="1159200" cy="2242137"/>
          </a:xfrm>
          <a:prstGeom prst="rect">
            <a:avLst/>
          </a:prstGeom>
        </p:spPr>
      </p:pic>
      <p:sp>
        <p:nvSpPr>
          <p:cNvPr id="20" name="正方形/長方形 19"/>
          <p:cNvSpPr/>
          <p:nvPr/>
        </p:nvSpPr>
        <p:spPr bwMode="auto">
          <a:xfrm>
            <a:off x="565643" y="5363398"/>
            <a:ext cx="1083088" cy="261511"/>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Tree>
    <p:extLst>
      <p:ext uri="{BB962C8B-B14F-4D97-AF65-F5344CB8AC3E}">
        <p14:creationId xmlns:p14="http://schemas.microsoft.com/office/powerpoint/2010/main" val="155015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B3733247-259A-4A97-90F7-8356B62E591A}"/>
              </a:ext>
            </a:extLst>
          </p:cNvPr>
          <p:cNvPicPr>
            <a:picLocks noChangeAspect="1"/>
          </p:cNvPicPr>
          <p:nvPr/>
        </p:nvPicPr>
        <p:blipFill>
          <a:blip r:embed="rId2"/>
          <a:stretch>
            <a:fillRect/>
          </a:stretch>
        </p:blipFill>
        <p:spPr>
          <a:xfrm>
            <a:off x="2188800" y="3301200"/>
            <a:ext cx="6608455" cy="651600"/>
          </a:xfrm>
          <a:prstGeom prst="rect">
            <a:avLst/>
          </a:prstGeom>
        </p:spPr>
      </p:pic>
      <p:pic>
        <p:nvPicPr>
          <p:cNvPr id="18" name="図 17">
            <a:extLst>
              <a:ext uri="{FF2B5EF4-FFF2-40B4-BE49-F238E27FC236}">
                <a16:creationId xmlns:a16="http://schemas.microsoft.com/office/drawing/2014/main" id="{47BEFEFA-D810-42AD-91F0-341D7AFFA0F7}"/>
              </a:ext>
            </a:extLst>
          </p:cNvPr>
          <p:cNvPicPr>
            <a:picLocks noChangeAspect="1"/>
          </p:cNvPicPr>
          <p:nvPr/>
        </p:nvPicPr>
        <p:blipFill>
          <a:blip r:embed="rId3"/>
          <a:stretch>
            <a:fillRect/>
          </a:stretch>
        </p:blipFill>
        <p:spPr>
          <a:xfrm>
            <a:off x="2188801" y="2556001"/>
            <a:ext cx="6661273" cy="651600"/>
          </a:xfrm>
          <a:prstGeom prst="rect">
            <a:avLst/>
          </a:prstGeom>
        </p:spPr>
      </p:pic>
      <p:sp>
        <p:nvSpPr>
          <p:cNvPr id="2" name="タイトル 1"/>
          <p:cNvSpPr>
            <a:spLocks noGrp="1"/>
          </p:cNvSpPr>
          <p:nvPr>
            <p:ph type="title"/>
          </p:nvPr>
        </p:nvSpPr>
        <p:spPr/>
        <p:txBody>
          <a:bodyPr/>
          <a:lstStyle/>
          <a:p>
            <a:r>
              <a:rPr lang="en-US" altLang="ja-JP" dirty="0"/>
              <a:t>2.4</a:t>
            </a:r>
            <a:r>
              <a:rPr lang="ja-JP" altLang="en-US" dirty="0"/>
              <a:t> 収集状況の確認</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収集が成功したかどうかを</a:t>
            </a:r>
            <a:r>
              <a:rPr lang="en-US" altLang="ja-JP" dirty="0" err="1"/>
              <a:t>Ansible</a:t>
            </a:r>
            <a:r>
              <a:rPr lang="en-US" altLang="ja-JP" dirty="0"/>
              <a:t>-driver</a:t>
            </a:r>
            <a:r>
              <a:rPr lang="ja-JP" altLang="en-US" dirty="0"/>
              <a:t>の［作業管理］メニューから確認します。</a:t>
            </a:r>
          </a:p>
          <a:p>
            <a:pPr marL="0" indent="0">
              <a:buNone/>
            </a:pPr>
            <a:r>
              <a:rPr lang="ja-JP" altLang="en-US" dirty="0"/>
              <a:t>「収集状況」の「ステータス」に、以下のように表示されます。</a:t>
            </a:r>
          </a:p>
        </p:txBody>
      </p:sp>
      <p:sp>
        <p:nvSpPr>
          <p:cNvPr id="13" name="フリーフォーム 12"/>
          <p:cNvSpPr/>
          <p:nvPr/>
        </p:nvSpPr>
        <p:spPr>
          <a:xfrm>
            <a:off x="8784000" y="2499551"/>
            <a:ext cx="119215" cy="684034"/>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2088000" y="3287725"/>
            <a:ext cx="119215" cy="684034"/>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bwMode="auto">
          <a:xfrm>
            <a:off x="7601508" y="3395719"/>
            <a:ext cx="447600" cy="562376"/>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26" name="角丸四角形 25"/>
          <p:cNvSpPr/>
          <p:nvPr/>
        </p:nvSpPr>
        <p:spPr bwMode="auto">
          <a:xfrm>
            <a:off x="252833" y="2420860"/>
            <a:ext cx="1729997" cy="3672510"/>
          </a:xfrm>
          <a:prstGeom prst="roundRect">
            <a:avLst/>
          </a:prstGeom>
          <a:solidFill>
            <a:schemeClr val="bg1">
              <a:lumMod val="95000"/>
            </a:schemeClr>
          </a:solidFill>
          <a:ln w="3810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pic>
        <p:nvPicPr>
          <p:cNvPr id="23" name="図 22"/>
          <p:cNvPicPr>
            <a:picLocks noChangeAspect="1"/>
          </p:cNvPicPr>
          <p:nvPr/>
        </p:nvPicPr>
        <p:blipFill>
          <a:blip r:embed="rId4"/>
          <a:stretch>
            <a:fillRect/>
          </a:stretch>
        </p:blipFill>
        <p:spPr>
          <a:xfrm>
            <a:off x="576287" y="3362624"/>
            <a:ext cx="1083088" cy="2539240"/>
          </a:xfrm>
          <a:prstGeom prst="rect">
            <a:avLst/>
          </a:prstGeom>
        </p:spPr>
      </p:pic>
      <p:sp>
        <p:nvSpPr>
          <p:cNvPr id="19" name="正方形/長方形 18"/>
          <p:cNvSpPr/>
          <p:nvPr/>
        </p:nvSpPr>
        <p:spPr bwMode="auto">
          <a:xfrm>
            <a:off x="576287" y="5640353"/>
            <a:ext cx="1083088" cy="261511"/>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pic>
        <p:nvPicPr>
          <p:cNvPr id="22" name="図 21"/>
          <p:cNvPicPr>
            <a:picLocks noChangeAspect="1"/>
          </p:cNvPicPr>
          <p:nvPr/>
        </p:nvPicPr>
        <p:blipFill>
          <a:blip r:embed="rId5"/>
          <a:stretch>
            <a:fillRect/>
          </a:stretch>
        </p:blipFill>
        <p:spPr>
          <a:xfrm>
            <a:off x="354483" y="2636890"/>
            <a:ext cx="1526695" cy="59876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1034043614"/>
              </p:ext>
            </p:extLst>
          </p:nvPr>
        </p:nvGraphicFramePr>
        <p:xfrm>
          <a:off x="2708383" y="4327708"/>
          <a:ext cx="6184216" cy="1706880"/>
        </p:xfrm>
        <a:graphic>
          <a:graphicData uri="http://schemas.openxmlformats.org/drawingml/2006/table">
            <a:tbl>
              <a:tblPr firstRow="1" bandRow="1">
                <a:tableStyleId>{5C22544A-7EE6-4342-B048-85BDC9FD1C3A}</a:tableStyleId>
              </a:tblPr>
              <a:tblGrid>
                <a:gridCol w="2284730">
                  <a:extLst>
                    <a:ext uri="{9D8B030D-6E8A-4147-A177-3AD203B41FA5}">
                      <a16:colId xmlns:a16="http://schemas.microsoft.com/office/drawing/2014/main" val="246358006"/>
                    </a:ext>
                  </a:extLst>
                </a:gridCol>
                <a:gridCol w="3899486">
                  <a:extLst>
                    <a:ext uri="{9D8B030D-6E8A-4147-A177-3AD203B41FA5}">
                      <a16:colId xmlns:a16="http://schemas.microsoft.com/office/drawing/2014/main" val="433252619"/>
                    </a:ext>
                  </a:extLst>
                </a:gridCol>
              </a:tblGrid>
              <a:tr h="252000">
                <a:tc>
                  <a:txBody>
                    <a:bodyPr/>
                    <a:lstStyle/>
                    <a:p>
                      <a:r>
                        <a:rPr kumimoji="1" lang="ja-JP" altLang="en-US" sz="1200" dirty="0"/>
                        <a:t>ステータス</a:t>
                      </a:r>
                    </a:p>
                  </a:txBody>
                  <a:tcPr anchor="ct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solidFill>
                      <a:srgbClr val="FF0000"/>
                    </a:solidFill>
                  </a:tcPr>
                </a:tc>
                <a:tc>
                  <a:txBody>
                    <a:bodyPr/>
                    <a:lstStyle/>
                    <a:p>
                      <a:r>
                        <a:rPr kumimoji="1" lang="ja-JP" altLang="en-US" sz="1200" dirty="0"/>
                        <a:t>説明</a:t>
                      </a:r>
                    </a:p>
                  </a:txBody>
                  <a:tcPr anchor="ct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solidFill>
                      <a:srgbClr val="FF0000"/>
                    </a:solidFill>
                  </a:tcPr>
                </a:tc>
                <a:extLst>
                  <a:ext uri="{0D108BD9-81ED-4DB2-BD59-A6C34878D82A}">
                    <a16:rowId xmlns:a16="http://schemas.microsoft.com/office/drawing/2014/main" val="2441633368"/>
                  </a:ext>
                </a:extLst>
              </a:tr>
              <a:tr h="252000">
                <a:tc>
                  <a:txBody>
                    <a:bodyPr/>
                    <a:lstStyle/>
                    <a:p>
                      <a:r>
                        <a:rPr kumimoji="1" lang="ja-JP" altLang="en-US" sz="1400" dirty="0">
                          <a:solidFill>
                            <a:srgbClr val="FF0000"/>
                          </a:solidFill>
                        </a:rPr>
                        <a:t>収集済み</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tc>
                  <a:txBody>
                    <a:bodyPr/>
                    <a:lstStyle/>
                    <a:p>
                      <a:r>
                        <a:rPr kumimoji="1" lang="ja-JP" altLang="en-US" sz="1400" dirty="0">
                          <a:solidFill>
                            <a:srgbClr val="FF0000"/>
                          </a:solidFill>
                        </a:rPr>
                        <a:t>収集成功</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4170981520"/>
                  </a:ext>
                </a:extLst>
              </a:tr>
              <a:tr h="252000">
                <a:tc>
                  <a:txBody>
                    <a:bodyPr/>
                    <a:lstStyle/>
                    <a:p>
                      <a:r>
                        <a:rPr kumimoji="1" lang="ja-JP" altLang="en-US" sz="1400" dirty="0">
                          <a:solidFill>
                            <a:srgbClr val="FF0000"/>
                          </a:solidFill>
                        </a:rPr>
                        <a:t>収集済み（通知あり）</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ja-JP" altLang="en-US" sz="1400" dirty="0">
                          <a:solidFill>
                            <a:srgbClr val="FF0000"/>
                          </a:solidFill>
                        </a:rPr>
                        <a:t>登録</a:t>
                      </a:r>
                      <a:r>
                        <a:rPr kumimoji="1" lang="en-US" altLang="ja-JP" sz="1400" dirty="0">
                          <a:solidFill>
                            <a:srgbClr val="FF0000"/>
                          </a:solidFill>
                        </a:rPr>
                        <a:t>/</a:t>
                      </a:r>
                      <a:r>
                        <a:rPr kumimoji="1" lang="ja-JP" altLang="en-US" sz="1400" dirty="0">
                          <a:solidFill>
                            <a:srgbClr val="FF0000"/>
                          </a:solidFill>
                        </a:rPr>
                        <a:t>更新中に不備があった場合</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2679637790"/>
                  </a:ext>
                </a:extLst>
              </a:tr>
              <a:tr h="252000">
                <a:tc>
                  <a:txBody>
                    <a:bodyPr/>
                    <a:lstStyle/>
                    <a:p>
                      <a:r>
                        <a:rPr kumimoji="1" lang="ja-JP" altLang="en-US" sz="1400" dirty="0">
                          <a:solidFill>
                            <a:srgbClr val="FF0000"/>
                          </a:solidFill>
                        </a:rPr>
                        <a:t>対象外</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ja-JP" altLang="en-US" sz="1400" dirty="0">
                          <a:solidFill>
                            <a:srgbClr val="FF0000"/>
                          </a:solidFill>
                        </a:rPr>
                        <a:t>収集失敗</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3880537090"/>
                  </a:ext>
                </a:extLst>
              </a:tr>
              <a:tr h="252000">
                <a:tc>
                  <a:txBody>
                    <a:bodyPr/>
                    <a:lstStyle/>
                    <a:p>
                      <a:r>
                        <a:rPr kumimoji="1" lang="ja-JP" altLang="en-US" sz="1400" dirty="0">
                          <a:solidFill>
                            <a:srgbClr val="FF0000"/>
                          </a:solidFill>
                        </a:rPr>
                        <a:t>収集エラー</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ja-JP" altLang="en-US" sz="1400" dirty="0">
                          <a:solidFill>
                            <a:srgbClr val="FF0000"/>
                          </a:solidFill>
                        </a:rPr>
                        <a:t>登録したオペレーションかターゲットホストの情報に不備があった場合</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763252679"/>
                  </a:ext>
                </a:extLst>
              </a:tr>
            </a:tbl>
          </a:graphicData>
        </a:graphic>
      </p:graphicFrame>
      <p:cxnSp>
        <p:nvCxnSpPr>
          <p:cNvPr id="12" name="直線コネクタ 11"/>
          <p:cNvCxnSpPr/>
          <p:nvPr/>
        </p:nvCxnSpPr>
        <p:spPr bwMode="auto">
          <a:xfrm flipH="1">
            <a:off x="7085824" y="3966275"/>
            <a:ext cx="515683" cy="36143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60588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比較機能について</a:t>
            </a:r>
          </a:p>
        </p:txBody>
      </p:sp>
    </p:spTree>
    <p:extLst>
      <p:ext uri="{BB962C8B-B14F-4D97-AF65-F5344CB8AC3E}">
        <p14:creationId xmlns:p14="http://schemas.microsoft.com/office/powerpoint/2010/main" val="93143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比較機能とは</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比較機能では、パラメータシート同士を比較して差分の有無を調べます。収集機能と合わせて利用することで、下図２パターンの比較ができます。</a:t>
            </a:r>
            <a:endParaRPr lang="en-US" altLang="ja-JP" dirty="0"/>
          </a:p>
        </p:txBody>
      </p:sp>
      <p:sp>
        <p:nvSpPr>
          <p:cNvPr id="273" name="正方形/長方形 272"/>
          <p:cNvSpPr/>
          <p:nvPr/>
        </p:nvSpPr>
        <p:spPr>
          <a:xfrm>
            <a:off x="251399" y="2046245"/>
            <a:ext cx="8641201" cy="4392610"/>
          </a:xfrm>
          <a:prstGeom prst="rect">
            <a:avLst/>
          </a:prstGeom>
          <a:solidFill>
            <a:srgbClr val="E1EE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274" name="図 2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5" y="2141721"/>
            <a:ext cx="851605" cy="319726"/>
          </a:xfrm>
          <a:prstGeom prst="rect">
            <a:avLst/>
          </a:prstGeom>
        </p:spPr>
      </p:pic>
      <p:sp>
        <p:nvSpPr>
          <p:cNvPr id="275" name="フローチャート: 磁気ディスク 274"/>
          <p:cNvSpPr/>
          <p:nvPr/>
        </p:nvSpPr>
        <p:spPr>
          <a:xfrm>
            <a:off x="1363865" y="2141721"/>
            <a:ext cx="6416269" cy="4153113"/>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24" name="表 23"/>
          <p:cNvGraphicFramePr>
            <a:graphicFrameLocks noGrp="1"/>
          </p:cNvGraphicFramePr>
          <p:nvPr>
            <p:extLst>
              <p:ext uri="{D42A27DB-BD31-4B8C-83A1-F6EECF244321}">
                <p14:modId xmlns:p14="http://schemas.microsoft.com/office/powerpoint/2010/main" val="3842776070"/>
              </p:ext>
            </p:extLst>
          </p:nvPr>
        </p:nvGraphicFramePr>
        <p:xfrm>
          <a:off x="2985343" y="2723018"/>
          <a:ext cx="3173313" cy="858528"/>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dirty="0"/>
                        <a:t>●●●</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664212128"/>
              </p:ext>
            </p:extLst>
          </p:nvPr>
        </p:nvGraphicFramePr>
        <p:xfrm>
          <a:off x="2985343" y="4420724"/>
          <a:ext cx="3173313" cy="1349600"/>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63275716"/>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84043535"/>
                  </a:ext>
                </a:extLst>
              </a:tr>
            </a:tbl>
          </a:graphicData>
        </a:graphic>
      </p:graphicFrame>
      <p:sp>
        <p:nvSpPr>
          <p:cNvPr id="276" name="テキスト ボックス 275"/>
          <p:cNvSpPr txBox="1"/>
          <p:nvPr/>
        </p:nvSpPr>
        <p:spPr>
          <a:xfrm>
            <a:off x="251399" y="1772770"/>
            <a:ext cx="1910704" cy="276999"/>
          </a:xfrm>
          <a:prstGeom prst="rect">
            <a:avLst/>
          </a:prstGeom>
          <a:noFill/>
        </p:spPr>
        <p:txBody>
          <a:bodyPr wrap="square" rtlCol="0">
            <a:spAutoFit/>
          </a:bodyPr>
          <a:lstStyle/>
          <a:p>
            <a:r>
              <a:rPr kumimoji="1" lang="ja-JP" altLang="en-US" sz="1200" b="1" dirty="0">
                <a:solidFill>
                  <a:srgbClr val="002060"/>
                </a:solidFill>
              </a:rPr>
              <a:t>全体図</a:t>
            </a:r>
          </a:p>
        </p:txBody>
      </p:sp>
      <p:sp>
        <p:nvSpPr>
          <p:cNvPr id="285" name="フリーフォーム 284"/>
          <p:cNvSpPr/>
          <p:nvPr/>
        </p:nvSpPr>
        <p:spPr>
          <a:xfrm rot="9569933">
            <a:off x="2337880" y="3594936"/>
            <a:ext cx="933443" cy="157701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1" name="正方形/長方形 1030"/>
          <p:cNvSpPr/>
          <p:nvPr/>
        </p:nvSpPr>
        <p:spPr bwMode="auto">
          <a:xfrm>
            <a:off x="2985343" y="3356990"/>
            <a:ext cx="3173313" cy="224556"/>
          </a:xfrm>
          <a:prstGeom prst="rect">
            <a:avLst/>
          </a:prstGeom>
          <a:solidFill>
            <a:srgbClr val="FF0000">
              <a:alpha val="20000"/>
            </a:srgbClr>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294" name="角丸四角形 293"/>
          <p:cNvSpPr/>
          <p:nvPr/>
        </p:nvSpPr>
        <p:spPr bwMode="auto">
          <a:xfrm flipH="1">
            <a:off x="434233" y="4983480"/>
            <a:ext cx="2016914" cy="821255"/>
          </a:xfrm>
          <a:prstGeom prst="roundRect">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1" name="円形吹き出し 290"/>
          <p:cNvSpPr>
            <a:spLocks noChangeAspect="1"/>
          </p:cNvSpPr>
          <p:nvPr/>
        </p:nvSpPr>
        <p:spPr bwMode="auto">
          <a:xfrm>
            <a:off x="1605120" y="4298970"/>
            <a:ext cx="688213" cy="688213"/>
          </a:xfrm>
          <a:prstGeom prst="wedgeEllipseCallout">
            <a:avLst>
              <a:gd name="adj1" fmla="val 51919"/>
              <a:gd name="adj2" fmla="val -4868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比較</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a:p>
            <a:pPr lvl="0" algn="ctr" defTabSz="914369">
              <a:defRPr/>
            </a:pPr>
            <a:r>
              <a:rPr kumimoji="0" lang="en-US" altLang="ja-JP" sz="2000" b="1" kern="0" dirty="0">
                <a:solidFill>
                  <a:srgbClr val="FFFFFF"/>
                </a:solidFill>
                <a:latin typeface="游ゴシック" panose="020B0400000000000000" pitchFamily="50" charset="-128"/>
                <a:ea typeface="游ゴシック" panose="020B0400000000000000" pitchFamily="50" charset="-128"/>
              </a:rPr>
              <a:t>1</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92" name="テキスト ボックス 291"/>
          <p:cNvSpPr txBox="1"/>
          <p:nvPr/>
        </p:nvSpPr>
        <p:spPr>
          <a:xfrm>
            <a:off x="448490" y="5122260"/>
            <a:ext cx="2017851" cy="584775"/>
          </a:xfrm>
          <a:prstGeom prst="rect">
            <a:avLst/>
          </a:prstGeom>
          <a:noFill/>
        </p:spPr>
        <p:txBody>
          <a:bodyPr wrap="square" rtlCol="0">
            <a:spAutoFit/>
          </a:bodyPr>
          <a:lstStyle/>
          <a:p>
            <a:r>
              <a:rPr lang="ja-JP" altLang="en-US" sz="1600" b="1" dirty="0">
                <a:solidFill>
                  <a:srgbClr val="FF0000"/>
                </a:solidFill>
              </a:rPr>
              <a:t>期待値と収集した値との比較</a:t>
            </a:r>
          </a:p>
        </p:txBody>
      </p:sp>
      <p:sp>
        <p:nvSpPr>
          <p:cNvPr id="296" name="角丸四角形 295"/>
          <p:cNvSpPr/>
          <p:nvPr/>
        </p:nvSpPr>
        <p:spPr bwMode="auto">
          <a:xfrm flipH="1">
            <a:off x="6228230" y="3529022"/>
            <a:ext cx="2571424" cy="1356236"/>
          </a:xfrm>
          <a:prstGeom prst="roundRect">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7" name="テキスト ボックス 296"/>
          <p:cNvSpPr txBox="1"/>
          <p:nvPr/>
        </p:nvSpPr>
        <p:spPr>
          <a:xfrm>
            <a:off x="6286662" y="3693762"/>
            <a:ext cx="2585624" cy="1077218"/>
          </a:xfrm>
          <a:prstGeom prst="rect">
            <a:avLst/>
          </a:prstGeom>
          <a:noFill/>
        </p:spPr>
        <p:txBody>
          <a:bodyPr wrap="square" rtlCol="0">
            <a:spAutoFit/>
          </a:bodyPr>
          <a:lstStyle/>
          <a:p>
            <a:r>
              <a:rPr lang="ja-JP" altLang="en-US" sz="1600" b="1" dirty="0">
                <a:solidFill>
                  <a:srgbClr val="FF0000"/>
                </a:solidFill>
              </a:rPr>
              <a:t>同一メニューで基準日</a:t>
            </a:r>
            <a:r>
              <a:rPr lang="en-US" altLang="ja-JP" sz="1200" b="1" dirty="0">
                <a:solidFill>
                  <a:srgbClr val="FF0000"/>
                </a:solidFill>
              </a:rPr>
              <a:t>(※)</a:t>
            </a:r>
            <a:r>
              <a:rPr lang="ja-JP" altLang="en-US" sz="1600" b="1" dirty="0">
                <a:solidFill>
                  <a:srgbClr val="FF0000"/>
                </a:solidFill>
              </a:rPr>
              <a:t>が異なる値の比較</a:t>
            </a:r>
            <a:endParaRPr lang="en-US" altLang="ja-JP" sz="1600" b="1" dirty="0">
              <a:solidFill>
                <a:srgbClr val="FF0000"/>
              </a:solidFill>
            </a:endParaRPr>
          </a:p>
          <a:p>
            <a:endParaRPr lang="en-US" altLang="ja-JP" sz="800" b="1" dirty="0">
              <a:solidFill>
                <a:srgbClr val="FF0000"/>
              </a:solidFill>
            </a:endParaRPr>
          </a:p>
          <a:p>
            <a:r>
              <a:rPr lang="en-US" altLang="ja-JP" sz="1200" b="1" dirty="0">
                <a:solidFill>
                  <a:srgbClr val="FF0000"/>
                </a:solidFill>
              </a:rPr>
              <a:t>※</a:t>
            </a:r>
            <a:r>
              <a:rPr lang="ja-JP" altLang="en-US" sz="1200" b="1" dirty="0">
                <a:solidFill>
                  <a:srgbClr val="FF0000"/>
                </a:solidFill>
              </a:rPr>
              <a:t> 基準日については</a:t>
            </a:r>
            <a:r>
              <a:rPr lang="en-US" altLang="ja-JP" sz="1200" b="1" dirty="0">
                <a:solidFill>
                  <a:srgbClr val="FF0000"/>
                </a:solidFill>
                <a:hlinkClick r:id="rId3" action="ppaction://hlinksldjump"/>
              </a:rPr>
              <a:t>『3.2.1 </a:t>
            </a:r>
            <a:r>
              <a:rPr lang="ja-JP" altLang="en-US" sz="1200" b="1" dirty="0">
                <a:solidFill>
                  <a:srgbClr val="FF0000"/>
                </a:solidFill>
                <a:hlinkClick r:id="rId3" action="ppaction://hlinksldjump"/>
              </a:rPr>
              <a:t>基準日について</a:t>
            </a:r>
            <a:r>
              <a:rPr lang="en-US" altLang="ja-JP" sz="1200" b="1" dirty="0">
                <a:solidFill>
                  <a:srgbClr val="FF0000"/>
                </a:solidFill>
                <a:hlinkClick r:id="rId3" action="ppaction://hlinksldjump"/>
              </a:rPr>
              <a:t>』</a:t>
            </a:r>
            <a:r>
              <a:rPr lang="ja-JP" altLang="en-US" sz="1200" b="1" dirty="0">
                <a:solidFill>
                  <a:srgbClr val="FF0000"/>
                </a:solidFill>
              </a:rPr>
              <a:t>参照</a:t>
            </a:r>
            <a:endParaRPr lang="ja-JP" altLang="en-US" sz="1600" b="1" dirty="0">
              <a:solidFill>
                <a:srgbClr val="FF0000"/>
              </a:solidFill>
            </a:endParaRPr>
          </a:p>
        </p:txBody>
      </p:sp>
      <p:sp>
        <p:nvSpPr>
          <p:cNvPr id="286" name="フリーフォーム 285"/>
          <p:cNvSpPr/>
          <p:nvPr/>
        </p:nvSpPr>
        <p:spPr>
          <a:xfrm rot="20483724">
            <a:off x="6095032" y="5120774"/>
            <a:ext cx="293326" cy="518951"/>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90" name="円形吹き出し 289"/>
          <p:cNvSpPr>
            <a:spLocks noChangeAspect="1"/>
          </p:cNvSpPr>
          <p:nvPr/>
        </p:nvSpPr>
        <p:spPr bwMode="auto">
          <a:xfrm>
            <a:off x="6546679" y="4857555"/>
            <a:ext cx="688213" cy="688213"/>
          </a:xfrm>
          <a:prstGeom prst="wedgeEllipseCallout">
            <a:avLst>
              <a:gd name="adj1" fmla="val -63952"/>
              <a:gd name="adj2" fmla="val 27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比較</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a:p>
            <a:pPr lvl="0" algn="ctr" defTabSz="914369">
              <a:defRPr/>
            </a:pPr>
            <a:r>
              <a:rPr kumimoji="0" lang="en-US" altLang="ja-JP" sz="2000" b="1" kern="0" dirty="0">
                <a:solidFill>
                  <a:srgbClr val="FFFFFF"/>
                </a:solidFill>
                <a:latin typeface="游ゴシック" panose="020B0400000000000000" pitchFamily="50" charset="-128"/>
                <a:ea typeface="游ゴシック" panose="020B0400000000000000" pitchFamily="50" charset="-128"/>
              </a:rPr>
              <a:t>2</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6" name="正方形/長方形 25"/>
          <p:cNvSpPr/>
          <p:nvPr/>
        </p:nvSpPr>
        <p:spPr bwMode="auto">
          <a:xfrm>
            <a:off x="2985343" y="5041694"/>
            <a:ext cx="3173313" cy="224556"/>
          </a:xfrm>
          <a:prstGeom prst="rect">
            <a:avLst/>
          </a:prstGeom>
          <a:solidFill>
            <a:srgbClr val="FF0000">
              <a:alpha val="20000"/>
            </a:srgbClr>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27" name="正方形/長方形 26"/>
          <p:cNvSpPr/>
          <p:nvPr/>
        </p:nvSpPr>
        <p:spPr bwMode="auto">
          <a:xfrm>
            <a:off x="2985343" y="5545768"/>
            <a:ext cx="3173313" cy="224556"/>
          </a:xfrm>
          <a:prstGeom prst="rect">
            <a:avLst/>
          </a:prstGeom>
          <a:solidFill>
            <a:srgbClr val="FF0000">
              <a:alpha val="20000"/>
            </a:srgbClr>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22" name="テキスト ボックス 21"/>
          <p:cNvSpPr txBox="1"/>
          <p:nvPr/>
        </p:nvSpPr>
        <p:spPr>
          <a:xfrm>
            <a:off x="2984947" y="2347627"/>
            <a:ext cx="1607934" cy="400110"/>
          </a:xfrm>
          <a:prstGeom prst="rect">
            <a:avLst/>
          </a:prstGeom>
          <a:noFill/>
        </p:spPr>
        <p:txBody>
          <a:bodyPr wrap="square" rtlCol="0">
            <a:spAutoFit/>
          </a:bodyPr>
          <a:lstStyle/>
          <a:p>
            <a:r>
              <a:rPr lang="ja-JP" altLang="en-US" sz="2000" b="1" dirty="0">
                <a:solidFill>
                  <a:srgbClr val="FF0000"/>
                </a:solidFill>
              </a:rPr>
              <a:t>期待値</a:t>
            </a:r>
          </a:p>
        </p:txBody>
      </p:sp>
      <p:sp>
        <p:nvSpPr>
          <p:cNvPr id="23" name="テキスト ボックス 22"/>
          <p:cNvSpPr txBox="1"/>
          <p:nvPr/>
        </p:nvSpPr>
        <p:spPr>
          <a:xfrm>
            <a:off x="2984947" y="4032565"/>
            <a:ext cx="1607934" cy="400110"/>
          </a:xfrm>
          <a:prstGeom prst="rect">
            <a:avLst/>
          </a:prstGeom>
          <a:noFill/>
        </p:spPr>
        <p:txBody>
          <a:bodyPr wrap="square" rtlCol="0">
            <a:spAutoFit/>
          </a:bodyPr>
          <a:lstStyle/>
          <a:p>
            <a:r>
              <a:rPr lang="ja-JP" altLang="en-US" sz="2000" b="1" dirty="0">
                <a:solidFill>
                  <a:srgbClr val="FF0000"/>
                </a:solidFill>
              </a:rPr>
              <a:t>収集した値</a:t>
            </a:r>
          </a:p>
        </p:txBody>
      </p:sp>
    </p:spTree>
    <p:extLst>
      <p:ext uri="{BB962C8B-B14F-4D97-AF65-F5344CB8AC3E}">
        <p14:creationId xmlns:p14="http://schemas.microsoft.com/office/powerpoint/2010/main" val="379159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比較メニューグループ</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比較メニューグループには</a:t>
            </a:r>
            <a:r>
              <a:rPr lang="en-US" altLang="ja-JP" dirty="0"/>
              <a:t>3</a:t>
            </a:r>
            <a:r>
              <a:rPr lang="ja-JP" altLang="en-US" dirty="0" err="1"/>
              <a:t>つの</a:t>
            </a:r>
            <a:r>
              <a:rPr lang="ja-JP" altLang="en-US" dirty="0"/>
              <a:t>メニューが含まれます。</a:t>
            </a:r>
            <a:endParaRPr lang="en-US" altLang="ja-JP" dirty="0"/>
          </a:p>
        </p:txBody>
      </p:sp>
      <p:sp>
        <p:nvSpPr>
          <p:cNvPr id="5" name="角丸四角形 4"/>
          <p:cNvSpPr/>
          <p:nvPr/>
        </p:nvSpPr>
        <p:spPr bwMode="auto">
          <a:xfrm>
            <a:off x="252833" y="2080813"/>
            <a:ext cx="1729997" cy="3672510"/>
          </a:xfrm>
          <a:prstGeom prst="roundRect">
            <a:avLst/>
          </a:prstGeom>
          <a:solidFill>
            <a:schemeClr val="bg1">
              <a:lumMod val="95000"/>
            </a:schemeClr>
          </a:solidFill>
          <a:ln w="3810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pic>
        <p:nvPicPr>
          <p:cNvPr id="10" name="図 9"/>
          <p:cNvPicPr>
            <a:picLocks noChangeAspect="1"/>
          </p:cNvPicPr>
          <p:nvPr/>
        </p:nvPicPr>
        <p:blipFill>
          <a:blip r:embed="rId2"/>
          <a:stretch>
            <a:fillRect/>
          </a:stretch>
        </p:blipFill>
        <p:spPr>
          <a:xfrm>
            <a:off x="751067" y="2400570"/>
            <a:ext cx="733527" cy="1028844"/>
          </a:xfrm>
          <a:prstGeom prst="rect">
            <a:avLst/>
          </a:prstGeom>
        </p:spPr>
      </p:pic>
      <p:pic>
        <p:nvPicPr>
          <p:cNvPr id="4" name="図 3"/>
          <p:cNvPicPr>
            <a:picLocks noChangeAspect="1"/>
          </p:cNvPicPr>
          <p:nvPr/>
        </p:nvPicPr>
        <p:blipFill>
          <a:blip r:embed="rId3"/>
          <a:stretch>
            <a:fillRect/>
          </a:stretch>
        </p:blipFill>
        <p:spPr>
          <a:xfrm>
            <a:off x="411770" y="3790428"/>
            <a:ext cx="1424322" cy="1322586"/>
          </a:xfrm>
          <a:prstGeom prst="rect">
            <a:avLst/>
          </a:prstGeom>
        </p:spPr>
      </p:pic>
      <p:sp>
        <p:nvSpPr>
          <p:cNvPr id="8" name="正方形/長方形 7"/>
          <p:cNvSpPr/>
          <p:nvPr/>
        </p:nvSpPr>
        <p:spPr bwMode="auto">
          <a:xfrm>
            <a:off x="411770" y="4132433"/>
            <a:ext cx="1434762" cy="312144"/>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 name="正方形/長方形 13"/>
          <p:cNvSpPr/>
          <p:nvPr/>
        </p:nvSpPr>
        <p:spPr bwMode="auto">
          <a:xfrm>
            <a:off x="411770" y="4444577"/>
            <a:ext cx="1434762" cy="342003"/>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5" name="正方形/長方形 14"/>
          <p:cNvSpPr/>
          <p:nvPr/>
        </p:nvSpPr>
        <p:spPr bwMode="auto">
          <a:xfrm>
            <a:off x="411770" y="4786580"/>
            <a:ext cx="1434762" cy="322621"/>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cxnSp>
        <p:nvCxnSpPr>
          <p:cNvPr id="17" name="直線コネクタ 16"/>
          <p:cNvCxnSpPr>
            <a:endCxn id="8" idx="3"/>
          </p:cNvCxnSpPr>
          <p:nvPr/>
        </p:nvCxnSpPr>
        <p:spPr bwMode="auto">
          <a:xfrm flipH="1">
            <a:off x="1846532" y="2215748"/>
            <a:ext cx="634532" cy="207275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32" idx="1"/>
            <a:endCxn id="14" idx="3"/>
          </p:cNvCxnSpPr>
          <p:nvPr/>
        </p:nvCxnSpPr>
        <p:spPr bwMode="auto">
          <a:xfrm flipH="1">
            <a:off x="1846532" y="4106802"/>
            <a:ext cx="646158" cy="50877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直線コネクタ 27"/>
          <p:cNvCxnSpPr>
            <a:stCxn id="35" idx="1"/>
            <a:endCxn id="15" idx="3"/>
          </p:cNvCxnSpPr>
          <p:nvPr/>
        </p:nvCxnSpPr>
        <p:spPr bwMode="auto">
          <a:xfrm flipH="1" flipV="1">
            <a:off x="1846532" y="4947891"/>
            <a:ext cx="630999" cy="91038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正方形/長方形 88"/>
          <p:cNvSpPr/>
          <p:nvPr/>
        </p:nvSpPr>
        <p:spPr bwMode="auto">
          <a:xfrm>
            <a:off x="5570830" y="1819187"/>
            <a:ext cx="1961931" cy="339664"/>
          </a:xfrm>
          <a:prstGeom prst="rect">
            <a:avLst/>
          </a:prstGeom>
          <a:solidFill>
            <a:srgbClr val="002060"/>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p:txBody>
      </p:sp>
      <p:sp>
        <p:nvSpPr>
          <p:cNvPr id="90" name="正方形/長方形 89"/>
          <p:cNvSpPr/>
          <p:nvPr/>
        </p:nvSpPr>
        <p:spPr bwMode="auto">
          <a:xfrm>
            <a:off x="5570830" y="2457545"/>
            <a:ext cx="1961931" cy="339664"/>
          </a:xfrm>
          <a:prstGeom prst="rect">
            <a:avLst/>
          </a:prstGeom>
          <a:solidFill>
            <a:schemeClr val="accent4"/>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lang="en-US" altLang="ja-JP" sz="1600" b="1" dirty="0">
                <a:solidFill>
                  <a:schemeClr val="bg1"/>
                </a:solidFill>
                <a:latin typeface="游ゴシック" panose="020B0400000000000000" pitchFamily="50" charset="-128"/>
                <a:ea typeface="游ゴシック" panose="020B0400000000000000" pitchFamily="50" charset="-128"/>
              </a:rPr>
              <a:t>B</a:t>
            </a:r>
            <a:endParaRPr lang="ja-JP" altLang="en-US" sz="1600" b="1" dirty="0">
              <a:solidFill>
                <a:schemeClr val="bg1"/>
              </a:solidFill>
              <a:latin typeface="游ゴシック" panose="020B0400000000000000" pitchFamily="50" charset="-128"/>
              <a:ea typeface="游ゴシック" panose="020B0400000000000000" pitchFamily="50" charset="-128"/>
            </a:endParaRPr>
          </a:p>
        </p:txBody>
      </p:sp>
      <p:graphicFrame>
        <p:nvGraphicFramePr>
          <p:cNvPr id="93" name="表 92"/>
          <p:cNvGraphicFramePr>
            <a:graphicFrameLocks noGrp="1"/>
          </p:cNvGraphicFramePr>
          <p:nvPr>
            <p:extLst>
              <p:ext uri="{D42A27DB-BD31-4B8C-83A1-F6EECF244321}">
                <p14:modId xmlns:p14="http://schemas.microsoft.com/office/powerpoint/2010/main" val="3676078390"/>
              </p:ext>
            </p:extLst>
          </p:nvPr>
        </p:nvGraphicFramePr>
        <p:xfrm>
          <a:off x="5570830" y="3206859"/>
          <a:ext cx="1949350" cy="782328"/>
        </p:xfrm>
        <a:graphic>
          <a:graphicData uri="http://schemas.openxmlformats.org/drawingml/2006/table">
            <a:tbl>
              <a:tblPr firstRow="1" bandRow="1"/>
              <a:tblGrid>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828776">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AAA</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BBB</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CCC</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94" name="表 93"/>
          <p:cNvGraphicFramePr>
            <a:graphicFrameLocks noGrp="1"/>
          </p:cNvGraphicFramePr>
          <p:nvPr>
            <p:extLst>
              <p:ext uri="{D42A27DB-BD31-4B8C-83A1-F6EECF244321}">
                <p14:modId xmlns:p14="http://schemas.microsoft.com/office/powerpoint/2010/main" val="2903671308"/>
              </p:ext>
            </p:extLst>
          </p:nvPr>
        </p:nvGraphicFramePr>
        <p:xfrm>
          <a:off x="5570830" y="4235044"/>
          <a:ext cx="1954112" cy="782328"/>
        </p:xfrm>
        <a:graphic>
          <a:graphicData uri="http://schemas.openxmlformats.org/drawingml/2006/table">
            <a:tbl>
              <a:tblPr firstRow="1" bandRow="1"/>
              <a:tblGrid>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833538">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AAA</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BBB</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100" dirty="0"/>
                        <a:t>DDD</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48" name="正方形/長方形 47"/>
          <p:cNvSpPr/>
          <p:nvPr/>
        </p:nvSpPr>
        <p:spPr bwMode="auto">
          <a:xfrm>
            <a:off x="6689949" y="3488634"/>
            <a:ext cx="830231" cy="1528738"/>
          </a:xfrm>
          <a:prstGeom prst="rect">
            <a:avLst/>
          </a:prstGeom>
          <a:solidFill>
            <a:srgbClr val="FF0000">
              <a:alpha val="20000"/>
            </a:srgbClr>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1" name="正方形/長方形 60"/>
          <p:cNvSpPr/>
          <p:nvPr/>
        </p:nvSpPr>
        <p:spPr bwMode="auto">
          <a:xfrm>
            <a:off x="5570830" y="3743608"/>
            <a:ext cx="1949350" cy="245579"/>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2" name="正方形/長方形 61"/>
          <p:cNvSpPr/>
          <p:nvPr/>
        </p:nvSpPr>
        <p:spPr bwMode="auto">
          <a:xfrm>
            <a:off x="5570830" y="4771793"/>
            <a:ext cx="1949350" cy="245579"/>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3" name="正方形/長方形 2"/>
          <p:cNvSpPr/>
          <p:nvPr/>
        </p:nvSpPr>
        <p:spPr bwMode="auto">
          <a:xfrm>
            <a:off x="2492690" y="1619874"/>
            <a:ext cx="6401096" cy="1335156"/>
          </a:xfrm>
          <a:prstGeom prst="rect">
            <a:avLst/>
          </a:prstGeom>
          <a:noFill/>
          <a:ln w="1905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2000" b="1" dirty="0">
                <a:solidFill>
                  <a:srgbClr val="FF0000"/>
                </a:solidFill>
                <a:latin typeface="+mn-ea"/>
              </a:rPr>
              <a:t>比較定義</a:t>
            </a:r>
            <a:endParaRPr kumimoji="1" lang="en-US" altLang="ja-JP" sz="2000" b="1" dirty="0">
              <a:solidFill>
                <a:srgbClr val="FF0000"/>
              </a:solidFill>
              <a:latin typeface="+mn-ea"/>
            </a:endParaRPr>
          </a:p>
          <a:p>
            <a:endParaRPr kumimoji="1" lang="ja-JP" altLang="en-US" sz="2000" b="1" dirty="0">
              <a:solidFill>
                <a:srgbClr val="FF0000"/>
              </a:solidFill>
              <a:latin typeface="+mn-ea"/>
            </a:endParaRPr>
          </a:p>
        </p:txBody>
      </p:sp>
      <p:sp>
        <p:nvSpPr>
          <p:cNvPr id="6" name="テキスト ボックス 5"/>
          <p:cNvSpPr txBox="1"/>
          <p:nvPr/>
        </p:nvSpPr>
        <p:spPr>
          <a:xfrm>
            <a:off x="2477531" y="2016831"/>
            <a:ext cx="3023220" cy="830997"/>
          </a:xfrm>
          <a:prstGeom prst="rect">
            <a:avLst/>
          </a:prstGeom>
          <a:noFill/>
        </p:spPr>
        <p:txBody>
          <a:bodyPr wrap="square" rtlCol="0">
            <a:spAutoFit/>
          </a:bodyPr>
          <a:lstStyle/>
          <a:p>
            <a:r>
              <a:rPr lang="ja-JP" altLang="en-US" sz="1600" dirty="0">
                <a:latin typeface="+mn-ea"/>
              </a:rPr>
              <a:t>比較対象となる</a:t>
            </a:r>
            <a:r>
              <a:rPr lang="en-US" altLang="ja-JP" sz="1600" dirty="0">
                <a:latin typeface="+mn-ea"/>
              </a:rPr>
              <a:t>2</a:t>
            </a:r>
            <a:r>
              <a:rPr lang="ja-JP" altLang="en-US" sz="1600" dirty="0" err="1">
                <a:latin typeface="+mn-ea"/>
              </a:rPr>
              <a:t>つの</a:t>
            </a:r>
            <a:r>
              <a:rPr lang="ja-JP" altLang="en-US" sz="1600" dirty="0">
                <a:latin typeface="+mn-ea"/>
              </a:rPr>
              <a:t>メニュー（パラメータシート）を選択します。</a:t>
            </a:r>
          </a:p>
        </p:txBody>
      </p:sp>
      <p:sp>
        <p:nvSpPr>
          <p:cNvPr id="32" name="正方形/長方形 31"/>
          <p:cNvSpPr/>
          <p:nvPr/>
        </p:nvSpPr>
        <p:spPr bwMode="auto">
          <a:xfrm>
            <a:off x="2492690" y="3052611"/>
            <a:ext cx="6401096" cy="2108381"/>
          </a:xfrm>
          <a:prstGeom prst="rect">
            <a:avLst/>
          </a:prstGeom>
          <a:noFill/>
          <a:ln w="1905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2000" b="1" dirty="0">
                <a:solidFill>
                  <a:srgbClr val="FF0000"/>
                </a:solidFill>
                <a:latin typeface="+mn-ea"/>
              </a:rPr>
              <a:t>比較定義詳細</a:t>
            </a:r>
            <a:endParaRPr kumimoji="1" lang="en-US" altLang="ja-JP" sz="2000" b="1" dirty="0">
              <a:solidFill>
                <a:srgbClr val="FF0000"/>
              </a:solidFill>
              <a:latin typeface="+mn-ea"/>
            </a:endParaRPr>
          </a:p>
          <a:p>
            <a:endParaRPr kumimoji="1" lang="ja-JP" altLang="en-US" sz="2000" b="1" dirty="0">
              <a:solidFill>
                <a:srgbClr val="FF0000"/>
              </a:solidFill>
              <a:latin typeface="+mn-ea"/>
            </a:endParaRPr>
          </a:p>
        </p:txBody>
      </p:sp>
      <p:sp>
        <p:nvSpPr>
          <p:cNvPr id="35" name="正方形/長方形 34"/>
          <p:cNvSpPr/>
          <p:nvPr/>
        </p:nvSpPr>
        <p:spPr bwMode="auto">
          <a:xfrm>
            <a:off x="2477531" y="5258572"/>
            <a:ext cx="6401096" cy="1199399"/>
          </a:xfrm>
          <a:prstGeom prst="rect">
            <a:avLst/>
          </a:prstGeom>
          <a:noFill/>
          <a:ln w="19050">
            <a:solidFill>
              <a:schemeClr val="bg1">
                <a:lumMod val="75000"/>
              </a:schemeClr>
            </a:solidFill>
            <a:prstDash val="solid"/>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2000" b="1" dirty="0">
                <a:solidFill>
                  <a:srgbClr val="FF0000"/>
                </a:solidFill>
                <a:latin typeface="+mn-ea"/>
              </a:rPr>
              <a:t>比較実行</a:t>
            </a:r>
          </a:p>
        </p:txBody>
      </p:sp>
      <p:sp>
        <p:nvSpPr>
          <p:cNvPr id="36" name="テキスト ボックス 35"/>
          <p:cNvSpPr txBox="1"/>
          <p:nvPr/>
        </p:nvSpPr>
        <p:spPr>
          <a:xfrm>
            <a:off x="2488123" y="5613771"/>
            <a:ext cx="6405663" cy="830997"/>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latin typeface="+mn-ea"/>
              </a:rPr>
              <a:t>定義した比較を実行します。</a:t>
            </a:r>
          </a:p>
          <a:p>
            <a:pPr marL="285750" indent="-285750">
              <a:buFont typeface="Wingdings" panose="05000000000000000000" pitchFamily="2" charset="2"/>
              <a:buChar char="l"/>
            </a:pPr>
            <a:r>
              <a:rPr lang="ja-JP" altLang="en-US" sz="1600" dirty="0">
                <a:latin typeface="+mn-ea"/>
              </a:rPr>
              <a:t>同一メニューで基準日が異なるパラメータの比較は、比較実行時にそれぞれの基準日を指定します。</a:t>
            </a:r>
          </a:p>
        </p:txBody>
      </p:sp>
      <p:cxnSp>
        <p:nvCxnSpPr>
          <p:cNvPr id="19" name="直線コネクタ 18"/>
          <p:cNvCxnSpPr>
            <a:stCxn id="89" idx="2"/>
            <a:endCxn id="90" idx="0"/>
          </p:cNvCxnSpPr>
          <p:nvPr/>
        </p:nvCxnSpPr>
        <p:spPr bwMode="auto">
          <a:xfrm>
            <a:off x="6551796" y="2158851"/>
            <a:ext cx="0" cy="298694"/>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角丸四角形吹き出し 51"/>
          <p:cNvSpPr/>
          <p:nvPr/>
        </p:nvSpPr>
        <p:spPr bwMode="auto">
          <a:xfrm flipH="1">
            <a:off x="7740608" y="1932672"/>
            <a:ext cx="1007972" cy="741627"/>
          </a:xfrm>
          <a:prstGeom prst="wedgeRoundRectCallout">
            <a:avLst>
              <a:gd name="adj1" fmla="val 61771"/>
              <a:gd name="adj2" fmla="val -1453"/>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正方形/長方形 52"/>
          <p:cNvSpPr/>
          <p:nvPr/>
        </p:nvSpPr>
        <p:spPr>
          <a:xfrm>
            <a:off x="7724338" y="2005018"/>
            <a:ext cx="1024242" cy="646331"/>
          </a:xfrm>
          <a:prstGeom prst="rect">
            <a:avLst/>
          </a:prstGeom>
        </p:spPr>
        <p:txBody>
          <a:bodyPr wrap="square">
            <a:spAutoFit/>
          </a:bodyPr>
          <a:lstStyle/>
          <a:p>
            <a:pPr algn="ctr"/>
            <a:r>
              <a:rPr lang="ja-JP" altLang="en-US" sz="1200" dirty="0">
                <a:solidFill>
                  <a:srgbClr val="FF0000"/>
                </a:solidFill>
              </a:rPr>
              <a:t>比較する</a:t>
            </a:r>
            <a:endParaRPr lang="en-US" altLang="ja-JP" sz="1200" dirty="0">
              <a:solidFill>
                <a:srgbClr val="FF0000"/>
              </a:solidFill>
            </a:endParaRPr>
          </a:p>
          <a:p>
            <a:pPr algn="ctr"/>
            <a:r>
              <a:rPr lang="ja-JP" altLang="en-US" sz="1200" dirty="0">
                <a:solidFill>
                  <a:srgbClr val="FF0000"/>
                </a:solidFill>
              </a:rPr>
              <a:t>メニューを選択</a:t>
            </a:r>
          </a:p>
        </p:txBody>
      </p:sp>
      <p:sp>
        <p:nvSpPr>
          <p:cNvPr id="56" name="角丸四角形吹き出し 55"/>
          <p:cNvSpPr/>
          <p:nvPr/>
        </p:nvSpPr>
        <p:spPr bwMode="auto">
          <a:xfrm flipH="1">
            <a:off x="7740608" y="3767523"/>
            <a:ext cx="1007972" cy="741627"/>
          </a:xfrm>
          <a:prstGeom prst="wedgeRoundRectCallout">
            <a:avLst>
              <a:gd name="adj1" fmla="val 70591"/>
              <a:gd name="adj2" fmla="val -1453"/>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正方形/長方形 56"/>
          <p:cNvSpPr/>
          <p:nvPr/>
        </p:nvSpPr>
        <p:spPr>
          <a:xfrm>
            <a:off x="7724338" y="3839869"/>
            <a:ext cx="1024242" cy="646331"/>
          </a:xfrm>
          <a:prstGeom prst="rect">
            <a:avLst/>
          </a:prstGeom>
        </p:spPr>
        <p:txBody>
          <a:bodyPr wrap="square">
            <a:spAutoFit/>
          </a:bodyPr>
          <a:lstStyle/>
          <a:p>
            <a:pPr algn="ctr"/>
            <a:r>
              <a:rPr lang="ja-JP" altLang="en-US" sz="1200" dirty="0">
                <a:solidFill>
                  <a:srgbClr val="FF0000"/>
                </a:solidFill>
              </a:rPr>
              <a:t>比較する</a:t>
            </a:r>
            <a:endParaRPr lang="en-US" altLang="ja-JP" sz="1200" dirty="0">
              <a:solidFill>
                <a:srgbClr val="FF0000"/>
              </a:solidFill>
            </a:endParaRPr>
          </a:p>
          <a:p>
            <a:pPr algn="ctr"/>
            <a:r>
              <a:rPr lang="ja-JP" altLang="en-US" sz="1200" dirty="0">
                <a:solidFill>
                  <a:srgbClr val="FF0000"/>
                </a:solidFill>
              </a:rPr>
              <a:t>カラムを</a:t>
            </a:r>
            <a:endParaRPr lang="en-US" altLang="ja-JP" sz="1200" dirty="0">
              <a:solidFill>
                <a:srgbClr val="FF0000"/>
              </a:solidFill>
            </a:endParaRPr>
          </a:p>
          <a:p>
            <a:pPr algn="ctr"/>
            <a:r>
              <a:rPr lang="ja-JP" altLang="en-US" sz="1200" dirty="0">
                <a:solidFill>
                  <a:srgbClr val="FF0000"/>
                </a:solidFill>
              </a:rPr>
              <a:t>選択</a:t>
            </a:r>
          </a:p>
        </p:txBody>
      </p:sp>
      <p:sp>
        <p:nvSpPr>
          <p:cNvPr id="31" name="テキスト ボックス 30"/>
          <p:cNvSpPr txBox="1"/>
          <p:nvPr/>
        </p:nvSpPr>
        <p:spPr>
          <a:xfrm>
            <a:off x="2479878" y="3439644"/>
            <a:ext cx="3020873" cy="830997"/>
          </a:xfrm>
          <a:prstGeom prst="rect">
            <a:avLst/>
          </a:prstGeom>
          <a:noFill/>
        </p:spPr>
        <p:txBody>
          <a:bodyPr wrap="square" rtlCol="0">
            <a:spAutoFit/>
          </a:bodyPr>
          <a:lstStyle/>
          <a:p>
            <a:r>
              <a:rPr lang="ja-JP" altLang="en-US" sz="1600" dirty="0">
                <a:latin typeface="+mn-ea"/>
              </a:rPr>
              <a:t>［比較定義］で選択したメニューの中から、さらに対象となるカラムを絞ります。</a:t>
            </a:r>
          </a:p>
        </p:txBody>
      </p:sp>
    </p:spTree>
    <p:extLst>
      <p:ext uri="{BB962C8B-B14F-4D97-AF65-F5344CB8AC3E}">
        <p14:creationId xmlns:p14="http://schemas.microsoft.com/office/powerpoint/2010/main" val="317664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3.2.1</a:t>
            </a:r>
            <a:r>
              <a:rPr lang="ja-JP" altLang="en-US" dirty="0"/>
              <a:t> 基準日について</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基準日（時）とは、比較の対象となる日付と時間です。</a:t>
            </a:r>
            <a:endParaRPr lang="en-US" altLang="ja-JP" dirty="0"/>
          </a:p>
          <a:p>
            <a:pPr marL="0" indent="0">
              <a:buNone/>
            </a:pPr>
            <a:r>
              <a:rPr lang="ja-JP" altLang="en-US" dirty="0"/>
              <a:t>その時点の直前に収集された値が反映されています。</a:t>
            </a:r>
            <a:endParaRPr lang="en-US" altLang="ja-JP" dirty="0"/>
          </a:p>
        </p:txBody>
      </p:sp>
      <p:sp>
        <p:nvSpPr>
          <p:cNvPr id="95" name="テキスト ボックス 94"/>
          <p:cNvSpPr txBox="1"/>
          <p:nvPr/>
        </p:nvSpPr>
        <p:spPr>
          <a:xfrm>
            <a:off x="164268" y="2226327"/>
            <a:ext cx="7705071" cy="338554"/>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（例）基準日</a:t>
            </a:r>
            <a:r>
              <a:rPr kumimoji="0" lang="ja-JP" altLang="en-US" sz="1600" b="1" kern="0" dirty="0">
                <a:solidFill>
                  <a:srgbClr val="002060"/>
                </a:solidFill>
                <a:latin typeface="游ゴシック" panose="020B0400000000000000" pitchFamily="50" charset="-128"/>
                <a:ea typeface="游ゴシック" panose="020B0400000000000000" pitchFamily="50" charset="-128"/>
              </a:rPr>
              <a:t>１を「</a:t>
            </a:r>
            <a:r>
              <a:rPr kumimoji="0" lang="en-US" altLang="ja-JP" sz="1600" b="1" kern="0" dirty="0">
                <a:solidFill>
                  <a:srgbClr val="002060"/>
                </a:solidFill>
                <a:latin typeface="游ゴシック" panose="020B0400000000000000" pitchFamily="50" charset="-128"/>
                <a:ea typeface="游ゴシック" panose="020B0400000000000000" pitchFamily="50" charset="-128"/>
              </a:rPr>
              <a:t>4/1</a:t>
            </a:r>
            <a:r>
              <a:rPr kumimoji="0" lang="ja-JP" altLang="en-US" sz="1600" b="1" kern="0" dirty="0">
                <a:solidFill>
                  <a:srgbClr val="002060"/>
                </a:solidFill>
                <a:latin typeface="游ゴシック" panose="020B0400000000000000" pitchFamily="50" charset="-128"/>
                <a:ea typeface="游ゴシック" panose="020B0400000000000000" pitchFamily="50" charset="-128"/>
              </a:rPr>
              <a:t> </a:t>
            </a:r>
            <a:r>
              <a:rPr kumimoji="0" lang="en-US" altLang="ja-JP" sz="1600" b="1" kern="0" dirty="0">
                <a:solidFill>
                  <a:srgbClr val="002060"/>
                </a:solidFill>
                <a:latin typeface="游ゴシック" panose="020B0400000000000000" pitchFamily="50" charset="-128"/>
                <a:ea typeface="游ゴシック" panose="020B0400000000000000" pitchFamily="50" charset="-128"/>
              </a:rPr>
              <a:t>23:00</a:t>
            </a:r>
            <a:r>
              <a:rPr kumimoji="0" lang="ja-JP" altLang="en-US" sz="1600" b="1" kern="0" dirty="0">
                <a:solidFill>
                  <a:srgbClr val="002060"/>
                </a:solidFill>
                <a:latin typeface="游ゴシック" panose="020B0400000000000000" pitchFamily="50" charset="-128"/>
                <a:ea typeface="游ゴシック" panose="020B0400000000000000" pitchFamily="50" charset="-128"/>
              </a:rPr>
              <a:t>」、基準日２を「</a:t>
            </a:r>
            <a:r>
              <a:rPr kumimoji="0" lang="en-US" altLang="ja-JP" sz="1600" b="1" kern="0" dirty="0">
                <a:solidFill>
                  <a:srgbClr val="002060"/>
                </a:solidFill>
                <a:latin typeface="游ゴシック" panose="020B0400000000000000" pitchFamily="50" charset="-128"/>
                <a:ea typeface="游ゴシック" panose="020B0400000000000000" pitchFamily="50" charset="-128"/>
              </a:rPr>
              <a:t>4/2</a:t>
            </a:r>
            <a:r>
              <a:rPr kumimoji="0" lang="ja-JP" altLang="en-US" sz="1600" b="1" kern="0" dirty="0">
                <a:solidFill>
                  <a:srgbClr val="002060"/>
                </a:solidFill>
                <a:latin typeface="游ゴシック" panose="020B0400000000000000" pitchFamily="50" charset="-128"/>
                <a:ea typeface="游ゴシック" panose="020B0400000000000000" pitchFamily="50" charset="-128"/>
              </a:rPr>
              <a:t> </a:t>
            </a:r>
            <a:r>
              <a:rPr kumimoji="0" lang="en-US" altLang="ja-JP" sz="1600" b="1" kern="0" dirty="0">
                <a:solidFill>
                  <a:srgbClr val="002060"/>
                </a:solidFill>
                <a:latin typeface="游ゴシック" panose="020B0400000000000000" pitchFamily="50" charset="-128"/>
                <a:ea typeface="游ゴシック" panose="020B0400000000000000" pitchFamily="50" charset="-128"/>
              </a:rPr>
              <a:t>02:00</a:t>
            </a:r>
            <a:r>
              <a:rPr kumimoji="0" lang="ja-JP" altLang="en-US" sz="1600" b="1" kern="0" dirty="0">
                <a:solidFill>
                  <a:srgbClr val="002060"/>
                </a:solidFill>
                <a:latin typeface="游ゴシック" panose="020B0400000000000000" pitchFamily="50" charset="-128"/>
                <a:ea typeface="游ゴシック" panose="020B0400000000000000" pitchFamily="50" charset="-128"/>
              </a:rPr>
              <a:t>」とする場合</a:t>
            </a:r>
            <a:endParaRPr kumimoji="0" lang="en-US" altLang="ja-JP" sz="1600" b="1" kern="0" dirty="0">
              <a:solidFill>
                <a:srgbClr val="002060"/>
              </a:solidFill>
              <a:latin typeface="游ゴシック" panose="020B0400000000000000" pitchFamily="50" charset="-128"/>
              <a:ea typeface="游ゴシック" panose="020B0400000000000000" pitchFamily="50" charset="-128"/>
            </a:endParaRPr>
          </a:p>
        </p:txBody>
      </p:sp>
      <p:sp>
        <p:nvSpPr>
          <p:cNvPr id="153" name="正方形/長方形 152"/>
          <p:cNvSpPr/>
          <p:nvPr/>
        </p:nvSpPr>
        <p:spPr>
          <a:xfrm>
            <a:off x="251399" y="2564880"/>
            <a:ext cx="8641201" cy="3022852"/>
          </a:xfrm>
          <a:prstGeom prst="rect">
            <a:avLst/>
          </a:prstGeom>
          <a:solidFill>
            <a:srgbClr val="ECF2FA"/>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99" name="テキスト ボックス 98"/>
          <p:cNvSpPr txBox="1"/>
          <p:nvPr/>
        </p:nvSpPr>
        <p:spPr>
          <a:xfrm>
            <a:off x="7878073" y="3551189"/>
            <a:ext cx="833618" cy="523220"/>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03:00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7" name="テキスト ボックス 96"/>
          <p:cNvSpPr txBox="1"/>
          <p:nvPr/>
        </p:nvSpPr>
        <p:spPr>
          <a:xfrm>
            <a:off x="4223512" y="3493730"/>
            <a:ext cx="833618" cy="584775"/>
          </a:xfrm>
          <a:prstGeom prst="rect">
            <a:avLst/>
          </a:prstGeom>
          <a:noFill/>
          <a:ln>
            <a:noFill/>
          </a:ln>
        </p:spPr>
        <p:txBody>
          <a:bodyPr vert="horz" wrap="square" rtlCol="0">
            <a:spAutoFit/>
          </a:bodyPr>
          <a:lstStyle/>
          <a:p>
            <a:pPr defTabSz="457200"/>
            <a:r>
              <a:rPr kumimoji="0" lang="en-US" altLang="ja-JP" sz="1600" b="1" kern="0" dirty="0">
                <a:solidFill>
                  <a:srgbClr val="002060"/>
                </a:solidFill>
                <a:latin typeface="游ゴシック" panose="020B0400000000000000" pitchFamily="50" charset="-128"/>
                <a:ea typeface="游ゴシック" panose="020B0400000000000000" pitchFamily="50" charset="-128"/>
              </a:rPr>
              <a:t>4/2</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00:00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8" name="テキスト ボックス 97"/>
          <p:cNvSpPr txBox="1"/>
          <p:nvPr/>
        </p:nvSpPr>
        <p:spPr>
          <a:xfrm>
            <a:off x="5441699" y="3551189"/>
            <a:ext cx="833618" cy="523220"/>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01:00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00" name="テキスト ボックス 99"/>
          <p:cNvSpPr txBox="1"/>
          <p:nvPr/>
        </p:nvSpPr>
        <p:spPr>
          <a:xfrm>
            <a:off x="6659886" y="3551189"/>
            <a:ext cx="833618" cy="523220"/>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02:00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cxnSp>
        <p:nvCxnSpPr>
          <p:cNvPr id="107" name="直線コネクタ 106"/>
          <p:cNvCxnSpPr/>
          <p:nvPr/>
        </p:nvCxnSpPr>
        <p:spPr bwMode="auto">
          <a:xfrm>
            <a:off x="342000" y="4141036"/>
            <a:ext cx="8460000" cy="0"/>
          </a:xfrm>
          <a:prstGeom prst="line">
            <a:avLst/>
          </a:prstGeom>
          <a:solidFill>
            <a:schemeClr val="bg1"/>
          </a:solidFill>
          <a:ln w="19050" cap="flat" cmpd="sng" algn="ctr">
            <a:solidFill>
              <a:srgbClr val="00206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8" name="テキスト ボックス 127"/>
          <p:cNvSpPr txBox="1"/>
          <p:nvPr/>
        </p:nvSpPr>
        <p:spPr>
          <a:xfrm>
            <a:off x="3005325" y="3551189"/>
            <a:ext cx="833618" cy="523220"/>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23:00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40" name="楕円 139"/>
          <p:cNvSpPr>
            <a:spLocks noChangeAspect="1"/>
          </p:cNvSpPr>
          <p:nvPr/>
        </p:nvSpPr>
        <p:spPr bwMode="auto">
          <a:xfrm>
            <a:off x="884146"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1" name="楕円 140"/>
          <p:cNvSpPr>
            <a:spLocks noChangeAspect="1"/>
          </p:cNvSpPr>
          <p:nvPr/>
        </p:nvSpPr>
        <p:spPr bwMode="auto">
          <a:xfrm>
            <a:off x="3318392"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2" name="楕円 141"/>
          <p:cNvSpPr>
            <a:spLocks noChangeAspect="1"/>
          </p:cNvSpPr>
          <p:nvPr/>
        </p:nvSpPr>
        <p:spPr bwMode="auto">
          <a:xfrm>
            <a:off x="4535515"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3" name="楕円 142"/>
          <p:cNvSpPr>
            <a:spLocks noChangeAspect="1"/>
          </p:cNvSpPr>
          <p:nvPr/>
        </p:nvSpPr>
        <p:spPr bwMode="auto">
          <a:xfrm>
            <a:off x="5752638"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4" name="楕円 143"/>
          <p:cNvSpPr>
            <a:spLocks noChangeAspect="1"/>
          </p:cNvSpPr>
          <p:nvPr/>
        </p:nvSpPr>
        <p:spPr bwMode="auto">
          <a:xfrm>
            <a:off x="6969761"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6" name="楕円 145"/>
          <p:cNvSpPr>
            <a:spLocks noChangeAspect="1"/>
          </p:cNvSpPr>
          <p:nvPr/>
        </p:nvSpPr>
        <p:spPr bwMode="auto">
          <a:xfrm>
            <a:off x="8186882"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7" name="楕円 146"/>
          <p:cNvSpPr>
            <a:spLocks noChangeAspect="1"/>
          </p:cNvSpPr>
          <p:nvPr/>
        </p:nvSpPr>
        <p:spPr bwMode="auto">
          <a:xfrm>
            <a:off x="1504503" y="4087036"/>
            <a:ext cx="108000" cy="108000"/>
          </a:xfrm>
          <a:prstGeom prst="ellipse">
            <a:avLst/>
          </a:prstGeom>
          <a:solidFill>
            <a:schemeClr val="accent6">
              <a:lumMod val="50000"/>
              <a:lumOff val="50000"/>
            </a:schemeClr>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8" name="楕円 147"/>
          <p:cNvSpPr>
            <a:spLocks noChangeAspect="1"/>
          </p:cNvSpPr>
          <p:nvPr/>
        </p:nvSpPr>
        <p:spPr bwMode="auto">
          <a:xfrm>
            <a:off x="2709830" y="4072913"/>
            <a:ext cx="108000" cy="108000"/>
          </a:xfrm>
          <a:prstGeom prst="ellipse">
            <a:avLst/>
          </a:prstGeom>
          <a:solidFill>
            <a:schemeClr val="accent6">
              <a:lumMod val="50000"/>
              <a:lumOff val="50000"/>
            </a:schemeClr>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49" name="楕円 148"/>
          <p:cNvSpPr>
            <a:spLocks noChangeAspect="1"/>
          </p:cNvSpPr>
          <p:nvPr/>
        </p:nvSpPr>
        <p:spPr bwMode="auto">
          <a:xfrm>
            <a:off x="3922671" y="4087036"/>
            <a:ext cx="108000" cy="108000"/>
          </a:xfrm>
          <a:prstGeom prst="ellipse">
            <a:avLst/>
          </a:prstGeom>
          <a:solidFill>
            <a:schemeClr val="accent6">
              <a:lumMod val="50000"/>
              <a:lumOff val="50000"/>
            </a:schemeClr>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52" name="正方形/長方形 151"/>
          <p:cNvSpPr/>
          <p:nvPr/>
        </p:nvSpPr>
        <p:spPr>
          <a:xfrm>
            <a:off x="1053008" y="5691602"/>
            <a:ext cx="7037985" cy="400110"/>
          </a:xfrm>
          <a:prstGeom prst="rect">
            <a:avLst/>
          </a:prstGeom>
        </p:spPr>
        <p:txBody>
          <a:bodyPr wrap="square">
            <a:spAutoFit/>
          </a:bodyPr>
          <a:lstStyle/>
          <a:p>
            <a:pPr algn="ctr"/>
            <a:r>
              <a:rPr lang="ja-JP" altLang="en-US" sz="2000" b="1" dirty="0">
                <a:solidFill>
                  <a:srgbClr val="FF0000"/>
                </a:solidFill>
                <a:latin typeface="メイリオ" panose="020B0604030504040204" pitchFamily="50" charset="-128"/>
                <a:ea typeface="メイリオ" panose="020B0604030504040204" pitchFamily="50" charset="-128"/>
              </a:rPr>
              <a:t>この場合は収集２回目と３回目を比較していることになる。</a:t>
            </a:r>
          </a:p>
        </p:txBody>
      </p:sp>
      <p:sp>
        <p:nvSpPr>
          <p:cNvPr id="156" name="楕円 155"/>
          <p:cNvSpPr>
            <a:spLocks noChangeAspect="1"/>
          </p:cNvSpPr>
          <p:nvPr/>
        </p:nvSpPr>
        <p:spPr bwMode="auto">
          <a:xfrm>
            <a:off x="2101269" y="4087036"/>
            <a:ext cx="108000" cy="108000"/>
          </a:xfrm>
          <a:prstGeom prst="ellipse">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62" name="正方形/長方形 161"/>
          <p:cNvSpPr/>
          <p:nvPr/>
        </p:nvSpPr>
        <p:spPr>
          <a:xfrm>
            <a:off x="2346999" y="4860505"/>
            <a:ext cx="2051337" cy="584775"/>
          </a:xfrm>
          <a:prstGeom prst="rect">
            <a:avLst/>
          </a:prstGeom>
        </p:spPr>
        <p:txBody>
          <a:bodyPr wrap="square">
            <a:spAutoFit/>
          </a:bodyPr>
          <a:lstStyle/>
          <a:p>
            <a:pPr algn="ctr"/>
            <a:r>
              <a:rPr lang="ja-JP" altLang="en-US" sz="1600" b="1" dirty="0">
                <a:solidFill>
                  <a:srgbClr val="FF0000"/>
                </a:solidFill>
                <a:latin typeface="游ゴシック" panose="020B0400000000000000" pitchFamily="50" charset="-128"/>
                <a:ea typeface="游ゴシック" panose="020B0400000000000000" pitchFamily="50" charset="-128"/>
              </a:rPr>
              <a:t>この時点の最新は</a:t>
            </a:r>
            <a:endParaRPr lang="en-US" altLang="ja-JP" sz="1600" b="1" dirty="0">
              <a:solidFill>
                <a:srgbClr val="FF0000"/>
              </a:solidFill>
              <a:latin typeface="游ゴシック" panose="020B0400000000000000" pitchFamily="50" charset="-128"/>
              <a:ea typeface="游ゴシック" panose="020B0400000000000000" pitchFamily="50" charset="-128"/>
            </a:endParaRPr>
          </a:p>
          <a:p>
            <a:pPr algn="ctr"/>
            <a:r>
              <a:rPr lang="ja-JP" altLang="en-US" sz="1600" b="1" dirty="0">
                <a:solidFill>
                  <a:srgbClr val="FF0000"/>
                </a:solidFill>
                <a:latin typeface="游ゴシック" panose="020B0400000000000000" pitchFamily="50" charset="-128"/>
                <a:ea typeface="游ゴシック" panose="020B0400000000000000" pitchFamily="50" charset="-128"/>
              </a:rPr>
              <a:t>収集２回目</a:t>
            </a:r>
          </a:p>
        </p:txBody>
      </p:sp>
      <p:sp>
        <p:nvSpPr>
          <p:cNvPr id="166" name="正方形/長方形 165"/>
          <p:cNvSpPr/>
          <p:nvPr/>
        </p:nvSpPr>
        <p:spPr>
          <a:xfrm>
            <a:off x="6009467" y="4860505"/>
            <a:ext cx="2020121" cy="584775"/>
          </a:xfrm>
          <a:prstGeom prst="rect">
            <a:avLst/>
          </a:prstGeom>
        </p:spPr>
        <p:txBody>
          <a:bodyPr wrap="square">
            <a:spAutoFit/>
          </a:bodyPr>
          <a:lstStyle/>
          <a:p>
            <a:pPr algn="ctr"/>
            <a:r>
              <a:rPr lang="ja-JP" altLang="en-US" sz="1600" b="1" dirty="0">
                <a:solidFill>
                  <a:srgbClr val="FF0000"/>
                </a:solidFill>
                <a:latin typeface="游ゴシック" panose="020B0400000000000000" pitchFamily="50" charset="-128"/>
                <a:ea typeface="游ゴシック" panose="020B0400000000000000" pitchFamily="50" charset="-128"/>
              </a:rPr>
              <a:t>この時点の最新は</a:t>
            </a:r>
            <a:endParaRPr lang="en-US" altLang="ja-JP" sz="1600" b="1" dirty="0">
              <a:solidFill>
                <a:srgbClr val="FF0000"/>
              </a:solidFill>
              <a:latin typeface="游ゴシック" panose="020B0400000000000000" pitchFamily="50" charset="-128"/>
              <a:ea typeface="游ゴシック" panose="020B0400000000000000" pitchFamily="50" charset="-128"/>
            </a:endParaRPr>
          </a:p>
          <a:p>
            <a:pPr algn="ctr"/>
            <a:r>
              <a:rPr lang="ja-JP" altLang="en-US" sz="1600" b="1" dirty="0">
                <a:solidFill>
                  <a:srgbClr val="FF0000"/>
                </a:solidFill>
                <a:latin typeface="游ゴシック" panose="020B0400000000000000" pitchFamily="50" charset="-128"/>
                <a:ea typeface="游ゴシック" panose="020B0400000000000000" pitchFamily="50" charset="-128"/>
              </a:rPr>
              <a:t>収集３回目</a:t>
            </a:r>
          </a:p>
        </p:txBody>
      </p:sp>
      <p:sp>
        <p:nvSpPr>
          <p:cNvPr id="40" name="円形吹き出し 39"/>
          <p:cNvSpPr>
            <a:spLocks noChangeAspect="1"/>
          </p:cNvSpPr>
          <p:nvPr/>
        </p:nvSpPr>
        <p:spPr bwMode="auto">
          <a:xfrm>
            <a:off x="1124576"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収集</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１回目</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96" name="テキスト ボックス 95"/>
          <p:cNvSpPr txBox="1"/>
          <p:nvPr/>
        </p:nvSpPr>
        <p:spPr>
          <a:xfrm>
            <a:off x="568951" y="3493730"/>
            <a:ext cx="833618" cy="584775"/>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4/1</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21:00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55" name="テキスト ボックス 154"/>
          <p:cNvSpPr txBox="1"/>
          <p:nvPr/>
        </p:nvSpPr>
        <p:spPr>
          <a:xfrm>
            <a:off x="1787138" y="3551189"/>
            <a:ext cx="833618" cy="523220"/>
          </a:xfrm>
          <a:prstGeom prst="rect">
            <a:avLst/>
          </a:prstGeom>
          <a:noFill/>
          <a:ln>
            <a:noFill/>
          </a:ln>
        </p:spPr>
        <p:txBody>
          <a:bodyPr vert="horz"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002060"/>
                </a:solidFill>
                <a:latin typeface="游ゴシック" panose="020B0400000000000000" pitchFamily="50" charset="-128"/>
                <a:ea typeface="游ゴシック" panose="020B0400000000000000" pitchFamily="50" charset="-128"/>
              </a:rPr>
              <a:t>22:00</a:t>
            </a:r>
            <a:endParaRPr kumimoji="0" lang="ja-JP" altLang="en-US" sz="1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41" name="円形吹き出し 40"/>
          <p:cNvSpPr>
            <a:spLocks noChangeAspect="1"/>
          </p:cNvSpPr>
          <p:nvPr/>
        </p:nvSpPr>
        <p:spPr bwMode="auto">
          <a:xfrm>
            <a:off x="2323929" y="2677456"/>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収集</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２回目</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42" name="円形吹き出し 41"/>
          <p:cNvSpPr>
            <a:spLocks noChangeAspect="1"/>
          </p:cNvSpPr>
          <p:nvPr/>
        </p:nvSpPr>
        <p:spPr bwMode="auto">
          <a:xfrm>
            <a:off x="3536770"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収集</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a:p>
            <a:pPr lvl="0" algn="ctr" defTabSz="914369">
              <a:defRPr/>
            </a:pPr>
            <a:r>
              <a:rPr kumimoji="0" lang="ja-JP" altLang="en-US" sz="1600" b="1" kern="0" dirty="0">
                <a:solidFill>
                  <a:srgbClr val="FFFFFF"/>
                </a:solidFill>
                <a:latin typeface="游ゴシック" panose="020B0400000000000000" pitchFamily="50" charset="-128"/>
                <a:ea typeface="游ゴシック" panose="020B0400000000000000" pitchFamily="50" charset="-128"/>
              </a:rPr>
              <a:t>３回目</a:t>
            </a:r>
            <a:endParaRPr kumimoji="0"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43" name="下矢印 42"/>
          <p:cNvSpPr/>
          <p:nvPr/>
        </p:nvSpPr>
        <p:spPr bwMode="auto">
          <a:xfrm flipV="1">
            <a:off x="3269009" y="4214165"/>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正方形/長方形 5"/>
          <p:cNvSpPr/>
          <p:nvPr/>
        </p:nvSpPr>
        <p:spPr bwMode="auto">
          <a:xfrm>
            <a:off x="2651479" y="4470459"/>
            <a:ext cx="1441824" cy="390046"/>
          </a:xfrm>
          <a:prstGeom prst="rect">
            <a:avLst/>
          </a:prstGeom>
          <a:solidFill>
            <a:schemeClr val="bg1"/>
          </a:solidFill>
          <a:ln w="1905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000" b="1" dirty="0">
                <a:solidFill>
                  <a:srgbClr val="FF0000"/>
                </a:solidFill>
                <a:latin typeface="游ゴシック" panose="020B0400000000000000" pitchFamily="50" charset="-128"/>
                <a:ea typeface="游ゴシック" panose="020B0400000000000000" pitchFamily="50" charset="-128"/>
              </a:rPr>
              <a:t>基準日１</a:t>
            </a:r>
          </a:p>
        </p:txBody>
      </p:sp>
      <p:sp>
        <p:nvSpPr>
          <p:cNvPr id="45" name="下矢印 44"/>
          <p:cNvSpPr/>
          <p:nvPr/>
        </p:nvSpPr>
        <p:spPr bwMode="auto">
          <a:xfrm flipV="1">
            <a:off x="6916146" y="4214563"/>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6" name="正方形/長方形 45"/>
          <p:cNvSpPr/>
          <p:nvPr/>
        </p:nvSpPr>
        <p:spPr bwMode="auto">
          <a:xfrm>
            <a:off x="6298616" y="4470857"/>
            <a:ext cx="1441824" cy="390046"/>
          </a:xfrm>
          <a:prstGeom prst="rect">
            <a:avLst/>
          </a:prstGeom>
          <a:solidFill>
            <a:schemeClr val="bg1"/>
          </a:solidFill>
          <a:ln w="1905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000" b="1" dirty="0">
                <a:solidFill>
                  <a:srgbClr val="FF0000"/>
                </a:solidFill>
                <a:latin typeface="游ゴシック" panose="020B0400000000000000" pitchFamily="50" charset="-128"/>
                <a:ea typeface="游ゴシック" panose="020B0400000000000000" pitchFamily="50" charset="-128"/>
              </a:rPr>
              <a:t>基準日２</a:t>
            </a:r>
          </a:p>
        </p:txBody>
      </p:sp>
    </p:spTree>
    <p:extLst>
      <p:ext uri="{BB962C8B-B14F-4D97-AF65-F5344CB8AC3E}">
        <p14:creationId xmlns:p14="http://schemas.microsoft.com/office/powerpoint/2010/main" val="8345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作業フロー（</a:t>
            </a:r>
            <a:r>
              <a:rPr lang="en-US" altLang="ja-JP" dirty="0"/>
              <a:t>1/2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比較機能の標準的な作業フローは下図の通りです。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735905408"/>
              </p:ext>
            </p:extLst>
          </p:nvPr>
        </p:nvGraphicFramePr>
        <p:xfrm>
          <a:off x="237574" y="2121201"/>
          <a:ext cx="2894226" cy="1940560"/>
        </p:xfrm>
        <a:graphic>
          <a:graphicData uri="http://schemas.openxmlformats.org/drawingml/2006/table">
            <a:tbl>
              <a:tblPr firstRow="1" bandRow="1">
                <a:tableStyleId>{69CF1AB2-1976-4502-BF36-3FF5EA218861}</a:tableStyleId>
              </a:tblPr>
              <a:tblGrid>
                <a:gridCol w="387668">
                  <a:extLst>
                    <a:ext uri="{9D8B030D-6E8A-4147-A177-3AD203B41FA5}">
                      <a16:colId xmlns:a16="http://schemas.microsoft.com/office/drawing/2014/main" val="3261435330"/>
                    </a:ext>
                  </a:extLst>
                </a:gridCol>
                <a:gridCol w="2506558">
                  <a:extLst>
                    <a:ext uri="{9D8B030D-6E8A-4147-A177-3AD203B41FA5}">
                      <a16:colId xmlns:a16="http://schemas.microsoft.com/office/drawing/2014/main" val="3494894693"/>
                    </a:ext>
                  </a:extLst>
                </a:gridCol>
              </a:tblGrid>
              <a:tr h="370840">
                <a:tc>
                  <a:txBody>
                    <a:bodyPr/>
                    <a:lstStyle/>
                    <a:p>
                      <a:pPr algn="ctr"/>
                      <a:r>
                        <a:rPr kumimoji="1" lang="ja-JP" altLang="en-US" sz="1600" b="1" dirty="0">
                          <a:solidFill>
                            <a:srgbClr val="FF0000"/>
                          </a:solidFill>
                        </a:rPr>
                        <a:t>①</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r>
                        <a:rPr kumimoji="1" lang="ja-JP" altLang="en-US" sz="1600" b="1" dirty="0">
                          <a:solidFill>
                            <a:srgbClr val="FF0000"/>
                          </a:solidFill>
                        </a:rPr>
                        <a:t>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パラメータシートへのデータ登録</a:t>
                      </a:r>
                      <a:r>
                        <a:rPr kumimoji="1" lang="ja-JP" altLang="en-US" sz="1200" b="0" dirty="0">
                          <a:solidFill>
                            <a:schemeClr val="tx1"/>
                          </a:solidFill>
                        </a:rPr>
                        <a:t>、収集機能の実行</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r>
                        <a:rPr kumimoji="1" lang="ja-JP" altLang="en-US" sz="1600" b="1" dirty="0">
                          <a:solidFill>
                            <a:srgbClr val="FF0000"/>
                          </a:solidFill>
                        </a:rPr>
                        <a:t>③</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比較定義の作成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r>
                        <a:rPr kumimoji="1" lang="ja-JP" altLang="en-US" sz="1600" b="1" dirty="0">
                          <a:solidFill>
                            <a:srgbClr val="FF0000"/>
                          </a:solidFill>
                        </a:rPr>
                        <a:t>④</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（任意）比較定義詳細の設定</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r>
                        <a:rPr kumimoji="1" lang="ja-JP" altLang="en-US" sz="1600" b="1" dirty="0">
                          <a:solidFill>
                            <a:srgbClr val="FF0000"/>
                          </a:solidFill>
                        </a:rPr>
                        <a:t>⑤</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比較実行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bl>
          </a:graphicData>
        </a:graphic>
      </p:graphicFrame>
      <p:sp>
        <p:nvSpPr>
          <p:cNvPr id="46" name="正方形/長方形 45"/>
          <p:cNvSpPr/>
          <p:nvPr/>
        </p:nvSpPr>
        <p:spPr>
          <a:xfrm>
            <a:off x="3287346" y="1593063"/>
            <a:ext cx="5656244" cy="4845120"/>
          </a:xfrm>
          <a:prstGeom prst="rect">
            <a:avLst/>
          </a:prstGeom>
          <a:solidFill>
            <a:srgbClr val="E1EE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 name="フローチャート: 磁気ディスク 46"/>
          <p:cNvSpPr/>
          <p:nvPr/>
        </p:nvSpPr>
        <p:spPr>
          <a:xfrm>
            <a:off x="3913532" y="1833702"/>
            <a:ext cx="4403872" cy="301455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44" name="表 43"/>
          <p:cNvGraphicFramePr>
            <a:graphicFrameLocks noGrp="1"/>
          </p:cNvGraphicFramePr>
          <p:nvPr>
            <p:extLst>
              <p:ext uri="{D42A27DB-BD31-4B8C-83A1-F6EECF244321}">
                <p14:modId xmlns:p14="http://schemas.microsoft.com/office/powerpoint/2010/main" val="4279771647"/>
              </p:ext>
            </p:extLst>
          </p:nvPr>
        </p:nvGraphicFramePr>
        <p:xfrm>
          <a:off x="5055963" y="2044732"/>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CCC</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109" name="表 108"/>
          <p:cNvGraphicFramePr>
            <a:graphicFrameLocks noGrp="1"/>
          </p:cNvGraphicFramePr>
          <p:nvPr>
            <p:extLst>
              <p:ext uri="{D42A27DB-BD31-4B8C-83A1-F6EECF244321}">
                <p14:modId xmlns:p14="http://schemas.microsoft.com/office/powerpoint/2010/main" val="1031747439"/>
              </p:ext>
            </p:extLst>
          </p:nvPr>
        </p:nvGraphicFramePr>
        <p:xfrm>
          <a:off x="5055963" y="3660784"/>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パラメータシート</a:t>
                      </a:r>
                      <a:r>
                        <a:rPr kumimoji="1" lang="en-US" altLang="ja-JP" sz="1600" b="1" dirty="0">
                          <a:solidFill>
                            <a:schemeClr val="bg1"/>
                          </a:solidFill>
                          <a:latin typeface="游ゴシック" panose="020B0400000000000000" pitchFamily="50" charset="-128"/>
                          <a:ea typeface="游ゴシック" panose="020B0400000000000000" pitchFamily="50" charset="-128"/>
                        </a:rPr>
                        <a:t>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600" b="1" dirty="0">
                          <a:solidFill>
                            <a:schemeClr val="bg1"/>
                          </a:solidFill>
                          <a:latin typeface="游ゴシック" panose="020B0400000000000000" pitchFamily="50" charset="-128"/>
                          <a:ea typeface="游ゴシック" panose="020B0400000000000000" pitchFamily="50" charset="-128"/>
                        </a:rPr>
                        <a:t>項目</a:t>
                      </a:r>
                      <a:r>
                        <a:rPr kumimoji="1" lang="en-US" altLang="ja-JP" sz="1600" b="1" dirty="0">
                          <a:solidFill>
                            <a:schemeClr val="bg1"/>
                          </a:solidFill>
                          <a:latin typeface="游ゴシック" panose="020B0400000000000000" pitchFamily="50" charset="-128"/>
                          <a:ea typeface="游ゴシック" panose="020B0400000000000000" pitchFamily="50" charset="-128"/>
                        </a:rPr>
                        <a:t>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a:t>DDD</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33" name="正方形/長方形 32"/>
          <p:cNvSpPr/>
          <p:nvPr/>
        </p:nvSpPr>
        <p:spPr bwMode="auto">
          <a:xfrm>
            <a:off x="5055962" y="2641229"/>
            <a:ext cx="2119011" cy="314697"/>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cxnSp>
        <p:nvCxnSpPr>
          <p:cNvPr id="61" name="直線コネクタ 60"/>
          <p:cNvCxnSpPr>
            <a:stCxn id="68" idx="2"/>
            <a:endCxn id="115" idx="0"/>
          </p:cNvCxnSpPr>
          <p:nvPr/>
        </p:nvCxnSpPr>
        <p:spPr bwMode="auto">
          <a:xfrm>
            <a:off x="6115468" y="3109438"/>
            <a:ext cx="0" cy="432380"/>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8" name="正方形/長方形 67"/>
          <p:cNvSpPr/>
          <p:nvPr/>
        </p:nvSpPr>
        <p:spPr bwMode="auto">
          <a:xfrm>
            <a:off x="4927468" y="1957438"/>
            <a:ext cx="2376000" cy="1152000"/>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graphicFrame>
        <p:nvGraphicFramePr>
          <p:cNvPr id="105" name="表 104"/>
          <p:cNvGraphicFramePr>
            <a:graphicFrameLocks noGrp="1"/>
          </p:cNvGraphicFramePr>
          <p:nvPr>
            <p:extLst>
              <p:ext uri="{D42A27DB-BD31-4B8C-83A1-F6EECF244321}">
                <p14:modId xmlns:p14="http://schemas.microsoft.com/office/powerpoint/2010/main" val="1664608449"/>
              </p:ext>
            </p:extLst>
          </p:nvPr>
        </p:nvGraphicFramePr>
        <p:xfrm>
          <a:off x="3583655" y="5389912"/>
          <a:ext cx="5063625" cy="919488"/>
        </p:xfrm>
        <a:graphic>
          <a:graphicData uri="http://schemas.openxmlformats.org/drawingml/2006/table">
            <a:tbl>
              <a:tblPr firstRow="1" bandRow="1"/>
              <a:tblGrid>
                <a:gridCol w="777775">
                  <a:extLst>
                    <a:ext uri="{9D8B030D-6E8A-4147-A177-3AD203B41FA5}">
                      <a16:colId xmlns:a16="http://schemas.microsoft.com/office/drawing/2014/main" val="1232184175"/>
                    </a:ext>
                  </a:extLst>
                </a:gridCol>
                <a:gridCol w="1495325">
                  <a:extLst>
                    <a:ext uri="{9D8B030D-6E8A-4147-A177-3AD203B41FA5}">
                      <a16:colId xmlns:a16="http://schemas.microsoft.com/office/drawing/2014/main" val="2071000"/>
                    </a:ext>
                  </a:extLst>
                </a:gridCol>
                <a:gridCol w="930175">
                  <a:extLst>
                    <a:ext uri="{9D8B030D-6E8A-4147-A177-3AD203B41FA5}">
                      <a16:colId xmlns:a16="http://schemas.microsoft.com/office/drawing/2014/main" val="1336170667"/>
                    </a:ext>
                  </a:extLst>
                </a:gridCol>
                <a:gridCol w="930175">
                  <a:extLst>
                    <a:ext uri="{9D8B030D-6E8A-4147-A177-3AD203B41FA5}">
                      <a16:colId xmlns:a16="http://schemas.microsoft.com/office/drawing/2014/main" val="2403226912"/>
                    </a:ext>
                  </a:extLst>
                </a:gridCol>
                <a:gridCol w="930175">
                  <a:extLst>
                    <a:ext uri="{9D8B030D-6E8A-4147-A177-3AD203B41FA5}">
                      <a16:colId xmlns:a16="http://schemas.microsoft.com/office/drawing/2014/main" val="182218515"/>
                    </a:ext>
                  </a:extLst>
                </a:gridCol>
              </a:tblGrid>
              <a:tr h="146197">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結果</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メニュー名称</a:t>
                      </a: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パラメータ</a:t>
                      </a:r>
                      <a:endParaRPr kumimoji="1" lang="en-US" altLang="ja-JP" sz="1200" b="1" dirty="0">
                        <a:solidFill>
                          <a:schemeClr val="bg1"/>
                        </a:solidFill>
                        <a:latin typeface="游ゴシック" panose="020B0400000000000000" pitchFamily="50" charset="-128"/>
                        <a:ea typeface="游ゴシック" panose="020B0400000000000000" pitchFamily="50" charset="-128"/>
                      </a:endParaRPr>
                    </a:p>
                    <a:p>
                      <a:pPr algn="ctr"/>
                      <a:r>
                        <a:rPr kumimoji="1" lang="en-US" altLang="ja-JP" sz="1200" b="1" dirty="0">
                          <a:solidFill>
                            <a:schemeClr val="bg1"/>
                          </a:solidFill>
                          <a:latin typeface="游ゴシック" panose="020B0400000000000000" pitchFamily="50" charset="-128"/>
                          <a:ea typeface="游ゴシック" panose="020B0400000000000000" pitchFamily="50" charset="-128"/>
                        </a:rPr>
                        <a:t>/</a:t>
                      </a: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パラメータ</a:t>
                      </a:r>
                      <a:endParaRPr kumimoji="1" lang="en-US" altLang="ja-JP" sz="1200" b="1" dirty="0">
                        <a:solidFill>
                          <a:schemeClr val="bg1"/>
                        </a:solidFill>
                        <a:latin typeface="游ゴシック" panose="020B0400000000000000" pitchFamily="50" charset="-128"/>
                        <a:ea typeface="游ゴシック" panose="020B0400000000000000" pitchFamily="50" charset="-128"/>
                      </a:endParaRPr>
                    </a:p>
                    <a:p>
                      <a:pPr algn="ctr"/>
                      <a:r>
                        <a:rPr kumimoji="1" lang="en-US" altLang="ja-JP" sz="1200" b="1" dirty="0">
                          <a:solidFill>
                            <a:schemeClr val="bg1"/>
                          </a:solidFill>
                          <a:latin typeface="游ゴシック" panose="020B0400000000000000" pitchFamily="50" charset="-128"/>
                          <a:ea typeface="游ゴシック" panose="020B0400000000000000" pitchFamily="50" charset="-128"/>
                        </a:rPr>
                        <a:t>/</a:t>
                      </a: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パラメータ</a:t>
                      </a:r>
                      <a:endParaRPr kumimoji="1" lang="en-US" altLang="ja-JP" sz="1200" b="1" dirty="0">
                        <a:solidFill>
                          <a:schemeClr val="bg1"/>
                        </a:solidFill>
                        <a:latin typeface="游ゴシック" panose="020B0400000000000000" pitchFamily="50" charset="-128"/>
                        <a:ea typeface="游ゴシック" panose="020B0400000000000000" pitchFamily="50" charset="-128"/>
                      </a:endParaRPr>
                    </a:p>
                    <a:p>
                      <a:pPr algn="ctr"/>
                      <a:r>
                        <a:rPr kumimoji="1" lang="en-US" altLang="ja-JP" sz="1200" b="1" dirty="0">
                          <a:solidFill>
                            <a:schemeClr val="bg1"/>
                          </a:solidFill>
                          <a:latin typeface="游ゴシック" panose="020B0400000000000000" pitchFamily="50" charset="-128"/>
                          <a:ea typeface="游ゴシック" panose="020B0400000000000000" pitchFamily="50" charset="-128"/>
                        </a:rPr>
                        <a:t>/</a:t>
                      </a: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1531750"/>
                  </a:ext>
                </a:extLst>
              </a:tr>
              <a:tr h="146197">
                <a:tc>
                  <a:txBody>
                    <a:bodyPr/>
                    <a:lstStyle/>
                    <a:p>
                      <a:pPr algn="ctr"/>
                      <a:r>
                        <a:rPr kumimoji="1" lang="ja-JP" altLang="en-US" sz="1200" b="1" dirty="0">
                          <a:solidFill>
                            <a:srgbClr val="C00000"/>
                          </a:solidFill>
                          <a:latin typeface="游ゴシック" panose="020B0400000000000000" pitchFamily="50" charset="-128"/>
                          <a:ea typeface="游ゴシック" panose="020B0400000000000000" pitchFamily="50" charset="-128"/>
                        </a:rPr>
                        <a:t>差分あり</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1" dirty="0">
                          <a:solidFill>
                            <a:srgbClr val="002060"/>
                          </a:solidFill>
                          <a:latin typeface="游ゴシック" panose="020B0400000000000000" pitchFamily="50" charset="-128"/>
                          <a:ea typeface="游ゴシック" panose="020B0400000000000000" pitchFamily="50" charset="-128"/>
                        </a:rPr>
                        <a:t>パラメータシート</a:t>
                      </a:r>
                      <a:r>
                        <a:rPr kumimoji="1" lang="en-US" altLang="ja-JP" sz="1200" b="1" dirty="0">
                          <a:solidFill>
                            <a:srgbClr val="002060"/>
                          </a:solidFill>
                          <a:latin typeface="游ゴシック" panose="020B0400000000000000" pitchFamily="50" charset="-128"/>
                          <a:ea typeface="游ゴシック" panose="020B0400000000000000" pitchFamily="50" charset="-128"/>
                        </a:rPr>
                        <a:t>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002060"/>
                          </a:solidFill>
                          <a:latin typeface="游ゴシック" panose="020B0400000000000000" pitchFamily="50" charset="-128"/>
                          <a:ea typeface="游ゴシック" panose="020B0400000000000000" pitchFamily="50" charset="-128"/>
                        </a:rPr>
                        <a:t>AAA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002060"/>
                          </a:solidFill>
                          <a:latin typeface="游ゴシック" panose="020B0400000000000000" pitchFamily="50" charset="-128"/>
                          <a:ea typeface="游ゴシック" panose="020B0400000000000000" pitchFamily="50" charset="-128"/>
                        </a:rPr>
                        <a:t>BBB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C00000"/>
                          </a:solidFill>
                          <a:latin typeface="游ゴシック" panose="020B0400000000000000" pitchFamily="50" charset="-128"/>
                          <a:ea typeface="游ゴシック" panose="020B0400000000000000" pitchFamily="50" charset="-128"/>
                        </a:rPr>
                        <a:t>CCC</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012225"/>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rgbClr val="C00000"/>
                          </a:solidFill>
                          <a:latin typeface="游ゴシック" panose="020B0400000000000000" pitchFamily="50" charset="-128"/>
                          <a:ea typeface="游ゴシック" panose="020B0400000000000000" pitchFamily="50" charset="-128"/>
                        </a:rPr>
                        <a:t>差分あり</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1" dirty="0">
                          <a:solidFill>
                            <a:srgbClr val="002060"/>
                          </a:solidFill>
                          <a:latin typeface="游ゴシック" panose="020B0400000000000000" pitchFamily="50" charset="-128"/>
                          <a:ea typeface="游ゴシック" panose="020B0400000000000000" pitchFamily="50" charset="-128"/>
                        </a:rPr>
                        <a:t>パラメータシート</a:t>
                      </a:r>
                      <a:r>
                        <a:rPr kumimoji="1" lang="en-US" altLang="ja-JP" sz="1200" b="1" dirty="0">
                          <a:solidFill>
                            <a:srgbClr val="002060"/>
                          </a:solidFill>
                          <a:latin typeface="游ゴシック" panose="020B0400000000000000" pitchFamily="50" charset="-128"/>
                          <a:ea typeface="游ゴシック" panose="020B0400000000000000" pitchFamily="50" charset="-128"/>
                        </a:rPr>
                        <a:t>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002060"/>
                          </a:solidFill>
                          <a:latin typeface="游ゴシック" panose="020B0400000000000000" pitchFamily="50" charset="-128"/>
                          <a:ea typeface="游ゴシック" panose="020B0400000000000000" pitchFamily="50" charset="-128"/>
                        </a:rPr>
                        <a:t>AAA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002060"/>
                          </a:solidFill>
                          <a:latin typeface="游ゴシック" panose="020B0400000000000000" pitchFamily="50" charset="-128"/>
                          <a:ea typeface="游ゴシック" panose="020B0400000000000000" pitchFamily="50" charset="-128"/>
                        </a:rPr>
                        <a:t>BBB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a:solidFill>
                            <a:srgbClr val="C00000"/>
                          </a:solidFill>
                          <a:latin typeface="游ゴシック" panose="020B0400000000000000" pitchFamily="50" charset="-128"/>
                          <a:ea typeface="游ゴシック" panose="020B0400000000000000" pitchFamily="50" charset="-128"/>
                        </a:rPr>
                        <a:t>DDD</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094360"/>
                  </a:ext>
                </a:extLst>
              </a:tr>
            </a:tbl>
          </a:graphicData>
        </a:graphic>
      </p:graphicFrame>
      <p:pic>
        <p:nvPicPr>
          <p:cNvPr id="106" name="図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779" y="1689964"/>
            <a:ext cx="851605" cy="319726"/>
          </a:xfrm>
          <a:prstGeom prst="rect">
            <a:avLst/>
          </a:prstGeom>
        </p:spPr>
      </p:pic>
      <p:sp>
        <p:nvSpPr>
          <p:cNvPr id="107" name="正方形/長方形 106"/>
          <p:cNvSpPr/>
          <p:nvPr/>
        </p:nvSpPr>
        <p:spPr bwMode="auto">
          <a:xfrm>
            <a:off x="3583655" y="5016282"/>
            <a:ext cx="1276385" cy="308979"/>
          </a:xfrm>
          <a:prstGeom prst="rect">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比較実行</a:t>
            </a:r>
          </a:p>
        </p:txBody>
      </p:sp>
      <p:sp>
        <p:nvSpPr>
          <p:cNvPr id="115" name="正方形/長方形 114"/>
          <p:cNvSpPr/>
          <p:nvPr/>
        </p:nvSpPr>
        <p:spPr bwMode="auto">
          <a:xfrm>
            <a:off x="4927468" y="3541818"/>
            <a:ext cx="2376000" cy="1152000"/>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16" name="正方形/長方形 115"/>
          <p:cNvSpPr/>
          <p:nvPr/>
        </p:nvSpPr>
        <p:spPr bwMode="auto">
          <a:xfrm>
            <a:off x="5055962" y="4257281"/>
            <a:ext cx="2119011" cy="314697"/>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0" name="正方形/長方形 59"/>
          <p:cNvSpPr/>
          <p:nvPr/>
        </p:nvSpPr>
        <p:spPr bwMode="auto">
          <a:xfrm>
            <a:off x="6464386" y="2317488"/>
            <a:ext cx="710587" cy="2254490"/>
          </a:xfrm>
          <a:prstGeom prst="rect">
            <a:avLst/>
          </a:prstGeom>
          <a:solidFill>
            <a:srgbClr val="FF0000">
              <a:alpha val="20000"/>
            </a:srgbClr>
          </a:solid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101" name="円形吹き出し 100"/>
          <p:cNvSpPr>
            <a:spLocks noChangeAspect="1"/>
          </p:cNvSpPr>
          <p:nvPr/>
        </p:nvSpPr>
        <p:spPr bwMode="auto">
          <a:xfrm>
            <a:off x="7356486" y="2996238"/>
            <a:ext cx="436085" cy="436085"/>
          </a:xfrm>
          <a:prstGeom prst="wedgeEllipseCallout">
            <a:avLst>
              <a:gd name="adj1" fmla="val -82593"/>
              <a:gd name="adj2" fmla="val 3174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④</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96" name="円形吹き出し 95"/>
          <p:cNvSpPr>
            <a:spLocks noChangeAspect="1"/>
          </p:cNvSpPr>
          <p:nvPr/>
        </p:nvSpPr>
        <p:spPr bwMode="auto">
          <a:xfrm>
            <a:off x="4423955" y="1489690"/>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4" name="円形吹き出し 123"/>
          <p:cNvSpPr>
            <a:spLocks noChangeAspect="1"/>
          </p:cNvSpPr>
          <p:nvPr/>
        </p:nvSpPr>
        <p:spPr bwMode="auto">
          <a:xfrm>
            <a:off x="3338336" y="4484298"/>
            <a:ext cx="436085" cy="436085"/>
          </a:xfrm>
          <a:prstGeom prst="wedgeEllipseCallout">
            <a:avLst>
              <a:gd name="adj1" fmla="val 54879"/>
              <a:gd name="adj2" fmla="val 7232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⑤</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7" name="円形吹き出し 126"/>
          <p:cNvSpPr>
            <a:spLocks noChangeAspect="1"/>
          </p:cNvSpPr>
          <p:nvPr/>
        </p:nvSpPr>
        <p:spPr bwMode="auto">
          <a:xfrm>
            <a:off x="4418035" y="3092494"/>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8" name="円形吹き出し 127"/>
          <p:cNvSpPr>
            <a:spLocks noChangeAspect="1"/>
          </p:cNvSpPr>
          <p:nvPr/>
        </p:nvSpPr>
        <p:spPr bwMode="auto">
          <a:xfrm>
            <a:off x="4562544" y="2176143"/>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9" name="円形吹き出し 128"/>
          <p:cNvSpPr>
            <a:spLocks noChangeAspect="1"/>
          </p:cNvSpPr>
          <p:nvPr/>
        </p:nvSpPr>
        <p:spPr bwMode="auto">
          <a:xfrm>
            <a:off x="4568496" y="3778947"/>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0" name="円形吹き出し 129"/>
          <p:cNvSpPr>
            <a:spLocks noChangeAspect="1"/>
          </p:cNvSpPr>
          <p:nvPr/>
        </p:nvSpPr>
        <p:spPr bwMode="auto">
          <a:xfrm>
            <a:off x="5550888" y="2912881"/>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③</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1" name="正方形/長方形 130"/>
          <p:cNvSpPr/>
          <p:nvPr/>
        </p:nvSpPr>
        <p:spPr>
          <a:xfrm>
            <a:off x="4848757" y="5104795"/>
            <a:ext cx="2860524" cy="276999"/>
          </a:xfrm>
          <a:prstGeom prst="rect">
            <a:avLst/>
          </a:prstGeom>
        </p:spPr>
        <p:txBody>
          <a:bodyPr wrap="square">
            <a:spAutoFit/>
          </a:bodyPr>
          <a:lstStyle/>
          <a:p>
            <a:r>
              <a:rPr lang="ja-JP" altLang="en-US" sz="1200" b="1" dirty="0">
                <a:solidFill>
                  <a:srgbClr val="FF0000"/>
                </a:solidFill>
                <a:latin typeface="メイリオ" panose="020B0604030504040204" pitchFamily="50" charset="-128"/>
                <a:ea typeface="メイリオ" panose="020B0604030504040204" pitchFamily="50" charset="-128"/>
              </a:rPr>
              <a:t>差分がある場合は</a:t>
            </a:r>
            <a:r>
              <a:rPr lang="ja-JP" altLang="en-US" sz="1200" b="1" dirty="0">
                <a:solidFill>
                  <a:srgbClr val="C00000"/>
                </a:solidFill>
                <a:latin typeface="メイリオ" panose="020B0604030504040204" pitchFamily="50" charset="-128"/>
                <a:ea typeface="メイリオ" panose="020B0604030504040204" pitchFamily="50" charset="-128"/>
              </a:rPr>
              <a:t>赤字</a:t>
            </a:r>
            <a:r>
              <a:rPr lang="ja-JP" altLang="en-US" sz="1200" b="1" dirty="0">
                <a:solidFill>
                  <a:srgbClr val="FF0000"/>
                </a:solidFill>
                <a:latin typeface="メイリオ" panose="020B0604030504040204" pitchFamily="50" charset="-128"/>
                <a:ea typeface="メイリオ" panose="020B0604030504040204" pitchFamily="50" charset="-128"/>
              </a:rPr>
              <a:t>で表示されます。</a:t>
            </a:r>
          </a:p>
        </p:txBody>
      </p:sp>
    </p:spTree>
    <p:extLst>
      <p:ext uri="{BB962C8B-B14F-4D97-AF65-F5344CB8AC3E}">
        <p14:creationId xmlns:p14="http://schemas.microsoft.com/office/powerpoint/2010/main" val="203303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作業フロー（</a:t>
            </a:r>
            <a:r>
              <a:rPr lang="en-US" altLang="ja-JP" dirty="0"/>
              <a:t>2/2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lvl="0" indent="0">
              <a:buClr>
                <a:srgbClr val="002B62"/>
              </a:buClr>
              <a:buNone/>
            </a:pPr>
            <a:r>
              <a:rPr lang="ja-JP" altLang="en-US" dirty="0">
                <a:solidFill>
                  <a:srgbClr val="000000"/>
                </a:solidFill>
              </a:rPr>
              <a:t>各フローの概要は下記の通りです。</a:t>
            </a:r>
            <a:endParaRPr lang="en-US" altLang="ja-JP" dirty="0">
              <a:solidFill>
                <a:srgbClr val="000000"/>
              </a:solidFill>
            </a:endParaRPr>
          </a:p>
          <a:p>
            <a:pPr lvl="0">
              <a:buClr>
                <a:srgbClr val="002B62"/>
              </a:buClr>
              <a:buFont typeface="Wingdings" panose="05000000000000000000" pitchFamily="2" charset="2"/>
              <a:buChar char="l"/>
            </a:pPr>
            <a:r>
              <a:rPr lang="ja-JP" altLang="en-US" sz="1600" dirty="0">
                <a:solidFill>
                  <a:srgbClr val="000000"/>
                </a:solidFill>
              </a:rPr>
              <a:t>詳細は</a:t>
            </a:r>
            <a:r>
              <a:rPr lang="ja-JP" altLang="en-US" sz="1600" dirty="0">
                <a:solidFill>
                  <a:srgbClr val="000000"/>
                </a:solidFill>
                <a:hlinkClick r:id="rId2"/>
              </a:rPr>
              <a:t>「利用手順マニュアル</a:t>
            </a:r>
            <a:r>
              <a:rPr lang="en-US" altLang="ja-JP" sz="1600" dirty="0">
                <a:solidFill>
                  <a:srgbClr val="000000"/>
                </a:solidFill>
                <a:hlinkClick r:id="rId2"/>
              </a:rPr>
              <a:t>_</a:t>
            </a:r>
            <a:r>
              <a:rPr lang="ja-JP" altLang="en-US" sz="1600" dirty="0">
                <a:solidFill>
                  <a:srgbClr val="000000"/>
                </a:solidFill>
                <a:hlinkClick r:id="rId2"/>
              </a:rPr>
              <a:t>比較機能」</a:t>
            </a:r>
            <a:r>
              <a:rPr lang="ja-JP" altLang="en-US" sz="1600" dirty="0">
                <a:solidFill>
                  <a:srgbClr val="000000"/>
                </a:solidFill>
              </a:rPr>
              <a:t>参照</a:t>
            </a:r>
            <a:endParaRPr lang="en-US" altLang="ja-JP" sz="1600" dirty="0">
              <a:solidFill>
                <a:srgbClr val="000000"/>
              </a:solidFill>
            </a:endParaRPr>
          </a:p>
        </p:txBody>
      </p:sp>
      <p:graphicFrame>
        <p:nvGraphicFramePr>
          <p:cNvPr id="25" name="表 24"/>
          <p:cNvGraphicFramePr>
            <a:graphicFrameLocks noGrp="1"/>
          </p:cNvGraphicFramePr>
          <p:nvPr>
            <p:extLst>
              <p:ext uri="{D42A27DB-BD31-4B8C-83A1-F6EECF244321}">
                <p14:modId xmlns:p14="http://schemas.microsoft.com/office/powerpoint/2010/main" val="3928529241"/>
              </p:ext>
            </p:extLst>
          </p:nvPr>
        </p:nvGraphicFramePr>
        <p:xfrm>
          <a:off x="237574" y="2121201"/>
          <a:ext cx="8655026" cy="194056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r>
                        <a:rPr kumimoji="1" lang="ja-JP" altLang="en-US" sz="1600" b="1" dirty="0">
                          <a:solidFill>
                            <a:srgbClr val="FF0000"/>
                          </a:solidFill>
                        </a:rPr>
                        <a:t>①</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パラメータシートを作成します。</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r>
                        <a:rPr kumimoji="1" lang="ja-JP" altLang="en-US" sz="1600" b="1" dirty="0">
                          <a:solidFill>
                            <a:srgbClr val="FF0000"/>
                          </a:solidFill>
                        </a:rPr>
                        <a:t>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パラメータシートへのデータ登録</a:t>
                      </a:r>
                      <a:r>
                        <a:rPr kumimoji="1" lang="ja-JP" altLang="en-US" sz="1200" b="0" dirty="0">
                          <a:solidFill>
                            <a:schemeClr val="tx1"/>
                          </a:solidFill>
                        </a:rPr>
                        <a:t>、収集機能の実行</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メイリオ" panose="020B0604030504040204" pitchFamily="50" charset="-128"/>
                          <a:ea typeface="メイリオ" panose="020B0604030504040204" pitchFamily="50" charset="-128"/>
                        </a:rPr>
                        <a:t>パラメータシートへデータを登録します。収集機能を利用する場合は実行します。</a:t>
                      </a:r>
                      <a:endParaRPr kumimoji="1" lang="ja-JP" altLang="en-US" sz="1200" b="0" dirty="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r>
                        <a:rPr kumimoji="1" lang="ja-JP" altLang="en-US" sz="1600" b="1" dirty="0">
                          <a:solidFill>
                            <a:srgbClr val="FF0000"/>
                          </a:solidFill>
                        </a:rPr>
                        <a:t>③</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比較定義の作成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latin typeface="メイリオ" panose="020B0604030504040204" pitchFamily="50" charset="-128"/>
                          <a:ea typeface="メイリオ" panose="020B0604030504040204" pitchFamily="50" charset="-128"/>
                        </a:rPr>
                        <a:t>比較対象となるメニュー（パラメータシート）を選択します。</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r>
                        <a:rPr kumimoji="1" lang="ja-JP" altLang="en-US" sz="1600" b="1" dirty="0">
                          <a:solidFill>
                            <a:srgbClr val="FF0000"/>
                          </a:solidFill>
                        </a:rPr>
                        <a:t>④</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（任意）比較定義詳細の設定</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latin typeface="メイリオ" panose="020B0604030504040204" pitchFamily="50" charset="-128"/>
                          <a:ea typeface="メイリオ" panose="020B0604030504040204" pitchFamily="50" charset="-128"/>
                        </a:rPr>
                        <a:t>比較対象となるメニュー（パラメータシート）のカラムを選択します。</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r>
                        <a:rPr kumimoji="1" lang="ja-JP" altLang="en-US" sz="1600" b="1" dirty="0">
                          <a:solidFill>
                            <a:srgbClr val="FF0000"/>
                          </a:solidFill>
                        </a:rPr>
                        <a:t>⑤</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比較実行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solidFill>
                            <a:schemeClr val="tx1"/>
                          </a:solidFill>
                          <a:latin typeface="メイリオ" panose="020B0604030504040204" pitchFamily="50" charset="-128"/>
                          <a:ea typeface="メイリオ" panose="020B0604030504040204" pitchFamily="50" charset="-128"/>
                        </a:rPr>
                        <a:t>定義した比較を実行します。差分の有無が赤字で表示されます。</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bl>
          </a:graphicData>
        </a:graphic>
      </p:graphicFrame>
    </p:spTree>
    <p:extLst>
      <p:ext uri="{BB962C8B-B14F-4D97-AF65-F5344CB8AC3E}">
        <p14:creationId xmlns:p14="http://schemas.microsoft.com/office/powerpoint/2010/main" val="142084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比較対象のパラメータシートの項目</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lvl="0" indent="0">
              <a:buClr>
                <a:srgbClr val="002B62"/>
              </a:buClr>
              <a:buNone/>
            </a:pPr>
            <a:r>
              <a:rPr lang="ja-JP" altLang="en-US" dirty="0">
                <a:solidFill>
                  <a:srgbClr val="000000"/>
                </a:solidFill>
              </a:rPr>
              <a:t>使用可能なパラメータシートの項目は下記の通りです。</a:t>
            </a:r>
            <a:endParaRPr lang="en-US" altLang="ja-JP" dirty="0">
              <a:solidFill>
                <a:srgbClr val="000000"/>
              </a:solidFill>
            </a:endParaRPr>
          </a:p>
          <a:p>
            <a:pPr lvl="0">
              <a:buClr>
                <a:srgbClr val="002B62"/>
              </a:buClr>
              <a:buFont typeface="Wingdings" panose="05000000000000000000" pitchFamily="2" charset="2"/>
              <a:buChar char="l"/>
            </a:pPr>
            <a:r>
              <a:rPr lang="ja-JP" altLang="en-US" sz="1600" dirty="0">
                <a:solidFill>
                  <a:srgbClr val="000000"/>
                </a:solidFill>
              </a:rPr>
              <a:t>詳細は</a:t>
            </a:r>
            <a:r>
              <a:rPr lang="ja-JP" altLang="en-US" sz="1600" dirty="0">
                <a:solidFill>
                  <a:srgbClr val="000000"/>
                </a:solidFill>
                <a:hlinkClick r:id="rId2"/>
              </a:rPr>
              <a:t>「利用手順マニュアル</a:t>
            </a:r>
            <a:r>
              <a:rPr lang="en-US" altLang="ja-JP" sz="1600" dirty="0">
                <a:solidFill>
                  <a:srgbClr val="000000"/>
                </a:solidFill>
                <a:hlinkClick r:id="rId2"/>
              </a:rPr>
              <a:t>_</a:t>
            </a:r>
            <a:r>
              <a:rPr lang="ja-JP" altLang="en-US" sz="1600" dirty="0">
                <a:solidFill>
                  <a:srgbClr val="000000"/>
                </a:solidFill>
                <a:hlinkClick r:id="rId2"/>
              </a:rPr>
              <a:t>比較機能」</a:t>
            </a:r>
            <a:r>
              <a:rPr lang="ja-JP" altLang="en-US" sz="1600" dirty="0">
                <a:solidFill>
                  <a:srgbClr val="000000"/>
                </a:solidFill>
              </a:rPr>
              <a:t>参照</a:t>
            </a:r>
            <a:endParaRPr lang="en-US" altLang="ja-JP" sz="1600" dirty="0">
              <a:solidFill>
                <a:srgbClr val="000000"/>
              </a:solidFill>
            </a:endParaRPr>
          </a:p>
        </p:txBody>
      </p:sp>
      <p:graphicFrame>
        <p:nvGraphicFramePr>
          <p:cNvPr id="8" name="表 7">
            <a:extLst>
              <a:ext uri="{FF2B5EF4-FFF2-40B4-BE49-F238E27FC236}">
                <a16:creationId xmlns:a16="http://schemas.microsoft.com/office/drawing/2014/main" id="{4A23AC5F-4FDB-4003-AD79-9F5B08897501}"/>
              </a:ext>
            </a:extLst>
          </p:cNvPr>
          <p:cNvGraphicFramePr>
            <a:graphicFrameLocks noGrp="1"/>
          </p:cNvGraphicFramePr>
          <p:nvPr>
            <p:extLst>
              <p:ext uri="{D42A27DB-BD31-4B8C-83A1-F6EECF244321}">
                <p14:modId xmlns:p14="http://schemas.microsoft.com/office/powerpoint/2010/main" val="2842583208"/>
              </p:ext>
            </p:extLst>
          </p:nvPr>
        </p:nvGraphicFramePr>
        <p:xfrm>
          <a:off x="237600" y="2120400"/>
          <a:ext cx="8265600" cy="3630272"/>
        </p:xfrm>
        <a:graphic>
          <a:graphicData uri="http://schemas.openxmlformats.org/drawingml/2006/table">
            <a:tbl>
              <a:tblPr firstRow="1" bandRow="1"/>
              <a:tblGrid>
                <a:gridCol w="2174100">
                  <a:extLst>
                    <a:ext uri="{9D8B030D-6E8A-4147-A177-3AD203B41FA5}">
                      <a16:colId xmlns:a16="http://schemas.microsoft.com/office/drawing/2014/main" val="2071000"/>
                    </a:ext>
                  </a:extLst>
                </a:gridCol>
                <a:gridCol w="6091500">
                  <a:extLst>
                    <a:ext uri="{9D8B030D-6E8A-4147-A177-3AD203B41FA5}">
                      <a16:colId xmlns:a16="http://schemas.microsoft.com/office/drawing/2014/main" val="1336170667"/>
                    </a:ext>
                  </a:extLst>
                </a:gridCol>
              </a:tblGrid>
              <a:tr h="370800">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項目種別</a:t>
                      </a: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制約事項</a:t>
                      </a: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1531750"/>
                  </a:ext>
                </a:extLst>
              </a:tr>
              <a:tr h="3708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文字列</a:t>
                      </a:r>
                      <a:r>
                        <a:rPr kumimoji="1" lang="en-US" altLang="ja-JP" sz="1200" b="1" dirty="0">
                          <a:solidFill>
                            <a:srgbClr val="002060"/>
                          </a:solidFill>
                          <a:latin typeface="游ゴシック" panose="020B0400000000000000" pitchFamily="50" charset="-128"/>
                          <a:ea typeface="游ゴシック" panose="020B0400000000000000" pitchFamily="50" charset="-128"/>
                        </a:rPr>
                        <a:t>(</a:t>
                      </a:r>
                      <a:r>
                        <a:rPr kumimoji="1" lang="ja-JP" altLang="en-US" sz="1200" b="1" dirty="0">
                          <a:solidFill>
                            <a:srgbClr val="002060"/>
                          </a:solidFill>
                          <a:latin typeface="游ゴシック" panose="020B0400000000000000" pitchFamily="50" charset="-128"/>
                          <a:ea typeface="游ゴシック" panose="020B0400000000000000" pitchFamily="50" charset="-128"/>
                        </a:rPr>
                        <a:t>単一行</a:t>
                      </a:r>
                      <a:r>
                        <a:rPr kumimoji="1" lang="en-US" altLang="ja-JP" sz="1200" b="1" dirty="0">
                          <a:solidFill>
                            <a:srgbClr val="002060"/>
                          </a:solidFill>
                          <a:latin typeface="游ゴシック" panose="020B0400000000000000" pitchFamily="50" charset="-128"/>
                          <a:ea typeface="游ゴシック" panose="020B0400000000000000" pitchFamily="50" charset="-128"/>
                        </a:rPr>
                        <a:t>)</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制約なし</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012225"/>
                  </a:ext>
                </a:extLst>
              </a:tr>
              <a:tr h="3708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文字列</a:t>
                      </a:r>
                      <a:r>
                        <a:rPr kumimoji="1" lang="en-US" altLang="ja-JP" sz="1200" b="1" dirty="0">
                          <a:solidFill>
                            <a:srgbClr val="002060"/>
                          </a:solidFill>
                          <a:latin typeface="游ゴシック" panose="020B0400000000000000" pitchFamily="50" charset="-128"/>
                          <a:ea typeface="游ゴシック" panose="020B0400000000000000" pitchFamily="50" charset="-128"/>
                        </a:rPr>
                        <a:t>(</a:t>
                      </a:r>
                      <a:r>
                        <a:rPr kumimoji="1" lang="ja-JP" altLang="en-US" sz="1200" b="1" dirty="0">
                          <a:solidFill>
                            <a:srgbClr val="002060"/>
                          </a:solidFill>
                          <a:latin typeface="游ゴシック" panose="020B0400000000000000" pitchFamily="50" charset="-128"/>
                          <a:ea typeface="游ゴシック" panose="020B0400000000000000" pitchFamily="50" charset="-128"/>
                        </a:rPr>
                        <a:t>複数行</a:t>
                      </a:r>
                      <a:r>
                        <a:rPr kumimoji="1" lang="en-US" altLang="ja-JP" sz="1200" b="1" dirty="0">
                          <a:solidFill>
                            <a:srgbClr val="002060"/>
                          </a:solidFill>
                          <a:latin typeface="游ゴシック" panose="020B0400000000000000" pitchFamily="50" charset="-128"/>
                          <a:ea typeface="游ゴシック" panose="020B0400000000000000" pitchFamily="50" charset="-128"/>
                        </a:rPr>
                        <a:t>)</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制約なし</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24027"/>
                  </a:ext>
                </a:extLst>
              </a:tr>
              <a:tr h="3708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整数</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制約なし</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8808068"/>
                  </a:ext>
                </a:extLst>
              </a:tr>
              <a:tr h="3708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小数</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制約なし</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482910"/>
                  </a:ext>
                </a:extLst>
              </a:tr>
              <a:tr h="4572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プルダウン選択</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選択したリストの </a:t>
                      </a:r>
                      <a:r>
                        <a:rPr kumimoji="1" lang="en-US" altLang="ja-JP" sz="1200" b="1" dirty="0">
                          <a:solidFill>
                            <a:srgbClr val="002060"/>
                          </a:solidFill>
                          <a:latin typeface="游ゴシック" panose="020B0400000000000000" pitchFamily="50" charset="-128"/>
                          <a:ea typeface="游ゴシック" panose="020B0400000000000000" pitchFamily="50" charset="-128"/>
                        </a:rPr>
                        <a:t>ID </a:t>
                      </a:r>
                      <a:r>
                        <a:rPr kumimoji="1" lang="ja-JP" altLang="en-US" sz="1200" b="1" dirty="0">
                          <a:solidFill>
                            <a:srgbClr val="002060"/>
                          </a:solidFill>
                          <a:latin typeface="游ゴシック" panose="020B0400000000000000" pitchFamily="50" charset="-128"/>
                          <a:ea typeface="游ゴシック" panose="020B0400000000000000" pitchFamily="50" charset="-128"/>
                        </a:rPr>
                        <a:t>での比較を行います。</a:t>
                      </a:r>
                    </a:p>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アクセス権がない場合、</a:t>
                      </a:r>
                      <a:r>
                        <a:rPr kumimoji="1" lang="en-US" altLang="ja-JP" sz="1200" b="1" dirty="0">
                          <a:solidFill>
                            <a:srgbClr val="002060"/>
                          </a:solidFill>
                          <a:latin typeface="游ゴシック" panose="020B0400000000000000" pitchFamily="50" charset="-128"/>
                          <a:ea typeface="游ゴシック" panose="020B0400000000000000" pitchFamily="50" charset="-128"/>
                        </a:rPr>
                        <a:t>ID </a:t>
                      </a:r>
                      <a:r>
                        <a:rPr kumimoji="1" lang="ja-JP" altLang="en-US" sz="1200" b="1" dirty="0">
                          <a:solidFill>
                            <a:srgbClr val="002060"/>
                          </a:solidFill>
                          <a:latin typeface="游ゴシック" panose="020B0400000000000000" pitchFamily="50" charset="-128"/>
                          <a:ea typeface="游ゴシック" panose="020B0400000000000000" pitchFamily="50" charset="-128"/>
                        </a:rPr>
                        <a:t>変換失敗</a:t>
                      </a:r>
                      <a:r>
                        <a:rPr kumimoji="1" lang="en-US" altLang="ja-JP" sz="1200" b="1" dirty="0">
                          <a:solidFill>
                            <a:srgbClr val="002060"/>
                          </a:solidFill>
                          <a:latin typeface="游ゴシック" panose="020B0400000000000000" pitchFamily="50" charset="-128"/>
                          <a:ea typeface="游ゴシック" panose="020B0400000000000000" pitchFamily="50" charset="-128"/>
                        </a:rPr>
                        <a:t>(X)</a:t>
                      </a:r>
                      <a:r>
                        <a:rPr kumimoji="1" lang="ja-JP" altLang="en-US" sz="1200" b="1" dirty="0">
                          <a:solidFill>
                            <a:srgbClr val="002060"/>
                          </a:solidFill>
                          <a:latin typeface="游ゴシック" panose="020B0400000000000000" pitchFamily="50" charset="-128"/>
                          <a:ea typeface="游ゴシック" panose="020B0400000000000000" pitchFamily="50" charset="-128"/>
                        </a:rPr>
                        <a:t>表記となります。</a:t>
                      </a:r>
                      <a:endParaRPr kumimoji="1" lang="en-US" altLang="ja-JP" sz="1200" b="1" dirty="0">
                        <a:solidFill>
                          <a:srgbClr val="002060"/>
                        </a:solidFill>
                        <a:latin typeface="游ゴシック" panose="020B0400000000000000" pitchFamily="50" charset="-128"/>
                        <a:ea typeface="游ゴシック" panose="020B0400000000000000" pitchFamily="50" charset="-128"/>
                      </a:endParaRPr>
                    </a:p>
                    <a:p>
                      <a:pPr algn="l"/>
                      <a:r>
                        <a:rPr kumimoji="1" lang="en-US" altLang="ja-JP" sz="1200" b="1" dirty="0">
                          <a:solidFill>
                            <a:srgbClr val="002060"/>
                          </a:solidFill>
                          <a:latin typeface="游ゴシック" panose="020B0400000000000000" pitchFamily="50" charset="-128"/>
                          <a:ea typeface="游ゴシック" panose="020B0400000000000000" pitchFamily="50" charset="-128"/>
                        </a:rPr>
                        <a:t>※</a:t>
                      </a:r>
                      <a:r>
                        <a:rPr kumimoji="1" lang="ja-JP" altLang="en-US" sz="1200" b="1" dirty="0">
                          <a:solidFill>
                            <a:srgbClr val="002060"/>
                          </a:solidFill>
                          <a:latin typeface="游ゴシック" panose="020B0400000000000000" pitchFamily="50" charset="-128"/>
                          <a:ea typeface="游ゴシック" panose="020B0400000000000000" pitchFamily="50" charset="-128"/>
                        </a:rPr>
                        <a:t>アクセス権については</a:t>
                      </a:r>
                      <a:r>
                        <a:rPr kumimoji="1" lang="ja-JP" altLang="en-US" sz="1200" b="1" dirty="0">
                          <a:solidFill>
                            <a:srgbClr val="002060"/>
                          </a:solidFill>
                          <a:latin typeface="游ゴシック" panose="020B0400000000000000" pitchFamily="50" charset="-128"/>
                          <a:ea typeface="游ゴシック" panose="020B0400000000000000" pitchFamily="50" charset="-128"/>
                          <a:hlinkClick r:id="rId3"/>
                        </a:rPr>
                        <a:t>「利用手順マニュアル</a:t>
                      </a:r>
                      <a:r>
                        <a:rPr kumimoji="1" lang="en-US" altLang="ja-JP" sz="1200" b="1" dirty="0">
                          <a:solidFill>
                            <a:srgbClr val="002060"/>
                          </a:solidFill>
                          <a:latin typeface="游ゴシック" panose="020B0400000000000000" pitchFamily="50" charset="-128"/>
                          <a:ea typeface="游ゴシック" panose="020B0400000000000000" pitchFamily="50" charset="-128"/>
                          <a:hlinkClick r:id="rId3"/>
                        </a:rPr>
                        <a:t>_</a:t>
                      </a:r>
                      <a:r>
                        <a:rPr kumimoji="1" lang="ja-JP" altLang="en-US" sz="1200" b="1" dirty="0">
                          <a:solidFill>
                            <a:srgbClr val="002060"/>
                          </a:solidFill>
                          <a:latin typeface="游ゴシック" panose="020B0400000000000000" pitchFamily="50" charset="-128"/>
                          <a:ea typeface="游ゴシック" panose="020B0400000000000000" pitchFamily="50" charset="-128"/>
                          <a:hlinkClick r:id="rId3"/>
                        </a:rPr>
                        <a:t>データレコード毎のロールベースアクセス制御」</a:t>
                      </a:r>
                      <a:r>
                        <a:rPr kumimoji="1" lang="ja-JP" altLang="en-US" sz="1200" b="1" dirty="0">
                          <a:solidFill>
                            <a:srgbClr val="002060"/>
                          </a:solidFill>
                          <a:latin typeface="游ゴシック" panose="020B0400000000000000" pitchFamily="50" charset="-128"/>
                          <a:ea typeface="游ゴシック" panose="020B0400000000000000" pitchFamily="50" charset="-128"/>
                        </a:rPr>
                        <a:t>参照。</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4410245"/>
                  </a:ext>
                </a:extLst>
              </a:tr>
              <a:tr h="146197">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ファイルアップロード</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ファイルアップロード同士で比較する場合、ファイル名、ファイルの内容で比較を実施します。</a:t>
                      </a:r>
                      <a:br>
                        <a:rPr kumimoji="1" lang="en-US" altLang="ja-JP" sz="1200" b="1" dirty="0">
                          <a:solidFill>
                            <a:srgbClr val="002060"/>
                          </a:solidFill>
                          <a:latin typeface="游ゴシック" panose="020B0400000000000000" pitchFamily="50" charset="-128"/>
                          <a:ea typeface="游ゴシック" panose="020B0400000000000000" pitchFamily="50" charset="-128"/>
                        </a:rPr>
                      </a:br>
                      <a:r>
                        <a:rPr kumimoji="1" lang="en-US" altLang="ja-JP" sz="1200" b="1" dirty="0">
                          <a:solidFill>
                            <a:srgbClr val="002060"/>
                          </a:solidFill>
                          <a:latin typeface="游ゴシック" panose="020B0400000000000000" pitchFamily="50" charset="-128"/>
                          <a:ea typeface="游ゴシック" panose="020B0400000000000000" pitchFamily="50" charset="-128"/>
                        </a:rPr>
                        <a:t>※</a:t>
                      </a:r>
                      <a:r>
                        <a:rPr kumimoji="1" lang="ja-JP" altLang="en-US" sz="1200" b="1" dirty="0">
                          <a:solidFill>
                            <a:srgbClr val="002060"/>
                          </a:solidFill>
                          <a:latin typeface="游ゴシック" panose="020B0400000000000000" pitchFamily="50" charset="-128"/>
                          <a:ea typeface="游ゴシック" panose="020B0400000000000000" pitchFamily="50" charset="-128"/>
                        </a:rPr>
                        <a:t>比較結果には差分の有無のみ表示され、比較箇所は表示されません。</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647687"/>
                  </a:ext>
                </a:extLst>
              </a:tr>
              <a:tr h="370800">
                <a:tc>
                  <a:txBody>
                    <a:body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リンク</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l"/>
                      <a:r>
                        <a:rPr kumimoji="1" lang="ja-JP" altLang="en-US" sz="1200" b="1" dirty="0">
                          <a:solidFill>
                            <a:srgbClr val="002060"/>
                          </a:solidFill>
                          <a:latin typeface="游ゴシック" panose="020B0400000000000000" pitchFamily="50" charset="-128"/>
                          <a:ea typeface="游ゴシック" panose="020B0400000000000000" pitchFamily="50" charset="-128"/>
                        </a:rPr>
                        <a:t>制約なし</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094360"/>
                  </a:ext>
                </a:extLst>
              </a:tr>
            </a:tbl>
          </a:graphicData>
        </a:graphic>
      </p:graphicFrame>
    </p:spTree>
    <p:extLst>
      <p:ext uri="{BB962C8B-B14F-4D97-AF65-F5344CB8AC3E}">
        <p14:creationId xmlns:p14="http://schemas.microsoft.com/office/powerpoint/2010/main" val="138204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672" y="620610"/>
            <a:ext cx="7345020" cy="6237390"/>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600" dirty="0">
                <a:latin typeface="+mn-ea"/>
              </a:rPr>
              <a:t>はじめに</a:t>
            </a:r>
            <a:endParaRPr lang="en-US" altLang="ja-JP" sz="1600" dirty="0">
              <a:latin typeface="+mn-ea"/>
            </a:endParaRPr>
          </a:p>
          <a:p>
            <a:pPr lvl="1"/>
            <a:r>
              <a:rPr lang="en-US" altLang="ja-JP" sz="1600" dirty="0">
                <a:latin typeface="+mn-ea"/>
                <a:hlinkClick r:id="rId2" action="ppaction://hlinksldjump"/>
              </a:rPr>
              <a:t>1.1</a:t>
            </a:r>
            <a:r>
              <a:rPr lang="ja-JP" altLang="en-US" sz="1600" dirty="0">
                <a:latin typeface="+mn-ea"/>
                <a:hlinkClick r:id="rId2" action="ppaction://hlinksldjump"/>
              </a:rPr>
              <a:t>　本書について</a:t>
            </a:r>
            <a:endParaRPr lang="en-US" altLang="ja-JP" sz="1600" dirty="0">
              <a:latin typeface="+mn-ea"/>
            </a:endParaRPr>
          </a:p>
          <a:p>
            <a:pPr lvl="1"/>
            <a:endParaRPr lang="en-US" altLang="ja-JP" sz="1600" dirty="0">
              <a:latin typeface="+mn-ea"/>
            </a:endParaRPr>
          </a:p>
          <a:p>
            <a:pPr marL="342900" indent="-342900">
              <a:buFont typeface="+mj-lt"/>
              <a:buAutoNum type="arabicPeriod"/>
            </a:pPr>
            <a:r>
              <a:rPr lang="ja-JP" altLang="en-US" sz="1600" dirty="0">
                <a:latin typeface="+mn-ea"/>
              </a:rPr>
              <a:t>収集機能について</a:t>
            </a:r>
            <a:endParaRPr lang="en-US" altLang="ja-JP" sz="1600" dirty="0">
              <a:latin typeface="+mn-ea"/>
            </a:endParaRPr>
          </a:p>
          <a:p>
            <a:pPr lvl="1"/>
            <a:r>
              <a:rPr lang="en-US" altLang="ja-JP" sz="1600" dirty="0">
                <a:latin typeface="+mn-ea"/>
                <a:hlinkClick r:id="rId3" action="ppaction://hlinksldjump"/>
              </a:rPr>
              <a:t>2.1</a:t>
            </a:r>
            <a:r>
              <a:rPr lang="ja-JP" altLang="en-US" sz="1600" dirty="0">
                <a:latin typeface="+mn-ea"/>
                <a:hlinkClick r:id="rId3" action="ppaction://hlinksldjump"/>
              </a:rPr>
              <a:t>　収集機能とは</a:t>
            </a:r>
            <a:endParaRPr lang="en-US" altLang="ja-JP" sz="1600" dirty="0">
              <a:latin typeface="+mn-ea"/>
            </a:endParaRPr>
          </a:p>
          <a:p>
            <a:pPr lvl="1"/>
            <a:r>
              <a:rPr lang="en-US" altLang="ja-JP" sz="1600" dirty="0">
                <a:latin typeface="+mn-ea"/>
                <a:hlinkClick r:id="rId4" action="ppaction://hlinksldjump"/>
              </a:rPr>
              <a:t>2.2</a:t>
            </a:r>
            <a:r>
              <a:rPr lang="ja-JP" altLang="en-US" sz="1600" dirty="0">
                <a:latin typeface="+mn-ea"/>
                <a:hlinkClick r:id="rId4" action="ppaction://hlinksldjump"/>
              </a:rPr>
              <a:t>　</a:t>
            </a:r>
            <a:r>
              <a:rPr lang="en-US" altLang="ja-JP" sz="1600" dirty="0">
                <a:latin typeface="+mn-ea"/>
                <a:hlinkClick r:id="rId4" action="ppaction://hlinksldjump"/>
              </a:rPr>
              <a:t>YAML</a:t>
            </a:r>
            <a:r>
              <a:rPr lang="ja-JP" altLang="en-US" sz="1600" dirty="0">
                <a:latin typeface="+mn-ea"/>
                <a:hlinkClick r:id="rId4" action="ppaction://hlinksldjump"/>
              </a:rPr>
              <a:t>変数（</a:t>
            </a:r>
            <a:r>
              <a:rPr lang="en-US" altLang="ja-JP" sz="1600" dirty="0">
                <a:latin typeface="+mn-ea"/>
                <a:hlinkClick r:id="rId4" action="ppaction://hlinksldjump"/>
              </a:rPr>
              <a:t>FROM</a:t>
            </a:r>
            <a:r>
              <a:rPr lang="ja-JP" altLang="en-US" sz="1600" dirty="0">
                <a:latin typeface="+mn-ea"/>
                <a:hlinkClick r:id="rId4" action="ppaction://hlinksldjump"/>
              </a:rPr>
              <a:t>）とパラメータシート項目（</a:t>
            </a:r>
            <a:r>
              <a:rPr lang="en-US" altLang="ja-JP" sz="1600" dirty="0">
                <a:latin typeface="+mn-ea"/>
                <a:hlinkClick r:id="rId4" action="ppaction://hlinksldjump"/>
              </a:rPr>
              <a:t>TO</a:t>
            </a:r>
            <a:r>
              <a:rPr lang="ja-JP" altLang="en-US" sz="1600" dirty="0">
                <a:latin typeface="+mn-ea"/>
                <a:hlinkClick r:id="rId4" action="ppaction://hlinksldjump"/>
              </a:rPr>
              <a:t>）</a:t>
            </a:r>
            <a:endParaRPr lang="en-US" altLang="ja-JP" sz="1600" dirty="0">
              <a:latin typeface="+mn-ea"/>
            </a:endParaRPr>
          </a:p>
          <a:p>
            <a:pPr lvl="1"/>
            <a:r>
              <a:rPr lang="en-US" altLang="ja-JP" sz="1600" dirty="0">
                <a:latin typeface="+mn-ea"/>
                <a:hlinkClick r:id="rId5" action="ppaction://hlinksldjump"/>
              </a:rPr>
              <a:t>2.3</a:t>
            </a:r>
            <a:r>
              <a:rPr lang="ja-JP" altLang="en-US" sz="1600" dirty="0">
                <a:latin typeface="+mn-ea"/>
                <a:hlinkClick r:id="rId5" action="ppaction://hlinksldjump"/>
              </a:rPr>
              <a:t>　作業フロー</a:t>
            </a:r>
            <a:endParaRPr lang="en-US" altLang="ja-JP" sz="1600" dirty="0">
              <a:latin typeface="+mn-ea"/>
            </a:endParaRPr>
          </a:p>
          <a:p>
            <a:pPr lvl="1"/>
            <a:r>
              <a:rPr lang="en-US" altLang="ja-JP" sz="1600" dirty="0">
                <a:latin typeface="+mn-ea"/>
              </a:rPr>
              <a:t>	</a:t>
            </a:r>
            <a:r>
              <a:rPr lang="en-US" altLang="ja-JP" sz="1600" dirty="0">
                <a:latin typeface="+mn-ea"/>
                <a:hlinkClick r:id="rId6" action="ppaction://hlinksldjump"/>
              </a:rPr>
              <a:t>2.3.1</a:t>
            </a:r>
            <a:r>
              <a:rPr lang="ja-JP" altLang="en-US" sz="1600" dirty="0">
                <a:latin typeface="+mn-ea"/>
                <a:hlinkClick r:id="rId6" action="ppaction://hlinksldjump"/>
              </a:rPr>
              <a:t>　収集インターフェース情報</a:t>
            </a:r>
            <a:endParaRPr lang="en-US" altLang="ja-JP" sz="1600" dirty="0">
              <a:latin typeface="+mn-ea"/>
            </a:endParaRPr>
          </a:p>
          <a:p>
            <a:pPr lvl="1"/>
            <a:r>
              <a:rPr lang="en-US" altLang="ja-JP" sz="1600" dirty="0">
                <a:latin typeface="+mn-ea"/>
              </a:rPr>
              <a:t>	</a:t>
            </a:r>
            <a:r>
              <a:rPr lang="en-US" altLang="ja-JP" sz="1600" dirty="0">
                <a:latin typeface="+mn-ea"/>
                <a:hlinkClick r:id="rId7" action="ppaction://hlinksldjump"/>
              </a:rPr>
              <a:t>2.3.2</a:t>
            </a:r>
            <a:r>
              <a:rPr lang="ja-JP" altLang="en-US" sz="1600" dirty="0">
                <a:latin typeface="+mn-ea"/>
                <a:hlinkClick r:id="rId7" action="ppaction://hlinksldjump"/>
              </a:rPr>
              <a:t>　収集項目値</a:t>
            </a:r>
            <a:r>
              <a:rPr lang="zh-TW" altLang="en-US" sz="1600" dirty="0">
                <a:latin typeface="+mn-ea"/>
                <a:hlinkClick r:id="rId7" action="ppaction://hlinksldjump"/>
              </a:rPr>
              <a:t>管理</a:t>
            </a:r>
            <a:endParaRPr lang="en-US" altLang="ja-JP" sz="1600" dirty="0">
              <a:latin typeface="+mn-ea"/>
            </a:endParaRPr>
          </a:p>
          <a:p>
            <a:pPr lvl="1"/>
            <a:r>
              <a:rPr lang="en-US" altLang="ja-JP" sz="1600" dirty="0">
                <a:latin typeface="+mn-ea"/>
                <a:hlinkClick r:id="rId8" action="ppaction://hlinksldjump"/>
              </a:rPr>
              <a:t>2.4</a:t>
            </a:r>
            <a:r>
              <a:rPr lang="ja-JP" altLang="en-US" sz="1600" dirty="0">
                <a:latin typeface="+mn-ea"/>
                <a:hlinkClick r:id="rId8" action="ppaction://hlinksldjump"/>
              </a:rPr>
              <a:t>　収集状況の確認</a:t>
            </a:r>
            <a:endParaRPr lang="en-US" altLang="ja-JP" sz="1600" dirty="0">
              <a:latin typeface="+mn-ea"/>
            </a:endParaRPr>
          </a:p>
          <a:p>
            <a:pPr lvl="1"/>
            <a:endParaRPr lang="en-US" altLang="ja-JP" sz="1600" dirty="0">
              <a:latin typeface="+mn-ea"/>
            </a:endParaRPr>
          </a:p>
          <a:p>
            <a:pPr marL="342900" indent="-342900">
              <a:buFont typeface="+mj-lt"/>
              <a:buAutoNum type="arabicPeriod"/>
            </a:pPr>
            <a:r>
              <a:rPr lang="ja-JP" altLang="en-US" sz="1600" dirty="0">
                <a:latin typeface="+mn-ea"/>
              </a:rPr>
              <a:t>比較機能について</a:t>
            </a:r>
            <a:endParaRPr lang="en-US" altLang="ja-JP" sz="1600" dirty="0">
              <a:latin typeface="+mn-ea"/>
            </a:endParaRPr>
          </a:p>
          <a:p>
            <a:pPr lvl="1"/>
            <a:r>
              <a:rPr lang="en-US" altLang="ja-JP" sz="1600" dirty="0">
                <a:latin typeface="+mn-ea"/>
                <a:hlinkClick r:id="rId9" action="ppaction://hlinksldjump"/>
              </a:rPr>
              <a:t>3.1</a:t>
            </a:r>
            <a:r>
              <a:rPr lang="ja-JP" altLang="en-US" sz="1600" dirty="0">
                <a:latin typeface="+mn-ea"/>
                <a:hlinkClick r:id="rId9" action="ppaction://hlinksldjump"/>
              </a:rPr>
              <a:t>　比較機能とは</a:t>
            </a:r>
            <a:endParaRPr lang="en-US" altLang="ja-JP" sz="1600" dirty="0">
              <a:latin typeface="+mn-ea"/>
            </a:endParaRPr>
          </a:p>
          <a:p>
            <a:pPr lvl="1"/>
            <a:r>
              <a:rPr lang="en-US" altLang="ja-JP" sz="1600" dirty="0">
                <a:latin typeface="+mn-ea"/>
                <a:hlinkClick r:id="rId10" action="ppaction://hlinksldjump"/>
              </a:rPr>
              <a:t>3.2</a:t>
            </a:r>
            <a:r>
              <a:rPr lang="ja-JP" altLang="en-US" sz="1600" dirty="0">
                <a:latin typeface="+mn-ea"/>
                <a:hlinkClick r:id="rId10" action="ppaction://hlinksldjump"/>
              </a:rPr>
              <a:t>　比較メニューグループ</a:t>
            </a:r>
            <a:endParaRPr lang="en-US" altLang="ja-JP" sz="1600" dirty="0">
              <a:latin typeface="+mn-ea"/>
            </a:endParaRPr>
          </a:p>
          <a:p>
            <a:pPr lvl="1"/>
            <a:r>
              <a:rPr lang="en-US" altLang="ja-JP" sz="1600" dirty="0">
                <a:latin typeface="+mn-ea"/>
              </a:rPr>
              <a:t>	</a:t>
            </a:r>
            <a:r>
              <a:rPr lang="en-US" altLang="ja-JP" sz="1600" dirty="0">
                <a:latin typeface="+mn-ea"/>
                <a:hlinkClick r:id="rId11" action="ppaction://hlinksldjump"/>
              </a:rPr>
              <a:t>3.2.1</a:t>
            </a:r>
            <a:r>
              <a:rPr lang="ja-JP" altLang="en-US" sz="1600" dirty="0">
                <a:latin typeface="+mn-ea"/>
                <a:hlinkClick r:id="rId11" action="ppaction://hlinksldjump"/>
              </a:rPr>
              <a:t>　基準日について</a:t>
            </a:r>
            <a:endParaRPr lang="en-US" altLang="ja-JP" sz="1600" dirty="0">
              <a:latin typeface="+mn-ea"/>
            </a:endParaRPr>
          </a:p>
          <a:p>
            <a:pPr lvl="1"/>
            <a:r>
              <a:rPr lang="en-US" altLang="ja-JP" sz="1600" dirty="0">
                <a:latin typeface="+mn-ea"/>
                <a:hlinkClick r:id="rId12" action="ppaction://hlinksldjump"/>
              </a:rPr>
              <a:t>3.3</a:t>
            </a:r>
            <a:r>
              <a:rPr lang="ja-JP" altLang="en-US" sz="1600" dirty="0">
                <a:latin typeface="+mn-ea"/>
                <a:hlinkClick r:id="rId12" action="ppaction://hlinksldjump"/>
              </a:rPr>
              <a:t>　作業フロー</a:t>
            </a:r>
            <a:endParaRPr lang="en-US" altLang="ja-JP" sz="1600" dirty="0">
              <a:latin typeface="+mn-ea"/>
            </a:endParaRPr>
          </a:p>
          <a:p>
            <a:pPr lvl="1"/>
            <a:r>
              <a:rPr lang="en-US" altLang="ja-JP" sz="1600" dirty="0">
                <a:latin typeface="+mn-ea"/>
                <a:hlinkClick r:id="rId13" action="ppaction://hlinksldjump"/>
              </a:rPr>
              <a:t>3.4</a:t>
            </a:r>
            <a:r>
              <a:rPr lang="ja-JP" altLang="en-US" sz="1600" dirty="0">
                <a:latin typeface="+mn-ea"/>
                <a:hlinkClick r:id="rId13" action="ppaction://hlinksldjump"/>
              </a:rPr>
              <a:t>　比較対象のパラメータシートの項目</a:t>
            </a:r>
            <a:endParaRPr lang="en-US" altLang="ja-JP" sz="1600" dirty="0">
              <a:latin typeface="+mn-ea"/>
            </a:endParaRPr>
          </a:p>
          <a:p>
            <a:pPr lvl="1"/>
            <a:endParaRPr lang="en-US" altLang="ja-JP" sz="1600" dirty="0">
              <a:latin typeface="+mn-ea"/>
            </a:endParaRPr>
          </a:p>
          <a:p>
            <a:pPr marL="342900" indent="-342900">
              <a:buFont typeface="+mj-lt"/>
              <a:buAutoNum type="arabicPeriod"/>
            </a:pPr>
            <a:r>
              <a:rPr lang="ja-JP" altLang="en-US" sz="1600" dirty="0">
                <a:latin typeface="+mn-ea"/>
              </a:rPr>
              <a:t>収集機能・比較機能の活用</a:t>
            </a:r>
            <a:endParaRPr lang="en-US" altLang="ja-JP" sz="1600" dirty="0">
              <a:latin typeface="+mn-ea"/>
            </a:endParaRPr>
          </a:p>
          <a:p>
            <a:pPr lvl="1"/>
            <a:r>
              <a:rPr lang="en-US" altLang="ja-JP" sz="1600" dirty="0">
                <a:latin typeface="+mn-ea"/>
                <a:hlinkClick r:id="rId14" action="ppaction://hlinksldjump"/>
              </a:rPr>
              <a:t>4.1</a:t>
            </a:r>
            <a:r>
              <a:rPr lang="ja-JP" altLang="en-US" sz="1600" dirty="0">
                <a:latin typeface="+mn-ea"/>
                <a:hlinkClick r:id="rId14" action="ppaction://hlinksldjump"/>
              </a:rPr>
              <a:t>　活用例</a:t>
            </a:r>
            <a:endParaRPr lang="en-US" altLang="ja-JP" sz="1600" dirty="0">
              <a:latin typeface="+mn-ea"/>
            </a:endParaRPr>
          </a:p>
          <a:p>
            <a:endParaRPr lang="en-US" altLang="ja-JP" sz="1600" dirty="0">
              <a:latin typeface="+mn-ea"/>
            </a:endParaRPr>
          </a:p>
          <a:p>
            <a:endParaRPr lang="en-US" altLang="ja-JP" sz="1600" dirty="0">
              <a:latin typeface="+mn-ea"/>
            </a:endParaRPr>
          </a:p>
          <a:p>
            <a:endParaRPr lang="en-US" altLang="ja-JP" sz="1600" dirty="0">
              <a:latin typeface="+mn-ea"/>
            </a:endParaRPr>
          </a:p>
          <a:p>
            <a:pPr lvl="1"/>
            <a:endParaRPr lang="en-US" altLang="ja-JP" sz="1600" dirty="0">
              <a:latin typeface="+mn-ea"/>
            </a:endParaRPr>
          </a:p>
        </p:txBody>
      </p:sp>
    </p:spTree>
    <p:extLst>
      <p:ext uri="{BB962C8B-B14F-4D97-AF65-F5344CB8AC3E}">
        <p14:creationId xmlns:p14="http://schemas.microsoft.com/office/powerpoint/2010/main" val="219898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ja-JP" altLang="en-US" dirty="0">
                <a:latin typeface="+mn-ea"/>
              </a:rPr>
              <a:t>収集機能・比較機能の活用</a:t>
            </a:r>
            <a:endParaRPr lang="ja-JP" altLang="en-US" dirty="0"/>
          </a:p>
        </p:txBody>
      </p:sp>
    </p:spTree>
    <p:extLst>
      <p:ext uri="{BB962C8B-B14F-4D97-AF65-F5344CB8AC3E}">
        <p14:creationId xmlns:p14="http://schemas.microsoft.com/office/powerpoint/2010/main" val="268120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a:t>
            </a:r>
            <a:r>
              <a:rPr lang="ja-JP" altLang="en-US" dirty="0">
                <a:latin typeface="+mn-ea"/>
              </a:rPr>
              <a:t>活用例</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r>
              <a:rPr lang="ja-JP" altLang="en-US" dirty="0"/>
              <a:t>収集機能</a:t>
            </a:r>
            <a:endParaRPr lang="en-US" altLang="ja-JP" dirty="0"/>
          </a:p>
          <a:p>
            <a:pPr marL="0" indent="0">
              <a:buNone/>
            </a:pPr>
            <a:r>
              <a:rPr lang="en-US" altLang="ja-JP" dirty="0"/>
              <a:t>Network</a:t>
            </a:r>
            <a:r>
              <a:rPr lang="ja-JP" altLang="en-US" dirty="0"/>
              <a:t>機器の</a:t>
            </a:r>
            <a:r>
              <a:rPr lang="en-US" altLang="ja-JP" dirty="0"/>
              <a:t>config</a:t>
            </a:r>
            <a:r>
              <a:rPr lang="ja-JP" altLang="en-US" dirty="0"/>
              <a:t>出力コマンドの結果を収集したり、</a:t>
            </a:r>
            <a:r>
              <a:rPr lang="en-US" altLang="ja-JP" dirty="0"/>
              <a:t>AWS</a:t>
            </a:r>
            <a:r>
              <a:rPr lang="ja-JP" altLang="en-US" dirty="0"/>
              <a:t>で</a:t>
            </a:r>
            <a:r>
              <a:rPr lang="en-US" altLang="ja-JP" dirty="0"/>
              <a:t>EC2</a:t>
            </a:r>
            <a:r>
              <a:rPr lang="ja-JP" altLang="en-US" dirty="0"/>
              <a:t>リストを収集して、パラメータシートの値を実機の値と同期させるといった活用で、作業の効率化やミスの防止に繋げます。</a:t>
            </a:r>
            <a:endParaRPr lang="en-US" altLang="ja-JP" dirty="0"/>
          </a:p>
          <a:p>
            <a:pPr marL="0" indent="0">
              <a:buNone/>
            </a:pPr>
            <a:endParaRPr lang="en-US" altLang="ja-JP" dirty="0"/>
          </a:p>
          <a:p>
            <a:r>
              <a:rPr lang="ja-JP" altLang="en-US" dirty="0"/>
              <a:t>比較機能</a:t>
            </a:r>
            <a:endParaRPr lang="en-US" altLang="ja-JP" dirty="0"/>
          </a:p>
          <a:p>
            <a:pPr marL="0" indent="0">
              <a:buNone/>
            </a:pPr>
            <a:r>
              <a:rPr lang="ja-JP" altLang="en-US" dirty="0"/>
              <a:t>［作業実行前の期待値］と［作業実行後の実際の値（収集した値）］を比較することで、実行前には「変更したい箇所」だけが差分で現れるのに対し、実行後には差分があらわれないことを比較してチェックすることができます。</a:t>
            </a:r>
          </a:p>
        </p:txBody>
      </p:sp>
    </p:spTree>
    <p:extLst>
      <p:ext uri="{BB962C8B-B14F-4D97-AF65-F5344CB8AC3E}">
        <p14:creationId xmlns:p14="http://schemas.microsoft.com/office/powerpoint/2010/main" val="159409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79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57881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本書について</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buFont typeface="Wingdings" panose="05000000000000000000" pitchFamily="2" charset="2"/>
              <a:buChar char="l"/>
            </a:pPr>
            <a:r>
              <a:rPr lang="ja-JP" altLang="en-US" dirty="0"/>
              <a:t>本書では、「収集機能」と「比較機能」について解説しています。</a:t>
            </a:r>
            <a:endParaRPr lang="en-US" altLang="ja-JP" dirty="0"/>
          </a:p>
          <a:p>
            <a:pPr>
              <a:buFont typeface="Wingdings" panose="05000000000000000000" pitchFamily="2" charset="2"/>
              <a:buChar char="l"/>
            </a:pPr>
            <a:r>
              <a:rPr lang="ja-JP" altLang="en-US" dirty="0"/>
              <a:t>実習編では</a:t>
            </a:r>
            <a:r>
              <a:rPr lang="en-US" altLang="ja-JP" dirty="0"/>
              <a:t>ITA</a:t>
            </a:r>
            <a:r>
              <a:rPr lang="ja-JP" altLang="en-US" dirty="0"/>
              <a:t>の画面を用いて説明しておりますので、合わせてご覧ください。</a:t>
            </a:r>
            <a:endParaRPr lang="en-US" altLang="ja-JP" sz="2000" dirty="0"/>
          </a:p>
        </p:txBody>
      </p:sp>
      <p:pic>
        <p:nvPicPr>
          <p:cNvPr id="3" name="図 2"/>
          <p:cNvPicPr>
            <a:picLocks noChangeAspect="1"/>
          </p:cNvPicPr>
          <p:nvPr/>
        </p:nvPicPr>
        <p:blipFill>
          <a:blip r:embed="rId2"/>
          <a:stretch>
            <a:fillRect/>
          </a:stretch>
        </p:blipFill>
        <p:spPr>
          <a:xfrm>
            <a:off x="850856" y="2348850"/>
            <a:ext cx="7441313" cy="3741883"/>
          </a:xfrm>
          <a:prstGeom prst="rect">
            <a:avLst/>
          </a:prstGeom>
        </p:spPr>
      </p:pic>
      <p:sp>
        <p:nvSpPr>
          <p:cNvPr id="4" name="正方形/長方形 3"/>
          <p:cNvSpPr/>
          <p:nvPr/>
        </p:nvSpPr>
        <p:spPr bwMode="auto">
          <a:xfrm>
            <a:off x="4551766" y="4077090"/>
            <a:ext cx="812344" cy="936130"/>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 name="正方形/長方形 5"/>
          <p:cNvSpPr/>
          <p:nvPr/>
        </p:nvSpPr>
        <p:spPr bwMode="auto">
          <a:xfrm>
            <a:off x="6192000" y="4066907"/>
            <a:ext cx="812344" cy="936130"/>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7" name="角丸四角形吹き出し 6"/>
          <p:cNvSpPr/>
          <p:nvPr/>
        </p:nvSpPr>
        <p:spPr bwMode="auto">
          <a:xfrm flipH="1">
            <a:off x="5339900" y="5229250"/>
            <a:ext cx="3384470" cy="1060397"/>
          </a:xfrm>
          <a:prstGeom prst="wedgeRoundRectCallout">
            <a:avLst>
              <a:gd name="adj1" fmla="val 12193"/>
              <a:gd name="adj2" fmla="val -68836"/>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正方形/長方形 7"/>
          <p:cNvSpPr/>
          <p:nvPr/>
        </p:nvSpPr>
        <p:spPr>
          <a:xfrm>
            <a:off x="5485668" y="5397944"/>
            <a:ext cx="3524334" cy="830997"/>
          </a:xfrm>
          <a:prstGeom prst="rect">
            <a:avLst/>
          </a:prstGeom>
        </p:spPr>
        <p:txBody>
          <a:bodyPr wrap="square">
            <a:spAutoFit/>
          </a:bodyPr>
          <a:lstStyle/>
          <a:p>
            <a:r>
              <a:rPr lang="ja-JP" altLang="en-US" sz="1600" dirty="0">
                <a:solidFill>
                  <a:srgbClr val="FF0000"/>
                </a:solidFill>
              </a:rPr>
              <a:t>収集機能に関連するメニュー</a:t>
            </a:r>
            <a:endParaRPr lang="en-US" altLang="ja-JP" sz="1600" dirty="0">
              <a:solidFill>
                <a:srgbClr val="FF0000"/>
              </a:solidFill>
            </a:endParaRPr>
          </a:p>
          <a:p>
            <a:pPr marL="285750" indent="-285750">
              <a:buFont typeface="Wingdings" panose="05000000000000000000" pitchFamily="2" charset="2"/>
              <a:buChar char="l"/>
            </a:pPr>
            <a:r>
              <a:rPr lang="ja-JP" altLang="en-US" sz="1600" dirty="0">
                <a:solidFill>
                  <a:srgbClr val="FF0000"/>
                </a:solidFill>
              </a:rPr>
              <a:t>収集インターフェース情報</a:t>
            </a:r>
            <a:endParaRPr lang="en-US" altLang="ja-JP" sz="1600" dirty="0">
              <a:solidFill>
                <a:srgbClr val="FF0000"/>
              </a:solidFill>
            </a:endParaRPr>
          </a:p>
          <a:p>
            <a:pPr marL="285750" indent="-285750">
              <a:buFont typeface="Wingdings" panose="05000000000000000000" pitchFamily="2" charset="2"/>
              <a:buChar char="l"/>
            </a:pPr>
            <a:r>
              <a:rPr lang="ja-JP" altLang="en-US" sz="1600" dirty="0">
                <a:solidFill>
                  <a:srgbClr val="FF0000"/>
                </a:solidFill>
              </a:rPr>
              <a:t>収集項目値管理</a:t>
            </a:r>
          </a:p>
        </p:txBody>
      </p:sp>
    </p:spTree>
    <p:extLst>
      <p:ext uri="{BB962C8B-B14F-4D97-AF65-F5344CB8AC3E}">
        <p14:creationId xmlns:p14="http://schemas.microsoft.com/office/powerpoint/2010/main" val="110226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収集機能について</a:t>
            </a:r>
          </a:p>
        </p:txBody>
      </p:sp>
    </p:spTree>
    <p:extLst>
      <p:ext uri="{BB962C8B-B14F-4D97-AF65-F5344CB8AC3E}">
        <p14:creationId xmlns:p14="http://schemas.microsoft.com/office/powerpoint/2010/main" val="97836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収集機能とは</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収集機能とは、</a:t>
            </a:r>
            <a:r>
              <a:rPr lang="en-US" altLang="ja-JP" dirty="0"/>
              <a:t>ITA</a:t>
            </a:r>
            <a:r>
              <a:rPr lang="ja-JP" altLang="en-US" dirty="0"/>
              <a:t>で行った作業の実行結果となるインベントリ（</a:t>
            </a:r>
            <a:r>
              <a:rPr lang="en-US" altLang="ja-JP" dirty="0"/>
              <a:t>YAML</a:t>
            </a:r>
            <a:r>
              <a:rPr lang="ja-JP" altLang="en-US" dirty="0"/>
              <a:t>ファイルとして出力されたソースファイル）をシステムから取得し、その値を</a:t>
            </a:r>
            <a:r>
              <a:rPr lang="en-US" altLang="ja-JP" dirty="0"/>
              <a:t>ITA</a:t>
            </a:r>
            <a:r>
              <a:rPr lang="ja-JP" altLang="en-US" dirty="0"/>
              <a:t>のパラメータシートへ自動で登録する機能です。</a:t>
            </a:r>
            <a:endParaRPr lang="en-US" altLang="ja-JP" sz="600" dirty="0"/>
          </a:p>
        </p:txBody>
      </p:sp>
      <p:sp>
        <p:nvSpPr>
          <p:cNvPr id="38" name="正方形/長方形 37"/>
          <p:cNvSpPr/>
          <p:nvPr/>
        </p:nvSpPr>
        <p:spPr>
          <a:xfrm>
            <a:off x="251399" y="2420860"/>
            <a:ext cx="7295613" cy="3803469"/>
          </a:xfrm>
          <a:prstGeom prst="rect">
            <a:avLst/>
          </a:prstGeom>
          <a:solidFill>
            <a:schemeClr val="bg1"/>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200" b="1" kern="0" dirty="0">
                <a:solidFill>
                  <a:srgbClr val="002060"/>
                </a:solidFill>
                <a:latin typeface="游ゴシック" panose="020B0400000000000000" pitchFamily="50" charset="-128"/>
                <a:ea typeface="游ゴシック" panose="020B0400000000000000" pitchFamily="50" charset="-128"/>
              </a:rPr>
              <a:t>RHEL 7or8</a:t>
            </a:r>
            <a:endPar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25" name="正方形/長方形 24"/>
          <p:cNvSpPr/>
          <p:nvPr/>
        </p:nvSpPr>
        <p:spPr>
          <a:xfrm>
            <a:off x="7876381" y="2420860"/>
            <a:ext cx="992596" cy="3803469"/>
          </a:xfrm>
          <a:prstGeom prst="rect">
            <a:avLst/>
          </a:prstGeom>
          <a:solidFill>
            <a:schemeClr val="bg1"/>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システム</a:t>
            </a:r>
          </a:p>
        </p:txBody>
      </p:sp>
      <p:sp>
        <p:nvSpPr>
          <p:cNvPr id="24" name="正方形/長方形 23"/>
          <p:cNvSpPr/>
          <p:nvPr/>
        </p:nvSpPr>
        <p:spPr>
          <a:xfrm>
            <a:off x="6630971" y="2695842"/>
            <a:ext cx="769476" cy="3384467"/>
          </a:xfrm>
          <a:prstGeom prst="rect">
            <a:avLst/>
          </a:prstGeom>
          <a:solidFill>
            <a:schemeClr val="bg1"/>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26" name="正方形/長方形 25"/>
          <p:cNvSpPr/>
          <p:nvPr/>
        </p:nvSpPr>
        <p:spPr>
          <a:xfrm>
            <a:off x="397964" y="2695839"/>
            <a:ext cx="6041563" cy="3384470"/>
          </a:xfrm>
          <a:prstGeom prst="rect">
            <a:avLst/>
          </a:prstGeom>
          <a:solidFill>
            <a:srgbClr val="E1EE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43" name="図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30" y="2767849"/>
            <a:ext cx="851605" cy="319726"/>
          </a:xfrm>
          <a:prstGeom prst="rect">
            <a:avLst/>
          </a:prstGeom>
        </p:spPr>
      </p:pic>
      <p:sp>
        <p:nvSpPr>
          <p:cNvPr id="101" name="フローチャート: 磁気ディスク 100"/>
          <p:cNvSpPr/>
          <p:nvPr/>
        </p:nvSpPr>
        <p:spPr>
          <a:xfrm>
            <a:off x="504748" y="4318098"/>
            <a:ext cx="4223455" cy="164018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U ターン矢印 98"/>
          <p:cNvSpPr/>
          <p:nvPr/>
        </p:nvSpPr>
        <p:spPr>
          <a:xfrm rot="5400000">
            <a:off x="5190746" y="2248642"/>
            <a:ext cx="1844979" cy="4262545"/>
          </a:xfrm>
          <a:prstGeom prst="uturnArrow">
            <a:avLst>
              <a:gd name="adj1" fmla="val 7503"/>
              <a:gd name="adj2" fmla="val 10090"/>
              <a:gd name="adj3" fmla="val 12427"/>
              <a:gd name="adj4" fmla="val 48150"/>
              <a:gd name="adj5" fmla="val 100000"/>
            </a:avLst>
          </a:prstGeom>
          <a:solidFill>
            <a:srgbClr val="FF000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0" name="正方形/長方形 99"/>
          <p:cNvSpPr/>
          <p:nvPr/>
        </p:nvSpPr>
        <p:spPr>
          <a:xfrm>
            <a:off x="3061714" y="2801544"/>
            <a:ext cx="3146040" cy="141084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-driver</a:t>
            </a:r>
            <a:endPar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104" name="正方形/長方形 103"/>
          <p:cNvSpPr/>
          <p:nvPr/>
        </p:nvSpPr>
        <p:spPr>
          <a:xfrm>
            <a:off x="1084351" y="3343929"/>
            <a:ext cx="1288800" cy="281404"/>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105" name="正方形/長方形 104"/>
          <p:cNvSpPr/>
          <p:nvPr/>
        </p:nvSpPr>
        <p:spPr>
          <a:xfrm>
            <a:off x="1084393" y="3690470"/>
            <a:ext cx="1288716" cy="281404"/>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graphicFrame>
        <p:nvGraphicFramePr>
          <p:cNvPr id="106" name="表 105"/>
          <p:cNvGraphicFramePr>
            <a:graphicFrameLocks noGrp="1"/>
          </p:cNvGraphicFramePr>
          <p:nvPr>
            <p:extLst>
              <p:ext uri="{D42A27DB-BD31-4B8C-83A1-F6EECF244321}">
                <p14:modId xmlns:p14="http://schemas.microsoft.com/office/powerpoint/2010/main" val="1163195604"/>
              </p:ext>
            </p:extLst>
          </p:nvPr>
        </p:nvGraphicFramePr>
        <p:xfrm>
          <a:off x="735024" y="4587282"/>
          <a:ext cx="3213207" cy="1166720"/>
        </p:xfrm>
        <a:graphic>
          <a:graphicData uri="http://schemas.openxmlformats.org/drawingml/2006/table">
            <a:tbl>
              <a:tblPr firstRow="1" bandRow="1"/>
              <a:tblGrid>
                <a:gridCol w="777775">
                  <a:extLst>
                    <a:ext uri="{9D8B030D-6E8A-4147-A177-3AD203B41FA5}">
                      <a16:colId xmlns:a16="http://schemas.microsoft.com/office/drawing/2014/main" val="417296079"/>
                    </a:ext>
                  </a:extLst>
                </a:gridCol>
                <a:gridCol w="754571">
                  <a:extLst>
                    <a:ext uri="{9D8B030D-6E8A-4147-A177-3AD203B41FA5}">
                      <a16:colId xmlns:a16="http://schemas.microsoft.com/office/drawing/2014/main" val="2999830607"/>
                    </a:ext>
                  </a:extLst>
                </a:gridCol>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560287">
                  <a:extLst>
                    <a:ext uri="{9D8B030D-6E8A-4147-A177-3AD203B41FA5}">
                      <a16:colId xmlns:a16="http://schemas.microsoft.com/office/drawing/2014/main" val="182218515"/>
                    </a:ext>
                  </a:extLst>
                </a:gridCol>
              </a:tblGrid>
              <a:tr h="187967">
                <a:tc gridSpan="5">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パラメータシート</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rgbClr val="002060"/>
                      </a:solidFill>
                      <a:prstDash val="solid"/>
                      <a:round/>
                      <a:headEnd type="none" w="med" len="med"/>
                      <a:tailEnd type="none" w="med" len="med"/>
                    </a:lnB>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ホスト名</a:t>
                      </a: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オペレーション</a:t>
                      </a: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gridSpan="3">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パラメータ</a:t>
                      </a: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53632247"/>
                  </a:ext>
                </a:extLst>
              </a:tr>
              <a:tr h="146197">
                <a:tc vMerge="1">
                  <a:txBody>
                    <a:bodyPr/>
                    <a:lstStyle/>
                    <a:p>
                      <a:pPr algn="ctr"/>
                      <a:endParaRPr kumimoji="1" lang="ja-JP" altLang="en-US" sz="1400" dirty="0"/>
                    </a:p>
                  </a:txBody>
                  <a:tcPr/>
                </a:tc>
                <a:tc vMerge="1">
                  <a:txBody>
                    <a:bodyPr/>
                    <a:lstStyle/>
                    <a:p>
                      <a:pPr algn="ctr"/>
                      <a:endParaRPr kumimoji="1" lang="ja-JP" altLang="en-US" sz="1400" dirty="0"/>
                    </a:p>
                  </a:txBody>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項目</a:t>
                      </a:r>
                      <a:r>
                        <a:rPr kumimoji="1" lang="en-US" altLang="ja-JP" sz="1200" b="1" dirty="0">
                          <a:solidFill>
                            <a:schemeClr val="bg1"/>
                          </a:solidFill>
                          <a:latin typeface="游ゴシック" panose="020B0400000000000000" pitchFamily="50" charset="-128"/>
                          <a:ea typeface="游ゴシック" panose="020B0400000000000000" pitchFamily="50" charset="-128"/>
                        </a:rPr>
                        <a:t>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1000" dirty="0"/>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34046322"/>
                  </a:ext>
                </a:extLst>
              </a:tr>
            </a:tbl>
          </a:graphicData>
        </a:graphic>
      </p:graphicFrame>
      <p:sp>
        <p:nvSpPr>
          <p:cNvPr id="107" name="正方形/長方形 106"/>
          <p:cNvSpPr/>
          <p:nvPr/>
        </p:nvSpPr>
        <p:spPr>
          <a:xfrm>
            <a:off x="3206105" y="3448229"/>
            <a:ext cx="1288800" cy="280800"/>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Movement</a:t>
            </a:r>
            <a:endPar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grpSp>
        <p:nvGrpSpPr>
          <p:cNvPr id="1027" name="グループ化 1026"/>
          <p:cNvGrpSpPr/>
          <p:nvPr/>
        </p:nvGrpSpPr>
        <p:grpSpPr>
          <a:xfrm>
            <a:off x="4693123" y="2954297"/>
            <a:ext cx="996127" cy="1130256"/>
            <a:chOff x="4202082" y="3107953"/>
            <a:chExt cx="996127" cy="1130256"/>
          </a:xfrm>
        </p:grpSpPr>
        <p:sp>
          <p:nvSpPr>
            <p:cNvPr id="108" name="波線 107"/>
            <p:cNvSpPr/>
            <p:nvPr/>
          </p:nvSpPr>
          <p:spPr>
            <a:xfrm rot="16200000">
              <a:off x="4135018" y="317501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Playbook</a:t>
              </a:r>
              <a:endPar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09" name="正方形/長方形 108"/>
            <p:cNvSpPr/>
            <p:nvPr/>
          </p:nvSpPr>
          <p:spPr>
            <a:xfrm>
              <a:off x="4322003" y="3578722"/>
              <a:ext cx="60849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変数</a:t>
              </a:r>
              <a:r>
                <a:rPr kumimoji="0" lang="en-US" altLang="ja-JP"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1</a:t>
              </a: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0" name="正方形/長方形 109"/>
            <p:cNvSpPr/>
            <p:nvPr/>
          </p:nvSpPr>
          <p:spPr>
            <a:xfrm>
              <a:off x="4429831" y="3888912"/>
              <a:ext cx="60849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変数</a:t>
              </a:r>
              <a:r>
                <a:rPr kumimoji="0" lang="en-US" altLang="ja-JP"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a:t>
              </a: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8" name="グループ化 1027"/>
          <p:cNvGrpSpPr/>
          <p:nvPr/>
        </p:nvGrpSpPr>
        <p:grpSpPr>
          <a:xfrm>
            <a:off x="5809043" y="3150679"/>
            <a:ext cx="754308" cy="754308"/>
            <a:chOff x="5739966" y="3210523"/>
            <a:chExt cx="754308" cy="754308"/>
          </a:xfrm>
        </p:grpSpPr>
        <p:sp>
          <p:nvSpPr>
            <p:cNvPr id="116" name="星 7 115"/>
            <p:cNvSpPr/>
            <p:nvPr/>
          </p:nvSpPr>
          <p:spPr>
            <a:xfrm>
              <a:off x="5739966" y="3210523"/>
              <a:ext cx="754308" cy="754308"/>
            </a:xfrm>
            <a:prstGeom prst="star7">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p:cNvSpPr txBox="1"/>
            <p:nvPr/>
          </p:nvSpPr>
          <p:spPr>
            <a:xfrm>
              <a:off x="5798441" y="3362185"/>
              <a:ext cx="617487" cy="461665"/>
            </a:xfrm>
            <a:prstGeom prst="rect">
              <a:avLst/>
            </a:prstGeom>
            <a:noFill/>
          </p:spPr>
          <p:txBody>
            <a:bodyPr wrap="square" rtlCol="0">
              <a:spAutoFit/>
            </a:bodyPr>
            <a:lstStyle/>
            <a:p>
              <a:pPr algn="ctr"/>
              <a:r>
                <a:rPr kumimoji="1" lang="ja-JP" altLang="en-US" sz="1200" b="1" dirty="0">
                  <a:solidFill>
                    <a:schemeClr val="bg1"/>
                  </a:solidFill>
                  <a:latin typeface="游ゴシック" panose="020B0400000000000000" pitchFamily="50" charset="-128"/>
                  <a:ea typeface="游ゴシック" panose="020B0400000000000000" pitchFamily="50" charset="-128"/>
                </a:rPr>
                <a:t>作業実行</a:t>
              </a:r>
            </a:p>
          </p:txBody>
        </p:sp>
      </p:grpSp>
      <p:grpSp>
        <p:nvGrpSpPr>
          <p:cNvPr id="1025" name="グループ化 1024"/>
          <p:cNvGrpSpPr/>
          <p:nvPr/>
        </p:nvGrpSpPr>
        <p:grpSpPr>
          <a:xfrm>
            <a:off x="4358361" y="4802370"/>
            <a:ext cx="754308" cy="754308"/>
            <a:chOff x="4114085" y="4784554"/>
            <a:chExt cx="754308" cy="754308"/>
          </a:xfrm>
        </p:grpSpPr>
        <p:sp>
          <p:nvSpPr>
            <p:cNvPr id="145" name="星 7 144"/>
            <p:cNvSpPr/>
            <p:nvPr/>
          </p:nvSpPr>
          <p:spPr>
            <a:xfrm>
              <a:off x="4114085" y="4784554"/>
              <a:ext cx="754308" cy="754308"/>
            </a:xfrm>
            <a:prstGeom prst="star7">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6" name="テキスト ボックス 145"/>
            <p:cNvSpPr txBox="1"/>
            <p:nvPr/>
          </p:nvSpPr>
          <p:spPr>
            <a:xfrm>
              <a:off x="4186924" y="4940373"/>
              <a:ext cx="617487" cy="461665"/>
            </a:xfrm>
            <a:prstGeom prst="rect">
              <a:avLst/>
            </a:prstGeom>
            <a:noFill/>
          </p:spPr>
          <p:txBody>
            <a:bodyPr wrap="square" rtlCol="0">
              <a:spAutoFit/>
            </a:bodyPr>
            <a:lstStyle/>
            <a:p>
              <a:pPr algn="ctr"/>
              <a:r>
                <a:rPr kumimoji="1" lang="en-US" altLang="ja-JP" sz="1200" b="1" dirty="0">
                  <a:solidFill>
                    <a:schemeClr val="bg1"/>
                  </a:solidFill>
                  <a:latin typeface="游ゴシック" panose="020B0400000000000000" pitchFamily="50" charset="-128"/>
                  <a:ea typeface="游ゴシック" panose="020B0400000000000000" pitchFamily="50" charset="-128"/>
                </a:rPr>
                <a:t>Rest</a:t>
              </a:r>
            </a:p>
            <a:p>
              <a:pPr algn="ctr"/>
              <a:r>
                <a:rPr lang="en-US" altLang="ja-JP" sz="1200" b="1" dirty="0">
                  <a:solidFill>
                    <a:schemeClr val="bg1"/>
                  </a:solidFill>
                  <a:latin typeface="游ゴシック" panose="020B0400000000000000" pitchFamily="50" charset="-128"/>
                  <a:ea typeface="游ゴシック" panose="020B0400000000000000" pitchFamily="50" charset="-128"/>
                </a:rPr>
                <a:t>API</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4" name="グループ化 1023"/>
          <p:cNvGrpSpPr/>
          <p:nvPr/>
        </p:nvGrpSpPr>
        <p:grpSpPr>
          <a:xfrm>
            <a:off x="5304113" y="4608292"/>
            <a:ext cx="996127" cy="1130256"/>
            <a:chOff x="4617186" y="3953673"/>
            <a:chExt cx="996127" cy="1130256"/>
          </a:xfrm>
        </p:grpSpPr>
        <p:sp>
          <p:nvSpPr>
            <p:cNvPr id="147" name="波線 146"/>
            <p:cNvSpPr/>
            <p:nvPr/>
          </p:nvSpPr>
          <p:spPr>
            <a:xfrm rot="16200000">
              <a:off x="4550122" y="402073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YAML</a:t>
              </a:r>
              <a:endPar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48" name="正方形/長方形 147"/>
            <p:cNvSpPr/>
            <p:nvPr/>
          </p:nvSpPr>
          <p:spPr>
            <a:xfrm>
              <a:off x="4737107" y="4424442"/>
              <a:ext cx="60849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変数</a:t>
              </a:r>
              <a:r>
                <a:rPr kumimoji="0" lang="en-US" altLang="ja-JP"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1</a:t>
              </a: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9" name="正方形/長方形 148"/>
            <p:cNvSpPr/>
            <p:nvPr/>
          </p:nvSpPr>
          <p:spPr>
            <a:xfrm>
              <a:off x="4844935" y="4734632"/>
              <a:ext cx="60849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変数</a:t>
              </a:r>
              <a:r>
                <a:rPr kumimoji="0" lang="en-US" altLang="ja-JP"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a:t>
              </a: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158" name="円形吹き出し 157"/>
          <p:cNvSpPr>
            <a:spLocks noChangeAspect="1"/>
          </p:cNvSpPr>
          <p:nvPr/>
        </p:nvSpPr>
        <p:spPr bwMode="auto">
          <a:xfrm>
            <a:off x="3991895" y="4170865"/>
            <a:ext cx="688213" cy="688213"/>
          </a:xfrm>
          <a:prstGeom prst="wedgeEllipseCallout">
            <a:avLst>
              <a:gd name="adj1" fmla="val -56691"/>
              <a:gd name="adj2" fmla="val 4772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登録</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grpSp>
        <p:nvGrpSpPr>
          <p:cNvPr id="1029" name="グループ化 1028"/>
          <p:cNvGrpSpPr/>
          <p:nvPr/>
        </p:nvGrpSpPr>
        <p:grpSpPr>
          <a:xfrm>
            <a:off x="7876380" y="3857396"/>
            <a:ext cx="992598" cy="914098"/>
            <a:chOff x="7876380" y="3870457"/>
            <a:chExt cx="992598" cy="914098"/>
          </a:xfrm>
        </p:grpSpPr>
        <p:sp>
          <p:nvSpPr>
            <p:cNvPr id="141" name="楕円 140"/>
            <p:cNvSpPr/>
            <p:nvPr/>
          </p:nvSpPr>
          <p:spPr>
            <a:xfrm>
              <a:off x="7915630" y="3870457"/>
              <a:ext cx="914098" cy="914098"/>
            </a:xfrm>
            <a:prstGeom prst="ellipse">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59" name="テキスト ボックス 158"/>
            <p:cNvSpPr txBox="1"/>
            <p:nvPr/>
          </p:nvSpPr>
          <p:spPr>
            <a:xfrm>
              <a:off x="7876380" y="4189006"/>
              <a:ext cx="992598" cy="276999"/>
            </a:xfrm>
            <a:prstGeom prst="rect">
              <a:avLst/>
            </a:prstGeom>
            <a:noFill/>
          </p:spPr>
          <p:txBody>
            <a:bodyPr wrap="square" rtlCol="0">
              <a:spAutoFit/>
            </a:bodyPr>
            <a:lstStyle/>
            <a:p>
              <a:pPr algn="ctr"/>
              <a:r>
                <a:rPr kumimoji="1" lang="ja-JP" altLang="en-US" sz="1200" b="1" spc="-150" dirty="0">
                  <a:solidFill>
                    <a:schemeClr val="bg1"/>
                  </a:solidFill>
                  <a:latin typeface="游ゴシック" panose="020B0400000000000000" pitchFamily="50" charset="-128"/>
                  <a:ea typeface="游ゴシック" panose="020B0400000000000000" pitchFamily="50" charset="-128"/>
                </a:rPr>
                <a:t>インベントリ</a:t>
              </a:r>
            </a:p>
          </p:txBody>
        </p:sp>
      </p:grpSp>
      <p:sp>
        <p:nvSpPr>
          <p:cNvPr id="157" name="円形吹き出し 156"/>
          <p:cNvSpPr>
            <a:spLocks noChangeAspect="1"/>
          </p:cNvSpPr>
          <p:nvPr/>
        </p:nvSpPr>
        <p:spPr bwMode="auto">
          <a:xfrm>
            <a:off x="8119532" y="3048039"/>
            <a:ext cx="688213" cy="688213"/>
          </a:xfrm>
          <a:prstGeom prst="wedgeEllipseCallout">
            <a:avLst>
              <a:gd name="adj1" fmla="val -11424"/>
              <a:gd name="adj2" fmla="val 7027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取得</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72" name="テキスト ボックス 171"/>
          <p:cNvSpPr txBox="1"/>
          <p:nvPr/>
        </p:nvSpPr>
        <p:spPr>
          <a:xfrm>
            <a:off x="251399" y="2142851"/>
            <a:ext cx="1910704" cy="276999"/>
          </a:xfrm>
          <a:prstGeom prst="rect">
            <a:avLst/>
          </a:prstGeom>
          <a:noFill/>
        </p:spPr>
        <p:txBody>
          <a:bodyPr wrap="square" rtlCol="0">
            <a:spAutoFit/>
          </a:bodyPr>
          <a:lstStyle/>
          <a:p>
            <a:r>
              <a:rPr kumimoji="1" lang="ja-JP" altLang="en-US" sz="1200" b="1" dirty="0">
                <a:solidFill>
                  <a:srgbClr val="002060"/>
                </a:solidFill>
              </a:rPr>
              <a:t>全体図</a:t>
            </a:r>
          </a:p>
        </p:txBody>
      </p:sp>
    </p:spTree>
    <p:extLst>
      <p:ext uri="{BB962C8B-B14F-4D97-AF65-F5344CB8AC3E}">
        <p14:creationId xmlns:p14="http://schemas.microsoft.com/office/powerpoint/2010/main" val="139963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a:t>
            </a:r>
            <a:r>
              <a:rPr lang="en-US" altLang="ja-JP" dirty="0"/>
              <a:t>YAML</a:t>
            </a:r>
            <a:r>
              <a:rPr lang="ja-JP" altLang="en-US" dirty="0"/>
              <a:t>変数（</a:t>
            </a:r>
            <a:r>
              <a:rPr lang="en-US" altLang="ja-JP" dirty="0"/>
              <a:t>FROM</a:t>
            </a:r>
            <a:r>
              <a:rPr lang="ja-JP" altLang="en-US" dirty="0"/>
              <a:t>）とパラメータシート項目（</a:t>
            </a:r>
            <a:r>
              <a:rPr lang="en-US" altLang="ja-JP" dirty="0"/>
              <a:t>TO</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en-US" altLang="ja-JP" dirty="0"/>
              <a:t>YAML</a:t>
            </a:r>
            <a:r>
              <a:rPr lang="ja-JP" altLang="en-US" dirty="0"/>
              <a:t>ファイルの変数（</a:t>
            </a:r>
            <a:r>
              <a:rPr lang="en-US" altLang="ja-JP" dirty="0"/>
              <a:t>FROM</a:t>
            </a:r>
            <a:r>
              <a:rPr lang="ja-JP" altLang="en-US" dirty="0"/>
              <a:t>）とパラメータシートの項目（</a:t>
            </a:r>
            <a:r>
              <a:rPr lang="en-US" altLang="ja-JP" dirty="0"/>
              <a:t>TO</a:t>
            </a:r>
            <a:r>
              <a:rPr lang="ja-JP" altLang="en-US" dirty="0"/>
              <a:t>）を紐付けます。これにより、取得した値が自動的にパラメータシートに登録されます。</a:t>
            </a:r>
            <a:endParaRPr lang="en-US" altLang="ja-JP" dirty="0"/>
          </a:p>
          <a:p>
            <a:pPr marL="0" indent="0">
              <a:buNone/>
            </a:pPr>
            <a:r>
              <a:rPr lang="ja-JP" altLang="en-US" dirty="0"/>
              <a:t>紐付けは［収集項目値管理］メニュー</a:t>
            </a:r>
            <a:r>
              <a:rPr lang="ja-JP" altLang="en-US" spc="-150" dirty="0"/>
              <a:t>（</a:t>
            </a:r>
            <a:r>
              <a:rPr lang="ja-JP" altLang="en-US" dirty="0"/>
              <a:t>詳細は</a:t>
            </a:r>
            <a:r>
              <a:rPr lang="en-US" altLang="ja-JP" dirty="0">
                <a:hlinkClick r:id="rId2" action="ppaction://hlinksldjump"/>
              </a:rPr>
              <a:t>『2.3.2</a:t>
            </a:r>
            <a:r>
              <a:rPr lang="ja-JP" altLang="en-US" dirty="0">
                <a:hlinkClick r:id="rId2" action="ppaction://hlinksldjump"/>
              </a:rPr>
              <a:t> 収集項目値管理</a:t>
            </a:r>
            <a:r>
              <a:rPr lang="en-US" altLang="ja-JP" dirty="0">
                <a:hlinkClick r:id="rId2" action="ppaction://hlinksldjump"/>
              </a:rPr>
              <a:t>』</a:t>
            </a:r>
            <a:r>
              <a:rPr lang="ja-JP" altLang="en-US" dirty="0"/>
              <a:t>参照</a:t>
            </a:r>
            <a:r>
              <a:rPr lang="ja-JP" altLang="en-US" spc="-150" dirty="0"/>
              <a:t>）</a:t>
            </a:r>
            <a:r>
              <a:rPr lang="ja-JP" altLang="en-US" dirty="0"/>
              <a:t>で行います。</a:t>
            </a:r>
            <a:endParaRPr lang="en-US" altLang="ja-JP" dirty="0"/>
          </a:p>
        </p:txBody>
      </p:sp>
      <p:pic>
        <p:nvPicPr>
          <p:cNvPr id="61" name="図 60"/>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845500" y="3267494"/>
            <a:ext cx="7345614" cy="2210302"/>
          </a:xfrm>
          <a:prstGeom prst="rect">
            <a:avLst/>
          </a:prstGeom>
        </p:spPr>
      </p:pic>
      <p:sp>
        <p:nvSpPr>
          <p:cNvPr id="49" name="正方形/長方形 48"/>
          <p:cNvSpPr/>
          <p:nvPr/>
        </p:nvSpPr>
        <p:spPr bwMode="auto">
          <a:xfrm>
            <a:off x="3096000" y="4306923"/>
            <a:ext cx="684000" cy="864000"/>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50" name="正方形/長方形 49"/>
          <p:cNvSpPr/>
          <p:nvPr/>
        </p:nvSpPr>
        <p:spPr bwMode="auto">
          <a:xfrm>
            <a:off x="7027732" y="4273203"/>
            <a:ext cx="775587" cy="324000"/>
          </a:xfrm>
          <a:prstGeom prst="rect">
            <a:avLst/>
          </a:prstGeom>
          <a:noFill/>
          <a:ln w="3810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3" name="円形吹き出し 62"/>
          <p:cNvSpPr>
            <a:spLocks noChangeAspect="1"/>
          </p:cNvSpPr>
          <p:nvPr/>
        </p:nvSpPr>
        <p:spPr bwMode="auto">
          <a:xfrm>
            <a:off x="5900148" y="5297235"/>
            <a:ext cx="868145" cy="868145"/>
          </a:xfrm>
          <a:prstGeom prst="wedgeEllipseCallout">
            <a:avLst>
              <a:gd name="adj1" fmla="val 83138"/>
              <a:gd name="adj2" fmla="val -12954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a:solidFill>
                  <a:srgbClr val="FFFFFF"/>
                </a:solidFill>
                <a:latin typeface="游ゴシック" panose="020B0400000000000000" pitchFamily="50" charset="-128"/>
                <a:ea typeface="游ゴシック" panose="020B0400000000000000" pitchFamily="50" charset="-128"/>
              </a:rPr>
              <a:t>FROM</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4" name="円形吹き出し 63"/>
          <p:cNvSpPr>
            <a:spLocks noChangeAspect="1"/>
          </p:cNvSpPr>
          <p:nvPr/>
        </p:nvSpPr>
        <p:spPr bwMode="auto">
          <a:xfrm>
            <a:off x="1868778" y="5297235"/>
            <a:ext cx="868145" cy="868145"/>
          </a:xfrm>
          <a:prstGeom prst="wedgeEllipseCallout">
            <a:avLst>
              <a:gd name="adj1" fmla="val 85588"/>
              <a:gd name="adj2" fmla="val -6463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TO</a:t>
            </a:r>
          </a:p>
        </p:txBody>
      </p:sp>
      <p:sp>
        <p:nvSpPr>
          <p:cNvPr id="62" name="テキスト ボックス 61"/>
          <p:cNvSpPr txBox="1"/>
          <p:nvPr/>
        </p:nvSpPr>
        <p:spPr>
          <a:xfrm>
            <a:off x="6789260" y="5555864"/>
            <a:ext cx="1509240" cy="400110"/>
          </a:xfrm>
          <a:prstGeom prst="rect">
            <a:avLst/>
          </a:prstGeom>
          <a:noFill/>
        </p:spPr>
        <p:txBody>
          <a:bodyPr wrap="square" rtlCol="0">
            <a:spAutoFit/>
          </a:bodyPr>
          <a:lstStyle/>
          <a:p>
            <a:r>
              <a:rPr kumimoji="1" lang="ja-JP" altLang="en-US" sz="2000" b="1" dirty="0">
                <a:solidFill>
                  <a:srgbClr val="FF0000"/>
                </a:solidFill>
              </a:rPr>
              <a:t>取得した値</a:t>
            </a:r>
          </a:p>
        </p:txBody>
      </p:sp>
      <p:sp>
        <p:nvSpPr>
          <p:cNvPr id="66" name="テキスト ボックス 65"/>
          <p:cNvSpPr txBox="1"/>
          <p:nvPr/>
        </p:nvSpPr>
        <p:spPr>
          <a:xfrm>
            <a:off x="2756700" y="5555864"/>
            <a:ext cx="2554931" cy="400110"/>
          </a:xfrm>
          <a:prstGeom prst="rect">
            <a:avLst/>
          </a:prstGeom>
          <a:noFill/>
        </p:spPr>
        <p:txBody>
          <a:bodyPr wrap="square" rtlCol="0">
            <a:spAutoFit/>
          </a:bodyPr>
          <a:lstStyle/>
          <a:p>
            <a:r>
              <a:rPr kumimoji="1" lang="ja-JP" altLang="en-US" sz="2000" b="1" dirty="0">
                <a:solidFill>
                  <a:srgbClr val="FF0000"/>
                </a:solidFill>
              </a:rPr>
              <a:t>取得した値の受け皿</a:t>
            </a:r>
          </a:p>
        </p:txBody>
      </p:sp>
      <p:sp>
        <p:nvSpPr>
          <p:cNvPr id="67" name="フリーフォーム 66"/>
          <p:cNvSpPr/>
          <p:nvPr/>
        </p:nvSpPr>
        <p:spPr>
          <a:xfrm rot="15344266">
            <a:off x="4694739" y="2461678"/>
            <a:ext cx="1289743" cy="3155766"/>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38100" cap="flat" cmpd="sng" algn="ctr">
            <a:solidFill>
              <a:srgbClr val="FF0000"/>
            </a:solidFill>
            <a:prstDash val="sysDash"/>
            <a:miter lim="800000"/>
            <a:headEnd type="oval" w="med" len="med"/>
            <a:tailEnd type="triangle" w="lg" len="lg"/>
          </a:ln>
          <a:effectLst>
            <a:glow rad="63500">
              <a:schemeClr val="bg1"/>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テキスト ボックス 67"/>
          <p:cNvSpPr txBox="1"/>
          <p:nvPr/>
        </p:nvSpPr>
        <p:spPr>
          <a:xfrm>
            <a:off x="845996" y="2990495"/>
            <a:ext cx="2213516" cy="276999"/>
          </a:xfrm>
          <a:prstGeom prst="rect">
            <a:avLst/>
          </a:prstGeom>
          <a:noFill/>
        </p:spPr>
        <p:txBody>
          <a:bodyPr wrap="square" rtlCol="0">
            <a:spAutoFit/>
          </a:bodyPr>
          <a:lstStyle/>
          <a:p>
            <a:r>
              <a:rPr kumimoji="1" lang="ja-JP" altLang="en-US" sz="1200" b="1" dirty="0">
                <a:solidFill>
                  <a:srgbClr val="002060"/>
                </a:solidFill>
              </a:rPr>
              <a:t>全体図の左下部分</a:t>
            </a:r>
          </a:p>
        </p:txBody>
      </p:sp>
      <p:sp>
        <p:nvSpPr>
          <p:cNvPr id="70" name="テキスト ボックス 69"/>
          <p:cNvSpPr txBox="1"/>
          <p:nvPr/>
        </p:nvSpPr>
        <p:spPr>
          <a:xfrm>
            <a:off x="5094228" y="3067439"/>
            <a:ext cx="1239992" cy="400110"/>
          </a:xfrm>
          <a:prstGeom prst="rect">
            <a:avLst/>
          </a:prstGeom>
          <a:noFill/>
        </p:spPr>
        <p:txBody>
          <a:bodyPr wrap="square" rtlCol="0">
            <a:spAutoFit/>
          </a:bodyPr>
          <a:lstStyle/>
          <a:p>
            <a:r>
              <a:rPr kumimoji="1" lang="ja-JP" altLang="en-US" sz="2000" b="1" dirty="0">
                <a:solidFill>
                  <a:srgbClr val="FF0000"/>
                </a:solidFill>
                <a:effectLst>
                  <a:glow rad="63500">
                    <a:schemeClr val="bg1"/>
                  </a:glow>
                </a:effectLst>
              </a:rPr>
              <a:t>紐付ける</a:t>
            </a:r>
          </a:p>
        </p:txBody>
      </p:sp>
    </p:spTree>
    <p:extLst>
      <p:ext uri="{BB962C8B-B14F-4D97-AF65-F5344CB8AC3E}">
        <p14:creationId xmlns:p14="http://schemas.microsoft.com/office/powerpoint/2010/main" val="172373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作業フロー（</a:t>
            </a:r>
            <a:r>
              <a:rPr lang="en-US" altLang="ja-JP" dirty="0"/>
              <a:t>1/2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収集機能の標準的な作業フローは下図の通りです。</a:t>
            </a:r>
            <a:endParaRPr lang="en-US" altLang="ja-JP" dirty="0"/>
          </a:p>
          <a:p>
            <a:pPr>
              <a:buFont typeface="Wingdings" panose="05000000000000000000" pitchFamily="2" charset="2"/>
              <a:buChar char="l"/>
            </a:pPr>
            <a:r>
              <a:rPr lang="ja-JP" altLang="en-US" sz="1600" dirty="0"/>
              <a:t>⑨で収集した</a:t>
            </a:r>
            <a:r>
              <a:rPr lang="en-US" altLang="ja-JP" sz="1600" dirty="0"/>
              <a:t>YAML</a:t>
            </a:r>
            <a:r>
              <a:rPr lang="ja-JP" altLang="en-US" sz="1600" dirty="0"/>
              <a:t>ファイルについては、実習編で説明しています。</a:t>
            </a:r>
            <a:endParaRPr lang="en-US" altLang="ja-JP" sz="1600" dirty="0"/>
          </a:p>
        </p:txBody>
      </p:sp>
      <p:pic>
        <p:nvPicPr>
          <p:cNvPr id="57" name="図 56"/>
          <p:cNvPicPr>
            <a:picLocks noChangeAspect="1"/>
          </p:cNvPicPr>
          <p:nvPr/>
        </p:nvPicPr>
        <p:blipFill>
          <a:blip r:embed="rId2"/>
          <a:stretch>
            <a:fillRect/>
          </a:stretch>
        </p:blipFill>
        <p:spPr>
          <a:xfrm>
            <a:off x="3451645" y="2763912"/>
            <a:ext cx="5485209" cy="2465338"/>
          </a:xfrm>
          <a:prstGeom prst="rect">
            <a:avLst/>
          </a:prstGeom>
        </p:spPr>
      </p:pic>
      <p:sp>
        <p:nvSpPr>
          <p:cNvPr id="70" name="正方形/長方形 69"/>
          <p:cNvSpPr/>
          <p:nvPr/>
        </p:nvSpPr>
        <p:spPr bwMode="auto">
          <a:xfrm>
            <a:off x="3779890" y="4615281"/>
            <a:ext cx="2052000" cy="285850"/>
          </a:xfrm>
          <a:prstGeom prst="rect">
            <a:avLst/>
          </a:prstGeom>
          <a:noFill/>
          <a:ln w="19050">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59" name="円形吹き出し 58"/>
          <p:cNvSpPr>
            <a:spLocks noChangeAspect="1"/>
          </p:cNvSpPr>
          <p:nvPr/>
        </p:nvSpPr>
        <p:spPr bwMode="auto">
          <a:xfrm>
            <a:off x="5776050" y="4802664"/>
            <a:ext cx="436085" cy="436085"/>
          </a:xfrm>
          <a:prstGeom prst="wedgeEllipseCallout">
            <a:avLst>
              <a:gd name="adj1" fmla="val 51965"/>
              <a:gd name="adj2" fmla="val -6532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④</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0" name="円形吹き出し 59"/>
          <p:cNvSpPr>
            <a:spLocks noChangeAspect="1"/>
          </p:cNvSpPr>
          <p:nvPr/>
        </p:nvSpPr>
        <p:spPr bwMode="auto">
          <a:xfrm>
            <a:off x="3490417" y="3647038"/>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⑤</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2" name="正方形/長方形 61"/>
          <p:cNvSpPr/>
          <p:nvPr/>
        </p:nvSpPr>
        <p:spPr bwMode="auto">
          <a:xfrm>
            <a:off x="4760285" y="4467589"/>
            <a:ext cx="355181" cy="426217"/>
          </a:xfrm>
          <a:prstGeom prst="rect">
            <a:avLst/>
          </a:prstGeom>
          <a:noFill/>
          <a:ln w="28575">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3" name="正方形/長方形 62"/>
          <p:cNvSpPr/>
          <p:nvPr/>
        </p:nvSpPr>
        <p:spPr bwMode="auto">
          <a:xfrm>
            <a:off x="6745578" y="4455449"/>
            <a:ext cx="382602" cy="159831"/>
          </a:xfrm>
          <a:prstGeom prst="rect">
            <a:avLst/>
          </a:prstGeom>
          <a:noFill/>
          <a:ln w="28575">
            <a:solidFill>
              <a:srgbClr val="FF0000"/>
            </a:solidFill>
            <a:prstDash val="solid"/>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a:solidFill>
                <a:schemeClr val="bg1"/>
              </a:solidFill>
              <a:latin typeface="+mn-ea"/>
            </a:endParaRPr>
          </a:p>
        </p:txBody>
      </p:sp>
      <p:sp>
        <p:nvSpPr>
          <p:cNvPr id="66" name="円形吹き出し 65"/>
          <p:cNvSpPr>
            <a:spLocks noChangeAspect="1"/>
          </p:cNvSpPr>
          <p:nvPr/>
        </p:nvSpPr>
        <p:spPr bwMode="auto">
          <a:xfrm>
            <a:off x="5920327" y="2931460"/>
            <a:ext cx="436085" cy="436085"/>
          </a:xfrm>
          <a:prstGeom prst="wedgeEllipseCallout">
            <a:avLst>
              <a:gd name="adj1" fmla="val -23619"/>
              <a:gd name="adj2" fmla="val 6902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⑦</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7" name="円形吹き出し 66"/>
          <p:cNvSpPr>
            <a:spLocks noChangeAspect="1"/>
          </p:cNvSpPr>
          <p:nvPr/>
        </p:nvSpPr>
        <p:spPr bwMode="auto">
          <a:xfrm>
            <a:off x="7346417" y="3736933"/>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⑧</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8" name="円形吹き出し 67"/>
          <p:cNvSpPr>
            <a:spLocks noChangeAspect="1"/>
          </p:cNvSpPr>
          <p:nvPr/>
        </p:nvSpPr>
        <p:spPr bwMode="auto">
          <a:xfrm>
            <a:off x="7888485" y="4563665"/>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⑨</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9" name="円形吹き出し 68"/>
          <p:cNvSpPr>
            <a:spLocks noChangeAspect="1"/>
          </p:cNvSpPr>
          <p:nvPr/>
        </p:nvSpPr>
        <p:spPr bwMode="auto">
          <a:xfrm>
            <a:off x="3779890" y="4966249"/>
            <a:ext cx="436085" cy="436085"/>
          </a:xfrm>
          <a:prstGeom prst="wedgeEllipseCallout">
            <a:avLst>
              <a:gd name="adj1" fmla="val 47597"/>
              <a:gd name="adj2" fmla="val -6278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⑩</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5" name="正方形/長方形 64"/>
          <p:cNvSpPr/>
          <p:nvPr/>
        </p:nvSpPr>
        <p:spPr bwMode="auto">
          <a:xfrm>
            <a:off x="4239010" y="3149503"/>
            <a:ext cx="810000" cy="194990"/>
          </a:xfrm>
          <a:prstGeom prst="rect">
            <a:avLst/>
          </a:prstGeom>
          <a:solidFill>
            <a:srgbClr val="002060"/>
          </a:solidFill>
          <a:ln w="38100">
            <a:no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800" b="1" dirty="0">
                <a:solidFill>
                  <a:schemeClr val="bg1"/>
                </a:solidFill>
                <a:latin typeface="游ゴシック" panose="020B0400000000000000" pitchFamily="50" charset="-128"/>
                <a:ea typeface="游ゴシック" panose="020B0400000000000000" pitchFamily="50" charset="-128"/>
              </a:rPr>
              <a:t>管理コンソール</a:t>
            </a:r>
          </a:p>
        </p:txBody>
      </p:sp>
      <p:sp>
        <p:nvSpPr>
          <p:cNvPr id="72" name="円形吹き出し 71"/>
          <p:cNvSpPr>
            <a:spLocks noChangeAspect="1"/>
          </p:cNvSpPr>
          <p:nvPr/>
        </p:nvSpPr>
        <p:spPr bwMode="auto">
          <a:xfrm>
            <a:off x="3998533"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3" name="円形吹き出し 72"/>
          <p:cNvSpPr>
            <a:spLocks noChangeAspect="1"/>
          </p:cNvSpPr>
          <p:nvPr/>
        </p:nvSpPr>
        <p:spPr bwMode="auto">
          <a:xfrm>
            <a:off x="435918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4" name="円形吹き出し 73"/>
          <p:cNvSpPr>
            <a:spLocks noChangeAspect="1"/>
          </p:cNvSpPr>
          <p:nvPr/>
        </p:nvSpPr>
        <p:spPr bwMode="auto">
          <a:xfrm>
            <a:off x="471983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游ゴシック" panose="020B0400000000000000" pitchFamily="50" charset="-128"/>
                <a:ea typeface="游ゴシック" panose="020B0400000000000000" pitchFamily="50" charset="-128"/>
              </a:rPr>
              <a:t>③</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86" name="フリーフォーム 85"/>
          <p:cNvSpPr/>
          <p:nvPr/>
        </p:nvSpPr>
        <p:spPr>
          <a:xfrm rot="15344266">
            <a:off x="5594206" y="3560558"/>
            <a:ext cx="626396" cy="153267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28575" cap="flat" cmpd="sng" algn="ctr">
            <a:solidFill>
              <a:srgbClr val="FF0000"/>
            </a:solidFill>
            <a:prstDash val="sysDash"/>
            <a:miter lim="800000"/>
            <a:headEnd type="oval" w="med" len="med"/>
            <a:tailEnd type="triangle" w="lg" len="lg"/>
          </a:ln>
          <a:effectLst>
            <a:glow rad="63500">
              <a:schemeClr val="bg1"/>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円形吹き出し 60"/>
          <p:cNvSpPr>
            <a:spLocks noChangeAspect="1"/>
          </p:cNvSpPr>
          <p:nvPr/>
        </p:nvSpPr>
        <p:spPr bwMode="auto">
          <a:xfrm>
            <a:off x="4978390" y="3633939"/>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a:solidFill>
                  <a:srgbClr val="FFFFFF"/>
                </a:solidFill>
                <a:latin typeface="游ゴシック" panose="020B0400000000000000" pitchFamily="50" charset="-128"/>
                <a:ea typeface="游ゴシック" panose="020B0400000000000000" pitchFamily="50" charset="-128"/>
              </a:rPr>
              <a:t>⑥</a:t>
            </a:r>
            <a:endParaRPr kumimoji="0" lang="en-US" altLang="ja-JP" sz="20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2106191281"/>
              </p:ext>
            </p:extLst>
          </p:nvPr>
        </p:nvGraphicFramePr>
        <p:xfrm>
          <a:off x="237574" y="2125815"/>
          <a:ext cx="3111383" cy="3794760"/>
        </p:xfrm>
        <a:graphic>
          <a:graphicData uri="http://schemas.openxmlformats.org/drawingml/2006/table">
            <a:tbl>
              <a:tblPr firstRow="1" bandRow="1">
                <a:tableStyleId>{16D9F66E-5EB9-4882-86FB-DCBF35E3C3E4}</a:tableStyleId>
              </a:tblPr>
              <a:tblGrid>
                <a:gridCol w="387668">
                  <a:extLst>
                    <a:ext uri="{9D8B030D-6E8A-4147-A177-3AD203B41FA5}">
                      <a16:colId xmlns:a16="http://schemas.microsoft.com/office/drawing/2014/main" val="3261435330"/>
                    </a:ext>
                  </a:extLst>
                </a:gridCol>
                <a:gridCol w="2723715">
                  <a:extLst>
                    <a:ext uri="{9D8B030D-6E8A-4147-A177-3AD203B41FA5}">
                      <a16:colId xmlns:a16="http://schemas.microsoft.com/office/drawing/2014/main" val="3494894693"/>
                    </a:ext>
                  </a:extLst>
                </a:gridCol>
              </a:tblGrid>
              <a:tr h="370840">
                <a:tc>
                  <a:txBody>
                    <a:bodyPr/>
                    <a:lstStyle/>
                    <a:p>
                      <a:pPr algn="ctr"/>
                      <a:r>
                        <a:rPr kumimoji="1" lang="ja-JP" altLang="en-US" sz="1600" b="1" dirty="0">
                          <a:solidFill>
                            <a:srgbClr val="FF0000"/>
                          </a:solidFill>
                        </a:rPr>
                        <a:t>①</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（任意）収集機能用のユーザの作成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r>
                        <a:rPr kumimoji="1" lang="ja-JP" altLang="en-US" sz="1600" b="1" dirty="0">
                          <a:solidFill>
                            <a:srgbClr val="FF0000"/>
                          </a:solidFill>
                        </a:rPr>
                        <a:t>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（任意）収集機能用のロールの作成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r>
                        <a:rPr kumimoji="1" lang="ja-JP" altLang="en-US" sz="1600" b="1" dirty="0">
                          <a:solidFill>
                            <a:srgbClr val="FF0000"/>
                          </a:solidFill>
                        </a:rPr>
                        <a:t>③</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（任意）ロール・ユーザ紐付</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r>
                        <a:rPr kumimoji="1" lang="ja-JP" altLang="en-US" sz="1600" b="1" dirty="0">
                          <a:solidFill>
                            <a:srgbClr val="FF0000"/>
                          </a:solidFill>
                        </a:rPr>
                        <a:t>④</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収集インターフェース情報を更新</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r>
                        <a:rPr kumimoji="1" lang="ja-JP" altLang="en-US" sz="1600" b="1" dirty="0">
                          <a:solidFill>
                            <a:srgbClr val="FF0000"/>
                          </a:solidFill>
                        </a:rPr>
                        <a:t>⑤</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パラメータシート（ホスト</a:t>
                      </a:r>
                      <a:r>
                        <a:rPr kumimoji="1" lang="en-US" altLang="ja-JP" sz="1200" b="0" dirty="0"/>
                        <a:t>/</a:t>
                      </a:r>
                      <a:r>
                        <a:rPr kumimoji="1" lang="ja-JP" altLang="en-US" sz="1200" b="0" dirty="0"/>
                        <a:t>オペレ</a:t>
                      </a:r>
                      <a:endParaRPr kumimoji="1" lang="en-US" altLang="ja-JP" sz="1200" b="0" dirty="0"/>
                    </a:p>
                    <a:p>
                      <a:r>
                        <a:rPr kumimoji="1" lang="ja-JP" altLang="en-US" sz="1200" b="0" dirty="0" err="1"/>
                        <a:t>ー</a:t>
                      </a:r>
                      <a:r>
                        <a:rPr kumimoji="1" lang="ja-JP" altLang="en-US" sz="1200" b="0" dirty="0"/>
                        <a:t>ションあり）の作成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r h="370840">
                <a:tc>
                  <a:txBody>
                    <a:bodyPr/>
                    <a:lstStyle/>
                    <a:p>
                      <a:pPr algn="ctr"/>
                      <a:r>
                        <a:rPr kumimoji="1" lang="ja-JP" altLang="en-US" sz="1600" b="1" dirty="0">
                          <a:solidFill>
                            <a:srgbClr val="FF0000"/>
                          </a:solidFill>
                        </a:rPr>
                        <a:t>⑥</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収集項目値管理の登録</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8807568"/>
                  </a:ext>
                </a:extLst>
              </a:tr>
              <a:tr h="370840">
                <a:tc>
                  <a:txBody>
                    <a:bodyPr/>
                    <a:lstStyle/>
                    <a:p>
                      <a:pPr algn="ctr"/>
                      <a:r>
                        <a:rPr kumimoji="1" lang="ja-JP" altLang="en-US" sz="1600" b="1" dirty="0">
                          <a:solidFill>
                            <a:srgbClr val="FF0000"/>
                          </a:solidFill>
                        </a:rPr>
                        <a:t>⑦</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作業準備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6223323"/>
                  </a:ext>
                </a:extLst>
              </a:tr>
              <a:tr h="370840">
                <a:tc>
                  <a:txBody>
                    <a:bodyPr/>
                    <a:lstStyle/>
                    <a:p>
                      <a:pPr algn="ctr"/>
                      <a:r>
                        <a:rPr kumimoji="1" lang="ja-JP" altLang="en-US" sz="1600" b="1" dirty="0">
                          <a:solidFill>
                            <a:srgbClr val="FF0000"/>
                          </a:solidFill>
                        </a:rPr>
                        <a:t>⑧</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44795"/>
                  </a:ext>
                </a:extLst>
              </a:tr>
              <a:tr h="370840">
                <a:tc>
                  <a:txBody>
                    <a:bodyPr/>
                    <a:lstStyle/>
                    <a:p>
                      <a:pPr algn="ctr"/>
                      <a:r>
                        <a:rPr kumimoji="1" lang="ja-JP" altLang="en-US" sz="1600" b="1" dirty="0">
                          <a:solidFill>
                            <a:srgbClr val="FF0000"/>
                          </a:solidFill>
                        </a:rPr>
                        <a:t>⑨</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zh-TW" altLang="en-US" sz="1200" b="0" dirty="0"/>
                        <a:t>収集機能実行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6035603"/>
                  </a:ext>
                </a:extLst>
              </a:tr>
              <a:tr h="370840">
                <a:tc>
                  <a:txBody>
                    <a:bodyPr/>
                    <a:lstStyle/>
                    <a:p>
                      <a:pPr algn="ctr"/>
                      <a:r>
                        <a:rPr kumimoji="1" lang="ja-JP" altLang="en-US" sz="1600" b="1" dirty="0">
                          <a:solidFill>
                            <a:srgbClr val="FF0000"/>
                          </a:solidFill>
                        </a:rPr>
                        <a:t>⑩</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zh-TW" altLang="en-US" sz="1200" b="0" dirty="0"/>
                        <a:t>収集状況確認</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202505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作業フロー（</a:t>
            </a:r>
            <a:r>
              <a:rPr lang="en-US" altLang="ja-JP" dirty="0"/>
              <a:t>2/2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ja-JP" altLang="en-US" dirty="0"/>
              <a:t>各フローの概要は下記の通りです。</a:t>
            </a:r>
            <a:endParaRPr lang="en-US" altLang="ja-JP" dirty="0"/>
          </a:p>
          <a:p>
            <a:pPr>
              <a:buFont typeface="Wingdings" panose="05000000000000000000" pitchFamily="2" charset="2"/>
              <a:buChar char="l"/>
            </a:pPr>
            <a:r>
              <a:rPr lang="ja-JP" altLang="en-US" sz="1600" dirty="0"/>
              <a:t>詳細は</a:t>
            </a:r>
            <a:r>
              <a:rPr lang="ja-JP" altLang="en-US" sz="1600" dirty="0">
                <a:hlinkClick r:id="rId2"/>
              </a:rPr>
              <a:t>「利用手順マニュアル</a:t>
            </a:r>
            <a:r>
              <a:rPr lang="en-US" altLang="ja-JP" sz="1600" dirty="0">
                <a:hlinkClick r:id="rId2"/>
              </a:rPr>
              <a:t>_</a:t>
            </a:r>
            <a:r>
              <a:rPr lang="ja-JP" altLang="en-US" sz="1600" dirty="0">
                <a:hlinkClick r:id="rId2"/>
              </a:rPr>
              <a:t>収集機能」</a:t>
            </a:r>
            <a:r>
              <a:rPr lang="ja-JP" altLang="en-US" sz="1600" dirty="0"/>
              <a:t>参照。</a:t>
            </a:r>
            <a:endParaRPr lang="en-US" altLang="ja-JP" sz="1600" dirty="0"/>
          </a:p>
        </p:txBody>
      </p:sp>
      <p:graphicFrame>
        <p:nvGraphicFramePr>
          <p:cNvPr id="102" name="表 101"/>
          <p:cNvGraphicFramePr>
            <a:graphicFrameLocks noGrp="1"/>
          </p:cNvGraphicFramePr>
          <p:nvPr>
            <p:extLst>
              <p:ext uri="{D42A27DB-BD31-4B8C-83A1-F6EECF244321}">
                <p14:modId xmlns:p14="http://schemas.microsoft.com/office/powerpoint/2010/main" val="3365163011"/>
              </p:ext>
            </p:extLst>
          </p:nvPr>
        </p:nvGraphicFramePr>
        <p:xfrm>
          <a:off x="237574" y="2125815"/>
          <a:ext cx="8655026" cy="422656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r>
                        <a:rPr kumimoji="1" lang="ja-JP" altLang="en-US" sz="1600" b="1" dirty="0">
                          <a:solidFill>
                            <a:srgbClr val="FF0000"/>
                          </a:solidFill>
                        </a:rPr>
                        <a:t>①</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（任意）収集機能用のユーザの作成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作業者のユーザ情報を登録します。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r>
                        <a:rPr kumimoji="1" lang="ja-JP" altLang="en-US" sz="1600" b="1" dirty="0">
                          <a:solidFill>
                            <a:srgbClr val="FF0000"/>
                          </a:solidFill>
                        </a:rPr>
                        <a:t>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（任意）収集機能用のロールの作成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作業者のロール情報を登録します。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r>
                        <a:rPr kumimoji="1" lang="ja-JP" altLang="en-US" sz="1600" b="1" dirty="0">
                          <a:solidFill>
                            <a:srgbClr val="FF0000"/>
                          </a:solidFill>
                        </a:rPr>
                        <a:t>③</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（任意）ロール・ユーザ紐付</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登録したユーザとロールを紐付けます。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r>
                        <a:rPr kumimoji="1" lang="ja-JP" altLang="en-US" sz="1600" b="1" dirty="0">
                          <a:solidFill>
                            <a:srgbClr val="FF0000"/>
                          </a:solidFill>
                        </a:rPr>
                        <a:t>④</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収集インターフェース情報を更新</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a:t>RestAPI</a:t>
                      </a:r>
                      <a:r>
                        <a:rPr kumimoji="1" lang="ja-JP" altLang="en-US" sz="1200" b="0" dirty="0"/>
                        <a:t>の実行権限があるユーザのユーザ名／パスワードを登録します。</a:t>
                      </a:r>
                    </a:p>
                    <a:p>
                      <a:pPr marL="171450" indent="-171450">
                        <a:buFont typeface="Wingdings" panose="05000000000000000000" pitchFamily="2" charset="2"/>
                        <a:buChar char="l"/>
                      </a:pPr>
                      <a:r>
                        <a:rPr kumimoji="1" lang="en-US" altLang="ja-JP" sz="1200" b="0" dirty="0">
                          <a:hlinkClick r:id="rId3" action="ppaction://hlinksldjump"/>
                        </a:rPr>
                        <a:t>『2.3.1</a:t>
                      </a:r>
                      <a:r>
                        <a:rPr kumimoji="1" lang="ja-JP" altLang="en-US" sz="1200" b="0" dirty="0">
                          <a:hlinkClick r:id="rId3" action="ppaction://hlinksldjump"/>
                        </a:rPr>
                        <a:t>　収集インターフェース情報</a:t>
                      </a:r>
                      <a:r>
                        <a:rPr kumimoji="1" lang="en-US" altLang="ja-JP" sz="1200" b="0" dirty="0">
                          <a:hlinkClick r:id="rId3" action="ppaction://hlinksldjump"/>
                        </a:rPr>
                        <a:t>』</a:t>
                      </a:r>
                      <a:r>
                        <a:rPr kumimoji="1" lang="ja-JP" altLang="en-US" sz="1200" b="0" dirty="0"/>
                        <a:t>へ</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r>
                        <a:rPr kumimoji="1" lang="ja-JP" altLang="en-US" sz="1600" b="1" dirty="0">
                          <a:solidFill>
                            <a:srgbClr val="FF0000"/>
                          </a:solidFill>
                        </a:rPr>
                        <a:t>⑤</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パラメータシート（ホスト</a:t>
                      </a:r>
                      <a:r>
                        <a:rPr kumimoji="1" lang="en-US" altLang="ja-JP" sz="1200" b="0" dirty="0"/>
                        <a:t>/</a:t>
                      </a:r>
                      <a:r>
                        <a:rPr kumimoji="1" lang="ja-JP" altLang="en-US" sz="1200" b="0" dirty="0"/>
                        <a:t>オペレ</a:t>
                      </a:r>
                      <a:endParaRPr kumimoji="1" lang="en-US" altLang="ja-JP" sz="1200" b="0" dirty="0"/>
                    </a:p>
                    <a:p>
                      <a:r>
                        <a:rPr kumimoji="1" lang="ja-JP" altLang="en-US" sz="1200" b="0" dirty="0" err="1"/>
                        <a:t>ー</a:t>
                      </a:r>
                      <a:r>
                        <a:rPr kumimoji="1" lang="ja-JP" altLang="en-US" sz="1200" b="0" dirty="0"/>
                        <a:t>ションあり）の作成</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収集した値を登録するパラメータシートを作成します。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r h="370840">
                <a:tc>
                  <a:txBody>
                    <a:bodyPr/>
                    <a:lstStyle/>
                    <a:p>
                      <a:pPr algn="ctr"/>
                      <a:r>
                        <a:rPr kumimoji="1" lang="ja-JP" altLang="en-US" sz="1600" b="1" dirty="0">
                          <a:solidFill>
                            <a:srgbClr val="FF0000"/>
                          </a:solidFill>
                        </a:rPr>
                        <a:t>⑥</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収集項目値管理の登録</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a:t>YAML</a:t>
                      </a:r>
                      <a:r>
                        <a:rPr kumimoji="1" lang="ja-JP" altLang="en-US" sz="1200" b="0" dirty="0"/>
                        <a:t>変数とパラメータシートの項目を紐付けます。</a:t>
                      </a:r>
                    </a:p>
                    <a:p>
                      <a:pPr marL="171450" indent="-171450">
                        <a:buFont typeface="Wingdings" panose="05000000000000000000" pitchFamily="2" charset="2"/>
                        <a:buChar char="l"/>
                      </a:pPr>
                      <a:r>
                        <a:rPr kumimoji="1" lang="en-US" altLang="ja-JP" sz="1200" b="0" dirty="0">
                          <a:hlinkClick r:id="rId4" action="ppaction://hlinksldjump"/>
                        </a:rPr>
                        <a:t>『2.3.2</a:t>
                      </a:r>
                      <a:r>
                        <a:rPr kumimoji="1" lang="ja-JP" altLang="en-US" sz="1200" b="0" dirty="0">
                          <a:hlinkClick r:id="rId4" action="ppaction://hlinksldjump"/>
                        </a:rPr>
                        <a:t>　収集項目値管理</a:t>
                      </a:r>
                      <a:r>
                        <a:rPr kumimoji="1" lang="en-US" altLang="ja-JP" sz="1200" b="0" dirty="0">
                          <a:hlinkClick r:id="rId4" action="ppaction://hlinksldjump"/>
                        </a:rPr>
                        <a:t>』</a:t>
                      </a:r>
                      <a:r>
                        <a:rPr kumimoji="1" lang="ja-JP" altLang="en-US" sz="1200" b="0" dirty="0"/>
                        <a:t>へ</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58807568"/>
                  </a:ext>
                </a:extLst>
              </a:tr>
              <a:tr h="370840">
                <a:tc>
                  <a:txBody>
                    <a:bodyPr/>
                    <a:lstStyle/>
                    <a:p>
                      <a:pPr algn="ctr"/>
                      <a:r>
                        <a:rPr kumimoji="1" lang="ja-JP" altLang="en-US" sz="1600" b="1" dirty="0">
                          <a:solidFill>
                            <a:srgbClr val="FF0000"/>
                          </a:solidFill>
                        </a:rPr>
                        <a:t>⑦</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作業準備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作業実行に必要な</a:t>
                      </a:r>
                      <a:r>
                        <a:rPr kumimoji="1" lang="en-US" altLang="ja-JP" sz="1200" b="0" dirty="0"/>
                        <a:t>Movement</a:t>
                      </a:r>
                      <a:r>
                        <a:rPr kumimoji="1" lang="ja-JP" altLang="en-US" sz="1200" b="0" dirty="0"/>
                        <a:t>やジョブフローを作成します。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6223323"/>
                  </a:ext>
                </a:extLst>
              </a:tr>
              <a:tr h="370840">
                <a:tc>
                  <a:txBody>
                    <a:bodyPr/>
                    <a:lstStyle/>
                    <a:p>
                      <a:pPr algn="ctr"/>
                      <a:r>
                        <a:rPr kumimoji="1" lang="ja-JP" altLang="en-US" sz="1600" b="1" dirty="0">
                          <a:solidFill>
                            <a:srgbClr val="FF0000"/>
                          </a:solidFill>
                        </a:rPr>
                        <a:t>⑧</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実行日時、投入オペレーション、</a:t>
                      </a:r>
                      <a:r>
                        <a:rPr kumimoji="1" lang="en-US" altLang="ja-JP" sz="1200" b="0" dirty="0"/>
                        <a:t>Movement</a:t>
                      </a:r>
                      <a:r>
                        <a:rPr kumimoji="1" lang="ja-JP" altLang="en-US" sz="1200" b="0" dirty="0" err="1"/>
                        <a:t>、</a:t>
                      </a:r>
                      <a:r>
                        <a:rPr kumimoji="1" lang="ja-JP" altLang="en-US" sz="1200" b="0" dirty="0"/>
                        <a:t>ジョブフローを選択し作業を実行します。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844795"/>
                  </a:ext>
                </a:extLst>
              </a:tr>
              <a:tr h="370840">
                <a:tc>
                  <a:txBody>
                    <a:bodyPr/>
                    <a:lstStyle/>
                    <a:p>
                      <a:pPr algn="ctr"/>
                      <a:r>
                        <a:rPr kumimoji="1" lang="ja-JP" altLang="en-US" sz="1600" b="1" dirty="0">
                          <a:solidFill>
                            <a:srgbClr val="FF0000"/>
                          </a:solidFill>
                        </a:rPr>
                        <a:t>⑨</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zh-TW" altLang="en-US" sz="1200" b="0" dirty="0"/>
                        <a:t>収集機能実行</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作業実行が完了した作業№を収集機能の対象として、パラメータシートへの登録処理を実施します。</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96035603"/>
                  </a:ext>
                </a:extLst>
              </a:tr>
              <a:tr h="370840">
                <a:tc>
                  <a:txBody>
                    <a:bodyPr/>
                    <a:lstStyle/>
                    <a:p>
                      <a:pPr algn="ctr"/>
                      <a:r>
                        <a:rPr kumimoji="1" lang="ja-JP" altLang="en-US" sz="1600" b="1" dirty="0">
                          <a:solidFill>
                            <a:srgbClr val="FF0000"/>
                          </a:solidFill>
                        </a:rPr>
                        <a:t>⑩</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zh-TW" altLang="en-US" sz="1200" b="0" dirty="0"/>
                        <a:t>収集状況確認</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ja-JP" altLang="en-US" sz="1200" b="0" dirty="0"/>
                        <a:t>完了した作業の収集状態を確認します。</a:t>
                      </a:r>
                    </a:p>
                    <a:p>
                      <a:pPr marL="171450" indent="-171450">
                        <a:buFont typeface="Wingdings" panose="05000000000000000000" pitchFamily="2" charset="2"/>
                        <a:buChar char="l"/>
                      </a:pPr>
                      <a:r>
                        <a:rPr kumimoji="1" lang="en-US" altLang="ja-JP" sz="1200" b="0" dirty="0">
                          <a:hlinkClick r:id="rId5" action="ppaction://hlinksldjump"/>
                        </a:rPr>
                        <a:t>『2.4</a:t>
                      </a:r>
                      <a:r>
                        <a:rPr kumimoji="1" lang="ja-JP" altLang="en-US" sz="1200" b="0" dirty="0">
                          <a:hlinkClick r:id="rId5" action="ppaction://hlinksldjump"/>
                        </a:rPr>
                        <a:t>　収集状況の確認</a:t>
                      </a:r>
                      <a:r>
                        <a:rPr kumimoji="1" lang="en-US" altLang="ja-JP" sz="1200" b="0" dirty="0">
                          <a:hlinkClick r:id="rId5" action="ppaction://hlinksldjump"/>
                        </a:rPr>
                        <a:t>』</a:t>
                      </a:r>
                      <a:r>
                        <a:rPr kumimoji="1" lang="ja-JP" altLang="en-US" sz="1200" b="0" dirty="0"/>
                        <a:t>へ</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477861271"/>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prstDash val="sysDash"/>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r">
          <a:defRPr kumimoji="1" b="1" dirty="0" smtClean="0">
            <a:solidFill>
              <a:schemeClr val="bg1"/>
            </a:solidFill>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1764</Words>
  <Application>Microsoft Office PowerPoint</Application>
  <PresentationFormat>画面に合わせる (4:3)</PresentationFormat>
  <Paragraphs>372</Paragraphs>
  <Slides>22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22</vt:i4>
      </vt:variant>
    </vt:vector>
  </HeadingPairs>
  <TitlesOfParts>
    <vt:vector size="32" baseType="lpstr">
      <vt:lpstr>HGP創英角ｺﾞｼｯｸUB</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目次</vt:lpstr>
      <vt:lpstr>1.　はじめに</vt:lpstr>
      <vt:lpstr>1.1 本書について</vt:lpstr>
      <vt:lpstr>2.　収集機能について</vt:lpstr>
      <vt:lpstr>2.1 収集機能とは</vt:lpstr>
      <vt:lpstr>2.2 YAML変数（FROM）とパラメータシート項目（TO）</vt:lpstr>
      <vt:lpstr>2.3 作業フロー（1/2）</vt:lpstr>
      <vt:lpstr>2.3 作業フロー（2/2）</vt:lpstr>
      <vt:lpstr>2.3.1 収集インターフェース情報</vt:lpstr>
      <vt:lpstr>2.3.2 収集項目値管理</vt:lpstr>
      <vt:lpstr>2.4 収集状況の確認</vt:lpstr>
      <vt:lpstr>3.　比較機能について</vt:lpstr>
      <vt:lpstr>3.1 比較機能とは</vt:lpstr>
      <vt:lpstr>3.2 比較メニューグループ</vt:lpstr>
      <vt:lpstr>3.2.1 基準日について</vt:lpstr>
      <vt:lpstr>3.3 作業フロー（1/2）</vt:lpstr>
      <vt:lpstr>3.3 作業フロー（2/2）</vt:lpstr>
      <vt:lpstr>3.4 比較対象のパラメータシートの項目</vt:lpstr>
      <vt:lpstr>4.　収集機能・比較機能の活用</vt:lpstr>
      <vt:lpstr>4.1 活用例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2022-05-27T08:32:36Z</dcterms:created>
  <dcterms:modified xsi:type="dcterms:W3CDTF">2022-05-27T08:32:54Z</dcterms:modified>
</cp:coreProperties>
</file>