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0"/>
  </p:notesMasterIdLst>
  <p:handoutMasterIdLst>
    <p:handoutMasterId r:id="rId41"/>
  </p:handoutMasterIdLst>
  <p:sldIdLst>
    <p:sldId id="262" r:id="rId3"/>
    <p:sldId id="507" r:id="rId4"/>
    <p:sldId id="508" r:id="rId5"/>
    <p:sldId id="680" r:id="rId6"/>
    <p:sldId id="710" r:id="rId7"/>
    <p:sldId id="737" r:id="rId8"/>
    <p:sldId id="790" r:id="rId9"/>
    <p:sldId id="774" r:id="rId10"/>
    <p:sldId id="757" r:id="rId11"/>
    <p:sldId id="758" r:id="rId12"/>
    <p:sldId id="791" r:id="rId13"/>
    <p:sldId id="749" r:id="rId14"/>
    <p:sldId id="756" r:id="rId15"/>
    <p:sldId id="751" r:id="rId16"/>
    <p:sldId id="752" r:id="rId17"/>
    <p:sldId id="753" r:id="rId18"/>
    <p:sldId id="754" r:id="rId19"/>
    <p:sldId id="759" r:id="rId20"/>
    <p:sldId id="788" r:id="rId21"/>
    <p:sldId id="792" r:id="rId22"/>
    <p:sldId id="782" r:id="rId23"/>
    <p:sldId id="784" r:id="rId24"/>
    <p:sldId id="785" r:id="rId25"/>
    <p:sldId id="786" r:id="rId26"/>
    <p:sldId id="787" r:id="rId27"/>
    <p:sldId id="760" r:id="rId28"/>
    <p:sldId id="771" r:id="rId29"/>
    <p:sldId id="761" r:id="rId30"/>
    <p:sldId id="762" r:id="rId31"/>
    <p:sldId id="763" r:id="rId32"/>
    <p:sldId id="772" r:id="rId33"/>
    <p:sldId id="764" r:id="rId34"/>
    <p:sldId id="765" r:id="rId35"/>
    <p:sldId id="767" r:id="rId36"/>
    <p:sldId id="773" r:id="rId37"/>
    <p:sldId id="769" r:id="rId38"/>
    <p:sldId id="318" r:id="rId3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はじめに" id="{B81141D6-5160-4643-8D51-022CC5C4BDB9}">
          <p14:sldIdLst>
            <p14:sldId id="508"/>
            <p14:sldId id="680"/>
          </p14:sldIdLst>
        </p14:section>
        <p14:section name="メニューエクスポート/インポート" id="{63C89BE4-2B86-49B7-9ECB-F22E6FFC3A5E}">
          <p14:sldIdLst>
            <p14:sldId id="710"/>
            <p14:sldId id="737"/>
            <p14:sldId id="790"/>
            <p14:sldId id="774"/>
            <p14:sldId id="757"/>
            <p14:sldId id="758"/>
            <p14:sldId id="791"/>
            <p14:sldId id="749"/>
            <p14:sldId id="756"/>
            <p14:sldId id="751"/>
            <p14:sldId id="752"/>
            <p14:sldId id="753"/>
            <p14:sldId id="754"/>
            <p14:sldId id="759"/>
            <p14:sldId id="788"/>
            <p14:sldId id="792"/>
            <p14:sldId id="782"/>
            <p14:sldId id="784"/>
            <p14:sldId id="785"/>
            <p14:sldId id="786"/>
            <p14:sldId id="787"/>
          </p14:sldIdLst>
        </p14:section>
        <p14:section name="Excel一括エクスポート/インポート" id="{56E4AB01-0260-42CA-ACEC-FF50A0FE7CB4}">
          <p14:sldIdLst>
            <p14:sldId id="760"/>
            <p14:sldId id="771"/>
            <p14:sldId id="761"/>
            <p14:sldId id="762"/>
            <p14:sldId id="763"/>
            <p14:sldId id="772"/>
            <p14:sldId id="764"/>
            <p14:sldId id="765"/>
            <p14:sldId id="767"/>
            <p14:sldId id="773"/>
            <p14:sldId id="76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002060"/>
    <a:srgbClr val="000000"/>
    <a:srgbClr val="F1DBC4"/>
    <a:srgbClr val="CBCDD3"/>
    <a:srgbClr val="003300"/>
    <a:srgbClr val="0000FF"/>
    <a:srgbClr val="FFFFCC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5" autoAdjust="0"/>
    <p:restoredTop sz="95359" autoAdjust="0"/>
  </p:normalViewPr>
  <p:slideViewPr>
    <p:cSldViewPr>
      <p:cViewPr varScale="1">
        <p:scale>
          <a:sx n="65" d="100"/>
          <a:sy n="65" d="100"/>
        </p:scale>
        <p:origin x="60" y="61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64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160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805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778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11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942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234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06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69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304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008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20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187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74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245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390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203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3663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7727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19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18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13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19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141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86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63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886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9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12" Type="http://schemas.openxmlformats.org/officeDocument/2006/relationships/slide" Target="slide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3.xml"/><Relationship Id="rId11" Type="http://schemas.openxmlformats.org/officeDocument/2006/relationships/slide" Target="slide27.xml"/><Relationship Id="rId5" Type="http://schemas.openxmlformats.org/officeDocument/2006/relationships/slide" Target="slide9.xml"/><Relationship Id="rId15" Type="http://schemas.openxmlformats.org/officeDocument/2006/relationships/slide" Target="slide33.xml"/><Relationship Id="rId10" Type="http://schemas.openxmlformats.org/officeDocument/2006/relationships/slide" Target="slide23.xml"/><Relationship Id="rId4" Type="http://schemas.openxmlformats.org/officeDocument/2006/relationships/slide" Target="slide6.xml"/><Relationship Id="rId9" Type="http://schemas.openxmlformats.org/officeDocument/2006/relationships/slide" Target="slide19.xml"/><Relationship Id="rId1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1.10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エクスポート</a:t>
            </a:r>
            <a:r>
              <a:rPr lang="en-US" altLang="ja-JP" sz="4800" b="1" dirty="0"/>
              <a:t>/</a:t>
            </a:r>
            <a:r>
              <a:rPr lang="ja-JP" altLang="en-US" sz="4800" b="1" dirty="0"/>
              <a:t>インポート</a:t>
            </a:r>
            <a:br>
              <a:rPr lang="en-US" altLang="ja-JP" sz="4800" b="1" dirty="0"/>
            </a:br>
            <a:r>
              <a:rPr lang="en-US" altLang="ja-JP" sz="4800" b="1" dirty="0"/>
              <a:t>【</a:t>
            </a:r>
            <a:r>
              <a:rPr lang="ja-JP" altLang="en-US" sz="4800" b="1" dirty="0"/>
              <a:t>実習編</a:t>
            </a:r>
            <a:r>
              <a:rPr lang="en-US" altLang="ja-JP" sz="4800" b="1" dirty="0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-58" b="1"/>
          <a:stretch/>
        </p:blipFill>
        <p:spPr>
          <a:xfrm>
            <a:off x="372386" y="2622732"/>
            <a:ext cx="6704753" cy="23199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データ登録 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オペレーションを新規登録する</a:t>
            </a:r>
            <a:br>
              <a:rPr lang="en-US" altLang="ja-JP" dirty="0"/>
            </a:br>
            <a:br>
              <a:rPr lang="en-US" altLang="ja-JP" sz="1600" dirty="0"/>
            </a:br>
            <a:r>
              <a:rPr kumimoji="1" lang="ja-JP" altLang="en-US" sz="1600" dirty="0"/>
              <a:t>メニュー：</a:t>
            </a:r>
            <a:r>
              <a:rPr kumimoji="1" lang="ja-JP" altLang="en-US" sz="1600" b="1" dirty="0"/>
              <a:t>基本コンソール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オペレーション一覧</a:t>
            </a:r>
            <a:endParaRPr kumimoji="1"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を押下する。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99489" y="3140960"/>
            <a:ext cx="3002263" cy="9930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830234" y="4430325"/>
            <a:ext cx="3530584" cy="1590963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36622"/>
              </p:ext>
            </p:extLst>
          </p:nvPr>
        </p:nvGraphicFramePr>
        <p:xfrm>
          <a:off x="3971973" y="4502325"/>
          <a:ext cx="3314638" cy="14231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4388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オペレーション名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実施予定日時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OP1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任意でご入力下さい</a:t>
                      </a:r>
                      <a:r>
                        <a:rPr kumimoji="1" lang="en-US" altLang="ja-JP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OP2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任意でご入力下さい</a:t>
                      </a:r>
                      <a:r>
                        <a:rPr kumimoji="1" lang="en-US" altLang="ja-JP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34621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OP3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任意でご入力下さい</a:t>
                      </a:r>
                      <a:r>
                        <a:rPr kumimoji="1" lang="en-US" altLang="ja-JP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7644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3669258" y="4214325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１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819C59D-6951-4791-8D8C-93B161F70919}"/>
              </a:ext>
            </a:extLst>
          </p:cNvPr>
          <p:cNvGrpSpPr/>
          <p:nvPr/>
        </p:nvGrpSpPr>
        <p:grpSpPr>
          <a:xfrm>
            <a:off x="7272376" y="737870"/>
            <a:ext cx="1764000" cy="2123999"/>
            <a:chOff x="7307582" y="761745"/>
            <a:chExt cx="1727999" cy="208828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68B50004-4C27-45BC-8B03-327DDB20D9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07582" y="761745"/>
              <a:ext cx="1727999" cy="208828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47" name="角丸四角形 45">
              <a:extLst>
                <a:ext uri="{FF2B5EF4-FFF2-40B4-BE49-F238E27FC236}">
                  <a16:creationId xmlns:a16="http://schemas.microsoft.com/office/drawing/2014/main" id="{DD73FA6A-0B51-4B70-A390-4C79B1AE825E}"/>
                </a:ext>
              </a:extLst>
            </p:cNvPr>
            <p:cNvSpPr/>
            <p:nvPr/>
          </p:nvSpPr>
          <p:spPr bwMode="auto">
            <a:xfrm>
              <a:off x="7733897" y="1458335"/>
              <a:ext cx="1232921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オペレーション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角丸四角形 46">
              <a:extLst>
                <a:ext uri="{FF2B5EF4-FFF2-40B4-BE49-F238E27FC236}">
                  <a16:creationId xmlns:a16="http://schemas.microsoft.com/office/drawing/2014/main" id="{5D5C41B9-091C-47BB-AA9A-E2FBE24AF68C}"/>
                </a:ext>
              </a:extLst>
            </p:cNvPr>
            <p:cNvSpPr/>
            <p:nvPr/>
          </p:nvSpPr>
          <p:spPr bwMode="auto">
            <a:xfrm>
              <a:off x="7737201" y="1191405"/>
              <a:ext cx="1226312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機器情報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角丸四角形 47">
              <a:extLst>
                <a:ext uri="{FF2B5EF4-FFF2-40B4-BE49-F238E27FC236}">
                  <a16:creationId xmlns:a16="http://schemas.microsoft.com/office/drawing/2014/main" id="{4CA4F9FA-8252-433E-B561-7A76E3D6B600}"/>
                </a:ext>
              </a:extLst>
            </p:cNvPr>
            <p:cNvSpPr/>
            <p:nvPr/>
          </p:nvSpPr>
          <p:spPr bwMode="auto">
            <a:xfrm>
              <a:off x="7412616" y="859486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  <a:latin typeface="+mn-ea"/>
                </a:rPr>
                <a:t>データ登録</a:t>
              </a:r>
              <a:endParaRPr kumimoji="1" lang="ja-JP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角丸四角形 48">
              <a:extLst>
                <a:ext uri="{FF2B5EF4-FFF2-40B4-BE49-F238E27FC236}">
                  <a16:creationId xmlns:a16="http://schemas.microsoft.com/office/drawing/2014/main" id="{7F81C02E-9BE0-4A56-A1D2-F4FBFDB89CDF}"/>
                </a:ext>
              </a:extLst>
            </p:cNvPr>
            <p:cNvSpPr/>
            <p:nvPr/>
          </p:nvSpPr>
          <p:spPr bwMode="auto">
            <a:xfrm>
              <a:off x="7406738" y="2432090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  <a:latin typeface="+mn-ea"/>
                </a:rPr>
                <a:t>時刻指定モード</a:t>
              </a:r>
              <a:endParaRPr kumimoji="1" lang="ja-JP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ホームベース 49">
              <a:extLst>
                <a:ext uri="{FF2B5EF4-FFF2-40B4-BE49-F238E27FC236}">
                  <a16:creationId xmlns:a16="http://schemas.microsoft.com/office/drawing/2014/main" id="{4706DD2C-65D2-43A5-ACBA-B1F3965B4EEE}"/>
                </a:ext>
              </a:extLst>
            </p:cNvPr>
            <p:cNvSpPr/>
            <p:nvPr/>
          </p:nvSpPr>
          <p:spPr bwMode="auto">
            <a:xfrm rot="5400000">
              <a:off x="7322382" y="1387787"/>
              <a:ext cx="556600" cy="128060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52" name="角丸四角形 50">
              <a:extLst>
                <a:ext uri="{FF2B5EF4-FFF2-40B4-BE49-F238E27FC236}">
                  <a16:creationId xmlns:a16="http://schemas.microsoft.com/office/drawing/2014/main" id="{930590DE-93E4-4D2F-92DE-590BA01FE451}"/>
                </a:ext>
              </a:extLst>
            </p:cNvPr>
            <p:cNvSpPr/>
            <p:nvPr/>
          </p:nvSpPr>
          <p:spPr bwMode="auto">
            <a:xfrm>
              <a:off x="7406738" y="2086763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  <a:latin typeface="+mn-ea"/>
                </a:rPr>
                <a:t>環境移行モード</a:t>
              </a:r>
            </a:p>
          </p:txBody>
        </p:sp>
        <p:sp>
          <p:nvSpPr>
            <p:cNvPr id="53" name="角丸四角形 51">
              <a:extLst>
                <a:ext uri="{FF2B5EF4-FFF2-40B4-BE49-F238E27FC236}">
                  <a16:creationId xmlns:a16="http://schemas.microsoft.com/office/drawing/2014/main" id="{307D2D02-B961-4F81-996C-AF85AD949869}"/>
                </a:ext>
              </a:extLst>
            </p:cNvPr>
            <p:cNvSpPr/>
            <p:nvPr/>
          </p:nvSpPr>
          <p:spPr bwMode="auto">
            <a:xfrm>
              <a:off x="7406738" y="1745486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tx1"/>
                  </a:solidFill>
                  <a:latin typeface="+mn-ea"/>
                </a:rPr>
                <a:t>メニューの作成・入力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12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5BC0DB5B-AE74-4993-A034-693800A2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00" y="2522975"/>
            <a:ext cx="2678201" cy="3751841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3081839" y="3289815"/>
            <a:ext cx="5743846" cy="1728240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メニューの作成・入力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ja-JP" altLang="en-US" b="1" dirty="0"/>
              <a:t>パラメータシートを作成する</a:t>
            </a:r>
            <a:br>
              <a:rPr lang="en-US" altLang="ja-JP" dirty="0"/>
            </a:br>
            <a:endParaRPr kumimoji="1" lang="en-US" altLang="ja-JP" sz="1600" dirty="0"/>
          </a:p>
          <a:p>
            <a:pPr indent="0">
              <a:lnSpc>
                <a:spcPct val="150000"/>
              </a:lnSpc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</a:t>
            </a:r>
            <a:r>
              <a:rPr lang="ja-JP" altLang="en-US" sz="1600" dirty="0"/>
              <a:t> </a:t>
            </a:r>
            <a:r>
              <a:rPr lang="ja-JP" altLang="en-US" sz="1600" b="1" dirty="0"/>
              <a:t>メニュー作成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メニュー定義・作成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メニュー作成情報</a:t>
            </a:r>
            <a:r>
              <a:rPr lang="en-US" altLang="ja-JP" sz="1600" dirty="0"/>
              <a:t>]</a:t>
            </a:r>
            <a:r>
              <a:rPr lang="ja-JP" altLang="en-US" sz="1600" dirty="0"/>
              <a:t>へ下表のように入力する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94230"/>
              </p:ext>
            </p:extLst>
          </p:nvPr>
        </p:nvGraphicFramePr>
        <p:xfrm>
          <a:off x="3193931" y="3334124"/>
          <a:ext cx="5487734" cy="16580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6061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4011673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42015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入力内容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メニュー名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ディレクトリ設定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作成対象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パラメータシート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ホスト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オペレーションあり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表示順序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 rot="10800000" flipV="1">
            <a:off x="363422" y="2858746"/>
            <a:ext cx="2382779" cy="220776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2883551" y="3158244"/>
            <a:ext cx="321951" cy="325481"/>
          </a:xfrm>
          <a:prstGeom prst="wedgeEllipseCallout">
            <a:avLst>
              <a:gd name="adj1" fmla="val -118069"/>
              <a:gd name="adj2" fmla="val -401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127CC6A-8AA7-4324-BEA2-94CC4AEFF962}"/>
              </a:ext>
            </a:extLst>
          </p:cNvPr>
          <p:cNvGrpSpPr/>
          <p:nvPr/>
        </p:nvGrpSpPr>
        <p:grpSpPr>
          <a:xfrm>
            <a:off x="7272376" y="737869"/>
            <a:ext cx="1764001" cy="2205782"/>
            <a:chOff x="7272376" y="737869"/>
            <a:chExt cx="1764001" cy="2205782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2B122F49-F0B5-46FB-B699-DC7A6CE71C9A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205782"/>
              <a:chOff x="7307582" y="761744"/>
              <a:chExt cx="1728000" cy="2168690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7433E15F-935C-4009-A6EC-EB56644723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07582" y="761744"/>
                <a:ext cx="1728000" cy="216869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44" name="角丸四角形 47">
                <a:extLst>
                  <a:ext uri="{FF2B5EF4-FFF2-40B4-BE49-F238E27FC236}">
                    <a16:creationId xmlns:a16="http://schemas.microsoft.com/office/drawing/2014/main" id="{2990CCE1-77D0-4918-9603-BA333C976FFE}"/>
                  </a:ext>
                </a:extLst>
              </p:cNvPr>
              <p:cNvSpPr/>
              <p:nvPr/>
            </p:nvSpPr>
            <p:spPr bwMode="auto">
              <a:xfrm>
                <a:off x="7412616" y="859486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8">
                <a:extLst>
                  <a:ext uri="{FF2B5EF4-FFF2-40B4-BE49-F238E27FC236}">
                    <a16:creationId xmlns:a16="http://schemas.microsoft.com/office/drawing/2014/main" id="{7E539CD9-D024-4490-87B1-A5C89BE7B027}"/>
                  </a:ext>
                </a:extLst>
              </p:cNvPr>
              <p:cNvSpPr/>
              <p:nvPr/>
            </p:nvSpPr>
            <p:spPr bwMode="auto">
              <a:xfrm>
                <a:off x="7406961" y="2516832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chemeClr val="tx1"/>
                    </a:solidFill>
                    <a:latin typeface="+mn-ea"/>
                  </a:rPr>
                  <a:t>時刻指定モード</a:t>
                </a:r>
                <a:endParaRPr kumimoji="1" lang="ja-JP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ホームベース 49">
                <a:extLst>
                  <a:ext uri="{FF2B5EF4-FFF2-40B4-BE49-F238E27FC236}">
                    <a16:creationId xmlns:a16="http://schemas.microsoft.com/office/drawing/2014/main" id="{9B5B529C-ACAC-48FD-B514-A153EDD6E628}"/>
                  </a:ext>
                </a:extLst>
              </p:cNvPr>
              <p:cNvSpPr/>
              <p:nvPr/>
            </p:nvSpPr>
            <p:spPr bwMode="auto">
              <a:xfrm rot="5400000">
                <a:off x="7265267" y="1729982"/>
                <a:ext cx="637103" cy="141061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47" name="角丸四角形 50">
                <a:extLst>
                  <a:ext uri="{FF2B5EF4-FFF2-40B4-BE49-F238E27FC236}">
                    <a16:creationId xmlns:a16="http://schemas.microsoft.com/office/drawing/2014/main" id="{C6D48AF2-948D-42DA-B647-A1CB58023A9A}"/>
                  </a:ext>
                </a:extLst>
              </p:cNvPr>
              <p:cNvSpPr/>
              <p:nvPr/>
            </p:nvSpPr>
            <p:spPr bwMode="auto">
              <a:xfrm>
                <a:off x="7406961" y="2171505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chemeClr val="tx1"/>
                    </a:solidFill>
                    <a:latin typeface="+mn-ea"/>
                  </a:rPr>
                  <a:t>環境移行モード</a:t>
                </a:r>
              </a:p>
            </p:txBody>
          </p:sp>
          <p:sp>
            <p:nvSpPr>
              <p:cNvPr id="48" name="角丸四角形 51">
                <a:extLst>
                  <a:ext uri="{FF2B5EF4-FFF2-40B4-BE49-F238E27FC236}">
                    <a16:creationId xmlns:a16="http://schemas.microsoft.com/office/drawing/2014/main" id="{33B6D943-A3BE-4422-8F3D-3E1B72FE01FE}"/>
                  </a:ext>
                </a:extLst>
              </p:cNvPr>
              <p:cNvSpPr/>
              <p:nvPr/>
            </p:nvSpPr>
            <p:spPr bwMode="auto">
              <a:xfrm>
                <a:off x="7393193" y="1202551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100" b="1" dirty="0">
                    <a:solidFill>
                      <a:schemeClr val="tx1"/>
                    </a:solidFill>
                    <a:latin typeface="+mn-ea"/>
                  </a:rPr>
                  <a:t>メニューの作成・入力</a:t>
                </a:r>
              </a:p>
            </p:txBody>
          </p:sp>
        </p:grpSp>
        <p:sp>
          <p:nvSpPr>
            <p:cNvPr id="49" name="角丸四角形 19">
              <a:extLst>
                <a:ext uri="{FF2B5EF4-FFF2-40B4-BE49-F238E27FC236}">
                  <a16:creationId xmlns:a16="http://schemas.microsoft.com/office/drawing/2014/main" id="{1CA13FE6-85E9-4068-9101-B4F50337207F}"/>
                </a:ext>
              </a:extLst>
            </p:cNvPr>
            <p:cNvSpPr/>
            <p:nvPr/>
          </p:nvSpPr>
          <p:spPr bwMode="auto">
            <a:xfrm>
              <a:off x="7739384" y="1553796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メニュー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角丸四角形 26">
              <a:extLst>
                <a:ext uri="{FF2B5EF4-FFF2-40B4-BE49-F238E27FC236}">
                  <a16:creationId xmlns:a16="http://schemas.microsoft.com/office/drawing/2014/main" id="{4E452519-35F3-4435-8A34-BC0851B04134}"/>
                </a:ext>
              </a:extLst>
            </p:cNvPr>
            <p:cNvSpPr/>
            <p:nvPr/>
          </p:nvSpPr>
          <p:spPr bwMode="auto">
            <a:xfrm>
              <a:off x="7747719" y="1843412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900" b="1" dirty="0">
                  <a:solidFill>
                    <a:schemeClr val="tx1"/>
                  </a:solidFill>
                  <a:latin typeface="+mn-ea"/>
                </a:rPr>
                <a:t>作成したメニュー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83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D15B543-9EA4-473E-B113-205B13E2D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7" y="2585969"/>
            <a:ext cx="6395081" cy="29417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メニューの作成・入力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パラメータシート</a:t>
            </a:r>
            <a:r>
              <a:rPr kumimoji="1" lang="ja-JP" altLang="en-US" b="1" dirty="0"/>
              <a:t>の項目名を定義する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sz="500" b="1" dirty="0"/>
          </a:p>
          <a:p>
            <a:pPr marL="0" indent="0">
              <a:buNone/>
            </a:pPr>
            <a:r>
              <a:rPr kumimoji="1" lang="ja-JP" altLang="en-US" sz="1600" dirty="0"/>
              <a:t>メニュー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　</a:t>
            </a:r>
            <a:r>
              <a:rPr kumimoji="1" lang="ja-JP" altLang="en-US" sz="1600" b="1" dirty="0"/>
              <a:t>メニュー作成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メニュ</a:t>
            </a:r>
            <a:r>
              <a:rPr lang="ja-JP" altLang="en-US" sz="1600" b="1" dirty="0"/>
              <a:t>ー定義・作成 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項目</a:t>
            </a:r>
            <a:r>
              <a:rPr lang="en-US" altLang="ja-JP" sz="1600" dirty="0"/>
              <a:t>]</a:t>
            </a:r>
            <a:r>
              <a:rPr lang="ja-JP" altLang="en-US" sz="1600" dirty="0" err="1"/>
              <a:t>を押</a:t>
            </a:r>
            <a:r>
              <a:rPr lang="ja-JP" altLang="en-US" sz="1600" dirty="0"/>
              <a:t>下し、新しい項目を追加する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各項目について、下表のように入力する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画面下部の</a:t>
            </a:r>
            <a:r>
              <a:rPr lang="en-US" altLang="ja-JP" sz="1600" dirty="0"/>
              <a:t>[</a:t>
            </a:r>
            <a:r>
              <a:rPr lang="ja-JP" altLang="en-US" sz="1600" dirty="0"/>
              <a:t>作成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</p:txBody>
      </p:sp>
      <p:sp>
        <p:nvSpPr>
          <p:cNvPr id="17" name="角丸四角形 16"/>
          <p:cNvSpPr/>
          <p:nvPr/>
        </p:nvSpPr>
        <p:spPr bwMode="auto">
          <a:xfrm>
            <a:off x="452538" y="2605884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884018" y="2605884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C5695A3-7F0C-4A80-B2A9-4745EE35773D}"/>
              </a:ext>
            </a:extLst>
          </p:cNvPr>
          <p:cNvGrpSpPr/>
          <p:nvPr/>
        </p:nvGrpSpPr>
        <p:grpSpPr>
          <a:xfrm>
            <a:off x="7272376" y="737869"/>
            <a:ext cx="1764001" cy="2205782"/>
            <a:chOff x="7272376" y="737869"/>
            <a:chExt cx="1764001" cy="220578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56CE1AD2-9483-4640-8D3A-1FF84DD26C43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205782"/>
              <a:chOff x="7307582" y="761744"/>
              <a:chExt cx="1728000" cy="2168690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6430DF00-1DB4-48FC-B8D7-741A3401B3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07582" y="761744"/>
                <a:ext cx="1728000" cy="216869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51" name="角丸四角形 47">
                <a:extLst>
                  <a:ext uri="{FF2B5EF4-FFF2-40B4-BE49-F238E27FC236}">
                    <a16:creationId xmlns:a16="http://schemas.microsoft.com/office/drawing/2014/main" id="{3A7309FB-4658-45FA-8ECC-FB41A1D20F0C}"/>
                  </a:ext>
                </a:extLst>
              </p:cNvPr>
              <p:cNvSpPr/>
              <p:nvPr/>
            </p:nvSpPr>
            <p:spPr bwMode="auto">
              <a:xfrm>
                <a:off x="7412616" y="859486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48">
                <a:extLst>
                  <a:ext uri="{FF2B5EF4-FFF2-40B4-BE49-F238E27FC236}">
                    <a16:creationId xmlns:a16="http://schemas.microsoft.com/office/drawing/2014/main" id="{B70399AF-D6F3-4E06-A7D9-ABDB056AD86B}"/>
                  </a:ext>
                </a:extLst>
              </p:cNvPr>
              <p:cNvSpPr/>
              <p:nvPr/>
            </p:nvSpPr>
            <p:spPr bwMode="auto">
              <a:xfrm>
                <a:off x="7406961" y="2516832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chemeClr val="tx1"/>
                    </a:solidFill>
                    <a:latin typeface="+mn-ea"/>
                  </a:rPr>
                  <a:t>時刻指定モード</a:t>
                </a:r>
                <a:endParaRPr kumimoji="1" lang="ja-JP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ホームベース 49">
                <a:extLst>
                  <a:ext uri="{FF2B5EF4-FFF2-40B4-BE49-F238E27FC236}">
                    <a16:creationId xmlns:a16="http://schemas.microsoft.com/office/drawing/2014/main" id="{E943B51D-BC60-460F-9DBF-D00C5452D1D2}"/>
                  </a:ext>
                </a:extLst>
              </p:cNvPr>
              <p:cNvSpPr/>
              <p:nvPr/>
            </p:nvSpPr>
            <p:spPr bwMode="auto">
              <a:xfrm rot="5400000">
                <a:off x="7265267" y="1729982"/>
                <a:ext cx="637103" cy="141061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54" name="角丸四角形 50">
                <a:extLst>
                  <a:ext uri="{FF2B5EF4-FFF2-40B4-BE49-F238E27FC236}">
                    <a16:creationId xmlns:a16="http://schemas.microsoft.com/office/drawing/2014/main" id="{704905D8-DD00-4044-B84F-99D358C337E8}"/>
                  </a:ext>
                </a:extLst>
              </p:cNvPr>
              <p:cNvSpPr/>
              <p:nvPr/>
            </p:nvSpPr>
            <p:spPr bwMode="auto">
              <a:xfrm>
                <a:off x="7406961" y="2171505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chemeClr val="tx1"/>
                    </a:solidFill>
                    <a:latin typeface="+mn-ea"/>
                  </a:rPr>
                  <a:t>環境移行モード</a:t>
                </a:r>
              </a:p>
            </p:txBody>
          </p:sp>
          <p:sp>
            <p:nvSpPr>
              <p:cNvPr id="55" name="角丸四角形 51">
                <a:extLst>
                  <a:ext uri="{FF2B5EF4-FFF2-40B4-BE49-F238E27FC236}">
                    <a16:creationId xmlns:a16="http://schemas.microsoft.com/office/drawing/2014/main" id="{6849C52D-B571-450A-8219-321169A99896}"/>
                  </a:ext>
                </a:extLst>
              </p:cNvPr>
              <p:cNvSpPr/>
              <p:nvPr/>
            </p:nvSpPr>
            <p:spPr bwMode="auto">
              <a:xfrm>
                <a:off x="7393193" y="1202551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100" b="1" dirty="0">
                    <a:solidFill>
                      <a:schemeClr val="tx1"/>
                    </a:solidFill>
                    <a:latin typeface="+mn-ea"/>
                  </a:rPr>
                  <a:t>メニューの作成・入力</a:t>
                </a:r>
              </a:p>
            </p:txBody>
          </p:sp>
        </p:grpSp>
        <p:sp>
          <p:nvSpPr>
            <p:cNvPr id="48" name="角丸四角形 19">
              <a:extLst>
                <a:ext uri="{FF2B5EF4-FFF2-40B4-BE49-F238E27FC236}">
                  <a16:creationId xmlns:a16="http://schemas.microsoft.com/office/drawing/2014/main" id="{8606FF7A-BE3D-4A55-894E-963C9881D036}"/>
                </a:ext>
              </a:extLst>
            </p:cNvPr>
            <p:cNvSpPr/>
            <p:nvPr/>
          </p:nvSpPr>
          <p:spPr bwMode="auto">
            <a:xfrm>
              <a:off x="7739384" y="1553796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メニュー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角丸四角形 26">
              <a:extLst>
                <a:ext uri="{FF2B5EF4-FFF2-40B4-BE49-F238E27FC236}">
                  <a16:creationId xmlns:a16="http://schemas.microsoft.com/office/drawing/2014/main" id="{C2C6BCB9-3869-478E-B1CE-CB71A39ECB4C}"/>
                </a:ext>
              </a:extLst>
            </p:cNvPr>
            <p:cNvSpPr/>
            <p:nvPr/>
          </p:nvSpPr>
          <p:spPr bwMode="auto">
            <a:xfrm>
              <a:off x="7747719" y="1843412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900" b="1" dirty="0">
                  <a:solidFill>
                    <a:schemeClr val="tx1"/>
                  </a:solidFill>
                  <a:latin typeface="+mn-ea"/>
                </a:rPr>
                <a:t>作成したメニュー</a:t>
              </a:r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48557124-E09E-4C0F-83FF-7CBC37E6C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7" y="4848119"/>
            <a:ext cx="6416357" cy="1648552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395652" y="6248604"/>
            <a:ext cx="789907" cy="2244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219934" y="6140988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31B3A3D-EEB2-4587-99EC-242F1517D823}"/>
              </a:ext>
            </a:extLst>
          </p:cNvPr>
          <p:cNvGrpSpPr/>
          <p:nvPr/>
        </p:nvGrpSpPr>
        <p:grpSpPr>
          <a:xfrm>
            <a:off x="219687" y="4715006"/>
            <a:ext cx="6924803" cy="409178"/>
            <a:chOff x="219687" y="4715006"/>
            <a:chExt cx="6924803" cy="409178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D8048EC-8333-4F64-A6FF-C7F2EFC31076}"/>
                </a:ext>
              </a:extLst>
            </p:cNvPr>
            <p:cNvGrpSpPr/>
            <p:nvPr/>
          </p:nvGrpSpPr>
          <p:grpSpPr>
            <a:xfrm>
              <a:off x="241962" y="4772888"/>
              <a:ext cx="6902528" cy="269861"/>
              <a:chOff x="241962" y="4772888"/>
              <a:chExt cx="6902528" cy="269861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E9742496-92FB-493A-9B17-CFC575E97D6E}"/>
                  </a:ext>
                </a:extLst>
              </p:cNvPr>
              <p:cNvGrpSpPr/>
              <p:nvPr/>
            </p:nvGrpSpPr>
            <p:grpSpPr>
              <a:xfrm>
                <a:off x="241962" y="4794265"/>
                <a:ext cx="6902528" cy="248484"/>
                <a:chOff x="213490" y="4783440"/>
                <a:chExt cx="6902528" cy="248484"/>
              </a:xfrm>
            </p:grpSpPr>
            <p:sp>
              <p:nvSpPr>
                <p:cNvPr id="41" name="フリーフォーム: 図形 40">
                  <a:extLst>
                    <a:ext uri="{FF2B5EF4-FFF2-40B4-BE49-F238E27FC236}">
                      <a16:creationId xmlns:a16="http://schemas.microsoft.com/office/drawing/2014/main" id="{C585467B-DFC1-4F0F-BD35-9EFA9F7D4D1E}"/>
                    </a:ext>
                  </a:extLst>
                </p:cNvPr>
                <p:cNvSpPr/>
                <p:nvPr/>
              </p:nvSpPr>
              <p:spPr bwMode="auto">
                <a:xfrm>
                  <a:off x="241046" y="4783440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フリーフォーム: 図形 41">
                  <a:extLst>
                    <a:ext uri="{FF2B5EF4-FFF2-40B4-BE49-F238E27FC236}">
                      <a16:creationId xmlns:a16="http://schemas.microsoft.com/office/drawing/2014/main" id="{4259E0C5-F4B4-4D4B-9D79-19A8DF473458}"/>
                    </a:ext>
                  </a:extLst>
                </p:cNvPr>
                <p:cNvSpPr/>
                <p:nvPr/>
              </p:nvSpPr>
              <p:spPr bwMode="auto">
                <a:xfrm>
                  <a:off x="241046" y="4860970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フリーフォーム: 図形 42">
                  <a:extLst>
                    <a:ext uri="{FF2B5EF4-FFF2-40B4-BE49-F238E27FC236}">
                      <a16:creationId xmlns:a16="http://schemas.microsoft.com/office/drawing/2014/main" id="{A426A64D-80FC-4993-B441-EA76063DABFD}"/>
                    </a:ext>
                  </a:extLst>
                </p:cNvPr>
                <p:cNvSpPr/>
                <p:nvPr/>
              </p:nvSpPr>
              <p:spPr bwMode="auto">
                <a:xfrm>
                  <a:off x="213490" y="4896780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E5B1E9CD-9D41-4FD7-8BD0-8411896763B4}"/>
                  </a:ext>
                </a:extLst>
              </p:cNvPr>
              <p:cNvSpPr/>
              <p:nvPr/>
            </p:nvSpPr>
            <p:spPr bwMode="auto">
              <a:xfrm>
                <a:off x="241962" y="4772888"/>
                <a:ext cx="6874972" cy="135144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0702393-07FE-4700-B0DA-F6C9BE916E55}"/>
                </a:ext>
              </a:extLst>
            </p:cNvPr>
            <p:cNvSpPr/>
            <p:nvPr/>
          </p:nvSpPr>
          <p:spPr bwMode="auto">
            <a:xfrm>
              <a:off x="243091" y="4977042"/>
              <a:ext cx="6874972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1961"/>
                </a:srgbClr>
              </a:solidFill>
            </a:ln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91EB8091-DBE6-4DA2-A7D7-2C7F99017EA4}"/>
                </a:ext>
              </a:extLst>
            </p:cNvPr>
            <p:cNvSpPr/>
            <p:nvPr/>
          </p:nvSpPr>
          <p:spPr bwMode="auto">
            <a:xfrm>
              <a:off x="219687" y="4715006"/>
              <a:ext cx="6874972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098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5480603" y="3035064"/>
            <a:ext cx="3583546" cy="172824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86889"/>
              </p:ext>
            </p:extLst>
          </p:nvPr>
        </p:nvGraphicFramePr>
        <p:xfrm>
          <a:off x="5553186" y="3116068"/>
          <a:ext cx="3374026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>
                          <a:effectLst/>
                        </a:rPr>
                        <a:t>項目名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>
                          <a:effectLst/>
                        </a:rPr>
                        <a:t>入力方式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>
                          <a:effectLst/>
                        </a:rPr>
                        <a:t>最大バイト数</a:t>
                      </a:r>
                      <a:endParaRPr lang="ja-JP" altLang="en-US" sz="1100" b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文字列</a:t>
                      </a:r>
                      <a:r>
                        <a:rPr kumimoji="1" lang="en-US" altLang="ja-JP" sz="1200"/>
                        <a:t>(</a:t>
                      </a:r>
                      <a:r>
                        <a:rPr kumimoji="1" lang="ja-JP" altLang="en-US" sz="1200"/>
                        <a:t>単一行</a:t>
                      </a:r>
                      <a:r>
                        <a:rPr kumimoji="1" lang="en-US" altLang="ja-JP" sz="120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文字列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単一行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文字列</a:t>
                      </a:r>
                      <a:r>
                        <a:rPr kumimoji="1" lang="en-US" altLang="ja-JP" sz="1200"/>
                        <a:t>(</a:t>
                      </a:r>
                      <a:r>
                        <a:rPr kumimoji="1" lang="ja-JP" altLang="en-US" sz="1200"/>
                        <a:t>単一行</a:t>
                      </a:r>
                      <a:r>
                        <a:rPr kumimoji="1" lang="en-US" altLang="ja-JP" sz="120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文字列</a:t>
                      </a:r>
                      <a:r>
                        <a:rPr kumimoji="1" lang="en-US" altLang="ja-JP" sz="1200"/>
                        <a:t>(</a:t>
                      </a:r>
                      <a:r>
                        <a:rPr kumimoji="1" lang="ja-JP" altLang="en-US" sz="1200"/>
                        <a:t>単一行</a:t>
                      </a:r>
                      <a:r>
                        <a:rPr kumimoji="1" lang="en-US" altLang="ja-JP" sz="1200"/>
                        <a:t>)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23" name="円形吹き出し 22"/>
          <p:cNvSpPr/>
          <p:nvPr/>
        </p:nvSpPr>
        <p:spPr bwMode="auto">
          <a:xfrm>
            <a:off x="5302754" y="2864021"/>
            <a:ext cx="301542" cy="312200"/>
          </a:xfrm>
          <a:prstGeom prst="wedgeEllipseCallout">
            <a:avLst>
              <a:gd name="adj1" fmla="val -77544"/>
              <a:gd name="adj2" fmla="val 6653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26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A9FBDFF-E36F-472F-B9F8-83EC16387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4"/>
          <a:stretch/>
        </p:blipFill>
        <p:spPr>
          <a:xfrm>
            <a:off x="232730" y="2770522"/>
            <a:ext cx="6618198" cy="13478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メニューの作成・入力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パラメータシートにデータを登録する</a:t>
            </a:r>
            <a:br>
              <a:rPr lang="en-US" altLang="ja-JP" dirty="0"/>
            </a:br>
            <a:endParaRPr lang="en-US" altLang="ja-JP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</a:t>
            </a:r>
            <a:r>
              <a:rPr lang="ja-JP" altLang="en-US" sz="1600" dirty="0"/>
              <a:t> </a:t>
            </a:r>
            <a:r>
              <a:rPr lang="ja-JP" altLang="en-US" sz="1600" b="1" dirty="0"/>
              <a:t>入力用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ディレクトリ設定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各項目で下表のように選択または入力し、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308934" y="3144598"/>
            <a:ext cx="6527518" cy="7133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55470" y="4293192"/>
            <a:ext cx="7740694" cy="1082900"/>
          </a:xfrm>
          <a:prstGeom prst="roundRect">
            <a:avLst>
              <a:gd name="adj" fmla="val 50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21475" y="4087478"/>
            <a:ext cx="301542" cy="312200"/>
          </a:xfrm>
          <a:prstGeom prst="wedgeEllipseCallout">
            <a:avLst>
              <a:gd name="adj1" fmla="val -1245"/>
              <a:gd name="adj2" fmla="val -14250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60147"/>
              </p:ext>
            </p:extLst>
          </p:nvPr>
        </p:nvGraphicFramePr>
        <p:xfrm>
          <a:off x="790119" y="4413869"/>
          <a:ext cx="7634034" cy="883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ホスト名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オペレーション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任意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OP1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任意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OP2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42086"/>
                  </a:ext>
                </a:extLst>
              </a:tr>
            </a:tbl>
          </a:graphicData>
        </a:graphic>
      </p:graphicFrame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0445EB3E-2511-4693-9621-25C225A7019B}"/>
              </a:ext>
            </a:extLst>
          </p:cNvPr>
          <p:cNvGrpSpPr/>
          <p:nvPr/>
        </p:nvGrpSpPr>
        <p:grpSpPr>
          <a:xfrm>
            <a:off x="7272376" y="737869"/>
            <a:ext cx="1764001" cy="2205782"/>
            <a:chOff x="7272376" y="737869"/>
            <a:chExt cx="1764001" cy="2205782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A64002D-3EFA-4BFF-B73A-3CD9803ED61A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205782"/>
              <a:chOff x="7307582" y="761744"/>
              <a:chExt cx="1728000" cy="2168690"/>
            </a:xfrm>
          </p:grpSpPr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67590BB-A0DE-431C-A382-E4C26E5ECC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07582" y="761744"/>
                <a:ext cx="1728000" cy="216869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50" name="角丸四角形 47">
                <a:extLst>
                  <a:ext uri="{FF2B5EF4-FFF2-40B4-BE49-F238E27FC236}">
                    <a16:creationId xmlns:a16="http://schemas.microsoft.com/office/drawing/2014/main" id="{8C52A4EF-9D7D-4AAE-BF55-65B0C5A0D246}"/>
                  </a:ext>
                </a:extLst>
              </p:cNvPr>
              <p:cNvSpPr/>
              <p:nvPr/>
            </p:nvSpPr>
            <p:spPr bwMode="auto">
              <a:xfrm>
                <a:off x="7412616" y="859486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chemeClr val="tx1"/>
                    </a:solidFill>
                    <a:latin typeface="+mn-ea"/>
                  </a:rPr>
                  <a:t>データ登録</a:t>
                </a:r>
                <a:endParaRPr kumimoji="1" lang="ja-JP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48">
                <a:extLst>
                  <a:ext uri="{FF2B5EF4-FFF2-40B4-BE49-F238E27FC236}">
                    <a16:creationId xmlns:a16="http://schemas.microsoft.com/office/drawing/2014/main" id="{46EC5B6C-7E2B-4E36-BDCC-9A883BFA76BF}"/>
                  </a:ext>
                </a:extLst>
              </p:cNvPr>
              <p:cNvSpPr/>
              <p:nvPr/>
            </p:nvSpPr>
            <p:spPr bwMode="auto">
              <a:xfrm>
                <a:off x="7406961" y="2516832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solidFill>
                      <a:schemeClr val="tx1"/>
                    </a:solidFill>
                    <a:latin typeface="+mn-ea"/>
                  </a:rPr>
                  <a:t>時刻指定モード</a:t>
                </a:r>
                <a:endParaRPr kumimoji="1" lang="ja-JP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ホームベース 49">
                <a:extLst>
                  <a:ext uri="{FF2B5EF4-FFF2-40B4-BE49-F238E27FC236}">
                    <a16:creationId xmlns:a16="http://schemas.microsoft.com/office/drawing/2014/main" id="{0977113A-E60A-42E3-946B-23F08441FC94}"/>
                  </a:ext>
                </a:extLst>
              </p:cNvPr>
              <p:cNvSpPr/>
              <p:nvPr/>
            </p:nvSpPr>
            <p:spPr bwMode="auto">
              <a:xfrm rot="5400000">
                <a:off x="7265267" y="1729982"/>
                <a:ext cx="637103" cy="141061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53" name="角丸四角形 50">
                <a:extLst>
                  <a:ext uri="{FF2B5EF4-FFF2-40B4-BE49-F238E27FC236}">
                    <a16:creationId xmlns:a16="http://schemas.microsoft.com/office/drawing/2014/main" id="{537B8865-94BE-4C93-BC43-72C2775F5E42}"/>
                  </a:ext>
                </a:extLst>
              </p:cNvPr>
              <p:cNvSpPr/>
              <p:nvPr/>
            </p:nvSpPr>
            <p:spPr bwMode="auto">
              <a:xfrm>
                <a:off x="7406961" y="2171505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chemeClr val="tx1"/>
                    </a:solidFill>
                    <a:latin typeface="+mn-ea"/>
                  </a:rPr>
                  <a:t>環境移行モード</a:t>
                </a:r>
              </a:p>
            </p:txBody>
          </p:sp>
          <p:sp>
            <p:nvSpPr>
              <p:cNvPr id="54" name="角丸四角形 51">
                <a:extLst>
                  <a:ext uri="{FF2B5EF4-FFF2-40B4-BE49-F238E27FC236}">
                    <a16:creationId xmlns:a16="http://schemas.microsoft.com/office/drawing/2014/main" id="{1EF43C1F-0755-4CA4-982E-E35F1DA7A234}"/>
                  </a:ext>
                </a:extLst>
              </p:cNvPr>
              <p:cNvSpPr/>
              <p:nvPr/>
            </p:nvSpPr>
            <p:spPr bwMode="auto">
              <a:xfrm>
                <a:off x="7393193" y="1202551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100" b="1" dirty="0">
                    <a:solidFill>
                      <a:schemeClr val="tx1"/>
                    </a:solidFill>
                    <a:latin typeface="+mn-ea"/>
                  </a:rPr>
                  <a:t>メニューの作成・入力</a:t>
                </a:r>
              </a:p>
            </p:txBody>
          </p:sp>
        </p:grpSp>
        <p:sp>
          <p:nvSpPr>
            <p:cNvPr id="47" name="角丸四角形 19">
              <a:extLst>
                <a:ext uri="{FF2B5EF4-FFF2-40B4-BE49-F238E27FC236}">
                  <a16:creationId xmlns:a16="http://schemas.microsoft.com/office/drawing/2014/main" id="{171AE1AC-6C1E-439B-A279-CD53772B0674}"/>
                </a:ext>
              </a:extLst>
            </p:cNvPr>
            <p:cNvSpPr/>
            <p:nvPr/>
          </p:nvSpPr>
          <p:spPr bwMode="auto">
            <a:xfrm>
              <a:off x="7739384" y="155379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メニュー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角丸四角形 26">
              <a:extLst>
                <a:ext uri="{FF2B5EF4-FFF2-40B4-BE49-F238E27FC236}">
                  <a16:creationId xmlns:a16="http://schemas.microsoft.com/office/drawing/2014/main" id="{F9547C0E-444E-41E1-BC18-C55EA4C19222}"/>
                </a:ext>
              </a:extLst>
            </p:cNvPr>
            <p:cNvSpPr/>
            <p:nvPr/>
          </p:nvSpPr>
          <p:spPr bwMode="auto">
            <a:xfrm>
              <a:off x="7747719" y="1843412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900" b="1" dirty="0">
                  <a:solidFill>
                    <a:schemeClr val="tx1"/>
                  </a:solidFill>
                  <a:latin typeface="+mn-ea"/>
                </a:rPr>
                <a:t>作成したメニュー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50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52FFF0F-910E-496B-B8A1-888FB306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1" y="2055183"/>
            <a:ext cx="8388530" cy="43072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.5</a:t>
            </a:r>
            <a:r>
              <a:rPr kumimoji="1" lang="ja-JP" altLang="en-US" dirty="0"/>
              <a:t>　環境移行モード＿メニューエクスポート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ja-JP" altLang="en-US" b="1" dirty="0"/>
              <a:t>エクスポートを実行する</a:t>
            </a:r>
            <a:endParaRPr lang="en-US" altLang="ja-JP" sz="1800" b="1" dirty="0"/>
          </a:p>
          <a:p>
            <a:pPr marL="180000" lvl="1" indent="0">
              <a:buNone/>
            </a:pPr>
            <a:r>
              <a:rPr lang="ja-JP" altLang="en-US" dirty="0"/>
              <a:t>登録した情報を選択し、</a:t>
            </a:r>
            <a:r>
              <a:rPr lang="ja-JP" altLang="en-US" dirty="0">
                <a:solidFill>
                  <a:srgbClr val="FF0000"/>
                </a:solidFill>
              </a:rPr>
              <a:t>環境移行</a:t>
            </a:r>
            <a:r>
              <a:rPr lang="ja-JP" altLang="en-US" dirty="0"/>
              <a:t>のエクスポートを実行しましょう。</a:t>
            </a:r>
            <a:br>
              <a:rPr lang="en-US" altLang="ja-JP" sz="1400" dirty="0"/>
            </a:br>
            <a:endParaRPr lang="en-US" altLang="ja-JP" sz="1400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メニューエクスポート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29481" y="3550585"/>
            <a:ext cx="1318636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146084" y="3467381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7526CA-FBA0-4155-A98F-C10EC03A192A}"/>
              </a:ext>
            </a:extLst>
          </p:cNvPr>
          <p:cNvSpPr/>
          <p:nvPr/>
        </p:nvSpPr>
        <p:spPr bwMode="auto">
          <a:xfrm>
            <a:off x="1437482" y="2754007"/>
            <a:ext cx="758187" cy="20855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9" name="角丸四角形 26">
            <a:extLst>
              <a:ext uri="{FF2B5EF4-FFF2-40B4-BE49-F238E27FC236}">
                <a16:creationId xmlns:a16="http://schemas.microsoft.com/office/drawing/2014/main" id="{424C5735-3B6C-4E0F-BCE3-164DE1C4F694}"/>
              </a:ext>
            </a:extLst>
          </p:cNvPr>
          <p:cNvSpPr/>
          <p:nvPr/>
        </p:nvSpPr>
        <p:spPr bwMode="auto">
          <a:xfrm>
            <a:off x="2657691" y="2303657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環境移行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2454481" y="2336357"/>
            <a:ext cx="288040" cy="315543"/>
          </a:xfrm>
          <a:prstGeom prst="wedgeEllipseCallout">
            <a:avLst>
              <a:gd name="adj1" fmla="val -139894"/>
              <a:gd name="adj2" fmla="val 11425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33" name="円形吹き出し 31">
            <a:extLst>
              <a:ext uri="{FF2B5EF4-FFF2-40B4-BE49-F238E27FC236}">
                <a16:creationId xmlns:a16="http://schemas.microsoft.com/office/drawing/2014/main" id="{D50A29E0-69E9-4806-A9DE-745382A3F8EC}"/>
              </a:ext>
            </a:extLst>
          </p:cNvPr>
          <p:cNvSpPr/>
          <p:nvPr/>
        </p:nvSpPr>
        <p:spPr bwMode="auto">
          <a:xfrm>
            <a:off x="1961534" y="3416063"/>
            <a:ext cx="288040" cy="315543"/>
          </a:xfrm>
          <a:prstGeom prst="wedgeEllipseCallout">
            <a:avLst>
              <a:gd name="adj1" fmla="val -163103"/>
              <a:gd name="adj2" fmla="val 2954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29B66BE-D65D-40A3-8B37-539DC3EC2943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317C8841-7D6D-4EE5-9158-FF2D6F70444F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F8AD2A23-5055-478F-ADFF-462BE4EE8342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712ABFB5-6A6A-4990-AAFE-2A35D6D67B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39" name="角丸四角形 47">
                  <a:extLst>
                    <a:ext uri="{FF2B5EF4-FFF2-40B4-BE49-F238E27FC236}">
                      <a16:creationId xmlns:a16="http://schemas.microsoft.com/office/drawing/2014/main" id="{62E332F8-B021-4B8E-8C95-BDAC925A935C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データ登録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0" name="角丸四角形 48">
                  <a:extLst>
                    <a:ext uri="{FF2B5EF4-FFF2-40B4-BE49-F238E27FC236}">
                      <a16:creationId xmlns:a16="http://schemas.microsoft.com/office/drawing/2014/main" id="{9355525D-7957-48C1-AADA-F2D465D8BAF3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時刻指定モード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1" name="ホームベース 49">
                  <a:extLst>
                    <a:ext uri="{FF2B5EF4-FFF2-40B4-BE49-F238E27FC236}">
                      <a16:creationId xmlns:a16="http://schemas.microsoft.com/office/drawing/2014/main" id="{EB427122-BCEC-4902-A99F-A6E974C06FF7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42" name="角丸四角形 50">
                  <a:extLst>
                    <a:ext uri="{FF2B5EF4-FFF2-40B4-BE49-F238E27FC236}">
                      <a16:creationId xmlns:a16="http://schemas.microsoft.com/office/drawing/2014/main" id="{EEA68565-14D3-409D-8FBB-ED6F3AA3382C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環境移行モード</a:t>
                  </a:r>
                </a:p>
              </p:txBody>
            </p:sp>
            <p:sp>
              <p:nvSpPr>
                <p:cNvPr id="43" name="角丸四角形 51">
                  <a:extLst>
                    <a:ext uri="{FF2B5EF4-FFF2-40B4-BE49-F238E27FC236}">
                      <a16:creationId xmlns:a16="http://schemas.microsoft.com/office/drawing/2014/main" id="{59F4564B-756C-42EB-8121-F74A2D9B2BFA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100" b="1" dirty="0">
                      <a:solidFill>
                        <a:schemeClr val="tx1"/>
                      </a:solidFill>
                      <a:latin typeface="+mn-ea"/>
                    </a:rPr>
                    <a:t>メニューの作成・入力</a:t>
                  </a:r>
                </a:p>
              </p:txBody>
            </p:sp>
          </p:grpSp>
          <p:sp>
            <p:nvSpPr>
              <p:cNvPr id="36" name="角丸四角形 19">
                <a:extLst>
                  <a:ext uri="{FF2B5EF4-FFF2-40B4-BE49-F238E27FC236}">
                    <a16:creationId xmlns:a16="http://schemas.microsoft.com/office/drawing/2014/main" id="{E6841D88-2421-44BB-8867-81C686C0BF3A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エクスポートの実行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26">
                <a:extLst>
                  <a:ext uri="{FF2B5EF4-FFF2-40B4-BE49-F238E27FC236}">
                    <a16:creationId xmlns:a16="http://schemas.microsoft.com/office/drawing/2014/main" id="{BBA543F5-9C15-4074-A1F4-AB8F1075D296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err="1">
                    <a:solidFill>
                      <a:schemeClr val="tx1"/>
                    </a:solidFill>
                    <a:latin typeface="+mn-ea"/>
                  </a:rPr>
                  <a:t>k</a:t>
                </a:r>
                <a:r>
                  <a:rPr kumimoji="1" lang="en-US" altLang="ja-JP" sz="900" b="1" dirty="0" err="1">
                    <a:solidFill>
                      <a:schemeClr val="tx1"/>
                    </a:solidFill>
                    <a:latin typeface="+mn-ea"/>
                  </a:rPr>
                  <a:t>ym</a:t>
                </a:r>
                <a:r>
                  <a:rPr kumimoji="1" lang="ja-JP" altLang="en-US" sz="900" b="1" dirty="0">
                    <a:solidFill>
                      <a:schemeClr val="tx1"/>
                    </a:solidFill>
                    <a:latin typeface="+mn-ea"/>
                  </a:rPr>
                  <a:t>ファイルの</a:t>
                </a:r>
                <a:endParaRPr kumimoji="1" lang="en-US" altLang="ja-JP" sz="9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ダウンロード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4" name="角丸四角形 19">
              <a:extLst>
                <a:ext uri="{FF2B5EF4-FFF2-40B4-BE49-F238E27FC236}">
                  <a16:creationId xmlns:a16="http://schemas.microsoft.com/office/drawing/2014/main" id="{D537D802-2732-4C8C-8C8E-1C7D503AADE5}"/>
                </a:ext>
              </a:extLst>
            </p:cNvPr>
            <p:cNvSpPr/>
            <p:nvPr/>
          </p:nvSpPr>
          <p:spPr bwMode="auto">
            <a:xfrm>
              <a:off x="7756144" y="2446642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インポートの実行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26">
              <a:extLst>
                <a:ext uri="{FF2B5EF4-FFF2-40B4-BE49-F238E27FC236}">
                  <a16:creationId xmlns:a16="http://schemas.microsoft.com/office/drawing/2014/main" id="{B4D79B3A-3107-4769-ACFF-ACDE9803489C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91B1376C-A727-4D8F-B649-0E0154F66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91" y="5256668"/>
            <a:ext cx="8388530" cy="1278252"/>
          </a:xfrm>
          <a:prstGeom prst="rect">
            <a:avLst/>
          </a:prstGeom>
        </p:spPr>
      </p:pic>
      <p:sp>
        <p:nvSpPr>
          <p:cNvPr id="27" name="角丸四角形 26"/>
          <p:cNvSpPr/>
          <p:nvPr/>
        </p:nvSpPr>
        <p:spPr bwMode="auto">
          <a:xfrm>
            <a:off x="2296936" y="6072149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95297" y="6134072"/>
            <a:ext cx="1492196" cy="3191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2081207" y="5999054"/>
            <a:ext cx="288040" cy="315543"/>
          </a:xfrm>
          <a:prstGeom prst="wedgeEllipseCallout">
            <a:avLst>
              <a:gd name="adj1" fmla="val -199663"/>
              <a:gd name="adj2" fmla="val 1249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1231C86-9032-479A-B791-8DABA2C52492}"/>
              </a:ext>
            </a:extLst>
          </p:cNvPr>
          <p:cNvGrpSpPr/>
          <p:nvPr/>
        </p:nvGrpSpPr>
        <p:grpSpPr>
          <a:xfrm>
            <a:off x="292428" y="4900983"/>
            <a:ext cx="8546057" cy="584905"/>
            <a:chOff x="386605" y="4884700"/>
            <a:chExt cx="8546057" cy="58490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D5DEB31C-33A1-4ACB-A20A-3DED970ECF91}"/>
                </a:ext>
              </a:extLst>
            </p:cNvPr>
            <p:cNvGrpSpPr/>
            <p:nvPr/>
          </p:nvGrpSpPr>
          <p:grpSpPr>
            <a:xfrm>
              <a:off x="403872" y="4884700"/>
              <a:ext cx="8514337" cy="494116"/>
              <a:chOff x="403872" y="4884700"/>
              <a:chExt cx="8514337" cy="494116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6CF9553-5380-42C0-9BF7-C9C0A4CF0BA1}"/>
                  </a:ext>
                </a:extLst>
              </p:cNvPr>
              <p:cNvGrpSpPr/>
              <p:nvPr/>
            </p:nvGrpSpPr>
            <p:grpSpPr>
              <a:xfrm>
                <a:off x="403872" y="4884700"/>
                <a:ext cx="8505138" cy="415571"/>
                <a:chOff x="370672" y="4895379"/>
                <a:chExt cx="8505138" cy="415571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A0ABD406-9445-465A-88C8-AC0FCB7CFDAE}"/>
                    </a:ext>
                  </a:extLst>
                </p:cNvPr>
                <p:cNvGrpSpPr/>
                <p:nvPr/>
              </p:nvGrpSpPr>
              <p:grpSpPr>
                <a:xfrm>
                  <a:off x="387082" y="4895379"/>
                  <a:ext cx="8488728" cy="379813"/>
                  <a:chOff x="269518" y="4794269"/>
                  <a:chExt cx="6874972" cy="250877"/>
                </a:xfrm>
              </p:grpSpPr>
              <p:grpSp>
                <p:nvGrpSpPr>
                  <p:cNvPr id="49" name="グループ化 48">
                    <a:extLst>
                      <a:ext uri="{FF2B5EF4-FFF2-40B4-BE49-F238E27FC236}">
                        <a16:creationId xmlns:a16="http://schemas.microsoft.com/office/drawing/2014/main" id="{CFEF0C24-4C02-454A-81BB-C9447C48B432}"/>
                      </a:ext>
                    </a:extLst>
                  </p:cNvPr>
                  <p:cNvGrpSpPr/>
                  <p:nvPr/>
                </p:nvGrpSpPr>
                <p:grpSpPr>
                  <a:xfrm>
                    <a:off x="269518" y="4794269"/>
                    <a:ext cx="6874972" cy="250877"/>
                    <a:chOff x="241046" y="4783444"/>
                    <a:chExt cx="6874972" cy="250877"/>
                  </a:xfrm>
                </p:grpSpPr>
                <p:sp>
                  <p:nvSpPr>
                    <p:cNvPr id="51" name="フリーフォーム: 図形 50">
                      <a:extLst>
                        <a:ext uri="{FF2B5EF4-FFF2-40B4-BE49-F238E27FC236}">
                          <a16:creationId xmlns:a16="http://schemas.microsoft.com/office/drawing/2014/main" id="{83C450CB-6432-4633-B874-129D4A04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1046" y="4783444"/>
                      <a:ext cx="6874972" cy="135144"/>
                    </a:xfrm>
                    <a:custGeom>
                      <a:avLst/>
                      <a:gdLst>
                        <a:gd name="connsiteX0" fmla="*/ 0 w 5773479"/>
                        <a:gd name="connsiteY0" fmla="*/ 723014 h 723017"/>
                        <a:gd name="connsiteX1" fmla="*/ 733646 w 5773479"/>
                        <a:gd name="connsiteY1" fmla="*/ 10632 h 723017"/>
                        <a:gd name="connsiteX2" fmla="*/ 1446028 w 5773479"/>
                        <a:gd name="connsiteY2" fmla="*/ 723014 h 723017"/>
                        <a:gd name="connsiteX3" fmla="*/ 2179674 w 5773479"/>
                        <a:gd name="connsiteY3" fmla="*/ 0 h 723017"/>
                        <a:gd name="connsiteX4" fmla="*/ 2881423 w 5773479"/>
                        <a:gd name="connsiteY4" fmla="*/ 723014 h 723017"/>
                        <a:gd name="connsiteX5" fmla="*/ 3593804 w 5773479"/>
                        <a:gd name="connsiteY5" fmla="*/ 10632 h 723017"/>
                        <a:gd name="connsiteX6" fmla="*/ 4327451 w 5773479"/>
                        <a:gd name="connsiteY6" fmla="*/ 723014 h 723017"/>
                        <a:gd name="connsiteX7" fmla="*/ 5039832 w 5773479"/>
                        <a:gd name="connsiteY7" fmla="*/ 10632 h 723017"/>
                        <a:gd name="connsiteX8" fmla="*/ 5773479 w 5773479"/>
                        <a:gd name="connsiteY8" fmla="*/ 723014 h 7230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773479" h="723017">
                          <a:moveTo>
                            <a:pt x="0" y="723014"/>
                          </a:moveTo>
                          <a:cubicBezTo>
                            <a:pt x="246320" y="366823"/>
                            <a:pt x="492641" y="10632"/>
                            <a:pt x="733646" y="10632"/>
                          </a:cubicBezTo>
                          <a:cubicBezTo>
                            <a:pt x="974651" y="10632"/>
                            <a:pt x="1205023" y="724786"/>
                            <a:pt x="1446028" y="723014"/>
                          </a:cubicBezTo>
                          <a:cubicBezTo>
                            <a:pt x="1687033" y="721242"/>
                            <a:pt x="1940442" y="0"/>
                            <a:pt x="2179674" y="0"/>
                          </a:cubicBezTo>
                          <a:cubicBezTo>
                            <a:pt x="2418906" y="0"/>
                            <a:pt x="2645735" y="721242"/>
                            <a:pt x="2881423" y="723014"/>
                          </a:cubicBezTo>
                          <a:cubicBezTo>
                            <a:pt x="3117111" y="724786"/>
                            <a:pt x="3352799" y="10632"/>
                            <a:pt x="3593804" y="10632"/>
                          </a:cubicBezTo>
                          <a:cubicBezTo>
                            <a:pt x="3834809" y="10632"/>
                            <a:pt x="4086446" y="723014"/>
                            <a:pt x="4327451" y="723014"/>
                          </a:cubicBezTo>
                          <a:cubicBezTo>
                            <a:pt x="4568456" y="723014"/>
                            <a:pt x="4798827" y="10632"/>
                            <a:pt x="5039832" y="10632"/>
                          </a:cubicBezTo>
                          <a:cubicBezTo>
                            <a:pt x="5280837" y="10632"/>
                            <a:pt x="5527158" y="366823"/>
                            <a:pt x="5773479" y="723014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bg1"/>
                      </a:solidFill>
                    </a:ln>
                    <a:effectLst>
                      <a:outerShdw dist="25400" dir="5400000" algn="t" rotWithShape="0">
                        <a:schemeClr val="bg1"/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n w="76200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2" name="フリーフォーム: 図形 51">
                      <a:extLst>
                        <a:ext uri="{FF2B5EF4-FFF2-40B4-BE49-F238E27FC236}">
                          <a16:creationId xmlns:a16="http://schemas.microsoft.com/office/drawing/2014/main" id="{BD6F4D7A-D7DB-4488-A0F8-49C73FC145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1046" y="4860970"/>
                      <a:ext cx="6874972" cy="135144"/>
                    </a:xfrm>
                    <a:custGeom>
                      <a:avLst/>
                      <a:gdLst>
                        <a:gd name="connsiteX0" fmla="*/ 0 w 5773479"/>
                        <a:gd name="connsiteY0" fmla="*/ 723014 h 723017"/>
                        <a:gd name="connsiteX1" fmla="*/ 733646 w 5773479"/>
                        <a:gd name="connsiteY1" fmla="*/ 10632 h 723017"/>
                        <a:gd name="connsiteX2" fmla="*/ 1446028 w 5773479"/>
                        <a:gd name="connsiteY2" fmla="*/ 723014 h 723017"/>
                        <a:gd name="connsiteX3" fmla="*/ 2179674 w 5773479"/>
                        <a:gd name="connsiteY3" fmla="*/ 0 h 723017"/>
                        <a:gd name="connsiteX4" fmla="*/ 2881423 w 5773479"/>
                        <a:gd name="connsiteY4" fmla="*/ 723014 h 723017"/>
                        <a:gd name="connsiteX5" fmla="*/ 3593804 w 5773479"/>
                        <a:gd name="connsiteY5" fmla="*/ 10632 h 723017"/>
                        <a:gd name="connsiteX6" fmla="*/ 4327451 w 5773479"/>
                        <a:gd name="connsiteY6" fmla="*/ 723014 h 723017"/>
                        <a:gd name="connsiteX7" fmla="*/ 5039832 w 5773479"/>
                        <a:gd name="connsiteY7" fmla="*/ 10632 h 723017"/>
                        <a:gd name="connsiteX8" fmla="*/ 5773479 w 5773479"/>
                        <a:gd name="connsiteY8" fmla="*/ 723014 h 7230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773479" h="723017">
                          <a:moveTo>
                            <a:pt x="0" y="723014"/>
                          </a:moveTo>
                          <a:cubicBezTo>
                            <a:pt x="246320" y="366823"/>
                            <a:pt x="492641" y="10632"/>
                            <a:pt x="733646" y="10632"/>
                          </a:cubicBezTo>
                          <a:cubicBezTo>
                            <a:pt x="974651" y="10632"/>
                            <a:pt x="1205023" y="724786"/>
                            <a:pt x="1446028" y="723014"/>
                          </a:cubicBezTo>
                          <a:cubicBezTo>
                            <a:pt x="1687033" y="721242"/>
                            <a:pt x="1940442" y="0"/>
                            <a:pt x="2179674" y="0"/>
                          </a:cubicBezTo>
                          <a:cubicBezTo>
                            <a:pt x="2418906" y="0"/>
                            <a:pt x="2645735" y="721242"/>
                            <a:pt x="2881423" y="723014"/>
                          </a:cubicBezTo>
                          <a:cubicBezTo>
                            <a:pt x="3117111" y="724786"/>
                            <a:pt x="3352799" y="10632"/>
                            <a:pt x="3593804" y="10632"/>
                          </a:cubicBezTo>
                          <a:cubicBezTo>
                            <a:pt x="3834809" y="10632"/>
                            <a:pt x="4086446" y="723014"/>
                            <a:pt x="4327451" y="723014"/>
                          </a:cubicBezTo>
                          <a:cubicBezTo>
                            <a:pt x="4568456" y="723014"/>
                            <a:pt x="4798827" y="10632"/>
                            <a:pt x="5039832" y="10632"/>
                          </a:cubicBezTo>
                          <a:cubicBezTo>
                            <a:pt x="5280837" y="10632"/>
                            <a:pt x="5527158" y="366823"/>
                            <a:pt x="5773479" y="723014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bg1"/>
                      </a:solidFill>
                    </a:ln>
                    <a:effectLst>
                      <a:outerShdw dist="25400" dir="5400000" algn="t" rotWithShape="0">
                        <a:schemeClr val="bg1"/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n w="76200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3" name="フリーフォーム: 図形 52">
                      <a:extLst>
                        <a:ext uri="{FF2B5EF4-FFF2-40B4-BE49-F238E27FC236}">
                          <a16:creationId xmlns:a16="http://schemas.microsoft.com/office/drawing/2014/main" id="{61EE2F06-33EE-4036-A8D5-B8FE162779F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1046" y="4899177"/>
                      <a:ext cx="6874972" cy="135144"/>
                    </a:xfrm>
                    <a:custGeom>
                      <a:avLst/>
                      <a:gdLst>
                        <a:gd name="connsiteX0" fmla="*/ 0 w 5773479"/>
                        <a:gd name="connsiteY0" fmla="*/ 723014 h 723017"/>
                        <a:gd name="connsiteX1" fmla="*/ 733646 w 5773479"/>
                        <a:gd name="connsiteY1" fmla="*/ 10632 h 723017"/>
                        <a:gd name="connsiteX2" fmla="*/ 1446028 w 5773479"/>
                        <a:gd name="connsiteY2" fmla="*/ 723014 h 723017"/>
                        <a:gd name="connsiteX3" fmla="*/ 2179674 w 5773479"/>
                        <a:gd name="connsiteY3" fmla="*/ 0 h 723017"/>
                        <a:gd name="connsiteX4" fmla="*/ 2881423 w 5773479"/>
                        <a:gd name="connsiteY4" fmla="*/ 723014 h 723017"/>
                        <a:gd name="connsiteX5" fmla="*/ 3593804 w 5773479"/>
                        <a:gd name="connsiteY5" fmla="*/ 10632 h 723017"/>
                        <a:gd name="connsiteX6" fmla="*/ 4327451 w 5773479"/>
                        <a:gd name="connsiteY6" fmla="*/ 723014 h 723017"/>
                        <a:gd name="connsiteX7" fmla="*/ 5039832 w 5773479"/>
                        <a:gd name="connsiteY7" fmla="*/ 10632 h 723017"/>
                        <a:gd name="connsiteX8" fmla="*/ 5773479 w 5773479"/>
                        <a:gd name="connsiteY8" fmla="*/ 723014 h 7230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773479" h="723017">
                          <a:moveTo>
                            <a:pt x="0" y="723014"/>
                          </a:moveTo>
                          <a:cubicBezTo>
                            <a:pt x="246320" y="366823"/>
                            <a:pt x="492641" y="10632"/>
                            <a:pt x="733646" y="10632"/>
                          </a:cubicBezTo>
                          <a:cubicBezTo>
                            <a:pt x="974651" y="10632"/>
                            <a:pt x="1205023" y="724786"/>
                            <a:pt x="1446028" y="723014"/>
                          </a:cubicBezTo>
                          <a:cubicBezTo>
                            <a:pt x="1687033" y="721242"/>
                            <a:pt x="1940442" y="0"/>
                            <a:pt x="2179674" y="0"/>
                          </a:cubicBezTo>
                          <a:cubicBezTo>
                            <a:pt x="2418906" y="0"/>
                            <a:pt x="2645735" y="721242"/>
                            <a:pt x="2881423" y="723014"/>
                          </a:cubicBezTo>
                          <a:cubicBezTo>
                            <a:pt x="3117111" y="724786"/>
                            <a:pt x="3352799" y="10632"/>
                            <a:pt x="3593804" y="10632"/>
                          </a:cubicBezTo>
                          <a:cubicBezTo>
                            <a:pt x="3834809" y="10632"/>
                            <a:pt x="4086446" y="723014"/>
                            <a:pt x="4327451" y="723014"/>
                          </a:cubicBezTo>
                          <a:cubicBezTo>
                            <a:pt x="4568456" y="723014"/>
                            <a:pt x="4798827" y="10632"/>
                            <a:pt x="5039832" y="10632"/>
                          </a:cubicBezTo>
                          <a:cubicBezTo>
                            <a:pt x="5280837" y="10632"/>
                            <a:pt x="5527158" y="366823"/>
                            <a:pt x="5773479" y="723014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bg1"/>
                      </a:solidFill>
                    </a:ln>
                    <a:effectLst>
                      <a:outerShdw dist="25400" dir="5400000" algn="t" rotWithShape="0">
                        <a:schemeClr val="bg1"/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n w="76200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0" name="フリーフォーム: 図形 49">
                    <a:extLst>
                      <a:ext uri="{FF2B5EF4-FFF2-40B4-BE49-F238E27FC236}">
                        <a16:creationId xmlns:a16="http://schemas.microsoft.com/office/drawing/2014/main" id="{CAAA7915-81E4-4A8F-8FF0-E028431D84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9518" y="4850523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4" name="フリーフォーム: 図形 53">
                  <a:extLst>
                    <a:ext uri="{FF2B5EF4-FFF2-40B4-BE49-F238E27FC236}">
                      <a16:creationId xmlns:a16="http://schemas.microsoft.com/office/drawing/2014/main" id="{63379B8E-E90D-48B8-824B-980C0CC3576D}"/>
                    </a:ext>
                  </a:extLst>
                </p:cNvPr>
                <p:cNvSpPr/>
                <p:nvPr/>
              </p:nvSpPr>
              <p:spPr bwMode="auto">
                <a:xfrm>
                  <a:off x="370672" y="5106350"/>
                  <a:ext cx="8488728" cy="204600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5" name="フリーフォーム: 図形 54">
                <a:extLst>
                  <a:ext uri="{FF2B5EF4-FFF2-40B4-BE49-F238E27FC236}">
                    <a16:creationId xmlns:a16="http://schemas.microsoft.com/office/drawing/2014/main" id="{3C39DC48-725F-4B6B-B4D6-B51C981F57E3}"/>
                  </a:ext>
                </a:extLst>
              </p:cNvPr>
              <p:cNvSpPr/>
              <p:nvPr/>
            </p:nvSpPr>
            <p:spPr bwMode="auto">
              <a:xfrm>
                <a:off x="429481" y="5174216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30507CF1-1182-4662-98A4-8716B731C439}"/>
                </a:ext>
              </a:extLst>
            </p:cNvPr>
            <p:cNvSpPr/>
            <p:nvPr/>
          </p:nvSpPr>
          <p:spPr bwMode="auto">
            <a:xfrm>
              <a:off x="386605" y="4887983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E367CA27-7D30-4574-9921-AAC968D04C82}"/>
                </a:ext>
              </a:extLst>
            </p:cNvPr>
            <p:cNvSpPr/>
            <p:nvPr/>
          </p:nvSpPr>
          <p:spPr bwMode="auto">
            <a:xfrm>
              <a:off x="443934" y="526775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86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92D576-BD07-4287-AB2F-A0D1BA30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8" y="3645909"/>
            <a:ext cx="9144000" cy="9866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2.5</a:t>
            </a:r>
            <a:r>
              <a:rPr lang="ja-JP" altLang="en-US" dirty="0"/>
              <a:t>　環境移行モード＿メニューエクスポート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/>
              <a:t>kym</a:t>
            </a:r>
            <a:r>
              <a:rPr lang="ja-JP" altLang="en-US" b="1" dirty="0"/>
              <a:t>ファイルをダウンロードする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実行したエクスポートのデータをダウンロードしましょう。</a:t>
            </a:r>
            <a:endParaRPr lang="en-US" altLang="ja-JP" dirty="0"/>
          </a:p>
          <a:p>
            <a:pPr marL="0" indent="0">
              <a:buNone/>
            </a:pPr>
            <a:endParaRPr lang="en-US" altLang="ja-JP" sz="1200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インポート＞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b="1" dirty="0"/>
              <a:t>　　　　  メニューエクスポート・インポート管理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フィルタ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/>
              <a:t>のファイル名から、</a:t>
            </a:r>
            <a:r>
              <a:rPr lang="en-US" altLang="ja-JP" sz="1600" dirty="0" err="1"/>
              <a:t>kym</a:t>
            </a:r>
            <a:r>
              <a:rPr lang="ja-JP" altLang="en-US" sz="1600" dirty="0"/>
              <a:t>ファイルをダウンロードする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966616" y="4367247"/>
            <a:ext cx="1800000" cy="156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5840355" y="4586656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AAEA48F-2D9C-468F-A793-F141F9E7155C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7CC9D47C-2AAC-4C12-A021-6D5647E0F21C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0D9BC942-3065-4410-B8AB-91200860A5CC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50D02E8-4EFB-4049-A008-269962AA49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25" name="角丸四角形 47">
                  <a:extLst>
                    <a:ext uri="{FF2B5EF4-FFF2-40B4-BE49-F238E27FC236}">
                      <a16:creationId xmlns:a16="http://schemas.microsoft.com/office/drawing/2014/main" id="{116E5BEB-267E-49B8-8B7D-5922E1B6B48B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データ登録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5" name="角丸四角形 48">
                  <a:extLst>
                    <a:ext uri="{FF2B5EF4-FFF2-40B4-BE49-F238E27FC236}">
                      <a16:creationId xmlns:a16="http://schemas.microsoft.com/office/drawing/2014/main" id="{38674B2A-0F59-4C1A-A509-45E95F11729C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時刻指定モード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7" name="ホームベース 49">
                  <a:extLst>
                    <a:ext uri="{FF2B5EF4-FFF2-40B4-BE49-F238E27FC236}">
                      <a16:creationId xmlns:a16="http://schemas.microsoft.com/office/drawing/2014/main" id="{D05D60E9-A3B8-4250-A633-FF6AC1960E7F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38" name="角丸四角形 50">
                  <a:extLst>
                    <a:ext uri="{FF2B5EF4-FFF2-40B4-BE49-F238E27FC236}">
                      <a16:creationId xmlns:a16="http://schemas.microsoft.com/office/drawing/2014/main" id="{D4305AA3-B8FE-427B-BA49-E9567345BCC1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環境移行モード</a:t>
                  </a:r>
                </a:p>
              </p:txBody>
            </p:sp>
            <p:sp>
              <p:nvSpPr>
                <p:cNvPr id="39" name="角丸四角形 51">
                  <a:extLst>
                    <a:ext uri="{FF2B5EF4-FFF2-40B4-BE49-F238E27FC236}">
                      <a16:creationId xmlns:a16="http://schemas.microsoft.com/office/drawing/2014/main" id="{D783335F-E716-44B2-964A-BE9AC6B5F0D7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100" b="1" dirty="0">
                      <a:solidFill>
                        <a:schemeClr val="tx1"/>
                      </a:solidFill>
                      <a:latin typeface="+mn-ea"/>
                    </a:rPr>
                    <a:t>メニューの作成・入力</a:t>
                  </a:r>
                </a:p>
              </p:txBody>
            </p:sp>
          </p:grpSp>
          <p:sp>
            <p:nvSpPr>
              <p:cNvPr id="22" name="角丸四角形 19">
                <a:extLst>
                  <a:ext uri="{FF2B5EF4-FFF2-40B4-BE49-F238E27FC236}">
                    <a16:creationId xmlns:a16="http://schemas.microsoft.com/office/drawing/2014/main" id="{64A65A10-8B1B-4E9F-B27E-86932357AA34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エクスポートの実行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角丸四角形 26">
                <a:extLst>
                  <a:ext uri="{FF2B5EF4-FFF2-40B4-BE49-F238E27FC236}">
                    <a16:creationId xmlns:a16="http://schemas.microsoft.com/office/drawing/2014/main" id="{8E256174-AA2E-4DAF-A93E-69E45E41F239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err="1">
                    <a:solidFill>
                      <a:schemeClr val="tx1"/>
                    </a:solidFill>
                    <a:latin typeface="+mn-ea"/>
                  </a:rPr>
                  <a:t>k</a:t>
                </a:r>
                <a:r>
                  <a:rPr kumimoji="1" lang="en-US" altLang="ja-JP" sz="900" b="1" dirty="0" err="1">
                    <a:solidFill>
                      <a:schemeClr val="tx1"/>
                    </a:solidFill>
                    <a:latin typeface="+mn-ea"/>
                  </a:rPr>
                  <a:t>ym</a:t>
                </a:r>
                <a:r>
                  <a:rPr kumimoji="1" lang="ja-JP" altLang="en-US" sz="900" b="1" dirty="0">
                    <a:solidFill>
                      <a:schemeClr val="tx1"/>
                    </a:solidFill>
                    <a:latin typeface="+mn-ea"/>
                  </a:rPr>
                  <a:t>ファイルの</a:t>
                </a:r>
                <a:endParaRPr kumimoji="1" lang="en-US" altLang="ja-JP" sz="9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ダウンロード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9" name="角丸四角形 19">
              <a:extLst>
                <a:ext uri="{FF2B5EF4-FFF2-40B4-BE49-F238E27FC236}">
                  <a16:creationId xmlns:a16="http://schemas.microsoft.com/office/drawing/2014/main" id="{876B03CA-C715-4BCB-A8EF-68ED32327BF4}"/>
                </a:ext>
              </a:extLst>
            </p:cNvPr>
            <p:cNvSpPr/>
            <p:nvPr/>
          </p:nvSpPr>
          <p:spPr bwMode="auto">
            <a:xfrm>
              <a:off x="7756144" y="2446642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インポートの実行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26">
              <a:extLst>
                <a:ext uri="{FF2B5EF4-FFF2-40B4-BE49-F238E27FC236}">
                  <a16:creationId xmlns:a16="http://schemas.microsoft.com/office/drawing/2014/main" id="{E6C03669-C60D-465A-B1F4-747ABCD60711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24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図 50">
            <a:extLst>
              <a:ext uri="{FF2B5EF4-FFF2-40B4-BE49-F238E27FC236}">
                <a16:creationId xmlns:a16="http://schemas.microsoft.com/office/drawing/2014/main" id="{0FA9CD65-4D3E-4E99-94C6-120B3581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4" y="2101571"/>
            <a:ext cx="8382671" cy="43074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066CAB3-6975-43DB-9EAE-4C3CEFAB3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54" y="5276342"/>
            <a:ext cx="8382671" cy="12464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環境移行モード＿メニューインポート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インポートを実行する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ここからは移行先サーバでの操作となります。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err="1"/>
              <a:t>kym</a:t>
            </a:r>
            <a:r>
              <a:rPr lang="ja-JP" altLang="en-US" dirty="0"/>
              <a:t>ファイルをアップロードし、インポートを実行しましょう。</a:t>
            </a:r>
            <a:endParaRPr lang="en-US" altLang="ja-JP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 メニューインポート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687178" y="2920194"/>
            <a:ext cx="2808390" cy="4150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ファイルをアップロードする。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36424" y="2830374"/>
            <a:ext cx="1717431" cy="2035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439810" y="4488372"/>
            <a:ext cx="1332000" cy="2035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39088" y="4179159"/>
            <a:ext cx="3456480" cy="492770"/>
            <a:chOff x="1858380" y="4269155"/>
            <a:chExt cx="3456480" cy="49277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051650" y="4423133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「すべてのメニュー」にチェックを入れる。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円形吹き出し 40"/>
            <p:cNvSpPr/>
            <p:nvPr/>
          </p:nvSpPr>
          <p:spPr bwMode="auto">
            <a:xfrm>
              <a:off x="1858380" y="4269155"/>
              <a:ext cx="288040" cy="315543"/>
            </a:xfrm>
            <a:prstGeom prst="wedgeEllipseCallout">
              <a:avLst>
                <a:gd name="adj1" fmla="val -176907"/>
                <a:gd name="adj2" fmla="val 5794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２</a:t>
              </a: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2444710" y="2911277"/>
            <a:ext cx="288040" cy="315543"/>
          </a:xfrm>
          <a:prstGeom prst="wedgeEllipseCallout">
            <a:avLst>
              <a:gd name="adj1" fmla="val -234152"/>
              <a:gd name="adj2" fmla="val -2274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>
                  <a:solidFill>
                    <a:srgbClr val="FF0000"/>
                  </a:solidFill>
                  <a:latin typeface="+mn-ea"/>
                </a:rPr>
                <a:t>廃止されたデータを除外してインポートする</a:t>
              </a:r>
              <a:endParaRPr lang="en-US" altLang="ja-JP" sz="1200">
                <a:solidFill>
                  <a:srgbClr val="FF0000"/>
                </a:solidFill>
                <a:latin typeface="+mn-ea"/>
              </a:endParaRPr>
            </a:p>
            <a:p>
              <a:r>
                <a:rPr lang="ja-JP" altLang="en-US" sz="1200">
                  <a:solidFill>
                    <a:schemeClr val="tx1"/>
                  </a:solidFill>
                  <a:latin typeface="+mn-ea"/>
                </a:rPr>
                <a:t>こともできます。</a:t>
              </a:r>
              <a:endParaRPr lang="en-US" altLang="ja-JP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392387" y="6149160"/>
            <a:ext cx="1537446" cy="3040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255286" y="6090337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059448" y="5921696"/>
            <a:ext cx="288040" cy="350812"/>
          </a:xfrm>
          <a:prstGeom prst="wedgeEllipseCallout">
            <a:avLst>
              <a:gd name="adj1" fmla="val -124120"/>
              <a:gd name="adj2" fmla="val 4466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BF8744-397B-45D4-AC6E-1C7C2611547F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3BAC73A8-6C7A-458E-8C13-3850E4DC6EE3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9287B021-1950-4A66-824F-8CC8E5B452CF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4880604A-A09F-4CFA-9CC0-B10708C9B1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46" name="角丸四角形 47">
                  <a:extLst>
                    <a:ext uri="{FF2B5EF4-FFF2-40B4-BE49-F238E27FC236}">
                      <a16:creationId xmlns:a16="http://schemas.microsoft.com/office/drawing/2014/main" id="{A21E9163-06C6-4A92-AA76-6CF16D0BC2B4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データ登録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7" name="角丸四角形 48">
                  <a:extLst>
                    <a:ext uri="{FF2B5EF4-FFF2-40B4-BE49-F238E27FC236}">
                      <a16:creationId xmlns:a16="http://schemas.microsoft.com/office/drawing/2014/main" id="{E2CEAA57-5031-45D9-BE21-804C5F48D44C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時刻指定モード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" name="ホームベース 49">
                  <a:extLst>
                    <a:ext uri="{FF2B5EF4-FFF2-40B4-BE49-F238E27FC236}">
                      <a16:creationId xmlns:a16="http://schemas.microsoft.com/office/drawing/2014/main" id="{4E906BC6-E541-4C38-A980-57C1EC79858B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49" name="角丸四角形 50">
                  <a:extLst>
                    <a:ext uri="{FF2B5EF4-FFF2-40B4-BE49-F238E27FC236}">
                      <a16:creationId xmlns:a16="http://schemas.microsoft.com/office/drawing/2014/main" id="{EC600742-4A68-4088-A530-B7B13A449E9A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環境移行モード</a:t>
                  </a:r>
                </a:p>
              </p:txBody>
            </p:sp>
            <p:sp>
              <p:nvSpPr>
                <p:cNvPr id="50" name="角丸四角形 51">
                  <a:extLst>
                    <a:ext uri="{FF2B5EF4-FFF2-40B4-BE49-F238E27FC236}">
                      <a16:creationId xmlns:a16="http://schemas.microsoft.com/office/drawing/2014/main" id="{D3A4CD74-0EE5-4864-BA3D-78816F97CB19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100" b="1" dirty="0">
                      <a:solidFill>
                        <a:schemeClr val="tx1"/>
                      </a:solidFill>
                      <a:latin typeface="+mn-ea"/>
                    </a:rPr>
                    <a:t>メニューの作成・入力</a:t>
                  </a:r>
                </a:p>
              </p:txBody>
            </p:sp>
          </p:grpSp>
          <p:sp>
            <p:nvSpPr>
              <p:cNvPr id="43" name="角丸四角形 19">
                <a:extLst>
                  <a:ext uri="{FF2B5EF4-FFF2-40B4-BE49-F238E27FC236}">
                    <a16:creationId xmlns:a16="http://schemas.microsoft.com/office/drawing/2014/main" id="{E45D0AC9-0B60-4CBF-BB53-0BE5B18C51D7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エクスポートの実行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角丸四角形 26">
                <a:extLst>
                  <a:ext uri="{FF2B5EF4-FFF2-40B4-BE49-F238E27FC236}">
                    <a16:creationId xmlns:a16="http://schemas.microsoft.com/office/drawing/2014/main" id="{B6AB430A-A35C-49D5-A055-77B047B42120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err="1">
                    <a:solidFill>
                      <a:schemeClr val="tx1"/>
                    </a:solidFill>
                    <a:latin typeface="+mn-ea"/>
                  </a:rPr>
                  <a:t>k</a:t>
                </a:r>
                <a:r>
                  <a:rPr kumimoji="1" lang="en-US" altLang="ja-JP" sz="900" b="1" dirty="0" err="1">
                    <a:solidFill>
                      <a:schemeClr val="tx1"/>
                    </a:solidFill>
                    <a:latin typeface="+mn-ea"/>
                  </a:rPr>
                  <a:t>ym</a:t>
                </a:r>
                <a:r>
                  <a:rPr kumimoji="1" lang="ja-JP" altLang="en-US" sz="900" b="1" dirty="0">
                    <a:solidFill>
                      <a:schemeClr val="tx1"/>
                    </a:solidFill>
                    <a:latin typeface="+mn-ea"/>
                  </a:rPr>
                  <a:t>ファイルの</a:t>
                </a:r>
                <a:endParaRPr kumimoji="1" lang="en-US" altLang="ja-JP" sz="9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ダウンロード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1" name="角丸四角形 19">
              <a:extLst>
                <a:ext uri="{FF2B5EF4-FFF2-40B4-BE49-F238E27FC236}">
                  <a16:creationId xmlns:a16="http://schemas.microsoft.com/office/drawing/2014/main" id="{490399CD-0844-4513-A680-4B0C43831CC8}"/>
                </a:ext>
              </a:extLst>
            </p:cNvPr>
            <p:cNvSpPr/>
            <p:nvPr/>
          </p:nvSpPr>
          <p:spPr bwMode="auto">
            <a:xfrm>
              <a:off x="7756144" y="2446642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インポートの実行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26">
              <a:extLst>
                <a:ext uri="{FF2B5EF4-FFF2-40B4-BE49-F238E27FC236}">
                  <a16:creationId xmlns:a16="http://schemas.microsoft.com/office/drawing/2014/main" id="{9D8C2812-B31E-490A-B295-CE1F0ACF2579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0BB2FE8E-8F39-48BD-A414-C4C5BF9F391C}"/>
              </a:ext>
            </a:extLst>
          </p:cNvPr>
          <p:cNvGrpSpPr/>
          <p:nvPr/>
        </p:nvGrpSpPr>
        <p:grpSpPr>
          <a:xfrm>
            <a:off x="306948" y="4934353"/>
            <a:ext cx="8529129" cy="582273"/>
            <a:chOff x="379881" y="4867812"/>
            <a:chExt cx="8529129" cy="582273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1895BF04-CAE7-4586-A6A5-14A31DAD9215}"/>
                </a:ext>
              </a:extLst>
            </p:cNvPr>
            <p:cNvGrpSpPr/>
            <p:nvPr/>
          </p:nvGrpSpPr>
          <p:grpSpPr>
            <a:xfrm>
              <a:off x="379881" y="4884700"/>
              <a:ext cx="8529129" cy="485409"/>
              <a:chOff x="379881" y="4884700"/>
              <a:chExt cx="8529129" cy="485409"/>
            </a:xfrm>
          </p:grpSpPr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43BA90AF-FA80-462F-85AF-08EDF50117C8}"/>
                  </a:ext>
                </a:extLst>
              </p:cNvPr>
              <p:cNvGrpSpPr/>
              <p:nvPr/>
            </p:nvGrpSpPr>
            <p:grpSpPr>
              <a:xfrm>
                <a:off x="420282" y="4884700"/>
                <a:ext cx="8488728" cy="379813"/>
                <a:chOff x="269518" y="4794269"/>
                <a:chExt cx="6874972" cy="250877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8C7EC052-BC5D-4631-B9F2-E20147C8E89B}"/>
                    </a:ext>
                  </a:extLst>
                </p:cNvPr>
                <p:cNvGrpSpPr/>
                <p:nvPr/>
              </p:nvGrpSpPr>
              <p:grpSpPr>
                <a:xfrm>
                  <a:off x="269518" y="4794269"/>
                  <a:ext cx="6874972" cy="250877"/>
                  <a:chOff x="241046" y="4783444"/>
                  <a:chExt cx="6874972" cy="250877"/>
                </a:xfrm>
              </p:grpSpPr>
              <p:sp>
                <p:nvSpPr>
                  <p:cNvPr id="67" name="フリーフォーム: 図形 66">
                    <a:extLst>
                      <a:ext uri="{FF2B5EF4-FFF2-40B4-BE49-F238E27FC236}">
                        <a16:creationId xmlns:a16="http://schemas.microsoft.com/office/drawing/2014/main" id="{6ACCDE0A-B9A9-4F2A-8CBF-1F118FFDEA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783444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8" name="フリーフォーム: 図形 67">
                    <a:extLst>
                      <a:ext uri="{FF2B5EF4-FFF2-40B4-BE49-F238E27FC236}">
                        <a16:creationId xmlns:a16="http://schemas.microsoft.com/office/drawing/2014/main" id="{FF6F6ED5-29F5-411E-88F3-5D020E25F8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60970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9" name="フリーフォーム: 図形 68">
                    <a:extLst>
                      <a:ext uri="{FF2B5EF4-FFF2-40B4-BE49-F238E27FC236}">
                        <a16:creationId xmlns:a16="http://schemas.microsoft.com/office/drawing/2014/main" id="{5443A3C9-48C8-44A9-BCB0-79C1371F46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99177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6" name="フリーフォーム: 図形 65">
                  <a:extLst>
                    <a:ext uri="{FF2B5EF4-FFF2-40B4-BE49-F238E27FC236}">
                      <a16:creationId xmlns:a16="http://schemas.microsoft.com/office/drawing/2014/main" id="{6A9E8DFB-CBFD-4026-A8EC-49D82FF2344B}"/>
                    </a:ext>
                  </a:extLst>
                </p:cNvPr>
                <p:cNvSpPr/>
                <p:nvPr/>
              </p:nvSpPr>
              <p:spPr bwMode="auto">
                <a:xfrm>
                  <a:off x="269518" y="4850523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195FE8B1-C43A-439A-9AF1-575181B48DDD}"/>
                  </a:ext>
                </a:extLst>
              </p:cNvPr>
              <p:cNvSpPr/>
              <p:nvPr/>
            </p:nvSpPr>
            <p:spPr bwMode="auto">
              <a:xfrm>
                <a:off x="410997" y="5108298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A4CD1675-A50C-4D2B-B115-61D5D8877692}"/>
                  </a:ext>
                </a:extLst>
              </p:cNvPr>
              <p:cNvSpPr/>
              <p:nvPr/>
            </p:nvSpPr>
            <p:spPr bwMode="auto">
              <a:xfrm>
                <a:off x="379881" y="5165509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732E631A-4C8E-4079-BED4-D6BFD8623E93}"/>
                </a:ext>
              </a:extLst>
            </p:cNvPr>
            <p:cNvSpPr/>
            <p:nvPr/>
          </p:nvSpPr>
          <p:spPr bwMode="auto">
            <a:xfrm>
              <a:off x="389488" y="4867812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9F7F83F6-3228-410D-8836-517067613C03}"/>
                </a:ext>
              </a:extLst>
            </p:cNvPr>
            <p:cNvSpPr/>
            <p:nvPr/>
          </p:nvSpPr>
          <p:spPr bwMode="auto">
            <a:xfrm>
              <a:off x="385818" y="524823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08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F6DF55-2C6F-4293-B40F-E901BFFC9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47" r="78" b="1147"/>
          <a:stretch/>
        </p:blipFill>
        <p:spPr>
          <a:xfrm>
            <a:off x="93518" y="3911019"/>
            <a:ext cx="8955990" cy="9429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環境移行モード＿メニューインポート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インポートのステータスを確認する</a:t>
            </a:r>
          </a:p>
          <a:p>
            <a:pPr marL="180000" lvl="1" indent="0">
              <a:buNone/>
            </a:pPr>
            <a:r>
              <a:rPr lang="ja-JP" altLang="en-US" dirty="0"/>
              <a:t>実行したインポートの情報を確認し、</a:t>
            </a:r>
            <a:br>
              <a:rPr lang="en-US" altLang="ja-JP" dirty="0"/>
            </a:br>
            <a:r>
              <a:rPr lang="ja-JP" altLang="en-US" dirty="0"/>
              <a:t>ステータスが「完了」となっていることを確かめましょう。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</a:t>
            </a:r>
          </a:p>
          <a:p>
            <a:pPr marL="0" indent="0">
              <a:buNone/>
            </a:pPr>
            <a:r>
              <a:rPr lang="en-US" altLang="ja-JP" sz="1600" b="1" dirty="0"/>
              <a:t>              </a:t>
            </a:r>
            <a:r>
              <a:rPr lang="ja-JP" altLang="en-US" sz="1600" b="1" dirty="0"/>
              <a:t>　メニューエクスポート・インポート管理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フィルタ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/>
              <a:t>のファイル名より、実行したインポートのステータスが「完了」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　  であることを確認する</a:t>
            </a:r>
          </a:p>
          <a:p>
            <a:pPr marL="0" indent="0">
              <a:buNone/>
            </a:pPr>
            <a:endParaRPr lang="en-US" altLang="ja-JP" sz="2400" b="1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043510" y="4382506"/>
            <a:ext cx="648090" cy="3671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2444D38-D4F0-4103-AAB5-7FBCBD67AE73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4ED08B9-EA02-4BE2-A66F-B43EA56CE1BA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8D00EFEE-FB15-4069-BA91-6F79F0A7E9A1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BC8E8741-2EEE-4C46-A927-A4DA4361C9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23" name="角丸四角形 47">
                  <a:extLst>
                    <a:ext uri="{FF2B5EF4-FFF2-40B4-BE49-F238E27FC236}">
                      <a16:creationId xmlns:a16="http://schemas.microsoft.com/office/drawing/2014/main" id="{CE7996B3-4F06-4F46-A4FE-625797B11347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データ登録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4" name="角丸四角形 48">
                  <a:extLst>
                    <a:ext uri="{FF2B5EF4-FFF2-40B4-BE49-F238E27FC236}">
                      <a16:creationId xmlns:a16="http://schemas.microsoft.com/office/drawing/2014/main" id="{ADF62464-8FD7-45D4-ADA1-814B0AB47FB8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時刻指定モード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5" name="ホームベース 49">
                  <a:extLst>
                    <a:ext uri="{FF2B5EF4-FFF2-40B4-BE49-F238E27FC236}">
                      <a16:creationId xmlns:a16="http://schemas.microsoft.com/office/drawing/2014/main" id="{C294C70B-D3CA-495A-89FC-0E0145A7F869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27" name="角丸四角形 50">
                  <a:extLst>
                    <a:ext uri="{FF2B5EF4-FFF2-40B4-BE49-F238E27FC236}">
                      <a16:creationId xmlns:a16="http://schemas.microsoft.com/office/drawing/2014/main" id="{8914C410-62B9-40AA-8F58-EE0AA8836986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環境移行モード</a:t>
                  </a:r>
                </a:p>
              </p:txBody>
            </p:sp>
            <p:sp>
              <p:nvSpPr>
                <p:cNvPr id="28" name="角丸四角形 51">
                  <a:extLst>
                    <a:ext uri="{FF2B5EF4-FFF2-40B4-BE49-F238E27FC236}">
                      <a16:creationId xmlns:a16="http://schemas.microsoft.com/office/drawing/2014/main" id="{2EAFB7C6-B6AA-48A1-936D-A70F30DB2E5A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100" b="1" dirty="0">
                      <a:solidFill>
                        <a:schemeClr val="tx1"/>
                      </a:solidFill>
                      <a:latin typeface="+mn-ea"/>
                    </a:rPr>
                    <a:t>メニューの作成・入力</a:t>
                  </a:r>
                </a:p>
              </p:txBody>
            </p:sp>
          </p:grpSp>
          <p:sp>
            <p:nvSpPr>
              <p:cNvPr id="20" name="角丸四角形 19">
                <a:extLst>
                  <a:ext uri="{FF2B5EF4-FFF2-40B4-BE49-F238E27FC236}">
                    <a16:creationId xmlns:a16="http://schemas.microsoft.com/office/drawing/2014/main" id="{5FABF7AB-681B-4E9A-B4FB-58A5C269245A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エクスポートの実行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" name="角丸四角形 26">
                <a:extLst>
                  <a:ext uri="{FF2B5EF4-FFF2-40B4-BE49-F238E27FC236}">
                    <a16:creationId xmlns:a16="http://schemas.microsoft.com/office/drawing/2014/main" id="{EF1C2961-8792-49E6-BF09-772CE91F893C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err="1">
                    <a:solidFill>
                      <a:schemeClr val="tx1"/>
                    </a:solidFill>
                    <a:latin typeface="+mn-ea"/>
                  </a:rPr>
                  <a:t>k</a:t>
                </a:r>
                <a:r>
                  <a:rPr kumimoji="1" lang="en-US" altLang="ja-JP" sz="900" b="1" dirty="0" err="1">
                    <a:solidFill>
                      <a:schemeClr val="tx1"/>
                    </a:solidFill>
                    <a:latin typeface="+mn-ea"/>
                  </a:rPr>
                  <a:t>ym</a:t>
                </a:r>
                <a:r>
                  <a:rPr kumimoji="1" lang="ja-JP" altLang="en-US" sz="900" b="1" dirty="0">
                    <a:solidFill>
                      <a:schemeClr val="tx1"/>
                    </a:solidFill>
                    <a:latin typeface="+mn-ea"/>
                  </a:rPr>
                  <a:t>ファイルの</a:t>
                </a:r>
                <a:endParaRPr kumimoji="1" lang="en-US" altLang="ja-JP" sz="9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ダウンロード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7" name="角丸四角形 19">
              <a:extLst>
                <a:ext uri="{FF2B5EF4-FFF2-40B4-BE49-F238E27FC236}">
                  <a16:creationId xmlns:a16="http://schemas.microsoft.com/office/drawing/2014/main" id="{ACFC251E-F693-49CE-B8DA-26B90DE79233}"/>
                </a:ext>
              </a:extLst>
            </p:cNvPr>
            <p:cNvSpPr/>
            <p:nvPr/>
          </p:nvSpPr>
          <p:spPr bwMode="auto">
            <a:xfrm>
              <a:off x="7755288" y="2460415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インポートの実行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角丸四角形 26">
              <a:extLst>
                <a:ext uri="{FF2B5EF4-FFF2-40B4-BE49-F238E27FC236}">
                  <a16:creationId xmlns:a16="http://schemas.microsoft.com/office/drawing/2014/main" id="{8C77394C-B9A5-4CFA-BFE9-1EAD03C8B21E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40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24E035-F88A-4180-872F-3996EE52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" y="3822870"/>
            <a:ext cx="9144000" cy="104078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4459" cy="381645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インポート結果を確認する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移行されたメニューを確認しましょう。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メニュー</a:t>
            </a:r>
            <a:r>
              <a:rPr lang="en-US" altLang="ja-JP" dirty="0"/>
              <a:t>: </a:t>
            </a:r>
            <a:r>
              <a:rPr lang="ja-JP" altLang="en-US" b="1" dirty="0"/>
              <a:t>入力用</a:t>
            </a:r>
            <a:r>
              <a:rPr lang="en-US" altLang="ja-JP" b="1" dirty="0"/>
              <a:t>&gt; </a:t>
            </a:r>
            <a:r>
              <a:rPr lang="ja-JP" altLang="en-US" b="1" dirty="0"/>
              <a:t>ディレクトリ設定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[</a:t>
            </a:r>
            <a:r>
              <a:rPr lang="ja-JP" altLang="en-US" dirty="0"/>
              <a:t>フィルタ</a:t>
            </a:r>
            <a:r>
              <a:rPr lang="en-US" altLang="ja-JP" dirty="0"/>
              <a:t>]</a:t>
            </a:r>
            <a:r>
              <a:rPr lang="ja-JP" altLang="en-US" dirty="0"/>
              <a:t>を押下する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ja-JP" altLang="en-US" dirty="0">
                <a:solidFill>
                  <a:srgbClr val="FF0000"/>
                </a:solidFill>
              </a:rPr>
              <a:t>データポータビリティプロシージャ</a:t>
            </a:r>
            <a:r>
              <a:rPr lang="ja-JP" altLang="en-US" dirty="0"/>
              <a:t>」によってメニュー情報が</a:t>
            </a:r>
            <a:br>
              <a:rPr lang="en-US" altLang="ja-JP" dirty="0"/>
            </a:br>
            <a:r>
              <a:rPr lang="ja-JP" altLang="en-US" dirty="0"/>
              <a:t>移行されていることを確認する</a:t>
            </a:r>
          </a:p>
          <a:p>
            <a:pPr marL="0" indent="0">
              <a:buNone/>
            </a:pPr>
            <a:endParaRPr lang="ja-JP" altLang="en-US" sz="16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環境移行モード＿メニューインポート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878618" y="4211582"/>
            <a:ext cx="1188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D82C040-6934-4F1D-B440-AEFFAE8EAB12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9C62AED-5F21-42B1-9D27-4A0B43E1B1AA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3E53CC0D-6F96-43DD-AE5C-5AF126AAC242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B6CABADD-B179-4701-8BD1-DEB65C6112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50" name="角丸四角形 47">
                  <a:extLst>
                    <a:ext uri="{FF2B5EF4-FFF2-40B4-BE49-F238E27FC236}">
                      <a16:creationId xmlns:a16="http://schemas.microsoft.com/office/drawing/2014/main" id="{684DE712-3BEB-4915-8616-6A32CB79F4DC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データ登録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1" name="角丸四角形 48">
                  <a:extLst>
                    <a:ext uri="{FF2B5EF4-FFF2-40B4-BE49-F238E27FC236}">
                      <a16:creationId xmlns:a16="http://schemas.microsoft.com/office/drawing/2014/main" id="{27C17B92-8623-44FE-8752-BC5AC259F624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時刻指定モード</a:t>
                  </a: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2" name="ホームベース 49">
                  <a:extLst>
                    <a:ext uri="{FF2B5EF4-FFF2-40B4-BE49-F238E27FC236}">
                      <a16:creationId xmlns:a16="http://schemas.microsoft.com/office/drawing/2014/main" id="{C51613F3-28CE-4112-A51B-79798CB640D1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53" name="角丸四角形 50">
                  <a:extLst>
                    <a:ext uri="{FF2B5EF4-FFF2-40B4-BE49-F238E27FC236}">
                      <a16:creationId xmlns:a16="http://schemas.microsoft.com/office/drawing/2014/main" id="{C33C940F-BAA1-4592-A021-FE25931A5949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tx1"/>
                      </a:solidFill>
                      <a:latin typeface="+mn-ea"/>
                    </a:rPr>
                    <a:t>環境移行モード</a:t>
                  </a:r>
                </a:p>
              </p:txBody>
            </p:sp>
            <p:sp>
              <p:nvSpPr>
                <p:cNvPr id="54" name="角丸四角形 51">
                  <a:extLst>
                    <a:ext uri="{FF2B5EF4-FFF2-40B4-BE49-F238E27FC236}">
                      <a16:creationId xmlns:a16="http://schemas.microsoft.com/office/drawing/2014/main" id="{0DA9B70C-E1B1-402B-B056-E9D6D48C9803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100" b="1" dirty="0">
                      <a:solidFill>
                        <a:schemeClr val="tx1"/>
                      </a:solidFill>
                      <a:latin typeface="+mn-ea"/>
                    </a:rPr>
                    <a:t>メニューの作成・入力</a:t>
                  </a:r>
                </a:p>
              </p:txBody>
            </p:sp>
          </p:grpSp>
          <p:sp>
            <p:nvSpPr>
              <p:cNvPr id="47" name="角丸四角形 19">
                <a:extLst>
                  <a:ext uri="{FF2B5EF4-FFF2-40B4-BE49-F238E27FC236}">
                    <a16:creationId xmlns:a16="http://schemas.microsoft.com/office/drawing/2014/main" id="{91E51E3B-B692-4F95-BFC8-1DB2523C2863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エクスポートの実行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26">
                <a:extLst>
                  <a:ext uri="{FF2B5EF4-FFF2-40B4-BE49-F238E27FC236}">
                    <a16:creationId xmlns:a16="http://schemas.microsoft.com/office/drawing/2014/main" id="{2286044E-6CB0-41F1-887D-86AEB05FD962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err="1">
                    <a:solidFill>
                      <a:schemeClr val="tx1"/>
                    </a:solidFill>
                    <a:latin typeface="+mn-ea"/>
                  </a:rPr>
                  <a:t>k</a:t>
                </a:r>
                <a:r>
                  <a:rPr kumimoji="1" lang="en-US" altLang="ja-JP" sz="900" b="1" dirty="0" err="1">
                    <a:solidFill>
                      <a:schemeClr val="tx1"/>
                    </a:solidFill>
                    <a:latin typeface="+mn-ea"/>
                  </a:rPr>
                  <a:t>ym</a:t>
                </a:r>
                <a:r>
                  <a:rPr kumimoji="1" lang="ja-JP" altLang="en-US" sz="900" b="1" dirty="0">
                    <a:solidFill>
                      <a:schemeClr val="tx1"/>
                    </a:solidFill>
                    <a:latin typeface="+mn-ea"/>
                  </a:rPr>
                  <a:t>ファイルの</a:t>
                </a:r>
                <a:endParaRPr kumimoji="1" lang="en-US" altLang="ja-JP" sz="9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ダウンロード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4" name="角丸四角形 19">
              <a:extLst>
                <a:ext uri="{FF2B5EF4-FFF2-40B4-BE49-F238E27FC236}">
                  <a16:creationId xmlns:a16="http://schemas.microsoft.com/office/drawing/2014/main" id="{E4459CD8-3975-470A-816F-35C8054E96D2}"/>
                </a:ext>
              </a:extLst>
            </p:cNvPr>
            <p:cNvSpPr/>
            <p:nvPr/>
          </p:nvSpPr>
          <p:spPr bwMode="auto">
            <a:xfrm>
              <a:off x="7755288" y="2460415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インポートの実行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26">
              <a:extLst>
                <a:ext uri="{FF2B5EF4-FFF2-40B4-BE49-F238E27FC236}">
                  <a16:creationId xmlns:a16="http://schemas.microsoft.com/office/drawing/2014/main" id="{9877A5F8-3627-46CD-B338-A3C5AE60DDDC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インポートの確認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4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A6935D9-35DF-4285-B02C-155B9D1E4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88"/>
          <a:stretch/>
        </p:blipFill>
        <p:spPr>
          <a:xfrm>
            <a:off x="34813" y="3230783"/>
            <a:ext cx="8988657" cy="1160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.7</a:t>
            </a:r>
            <a:r>
              <a:rPr kumimoji="1" lang="ja-JP" altLang="en-US" dirty="0"/>
              <a:t>　時刻指定モード＿メニュ</a:t>
            </a:r>
            <a:r>
              <a:rPr lang="ja-JP" altLang="en-US" dirty="0"/>
              <a:t>ーエクスポート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ja-JP" altLang="en-US" b="1" dirty="0"/>
              <a:t>パラメータシートにデータを更新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再度、移行元サーバでの操作となります。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移行元サーバのデータを更新しましょう。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入力用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ディレクトリ設定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各項目で下表のように内容を入力する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更新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D877DA0-DA0E-4A82-AA56-E420ED32F0E2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FFFA61F4-B20A-4A77-9932-13A3E937BA44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FF3D73F-549A-4338-ABBA-E5083E3C7A93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C5D517F5-F9D4-4A8C-A855-3BF7D0F7846B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A8FABB66-0760-4692-8371-1E899B96C7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28" name="角丸四角形 47">
                    <a:extLst>
                      <a:ext uri="{FF2B5EF4-FFF2-40B4-BE49-F238E27FC236}">
                        <a16:creationId xmlns:a16="http://schemas.microsoft.com/office/drawing/2014/main" id="{76C05F4D-2463-46E4-B13C-3A93B8D455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データ登録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9" name="角丸四角形 48">
                    <a:extLst>
                      <a:ext uri="{FF2B5EF4-FFF2-40B4-BE49-F238E27FC236}">
                        <a16:creationId xmlns:a16="http://schemas.microsoft.com/office/drawing/2014/main" id="{C071DEAE-430E-4DD5-9739-1635827B5B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時刻指定モード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0" name="ホームベース 49">
                    <a:extLst>
                      <a:ext uri="{FF2B5EF4-FFF2-40B4-BE49-F238E27FC236}">
                        <a16:creationId xmlns:a16="http://schemas.microsoft.com/office/drawing/2014/main" id="{6273B521-EB1C-4447-9042-0A161B80C20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1" name="角丸四角形 50">
                    <a:extLst>
                      <a:ext uri="{FF2B5EF4-FFF2-40B4-BE49-F238E27FC236}">
                        <a16:creationId xmlns:a16="http://schemas.microsoft.com/office/drawing/2014/main" id="{D26A05F6-3AA4-400E-A6C8-C14F899066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環境移行モード</a:t>
                    </a:r>
                  </a:p>
                </p:txBody>
              </p:sp>
              <p:sp>
                <p:nvSpPr>
                  <p:cNvPr id="32" name="角丸四角形 51">
                    <a:extLst>
                      <a:ext uri="{FF2B5EF4-FFF2-40B4-BE49-F238E27FC236}">
                        <a16:creationId xmlns:a16="http://schemas.microsoft.com/office/drawing/2014/main" id="{EBF0E9C5-0366-4965-960A-06F364EB1F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100" b="1" dirty="0">
                        <a:solidFill>
                          <a:schemeClr val="tx1"/>
                        </a:solidFill>
                        <a:latin typeface="+mn-ea"/>
                      </a:rPr>
                      <a:t>メニューの作成・入力</a:t>
                    </a:r>
                  </a:p>
                </p:txBody>
              </p:sp>
            </p:grpSp>
            <p:sp>
              <p:nvSpPr>
                <p:cNvPr id="18" name="角丸四角形 19">
                  <a:extLst>
                    <a:ext uri="{FF2B5EF4-FFF2-40B4-BE49-F238E27FC236}">
                      <a16:creationId xmlns:a16="http://schemas.microsoft.com/office/drawing/2014/main" id="{153A1BFE-19E8-489D-B7F8-4F63F7BDB618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エクスポートの実行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6" name="角丸四角形 26">
                  <a:extLst>
                    <a:ext uri="{FF2B5EF4-FFF2-40B4-BE49-F238E27FC236}">
                      <a16:creationId xmlns:a16="http://schemas.microsoft.com/office/drawing/2014/main" id="{B010C606-5B70-431E-9CE0-89A8B81B9D32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k</a:t>
                  </a:r>
                  <a:r>
                    <a:rPr kumimoji="1"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ym</a:t>
                  </a:r>
                  <a:r>
                    <a:rPr kumimoji="1"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ファイルの</a:t>
                  </a:r>
                  <a:endParaRPr kumimoji="1" lang="en-US" altLang="ja-JP" sz="9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ダウンロード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5" name="角丸四角形 19">
                <a:extLst>
                  <a:ext uri="{FF2B5EF4-FFF2-40B4-BE49-F238E27FC236}">
                    <a16:creationId xmlns:a16="http://schemas.microsoft.com/office/drawing/2014/main" id="{AA93852A-7AA0-414F-B09E-2B156BD25B23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角丸四角形 26">
                <a:extLst>
                  <a:ext uri="{FF2B5EF4-FFF2-40B4-BE49-F238E27FC236}">
                    <a16:creationId xmlns:a16="http://schemas.microsoft.com/office/drawing/2014/main" id="{05488C88-4CA9-415C-865C-1AD197A0E63C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インポートの確認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3" name="角丸四角形 19">
              <a:extLst>
                <a:ext uri="{FF2B5EF4-FFF2-40B4-BE49-F238E27FC236}">
                  <a16:creationId xmlns:a16="http://schemas.microsoft.com/office/drawing/2014/main" id="{46EEB378-C043-4E8C-93AF-1F79FDB4D861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データ更新・登録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4" name="角丸四角形 19">
            <a:extLst>
              <a:ext uri="{FF2B5EF4-FFF2-40B4-BE49-F238E27FC236}">
                <a16:creationId xmlns:a16="http://schemas.microsoft.com/office/drawing/2014/main" id="{F5CE0EF6-CDBF-4DA2-A979-7C21F54C082B}"/>
              </a:ext>
            </a:extLst>
          </p:cNvPr>
          <p:cNvSpPr/>
          <p:nvPr/>
        </p:nvSpPr>
        <p:spPr bwMode="auto">
          <a:xfrm>
            <a:off x="1336106" y="4487605"/>
            <a:ext cx="7740694" cy="202286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80A0D6BA-48D7-463D-8BFD-1186E791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08479"/>
              </p:ext>
            </p:extLst>
          </p:nvPr>
        </p:nvGraphicFramePr>
        <p:xfrm>
          <a:off x="1507096" y="4851461"/>
          <a:ext cx="3098428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オペレーション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path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OP1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35" name="円形吹き出し 20">
            <a:extLst>
              <a:ext uri="{FF2B5EF4-FFF2-40B4-BE49-F238E27FC236}">
                <a16:creationId xmlns:a16="http://schemas.microsoft.com/office/drawing/2014/main" id="{88F2E30C-7872-4AC7-ACF1-CE30A0B67640}"/>
              </a:ext>
            </a:extLst>
          </p:cNvPr>
          <p:cNvSpPr/>
          <p:nvPr/>
        </p:nvSpPr>
        <p:spPr bwMode="auto">
          <a:xfrm>
            <a:off x="1205298" y="4234293"/>
            <a:ext cx="368996" cy="357815"/>
          </a:xfrm>
          <a:prstGeom prst="wedgeEllipseCallout">
            <a:avLst>
              <a:gd name="adj1" fmla="val -34938"/>
              <a:gd name="adj2" fmla="val -8464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C5E5C12-DF0A-412D-AF76-BDC058786B7B}"/>
              </a:ext>
            </a:extLst>
          </p:cNvPr>
          <p:cNvSpPr/>
          <p:nvPr/>
        </p:nvSpPr>
        <p:spPr bwMode="auto">
          <a:xfrm rot="5400000">
            <a:off x="4683379" y="4792138"/>
            <a:ext cx="504070" cy="374811"/>
          </a:xfrm>
          <a:prstGeom prst="triangle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4B58520D-0BCA-4F9C-969B-734D9BF63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63523"/>
              </p:ext>
            </p:extLst>
          </p:nvPr>
        </p:nvGraphicFramePr>
        <p:xfrm>
          <a:off x="5283886" y="4820187"/>
          <a:ext cx="3611212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8188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513024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オペレーション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OP1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en-US" altLang="ja-JP" sz="1400" b="1" dirty="0" err="1">
                          <a:solidFill>
                            <a:srgbClr val="FF0000"/>
                          </a:solidFill>
                        </a:rPr>
                        <a:t>tmp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/work11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8B65705-0947-4BB1-A48C-1BBF36714899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 bwMode="auto">
          <a:xfrm>
            <a:off x="1336106" y="5499035"/>
            <a:ext cx="774069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7E26CB95-D19A-469A-8848-0679104C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32475"/>
              </p:ext>
            </p:extLst>
          </p:nvPr>
        </p:nvGraphicFramePr>
        <p:xfrm>
          <a:off x="1490750" y="5873192"/>
          <a:ext cx="3098428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オペレーション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path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OP2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3EA27582-8EBE-4C68-8790-3ED383655E06}"/>
              </a:ext>
            </a:extLst>
          </p:cNvPr>
          <p:cNvSpPr/>
          <p:nvPr/>
        </p:nvSpPr>
        <p:spPr bwMode="auto">
          <a:xfrm rot="5400000">
            <a:off x="4707046" y="5810109"/>
            <a:ext cx="504070" cy="374811"/>
          </a:xfrm>
          <a:prstGeom prst="triangle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F844D78E-CC11-49F4-8C21-F6EFFB4BD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53890"/>
              </p:ext>
            </p:extLst>
          </p:nvPr>
        </p:nvGraphicFramePr>
        <p:xfrm>
          <a:off x="5283886" y="5873192"/>
          <a:ext cx="3611212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8188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513024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オペレーション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OP2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en-US" altLang="ja-JP" sz="1400" b="1" dirty="0" err="1">
                          <a:solidFill>
                            <a:srgbClr val="FF0000"/>
                          </a:solidFill>
                        </a:rPr>
                        <a:t>tmp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/work22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44" name="角丸四角形 5">
            <a:extLst>
              <a:ext uri="{FF2B5EF4-FFF2-40B4-BE49-F238E27FC236}">
                <a16:creationId xmlns:a16="http://schemas.microsoft.com/office/drawing/2014/main" id="{4429D4DD-A238-4E50-859B-48C0BBD89832}"/>
              </a:ext>
            </a:extLst>
          </p:cNvPr>
          <p:cNvSpPr/>
          <p:nvPr/>
        </p:nvSpPr>
        <p:spPr bwMode="auto">
          <a:xfrm>
            <a:off x="633883" y="3988168"/>
            <a:ext cx="301542" cy="3122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円形吹き出し 20">
            <a:extLst>
              <a:ext uri="{FF2B5EF4-FFF2-40B4-BE49-F238E27FC236}">
                <a16:creationId xmlns:a16="http://schemas.microsoft.com/office/drawing/2014/main" id="{CE7D85F3-EECB-48A6-9E62-4902FB052E4B}"/>
              </a:ext>
            </a:extLst>
          </p:cNvPr>
          <p:cNvSpPr/>
          <p:nvPr/>
        </p:nvSpPr>
        <p:spPr bwMode="auto">
          <a:xfrm>
            <a:off x="424248" y="4434475"/>
            <a:ext cx="368996" cy="357816"/>
          </a:xfrm>
          <a:prstGeom prst="wedgeEllipseCallout">
            <a:avLst>
              <a:gd name="adj1" fmla="val 38427"/>
              <a:gd name="adj2" fmla="val -8937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71187A-9CCF-4D80-8A84-DAFED3BD567F}"/>
              </a:ext>
            </a:extLst>
          </p:cNvPr>
          <p:cNvSpPr txBox="1"/>
          <p:nvPr/>
        </p:nvSpPr>
        <p:spPr>
          <a:xfrm>
            <a:off x="1490750" y="4504233"/>
            <a:ext cx="11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更新前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59B9A0-B961-44DE-A0C1-8B89D9FD56CF}"/>
              </a:ext>
            </a:extLst>
          </p:cNvPr>
          <p:cNvSpPr txBox="1"/>
          <p:nvPr/>
        </p:nvSpPr>
        <p:spPr>
          <a:xfrm>
            <a:off x="5281650" y="4491037"/>
            <a:ext cx="11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更新後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947CACC-8776-4D27-BFBE-E8FA43B858AC}"/>
              </a:ext>
            </a:extLst>
          </p:cNvPr>
          <p:cNvSpPr txBox="1"/>
          <p:nvPr/>
        </p:nvSpPr>
        <p:spPr>
          <a:xfrm>
            <a:off x="5283886" y="5543791"/>
            <a:ext cx="11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更新後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378166-A60C-462A-98D7-EF0F6BBD4207}"/>
              </a:ext>
            </a:extLst>
          </p:cNvPr>
          <p:cNvSpPr txBox="1"/>
          <p:nvPr/>
        </p:nvSpPr>
        <p:spPr>
          <a:xfrm>
            <a:off x="1464121" y="5542903"/>
            <a:ext cx="11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更新前</a:t>
            </a:r>
          </a:p>
        </p:txBody>
      </p:sp>
    </p:spTree>
    <p:extLst>
      <p:ext uri="{BB962C8B-B14F-4D97-AF65-F5344CB8AC3E}">
        <p14:creationId xmlns:p14="http://schemas.microsoft.com/office/powerpoint/2010/main" val="68337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88550"/>
            <a:ext cx="7344000" cy="590349"/>
          </a:xfrm>
        </p:spPr>
        <p:txBody>
          <a:bodyPr/>
          <a:lstStyle/>
          <a:p>
            <a:r>
              <a:rPr kumimoji="1" lang="ja-JP" altLang="en-US" sz="3600" dirty="0">
                <a:solidFill>
                  <a:schemeClr val="tx1"/>
                </a:solidFill>
              </a:rPr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7345020" cy="54992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>
                <a:hlinkClick r:id="rId3" action="ppaction://hlinksldjump"/>
              </a:rPr>
              <a:t>本書について</a:t>
            </a:r>
            <a:br>
              <a:rPr lang="en-US" altLang="ja-JP" sz="2000" dirty="0"/>
            </a:b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/>
              <a:t>実習① メニューエクスポート</a:t>
            </a:r>
            <a:r>
              <a:rPr lang="en-US" altLang="ja-JP" sz="2000" dirty="0"/>
              <a:t>/</a:t>
            </a:r>
            <a:r>
              <a:rPr lang="ja-JP" altLang="en-US" sz="2000" dirty="0"/>
              <a:t>メニューインポート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4" action="ppaction://hlinksldjump"/>
              </a:rPr>
              <a:t>作業環境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5" action="ppaction://hlinksldjump"/>
              </a:rPr>
              <a:t>メニューエクスポート</a:t>
            </a:r>
            <a:r>
              <a:rPr lang="en-US" altLang="ja-JP" sz="2000" dirty="0">
                <a:hlinkClick r:id="rId5" action="ppaction://hlinksldjump"/>
              </a:rPr>
              <a:t>/</a:t>
            </a:r>
            <a:r>
              <a:rPr lang="ja-JP" altLang="en-US" sz="2000" dirty="0">
                <a:hlinkClick r:id="rId5" action="ppaction://hlinksldjump"/>
              </a:rPr>
              <a:t>メニューインポートの作業手順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5" action="ppaction://hlinksldjump"/>
              </a:rPr>
              <a:t>データ登録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6" action="ppaction://hlinksldjump"/>
              </a:rPr>
              <a:t>メニューの作成・入力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7" action="ppaction://hlinksldjump"/>
              </a:rPr>
              <a:t>環境移行モード</a:t>
            </a:r>
            <a:r>
              <a:rPr lang="en-US" altLang="ja-JP" sz="2000" dirty="0">
                <a:hlinkClick r:id="rId7" action="ppaction://hlinksldjump"/>
              </a:rPr>
              <a:t>_</a:t>
            </a:r>
            <a:r>
              <a:rPr lang="ja-JP" altLang="en-US" sz="2000" dirty="0">
                <a:hlinkClick r:id="rId7" action="ppaction://hlinksldjump"/>
              </a:rPr>
              <a:t>メニューエクスポート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8" action="ppaction://hlinksldjump"/>
              </a:rPr>
              <a:t>環境移行モード</a:t>
            </a:r>
            <a:r>
              <a:rPr lang="en-US" altLang="ja-JP" sz="2000" dirty="0">
                <a:hlinkClick r:id="rId8" action="ppaction://hlinksldjump"/>
              </a:rPr>
              <a:t>_</a:t>
            </a:r>
            <a:r>
              <a:rPr lang="ja-JP" altLang="en-US" sz="2000" dirty="0">
                <a:hlinkClick r:id="rId8" action="ppaction://hlinksldjump"/>
              </a:rPr>
              <a:t>メニューインポート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9" action="ppaction://hlinksldjump"/>
              </a:rPr>
              <a:t>時刻指定モード</a:t>
            </a:r>
            <a:r>
              <a:rPr lang="en-US" altLang="ja-JP" sz="2000" dirty="0">
                <a:hlinkClick r:id="rId9" action="ppaction://hlinksldjump"/>
              </a:rPr>
              <a:t>_</a:t>
            </a:r>
            <a:r>
              <a:rPr lang="ja-JP" altLang="en-US" sz="2000" dirty="0">
                <a:hlinkClick r:id="rId9" action="ppaction://hlinksldjump"/>
              </a:rPr>
              <a:t>メニューエクスポート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10" action="ppaction://hlinksldjump"/>
              </a:rPr>
              <a:t>時刻指定モード</a:t>
            </a:r>
            <a:r>
              <a:rPr lang="en-US" altLang="ja-JP" sz="2000" dirty="0">
                <a:hlinkClick r:id="rId10" action="ppaction://hlinksldjump"/>
              </a:rPr>
              <a:t>_</a:t>
            </a:r>
            <a:r>
              <a:rPr lang="ja-JP" altLang="en-US" sz="2000" dirty="0">
                <a:hlinkClick r:id="rId10" action="ppaction://hlinksldjump"/>
              </a:rPr>
              <a:t>メニューインポート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r>
              <a:rPr lang="en-US" altLang="ja-JP" sz="2000" dirty="0"/>
              <a:t>3.</a:t>
            </a:r>
            <a:r>
              <a:rPr lang="ja-JP" altLang="en-US" sz="2000" dirty="0"/>
              <a:t> 実習② </a:t>
            </a:r>
            <a:r>
              <a:rPr lang="en-US" altLang="ja-JP" sz="2000" dirty="0"/>
              <a:t>Excel</a:t>
            </a:r>
            <a:r>
              <a:rPr lang="ja-JP" altLang="en-US" sz="2000" dirty="0"/>
              <a:t>一括エクスポート</a:t>
            </a:r>
            <a:r>
              <a:rPr lang="en-US" altLang="ja-JP" sz="2000" dirty="0"/>
              <a:t>/Excel</a:t>
            </a:r>
            <a:r>
              <a:rPr lang="ja-JP" altLang="en-US" sz="2000" dirty="0"/>
              <a:t>一括インポート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>
                <a:hlinkClick r:id="rId11" action="ppaction://hlinksldjump"/>
              </a:rPr>
              <a:t>作業環境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>
                <a:hlinkClick r:id="rId12" action="ppaction://hlinksldjump"/>
              </a:rPr>
              <a:t>Excel</a:t>
            </a:r>
            <a:r>
              <a:rPr lang="ja-JP" altLang="en-US" sz="2000" dirty="0">
                <a:hlinkClick r:id="rId12" action="ppaction://hlinksldjump"/>
              </a:rPr>
              <a:t>一括エクスポート</a:t>
            </a:r>
            <a:r>
              <a:rPr lang="en-US" altLang="ja-JP" sz="2000" dirty="0">
                <a:hlinkClick r:id="rId12" action="ppaction://hlinksldjump"/>
              </a:rPr>
              <a:t>/Excel</a:t>
            </a:r>
            <a:r>
              <a:rPr lang="ja-JP" altLang="en-US" sz="2000" dirty="0">
                <a:hlinkClick r:id="rId12" action="ppaction://hlinksldjump"/>
              </a:rPr>
              <a:t>一括インポート作業手順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>
                <a:hlinkClick r:id="rId13" action="ppaction://hlinksldjump"/>
              </a:rPr>
              <a:t>Excel</a:t>
            </a:r>
            <a:r>
              <a:rPr lang="ja-JP" altLang="en-US" sz="2000" dirty="0">
                <a:hlinkClick r:id="rId13" action="ppaction://hlinksldjump"/>
              </a:rPr>
              <a:t>一括エクスポート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>
                <a:hlinkClick r:id="rId14" action="ppaction://hlinksldjump"/>
              </a:rPr>
              <a:t>Excel</a:t>
            </a:r>
            <a:r>
              <a:rPr lang="ja-JP" altLang="en-US" sz="2000" dirty="0">
                <a:hlinkClick r:id="rId14" action="ppaction://hlinksldjump"/>
              </a:rPr>
              <a:t>ファイル編集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>
                <a:hlinkClick r:id="rId15" action="ppaction://hlinksldjump"/>
              </a:rPr>
              <a:t>Excel</a:t>
            </a:r>
            <a:r>
              <a:rPr lang="ja-JP" altLang="en-US" sz="2000" dirty="0">
                <a:hlinkClick r:id="rId15" action="ppaction://hlinksldjump"/>
              </a:rPr>
              <a:t>一括インポート</a:t>
            </a:r>
            <a:endParaRPr lang="en-US" altLang="ja-JP" sz="2000" dirty="0"/>
          </a:p>
          <a:p>
            <a:endParaRPr lang="en-US" altLang="ja-JP" dirty="0"/>
          </a:p>
          <a:p>
            <a:endParaRPr lang="en-US" altLang="ja-JP" sz="2000" dirty="0"/>
          </a:p>
          <a:p>
            <a:r>
              <a:rPr lang="ja-JP" altLang="en-US" sz="2000" dirty="0"/>
              <a:t>　　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br>
              <a:rPr lang="en-US" altLang="ja-JP" sz="2000" dirty="0"/>
            </a:b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/>
          </a:p>
          <a:p>
            <a:pPr lvl="1"/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7EE5C6C-5A80-4208-81AB-E7F0B79CB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" t="-510" r="-297" b="510"/>
          <a:stretch/>
        </p:blipFill>
        <p:spPr>
          <a:xfrm>
            <a:off x="244636" y="4237396"/>
            <a:ext cx="8843958" cy="20108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.7</a:t>
            </a:r>
            <a:r>
              <a:rPr kumimoji="1" lang="ja-JP" altLang="en-US" dirty="0"/>
              <a:t>　時刻指定モード＿メニュ</a:t>
            </a:r>
            <a:r>
              <a:rPr lang="ja-JP" altLang="en-US" dirty="0"/>
              <a:t>ーエクスポート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ja-JP" altLang="en-US" b="1" dirty="0"/>
              <a:t>パラメータシートにデータを登録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再度、移行元サーバでの操作となります。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移行元サーバのデータを登録しましょう。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入力用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ディレクトリ設定</a:t>
            </a:r>
            <a:endParaRPr lang="en-US" altLang="ja-JP" sz="1600" b="1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各項目で下表のように選択または入力する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indent="0">
              <a:buNone/>
            </a:pPr>
            <a:endParaRPr lang="ja-JP" altLang="en-US" sz="1600" b="1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D877DA0-DA0E-4A82-AA56-E420ED32F0E2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FFFA61F4-B20A-4A77-9932-13A3E937BA44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FF3D73F-549A-4338-ABBA-E5083E3C7A93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C5D517F5-F9D4-4A8C-A855-3BF7D0F7846B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A8FABB66-0760-4692-8371-1E899B96C7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28" name="角丸四角形 47">
                    <a:extLst>
                      <a:ext uri="{FF2B5EF4-FFF2-40B4-BE49-F238E27FC236}">
                        <a16:creationId xmlns:a16="http://schemas.microsoft.com/office/drawing/2014/main" id="{76C05F4D-2463-46E4-B13C-3A93B8D455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データ登録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9" name="角丸四角形 48">
                    <a:extLst>
                      <a:ext uri="{FF2B5EF4-FFF2-40B4-BE49-F238E27FC236}">
                        <a16:creationId xmlns:a16="http://schemas.microsoft.com/office/drawing/2014/main" id="{C071DEAE-430E-4DD5-9739-1635827B5B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時刻指定モード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0" name="ホームベース 49">
                    <a:extLst>
                      <a:ext uri="{FF2B5EF4-FFF2-40B4-BE49-F238E27FC236}">
                        <a16:creationId xmlns:a16="http://schemas.microsoft.com/office/drawing/2014/main" id="{6273B521-EB1C-4447-9042-0A161B80C20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1" name="角丸四角形 50">
                    <a:extLst>
                      <a:ext uri="{FF2B5EF4-FFF2-40B4-BE49-F238E27FC236}">
                        <a16:creationId xmlns:a16="http://schemas.microsoft.com/office/drawing/2014/main" id="{D26A05F6-3AA4-400E-A6C8-C14F899066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環境移行モード</a:t>
                    </a:r>
                  </a:p>
                </p:txBody>
              </p:sp>
              <p:sp>
                <p:nvSpPr>
                  <p:cNvPr id="32" name="角丸四角形 51">
                    <a:extLst>
                      <a:ext uri="{FF2B5EF4-FFF2-40B4-BE49-F238E27FC236}">
                        <a16:creationId xmlns:a16="http://schemas.microsoft.com/office/drawing/2014/main" id="{EBF0E9C5-0366-4965-960A-06F364EB1F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100" b="1" dirty="0">
                        <a:solidFill>
                          <a:schemeClr val="tx1"/>
                        </a:solidFill>
                        <a:latin typeface="+mn-ea"/>
                      </a:rPr>
                      <a:t>メニューの作成・入力</a:t>
                    </a:r>
                  </a:p>
                </p:txBody>
              </p:sp>
            </p:grpSp>
            <p:sp>
              <p:nvSpPr>
                <p:cNvPr id="18" name="角丸四角形 19">
                  <a:extLst>
                    <a:ext uri="{FF2B5EF4-FFF2-40B4-BE49-F238E27FC236}">
                      <a16:creationId xmlns:a16="http://schemas.microsoft.com/office/drawing/2014/main" id="{153A1BFE-19E8-489D-B7F8-4F63F7BDB618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エクスポートの実行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6" name="角丸四角形 26">
                  <a:extLst>
                    <a:ext uri="{FF2B5EF4-FFF2-40B4-BE49-F238E27FC236}">
                      <a16:creationId xmlns:a16="http://schemas.microsoft.com/office/drawing/2014/main" id="{B010C606-5B70-431E-9CE0-89A8B81B9D32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k</a:t>
                  </a:r>
                  <a:r>
                    <a:rPr kumimoji="1"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ym</a:t>
                  </a:r>
                  <a:r>
                    <a:rPr kumimoji="1"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ファイルの</a:t>
                  </a:r>
                  <a:endParaRPr kumimoji="1" lang="en-US" altLang="ja-JP" sz="9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ダウンロード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5" name="角丸四角形 19">
                <a:extLst>
                  <a:ext uri="{FF2B5EF4-FFF2-40B4-BE49-F238E27FC236}">
                    <a16:creationId xmlns:a16="http://schemas.microsoft.com/office/drawing/2014/main" id="{AA93852A-7AA0-414F-B09E-2B156BD25B23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角丸四角形 26">
                <a:extLst>
                  <a:ext uri="{FF2B5EF4-FFF2-40B4-BE49-F238E27FC236}">
                    <a16:creationId xmlns:a16="http://schemas.microsoft.com/office/drawing/2014/main" id="{05488C88-4CA9-415C-865C-1AD197A0E63C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インポートの確認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3" name="角丸四角形 19">
              <a:extLst>
                <a:ext uri="{FF2B5EF4-FFF2-40B4-BE49-F238E27FC236}">
                  <a16:creationId xmlns:a16="http://schemas.microsoft.com/office/drawing/2014/main" id="{46EEB378-C043-4E8C-93AF-1F79FDB4D861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データ更新・登録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8" name="角丸四角形 5">
            <a:extLst>
              <a:ext uri="{FF2B5EF4-FFF2-40B4-BE49-F238E27FC236}">
                <a16:creationId xmlns:a16="http://schemas.microsoft.com/office/drawing/2014/main" id="{D4DF0E38-D7B8-465E-B610-FCA0CA0595E9}"/>
              </a:ext>
            </a:extLst>
          </p:cNvPr>
          <p:cNvSpPr/>
          <p:nvPr/>
        </p:nvSpPr>
        <p:spPr bwMode="auto">
          <a:xfrm>
            <a:off x="676453" y="4688702"/>
            <a:ext cx="7215848" cy="8409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角丸四角形 19">
            <a:extLst>
              <a:ext uri="{FF2B5EF4-FFF2-40B4-BE49-F238E27FC236}">
                <a16:creationId xmlns:a16="http://schemas.microsoft.com/office/drawing/2014/main" id="{F5CE0EF6-CDBF-4DA2-A979-7C21F54C082B}"/>
              </a:ext>
            </a:extLst>
          </p:cNvPr>
          <p:cNvSpPr/>
          <p:nvPr/>
        </p:nvSpPr>
        <p:spPr bwMode="auto">
          <a:xfrm>
            <a:off x="1158669" y="3916730"/>
            <a:ext cx="7877707" cy="84091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80A0D6BA-48D7-463D-8BFD-1186E791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23838"/>
              </p:ext>
            </p:extLst>
          </p:nvPr>
        </p:nvGraphicFramePr>
        <p:xfrm>
          <a:off x="1281503" y="4045742"/>
          <a:ext cx="763403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ホスト名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オペレーション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任意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OP3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35" name="円形吹き出し 20">
            <a:extLst>
              <a:ext uri="{FF2B5EF4-FFF2-40B4-BE49-F238E27FC236}">
                <a16:creationId xmlns:a16="http://schemas.microsoft.com/office/drawing/2014/main" id="{88F2E30C-7872-4AC7-ACF1-CE30A0B67640}"/>
              </a:ext>
            </a:extLst>
          </p:cNvPr>
          <p:cNvSpPr/>
          <p:nvPr/>
        </p:nvSpPr>
        <p:spPr bwMode="auto">
          <a:xfrm>
            <a:off x="979961" y="4065708"/>
            <a:ext cx="301542" cy="312200"/>
          </a:xfrm>
          <a:prstGeom prst="wedgeEllipseCallout">
            <a:avLst>
              <a:gd name="adj1" fmla="val -73725"/>
              <a:gd name="adj2" fmla="val 1707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AA9277-CD07-48A1-9BE3-5A78FEEBFD08}"/>
              </a:ext>
            </a:extLst>
          </p:cNvPr>
          <p:cNvSpPr/>
          <p:nvPr/>
        </p:nvSpPr>
        <p:spPr bwMode="auto">
          <a:xfrm>
            <a:off x="1613372" y="5921375"/>
            <a:ext cx="1395822" cy="3040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2" name="角丸四角形 31">
            <a:extLst>
              <a:ext uri="{FF2B5EF4-FFF2-40B4-BE49-F238E27FC236}">
                <a16:creationId xmlns:a16="http://schemas.microsoft.com/office/drawing/2014/main" id="{27B90309-866A-416B-A323-447918C1CACA}"/>
              </a:ext>
            </a:extLst>
          </p:cNvPr>
          <p:cNvSpPr/>
          <p:nvPr/>
        </p:nvSpPr>
        <p:spPr bwMode="auto">
          <a:xfrm>
            <a:off x="3396488" y="6048341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登録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円形吹き出し 20">
            <a:extLst>
              <a:ext uri="{FF2B5EF4-FFF2-40B4-BE49-F238E27FC236}">
                <a16:creationId xmlns:a16="http://schemas.microsoft.com/office/drawing/2014/main" id="{AE056FF8-EBCD-440D-BC1E-8558020B37B5}"/>
              </a:ext>
            </a:extLst>
          </p:cNvPr>
          <p:cNvSpPr/>
          <p:nvPr/>
        </p:nvSpPr>
        <p:spPr bwMode="auto">
          <a:xfrm>
            <a:off x="3138292" y="6059766"/>
            <a:ext cx="301542" cy="312200"/>
          </a:xfrm>
          <a:prstGeom prst="wedgeEllipseCallout">
            <a:avLst>
              <a:gd name="adj1" fmla="val -126616"/>
              <a:gd name="adj2" fmla="val -4718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61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F6B2191-EB82-4B02-8126-6F3383D0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94" y="2042955"/>
            <a:ext cx="8388530" cy="43241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0DC573A-89CB-4604-850E-F7AD4D822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9" y="5275519"/>
            <a:ext cx="8400065" cy="12770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.7</a:t>
            </a:r>
            <a:r>
              <a:rPr kumimoji="1" lang="ja-JP" altLang="en-US" dirty="0"/>
              <a:t>　</a:t>
            </a:r>
            <a:r>
              <a:rPr lang="ja-JP" altLang="en-US" dirty="0"/>
              <a:t>時刻指定</a:t>
            </a:r>
            <a:r>
              <a:rPr kumimoji="1" lang="ja-JP" altLang="en-US" dirty="0"/>
              <a:t>モード＿メニューエクスポート</a:t>
            </a:r>
            <a:r>
              <a:rPr kumimoji="1" lang="en-US" altLang="ja-JP" dirty="0"/>
              <a:t>(</a:t>
            </a:r>
            <a:r>
              <a:rPr lang="en-US" altLang="ja-JP" dirty="0"/>
              <a:t>2</a:t>
            </a:r>
            <a:r>
              <a:rPr kumimoji="1" lang="en-US" altLang="ja-JP" dirty="0"/>
              <a:t>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ja-JP" altLang="en-US" b="1" dirty="0"/>
              <a:t>エクスポートを実行する</a:t>
            </a:r>
            <a:endParaRPr lang="en-US" altLang="ja-JP" sz="1800" b="1" dirty="0"/>
          </a:p>
          <a:p>
            <a:pPr marL="180000" lvl="1" indent="0">
              <a:buNone/>
            </a:pPr>
            <a:r>
              <a:rPr lang="ja-JP" altLang="en-US" dirty="0"/>
              <a:t>登録した情報を選択し、</a:t>
            </a:r>
            <a:r>
              <a:rPr lang="ja-JP" altLang="en-US" dirty="0">
                <a:solidFill>
                  <a:srgbClr val="FF0000"/>
                </a:solidFill>
              </a:rPr>
              <a:t>時刻指定</a:t>
            </a:r>
            <a:r>
              <a:rPr lang="ja-JP" altLang="en-US" dirty="0"/>
              <a:t>のエクスポートを実行しましょう。</a:t>
            </a:r>
            <a:br>
              <a:rPr lang="en-US" altLang="ja-JP" sz="1400" dirty="0"/>
            </a:br>
            <a:endParaRPr lang="en-US" altLang="ja-JP" sz="1400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メニューエクスポート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72294" y="3546300"/>
            <a:ext cx="1176690" cy="28178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793004" y="3903969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「すべてのメニュー」にチェックを入れる。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648984" y="3763332"/>
            <a:ext cx="288040" cy="315543"/>
          </a:xfrm>
          <a:prstGeom prst="wedgeEllipseCallout">
            <a:avLst>
              <a:gd name="adj1" fmla="val -90281"/>
              <a:gd name="adj2" fmla="val -3147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2171740" y="6124323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13679" y="6138961"/>
            <a:ext cx="1488906" cy="35204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7DA3AB0-1FE1-48E4-BAF9-C362D70F9640}"/>
              </a:ext>
            </a:extLst>
          </p:cNvPr>
          <p:cNvSpPr/>
          <p:nvPr/>
        </p:nvSpPr>
        <p:spPr bwMode="auto">
          <a:xfrm>
            <a:off x="2153860" y="2710632"/>
            <a:ext cx="1715814" cy="2832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59A23E9-34D5-4158-B6C8-5885722B563C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2BE6A49-9A19-4950-8ABC-9B5B2A286308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FD8B1106-A298-4330-8B02-A489AF8D6C54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10F8FC40-08FD-42DD-AB51-D245AC3570EA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45" name="正方形/長方形 44">
                    <a:extLst>
                      <a:ext uri="{FF2B5EF4-FFF2-40B4-BE49-F238E27FC236}">
                        <a16:creationId xmlns:a16="http://schemas.microsoft.com/office/drawing/2014/main" id="{1539B876-8217-41F4-BADA-70CBA9756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46" name="角丸四角形 47">
                    <a:extLst>
                      <a:ext uri="{FF2B5EF4-FFF2-40B4-BE49-F238E27FC236}">
                        <a16:creationId xmlns:a16="http://schemas.microsoft.com/office/drawing/2014/main" id="{6DB67DB3-E674-46E3-9B2E-5B4D77FD97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データ登録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7" name="角丸四角形 48">
                    <a:extLst>
                      <a:ext uri="{FF2B5EF4-FFF2-40B4-BE49-F238E27FC236}">
                        <a16:creationId xmlns:a16="http://schemas.microsoft.com/office/drawing/2014/main" id="{53041554-01AD-4B28-BD05-2EC03CEF7B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時刻指定モード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8" name="ホームベース 49">
                    <a:extLst>
                      <a:ext uri="{FF2B5EF4-FFF2-40B4-BE49-F238E27FC236}">
                        <a16:creationId xmlns:a16="http://schemas.microsoft.com/office/drawing/2014/main" id="{44F7FA36-0CFD-4553-90A4-F1673B28C554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49" name="角丸四角形 50">
                    <a:extLst>
                      <a:ext uri="{FF2B5EF4-FFF2-40B4-BE49-F238E27FC236}">
                        <a16:creationId xmlns:a16="http://schemas.microsoft.com/office/drawing/2014/main" id="{C5F6D1F1-8AA8-489A-B8AC-89AA86A970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環境移行モード</a:t>
                    </a:r>
                  </a:p>
                </p:txBody>
              </p:sp>
              <p:sp>
                <p:nvSpPr>
                  <p:cNvPr id="50" name="角丸四角形 51">
                    <a:extLst>
                      <a:ext uri="{FF2B5EF4-FFF2-40B4-BE49-F238E27FC236}">
                        <a16:creationId xmlns:a16="http://schemas.microsoft.com/office/drawing/2014/main" id="{61F7178E-29CD-4901-88F4-E0D8609123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100" b="1" dirty="0">
                        <a:solidFill>
                          <a:schemeClr val="tx1"/>
                        </a:solidFill>
                        <a:latin typeface="+mn-ea"/>
                      </a:rPr>
                      <a:t>メニューの作成・入力</a:t>
                    </a:r>
                  </a:p>
                </p:txBody>
              </p:sp>
            </p:grpSp>
            <p:sp>
              <p:nvSpPr>
                <p:cNvPr id="43" name="角丸四角形 19">
                  <a:extLst>
                    <a:ext uri="{FF2B5EF4-FFF2-40B4-BE49-F238E27FC236}">
                      <a16:creationId xmlns:a16="http://schemas.microsoft.com/office/drawing/2014/main" id="{BCD3C7F0-AA53-4BCF-9DD8-9FDED5F910E9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rgbClr val="F1DBC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エクスポートの実行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4" name="角丸四角形 26">
                  <a:extLst>
                    <a:ext uri="{FF2B5EF4-FFF2-40B4-BE49-F238E27FC236}">
                      <a16:creationId xmlns:a16="http://schemas.microsoft.com/office/drawing/2014/main" id="{CB10E23B-3BE5-4526-A56B-959DB9D65498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k</a:t>
                  </a:r>
                  <a:r>
                    <a:rPr kumimoji="1"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ym</a:t>
                  </a:r>
                  <a:r>
                    <a:rPr kumimoji="1"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ファイルの</a:t>
                  </a:r>
                  <a:endParaRPr kumimoji="1" lang="en-US" altLang="ja-JP" sz="9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ダウンロード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0" name="角丸四角形 19">
                <a:extLst>
                  <a:ext uri="{FF2B5EF4-FFF2-40B4-BE49-F238E27FC236}">
                    <a16:creationId xmlns:a16="http://schemas.microsoft.com/office/drawing/2014/main" id="{FB7AA477-46A0-4F78-B141-87CE5334AB08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" name="角丸四角形 26">
                <a:extLst>
                  <a:ext uri="{FF2B5EF4-FFF2-40B4-BE49-F238E27FC236}">
                    <a16:creationId xmlns:a16="http://schemas.microsoft.com/office/drawing/2014/main" id="{C8B9B4E3-70B3-45B6-B5CF-FECE9705A6CC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インポートの確認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8" name="角丸四角形 19">
              <a:extLst>
                <a:ext uri="{FF2B5EF4-FFF2-40B4-BE49-F238E27FC236}">
                  <a16:creationId xmlns:a16="http://schemas.microsoft.com/office/drawing/2014/main" id="{31FB1F5A-2EE5-4EDA-936B-1E9F04D04037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データ更新・登録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6" name="角丸四角形 26">
            <a:extLst>
              <a:ext uri="{FF2B5EF4-FFF2-40B4-BE49-F238E27FC236}">
                <a16:creationId xmlns:a16="http://schemas.microsoft.com/office/drawing/2014/main" id="{273B94EF-7052-4517-A6C9-BE8A65BF447F}"/>
              </a:ext>
            </a:extLst>
          </p:cNvPr>
          <p:cNvSpPr/>
          <p:nvPr/>
        </p:nvSpPr>
        <p:spPr bwMode="auto">
          <a:xfrm>
            <a:off x="2967253" y="2986073"/>
            <a:ext cx="4214290" cy="82975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時刻指定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9A4F1152-DB46-42E6-82D0-E5995F17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40890"/>
              </p:ext>
            </p:extLst>
          </p:nvPr>
        </p:nvGraphicFramePr>
        <p:xfrm>
          <a:off x="3053842" y="3366590"/>
          <a:ext cx="4066382" cy="35578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2381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224001">
                  <a:extLst>
                    <a:ext uri="{9D8B030D-6E8A-4147-A177-3AD203B41FA5}">
                      <a16:colId xmlns:a16="http://schemas.microsoft.com/office/drawing/2014/main" val="3360175258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時刻指定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</a:rPr>
                        <a:t>つ目のデータの更新日時以降でご入力ください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29" name="円形吹き出し 31">
            <a:extLst>
              <a:ext uri="{FF2B5EF4-FFF2-40B4-BE49-F238E27FC236}">
                <a16:creationId xmlns:a16="http://schemas.microsoft.com/office/drawing/2014/main" id="{4CAAD3D0-5F01-4242-9CDC-E921548E1FCA}"/>
              </a:ext>
            </a:extLst>
          </p:cNvPr>
          <p:cNvSpPr/>
          <p:nvPr/>
        </p:nvSpPr>
        <p:spPr bwMode="auto">
          <a:xfrm>
            <a:off x="2777000" y="3018041"/>
            <a:ext cx="288040" cy="315543"/>
          </a:xfrm>
          <a:prstGeom prst="wedgeEllipseCallout">
            <a:avLst>
              <a:gd name="adj1" fmla="val -134645"/>
              <a:gd name="adj2" fmla="val -4431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2009840" y="5998782"/>
            <a:ext cx="288040" cy="315543"/>
          </a:xfrm>
          <a:prstGeom prst="wedgeEllipseCallout">
            <a:avLst>
              <a:gd name="adj1" fmla="val -127280"/>
              <a:gd name="adj2" fmla="val 2646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2EF993D-03C7-45C4-B65C-9B9F0B64715A}"/>
              </a:ext>
            </a:extLst>
          </p:cNvPr>
          <p:cNvGrpSpPr/>
          <p:nvPr/>
        </p:nvGrpSpPr>
        <p:grpSpPr>
          <a:xfrm>
            <a:off x="306948" y="4925823"/>
            <a:ext cx="8529129" cy="582273"/>
            <a:chOff x="379881" y="4867812"/>
            <a:chExt cx="8529129" cy="582273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439E102-0952-4B74-83CA-6F6DCCCFCE18}"/>
                </a:ext>
              </a:extLst>
            </p:cNvPr>
            <p:cNvGrpSpPr/>
            <p:nvPr/>
          </p:nvGrpSpPr>
          <p:grpSpPr>
            <a:xfrm>
              <a:off x="379881" y="4884700"/>
              <a:ext cx="8529129" cy="485409"/>
              <a:chOff x="379881" y="4884700"/>
              <a:chExt cx="8529129" cy="485409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48778C23-B75B-4527-8B19-6D8C07587D6A}"/>
                  </a:ext>
                </a:extLst>
              </p:cNvPr>
              <p:cNvGrpSpPr/>
              <p:nvPr/>
            </p:nvGrpSpPr>
            <p:grpSpPr>
              <a:xfrm>
                <a:off x="420282" y="4884700"/>
                <a:ext cx="8488728" cy="379813"/>
                <a:chOff x="269518" y="4794269"/>
                <a:chExt cx="6874972" cy="250877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066B5406-764C-4939-B7D9-80C40C970E07}"/>
                    </a:ext>
                  </a:extLst>
                </p:cNvPr>
                <p:cNvGrpSpPr/>
                <p:nvPr/>
              </p:nvGrpSpPr>
              <p:grpSpPr>
                <a:xfrm>
                  <a:off x="269518" y="4794269"/>
                  <a:ext cx="6874972" cy="250877"/>
                  <a:chOff x="241046" y="4783444"/>
                  <a:chExt cx="6874972" cy="250877"/>
                </a:xfrm>
              </p:grpSpPr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18D3618-85C3-429C-B543-A3D1D3D1CD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783444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フリーフォーム: 図形 60">
                    <a:extLst>
                      <a:ext uri="{FF2B5EF4-FFF2-40B4-BE49-F238E27FC236}">
                        <a16:creationId xmlns:a16="http://schemas.microsoft.com/office/drawing/2014/main" id="{A1C37AC6-7021-40B6-B5A6-AF8A05A3A0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60970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フリーフォーム: 図形 61">
                    <a:extLst>
                      <a:ext uri="{FF2B5EF4-FFF2-40B4-BE49-F238E27FC236}">
                        <a16:creationId xmlns:a16="http://schemas.microsoft.com/office/drawing/2014/main" id="{A78AA119-AF8C-4BC7-AC0C-CF3E24086B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99177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9" name="フリーフォーム: 図形 58">
                  <a:extLst>
                    <a:ext uri="{FF2B5EF4-FFF2-40B4-BE49-F238E27FC236}">
                      <a16:creationId xmlns:a16="http://schemas.microsoft.com/office/drawing/2014/main" id="{5B03E4A5-EC8E-4157-B00A-BA9E1C2F35BB}"/>
                    </a:ext>
                  </a:extLst>
                </p:cNvPr>
                <p:cNvSpPr/>
                <p:nvPr/>
              </p:nvSpPr>
              <p:spPr bwMode="auto">
                <a:xfrm>
                  <a:off x="269518" y="4850523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BC11F60F-268A-43F7-ABA1-67BDF0AA6789}"/>
                  </a:ext>
                </a:extLst>
              </p:cNvPr>
              <p:cNvSpPr/>
              <p:nvPr/>
            </p:nvSpPr>
            <p:spPr bwMode="auto">
              <a:xfrm>
                <a:off x="410997" y="5108298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94668C95-3BAF-4134-9615-0B97B86BC479}"/>
                  </a:ext>
                </a:extLst>
              </p:cNvPr>
              <p:cNvSpPr/>
              <p:nvPr/>
            </p:nvSpPr>
            <p:spPr bwMode="auto">
              <a:xfrm>
                <a:off x="379881" y="5165509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CFE42EF4-9DB3-4032-92AA-10622B92CD81}"/>
                </a:ext>
              </a:extLst>
            </p:cNvPr>
            <p:cNvSpPr/>
            <p:nvPr/>
          </p:nvSpPr>
          <p:spPr bwMode="auto">
            <a:xfrm>
              <a:off x="389488" y="4867812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5D07446D-DDD5-49CE-89A8-48AFB119A5B5}"/>
                </a:ext>
              </a:extLst>
            </p:cNvPr>
            <p:cNvSpPr/>
            <p:nvPr/>
          </p:nvSpPr>
          <p:spPr bwMode="auto">
            <a:xfrm>
              <a:off x="385818" y="524823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17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08C983-7126-43F4-B052-A94202A4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9471"/>
            <a:ext cx="9144000" cy="943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時刻指定モード＿メニューエクスポート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/>
              <a:t>kym</a:t>
            </a:r>
            <a:r>
              <a:rPr lang="ja-JP" altLang="en-US" b="1" dirty="0"/>
              <a:t>ファイルをダウンロードする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実行したエクスポートのデータをダウンロードしましょう。</a:t>
            </a:r>
            <a:endParaRPr lang="en-US" altLang="ja-JP" dirty="0"/>
          </a:p>
          <a:p>
            <a:pPr marL="0" indent="0">
              <a:buNone/>
            </a:pPr>
            <a:endParaRPr lang="en-US" altLang="ja-JP" sz="1200" dirty="0"/>
          </a:p>
          <a:p>
            <a:pPr indent="0">
              <a:lnSpc>
                <a:spcPct val="150000"/>
              </a:lnSpc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en-US" altLang="ja-JP" sz="1600" b="1" dirty="0"/>
              <a:t> &gt; </a:t>
            </a:r>
            <a:br>
              <a:rPr lang="en-US" altLang="ja-JP" sz="1600" b="1" dirty="0"/>
            </a:br>
            <a:r>
              <a:rPr lang="ja-JP" altLang="en-US" sz="1600" b="1" dirty="0"/>
              <a:t>　　　　  メニューエクスポート・インポート管理</a:t>
            </a: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フィルタ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/>
              <a:t>のファイル名から、</a:t>
            </a:r>
            <a:r>
              <a:rPr lang="en-US" altLang="ja-JP" sz="1600" dirty="0" err="1"/>
              <a:t>kym</a:t>
            </a:r>
            <a:r>
              <a:rPr lang="ja-JP" altLang="en-US" sz="1600" dirty="0"/>
              <a:t>ファイルをダウンロードする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139940" y="4577236"/>
            <a:ext cx="172824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5796170" y="4878296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44C1700-C728-45FD-AF29-9C0AFE8F6D6F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39F14D2-D23E-4A89-A82D-3A7D71279E10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A1552D3A-B7C0-4304-A8C5-897F3C005162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C26C396F-5196-47DC-A972-F3A82B1D4D0F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341AD78C-A0A5-4DCE-8205-FFE26CA832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7" name="角丸四角形 47">
                    <a:extLst>
                      <a:ext uri="{FF2B5EF4-FFF2-40B4-BE49-F238E27FC236}">
                        <a16:creationId xmlns:a16="http://schemas.microsoft.com/office/drawing/2014/main" id="{2915C246-C952-475B-809C-F7FBF09E20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データ登録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8" name="角丸四角形 48">
                    <a:extLst>
                      <a:ext uri="{FF2B5EF4-FFF2-40B4-BE49-F238E27FC236}">
                        <a16:creationId xmlns:a16="http://schemas.microsoft.com/office/drawing/2014/main" id="{528667C9-3DBF-4E56-BCB6-8BF5FFEB27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時刻指定モード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9" name="ホームベース 49">
                    <a:extLst>
                      <a:ext uri="{FF2B5EF4-FFF2-40B4-BE49-F238E27FC236}">
                        <a16:creationId xmlns:a16="http://schemas.microsoft.com/office/drawing/2014/main" id="{FEBE1B79-1B45-48BF-960A-2F4B6FC810C9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40" name="角丸四角形 50">
                    <a:extLst>
                      <a:ext uri="{FF2B5EF4-FFF2-40B4-BE49-F238E27FC236}">
                        <a16:creationId xmlns:a16="http://schemas.microsoft.com/office/drawing/2014/main" id="{33A8A7C8-57D5-40CD-A339-F6C446973C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環境移行モード</a:t>
                    </a:r>
                  </a:p>
                </p:txBody>
              </p:sp>
              <p:sp>
                <p:nvSpPr>
                  <p:cNvPr id="41" name="角丸四角形 51">
                    <a:extLst>
                      <a:ext uri="{FF2B5EF4-FFF2-40B4-BE49-F238E27FC236}">
                        <a16:creationId xmlns:a16="http://schemas.microsoft.com/office/drawing/2014/main" id="{563E191E-3681-4FCE-8162-FD1FD0DBA2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100" b="1" dirty="0">
                        <a:solidFill>
                          <a:schemeClr val="tx1"/>
                        </a:solidFill>
                        <a:latin typeface="+mn-ea"/>
                      </a:rPr>
                      <a:t>メニューの作成・入力</a:t>
                    </a:r>
                  </a:p>
                </p:txBody>
              </p:sp>
            </p:grpSp>
            <p:sp>
              <p:nvSpPr>
                <p:cNvPr id="24" name="角丸四角形 19">
                  <a:extLst>
                    <a:ext uri="{FF2B5EF4-FFF2-40B4-BE49-F238E27FC236}">
                      <a16:creationId xmlns:a16="http://schemas.microsoft.com/office/drawing/2014/main" id="{15E9D24F-5FA7-4DBF-B06E-6BF501F7B62C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エクスポートの実行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5" name="角丸四角形 26">
                  <a:extLst>
                    <a:ext uri="{FF2B5EF4-FFF2-40B4-BE49-F238E27FC236}">
                      <a16:creationId xmlns:a16="http://schemas.microsoft.com/office/drawing/2014/main" id="{4AFCF197-8897-4785-816D-38C6E7DA802C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rgbClr val="F1DBC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k</a:t>
                  </a:r>
                  <a:r>
                    <a:rPr kumimoji="1"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ym</a:t>
                  </a:r>
                  <a:r>
                    <a:rPr kumimoji="1"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ファイルの</a:t>
                  </a:r>
                  <a:endParaRPr kumimoji="1" lang="en-US" altLang="ja-JP" sz="9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ダウンロード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1" name="角丸四角形 19">
                <a:extLst>
                  <a:ext uri="{FF2B5EF4-FFF2-40B4-BE49-F238E27FC236}">
                    <a16:creationId xmlns:a16="http://schemas.microsoft.com/office/drawing/2014/main" id="{3396A7CB-D412-4B2B-B54A-8E6AD41FC843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角丸四角形 26">
                <a:extLst>
                  <a:ext uri="{FF2B5EF4-FFF2-40B4-BE49-F238E27FC236}">
                    <a16:creationId xmlns:a16="http://schemas.microsoft.com/office/drawing/2014/main" id="{DA0BE90B-4EA1-4A80-BD07-2E4130D7911C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インポートの確認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9" name="角丸四角形 19">
              <a:extLst>
                <a:ext uri="{FF2B5EF4-FFF2-40B4-BE49-F238E27FC236}">
                  <a16:creationId xmlns:a16="http://schemas.microsoft.com/office/drawing/2014/main" id="{8AC21FBA-4AA5-45F6-8353-9D9A6B19B44D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データ更新・登録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195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F24D6198-F008-470F-AFD6-94767065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54" y="2194679"/>
            <a:ext cx="8361041" cy="42865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9F0F66F-F14F-47E6-9E17-225318D1C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" t="22687"/>
          <a:stretch/>
        </p:blipFill>
        <p:spPr>
          <a:xfrm>
            <a:off x="348270" y="5579862"/>
            <a:ext cx="8361041" cy="9360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　時刻指定モード＿メニューインポート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インポートを実行する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ここからは移行先サーバでの操作となります。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err="1"/>
              <a:t>kym</a:t>
            </a:r>
            <a:r>
              <a:rPr lang="ja-JP" altLang="en-US" dirty="0"/>
              <a:t>ファイルをアップロードし、インポートを実行しましょう。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400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 メニューインポート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328473" y="2882918"/>
            <a:ext cx="2808390" cy="4150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ファイルをアップロードする。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73078" y="2861328"/>
            <a:ext cx="1545860" cy="2537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406523" y="4557903"/>
            <a:ext cx="1224000" cy="2035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753328" y="4264129"/>
            <a:ext cx="3456480" cy="492770"/>
            <a:chOff x="1858380" y="4269155"/>
            <a:chExt cx="3456480" cy="49277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051650" y="4423133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「すべてのメニュー」にチェックを入れる。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円形吹き出し 40"/>
            <p:cNvSpPr/>
            <p:nvPr/>
          </p:nvSpPr>
          <p:spPr bwMode="auto">
            <a:xfrm>
              <a:off x="1858380" y="4269155"/>
              <a:ext cx="288040" cy="315543"/>
            </a:xfrm>
            <a:prstGeom prst="wedgeEllipseCallout">
              <a:avLst>
                <a:gd name="adj1" fmla="val -126325"/>
                <a:gd name="adj2" fmla="val 53366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２</a:t>
              </a: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2123685" y="2685993"/>
            <a:ext cx="288040" cy="315543"/>
          </a:xfrm>
          <a:prstGeom prst="wedgeEllipseCallout">
            <a:avLst>
              <a:gd name="adj1" fmla="val -141315"/>
              <a:gd name="adj2" fmla="val 2901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309479" y="6158448"/>
            <a:ext cx="1537446" cy="294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865683" y="6049782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675126" y="5843614"/>
            <a:ext cx="288040" cy="350812"/>
          </a:xfrm>
          <a:prstGeom prst="wedgeEllipseCallout">
            <a:avLst>
              <a:gd name="adj1" fmla="val -71211"/>
              <a:gd name="adj2" fmla="val -3679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644BAF-A3B8-41DF-9861-2314D13F367F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5CD8132-A328-49AD-AB40-92DE9DB052F1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C4607195-C34B-453B-A222-4F2A47CB906C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44" name="グループ化 43">
                  <a:extLst>
                    <a:ext uri="{FF2B5EF4-FFF2-40B4-BE49-F238E27FC236}">
                      <a16:creationId xmlns:a16="http://schemas.microsoft.com/office/drawing/2014/main" id="{788B0C45-9C90-421C-9792-C2F362D93DA8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39577D38-80FA-4329-80DD-1AC2A4F204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48" name="角丸四角形 47">
                    <a:extLst>
                      <a:ext uri="{FF2B5EF4-FFF2-40B4-BE49-F238E27FC236}">
                        <a16:creationId xmlns:a16="http://schemas.microsoft.com/office/drawing/2014/main" id="{C4BEA010-40D4-4D48-A76F-D3B57CF370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データ登録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9" name="角丸四角形 48">
                    <a:extLst>
                      <a:ext uri="{FF2B5EF4-FFF2-40B4-BE49-F238E27FC236}">
                        <a16:creationId xmlns:a16="http://schemas.microsoft.com/office/drawing/2014/main" id="{6F24BACA-7E0C-4717-91CC-67C11FC62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時刻指定モード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0" name="ホームベース 49">
                    <a:extLst>
                      <a:ext uri="{FF2B5EF4-FFF2-40B4-BE49-F238E27FC236}">
                        <a16:creationId xmlns:a16="http://schemas.microsoft.com/office/drawing/2014/main" id="{848109E4-58D3-4694-AC45-A51D0B8E2918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51" name="角丸四角形 50">
                    <a:extLst>
                      <a:ext uri="{FF2B5EF4-FFF2-40B4-BE49-F238E27FC236}">
                        <a16:creationId xmlns:a16="http://schemas.microsoft.com/office/drawing/2014/main" id="{25BAC8DE-D0D8-4DD9-BFA0-15DBC7635C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環境移行モード</a:t>
                    </a:r>
                  </a:p>
                </p:txBody>
              </p:sp>
              <p:sp>
                <p:nvSpPr>
                  <p:cNvPr id="64" name="角丸四角形 51">
                    <a:extLst>
                      <a:ext uri="{FF2B5EF4-FFF2-40B4-BE49-F238E27FC236}">
                        <a16:creationId xmlns:a16="http://schemas.microsoft.com/office/drawing/2014/main" id="{3FD33ED1-EBF8-4C8F-8F05-20A66906C6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100" b="1" dirty="0">
                        <a:solidFill>
                          <a:schemeClr val="tx1"/>
                        </a:solidFill>
                        <a:latin typeface="+mn-ea"/>
                      </a:rPr>
                      <a:t>メニューの作成・入力</a:t>
                    </a:r>
                  </a:p>
                </p:txBody>
              </p:sp>
            </p:grpSp>
            <p:sp>
              <p:nvSpPr>
                <p:cNvPr id="45" name="角丸四角形 19">
                  <a:extLst>
                    <a:ext uri="{FF2B5EF4-FFF2-40B4-BE49-F238E27FC236}">
                      <a16:creationId xmlns:a16="http://schemas.microsoft.com/office/drawing/2014/main" id="{99E46338-F163-4079-880A-210A34A02065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エクスポートの実行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角丸四角形 26">
                  <a:extLst>
                    <a:ext uri="{FF2B5EF4-FFF2-40B4-BE49-F238E27FC236}">
                      <a16:creationId xmlns:a16="http://schemas.microsoft.com/office/drawing/2014/main" id="{7DF9F61D-15AD-42E2-87A1-0BD1AB8FA2D3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k</a:t>
                  </a:r>
                  <a:r>
                    <a:rPr kumimoji="1"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ym</a:t>
                  </a:r>
                  <a:r>
                    <a:rPr kumimoji="1"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ファイルの</a:t>
                  </a:r>
                  <a:endParaRPr kumimoji="1" lang="en-US" altLang="ja-JP" sz="9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ダウンロード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2" name="角丸四角形 19">
                <a:extLst>
                  <a:ext uri="{FF2B5EF4-FFF2-40B4-BE49-F238E27FC236}">
                    <a16:creationId xmlns:a16="http://schemas.microsoft.com/office/drawing/2014/main" id="{AC3E2E6F-D5F1-4E5D-A5F9-E8BADD0A6690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角丸四角形 26">
                <a:extLst>
                  <a:ext uri="{FF2B5EF4-FFF2-40B4-BE49-F238E27FC236}">
                    <a16:creationId xmlns:a16="http://schemas.microsoft.com/office/drawing/2014/main" id="{64905123-00EB-4BC1-91E8-781A538AD505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インポートの確認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1" name="角丸四角形 19">
              <a:extLst>
                <a:ext uri="{FF2B5EF4-FFF2-40B4-BE49-F238E27FC236}">
                  <a16:creationId xmlns:a16="http://schemas.microsoft.com/office/drawing/2014/main" id="{03610C34-25F2-4E42-AF07-141B89F56DA4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データ更新・登録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791D4D0-330E-4940-857B-13B7C1485B2E}"/>
              </a:ext>
            </a:extLst>
          </p:cNvPr>
          <p:cNvGrpSpPr/>
          <p:nvPr/>
        </p:nvGrpSpPr>
        <p:grpSpPr>
          <a:xfrm>
            <a:off x="282522" y="5380819"/>
            <a:ext cx="8610078" cy="443143"/>
            <a:chOff x="298932" y="4867812"/>
            <a:chExt cx="8610078" cy="443143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EDBEE909-1C9E-49E8-925E-74348111DE64}"/>
                </a:ext>
              </a:extLst>
            </p:cNvPr>
            <p:cNvGrpSpPr/>
            <p:nvPr/>
          </p:nvGrpSpPr>
          <p:grpSpPr>
            <a:xfrm>
              <a:off x="298932" y="4884703"/>
              <a:ext cx="8610078" cy="384207"/>
              <a:chOff x="298932" y="4884703"/>
              <a:chExt cx="8610078" cy="384207"/>
            </a:xfrm>
          </p:grpSpPr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48DA6CED-8879-491C-80AB-D942A50BD2EF}"/>
                  </a:ext>
                </a:extLst>
              </p:cNvPr>
              <p:cNvGrpSpPr/>
              <p:nvPr/>
            </p:nvGrpSpPr>
            <p:grpSpPr>
              <a:xfrm>
                <a:off x="420282" y="4884703"/>
                <a:ext cx="8488728" cy="321970"/>
                <a:chOff x="269518" y="4794269"/>
                <a:chExt cx="6874972" cy="212670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C43E7C31-669F-4F01-AD47-136E2D2447A5}"/>
                    </a:ext>
                  </a:extLst>
                </p:cNvPr>
                <p:cNvGrpSpPr/>
                <p:nvPr/>
              </p:nvGrpSpPr>
              <p:grpSpPr>
                <a:xfrm>
                  <a:off x="269518" y="4794269"/>
                  <a:ext cx="6874972" cy="212670"/>
                  <a:chOff x="241046" y="4783444"/>
                  <a:chExt cx="6874972" cy="212670"/>
                </a:xfrm>
              </p:grpSpPr>
              <p:sp>
                <p:nvSpPr>
                  <p:cNvPr id="67" name="フリーフォーム: 図形 66">
                    <a:extLst>
                      <a:ext uri="{FF2B5EF4-FFF2-40B4-BE49-F238E27FC236}">
                        <a16:creationId xmlns:a16="http://schemas.microsoft.com/office/drawing/2014/main" id="{A1A47A54-A2F5-4508-9A23-B25A074145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783444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8" name="フリーフォーム: 図形 67">
                    <a:extLst>
                      <a:ext uri="{FF2B5EF4-FFF2-40B4-BE49-F238E27FC236}">
                        <a16:creationId xmlns:a16="http://schemas.microsoft.com/office/drawing/2014/main" id="{767AABE3-2E32-49AA-8AE8-B8DD3CC506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60970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6" name="フリーフォーム: 図形 65">
                  <a:extLst>
                    <a:ext uri="{FF2B5EF4-FFF2-40B4-BE49-F238E27FC236}">
                      <a16:creationId xmlns:a16="http://schemas.microsoft.com/office/drawing/2014/main" id="{BA9BF5AB-F0C2-41EA-B1FD-7345D31B01A1}"/>
                    </a:ext>
                  </a:extLst>
                </p:cNvPr>
                <p:cNvSpPr/>
                <p:nvPr/>
              </p:nvSpPr>
              <p:spPr bwMode="auto">
                <a:xfrm>
                  <a:off x="269518" y="4850333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3E8E7D2F-D9C7-4E6F-8FB8-6C655DD5A8CE}"/>
                  </a:ext>
                </a:extLst>
              </p:cNvPr>
              <p:cNvSpPr/>
              <p:nvPr/>
            </p:nvSpPr>
            <p:spPr bwMode="auto">
              <a:xfrm>
                <a:off x="389488" y="5064310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D013FCA4-0354-4C50-84A7-4AC622916936}"/>
                  </a:ext>
                </a:extLst>
              </p:cNvPr>
              <p:cNvSpPr/>
              <p:nvPr/>
            </p:nvSpPr>
            <p:spPr bwMode="auto">
              <a:xfrm>
                <a:off x="298932" y="4920225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EEA82AEE-ADEE-44B2-9F95-A23550C53017}"/>
                </a:ext>
              </a:extLst>
            </p:cNvPr>
            <p:cNvSpPr/>
            <p:nvPr/>
          </p:nvSpPr>
          <p:spPr bwMode="auto">
            <a:xfrm>
              <a:off x="389488" y="4867812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3F182BB7-6A0A-426C-854D-D317431764C0}"/>
                </a:ext>
              </a:extLst>
            </p:cNvPr>
            <p:cNvSpPr/>
            <p:nvPr/>
          </p:nvSpPr>
          <p:spPr bwMode="auto">
            <a:xfrm>
              <a:off x="364680" y="510910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  <a:latin typeface="+mn-ea"/>
                </a:rPr>
                <a:t>廃止されたデータを除外してインポートする</a:t>
              </a:r>
              <a:endParaRPr lang="en-US" altLang="ja-JP" sz="1200" dirty="0">
                <a:solidFill>
                  <a:srgbClr val="FF0000"/>
                </a:solidFill>
                <a:latin typeface="+mn-ea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こともできます。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50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4B875B9-8D91-45F2-B357-1A9195FD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2140"/>
            <a:ext cx="9144000" cy="9001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　時刻指定モード＿メニューインポート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インポートのステータスを確認する</a:t>
            </a:r>
          </a:p>
          <a:p>
            <a:pPr marL="180000" lvl="1" indent="0">
              <a:buNone/>
            </a:pPr>
            <a:r>
              <a:rPr lang="ja-JP" altLang="en-US" dirty="0"/>
              <a:t>実行したインポートの情報を確認し、</a:t>
            </a:r>
            <a:br>
              <a:rPr lang="en-US" altLang="ja-JP" dirty="0"/>
            </a:br>
            <a:r>
              <a:rPr lang="ja-JP" altLang="en-US" dirty="0"/>
              <a:t>ステータスが「完了」となっていることを確かめましょう。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/>
          </a:p>
          <a:p>
            <a:pPr indent="0">
              <a:buNone/>
            </a:pPr>
            <a:r>
              <a:rPr lang="ja-JP" altLang="en-US" sz="1600" dirty="0"/>
              <a:t>メニュー</a:t>
            </a:r>
            <a:r>
              <a:rPr lang="en-US" altLang="ja-JP" sz="1600" dirty="0"/>
              <a:t>: 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</a:t>
            </a:r>
          </a:p>
          <a:p>
            <a:pPr marL="0" indent="0">
              <a:buNone/>
            </a:pPr>
            <a:r>
              <a:rPr lang="en-US" altLang="ja-JP" sz="1600" b="1" dirty="0"/>
              <a:t>                 </a:t>
            </a:r>
            <a:r>
              <a:rPr lang="ja-JP" altLang="en-US" sz="1600" b="1" dirty="0"/>
              <a:t>メニューエクスポート・インポート管理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実行したインポートのステータスが「完了」であることを確認する</a:t>
            </a:r>
          </a:p>
          <a:p>
            <a:pPr marL="0" indent="0">
              <a:buNone/>
            </a:pPr>
            <a:endParaRPr lang="en-US" altLang="ja-JP" sz="2400" b="1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971500" y="4546468"/>
            <a:ext cx="648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476A3EB-5163-424F-A428-A1A93C440485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EE8465E8-735B-4FB4-A987-0340412EC464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72F3E7D-CD67-4E24-B6F5-5D5C8B30D029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21" name="グループ化 20">
                  <a:extLst>
                    <a:ext uri="{FF2B5EF4-FFF2-40B4-BE49-F238E27FC236}">
                      <a16:creationId xmlns:a16="http://schemas.microsoft.com/office/drawing/2014/main" id="{A3069D8B-4956-4204-B086-6C199DD3797B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5399CBDC-538D-4918-A84C-BCDF8D1D58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25" name="角丸四角形 47">
                    <a:extLst>
                      <a:ext uri="{FF2B5EF4-FFF2-40B4-BE49-F238E27FC236}">
                        <a16:creationId xmlns:a16="http://schemas.microsoft.com/office/drawing/2014/main" id="{F4F43EF7-0869-4EBD-9912-0EBFDB5A8F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データ登録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7" name="角丸四角形 48">
                    <a:extLst>
                      <a:ext uri="{FF2B5EF4-FFF2-40B4-BE49-F238E27FC236}">
                        <a16:creationId xmlns:a16="http://schemas.microsoft.com/office/drawing/2014/main" id="{07682D88-0599-4B79-A00C-23149642EA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時刻指定モード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8" name="ホームベース 49">
                    <a:extLst>
                      <a:ext uri="{FF2B5EF4-FFF2-40B4-BE49-F238E27FC236}">
                        <a16:creationId xmlns:a16="http://schemas.microsoft.com/office/drawing/2014/main" id="{D0483197-034B-4328-B323-D18024093877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29" name="角丸四角形 50">
                    <a:extLst>
                      <a:ext uri="{FF2B5EF4-FFF2-40B4-BE49-F238E27FC236}">
                        <a16:creationId xmlns:a16="http://schemas.microsoft.com/office/drawing/2014/main" id="{F39F4F84-3C63-46A7-AC70-DB0C63178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環境移行モード</a:t>
                    </a:r>
                  </a:p>
                </p:txBody>
              </p:sp>
              <p:sp>
                <p:nvSpPr>
                  <p:cNvPr id="30" name="角丸四角形 51">
                    <a:extLst>
                      <a:ext uri="{FF2B5EF4-FFF2-40B4-BE49-F238E27FC236}">
                        <a16:creationId xmlns:a16="http://schemas.microsoft.com/office/drawing/2014/main" id="{FE477A98-0082-428A-9D5A-7B6FA30655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100" b="1" dirty="0">
                        <a:solidFill>
                          <a:schemeClr val="tx1"/>
                        </a:solidFill>
                        <a:latin typeface="+mn-ea"/>
                      </a:rPr>
                      <a:t>メニューの作成・入力</a:t>
                    </a:r>
                  </a:p>
                </p:txBody>
              </p:sp>
            </p:grpSp>
            <p:sp>
              <p:nvSpPr>
                <p:cNvPr id="22" name="角丸四角形 19">
                  <a:extLst>
                    <a:ext uri="{FF2B5EF4-FFF2-40B4-BE49-F238E27FC236}">
                      <a16:creationId xmlns:a16="http://schemas.microsoft.com/office/drawing/2014/main" id="{502E6498-F6EF-4CFB-B0DD-595F3C9BD4F3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エクスポートの実行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" name="角丸四角形 26">
                  <a:extLst>
                    <a:ext uri="{FF2B5EF4-FFF2-40B4-BE49-F238E27FC236}">
                      <a16:creationId xmlns:a16="http://schemas.microsoft.com/office/drawing/2014/main" id="{03442D86-808D-43CE-8053-DA1F2AFAFBA8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k</a:t>
                  </a:r>
                  <a:r>
                    <a:rPr kumimoji="1"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ym</a:t>
                  </a:r>
                  <a:r>
                    <a:rPr kumimoji="1"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ファイルの</a:t>
                  </a:r>
                  <a:endParaRPr kumimoji="1" lang="en-US" altLang="ja-JP" sz="9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ダウンロード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9" name="角丸四角形 19">
                <a:extLst>
                  <a:ext uri="{FF2B5EF4-FFF2-40B4-BE49-F238E27FC236}">
                    <a16:creationId xmlns:a16="http://schemas.microsoft.com/office/drawing/2014/main" id="{3DE12FE5-4049-43AA-9F5A-A76D59F5C180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角丸四角形 26">
                <a:extLst>
                  <a:ext uri="{FF2B5EF4-FFF2-40B4-BE49-F238E27FC236}">
                    <a16:creationId xmlns:a16="http://schemas.microsoft.com/office/drawing/2014/main" id="{6EADDC6D-A837-4788-A683-88441CDCEC5F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インポートの確認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7" name="角丸四角形 19">
              <a:extLst>
                <a:ext uri="{FF2B5EF4-FFF2-40B4-BE49-F238E27FC236}">
                  <a16:creationId xmlns:a16="http://schemas.microsoft.com/office/drawing/2014/main" id="{D1510E5D-FF82-410E-B60C-C6F979B66A62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データ更新・登録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60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8CC88F72-B124-411E-A98A-C7838864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8497"/>
            <a:ext cx="9144000" cy="127092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1"/>
            <a:ext cx="7054459" cy="4309273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インポート結果を確認する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移行されたメニューを確認しましょう。設定した時刻指定移行のレコードの登録・更新が行われているかも合わせて確認してみましょう。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メニュー</a:t>
            </a:r>
            <a:r>
              <a:rPr lang="en-US" altLang="ja-JP" dirty="0"/>
              <a:t>: </a:t>
            </a:r>
            <a:r>
              <a:rPr lang="ja-JP" altLang="en-US" b="1" dirty="0"/>
              <a:t>入力用</a:t>
            </a:r>
            <a:r>
              <a:rPr lang="en-US" altLang="ja-JP" b="1" dirty="0"/>
              <a:t>&gt; </a:t>
            </a:r>
            <a:r>
              <a:rPr lang="ja-JP" altLang="en-US" b="1" dirty="0"/>
              <a:t>ディレクトリ設定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[</a:t>
            </a:r>
            <a:r>
              <a:rPr lang="ja-JP" altLang="en-US" dirty="0"/>
              <a:t>フィルタ</a:t>
            </a:r>
            <a:r>
              <a:rPr lang="en-US" altLang="ja-JP" dirty="0"/>
              <a:t>]</a:t>
            </a:r>
            <a:r>
              <a:rPr lang="ja-JP" altLang="en-US" dirty="0"/>
              <a:t>を押下する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ja-JP" altLang="en-US" dirty="0">
                <a:solidFill>
                  <a:srgbClr val="FF0000"/>
                </a:solidFill>
              </a:rPr>
              <a:t>データポータビリティプロシージャ</a:t>
            </a:r>
            <a:r>
              <a:rPr lang="ja-JP" altLang="en-US" dirty="0"/>
              <a:t>」によってメニュー情報が</a:t>
            </a:r>
            <a:br>
              <a:rPr lang="en-US" altLang="ja-JP" dirty="0"/>
            </a:br>
            <a:r>
              <a:rPr lang="ja-JP" altLang="en-US" dirty="0"/>
              <a:t>移行されていることを確認する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時刻指定以降のレコードの登録・更新を確認する</a:t>
            </a:r>
          </a:p>
          <a:p>
            <a:pPr marL="0" indent="0">
              <a:buNone/>
            </a:pPr>
            <a:endParaRPr lang="ja-JP" altLang="en-US" sz="16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　時刻指定モード＿メニューインポート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FD412BA-B442-4F22-B18B-9472FB7BCCE4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E0BDC32-419E-4057-BD8C-E70923A07056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81654D6-C23E-41BB-92BD-614B7B52E775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83D3EB52-8EE1-456B-8865-BAB19EBE12DD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A4F6AE9F-C140-45C1-9C16-089585893B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1" name="角丸四角形 47">
                    <a:extLst>
                      <a:ext uri="{FF2B5EF4-FFF2-40B4-BE49-F238E27FC236}">
                        <a16:creationId xmlns:a16="http://schemas.microsoft.com/office/drawing/2014/main" id="{48685A34-417F-4590-A77E-A1FEAC75D2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データ登録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2" name="角丸四角形 48">
                    <a:extLst>
                      <a:ext uri="{FF2B5EF4-FFF2-40B4-BE49-F238E27FC236}">
                        <a16:creationId xmlns:a16="http://schemas.microsoft.com/office/drawing/2014/main" id="{C14E9E2B-6F85-454F-8229-9AD4AF5ACE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時刻指定モード</a:t>
                    </a:r>
                    <a:endParaRPr kumimoji="1" lang="ja-JP" altLang="en-US" sz="14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3" name="ホームベース 49">
                    <a:extLst>
                      <a:ext uri="{FF2B5EF4-FFF2-40B4-BE49-F238E27FC236}">
                        <a16:creationId xmlns:a16="http://schemas.microsoft.com/office/drawing/2014/main" id="{E8E816F6-FF97-40E3-99C8-F516D2CE4E3C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4" name="角丸四角形 50">
                    <a:extLst>
                      <a:ext uri="{FF2B5EF4-FFF2-40B4-BE49-F238E27FC236}">
                        <a16:creationId xmlns:a16="http://schemas.microsoft.com/office/drawing/2014/main" id="{B06ABC4C-DC1D-4942-9491-D9064AED23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400" b="1" dirty="0">
                        <a:solidFill>
                          <a:schemeClr val="tx1"/>
                        </a:solidFill>
                        <a:latin typeface="+mn-ea"/>
                      </a:rPr>
                      <a:t>環境移行モード</a:t>
                    </a:r>
                  </a:p>
                </p:txBody>
              </p:sp>
              <p:sp>
                <p:nvSpPr>
                  <p:cNvPr id="43" name="角丸四角形 51">
                    <a:extLst>
                      <a:ext uri="{FF2B5EF4-FFF2-40B4-BE49-F238E27FC236}">
                        <a16:creationId xmlns:a16="http://schemas.microsoft.com/office/drawing/2014/main" id="{91068BCF-9135-4691-B182-C7CC9ED714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ja-JP" altLang="en-US" sz="1100" b="1" dirty="0">
                        <a:solidFill>
                          <a:schemeClr val="tx1"/>
                        </a:solidFill>
                        <a:latin typeface="+mn-ea"/>
                      </a:rPr>
                      <a:t>メニューの作成・入力</a:t>
                    </a:r>
                  </a:p>
                </p:txBody>
              </p:sp>
            </p:grpSp>
            <p:sp>
              <p:nvSpPr>
                <p:cNvPr id="28" name="角丸四角形 19">
                  <a:extLst>
                    <a:ext uri="{FF2B5EF4-FFF2-40B4-BE49-F238E27FC236}">
                      <a16:creationId xmlns:a16="http://schemas.microsoft.com/office/drawing/2014/main" id="{FEEA9398-49CC-4727-9C05-1F215946F7D3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エクスポートの実行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9" name="角丸四角形 26">
                  <a:extLst>
                    <a:ext uri="{FF2B5EF4-FFF2-40B4-BE49-F238E27FC236}">
                      <a16:creationId xmlns:a16="http://schemas.microsoft.com/office/drawing/2014/main" id="{D99BFE8D-6C5C-4C28-BA9B-1A12330F602B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k</a:t>
                  </a:r>
                  <a:r>
                    <a:rPr kumimoji="1" lang="en-US" altLang="ja-JP" sz="900" b="1" dirty="0" err="1">
                      <a:solidFill>
                        <a:schemeClr val="tx1"/>
                      </a:solidFill>
                      <a:latin typeface="+mn-ea"/>
                    </a:rPr>
                    <a:t>ym</a:t>
                  </a:r>
                  <a:r>
                    <a:rPr kumimoji="1"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ファイルの</a:t>
                  </a:r>
                  <a:endParaRPr kumimoji="1" lang="en-US" altLang="ja-JP" sz="9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/>
                  <a:r>
                    <a:rPr lang="ja-JP" altLang="en-US" sz="900" b="1" dirty="0">
                      <a:solidFill>
                        <a:schemeClr val="tx1"/>
                      </a:solidFill>
                      <a:latin typeface="+mn-ea"/>
                    </a:rPr>
                    <a:t>ダウンロード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5" name="角丸四角形 19">
                <a:extLst>
                  <a:ext uri="{FF2B5EF4-FFF2-40B4-BE49-F238E27FC236}">
                    <a16:creationId xmlns:a16="http://schemas.microsoft.com/office/drawing/2014/main" id="{8B8A8BEE-A809-4E36-B204-341FEF2C9D67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インポートの実行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6" name="角丸四角形 26">
                <a:extLst>
                  <a:ext uri="{FF2B5EF4-FFF2-40B4-BE49-F238E27FC236}">
                    <a16:creationId xmlns:a16="http://schemas.microsoft.com/office/drawing/2014/main" id="{1952CD37-9A71-495D-A79B-304CBAF51C62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インポートの確認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1" name="角丸四角形 19">
              <a:extLst>
                <a:ext uri="{FF2B5EF4-FFF2-40B4-BE49-F238E27FC236}">
                  <a16:creationId xmlns:a16="http://schemas.microsoft.com/office/drawing/2014/main" id="{06D1B6B4-622E-4814-988B-8316146EFB85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データ更新・登録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7884110" y="5091073"/>
            <a:ext cx="1224000" cy="3468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8661300" y="5540363"/>
            <a:ext cx="288040" cy="315543"/>
          </a:xfrm>
          <a:prstGeom prst="wedgeEllipseCallout">
            <a:avLst>
              <a:gd name="adj1" fmla="val -53493"/>
              <a:gd name="adj2" fmla="val -7258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117356" y="5254628"/>
            <a:ext cx="5940000" cy="163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16387DAE-2A55-41A0-9E3A-B105C5A5B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72" t="41425" r="44457" b="24764"/>
          <a:stretch/>
        </p:blipFill>
        <p:spPr>
          <a:xfrm>
            <a:off x="5292100" y="3769819"/>
            <a:ext cx="876001" cy="780860"/>
          </a:xfrm>
          <a:prstGeom prst="rect">
            <a:avLst/>
          </a:prstGeom>
          <a:ln w="38100">
            <a:solidFill>
              <a:srgbClr val="002B62"/>
            </a:solidFill>
          </a:ln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86F51A-D64B-488D-BFE2-3BF9AB3E37C8}"/>
              </a:ext>
            </a:extLst>
          </p:cNvPr>
          <p:cNvSpPr/>
          <p:nvPr/>
        </p:nvSpPr>
        <p:spPr bwMode="auto">
          <a:xfrm>
            <a:off x="4587933" y="4948625"/>
            <a:ext cx="488137" cy="306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3597C18-9B7C-43F0-AE1F-38A445473282}"/>
              </a:ext>
            </a:extLst>
          </p:cNvPr>
          <p:cNvCxnSpPr>
            <a:stCxn id="38" idx="2"/>
          </p:cNvCxnSpPr>
          <p:nvPr/>
        </p:nvCxnSpPr>
        <p:spPr bwMode="auto">
          <a:xfrm flipH="1">
            <a:off x="4948087" y="4550679"/>
            <a:ext cx="782014" cy="36574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円形吹き出し 21">
            <a:extLst>
              <a:ext uri="{FF2B5EF4-FFF2-40B4-BE49-F238E27FC236}">
                <a16:creationId xmlns:a16="http://schemas.microsoft.com/office/drawing/2014/main" id="{8EE5F1E3-4CB2-41E2-A4B1-671D27F781E3}"/>
              </a:ext>
            </a:extLst>
          </p:cNvPr>
          <p:cNvSpPr/>
          <p:nvPr/>
        </p:nvSpPr>
        <p:spPr bwMode="auto">
          <a:xfrm>
            <a:off x="4543961" y="4123974"/>
            <a:ext cx="288040" cy="315543"/>
          </a:xfrm>
          <a:prstGeom prst="wedgeEllipseCallout">
            <a:avLst>
              <a:gd name="adj1" fmla="val 231181"/>
              <a:gd name="adj2" fmla="val -215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1CB1BA5B-45B0-4D8D-9B77-630CA51E6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86"/>
          <a:stretch/>
        </p:blipFill>
        <p:spPr>
          <a:xfrm rot="18273538">
            <a:off x="3719235" y="4465973"/>
            <a:ext cx="1065276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8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614185"/>
            <a:ext cx="9144000" cy="898126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実習② </a:t>
            </a:r>
            <a:r>
              <a:rPr lang="en-US" altLang="ja-JP" dirty="0"/>
              <a:t>Excel</a:t>
            </a:r>
            <a:r>
              <a:rPr lang="ja-JP" altLang="en-US" dirty="0"/>
              <a:t>一括エクスポート</a:t>
            </a:r>
            <a:r>
              <a:rPr lang="en-US" altLang="ja-JP" dirty="0"/>
              <a:t>/Excel</a:t>
            </a:r>
            <a:r>
              <a:rPr lang="ja-JP" altLang="en-US" dirty="0"/>
              <a:t>一括インポート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679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</a:t>
            </a:r>
            <a:r>
              <a:rPr kumimoji="1" lang="ja-JP" altLang="en-US" dirty="0"/>
              <a:t>　作業環境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作業環境</a:t>
            </a:r>
            <a:endParaRPr kumimoji="1" lang="en-US" altLang="ja-JP" b="1" dirty="0"/>
          </a:p>
          <a:p>
            <a:pPr indent="0">
              <a:buNone/>
            </a:pPr>
            <a:r>
              <a:rPr lang="ja-JP" altLang="en-US" sz="1600" dirty="0"/>
              <a:t>本章で使用する作業環境は以下の通りです。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シナリオの実行に必要な</a:t>
            </a:r>
            <a:r>
              <a:rPr lang="en-US" altLang="ja-JP" sz="1600" dirty="0"/>
              <a:t>ITA</a:t>
            </a:r>
            <a:r>
              <a:rPr lang="ja-JP" altLang="en-US" sz="1600" dirty="0"/>
              <a:t>サーバは１台です。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r>
              <a:rPr lang="ja-JP" altLang="en-US" sz="1600" b="1" dirty="0"/>
              <a:t>クライアント端末　　　　　　</a:t>
            </a:r>
            <a:r>
              <a:rPr lang="en-US" altLang="ja-JP" sz="1600" b="1" dirty="0"/>
              <a:t>ITA</a:t>
            </a:r>
            <a:r>
              <a:rPr lang="ja-JP" altLang="en-US" sz="1600" b="1" dirty="0"/>
              <a:t>サーバー　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台</a:t>
            </a:r>
            <a:br>
              <a:rPr lang="en-US" altLang="ja-JP" sz="1600" b="1" dirty="0"/>
            </a:br>
            <a:r>
              <a:rPr lang="ja-JP" altLang="en-US" sz="1600" dirty="0"/>
              <a:t>・</a:t>
            </a:r>
            <a:r>
              <a:rPr lang="en-US" altLang="ja-JP" sz="1600" dirty="0"/>
              <a:t>Windows10</a:t>
            </a:r>
            <a:r>
              <a:rPr lang="ja-JP" altLang="en-US" sz="1600" dirty="0"/>
              <a:t>　　　　　　　</a:t>
            </a:r>
            <a:r>
              <a:rPr lang="ja-JP" altLang="en-US" sz="1600" b="1" dirty="0"/>
              <a:t>・</a:t>
            </a:r>
            <a:r>
              <a:rPr lang="en-US" altLang="ja-JP" sz="1600" dirty="0"/>
              <a:t>CentOS 7</a:t>
            </a:r>
            <a:r>
              <a:rPr lang="ja-JP" altLang="en-US" sz="1600" dirty="0"/>
              <a:t> </a:t>
            </a:r>
            <a:r>
              <a:rPr lang="en-US" altLang="ja-JP" sz="1600" dirty="0"/>
              <a:t>(※1)</a:t>
            </a:r>
            <a:br>
              <a:rPr lang="en-US" altLang="ja-JP" sz="1600" dirty="0"/>
            </a:br>
            <a:r>
              <a:rPr lang="ja-JP" altLang="en-US" sz="1600" dirty="0"/>
              <a:t>・</a:t>
            </a:r>
            <a:r>
              <a:rPr lang="en-US" altLang="ja-JP" sz="1600" dirty="0"/>
              <a:t>Google</a:t>
            </a:r>
            <a:r>
              <a:rPr lang="ja-JP" altLang="en-US" sz="1600" dirty="0"/>
              <a:t> </a:t>
            </a:r>
            <a:r>
              <a:rPr lang="en-US" altLang="ja-JP" sz="1600" dirty="0"/>
              <a:t>Chrome</a:t>
            </a:r>
            <a:r>
              <a:rPr lang="ja-JP" altLang="en-US" sz="1600" dirty="0"/>
              <a:t>               ・</a:t>
            </a:r>
            <a:r>
              <a:rPr lang="en-US" altLang="ja-JP" sz="1600" dirty="0"/>
              <a:t>ITA 1.10.0</a:t>
            </a:r>
          </a:p>
          <a:p>
            <a:pPr indent="0">
              <a:buNone/>
            </a:pPr>
            <a:r>
              <a:rPr lang="ja-JP" altLang="en-US" sz="1600" dirty="0"/>
              <a:t>                                        ・</a:t>
            </a:r>
            <a:r>
              <a:rPr lang="en-US" altLang="ja-JP" sz="1600" dirty="0"/>
              <a:t>Ansible 2.11.10 </a:t>
            </a:r>
            <a:r>
              <a:rPr lang="ja-JP" altLang="en-US" sz="1600" dirty="0"/>
              <a:t>　　　　　　　　　　　　　　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※1 </a:t>
            </a:r>
            <a:r>
              <a:rPr kumimoji="1" lang="ja-JP" altLang="en-US" sz="1200" dirty="0"/>
              <a:t>今回はホストサーバーとして</a:t>
            </a:r>
            <a:r>
              <a:rPr kumimoji="1" lang="en-US" altLang="ja-JP" sz="1200" dirty="0"/>
              <a:t>CentOS7</a:t>
            </a:r>
            <a:r>
              <a:rPr kumimoji="1" lang="ja-JP" altLang="en-US" sz="1200" dirty="0"/>
              <a:t>を利用致しますが、</a:t>
            </a:r>
            <a:r>
              <a:rPr kumimoji="1" lang="en-US" altLang="ja-JP" sz="1200" dirty="0"/>
              <a:t>ITA</a:t>
            </a:r>
            <a:r>
              <a:rPr kumimoji="1" lang="ja-JP" altLang="en-US" sz="1200" dirty="0"/>
              <a:t>は</a:t>
            </a:r>
            <a:r>
              <a:rPr kumimoji="1" lang="en-US" altLang="ja-JP" sz="1200" dirty="0"/>
              <a:t>RHEL7</a:t>
            </a:r>
            <a:r>
              <a:rPr kumimoji="1" lang="ja-JP" altLang="en-US" sz="1200" dirty="0"/>
              <a:t>系および</a:t>
            </a:r>
            <a:r>
              <a:rPr kumimoji="1" lang="en-US" altLang="ja-JP" sz="1200" dirty="0"/>
              <a:t>RHEL8</a:t>
            </a:r>
            <a:r>
              <a:rPr kumimoji="1" lang="ja-JP" altLang="en-US" sz="1200" dirty="0"/>
              <a:t>系</a:t>
            </a:r>
            <a:r>
              <a:rPr lang="ja-JP" altLang="en-US" sz="1200" dirty="0"/>
              <a:t>の</a:t>
            </a:r>
            <a:r>
              <a:rPr lang="en-US" altLang="ja-JP" sz="1200" dirty="0"/>
              <a:t>OS</a:t>
            </a:r>
            <a:r>
              <a:rPr lang="ja-JP" altLang="en-US" sz="1200" dirty="0"/>
              <a:t>で導入いただけます。</a:t>
            </a:r>
            <a:endParaRPr kumimoji="1" lang="ja-JP" altLang="en-US" sz="1200" dirty="0"/>
          </a:p>
        </p:txBody>
      </p: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720000" y="3600000"/>
            <a:ext cx="7482730" cy="1800000"/>
            <a:chOff x="559412" y="2159294"/>
            <a:chExt cx="7612878" cy="183130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6084000" y="2310105"/>
              <a:ext cx="2088290" cy="1366100"/>
              <a:chOff x="1738055" y="4404993"/>
              <a:chExt cx="2088290" cy="1366100"/>
            </a:xfrm>
          </p:grpSpPr>
          <p:sp>
            <p:nvSpPr>
              <p:cNvPr id="9" name="正方形/長方形 8"/>
              <p:cNvSpPr/>
              <p:nvPr/>
            </p:nvSpPr>
            <p:spPr bwMode="auto">
              <a:xfrm>
                <a:off x="1738055" y="4404993"/>
                <a:ext cx="2088290" cy="13661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ja-JP" sz="1400" dirty="0">
                    <a:solidFill>
                      <a:srgbClr val="002960"/>
                    </a:solidFill>
                    <a:latin typeface="+mn-ea"/>
                  </a:rPr>
                  <a:t>CentOS 7</a:t>
                </a:r>
                <a:endParaRPr kumimoji="1" lang="ja-JP" altLang="en-US" sz="1400" dirty="0">
                  <a:solidFill>
                    <a:srgbClr val="002960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098105" y="4791003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200" dirty="0">
                    <a:latin typeface="+mn-ea"/>
                  </a:rPr>
                  <a:t>ITA</a:t>
                </a:r>
              </a:p>
              <a:p>
                <a:pPr algn="ctr"/>
                <a:r>
                  <a:rPr lang="en-US" altLang="ja-JP" sz="1200" dirty="0">
                    <a:latin typeface="+mn-ea"/>
                  </a:rPr>
                  <a:t>1.10.0</a:t>
                </a:r>
                <a:endParaRPr kumimoji="1" lang="ja-JP" altLang="en-US" sz="1200" dirty="0">
                  <a:latin typeface="+mn-ea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2098105" y="5265516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dirty="0" err="1">
                    <a:latin typeface="+mn-ea"/>
                  </a:rPr>
                  <a:t>Ansible</a:t>
                </a:r>
                <a:endParaRPr lang="en-US" altLang="ja-JP" sz="1200" dirty="0">
                  <a:latin typeface="+mn-ea"/>
                </a:endParaRPr>
              </a:p>
              <a:p>
                <a:pPr algn="ctr"/>
                <a:r>
                  <a:rPr kumimoji="1" lang="en-US" altLang="ja-JP" sz="1200" dirty="0">
                    <a:latin typeface="+mn-ea"/>
                  </a:rPr>
                  <a:t>2</a:t>
                </a:r>
                <a:r>
                  <a:rPr lang="en-US" altLang="ja-JP" sz="1200" dirty="0">
                    <a:latin typeface="+mn-ea"/>
                  </a:rPr>
                  <a:t>.11</a:t>
                </a:r>
                <a:r>
                  <a:rPr kumimoji="1" lang="en-US" altLang="ja-JP" sz="1200" dirty="0">
                    <a:latin typeface="+mn-ea"/>
                  </a:rPr>
                  <a:t>.10</a:t>
                </a:r>
              </a:p>
            </p:txBody>
          </p:sp>
        </p:grpSp>
        <p:grpSp>
          <p:nvGrpSpPr>
            <p:cNvPr id="16" name="グループ化 15"/>
            <p:cNvGrpSpPr>
              <a:grpSpLocks noChangeAspect="1"/>
            </p:cNvGrpSpPr>
            <p:nvPr/>
          </p:nvGrpSpPr>
          <p:grpSpPr bwMode="gray">
            <a:xfrm>
              <a:off x="3816000" y="2540241"/>
              <a:ext cx="520663" cy="669259"/>
              <a:chOff x="-2227263" y="1692275"/>
              <a:chExt cx="2468563" cy="2841625"/>
            </a:xfrm>
          </p:grpSpPr>
          <p:sp>
            <p:nvSpPr>
              <p:cNvPr id="1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フリーフォーム 1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テキスト ボックス 1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kern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zip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0" name="ストライプ矢印 19"/>
            <p:cNvSpPr/>
            <p:nvPr/>
          </p:nvSpPr>
          <p:spPr bwMode="auto">
            <a:xfrm>
              <a:off x="2844000" y="3253097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5" name="ストライプ矢印 24"/>
            <p:cNvSpPr/>
            <p:nvPr/>
          </p:nvSpPr>
          <p:spPr bwMode="auto">
            <a:xfrm rot="10800000">
              <a:off x="2808000" y="2378982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660000" y="3728992"/>
              <a:ext cx="10801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サーバー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941938" y="2159294"/>
              <a:ext cx="2576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エクスポートデータをダウンロード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952000" y="3414595"/>
              <a:ext cx="2210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編集したデータをアップロード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36" name="グループ化 35"/>
            <p:cNvGrpSpPr>
              <a:grpSpLocks noChangeAspect="1"/>
            </p:cNvGrpSpPr>
            <p:nvPr/>
          </p:nvGrpSpPr>
          <p:grpSpPr>
            <a:xfrm>
              <a:off x="559412" y="2255155"/>
              <a:ext cx="1651115" cy="1476000"/>
              <a:chOff x="539440" y="2774589"/>
              <a:chExt cx="1339566" cy="1197493"/>
            </a:xfrm>
          </p:grpSpPr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727432" y="3028068"/>
                <a:ext cx="961136" cy="634348"/>
                <a:chOff x="2385390" y="1237172"/>
                <a:chExt cx="1111251" cy="733425"/>
              </a:xfrm>
            </p:grpSpPr>
            <p:sp>
              <p:nvSpPr>
                <p:cNvPr id="41" name="フリーフォーム 40"/>
                <p:cNvSpPr>
                  <a:spLocks noChangeAspect="1"/>
                </p:cNvSpPr>
                <p:nvPr/>
              </p:nvSpPr>
              <p:spPr bwMode="gray">
                <a:xfrm>
                  <a:off x="2385390" y="1237172"/>
                  <a:ext cx="1111251" cy="733425"/>
                </a:xfrm>
                <a:custGeom>
                  <a:avLst/>
                  <a:gdLst>
                    <a:gd name="connsiteX0" fmla="*/ 15037 w 1111251"/>
                    <a:gd name="connsiteY0" fmla="*/ 703262 h 733425"/>
                    <a:gd name="connsiteX1" fmla="*/ 1096966 w 1111251"/>
                    <a:gd name="connsiteY1" fmla="*/ 703262 h 733425"/>
                    <a:gd name="connsiteX2" fmla="*/ 1111251 w 1111251"/>
                    <a:gd name="connsiteY2" fmla="*/ 718730 h 733425"/>
                    <a:gd name="connsiteX3" fmla="*/ 1096966 w 1111251"/>
                    <a:gd name="connsiteY3" fmla="*/ 733425 h 733425"/>
                    <a:gd name="connsiteX4" fmla="*/ 15037 w 1111251"/>
                    <a:gd name="connsiteY4" fmla="*/ 733425 h 733425"/>
                    <a:gd name="connsiteX5" fmla="*/ 0 w 1111251"/>
                    <a:gd name="connsiteY5" fmla="*/ 718730 h 733425"/>
                    <a:gd name="connsiteX6" fmla="*/ 15037 w 1111251"/>
                    <a:gd name="connsiteY6" fmla="*/ 703262 h 733425"/>
                    <a:gd name="connsiteX7" fmla="*/ 195422 w 1111251"/>
                    <a:gd name="connsiteY7" fmla="*/ 517525 h 733425"/>
                    <a:gd name="connsiteX8" fmla="*/ 917417 w 1111251"/>
                    <a:gd name="connsiteY8" fmla="*/ 517525 h 733425"/>
                    <a:gd name="connsiteX9" fmla="*/ 951977 w 1111251"/>
                    <a:gd name="connsiteY9" fmla="*/ 531011 h 733425"/>
                    <a:gd name="connsiteX10" fmla="*/ 1102987 w 1111251"/>
                    <a:gd name="connsiteY10" fmla="*/ 664377 h 733425"/>
                    <a:gd name="connsiteX11" fmla="*/ 1097728 w 1111251"/>
                    <a:gd name="connsiteY11" fmla="*/ 677863 h 733425"/>
                    <a:gd name="connsiteX12" fmla="*/ 15111 w 1111251"/>
                    <a:gd name="connsiteY12" fmla="*/ 677863 h 733425"/>
                    <a:gd name="connsiteX13" fmla="*/ 9852 w 1111251"/>
                    <a:gd name="connsiteY13" fmla="*/ 664377 h 733425"/>
                    <a:gd name="connsiteX14" fmla="*/ 160111 w 1111251"/>
                    <a:gd name="connsiteY14" fmla="*/ 531011 h 733425"/>
                    <a:gd name="connsiteX15" fmla="*/ 195422 w 1111251"/>
                    <a:gd name="connsiteY15" fmla="*/ 517525 h 733425"/>
                    <a:gd name="connsiteX16" fmla="*/ 194915 w 1111251"/>
                    <a:gd name="connsiteY16" fmla="*/ 0 h 733425"/>
                    <a:gd name="connsiteX17" fmla="*/ 917087 w 1111251"/>
                    <a:gd name="connsiteY17" fmla="*/ 0 h 733425"/>
                    <a:gd name="connsiteX18" fmla="*/ 936625 w 1111251"/>
                    <a:gd name="connsiteY18" fmla="*/ 20252 h 733425"/>
                    <a:gd name="connsiteX19" fmla="*/ 936625 w 1111251"/>
                    <a:gd name="connsiteY19" fmla="*/ 470286 h 733425"/>
                    <a:gd name="connsiteX20" fmla="*/ 917087 w 1111251"/>
                    <a:gd name="connsiteY20" fmla="*/ 490538 h 733425"/>
                    <a:gd name="connsiteX21" fmla="*/ 194915 w 1111251"/>
                    <a:gd name="connsiteY21" fmla="*/ 490538 h 733425"/>
                    <a:gd name="connsiteX22" fmla="*/ 174625 w 1111251"/>
                    <a:gd name="connsiteY22" fmla="*/ 470286 h 733425"/>
                    <a:gd name="connsiteX23" fmla="*/ 174625 w 1111251"/>
                    <a:gd name="connsiteY23" fmla="*/ 20252 h 733425"/>
                    <a:gd name="connsiteX24" fmla="*/ 194915 w 1111251"/>
                    <a:gd name="connsiteY24" fmla="*/ 0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11251" h="733425">
                      <a:moveTo>
                        <a:pt x="15037" y="703262"/>
                      </a:moveTo>
                      <a:cubicBezTo>
                        <a:pt x="15037" y="703262"/>
                        <a:pt x="15037" y="703262"/>
                        <a:pt x="1096966" y="703262"/>
                      </a:cubicBezTo>
                      <a:cubicBezTo>
                        <a:pt x="1105236" y="703262"/>
                        <a:pt x="1111251" y="710223"/>
                        <a:pt x="1111251" y="718730"/>
                      </a:cubicBezTo>
                      <a:cubicBezTo>
                        <a:pt x="1111251" y="727238"/>
                        <a:pt x="1105236" y="733425"/>
                        <a:pt x="1096966" y="733425"/>
                      </a:cubicBezTo>
                      <a:cubicBezTo>
                        <a:pt x="1096966" y="733425"/>
                        <a:pt x="1096966" y="733425"/>
                        <a:pt x="15037" y="733425"/>
                      </a:cubicBezTo>
                      <a:cubicBezTo>
                        <a:pt x="6767" y="733425"/>
                        <a:pt x="0" y="727238"/>
                        <a:pt x="0" y="718730"/>
                      </a:cubicBezTo>
                      <a:cubicBezTo>
                        <a:pt x="0" y="710223"/>
                        <a:pt x="6767" y="703262"/>
                        <a:pt x="15037" y="703262"/>
                      </a:cubicBezTo>
                      <a:close/>
                      <a:moveTo>
                        <a:pt x="195422" y="517525"/>
                      </a:moveTo>
                      <a:cubicBezTo>
                        <a:pt x="195422" y="517525"/>
                        <a:pt x="195422" y="517525"/>
                        <a:pt x="917417" y="517525"/>
                      </a:cubicBezTo>
                      <a:cubicBezTo>
                        <a:pt x="927935" y="517525"/>
                        <a:pt x="943712" y="523519"/>
                        <a:pt x="951977" y="531011"/>
                      </a:cubicBezTo>
                      <a:cubicBezTo>
                        <a:pt x="951977" y="531011"/>
                        <a:pt x="951977" y="531011"/>
                        <a:pt x="1102987" y="664377"/>
                      </a:cubicBezTo>
                      <a:cubicBezTo>
                        <a:pt x="1111251" y="671869"/>
                        <a:pt x="1108997" y="677863"/>
                        <a:pt x="1097728" y="677863"/>
                      </a:cubicBezTo>
                      <a:lnTo>
                        <a:pt x="15111" y="677863"/>
                      </a:lnTo>
                      <a:cubicBezTo>
                        <a:pt x="3842" y="677863"/>
                        <a:pt x="1588" y="671869"/>
                        <a:pt x="9852" y="664377"/>
                      </a:cubicBezTo>
                      <a:cubicBezTo>
                        <a:pt x="9852" y="664377"/>
                        <a:pt x="9852" y="664377"/>
                        <a:pt x="160111" y="531011"/>
                      </a:cubicBezTo>
                      <a:cubicBezTo>
                        <a:pt x="168376" y="523519"/>
                        <a:pt x="184153" y="517525"/>
                        <a:pt x="195422" y="517525"/>
                      </a:cubicBezTo>
                      <a:close/>
                      <a:moveTo>
                        <a:pt x="194915" y="0"/>
                      </a:moveTo>
                      <a:cubicBezTo>
                        <a:pt x="194915" y="0"/>
                        <a:pt x="194915" y="0"/>
                        <a:pt x="917087" y="0"/>
                      </a:cubicBezTo>
                      <a:cubicBezTo>
                        <a:pt x="927607" y="0"/>
                        <a:pt x="936625" y="9001"/>
                        <a:pt x="936625" y="20252"/>
                      </a:cubicBezTo>
                      <a:cubicBezTo>
                        <a:pt x="936625" y="20252"/>
                        <a:pt x="936625" y="20252"/>
                        <a:pt x="936625" y="470286"/>
                      </a:cubicBezTo>
                      <a:cubicBezTo>
                        <a:pt x="936625" y="481537"/>
                        <a:pt x="927607" y="490538"/>
                        <a:pt x="917087" y="490538"/>
                      </a:cubicBezTo>
                      <a:cubicBezTo>
                        <a:pt x="917087" y="490538"/>
                        <a:pt x="917087" y="490538"/>
                        <a:pt x="194915" y="490538"/>
                      </a:cubicBezTo>
                      <a:cubicBezTo>
                        <a:pt x="183643" y="490538"/>
                        <a:pt x="174625" y="481537"/>
                        <a:pt x="174625" y="470286"/>
                      </a:cubicBezTo>
                      <a:cubicBezTo>
                        <a:pt x="174625" y="470286"/>
                        <a:pt x="174625" y="470286"/>
                        <a:pt x="174625" y="20252"/>
                      </a:cubicBezTo>
                      <a:cubicBezTo>
                        <a:pt x="174625" y="9001"/>
                        <a:pt x="183643" y="0"/>
                        <a:pt x="194915" y="0"/>
                      </a:cubicBezTo>
                      <a:close/>
                    </a:path>
                  </a:pathLst>
                </a:custGeom>
                <a:solidFill>
                  <a:srgbClr val="002B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  <p:sp>
              <p:nvSpPr>
                <p:cNvPr id="42" name="フリーフォーム 41"/>
                <p:cNvSpPr>
                  <a:spLocks noChangeAspect="1"/>
                </p:cNvSpPr>
                <p:nvPr/>
              </p:nvSpPr>
              <p:spPr bwMode="gray">
                <a:xfrm>
                  <a:off x="2615578" y="1292734"/>
                  <a:ext cx="652463" cy="593726"/>
                </a:xfrm>
                <a:custGeom>
                  <a:avLst/>
                  <a:gdLst>
                    <a:gd name="connsiteX0" fmla="*/ 239712 w 652463"/>
                    <a:gd name="connsiteY0" fmla="*/ 560388 h 593726"/>
                    <a:gd name="connsiteX1" fmla="*/ 420688 w 652463"/>
                    <a:gd name="connsiteY1" fmla="*/ 560388 h 593726"/>
                    <a:gd name="connsiteX2" fmla="*/ 441325 w 652463"/>
                    <a:gd name="connsiteY2" fmla="*/ 593726 h 593726"/>
                    <a:gd name="connsiteX3" fmla="*/ 220662 w 652463"/>
                    <a:gd name="connsiteY3" fmla="*/ 593726 h 593726"/>
                    <a:gd name="connsiteX4" fmla="*/ 0 w 652463"/>
                    <a:gd name="connsiteY4" fmla="*/ 0 h 593726"/>
                    <a:gd name="connsiteX5" fmla="*/ 652463 w 652463"/>
                    <a:gd name="connsiteY5" fmla="*/ 0 h 593726"/>
                    <a:gd name="connsiteX6" fmla="*/ 652463 w 652463"/>
                    <a:gd name="connsiteY6" fmla="*/ 381000 h 593726"/>
                    <a:gd name="connsiteX7" fmla="*/ 0 w 652463"/>
                    <a:gd name="connsiteY7" fmla="*/ 381000 h 59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2463" h="593726">
                      <a:moveTo>
                        <a:pt x="239712" y="560388"/>
                      </a:moveTo>
                      <a:lnTo>
                        <a:pt x="420688" y="560388"/>
                      </a:lnTo>
                      <a:lnTo>
                        <a:pt x="441325" y="593726"/>
                      </a:lnTo>
                      <a:lnTo>
                        <a:pt x="220662" y="593726"/>
                      </a:lnTo>
                      <a:close/>
                      <a:moveTo>
                        <a:pt x="0" y="0"/>
                      </a:moveTo>
                      <a:lnTo>
                        <a:pt x="652463" y="0"/>
                      </a:lnTo>
                      <a:lnTo>
                        <a:pt x="652463" y="381000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727432" y="3710472"/>
                <a:ext cx="963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>
                    <a:solidFill>
                      <a:srgbClr val="002B62"/>
                    </a:solidFill>
                  </a:rPr>
                  <a:t>Windows10</a:t>
                </a:r>
                <a:endParaRPr kumimoji="1" lang="ja-JP" altLang="en-US" sz="1100" b="1" dirty="0">
                  <a:solidFill>
                    <a:srgbClr val="002B62"/>
                  </a:solidFill>
                </a:endParaRPr>
              </a:p>
            </p:txBody>
          </p:sp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3"/>
              <a:srcRect l="10139" t="10638" r="9010" b="9118"/>
              <a:stretch/>
            </p:blipFill>
            <p:spPr>
              <a:xfrm>
                <a:off x="1048655" y="3080591"/>
                <a:ext cx="318689" cy="316292"/>
              </a:xfrm>
              <a:prstGeom prst="rect">
                <a:avLst/>
              </a:prstGeom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539440" y="2774589"/>
                <a:ext cx="1339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>
                    <a:solidFill>
                      <a:srgbClr val="002B62"/>
                    </a:solidFill>
                  </a:rPr>
                  <a:t>Google Chrome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23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.2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一括エクスポート</a:t>
            </a:r>
            <a:r>
              <a:rPr lang="en-US" altLang="ja-JP" dirty="0"/>
              <a:t>/Excel</a:t>
            </a:r>
            <a:r>
              <a:rPr lang="ja-JP" altLang="en-US" dirty="0"/>
              <a:t>一括インポート</a:t>
            </a:r>
            <a:r>
              <a:rPr kumimoji="1" lang="ja-JP" altLang="en-US" dirty="0"/>
              <a:t>作業手順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作業手順</a:t>
            </a:r>
            <a:endParaRPr kumimoji="1"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本シナリオでは</a:t>
            </a:r>
            <a:r>
              <a:rPr lang="en-US" altLang="ja-JP" dirty="0"/>
              <a:t>Excel</a:t>
            </a:r>
            <a:r>
              <a:rPr lang="ja-JP" altLang="en-US" dirty="0"/>
              <a:t>エクスポート機能を用い、「ロール管理」および「オペレーション一覧」へまとめて登録処理を行います。作業手順は以下の通りです。</a:t>
            </a: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324000" y="508523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46767" y="5722536"/>
              <a:ext cx="2877928" cy="37800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③ </a:t>
              </a:r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Excel</a:t>
              </a:r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一括インポート</a:t>
              </a:r>
              <a:endParaRPr kumimoji="1" lang="ja-JP" altLang="en-US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0614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5.</a:t>
              </a:r>
              <a:r>
                <a:rPr lang="ja-JP" altLang="en-US" sz="1400" b="1" dirty="0"/>
                <a:t> </a:t>
              </a:r>
              <a:r>
                <a:rPr kumimoji="1" lang="ja-JP" altLang="en-US" sz="1400" b="1" dirty="0"/>
                <a:t>インポートを実行する</a:t>
              </a: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0614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6.</a:t>
              </a:r>
              <a:r>
                <a:rPr lang="ja-JP" altLang="en-US" sz="1400" b="1" dirty="0"/>
                <a:t> インポート結果を確認する</a:t>
              </a:r>
              <a:endParaRPr kumimoji="1" lang="ja-JP" altLang="en-US" sz="1400" b="1" dirty="0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571264" y="4691917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8" name="フローチャート: 組合せ 17"/>
          <p:cNvSpPr/>
          <p:nvPr/>
        </p:nvSpPr>
        <p:spPr bwMode="auto">
          <a:xfrm>
            <a:off x="4572000" y="3194212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324000" y="2160000"/>
            <a:ext cx="8286530" cy="808131"/>
            <a:chOff x="381865" y="4678419"/>
            <a:chExt cx="8286530" cy="808131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5439865" y="4822419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① </a:t>
              </a:r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Excel</a:t>
              </a:r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一括エクスポート</a:t>
              </a:r>
              <a:endParaRPr kumimoji="1" lang="ja-JP" altLang="en-US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1.</a:t>
              </a:r>
              <a:r>
                <a:rPr lang="ja-JP" altLang="en-US" sz="1400" b="1" dirty="0"/>
                <a:t> エクスポートを実行する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2.</a:t>
              </a:r>
              <a:r>
                <a:rPr kumimoji="1" lang="ja-JP" altLang="en-US" sz="1400" b="1" dirty="0"/>
                <a:t> </a:t>
              </a:r>
              <a:r>
                <a:rPr lang="en-US" altLang="ja-JP" sz="1400" b="1" dirty="0"/>
                <a:t>zip</a:t>
              </a:r>
              <a:r>
                <a:rPr lang="ja-JP" altLang="en-US" sz="1400" b="1" dirty="0"/>
                <a:t>ファイルをダウンロードする</a:t>
              </a:r>
              <a:endParaRPr kumimoji="1" lang="ja-JP" altLang="en-US" sz="1400" b="1" dirty="0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324000" y="3600000"/>
            <a:ext cx="8286530" cy="795600"/>
            <a:chOff x="360000" y="2998717"/>
            <a:chExt cx="8286530" cy="795600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360000" y="2998717"/>
              <a:ext cx="8286530" cy="795600"/>
              <a:chOff x="381865" y="4678418"/>
              <a:chExt cx="8286530" cy="468000"/>
            </a:xfrm>
          </p:grpSpPr>
          <p:sp>
            <p:nvSpPr>
              <p:cNvPr id="25" name="正方形/長方形 24"/>
              <p:cNvSpPr/>
              <p:nvPr/>
            </p:nvSpPr>
            <p:spPr bwMode="auto">
              <a:xfrm>
                <a:off x="381865" y="4678418"/>
                <a:ext cx="8286530" cy="468000"/>
              </a:xfrm>
              <a:prstGeom prst="rect">
                <a:avLst/>
              </a:prstGeom>
              <a:solidFill>
                <a:srgbClr val="002060"/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5438592" y="4763123"/>
                <a:ext cx="2877928" cy="22235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② </a:t>
                </a:r>
                <a:r>
                  <a:rPr lang="en-US" altLang="ja-JP" b="1" dirty="0">
                    <a:solidFill>
                      <a:schemeClr val="bg1"/>
                    </a:solidFill>
                    <a:latin typeface="+mn-ea"/>
                  </a:rPr>
                  <a:t>Excel</a:t>
                </a:r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ファイル編集</a:t>
                </a:r>
                <a:endParaRPr kumimoji="1" lang="ja-JP" altLang="en-US" sz="36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71865" y="4714467"/>
                <a:ext cx="4248590" cy="182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/>
                  <a:t>3.zip</a:t>
                </a:r>
                <a:r>
                  <a:rPr lang="ja-JP" altLang="en-US" sz="1400" b="1" dirty="0"/>
                  <a:t>ファイルを解凍し編集・保存する</a:t>
                </a:r>
              </a:p>
              <a:p>
                <a:endParaRPr kumimoji="1" lang="ja-JP" altLang="en-US" sz="1400" b="1" dirty="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453600" y="3420000"/>
              <a:ext cx="4248590" cy="3096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4.</a:t>
              </a:r>
              <a:r>
                <a:rPr lang="ja-JP" altLang="en-US" sz="1400" b="1" dirty="0"/>
                <a:t>編集したファイルを圧縮する</a:t>
              </a:r>
            </a:p>
            <a:p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537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id="{8BE578CE-DDCA-4BFB-9F22-1A299579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7" y="1930807"/>
            <a:ext cx="8422189" cy="432164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A67E225-C36F-4B39-B78A-6C4097A9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2" y="5467119"/>
            <a:ext cx="8534828" cy="103542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エクスポートを実行する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sz="1600" dirty="0"/>
              <a:t>  管理コンソールと基本コンソールのエクスポートを実行しましょう。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</a:t>
            </a:r>
            <a:r>
              <a:rPr lang="ja-JP" altLang="en-US" sz="1600" dirty="0"/>
              <a:t>メニュー：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 Excel</a:t>
            </a:r>
            <a:r>
              <a:rPr lang="ja-JP" altLang="en-US" sz="1600" b="1" dirty="0"/>
              <a:t>一括エクスポート</a:t>
            </a:r>
            <a:endParaRPr lang="en-US" altLang="ja-JP" sz="1600" b="1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一括エクスポート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15224" y="3573020"/>
            <a:ext cx="988336" cy="2667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873945" y="3554995"/>
            <a:ext cx="4961077" cy="31156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「管理コンソール」と「基本コンソール」の２つにチェックを入れる。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979640" y="6162293"/>
            <a:ext cx="2503610" cy="324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[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エクスポート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]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を押下する。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9620" y="6133363"/>
            <a:ext cx="1559595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7" name="正方形/長方形 26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9" name="ホームベース 28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br>
                  <a:rPr kumimoji="1" lang="en-US" altLang="ja-JP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2" name="円形吹き出し 11"/>
          <p:cNvSpPr/>
          <p:nvPr/>
        </p:nvSpPr>
        <p:spPr bwMode="auto">
          <a:xfrm>
            <a:off x="1771223" y="6052093"/>
            <a:ext cx="288040" cy="315543"/>
          </a:xfrm>
          <a:prstGeom prst="wedgeEllipseCallout">
            <a:avLst>
              <a:gd name="adj1" fmla="val -76071"/>
              <a:gd name="adj2" fmla="val 4739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73710DA-7B96-4B4F-A1C5-AE18E9C6A133}"/>
              </a:ext>
            </a:extLst>
          </p:cNvPr>
          <p:cNvGrpSpPr/>
          <p:nvPr/>
        </p:nvGrpSpPr>
        <p:grpSpPr>
          <a:xfrm>
            <a:off x="179512" y="5218334"/>
            <a:ext cx="8815982" cy="443143"/>
            <a:chOff x="298932" y="4867812"/>
            <a:chExt cx="8610078" cy="443143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8AD94F2F-0FBD-407A-9FDB-587442AF2F3D}"/>
                </a:ext>
              </a:extLst>
            </p:cNvPr>
            <p:cNvGrpSpPr/>
            <p:nvPr/>
          </p:nvGrpSpPr>
          <p:grpSpPr>
            <a:xfrm>
              <a:off x="298932" y="4884703"/>
              <a:ext cx="8610078" cy="384207"/>
              <a:chOff x="298932" y="4884703"/>
              <a:chExt cx="8610078" cy="384207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87A12A6B-8AD4-405D-B090-3E3708065374}"/>
                  </a:ext>
                </a:extLst>
              </p:cNvPr>
              <p:cNvGrpSpPr/>
              <p:nvPr/>
            </p:nvGrpSpPr>
            <p:grpSpPr>
              <a:xfrm>
                <a:off x="420282" y="4884703"/>
                <a:ext cx="8488728" cy="321970"/>
                <a:chOff x="269518" y="4794269"/>
                <a:chExt cx="6874972" cy="212670"/>
              </a:xfrm>
            </p:grpSpPr>
            <p:grpSp>
              <p:nvGrpSpPr>
                <p:cNvPr id="40" name="グループ化 39">
                  <a:extLst>
                    <a:ext uri="{FF2B5EF4-FFF2-40B4-BE49-F238E27FC236}">
                      <a16:creationId xmlns:a16="http://schemas.microsoft.com/office/drawing/2014/main" id="{8173ABD0-D6C6-4AC1-A76E-4F7E2D86C3A9}"/>
                    </a:ext>
                  </a:extLst>
                </p:cNvPr>
                <p:cNvGrpSpPr/>
                <p:nvPr/>
              </p:nvGrpSpPr>
              <p:grpSpPr>
                <a:xfrm>
                  <a:off x="269518" y="4794269"/>
                  <a:ext cx="6874972" cy="212670"/>
                  <a:chOff x="241046" y="4783444"/>
                  <a:chExt cx="6874972" cy="212670"/>
                </a:xfrm>
              </p:grpSpPr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ABE88B69-B647-4EE9-B551-0DB110EEB9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783444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D98209D4-3043-4ED5-8E9B-24D285A58C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60970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" name="フリーフォーム: 図形 40">
                  <a:extLst>
                    <a:ext uri="{FF2B5EF4-FFF2-40B4-BE49-F238E27FC236}">
                      <a16:creationId xmlns:a16="http://schemas.microsoft.com/office/drawing/2014/main" id="{36ED8277-B1E9-4999-AD82-453FB2FED028}"/>
                    </a:ext>
                  </a:extLst>
                </p:cNvPr>
                <p:cNvSpPr/>
                <p:nvPr/>
              </p:nvSpPr>
              <p:spPr bwMode="auto">
                <a:xfrm>
                  <a:off x="269518" y="4850333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FB5DBEF4-8BB6-4013-AD33-FCB3831D62F4}"/>
                  </a:ext>
                </a:extLst>
              </p:cNvPr>
              <p:cNvSpPr/>
              <p:nvPr/>
            </p:nvSpPr>
            <p:spPr bwMode="auto">
              <a:xfrm>
                <a:off x="389488" y="5064310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E57CBBD5-3E5A-4BA8-853F-316CA7A571CC}"/>
                  </a:ext>
                </a:extLst>
              </p:cNvPr>
              <p:cNvSpPr/>
              <p:nvPr/>
            </p:nvSpPr>
            <p:spPr bwMode="auto">
              <a:xfrm>
                <a:off x="298932" y="4920225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47CC004E-0607-433A-826A-88F0B6EC4347}"/>
                </a:ext>
              </a:extLst>
            </p:cNvPr>
            <p:cNvSpPr/>
            <p:nvPr/>
          </p:nvSpPr>
          <p:spPr bwMode="auto">
            <a:xfrm>
              <a:off x="389488" y="4867812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291C017E-D99C-427E-96FF-1FDF0C0AD495}"/>
                </a:ext>
              </a:extLst>
            </p:cNvPr>
            <p:cNvSpPr/>
            <p:nvPr/>
          </p:nvSpPr>
          <p:spPr bwMode="auto">
            <a:xfrm>
              <a:off x="364680" y="510910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FAFE80A-A1CD-4DF6-8697-940475557361}"/>
              </a:ext>
            </a:extLst>
          </p:cNvPr>
          <p:cNvSpPr/>
          <p:nvPr/>
        </p:nvSpPr>
        <p:spPr bwMode="auto">
          <a:xfrm>
            <a:off x="436551" y="4620478"/>
            <a:ext cx="988336" cy="2667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1738791" y="3592033"/>
            <a:ext cx="288040" cy="315543"/>
          </a:xfrm>
          <a:prstGeom prst="wedgeEllipseCallout">
            <a:avLst>
              <a:gd name="adj1" fmla="val -180045"/>
              <a:gd name="adj2" fmla="val 1240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2159D93-6F31-4DAE-A35A-9DF0093F0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86"/>
          <a:stretch/>
        </p:blipFill>
        <p:spPr>
          <a:xfrm rot="18513744">
            <a:off x="910000" y="3911379"/>
            <a:ext cx="1047506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045072"/>
            <a:ext cx="914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 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5478DE3-7891-4016-8661-7F192C3C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" y="3452085"/>
            <a:ext cx="9144000" cy="10991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一括エクスポート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zip</a:t>
            </a:r>
            <a:r>
              <a:rPr kumimoji="1" lang="ja-JP" altLang="en-US" b="1" dirty="0"/>
              <a:t>ファイルをダウンロードする</a:t>
            </a:r>
            <a:endParaRPr kumimoji="1" lang="en-US" altLang="ja-JP" b="1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ja-JP" altLang="en-US" sz="1600" dirty="0"/>
              <a:t>実行したエクスポートのデータをダウンロードしましょう。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ja-JP" altLang="en-US" sz="1600" b="1" dirty="0"/>
              <a:t>エクスポート </a:t>
            </a:r>
            <a:r>
              <a:rPr lang="en-US" altLang="ja-JP" sz="1600" b="1" dirty="0"/>
              <a:t>&gt; Excel</a:t>
            </a:r>
            <a:r>
              <a:rPr lang="ja-JP" altLang="en-US" sz="1600" b="1" dirty="0"/>
              <a:t>一括エクスポート・インポート管理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フィルタ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/>
              <a:t>のファイル名から、</a:t>
            </a:r>
            <a:r>
              <a:rPr lang="en-US" altLang="ja-JP" sz="1600" dirty="0"/>
              <a:t>zip</a:t>
            </a:r>
            <a:r>
              <a:rPr lang="ja-JP" altLang="en-US" sz="1600" dirty="0"/>
              <a:t>ファイルをダウンロードする</a:t>
            </a:r>
            <a:endParaRPr kumimoji="1"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283960" y="4027030"/>
            <a:ext cx="1728240" cy="4602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br>
                  <a:rPr kumimoji="1" lang="en-US" altLang="ja-JP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23" name="円形吹き出し 22"/>
          <p:cNvSpPr/>
          <p:nvPr/>
        </p:nvSpPr>
        <p:spPr bwMode="auto">
          <a:xfrm>
            <a:off x="5940190" y="4583042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098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2" y="2441098"/>
            <a:ext cx="8618704" cy="40245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Excel</a:t>
            </a:r>
            <a:r>
              <a:rPr lang="ja-JP" altLang="en-US" dirty="0"/>
              <a:t>ファイル編集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zip</a:t>
            </a:r>
            <a:r>
              <a:rPr kumimoji="1" lang="ja-JP" altLang="en-US" b="1" dirty="0"/>
              <a:t>ファイルを解凍し編集する</a:t>
            </a:r>
            <a:endParaRPr kumimoji="1" lang="en-US" altLang="ja-JP" b="1" dirty="0"/>
          </a:p>
          <a:p>
            <a:pPr marL="637200" indent="-457200">
              <a:buFont typeface="+mj-ea"/>
              <a:buAutoNum type="circleNumDbPlain"/>
            </a:pPr>
            <a:r>
              <a:rPr lang="ja-JP" altLang="en-US" sz="1600" dirty="0"/>
              <a:t>ダウンロード完了後ファイルを解凍</a:t>
            </a:r>
            <a:endParaRPr lang="en-US" altLang="ja-JP" sz="1600" dirty="0"/>
          </a:p>
          <a:p>
            <a:pPr marL="637200" indent="-457200">
              <a:buFont typeface="+mj-ea"/>
              <a:buAutoNum type="circleNumDbPlain"/>
            </a:pPr>
            <a:r>
              <a:rPr lang="ja-JP" altLang="en-US" sz="1600" dirty="0"/>
              <a:t>管理コンソール　</a:t>
            </a:r>
            <a:r>
              <a:rPr lang="en-US" altLang="ja-JP" sz="1600" dirty="0"/>
              <a:t>&gt;</a:t>
            </a:r>
            <a:r>
              <a:rPr lang="ja-JP" altLang="en-US" sz="1600" dirty="0"/>
              <a:t>　</a:t>
            </a:r>
            <a:r>
              <a:rPr kumimoji="1" lang="ja-JP" altLang="en-US" sz="1600" dirty="0"/>
              <a:t>ロール管理 </a:t>
            </a:r>
            <a:r>
              <a:rPr lang="en-US" altLang="ja-JP" sz="1600" dirty="0"/>
              <a:t>(Excel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)</a:t>
            </a:r>
            <a:r>
              <a:rPr lang="ja-JP" altLang="en-US" sz="1600" dirty="0"/>
              <a:t>を開く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r>
              <a:rPr lang="ja-JP" altLang="en-US" sz="1600" dirty="0"/>
              <a:t>  以下のようにファイルを編集し、上書き保存をする</a:t>
            </a:r>
            <a:endParaRPr kumimoji="1" lang="en-US" altLang="ja-JP" sz="1600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009858" y="6027071"/>
            <a:ext cx="2448370" cy="39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4" name="正方形/長方形 23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6" name="ホームベース 25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br>
                  <a:rPr kumimoji="1" lang="en-US" altLang="ja-JP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</a:p>
            </p:txBody>
          </p:sp>
        </p:grpSp>
        <p:sp>
          <p:nvSpPr>
            <p:cNvPr id="23" name="角丸四角形 22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4637378" y="4147706"/>
            <a:ext cx="4248000" cy="1584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76001"/>
              </p:ext>
            </p:extLst>
          </p:nvPr>
        </p:nvGraphicFramePr>
        <p:xfrm>
          <a:off x="4745931" y="4243613"/>
          <a:ext cx="4030893" cy="13999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4334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2256559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</a:tblGrid>
              <a:tr h="34743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実行処理種別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ロール名称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Role_A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/>
                        <a:t>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Role_B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</a:tbl>
          </a:graphicData>
        </a:graphic>
      </p:graphicFrame>
      <p:sp>
        <p:nvSpPr>
          <p:cNvPr id="18" name="円形吹き出し 17"/>
          <p:cNvSpPr>
            <a:spLocks noChangeAspect="1"/>
          </p:cNvSpPr>
          <p:nvPr/>
        </p:nvSpPr>
        <p:spPr bwMode="auto">
          <a:xfrm>
            <a:off x="4535776" y="5360296"/>
            <a:ext cx="534942" cy="468001"/>
          </a:xfrm>
          <a:prstGeom prst="wedgeEllipseCallout">
            <a:avLst>
              <a:gd name="adj1" fmla="val -79995"/>
              <a:gd name="adj2" fmla="val 10195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３</a:t>
            </a:r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680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08C2798-3328-4EA2-B30F-9D7B6FCB97AE}"/>
              </a:ext>
            </a:extLst>
          </p:cNvPr>
          <p:cNvGrpSpPr/>
          <p:nvPr/>
        </p:nvGrpSpPr>
        <p:grpSpPr>
          <a:xfrm>
            <a:off x="148072" y="2837211"/>
            <a:ext cx="7231928" cy="2458384"/>
            <a:chOff x="433974" y="2899177"/>
            <a:chExt cx="7231928" cy="2458384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2"/>
            <a:srcRect l="-1" r="255"/>
            <a:stretch/>
          </p:blipFill>
          <p:spPr>
            <a:xfrm>
              <a:off x="433974" y="2899177"/>
              <a:ext cx="7231928" cy="2458384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 bwMode="auto">
            <a:xfrm>
              <a:off x="1547579" y="4694033"/>
              <a:ext cx="2804257" cy="61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Excel</a:t>
            </a:r>
            <a:r>
              <a:rPr lang="ja-JP" altLang="en-US" dirty="0"/>
              <a:t>ファイル編集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zip</a:t>
            </a:r>
            <a:r>
              <a:rPr kumimoji="1" lang="ja-JP" altLang="en-US" b="1" dirty="0"/>
              <a:t>ファイルを解凍し編集する</a:t>
            </a:r>
            <a:endParaRPr kumimoji="1" lang="en-US" altLang="ja-JP" b="1" dirty="0"/>
          </a:p>
          <a:p>
            <a:pPr marL="637200" indent="-457200">
              <a:buFont typeface="+mj-ea"/>
              <a:buAutoNum type="circleNumDbPlain"/>
            </a:pPr>
            <a:r>
              <a:rPr lang="ja-JP" altLang="en-US" sz="1600" dirty="0"/>
              <a:t>基本コンソール　</a:t>
            </a:r>
            <a:r>
              <a:rPr lang="en-US" altLang="ja-JP" sz="1600" dirty="0"/>
              <a:t>&gt;</a:t>
            </a:r>
            <a:r>
              <a:rPr lang="ja-JP" altLang="en-US" sz="1600" dirty="0"/>
              <a:t>　</a:t>
            </a:r>
            <a:r>
              <a:rPr kumimoji="1" lang="ja-JP" altLang="en-US" sz="1600" dirty="0"/>
              <a:t>オペレーション一覧 </a:t>
            </a:r>
            <a:r>
              <a:rPr lang="en-US" altLang="ja-JP" sz="1600" dirty="0"/>
              <a:t>(Excel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)</a:t>
            </a:r>
            <a:r>
              <a:rPr lang="ja-JP" altLang="en-US" sz="1600" dirty="0"/>
              <a:t>を開く</a:t>
            </a:r>
            <a:endParaRPr lang="en-US" altLang="ja-JP" sz="1600" dirty="0"/>
          </a:p>
          <a:p>
            <a:pPr marL="637200" indent="-457200">
              <a:buFont typeface="+mj-ea"/>
              <a:buAutoNum type="circleNumDbPlain"/>
            </a:pPr>
            <a:r>
              <a:rPr lang="ja-JP" altLang="en-US" sz="1600" dirty="0"/>
              <a:t>以下のようにファイルを編集し、上書き保存をする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r>
              <a:rPr lang="ja-JP" altLang="en-US" sz="1600" dirty="0"/>
              <a:t>  エクスポートしたすべてのファイルを</a:t>
            </a:r>
            <a:r>
              <a:rPr lang="en-US" altLang="ja-JP" sz="1600" dirty="0"/>
              <a:t>zip</a:t>
            </a:r>
            <a:r>
              <a:rPr lang="ja-JP" altLang="en-US" sz="1600" dirty="0"/>
              <a:t>ファイルに圧縮する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endParaRPr kumimoji="1" lang="en-US" altLang="ja-JP" sz="1600" dirty="0"/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インポート</a:t>
                </a:r>
                <a:endParaRPr kumimoji="1" lang="ja-JP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</a:t>
                </a: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zip</a:t>
                </a: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ファイルの</a:t>
                </a:r>
                <a:br>
                  <a:rPr kumimoji="1" lang="en-US" altLang="ja-JP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ダウンロード</a:t>
                </a: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エクスポートの実行</a:t>
                </a: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26" name="角丸四角形 25"/>
          <p:cNvSpPr/>
          <p:nvPr/>
        </p:nvSpPr>
        <p:spPr bwMode="auto">
          <a:xfrm>
            <a:off x="1980327" y="2490619"/>
            <a:ext cx="5257737" cy="1800000"/>
          </a:xfrm>
          <a:prstGeom prst="roundRect">
            <a:avLst>
              <a:gd name="adj" fmla="val 391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90435"/>
              </p:ext>
            </p:extLst>
          </p:nvPr>
        </p:nvGraphicFramePr>
        <p:xfrm>
          <a:off x="2105173" y="2598391"/>
          <a:ext cx="5040701" cy="15844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2016281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751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実行処理種別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オペレーション名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実施予定日時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OP2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（任意でご入力ください）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/>
                        <a:t>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OP3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（任意でご入力ください）</a:t>
                      </a: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OP4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（任意でご入力ください）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0761"/>
                  </a:ext>
                </a:extLst>
              </a:tr>
            </a:tbl>
          </a:graphicData>
        </a:graphic>
      </p:graphicFrame>
      <p:sp>
        <p:nvSpPr>
          <p:cNvPr id="27" name="円形吹き出し 26"/>
          <p:cNvSpPr>
            <a:spLocks noChangeAspect="1"/>
          </p:cNvSpPr>
          <p:nvPr/>
        </p:nvSpPr>
        <p:spPr bwMode="auto">
          <a:xfrm>
            <a:off x="1868982" y="4012931"/>
            <a:ext cx="398697" cy="359950"/>
          </a:xfrm>
          <a:prstGeom prst="wedgeEllipseCallout">
            <a:avLst>
              <a:gd name="adj1" fmla="val -107162"/>
              <a:gd name="adj2" fmla="val 13978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28" name="角丸四角形 60">
            <a:extLst>
              <a:ext uri="{FF2B5EF4-FFF2-40B4-BE49-F238E27FC236}">
                <a16:creationId xmlns:a16="http://schemas.microsoft.com/office/drawing/2014/main" id="{625292E6-19D9-49E8-ADCF-803B5BC9C96B}"/>
              </a:ext>
            </a:extLst>
          </p:cNvPr>
          <p:cNvSpPr/>
          <p:nvPr/>
        </p:nvSpPr>
        <p:spPr bwMode="auto">
          <a:xfrm>
            <a:off x="5173464" y="5360881"/>
            <a:ext cx="3847455" cy="11466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今回はエクスポートしたすべてのファイルを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インポートしましたが、</a:t>
            </a:r>
            <a:r>
              <a:rPr lang="ja-JP" altLang="en-US" sz="1400" dirty="0">
                <a:solidFill>
                  <a:srgbClr val="FF0000"/>
                </a:solidFill>
                <a:latin typeface="+mn-ea"/>
              </a:rPr>
              <a:t>編集したファイルと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+mn-ea"/>
              </a:rPr>
              <a:t>MENU_List.txt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を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zip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ファイルに圧縮し、イン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ポートすることが可能です。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4892994-8773-4904-AB7B-6BB79983040D}"/>
              </a:ext>
            </a:extLst>
          </p:cNvPr>
          <p:cNvGrpSpPr/>
          <p:nvPr/>
        </p:nvGrpSpPr>
        <p:grpSpPr>
          <a:xfrm>
            <a:off x="4704428" y="5146828"/>
            <a:ext cx="632752" cy="549789"/>
            <a:chOff x="5220089" y="5445280"/>
            <a:chExt cx="632752" cy="549789"/>
          </a:xfrm>
        </p:grpSpPr>
        <p:sp>
          <p:nvSpPr>
            <p:cNvPr id="29" name="円/楕円 44">
              <a:extLst>
                <a:ext uri="{FF2B5EF4-FFF2-40B4-BE49-F238E27FC236}">
                  <a16:creationId xmlns:a16="http://schemas.microsoft.com/office/drawing/2014/main" id="{83A21BFD-A3E4-4D2E-A8EC-043A9E921FE9}"/>
                </a:ext>
              </a:extLst>
            </p:cNvPr>
            <p:cNvSpPr/>
            <p:nvPr/>
          </p:nvSpPr>
          <p:spPr bwMode="auto">
            <a:xfrm>
              <a:off x="5220089" y="5445280"/>
              <a:ext cx="596815" cy="549789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9334820-AC18-429D-832F-2CD476BAB82B}"/>
                </a:ext>
              </a:extLst>
            </p:cNvPr>
            <p:cNvSpPr txBox="1"/>
            <p:nvPr/>
          </p:nvSpPr>
          <p:spPr>
            <a:xfrm>
              <a:off x="5244862" y="5605789"/>
              <a:ext cx="607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90F8AFD5-25F7-4156-BF29-FCA2C40E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7" y="5671073"/>
            <a:ext cx="3581400" cy="76200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31" name="円形吹き出し 26">
            <a:extLst>
              <a:ext uri="{FF2B5EF4-FFF2-40B4-BE49-F238E27FC236}">
                <a16:creationId xmlns:a16="http://schemas.microsoft.com/office/drawing/2014/main" id="{8F567512-1553-4272-824E-0C00C08A209A}"/>
              </a:ext>
            </a:extLst>
          </p:cNvPr>
          <p:cNvSpPr>
            <a:spLocks noChangeAspect="1"/>
          </p:cNvSpPr>
          <p:nvPr/>
        </p:nvSpPr>
        <p:spPr bwMode="auto">
          <a:xfrm>
            <a:off x="3831964" y="5331969"/>
            <a:ext cx="366165" cy="359950"/>
          </a:xfrm>
          <a:prstGeom prst="wedgeEllipseCallout">
            <a:avLst>
              <a:gd name="adj1" fmla="val -137888"/>
              <a:gd name="adj2" fmla="val 7832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79667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15989E36-8608-4D7D-8962-328F7C46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8" y="2250000"/>
            <a:ext cx="8460540" cy="416681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4EF7A5E-4199-4487-A5C2-ED90D1AF6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67"/>
          <a:stretch/>
        </p:blipFill>
        <p:spPr>
          <a:xfrm>
            <a:off x="274578" y="5805406"/>
            <a:ext cx="8460540" cy="71266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Excel</a:t>
            </a:r>
            <a:r>
              <a:rPr lang="ja-JP" altLang="en-US" b="1" dirty="0"/>
              <a:t>一括インポートの実行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sz="1600" dirty="0"/>
              <a:t>   zip</a:t>
            </a:r>
            <a:r>
              <a:rPr lang="ja-JP" altLang="en-US" sz="1600" dirty="0"/>
              <a:t>ファイルをアップロードし、インポートを実行しましょう。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Excel</a:t>
            </a:r>
            <a:r>
              <a:rPr lang="ja-JP" altLang="en-US" sz="1600" b="1" dirty="0"/>
              <a:t>一括インポート</a:t>
            </a:r>
            <a:endParaRPr kumimoji="1" lang="ja-JP" altLang="en-US" sz="1600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Excel</a:t>
            </a:r>
            <a:r>
              <a:rPr lang="ja-JP" altLang="en-US" dirty="0"/>
              <a:t>一括インポート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390920" y="3321050"/>
            <a:ext cx="123681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710442" y="3221704"/>
            <a:ext cx="3258437" cy="394398"/>
            <a:chOff x="3154560" y="3355921"/>
            <a:chExt cx="3258437" cy="394398"/>
          </a:xfrm>
        </p:grpSpPr>
        <p:sp>
          <p:nvSpPr>
            <p:cNvPr id="7" name="角丸四角形 6"/>
            <p:cNvSpPr/>
            <p:nvPr/>
          </p:nvSpPr>
          <p:spPr bwMode="auto">
            <a:xfrm>
              <a:off x="3388577" y="3424664"/>
              <a:ext cx="3024420" cy="32565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編集した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zip</a:t>
              </a:r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ファイルをアップロードする。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03633"/>
                <a:gd name="adj2" fmla="val 2234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1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2698802" y="4228218"/>
            <a:ext cx="3468120" cy="343620"/>
            <a:chOff x="2589600" y="4479314"/>
            <a:chExt cx="3468120" cy="343620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2794510" y="4484142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「すべてのメニュー」にチェックを入れる。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2589600" y="4479314"/>
              <a:ext cx="288040" cy="315543"/>
            </a:xfrm>
            <a:prstGeom prst="wedgeEllipseCallout">
              <a:avLst>
                <a:gd name="adj1" fmla="val -144730"/>
                <a:gd name="adj2" fmla="val 18920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２</a:t>
              </a:r>
            </a:p>
          </p:txBody>
        </p:sp>
      </p:grpSp>
      <p:sp>
        <p:nvSpPr>
          <p:cNvPr id="12" name="角丸四角形 11"/>
          <p:cNvSpPr/>
          <p:nvPr/>
        </p:nvSpPr>
        <p:spPr bwMode="auto">
          <a:xfrm>
            <a:off x="2932231" y="6025253"/>
            <a:ext cx="2308545" cy="3404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60711" y="6018059"/>
            <a:ext cx="1214522" cy="2441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27" name="グループ化 26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0" name="角丸四角形 29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</a:p>
              </p:txBody>
            </p:sp>
            <p:sp>
              <p:nvSpPr>
                <p:cNvPr id="31" name="ホームベース 30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2" name="角丸四角形 31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34" name="角丸四角形 33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28" name="角丸四角形 27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4" name="角丸四角形 2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BE1CB2B-1A7D-4779-AB71-9BC94A1482AA}"/>
              </a:ext>
            </a:extLst>
          </p:cNvPr>
          <p:cNvSpPr/>
          <p:nvPr/>
        </p:nvSpPr>
        <p:spPr bwMode="auto">
          <a:xfrm>
            <a:off x="1388248" y="4356470"/>
            <a:ext cx="123681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28E2B80-36DA-490E-A296-DE6F461EBC8D}"/>
              </a:ext>
            </a:extLst>
          </p:cNvPr>
          <p:cNvGrpSpPr/>
          <p:nvPr/>
        </p:nvGrpSpPr>
        <p:grpSpPr>
          <a:xfrm>
            <a:off x="184504" y="5555110"/>
            <a:ext cx="8741805" cy="443143"/>
            <a:chOff x="364680" y="4867812"/>
            <a:chExt cx="8544330" cy="443143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9147133-5C6B-4093-8E10-D6F7BB655732}"/>
                </a:ext>
              </a:extLst>
            </p:cNvPr>
            <p:cNvGrpSpPr/>
            <p:nvPr/>
          </p:nvGrpSpPr>
          <p:grpSpPr>
            <a:xfrm>
              <a:off x="364680" y="4884703"/>
              <a:ext cx="8544330" cy="384207"/>
              <a:chOff x="364680" y="4884703"/>
              <a:chExt cx="8544330" cy="384207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B1BE4B0A-EDCC-4F9E-A5AB-D0CC187E6C86}"/>
                  </a:ext>
                </a:extLst>
              </p:cNvPr>
              <p:cNvGrpSpPr/>
              <p:nvPr/>
            </p:nvGrpSpPr>
            <p:grpSpPr>
              <a:xfrm>
                <a:off x="420282" y="4884703"/>
                <a:ext cx="8488728" cy="321970"/>
                <a:chOff x="269518" y="4794269"/>
                <a:chExt cx="6874972" cy="212670"/>
              </a:xfrm>
            </p:grpSpPr>
            <p:grpSp>
              <p:nvGrpSpPr>
                <p:cNvPr id="43" name="グループ化 42">
                  <a:extLst>
                    <a:ext uri="{FF2B5EF4-FFF2-40B4-BE49-F238E27FC236}">
                      <a16:creationId xmlns:a16="http://schemas.microsoft.com/office/drawing/2014/main" id="{A496A8EE-DDA0-4EA8-BE7F-15685964BAC1}"/>
                    </a:ext>
                  </a:extLst>
                </p:cNvPr>
                <p:cNvGrpSpPr/>
                <p:nvPr/>
              </p:nvGrpSpPr>
              <p:grpSpPr>
                <a:xfrm>
                  <a:off x="269518" y="4794269"/>
                  <a:ext cx="6874972" cy="212670"/>
                  <a:chOff x="241046" y="4783444"/>
                  <a:chExt cx="6874972" cy="212670"/>
                </a:xfrm>
              </p:grpSpPr>
              <p:sp>
                <p:nvSpPr>
                  <p:cNvPr id="45" name="フリーフォーム: 図形 44">
                    <a:extLst>
                      <a:ext uri="{FF2B5EF4-FFF2-40B4-BE49-F238E27FC236}">
                        <a16:creationId xmlns:a16="http://schemas.microsoft.com/office/drawing/2014/main" id="{71A4D495-E89B-4464-BFC3-404B514AF1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783444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フリーフォーム: 図形 45">
                    <a:extLst>
                      <a:ext uri="{FF2B5EF4-FFF2-40B4-BE49-F238E27FC236}">
                        <a16:creationId xmlns:a16="http://schemas.microsoft.com/office/drawing/2014/main" id="{134DC86A-2AC8-4372-A0B2-0C6FFCD1BB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60970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4" name="フリーフォーム: 図形 43">
                  <a:extLst>
                    <a:ext uri="{FF2B5EF4-FFF2-40B4-BE49-F238E27FC236}">
                      <a16:creationId xmlns:a16="http://schemas.microsoft.com/office/drawing/2014/main" id="{DD553847-4665-49A9-814B-EA173D7DDFD6}"/>
                    </a:ext>
                  </a:extLst>
                </p:cNvPr>
                <p:cNvSpPr/>
                <p:nvPr/>
              </p:nvSpPr>
              <p:spPr bwMode="auto">
                <a:xfrm>
                  <a:off x="269518" y="4850333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B7B627FA-AFF1-45D3-AF24-43FD907AEA03}"/>
                  </a:ext>
                </a:extLst>
              </p:cNvPr>
              <p:cNvSpPr/>
              <p:nvPr/>
            </p:nvSpPr>
            <p:spPr bwMode="auto">
              <a:xfrm>
                <a:off x="389488" y="5064310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FFB684A1-EDF3-4E3B-A8EA-16714750BB05}"/>
                  </a:ext>
                </a:extLst>
              </p:cNvPr>
              <p:cNvSpPr/>
              <p:nvPr/>
            </p:nvSpPr>
            <p:spPr bwMode="auto">
              <a:xfrm>
                <a:off x="364680" y="4940776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D85DE308-6FE5-4897-B5E3-88C3A11F5923}"/>
                </a:ext>
              </a:extLst>
            </p:cNvPr>
            <p:cNvSpPr/>
            <p:nvPr/>
          </p:nvSpPr>
          <p:spPr bwMode="auto">
            <a:xfrm>
              <a:off x="389488" y="4867812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01579094-D82A-4970-AACC-DF1E4C166CD3}"/>
                </a:ext>
              </a:extLst>
            </p:cNvPr>
            <p:cNvSpPr/>
            <p:nvPr/>
          </p:nvSpPr>
          <p:spPr bwMode="auto">
            <a:xfrm>
              <a:off x="364680" y="510910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円形吹き出し 12"/>
          <p:cNvSpPr/>
          <p:nvPr/>
        </p:nvSpPr>
        <p:spPr bwMode="auto">
          <a:xfrm>
            <a:off x="2710458" y="5948336"/>
            <a:ext cx="288040" cy="315543"/>
          </a:xfrm>
          <a:prstGeom prst="wedgeEllipseCallout">
            <a:avLst>
              <a:gd name="adj1" fmla="val -111886"/>
              <a:gd name="adj2" fmla="val -65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769938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9" y="2848428"/>
            <a:ext cx="7769941" cy="24428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78583" y="3758631"/>
            <a:ext cx="2862179" cy="26221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インポートのステータスと</a:t>
            </a:r>
            <a:r>
              <a:rPr kumimoji="1" lang="ja-JP" altLang="en-US" b="1" dirty="0"/>
              <a:t>登録結果を確認する</a:t>
            </a:r>
            <a:endParaRPr kumimoji="1" lang="en-US" altLang="ja-JP" b="1" dirty="0"/>
          </a:p>
          <a:p>
            <a:pPr indent="0">
              <a:buNone/>
            </a:pPr>
            <a:r>
              <a:rPr lang="ja-JP" altLang="en-US" sz="1600" dirty="0"/>
              <a:t>実行したインポートの情報を確認し、</a:t>
            </a:r>
            <a:br>
              <a:rPr lang="en-US" altLang="ja-JP" sz="1600" dirty="0"/>
            </a:br>
            <a:r>
              <a:rPr lang="ja-JP" altLang="en-US" sz="1600" dirty="0"/>
              <a:t>ステータスが「完了」となっていること、登録結果を確かめましょう。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ja-JP" altLang="en-US" sz="1600" b="1" dirty="0"/>
              <a:t>エクスポート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インポート</a:t>
            </a:r>
            <a:r>
              <a:rPr lang="en-US" altLang="ja-JP" sz="1600" b="1" dirty="0"/>
              <a:t> &gt;</a:t>
            </a:r>
          </a:p>
          <a:p>
            <a:pPr marL="0" indent="0">
              <a:buNone/>
            </a:pPr>
            <a:r>
              <a:rPr lang="en-US" altLang="ja-JP" sz="1600" b="1" dirty="0"/>
              <a:t>              </a:t>
            </a:r>
            <a:r>
              <a:rPr lang="ja-JP" altLang="en-US" sz="1600" b="1" dirty="0"/>
              <a:t>   </a:t>
            </a:r>
            <a:r>
              <a:rPr lang="en-US" altLang="ja-JP" sz="1600" b="1" dirty="0"/>
              <a:t> Excel</a:t>
            </a:r>
            <a:r>
              <a:rPr lang="ja-JP" altLang="en-US" sz="1600" b="1" dirty="0"/>
              <a:t>エクスポート・インポート管理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AE32566-866C-47A0-A95C-CA3841F66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23" y="4105311"/>
            <a:ext cx="2651767" cy="9298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一括インポート</a:t>
            </a:r>
            <a:r>
              <a:rPr kumimoji="1" lang="en-US" altLang="ja-JP" dirty="0"/>
              <a:t>(</a:t>
            </a:r>
            <a:r>
              <a:rPr lang="en-US" altLang="ja-JP" dirty="0"/>
              <a:t>2/3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19175" y="3869741"/>
            <a:ext cx="1280565" cy="2793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104610" y="5103868"/>
            <a:ext cx="504070" cy="1766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681248" y="4077090"/>
            <a:ext cx="2160000" cy="513978"/>
            <a:chOff x="3154560" y="3355921"/>
            <a:chExt cx="2353270" cy="513978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フィルタを押下する。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1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044154" y="5384386"/>
            <a:ext cx="2287417" cy="513978"/>
            <a:chOff x="3154560" y="3355921"/>
            <a:chExt cx="2492088" cy="513978"/>
          </a:xfrm>
        </p:grpSpPr>
        <p:sp>
          <p:nvSpPr>
            <p:cNvPr id="31" name="角丸四角形 30"/>
            <p:cNvSpPr/>
            <p:nvPr/>
          </p:nvSpPr>
          <p:spPr bwMode="auto">
            <a:xfrm>
              <a:off x="3347830" y="3509899"/>
              <a:ext cx="2298818" cy="360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完了であることを確認する。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円形吹き出し 31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349245"/>
                <a:gd name="adj2" fmla="val -10078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２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5364110" y="5103868"/>
            <a:ext cx="738199" cy="1834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07072" y="3843374"/>
            <a:ext cx="27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log</a:t>
            </a:r>
            <a:r>
              <a:rPr lang="ja-JP" altLang="en-US" sz="1400" dirty="0"/>
              <a:t>ファイルの中身</a:t>
            </a:r>
            <a:endParaRPr lang="en-US" altLang="ja-JP" sz="1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808716" y="5403232"/>
            <a:ext cx="2160000" cy="513978"/>
            <a:chOff x="3154560" y="3355921"/>
            <a:chExt cx="2353270" cy="513978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log</a:t>
              </a:r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をダウンロードする。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円形吹き出し 23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529381"/>
                <a:gd name="adj2" fmla="val -91730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３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60" name="グループ化 59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64" name="正方形/長方形 63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5" name="角丸四角形 64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</a:p>
              </p:txBody>
            </p:sp>
            <p:sp>
              <p:nvSpPr>
                <p:cNvPr id="66" name="ホームベース 65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7" name="角丸四角形 66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68" name="角丸四角形 67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63" name="角丸四角形 62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61" name="角丸四角形 60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44" name="正方形/長方形 43"/>
          <p:cNvSpPr/>
          <p:nvPr/>
        </p:nvSpPr>
        <p:spPr bwMode="auto">
          <a:xfrm>
            <a:off x="6244774" y="4425555"/>
            <a:ext cx="709706" cy="16551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FEA1ED3-189D-4590-8E43-3825DF1CF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612" y="5142065"/>
            <a:ext cx="2718738" cy="929841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 bwMode="auto">
          <a:xfrm>
            <a:off x="6241844" y="5446168"/>
            <a:ext cx="712636" cy="1768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209738" y="5617029"/>
            <a:ext cx="1860792" cy="503466"/>
            <a:chOff x="3154561" y="3355921"/>
            <a:chExt cx="2353269" cy="513978"/>
          </a:xfrm>
        </p:grpSpPr>
        <p:sp>
          <p:nvSpPr>
            <p:cNvPr id="28" name="角丸四角形 27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登録件数を確認する。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円形吹き出し 28"/>
            <p:cNvSpPr/>
            <p:nvPr/>
          </p:nvSpPr>
          <p:spPr bwMode="auto">
            <a:xfrm>
              <a:off x="3154561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４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sp>
        <p:nvSpPr>
          <p:cNvPr id="43" name="円形吹き出し 42"/>
          <p:cNvSpPr/>
          <p:nvPr/>
        </p:nvSpPr>
        <p:spPr bwMode="auto">
          <a:xfrm>
            <a:off x="7217019" y="5610455"/>
            <a:ext cx="227761" cy="309089"/>
          </a:xfrm>
          <a:prstGeom prst="wedgeEllipseCallout">
            <a:avLst>
              <a:gd name="adj1" fmla="val -131200"/>
              <a:gd name="adj2" fmla="val -35682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４</a:t>
            </a:r>
            <a:endParaRPr kumimoji="1"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6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EFFCB426-F82A-4B58-8B49-7CBF5571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9" y="2300003"/>
            <a:ext cx="8201219" cy="403910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登録内容の確認</a:t>
            </a:r>
            <a:endParaRPr kumimoji="1" lang="en-US" altLang="ja-JP" b="1" dirty="0"/>
          </a:p>
          <a:p>
            <a:pPr indent="0">
              <a:buNone/>
            </a:pPr>
            <a:r>
              <a:rPr lang="ja-JP" altLang="en-US" sz="1600" dirty="0"/>
              <a:t>登録内容が追加されていることを確認しましょう。</a:t>
            </a: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メニュー</a:t>
            </a:r>
            <a:r>
              <a:rPr kumimoji="1" lang="ja-JP" altLang="en-US" sz="1600" b="1" dirty="0"/>
              <a:t>：</a:t>
            </a:r>
            <a:r>
              <a:rPr lang="ja-JP" altLang="en-US" sz="1600" b="1" dirty="0"/>
              <a:t> 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ロール管理</a:t>
            </a:r>
            <a:endParaRPr lang="en-US" altLang="ja-JP" sz="1600" b="1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一括インポート</a:t>
            </a:r>
            <a:r>
              <a:rPr kumimoji="1" lang="en-US" altLang="ja-JP" dirty="0"/>
              <a:t>(</a:t>
            </a:r>
            <a:r>
              <a:rPr lang="en-US" altLang="ja-JP" dirty="0"/>
              <a:t>2/3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433295" y="5240758"/>
            <a:ext cx="1914535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343295" y="3964539"/>
            <a:ext cx="1116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2370340" y="4072539"/>
            <a:ext cx="2204087" cy="545546"/>
            <a:chOff x="3154560" y="3355921"/>
            <a:chExt cx="2401302" cy="545546"/>
          </a:xfrm>
        </p:grpSpPr>
        <p:sp>
          <p:nvSpPr>
            <p:cNvPr id="36" name="角丸四角形 35"/>
            <p:cNvSpPr/>
            <p:nvPr/>
          </p:nvSpPr>
          <p:spPr bwMode="auto">
            <a:xfrm>
              <a:off x="3395862" y="3541467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フィルタを押下する。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円形吹き出し 36"/>
            <p:cNvSpPr/>
            <p:nvPr/>
          </p:nvSpPr>
          <p:spPr bwMode="auto">
            <a:xfrm>
              <a:off x="3154560" y="3355921"/>
              <a:ext cx="358874" cy="315543"/>
            </a:xfrm>
            <a:prstGeom prst="wedgeEllipseCallout">
              <a:avLst>
                <a:gd name="adj1" fmla="val -111734"/>
                <a:gd name="adj2" fmla="val -38307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1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423625" y="5536697"/>
            <a:ext cx="3510352" cy="543984"/>
            <a:chOff x="3107150" y="3253348"/>
            <a:chExt cx="2353154" cy="517770"/>
          </a:xfrm>
        </p:grpSpPr>
        <p:sp>
          <p:nvSpPr>
            <p:cNvPr id="39" name="角丸四角形 38"/>
            <p:cNvSpPr/>
            <p:nvPr/>
          </p:nvSpPr>
          <p:spPr bwMode="auto">
            <a:xfrm>
              <a:off x="3300304" y="3411119"/>
              <a:ext cx="2160000" cy="35999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登録内容が反映されていることを確認する。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円形吹き出し 39"/>
            <p:cNvSpPr/>
            <p:nvPr/>
          </p:nvSpPr>
          <p:spPr bwMode="auto">
            <a:xfrm>
              <a:off x="3107150" y="3253348"/>
              <a:ext cx="238820" cy="315543"/>
            </a:xfrm>
            <a:prstGeom prst="wedgeEllipseCallout">
              <a:avLst>
                <a:gd name="adj1" fmla="val -124131"/>
                <a:gd name="adj2" fmla="val -52760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>
                  <a:latin typeface="+mn-ea"/>
                </a:rPr>
                <a:t>2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46" name="正方形/長方形 45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7" name="角丸四角形 46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</a:p>
              </p:txBody>
            </p:sp>
            <p:sp>
              <p:nvSpPr>
                <p:cNvPr id="48" name="ホームベース 47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9" name="角丸四角形 48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50" name="角丸四角形 49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45" name="角丸四角形 44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43" name="角丸四角形 42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865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4648ACC-6D5F-4C8B-B7F2-CA315500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0" y="2288960"/>
            <a:ext cx="8242849" cy="406475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登録内容の確認</a:t>
            </a:r>
            <a:endParaRPr kumimoji="1" lang="en-US" altLang="ja-JP" b="1" dirty="0"/>
          </a:p>
          <a:p>
            <a:pPr indent="0">
              <a:buNone/>
            </a:pPr>
            <a:r>
              <a:rPr lang="ja-JP" altLang="en-US" sz="1600" dirty="0"/>
              <a:t>登録内容が追加されていることを確認しましょう。</a:t>
            </a: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メニュー</a:t>
            </a:r>
            <a:r>
              <a:rPr kumimoji="1" lang="ja-JP" altLang="en-US" sz="1600" b="1" dirty="0"/>
              <a:t>：基本コンソール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オペレーション一覧 </a:t>
            </a:r>
            <a:endParaRPr lang="en-US" altLang="ja-JP" sz="1600" b="1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一括インポート</a:t>
            </a:r>
            <a:r>
              <a:rPr kumimoji="1" lang="en-US" altLang="ja-JP" dirty="0"/>
              <a:t>(</a:t>
            </a:r>
            <a:r>
              <a:rPr lang="en-US" altLang="ja-JP" dirty="0"/>
              <a:t>3/3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329261" y="4022018"/>
            <a:ext cx="1068997" cy="2657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61505" y="4941209"/>
            <a:ext cx="2990989" cy="7035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2612925" y="4244257"/>
            <a:ext cx="1982603" cy="3782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フィルタを押下する。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37" name="正方形/長方形 36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8" name="角丸四角形 37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インポート</a:t>
                  </a:r>
                </a:p>
              </p:txBody>
            </p:sp>
            <p:sp>
              <p:nvSpPr>
                <p:cNvPr id="39" name="ホームベース 38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0" name="角丸四角形 39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エクスポート</a:t>
                  </a:r>
                </a:p>
              </p:txBody>
            </p:sp>
            <p:sp>
              <p:nvSpPr>
                <p:cNvPr id="41" name="角丸四角形 40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900" b="1" dirty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インポート結果の確認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36" name="角丸四角形 35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900" b="1" dirty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インポートの実行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ファイルの</a:t>
              </a:r>
              <a:r>
                <a:rPr lang="ja-JP" altLang="en-US" sz="9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編集・保存</a:t>
              </a:r>
              <a:endPara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23" name="円形吹き出し 36">
            <a:extLst>
              <a:ext uri="{FF2B5EF4-FFF2-40B4-BE49-F238E27FC236}">
                <a16:creationId xmlns:a16="http://schemas.microsoft.com/office/drawing/2014/main" id="{514C9F3B-A167-40E6-8DA4-374866B1F4EB}"/>
              </a:ext>
            </a:extLst>
          </p:cNvPr>
          <p:cNvSpPr/>
          <p:nvPr/>
        </p:nvSpPr>
        <p:spPr bwMode="auto">
          <a:xfrm>
            <a:off x="2370340" y="4072539"/>
            <a:ext cx="329400" cy="315543"/>
          </a:xfrm>
          <a:prstGeom prst="wedgeEllipseCallout">
            <a:avLst>
              <a:gd name="adj1" fmla="val -111734"/>
              <a:gd name="adj2" fmla="val -383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089AF69-B38F-493D-9704-784C8E44D5D4}"/>
              </a:ext>
            </a:extLst>
          </p:cNvPr>
          <p:cNvGrpSpPr/>
          <p:nvPr/>
        </p:nvGrpSpPr>
        <p:grpSpPr>
          <a:xfrm>
            <a:off x="3518304" y="5587476"/>
            <a:ext cx="3510352" cy="543984"/>
            <a:chOff x="3107150" y="3253348"/>
            <a:chExt cx="2353154" cy="517770"/>
          </a:xfrm>
        </p:grpSpPr>
        <p:sp>
          <p:nvSpPr>
            <p:cNvPr id="42" name="角丸四角形 38">
              <a:extLst>
                <a:ext uri="{FF2B5EF4-FFF2-40B4-BE49-F238E27FC236}">
                  <a16:creationId xmlns:a16="http://schemas.microsoft.com/office/drawing/2014/main" id="{AC2CFAFF-0209-4CD9-838A-4AB428C2BC2C}"/>
                </a:ext>
              </a:extLst>
            </p:cNvPr>
            <p:cNvSpPr/>
            <p:nvPr/>
          </p:nvSpPr>
          <p:spPr bwMode="auto">
            <a:xfrm>
              <a:off x="3300304" y="3411119"/>
              <a:ext cx="2160000" cy="35999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+mn-ea"/>
                </a:rPr>
                <a:t>登録内容が反映されていることを確認する。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円形吹き出し 39">
              <a:extLst>
                <a:ext uri="{FF2B5EF4-FFF2-40B4-BE49-F238E27FC236}">
                  <a16:creationId xmlns:a16="http://schemas.microsoft.com/office/drawing/2014/main" id="{3DA23363-646D-49D0-8EB5-8CCD3E63FADF}"/>
                </a:ext>
              </a:extLst>
            </p:cNvPr>
            <p:cNvSpPr/>
            <p:nvPr/>
          </p:nvSpPr>
          <p:spPr bwMode="auto">
            <a:xfrm>
              <a:off x="3107150" y="3253348"/>
              <a:ext cx="238820" cy="315543"/>
            </a:xfrm>
            <a:prstGeom prst="wedgeEllipseCallout">
              <a:avLst>
                <a:gd name="adj1" fmla="val -97271"/>
                <a:gd name="adj2" fmla="val -33516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>
                  <a:latin typeface="+mn-ea"/>
                </a:rPr>
                <a:t>2</a:t>
              </a:r>
              <a:endParaRPr kumimoji="1" lang="ja-JP" altLang="en-US" sz="1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267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287" t="1478" r="2441" b="1818"/>
          <a:stretch/>
        </p:blipFill>
        <p:spPr>
          <a:xfrm>
            <a:off x="611450" y="1916790"/>
            <a:ext cx="5998535" cy="42485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291" y="818682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b="1" dirty="0"/>
              <a:t>本書について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本書ではメニューグループの「</a:t>
            </a:r>
            <a:r>
              <a:rPr lang="ja-JP" altLang="en-US" b="1" dirty="0"/>
              <a:t>エクスポート</a:t>
            </a:r>
            <a:r>
              <a:rPr lang="en-US" altLang="ja-JP" b="1" dirty="0"/>
              <a:t>/</a:t>
            </a:r>
            <a:r>
              <a:rPr lang="ja-JP" altLang="en-US" b="1" dirty="0"/>
              <a:t>インポート</a:t>
            </a:r>
            <a:r>
              <a:rPr lang="ja-JP" altLang="en-US" dirty="0"/>
              <a:t>」について、</a:t>
            </a:r>
            <a:br>
              <a:rPr lang="en-US" altLang="ja-JP" dirty="0"/>
            </a:br>
            <a:r>
              <a:rPr lang="ja-JP" altLang="en-US" dirty="0"/>
              <a:t>実践形式で学習いただけます。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/>
              <a:t>1.1</a:t>
            </a:r>
            <a:r>
              <a:rPr lang="ja-JP" altLang="en-US" kern="0" dirty="0"/>
              <a:t>　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2627730" y="2257790"/>
            <a:ext cx="936130" cy="11521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F0A02FB-BBB0-4C87-99AF-73FB8B487ED5}"/>
              </a:ext>
            </a:extLst>
          </p:cNvPr>
          <p:cNvSpPr txBox="1">
            <a:spLocks/>
          </p:cNvSpPr>
          <p:nvPr/>
        </p:nvSpPr>
        <p:spPr bwMode="gray">
          <a:xfrm>
            <a:off x="0" y="3045072"/>
            <a:ext cx="9144000" cy="467239"/>
          </a:xfrm>
          <a:prstGeom prst="rect">
            <a:avLst/>
          </a:prstGeom>
        </p:spPr>
        <p:txBody>
          <a:bodyPr vert="horz" wrap="square" lIns="91440" tIns="36000" rIns="91440" bIns="0" rtlCol="0" anchor="b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/>
              <a:t>2. </a:t>
            </a:r>
            <a:r>
              <a:rPr lang="ja-JP" altLang="en-US" kern="0" dirty="0"/>
              <a:t>実習① メニューエクスポート</a:t>
            </a:r>
            <a:r>
              <a:rPr lang="en-US" altLang="ja-JP" kern="0" dirty="0"/>
              <a:t>/</a:t>
            </a:r>
            <a:r>
              <a:rPr lang="ja-JP" altLang="en-US" kern="0" dirty="0"/>
              <a:t>メニューインポート</a:t>
            </a:r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ja-JP" altLang="en-US" b="1" dirty="0"/>
              <a:t>作業環境</a:t>
            </a:r>
            <a:br>
              <a:rPr lang="en-US" altLang="ja-JP" sz="1600" dirty="0"/>
            </a:br>
            <a:r>
              <a:rPr lang="ja-JP" altLang="en-US" sz="1600" dirty="0"/>
              <a:t>本章で使用する作業環境は以下の通りです。</a:t>
            </a:r>
            <a:br>
              <a:rPr lang="en-US" altLang="ja-JP" sz="1600" dirty="0"/>
            </a:br>
            <a:r>
              <a:rPr lang="ja-JP" altLang="en-US" sz="1600" dirty="0"/>
              <a:t>メニューエクスポート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メニューインポートを実行する際は</a:t>
            </a:r>
            <a:r>
              <a:rPr lang="en-US" altLang="ja-JP" sz="1600" dirty="0"/>
              <a:t>ITA</a:t>
            </a:r>
            <a:r>
              <a:rPr lang="ja-JP" altLang="en-US" sz="1600" dirty="0"/>
              <a:t>サーバーを</a:t>
            </a:r>
            <a:r>
              <a:rPr lang="ja-JP" altLang="en-US" sz="1600" b="1" dirty="0">
                <a:solidFill>
                  <a:srgbClr val="FF0000"/>
                </a:solidFill>
              </a:rPr>
              <a:t>移行元</a:t>
            </a:r>
            <a:r>
              <a:rPr lang="ja-JP" altLang="en-US" sz="1600" dirty="0"/>
              <a:t>と</a:t>
            </a:r>
            <a:r>
              <a:rPr lang="ja-JP" altLang="en-US" sz="1600" b="1" dirty="0">
                <a:solidFill>
                  <a:srgbClr val="FF0000"/>
                </a:solidFill>
              </a:rPr>
              <a:t>移行先</a:t>
            </a:r>
            <a:r>
              <a:rPr lang="ja-JP" altLang="en-US" sz="1600" dirty="0"/>
              <a:t>の計２台ご用意ください。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b="1" dirty="0"/>
              <a:t>クライアント端末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Google</a:t>
            </a:r>
            <a:r>
              <a:rPr lang="ja-JP" altLang="en-US" sz="1600" dirty="0"/>
              <a:t> </a:t>
            </a:r>
            <a:r>
              <a:rPr lang="en-US" altLang="ja-JP" sz="1600" dirty="0"/>
              <a:t>Chrome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Windows10</a:t>
            </a:r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r>
              <a:rPr lang="en-US" altLang="ja-JP" sz="1600" b="1" dirty="0"/>
              <a:t>ITA</a:t>
            </a:r>
            <a:r>
              <a:rPr lang="ja-JP" altLang="en-US" sz="1600" b="1" dirty="0"/>
              <a:t>サーバー　</a:t>
            </a:r>
            <a:r>
              <a:rPr lang="en-US" altLang="ja-JP" sz="1600" b="1" dirty="0"/>
              <a:t>2</a:t>
            </a:r>
            <a:r>
              <a:rPr lang="ja-JP" altLang="en-US" sz="1600" b="1" dirty="0"/>
              <a:t>台</a:t>
            </a:r>
            <a:br>
              <a:rPr lang="en-US" altLang="ja-JP" sz="1600" b="1" dirty="0"/>
            </a:br>
            <a:r>
              <a:rPr lang="ja-JP" altLang="en-US" sz="1600" b="1" dirty="0"/>
              <a:t>・</a:t>
            </a:r>
            <a:r>
              <a:rPr lang="en-US" altLang="ja-JP" sz="1600" dirty="0"/>
              <a:t>CentOS 7</a:t>
            </a:r>
            <a:r>
              <a:rPr lang="ja-JP" altLang="en-US" sz="1600" dirty="0"/>
              <a:t> </a:t>
            </a:r>
            <a:r>
              <a:rPr lang="en-US" altLang="ja-JP" sz="1600" dirty="0"/>
              <a:t>(※1)</a:t>
            </a:r>
            <a:br>
              <a:rPr lang="en-US" altLang="ja-JP" sz="1600" dirty="0"/>
            </a:br>
            <a:r>
              <a:rPr lang="ja-JP" altLang="en-US" sz="1600" dirty="0"/>
              <a:t>・</a:t>
            </a:r>
            <a:r>
              <a:rPr lang="en-US" altLang="ja-JP" sz="1600" dirty="0"/>
              <a:t>ITA 1.10.0</a:t>
            </a:r>
            <a:br>
              <a:rPr lang="en-US" altLang="ja-JP" sz="1600" dirty="0"/>
            </a:br>
            <a:r>
              <a:rPr lang="en-US" altLang="ja-JP" sz="1600" dirty="0"/>
              <a:t>・Ansible 2.11.10</a:t>
            </a:r>
            <a:br>
              <a:rPr lang="en-US" altLang="ja-JP" sz="1600" dirty="0"/>
            </a:br>
            <a:br>
              <a:rPr lang="en-US" altLang="ja-JP" sz="1600" dirty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kumimoji="1" lang="ja-JP" altLang="en-US" dirty="0"/>
              <a:t>　作業環境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2664000" y="4068000"/>
            <a:ext cx="2088290" cy="1757188"/>
            <a:chOff x="1619590" y="4005080"/>
            <a:chExt cx="2088290" cy="17571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1619590" y="4005080"/>
              <a:ext cx="2088290" cy="13661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1979640" y="4391090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>
                  <a:latin typeface="+mn-ea"/>
                </a:rPr>
                <a:t>1.10.0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32527" y="5500658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サーバー</a:t>
              </a:r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(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移行元</a:t>
              </a:r>
              <a:r>
                <a:rPr lang="en-US" altLang="ja-JP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)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1979640" y="486560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>
                  <a:latin typeface="+mn-ea"/>
                </a:rPr>
                <a:t>Ansible</a:t>
              </a:r>
              <a:endParaRPr lang="en-US" altLang="ja-JP" sz="1200" dirty="0">
                <a:latin typeface="+mn-ea"/>
              </a:endParaRPr>
            </a:p>
            <a:p>
              <a:pPr algn="ctr"/>
              <a:r>
                <a:rPr kumimoji="1" lang="en-US" altLang="ja-JP" sz="1200" dirty="0">
                  <a:latin typeface="+mn-ea"/>
                </a:rPr>
                <a:t>2.11.10</a:t>
              </a: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※1 </a:t>
            </a:r>
            <a:r>
              <a:rPr kumimoji="1" lang="ja-JP" altLang="en-US" sz="1200" dirty="0"/>
              <a:t>今回はホストサーバーとして</a:t>
            </a:r>
            <a:r>
              <a:rPr kumimoji="1" lang="en-US" altLang="ja-JP" sz="1200" dirty="0"/>
              <a:t>CentOS7</a:t>
            </a:r>
            <a:r>
              <a:rPr kumimoji="1" lang="ja-JP" altLang="en-US" sz="1200" dirty="0"/>
              <a:t>を利用致しますが、</a:t>
            </a:r>
            <a:r>
              <a:rPr kumimoji="1" lang="en-US" altLang="ja-JP" sz="1200" dirty="0"/>
              <a:t>ITA</a:t>
            </a:r>
            <a:r>
              <a:rPr kumimoji="1" lang="ja-JP" altLang="en-US" sz="1200" dirty="0"/>
              <a:t>は</a:t>
            </a:r>
            <a:r>
              <a:rPr kumimoji="1" lang="en-US" altLang="ja-JP" sz="1200" dirty="0"/>
              <a:t>RHEL7</a:t>
            </a:r>
            <a:r>
              <a:rPr kumimoji="1" lang="ja-JP" altLang="en-US" sz="1200" dirty="0"/>
              <a:t>系および</a:t>
            </a:r>
            <a:r>
              <a:rPr kumimoji="1" lang="en-US" altLang="ja-JP" sz="1200" dirty="0"/>
              <a:t>RHEL8</a:t>
            </a:r>
            <a:r>
              <a:rPr kumimoji="1" lang="ja-JP" altLang="en-US" sz="1200" dirty="0"/>
              <a:t>系</a:t>
            </a:r>
            <a:r>
              <a:rPr lang="ja-JP" altLang="en-US" sz="1200" dirty="0"/>
              <a:t>の</a:t>
            </a:r>
            <a:r>
              <a:rPr lang="en-US" altLang="ja-JP" sz="1200" dirty="0"/>
              <a:t>OS</a:t>
            </a:r>
            <a:r>
              <a:rPr lang="ja-JP" altLang="en-US" sz="1200" dirty="0"/>
              <a:t>で導入いただけます。</a:t>
            </a:r>
            <a:endParaRPr kumimoji="1" lang="ja-JP" altLang="en-US" sz="12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120000" y="4068000"/>
            <a:ext cx="2088290" cy="1757188"/>
            <a:chOff x="5004060" y="4004523"/>
            <a:chExt cx="2088290" cy="1757188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5004060" y="4004523"/>
              <a:ext cx="2088290" cy="13661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5364110" y="439053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>
                  <a:latin typeface="+mn-ea"/>
                </a:rPr>
                <a:t>1.10.0</a:t>
              </a:r>
              <a:endParaRPr kumimoji="1" lang="ja-JP" altLang="en-US" sz="1200" dirty="0">
                <a:latin typeface="+mn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216997" y="5500101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サーバー</a:t>
              </a:r>
              <a:r>
                <a:rPr lang="en-US" altLang="ja-JP" sz="1100" b="1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(</a:t>
              </a:r>
              <a:r>
                <a:rPr lang="ja-JP" altLang="en-US" sz="1100" b="1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移行先</a:t>
              </a:r>
              <a:r>
                <a:rPr lang="en-US" altLang="ja-JP" sz="1100" b="1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)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5364110" y="4865046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>
                  <a:latin typeface="+mn-ea"/>
                </a:rPr>
                <a:t>Ansible</a:t>
              </a:r>
              <a:endParaRPr lang="en-US" altLang="ja-JP" sz="1200" dirty="0">
                <a:latin typeface="+mn-ea"/>
              </a:endParaRPr>
            </a:p>
            <a:p>
              <a:pPr algn="ctr"/>
              <a:r>
                <a:rPr kumimoji="1" lang="en-US" altLang="ja-JP" sz="1200" dirty="0">
                  <a:latin typeface="+mn-ea"/>
                </a:rPr>
                <a:t>2.11.10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536000" y="4188167"/>
            <a:ext cx="1800130" cy="609728"/>
            <a:chOff x="3476347" y="4188167"/>
            <a:chExt cx="1800130" cy="609728"/>
          </a:xfrm>
        </p:grpSpPr>
        <p:grpSp>
          <p:nvGrpSpPr>
            <p:cNvPr id="21" name="グループ化 20"/>
            <p:cNvGrpSpPr>
              <a:grpSpLocks noChangeAspect="1"/>
            </p:cNvGrpSpPr>
            <p:nvPr/>
          </p:nvGrpSpPr>
          <p:grpSpPr bwMode="gray">
            <a:xfrm>
              <a:off x="4191564" y="4188167"/>
              <a:ext cx="328691" cy="422499"/>
              <a:chOff x="-2227263" y="1692275"/>
              <a:chExt cx="2468563" cy="2841625"/>
            </a:xfrm>
          </p:grpSpPr>
          <p:sp>
            <p:nvSpPr>
              <p:cNvPr id="22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フリーフォーム 22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テキスト ボックス 2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kym</a:t>
                </a:r>
              </a:p>
            </p:txBody>
          </p:sp>
        </p:grpSp>
        <p:sp>
          <p:nvSpPr>
            <p:cNvPr id="26" name="ストライプ矢印 25"/>
            <p:cNvSpPr/>
            <p:nvPr/>
          </p:nvSpPr>
          <p:spPr bwMode="auto">
            <a:xfrm>
              <a:off x="3476347" y="4668417"/>
              <a:ext cx="180013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cxnSp>
        <p:nvCxnSpPr>
          <p:cNvPr id="27" name="カギ線コネクタ 26"/>
          <p:cNvCxnSpPr/>
          <p:nvPr/>
        </p:nvCxnSpPr>
        <p:spPr bwMode="auto">
          <a:xfrm rot="5400000">
            <a:off x="4176000" y="2844000"/>
            <a:ext cx="789670" cy="1656169"/>
          </a:xfrm>
          <a:prstGeom prst="bentConnector3">
            <a:avLst>
              <a:gd name="adj1" fmla="val 33865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 bwMode="auto">
          <a:xfrm rot="16200000" flipH="1">
            <a:off x="5868000" y="2808000"/>
            <a:ext cx="789113" cy="1728301"/>
          </a:xfrm>
          <a:prstGeom prst="bentConnector3">
            <a:avLst>
              <a:gd name="adj1" fmla="val 33853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6" name="グループ化 35"/>
          <p:cNvGrpSpPr>
            <a:grpSpLocks noChangeAspect="1"/>
          </p:cNvGrpSpPr>
          <p:nvPr/>
        </p:nvGrpSpPr>
        <p:grpSpPr>
          <a:xfrm>
            <a:off x="4608000" y="1908000"/>
            <a:ext cx="1570573" cy="1404000"/>
            <a:chOff x="539440" y="2774589"/>
            <a:chExt cx="1339566" cy="1197493"/>
          </a:xfrm>
        </p:grpSpPr>
        <p:grpSp>
          <p:nvGrpSpPr>
            <p:cNvPr id="37" name="グループ化 36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41" name="フリーフォーム 40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42" name="フリーフォーム 41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727432" y="3710472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2B62"/>
                  </a:solidFill>
                </a:rPr>
                <a:t>Windows10</a:t>
              </a:r>
              <a:endParaRPr kumimoji="1" lang="ja-JP" altLang="en-US" sz="1100" b="1" dirty="0">
                <a:solidFill>
                  <a:srgbClr val="002B62"/>
                </a:solidFill>
              </a:endParaRPr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 rotWithShape="1">
            <a:blip r:embed="rId3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539440" y="2774589"/>
              <a:ext cx="1339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8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A74CFDA8-4E22-4DD5-94AF-9A195F34877D}"/>
              </a:ext>
            </a:extLst>
          </p:cNvPr>
          <p:cNvSpPr/>
          <p:nvPr/>
        </p:nvSpPr>
        <p:spPr bwMode="auto">
          <a:xfrm>
            <a:off x="107380" y="3172876"/>
            <a:ext cx="8929240" cy="1581771"/>
          </a:xfrm>
          <a:prstGeom prst="rect">
            <a:avLst/>
          </a:prstGeom>
          <a:noFill/>
          <a:ln w="1905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52128"/>
            <a:ext cx="8784976" cy="5239620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シナリオ</a:t>
            </a:r>
            <a:br>
              <a:rPr lang="en-US" altLang="ja-JP" sz="1600" dirty="0"/>
            </a:br>
            <a:r>
              <a:rPr lang="ja-JP" altLang="en-US" sz="1600" dirty="0"/>
              <a:t>本シナリオでは、メニューエクスポート機能の環境移行モードと時刻指定モードの</a:t>
            </a:r>
            <a:r>
              <a:rPr lang="en-US" altLang="ja-JP" sz="1600" dirty="0"/>
              <a:t>2</a:t>
            </a:r>
            <a:r>
              <a:rPr lang="ja-JP" altLang="en-US" sz="1600" dirty="0"/>
              <a:t>種類のモードについて体験していただきます。　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① 移行元サーバの指定したメニューのすべてのデータを環境移行によりエクスポートし、 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 移行先サーバへインポートし、データをすべて置き換える。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② 移行元サーバで新たにデータを登録・更新し、時刻指定により指定時刻以降のデー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 タのみエクスポートし、移行先サーバへインポートする。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00" dirty="0"/>
          </a:p>
          <a:p>
            <a:r>
              <a:rPr lang="ja-JP" altLang="en-US" sz="1800" b="1" dirty="0"/>
              <a:t>シナリオのイメージ</a:t>
            </a:r>
            <a:endParaRPr lang="en-US" altLang="ja-JP" sz="1800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２</a:t>
            </a:r>
            <a:r>
              <a:rPr kumimoji="1" lang="ja-JP" altLang="en-US" dirty="0"/>
              <a:t>　</a:t>
            </a:r>
            <a:r>
              <a:rPr lang="ja-JP" altLang="en-US" dirty="0"/>
              <a:t>メニューエクスポート</a:t>
            </a:r>
            <a:r>
              <a:rPr lang="en-US" altLang="ja-JP" dirty="0"/>
              <a:t>/</a:t>
            </a:r>
            <a:r>
              <a:rPr lang="ja-JP" altLang="en-US" dirty="0"/>
              <a:t>メニューインポート</a:t>
            </a:r>
            <a:r>
              <a:rPr kumimoji="1" lang="ja-JP" altLang="en-US" dirty="0"/>
              <a:t>作業手順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44AC96-D09D-40D5-A9A5-29200365BA17}"/>
              </a:ext>
            </a:extLst>
          </p:cNvPr>
          <p:cNvSpPr txBox="1"/>
          <p:nvPr/>
        </p:nvSpPr>
        <p:spPr>
          <a:xfrm>
            <a:off x="102114" y="3176737"/>
            <a:ext cx="1440079" cy="369332"/>
          </a:xfrm>
          <a:prstGeom prst="rect">
            <a:avLst/>
          </a:prstGeom>
          <a:solidFill>
            <a:srgbClr val="002B62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① </a:t>
            </a:r>
            <a:r>
              <a:rPr kumimoji="1" lang="ja-JP" altLang="en-US" b="1" dirty="0">
                <a:solidFill>
                  <a:schemeClr val="bg1"/>
                </a:solidFill>
              </a:rPr>
              <a:t>環境移行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1007AF15-F5F6-49DB-A69E-997A8C6ED633}"/>
              </a:ext>
            </a:extLst>
          </p:cNvPr>
          <p:cNvGrpSpPr/>
          <p:nvPr/>
        </p:nvGrpSpPr>
        <p:grpSpPr>
          <a:xfrm>
            <a:off x="2004467" y="3213612"/>
            <a:ext cx="1508517" cy="1480121"/>
            <a:chOff x="4717269" y="4192626"/>
            <a:chExt cx="1719572" cy="1963778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980D742F-80CA-449E-A37F-7FAFC098F4BC}"/>
                </a:ext>
              </a:extLst>
            </p:cNvPr>
            <p:cNvSpPr/>
            <p:nvPr/>
          </p:nvSpPr>
          <p:spPr bwMode="auto">
            <a:xfrm>
              <a:off x="4717269" y="4192626"/>
              <a:ext cx="1719572" cy="196377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0430967C-07CE-4409-BB98-8B2513048481}"/>
                </a:ext>
              </a:extLst>
            </p:cNvPr>
            <p:cNvGrpSpPr/>
            <p:nvPr/>
          </p:nvGrpSpPr>
          <p:grpSpPr>
            <a:xfrm>
              <a:off x="4805231" y="4287398"/>
              <a:ext cx="1564784" cy="1822239"/>
              <a:chOff x="4900457" y="4261483"/>
              <a:chExt cx="1564784" cy="1822239"/>
            </a:xfrm>
          </p:grpSpPr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C0D4B0D-9002-4E22-8D60-6C2EC99C8080}"/>
                  </a:ext>
                </a:extLst>
              </p:cNvPr>
              <p:cNvSpPr txBox="1"/>
              <p:nvPr/>
            </p:nvSpPr>
            <p:spPr>
              <a:xfrm>
                <a:off x="5044364" y="4261483"/>
                <a:ext cx="1408782" cy="367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b="1" dirty="0">
                    <a:solidFill>
                      <a:srgbClr val="002060"/>
                    </a:solidFill>
                  </a:rPr>
                  <a:t>移行元サーバ</a:t>
                </a:r>
                <a:endParaRPr kumimoji="1" lang="ja-JP" alt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9" name="円柱 68">
                <a:extLst>
                  <a:ext uri="{FF2B5EF4-FFF2-40B4-BE49-F238E27FC236}">
                    <a16:creationId xmlns:a16="http://schemas.microsoft.com/office/drawing/2014/main" id="{E1E5F9A4-B5AF-482E-B495-7F06C54EA8E4}"/>
                  </a:ext>
                </a:extLst>
              </p:cNvPr>
              <p:cNvSpPr/>
              <p:nvPr/>
            </p:nvSpPr>
            <p:spPr bwMode="auto">
              <a:xfrm>
                <a:off x="4900457" y="4580278"/>
                <a:ext cx="1564784" cy="1503444"/>
              </a:xfrm>
              <a:prstGeom prst="can">
                <a:avLst>
                  <a:gd name="adj" fmla="val 16197"/>
                </a:avLst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CF7E5141-949A-4F22-A3D5-C3BC858029FD}"/>
                  </a:ext>
                </a:extLst>
              </p:cNvPr>
              <p:cNvGrpSpPr/>
              <p:nvPr/>
            </p:nvGrpSpPr>
            <p:grpSpPr>
              <a:xfrm>
                <a:off x="5044362" y="5218247"/>
                <a:ext cx="1249160" cy="503161"/>
                <a:chOff x="451865" y="5130249"/>
                <a:chExt cx="1249160" cy="503161"/>
              </a:xfrm>
            </p:grpSpPr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7677DD04-F0E9-4304-BEC9-174A2ECCE396}"/>
                    </a:ext>
                  </a:extLst>
                </p:cNvPr>
                <p:cNvSpPr/>
                <p:nvPr/>
              </p:nvSpPr>
              <p:spPr bwMode="auto">
                <a:xfrm>
                  <a:off x="451865" y="5130249"/>
                  <a:ext cx="1249160" cy="23463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b="1" dirty="0">
                      <a:latin typeface="+mn-ea"/>
                    </a:rPr>
                    <a:t>No.1</a:t>
                  </a:r>
                  <a:endParaRPr kumimoji="1" lang="ja-JP" altLang="en-US" sz="1200" b="1" dirty="0">
                    <a:latin typeface="+mn-ea"/>
                  </a:endParaRPr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A40BFDB5-6F42-453D-9A10-A4723674B91F}"/>
                    </a:ext>
                  </a:extLst>
                </p:cNvPr>
                <p:cNvSpPr/>
                <p:nvPr/>
              </p:nvSpPr>
              <p:spPr bwMode="auto">
                <a:xfrm>
                  <a:off x="451865" y="5398770"/>
                  <a:ext cx="1249160" cy="234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b="1" dirty="0">
                      <a:latin typeface="+mn-ea"/>
                    </a:rPr>
                    <a:t>No.2</a:t>
                  </a:r>
                  <a:endParaRPr kumimoji="1" lang="ja-JP" altLang="en-US" sz="1200" b="1" dirty="0">
                    <a:latin typeface="+mn-ea"/>
                  </a:endParaRPr>
                </a:p>
              </p:txBody>
            </p:sp>
          </p:grp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FCC685C-08C1-4BA2-9A46-B70B85C32CB3}"/>
                  </a:ext>
                </a:extLst>
              </p:cNvPr>
              <p:cNvSpPr txBox="1"/>
              <p:nvPr/>
            </p:nvSpPr>
            <p:spPr>
              <a:xfrm>
                <a:off x="5068558" y="4917859"/>
                <a:ext cx="1224964" cy="342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b="1" dirty="0">
                    <a:solidFill>
                      <a:schemeClr val="bg1"/>
                    </a:solidFill>
                  </a:rPr>
                  <a:t>メニュー</a:t>
                </a:r>
                <a:r>
                  <a:rPr lang="en-US" altLang="ja-JP" sz="12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7EFDADFC-CD15-4F9A-9197-9D93388C85C1}"/>
              </a:ext>
            </a:extLst>
          </p:cNvPr>
          <p:cNvGrpSpPr/>
          <p:nvPr/>
        </p:nvGrpSpPr>
        <p:grpSpPr>
          <a:xfrm>
            <a:off x="5394597" y="3223700"/>
            <a:ext cx="1508517" cy="1480121"/>
            <a:chOff x="4717269" y="4192626"/>
            <a:chExt cx="1719572" cy="1963778"/>
          </a:xfrm>
        </p:grpSpPr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EC18A756-E01E-4074-A029-49617EE5886E}"/>
                </a:ext>
              </a:extLst>
            </p:cNvPr>
            <p:cNvSpPr/>
            <p:nvPr/>
          </p:nvSpPr>
          <p:spPr bwMode="auto">
            <a:xfrm>
              <a:off x="4717269" y="4192626"/>
              <a:ext cx="1719572" cy="196377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6AB18431-8375-4F7D-81AF-DDADD0E61EF1}"/>
                </a:ext>
              </a:extLst>
            </p:cNvPr>
            <p:cNvGrpSpPr/>
            <p:nvPr/>
          </p:nvGrpSpPr>
          <p:grpSpPr>
            <a:xfrm>
              <a:off x="4805231" y="4272516"/>
              <a:ext cx="1564784" cy="1837121"/>
              <a:chOff x="4900457" y="4246601"/>
              <a:chExt cx="1564784" cy="1837121"/>
            </a:xfrm>
          </p:grpSpPr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C65C7145-D98A-4B6F-ADF3-C02747A8D42B}"/>
                  </a:ext>
                </a:extLst>
              </p:cNvPr>
              <p:cNvSpPr txBox="1"/>
              <p:nvPr/>
            </p:nvSpPr>
            <p:spPr>
              <a:xfrm>
                <a:off x="5044363" y="4246601"/>
                <a:ext cx="1408782" cy="3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b="1" dirty="0">
                    <a:solidFill>
                      <a:srgbClr val="002060"/>
                    </a:solidFill>
                  </a:rPr>
                  <a:t>移行先サーバ</a:t>
                </a:r>
                <a:endParaRPr kumimoji="1" lang="ja-JP" alt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" name="円柱 112">
                <a:extLst>
                  <a:ext uri="{FF2B5EF4-FFF2-40B4-BE49-F238E27FC236}">
                    <a16:creationId xmlns:a16="http://schemas.microsoft.com/office/drawing/2014/main" id="{05796538-9F6F-4374-A775-3EBADD6379D0}"/>
                  </a:ext>
                </a:extLst>
              </p:cNvPr>
              <p:cNvSpPr/>
              <p:nvPr/>
            </p:nvSpPr>
            <p:spPr bwMode="auto">
              <a:xfrm>
                <a:off x="4900457" y="4580278"/>
                <a:ext cx="1564784" cy="1503444"/>
              </a:xfrm>
              <a:prstGeom prst="can">
                <a:avLst>
                  <a:gd name="adj" fmla="val 16197"/>
                </a:avLst>
              </a:prstGeom>
              <a:solidFill>
                <a:srgbClr val="002B62"/>
              </a:solidFill>
              <a:ln w="1905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12EA65AC-EDA9-426B-8DE1-CF5A09592493}"/>
                  </a:ext>
                </a:extLst>
              </p:cNvPr>
              <p:cNvGrpSpPr/>
              <p:nvPr/>
            </p:nvGrpSpPr>
            <p:grpSpPr>
              <a:xfrm>
                <a:off x="5044362" y="5218247"/>
                <a:ext cx="1249160" cy="503161"/>
                <a:chOff x="451865" y="5130249"/>
                <a:chExt cx="1249160" cy="503161"/>
              </a:xfrm>
            </p:grpSpPr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7A4B16F5-366C-41CD-A1E9-C8A6A07C9746}"/>
                    </a:ext>
                  </a:extLst>
                </p:cNvPr>
                <p:cNvSpPr/>
                <p:nvPr/>
              </p:nvSpPr>
              <p:spPr bwMode="auto">
                <a:xfrm>
                  <a:off x="451865" y="5130249"/>
                  <a:ext cx="1249160" cy="23463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b="1" dirty="0">
                      <a:latin typeface="+mn-ea"/>
                    </a:rPr>
                    <a:t>No.1</a:t>
                  </a:r>
                  <a:endParaRPr kumimoji="1" lang="ja-JP" altLang="en-US" sz="1200" b="1" dirty="0">
                    <a:latin typeface="+mn-ea"/>
                  </a:endParaRPr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7C4F0730-9FBE-4081-83D8-3357CFA38B25}"/>
                    </a:ext>
                  </a:extLst>
                </p:cNvPr>
                <p:cNvSpPr/>
                <p:nvPr/>
              </p:nvSpPr>
              <p:spPr bwMode="auto">
                <a:xfrm>
                  <a:off x="451865" y="5398770"/>
                  <a:ext cx="1249160" cy="2346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b="1" dirty="0">
                      <a:latin typeface="+mn-ea"/>
                    </a:rPr>
                    <a:t>No.2</a:t>
                  </a:r>
                  <a:endParaRPr kumimoji="1" lang="ja-JP" altLang="en-US" sz="1200" b="1" dirty="0">
                    <a:latin typeface="+mn-ea"/>
                  </a:endParaRPr>
                </a:p>
              </p:txBody>
            </p:sp>
          </p:grp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E3F1C50-C1E1-40EA-9737-A431B9F08523}"/>
                  </a:ext>
                </a:extLst>
              </p:cNvPr>
              <p:cNvSpPr txBox="1"/>
              <p:nvPr/>
            </p:nvSpPr>
            <p:spPr>
              <a:xfrm>
                <a:off x="5068558" y="4917859"/>
                <a:ext cx="1224964" cy="342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b="1" dirty="0">
                    <a:solidFill>
                      <a:schemeClr val="bg1"/>
                    </a:solidFill>
                  </a:rPr>
                  <a:t>メニュー</a:t>
                </a:r>
                <a:r>
                  <a:rPr lang="en-US" altLang="ja-JP" sz="12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sp>
        <p:nvSpPr>
          <p:cNvPr id="80" name="矢印: 右 79">
            <a:extLst>
              <a:ext uri="{FF2B5EF4-FFF2-40B4-BE49-F238E27FC236}">
                <a16:creationId xmlns:a16="http://schemas.microsoft.com/office/drawing/2014/main" id="{683098B8-0A5E-46F9-985A-D16600DA9766}"/>
              </a:ext>
            </a:extLst>
          </p:cNvPr>
          <p:cNvSpPr/>
          <p:nvPr/>
        </p:nvSpPr>
        <p:spPr bwMode="auto">
          <a:xfrm>
            <a:off x="3430419" y="3858409"/>
            <a:ext cx="2047376" cy="555631"/>
          </a:xfrm>
          <a:prstGeom prst="right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5A9AA889-B796-462B-B7EB-2001F8F7E312}"/>
              </a:ext>
            </a:extLst>
          </p:cNvPr>
          <p:cNvGrpSpPr/>
          <p:nvPr/>
        </p:nvGrpSpPr>
        <p:grpSpPr>
          <a:xfrm>
            <a:off x="3780570" y="3707164"/>
            <a:ext cx="1249161" cy="686579"/>
            <a:chOff x="1636412" y="5009253"/>
            <a:chExt cx="1249161" cy="686579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D4BA1AC9-6D95-4EC8-A837-989740E9AA41}"/>
                </a:ext>
              </a:extLst>
            </p:cNvPr>
            <p:cNvGrpSpPr/>
            <p:nvPr/>
          </p:nvGrpSpPr>
          <p:grpSpPr>
            <a:xfrm>
              <a:off x="1980782" y="5009253"/>
              <a:ext cx="571789" cy="686579"/>
              <a:chOff x="2015895" y="5010499"/>
              <a:chExt cx="497307" cy="625804"/>
            </a:xfrm>
          </p:grpSpPr>
          <p:sp>
            <p:nvSpPr>
              <p:cNvPr id="78" name="四角形: 1 つの角を切り取る 77">
                <a:extLst>
                  <a:ext uri="{FF2B5EF4-FFF2-40B4-BE49-F238E27FC236}">
                    <a16:creationId xmlns:a16="http://schemas.microsoft.com/office/drawing/2014/main" id="{27395FE4-3EB1-4E79-A71B-68528E982901}"/>
                  </a:ext>
                </a:extLst>
              </p:cNvPr>
              <p:cNvSpPr/>
              <p:nvPr/>
            </p:nvSpPr>
            <p:spPr bwMode="auto">
              <a:xfrm>
                <a:off x="2015895" y="5010499"/>
                <a:ext cx="496449" cy="625804"/>
              </a:xfrm>
              <a:prstGeom prst="snip1Rect">
                <a:avLst>
                  <a:gd name="adj" fmla="val 29762"/>
                </a:avLst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79" name="直角三角形 78">
                <a:extLst>
                  <a:ext uri="{FF2B5EF4-FFF2-40B4-BE49-F238E27FC236}">
                    <a16:creationId xmlns:a16="http://schemas.microsoft.com/office/drawing/2014/main" id="{1DA4FCC6-8C90-41EA-B607-1666820C9743}"/>
                  </a:ext>
                </a:extLst>
              </p:cNvPr>
              <p:cNvSpPr/>
              <p:nvPr/>
            </p:nvSpPr>
            <p:spPr bwMode="auto">
              <a:xfrm>
                <a:off x="2388408" y="5010499"/>
                <a:ext cx="124794" cy="158541"/>
              </a:xfrm>
              <a:prstGeom prst="rtTriangle">
                <a:avLst/>
              </a:prstGeom>
              <a:noFill/>
              <a:ln w="28575">
                <a:solidFill>
                  <a:schemeClr val="accent6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5D5FAB3-86DB-4420-8A24-3E6E5D56FDC3}"/>
                </a:ext>
              </a:extLst>
            </p:cNvPr>
            <p:cNvSpPr txBox="1"/>
            <p:nvPr/>
          </p:nvSpPr>
          <p:spPr>
            <a:xfrm>
              <a:off x="1636412" y="5163945"/>
              <a:ext cx="1249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rgbClr val="002060"/>
                  </a:solidFill>
                </a:rPr>
                <a:t>Kym</a:t>
              </a:r>
              <a:br>
                <a:rPr kumimoji="1" lang="en-US" altLang="ja-JP" sz="1000" b="1" dirty="0">
                  <a:solidFill>
                    <a:srgbClr val="002060"/>
                  </a:solidFill>
                </a:rPr>
              </a:br>
              <a:r>
                <a:rPr kumimoji="1" lang="ja-JP" altLang="en-US" sz="1000" b="1" dirty="0">
                  <a:solidFill>
                    <a:srgbClr val="002060"/>
                  </a:solidFill>
                </a:rPr>
                <a:t>ファイル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A0B8DC0-DB18-4EA8-97B3-D58A5E921A82}"/>
              </a:ext>
            </a:extLst>
          </p:cNvPr>
          <p:cNvGrpSpPr/>
          <p:nvPr/>
        </p:nvGrpSpPr>
        <p:grpSpPr>
          <a:xfrm>
            <a:off x="2004467" y="5005651"/>
            <a:ext cx="1508517" cy="1480121"/>
            <a:chOff x="2016901" y="4991571"/>
            <a:chExt cx="1508517" cy="1480121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E0C6DAB0-BA86-43AC-86D5-364D025CD34C}"/>
                </a:ext>
              </a:extLst>
            </p:cNvPr>
            <p:cNvGrpSpPr/>
            <p:nvPr/>
          </p:nvGrpSpPr>
          <p:grpSpPr>
            <a:xfrm>
              <a:off x="2016901" y="4991571"/>
              <a:ext cx="1508517" cy="1480121"/>
              <a:chOff x="4717269" y="4192626"/>
              <a:chExt cx="1719572" cy="1963778"/>
            </a:xfrm>
          </p:grpSpPr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F4FAC404-07E5-42D4-A3F4-E1F9C29AC8EA}"/>
                  </a:ext>
                </a:extLst>
              </p:cNvPr>
              <p:cNvSpPr/>
              <p:nvPr/>
            </p:nvSpPr>
            <p:spPr bwMode="auto">
              <a:xfrm>
                <a:off x="4717269" y="4192626"/>
                <a:ext cx="1719572" cy="1963778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F35F17EF-767C-455E-9E79-BC78E1A9606D}"/>
                  </a:ext>
                </a:extLst>
              </p:cNvPr>
              <p:cNvGrpSpPr/>
              <p:nvPr/>
            </p:nvGrpSpPr>
            <p:grpSpPr>
              <a:xfrm>
                <a:off x="4805231" y="4298558"/>
                <a:ext cx="1564784" cy="1811079"/>
                <a:chOff x="4900457" y="4272643"/>
                <a:chExt cx="1564784" cy="1811079"/>
              </a:xfrm>
            </p:grpSpPr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22114A56-DA86-4AD0-94B4-428E29C636C1}"/>
                    </a:ext>
                  </a:extLst>
                </p:cNvPr>
                <p:cNvSpPr txBox="1"/>
                <p:nvPr/>
              </p:nvSpPr>
              <p:spPr>
                <a:xfrm>
                  <a:off x="5044363" y="4272643"/>
                  <a:ext cx="1408782" cy="367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200" b="1" dirty="0">
                      <a:solidFill>
                        <a:srgbClr val="002060"/>
                      </a:solidFill>
                    </a:rPr>
                    <a:t>移行元サーバ</a:t>
                  </a:r>
                  <a:endParaRPr kumimoji="1" lang="ja-JP" alt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22" name="円柱 121">
                  <a:extLst>
                    <a:ext uri="{FF2B5EF4-FFF2-40B4-BE49-F238E27FC236}">
                      <a16:creationId xmlns:a16="http://schemas.microsoft.com/office/drawing/2014/main" id="{1C019A0C-869A-403C-A3A7-5F707050430C}"/>
                    </a:ext>
                  </a:extLst>
                </p:cNvPr>
                <p:cNvSpPr/>
                <p:nvPr/>
              </p:nvSpPr>
              <p:spPr bwMode="auto">
                <a:xfrm>
                  <a:off x="4900457" y="4580278"/>
                  <a:ext cx="1564784" cy="1503444"/>
                </a:xfrm>
                <a:prstGeom prst="can">
                  <a:avLst>
                    <a:gd name="adj" fmla="val 16197"/>
                  </a:avLst>
                </a:prstGeom>
                <a:solidFill>
                  <a:schemeClr val="accent6"/>
                </a:solidFill>
                <a:ln w="28575">
                  <a:solidFill>
                    <a:schemeClr val="bg1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grpSp>
              <p:nvGrpSpPr>
                <p:cNvPr id="123" name="グループ化 122">
                  <a:extLst>
                    <a:ext uri="{FF2B5EF4-FFF2-40B4-BE49-F238E27FC236}">
                      <a16:creationId xmlns:a16="http://schemas.microsoft.com/office/drawing/2014/main" id="{A7CB9883-B41F-4001-B760-D2254C44D5B2}"/>
                    </a:ext>
                  </a:extLst>
                </p:cNvPr>
                <p:cNvGrpSpPr/>
                <p:nvPr/>
              </p:nvGrpSpPr>
              <p:grpSpPr>
                <a:xfrm>
                  <a:off x="5044362" y="5218247"/>
                  <a:ext cx="1249160" cy="503161"/>
                  <a:chOff x="451865" y="5130249"/>
                  <a:chExt cx="1249160" cy="503161"/>
                </a:xfrm>
              </p:grpSpPr>
              <p:sp>
                <p:nvSpPr>
                  <p:cNvPr id="125" name="正方形/長方形 124">
                    <a:extLst>
                      <a:ext uri="{FF2B5EF4-FFF2-40B4-BE49-F238E27FC236}">
                        <a16:creationId xmlns:a16="http://schemas.microsoft.com/office/drawing/2014/main" id="{C8ACDD2F-0886-4435-A21C-8C6E3CDB69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1865" y="5130249"/>
                    <a:ext cx="1249160" cy="23463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200" b="1" dirty="0">
                        <a:latin typeface="+mn-ea"/>
                      </a:rPr>
                      <a:t>No.1</a:t>
                    </a:r>
                    <a:endParaRPr kumimoji="1" lang="ja-JP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126" name="正方形/長方形 125">
                    <a:extLst>
                      <a:ext uri="{FF2B5EF4-FFF2-40B4-BE49-F238E27FC236}">
                        <a16:creationId xmlns:a16="http://schemas.microsoft.com/office/drawing/2014/main" id="{1E513A8E-EC41-4DE9-A6C0-10D558F2AE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1865" y="5398770"/>
                    <a:ext cx="1249160" cy="2346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200" b="1" dirty="0">
                        <a:latin typeface="+mn-ea"/>
                      </a:rPr>
                      <a:t>No.2</a:t>
                    </a:r>
                    <a:endParaRPr kumimoji="1" lang="ja-JP" altLang="en-US" sz="1200" b="1" dirty="0">
                      <a:latin typeface="+mn-ea"/>
                    </a:endParaRPr>
                  </a:p>
                </p:txBody>
              </p:sp>
            </p:grpSp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EDD74B1E-95B9-46D0-9B2A-D937F38D7950}"/>
                    </a:ext>
                  </a:extLst>
                </p:cNvPr>
                <p:cNvSpPr txBox="1"/>
                <p:nvPr/>
              </p:nvSpPr>
              <p:spPr>
                <a:xfrm>
                  <a:off x="5068558" y="4917859"/>
                  <a:ext cx="1224964" cy="342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 b="1" dirty="0">
                      <a:solidFill>
                        <a:schemeClr val="bg1"/>
                      </a:solidFill>
                    </a:rPr>
                    <a:t>メニュー</a:t>
                  </a:r>
                  <a:r>
                    <a:rPr lang="en-US" altLang="ja-JP" sz="1200" b="1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999C1BF9-84BD-4D13-A568-06D6AA1E6561}"/>
                </a:ext>
              </a:extLst>
            </p:cNvPr>
            <p:cNvSpPr/>
            <p:nvPr/>
          </p:nvSpPr>
          <p:spPr bwMode="auto">
            <a:xfrm>
              <a:off x="2223238" y="6183935"/>
              <a:ext cx="1095842" cy="17685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dirty="0">
                  <a:latin typeface="+mn-ea"/>
                </a:rPr>
                <a:t>No.3</a:t>
              </a:r>
              <a:endParaRPr kumimoji="1" lang="ja-JP" altLang="en-US" sz="1200" b="1" dirty="0">
                <a:latin typeface="+mn-ea"/>
              </a:endParaRP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B2A2B7A4-B7DC-4387-93F2-15265D1555A5}"/>
              </a:ext>
            </a:extLst>
          </p:cNvPr>
          <p:cNvGrpSpPr/>
          <p:nvPr/>
        </p:nvGrpSpPr>
        <p:grpSpPr>
          <a:xfrm>
            <a:off x="5400629" y="4980512"/>
            <a:ext cx="1508517" cy="1480121"/>
            <a:chOff x="2016901" y="4991571"/>
            <a:chExt cx="1508517" cy="1480121"/>
          </a:xfrm>
        </p:grpSpPr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C74DFF8C-EE7F-4FF2-B4B7-FFD0B5ED5A49}"/>
                </a:ext>
              </a:extLst>
            </p:cNvPr>
            <p:cNvGrpSpPr/>
            <p:nvPr/>
          </p:nvGrpSpPr>
          <p:grpSpPr>
            <a:xfrm>
              <a:off x="2016901" y="4991571"/>
              <a:ext cx="1508517" cy="1480121"/>
              <a:chOff x="4717269" y="4192626"/>
              <a:chExt cx="1719572" cy="1963778"/>
            </a:xfrm>
          </p:grpSpPr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73945EC8-A2F5-4174-9A14-38122BD9B052}"/>
                  </a:ext>
                </a:extLst>
              </p:cNvPr>
              <p:cNvSpPr/>
              <p:nvPr/>
            </p:nvSpPr>
            <p:spPr bwMode="auto">
              <a:xfrm>
                <a:off x="4717269" y="4192626"/>
                <a:ext cx="1719572" cy="1963778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7DEA2FCB-747E-4FD9-A0D6-578155F1D417}"/>
                  </a:ext>
                </a:extLst>
              </p:cNvPr>
              <p:cNvGrpSpPr/>
              <p:nvPr/>
            </p:nvGrpSpPr>
            <p:grpSpPr>
              <a:xfrm>
                <a:off x="4805231" y="4310727"/>
                <a:ext cx="1615147" cy="1798910"/>
                <a:chOff x="4900457" y="4284812"/>
                <a:chExt cx="1615147" cy="1798910"/>
              </a:xfrm>
            </p:grpSpPr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515A2BE-ADF5-4845-BD53-A241339152AA}"/>
                    </a:ext>
                  </a:extLst>
                </p:cNvPr>
                <p:cNvSpPr txBox="1"/>
                <p:nvPr/>
              </p:nvSpPr>
              <p:spPr>
                <a:xfrm>
                  <a:off x="5106822" y="4284812"/>
                  <a:ext cx="1408782" cy="367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200" b="1" dirty="0">
                      <a:solidFill>
                        <a:srgbClr val="002060"/>
                      </a:solidFill>
                    </a:rPr>
                    <a:t>移行先サーバ</a:t>
                  </a:r>
                  <a:endParaRPr kumimoji="1" lang="ja-JP" alt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43" name="円柱 142">
                  <a:extLst>
                    <a:ext uri="{FF2B5EF4-FFF2-40B4-BE49-F238E27FC236}">
                      <a16:creationId xmlns:a16="http://schemas.microsoft.com/office/drawing/2014/main" id="{E84BEEBF-C2CC-4A77-993A-31EEBDE164EF}"/>
                    </a:ext>
                  </a:extLst>
                </p:cNvPr>
                <p:cNvSpPr/>
                <p:nvPr/>
              </p:nvSpPr>
              <p:spPr bwMode="auto">
                <a:xfrm>
                  <a:off x="4900457" y="4580278"/>
                  <a:ext cx="1564784" cy="1503444"/>
                </a:xfrm>
                <a:prstGeom prst="can">
                  <a:avLst>
                    <a:gd name="adj" fmla="val 16197"/>
                  </a:avLst>
                </a:prstGeom>
                <a:solidFill>
                  <a:schemeClr val="accent6"/>
                </a:solidFill>
                <a:ln w="19050">
                  <a:solidFill>
                    <a:srgbClr val="FF0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grpSp>
              <p:nvGrpSpPr>
                <p:cNvPr id="144" name="グループ化 143">
                  <a:extLst>
                    <a:ext uri="{FF2B5EF4-FFF2-40B4-BE49-F238E27FC236}">
                      <a16:creationId xmlns:a16="http://schemas.microsoft.com/office/drawing/2014/main" id="{24FC27DC-1CC6-4B49-B145-5835B17AC1F1}"/>
                    </a:ext>
                  </a:extLst>
                </p:cNvPr>
                <p:cNvGrpSpPr/>
                <p:nvPr/>
              </p:nvGrpSpPr>
              <p:grpSpPr>
                <a:xfrm>
                  <a:off x="5044362" y="5218247"/>
                  <a:ext cx="1249160" cy="503161"/>
                  <a:chOff x="451865" y="5130249"/>
                  <a:chExt cx="1249160" cy="503161"/>
                </a:xfrm>
              </p:grpSpPr>
              <p:sp>
                <p:nvSpPr>
                  <p:cNvPr id="146" name="正方形/長方形 145">
                    <a:extLst>
                      <a:ext uri="{FF2B5EF4-FFF2-40B4-BE49-F238E27FC236}">
                        <a16:creationId xmlns:a16="http://schemas.microsoft.com/office/drawing/2014/main" id="{AFA9A0A1-1921-47AE-83FA-59A3168B16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1865" y="5130249"/>
                    <a:ext cx="1249160" cy="23463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200" b="1" dirty="0">
                        <a:latin typeface="+mn-ea"/>
                      </a:rPr>
                      <a:t>No.1</a:t>
                    </a:r>
                    <a:endParaRPr kumimoji="1" lang="ja-JP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147" name="正方形/長方形 146">
                    <a:extLst>
                      <a:ext uri="{FF2B5EF4-FFF2-40B4-BE49-F238E27FC236}">
                        <a16:creationId xmlns:a16="http://schemas.microsoft.com/office/drawing/2014/main" id="{4F2ABCFF-52F7-480F-96BC-098DB4BC6B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1865" y="5398770"/>
                    <a:ext cx="1249160" cy="2346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200" b="1" dirty="0">
                        <a:latin typeface="+mn-ea"/>
                      </a:rPr>
                      <a:t>No.2</a:t>
                    </a:r>
                    <a:endParaRPr kumimoji="1" lang="ja-JP" altLang="en-US" sz="1200" b="1" dirty="0">
                      <a:latin typeface="+mn-ea"/>
                    </a:endParaRPr>
                  </a:p>
                </p:txBody>
              </p:sp>
            </p:grpSp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097BF1F2-3798-4C53-86DC-E41269BEE496}"/>
                    </a:ext>
                  </a:extLst>
                </p:cNvPr>
                <p:cNvSpPr txBox="1"/>
                <p:nvPr/>
              </p:nvSpPr>
              <p:spPr>
                <a:xfrm>
                  <a:off x="5068558" y="4917859"/>
                  <a:ext cx="1224964" cy="342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 b="1" dirty="0">
                      <a:solidFill>
                        <a:schemeClr val="bg1"/>
                      </a:solidFill>
                    </a:rPr>
                    <a:t>メニュー</a:t>
                  </a:r>
                  <a:r>
                    <a:rPr lang="en-US" altLang="ja-JP" sz="1200" b="1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8C8E574B-2967-4B1B-AB39-2788C30EF524}"/>
                </a:ext>
              </a:extLst>
            </p:cNvPr>
            <p:cNvSpPr/>
            <p:nvPr/>
          </p:nvSpPr>
          <p:spPr bwMode="auto">
            <a:xfrm>
              <a:off x="2223238" y="6183935"/>
              <a:ext cx="1095842" cy="17685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dirty="0">
                  <a:latin typeface="+mn-ea"/>
                </a:rPr>
                <a:t>No.3</a:t>
              </a:r>
              <a:endParaRPr kumimoji="1" lang="ja-JP" altLang="en-US" sz="1200" b="1" dirty="0">
                <a:latin typeface="+mn-ea"/>
              </a:endParaRPr>
            </a:p>
          </p:txBody>
        </p:sp>
      </p:grp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CC3A4CD-9DF1-454F-BA6B-994FB502B031}"/>
              </a:ext>
            </a:extLst>
          </p:cNvPr>
          <p:cNvSpPr/>
          <p:nvPr/>
        </p:nvSpPr>
        <p:spPr bwMode="auto">
          <a:xfrm>
            <a:off x="5613601" y="5962830"/>
            <a:ext cx="1095842" cy="378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48" name="矢印: 右 147">
            <a:extLst>
              <a:ext uri="{FF2B5EF4-FFF2-40B4-BE49-F238E27FC236}">
                <a16:creationId xmlns:a16="http://schemas.microsoft.com/office/drawing/2014/main" id="{462EB020-3C23-47F6-B488-67BEFF56A9E2}"/>
              </a:ext>
            </a:extLst>
          </p:cNvPr>
          <p:cNvSpPr/>
          <p:nvPr/>
        </p:nvSpPr>
        <p:spPr bwMode="auto">
          <a:xfrm>
            <a:off x="3448326" y="5687236"/>
            <a:ext cx="2078546" cy="555631"/>
          </a:xfrm>
          <a:prstGeom prst="right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F445A758-4804-4A21-8182-65ACD3B33FC8}"/>
              </a:ext>
            </a:extLst>
          </p:cNvPr>
          <p:cNvGrpSpPr/>
          <p:nvPr/>
        </p:nvGrpSpPr>
        <p:grpSpPr>
          <a:xfrm>
            <a:off x="3821564" y="5570301"/>
            <a:ext cx="1249161" cy="686579"/>
            <a:chOff x="1636412" y="5009253"/>
            <a:chExt cx="1249161" cy="686579"/>
          </a:xfrm>
        </p:grpSpPr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6CE66C35-FC6C-4058-A1EB-23307C9D23C7}"/>
                </a:ext>
              </a:extLst>
            </p:cNvPr>
            <p:cNvGrpSpPr/>
            <p:nvPr/>
          </p:nvGrpSpPr>
          <p:grpSpPr>
            <a:xfrm>
              <a:off x="1980782" y="5009253"/>
              <a:ext cx="571789" cy="686579"/>
              <a:chOff x="2015895" y="5010499"/>
              <a:chExt cx="497307" cy="625804"/>
            </a:xfrm>
          </p:grpSpPr>
          <p:sp>
            <p:nvSpPr>
              <p:cNvPr id="152" name="四角形: 1 つの角を切り取る 151">
                <a:extLst>
                  <a:ext uri="{FF2B5EF4-FFF2-40B4-BE49-F238E27FC236}">
                    <a16:creationId xmlns:a16="http://schemas.microsoft.com/office/drawing/2014/main" id="{775AFF35-E68E-432B-AD74-A68C59448F68}"/>
                  </a:ext>
                </a:extLst>
              </p:cNvPr>
              <p:cNvSpPr/>
              <p:nvPr/>
            </p:nvSpPr>
            <p:spPr bwMode="auto">
              <a:xfrm>
                <a:off x="2015895" y="5010499"/>
                <a:ext cx="496449" cy="625804"/>
              </a:xfrm>
              <a:prstGeom prst="snip1Rect">
                <a:avLst>
                  <a:gd name="adj" fmla="val 29762"/>
                </a:avLst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153" name="直角三角形 152">
                <a:extLst>
                  <a:ext uri="{FF2B5EF4-FFF2-40B4-BE49-F238E27FC236}">
                    <a16:creationId xmlns:a16="http://schemas.microsoft.com/office/drawing/2014/main" id="{899B2C37-63F3-4843-B237-DFECFBA54912}"/>
                  </a:ext>
                </a:extLst>
              </p:cNvPr>
              <p:cNvSpPr/>
              <p:nvPr/>
            </p:nvSpPr>
            <p:spPr bwMode="auto">
              <a:xfrm>
                <a:off x="2388408" y="5010499"/>
                <a:ext cx="124794" cy="158541"/>
              </a:xfrm>
              <a:prstGeom prst="rtTriangle">
                <a:avLst/>
              </a:prstGeom>
              <a:noFill/>
              <a:ln w="28575">
                <a:solidFill>
                  <a:schemeClr val="accent6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</p:grp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D2DCDDD1-6382-479B-89B0-E90B8AE55DB2}"/>
                </a:ext>
              </a:extLst>
            </p:cNvPr>
            <p:cNvSpPr txBox="1"/>
            <p:nvPr/>
          </p:nvSpPr>
          <p:spPr>
            <a:xfrm>
              <a:off x="1636412" y="5163945"/>
              <a:ext cx="1249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rgbClr val="002060"/>
                  </a:solidFill>
                </a:rPr>
                <a:t>Kym</a:t>
              </a:r>
              <a:br>
                <a:rPr kumimoji="1" lang="en-US" altLang="ja-JP" sz="1000" b="1" dirty="0">
                  <a:solidFill>
                    <a:srgbClr val="002060"/>
                  </a:solidFill>
                </a:rPr>
              </a:br>
              <a:r>
                <a:rPr kumimoji="1" lang="ja-JP" altLang="en-US" sz="1000" b="1" dirty="0">
                  <a:solidFill>
                    <a:srgbClr val="002060"/>
                  </a:solidFill>
                </a:rPr>
                <a:t>ファイル</a:t>
              </a:r>
            </a:p>
          </p:txBody>
        </p:sp>
      </p:grp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0A8A5F63-E5EE-42E6-AFFF-971436EBB763}"/>
              </a:ext>
            </a:extLst>
          </p:cNvPr>
          <p:cNvSpPr/>
          <p:nvPr/>
        </p:nvSpPr>
        <p:spPr bwMode="auto">
          <a:xfrm>
            <a:off x="107380" y="4911590"/>
            <a:ext cx="8929239" cy="1620000"/>
          </a:xfrm>
          <a:prstGeom prst="rect">
            <a:avLst/>
          </a:prstGeom>
          <a:noFill/>
          <a:ln w="1905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0" name="矢印: 右 99">
            <a:extLst>
              <a:ext uri="{FF2B5EF4-FFF2-40B4-BE49-F238E27FC236}">
                <a16:creationId xmlns:a16="http://schemas.microsoft.com/office/drawing/2014/main" id="{755BA464-C6FE-4918-BA94-2B0E046D12FD}"/>
              </a:ext>
            </a:extLst>
          </p:cNvPr>
          <p:cNvSpPr/>
          <p:nvPr/>
        </p:nvSpPr>
        <p:spPr bwMode="auto">
          <a:xfrm rot="5400000">
            <a:off x="2526774" y="4573766"/>
            <a:ext cx="479271" cy="602308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9B51A9B3-3F10-4957-87B5-DD16C1E5599B}"/>
              </a:ext>
            </a:extLst>
          </p:cNvPr>
          <p:cNvSpPr/>
          <p:nvPr/>
        </p:nvSpPr>
        <p:spPr bwMode="auto">
          <a:xfrm>
            <a:off x="189779" y="5406832"/>
            <a:ext cx="1703129" cy="984153"/>
          </a:xfrm>
          <a:prstGeom prst="wedgeRectCallout">
            <a:avLst>
              <a:gd name="adj1" fmla="val 50205"/>
              <a:gd name="adj2" fmla="val -20211"/>
            </a:avLst>
          </a:prstGeom>
          <a:solidFill>
            <a:schemeClr val="bg1"/>
          </a:solidFill>
          <a:ln w="28575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latin typeface="+mn-ea"/>
              </a:rPr>
              <a:t>No.1,No.2</a:t>
            </a:r>
            <a:r>
              <a:rPr lang="ja-JP" altLang="en-US" sz="1200" b="1" dirty="0">
                <a:latin typeface="+mn-ea"/>
              </a:rPr>
              <a:t>を順に更新、</a:t>
            </a:r>
            <a:endParaRPr lang="en-US" altLang="ja-JP" sz="1200" b="1" dirty="0">
              <a:latin typeface="+mn-ea"/>
            </a:endParaRPr>
          </a:p>
          <a:p>
            <a:r>
              <a:rPr lang="en-US" altLang="ja-JP" sz="1200" b="1" dirty="0">
                <a:latin typeface="+mn-ea"/>
              </a:rPr>
              <a:t>No.3</a:t>
            </a:r>
            <a:r>
              <a:rPr lang="ja-JP" altLang="en-US" sz="1200" b="1" dirty="0">
                <a:latin typeface="+mn-ea"/>
              </a:rPr>
              <a:t>を登録する。</a:t>
            </a:r>
            <a:endParaRPr lang="en-US" altLang="ja-JP" sz="1200" b="1" dirty="0">
              <a:latin typeface="+mn-ea"/>
            </a:endParaRPr>
          </a:p>
        </p:txBody>
      </p:sp>
      <p:sp>
        <p:nvSpPr>
          <p:cNvPr id="157" name="吹き出し: 四角形 156">
            <a:extLst>
              <a:ext uri="{FF2B5EF4-FFF2-40B4-BE49-F238E27FC236}">
                <a16:creationId xmlns:a16="http://schemas.microsoft.com/office/drawing/2014/main" id="{CE402838-5EA1-4D9D-97C6-0285F3DE3445}"/>
              </a:ext>
            </a:extLst>
          </p:cNvPr>
          <p:cNvSpPr/>
          <p:nvPr/>
        </p:nvSpPr>
        <p:spPr bwMode="auto">
          <a:xfrm>
            <a:off x="6978475" y="5443272"/>
            <a:ext cx="1999404" cy="968034"/>
          </a:xfrm>
          <a:prstGeom prst="wedgeRectCallout">
            <a:avLst>
              <a:gd name="adj1" fmla="val -63988"/>
              <a:gd name="adj2" fmla="val 18180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latin typeface="+mn-ea"/>
              </a:rPr>
              <a:t>No.1</a:t>
            </a:r>
            <a:r>
              <a:rPr lang="ja-JP" altLang="en-US" sz="1200" b="1" dirty="0">
                <a:latin typeface="+mn-ea"/>
              </a:rPr>
              <a:t>が更新されず、</a:t>
            </a:r>
            <a:endParaRPr lang="en-US" altLang="ja-JP" sz="1200" b="1" dirty="0">
              <a:latin typeface="+mn-ea"/>
            </a:endParaRPr>
          </a:p>
          <a:p>
            <a:r>
              <a:rPr kumimoji="1" lang="en-US" altLang="ja-JP" sz="1200" b="1" dirty="0">
                <a:latin typeface="+mn-ea"/>
              </a:rPr>
              <a:t>No.2</a:t>
            </a:r>
            <a:r>
              <a:rPr kumimoji="1" lang="ja-JP" altLang="en-US" sz="1200" b="1" dirty="0">
                <a:latin typeface="+mn-ea"/>
              </a:rPr>
              <a:t>の更新、</a:t>
            </a:r>
            <a:r>
              <a:rPr lang="en-US" altLang="ja-JP" sz="1200" b="1" dirty="0">
                <a:latin typeface="+mn-ea"/>
              </a:rPr>
              <a:t>No.3</a:t>
            </a:r>
            <a:r>
              <a:rPr lang="ja-JP" altLang="en-US" sz="1200" b="1" dirty="0">
                <a:latin typeface="+mn-ea"/>
              </a:rPr>
              <a:t>が登録</a:t>
            </a:r>
            <a:endParaRPr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されていることを確認する。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A4C2C0-10BD-4131-9BBD-F7B82E0C0169}"/>
              </a:ext>
            </a:extLst>
          </p:cNvPr>
          <p:cNvSpPr txBox="1"/>
          <p:nvPr/>
        </p:nvSpPr>
        <p:spPr>
          <a:xfrm>
            <a:off x="102115" y="4907595"/>
            <a:ext cx="1440079" cy="369332"/>
          </a:xfrm>
          <a:prstGeom prst="rect">
            <a:avLst/>
          </a:prstGeom>
          <a:solidFill>
            <a:srgbClr val="002B6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② 時刻指定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3B46EA58-CECB-495A-98BA-F7AB7CDB6FF8}"/>
              </a:ext>
            </a:extLst>
          </p:cNvPr>
          <p:cNvSpPr/>
          <p:nvPr/>
        </p:nvSpPr>
        <p:spPr bwMode="auto">
          <a:xfrm>
            <a:off x="6975245" y="3605779"/>
            <a:ext cx="1999672" cy="961495"/>
          </a:xfrm>
          <a:prstGeom prst="wedgeRectCallout">
            <a:avLst>
              <a:gd name="adj1" fmla="val -63988"/>
              <a:gd name="adj2" fmla="val 18180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dirty="0">
                <a:latin typeface="+mn-ea"/>
              </a:rPr>
              <a:t>No.1</a:t>
            </a:r>
            <a:r>
              <a:rPr kumimoji="1" lang="ja-JP" altLang="en-US" sz="1200" b="1" dirty="0">
                <a:latin typeface="+mn-ea"/>
              </a:rPr>
              <a:t>と</a:t>
            </a:r>
            <a:r>
              <a:rPr kumimoji="1" lang="en-US" altLang="ja-JP" sz="1200" b="1" dirty="0">
                <a:latin typeface="+mn-ea"/>
              </a:rPr>
              <a:t>No.2</a:t>
            </a:r>
            <a:r>
              <a:rPr lang="ja-JP" altLang="en-US" sz="1200" b="1" dirty="0">
                <a:latin typeface="+mn-ea"/>
              </a:rPr>
              <a:t>が登録されて</a:t>
            </a:r>
            <a:endParaRPr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いることを確認する。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73" name="吹き出し: 四角形 72">
            <a:extLst>
              <a:ext uri="{FF2B5EF4-FFF2-40B4-BE49-F238E27FC236}">
                <a16:creationId xmlns:a16="http://schemas.microsoft.com/office/drawing/2014/main" id="{8155D261-2B2D-4486-8BAE-479DB8E1BEDD}"/>
              </a:ext>
            </a:extLst>
          </p:cNvPr>
          <p:cNvSpPr/>
          <p:nvPr/>
        </p:nvSpPr>
        <p:spPr bwMode="auto">
          <a:xfrm>
            <a:off x="131552" y="3902721"/>
            <a:ext cx="1772328" cy="471671"/>
          </a:xfrm>
          <a:prstGeom prst="wedgeRectCallout">
            <a:avLst>
              <a:gd name="adj1" fmla="val 50205"/>
              <a:gd name="adj2" fmla="val -20211"/>
            </a:avLst>
          </a:prstGeom>
          <a:solidFill>
            <a:schemeClr val="bg1"/>
          </a:solidFill>
          <a:ln w="28575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latin typeface="+mn-ea"/>
              </a:rPr>
              <a:t>No.1,No.2</a:t>
            </a:r>
            <a:r>
              <a:rPr lang="ja-JP" altLang="en-US" sz="1200" b="1" dirty="0">
                <a:latin typeface="+mn-ea"/>
              </a:rPr>
              <a:t>のデータ作成</a:t>
            </a:r>
            <a:endParaRPr lang="en-US" altLang="ja-JP" sz="1200" b="1" dirty="0"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5007E3-F1E4-44B2-B3B7-805565C55F44}"/>
              </a:ext>
            </a:extLst>
          </p:cNvPr>
          <p:cNvSpPr txBox="1"/>
          <p:nvPr/>
        </p:nvSpPr>
        <p:spPr>
          <a:xfrm>
            <a:off x="3391131" y="5051279"/>
            <a:ext cx="202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No.2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の更新日時以降に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200" b="1" dirty="0">
                <a:solidFill>
                  <a:srgbClr val="FF0000"/>
                </a:solidFill>
              </a:rPr>
              <a:t>時刻指定</a:t>
            </a:r>
          </a:p>
        </p:txBody>
      </p:sp>
    </p:spTree>
    <p:extLst>
      <p:ext uri="{BB962C8B-B14F-4D97-AF65-F5344CB8AC3E}">
        <p14:creationId xmlns:p14="http://schemas.microsoft.com/office/powerpoint/2010/main" val="322750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.2</a:t>
            </a:r>
            <a:r>
              <a:rPr lang="ja-JP" altLang="en-US" dirty="0"/>
              <a:t>　メニューエクスポート</a:t>
            </a:r>
            <a:r>
              <a:rPr lang="en-US" altLang="ja-JP" dirty="0"/>
              <a:t>/</a:t>
            </a:r>
            <a:r>
              <a:rPr lang="ja-JP" altLang="en-US" dirty="0"/>
              <a:t>メニューインポート</a:t>
            </a:r>
            <a:r>
              <a:rPr kumimoji="1" lang="ja-JP" altLang="en-US" dirty="0"/>
              <a:t>作業手順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52534"/>
            <a:ext cx="8784976" cy="5616476"/>
          </a:xfrm>
        </p:spPr>
        <p:txBody>
          <a:bodyPr/>
          <a:lstStyle/>
          <a:p>
            <a:r>
              <a:rPr kumimoji="1" lang="ja-JP" altLang="en-US" b="1" dirty="0"/>
              <a:t>作業手順</a:t>
            </a:r>
            <a:endParaRPr kumimoji="1"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本シナリオは以下の流れで進行します。</a:t>
            </a:r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B5A496E-AB57-4C3C-9A4A-AA6EB6D6DE89}"/>
              </a:ext>
            </a:extLst>
          </p:cNvPr>
          <p:cNvGrpSpPr/>
          <p:nvPr/>
        </p:nvGrpSpPr>
        <p:grpSpPr>
          <a:xfrm>
            <a:off x="59791" y="1284768"/>
            <a:ext cx="8561047" cy="5240662"/>
            <a:chOff x="59791" y="1284768"/>
            <a:chExt cx="8561047" cy="52406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542D0C8D-9F27-4BB4-ABFF-5016DB0EA4E2}"/>
                </a:ext>
              </a:extLst>
            </p:cNvPr>
            <p:cNvGrpSpPr/>
            <p:nvPr/>
          </p:nvGrpSpPr>
          <p:grpSpPr>
            <a:xfrm>
              <a:off x="59791" y="1284768"/>
              <a:ext cx="8561047" cy="5240662"/>
              <a:chOff x="103334" y="1284768"/>
              <a:chExt cx="8561047" cy="5240662"/>
            </a:xfrm>
          </p:grpSpPr>
          <p:sp>
            <p:nvSpPr>
              <p:cNvPr id="36" name="正方形/長方形 35"/>
              <p:cNvSpPr/>
              <p:nvPr/>
            </p:nvSpPr>
            <p:spPr bwMode="auto">
              <a:xfrm>
                <a:off x="374482" y="3321996"/>
                <a:ext cx="8286530" cy="1447060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63" name="正方形/長方形 62"/>
              <p:cNvSpPr/>
              <p:nvPr/>
            </p:nvSpPr>
            <p:spPr bwMode="auto">
              <a:xfrm>
                <a:off x="377851" y="1284768"/>
                <a:ext cx="8286530" cy="804177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4" name="正方形/長方形 63"/>
              <p:cNvSpPr/>
              <p:nvPr/>
            </p:nvSpPr>
            <p:spPr bwMode="auto">
              <a:xfrm>
                <a:off x="5400387" y="1446037"/>
                <a:ext cx="2877928" cy="34337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① データ登録</a:t>
                </a:r>
                <a:endParaRPr kumimoji="1" lang="ja-JP" altLang="en-US" sz="36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389454" y="2137583"/>
                <a:ext cx="8274927" cy="1163207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 bwMode="auto">
              <a:xfrm>
                <a:off x="5401111" y="2280817"/>
                <a:ext cx="3225275" cy="427677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② メニューの作成・入力</a:t>
                </a:r>
                <a:endParaRPr kumimoji="1" lang="ja-JP" altLang="en-US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 bwMode="auto">
              <a:xfrm>
                <a:off x="5400468" y="3757050"/>
                <a:ext cx="2877928" cy="30836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③ 環境移行モード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　  メニューエクスポート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　  メニューインポート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 bwMode="auto">
              <a:xfrm>
                <a:off x="374482" y="4806506"/>
                <a:ext cx="8286530" cy="171892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C938A6B7-BEBB-4718-B80D-134A9F0E273C}"/>
                  </a:ext>
                </a:extLst>
              </p:cNvPr>
              <p:cNvSpPr/>
              <p:nvPr/>
            </p:nvSpPr>
            <p:spPr bwMode="auto">
              <a:xfrm>
                <a:off x="5397018" y="5267898"/>
                <a:ext cx="2877928" cy="28323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④ 時刻指定モード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　  メニューエクスポート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　  メニューインポート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10" name="矢印: 下 9">
                <a:extLst>
                  <a:ext uri="{FF2B5EF4-FFF2-40B4-BE49-F238E27FC236}">
                    <a16:creationId xmlns:a16="http://schemas.microsoft.com/office/drawing/2014/main" id="{D2D599B7-0BCE-47A7-9A53-0E1FF5C4FFCB}"/>
                  </a:ext>
                </a:extLst>
              </p:cNvPr>
              <p:cNvSpPr/>
              <p:nvPr/>
            </p:nvSpPr>
            <p:spPr bwMode="auto">
              <a:xfrm>
                <a:off x="103334" y="1390999"/>
                <a:ext cx="750369" cy="5134431"/>
              </a:xfrm>
              <a:prstGeom prst="downArrow">
                <a:avLst>
                  <a:gd name="adj1" fmla="val 50000"/>
                  <a:gd name="adj2" fmla="val 59246"/>
                </a:avLst>
              </a:prstGeom>
              <a:solidFill>
                <a:schemeClr val="accent6">
                  <a:lumMod val="90000"/>
                  <a:lumOff val="10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C0D4F78-AEDC-4889-89E1-A6ABD7872291}"/>
                  </a:ext>
                </a:extLst>
              </p:cNvPr>
              <p:cNvSpPr txBox="1"/>
              <p:nvPr/>
            </p:nvSpPr>
            <p:spPr>
              <a:xfrm>
                <a:off x="471591" y="1348761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1.</a:t>
                </a:r>
                <a:r>
                  <a:rPr kumimoji="1" lang="ja-JP" altLang="en-US" sz="1400" b="1" dirty="0"/>
                  <a:t>   機器情報</a:t>
                </a: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471591" y="1705234"/>
                <a:ext cx="4248590" cy="307777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2.</a:t>
                </a:r>
                <a:r>
                  <a:rPr kumimoji="1" lang="ja-JP" altLang="en-US" sz="1400" b="1" dirty="0"/>
                  <a:t>   オペレーション</a:t>
                </a: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68404" y="2208027"/>
                <a:ext cx="4251029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3.</a:t>
                </a:r>
                <a:r>
                  <a:rPr lang="ja-JP" altLang="en-US" sz="1400" b="1" dirty="0"/>
                  <a:t>   メニューグループ作成</a:t>
                </a:r>
                <a:endParaRPr kumimoji="1" lang="ja-JP" altLang="en-US" sz="1400" b="1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8403" y="2561115"/>
                <a:ext cx="4251029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sz="1400" b="1" dirty="0"/>
                  <a:t>4.</a:t>
                </a:r>
                <a:r>
                  <a:rPr kumimoji="1" lang="ja-JP" altLang="en-US" sz="1400" b="1" dirty="0"/>
                  <a:t>   メニュー作成</a:t>
                </a: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8403" y="2919266"/>
                <a:ext cx="4251029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sz="1400" b="1" dirty="0"/>
                  <a:t>5.</a:t>
                </a:r>
                <a:r>
                  <a:rPr kumimoji="1" lang="ja-JP" altLang="en-US" sz="1400" b="1" dirty="0"/>
                  <a:t>   </a:t>
                </a:r>
                <a:r>
                  <a:rPr lang="ja-JP" altLang="en-US" sz="1400" b="1" dirty="0"/>
                  <a:t>作成したメニューの入力</a:t>
                </a:r>
                <a:endParaRPr kumimoji="1" lang="ja-JP" altLang="en-US" sz="1400" b="1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468403" y="3348019"/>
                <a:ext cx="4248590" cy="3035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6.</a:t>
                </a:r>
                <a:r>
                  <a:rPr lang="ja-JP" altLang="en-US" sz="1400" b="1" dirty="0"/>
                  <a:t>   エクスポートを実行する</a:t>
                </a:r>
                <a:endParaRPr kumimoji="1" lang="ja-JP" altLang="en-US" sz="1400" b="1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468403" y="3697971"/>
                <a:ext cx="4248590" cy="3035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7.</a:t>
                </a:r>
                <a:r>
                  <a:rPr kumimoji="1" lang="ja-JP" altLang="en-US" sz="1400" b="1" dirty="0"/>
                  <a:t>   </a:t>
                </a:r>
                <a:r>
                  <a:rPr kumimoji="1" lang="en-US" altLang="ja-JP" sz="1400" b="1" dirty="0" err="1"/>
                  <a:t>kym</a:t>
                </a:r>
                <a:r>
                  <a:rPr kumimoji="1" lang="ja-JP" altLang="en-US" sz="1400" b="1" dirty="0"/>
                  <a:t>ファイルをダウンロードする</a:t>
                </a:r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68403" y="4056244"/>
                <a:ext cx="4248590" cy="3035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8.</a:t>
                </a:r>
                <a:r>
                  <a:rPr lang="ja-JP" altLang="en-US" sz="1400" b="1" dirty="0"/>
                  <a:t>   </a:t>
                </a:r>
                <a:r>
                  <a:rPr kumimoji="1" lang="ja-JP" altLang="en-US" sz="1400" b="1" dirty="0"/>
                  <a:t>インポートを実行する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D0DDFA4-6B2C-48B9-8DE8-DDA599AD8140}"/>
                  </a:ext>
                </a:extLst>
              </p:cNvPr>
              <p:cNvSpPr txBox="1"/>
              <p:nvPr/>
            </p:nvSpPr>
            <p:spPr>
              <a:xfrm>
                <a:off x="458230" y="4811339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10.</a:t>
                </a:r>
                <a:r>
                  <a:rPr lang="ja-JP" altLang="en-US" sz="1400" b="1" dirty="0"/>
                  <a:t> データ更新・登録</a:t>
                </a:r>
                <a:endParaRPr kumimoji="1" lang="ja-JP" altLang="en-US" sz="1400" b="1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68403" y="4396705"/>
                <a:ext cx="4248590" cy="3035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9.</a:t>
                </a:r>
                <a:r>
                  <a:rPr lang="ja-JP" altLang="en-US" sz="1400" b="1" dirty="0"/>
                  <a:t>   インポート結果を確認する</a:t>
                </a:r>
                <a:endParaRPr kumimoji="1" lang="ja-JP" altLang="en-US" sz="1400" b="1" dirty="0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BAC8EE5-6B6F-4CF0-987C-45370DA85679}"/>
                  </a:ext>
                </a:extLst>
              </p:cNvPr>
              <p:cNvSpPr txBox="1"/>
              <p:nvPr/>
            </p:nvSpPr>
            <p:spPr>
              <a:xfrm>
                <a:off x="458230" y="5145397"/>
                <a:ext cx="4248590" cy="2788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11.</a:t>
                </a:r>
                <a:r>
                  <a:rPr kumimoji="1" lang="ja-JP" altLang="en-US" sz="1400" b="1" dirty="0"/>
                  <a:t> エクスポートを実行する</a:t>
                </a: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2F48390-F4E0-420F-9E75-0E412DE74974}"/>
                  </a:ext>
                </a:extLst>
              </p:cNvPr>
              <p:cNvSpPr txBox="1"/>
              <p:nvPr/>
            </p:nvSpPr>
            <p:spPr>
              <a:xfrm>
                <a:off x="455182" y="5815712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13.</a:t>
                </a:r>
                <a:r>
                  <a:rPr lang="ja-JP" altLang="en-US" sz="1400" b="1" dirty="0"/>
                  <a:t> </a:t>
                </a:r>
                <a:r>
                  <a:rPr kumimoji="1" lang="ja-JP" altLang="en-US" sz="1400" b="1" dirty="0"/>
                  <a:t>インポートを実行する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EA14C36-2DC1-4ED5-A4FE-2D616EF4DBD6}"/>
                  </a:ext>
                </a:extLst>
              </p:cNvPr>
              <p:cNvSpPr txBox="1"/>
              <p:nvPr/>
            </p:nvSpPr>
            <p:spPr>
              <a:xfrm>
                <a:off x="455182" y="6175556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14.</a:t>
                </a:r>
                <a:r>
                  <a:rPr lang="ja-JP" altLang="en-US" sz="1400" b="1" dirty="0"/>
                  <a:t> インポート結果を確認する</a:t>
                </a:r>
                <a:endParaRPr kumimoji="1" lang="ja-JP" altLang="en-US" sz="1400" b="1" dirty="0"/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01D7B61D-A419-4FD6-92DB-9492221411E6}"/>
                  </a:ext>
                </a:extLst>
              </p:cNvPr>
              <p:cNvSpPr/>
              <p:nvPr/>
            </p:nvSpPr>
            <p:spPr bwMode="auto">
              <a:xfrm>
                <a:off x="5576771" y="3765222"/>
                <a:ext cx="216030" cy="154181"/>
              </a:xfrm>
              <a:prstGeom prst="corner">
                <a:avLst>
                  <a:gd name="adj1" fmla="val 14772"/>
                  <a:gd name="adj2" fmla="val 14772"/>
                </a:avLst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30" name="L 字 29">
                <a:extLst>
                  <a:ext uri="{FF2B5EF4-FFF2-40B4-BE49-F238E27FC236}">
                    <a16:creationId xmlns:a16="http://schemas.microsoft.com/office/drawing/2014/main" id="{A8F8A341-EA60-43A5-B16C-40930E57FFF0}"/>
                  </a:ext>
                </a:extLst>
              </p:cNvPr>
              <p:cNvSpPr/>
              <p:nvPr/>
            </p:nvSpPr>
            <p:spPr bwMode="auto">
              <a:xfrm>
                <a:off x="5576771" y="4045903"/>
                <a:ext cx="216030" cy="154181"/>
              </a:xfrm>
              <a:prstGeom prst="corner">
                <a:avLst>
                  <a:gd name="adj1" fmla="val 14772"/>
                  <a:gd name="adj2" fmla="val 14772"/>
                </a:avLst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31" name="L 字 30">
                <a:extLst>
                  <a:ext uri="{FF2B5EF4-FFF2-40B4-BE49-F238E27FC236}">
                    <a16:creationId xmlns:a16="http://schemas.microsoft.com/office/drawing/2014/main" id="{77212626-1A9C-4103-94B3-1FD7AB7385E1}"/>
                  </a:ext>
                </a:extLst>
              </p:cNvPr>
              <p:cNvSpPr/>
              <p:nvPr/>
            </p:nvSpPr>
            <p:spPr bwMode="auto">
              <a:xfrm>
                <a:off x="5576771" y="5260154"/>
                <a:ext cx="216030" cy="154181"/>
              </a:xfrm>
              <a:prstGeom prst="corner">
                <a:avLst>
                  <a:gd name="adj1" fmla="val 14772"/>
                  <a:gd name="adj2" fmla="val 14772"/>
                </a:avLst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33" name="L 字 32">
                <a:extLst>
                  <a:ext uri="{FF2B5EF4-FFF2-40B4-BE49-F238E27FC236}">
                    <a16:creationId xmlns:a16="http://schemas.microsoft.com/office/drawing/2014/main" id="{C6859D48-309D-4DDD-920A-63F3CD2B2245}"/>
                  </a:ext>
                </a:extLst>
              </p:cNvPr>
              <p:cNvSpPr/>
              <p:nvPr/>
            </p:nvSpPr>
            <p:spPr bwMode="auto">
              <a:xfrm>
                <a:off x="5576771" y="5543185"/>
                <a:ext cx="216030" cy="154181"/>
              </a:xfrm>
              <a:prstGeom prst="corner">
                <a:avLst>
                  <a:gd name="adj1" fmla="val 14772"/>
                  <a:gd name="adj2" fmla="val 14772"/>
                </a:avLst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35B8587-FC6C-42D8-A660-E9D830072DAC}"/>
                </a:ext>
              </a:extLst>
            </p:cNvPr>
            <p:cNvSpPr txBox="1"/>
            <p:nvPr/>
          </p:nvSpPr>
          <p:spPr>
            <a:xfrm>
              <a:off x="411639" y="5473206"/>
              <a:ext cx="4248590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ja-JP" sz="1400" b="1" dirty="0"/>
                <a:t>12.</a:t>
              </a:r>
              <a:r>
                <a:rPr kumimoji="1" lang="ja-JP" altLang="en-US" sz="1400" b="1" dirty="0"/>
                <a:t>  </a:t>
              </a:r>
              <a:r>
                <a:rPr kumimoji="1" lang="en-US" altLang="ja-JP" sz="1400" b="1" dirty="0" err="1"/>
                <a:t>kym</a:t>
              </a:r>
              <a:r>
                <a:rPr kumimoji="1" lang="ja-JP" altLang="en-US" sz="1400" b="1" dirty="0"/>
                <a:t>ファイルをダウンロードする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76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r="14310" b="4580"/>
          <a:stretch/>
        </p:blipFill>
        <p:spPr>
          <a:xfrm>
            <a:off x="179512" y="2459376"/>
            <a:ext cx="6840828" cy="2108176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2716695" y="4221110"/>
            <a:ext cx="4248590" cy="2304320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</a:t>
            </a:r>
            <a:r>
              <a:rPr kumimoji="1" lang="ja-JP" altLang="en-US" dirty="0"/>
              <a:t>　データ登録 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機器の登録</a:t>
            </a:r>
            <a:br>
              <a:rPr kumimoji="1" lang="en-US" altLang="ja-JP" b="1" dirty="0"/>
            </a:br>
            <a:br>
              <a:rPr lang="en-US" altLang="ja-JP" sz="1600" dirty="0"/>
            </a:br>
            <a:r>
              <a:rPr lang="ja-JP" altLang="en-US" sz="1600" dirty="0"/>
              <a:t>メニュー：</a:t>
            </a:r>
            <a:r>
              <a:rPr lang="ja-JP" altLang="en-US" sz="1600" b="1" dirty="0"/>
              <a:t>基本コンソール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機器一覧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を押下する</a:t>
            </a:r>
            <a:endParaRPr lang="en-US" altLang="ja-JP" sz="1600" dirty="0"/>
          </a:p>
          <a:p>
            <a:pPr marL="457200" indent="-457200">
              <a:buFont typeface="+mj-lt"/>
              <a:buAutoNum type="circleNumDbPlain"/>
            </a:pPr>
            <a:r>
              <a:rPr lang="ja-JP" altLang="en-US" sz="1600" dirty="0"/>
              <a:t>各項目で下表のように選択または入力し、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br>
              <a:rPr lang="en-US" altLang="ja-JP" sz="1600" dirty="0"/>
            </a:b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29064"/>
              </p:ext>
            </p:extLst>
          </p:nvPr>
        </p:nvGraphicFramePr>
        <p:xfrm>
          <a:off x="2808000" y="4249656"/>
          <a:ext cx="4104570" cy="22035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入力内容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HW</a:t>
                      </a:r>
                      <a:r>
                        <a:rPr kumimoji="1" lang="ja-JP" altLang="en-US" sz="1200"/>
                        <a:t>機器種別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ホスト名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任意の値をご設定下さい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IP</a:t>
                      </a:r>
                      <a:r>
                        <a:rPr kumimoji="1" lang="ja-JP" altLang="en-US" sz="1200"/>
                        <a:t>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対象機器の</a:t>
                      </a:r>
                      <a:r>
                        <a:rPr kumimoji="1" lang="en-US" altLang="ja-JP" sz="1200" dirty="0"/>
                        <a:t>IP</a:t>
                      </a:r>
                      <a:r>
                        <a:rPr kumimoji="1" lang="ja-JP" altLang="en-US" sz="12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ログインユーザ</a:t>
                      </a:r>
                      <a:r>
                        <a:rPr kumimoji="1" lang="en-US" altLang="ja-JP" sz="120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任意の値をご設定下さい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ログインパスワード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任意の値をご設定下さい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認証方式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パスワード認証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251400" y="2789501"/>
            <a:ext cx="6768940" cy="7835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>
              <a:latin typeface="+mn-ea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53D09A8-1243-449C-84A0-6D1D608EE7D0}"/>
              </a:ext>
            </a:extLst>
          </p:cNvPr>
          <p:cNvGrpSpPr/>
          <p:nvPr/>
        </p:nvGrpSpPr>
        <p:grpSpPr>
          <a:xfrm>
            <a:off x="7272376" y="737870"/>
            <a:ext cx="1764000" cy="2123999"/>
            <a:chOff x="7307582" y="761745"/>
            <a:chExt cx="1727999" cy="20882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41AEB84-60E5-4DC2-BE14-FC1A8F15B4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07582" y="761745"/>
              <a:ext cx="1727999" cy="208828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角丸四角形 45">
              <a:extLst>
                <a:ext uri="{FF2B5EF4-FFF2-40B4-BE49-F238E27FC236}">
                  <a16:creationId xmlns:a16="http://schemas.microsoft.com/office/drawing/2014/main" id="{D2B66B1B-CAA0-4606-B4F2-2222724A139D}"/>
                </a:ext>
              </a:extLst>
            </p:cNvPr>
            <p:cNvSpPr/>
            <p:nvPr/>
          </p:nvSpPr>
          <p:spPr bwMode="auto">
            <a:xfrm>
              <a:off x="7733897" y="1458335"/>
              <a:ext cx="1232921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オペレーション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46">
              <a:extLst>
                <a:ext uri="{FF2B5EF4-FFF2-40B4-BE49-F238E27FC236}">
                  <a16:creationId xmlns:a16="http://schemas.microsoft.com/office/drawing/2014/main" id="{2D229973-96A6-4888-8FE1-67B542F6F433}"/>
                </a:ext>
              </a:extLst>
            </p:cNvPr>
            <p:cNvSpPr/>
            <p:nvPr/>
          </p:nvSpPr>
          <p:spPr bwMode="auto">
            <a:xfrm>
              <a:off x="7737201" y="1191405"/>
              <a:ext cx="1226312" cy="246611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機器情報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47">
              <a:extLst>
                <a:ext uri="{FF2B5EF4-FFF2-40B4-BE49-F238E27FC236}">
                  <a16:creationId xmlns:a16="http://schemas.microsoft.com/office/drawing/2014/main" id="{DE22A818-1E04-4DE3-B269-05FED3F7501E}"/>
                </a:ext>
              </a:extLst>
            </p:cNvPr>
            <p:cNvSpPr/>
            <p:nvPr/>
          </p:nvSpPr>
          <p:spPr bwMode="auto">
            <a:xfrm>
              <a:off x="7412616" y="859486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  <a:latin typeface="+mn-ea"/>
                </a:rPr>
                <a:t>データ登録</a:t>
              </a:r>
              <a:endParaRPr kumimoji="1" lang="ja-JP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48">
              <a:extLst>
                <a:ext uri="{FF2B5EF4-FFF2-40B4-BE49-F238E27FC236}">
                  <a16:creationId xmlns:a16="http://schemas.microsoft.com/office/drawing/2014/main" id="{2D124A74-97D2-4622-B2AE-49F37001DF87}"/>
                </a:ext>
              </a:extLst>
            </p:cNvPr>
            <p:cNvSpPr/>
            <p:nvPr/>
          </p:nvSpPr>
          <p:spPr bwMode="auto">
            <a:xfrm>
              <a:off x="7406738" y="2432090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chemeClr val="tx1"/>
                  </a:solidFill>
                  <a:latin typeface="+mn-ea"/>
                </a:rPr>
                <a:t>時刻指定モード</a:t>
              </a:r>
              <a:endParaRPr kumimoji="1" lang="ja-JP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ホームベース 49">
              <a:extLst>
                <a:ext uri="{FF2B5EF4-FFF2-40B4-BE49-F238E27FC236}">
                  <a16:creationId xmlns:a16="http://schemas.microsoft.com/office/drawing/2014/main" id="{8BFEF454-30FA-4CC0-A0B3-F15BE243E624}"/>
                </a:ext>
              </a:extLst>
            </p:cNvPr>
            <p:cNvSpPr/>
            <p:nvPr/>
          </p:nvSpPr>
          <p:spPr bwMode="auto">
            <a:xfrm rot="5400000">
              <a:off x="7322382" y="1387787"/>
              <a:ext cx="556600" cy="128060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7" name="角丸四角形 50">
              <a:extLst>
                <a:ext uri="{FF2B5EF4-FFF2-40B4-BE49-F238E27FC236}">
                  <a16:creationId xmlns:a16="http://schemas.microsoft.com/office/drawing/2014/main" id="{DD16F347-14EE-4EFC-8E9A-93370086B941}"/>
                </a:ext>
              </a:extLst>
            </p:cNvPr>
            <p:cNvSpPr/>
            <p:nvPr/>
          </p:nvSpPr>
          <p:spPr bwMode="auto">
            <a:xfrm>
              <a:off x="7406738" y="2086763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  <a:latin typeface="+mn-ea"/>
                </a:rPr>
                <a:t>環境移行モード</a:t>
              </a:r>
            </a:p>
          </p:txBody>
        </p:sp>
        <p:sp>
          <p:nvSpPr>
            <p:cNvPr id="28" name="角丸四角形 51">
              <a:extLst>
                <a:ext uri="{FF2B5EF4-FFF2-40B4-BE49-F238E27FC236}">
                  <a16:creationId xmlns:a16="http://schemas.microsoft.com/office/drawing/2014/main" id="{5F9F04B3-F5D8-4A39-847E-E8FB49C56C78}"/>
                </a:ext>
              </a:extLst>
            </p:cNvPr>
            <p:cNvSpPr/>
            <p:nvPr/>
          </p:nvSpPr>
          <p:spPr bwMode="auto">
            <a:xfrm>
              <a:off x="7406738" y="1745486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tx1"/>
                  </a:solidFill>
                  <a:latin typeface="+mn-ea"/>
                </a:rPr>
                <a:t>メニューの作成・入力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823630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3235</Words>
  <Application>Microsoft Office PowerPoint</Application>
  <PresentationFormat>画面に合わせる (4:3)</PresentationFormat>
  <Paragraphs>732</Paragraphs>
  <Slides>37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37</vt:i4>
      </vt:variant>
    </vt:vector>
  </HeadingPairs>
  <TitlesOfParts>
    <vt:vector size="48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PowerPoint プレゼンテーション</vt:lpstr>
      <vt:lpstr>2.1　作業環境</vt:lpstr>
      <vt:lpstr>2.２　メニューエクスポート/メニューインポート作業手順(1/2)</vt:lpstr>
      <vt:lpstr>2.2　メニューエクスポート/メニューインポート作業手順(2/2)</vt:lpstr>
      <vt:lpstr>2.3　データ登録 (1/2)</vt:lpstr>
      <vt:lpstr>2.3　データ登録 (2/2)</vt:lpstr>
      <vt:lpstr>2.4　メニューの作成・入力(1/3)</vt:lpstr>
      <vt:lpstr>2.4　メニューの作成・入力(2/3)</vt:lpstr>
      <vt:lpstr>2.4　メニューの作成・入力(3/3)</vt:lpstr>
      <vt:lpstr>2.5　環境移行モード＿メニューエクスポート(1/2)</vt:lpstr>
      <vt:lpstr>2.5　環境移行モード＿メニューエクスポート(2/2)</vt:lpstr>
      <vt:lpstr>2.6　環境移行モード＿メニューインポート(1/3)</vt:lpstr>
      <vt:lpstr>2.6　環境移行モード＿メニューインポート(2/3)</vt:lpstr>
      <vt:lpstr>2.6　環境移行モード＿メニューインポート(3/3)</vt:lpstr>
      <vt:lpstr>2.7　時刻指定モード＿メニューエクスポート(1/3)</vt:lpstr>
      <vt:lpstr>2.7　時刻指定モード＿メニューエクスポート(1/3)</vt:lpstr>
      <vt:lpstr>2.7　時刻指定モード＿メニューエクスポート(2/3)</vt:lpstr>
      <vt:lpstr>2.7　時刻指定モード＿メニューエクスポート(3/3)</vt:lpstr>
      <vt:lpstr>2.8　時刻指定モード＿メニューインポート(1/3)</vt:lpstr>
      <vt:lpstr>2.8　時刻指定モード＿メニューインポート(2/3)</vt:lpstr>
      <vt:lpstr>2.8　時刻指定モード＿メニューインポート(3/3)</vt:lpstr>
      <vt:lpstr>3. 実習② Excel一括エクスポート/Excel一括インポート</vt:lpstr>
      <vt:lpstr>3.1　作業環境</vt:lpstr>
      <vt:lpstr>3.2　Excel一括エクスポート/Excel一括インポート作業手順</vt:lpstr>
      <vt:lpstr>3.3　Excel一括エクスポート(1/2)</vt:lpstr>
      <vt:lpstr>3.3　Excel一括エクスポート(2/2)</vt:lpstr>
      <vt:lpstr>3.4　Excelファイル編集(1/2)</vt:lpstr>
      <vt:lpstr>3.4　Excelファイル編集(2/2)</vt:lpstr>
      <vt:lpstr>3.5　Excel一括インポート(1/3)</vt:lpstr>
      <vt:lpstr>3.5　Excel一括インポート(2/3)</vt:lpstr>
      <vt:lpstr>3.5　Excel一括インポート(2/3)</vt:lpstr>
      <vt:lpstr>3.5　Excel一括インポート(3/3)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2022-05-29T23:24:38Z</dcterms:modified>
</cp:coreProperties>
</file>