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45"/>
  </p:notesMasterIdLst>
  <p:handoutMasterIdLst>
    <p:handoutMasterId r:id="rId46"/>
  </p:handoutMasterIdLst>
  <p:sldIdLst>
    <p:sldId id="719" r:id="rId3"/>
    <p:sldId id="800" r:id="rId4"/>
    <p:sldId id="610" r:id="rId5"/>
    <p:sldId id="821" r:id="rId6"/>
    <p:sldId id="855" r:id="rId7"/>
    <p:sldId id="803" r:id="rId8"/>
    <p:sldId id="843" r:id="rId9"/>
    <p:sldId id="822" r:id="rId10"/>
    <p:sldId id="853" r:id="rId11"/>
    <p:sldId id="801" r:id="rId12"/>
    <p:sldId id="825" r:id="rId13"/>
    <p:sldId id="823" r:id="rId14"/>
    <p:sldId id="804" r:id="rId15"/>
    <p:sldId id="805" r:id="rId16"/>
    <p:sldId id="807" r:id="rId17"/>
    <p:sldId id="808" r:id="rId18"/>
    <p:sldId id="802" r:id="rId19"/>
    <p:sldId id="818" r:id="rId20"/>
    <p:sldId id="820" r:id="rId21"/>
    <p:sldId id="836" r:id="rId22"/>
    <p:sldId id="838" r:id="rId23"/>
    <p:sldId id="831" r:id="rId24"/>
    <p:sldId id="833" r:id="rId25"/>
    <p:sldId id="834" r:id="rId26"/>
    <p:sldId id="835" r:id="rId27"/>
    <p:sldId id="839" r:id="rId28"/>
    <p:sldId id="813" r:id="rId29"/>
    <p:sldId id="840" r:id="rId30"/>
    <p:sldId id="814" r:id="rId31"/>
    <p:sldId id="815" r:id="rId32"/>
    <p:sldId id="816" r:id="rId33"/>
    <p:sldId id="817" r:id="rId34"/>
    <p:sldId id="824" r:id="rId35"/>
    <p:sldId id="845" r:id="rId36"/>
    <p:sldId id="854" r:id="rId37"/>
    <p:sldId id="852" r:id="rId38"/>
    <p:sldId id="846" r:id="rId39"/>
    <p:sldId id="851" r:id="rId40"/>
    <p:sldId id="848" r:id="rId41"/>
    <p:sldId id="849" r:id="rId42"/>
    <p:sldId id="850" r:id="rId43"/>
    <p:sldId id="318" r:id="rId44"/>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78E6E8B-13D5-4F6C-9DCA-F65BF18703DF}">
          <p14:sldIdLst>
            <p14:sldId id="719"/>
            <p14:sldId id="800"/>
            <p14:sldId id="610"/>
            <p14:sldId id="821"/>
            <p14:sldId id="855"/>
            <p14:sldId id="803"/>
            <p14:sldId id="843"/>
            <p14:sldId id="822"/>
            <p14:sldId id="853"/>
          </p14:sldIdLst>
        </p14:section>
        <p14:section name="下準備" id="{A3B4C904-C9BB-4261-9BE0-C60F090C87B4}">
          <p14:sldIdLst>
            <p14:sldId id="801"/>
            <p14:sldId id="825"/>
          </p14:sldIdLst>
        </p14:section>
        <p14:section name="オペレーション作成" id="{6BAF7756-506F-4884-AEAB-F11A9EA77C98}">
          <p14:sldIdLst>
            <p14:sldId id="823"/>
          </p14:sldIdLst>
        </p14:section>
        <p14:section name="Movement" id="{E42D4A57-2C8E-482B-BA36-0AD7582C9FA3}">
          <p14:sldIdLst>
            <p14:sldId id="804"/>
            <p14:sldId id="805"/>
            <p14:sldId id="807"/>
          </p14:sldIdLst>
        </p14:section>
        <p14:section name="Conductor" id="{5E536E17-EAB8-41AB-8E16-B67FE81C3C1C}">
          <p14:sldIdLst>
            <p14:sldId id="808"/>
          </p14:sldIdLst>
        </p14:section>
        <p14:section name="ホストグループの設定" id="{C266A38D-35AC-428C-9B15-403EDC052491}">
          <p14:sldIdLst>
            <p14:sldId id="802"/>
            <p14:sldId id="818"/>
            <p14:sldId id="820"/>
          </p14:sldIdLst>
        </p14:section>
        <p14:section name="メニュー・メニューグループ管理" id="{812E92F5-3F3D-4C5E-A342-286D0B271939}">
          <p14:sldIdLst>
            <p14:sldId id="836"/>
            <p14:sldId id="838"/>
            <p14:sldId id="831"/>
            <p14:sldId id="833"/>
            <p14:sldId id="834"/>
            <p14:sldId id="835"/>
          </p14:sldIdLst>
        </p14:section>
        <p14:section name="データ登録" id="{D74126D5-7B04-478B-AAB9-A6A22CCD2815}">
          <p14:sldIdLst>
            <p14:sldId id="839"/>
            <p14:sldId id="813"/>
            <p14:sldId id="840"/>
          </p14:sldIdLst>
        </p14:section>
        <p14:section name="代入値自動登録設定" id="{2BC6F414-BE0E-42C5-B9B1-DD6731C64E3A}">
          <p14:sldIdLst>
            <p14:sldId id="814"/>
          </p14:sldIdLst>
        </p14:section>
        <p14:section name="代入値・対象ホストの確認" id="{D6C165BE-3FDC-43C6-B110-CE61E53E5B66}">
          <p14:sldIdLst>
            <p14:sldId id="815"/>
          </p14:sldIdLst>
        </p14:section>
        <p14:section name="実行" id="{634B530C-0286-40F1-AB4C-949C3B2CF475}">
          <p14:sldIdLst>
            <p14:sldId id="816"/>
            <p14:sldId id="817"/>
            <p14:sldId id="824"/>
          </p14:sldIdLst>
        </p14:section>
        <p14:section name="シナリオ②" id="{D428F894-FB30-481D-A5C4-7FB96936C50E}">
          <p14:sldIdLst>
            <p14:sldId id="845"/>
            <p14:sldId id="854"/>
            <p14:sldId id="852"/>
            <p14:sldId id="846"/>
            <p14:sldId id="851"/>
            <p14:sldId id="848"/>
            <p14:sldId id="849"/>
            <p14:sldId id="850"/>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0FF"/>
    <a:srgbClr val="FFFFCC"/>
    <a:srgbClr val="A1AEBF"/>
    <a:srgbClr val="C1C1C1"/>
    <a:srgbClr val="555555"/>
    <a:srgbClr val="888888"/>
    <a:srgbClr val="444444"/>
    <a:srgbClr val="CBCDD3"/>
    <a:srgbClr val="E7E8E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7" autoAdjust="0"/>
    <p:restoredTop sz="94815" autoAdjust="0"/>
  </p:normalViewPr>
  <p:slideViewPr>
    <p:cSldViewPr>
      <p:cViewPr varScale="1">
        <p:scale>
          <a:sx n="90" d="100"/>
          <a:sy n="90" d="100"/>
        </p:scale>
        <p:origin x="1302" y="66"/>
      </p:cViewPr>
      <p:guideLst>
        <p:guide orient="horz" pos="527"/>
        <p:guide orient="horz" pos="73"/>
        <p:guide orient="horz" pos="4064"/>
        <p:guide pos="2880"/>
        <p:guide pos="113"/>
        <p:guide pos="5647"/>
      </p:guideLst>
    </p:cSldViewPr>
  </p:slideViewPr>
  <p:outlineViewPr>
    <p:cViewPr>
      <p:scale>
        <a:sx n="33" d="100"/>
        <a:sy n="33" d="100"/>
      </p:scale>
      <p:origin x="0" y="-14136"/>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2022/5/20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2022/5/20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6</a:t>
            </a:fld>
            <a:endParaRPr lang="ja-JP" altLang="en-US" dirty="0"/>
          </a:p>
        </p:txBody>
      </p:sp>
    </p:spTree>
    <p:extLst>
      <p:ext uri="{BB962C8B-B14F-4D97-AF65-F5344CB8AC3E}">
        <p14:creationId xmlns:p14="http://schemas.microsoft.com/office/powerpoint/2010/main" val="300430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7</a:t>
            </a:fld>
            <a:endParaRPr lang="ja-JP" altLang="en-US" dirty="0"/>
          </a:p>
        </p:txBody>
      </p:sp>
    </p:spTree>
    <p:extLst>
      <p:ext uri="{BB962C8B-B14F-4D97-AF65-F5344CB8AC3E}">
        <p14:creationId xmlns:p14="http://schemas.microsoft.com/office/powerpoint/2010/main" val="212573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15</a:t>
            </a:fld>
            <a:endParaRPr lang="ja-JP" altLang="en-US"/>
          </a:p>
        </p:txBody>
      </p:sp>
    </p:spTree>
    <p:extLst>
      <p:ext uri="{BB962C8B-B14F-4D97-AF65-F5344CB8AC3E}">
        <p14:creationId xmlns:p14="http://schemas.microsoft.com/office/powerpoint/2010/main" val="91812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19</a:t>
            </a:fld>
            <a:endParaRPr lang="ja-JP" altLang="en-US" dirty="0"/>
          </a:p>
        </p:txBody>
      </p:sp>
    </p:spTree>
    <p:extLst>
      <p:ext uri="{BB962C8B-B14F-4D97-AF65-F5344CB8AC3E}">
        <p14:creationId xmlns:p14="http://schemas.microsoft.com/office/powerpoint/2010/main" val="252128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dirty="0"/>
          </a:p>
        </p:txBody>
      </p:sp>
    </p:spTree>
    <p:extLst>
      <p:ext uri="{BB962C8B-B14F-4D97-AF65-F5344CB8AC3E}">
        <p14:creationId xmlns:p14="http://schemas.microsoft.com/office/powerpoint/2010/main" val="310447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dirty="0"/>
          </a:p>
        </p:txBody>
      </p:sp>
    </p:spTree>
    <p:extLst>
      <p:ext uri="{BB962C8B-B14F-4D97-AF65-F5344CB8AC3E}">
        <p14:creationId xmlns:p14="http://schemas.microsoft.com/office/powerpoint/2010/main" val="1816426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110185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316099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627247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007528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84322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299538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1279130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0564247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80699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240492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89902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6.xml"/><Relationship Id="rId18" Type="http://schemas.openxmlformats.org/officeDocument/2006/relationships/slide" Target="slide35.xml"/><Relationship Id="rId3" Type="http://schemas.openxmlformats.org/officeDocument/2006/relationships/slide" Target="slide4.xml"/><Relationship Id="rId21" Type="http://schemas.openxmlformats.org/officeDocument/2006/relationships/slide" Target="slide38.xml"/><Relationship Id="rId7" Type="http://schemas.openxmlformats.org/officeDocument/2006/relationships/slide" Target="slide10.xml"/><Relationship Id="rId12" Type="http://schemas.openxmlformats.org/officeDocument/2006/relationships/slide" Target="slide20.xml"/><Relationship Id="rId17" Type="http://schemas.openxmlformats.org/officeDocument/2006/relationships/slide" Target="slide33.xml"/><Relationship Id="rId2" Type="http://schemas.openxmlformats.org/officeDocument/2006/relationships/slide" Target="slide41.xml"/><Relationship Id="rId16" Type="http://schemas.openxmlformats.org/officeDocument/2006/relationships/slide" Target="slide31.xml"/><Relationship Id="rId20"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30.xml"/><Relationship Id="rId10" Type="http://schemas.openxmlformats.org/officeDocument/2006/relationships/slide" Target="slide16.xml"/><Relationship Id="rId19" Type="http://schemas.openxmlformats.org/officeDocument/2006/relationships/slide" Target="slide36.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9.xml"/><Relationship Id="rId22" Type="http://schemas.openxmlformats.org/officeDocument/2006/relationships/slide" Target="slide4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slide" Target="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a:t>
            </a:r>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47544" y="3287560"/>
            <a:ext cx="9143999" cy="1144347"/>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a:solidFill>
                  <a:schemeClr val="tx2">
                    <a:lumMod val="75000"/>
                    <a:lumOff val="25000"/>
                  </a:schemeClr>
                </a:solidFill>
              </a:rPr>
              <a:t>ホストグループ管理・メニュー作成</a:t>
            </a:r>
            <a:endParaRPr lang="en-US" altLang="ja-JP" sz="3600" b="1" kern="0" spc="-150" dirty="0">
              <a:solidFill>
                <a:schemeClr val="tx2">
                  <a:lumMod val="75000"/>
                  <a:lumOff val="25000"/>
                </a:schemeClr>
              </a:solidFill>
            </a:endParaRPr>
          </a:p>
          <a:p>
            <a:r>
              <a:rPr lang="en-US" altLang="ja-JP" sz="3600" b="1" kern="0" spc="-150" dirty="0">
                <a:solidFill>
                  <a:schemeClr val="tx2">
                    <a:lumMod val="75000"/>
                    <a:lumOff val="25000"/>
                  </a:schemeClr>
                </a:solidFill>
              </a:rPr>
              <a:t>【</a:t>
            </a:r>
            <a:r>
              <a:rPr lang="ja-JP" altLang="en-US" sz="3600" b="1" kern="0" spc="-150" dirty="0">
                <a:solidFill>
                  <a:schemeClr val="tx2">
                    <a:lumMod val="75000"/>
                    <a:lumOff val="25000"/>
                  </a:schemeClr>
                </a:solidFill>
              </a:rPr>
              <a:t>実習編</a:t>
            </a:r>
            <a:r>
              <a:rPr lang="en-US" altLang="ja-JP" sz="3600" b="1" kern="0" spc="-150" dirty="0">
                <a:solidFill>
                  <a:schemeClr val="tx2">
                    <a:lumMod val="75000"/>
                    <a:lumOff val="25000"/>
                  </a:schemeClr>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4" y="1700808"/>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2.1 </a:t>
            </a:r>
            <a:r>
              <a:rPr lang="ja-JP" altLang="en-US" dirty="0"/>
              <a:t>事前準備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lstStyle/>
          <a:p>
            <a:pPr lvl="0" hangingPunct="0">
              <a:buClr>
                <a:srgbClr val="002B62"/>
              </a:buClr>
            </a:pPr>
            <a:r>
              <a:rPr lang="en-US" altLang="ja-JP" b="1" dirty="0"/>
              <a:t>Playbook</a:t>
            </a:r>
            <a:r>
              <a:rPr lang="ja-JP" altLang="en-US" b="1" dirty="0"/>
              <a:t>を作成する</a:t>
            </a:r>
            <a:endParaRPr lang="en-US" altLang="ja-JP" b="1" dirty="0"/>
          </a:p>
          <a:p>
            <a:pPr marL="180000" lvl="1" indent="0" hangingPunct="0">
              <a:buClr>
                <a:srgbClr val="002B62"/>
              </a:buClr>
              <a:buNone/>
            </a:pPr>
            <a:r>
              <a:rPr lang="ja-JP" altLang="en-US" dirty="0">
                <a:solidFill>
                  <a:srgbClr val="000000"/>
                </a:solidFill>
              </a:rPr>
              <a:t>本シナリオで使用する</a:t>
            </a:r>
            <a:r>
              <a:rPr lang="en-US" altLang="ja-JP" dirty="0">
                <a:solidFill>
                  <a:srgbClr val="000000"/>
                </a:solidFill>
              </a:rPr>
              <a:t>Playbook</a:t>
            </a:r>
            <a:r>
              <a:rPr lang="ja-JP" altLang="en-US" dirty="0">
                <a:solidFill>
                  <a:srgbClr val="000000"/>
                </a:solidFill>
              </a:rPr>
              <a:t>は以下の３つです。</a:t>
            </a:r>
            <a:br>
              <a:rPr lang="en-US" altLang="ja-JP" dirty="0">
                <a:solidFill>
                  <a:srgbClr val="000000"/>
                </a:solidFill>
              </a:rPr>
            </a:br>
            <a:r>
              <a:rPr lang="ja-JP" altLang="en-US" dirty="0">
                <a:solidFill>
                  <a:srgbClr val="000000"/>
                </a:solidFill>
              </a:rPr>
              <a:t>下記内容のファイルを作成して下さい。</a:t>
            </a:r>
            <a:br>
              <a:rPr lang="en-US" altLang="ja-JP" dirty="0">
                <a:solidFill>
                  <a:srgbClr val="000000"/>
                </a:solidFill>
              </a:rPr>
            </a:br>
            <a:r>
              <a:rPr lang="en-US" altLang="ja-JP" dirty="0">
                <a:solidFill>
                  <a:srgbClr val="FF0000"/>
                </a:solidFill>
              </a:rPr>
              <a:t>【</a:t>
            </a:r>
            <a:r>
              <a:rPr lang="ja-JP" altLang="en-US" dirty="0">
                <a:solidFill>
                  <a:srgbClr val="FF0000"/>
                </a:solidFill>
              </a:rPr>
              <a:t>注意</a:t>
            </a:r>
            <a:r>
              <a:rPr lang="en-US" altLang="ja-JP" dirty="0">
                <a:solidFill>
                  <a:srgbClr val="FF0000"/>
                </a:solidFill>
              </a:rPr>
              <a:t>】</a:t>
            </a:r>
          </a:p>
          <a:p>
            <a:pPr marL="180000" lvl="1" indent="0" hangingPunct="0">
              <a:buClr>
                <a:srgbClr val="002B62"/>
              </a:buClr>
              <a:buNone/>
            </a:pPr>
            <a:r>
              <a:rPr lang="ja-JP" altLang="en-US" sz="1600" dirty="0">
                <a:solidFill>
                  <a:srgbClr val="FF0000"/>
                </a:solidFill>
              </a:rPr>
              <a:t>　・文字コードは</a:t>
            </a:r>
            <a:r>
              <a:rPr lang="en-US" altLang="ja-JP" sz="1600" dirty="0">
                <a:solidFill>
                  <a:srgbClr val="FF0000"/>
                </a:solidFill>
              </a:rPr>
              <a:t>“UTF-8 BOM</a:t>
            </a:r>
            <a:r>
              <a:rPr lang="ja-JP" altLang="en-US" sz="1600" dirty="0">
                <a:solidFill>
                  <a:srgbClr val="FF0000"/>
                </a:solidFill>
              </a:rPr>
              <a:t>なし</a:t>
            </a:r>
            <a:r>
              <a:rPr lang="en-US" altLang="ja-JP" sz="1600" dirty="0">
                <a:solidFill>
                  <a:srgbClr val="FF0000"/>
                </a:solidFill>
              </a:rPr>
              <a:t>”</a:t>
            </a:r>
            <a:r>
              <a:rPr lang="ja-JP" altLang="en-US" sz="1600" dirty="0" err="1">
                <a:solidFill>
                  <a:srgbClr val="FF0000"/>
                </a:solidFill>
              </a:rPr>
              <a:t>、</a:t>
            </a:r>
            <a:r>
              <a:rPr lang="ja-JP" altLang="en-US" sz="1600" dirty="0">
                <a:solidFill>
                  <a:srgbClr val="FF0000"/>
                </a:solidFill>
              </a:rPr>
              <a:t>改行コードは</a:t>
            </a:r>
            <a:r>
              <a:rPr lang="en-US" altLang="ja-JP" sz="1600" dirty="0">
                <a:solidFill>
                  <a:srgbClr val="FF0000"/>
                </a:solidFill>
              </a:rPr>
              <a:t>“LF”</a:t>
            </a:r>
            <a:r>
              <a:rPr lang="ja-JP" altLang="en-US" sz="1600" dirty="0" err="1">
                <a:solidFill>
                  <a:srgbClr val="FF0000"/>
                </a:solidFill>
              </a:rPr>
              <a:t>、</a:t>
            </a:r>
            <a:r>
              <a:rPr lang="ja-JP" altLang="en-US" sz="1600" dirty="0">
                <a:solidFill>
                  <a:srgbClr val="FF0000"/>
                </a:solidFill>
              </a:rPr>
              <a:t>拡張子は</a:t>
            </a:r>
            <a:r>
              <a:rPr lang="en-US" altLang="ja-JP" sz="1600" dirty="0">
                <a:solidFill>
                  <a:srgbClr val="FF0000"/>
                </a:solidFill>
              </a:rPr>
              <a:t>”</a:t>
            </a:r>
            <a:r>
              <a:rPr lang="en-US" altLang="ja-JP" sz="1600" dirty="0" err="1">
                <a:solidFill>
                  <a:srgbClr val="FF0000"/>
                </a:solidFill>
              </a:rPr>
              <a:t>yml</a:t>
            </a:r>
            <a:r>
              <a:rPr lang="en-US" altLang="ja-JP" sz="1600" dirty="0">
                <a:solidFill>
                  <a:srgbClr val="FF0000"/>
                </a:solidFill>
              </a:rPr>
              <a:t>”</a:t>
            </a:r>
            <a:r>
              <a:rPr lang="ja-JP" altLang="en-US" sz="1600" dirty="0">
                <a:solidFill>
                  <a:srgbClr val="FF0000"/>
                </a:solidFill>
              </a:rPr>
              <a:t>で作成してください。</a:t>
            </a:r>
            <a:endParaRPr lang="en-US" altLang="ja-JP" sz="1600" dirty="0">
              <a:solidFill>
                <a:srgbClr val="FF0000"/>
              </a:solidFill>
            </a:endParaRPr>
          </a:p>
          <a:p>
            <a:pPr marL="180000" lvl="1" indent="0" hangingPunct="0">
              <a:buClr>
                <a:srgbClr val="002B62"/>
              </a:buClr>
              <a:buNone/>
            </a:pPr>
            <a:r>
              <a:rPr lang="ja-JP" altLang="en-US" dirty="0">
                <a:solidFill>
                  <a:srgbClr val="FF0000"/>
                </a:solidFill>
              </a:rPr>
              <a:t>　・下記のソースコードをコピーして使用する場合は、インデントに注意してください。</a:t>
            </a:r>
            <a:endParaRPr lang="en-US" altLang="ja-JP" sz="1600" dirty="0">
              <a:solidFill>
                <a:srgbClr val="FF0000"/>
              </a:solidFill>
            </a:endParaRPr>
          </a:p>
          <a:p>
            <a:endParaRPr kumimoji="1" lang="ja-JP" altLang="en-US" b="1" dirty="0"/>
          </a:p>
        </p:txBody>
      </p:sp>
      <p:sp>
        <p:nvSpPr>
          <p:cNvPr id="6" name="テキスト ボックス 5"/>
          <p:cNvSpPr txBox="1"/>
          <p:nvPr/>
        </p:nvSpPr>
        <p:spPr>
          <a:xfrm>
            <a:off x="212867" y="4342939"/>
            <a:ext cx="5155886"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a:t>
            </a:r>
            <a:r>
              <a:rPr lang="ja-JP" altLang="en-US" sz="1400" dirty="0">
                <a:solidFill>
                  <a:schemeClr val="bg1"/>
                </a:solidFill>
              </a:rPr>
              <a:t> </a:t>
            </a:r>
            <a:r>
              <a:rPr lang="en-US" altLang="ja-JP" sz="1400" dirty="0">
                <a:solidFill>
                  <a:schemeClr val="bg1"/>
                </a:solidFill>
              </a:rPr>
              <a:t>Add Nameserver</a:t>
            </a:r>
          </a:p>
          <a:p>
            <a:r>
              <a:rPr lang="en-US" altLang="ja-JP" sz="1400" dirty="0">
                <a:solidFill>
                  <a:schemeClr val="bg1"/>
                </a:solidFill>
              </a:rPr>
              <a:t>  shell: ‘echo nameserver {{ VAR_nameserver_ip }} &gt;&gt; /etc/</a:t>
            </a:r>
            <a:r>
              <a:rPr lang="en-US" altLang="ja-JP" sz="1400" dirty="0" err="1">
                <a:solidFill>
                  <a:schemeClr val="bg1"/>
                </a:solidFill>
              </a:rPr>
              <a:t>resolv.conf</a:t>
            </a:r>
            <a:r>
              <a:rPr lang="en-US" altLang="ja-JP" sz="1400" dirty="0">
                <a:solidFill>
                  <a:schemeClr val="bg1"/>
                </a:solidFill>
              </a:rPr>
              <a:t>’</a:t>
            </a:r>
          </a:p>
        </p:txBody>
      </p:sp>
      <p:sp>
        <p:nvSpPr>
          <p:cNvPr id="8" name="テキスト ボックス 7"/>
          <p:cNvSpPr txBox="1"/>
          <p:nvPr/>
        </p:nvSpPr>
        <p:spPr>
          <a:xfrm>
            <a:off x="5468432" y="5522975"/>
            <a:ext cx="3495081" cy="738664"/>
          </a:xfrm>
          <a:prstGeom prst="rect">
            <a:avLst/>
          </a:prstGeom>
          <a:noFill/>
        </p:spPr>
        <p:txBody>
          <a:bodyPr wrap="square" rtlCol="0">
            <a:spAutoFit/>
          </a:bodyPr>
          <a:lstStyle/>
          <a:p>
            <a:r>
              <a:rPr kumimoji="1" lang="ja-JP" altLang="en-US" sz="1400" b="1" dirty="0"/>
              <a:t>ファイル名</a:t>
            </a:r>
            <a:r>
              <a:rPr kumimoji="1" lang="en-US" altLang="ja-JP" sz="1400" b="1" dirty="0"/>
              <a:t>:</a:t>
            </a:r>
            <a:r>
              <a:rPr kumimoji="1" lang="ja-JP" altLang="en-US" sz="1400" b="1" dirty="0"/>
              <a:t> </a:t>
            </a:r>
            <a:r>
              <a:rPr lang="en-US" altLang="ja-JP" sz="1400" b="1" dirty="0"/>
              <a:t>3-set_hostname.y</a:t>
            </a:r>
            <a:r>
              <a:rPr lang="ja-JP" altLang="en-US" sz="1400" b="1" dirty="0" err="1"/>
              <a:t>ｍ</a:t>
            </a:r>
            <a:r>
              <a:rPr lang="en-US" altLang="ja-JP" sz="1400" b="1" dirty="0"/>
              <a:t>l</a:t>
            </a:r>
            <a:br>
              <a:rPr lang="en-US" altLang="ja-JP" sz="1400" b="1" dirty="0"/>
            </a:br>
            <a:r>
              <a:rPr lang="ja-JP" altLang="en-US" sz="1400" dirty="0"/>
              <a:t>ホスト名を変更します。</a:t>
            </a:r>
            <a:br>
              <a:rPr lang="en-US" altLang="ja-JP" sz="1400" dirty="0"/>
            </a:br>
            <a:r>
              <a:rPr lang="ja-JP" altLang="en-US" sz="1400" dirty="0"/>
              <a:t>今回はホスト別の値を代入します。</a:t>
            </a:r>
            <a:endParaRPr lang="en-US" altLang="ja-JP" sz="1400" b="1" dirty="0"/>
          </a:p>
        </p:txBody>
      </p:sp>
      <p:sp>
        <p:nvSpPr>
          <p:cNvPr id="9" name="テキスト ボックス 8"/>
          <p:cNvSpPr txBox="1"/>
          <p:nvPr/>
        </p:nvSpPr>
        <p:spPr>
          <a:xfrm>
            <a:off x="5468432" y="4345384"/>
            <a:ext cx="3495081" cy="954107"/>
          </a:xfrm>
          <a:prstGeom prst="rect">
            <a:avLst/>
          </a:prstGeom>
          <a:noFill/>
        </p:spPr>
        <p:txBody>
          <a:bodyPr wrap="square" rtlCol="0">
            <a:spAutoFit/>
          </a:bodyPr>
          <a:lstStyle/>
          <a:p>
            <a:r>
              <a:rPr kumimoji="1" lang="ja-JP" altLang="en-US" sz="1400" b="1" dirty="0"/>
              <a:t>ファイル名</a:t>
            </a:r>
            <a:r>
              <a:rPr kumimoji="1" lang="en-US" altLang="ja-JP" sz="1400" b="1" dirty="0"/>
              <a:t>:</a:t>
            </a:r>
            <a:r>
              <a:rPr kumimoji="1" lang="ja-JP" altLang="en-US" sz="1400" b="1" dirty="0"/>
              <a:t> </a:t>
            </a:r>
            <a:r>
              <a:rPr lang="en-US" altLang="ja-JP" sz="1400" b="1" dirty="0"/>
              <a:t>2-set_nameserver.yml</a:t>
            </a:r>
            <a:br>
              <a:rPr lang="en-US" altLang="ja-JP" sz="1400" b="1" dirty="0"/>
            </a:br>
            <a:r>
              <a:rPr lang="en-US" altLang="ja-JP" sz="1400" dirty="0"/>
              <a:t>/etc/</a:t>
            </a:r>
            <a:r>
              <a:rPr lang="en-US" altLang="ja-JP" sz="1400" dirty="0" err="1"/>
              <a:t>resolv.conf</a:t>
            </a:r>
            <a:r>
              <a:rPr lang="ja-JP" altLang="en-US" sz="1400" dirty="0" err="1"/>
              <a:t>への</a:t>
            </a:r>
            <a:r>
              <a:rPr lang="ja-JP" altLang="en-US" sz="1400" dirty="0"/>
              <a:t>追記を行います。</a:t>
            </a:r>
            <a:endParaRPr lang="en-US" altLang="ja-JP" sz="1400" dirty="0"/>
          </a:p>
          <a:p>
            <a:r>
              <a:rPr lang="ja-JP" altLang="en-US" sz="1400" dirty="0"/>
              <a:t>冪等性がないため、各ホストに一度だけ実行します。</a:t>
            </a:r>
            <a:endParaRPr lang="en-US" altLang="ja-JP" sz="1400" dirty="0"/>
          </a:p>
        </p:txBody>
      </p:sp>
      <p:sp>
        <p:nvSpPr>
          <p:cNvPr id="11" name="テキスト ボックス 10"/>
          <p:cNvSpPr txBox="1"/>
          <p:nvPr/>
        </p:nvSpPr>
        <p:spPr>
          <a:xfrm>
            <a:off x="212867" y="3162904"/>
            <a:ext cx="5158168"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 Set Timezone</a:t>
            </a:r>
          </a:p>
          <a:p>
            <a:r>
              <a:rPr lang="en-US" altLang="ja-JP" sz="1400" dirty="0">
                <a:solidFill>
                  <a:schemeClr val="bg1"/>
                </a:solidFill>
              </a:rPr>
              <a:t>  timezone:</a:t>
            </a:r>
          </a:p>
          <a:p>
            <a:r>
              <a:rPr lang="en-US" altLang="ja-JP" sz="1400" dirty="0">
                <a:solidFill>
                  <a:schemeClr val="bg1"/>
                </a:solidFill>
              </a:rPr>
              <a:t>    name: "{{ VAR_locale_timezone }}"</a:t>
            </a:r>
          </a:p>
        </p:txBody>
      </p:sp>
      <p:sp>
        <p:nvSpPr>
          <p:cNvPr id="12" name="テキスト ボックス 11"/>
          <p:cNvSpPr txBox="1"/>
          <p:nvPr/>
        </p:nvSpPr>
        <p:spPr>
          <a:xfrm>
            <a:off x="5482222" y="3168784"/>
            <a:ext cx="3481292" cy="738664"/>
          </a:xfrm>
          <a:prstGeom prst="rect">
            <a:avLst/>
          </a:prstGeom>
          <a:noFill/>
        </p:spPr>
        <p:txBody>
          <a:bodyPr wrap="square" rtlCol="0">
            <a:spAutoFit/>
          </a:bodyPr>
          <a:lstStyle/>
          <a:p>
            <a:r>
              <a:rPr kumimoji="1" lang="ja-JP" altLang="en-US" sz="1400" b="1" dirty="0"/>
              <a:t>ファイル名</a:t>
            </a:r>
            <a:r>
              <a:rPr kumimoji="1" lang="en-US" altLang="ja-JP" sz="1400" b="1" dirty="0"/>
              <a:t>:</a:t>
            </a:r>
            <a:r>
              <a:rPr kumimoji="1" lang="ja-JP" altLang="en-US" sz="1400" b="1" dirty="0"/>
              <a:t> </a:t>
            </a:r>
            <a:r>
              <a:rPr kumimoji="1" lang="en-US" altLang="ja-JP" sz="1400" b="1" dirty="0"/>
              <a:t>1</a:t>
            </a:r>
            <a:r>
              <a:rPr lang="en-US" altLang="ja-JP" sz="1400" b="1" dirty="0"/>
              <a:t>-set_timezone.yml</a:t>
            </a:r>
          </a:p>
          <a:p>
            <a:r>
              <a:rPr lang="ja-JP" altLang="en-US" sz="1400" dirty="0"/>
              <a:t>タイムゾーンを指定の値に変更します。</a:t>
            </a:r>
            <a:br>
              <a:rPr lang="en-US" altLang="ja-JP" sz="1400" dirty="0"/>
            </a:br>
            <a:r>
              <a:rPr lang="ja-JP" altLang="en-US" sz="1400" dirty="0"/>
              <a:t>今回は全ホスト共通の値を代入します。</a:t>
            </a:r>
          </a:p>
        </p:txBody>
      </p:sp>
      <p:sp>
        <p:nvSpPr>
          <p:cNvPr id="13" name="テキスト ボックス 12"/>
          <p:cNvSpPr txBox="1"/>
          <p:nvPr/>
        </p:nvSpPr>
        <p:spPr>
          <a:xfrm>
            <a:off x="212867" y="5522975"/>
            <a:ext cx="5158168" cy="738664"/>
          </a:xfrm>
          <a:prstGeom prst="rect">
            <a:avLst/>
          </a:prstGeom>
          <a:solidFill>
            <a:schemeClr val="tx1">
              <a:lumMod val="75000"/>
              <a:lumOff val="25000"/>
            </a:schemeClr>
          </a:solidFill>
        </p:spPr>
        <p:txBody>
          <a:bodyPr wrap="square" rtlCol="0">
            <a:spAutoFit/>
          </a:bodyPr>
          <a:lstStyle/>
          <a:p>
            <a:r>
              <a:rPr lang="en-US" altLang="ja-JP" sz="1400" dirty="0">
                <a:solidFill>
                  <a:schemeClr val="bg1"/>
                </a:solidFill>
              </a:rPr>
              <a:t>- name: Set Hostname</a:t>
            </a:r>
          </a:p>
          <a:p>
            <a:r>
              <a:rPr lang="en-US" altLang="ja-JP" sz="1400" dirty="0">
                <a:solidFill>
                  <a:schemeClr val="bg1"/>
                </a:solidFill>
              </a:rPr>
              <a:t>  hostname:</a:t>
            </a:r>
          </a:p>
          <a:p>
            <a:r>
              <a:rPr lang="en-US" altLang="ja-JP" sz="1400" dirty="0">
                <a:solidFill>
                  <a:schemeClr val="bg1"/>
                </a:solidFill>
              </a:rPr>
              <a:t>    name: "{{ VAR_hostname }}"</a:t>
            </a:r>
          </a:p>
        </p:txBody>
      </p:sp>
    </p:spTree>
    <p:extLst>
      <p:ext uri="{BB962C8B-B14F-4D97-AF65-F5344CB8AC3E}">
        <p14:creationId xmlns:p14="http://schemas.microsoft.com/office/powerpoint/2010/main" val="239491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事前準備 </a:t>
            </a:r>
            <a:r>
              <a:rPr lang="en-US" altLang="ja-JP" dirty="0"/>
              <a:t>(2/2)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a:t>作業対象ホストを登録する</a:t>
            </a:r>
            <a:br>
              <a:rPr kumimoji="1" lang="en-US" altLang="ja-JP" b="1" dirty="0"/>
            </a:br>
            <a:r>
              <a:rPr kumimoji="1" lang="ja-JP" altLang="en-US" sz="1600" dirty="0"/>
              <a:t>作業の実行対象となるホストを</a:t>
            </a:r>
            <a:r>
              <a:rPr kumimoji="1" lang="en-US" altLang="ja-JP" sz="1600" dirty="0"/>
              <a:t>ITA</a:t>
            </a:r>
            <a:r>
              <a:rPr kumimoji="1" lang="ja-JP" altLang="en-US" sz="1600" dirty="0" err="1"/>
              <a:t>に登</a:t>
            </a:r>
            <a:r>
              <a:rPr kumimoji="1" lang="ja-JP" altLang="en-US" sz="1600" dirty="0"/>
              <a:t>録しましょう。</a:t>
            </a:r>
            <a:br>
              <a:rPr kumimoji="1" lang="en-US" altLang="ja-JP" sz="1600" dirty="0"/>
            </a:br>
            <a:r>
              <a:rPr lang="ja-JP" altLang="en-US" sz="1600" dirty="0"/>
              <a:t>今回の登録は</a:t>
            </a:r>
            <a:r>
              <a:rPr lang="en-US" altLang="ja-JP" sz="1600" dirty="0"/>
              <a:t>5</a:t>
            </a:r>
            <a:r>
              <a:rPr lang="ja-JP" altLang="en-US" sz="1600" dirty="0"/>
              <a:t>台分です。</a:t>
            </a:r>
            <a:br>
              <a:rPr lang="en-US" altLang="ja-JP" sz="1600" dirty="0"/>
            </a:br>
            <a:r>
              <a:rPr lang="en-US" altLang="ja-JP" sz="1200" dirty="0"/>
              <a:t>※webC</a:t>
            </a:r>
            <a:r>
              <a:rPr lang="ja-JP" altLang="en-US" sz="1200" dirty="0"/>
              <a:t>はシナリオ②で使用します。</a:t>
            </a:r>
            <a:br>
              <a:rPr kumimoji="1" lang="en-US" altLang="ja-JP" sz="1600" b="1" dirty="0"/>
            </a:br>
            <a:br>
              <a:rPr lang="en-US" altLang="ja-JP" sz="1600" dirty="0"/>
            </a:br>
            <a:r>
              <a:rPr lang="ja-JP" altLang="en-US" sz="1600" dirty="0"/>
              <a:t>メニュー：</a:t>
            </a:r>
            <a:r>
              <a:rPr lang="ja-JP" altLang="en-US" sz="1600" b="1" dirty="0"/>
              <a:t>基本コンソール </a:t>
            </a:r>
            <a:r>
              <a:rPr lang="en-US" altLang="ja-JP" sz="1600" b="1" dirty="0"/>
              <a:t>&gt; </a:t>
            </a:r>
            <a:r>
              <a:rPr lang="ja-JP" altLang="en-US" sz="1600" b="1" dirty="0"/>
              <a:t>機器一覧</a:t>
            </a:r>
            <a:endParaRPr lang="en-US" altLang="ja-JP" sz="1600"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endParaRPr lang="en-US" altLang="ja-JP" dirty="0"/>
          </a:p>
          <a:p>
            <a:pPr marL="637200" lvl="1" indent="-457200">
              <a:buFont typeface="+mj-lt"/>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br>
              <a:rPr lang="en-US" altLang="ja-JP" sz="1200" dirty="0"/>
            </a:br>
            <a:endParaRPr lang="en-US" altLang="ja-JP" sz="1200" dirty="0"/>
          </a:p>
        </p:txBody>
      </p:sp>
      <p:graphicFrame>
        <p:nvGraphicFramePr>
          <p:cNvPr id="7" name="表 6"/>
          <p:cNvGraphicFramePr>
            <a:graphicFrameLocks noGrp="1"/>
          </p:cNvGraphicFramePr>
          <p:nvPr>
            <p:extLst>
              <p:ext uri="{D42A27DB-BD31-4B8C-83A1-F6EECF244321}">
                <p14:modId xmlns:p14="http://schemas.microsoft.com/office/powerpoint/2010/main" val="3128240432"/>
              </p:ext>
            </p:extLst>
          </p:nvPr>
        </p:nvGraphicFramePr>
        <p:xfrm>
          <a:off x="486576" y="4254143"/>
          <a:ext cx="8338314" cy="2199046"/>
        </p:xfrm>
        <a:graphic>
          <a:graphicData uri="http://schemas.openxmlformats.org/drawingml/2006/table">
            <a:tbl>
              <a:tblPr firstRow="1" bandRow="1">
                <a:tableStyleId>{93296810-A885-4BE3-A3E7-6D5BEEA58F35}</a:tableStyleId>
              </a:tblPr>
              <a:tblGrid>
                <a:gridCol w="635318">
                  <a:extLst>
                    <a:ext uri="{9D8B030D-6E8A-4147-A177-3AD203B41FA5}">
                      <a16:colId xmlns:a16="http://schemas.microsoft.com/office/drawing/2014/main" val="2119812807"/>
                    </a:ext>
                  </a:extLst>
                </a:gridCol>
                <a:gridCol w="843280">
                  <a:extLst>
                    <a:ext uri="{9D8B030D-6E8A-4147-A177-3AD203B41FA5}">
                      <a16:colId xmlns:a16="http://schemas.microsoft.com/office/drawing/2014/main" val="1894997068"/>
                    </a:ext>
                  </a:extLst>
                </a:gridCol>
                <a:gridCol w="843280">
                  <a:extLst>
                    <a:ext uri="{9D8B030D-6E8A-4147-A177-3AD203B41FA5}">
                      <a16:colId xmlns:a16="http://schemas.microsoft.com/office/drawing/2014/main" val="587248492"/>
                    </a:ext>
                  </a:extLst>
                </a:gridCol>
                <a:gridCol w="1025843">
                  <a:extLst>
                    <a:ext uri="{9D8B030D-6E8A-4147-A177-3AD203B41FA5}">
                      <a16:colId xmlns:a16="http://schemas.microsoft.com/office/drawing/2014/main" val="2327637469"/>
                    </a:ext>
                  </a:extLst>
                </a:gridCol>
                <a:gridCol w="1302068">
                  <a:extLst>
                    <a:ext uri="{9D8B030D-6E8A-4147-A177-3AD203B41FA5}">
                      <a16:colId xmlns:a16="http://schemas.microsoft.com/office/drawing/2014/main" val="3218782581"/>
                    </a:ext>
                  </a:extLst>
                </a:gridCol>
                <a:gridCol w="538480">
                  <a:extLst>
                    <a:ext uri="{9D8B030D-6E8A-4147-A177-3AD203B41FA5}">
                      <a16:colId xmlns:a16="http://schemas.microsoft.com/office/drawing/2014/main" val="4128543752"/>
                    </a:ext>
                  </a:extLst>
                </a:gridCol>
                <a:gridCol w="1302068">
                  <a:extLst>
                    <a:ext uri="{9D8B030D-6E8A-4147-A177-3AD203B41FA5}">
                      <a16:colId xmlns:a16="http://schemas.microsoft.com/office/drawing/2014/main" val="1668683709"/>
                    </a:ext>
                  </a:extLst>
                </a:gridCol>
                <a:gridCol w="1847977">
                  <a:extLst>
                    <a:ext uri="{9D8B030D-6E8A-4147-A177-3AD203B41FA5}">
                      <a16:colId xmlns:a16="http://schemas.microsoft.com/office/drawing/2014/main" val="2955204300"/>
                    </a:ext>
                  </a:extLst>
                </a:gridCol>
              </a:tblGrid>
              <a:tr h="252000">
                <a:tc rowSpan="3">
                  <a:txBody>
                    <a:bodyPr/>
                    <a:lstStyle/>
                    <a:p>
                      <a:pPr algn="ctr"/>
                      <a:endParaRPr kumimoji="1" lang="ja-JP" altLang="en-US" sz="1200" dirty="0"/>
                    </a:p>
                  </a:txBody>
                  <a:tcPr anchor="ctr">
                    <a:lnR w="38100" cap="flat" cmpd="sng" algn="ctr">
                      <a:solidFill>
                        <a:schemeClr val="bg1"/>
                      </a:solidFill>
                      <a:prstDash val="solid"/>
                      <a:round/>
                      <a:headEnd type="none" w="med" len="med"/>
                      <a:tailEnd type="none" w="med" len="med"/>
                    </a:lnR>
                  </a:tcPr>
                </a:tc>
                <a:tc rowSpan="3">
                  <a:txBody>
                    <a:bodyPr/>
                    <a:lstStyle/>
                    <a:p>
                      <a:pPr algn="ctr"/>
                      <a:r>
                        <a:rPr kumimoji="1" lang="en-US" altLang="ja-JP" sz="1200" dirty="0"/>
                        <a:t>HW</a:t>
                      </a:r>
                    </a:p>
                    <a:p>
                      <a:pPr algn="ctr"/>
                      <a:r>
                        <a:rPr kumimoji="1" lang="ja-JP" altLang="en-US" sz="1200" dirty="0"/>
                        <a:t>機器種別</a:t>
                      </a:r>
                    </a:p>
                  </a:txBody>
                  <a:tcPr anchor="ctr">
                    <a:lnL w="38100" cap="flat" cmpd="sng" algn="ctr">
                      <a:solidFill>
                        <a:schemeClr val="bg1"/>
                      </a:solidFill>
                      <a:prstDash val="solid"/>
                      <a:round/>
                      <a:headEnd type="none" w="med" len="med"/>
                      <a:tailEnd type="none" w="med" len="med"/>
                    </a:lnL>
                  </a:tcPr>
                </a:tc>
                <a:tc rowSpan="3">
                  <a:txBody>
                    <a:bodyPr/>
                    <a:lstStyle/>
                    <a:p>
                      <a:pPr algn="ctr"/>
                      <a:r>
                        <a:rPr kumimoji="1" lang="ja-JP" altLang="en-US" sz="1200" dirty="0"/>
                        <a:t>ホスト名</a:t>
                      </a:r>
                    </a:p>
                  </a:txBody>
                  <a:tcPr anchor="ctr"/>
                </a:tc>
                <a:tc rowSpan="3">
                  <a:txBody>
                    <a:bodyPr/>
                    <a:lstStyle/>
                    <a:p>
                      <a:pPr algn="ctr"/>
                      <a:r>
                        <a:rPr kumimoji="1" lang="en-US" altLang="ja-JP" sz="1200" dirty="0"/>
                        <a:t>IP</a:t>
                      </a:r>
                      <a:r>
                        <a:rPr kumimoji="1" lang="ja-JP" altLang="en-US" sz="1200" dirty="0"/>
                        <a:t>アドレス</a:t>
                      </a:r>
                    </a:p>
                  </a:txBody>
                  <a:tcPr anchor="ctr"/>
                </a:tc>
                <a:tc rowSpan="3">
                  <a:txBody>
                    <a:bodyPr/>
                    <a:lstStyle/>
                    <a:p>
                      <a:pPr algn="ctr"/>
                      <a:r>
                        <a:rPr kumimoji="1" lang="ja-JP" altLang="en-US" sz="1200" dirty="0"/>
                        <a:t>ログイン</a:t>
                      </a:r>
                      <a:endParaRPr kumimoji="1" lang="en-US" altLang="ja-JP" sz="1200" dirty="0"/>
                    </a:p>
                    <a:p>
                      <a:pPr algn="ctr"/>
                      <a:r>
                        <a:rPr kumimoji="1" lang="ja-JP" altLang="en-US" sz="1200" dirty="0"/>
                        <a:t>ユーザ</a:t>
                      </a:r>
                      <a:r>
                        <a:rPr kumimoji="1" lang="en-US" altLang="ja-JP" sz="1200" dirty="0"/>
                        <a:t>ID</a:t>
                      </a:r>
                    </a:p>
                  </a:txBody>
                  <a:tcPr anchor="ctr"/>
                </a:tc>
                <a:tc rowSpan="3">
                  <a:txBody>
                    <a:bodyPr/>
                    <a:lstStyle/>
                    <a:p>
                      <a:pPr algn="ctr"/>
                      <a:r>
                        <a:rPr kumimoji="1" lang="ja-JP" altLang="en-US" sz="1200" dirty="0"/>
                        <a:t>管理</a:t>
                      </a:r>
                    </a:p>
                  </a:txBody>
                  <a:tcPr anchor="ctr"/>
                </a:tc>
                <a:tc rowSpan="3">
                  <a:txBody>
                    <a:bodyPr/>
                    <a:lstStyle/>
                    <a:p>
                      <a:pPr algn="ctr"/>
                      <a:r>
                        <a:rPr kumimoji="1" lang="ja-JP" altLang="en-US" sz="1200" b="1" dirty="0">
                          <a:solidFill>
                            <a:schemeClr val="bg1"/>
                          </a:solidFill>
                        </a:rPr>
                        <a:t>ログイン</a:t>
                      </a:r>
                      <a:endParaRPr kumimoji="1" lang="en-US" altLang="ja-JP" sz="1200" b="1" dirty="0">
                        <a:solidFill>
                          <a:schemeClr val="bg1"/>
                        </a:solidFill>
                      </a:endParaRPr>
                    </a:p>
                    <a:p>
                      <a:pPr algn="ctr"/>
                      <a:r>
                        <a:rPr kumimoji="1" lang="ja-JP" altLang="en-US" sz="1200" b="1" dirty="0">
                          <a:solidFill>
                            <a:schemeClr val="bg1"/>
                          </a:solidFill>
                        </a:rPr>
                        <a:t>パスワード</a:t>
                      </a: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1200" dirty="0" err="1"/>
                        <a:t>Ansible</a:t>
                      </a:r>
                      <a:r>
                        <a:rPr kumimoji="1" lang="ja-JP" altLang="en-US" sz="1200" dirty="0"/>
                        <a:t>利用情報</a:t>
                      </a:r>
                      <a:endParaRPr kumimoji="1" lang="en-US" altLang="ja-JP" sz="1200" dirty="0"/>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49562730"/>
                  </a:ext>
                </a:extLst>
              </a:tr>
              <a:tr h="252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bg1"/>
                          </a:solidFill>
                        </a:rPr>
                        <a:t>Legacy/Role</a:t>
                      </a:r>
                      <a:r>
                        <a:rPr kumimoji="1" lang="ja-JP" altLang="en-US" sz="1200" b="1" dirty="0">
                          <a:solidFill>
                            <a:schemeClr val="bg1"/>
                          </a:solidFill>
                        </a:rPr>
                        <a:t>利用情報</a:t>
                      </a:r>
                      <a:endParaRPr kumimoji="1" lang="en-US" altLang="ja-JP" sz="1200" b="1" dirty="0">
                        <a:solidFill>
                          <a:schemeClr val="bg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78447750"/>
                  </a:ext>
                </a:extLst>
              </a:tr>
              <a:tr h="25200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dirty="0">
                          <a:solidFill>
                            <a:schemeClr val="bg1"/>
                          </a:solidFill>
                        </a:rPr>
                        <a:t>認証方式</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714298206"/>
                  </a:ext>
                </a:extLst>
              </a:tr>
              <a:tr h="230787">
                <a:tc>
                  <a:txBody>
                    <a:bodyPr/>
                    <a:lstStyle/>
                    <a:p>
                      <a:r>
                        <a:rPr kumimoji="1" lang="en-US" altLang="ja-JP" sz="1200" b="1" dirty="0">
                          <a:solidFill>
                            <a:schemeClr val="bg1"/>
                          </a:solidFill>
                        </a:rPr>
                        <a:t>1</a:t>
                      </a:r>
                      <a:r>
                        <a:rPr kumimoji="1" lang="ja-JP" altLang="en-US" sz="1200" b="1" dirty="0">
                          <a:solidFill>
                            <a:schemeClr val="bg1"/>
                          </a:solidFill>
                        </a:rPr>
                        <a:t>台目</a:t>
                      </a: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rowSpan="5">
                  <a:txBody>
                    <a:bodyPr/>
                    <a:lstStyle/>
                    <a:p>
                      <a:pPr algn="ctr"/>
                      <a:r>
                        <a:rPr kumimoji="1" lang="en-US" altLang="ja-JP" sz="1200" dirty="0"/>
                        <a:t>SV</a:t>
                      </a:r>
                    </a:p>
                  </a:txBody>
                  <a:tcPr anchor="ctr">
                    <a:lnL w="38100" cap="flat" cmpd="sng" algn="ctr">
                      <a:solidFill>
                        <a:schemeClr val="bg1"/>
                      </a:solidFill>
                      <a:prstDash val="solid"/>
                      <a:round/>
                      <a:headEnd type="none" w="med" len="med"/>
                      <a:tailEnd type="none" w="med" len="med"/>
                    </a:lnL>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webA</a:t>
                      </a:r>
                      <a:endParaRPr kumimoji="1" lang="ja-JP" altLang="en-US" sz="1200" dirty="0"/>
                    </a:p>
                  </a:txBody>
                  <a:tcPr>
                    <a:solidFill>
                      <a:srgbClr val="CBCDD3"/>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対象機器の</a:t>
                      </a:r>
                      <a:r>
                        <a:rPr kumimoji="1" lang="en-US" altLang="ja-JP" sz="1200" dirty="0"/>
                        <a:t>IP</a:t>
                      </a:r>
                      <a:r>
                        <a:rPr kumimoji="1" lang="ja-JP" altLang="en-US" sz="1200" dirty="0"/>
                        <a:t>アドレス</a:t>
                      </a:r>
                    </a:p>
                  </a:txBody>
                  <a:tcPr anchor="ctr">
                    <a:solidFill>
                      <a:srgbClr val="E7E8EA"/>
                    </a:solidFill>
                  </a:tcPr>
                </a:tc>
                <a:tc rowSpan="5">
                  <a:txBody>
                    <a:bodyPr/>
                    <a:lstStyle/>
                    <a:p>
                      <a:r>
                        <a:rPr kumimoji="1" lang="ja-JP" altLang="en-US" sz="1200" dirty="0"/>
                        <a:t>（任意の値を</a:t>
                      </a:r>
                      <a:endParaRPr kumimoji="1" lang="en-US" altLang="ja-JP" sz="1200" dirty="0"/>
                    </a:p>
                    <a:p>
                      <a:r>
                        <a:rPr kumimoji="1" lang="ja-JP" altLang="en-US" sz="1200" dirty="0"/>
                        <a:t>ご設定下さい）</a:t>
                      </a:r>
                      <a:endParaRPr kumimoji="1" lang="en-US" altLang="ja-JP" sz="1200" dirty="0"/>
                    </a:p>
                  </a:txBody>
                  <a:tcPr anchor="ctr">
                    <a:solidFill>
                      <a:srgbClr val="E7E8EA"/>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nchor="ctr">
                    <a:solidFill>
                      <a:srgbClr val="E7E8EA"/>
                    </a:solidFill>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（任意の値を</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ご設定下さい）</a:t>
                      </a:r>
                      <a:endParaRPr kumimoji="1" lang="en-US" altLang="ja-JP" sz="1200" dirty="0"/>
                    </a:p>
                  </a:txBody>
                  <a:tcPr anchor="ctr">
                    <a:solidFill>
                      <a:srgbClr val="E7E8EA"/>
                    </a:solidFill>
                  </a:tcPr>
                </a:tc>
                <a:tc rowSpan="5">
                  <a:txBody>
                    <a:bodyPr/>
                    <a:lstStyle/>
                    <a:p>
                      <a:pPr algn="ctr"/>
                      <a:r>
                        <a:rPr kumimoji="1" lang="ja-JP" altLang="en-US" sz="1200" dirty="0"/>
                        <a:t>パスワード認証</a:t>
                      </a:r>
                    </a:p>
                  </a:txBody>
                  <a:tcPr anchor="ctr">
                    <a:lnT w="38100" cap="flat" cmpd="sng" algn="ctr">
                      <a:solidFill>
                        <a:schemeClr val="bg1"/>
                      </a:solidFill>
                      <a:prstDash val="solid"/>
                      <a:round/>
                      <a:headEnd type="none" w="med" len="med"/>
                      <a:tailEnd type="none" w="med" len="med"/>
                    </a:lnT>
                    <a:solidFill>
                      <a:srgbClr val="E7E8EA"/>
                    </a:solidFill>
                  </a:tcPr>
                </a:tc>
                <a:extLst>
                  <a:ext uri="{0D108BD9-81ED-4DB2-BD59-A6C34878D82A}">
                    <a16:rowId xmlns:a16="http://schemas.microsoft.com/office/drawing/2014/main" val="121057944"/>
                  </a:ext>
                </a:extLst>
              </a:tr>
              <a:tr h="230787">
                <a:tc>
                  <a:txBody>
                    <a:bodyPr/>
                    <a:lstStyle/>
                    <a:p>
                      <a:r>
                        <a:rPr kumimoji="1" lang="en-US" altLang="ja-JP" sz="1200" b="1" dirty="0">
                          <a:solidFill>
                            <a:schemeClr val="bg1"/>
                          </a:solidFill>
                        </a:rPr>
                        <a:t>2</a:t>
                      </a:r>
                      <a:r>
                        <a:rPr kumimoji="1" lang="ja-JP" altLang="en-US" sz="1200" b="1" dirty="0">
                          <a:solidFill>
                            <a:schemeClr val="bg1"/>
                          </a:solidFill>
                        </a:rPr>
                        <a:t>台目</a:t>
                      </a: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a:p>
                  </a:txBody>
                  <a:tcPr/>
                </a:tc>
                <a:tc>
                  <a:txBody>
                    <a:bodyPr/>
                    <a:lstStyle/>
                    <a:p>
                      <a:r>
                        <a:rPr kumimoji="1" lang="en-US" altLang="ja-JP" sz="1200" dirty="0"/>
                        <a:t>webB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3079861930"/>
                  </a:ext>
                </a:extLst>
              </a:tr>
              <a:tr h="243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chemeClr val="bg1"/>
                          </a:solidFill>
                          <a:effectLst/>
                          <a:uLnTx/>
                          <a:uFillTx/>
                          <a:latin typeface="メイリオ"/>
                          <a:ea typeface="メイリオ"/>
                          <a:cs typeface="+mn-cs"/>
                        </a:rPr>
                        <a:t>3</a:t>
                      </a:r>
                      <a:r>
                        <a:rPr kumimoji="1" lang="ja-JP" altLang="en-US" sz="1200" b="1" i="0" u="none" strike="noStrike" kern="1200" cap="none" spc="0" normalizeH="0" baseline="0" noProof="0" dirty="0">
                          <a:ln>
                            <a:noFill/>
                          </a:ln>
                          <a:solidFill>
                            <a:schemeClr val="bg1"/>
                          </a:solidFill>
                          <a:effectLst/>
                          <a:uLnTx/>
                          <a:uFillTx/>
                          <a:latin typeface="メイリオ"/>
                          <a:ea typeface="メイリオ"/>
                          <a:cs typeface="+mn-cs"/>
                        </a:rPr>
                        <a:t>台目</a:t>
                      </a: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endParaRPr>
                    </a:p>
                  </a:txBody>
                  <a:tcPr/>
                </a:tc>
                <a:tc>
                  <a:txBody>
                    <a:bodyPr/>
                    <a:lstStyle/>
                    <a:p>
                      <a:r>
                        <a:rPr kumimoji="1" lang="en-US" altLang="ja-JP" sz="1200" dirty="0"/>
                        <a:t>dbA</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98417131"/>
                  </a:ext>
                </a:extLst>
              </a:tr>
              <a:tr h="276563">
                <a:tc>
                  <a:txBody>
                    <a:bodyPr/>
                    <a:lstStyle/>
                    <a:p>
                      <a:r>
                        <a:rPr kumimoji="1" lang="en-US" altLang="ja-JP" sz="1200" b="1" dirty="0">
                          <a:solidFill>
                            <a:schemeClr val="bg1"/>
                          </a:solidFill>
                        </a:rPr>
                        <a:t>4</a:t>
                      </a:r>
                      <a:r>
                        <a:rPr kumimoji="1" lang="ja-JP" altLang="en-US" sz="1200" b="1" dirty="0">
                          <a:solidFill>
                            <a:schemeClr val="bg1"/>
                          </a:solidFill>
                        </a:rPr>
                        <a:t>台目</a:t>
                      </a: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a:p>
                  </a:txBody>
                  <a:tcPr/>
                </a:tc>
                <a:tc>
                  <a:txBody>
                    <a:bodyPr/>
                    <a:lstStyle/>
                    <a:p>
                      <a:r>
                        <a:rPr kumimoji="1" lang="en-US" altLang="ja-JP" sz="1200" dirty="0"/>
                        <a:t>dbB</a:t>
                      </a:r>
                      <a:endParaRPr kumimoji="1" lang="ja-JP" altLang="en-US" sz="1200" dirty="0"/>
                    </a:p>
                  </a:txBody>
                  <a:tcPr>
                    <a:solidFill>
                      <a:srgbClr val="E7E8EA"/>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20395060"/>
                  </a:ext>
                </a:extLst>
              </a:tr>
              <a:tr h="276563">
                <a:tc>
                  <a:txBody>
                    <a:bodyPr/>
                    <a:lstStyle/>
                    <a:p>
                      <a:r>
                        <a:rPr kumimoji="1" lang="en-US" altLang="ja-JP" sz="1200" b="1" dirty="0">
                          <a:solidFill>
                            <a:schemeClr val="bg1"/>
                          </a:solidFill>
                        </a:rPr>
                        <a:t>5</a:t>
                      </a:r>
                      <a:r>
                        <a:rPr kumimoji="1" lang="ja-JP" altLang="en-US" sz="1200" b="1" dirty="0">
                          <a:solidFill>
                            <a:schemeClr val="bg1"/>
                          </a:solidFill>
                        </a:rPr>
                        <a:t>台目</a:t>
                      </a:r>
                    </a:p>
                  </a:txBody>
                  <a:tcPr>
                    <a:lnR w="38100" cap="flat" cmpd="sng" algn="ctr">
                      <a:solidFill>
                        <a:schemeClr val="bg1"/>
                      </a:solidFill>
                      <a:prstDash val="solid"/>
                      <a:round/>
                      <a:headEnd type="none" w="med" len="med"/>
                      <a:tailEnd type="none" w="med" len="med"/>
                    </a:lnR>
                    <a:solidFill>
                      <a:schemeClr val="accent6">
                        <a:lumMod val="90000"/>
                        <a:lumOff val="10000"/>
                      </a:schemeClr>
                    </a:solidFill>
                  </a:tcPr>
                </a:tc>
                <a:tc vMerge="1">
                  <a:txBody>
                    <a:bodyPr/>
                    <a:lstStyle/>
                    <a:p>
                      <a:endParaRPr kumimoji="1" lang="ja-JP" altLang="en-US" sz="1200" dirty="0"/>
                    </a:p>
                  </a:txBody>
                  <a:tcPr/>
                </a:tc>
                <a:tc>
                  <a:txBody>
                    <a:bodyPr/>
                    <a:lstStyle/>
                    <a:p>
                      <a:r>
                        <a:rPr kumimoji="1" lang="en-US" altLang="ja-JP" sz="1200" dirty="0"/>
                        <a:t>webC</a:t>
                      </a:r>
                      <a:endParaRPr kumimoji="1" lang="ja-JP" altLang="en-US" sz="1200" dirty="0"/>
                    </a:p>
                  </a:txBody>
                  <a:tcPr>
                    <a:solidFill>
                      <a:srgbClr val="CBCDD3"/>
                    </a:solidFill>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tc vMerge="1">
                  <a:txBody>
                    <a:bodyPr/>
                    <a:lstStyle/>
                    <a:p>
                      <a:endParaRPr kumimoji="1" lang="ja-JP" altLang="en-US" sz="1200" dirty="0"/>
                    </a:p>
                  </a:txBody>
                  <a:tcPr/>
                </a:tc>
                <a:extLst>
                  <a:ext uri="{0D108BD9-81ED-4DB2-BD59-A6C34878D82A}">
                    <a16:rowId xmlns:a16="http://schemas.microsoft.com/office/drawing/2014/main" val="1319051918"/>
                  </a:ext>
                </a:extLst>
              </a:tr>
            </a:tbl>
          </a:graphicData>
        </a:graphic>
      </p:graphicFrame>
      <p:grpSp>
        <p:nvGrpSpPr>
          <p:cNvPr id="5" name="グループ化 4"/>
          <p:cNvGrpSpPr/>
          <p:nvPr/>
        </p:nvGrpSpPr>
        <p:grpSpPr>
          <a:xfrm>
            <a:off x="486576" y="3264304"/>
            <a:ext cx="8338314" cy="911939"/>
            <a:chOff x="486576" y="3284984"/>
            <a:chExt cx="8000789" cy="875025"/>
          </a:xfrm>
        </p:grpSpPr>
        <p:pic>
          <p:nvPicPr>
            <p:cNvPr id="12" name="図 11"/>
            <p:cNvPicPr>
              <a:picLocks noChangeAspect="1"/>
            </p:cNvPicPr>
            <p:nvPr/>
          </p:nvPicPr>
          <p:blipFill rotWithShape="1">
            <a:blip r:embed="rId2"/>
            <a:srcRect b="36127"/>
            <a:stretch/>
          </p:blipFill>
          <p:spPr>
            <a:xfrm>
              <a:off x="486576" y="3284984"/>
              <a:ext cx="5028564" cy="875025"/>
            </a:xfrm>
            <a:prstGeom prst="rect">
              <a:avLst/>
            </a:prstGeom>
            <a:ln>
              <a:solidFill>
                <a:schemeClr val="bg1">
                  <a:lumMod val="85000"/>
                </a:schemeClr>
              </a:solidFill>
            </a:ln>
          </p:spPr>
        </p:pic>
        <p:pic>
          <p:nvPicPr>
            <p:cNvPr id="13" name="図 12"/>
            <p:cNvPicPr>
              <a:picLocks noChangeAspect="1"/>
            </p:cNvPicPr>
            <p:nvPr/>
          </p:nvPicPr>
          <p:blipFill rotWithShape="1">
            <a:blip r:embed="rId3"/>
            <a:srcRect b="36127"/>
            <a:stretch/>
          </p:blipFill>
          <p:spPr>
            <a:xfrm>
              <a:off x="5747477" y="3284984"/>
              <a:ext cx="2739888" cy="875025"/>
            </a:xfrm>
            <a:prstGeom prst="rect">
              <a:avLst/>
            </a:prstGeom>
            <a:ln>
              <a:solidFill>
                <a:schemeClr val="bg1">
                  <a:lumMod val="85000"/>
                </a:schemeClr>
              </a:solidFill>
            </a:ln>
          </p:spPr>
        </p:pic>
        <p:sp>
          <p:nvSpPr>
            <p:cNvPr id="10" name="正方形/長方形 9"/>
            <p:cNvSpPr/>
            <p:nvPr/>
          </p:nvSpPr>
          <p:spPr bwMode="auto">
            <a:xfrm>
              <a:off x="922696" y="3292996"/>
              <a:ext cx="634576"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20" name="正方形/長方形 19"/>
            <p:cNvSpPr/>
            <p:nvPr/>
          </p:nvSpPr>
          <p:spPr bwMode="auto">
            <a:xfrm>
              <a:off x="1557272" y="3292996"/>
              <a:ext cx="576064"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21" name="正方形/長方形 20"/>
            <p:cNvSpPr/>
            <p:nvPr/>
          </p:nvSpPr>
          <p:spPr bwMode="auto">
            <a:xfrm>
              <a:off x="2133336" y="3292996"/>
              <a:ext cx="504056"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22" name="正方形/長方形 21"/>
            <p:cNvSpPr/>
            <p:nvPr/>
          </p:nvSpPr>
          <p:spPr bwMode="auto">
            <a:xfrm>
              <a:off x="3817605" y="3292996"/>
              <a:ext cx="504056"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23" name="正方形/長方形 22"/>
            <p:cNvSpPr/>
            <p:nvPr/>
          </p:nvSpPr>
          <p:spPr bwMode="auto">
            <a:xfrm>
              <a:off x="4321660" y="3292996"/>
              <a:ext cx="619987"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24" name="正方形/長方形 23"/>
            <p:cNvSpPr/>
            <p:nvPr/>
          </p:nvSpPr>
          <p:spPr bwMode="auto">
            <a:xfrm>
              <a:off x="4936787" y="3292996"/>
              <a:ext cx="578354"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25" name="正方形/長方形 24"/>
            <p:cNvSpPr/>
            <p:nvPr/>
          </p:nvSpPr>
          <p:spPr bwMode="auto">
            <a:xfrm>
              <a:off x="5747476" y="3292996"/>
              <a:ext cx="1105634" cy="86701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srgbClr val="FF0000"/>
                </a:solidFill>
                <a:effectLst/>
                <a:uLnTx/>
                <a:uFillTx/>
                <a:latin typeface="メイリオ"/>
                <a:ea typeface="メイリオ"/>
                <a:cs typeface="+mn-cs"/>
              </a:endParaRPr>
            </a:p>
          </p:txBody>
        </p:sp>
        <p:cxnSp>
          <p:nvCxnSpPr>
            <p:cNvPr id="16" name="曲線コネクタ 15"/>
            <p:cNvCxnSpPr>
              <a:cxnSpLocks noChangeAspect="1"/>
            </p:cNvCxnSpPr>
            <p:nvPr/>
          </p:nvCxnSpPr>
          <p:spPr bwMode="auto">
            <a:xfrm rot="2700000">
              <a:off x="5325993" y="3429567"/>
              <a:ext cx="624869" cy="576000"/>
            </a:xfrm>
            <a:prstGeom prst="curvedConnector3">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Tree>
    <p:extLst>
      <p:ext uri="{BB962C8B-B14F-4D97-AF65-F5344CB8AC3E}">
        <p14:creationId xmlns:p14="http://schemas.microsoft.com/office/powerpoint/2010/main" val="374792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 </a:t>
            </a:r>
            <a:r>
              <a:rPr kumimoji="1" lang="ja-JP" altLang="en-US" dirty="0"/>
              <a:t>オペレーションの</a:t>
            </a:r>
            <a:r>
              <a:rPr lang="ja-JP" altLang="en-US" dirty="0"/>
              <a:t>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a:t>オペレーションを新規登録する</a:t>
            </a:r>
            <a:br>
              <a:rPr lang="en-US" altLang="ja-JP" dirty="0"/>
            </a:br>
            <a:r>
              <a:rPr lang="ja-JP" altLang="en-US" sz="1600" dirty="0"/>
              <a:t>オペレーションを作成しましょう。</a:t>
            </a:r>
            <a:endParaRPr lang="en-US" altLang="ja-JP" sz="1600" dirty="0"/>
          </a:p>
          <a:p>
            <a:pPr marL="0" indent="0">
              <a:buNone/>
            </a:pPr>
            <a:endParaRPr lang="en-US" altLang="ja-JP" sz="1600" dirty="0"/>
          </a:p>
          <a:p>
            <a:pPr marL="180000" lvl="1" indent="0">
              <a:lnSpc>
                <a:spcPct val="150000"/>
              </a:lnSpc>
              <a:buNone/>
            </a:pPr>
            <a:r>
              <a:rPr kumimoji="1" lang="ja-JP" altLang="en-US" dirty="0"/>
              <a:t>メニュー：</a:t>
            </a:r>
            <a:r>
              <a:rPr kumimoji="1" lang="ja-JP" altLang="en-US" b="1" dirty="0"/>
              <a:t>基本コンソール </a:t>
            </a:r>
            <a:r>
              <a:rPr kumimoji="1" lang="en-US" altLang="ja-JP" b="1" dirty="0"/>
              <a:t>&gt;</a:t>
            </a:r>
            <a:r>
              <a:rPr kumimoji="1" lang="ja-JP" altLang="en-US" b="1" dirty="0"/>
              <a:t> オペレーション一覧</a:t>
            </a:r>
            <a:endParaRPr lang="en-US" altLang="ja-JP" b="1" dirty="0"/>
          </a:p>
          <a:p>
            <a:pPr marL="637200" lvl="1" indent="-457200">
              <a:buFont typeface="+mj-ea"/>
              <a:buAutoNum type="circleNumDbPlain"/>
            </a:pPr>
            <a:r>
              <a:rPr kumimoji="1" lang="ja-JP" altLang="en-US" dirty="0"/>
              <a:t>登録 </a:t>
            </a:r>
            <a:r>
              <a:rPr lang="en-US" altLang="ja-JP" dirty="0"/>
              <a:t>&gt; </a:t>
            </a:r>
            <a:r>
              <a:rPr lang="ja-JP" altLang="en-US" dirty="0"/>
              <a:t>登録開始 を押下する。</a:t>
            </a:r>
            <a:endParaRPr lang="en-US" altLang="ja-JP" dirty="0"/>
          </a:p>
          <a:p>
            <a:pPr marL="637200" lvl="1" indent="-457200">
              <a:buFont typeface="+mj-ea"/>
              <a:buAutoNum type="circleNumDbPlain"/>
            </a:pPr>
            <a:r>
              <a:rPr lang="ja-JP" altLang="en-US" dirty="0"/>
              <a:t>各項目へ下表のように入力し、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kumimoji="1" lang="en-US" altLang="ja-JP" sz="1800" dirty="0"/>
          </a:p>
          <a:p>
            <a:pPr marL="0" indent="0">
              <a:buNone/>
            </a:pPr>
            <a:endParaRPr kumimoji="1" lang="en-US" altLang="ja-JP" sz="1800" dirty="0"/>
          </a:p>
          <a:p>
            <a:endParaRPr lang="en-US" altLang="ja-JP" sz="1800" dirty="0"/>
          </a:p>
          <a:p>
            <a:endParaRPr kumimoji="1" lang="ja-JP" altLang="en-US" sz="1800" dirty="0"/>
          </a:p>
        </p:txBody>
      </p:sp>
      <p:pic>
        <p:nvPicPr>
          <p:cNvPr id="10" name="図 9"/>
          <p:cNvPicPr>
            <a:picLocks noChangeAspect="1"/>
          </p:cNvPicPr>
          <p:nvPr/>
        </p:nvPicPr>
        <p:blipFill rotWithShape="1">
          <a:blip r:embed="rId2"/>
          <a:srcRect l="3277" t="23380" b="21709"/>
          <a:stretch/>
        </p:blipFill>
        <p:spPr>
          <a:xfrm>
            <a:off x="486576" y="3385809"/>
            <a:ext cx="5182659" cy="1158356"/>
          </a:xfrm>
          <a:prstGeom prst="rect">
            <a:avLst/>
          </a:prstGeom>
          <a:ln>
            <a:solidFill>
              <a:schemeClr val="bg1">
                <a:lumMod val="85000"/>
              </a:schemeClr>
            </a:solidFill>
          </a:ln>
        </p:spPr>
      </p:pic>
      <p:sp>
        <p:nvSpPr>
          <p:cNvPr id="7" name="正方形/長方形 6"/>
          <p:cNvSpPr/>
          <p:nvPr/>
        </p:nvSpPr>
        <p:spPr bwMode="auto">
          <a:xfrm>
            <a:off x="1926736" y="3457816"/>
            <a:ext cx="1152127" cy="106017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1" name="正方形/長方形 10"/>
          <p:cNvSpPr/>
          <p:nvPr/>
        </p:nvSpPr>
        <p:spPr bwMode="auto">
          <a:xfrm>
            <a:off x="3078864" y="3457816"/>
            <a:ext cx="1223178" cy="106017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937885616"/>
              </p:ext>
            </p:extLst>
          </p:nvPr>
        </p:nvGraphicFramePr>
        <p:xfrm>
          <a:off x="486576" y="4670920"/>
          <a:ext cx="3193098" cy="711562"/>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2677977182"/>
                    </a:ext>
                  </a:extLst>
                </a:gridCol>
                <a:gridCol w="1740218">
                  <a:extLst>
                    <a:ext uri="{9D8B030D-6E8A-4147-A177-3AD203B41FA5}">
                      <a16:colId xmlns:a16="http://schemas.microsoft.com/office/drawing/2014/main" val="2856548907"/>
                    </a:ext>
                  </a:extLst>
                </a:gridCol>
              </a:tblGrid>
              <a:tr h="355781">
                <a:tc>
                  <a:txBody>
                    <a:bodyPr/>
                    <a:lstStyle/>
                    <a:p>
                      <a:r>
                        <a:rPr kumimoji="1" lang="ja-JP" altLang="en-US" sz="1200" dirty="0"/>
                        <a:t>オペレーション名</a:t>
                      </a:r>
                    </a:p>
                  </a:txBody>
                  <a:tcPr/>
                </a:tc>
                <a:tc>
                  <a:txBody>
                    <a:bodyPr/>
                    <a:lstStyle/>
                    <a:p>
                      <a:r>
                        <a:rPr kumimoji="1" lang="ja-JP" altLang="en-US" sz="1200" dirty="0"/>
                        <a:t>実施予定日時</a:t>
                      </a:r>
                    </a:p>
                  </a:txBody>
                  <a:tcPr/>
                </a:tc>
                <a:extLst>
                  <a:ext uri="{0D108BD9-81ED-4DB2-BD59-A6C34878D82A}">
                    <a16:rowId xmlns:a16="http://schemas.microsoft.com/office/drawing/2014/main" val="2288927196"/>
                  </a:ext>
                </a:extLst>
              </a:tr>
              <a:tr h="355781">
                <a:tc>
                  <a:txBody>
                    <a:bodyPr/>
                    <a:lstStyle/>
                    <a:p>
                      <a:r>
                        <a:rPr kumimoji="1" lang="ja-JP" altLang="en-US" sz="1200" dirty="0"/>
                        <a:t>基本設定　全台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任意でご入力下さい</a:t>
                      </a:r>
                      <a:r>
                        <a:rPr kumimoji="1" lang="en-US" altLang="ja-JP" sz="1200" dirty="0"/>
                        <a:t>)</a:t>
                      </a:r>
                    </a:p>
                  </a:txBody>
                  <a:tcPr/>
                </a:tc>
                <a:extLst>
                  <a:ext uri="{0D108BD9-81ED-4DB2-BD59-A6C34878D82A}">
                    <a16:rowId xmlns:a16="http://schemas.microsoft.com/office/drawing/2014/main" val="509697465"/>
                  </a:ext>
                </a:extLst>
              </a:tr>
            </a:tbl>
          </a:graphicData>
        </a:graphic>
      </p:graphicFrame>
      <p:sp>
        <p:nvSpPr>
          <p:cNvPr id="12" name="角丸四角形吹き出し 11"/>
          <p:cNvSpPr/>
          <p:nvPr/>
        </p:nvSpPr>
        <p:spPr bwMode="auto">
          <a:xfrm flipH="1">
            <a:off x="3964006" y="5013176"/>
            <a:ext cx="4176849" cy="1108936"/>
          </a:xfrm>
          <a:prstGeom prst="wedgeRoundRectCallout">
            <a:avLst>
              <a:gd name="adj1" fmla="val 57250"/>
              <a:gd name="adj2" fmla="val -29525"/>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p:cNvSpPr/>
          <p:nvPr/>
        </p:nvSpPr>
        <p:spPr>
          <a:xfrm>
            <a:off x="4109775" y="5181870"/>
            <a:ext cx="4031080" cy="830997"/>
          </a:xfrm>
          <a:prstGeom prst="rect">
            <a:avLst/>
          </a:prstGeom>
        </p:spPr>
        <p:txBody>
          <a:bodyPr wrap="square">
            <a:spAutoFit/>
          </a:bodyPr>
          <a:lstStyle/>
          <a:p>
            <a:r>
              <a:rPr lang="ja-JP" altLang="en-US" sz="1600" dirty="0">
                <a:solidFill>
                  <a:srgbClr val="FF0000"/>
                </a:solidFill>
              </a:rPr>
              <a:t>「実施予定日時」は管理用の項目です。</a:t>
            </a:r>
            <a:endParaRPr lang="en-US" altLang="ja-JP" sz="1600" dirty="0">
              <a:solidFill>
                <a:srgbClr val="FF0000"/>
              </a:solidFill>
            </a:endParaRPr>
          </a:p>
          <a:p>
            <a:r>
              <a:rPr lang="ja-JP" altLang="en-US" sz="1600" dirty="0">
                <a:solidFill>
                  <a:srgbClr val="FF0000"/>
                </a:solidFill>
              </a:rPr>
              <a:t>自動的に処理が実行されるわけではありません。</a:t>
            </a:r>
          </a:p>
        </p:txBody>
      </p:sp>
    </p:spTree>
    <p:extLst>
      <p:ext uri="{BB962C8B-B14F-4D97-AF65-F5344CB8AC3E}">
        <p14:creationId xmlns:p14="http://schemas.microsoft.com/office/powerpoint/2010/main" val="41161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アプリケーション&#10;&#10;自動的に生成された説明">
            <a:extLst>
              <a:ext uri="{FF2B5EF4-FFF2-40B4-BE49-F238E27FC236}">
                <a16:creationId xmlns:a16="http://schemas.microsoft.com/office/drawing/2014/main" id="{CAFFA4D0-6331-46DB-A222-A60B5B0095D8}"/>
              </a:ext>
            </a:extLst>
          </p:cNvPr>
          <p:cNvPicPr>
            <a:picLocks noChangeAspect="1"/>
          </p:cNvPicPr>
          <p:nvPr/>
        </p:nvPicPr>
        <p:blipFill>
          <a:blip r:embed="rId2"/>
          <a:stretch>
            <a:fillRect/>
          </a:stretch>
        </p:blipFill>
        <p:spPr>
          <a:xfrm>
            <a:off x="180000" y="2930400"/>
            <a:ext cx="8568000" cy="1690903"/>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a:t>2.3</a:t>
            </a:r>
            <a:r>
              <a:rPr kumimoji="1" lang="en-US" altLang="ja-JP" dirty="0"/>
              <a:t> </a:t>
            </a:r>
            <a:r>
              <a:rPr lang="en-US" altLang="ja-JP" dirty="0"/>
              <a:t>Movement</a:t>
            </a:r>
            <a:r>
              <a:rPr lang="ja-JP" altLang="en-US" dirty="0"/>
              <a:t>の設定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a:t>Movement</a:t>
            </a:r>
            <a:r>
              <a:rPr kumimoji="1" lang="ja-JP" altLang="en-US" b="1" dirty="0"/>
              <a:t>を作成する</a:t>
            </a:r>
            <a:br>
              <a:rPr lang="en-US" altLang="ja-JP" b="1" dirty="0"/>
            </a:br>
            <a:r>
              <a:rPr lang="ja-JP" altLang="en-US" sz="1600" dirty="0"/>
              <a:t>先の</a:t>
            </a:r>
            <a:r>
              <a:rPr lang="en-US" altLang="ja-JP" sz="1600" dirty="0"/>
              <a:t>Playbook</a:t>
            </a:r>
            <a:r>
              <a:rPr lang="ja-JP" altLang="en-US" sz="1600" dirty="0"/>
              <a:t>を関連付ける</a:t>
            </a:r>
            <a:r>
              <a:rPr lang="en-US" altLang="ja-JP" sz="1600" dirty="0"/>
              <a:t>Movement</a:t>
            </a:r>
            <a:r>
              <a:rPr lang="ja-JP" altLang="en-US" sz="1600" dirty="0" err="1"/>
              <a:t>を登</a:t>
            </a:r>
            <a:r>
              <a:rPr lang="ja-JP" altLang="en-US" sz="1600" dirty="0"/>
              <a:t>録しましょう。</a:t>
            </a:r>
            <a:br>
              <a:rPr lang="en-US" altLang="ja-JP" sz="1600" dirty="0"/>
            </a:br>
            <a:br>
              <a:rPr lang="en-US" altLang="ja-JP" sz="1600" dirty="0"/>
            </a:br>
            <a:r>
              <a:rPr lang="ja-JP" altLang="en-US" sz="1600" dirty="0"/>
              <a:t>メニュ</a:t>
            </a:r>
            <a:r>
              <a:rPr lang="en-US" altLang="ja-JP" sz="1600" dirty="0"/>
              <a:t>―</a:t>
            </a:r>
            <a:r>
              <a:rPr lang="ja-JP" altLang="en-US" sz="1600" dirty="0"/>
              <a:t>：</a:t>
            </a:r>
            <a:r>
              <a:rPr lang="en-US" altLang="ja-JP" sz="1600" b="1" dirty="0" err="1"/>
              <a:t>Ansible</a:t>
            </a:r>
            <a:r>
              <a:rPr lang="en-US" altLang="ja-JP" sz="1600" b="1" dirty="0"/>
              <a:t>-Legacy &gt; Movement</a:t>
            </a:r>
            <a:r>
              <a:rPr lang="ja-JP" altLang="en-US" sz="1600" b="1" dirty="0"/>
              <a:t>一覧</a:t>
            </a:r>
            <a:endParaRPr lang="en-US" altLang="ja-JP" sz="1600" b="1" dirty="0"/>
          </a:p>
          <a:p>
            <a:pPr marL="637200" lvl="1" indent="-457200">
              <a:buFont typeface="+mj-ea"/>
              <a:buAutoNum type="circleNumDbPlain"/>
            </a:pPr>
            <a:r>
              <a:rPr kumimoji="1" lang="ja-JP" altLang="en-US" dirty="0"/>
              <a:t>登録 </a:t>
            </a:r>
            <a:r>
              <a:rPr kumimoji="1" lang="en-US" altLang="ja-JP" dirty="0"/>
              <a:t>&gt; </a:t>
            </a:r>
            <a:r>
              <a:rPr kumimoji="1" lang="ja-JP" altLang="en-US" dirty="0"/>
              <a:t>登録開始 を押下する。</a:t>
            </a:r>
            <a:endParaRPr kumimoji="1" lang="en-US" altLang="ja-JP"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kumimoji="1" lang="en-US" altLang="ja-JP" dirty="0"/>
          </a:p>
          <a:p>
            <a:pPr marL="0" indent="0">
              <a:buNone/>
            </a:pPr>
            <a:endParaRPr kumimoji="1" lang="en-US" altLang="ja-JP" sz="1600" dirty="0"/>
          </a:p>
        </p:txBody>
      </p:sp>
      <p:sp>
        <p:nvSpPr>
          <p:cNvPr id="7" name="正方形/長方形 6"/>
          <p:cNvSpPr/>
          <p:nvPr/>
        </p:nvSpPr>
        <p:spPr bwMode="auto">
          <a:xfrm>
            <a:off x="1000800" y="2930400"/>
            <a:ext cx="1329797" cy="169090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8" name="正方形/長方形 7"/>
          <p:cNvSpPr/>
          <p:nvPr/>
        </p:nvSpPr>
        <p:spPr bwMode="auto">
          <a:xfrm>
            <a:off x="3582000" y="3140968"/>
            <a:ext cx="1728192" cy="148033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4172149177"/>
              </p:ext>
            </p:extLst>
          </p:nvPr>
        </p:nvGraphicFramePr>
        <p:xfrm>
          <a:off x="486576" y="4788000"/>
          <a:ext cx="2774950" cy="1296180"/>
        </p:xfrm>
        <a:graphic>
          <a:graphicData uri="http://schemas.openxmlformats.org/drawingml/2006/table">
            <a:tbl>
              <a:tblPr firstRow="1" bandRow="1">
                <a:tableStyleId>{93296810-A885-4BE3-A3E7-6D5BEEA58F35}</a:tableStyleId>
              </a:tblPr>
              <a:tblGrid>
                <a:gridCol w="1474470">
                  <a:extLst>
                    <a:ext uri="{9D8B030D-6E8A-4147-A177-3AD203B41FA5}">
                      <a16:colId xmlns:a16="http://schemas.microsoft.com/office/drawing/2014/main" val="3914107317"/>
                    </a:ext>
                  </a:extLst>
                </a:gridCol>
                <a:gridCol w="1300480">
                  <a:extLst>
                    <a:ext uri="{9D8B030D-6E8A-4147-A177-3AD203B41FA5}">
                      <a16:colId xmlns:a16="http://schemas.microsoft.com/office/drawing/2014/main" val="418709912"/>
                    </a:ext>
                  </a:extLst>
                </a:gridCol>
              </a:tblGrid>
              <a:tr h="324045">
                <a:tc>
                  <a:txBody>
                    <a:bodyPr/>
                    <a:lstStyle/>
                    <a:p>
                      <a:r>
                        <a:rPr kumimoji="1" lang="en-US" altLang="ja-JP" sz="1200"/>
                        <a:t>Movement</a:t>
                      </a:r>
                      <a:r>
                        <a:rPr kumimoji="1" lang="ja-JP" altLang="en-US" sz="1200"/>
                        <a:t>名</a:t>
                      </a:r>
                    </a:p>
                  </a:txBody>
                  <a:tcPr/>
                </a:tc>
                <a:tc>
                  <a:txBody>
                    <a:bodyPr/>
                    <a:lstStyle/>
                    <a:p>
                      <a:r>
                        <a:rPr kumimoji="1" lang="ja-JP" altLang="en-US" sz="1200" dirty="0"/>
                        <a:t>ホスト指定形式</a:t>
                      </a:r>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Set Timezone</a:t>
                      </a:r>
                      <a:endParaRPr kumimoji="1" lang="ja-JP" altLang="en-US" sz="1200" dirty="0"/>
                    </a:p>
                  </a:txBody>
                  <a:tcPr/>
                </a:tc>
                <a:tc>
                  <a:txBody>
                    <a:bodyPr/>
                    <a:lstStyle/>
                    <a:p>
                      <a:r>
                        <a:rPr kumimoji="1" lang="en-US" altLang="ja-JP" sz="1200" dirty="0"/>
                        <a:t>IP</a:t>
                      </a:r>
                      <a:endParaRPr kumimoji="1" lang="ja-JP" altLang="en-US" sz="1200" dirty="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Set</a:t>
                      </a:r>
                      <a:r>
                        <a:rPr kumimoji="1" lang="en-US" altLang="ja-JP" sz="1200" baseline="0" dirty="0"/>
                        <a:t> Hostname</a:t>
                      </a:r>
                      <a:endParaRPr kumimoji="1" lang="ja-JP" altLang="en-US" sz="1200" dirty="0"/>
                    </a:p>
                  </a:txBody>
                  <a:tcPr/>
                </a:tc>
                <a:tc>
                  <a:txBody>
                    <a:bodyPr/>
                    <a:lstStyle/>
                    <a:p>
                      <a:r>
                        <a:rPr kumimoji="1" lang="en-US" altLang="ja-JP" sz="1200"/>
                        <a:t>IP</a:t>
                      </a:r>
                      <a:endParaRPr kumimoji="1" lang="ja-JP" altLang="en-US" sz="1200"/>
                    </a:p>
                  </a:txBody>
                  <a:tcPr/>
                </a:tc>
                <a:extLst>
                  <a:ext uri="{0D108BD9-81ED-4DB2-BD59-A6C34878D82A}">
                    <a16:rowId xmlns:a16="http://schemas.microsoft.com/office/drawing/2014/main" val="1109027550"/>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a:t>Add Nameserver</a:t>
                      </a:r>
                      <a:endParaRPr kumimoji="1" lang="ja-JP" altLang="en-US" sz="1200" dirty="0"/>
                    </a:p>
                  </a:txBody>
                  <a:tcPr/>
                </a:tc>
                <a:tc>
                  <a:txBody>
                    <a:bodyPr/>
                    <a:lstStyle/>
                    <a:p>
                      <a:r>
                        <a:rPr kumimoji="1" lang="en-US" altLang="ja-JP" sz="1200" dirty="0"/>
                        <a:t>IP</a:t>
                      </a:r>
                      <a:endParaRPr kumimoji="1" lang="ja-JP" altLang="en-US" sz="1200" dirty="0"/>
                    </a:p>
                  </a:txBody>
                  <a:tcPr/>
                </a:tc>
                <a:extLst>
                  <a:ext uri="{0D108BD9-81ED-4DB2-BD59-A6C34878D82A}">
                    <a16:rowId xmlns:a16="http://schemas.microsoft.com/office/drawing/2014/main" val="3424121058"/>
                  </a:ext>
                </a:extLst>
              </a:tr>
            </a:tbl>
          </a:graphicData>
        </a:graphic>
      </p:graphicFrame>
    </p:spTree>
    <p:extLst>
      <p:ext uri="{BB962C8B-B14F-4D97-AF65-F5344CB8AC3E}">
        <p14:creationId xmlns:p14="http://schemas.microsoft.com/office/powerpoint/2010/main" val="405426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 Movement</a:t>
            </a:r>
            <a:r>
              <a:rPr lang="ja-JP" altLang="en-US" dirty="0"/>
              <a:t>の設定 </a:t>
            </a:r>
            <a:r>
              <a:rPr lang="en-US" altLang="ja-JP" dirty="0"/>
              <a:t>(2/3)</a:t>
            </a:r>
            <a:endParaRPr kumimoji="1" lang="ja-JP" altLang="en-US" dirty="0"/>
          </a:p>
        </p:txBody>
      </p:sp>
      <p:pic>
        <p:nvPicPr>
          <p:cNvPr id="4" name="図 3"/>
          <p:cNvPicPr>
            <a:picLocks noChangeAspect="1"/>
          </p:cNvPicPr>
          <p:nvPr/>
        </p:nvPicPr>
        <p:blipFill rotWithShape="1">
          <a:blip r:embed="rId2"/>
          <a:srcRect l="2084" t="19240" b="31043"/>
          <a:stretch/>
        </p:blipFill>
        <p:spPr>
          <a:xfrm>
            <a:off x="486576" y="3284984"/>
            <a:ext cx="4896544" cy="1354363"/>
          </a:xfrm>
          <a:prstGeom prst="rect">
            <a:avLst/>
          </a:prstGeom>
          <a:ln>
            <a:solidFill>
              <a:schemeClr val="bg1">
                <a:lumMod val="85000"/>
              </a:schemeClr>
            </a:solidFill>
          </a:ln>
        </p:spPr>
      </p:pic>
      <p:sp>
        <p:nvSpPr>
          <p:cNvPr id="3" name="コンテンツ プレースホルダー 2"/>
          <p:cNvSpPr>
            <a:spLocks noGrp="1"/>
          </p:cNvSpPr>
          <p:nvPr>
            <p:ph sz="quarter" idx="10"/>
          </p:nvPr>
        </p:nvSpPr>
        <p:spPr/>
        <p:txBody>
          <a:bodyPr>
            <a:normAutofit/>
          </a:bodyPr>
          <a:lstStyle/>
          <a:p>
            <a:r>
              <a:rPr lang="en-US" altLang="ja-JP" b="1" dirty="0"/>
              <a:t>Playbook</a:t>
            </a:r>
            <a:r>
              <a:rPr lang="ja-JP" altLang="en-US" b="1" dirty="0" err="1"/>
              <a:t>を登</a:t>
            </a:r>
            <a:r>
              <a:rPr lang="ja-JP" altLang="en-US" b="1" dirty="0"/>
              <a:t>録する</a:t>
            </a:r>
            <a:br>
              <a:rPr lang="en-US" altLang="ja-JP" dirty="0"/>
            </a:br>
            <a:r>
              <a:rPr lang="ja-JP" altLang="en-US" sz="1600" dirty="0"/>
              <a:t>作成した</a:t>
            </a:r>
            <a:r>
              <a:rPr lang="en-US" altLang="ja-JP" sz="1600" dirty="0"/>
              <a:t>Playbook</a:t>
            </a:r>
            <a:r>
              <a:rPr lang="ja-JP" altLang="en-US" sz="1600" dirty="0"/>
              <a:t>を</a:t>
            </a:r>
            <a:r>
              <a:rPr lang="en-US" altLang="ja-JP" sz="1600" dirty="0"/>
              <a:t>ITA</a:t>
            </a:r>
            <a:r>
              <a:rPr lang="ja-JP" altLang="en-US" sz="1600" dirty="0" err="1"/>
              <a:t>に登</a:t>
            </a:r>
            <a:r>
              <a:rPr lang="ja-JP" altLang="en-US" sz="1600" dirty="0"/>
              <a:t>録しましょう。</a:t>
            </a:r>
            <a:endParaRPr kumimoji="1" lang="en-US" altLang="ja-JP" sz="1600" dirty="0"/>
          </a:p>
          <a:p>
            <a:pPr marL="180000" lvl="1" indent="0">
              <a:lnSpc>
                <a:spcPct val="150000"/>
              </a:lnSpc>
              <a:buNone/>
            </a:pPr>
            <a:r>
              <a:rPr lang="ja-JP" altLang="en-US" dirty="0"/>
              <a:t>メニュー：</a:t>
            </a:r>
            <a:r>
              <a:rPr lang="en-US" altLang="ja-JP" b="1" dirty="0" err="1"/>
              <a:t>Ansible</a:t>
            </a:r>
            <a:r>
              <a:rPr lang="en-US" altLang="ja-JP" b="1" dirty="0"/>
              <a:t>-Legacy &gt; Playbook</a:t>
            </a:r>
            <a:r>
              <a:rPr lang="ja-JP" altLang="en-US" b="1" dirty="0"/>
              <a:t>素材集</a:t>
            </a:r>
            <a:endParaRPr lang="en-US" altLang="ja-JP"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endParaRPr lang="en-US" altLang="ja-JP" dirty="0"/>
          </a:p>
          <a:p>
            <a:pPr marL="637200" lvl="1" indent="-457200">
              <a:buFont typeface="+mj-ea"/>
              <a:buAutoNum type="circleNumDbPlain"/>
            </a:pPr>
            <a:r>
              <a:rPr lang="ja-JP" altLang="en-US" dirty="0"/>
              <a:t>［ファイルを選択］から</a:t>
            </a:r>
            <a:r>
              <a:rPr lang="en-US" altLang="ja-JP" dirty="0"/>
              <a:t>Playbook</a:t>
            </a:r>
            <a:r>
              <a:rPr lang="ja-JP" altLang="en-US" dirty="0"/>
              <a:t>を選択し、「事前アップロード」を行う。</a:t>
            </a:r>
            <a:endParaRPr lang="en-US" altLang="ja-JP" dirty="0"/>
          </a:p>
          <a:p>
            <a:pPr marL="637200" lvl="1" indent="-457200">
              <a:buFont typeface="+mj-ea"/>
              <a:buAutoNum type="circleNumDbPlain"/>
            </a:pPr>
            <a:r>
              <a:rPr lang="ja-JP" altLang="en-US" dirty="0"/>
              <a:t>各項目へ下表のように入力し、「登録」を押下する。</a:t>
            </a:r>
            <a:endParaRPr lang="en-US" altLang="ja-JP" dirty="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a:p>
          <a:p>
            <a:pPr marL="457200" indent="-457200">
              <a:buFont typeface="+mj-ea"/>
              <a:buAutoNum type="circleNumDbPlain"/>
            </a:pPr>
            <a:endParaRPr kumimoji="1" lang="en-US" altLang="ja-JP" sz="1600" dirty="0"/>
          </a:p>
        </p:txBody>
      </p:sp>
      <p:sp>
        <p:nvSpPr>
          <p:cNvPr id="6" name="正方形/長方形 5"/>
          <p:cNvSpPr/>
          <p:nvPr/>
        </p:nvSpPr>
        <p:spPr bwMode="auto">
          <a:xfrm>
            <a:off x="971600" y="3284984"/>
            <a:ext cx="1008112" cy="1354362"/>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正方形/長方形 9"/>
          <p:cNvSpPr/>
          <p:nvPr/>
        </p:nvSpPr>
        <p:spPr bwMode="auto">
          <a:xfrm>
            <a:off x="1979712" y="3284983"/>
            <a:ext cx="2088232" cy="135436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1202514957"/>
              </p:ext>
            </p:extLst>
          </p:nvPr>
        </p:nvGraphicFramePr>
        <p:xfrm>
          <a:off x="486576" y="4766103"/>
          <a:ext cx="3379851" cy="1324984"/>
        </p:xfrm>
        <a:graphic>
          <a:graphicData uri="http://schemas.openxmlformats.org/drawingml/2006/table">
            <a:tbl>
              <a:tblPr firstRow="1" bandRow="1">
                <a:tableStyleId>{93296810-A885-4BE3-A3E7-6D5BEEA58F35}</a:tableStyleId>
              </a:tblPr>
              <a:tblGrid>
                <a:gridCol w="1483995">
                  <a:extLst>
                    <a:ext uri="{9D8B030D-6E8A-4147-A177-3AD203B41FA5}">
                      <a16:colId xmlns:a16="http://schemas.microsoft.com/office/drawing/2014/main" val="3878991945"/>
                    </a:ext>
                  </a:extLst>
                </a:gridCol>
                <a:gridCol w="1895856">
                  <a:extLst>
                    <a:ext uri="{9D8B030D-6E8A-4147-A177-3AD203B41FA5}">
                      <a16:colId xmlns:a16="http://schemas.microsoft.com/office/drawing/2014/main" val="1576239730"/>
                    </a:ext>
                  </a:extLst>
                </a:gridCol>
              </a:tblGrid>
              <a:tr h="331246">
                <a:tc>
                  <a:txBody>
                    <a:bodyPr/>
                    <a:lstStyle/>
                    <a:p>
                      <a:r>
                        <a:rPr kumimoji="1" lang="en-US" altLang="ja-JP" sz="1200" dirty="0"/>
                        <a:t>Playbook</a:t>
                      </a:r>
                      <a:r>
                        <a:rPr kumimoji="1" lang="ja-JP" altLang="en-US" sz="1200" dirty="0"/>
                        <a:t>素材名</a:t>
                      </a:r>
                    </a:p>
                  </a:txBody>
                  <a:tcPr/>
                </a:tc>
                <a:tc>
                  <a:txBody>
                    <a:bodyPr/>
                    <a:lstStyle/>
                    <a:p>
                      <a:r>
                        <a:rPr kumimoji="1" lang="en-US" altLang="ja-JP" sz="1200" dirty="0"/>
                        <a:t>Playbook</a:t>
                      </a:r>
                      <a:r>
                        <a:rPr kumimoji="1" lang="ja-JP" altLang="en-US" sz="1200" dirty="0"/>
                        <a:t>素材</a:t>
                      </a:r>
                    </a:p>
                  </a:txBody>
                  <a:tcPr/>
                </a:tc>
                <a:extLst>
                  <a:ext uri="{0D108BD9-81ED-4DB2-BD59-A6C34878D82A}">
                    <a16:rowId xmlns:a16="http://schemas.microsoft.com/office/drawing/2014/main" val="4007726703"/>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set_timezone</a:t>
                      </a:r>
                      <a:endParaRPr kumimoji="1" lang="ja-JP" altLang="en-US" sz="1200" dirty="0"/>
                    </a:p>
                  </a:txBody>
                  <a:tcPr/>
                </a:tc>
                <a:tc>
                  <a:txBody>
                    <a:bodyPr/>
                    <a:lstStyle/>
                    <a:p>
                      <a:r>
                        <a:rPr kumimoji="1" lang="en-US" altLang="ja-JP" sz="1200"/>
                        <a:t>1-set_timezone.yml</a:t>
                      </a:r>
                      <a:endParaRPr kumimoji="1" lang="ja-JP" altLang="en-US" sz="1200"/>
                    </a:p>
                  </a:txBody>
                  <a:tcPr/>
                </a:tc>
                <a:extLst>
                  <a:ext uri="{0D108BD9-81ED-4DB2-BD59-A6C34878D82A}">
                    <a16:rowId xmlns:a16="http://schemas.microsoft.com/office/drawing/2014/main" val="3698717008"/>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err="1"/>
                        <a:t>add_nameserver</a:t>
                      </a:r>
                      <a:endParaRPr kumimoji="1" lang="ja-JP" altLang="en-US" sz="1200" dirty="0"/>
                    </a:p>
                  </a:txBody>
                  <a:tcPr/>
                </a:tc>
                <a:tc>
                  <a:txBody>
                    <a:bodyPr/>
                    <a:lstStyle/>
                    <a:p>
                      <a:r>
                        <a:rPr kumimoji="1" lang="en-US" altLang="ja-JP" sz="1200" dirty="0"/>
                        <a:t>2-set_nameserver.yml</a:t>
                      </a:r>
                      <a:endParaRPr kumimoji="1" lang="ja-JP" altLang="en-US" sz="1200" dirty="0"/>
                    </a:p>
                  </a:txBody>
                  <a:tcPr/>
                </a:tc>
                <a:extLst>
                  <a:ext uri="{0D108BD9-81ED-4DB2-BD59-A6C34878D82A}">
                    <a16:rowId xmlns:a16="http://schemas.microsoft.com/office/drawing/2014/main" val="934893166"/>
                  </a:ext>
                </a:extLst>
              </a:tr>
              <a:tr h="33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set</a:t>
                      </a:r>
                      <a:r>
                        <a:rPr kumimoji="1" lang="en-US" altLang="ja-JP" sz="1200" baseline="0" dirty="0" err="1"/>
                        <a:t>_hostname</a:t>
                      </a:r>
                      <a:endParaRPr kumimoji="1" lang="ja-JP" altLang="en-US" sz="1200" dirty="0"/>
                    </a:p>
                  </a:txBody>
                  <a:tcPr/>
                </a:tc>
                <a:tc>
                  <a:txBody>
                    <a:bodyPr/>
                    <a:lstStyle/>
                    <a:p>
                      <a:r>
                        <a:rPr kumimoji="1" lang="en-US" altLang="ja-JP" sz="1200" b="0" dirty="0"/>
                        <a:t>3</a:t>
                      </a:r>
                      <a:r>
                        <a:rPr lang="en-US" altLang="ja-JP" sz="1200" b="0" dirty="0"/>
                        <a:t>-set_hostname.yml</a:t>
                      </a:r>
                      <a:endParaRPr kumimoji="1" lang="ja-JP" altLang="en-US" sz="1200" b="0" dirty="0"/>
                    </a:p>
                  </a:txBody>
                  <a:tcPr/>
                </a:tc>
                <a:extLst>
                  <a:ext uri="{0D108BD9-81ED-4DB2-BD59-A6C34878D82A}">
                    <a16:rowId xmlns:a16="http://schemas.microsoft.com/office/drawing/2014/main" val="3626572602"/>
                  </a:ext>
                </a:extLst>
              </a:tr>
            </a:tbl>
          </a:graphicData>
        </a:graphic>
      </p:graphicFrame>
    </p:spTree>
    <p:extLst>
      <p:ext uri="{BB962C8B-B14F-4D97-AF65-F5344CB8AC3E}">
        <p14:creationId xmlns:p14="http://schemas.microsoft.com/office/powerpoint/2010/main" val="351812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 Movement</a:t>
            </a:r>
            <a:r>
              <a:rPr lang="ja-JP" altLang="en-US" dirty="0"/>
              <a:t>の設定 </a:t>
            </a:r>
            <a:r>
              <a:rPr lang="en-US" altLang="ja-JP" dirty="0"/>
              <a:t>(3/3)</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a:t>Movement</a:t>
            </a:r>
            <a:r>
              <a:rPr kumimoji="1" lang="ja-JP" altLang="en-US" b="1" dirty="0"/>
              <a:t>に</a:t>
            </a:r>
            <a:r>
              <a:rPr lang="en-US" altLang="ja-JP" b="1" dirty="0"/>
              <a:t>P</a:t>
            </a:r>
            <a:r>
              <a:rPr kumimoji="1" lang="en-US" altLang="ja-JP" b="1" dirty="0"/>
              <a:t>laybook</a:t>
            </a:r>
            <a:r>
              <a:rPr kumimoji="1" lang="ja-JP" altLang="en-US" b="1" dirty="0"/>
              <a:t>を紐付ける</a:t>
            </a:r>
            <a:br>
              <a:rPr kumimoji="1" lang="en-US" altLang="ja-JP" dirty="0"/>
            </a:br>
            <a:r>
              <a:rPr kumimoji="1" lang="ja-JP" altLang="en-US" sz="1600" dirty="0"/>
              <a:t>作成した</a:t>
            </a:r>
            <a:r>
              <a:rPr kumimoji="1" lang="en-US" altLang="ja-JP" sz="1600" dirty="0"/>
              <a:t>Movement</a:t>
            </a:r>
            <a:r>
              <a:rPr kumimoji="1" lang="ja-JP" altLang="en-US" sz="1600" dirty="0"/>
              <a:t>と</a:t>
            </a:r>
            <a:r>
              <a:rPr kumimoji="1" lang="en-US" altLang="ja-JP" sz="1600" dirty="0"/>
              <a:t>Playbook</a:t>
            </a:r>
            <a:r>
              <a:rPr kumimoji="1" lang="ja-JP" altLang="en-US" sz="1600" dirty="0"/>
              <a:t>素材を関連付けましょう。</a:t>
            </a:r>
            <a:br>
              <a:rPr kumimoji="1" lang="en-US" altLang="ja-JP" sz="1800" dirty="0"/>
            </a:br>
            <a:br>
              <a:rPr kumimoji="1" lang="en-US" altLang="ja-JP" dirty="0"/>
            </a:br>
            <a:r>
              <a:rPr lang="ja-JP" altLang="en-US" sz="1600" dirty="0"/>
              <a:t>メニュー</a:t>
            </a:r>
            <a:r>
              <a:rPr lang="en-US" altLang="ja-JP" sz="1600" dirty="0"/>
              <a:t>:</a:t>
            </a:r>
            <a:r>
              <a:rPr lang="ja-JP" altLang="en-US" sz="1600" dirty="0"/>
              <a:t> </a:t>
            </a:r>
            <a:r>
              <a:rPr lang="en-US" altLang="ja-JP" sz="1600" b="1" dirty="0" err="1"/>
              <a:t>Ansible</a:t>
            </a:r>
            <a:r>
              <a:rPr lang="en-US" altLang="ja-JP" sz="1600" b="1" dirty="0"/>
              <a:t>-Legacy &gt; Movement-Playbook</a:t>
            </a:r>
            <a:r>
              <a:rPr lang="ja-JP" altLang="en-US" sz="1600" b="1" dirty="0"/>
              <a:t>紐付</a:t>
            </a:r>
            <a:endParaRPr lang="en-US" altLang="ja-JP" sz="1600" b="1" dirty="0"/>
          </a:p>
          <a:p>
            <a:pPr marL="522900" lvl="1" indent="-342900">
              <a:buFont typeface="+mj-ea"/>
              <a:buAutoNum type="circleNumDbPlain"/>
            </a:pPr>
            <a:r>
              <a:rPr lang="ja-JP" altLang="en-US" dirty="0"/>
              <a:t>登録 </a:t>
            </a:r>
            <a:r>
              <a:rPr lang="en-US" altLang="ja-JP" dirty="0"/>
              <a:t>&gt; </a:t>
            </a:r>
            <a:r>
              <a:rPr lang="ja-JP" altLang="en-US" dirty="0"/>
              <a:t>登録開始 を押下する。</a:t>
            </a:r>
            <a:endParaRPr lang="en-US" altLang="ja-JP" dirty="0"/>
          </a:p>
          <a:p>
            <a:pPr marL="522900" lvl="1" indent="-3429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lang="en-US" altLang="ja-JP" sz="1600" dirty="0"/>
          </a:p>
          <a:p>
            <a:pPr marL="0" indent="0">
              <a:buNone/>
            </a:pPr>
            <a:endParaRPr lang="en-US" altLang="ja-JP" sz="1600" dirty="0"/>
          </a:p>
        </p:txBody>
      </p:sp>
      <p:pic>
        <p:nvPicPr>
          <p:cNvPr id="5" name="図 4"/>
          <p:cNvPicPr>
            <a:picLocks noChangeAspect="1"/>
          </p:cNvPicPr>
          <p:nvPr/>
        </p:nvPicPr>
        <p:blipFill rotWithShape="1">
          <a:blip r:embed="rId3"/>
          <a:srcRect l="1717" t="20786" b="37181"/>
          <a:stretch/>
        </p:blipFill>
        <p:spPr>
          <a:xfrm>
            <a:off x="486576" y="3380253"/>
            <a:ext cx="6538399" cy="1224136"/>
          </a:xfrm>
          <a:prstGeom prst="rect">
            <a:avLst/>
          </a:prstGeom>
          <a:ln>
            <a:solidFill>
              <a:schemeClr val="bg1">
                <a:lumMod val="85000"/>
              </a:schemeClr>
            </a:solidFill>
          </a:ln>
        </p:spPr>
      </p:pic>
      <p:sp>
        <p:nvSpPr>
          <p:cNvPr id="10" name="正方形/長方形 9"/>
          <p:cNvSpPr/>
          <p:nvPr/>
        </p:nvSpPr>
        <p:spPr bwMode="auto">
          <a:xfrm>
            <a:off x="1155394" y="3380253"/>
            <a:ext cx="2336485" cy="122413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2" name="正方形/長方形 11"/>
          <p:cNvSpPr/>
          <p:nvPr/>
        </p:nvSpPr>
        <p:spPr bwMode="auto">
          <a:xfrm>
            <a:off x="3491880" y="3380253"/>
            <a:ext cx="2192469" cy="122413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3" name="正方形/長方形 12"/>
          <p:cNvSpPr/>
          <p:nvPr/>
        </p:nvSpPr>
        <p:spPr bwMode="auto">
          <a:xfrm>
            <a:off x="5684350" y="3380253"/>
            <a:ext cx="1340626" cy="122413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aphicFrame>
        <p:nvGraphicFramePr>
          <p:cNvPr id="11" name="表 10"/>
          <p:cNvGraphicFramePr>
            <a:graphicFrameLocks noGrp="1"/>
          </p:cNvGraphicFramePr>
          <p:nvPr>
            <p:extLst>
              <p:ext uri="{D42A27DB-BD31-4B8C-83A1-F6EECF244321}">
                <p14:modId xmlns:p14="http://schemas.microsoft.com/office/powerpoint/2010/main" val="3690903801"/>
              </p:ext>
            </p:extLst>
          </p:nvPr>
        </p:nvGraphicFramePr>
        <p:xfrm>
          <a:off x="486576" y="4725144"/>
          <a:ext cx="4411345" cy="1210798"/>
        </p:xfrm>
        <a:graphic>
          <a:graphicData uri="http://schemas.openxmlformats.org/drawingml/2006/table">
            <a:tbl>
              <a:tblPr firstRow="1" bandRow="1">
                <a:tableStyleId>{93296810-A885-4BE3-A3E7-6D5BEEA58F35}</a:tableStyleId>
              </a:tblPr>
              <a:tblGrid>
                <a:gridCol w="1474470">
                  <a:extLst>
                    <a:ext uri="{9D8B030D-6E8A-4147-A177-3AD203B41FA5}">
                      <a16:colId xmlns:a16="http://schemas.microsoft.com/office/drawing/2014/main" val="1402159686"/>
                    </a:ext>
                  </a:extLst>
                </a:gridCol>
                <a:gridCol w="1483995">
                  <a:extLst>
                    <a:ext uri="{9D8B030D-6E8A-4147-A177-3AD203B41FA5}">
                      <a16:colId xmlns:a16="http://schemas.microsoft.com/office/drawing/2014/main" val="3655207279"/>
                    </a:ext>
                  </a:extLst>
                </a:gridCol>
                <a:gridCol w="1452880">
                  <a:extLst>
                    <a:ext uri="{9D8B030D-6E8A-4147-A177-3AD203B41FA5}">
                      <a16:colId xmlns:a16="http://schemas.microsoft.com/office/drawing/2014/main" val="2446437995"/>
                    </a:ext>
                  </a:extLst>
                </a:gridCol>
              </a:tblGrid>
              <a:tr h="290263">
                <a:tc>
                  <a:txBody>
                    <a:bodyPr/>
                    <a:lstStyle/>
                    <a:p>
                      <a:r>
                        <a:rPr kumimoji="1" lang="en-US" altLang="ja-JP" sz="1200"/>
                        <a:t>Movement</a:t>
                      </a:r>
                      <a:endParaRPr kumimoji="1" lang="ja-JP" altLang="en-US" sz="1200"/>
                    </a:p>
                  </a:txBody>
                  <a:tcPr/>
                </a:tc>
                <a:tc>
                  <a:txBody>
                    <a:bodyPr/>
                    <a:lstStyle/>
                    <a:p>
                      <a:r>
                        <a:rPr kumimoji="1" lang="en-US" altLang="ja-JP" sz="1200" dirty="0"/>
                        <a:t>Playbook</a:t>
                      </a:r>
                      <a:r>
                        <a:rPr kumimoji="1" lang="ja-JP" altLang="en-US" sz="1200" dirty="0"/>
                        <a:t>素材</a:t>
                      </a:r>
                    </a:p>
                  </a:txBody>
                  <a:tcPr/>
                </a:tc>
                <a:tc>
                  <a:txBody>
                    <a:bodyPr/>
                    <a:lstStyle/>
                    <a:p>
                      <a:r>
                        <a:rPr kumimoji="1" lang="ja-JP" altLang="en-US" sz="1200" dirty="0"/>
                        <a:t>インクルード順序</a:t>
                      </a:r>
                    </a:p>
                  </a:txBody>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Set Timezone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set_timezone</a:t>
                      </a:r>
                      <a:endParaRPr kumimoji="1" lang="ja-JP" altLang="en-US" sz="1200"/>
                    </a:p>
                  </a:txBody>
                  <a:tcPr/>
                </a:tc>
                <a:tc>
                  <a:txBody>
                    <a:bodyPr/>
                    <a:lstStyle/>
                    <a:p>
                      <a:r>
                        <a:rPr kumimoji="1" lang="en-US" altLang="ja-JP" sz="1200"/>
                        <a:t>1</a:t>
                      </a:r>
                      <a:endParaRPr kumimoji="1" lang="ja-JP" altLang="en-US" sz="1200"/>
                    </a:p>
                  </a:txBody>
                  <a:tcPr/>
                </a:tc>
                <a:extLst>
                  <a:ext uri="{0D108BD9-81ED-4DB2-BD59-A6C34878D82A}">
                    <a16:rowId xmlns:a16="http://schemas.microsoft.com/office/drawing/2014/main" val="1542890631"/>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a:t>Add Nameserver</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a:t>add_nameserver</a:t>
                      </a:r>
                      <a:endParaRPr kumimoji="1" lang="ja-JP" altLang="en-US" sz="1200"/>
                    </a:p>
                  </a:txBody>
                  <a:tcPr/>
                </a:tc>
                <a:tc>
                  <a:txBody>
                    <a:bodyPr/>
                    <a:lstStyle/>
                    <a:p>
                      <a:r>
                        <a:rPr kumimoji="1" lang="en-US" altLang="ja-JP" sz="1200"/>
                        <a:t>1</a:t>
                      </a:r>
                      <a:endParaRPr kumimoji="1" lang="ja-JP" altLang="en-US" sz="1200"/>
                    </a:p>
                  </a:txBody>
                  <a:tcPr/>
                </a:tc>
                <a:extLst>
                  <a:ext uri="{0D108BD9-81ED-4DB2-BD59-A6C34878D82A}">
                    <a16:rowId xmlns:a16="http://schemas.microsoft.com/office/drawing/2014/main" val="2559301522"/>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Set</a:t>
                      </a:r>
                      <a:r>
                        <a:rPr kumimoji="1" lang="en-US" altLang="ja-JP" sz="1200" baseline="0"/>
                        <a:t> Hostname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set</a:t>
                      </a:r>
                      <a:r>
                        <a:rPr kumimoji="1" lang="en-US" altLang="ja-JP" sz="1200" baseline="0"/>
                        <a:t>_hostname</a:t>
                      </a:r>
                      <a:endParaRPr kumimoji="1" lang="ja-JP" altLang="en-US" sz="1200"/>
                    </a:p>
                  </a:txBody>
                  <a:tcPr/>
                </a:tc>
                <a:tc>
                  <a:txBody>
                    <a:bodyPr/>
                    <a:lstStyle/>
                    <a:p>
                      <a:r>
                        <a:rPr kumimoji="1" lang="en-US" altLang="ja-JP" sz="1200" dirty="0"/>
                        <a:t>1</a:t>
                      </a:r>
                      <a:endParaRPr kumimoji="1" lang="ja-JP" altLang="en-US" sz="1200" dirty="0"/>
                    </a:p>
                  </a:txBody>
                  <a:tcPr/>
                </a:tc>
                <a:extLst>
                  <a:ext uri="{0D108BD9-81ED-4DB2-BD59-A6C34878D82A}">
                    <a16:rowId xmlns:a16="http://schemas.microsoft.com/office/drawing/2014/main" val="2988484239"/>
                  </a:ext>
                </a:extLst>
              </a:tr>
            </a:tbl>
          </a:graphicData>
        </a:graphic>
      </p:graphicFrame>
    </p:spTree>
    <p:extLst>
      <p:ext uri="{BB962C8B-B14F-4D97-AF65-F5344CB8AC3E}">
        <p14:creationId xmlns:p14="http://schemas.microsoft.com/office/powerpoint/2010/main" val="1563750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86576" y="2243629"/>
            <a:ext cx="8200562" cy="4084905"/>
          </a:xfrm>
          <a:prstGeom prst="rect">
            <a:avLst/>
          </a:prstGeom>
        </p:spPr>
      </p:pic>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a:t>を作成する</a:t>
            </a:r>
            <a:br>
              <a:rPr lang="en-US" altLang="ja-JP" dirty="0"/>
            </a:br>
            <a:r>
              <a:rPr lang="ja-JP" altLang="en-US" sz="1600" dirty="0"/>
              <a:t>定義した</a:t>
            </a:r>
            <a:r>
              <a:rPr lang="en-US" altLang="ja-JP" sz="1600" dirty="0"/>
              <a:t>Movement</a:t>
            </a:r>
            <a:r>
              <a:rPr lang="ja-JP" altLang="en-US" sz="1600" dirty="0"/>
              <a:t>をまとめた</a:t>
            </a:r>
            <a:r>
              <a:rPr lang="en-US" altLang="ja-JP" sz="1600" dirty="0"/>
              <a:t>Conductor</a:t>
            </a:r>
            <a:r>
              <a:rPr lang="ja-JP" altLang="en-US" sz="1600" dirty="0"/>
              <a:t>を作成しましょう。</a:t>
            </a:r>
            <a:br>
              <a:rPr lang="en-US" altLang="ja-JP" sz="1600" dirty="0"/>
            </a:br>
            <a:endParaRPr kumimoji="1" lang="en-US" altLang="ja-JP" sz="1800" dirty="0"/>
          </a:p>
          <a:p>
            <a:pPr marL="180000" lvl="1" indent="0">
              <a:buNone/>
            </a:pPr>
            <a:r>
              <a:rPr lang="ja-JP" altLang="en-US" dirty="0"/>
              <a:t>メニュー</a:t>
            </a:r>
            <a:r>
              <a:rPr lang="en-US" altLang="ja-JP" dirty="0"/>
              <a:t>:</a:t>
            </a:r>
            <a:r>
              <a:rPr lang="ja-JP" altLang="en-US" dirty="0"/>
              <a:t> </a:t>
            </a:r>
            <a:r>
              <a:rPr lang="en-US" altLang="ja-JP" b="1" dirty="0"/>
              <a:t>Conductor &gt; Conductor</a:t>
            </a:r>
            <a:r>
              <a:rPr lang="ja-JP" altLang="en-US" b="1" dirty="0"/>
              <a:t>クラス編集</a:t>
            </a:r>
            <a:endParaRPr lang="en-US" altLang="ja-JP" b="1" dirty="0"/>
          </a:p>
          <a:p>
            <a:pPr marL="0" indent="0">
              <a:buNone/>
            </a:pPr>
            <a:endParaRPr kumimoji="1" lang="en-US" altLang="ja-JP" dirty="0"/>
          </a:p>
        </p:txBody>
      </p:sp>
      <p:sp>
        <p:nvSpPr>
          <p:cNvPr id="2" name="タイトル 1"/>
          <p:cNvSpPr>
            <a:spLocks noGrp="1"/>
          </p:cNvSpPr>
          <p:nvPr>
            <p:ph type="title"/>
          </p:nvPr>
        </p:nvSpPr>
        <p:spPr/>
        <p:txBody>
          <a:bodyPr/>
          <a:lstStyle/>
          <a:p>
            <a:r>
              <a:rPr kumimoji="1" lang="en-US" altLang="ja-JP" dirty="0"/>
              <a:t>2.4</a:t>
            </a:r>
            <a:r>
              <a:rPr kumimoji="1" lang="ja-JP" altLang="en-US" dirty="0"/>
              <a:t> </a:t>
            </a:r>
            <a:r>
              <a:rPr kumimoji="1" lang="en-US" altLang="ja-JP" dirty="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dirty="0"/>
              <a:t>の作成</a:t>
            </a:r>
            <a:endParaRPr kumimoji="1" lang="ja-JP" altLang="en-US" dirty="0"/>
          </a:p>
        </p:txBody>
      </p:sp>
      <p:sp>
        <p:nvSpPr>
          <p:cNvPr id="7" name="正方形/長方形 6"/>
          <p:cNvSpPr/>
          <p:nvPr/>
        </p:nvSpPr>
        <p:spPr bwMode="auto">
          <a:xfrm>
            <a:off x="7069740" y="2757938"/>
            <a:ext cx="1594858" cy="18102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8" name="正方形/長方形 7"/>
          <p:cNvSpPr/>
          <p:nvPr/>
        </p:nvSpPr>
        <p:spPr bwMode="auto">
          <a:xfrm>
            <a:off x="7009549" y="5351647"/>
            <a:ext cx="1677589" cy="610248"/>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角丸四角形 9"/>
          <p:cNvSpPr/>
          <p:nvPr/>
        </p:nvSpPr>
        <p:spPr bwMode="auto">
          <a:xfrm>
            <a:off x="4681012" y="5656771"/>
            <a:ext cx="2232310" cy="50407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ドラッグ＆ドロップで</a:t>
            </a:r>
            <a:br>
              <a:rPr lang="en-US" altLang="ja-JP" sz="1200" dirty="0">
                <a:solidFill>
                  <a:schemeClr val="tx1"/>
                </a:solidFill>
                <a:latin typeface="+mn-ea"/>
              </a:rPr>
            </a:br>
            <a:r>
              <a:rPr lang="ja-JP" altLang="en-US" sz="1200" dirty="0">
                <a:solidFill>
                  <a:schemeClr val="tx1"/>
                </a:solidFill>
                <a:latin typeface="+mn-ea"/>
              </a:rPr>
              <a:t>必要な</a:t>
            </a:r>
            <a:r>
              <a:rPr lang="en-US" altLang="ja-JP" sz="1200" dirty="0">
                <a:solidFill>
                  <a:schemeClr val="tx1"/>
                </a:solidFill>
                <a:latin typeface="+mn-ea"/>
              </a:rPr>
              <a:t>Movement</a:t>
            </a:r>
            <a:r>
              <a:rPr lang="ja-JP" altLang="en-US" sz="1200" dirty="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6662800" y="5500671"/>
            <a:ext cx="301542" cy="312200"/>
          </a:xfrm>
          <a:prstGeom prst="wedgeEllipseCallout">
            <a:avLst>
              <a:gd name="adj1" fmla="val 63251"/>
              <a:gd name="adj2" fmla="val -57353"/>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a:latin typeface="+mn-ea"/>
            </a:endParaRPr>
          </a:p>
        </p:txBody>
      </p:sp>
      <p:sp>
        <p:nvSpPr>
          <p:cNvPr id="13" name="正方形/長方形 12"/>
          <p:cNvSpPr/>
          <p:nvPr/>
        </p:nvSpPr>
        <p:spPr bwMode="auto">
          <a:xfrm>
            <a:off x="1659127" y="3599974"/>
            <a:ext cx="5112000" cy="476777"/>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9" name="角丸四角形 18"/>
          <p:cNvSpPr/>
          <p:nvPr/>
        </p:nvSpPr>
        <p:spPr bwMode="auto">
          <a:xfrm>
            <a:off x="1351960" y="6090640"/>
            <a:ext cx="710770" cy="231498"/>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2822760239"/>
              </p:ext>
            </p:extLst>
          </p:nvPr>
        </p:nvGraphicFramePr>
        <p:xfrm>
          <a:off x="1609890" y="4471390"/>
          <a:ext cx="2156461" cy="1114138"/>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368743">
                  <a:extLst>
                    <a:ext uri="{9D8B030D-6E8A-4147-A177-3AD203B41FA5}">
                      <a16:colId xmlns:a16="http://schemas.microsoft.com/office/drawing/2014/main" val="4248193966"/>
                    </a:ext>
                  </a:extLst>
                </a:gridCol>
                <a:gridCol w="787718">
                  <a:extLst>
                    <a:ext uri="{9D8B030D-6E8A-4147-A177-3AD203B41FA5}">
                      <a16:colId xmlns:a16="http://schemas.microsoft.com/office/drawing/2014/main" val="2879362138"/>
                    </a:ext>
                  </a:extLst>
                </a:gridCol>
              </a:tblGrid>
              <a:tr h="233300">
                <a:tc>
                  <a:txBody>
                    <a:bodyPr/>
                    <a:lstStyle/>
                    <a:p>
                      <a:r>
                        <a:rPr kumimoji="1" lang="en-US" altLang="ja-JP" sz="1100"/>
                        <a:t>Movement</a:t>
                      </a:r>
                      <a:endParaRPr kumimoji="1" lang="ja-JP" altLang="en-US" sz="1100"/>
                    </a:p>
                  </a:txBody>
                  <a:tcPr/>
                </a:tc>
                <a:tc>
                  <a:txBody>
                    <a:bodyPr/>
                    <a:lstStyle/>
                    <a:p>
                      <a:r>
                        <a:rPr kumimoji="1" lang="ja-JP" altLang="en-US" sz="1100"/>
                        <a:t>作業順序</a:t>
                      </a:r>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a:t>Set Timezone</a:t>
                      </a:r>
                      <a:endParaRPr kumimoji="1" lang="ja-JP" altLang="en-US" sz="1100" dirty="0"/>
                    </a:p>
                  </a:txBody>
                  <a:tcPr/>
                </a:tc>
                <a:tc>
                  <a:txBody>
                    <a:bodyPr/>
                    <a:lstStyle/>
                    <a:p>
                      <a:r>
                        <a:rPr kumimoji="1" lang="en-US" altLang="ja-JP" sz="1100"/>
                        <a:t>1</a:t>
                      </a:r>
                      <a:endParaRPr kumimoji="1" lang="ja-JP" altLang="en-US" sz="1100"/>
                    </a:p>
                  </a:txBody>
                  <a:tcPr/>
                </a:tc>
                <a:extLst>
                  <a:ext uri="{0D108BD9-81ED-4DB2-BD59-A6C34878D82A}">
                    <a16:rowId xmlns:a16="http://schemas.microsoft.com/office/drawing/2014/main" val="2032819985"/>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a:t>Add Nameserver</a:t>
                      </a:r>
                      <a:endParaRPr kumimoji="1" lang="ja-JP" altLang="en-US" sz="1100" dirty="0"/>
                    </a:p>
                  </a:txBody>
                  <a:tcPr/>
                </a:tc>
                <a:tc>
                  <a:txBody>
                    <a:bodyPr/>
                    <a:lstStyle/>
                    <a:p>
                      <a:r>
                        <a:rPr kumimoji="1" lang="en-US" altLang="ja-JP" sz="1100"/>
                        <a:t>2</a:t>
                      </a:r>
                      <a:endParaRPr kumimoji="1" lang="ja-JP" altLang="en-US" sz="1100"/>
                    </a:p>
                  </a:txBody>
                  <a:tcPr/>
                </a:tc>
                <a:extLst>
                  <a:ext uri="{0D108BD9-81ED-4DB2-BD59-A6C34878D82A}">
                    <a16:rowId xmlns:a16="http://schemas.microsoft.com/office/drawing/2014/main" val="4141782470"/>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t>Set</a:t>
                      </a:r>
                      <a:r>
                        <a:rPr kumimoji="1" lang="en-US" altLang="ja-JP" sz="1100" baseline="0"/>
                        <a:t> Hostname</a:t>
                      </a:r>
                      <a:endParaRPr kumimoji="1" lang="ja-JP" altLang="en-US" sz="1100"/>
                    </a:p>
                  </a:txBody>
                  <a:tcPr/>
                </a:tc>
                <a:tc>
                  <a:txBody>
                    <a:bodyPr/>
                    <a:lstStyle/>
                    <a:p>
                      <a:r>
                        <a:rPr kumimoji="1" lang="en-US" altLang="ja-JP" sz="1100" dirty="0"/>
                        <a:t>3</a:t>
                      </a:r>
                      <a:endParaRPr kumimoji="1" lang="ja-JP" altLang="en-US" sz="1100" dirty="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1599437" y="4125156"/>
            <a:ext cx="2088290" cy="346234"/>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作業順にノード同士を繋ぐ。</a:t>
            </a:r>
            <a:endParaRPr lang="en-US" altLang="ja-JP" sz="120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405158589"/>
              </p:ext>
            </p:extLst>
          </p:nvPr>
        </p:nvGraphicFramePr>
        <p:xfrm>
          <a:off x="7693197" y="3514288"/>
          <a:ext cx="1296180" cy="51816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dirty="0"/>
                        <a:t>Conductor</a:t>
                      </a:r>
                      <a:r>
                        <a:rPr kumimoji="1" lang="ja-JP" altLang="en-US" sz="1100" dirty="0"/>
                        <a:t>名</a:t>
                      </a:r>
                    </a:p>
                  </a:txBody>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サーバ基本設定</a:t>
                      </a:r>
                    </a:p>
                  </a:txBody>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6822199" y="3078039"/>
            <a:ext cx="2232310" cy="43206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a:solidFill>
                  <a:schemeClr val="tx1"/>
                </a:solidFill>
                <a:latin typeface="+mn-ea"/>
              </a:rPr>
              <a:t>Conductor</a:t>
            </a:r>
            <a:r>
              <a:rPr lang="ja-JP" altLang="en-US" sz="1200" dirty="0">
                <a:solidFill>
                  <a:schemeClr val="tx1"/>
                </a:solidFill>
                <a:latin typeface="+mn-ea"/>
              </a:rPr>
              <a:t>の名称を入力する。</a:t>
            </a:r>
            <a:endParaRPr lang="en-US" altLang="ja-JP" sz="1200" dirty="0">
              <a:solidFill>
                <a:schemeClr val="tx1"/>
              </a:solidFill>
              <a:latin typeface="+mn-ea"/>
            </a:endParaRPr>
          </a:p>
        </p:txBody>
      </p:sp>
      <p:sp>
        <p:nvSpPr>
          <p:cNvPr id="6" name="円形吹き出し 5"/>
          <p:cNvSpPr/>
          <p:nvPr/>
        </p:nvSpPr>
        <p:spPr bwMode="auto">
          <a:xfrm>
            <a:off x="6765437" y="2901005"/>
            <a:ext cx="301542" cy="312200"/>
          </a:xfrm>
          <a:prstGeom prst="wedgeEllipseCallout">
            <a:avLst>
              <a:gd name="adj1" fmla="val 53575"/>
              <a:gd name="adj2" fmla="val -62124"/>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a:latin typeface="+mn-ea"/>
              </a:rPr>
              <a:t>１</a:t>
            </a:r>
          </a:p>
        </p:txBody>
      </p:sp>
      <p:sp>
        <p:nvSpPr>
          <p:cNvPr id="16" name="円形吹き出し 15"/>
          <p:cNvSpPr/>
          <p:nvPr/>
        </p:nvSpPr>
        <p:spPr bwMode="auto">
          <a:xfrm>
            <a:off x="1414308" y="3954139"/>
            <a:ext cx="301542" cy="312200"/>
          </a:xfrm>
          <a:prstGeom prst="wedgeEllipseCallout">
            <a:avLst>
              <a:gd name="adj1" fmla="val 54637"/>
              <a:gd name="adj2" fmla="val -82037"/>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a:latin typeface="+mn-ea"/>
            </a:endParaRPr>
          </a:p>
        </p:txBody>
      </p:sp>
      <p:sp>
        <p:nvSpPr>
          <p:cNvPr id="9" name="図形 8"/>
          <p:cNvSpPr/>
          <p:nvPr/>
        </p:nvSpPr>
        <p:spPr>
          <a:xfrm rot="21447710" flipH="1">
            <a:off x="6350475" y="3883204"/>
            <a:ext cx="943446" cy="148112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7" name="角丸四角形 16"/>
          <p:cNvSpPr/>
          <p:nvPr/>
        </p:nvSpPr>
        <p:spPr bwMode="auto">
          <a:xfrm>
            <a:off x="2402366" y="5868848"/>
            <a:ext cx="1533931" cy="346234"/>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a:solidFill>
                  <a:schemeClr val="tx1"/>
                </a:solidFill>
                <a:latin typeface="+mn-ea"/>
              </a:rPr>
              <a:t>[</a:t>
            </a:r>
            <a:r>
              <a:rPr lang="ja-JP" altLang="en-US" sz="1200" dirty="0">
                <a:solidFill>
                  <a:schemeClr val="tx1"/>
                </a:solidFill>
                <a:latin typeface="+mn-ea"/>
              </a:rPr>
              <a:t>登録</a:t>
            </a:r>
            <a:r>
              <a:rPr lang="en-US" altLang="ja-JP" sz="1200" dirty="0">
                <a:solidFill>
                  <a:schemeClr val="tx1"/>
                </a:solidFill>
                <a:latin typeface="+mn-ea"/>
              </a:rPr>
              <a:t>]</a:t>
            </a:r>
            <a:r>
              <a:rPr lang="ja-JP" altLang="en-US" sz="1200" dirty="0">
                <a:solidFill>
                  <a:schemeClr val="tx1"/>
                </a:solidFill>
                <a:latin typeface="+mn-ea"/>
              </a:rPr>
              <a:t>を押下する。</a:t>
            </a:r>
            <a:endParaRPr lang="en-US" altLang="ja-JP" sz="1200" dirty="0">
              <a:solidFill>
                <a:schemeClr val="tx1"/>
              </a:solidFill>
              <a:latin typeface="+mn-ea"/>
            </a:endParaRPr>
          </a:p>
        </p:txBody>
      </p:sp>
      <p:sp>
        <p:nvSpPr>
          <p:cNvPr id="18" name="円形吹き出し 17"/>
          <p:cNvSpPr/>
          <p:nvPr/>
        </p:nvSpPr>
        <p:spPr bwMode="auto">
          <a:xfrm>
            <a:off x="1947292" y="5797733"/>
            <a:ext cx="301542" cy="312200"/>
          </a:xfrm>
          <a:prstGeom prst="wedgeEllipseCallout">
            <a:avLst>
              <a:gd name="adj1" fmla="val -64015"/>
              <a:gd name="adj2" fmla="val 39933"/>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a:latin typeface="+mn-ea"/>
            </a:endParaRPr>
          </a:p>
        </p:txBody>
      </p:sp>
    </p:spTree>
    <p:extLst>
      <p:ext uri="{BB962C8B-B14F-4D97-AF65-F5344CB8AC3E}">
        <p14:creationId xmlns:p14="http://schemas.microsoft.com/office/powerpoint/2010/main" val="74638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dirty="0"/>
              <a:t>2.5</a:t>
            </a:r>
            <a:r>
              <a:rPr kumimoji="1" lang="en-US" altLang="ja-JP" dirty="0"/>
              <a:t> </a:t>
            </a:r>
            <a:r>
              <a:rPr lang="ja-JP" altLang="en-US" dirty="0"/>
              <a:t>ホストグループの設定</a:t>
            </a:r>
            <a:r>
              <a:rPr kumimoji="1" lang="ja-JP" altLang="en-US" dirty="0"/>
              <a:t>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ホストグループ</a:t>
            </a:r>
            <a:r>
              <a:rPr kumimoji="1" lang="ja-JP" altLang="en-US" b="1" dirty="0"/>
              <a:t>を定義する</a:t>
            </a:r>
            <a:br>
              <a:rPr kumimoji="1" lang="en-US" altLang="ja-JP" b="1" dirty="0"/>
            </a:br>
            <a:r>
              <a:rPr lang="ja-JP" altLang="en-US" sz="1600" dirty="0"/>
              <a:t>始めにホストが所属するホストグループを作成しましょう。</a:t>
            </a:r>
            <a:br>
              <a:rPr lang="en-US" altLang="ja-JP" b="1" dirty="0"/>
            </a:br>
            <a:br>
              <a:rPr lang="en-US" altLang="ja-JP" sz="1600" dirty="0"/>
            </a:br>
            <a:r>
              <a:rPr lang="ja-JP" altLang="en-US" sz="1600" dirty="0"/>
              <a:t>メニュ</a:t>
            </a:r>
            <a:r>
              <a:rPr lang="en-US" altLang="ja-JP" sz="1600" dirty="0"/>
              <a:t>―</a:t>
            </a:r>
            <a:r>
              <a:rPr lang="ja-JP" altLang="en-US" sz="1600" dirty="0"/>
              <a:t>：</a:t>
            </a:r>
            <a:r>
              <a:rPr lang="ja-JP" altLang="en-US" sz="1600" b="1" dirty="0"/>
              <a:t>ホストグループ管理　</a:t>
            </a:r>
            <a:r>
              <a:rPr lang="en-US" altLang="ja-JP" sz="1600" b="1" dirty="0"/>
              <a:t>&gt; </a:t>
            </a:r>
            <a:r>
              <a:rPr lang="ja-JP" altLang="en-US" sz="1600" b="1" dirty="0"/>
              <a:t>ホストグループ一覧</a:t>
            </a:r>
            <a:endParaRPr lang="en-US" altLang="ja-JP" sz="1600" b="1" dirty="0"/>
          </a:p>
          <a:p>
            <a:pPr marL="637200" lvl="1" indent="-457200">
              <a:buFont typeface="+mj-ea"/>
              <a:buAutoNum type="circleNumDbPlain"/>
            </a:pPr>
            <a:r>
              <a:rPr kumimoji="1" lang="ja-JP" altLang="en-US" dirty="0"/>
              <a:t>登録 </a:t>
            </a:r>
            <a:r>
              <a:rPr kumimoji="1" lang="en-US" altLang="ja-JP" dirty="0"/>
              <a:t>&gt; </a:t>
            </a:r>
            <a:r>
              <a:rPr kumimoji="1" lang="ja-JP" altLang="en-US" dirty="0"/>
              <a:t>登録開始 を押下する。</a:t>
            </a:r>
            <a:endParaRPr kumimoji="1" lang="en-US" altLang="ja-JP"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kumimoji="1" lang="en-US" altLang="ja-JP" dirty="0"/>
          </a:p>
          <a:p>
            <a:pPr marL="0" indent="0">
              <a:buNone/>
            </a:pPr>
            <a:endParaRPr kumimoji="1" lang="en-US" altLang="ja-JP" sz="1600"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3365" t="38395" r="21661" b="5902"/>
          <a:stretch/>
        </p:blipFill>
        <p:spPr>
          <a:xfrm>
            <a:off x="486577" y="3356992"/>
            <a:ext cx="4661488" cy="1090815"/>
          </a:xfrm>
          <a:prstGeom prst="rect">
            <a:avLst/>
          </a:prstGeom>
          <a:ln>
            <a:solidFill>
              <a:schemeClr val="bg1">
                <a:lumMod val="85000"/>
              </a:schemeClr>
            </a:solidFill>
          </a:ln>
        </p:spPr>
      </p:pic>
      <p:sp>
        <p:nvSpPr>
          <p:cNvPr id="7" name="正方形/長方形 6"/>
          <p:cNvSpPr/>
          <p:nvPr/>
        </p:nvSpPr>
        <p:spPr bwMode="auto">
          <a:xfrm>
            <a:off x="1763688" y="3356991"/>
            <a:ext cx="1459192" cy="109081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a:solidFill>
                <a:srgbClr val="FF0000"/>
              </a:solidFill>
              <a:latin typeface="+mn-ea"/>
            </a:endParaRPr>
          </a:p>
        </p:txBody>
      </p:sp>
      <p:sp>
        <p:nvSpPr>
          <p:cNvPr id="8" name="正方形/長方形 7"/>
          <p:cNvSpPr/>
          <p:nvPr/>
        </p:nvSpPr>
        <p:spPr bwMode="auto">
          <a:xfrm>
            <a:off x="3222880" y="3356991"/>
            <a:ext cx="1925168" cy="109081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dirty="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1870920500"/>
              </p:ext>
            </p:extLst>
          </p:nvPr>
        </p:nvGraphicFramePr>
        <p:xfrm>
          <a:off x="486576" y="4573893"/>
          <a:ext cx="2296160" cy="1296180"/>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914107317"/>
                    </a:ext>
                  </a:extLst>
                </a:gridCol>
                <a:gridCol w="843280">
                  <a:extLst>
                    <a:ext uri="{9D8B030D-6E8A-4147-A177-3AD203B41FA5}">
                      <a16:colId xmlns:a16="http://schemas.microsoft.com/office/drawing/2014/main" val="418709912"/>
                    </a:ext>
                  </a:extLst>
                </a:gridCol>
              </a:tblGrid>
              <a:tr h="324045">
                <a:tc>
                  <a:txBody>
                    <a:bodyPr/>
                    <a:lstStyle/>
                    <a:p>
                      <a:r>
                        <a:rPr kumimoji="1" lang="ja-JP" altLang="en-US" sz="1200" dirty="0"/>
                        <a:t>ホストグループ名</a:t>
                      </a:r>
                    </a:p>
                  </a:txBody>
                  <a:tcPr/>
                </a:tc>
                <a:tc>
                  <a:txBody>
                    <a:bodyPr/>
                    <a:lstStyle/>
                    <a:p>
                      <a:r>
                        <a:rPr kumimoji="1" lang="ja-JP" altLang="en-US" sz="1200" dirty="0"/>
                        <a:t>優先順位</a:t>
                      </a:r>
                    </a:p>
                  </a:txBody>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All_SV</a:t>
                      </a:r>
                      <a:endParaRPr kumimoji="1" lang="ja-JP" altLang="en-US" sz="1200" dirty="0"/>
                    </a:p>
                  </a:txBody>
                  <a:tcPr/>
                </a:tc>
                <a:tc>
                  <a:txBody>
                    <a:bodyPr/>
                    <a:lstStyle/>
                    <a:p>
                      <a:r>
                        <a:rPr kumimoji="1" lang="en-US" altLang="ja-JP" sz="1200" dirty="0"/>
                        <a:t>1</a:t>
                      </a:r>
                      <a:endParaRPr kumimoji="1" lang="ja-JP" altLang="en-US" sz="1200" dirty="0"/>
                    </a:p>
                  </a:txBody>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web_SV</a:t>
                      </a:r>
                      <a:endParaRPr kumimoji="1" lang="ja-JP" altLang="en-US" sz="1200" dirty="0"/>
                    </a:p>
                  </a:txBody>
                  <a:tcPr/>
                </a:tc>
                <a:tc>
                  <a:txBody>
                    <a:bodyPr/>
                    <a:lstStyle/>
                    <a:p>
                      <a:r>
                        <a:rPr kumimoji="1" lang="en-US" altLang="ja-JP" sz="1200" dirty="0"/>
                        <a:t>2</a:t>
                      </a:r>
                      <a:endParaRPr kumimoji="1" lang="ja-JP" altLang="en-US" sz="1200" dirty="0"/>
                    </a:p>
                  </a:txBody>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db_SV</a:t>
                      </a:r>
                      <a:endParaRPr kumimoji="1" lang="ja-JP" altLang="en-US" sz="1200" dirty="0"/>
                    </a:p>
                  </a:txBody>
                  <a:tcPr/>
                </a:tc>
                <a:tc>
                  <a:txBody>
                    <a:bodyPr/>
                    <a:lstStyle/>
                    <a:p>
                      <a:r>
                        <a:rPr kumimoji="1" lang="en-US" altLang="ja-JP" sz="1200" dirty="0"/>
                        <a:t>3</a:t>
                      </a:r>
                      <a:endParaRPr kumimoji="1" lang="ja-JP" altLang="en-US" sz="1200" dirty="0"/>
                    </a:p>
                  </a:txBody>
                  <a:tcPr/>
                </a:tc>
                <a:extLst>
                  <a:ext uri="{0D108BD9-81ED-4DB2-BD59-A6C34878D82A}">
                    <a16:rowId xmlns:a16="http://schemas.microsoft.com/office/drawing/2014/main" val="1109027550"/>
                  </a:ext>
                </a:extLst>
              </a:tr>
            </a:tbl>
          </a:graphicData>
        </a:graphic>
      </p:graphicFrame>
    </p:spTree>
    <p:extLst>
      <p:ext uri="{BB962C8B-B14F-4D97-AF65-F5344CB8AC3E}">
        <p14:creationId xmlns:p14="http://schemas.microsoft.com/office/powerpoint/2010/main" val="160754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srcRect l="2933" t="29651" r="20835" b="9380"/>
          <a:stretch/>
        </p:blipFill>
        <p:spPr>
          <a:xfrm>
            <a:off x="481792" y="3032309"/>
            <a:ext cx="4664904" cy="1166226"/>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a:t>2.5 </a:t>
            </a:r>
            <a:r>
              <a:rPr lang="ja-JP" altLang="en-US" dirty="0"/>
              <a:t>ホストグループの設定 </a:t>
            </a:r>
            <a:r>
              <a:rPr lang="en-US" altLang="ja-JP" dirty="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ホストグループ同士の親子関係を定義する</a:t>
            </a:r>
            <a:br>
              <a:rPr lang="en-US" altLang="ja-JP" b="1" dirty="0"/>
            </a:br>
            <a:r>
              <a:rPr lang="ja-JP" altLang="en-US" sz="1600" dirty="0"/>
              <a:t>ホストグループ間の親子関係を定義しましょう。</a:t>
            </a:r>
            <a:br>
              <a:rPr lang="en-US" altLang="ja-JP" sz="1600" dirty="0"/>
            </a:br>
            <a:br>
              <a:rPr lang="en-US" altLang="ja-JP" sz="1600" dirty="0"/>
            </a:br>
            <a:r>
              <a:rPr lang="ja-JP" altLang="en-US" sz="1600" dirty="0"/>
              <a:t>メニュ</a:t>
            </a:r>
            <a:r>
              <a:rPr lang="en-US" altLang="ja-JP" sz="1600" dirty="0"/>
              <a:t>―</a:t>
            </a:r>
            <a:r>
              <a:rPr lang="ja-JP" altLang="en-US" sz="1600" dirty="0"/>
              <a:t>：</a:t>
            </a:r>
            <a:r>
              <a:rPr lang="ja-JP" altLang="en-US" sz="1600" b="1" dirty="0"/>
              <a:t>ホストグループ管理　</a:t>
            </a:r>
            <a:r>
              <a:rPr lang="en-US" altLang="ja-JP" sz="1600" b="1" dirty="0"/>
              <a:t>&gt; </a:t>
            </a:r>
            <a:r>
              <a:rPr lang="ja-JP" altLang="en-US" sz="1600" b="1" dirty="0"/>
              <a:t>ホストグループ親子紐付</a:t>
            </a:r>
            <a:endParaRPr lang="en-US" altLang="ja-JP" sz="1600" b="1" dirty="0"/>
          </a:p>
          <a:p>
            <a:pPr marL="637200" lvl="1" indent="-457200">
              <a:buFont typeface="+mj-ea"/>
              <a:buAutoNum type="circleNumDbPlain"/>
            </a:pPr>
            <a:r>
              <a:rPr kumimoji="1" lang="ja-JP" altLang="en-US" dirty="0"/>
              <a:t>登録 </a:t>
            </a:r>
            <a:r>
              <a:rPr kumimoji="1" lang="en-US" altLang="ja-JP" dirty="0"/>
              <a:t>&gt; </a:t>
            </a:r>
            <a:r>
              <a:rPr kumimoji="1" lang="ja-JP" altLang="en-US" dirty="0"/>
              <a:t>登録開始 を押下する。</a:t>
            </a:r>
            <a:endParaRPr kumimoji="1" lang="en-US" altLang="ja-JP" dirty="0"/>
          </a:p>
          <a:p>
            <a:pPr marL="637200" lvl="1" indent="-457200">
              <a:buFont typeface="+mj-ea"/>
              <a:buAutoNum type="circleNumDbPlain"/>
            </a:pPr>
            <a:r>
              <a:rPr lang="ja-JP" altLang="en-US" dirty="0"/>
              <a:t>各項目で下表のように選択し、</a:t>
            </a:r>
            <a:r>
              <a:rPr lang="en-US" altLang="ja-JP" dirty="0"/>
              <a:t>[</a:t>
            </a:r>
            <a:r>
              <a:rPr lang="ja-JP" altLang="en-US" dirty="0"/>
              <a:t>登録</a:t>
            </a:r>
            <a:r>
              <a:rPr lang="en-US" altLang="ja-JP" dirty="0"/>
              <a:t>]</a:t>
            </a:r>
            <a:r>
              <a:rPr lang="ja-JP" altLang="en-US" dirty="0"/>
              <a:t>を押下する。</a:t>
            </a:r>
            <a:endParaRPr kumimoji="1" lang="en-US" altLang="ja-JP" dirty="0"/>
          </a:p>
          <a:p>
            <a:pPr marL="0" indent="0">
              <a:buNone/>
            </a:pPr>
            <a:endParaRPr kumimoji="1" lang="en-US" altLang="ja-JP" sz="1600" dirty="0"/>
          </a:p>
        </p:txBody>
      </p:sp>
      <p:sp>
        <p:nvSpPr>
          <p:cNvPr id="10" name="正方形/長方形 9"/>
          <p:cNvSpPr/>
          <p:nvPr/>
        </p:nvSpPr>
        <p:spPr bwMode="auto">
          <a:xfrm>
            <a:off x="5004048" y="4395100"/>
            <a:ext cx="3673776" cy="1986228"/>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942005803"/>
              </p:ext>
            </p:extLst>
          </p:nvPr>
        </p:nvGraphicFramePr>
        <p:xfrm>
          <a:off x="481792" y="4356813"/>
          <a:ext cx="1550036" cy="1296180"/>
        </p:xfrm>
        <a:graphic>
          <a:graphicData uri="http://schemas.openxmlformats.org/drawingml/2006/table">
            <a:tbl>
              <a:tblPr firstRow="1" bandRow="1">
                <a:tableStyleId>{93296810-A885-4BE3-A3E7-6D5BEEA58F35}</a:tableStyleId>
              </a:tblPr>
              <a:tblGrid>
                <a:gridCol w="711518">
                  <a:extLst>
                    <a:ext uri="{9D8B030D-6E8A-4147-A177-3AD203B41FA5}">
                      <a16:colId xmlns:a16="http://schemas.microsoft.com/office/drawing/2014/main" val="3914107317"/>
                    </a:ext>
                  </a:extLst>
                </a:gridCol>
                <a:gridCol w="838518">
                  <a:extLst>
                    <a:ext uri="{9D8B030D-6E8A-4147-A177-3AD203B41FA5}">
                      <a16:colId xmlns:a16="http://schemas.microsoft.com/office/drawing/2014/main" val="418709912"/>
                    </a:ext>
                  </a:extLst>
                </a:gridCol>
              </a:tblGrid>
              <a:tr h="324045">
                <a:tc gridSpan="2">
                  <a:txBody>
                    <a:bodyPr/>
                    <a:lstStyle/>
                    <a:p>
                      <a:pPr algn="ctr"/>
                      <a:r>
                        <a:rPr kumimoji="1" lang="ja-JP" altLang="en-US" sz="1200" dirty="0"/>
                        <a:t>ホストグループ</a:t>
                      </a:r>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400" dirty="0"/>
                    </a:p>
                  </a:txBody>
                  <a:tcPr/>
                </a:tc>
                <a:extLst>
                  <a:ext uri="{0D108BD9-81ED-4DB2-BD59-A6C34878D82A}">
                    <a16:rowId xmlns:a16="http://schemas.microsoft.com/office/drawing/2014/main" val="2114808587"/>
                  </a:ext>
                </a:extLst>
              </a:tr>
              <a:tr h="324045">
                <a:tc>
                  <a:txBody>
                    <a:bodyPr/>
                    <a:lstStyle/>
                    <a:p>
                      <a:r>
                        <a:rPr kumimoji="1" lang="ja-JP" altLang="en-US" sz="1200" b="1" dirty="0">
                          <a:solidFill>
                            <a:schemeClr val="bg1"/>
                          </a:solidFill>
                        </a:rPr>
                        <a:t>親</a:t>
                      </a: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tc>
                  <a:txBody>
                    <a:bodyPr/>
                    <a:lstStyle/>
                    <a:p>
                      <a:r>
                        <a:rPr kumimoji="1" lang="ja-JP" altLang="en-US" sz="1200" b="1" dirty="0">
                          <a:solidFill>
                            <a:schemeClr val="bg1"/>
                          </a:solidFill>
                        </a:rPr>
                        <a:t>子</a:t>
                      </a: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All_SV</a:t>
                      </a:r>
                      <a:endParaRPr kumimoji="1" lang="ja-JP" altLang="en-US" sz="1200" dirty="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a:t>db_SV</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All_SV</a:t>
                      </a:r>
                      <a:endParaRPr kumimoji="1" lang="ja-JP" altLang="en-US" sz="1200" dirty="0"/>
                    </a:p>
                  </a:txBody>
                  <a:tcPr/>
                </a:tc>
                <a:tc>
                  <a:txBody>
                    <a:bodyPr/>
                    <a:lstStyle/>
                    <a:p>
                      <a:r>
                        <a:rPr kumimoji="1" lang="en-US" altLang="ja-JP" sz="1200" dirty="0"/>
                        <a:t>web_SV</a:t>
                      </a:r>
                      <a:endParaRPr kumimoji="1" lang="ja-JP" altLang="en-US" sz="1200" dirty="0"/>
                    </a:p>
                  </a:txBody>
                  <a:tcPr/>
                </a:tc>
                <a:extLst>
                  <a:ext uri="{0D108BD9-81ED-4DB2-BD59-A6C34878D82A}">
                    <a16:rowId xmlns:a16="http://schemas.microsoft.com/office/drawing/2014/main" val="3818764418"/>
                  </a:ext>
                </a:extLst>
              </a:tr>
            </a:tbl>
          </a:graphicData>
        </a:graphic>
      </p:graphicFrame>
      <p:sp>
        <p:nvSpPr>
          <p:cNvPr id="20" name="テキスト ボックス 19"/>
          <p:cNvSpPr txBox="1"/>
          <p:nvPr/>
        </p:nvSpPr>
        <p:spPr>
          <a:xfrm>
            <a:off x="5004048" y="4395100"/>
            <a:ext cx="804065" cy="276999"/>
          </a:xfrm>
          <a:prstGeom prst="rect">
            <a:avLst/>
          </a:prstGeom>
          <a:noFill/>
        </p:spPr>
        <p:txBody>
          <a:bodyPr wrap="square" rtlCol="0">
            <a:spAutoFit/>
          </a:bodyPr>
          <a:lstStyle/>
          <a:p>
            <a:r>
              <a:rPr lang="ja-JP" altLang="en-US" sz="1200" b="1" dirty="0">
                <a:solidFill>
                  <a:srgbClr val="002060"/>
                </a:solidFill>
              </a:rPr>
              <a:t>イメージ　　</a:t>
            </a:r>
            <a:endParaRPr kumimoji="1" lang="ja-JP" altLang="en-US" sz="1200" b="1" dirty="0">
              <a:solidFill>
                <a:srgbClr val="002060"/>
              </a:solidFill>
            </a:endParaRPr>
          </a:p>
        </p:txBody>
      </p:sp>
      <p:sp>
        <p:nvSpPr>
          <p:cNvPr id="15" name="正方形/長方形 14"/>
          <p:cNvSpPr/>
          <p:nvPr/>
        </p:nvSpPr>
        <p:spPr bwMode="auto">
          <a:xfrm>
            <a:off x="3022696" y="3270701"/>
            <a:ext cx="2124000" cy="927834"/>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8" name="正方形/長方形 17"/>
          <p:cNvSpPr/>
          <p:nvPr/>
        </p:nvSpPr>
        <p:spPr bwMode="auto">
          <a:xfrm>
            <a:off x="898696" y="3270701"/>
            <a:ext cx="2124000" cy="927834"/>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pSp>
        <p:nvGrpSpPr>
          <p:cNvPr id="4" name="グループ化 3"/>
          <p:cNvGrpSpPr/>
          <p:nvPr/>
        </p:nvGrpSpPr>
        <p:grpSpPr>
          <a:xfrm>
            <a:off x="5261810" y="4876320"/>
            <a:ext cx="3158251" cy="1120839"/>
            <a:chOff x="5978564" y="1739881"/>
            <a:chExt cx="3158251" cy="1120839"/>
          </a:xfrm>
        </p:grpSpPr>
        <p:sp>
          <p:nvSpPr>
            <p:cNvPr id="21" name="テキスト ボックス 20"/>
            <p:cNvSpPr txBox="1"/>
            <p:nvPr/>
          </p:nvSpPr>
          <p:spPr>
            <a:xfrm>
              <a:off x="5978565" y="1739881"/>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22" name="テキスト ボックス 21"/>
            <p:cNvSpPr txBox="1"/>
            <p:nvPr/>
          </p:nvSpPr>
          <p:spPr>
            <a:xfrm>
              <a:off x="7603804" y="2552942"/>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23" name="テキスト ボックス 22"/>
            <p:cNvSpPr txBox="1"/>
            <p:nvPr/>
          </p:nvSpPr>
          <p:spPr>
            <a:xfrm>
              <a:off x="5978564" y="2552943"/>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24" name="カギ線コネクタ 23"/>
            <p:cNvCxnSpPr>
              <a:stCxn id="21" idx="2"/>
              <a:endCxn id="23" idx="0"/>
            </p:cNvCxnSpPr>
            <p:nvPr/>
          </p:nvCxnSpPr>
          <p:spPr bwMode="auto">
            <a:xfrm rot="5400000">
              <a:off x="6898318" y="1893571"/>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カギ線コネクタ 24"/>
            <p:cNvCxnSpPr>
              <a:stCxn id="21" idx="2"/>
              <a:endCxn id="22" idx="0"/>
            </p:cNvCxnSpPr>
            <p:nvPr/>
          </p:nvCxnSpPr>
          <p:spPr bwMode="auto">
            <a:xfrm rot="16200000" flipH="1">
              <a:off x="7710938" y="1893570"/>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Tree>
    <p:extLst>
      <p:ext uri="{BB962C8B-B14F-4D97-AF65-F5344CB8AC3E}">
        <p14:creationId xmlns:p14="http://schemas.microsoft.com/office/powerpoint/2010/main" val="2597095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87072" y="786435"/>
            <a:ext cx="8784976" cy="5616476"/>
          </a:xfrm>
        </p:spPr>
        <p:txBody>
          <a:bodyPr/>
          <a:lstStyle/>
          <a:p>
            <a:r>
              <a:rPr lang="ja-JP" altLang="en-US" b="1" dirty="0"/>
              <a:t>ホストグループへホスト</a:t>
            </a:r>
            <a:r>
              <a:rPr kumimoji="1" lang="ja-JP" altLang="en-US" b="1" dirty="0"/>
              <a:t>を登録する</a:t>
            </a:r>
            <a:br>
              <a:rPr lang="en-US" altLang="ja-JP" b="1" dirty="0"/>
            </a:br>
            <a:r>
              <a:rPr lang="ja-JP" altLang="en-US" sz="1600" dirty="0"/>
              <a:t>作成したホストグループに対して、ターゲットホストを紐付けましょう。</a:t>
            </a:r>
            <a:br>
              <a:rPr lang="en-US" altLang="ja-JP" sz="1600" dirty="0"/>
            </a:br>
            <a:br>
              <a:rPr lang="en-US" altLang="ja-JP" sz="1600" dirty="0"/>
            </a:br>
            <a:r>
              <a:rPr lang="ja-JP" altLang="en-US" sz="1600" dirty="0"/>
              <a:t>メニュ</a:t>
            </a:r>
            <a:r>
              <a:rPr lang="en-US" altLang="ja-JP" sz="1600" dirty="0"/>
              <a:t>―</a:t>
            </a:r>
            <a:r>
              <a:rPr lang="ja-JP" altLang="en-US" sz="1600" dirty="0"/>
              <a:t>：</a:t>
            </a:r>
            <a:r>
              <a:rPr lang="ja-JP" altLang="en-US" sz="1600" b="1" dirty="0"/>
              <a:t>ホストグループ管理　</a:t>
            </a:r>
            <a:r>
              <a:rPr lang="en-US" altLang="ja-JP" sz="1600" b="1" dirty="0"/>
              <a:t>&gt; </a:t>
            </a:r>
            <a:r>
              <a:rPr lang="ja-JP" altLang="en-US" sz="1600" b="1" dirty="0"/>
              <a:t>ホスト紐付管理</a:t>
            </a:r>
            <a:endParaRPr lang="en-US" altLang="ja-JP" sz="1600" b="1" dirty="0"/>
          </a:p>
          <a:p>
            <a:pPr marL="637200" lvl="1" indent="-457200">
              <a:buFont typeface="+mj-ea"/>
              <a:buAutoNum type="circleNumDbPlain"/>
            </a:pPr>
            <a:r>
              <a:rPr kumimoji="1" lang="ja-JP" altLang="en-US" dirty="0"/>
              <a:t>登録 </a:t>
            </a:r>
            <a:r>
              <a:rPr kumimoji="1" lang="en-US" altLang="ja-JP" dirty="0"/>
              <a:t>&gt; </a:t>
            </a:r>
            <a:r>
              <a:rPr kumimoji="1" lang="ja-JP" altLang="en-US" dirty="0"/>
              <a:t>登録開始 を押下する。</a:t>
            </a:r>
            <a:endParaRPr kumimoji="1" lang="en-US" altLang="ja-JP" dirty="0"/>
          </a:p>
          <a:p>
            <a:pPr marL="637200" lvl="1" indent="-457200">
              <a:buFont typeface="+mj-ea"/>
              <a:buAutoNum type="circleNumDbPlain"/>
            </a:pPr>
            <a:r>
              <a:rPr lang="ja-JP" altLang="en-US" dirty="0"/>
              <a:t>各項目で下表のように選択し、</a:t>
            </a:r>
            <a:r>
              <a:rPr lang="en-US" altLang="ja-JP" dirty="0"/>
              <a:t>[</a:t>
            </a:r>
            <a:r>
              <a:rPr lang="ja-JP" altLang="en-US" dirty="0"/>
              <a:t>登録</a:t>
            </a:r>
            <a:r>
              <a:rPr lang="en-US" altLang="ja-JP" dirty="0"/>
              <a:t>]</a:t>
            </a:r>
            <a:r>
              <a:rPr lang="ja-JP" altLang="en-US" dirty="0"/>
              <a:t>を押下する。</a:t>
            </a:r>
            <a:endParaRPr kumimoji="1" lang="en-US" altLang="ja-JP" dirty="0"/>
          </a:p>
          <a:p>
            <a:pPr marL="0" indent="0">
              <a:buNone/>
            </a:pPr>
            <a:endParaRPr kumimoji="1" lang="en-US" altLang="ja-JP" sz="1600" dirty="0"/>
          </a:p>
        </p:txBody>
      </p:sp>
      <p:sp>
        <p:nvSpPr>
          <p:cNvPr id="32" name="正方形/長方形 31"/>
          <p:cNvSpPr/>
          <p:nvPr/>
        </p:nvSpPr>
        <p:spPr bwMode="auto">
          <a:xfrm>
            <a:off x="5004048" y="3831859"/>
            <a:ext cx="3673776" cy="2634300"/>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 name="テキスト ボックス 34"/>
          <p:cNvSpPr txBox="1"/>
          <p:nvPr/>
        </p:nvSpPr>
        <p:spPr>
          <a:xfrm>
            <a:off x="5004048" y="3831859"/>
            <a:ext cx="804065" cy="276999"/>
          </a:xfrm>
          <a:prstGeom prst="rect">
            <a:avLst/>
          </a:prstGeom>
          <a:noFill/>
        </p:spPr>
        <p:txBody>
          <a:bodyPr wrap="square" rtlCol="0">
            <a:spAutoFit/>
          </a:bodyPr>
          <a:lstStyle/>
          <a:p>
            <a:r>
              <a:rPr lang="ja-JP" altLang="en-US" sz="1200" b="1" dirty="0">
                <a:solidFill>
                  <a:srgbClr val="002060"/>
                </a:solidFill>
              </a:rPr>
              <a:t>イメージ　　</a:t>
            </a:r>
            <a:endParaRPr kumimoji="1" lang="ja-JP" altLang="en-US" sz="1200" b="1" dirty="0">
              <a:solidFill>
                <a:srgbClr val="002060"/>
              </a:solidFill>
            </a:endParaRPr>
          </a:p>
        </p:txBody>
      </p:sp>
      <p:pic>
        <p:nvPicPr>
          <p:cNvPr id="4" name="図 3"/>
          <p:cNvPicPr>
            <a:picLocks noChangeAspect="1"/>
          </p:cNvPicPr>
          <p:nvPr/>
        </p:nvPicPr>
        <p:blipFill rotWithShape="1">
          <a:blip r:embed="rId3"/>
          <a:srcRect l="1437" t="29818" r="6598" b="25119"/>
          <a:stretch/>
        </p:blipFill>
        <p:spPr>
          <a:xfrm>
            <a:off x="481792" y="2796435"/>
            <a:ext cx="7341586" cy="917698"/>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dirty="0"/>
              <a:t>2.5 </a:t>
            </a:r>
            <a:r>
              <a:rPr lang="ja-JP" altLang="en-US" dirty="0"/>
              <a:t>ホストグループの設定 </a:t>
            </a:r>
            <a:r>
              <a:rPr lang="en-US" altLang="ja-JP" dirty="0"/>
              <a:t>(3/3)</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215956457"/>
              </p:ext>
            </p:extLst>
          </p:nvPr>
        </p:nvGraphicFramePr>
        <p:xfrm>
          <a:off x="481792" y="3831859"/>
          <a:ext cx="3598228" cy="1584244"/>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914107317"/>
                    </a:ext>
                  </a:extLst>
                </a:gridCol>
                <a:gridCol w="1302068">
                  <a:extLst>
                    <a:ext uri="{9D8B030D-6E8A-4147-A177-3AD203B41FA5}">
                      <a16:colId xmlns:a16="http://schemas.microsoft.com/office/drawing/2014/main" val="418709912"/>
                    </a:ext>
                  </a:extLst>
                </a:gridCol>
                <a:gridCol w="843280">
                  <a:extLst>
                    <a:ext uri="{9D8B030D-6E8A-4147-A177-3AD203B41FA5}">
                      <a16:colId xmlns:a16="http://schemas.microsoft.com/office/drawing/2014/main" val="1052485450"/>
                    </a:ext>
                  </a:extLst>
                </a:gridCol>
              </a:tblGrid>
              <a:tr h="288032">
                <a:tc>
                  <a:txBody>
                    <a:bodyPr/>
                    <a:lstStyle/>
                    <a:p>
                      <a:r>
                        <a:rPr kumimoji="1" lang="ja-JP" altLang="en-US" sz="1200" dirty="0"/>
                        <a:t>ホストグループ名</a:t>
                      </a:r>
                    </a:p>
                  </a:txBody>
                  <a:tcPr/>
                </a:tc>
                <a:tc>
                  <a:txBody>
                    <a:bodyPr/>
                    <a:lstStyle/>
                    <a:p>
                      <a:r>
                        <a:rPr kumimoji="1" lang="ja-JP" altLang="en-US" sz="1200" dirty="0"/>
                        <a:t>オペレーション</a:t>
                      </a:r>
                    </a:p>
                  </a:txBody>
                  <a:tcPr/>
                </a:tc>
                <a:tc>
                  <a:txBody>
                    <a:bodyPr/>
                    <a:lstStyle/>
                    <a:p>
                      <a:r>
                        <a:rPr kumimoji="1" lang="ja-JP" altLang="en-US" sz="1200" dirty="0"/>
                        <a:t>ホスト名</a:t>
                      </a:r>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db_SV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dbA</a:t>
                      </a:r>
                      <a:endParaRPr kumimoji="1" lang="ja-JP" altLang="en-US" sz="1200" dirty="0"/>
                    </a:p>
                  </a:txBody>
                  <a:tcPr/>
                </a:tc>
                <a:extLst>
                  <a:ext uri="{0D108BD9-81ED-4DB2-BD59-A6C34878D82A}">
                    <a16:rowId xmlns:a16="http://schemas.microsoft.com/office/drawing/2014/main" val="208575460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db_SV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dbB</a:t>
                      </a:r>
                      <a:endParaRPr kumimoji="1" lang="ja-JP" altLang="en-US" sz="1200" dirty="0"/>
                    </a:p>
                  </a:txBody>
                  <a:tcPr/>
                </a:tc>
                <a:extLst>
                  <a:ext uri="{0D108BD9-81ED-4DB2-BD59-A6C34878D82A}">
                    <a16:rowId xmlns:a16="http://schemas.microsoft.com/office/drawing/2014/main" val="96709824"/>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web_SV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webA</a:t>
                      </a:r>
                      <a:endParaRPr kumimoji="1" lang="ja-JP" altLang="en-US" sz="1200" dirty="0"/>
                    </a:p>
                  </a:txBody>
                  <a:tcPr/>
                </a:tc>
                <a:extLst>
                  <a:ext uri="{0D108BD9-81ED-4DB2-BD59-A6C34878D82A}">
                    <a16:rowId xmlns:a16="http://schemas.microsoft.com/office/drawing/2014/main" val="381876441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web_SV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webB</a:t>
                      </a:r>
                      <a:endParaRPr kumimoji="1" lang="ja-JP" altLang="en-US" sz="1200" dirty="0"/>
                    </a:p>
                  </a:txBody>
                  <a:tcPr/>
                </a:tc>
                <a:extLst>
                  <a:ext uri="{0D108BD9-81ED-4DB2-BD59-A6C34878D82A}">
                    <a16:rowId xmlns:a16="http://schemas.microsoft.com/office/drawing/2014/main" val="3845063484"/>
                  </a:ext>
                </a:extLst>
              </a:tr>
            </a:tbl>
          </a:graphicData>
        </a:graphic>
      </p:graphicFrame>
      <p:sp>
        <p:nvSpPr>
          <p:cNvPr id="7" name="正方形/長方形 6"/>
          <p:cNvSpPr/>
          <p:nvPr/>
        </p:nvSpPr>
        <p:spPr bwMode="auto">
          <a:xfrm>
            <a:off x="968807" y="2795358"/>
            <a:ext cx="1947009" cy="91877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26" name="正方形/長方形 25"/>
          <p:cNvSpPr/>
          <p:nvPr/>
        </p:nvSpPr>
        <p:spPr bwMode="auto">
          <a:xfrm>
            <a:off x="2915816" y="2795358"/>
            <a:ext cx="3252320" cy="91877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0" name="正方形/長方形 29"/>
          <p:cNvSpPr/>
          <p:nvPr/>
        </p:nvSpPr>
        <p:spPr bwMode="auto">
          <a:xfrm>
            <a:off x="6168136" y="2795358"/>
            <a:ext cx="1655242" cy="918775"/>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pSp>
        <p:nvGrpSpPr>
          <p:cNvPr id="40" name="グループ化 39"/>
          <p:cNvGrpSpPr/>
          <p:nvPr/>
        </p:nvGrpSpPr>
        <p:grpSpPr>
          <a:xfrm>
            <a:off x="5262551" y="4193143"/>
            <a:ext cx="3158251" cy="2204321"/>
            <a:chOff x="627083" y="3165129"/>
            <a:chExt cx="3158251" cy="2204321"/>
          </a:xfrm>
        </p:grpSpPr>
        <p:sp>
          <p:nvSpPr>
            <p:cNvPr id="41" name="テキスト ボックス 40"/>
            <p:cNvSpPr txBox="1"/>
            <p:nvPr/>
          </p:nvSpPr>
          <p:spPr>
            <a:xfrm>
              <a:off x="627084" y="3165129"/>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2" name="テキスト ボックス 41"/>
            <p:cNvSpPr txBox="1"/>
            <p:nvPr/>
          </p:nvSpPr>
          <p:spPr>
            <a:xfrm>
              <a:off x="2252323" y="3978190"/>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3" name="テキスト ボックス 42"/>
            <p:cNvSpPr txBox="1"/>
            <p:nvPr/>
          </p:nvSpPr>
          <p:spPr>
            <a:xfrm>
              <a:off x="627083" y="3978191"/>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44" name="カギ線コネクタ 43"/>
            <p:cNvCxnSpPr>
              <a:stCxn id="41" idx="2"/>
              <a:endCxn id="43" idx="0"/>
            </p:cNvCxnSpPr>
            <p:nvPr/>
          </p:nvCxnSpPr>
          <p:spPr bwMode="auto">
            <a:xfrm rot="5400000">
              <a:off x="1546837" y="3318819"/>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5" name="カギ線コネクタ 44"/>
            <p:cNvCxnSpPr>
              <a:stCxn id="41" idx="2"/>
              <a:endCxn id="42" idx="0"/>
            </p:cNvCxnSpPr>
            <p:nvPr/>
          </p:nvCxnSpPr>
          <p:spPr bwMode="auto">
            <a:xfrm rot="16200000" flipH="1">
              <a:off x="2359457" y="3318818"/>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627083" y="4273107"/>
              <a:ext cx="615600" cy="1096343"/>
              <a:chOff x="493134" y="4451745"/>
              <a:chExt cx="615600" cy="1096343"/>
            </a:xfrm>
          </p:grpSpPr>
          <p:sp>
            <p:nvSpPr>
              <p:cNvPr id="61" name="テキスト ボックス 60"/>
              <p:cNvSpPr txBox="1"/>
              <p:nvPr/>
            </p:nvSpPr>
            <p:spPr>
              <a:xfrm>
                <a:off x="493134" y="5286478"/>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dbA</a:t>
                </a:r>
              </a:p>
            </p:txBody>
          </p:sp>
          <p:pic>
            <p:nvPicPr>
              <p:cNvPr id="62" name="図 61"/>
              <p:cNvPicPr>
                <a:picLocks noChangeAspect="1"/>
              </p:cNvPicPr>
              <p:nvPr/>
            </p:nvPicPr>
            <p:blipFill>
              <a:blip r:embed="rId4"/>
              <a:stretch>
                <a:fillRect/>
              </a:stretch>
            </p:blipFill>
            <p:spPr>
              <a:xfrm>
                <a:off x="666783" y="4822898"/>
                <a:ext cx="266603" cy="454793"/>
              </a:xfrm>
              <a:prstGeom prst="rect">
                <a:avLst/>
              </a:prstGeom>
            </p:spPr>
          </p:pic>
          <p:cxnSp>
            <p:nvCxnSpPr>
              <p:cNvPr id="63" name="直線矢印コネクタ 62"/>
              <p:cNvCxnSpPr/>
              <p:nvPr/>
            </p:nvCxnSpPr>
            <p:spPr bwMode="auto">
              <a:xfrm>
                <a:off x="798628"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49" name="グループ化 48"/>
            <p:cNvGrpSpPr/>
            <p:nvPr/>
          </p:nvGrpSpPr>
          <p:grpSpPr>
            <a:xfrm>
              <a:off x="1474328" y="4273107"/>
              <a:ext cx="615600" cy="1096343"/>
              <a:chOff x="1299596" y="4451745"/>
              <a:chExt cx="615600" cy="1096343"/>
            </a:xfrm>
          </p:grpSpPr>
          <p:sp>
            <p:nvSpPr>
              <p:cNvPr id="58" name="テキスト ボックス 57"/>
              <p:cNvSpPr txBox="1"/>
              <p:nvPr/>
            </p:nvSpPr>
            <p:spPr>
              <a:xfrm>
                <a:off x="1299596" y="5286478"/>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dbB</a:t>
                </a:r>
              </a:p>
            </p:txBody>
          </p:sp>
          <p:pic>
            <p:nvPicPr>
              <p:cNvPr id="59" name="図 58"/>
              <p:cNvPicPr>
                <a:picLocks noChangeAspect="1"/>
              </p:cNvPicPr>
              <p:nvPr/>
            </p:nvPicPr>
            <p:blipFill>
              <a:blip r:embed="rId4"/>
              <a:stretch>
                <a:fillRect/>
              </a:stretch>
            </p:blipFill>
            <p:spPr>
              <a:xfrm>
                <a:off x="1474398" y="4822898"/>
                <a:ext cx="266603" cy="454793"/>
              </a:xfrm>
              <a:prstGeom prst="rect">
                <a:avLst/>
              </a:prstGeom>
            </p:spPr>
          </p:pic>
          <p:cxnSp>
            <p:nvCxnSpPr>
              <p:cNvPr id="60" name="直線矢印コネクタ 59"/>
              <p:cNvCxnSpPr/>
              <p:nvPr/>
            </p:nvCxnSpPr>
            <p:spPr bwMode="auto">
              <a:xfrm>
                <a:off x="1606243"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50" name="グループ化 49"/>
            <p:cNvGrpSpPr/>
            <p:nvPr/>
          </p:nvGrpSpPr>
          <p:grpSpPr>
            <a:xfrm>
              <a:off x="2293785" y="4273107"/>
              <a:ext cx="671176" cy="1096343"/>
              <a:chOff x="2078270" y="4451745"/>
              <a:chExt cx="671176" cy="1096343"/>
            </a:xfrm>
          </p:grpSpPr>
          <p:sp>
            <p:nvSpPr>
              <p:cNvPr id="55" name="テキスト ボックス 54"/>
              <p:cNvSpPr txBox="1"/>
              <p:nvPr/>
            </p:nvSpPr>
            <p:spPr>
              <a:xfrm>
                <a:off x="2078270" y="5286478"/>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webA</a:t>
                </a:r>
              </a:p>
            </p:txBody>
          </p:sp>
          <p:pic>
            <p:nvPicPr>
              <p:cNvPr id="56" name="図 55"/>
              <p:cNvPicPr>
                <a:picLocks noChangeAspect="1"/>
              </p:cNvPicPr>
              <p:nvPr/>
            </p:nvPicPr>
            <p:blipFill>
              <a:blip r:embed="rId4"/>
              <a:stretch>
                <a:fillRect/>
              </a:stretch>
            </p:blipFill>
            <p:spPr>
              <a:xfrm>
                <a:off x="2282013" y="4822898"/>
                <a:ext cx="266603" cy="454793"/>
              </a:xfrm>
              <a:prstGeom prst="rect">
                <a:avLst/>
              </a:prstGeom>
            </p:spPr>
          </p:pic>
          <p:cxnSp>
            <p:nvCxnSpPr>
              <p:cNvPr id="57" name="直線矢印コネクタ 56"/>
              <p:cNvCxnSpPr/>
              <p:nvPr/>
            </p:nvCxnSpPr>
            <p:spPr bwMode="auto">
              <a:xfrm>
                <a:off x="2413858"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51" name="グループ化 50"/>
            <p:cNvGrpSpPr/>
            <p:nvPr/>
          </p:nvGrpSpPr>
          <p:grpSpPr>
            <a:xfrm>
              <a:off x="3168819" y="4273107"/>
              <a:ext cx="616514" cy="1096343"/>
              <a:chOff x="2914673" y="4451745"/>
              <a:chExt cx="616514" cy="1096343"/>
            </a:xfrm>
          </p:grpSpPr>
          <p:pic>
            <p:nvPicPr>
              <p:cNvPr id="52" name="図 51"/>
              <p:cNvPicPr>
                <a:picLocks noChangeAspect="1"/>
              </p:cNvPicPr>
              <p:nvPr/>
            </p:nvPicPr>
            <p:blipFill>
              <a:blip r:embed="rId4"/>
              <a:stretch>
                <a:fillRect/>
              </a:stretch>
            </p:blipFill>
            <p:spPr>
              <a:xfrm>
                <a:off x="3089629" y="4822898"/>
                <a:ext cx="266603" cy="454793"/>
              </a:xfrm>
              <a:prstGeom prst="rect">
                <a:avLst/>
              </a:prstGeom>
            </p:spPr>
          </p:pic>
          <p:sp>
            <p:nvSpPr>
              <p:cNvPr id="53" name="テキスト ボックス 52"/>
              <p:cNvSpPr txBox="1"/>
              <p:nvPr/>
            </p:nvSpPr>
            <p:spPr>
              <a:xfrm>
                <a:off x="2914673" y="5286478"/>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web</a:t>
                </a:r>
                <a:r>
                  <a:rPr lang="en-US" altLang="ja-JP" sz="1100" b="1" dirty="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cxnSp>
            <p:nvCxnSpPr>
              <p:cNvPr id="54" name="直線矢印コネクタ 53"/>
              <p:cNvCxnSpPr/>
              <p:nvPr/>
            </p:nvCxnSpPr>
            <p:spPr bwMode="auto">
              <a:xfrm>
                <a:off x="3221474" y="4451745"/>
                <a:ext cx="2913" cy="324000"/>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spTree>
    <p:extLst>
      <p:ext uri="{BB962C8B-B14F-4D97-AF65-F5344CB8AC3E}">
        <p14:creationId xmlns:p14="http://schemas.microsoft.com/office/powerpoint/2010/main" val="390961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03648" y="47928"/>
            <a:ext cx="1008112" cy="484160"/>
          </a:xfrm>
        </p:spPr>
        <p:txBody>
          <a:bodyPr/>
          <a:lstStyle/>
          <a:p>
            <a:r>
              <a:rPr kumimoji="1" lang="ja-JP" altLang="en-US" sz="2800" b="1" dirty="0"/>
              <a:t>目次</a:t>
            </a:r>
          </a:p>
        </p:txBody>
      </p:sp>
      <p:sp>
        <p:nvSpPr>
          <p:cNvPr id="4" name="正方形/長方形 3">
            <a:hlinkClick r:id="rId2" action="ppaction://hlinksldjump"/>
          </p:cNvPr>
          <p:cNvSpPr/>
          <p:nvPr/>
        </p:nvSpPr>
        <p:spPr bwMode="auto">
          <a:xfrm>
            <a:off x="2267744" y="40640"/>
            <a:ext cx="6876256" cy="655347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600" dirty="0">
                <a:solidFill>
                  <a:srgbClr val="000000"/>
                </a:solidFill>
                <a:latin typeface="メイリオ"/>
                <a:ea typeface="メイリオ"/>
              </a:rPr>
              <a:t>１．はじめに</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3" action="ppaction://hlinksldjump"/>
              </a:rPr>
              <a:t>本書について</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4" action="ppaction://hlinksldjump"/>
              </a:rPr>
              <a:t>作業環境</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5" action="ppaction://hlinksldjump"/>
              </a:rPr>
              <a:t>シナリオ</a:t>
            </a:r>
            <a:endParaRPr lang="en-US" altLang="ja-JP" sz="1600" dirty="0">
              <a:solidFill>
                <a:srgbClr val="000000"/>
              </a:solidFill>
              <a:latin typeface="メイリオ"/>
              <a:ea typeface="メイリオ"/>
            </a:endParaRPr>
          </a:p>
          <a:p>
            <a:pPr lvl="1"/>
            <a:endParaRPr lang="en-US" altLang="ja-JP" sz="1600" dirty="0">
              <a:solidFill>
                <a:srgbClr val="000000"/>
              </a:solidFill>
              <a:latin typeface="メイリオ"/>
              <a:ea typeface="メイリオ"/>
            </a:endParaRPr>
          </a:p>
          <a:p>
            <a:r>
              <a:rPr lang="ja-JP" altLang="en-US" sz="1600" dirty="0">
                <a:solidFill>
                  <a:srgbClr val="000000"/>
                </a:solidFill>
                <a:latin typeface="メイリオ"/>
                <a:ea typeface="メイリオ"/>
              </a:rPr>
              <a:t>２．実習　シナリオ①</a:t>
            </a:r>
            <a:endParaRPr lang="en-US" altLang="ja-JP" sz="1600" dirty="0">
              <a:solidFill>
                <a:srgbClr val="000000"/>
              </a:solidFill>
              <a:latin typeface="メイリオ"/>
              <a:ea typeface="メイリオ"/>
            </a:endParaRPr>
          </a:p>
          <a:p>
            <a:pPr lvl="1"/>
            <a:r>
              <a:rPr lang="ja-JP" altLang="en-US" sz="1600" dirty="0">
                <a:solidFill>
                  <a:srgbClr val="000000"/>
                </a:solidFill>
                <a:latin typeface="メイリオ"/>
                <a:ea typeface="メイリオ"/>
              </a:rPr>
              <a:t>　  </a:t>
            </a:r>
            <a:r>
              <a:rPr lang="ja-JP" altLang="en-US" sz="1600" dirty="0">
                <a:solidFill>
                  <a:srgbClr val="000000"/>
                </a:solidFill>
                <a:latin typeface="メイリオ"/>
                <a:ea typeface="メイリオ"/>
                <a:hlinkClick r:id="rId6" action="ppaction://hlinksldjump"/>
              </a:rPr>
              <a:t>シナリオ①　全体図</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7" action="ppaction://hlinksldjump"/>
              </a:rPr>
              <a:t>事前準備</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8" action="ppaction://hlinksldjump"/>
              </a:rPr>
              <a:t>オペレーションの</a:t>
            </a:r>
            <a:r>
              <a:rPr lang="ja-JP" altLang="en-US" sz="1600" dirty="0">
                <a:hlinkClick r:id="rId8" action="ppaction://hlinksldjump"/>
              </a:rPr>
              <a:t>登録</a:t>
            </a:r>
            <a:endParaRPr lang="en-US" altLang="ja-JP" sz="1600" b="1" dirty="0">
              <a:solidFill>
                <a:srgbClr val="000000"/>
              </a:solidFill>
              <a:latin typeface="メイリオ"/>
              <a:ea typeface="メイリオ"/>
            </a:endParaRPr>
          </a:p>
          <a:p>
            <a:pPr marL="800100" lvl="1" indent="-342900">
              <a:buFont typeface="+mj-lt"/>
              <a:buAutoNum type="arabicPeriod"/>
            </a:pPr>
            <a:r>
              <a:rPr lang="en-US" altLang="ja-JP" sz="1600" dirty="0">
                <a:solidFill>
                  <a:srgbClr val="000000"/>
                </a:solidFill>
                <a:latin typeface="メイリオ"/>
                <a:ea typeface="メイリオ"/>
                <a:hlinkClick r:id="rId9" action="ppaction://hlinksldjump"/>
              </a:rPr>
              <a:t>Movement</a:t>
            </a:r>
            <a:r>
              <a:rPr lang="ja-JP" altLang="en-US" sz="1600" dirty="0">
                <a:solidFill>
                  <a:srgbClr val="000000"/>
                </a:solidFill>
                <a:latin typeface="メイリオ"/>
                <a:ea typeface="メイリオ"/>
                <a:hlinkClick r:id="rId9" action="ppaction://hlinksldjump"/>
              </a:rPr>
              <a:t>の設定</a:t>
            </a:r>
            <a:endParaRPr lang="en-US" altLang="ja-JP" sz="1600" dirty="0">
              <a:solidFill>
                <a:srgbClr val="000000"/>
              </a:solidFill>
              <a:latin typeface="メイリオ"/>
              <a:ea typeface="メイリオ"/>
            </a:endParaRPr>
          </a:p>
          <a:p>
            <a:pPr marL="800100" lvl="1" indent="-342900">
              <a:buFont typeface="+mj-lt"/>
              <a:buAutoNum type="arabicPeriod"/>
            </a:pPr>
            <a:r>
              <a:rPr lang="en-US" altLang="ja-JP" sz="1600" dirty="0">
                <a:solidFill>
                  <a:srgbClr val="000000"/>
                </a:solidFill>
                <a:latin typeface="メイリオ"/>
                <a:ea typeface="メイリオ"/>
                <a:hlinkClick r:id="rId10" action="ppaction://hlinksldjump"/>
              </a:rPr>
              <a:t>Conductor</a:t>
            </a:r>
            <a:r>
              <a:rPr lang="ja-JP" altLang="en-US" sz="1600" dirty="0">
                <a:solidFill>
                  <a:srgbClr val="000000"/>
                </a:solidFill>
                <a:latin typeface="メイリオ"/>
                <a:ea typeface="メイリオ"/>
                <a:hlinkClick r:id="rId10" action="ppaction://hlinksldjump"/>
              </a:rPr>
              <a:t>の作成</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11" action="ppaction://hlinksldjump"/>
              </a:rPr>
              <a:t>ホストグループの設定</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12" action="ppaction://hlinksldjump"/>
              </a:rPr>
              <a:t>メニューの管理</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13" action="ppaction://hlinksldjump"/>
              </a:rPr>
              <a:t>データ登録</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hlinkClick r:id="rId14" action="ppaction://hlinksldjump"/>
              </a:rPr>
              <a:t>代入値自動登録設定</a:t>
            </a:r>
            <a:endParaRPr lang="en-US" altLang="ja-JP" sz="1600" dirty="0"/>
          </a:p>
          <a:p>
            <a:pPr marL="800100" lvl="1" indent="-342900">
              <a:buFont typeface="+mj-lt"/>
              <a:buAutoNum type="arabicPeriod"/>
            </a:pPr>
            <a:r>
              <a:rPr lang="ja-JP" altLang="en-US" sz="1600" dirty="0">
                <a:solidFill>
                  <a:srgbClr val="000000"/>
                </a:solidFill>
                <a:latin typeface="メイリオ"/>
                <a:ea typeface="メイリオ"/>
                <a:hlinkClick r:id="rId15" action="ppaction://hlinksldjump"/>
              </a:rPr>
              <a:t>代入値・作業対象ホストの確認</a:t>
            </a:r>
            <a:endParaRPr lang="en-US" altLang="ja-JP" sz="1600" dirty="0">
              <a:solidFill>
                <a:srgbClr val="000000"/>
              </a:solidFill>
            </a:endParaRPr>
          </a:p>
          <a:p>
            <a:pPr marL="800100" lvl="1" indent="-342900">
              <a:buFont typeface="+mj-lt"/>
              <a:buAutoNum type="arabicPeriod"/>
            </a:pPr>
            <a:r>
              <a:rPr lang="en-US" altLang="ja-JP" sz="1600" dirty="0">
                <a:solidFill>
                  <a:srgbClr val="000000"/>
                </a:solidFill>
                <a:latin typeface="メイリオ"/>
                <a:ea typeface="メイリオ"/>
                <a:hlinkClick r:id="rId16" action="ppaction://hlinksldjump"/>
              </a:rPr>
              <a:t>Conductor</a:t>
            </a:r>
            <a:r>
              <a:rPr lang="ja-JP" altLang="en-US" sz="1600" dirty="0">
                <a:solidFill>
                  <a:srgbClr val="000000"/>
                </a:solidFill>
                <a:latin typeface="メイリオ"/>
                <a:ea typeface="メイリオ"/>
                <a:hlinkClick r:id="rId16" action="ppaction://hlinksldjump"/>
              </a:rPr>
              <a:t>の実行</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17" action="ppaction://hlinksldjump"/>
              </a:rPr>
              <a:t>参照用パラメータシートの確認</a:t>
            </a:r>
            <a:endParaRPr lang="en-US" altLang="ja-JP" sz="1600" dirty="0">
              <a:solidFill>
                <a:srgbClr val="000000"/>
              </a:solidFill>
              <a:latin typeface="メイリオ"/>
              <a:ea typeface="メイリオ"/>
              <a:hlinkClick r:id="rId17" action="ppaction://hlinksldjump"/>
            </a:endParaRPr>
          </a:p>
          <a:p>
            <a:br>
              <a:rPr lang="en-US" altLang="ja-JP" sz="1600" dirty="0">
                <a:solidFill>
                  <a:srgbClr val="000000"/>
                </a:solidFill>
                <a:latin typeface="メイリオ"/>
                <a:ea typeface="メイリオ"/>
                <a:hlinkClick r:id="rId17" action="ppaction://hlinksldjump"/>
              </a:rPr>
            </a:br>
            <a:r>
              <a:rPr lang="ja-JP" altLang="en-US" sz="1600" dirty="0">
                <a:solidFill>
                  <a:srgbClr val="000000"/>
                </a:solidFill>
              </a:rPr>
              <a:t>３．実習　シナリオ②</a:t>
            </a:r>
            <a:endParaRPr lang="en-US" altLang="ja-JP" sz="1600" dirty="0">
              <a:solidFill>
                <a:srgbClr val="000000"/>
              </a:solidFill>
            </a:endParaRPr>
          </a:p>
          <a:p>
            <a:pPr lvl="1"/>
            <a:r>
              <a:rPr lang="ja-JP" altLang="en-US" sz="1600" dirty="0"/>
              <a:t>　  </a:t>
            </a:r>
            <a:r>
              <a:rPr lang="ja-JP" altLang="en-US" sz="1600" dirty="0">
                <a:hlinkClick r:id="rId18" action="ppaction://hlinksldjump"/>
              </a:rPr>
              <a:t>シナリオ②　全体図</a:t>
            </a:r>
            <a:endParaRPr lang="en-US" altLang="ja-JP" sz="1600" dirty="0"/>
          </a:p>
          <a:p>
            <a:pPr marL="800100" lvl="1" indent="-342900">
              <a:buFont typeface="+mj-lt"/>
              <a:buAutoNum type="arabicPeriod"/>
            </a:pPr>
            <a:r>
              <a:rPr lang="ja-JP" altLang="en-US" sz="1600" dirty="0">
                <a:solidFill>
                  <a:srgbClr val="000000"/>
                </a:solidFill>
                <a:hlinkClick r:id="rId19" action="ppaction://hlinksldjump"/>
              </a:rPr>
              <a:t>オペレーションの</a:t>
            </a:r>
            <a:r>
              <a:rPr lang="ja-JP" altLang="en-US" sz="1600" dirty="0">
                <a:hlinkClick r:id="rId19" action="ppaction://hlinksldjump"/>
              </a:rPr>
              <a:t>登録</a:t>
            </a:r>
            <a:endParaRPr lang="en-US" altLang="ja-JP" sz="1600" dirty="0">
              <a:solidFill>
                <a:srgbClr val="000000"/>
              </a:solidFill>
              <a:latin typeface="メイリオ"/>
              <a:ea typeface="メイリオ"/>
              <a:hlinkClick r:id="rId20" action="ppaction://hlinksldjump"/>
            </a:endParaRPr>
          </a:p>
          <a:p>
            <a:pPr marL="800100" lvl="1" indent="-342900">
              <a:buFont typeface="+mj-lt"/>
              <a:buAutoNum type="arabicPeriod"/>
            </a:pPr>
            <a:r>
              <a:rPr lang="ja-JP" altLang="en-US" sz="1600" dirty="0">
                <a:solidFill>
                  <a:srgbClr val="000000"/>
                </a:solidFill>
                <a:latin typeface="メイリオ"/>
                <a:ea typeface="メイリオ"/>
                <a:hlinkClick r:id="rId20" action="ppaction://hlinksldjump"/>
              </a:rPr>
              <a:t>ホストグループへのホスト追加</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latin typeface="メイリオ"/>
                <a:ea typeface="メイリオ"/>
                <a:hlinkClick r:id="rId21" action="ppaction://hlinksldjump"/>
              </a:rPr>
              <a:t>データ登録</a:t>
            </a:r>
            <a:endParaRPr lang="en-US" altLang="ja-JP" sz="1600" dirty="0">
              <a:solidFill>
                <a:srgbClr val="000000"/>
              </a:solidFill>
              <a:latin typeface="メイリオ"/>
              <a:ea typeface="メイリオ"/>
            </a:endParaRPr>
          </a:p>
          <a:p>
            <a:pPr marL="800100" lvl="1" indent="-342900">
              <a:buFont typeface="+mj-lt"/>
              <a:buAutoNum type="arabicPeriod"/>
            </a:pPr>
            <a:r>
              <a:rPr lang="ja-JP" altLang="en-US" sz="1600" dirty="0">
                <a:solidFill>
                  <a:srgbClr val="000000"/>
                </a:solidFill>
                <a:hlinkClick r:id="rId22" action="ppaction://hlinksldjump"/>
              </a:rPr>
              <a:t>代入値・作業対象ホストの確認</a:t>
            </a:r>
            <a:endParaRPr lang="en-US" altLang="ja-JP" sz="1600" dirty="0">
              <a:solidFill>
                <a:srgbClr val="000000"/>
              </a:solidFill>
              <a:latin typeface="メイリオ"/>
              <a:ea typeface="メイリオ"/>
            </a:endParaRPr>
          </a:p>
          <a:p>
            <a:pPr marL="800100" lvl="1" indent="-342900">
              <a:buFont typeface="+mj-lt"/>
              <a:buAutoNum type="arabicPeriod"/>
            </a:pPr>
            <a:r>
              <a:rPr lang="en-US" altLang="ja-JP" sz="1600" dirty="0">
                <a:solidFill>
                  <a:srgbClr val="000000"/>
                </a:solidFill>
                <a:latin typeface="メイリオ"/>
                <a:ea typeface="メイリオ"/>
                <a:hlinkClick r:id="rId2" action="ppaction://hlinksldjump"/>
              </a:rPr>
              <a:t>Conductor</a:t>
            </a:r>
            <a:r>
              <a:rPr lang="ja-JP" altLang="en-US" sz="1600" dirty="0">
                <a:solidFill>
                  <a:srgbClr val="000000"/>
                </a:solidFill>
                <a:latin typeface="メイリオ"/>
                <a:ea typeface="メイリオ"/>
                <a:hlinkClick r:id="rId2" action="ppaction://hlinksldjump"/>
              </a:rPr>
              <a:t>の実行</a:t>
            </a:r>
            <a:endParaRPr lang="en-US" altLang="ja-JP" sz="1600" dirty="0">
              <a:solidFill>
                <a:srgbClr val="000000"/>
              </a:solidFill>
              <a:latin typeface="メイリオ"/>
              <a:ea typeface="メイリオ"/>
            </a:endParaRPr>
          </a:p>
          <a:p>
            <a:pPr marL="800100" lvl="1" indent="-342900">
              <a:buFont typeface="+mj-lt"/>
              <a:buAutoNum type="arabicPeriod"/>
            </a:pPr>
            <a:endParaRPr lang="en-US" altLang="ja-JP" sz="1600" dirty="0">
              <a:solidFill>
                <a:srgbClr val="000000"/>
              </a:solidFill>
              <a:latin typeface="メイリオ"/>
              <a:ea typeface="メイリオ"/>
            </a:endParaRPr>
          </a:p>
        </p:txBody>
      </p:sp>
    </p:spTree>
    <p:extLst>
      <p:ext uri="{BB962C8B-B14F-4D97-AF65-F5344CB8AC3E}">
        <p14:creationId xmlns:p14="http://schemas.microsoft.com/office/powerpoint/2010/main" val="1823591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a:t>データシートを作成する</a:t>
            </a:r>
            <a:br>
              <a:rPr lang="en-US" altLang="ja-JP" dirty="0"/>
            </a:br>
            <a:r>
              <a:rPr lang="ja-JP" altLang="en-US" sz="1600" dirty="0"/>
              <a:t>データシートを作成しましょう。</a:t>
            </a:r>
            <a:br>
              <a:rPr lang="en-US" altLang="ja-JP" sz="1600" dirty="0"/>
            </a:br>
            <a:r>
              <a:rPr lang="ja-JP" altLang="en-US" sz="1600" dirty="0"/>
              <a:t>このデータシートに登録した値が、後ほどプルダウン選択の選択肢となります。</a:t>
            </a:r>
            <a:endParaRPr lang="en-US" altLang="ja-JP" sz="1600" dirty="0"/>
          </a:p>
          <a:p>
            <a:pPr marL="0" indent="0">
              <a:buNone/>
            </a:pPr>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メニュー作成</a:t>
            </a:r>
            <a:r>
              <a:rPr lang="en-US" altLang="ja-JP" b="1" dirty="0"/>
              <a:t> &gt; </a:t>
            </a:r>
            <a:r>
              <a:rPr lang="ja-JP" altLang="en-US" b="1" dirty="0"/>
              <a:t>メニュー定義・作成</a:t>
            </a:r>
            <a:endParaRPr lang="en-US" altLang="ja-JP" dirty="0"/>
          </a:p>
          <a:p>
            <a:pPr marL="637200" lvl="1" indent="-457200">
              <a:buFont typeface="+mj-ea"/>
              <a:buAutoNum type="circleNumDbPlain"/>
            </a:pPr>
            <a:r>
              <a:rPr lang="ja-JP" altLang="en-US" dirty="0"/>
              <a:t>各項目へ下表のように入力する。</a:t>
            </a:r>
            <a:endParaRPr lang="en-US" altLang="ja-JP" dirty="0"/>
          </a:p>
          <a:p>
            <a:pPr marL="637200" lvl="1" indent="-457200">
              <a:buFont typeface="+mj-ea"/>
              <a:buAutoNum type="circleNumDbPlain"/>
            </a:pPr>
            <a:r>
              <a:rPr lang="en-US" altLang="ja-JP" dirty="0"/>
              <a:t>[</a:t>
            </a:r>
            <a:r>
              <a:rPr lang="ja-JP" altLang="en-US" dirty="0"/>
              <a:t>対象メニューグループ</a:t>
            </a:r>
            <a:r>
              <a:rPr lang="en-US" altLang="ja-JP" dirty="0"/>
              <a:t>]</a:t>
            </a:r>
            <a:r>
              <a:rPr lang="ja-JP" altLang="en-US" dirty="0"/>
              <a:t>はデフォルトの「入力用」にしておきます。</a:t>
            </a:r>
            <a:endParaRPr kumimoji="1" lang="en-US" altLang="ja-JP" sz="2000" dirty="0"/>
          </a:p>
        </p:txBody>
      </p:sp>
      <p:sp>
        <p:nvSpPr>
          <p:cNvPr id="2" name="タイトル 1"/>
          <p:cNvSpPr>
            <a:spLocks noGrp="1"/>
          </p:cNvSpPr>
          <p:nvPr>
            <p:ph type="title"/>
          </p:nvPr>
        </p:nvSpPr>
        <p:spPr/>
        <p:txBody>
          <a:bodyPr/>
          <a:lstStyle/>
          <a:p>
            <a:r>
              <a:rPr lang="en-US" altLang="ja-JP" dirty="0"/>
              <a:t>2.6 </a:t>
            </a:r>
            <a:r>
              <a:rPr lang="ja-JP" altLang="en-US" dirty="0"/>
              <a:t>メニューの管理 </a:t>
            </a:r>
            <a:r>
              <a:rPr lang="en-US" altLang="ja-JP" dirty="0"/>
              <a:t>(1/6)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438740063"/>
              </p:ext>
            </p:extLst>
          </p:nvPr>
        </p:nvGraphicFramePr>
        <p:xfrm>
          <a:off x="2846557" y="4253843"/>
          <a:ext cx="2451736" cy="1133305"/>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787364272"/>
                    </a:ext>
                  </a:extLst>
                </a:gridCol>
                <a:gridCol w="1454468">
                  <a:extLst>
                    <a:ext uri="{9D8B030D-6E8A-4147-A177-3AD203B41FA5}">
                      <a16:colId xmlns:a16="http://schemas.microsoft.com/office/drawing/2014/main" val="1382453829"/>
                    </a:ext>
                  </a:extLst>
                </a:gridCol>
              </a:tblGrid>
              <a:tr h="310345">
                <a:tc>
                  <a:txBody>
                    <a:bodyPr/>
                    <a:lstStyle/>
                    <a:p>
                      <a:r>
                        <a:rPr kumimoji="1" lang="ja-JP" altLang="en-US" sz="1200" dirty="0"/>
                        <a:t>項目名</a:t>
                      </a:r>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a:t>入力内容</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200" dirty="0"/>
                        <a:t>メニュー名</a:t>
                      </a:r>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a:t>タイムゾーン一覧</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200" dirty="0"/>
                        <a:t>作成対象</a:t>
                      </a:r>
                    </a:p>
                  </a:txBody>
                  <a:tcPr>
                    <a:lnR w="12700" cap="flat" cmpd="sng" algn="ctr">
                      <a:solidFill>
                        <a:schemeClr val="bg1"/>
                      </a:solidFill>
                      <a:prstDash val="solid"/>
                      <a:round/>
                      <a:headEnd type="none" w="med" len="med"/>
                      <a:tailEnd type="none" w="med" len="med"/>
                    </a:lnR>
                  </a:tcPr>
                </a:tc>
                <a:tc>
                  <a:txBody>
                    <a:bodyPr/>
                    <a:lstStyle/>
                    <a:p>
                      <a:r>
                        <a:rPr kumimoji="1" lang="ja-JP" altLang="en-US" sz="1200" dirty="0">
                          <a:solidFill>
                            <a:schemeClr val="tx1"/>
                          </a:solidFill>
                        </a:rPr>
                        <a:t>データシート</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200" dirty="0"/>
                        <a:t>表示順序</a:t>
                      </a:r>
                    </a:p>
                  </a:txBody>
                  <a:tcPr>
                    <a:lnR w="12700" cap="flat" cmpd="sng" algn="ctr">
                      <a:solidFill>
                        <a:schemeClr val="bg1"/>
                      </a:solidFill>
                      <a:prstDash val="solid"/>
                      <a:round/>
                      <a:headEnd type="none" w="med" len="med"/>
                      <a:tailEnd type="none" w="med" len="med"/>
                    </a:lnR>
                  </a:tcPr>
                </a:tc>
                <a:tc>
                  <a:txBody>
                    <a:bodyPr/>
                    <a:lstStyle/>
                    <a:p>
                      <a:r>
                        <a:rPr kumimoji="1" lang="en-US" altLang="ja-JP" sz="1200" dirty="0"/>
                        <a:t>1</a:t>
                      </a:r>
                      <a:endParaRPr kumimoji="1" lang="ja-JP" altLang="en-US" sz="1200" dirty="0"/>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bl>
          </a:graphicData>
        </a:graphic>
      </p:graphicFrame>
      <p:pic>
        <p:nvPicPr>
          <p:cNvPr id="4" name="図 3"/>
          <p:cNvPicPr>
            <a:picLocks noChangeAspect="1"/>
          </p:cNvPicPr>
          <p:nvPr/>
        </p:nvPicPr>
        <p:blipFill rotWithShape="1">
          <a:blip r:embed="rId2"/>
          <a:srcRect t="18281"/>
          <a:stretch/>
        </p:blipFill>
        <p:spPr>
          <a:xfrm>
            <a:off x="483848" y="3284984"/>
            <a:ext cx="1805576" cy="3024336"/>
          </a:xfrm>
          <a:prstGeom prst="rect">
            <a:avLst/>
          </a:prstGeom>
        </p:spPr>
      </p:pic>
      <p:sp>
        <p:nvSpPr>
          <p:cNvPr id="12" name="図形 11"/>
          <p:cNvSpPr/>
          <p:nvPr/>
        </p:nvSpPr>
        <p:spPr>
          <a:xfrm rot="3610996">
            <a:off x="2177523" y="3490115"/>
            <a:ext cx="780934" cy="657510"/>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正方形/長方形 9"/>
          <p:cNvSpPr/>
          <p:nvPr/>
        </p:nvSpPr>
        <p:spPr bwMode="auto">
          <a:xfrm rot="10800000" flipV="1">
            <a:off x="556849" y="3953692"/>
            <a:ext cx="1584128" cy="14401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3" name="正方形/長方形 12"/>
          <p:cNvSpPr/>
          <p:nvPr/>
        </p:nvSpPr>
        <p:spPr bwMode="auto">
          <a:xfrm rot="10800000" flipV="1">
            <a:off x="556849" y="4849061"/>
            <a:ext cx="1576851" cy="18414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1" name="正方形/長方形 10"/>
          <p:cNvSpPr/>
          <p:nvPr/>
        </p:nvSpPr>
        <p:spPr bwMode="auto">
          <a:xfrm rot="10800000" flipV="1">
            <a:off x="556849" y="3793220"/>
            <a:ext cx="1583831" cy="16772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4" name="正方形/長方形 13"/>
          <p:cNvSpPr/>
          <p:nvPr/>
        </p:nvSpPr>
        <p:spPr bwMode="auto">
          <a:xfrm rot="10800000" flipV="1">
            <a:off x="556849" y="4098375"/>
            <a:ext cx="1583831" cy="16772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Tree>
    <p:extLst>
      <p:ext uri="{BB962C8B-B14F-4D97-AF65-F5344CB8AC3E}">
        <p14:creationId xmlns:p14="http://schemas.microsoft.com/office/powerpoint/2010/main" val="304143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 アプリケーション&#10;&#10;自動的に生成された説明">
            <a:extLst>
              <a:ext uri="{FF2B5EF4-FFF2-40B4-BE49-F238E27FC236}">
                <a16:creationId xmlns:a16="http://schemas.microsoft.com/office/drawing/2014/main" id="{3DB644D9-02BF-4EE3-9159-33042C23855C}"/>
              </a:ext>
            </a:extLst>
          </p:cNvPr>
          <p:cNvPicPr>
            <a:picLocks noChangeAspect="1"/>
          </p:cNvPicPr>
          <p:nvPr/>
        </p:nvPicPr>
        <p:blipFill>
          <a:blip r:embed="rId2"/>
          <a:stretch>
            <a:fillRect/>
          </a:stretch>
        </p:blipFill>
        <p:spPr>
          <a:xfrm>
            <a:off x="4773600" y="2854800"/>
            <a:ext cx="3044244" cy="1404000"/>
          </a:xfrm>
          <a:prstGeom prst="rect">
            <a:avLst/>
          </a:prstGeom>
        </p:spPr>
      </p:pic>
      <p:pic>
        <p:nvPicPr>
          <p:cNvPr id="7" name="図 6"/>
          <p:cNvPicPr>
            <a:picLocks noChangeAspect="1"/>
          </p:cNvPicPr>
          <p:nvPr/>
        </p:nvPicPr>
        <p:blipFill>
          <a:blip r:embed="rId3"/>
          <a:stretch>
            <a:fillRect/>
          </a:stretch>
        </p:blipFill>
        <p:spPr>
          <a:xfrm>
            <a:off x="444260" y="2867674"/>
            <a:ext cx="4026557" cy="2367729"/>
          </a:xfrm>
          <a:prstGeom prst="rect">
            <a:avLst/>
          </a:prstGeom>
        </p:spPr>
      </p:pic>
      <p:sp>
        <p:nvSpPr>
          <p:cNvPr id="3" name="コンテンツ プレースホルダー 2"/>
          <p:cNvSpPr>
            <a:spLocks noGrp="1"/>
          </p:cNvSpPr>
          <p:nvPr>
            <p:ph sz="quarter" idx="10"/>
          </p:nvPr>
        </p:nvSpPr>
        <p:spPr/>
        <p:txBody>
          <a:bodyPr/>
          <a:lstStyle/>
          <a:p>
            <a:r>
              <a:rPr lang="ja-JP" altLang="en-US" b="1" dirty="0"/>
              <a:t>データ</a:t>
            </a:r>
            <a:r>
              <a:rPr kumimoji="1" lang="ja-JP" altLang="en-US" b="1" dirty="0"/>
              <a:t>シートの項目名を定義する</a:t>
            </a:r>
            <a:br>
              <a:rPr lang="en-US" altLang="ja-JP" b="1" dirty="0"/>
            </a:br>
            <a:r>
              <a:rPr lang="ja-JP" altLang="en-US" sz="1600" dirty="0"/>
              <a:t>前項に続き、シートの項目を定義していきましょう。</a:t>
            </a:r>
            <a:br>
              <a:rPr lang="en-US" altLang="ja-JP" sz="1600" dirty="0"/>
            </a:br>
            <a:endParaRPr lang="en-US" altLang="ja-JP" sz="1600" dirty="0"/>
          </a:p>
          <a:p>
            <a:pPr marL="180000" lvl="1" indent="0">
              <a:buNone/>
            </a:pPr>
            <a:r>
              <a:rPr lang="ja-JP" altLang="en-US" dirty="0">
                <a:solidFill>
                  <a:srgbClr val="002060"/>
                </a:solidFill>
              </a:rPr>
              <a:t>③　</a:t>
            </a:r>
            <a:r>
              <a:rPr lang="en-US" altLang="ja-JP" dirty="0"/>
              <a:t>[</a:t>
            </a:r>
            <a:r>
              <a:rPr lang="ja-JP" altLang="en-US" dirty="0"/>
              <a:t>項目</a:t>
            </a:r>
            <a:r>
              <a:rPr lang="en-US" altLang="ja-JP" dirty="0"/>
              <a:t>]</a:t>
            </a:r>
            <a:r>
              <a:rPr lang="ja-JP" altLang="en-US" dirty="0" err="1"/>
              <a:t>を押</a:t>
            </a:r>
            <a:r>
              <a:rPr lang="ja-JP" altLang="en-US" dirty="0"/>
              <a:t>下し、項目を</a:t>
            </a:r>
            <a:r>
              <a:rPr lang="en-US" altLang="ja-JP" dirty="0"/>
              <a:t>2</a:t>
            </a:r>
            <a:r>
              <a:rPr lang="ja-JP" altLang="en-US" dirty="0"/>
              <a:t>つ追加する。</a:t>
            </a:r>
            <a:endParaRPr lang="en-US" altLang="ja-JP" dirty="0"/>
          </a:p>
          <a:p>
            <a:pPr marL="180000" lvl="1" indent="0">
              <a:buNone/>
            </a:pPr>
            <a:r>
              <a:rPr lang="ja-JP" altLang="en-US" dirty="0">
                <a:solidFill>
                  <a:srgbClr val="002060"/>
                </a:solidFill>
              </a:rPr>
              <a:t>④　</a:t>
            </a:r>
            <a:r>
              <a:rPr lang="ja-JP" altLang="en-US" dirty="0"/>
              <a:t>各項目について、下表のように入力する。</a:t>
            </a:r>
            <a:endParaRPr lang="en-US" altLang="ja-JP" dirty="0"/>
          </a:p>
          <a:p>
            <a:pPr marL="180000" lvl="1" indent="0">
              <a:buNone/>
            </a:pPr>
            <a:r>
              <a:rPr lang="ja-JP" altLang="en-US" dirty="0">
                <a:solidFill>
                  <a:srgbClr val="002060"/>
                </a:solidFill>
              </a:rPr>
              <a:t>⑤　</a:t>
            </a:r>
            <a:r>
              <a:rPr lang="ja-JP" altLang="en-US" dirty="0"/>
              <a:t>画面下部の</a:t>
            </a:r>
            <a:r>
              <a:rPr lang="en-US" altLang="ja-JP" dirty="0"/>
              <a:t>[</a:t>
            </a:r>
            <a:r>
              <a:rPr lang="ja-JP" altLang="en-US" dirty="0"/>
              <a:t>作成</a:t>
            </a:r>
            <a:r>
              <a:rPr lang="en-US" altLang="ja-JP" dirty="0"/>
              <a:t>]</a:t>
            </a:r>
            <a:r>
              <a:rPr lang="ja-JP" altLang="en-US" dirty="0"/>
              <a:t>を押下する。</a:t>
            </a:r>
            <a:endParaRPr lang="en-US" altLang="ja-JP" b="1" dirty="0"/>
          </a:p>
        </p:txBody>
      </p:sp>
      <p:sp>
        <p:nvSpPr>
          <p:cNvPr id="2" name="タイトル 1"/>
          <p:cNvSpPr>
            <a:spLocks noGrp="1"/>
          </p:cNvSpPr>
          <p:nvPr>
            <p:ph type="title"/>
          </p:nvPr>
        </p:nvSpPr>
        <p:spPr/>
        <p:txBody>
          <a:bodyPr/>
          <a:lstStyle/>
          <a:p>
            <a:r>
              <a:rPr lang="en-US" altLang="ja-JP" dirty="0"/>
              <a:t>2.6 </a:t>
            </a:r>
            <a:r>
              <a:rPr lang="ja-JP" altLang="en-US" dirty="0"/>
              <a:t>メニューの管理 </a:t>
            </a:r>
            <a:r>
              <a:rPr lang="en-US" altLang="ja-JP" dirty="0"/>
              <a:t>(2/6)</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80153317"/>
              </p:ext>
            </p:extLst>
          </p:nvPr>
        </p:nvGraphicFramePr>
        <p:xfrm>
          <a:off x="486714" y="5194484"/>
          <a:ext cx="5246235" cy="1247064"/>
        </p:xfrm>
        <a:graphic>
          <a:graphicData uri="http://schemas.openxmlformats.org/drawingml/2006/table">
            <a:tbl>
              <a:tblPr firstRow="1" bandRow="1">
                <a:tableStyleId>{93296810-A885-4BE3-A3E7-6D5BEEA58F35}</a:tableStyleId>
              </a:tblPr>
              <a:tblGrid>
                <a:gridCol w="997762">
                  <a:extLst>
                    <a:ext uri="{9D8B030D-6E8A-4147-A177-3AD203B41FA5}">
                      <a16:colId xmlns:a16="http://schemas.microsoft.com/office/drawing/2014/main" val="2131603622"/>
                    </a:ext>
                  </a:extLst>
                </a:gridCol>
                <a:gridCol w="1368152">
                  <a:extLst>
                    <a:ext uri="{9D8B030D-6E8A-4147-A177-3AD203B41FA5}">
                      <a16:colId xmlns:a16="http://schemas.microsoft.com/office/drawing/2014/main" val="428160483"/>
                    </a:ext>
                  </a:extLst>
                </a:gridCol>
                <a:gridCol w="1008112">
                  <a:extLst>
                    <a:ext uri="{9D8B030D-6E8A-4147-A177-3AD203B41FA5}">
                      <a16:colId xmlns:a16="http://schemas.microsoft.com/office/drawing/2014/main" val="2290200986"/>
                    </a:ext>
                  </a:extLst>
                </a:gridCol>
                <a:gridCol w="1008112">
                  <a:extLst>
                    <a:ext uri="{9D8B030D-6E8A-4147-A177-3AD203B41FA5}">
                      <a16:colId xmlns:a16="http://schemas.microsoft.com/office/drawing/2014/main" val="3681843013"/>
                    </a:ext>
                  </a:extLst>
                </a:gridCol>
                <a:gridCol w="864097">
                  <a:extLst>
                    <a:ext uri="{9D8B030D-6E8A-4147-A177-3AD203B41FA5}">
                      <a16:colId xmlns:a16="http://schemas.microsoft.com/office/drawing/2014/main" val="2034537095"/>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dirty="0">
                          <a:effectLst/>
                        </a:rPr>
                        <a:t>最大バイト数</a:t>
                      </a:r>
                      <a:endParaRPr lang="ja-JP" altLang="en-US" sz="1100" b="0" dirty="0">
                        <a:effectLst/>
                        <a:latin typeface="+mn-lt"/>
                      </a:endParaRPr>
                    </a:p>
                  </a:txBody>
                  <a:tcPr marL="76200" marR="76200" marT="60960" marB="60960" anchor="ctr"/>
                </a:tc>
                <a:tc>
                  <a:txBody>
                    <a:bodyPr/>
                    <a:lstStyle/>
                    <a:p>
                      <a:pPr algn="l"/>
                      <a:r>
                        <a:rPr lang="ja-JP" altLang="en-US" sz="1100" b="1" dirty="0">
                          <a:effectLst/>
                          <a:latin typeface="+mn-lt"/>
                        </a:rPr>
                        <a:t>必須</a:t>
                      </a:r>
                    </a:p>
                  </a:txBody>
                  <a:tcPr marL="76200" marR="76200" marT="60960" marB="60960" anchor="ctr"/>
                </a:tc>
                <a:tc>
                  <a:txBody>
                    <a:bodyPr/>
                    <a:lstStyle/>
                    <a:p>
                      <a:pPr algn="l"/>
                      <a:r>
                        <a:rPr lang="ja-JP" altLang="en-US" sz="1100" b="1" dirty="0">
                          <a:effectLst/>
                          <a:latin typeface="+mn-lt"/>
                        </a:rPr>
                        <a:t>一意制約</a:t>
                      </a: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a:t>Timezone</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a:t>文字列</a:t>
                      </a:r>
                      <a:r>
                        <a:rPr kumimoji="1" lang="en-US" altLang="ja-JP" sz="1200" dirty="0"/>
                        <a:t>(</a:t>
                      </a:r>
                      <a:r>
                        <a:rPr kumimoji="1" lang="ja-JP" altLang="en-US" sz="1200" dirty="0"/>
                        <a:t>単一行</a:t>
                      </a:r>
                      <a:r>
                        <a:rPr kumimoji="1" lang="en-US" altLang="ja-JP" sz="1200" dirty="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algn="ctr"/>
                      <a:r>
                        <a:rPr kumimoji="1" lang="en-US" altLang="ja-JP" sz="1200" dirty="0"/>
                        <a:t>32</a:t>
                      </a:r>
                      <a:endParaRPr kumimoji="1" lang="ja-JP" altLang="en-US" sz="1200" dirty="0"/>
                    </a:p>
                  </a:txBody>
                  <a:tcPr/>
                </a:tc>
                <a:tc>
                  <a:txBody>
                    <a:bodyPr/>
                    <a:lstStyle/>
                    <a:p>
                      <a:pPr algn="ctr"/>
                      <a:r>
                        <a:rPr kumimoji="1" lang="ja-JP" altLang="en-US" sz="12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tc>
                <a:extLst>
                  <a:ext uri="{0D108BD9-81ED-4DB2-BD59-A6C34878D82A}">
                    <a16:rowId xmlns:a16="http://schemas.microsoft.com/office/drawing/2014/main" val="3687640512"/>
                  </a:ext>
                </a:extLst>
              </a:tr>
              <a:tr h="319168">
                <a:tc>
                  <a:txBody>
                    <a:bodyPr/>
                    <a:lstStyle/>
                    <a:p>
                      <a:r>
                        <a:rPr kumimoji="1" lang="en-US" altLang="ja-JP" sz="1200" dirty="0"/>
                        <a:t>UTC</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文字列</a:t>
                      </a:r>
                      <a:r>
                        <a:rPr kumimoji="1" lang="en-US" altLang="ja-JP" sz="1200" dirty="0"/>
                        <a:t>(</a:t>
                      </a:r>
                      <a:r>
                        <a:rPr kumimoji="1" lang="ja-JP" altLang="en-US" sz="1200" dirty="0"/>
                        <a:t>単一行</a:t>
                      </a:r>
                      <a:r>
                        <a:rPr kumimoji="1" lang="en-US" altLang="ja-JP" sz="1200" dirty="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32</a:t>
                      </a:r>
                      <a:endParaRPr kumimoji="1" lang="ja-JP" altLang="en-US" sz="1200" dirty="0"/>
                    </a:p>
                  </a:txBody>
                  <a:tcPr/>
                </a:tc>
                <a:tc>
                  <a:txBody>
                    <a:bodyPr/>
                    <a:lstStyle/>
                    <a:p>
                      <a:pPr algn="ctr"/>
                      <a:r>
                        <a:rPr kumimoji="1" lang="en-US" altLang="ja-JP" sz="1200" dirty="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2589726807"/>
                  </a:ext>
                </a:extLst>
              </a:tr>
              <a:tr h="319168">
                <a:tc>
                  <a:txBody>
                    <a:bodyPr/>
                    <a:lstStyle/>
                    <a:p>
                      <a:r>
                        <a:rPr kumimoji="1" lang="en-US" altLang="ja-JP" sz="1200" dirty="0"/>
                        <a:t>JST</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文字列</a:t>
                      </a:r>
                      <a:r>
                        <a:rPr kumimoji="1" lang="en-US" altLang="ja-JP" sz="1200" dirty="0"/>
                        <a:t>(</a:t>
                      </a:r>
                      <a:r>
                        <a:rPr kumimoji="1" lang="ja-JP" altLang="en-US" sz="1200" dirty="0"/>
                        <a:t>単一行</a:t>
                      </a:r>
                      <a:r>
                        <a:rPr kumimoji="1" lang="en-US" altLang="ja-JP" sz="1200" dirty="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32</a:t>
                      </a:r>
                      <a:endParaRPr kumimoji="1" lang="ja-JP" altLang="en-US" sz="1200" dirty="0"/>
                    </a:p>
                  </a:txBody>
                  <a:tcPr/>
                </a:tc>
                <a:tc>
                  <a:txBody>
                    <a:bodyPr/>
                    <a:lstStyle/>
                    <a:p>
                      <a:pPr algn="ctr"/>
                      <a:r>
                        <a:rPr kumimoji="1" lang="en-US" altLang="ja-JP" sz="1200" dirty="0"/>
                        <a:t>-</a:t>
                      </a:r>
                      <a:endParaRPr kumimoji="1" lang="ja-JP" alt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1625065856"/>
                  </a:ext>
                </a:extLst>
              </a:tr>
            </a:tbl>
          </a:graphicData>
        </a:graphic>
      </p:graphicFrame>
      <p:sp>
        <p:nvSpPr>
          <p:cNvPr id="19" name="角丸四角形 18"/>
          <p:cNvSpPr/>
          <p:nvPr/>
        </p:nvSpPr>
        <p:spPr bwMode="auto">
          <a:xfrm>
            <a:off x="4774738" y="4057200"/>
            <a:ext cx="612000" cy="180000"/>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1" name="円形吹き出し 20"/>
          <p:cNvSpPr/>
          <p:nvPr/>
        </p:nvSpPr>
        <p:spPr bwMode="auto">
          <a:xfrm>
            <a:off x="5502853" y="4004299"/>
            <a:ext cx="301542" cy="312200"/>
          </a:xfrm>
          <a:prstGeom prst="wedgeEllipseCallout">
            <a:avLst>
              <a:gd name="adj1" fmla="val -84061"/>
              <a:gd name="adj2" fmla="val 616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5</a:t>
            </a:r>
            <a:endParaRPr kumimoji="1" lang="ja-JP" altLang="en-US" sz="1400" b="1" dirty="0">
              <a:latin typeface="+mn-ea"/>
            </a:endParaRPr>
          </a:p>
        </p:txBody>
      </p:sp>
      <p:grpSp>
        <p:nvGrpSpPr>
          <p:cNvPr id="6" name="グループ化 5"/>
          <p:cNvGrpSpPr/>
          <p:nvPr/>
        </p:nvGrpSpPr>
        <p:grpSpPr>
          <a:xfrm>
            <a:off x="486715" y="2877964"/>
            <a:ext cx="3941270" cy="2255060"/>
            <a:chOff x="261176" y="2877964"/>
            <a:chExt cx="4094799" cy="2255060"/>
          </a:xfrm>
        </p:grpSpPr>
        <p:sp>
          <p:nvSpPr>
            <p:cNvPr id="17" name="正方形/長方形 16"/>
            <p:cNvSpPr/>
            <p:nvPr/>
          </p:nvSpPr>
          <p:spPr bwMode="auto">
            <a:xfrm>
              <a:off x="291711" y="2877964"/>
              <a:ext cx="333247" cy="19099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5" name="正方形/長方形 14"/>
            <p:cNvSpPr/>
            <p:nvPr/>
          </p:nvSpPr>
          <p:spPr bwMode="auto">
            <a:xfrm>
              <a:off x="696852" y="3175248"/>
              <a:ext cx="562780" cy="21923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6" name="正方形/長方形 15"/>
            <p:cNvSpPr/>
            <p:nvPr/>
          </p:nvSpPr>
          <p:spPr bwMode="auto">
            <a:xfrm>
              <a:off x="2027186" y="3175248"/>
              <a:ext cx="562780" cy="21923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8" name="正方形/長方形 17"/>
            <p:cNvSpPr/>
            <p:nvPr/>
          </p:nvSpPr>
          <p:spPr bwMode="auto">
            <a:xfrm>
              <a:off x="3357520" y="3175248"/>
              <a:ext cx="562780" cy="21923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2" name="正方形/長方形 21"/>
            <p:cNvSpPr/>
            <p:nvPr/>
          </p:nvSpPr>
          <p:spPr bwMode="auto">
            <a:xfrm>
              <a:off x="343568" y="3425718"/>
              <a:ext cx="1276104" cy="19906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4" name="正方形/長方形 23"/>
            <p:cNvSpPr/>
            <p:nvPr/>
          </p:nvSpPr>
          <p:spPr bwMode="auto">
            <a:xfrm>
              <a:off x="1656371" y="3425718"/>
              <a:ext cx="1276104" cy="19906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5" name="正方形/長方形 24"/>
            <p:cNvSpPr/>
            <p:nvPr/>
          </p:nvSpPr>
          <p:spPr bwMode="auto">
            <a:xfrm>
              <a:off x="2969175" y="3425718"/>
              <a:ext cx="1276104" cy="19906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6" name="正方形/長方形 25"/>
            <p:cNvSpPr/>
            <p:nvPr/>
          </p:nvSpPr>
          <p:spPr bwMode="auto">
            <a:xfrm>
              <a:off x="343568" y="3617258"/>
              <a:ext cx="1276104" cy="19906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7" name="正方形/長方形 26"/>
            <p:cNvSpPr/>
            <p:nvPr/>
          </p:nvSpPr>
          <p:spPr bwMode="auto">
            <a:xfrm>
              <a:off x="1656705" y="3617258"/>
              <a:ext cx="1276104" cy="19906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8" name="正方形/長方形 27"/>
            <p:cNvSpPr/>
            <p:nvPr/>
          </p:nvSpPr>
          <p:spPr bwMode="auto">
            <a:xfrm>
              <a:off x="2969843" y="3617258"/>
              <a:ext cx="1276104" cy="19906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9" name="正方形/長方形 28"/>
            <p:cNvSpPr/>
            <p:nvPr/>
          </p:nvSpPr>
          <p:spPr bwMode="auto">
            <a:xfrm flipH="1">
              <a:off x="287584" y="4233131"/>
              <a:ext cx="423489" cy="1862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30" name="正方形/長方形 29"/>
            <p:cNvSpPr/>
            <p:nvPr/>
          </p:nvSpPr>
          <p:spPr bwMode="auto">
            <a:xfrm flipH="1">
              <a:off x="732586" y="4225159"/>
              <a:ext cx="576064" cy="19044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31" name="正方形/長方形 30"/>
            <p:cNvSpPr/>
            <p:nvPr/>
          </p:nvSpPr>
          <p:spPr bwMode="auto">
            <a:xfrm>
              <a:off x="261176" y="3140968"/>
              <a:ext cx="4094799" cy="1992056"/>
            </a:xfrm>
            <a:prstGeom prst="rect">
              <a:avLst/>
            </a:prstGeom>
            <a:noFill/>
            <a:ln w="28575">
              <a:solidFill>
                <a:srgbClr val="FF0000"/>
              </a:solidFill>
              <a:prstDash val="sysDot"/>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grpSp>
      <p:sp>
        <p:nvSpPr>
          <p:cNvPr id="23" name="円形吹き出し 22"/>
          <p:cNvSpPr/>
          <p:nvPr/>
        </p:nvSpPr>
        <p:spPr bwMode="auto">
          <a:xfrm>
            <a:off x="293489" y="4923203"/>
            <a:ext cx="301542" cy="312200"/>
          </a:xfrm>
          <a:prstGeom prst="wedgeEllipseCallout">
            <a:avLst>
              <a:gd name="adj1" fmla="val 81656"/>
              <a:gd name="adj2" fmla="val -101833"/>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4</a:t>
            </a:r>
          </a:p>
        </p:txBody>
      </p:sp>
      <p:sp>
        <p:nvSpPr>
          <p:cNvPr id="20" name="円形吹き出し 19"/>
          <p:cNvSpPr/>
          <p:nvPr/>
        </p:nvSpPr>
        <p:spPr bwMode="auto">
          <a:xfrm>
            <a:off x="954329" y="2828768"/>
            <a:ext cx="301542" cy="312200"/>
          </a:xfrm>
          <a:prstGeom prst="wedgeEllipseCallout">
            <a:avLst>
              <a:gd name="adj1" fmla="val -68267"/>
              <a:gd name="adj2" fmla="val -9094"/>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a:latin typeface="+mn-ea"/>
              </a:rPr>
              <a:t>3</a:t>
            </a:r>
            <a:endParaRPr kumimoji="1" lang="ja-JP" altLang="en-US" sz="1400" b="1" dirty="0">
              <a:latin typeface="+mn-ea"/>
            </a:endParaRPr>
          </a:p>
        </p:txBody>
      </p:sp>
    </p:spTree>
    <p:extLst>
      <p:ext uri="{BB962C8B-B14F-4D97-AF65-F5344CB8AC3E}">
        <p14:creationId xmlns:p14="http://schemas.microsoft.com/office/powerpoint/2010/main" val="362860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a:t>ホストグループ利用有りのメニューを作成する</a:t>
            </a:r>
            <a:br>
              <a:rPr lang="en-US" altLang="ja-JP" dirty="0"/>
            </a:br>
            <a:r>
              <a:rPr lang="ja-JP" altLang="en-US" sz="1600" dirty="0"/>
              <a:t>ホストグループ用のパラメータシートを作成し、</a:t>
            </a:r>
            <a:br>
              <a:rPr lang="en-US" altLang="ja-JP" sz="1600" dirty="0"/>
            </a:br>
            <a:r>
              <a:rPr lang="ja-JP" altLang="en-US" sz="1600" dirty="0"/>
              <a:t>ホストグループに適用するパラメータを管理しましょう。</a:t>
            </a:r>
            <a:endParaRPr lang="en-US" altLang="ja-JP" sz="1600" dirty="0"/>
          </a:p>
          <a:p>
            <a:endParaRPr lang="ja-JP" altLang="en-US" sz="1600" dirty="0"/>
          </a:p>
          <a:p>
            <a:pPr marL="180000" lvl="1" indent="0">
              <a:buNone/>
            </a:pPr>
            <a:r>
              <a:rPr lang="ja-JP" altLang="en-US" dirty="0"/>
              <a:t>メニュー</a:t>
            </a:r>
            <a:r>
              <a:rPr lang="en-US" altLang="ja-JP" dirty="0"/>
              <a:t>:</a:t>
            </a:r>
            <a:r>
              <a:rPr lang="ja-JP" altLang="en-US" dirty="0"/>
              <a:t> </a:t>
            </a:r>
            <a:r>
              <a:rPr lang="ja-JP" altLang="en-US" b="1" dirty="0"/>
              <a:t>メニュー作成</a:t>
            </a:r>
            <a:r>
              <a:rPr lang="en-US" altLang="ja-JP" b="1" dirty="0"/>
              <a:t> &gt; </a:t>
            </a:r>
            <a:r>
              <a:rPr lang="ja-JP" altLang="en-US" b="1" dirty="0"/>
              <a:t>メニュー定義・作成</a:t>
            </a:r>
            <a:endParaRPr lang="en-US" altLang="ja-JP" dirty="0"/>
          </a:p>
          <a:p>
            <a:pPr marL="637200" lvl="1" indent="-457200">
              <a:buFont typeface="+mj-ea"/>
              <a:buAutoNum type="circleNumDbPlain"/>
            </a:pPr>
            <a:r>
              <a:rPr lang="ja-JP" altLang="en-US" dirty="0"/>
              <a:t>「基本情報」各項目へ下表のように入力する。</a:t>
            </a:r>
            <a:endParaRPr lang="en-US" altLang="ja-JP" dirty="0"/>
          </a:p>
          <a:p>
            <a:pPr marL="637200" lvl="1" indent="-457200">
              <a:buFont typeface="+mj-ea"/>
              <a:buAutoNum type="circleNumDbPlain"/>
            </a:pPr>
            <a:r>
              <a:rPr lang="en-US" altLang="ja-JP" dirty="0"/>
              <a:t>[</a:t>
            </a:r>
            <a:r>
              <a:rPr lang="ja-JP" altLang="en-US" dirty="0"/>
              <a:t>対象メニューグループ</a:t>
            </a:r>
            <a:r>
              <a:rPr lang="en-US" altLang="ja-JP" dirty="0"/>
              <a:t>]</a:t>
            </a:r>
            <a:r>
              <a:rPr lang="ja-JP" altLang="en-US" dirty="0"/>
              <a:t>はデフォルトの「入力用」「代入値自動登録用」「参照用」にしておきます。</a:t>
            </a:r>
            <a:endParaRPr lang="en-US" altLang="ja-JP" dirty="0"/>
          </a:p>
        </p:txBody>
      </p:sp>
      <p:sp>
        <p:nvSpPr>
          <p:cNvPr id="2" name="タイトル 1"/>
          <p:cNvSpPr>
            <a:spLocks noGrp="1"/>
          </p:cNvSpPr>
          <p:nvPr>
            <p:ph type="title"/>
          </p:nvPr>
        </p:nvSpPr>
        <p:spPr/>
        <p:txBody>
          <a:bodyPr/>
          <a:lstStyle/>
          <a:p>
            <a:r>
              <a:rPr lang="en-US" altLang="ja-JP" dirty="0"/>
              <a:t>2.6 </a:t>
            </a:r>
            <a:r>
              <a:rPr lang="ja-JP" altLang="en-US" dirty="0"/>
              <a:t>メニューの管理 </a:t>
            </a:r>
            <a:r>
              <a:rPr lang="en-US" altLang="ja-JP" dirty="0"/>
              <a:t>(3/6)</a:t>
            </a:r>
            <a:endParaRPr kumimoji="1" lang="ja-JP" altLang="en-US" dirty="0"/>
          </a:p>
        </p:txBody>
      </p:sp>
      <p:pic>
        <p:nvPicPr>
          <p:cNvPr id="18" name="図 17"/>
          <p:cNvPicPr>
            <a:picLocks noChangeAspect="1"/>
          </p:cNvPicPr>
          <p:nvPr/>
        </p:nvPicPr>
        <p:blipFill rotWithShape="1">
          <a:blip r:embed="rId2"/>
          <a:srcRect t="18605"/>
          <a:stretch/>
        </p:blipFill>
        <p:spPr>
          <a:xfrm>
            <a:off x="483848" y="3362064"/>
            <a:ext cx="1812768" cy="3024336"/>
          </a:xfrm>
          <a:prstGeom prst="rect">
            <a:avLst/>
          </a:prstGeom>
        </p:spPr>
      </p:pic>
      <p:sp>
        <p:nvSpPr>
          <p:cNvPr id="11" name="正方形/長方形 10"/>
          <p:cNvSpPr/>
          <p:nvPr/>
        </p:nvSpPr>
        <p:spPr bwMode="auto">
          <a:xfrm rot="10800000" flipV="1">
            <a:off x="539552" y="5219452"/>
            <a:ext cx="1661988" cy="51887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4" name="正方形/長方形 13"/>
          <p:cNvSpPr/>
          <p:nvPr/>
        </p:nvSpPr>
        <p:spPr bwMode="auto">
          <a:xfrm rot="10800000" flipV="1">
            <a:off x="539554" y="4034270"/>
            <a:ext cx="1661988" cy="134502"/>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5" name="正方形/長方形 14"/>
          <p:cNvSpPr/>
          <p:nvPr/>
        </p:nvSpPr>
        <p:spPr bwMode="auto">
          <a:xfrm rot="10800000" flipV="1">
            <a:off x="539554" y="4168772"/>
            <a:ext cx="1661988" cy="134502"/>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6" name="正方形/長方形 15"/>
          <p:cNvSpPr/>
          <p:nvPr/>
        </p:nvSpPr>
        <p:spPr bwMode="auto">
          <a:xfrm rot="10800000" flipV="1">
            <a:off x="539554" y="4303274"/>
            <a:ext cx="1661988" cy="134502"/>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7" name="正方形/長方形 16"/>
          <p:cNvSpPr/>
          <p:nvPr/>
        </p:nvSpPr>
        <p:spPr bwMode="auto">
          <a:xfrm rot="10800000" flipV="1">
            <a:off x="767762" y="4437776"/>
            <a:ext cx="1067934" cy="191093"/>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9" name="図形 18"/>
          <p:cNvSpPr/>
          <p:nvPr/>
        </p:nvSpPr>
        <p:spPr>
          <a:xfrm rot="3610996">
            <a:off x="2231418" y="3668104"/>
            <a:ext cx="705208" cy="66639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graphicFrame>
        <p:nvGraphicFramePr>
          <p:cNvPr id="20" name="表 19"/>
          <p:cNvGraphicFramePr>
            <a:graphicFrameLocks noGrp="1"/>
          </p:cNvGraphicFramePr>
          <p:nvPr>
            <p:extLst>
              <p:ext uri="{D42A27DB-BD31-4B8C-83A1-F6EECF244321}">
                <p14:modId xmlns:p14="http://schemas.microsoft.com/office/powerpoint/2010/main" val="1571044070"/>
              </p:ext>
            </p:extLst>
          </p:nvPr>
        </p:nvGraphicFramePr>
        <p:xfrm>
          <a:off x="3070578" y="4168772"/>
          <a:ext cx="3872548" cy="1590505"/>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1787364272"/>
                    </a:ext>
                  </a:extLst>
                </a:gridCol>
                <a:gridCol w="2265680">
                  <a:extLst>
                    <a:ext uri="{9D8B030D-6E8A-4147-A177-3AD203B41FA5}">
                      <a16:colId xmlns:a16="http://schemas.microsoft.com/office/drawing/2014/main" val="1382453829"/>
                    </a:ext>
                  </a:extLst>
                </a:gridCol>
              </a:tblGrid>
              <a:tr h="310345">
                <a:tc>
                  <a:txBody>
                    <a:bodyPr/>
                    <a:lstStyle/>
                    <a:p>
                      <a:r>
                        <a:rPr kumimoji="1" lang="ja-JP" altLang="en-US" sz="1200" dirty="0"/>
                        <a:t>項目名</a:t>
                      </a:r>
                    </a:p>
                  </a:txBody>
                  <a:tcPr>
                    <a:lnR w="38100" cap="flat" cmpd="sng" algn="ctr">
                      <a:solidFill>
                        <a:schemeClr val="bg1"/>
                      </a:solidFill>
                      <a:prstDash val="solid"/>
                      <a:round/>
                      <a:headEnd type="none" w="med" len="med"/>
                      <a:tailEnd type="none" w="med" len="med"/>
                    </a:lnR>
                  </a:tcPr>
                </a:tc>
                <a:tc>
                  <a:txBody>
                    <a:bodyPr/>
                    <a:lstStyle/>
                    <a:p>
                      <a:r>
                        <a:rPr kumimoji="1" lang="ja-JP" altLang="en-US" sz="1200" dirty="0"/>
                        <a:t>入力内容</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3883333"/>
                  </a:ext>
                </a:extLst>
              </a:tr>
              <a:tr h="152792">
                <a:tc>
                  <a:txBody>
                    <a:bodyPr/>
                    <a:lstStyle/>
                    <a:p>
                      <a:r>
                        <a:rPr kumimoji="1" lang="ja-JP" altLang="en-US" sz="1200" dirty="0"/>
                        <a:t>メニュー名</a:t>
                      </a:r>
                    </a:p>
                  </a:txBody>
                  <a:tcPr>
                    <a:lnR w="38100" cap="flat" cmpd="sng" algn="ctr">
                      <a:solidFill>
                        <a:schemeClr val="bg1"/>
                      </a:solidFill>
                      <a:prstDash val="solid"/>
                      <a:round/>
                      <a:headEnd type="none" w="med" len="med"/>
                      <a:tailEnd type="none" w="med" len="med"/>
                    </a:lnR>
                  </a:tcPr>
                </a:tc>
                <a:tc>
                  <a:txBody>
                    <a:bodyPr/>
                    <a:lstStyle/>
                    <a:p>
                      <a:pPr algn="l"/>
                      <a:r>
                        <a:rPr kumimoji="1" lang="ja-JP" altLang="en-US" sz="1200" dirty="0"/>
                        <a:t>サーバ用パラメータ</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89715469"/>
                  </a:ext>
                </a:extLst>
              </a:tr>
              <a:tr h="263187">
                <a:tc>
                  <a:txBody>
                    <a:bodyPr/>
                    <a:lstStyle/>
                    <a:p>
                      <a:r>
                        <a:rPr kumimoji="1" lang="ja-JP" altLang="en-US" sz="1200" dirty="0"/>
                        <a:t>作成対象</a:t>
                      </a:r>
                    </a:p>
                  </a:txBody>
                  <a:tcPr>
                    <a:lnR w="38100" cap="flat" cmpd="sng" algn="ctr">
                      <a:solidFill>
                        <a:schemeClr val="bg1"/>
                      </a:solidFill>
                      <a:prstDash val="solid"/>
                      <a:round/>
                      <a:headEnd type="none" w="med" len="med"/>
                      <a:tailEnd type="none" w="med" len="med"/>
                    </a:lnR>
                  </a:tcPr>
                </a:tc>
                <a:tc>
                  <a:txBody>
                    <a:bodyPr/>
                    <a:lstStyle/>
                    <a:p>
                      <a:pPr algn="l"/>
                      <a:r>
                        <a:rPr kumimoji="1" lang="ja-JP" altLang="en-US" sz="1200" dirty="0"/>
                        <a:t>パラメータシート</a:t>
                      </a:r>
                      <a:br>
                        <a:rPr kumimoji="1" lang="en-US" altLang="ja-JP" sz="1200" dirty="0"/>
                      </a:br>
                      <a:r>
                        <a:rPr kumimoji="1" lang="en-US" altLang="ja-JP" sz="1200" dirty="0"/>
                        <a:t>(</a:t>
                      </a:r>
                      <a:r>
                        <a:rPr kumimoji="1" lang="ja-JP" altLang="en-US" sz="1200" dirty="0"/>
                        <a:t>ホスト</a:t>
                      </a:r>
                      <a:r>
                        <a:rPr kumimoji="1" lang="en-US" altLang="ja-JP" sz="1200" dirty="0"/>
                        <a:t>/</a:t>
                      </a:r>
                      <a:r>
                        <a:rPr kumimoji="1" lang="ja-JP" altLang="en-US" sz="1200" dirty="0"/>
                        <a:t>オペレーションあり</a:t>
                      </a:r>
                      <a:r>
                        <a:rPr kumimoji="1" lang="en-US" altLang="ja-JP" sz="1200" dirty="0"/>
                        <a:t>)</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622294804"/>
                  </a:ext>
                </a:extLst>
              </a:tr>
              <a:tr h="152792">
                <a:tc>
                  <a:txBody>
                    <a:bodyPr/>
                    <a:lstStyle/>
                    <a:p>
                      <a:r>
                        <a:rPr kumimoji="1" lang="ja-JP" altLang="en-US" sz="1200" dirty="0"/>
                        <a:t>表示順序</a:t>
                      </a:r>
                    </a:p>
                  </a:txBody>
                  <a:tcPr>
                    <a:lnR w="38100" cap="flat" cmpd="sng" algn="ctr">
                      <a:solidFill>
                        <a:schemeClr val="bg1"/>
                      </a:solidFill>
                      <a:prstDash val="solid"/>
                      <a:round/>
                      <a:headEnd type="none" w="med" len="med"/>
                      <a:tailEnd type="none" w="med" len="med"/>
                    </a:lnR>
                  </a:tcPr>
                </a:tc>
                <a:tc>
                  <a:txBody>
                    <a:bodyPr/>
                    <a:lstStyle/>
                    <a:p>
                      <a:pPr algn="l"/>
                      <a:r>
                        <a:rPr kumimoji="1" lang="en-US" altLang="ja-JP" sz="1200" dirty="0"/>
                        <a:t>1</a:t>
                      </a:r>
                      <a:endParaRPr kumimoji="1" lang="ja-JP" altLang="en-US" sz="1200" dirty="0"/>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9883027"/>
                  </a:ext>
                </a:extLst>
              </a:tr>
              <a:tr h="152792">
                <a:tc>
                  <a:txBody>
                    <a:bodyPr/>
                    <a:lstStyle/>
                    <a:p>
                      <a:r>
                        <a:rPr kumimoji="1" lang="ja-JP" altLang="en-US" sz="1200" dirty="0"/>
                        <a:t>ホストグループ利用</a:t>
                      </a:r>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a:t>
                      </a:r>
                    </a:p>
                  </a:txBody>
                  <a:tcPr>
                    <a:lnL w="381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52394817"/>
                  </a:ext>
                </a:extLst>
              </a:tr>
            </a:tbl>
          </a:graphicData>
        </a:graphic>
      </p:graphicFrame>
    </p:spTree>
    <p:extLst>
      <p:ext uri="{BB962C8B-B14F-4D97-AF65-F5344CB8AC3E}">
        <p14:creationId xmlns:p14="http://schemas.microsoft.com/office/powerpoint/2010/main" val="276662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497496" y="2856427"/>
            <a:ext cx="2381976" cy="2356225"/>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a:t>パラメータシートの項目名を定義する</a:t>
            </a:r>
            <a:br>
              <a:rPr lang="en-US" altLang="ja-JP" b="1" dirty="0"/>
            </a:br>
            <a:r>
              <a:rPr lang="ja-JP" altLang="en-US" sz="1600" dirty="0"/>
              <a:t>前項に続き、シートの項目を定義していきましょう。</a:t>
            </a:r>
            <a:br>
              <a:rPr lang="en-US" altLang="ja-JP" sz="1600" dirty="0"/>
            </a:br>
            <a:endParaRPr lang="en-US" altLang="ja-JP" sz="1600" dirty="0"/>
          </a:p>
          <a:p>
            <a:pPr marL="180000" lvl="1" indent="0">
              <a:buNone/>
            </a:pPr>
            <a:r>
              <a:rPr lang="ja-JP" altLang="en-US" dirty="0">
                <a:solidFill>
                  <a:srgbClr val="002060"/>
                </a:solidFill>
              </a:rPr>
              <a:t>③</a:t>
            </a:r>
            <a:r>
              <a:rPr lang="ja-JP" altLang="en-US" dirty="0"/>
              <a:t>　</a:t>
            </a:r>
            <a:r>
              <a:rPr lang="en-US" altLang="ja-JP" dirty="0"/>
              <a:t>[</a:t>
            </a:r>
            <a:r>
              <a:rPr lang="ja-JP" altLang="en-US" dirty="0"/>
              <a:t>項目</a:t>
            </a:r>
            <a:r>
              <a:rPr lang="en-US" altLang="ja-JP" dirty="0"/>
              <a:t>]</a:t>
            </a:r>
            <a:r>
              <a:rPr lang="ja-JP" altLang="en-US" dirty="0" err="1"/>
              <a:t>を押</a:t>
            </a:r>
            <a:r>
              <a:rPr lang="ja-JP" altLang="en-US" dirty="0"/>
              <a:t>下し、新しい項目を追加する。</a:t>
            </a:r>
            <a:endParaRPr lang="en-US" altLang="ja-JP" dirty="0"/>
          </a:p>
          <a:p>
            <a:pPr marL="180000" lvl="1" indent="0">
              <a:buNone/>
            </a:pPr>
            <a:r>
              <a:rPr lang="ja-JP" altLang="en-US" dirty="0">
                <a:solidFill>
                  <a:srgbClr val="002060"/>
                </a:solidFill>
              </a:rPr>
              <a:t>④</a:t>
            </a:r>
            <a:r>
              <a:rPr lang="ja-JP" altLang="en-US" dirty="0"/>
              <a:t>　各項目について、下表のように入力する。</a:t>
            </a:r>
            <a:endParaRPr lang="en-US" altLang="ja-JP" dirty="0"/>
          </a:p>
          <a:p>
            <a:pPr marL="180000" lvl="1" indent="0">
              <a:buNone/>
            </a:pPr>
            <a:r>
              <a:rPr lang="ja-JP" altLang="en-US" dirty="0">
                <a:solidFill>
                  <a:srgbClr val="002060"/>
                </a:solidFill>
              </a:rPr>
              <a:t>⑤</a:t>
            </a:r>
            <a:r>
              <a:rPr lang="ja-JP" altLang="en-US" dirty="0"/>
              <a:t>　画面下部の</a:t>
            </a:r>
            <a:r>
              <a:rPr lang="en-US" altLang="ja-JP" dirty="0"/>
              <a:t>[</a:t>
            </a:r>
            <a:r>
              <a:rPr lang="ja-JP" altLang="en-US" dirty="0"/>
              <a:t>作成</a:t>
            </a:r>
            <a:r>
              <a:rPr lang="en-US" altLang="ja-JP" dirty="0"/>
              <a:t>]</a:t>
            </a:r>
            <a:r>
              <a:rPr lang="ja-JP" altLang="en-US" dirty="0"/>
              <a:t>を押下する。</a:t>
            </a:r>
            <a:endParaRPr lang="en-US" altLang="ja-JP" sz="1800" b="1" dirty="0"/>
          </a:p>
        </p:txBody>
      </p:sp>
      <p:sp>
        <p:nvSpPr>
          <p:cNvPr id="2" name="タイトル 1"/>
          <p:cNvSpPr>
            <a:spLocks noGrp="1"/>
          </p:cNvSpPr>
          <p:nvPr>
            <p:ph type="title"/>
          </p:nvPr>
        </p:nvSpPr>
        <p:spPr/>
        <p:txBody>
          <a:bodyPr/>
          <a:lstStyle/>
          <a:p>
            <a:r>
              <a:rPr lang="en-US" altLang="ja-JP" dirty="0"/>
              <a:t>2.6 </a:t>
            </a:r>
            <a:r>
              <a:rPr lang="ja-JP" altLang="en-US" dirty="0"/>
              <a:t>メニューの管理 </a:t>
            </a:r>
            <a:r>
              <a:rPr lang="en-US" altLang="ja-JP" dirty="0"/>
              <a:t>(4/6)</a:t>
            </a:r>
            <a:endParaRPr kumimoji="1" lang="ja-JP" altLang="en-US" dirty="0"/>
          </a:p>
        </p:txBody>
      </p:sp>
      <p:sp>
        <p:nvSpPr>
          <p:cNvPr id="17" name="正方形/長方形 16"/>
          <p:cNvSpPr/>
          <p:nvPr/>
        </p:nvSpPr>
        <p:spPr bwMode="auto">
          <a:xfrm>
            <a:off x="557782" y="2882812"/>
            <a:ext cx="268065" cy="15187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0" name="円形吹き出し 19"/>
          <p:cNvSpPr/>
          <p:nvPr/>
        </p:nvSpPr>
        <p:spPr bwMode="auto">
          <a:xfrm>
            <a:off x="933619" y="2784856"/>
            <a:ext cx="301542" cy="312200"/>
          </a:xfrm>
          <a:prstGeom prst="wedgeEllipseCallout">
            <a:avLst>
              <a:gd name="adj1" fmla="val -84061"/>
              <a:gd name="adj2" fmla="val 616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a:latin typeface="+mn-ea"/>
              </a:rPr>
              <a:t>3</a:t>
            </a:r>
            <a:endParaRPr kumimoji="1" lang="ja-JP" altLang="en-US" sz="1400" b="1" dirty="0">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094594469"/>
              </p:ext>
            </p:extLst>
          </p:nvPr>
        </p:nvGraphicFramePr>
        <p:xfrm>
          <a:off x="486714" y="5318080"/>
          <a:ext cx="6784976" cy="57912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3278188">
                  <a:extLst>
                    <a:ext uri="{9D8B030D-6E8A-4147-A177-3AD203B41FA5}">
                      <a16:colId xmlns:a16="http://schemas.microsoft.com/office/drawing/2014/main" val="526583808"/>
                    </a:ext>
                  </a:extLst>
                </a:gridCol>
                <a:gridCol w="863600">
                  <a:extLst>
                    <a:ext uri="{9D8B030D-6E8A-4147-A177-3AD203B41FA5}">
                      <a16:colId xmlns:a16="http://schemas.microsoft.com/office/drawing/2014/main" val="1045994534"/>
                    </a:ext>
                  </a:extLst>
                </a:gridCol>
              </a:tblGrid>
              <a:tr h="269915">
                <a:tc>
                  <a:txBody>
                    <a:bodyPr/>
                    <a:lstStyle/>
                    <a:p>
                      <a:pPr algn="l"/>
                      <a:r>
                        <a:rPr lang="ja-JP" altLang="en-US" sz="1100" b="1" dirty="0">
                          <a:effectLst/>
                          <a:latin typeface="+mn-lt"/>
                        </a:rPr>
                        <a:t>項目名</a:t>
                      </a: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a:effectLst/>
                        </a:rPr>
                        <a:t>入力方式</a:t>
                      </a:r>
                      <a:endParaRPr lang="ja-JP" altLang="en-US" sz="1100" b="0" dirty="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a:effectLst/>
                          <a:latin typeface="+mn-lt"/>
                        </a:rPr>
                        <a:t>選択項目</a:t>
                      </a:r>
                    </a:p>
                  </a:txBody>
                  <a:tcPr marL="76200" marR="76200" marT="60960" marB="60960" anchor="ctr"/>
                </a:tc>
                <a:tc>
                  <a:txBody>
                    <a:bodyPr/>
                    <a:lstStyle/>
                    <a:p>
                      <a:pPr algn="l"/>
                      <a:r>
                        <a:rPr lang="ja-JP" altLang="en-US" sz="1100" b="1" dirty="0">
                          <a:effectLst/>
                          <a:latin typeface="+mn-lt"/>
                        </a:rPr>
                        <a:t>参照項目</a:t>
                      </a:r>
                    </a:p>
                  </a:txBody>
                  <a:tcPr marL="76200" marR="76200" marT="60960" marB="60960" anchor="ctr"/>
                </a:tc>
                <a:extLst>
                  <a:ext uri="{0D108BD9-81ED-4DB2-BD59-A6C34878D82A}">
                    <a16:rowId xmlns:a16="http://schemas.microsoft.com/office/drawing/2014/main" val="1544381761"/>
                  </a:ext>
                </a:extLst>
              </a:tr>
              <a:tr h="273600">
                <a:tc>
                  <a:txBody>
                    <a:bodyPr/>
                    <a:lstStyle/>
                    <a:p>
                      <a:pPr algn="l"/>
                      <a:r>
                        <a:rPr lang="en-US" altLang="ja-JP" sz="1100" b="0" dirty="0">
                          <a:effectLst/>
                          <a:latin typeface="+mn-lt"/>
                        </a:rPr>
                        <a:t>Timezone</a:t>
                      </a:r>
                      <a:endParaRPr lang="ja-JP" altLang="en-US" sz="1100" b="0" dirty="0">
                        <a:effectLst/>
                        <a:latin typeface="+mn-lt"/>
                      </a:endParaRP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algn="l"/>
                      <a:r>
                        <a:rPr lang="ja-JP" altLang="en-US" sz="1100" b="0" dirty="0">
                          <a:effectLst/>
                          <a:latin typeface="+mn-lt"/>
                        </a:rPr>
                        <a:t>プルダウン選択</a:t>
                      </a: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0" dirty="0">
                          <a:effectLst/>
                          <a:latin typeface="+mn-lt"/>
                        </a:rPr>
                        <a:t>入力用</a:t>
                      </a:r>
                      <a:r>
                        <a:rPr lang="en-US" altLang="ja-JP" sz="1100" b="0" dirty="0">
                          <a:effectLst/>
                          <a:latin typeface="+mn-lt"/>
                        </a:rPr>
                        <a:t>:</a:t>
                      </a:r>
                      <a:r>
                        <a:rPr lang="ja-JP" altLang="en-US" sz="1100" b="0" dirty="0">
                          <a:effectLst/>
                          <a:latin typeface="+mn-lt"/>
                        </a:rPr>
                        <a:t>タイムゾーン一覧</a:t>
                      </a:r>
                      <a:r>
                        <a:rPr lang="en-US" altLang="ja-JP" sz="1100" b="0" dirty="0">
                          <a:effectLst/>
                          <a:latin typeface="+mn-lt"/>
                        </a:rPr>
                        <a:t>:</a:t>
                      </a:r>
                      <a:r>
                        <a:rPr lang="ja-JP" altLang="en-US" sz="1100" b="0" dirty="0">
                          <a:effectLst/>
                          <a:latin typeface="+mn-lt"/>
                        </a:rPr>
                        <a:t>パラメータ</a:t>
                      </a:r>
                      <a:r>
                        <a:rPr lang="en-US" altLang="ja-JP" sz="1100" b="0" dirty="0">
                          <a:effectLst/>
                          <a:latin typeface="+mn-lt"/>
                        </a:rPr>
                        <a:t>/Timezone</a:t>
                      </a:r>
                      <a:endParaRPr lang="ja-JP" altLang="en-US" sz="1100" b="0" dirty="0">
                        <a:effectLst/>
                        <a:latin typeface="+mn-lt"/>
                      </a:endParaRPr>
                    </a:p>
                  </a:txBody>
                  <a:tcPr marL="76200" marR="76200" marT="60960" marB="60960" anchor="ctr"/>
                </a:tc>
                <a:tc>
                  <a:txBody>
                    <a:bodyPr/>
                    <a:lstStyle/>
                    <a:p>
                      <a:pPr algn="l"/>
                      <a:r>
                        <a:rPr lang="en-US" altLang="ja-JP" sz="1100" b="0" dirty="0">
                          <a:effectLst/>
                          <a:latin typeface="+mn-lt"/>
                        </a:rPr>
                        <a:t>UTC</a:t>
                      </a:r>
                      <a:r>
                        <a:rPr lang="ja-JP" altLang="en-US" sz="1100" b="0" dirty="0" err="1">
                          <a:effectLst/>
                          <a:latin typeface="+mn-lt"/>
                        </a:rPr>
                        <a:t>、</a:t>
                      </a:r>
                      <a:r>
                        <a:rPr lang="en-US" altLang="ja-JP" sz="1100" b="0" dirty="0">
                          <a:effectLst/>
                          <a:latin typeface="+mn-lt"/>
                        </a:rPr>
                        <a:t>JST</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362955306"/>
                  </a:ext>
                </a:extLst>
              </a:tr>
            </a:tbl>
          </a:graphicData>
        </a:graphic>
      </p:graphicFrame>
      <p:sp>
        <p:nvSpPr>
          <p:cNvPr id="22" name="正方形/長方形 21"/>
          <p:cNvSpPr/>
          <p:nvPr/>
        </p:nvSpPr>
        <p:spPr bwMode="auto">
          <a:xfrm flipH="1">
            <a:off x="835003" y="3139559"/>
            <a:ext cx="530280" cy="16893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4" name="正方形/長方形 23"/>
          <p:cNvSpPr/>
          <p:nvPr/>
        </p:nvSpPr>
        <p:spPr bwMode="auto">
          <a:xfrm>
            <a:off x="486714" y="3123837"/>
            <a:ext cx="2405429" cy="2088815"/>
          </a:xfrm>
          <a:prstGeom prst="rect">
            <a:avLst/>
          </a:prstGeom>
          <a:noFill/>
          <a:ln w="28575">
            <a:solidFill>
              <a:srgbClr val="FF0000"/>
            </a:solidFill>
            <a:prstDash val="sysDot"/>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5" name="正方形/長方形 24"/>
          <p:cNvSpPr/>
          <p:nvPr/>
        </p:nvSpPr>
        <p:spPr bwMode="auto">
          <a:xfrm flipH="1">
            <a:off x="1932248" y="3160036"/>
            <a:ext cx="741035" cy="16893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6" name="正方形/長方形 25"/>
          <p:cNvSpPr/>
          <p:nvPr/>
        </p:nvSpPr>
        <p:spPr bwMode="auto">
          <a:xfrm flipH="1">
            <a:off x="561562" y="3356886"/>
            <a:ext cx="1126922" cy="17689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7" name="正方形/長方形 26"/>
          <p:cNvSpPr/>
          <p:nvPr/>
        </p:nvSpPr>
        <p:spPr bwMode="auto">
          <a:xfrm flipH="1">
            <a:off x="543928" y="3541262"/>
            <a:ext cx="1126922" cy="236824"/>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8" name="正方形/長方形 27"/>
          <p:cNvSpPr/>
          <p:nvPr/>
        </p:nvSpPr>
        <p:spPr bwMode="auto">
          <a:xfrm flipH="1">
            <a:off x="887207" y="3916979"/>
            <a:ext cx="715397" cy="18967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graphicFrame>
        <p:nvGraphicFramePr>
          <p:cNvPr id="29" name="表 28"/>
          <p:cNvGraphicFramePr>
            <a:graphicFrameLocks noGrp="1"/>
          </p:cNvGraphicFramePr>
          <p:nvPr>
            <p:extLst>
              <p:ext uri="{D42A27DB-BD31-4B8C-83A1-F6EECF244321}">
                <p14:modId xmlns:p14="http://schemas.microsoft.com/office/powerpoint/2010/main" val="3989743603"/>
              </p:ext>
            </p:extLst>
          </p:nvPr>
        </p:nvGraphicFramePr>
        <p:xfrm>
          <a:off x="492252" y="5961464"/>
          <a:ext cx="3679826" cy="563880"/>
        </p:xfrm>
        <a:graphic>
          <a:graphicData uri="http://schemas.openxmlformats.org/drawingml/2006/table">
            <a:tbl>
              <a:tblPr firstRow="1" bandRow="1">
                <a:tableStyleId>{93296810-A885-4BE3-A3E7-6D5BEEA58F35}</a:tableStyleId>
              </a:tblPr>
              <a:tblGrid>
                <a:gridCol w="1360170">
                  <a:extLst>
                    <a:ext uri="{9D8B030D-6E8A-4147-A177-3AD203B41FA5}">
                      <a16:colId xmlns:a16="http://schemas.microsoft.com/office/drawing/2014/main" val="999158735"/>
                    </a:ext>
                  </a:extLst>
                </a:gridCol>
                <a:gridCol w="1283018">
                  <a:extLst>
                    <a:ext uri="{9D8B030D-6E8A-4147-A177-3AD203B41FA5}">
                      <a16:colId xmlns:a16="http://schemas.microsoft.com/office/drawing/2014/main" val="4205786967"/>
                    </a:ext>
                  </a:extLst>
                </a:gridCol>
                <a:gridCol w="1036638">
                  <a:extLst>
                    <a:ext uri="{9D8B030D-6E8A-4147-A177-3AD203B41FA5}">
                      <a16:colId xmlns:a16="http://schemas.microsoft.com/office/drawing/2014/main" val="526583808"/>
                    </a:ext>
                  </a:extLst>
                </a:gridCol>
              </a:tblGrid>
              <a:tr h="269915">
                <a:tc>
                  <a:txBody>
                    <a:bodyPr/>
                    <a:lstStyle/>
                    <a:p>
                      <a:pPr algn="l"/>
                      <a:r>
                        <a:rPr lang="ja-JP" altLang="en-US" sz="1100" b="1" dirty="0">
                          <a:effectLst/>
                          <a:latin typeface="+mn-lt"/>
                        </a:rPr>
                        <a:t>項目名</a:t>
                      </a:r>
                    </a:p>
                  </a:txBody>
                  <a:tcPr marL="76200" marR="76200" marT="60960" marB="60960" anchor="ct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100" dirty="0">
                          <a:effectLst/>
                        </a:rPr>
                        <a:t>入力方式</a:t>
                      </a:r>
                      <a:endParaRPr lang="ja-JP" altLang="en-US" sz="1100" b="0" dirty="0">
                        <a:effectLst/>
                        <a:latin typeface="+mn-lt"/>
                      </a:endParaRPr>
                    </a:p>
                  </a:txBody>
                  <a:tcPr marL="76200" marR="76200" marT="60960" marB="60960" anchor="ctr">
                    <a:lnL w="38100" cap="flat" cmpd="sng" algn="ctr">
                      <a:solidFill>
                        <a:schemeClr val="bg1"/>
                      </a:solidFill>
                      <a:prstDash val="solid"/>
                      <a:round/>
                      <a:headEnd type="none" w="med" len="med"/>
                      <a:tailEnd type="none" w="med" len="med"/>
                    </a:lnL>
                  </a:tcPr>
                </a:tc>
                <a:tc>
                  <a:txBody>
                    <a:bodyPr/>
                    <a:lstStyle/>
                    <a:p>
                      <a:pPr algn="l"/>
                      <a:r>
                        <a:rPr lang="ja-JP" altLang="en-US" sz="1100" b="1" dirty="0">
                          <a:effectLst/>
                          <a:latin typeface="+mn-lt"/>
                        </a:rPr>
                        <a:t>最大バイト数</a:t>
                      </a:r>
                    </a:p>
                  </a:txBody>
                  <a:tcPr marL="76200" marR="76200" marT="60960" marB="60960" anchor="ctr"/>
                </a:tc>
                <a:extLst>
                  <a:ext uri="{0D108BD9-81ED-4DB2-BD59-A6C34878D82A}">
                    <a16:rowId xmlns:a16="http://schemas.microsoft.com/office/drawing/2014/main" val="1544381761"/>
                  </a:ext>
                </a:extLst>
              </a:tr>
              <a:tr h="269915">
                <a:tc>
                  <a:txBody>
                    <a:bodyPr/>
                    <a:lstStyle/>
                    <a:p>
                      <a:r>
                        <a:rPr kumimoji="1" lang="en-US" altLang="ja-JP" sz="1200" dirty="0"/>
                        <a:t>Nameserver_ip</a:t>
                      </a:r>
                      <a:endParaRPr kumimoji="1" lang="ja-JP" altLang="en-US" sz="1200" dirty="0"/>
                    </a:p>
                  </a:txBody>
                  <a:tcPr>
                    <a:lnR w="381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文字列</a:t>
                      </a:r>
                      <a:r>
                        <a:rPr kumimoji="1" lang="en-US" altLang="ja-JP" sz="1200" dirty="0"/>
                        <a:t>(</a:t>
                      </a:r>
                      <a:r>
                        <a:rPr kumimoji="1" lang="ja-JP" altLang="en-US" sz="1200" dirty="0"/>
                        <a:t>単一行</a:t>
                      </a:r>
                      <a:r>
                        <a:rPr kumimoji="1" lang="en-US" altLang="ja-JP" sz="1200" dirty="0"/>
                        <a:t>)</a:t>
                      </a:r>
                      <a:endParaRPr kumimoji="1" lang="ja-JP" altLang="en-US" sz="1200" dirty="0"/>
                    </a:p>
                  </a:txBody>
                  <a:tcPr>
                    <a:lnL w="381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32</a:t>
                      </a:r>
                      <a:endParaRPr kumimoji="1" lang="ja-JP" altLang="en-US" sz="1200" dirty="0"/>
                    </a:p>
                  </a:txBody>
                  <a:tcPr/>
                </a:tc>
                <a:extLst>
                  <a:ext uri="{0D108BD9-81ED-4DB2-BD59-A6C34878D82A}">
                    <a16:rowId xmlns:a16="http://schemas.microsoft.com/office/drawing/2014/main" val="2848780988"/>
                  </a:ext>
                </a:extLst>
              </a:tr>
            </a:tbl>
          </a:graphicData>
        </a:graphic>
      </p:graphicFrame>
      <p:sp>
        <p:nvSpPr>
          <p:cNvPr id="35" name="正方形/長方形 34"/>
          <p:cNvSpPr/>
          <p:nvPr/>
        </p:nvSpPr>
        <p:spPr bwMode="auto">
          <a:xfrm flipH="1">
            <a:off x="1720517" y="3356886"/>
            <a:ext cx="1126922" cy="17689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36" name="正方形/長方形 35"/>
          <p:cNvSpPr/>
          <p:nvPr/>
        </p:nvSpPr>
        <p:spPr bwMode="auto">
          <a:xfrm flipH="1">
            <a:off x="1706118" y="3550195"/>
            <a:ext cx="1126922" cy="18840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8" name="円形吹き出し 17"/>
          <p:cNvSpPr/>
          <p:nvPr/>
        </p:nvSpPr>
        <p:spPr bwMode="auto">
          <a:xfrm>
            <a:off x="289257" y="5052185"/>
            <a:ext cx="301542" cy="312200"/>
          </a:xfrm>
          <a:prstGeom prst="wedgeEllipseCallout">
            <a:avLst>
              <a:gd name="adj1" fmla="val 69177"/>
              <a:gd name="adj2" fmla="val -87478"/>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4</a:t>
            </a:r>
          </a:p>
        </p:txBody>
      </p:sp>
      <p:grpSp>
        <p:nvGrpSpPr>
          <p:cNvPr id="4" name="グループ化 3"/>
          <p:cNvGrpSpPr/>
          <p:nvPr/>
        </p:nvGrpSpPr>
        <p:grpSpPr>
          <a:xfrm>
            <a:off x="3194713" y="4293096"/>
            <a:ext cx="3770491" cy="927324"/>
            <a:chOff x="3307008" y="2885230"/>
            <a:chExt cx="4423977" cy="1088044"/>
          </a:xfrm>
        </p:grpSpPr>
        <p:pic>
          <p:nvPicPr>
            <p:cNvPr id="30" name="図 29"/>
            <p:cNvPicPr>
              <a:picLocks noChangeAspect="1"/>
            </p:cNvPicPr>
            <p:nvPr/>
          </p:nvPicPr>
          <p:blipFill>
            <a:blip r:embed="rId3"/>
            <a:stretch>
              <a:fillRect/>
            </a:stretch>
          </p:blipFill>
          <p:spPr>
            <a:xfrm>
              <a:off x="3307008" y="2885230"/>
              <a:ext cx="4423977" cy="1088044"/>
            </a:xfrm>
            <a:prstGeom prst="rect">
              <a:avLst/>
            </a:prstGeom>
          </p:spPr>
        </p:pic>
        <p:sp>
          <p:nvSpPr>
            <p:cNvPr id="32" name="正方形/長方形 31"/>
            <p:cNvSpPr/>
            <p:nvPr/>
          </p:nvSpPr>
          <p:spPr bwMode="auto">
            <a:xfrm flipH="1">
              <a:off x="3431820" y="3172664"/>
              <a:ext cx="276083" cy="48694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33" name="正方形/長方形 32"/>
            <p:cNvSpPr/>
            <p:nvPr/>
          </p:nvSpPr>
          <p:spPr bwMode="auto">
            <a:xfrm flipH="1">
              <a:off x="6681428" y="3708679"/>
              <a:ext cx="554867" cy="26459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grpSp>
      <p:sp>
        <p:nvSpPr>
          <p:cNvPr id="51" name="図形 50"/>
          <p:cNvSpPr/>
          <p:nvPr/>
        </p:nvSpPr>
        <p:spPr>
          <a:xfrm rot="2912945">
            <a:off x="1820971" y="3760692"/>
            <a:ext cx="1424789" cy="985109"/>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grpSp>
        <p:nvGrpSpPr>
          <p:cNvPr id="5" name="グループ化 4"/>
          <p:cNvGrpSpPr/>
          <p:nvPr/>
        </p:nvGrpSpPr>
        <p:grpSpPr>
          <a:xfrm>
            <a:off x="5608245" y="2856427"/>
            <a:ext cx="3000415" cy="1436307"/>
            <a:chOff x="5464996" y="2856427"/>
            <a:chExt cx="3000415" cy="1436307"/>
          </a:xfrm>
        </p:grpSpPr>
        <p:pic>
          <p:nvPicPr>
            <p:cNvPr id="14" name="図 13"/>
            <p:cNvPicPr>
              <a:picLocks noChangeAspect="1"/>
            </p:cNvPicPr>
            <p:nvPr/>
          </p:nvPicPr>
          <p:blipFill>
            <a:blip r:embed="rId4"/>
            <a:stretch>
              <a:fillRect/>
            </a:stretch>
          </p:blipFill>
          <p:spPr>
            <a:xfrm>
              <a:off x="5464996" y="2856427"/>
              <a:ext cx="3000415" cy="1403220"/>
            </a:xfrm>
            <a:prstGeom prst="rect">
              <a:avLst/>
            </a:prstGeom>
          </p:spPr>
        </p:pic>
        <p:sp>
          <p:nvSpPr>
            <p:cNvPr id="19" name="正方形/長方形 18"/>
            <p:cNvSpPr/>
            <p:nvPr/>
          </p:nvSpPr>
          <p:spPr bwMode="auto">
            <a:xfrm>
              <a:off x="5464996" y="4063412"/>
              <a:ext cx="576130" cy="19623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1" name="円形吹き出し 20"/>
            <p:cNvSpPr/>
            <p:nvPr/>
          </p:nvSpPr>
          <p:spPr bwMode="auto">
            <a:xfrm>
              <a:off x="6221106" y="3980534"/>
              <a:ext cx="301542" cy="312200"/>
            </a:xfrm>
            <a:prstGeom prst="wedgeEllipseCallout">
              <a:avLst>
                <a:gd name="adj1" fmla="val -84061"/>
                <a:gd name="adj2" fmla="val 616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5</a:t>
              </a:r>
              <a:endParaRPr kumimoji="1" lang="ja-JP" altLang="en-US" sz="1400" b="1" dirty="0">
                <a:latin typeface="+mn-ea"/>
              </a:endParaRPr>
            </a:p>
          </p:txBody>
        </p:sp>
      </p:grpSp>
    </p:spTree>
    <p:extLst>
      <p:ext uri="{BB962C8B-B14F-4D97-AF65-F5344CB8AC3E}">
        <p14:creationId xmlns:p14="http://schemas.microsoft.com/office/powerpoint/2010/main" val="3082003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レビゲームの画面のスクリーンショット&#10;&#10;中程度の精度で自動的に生成された説明">
            <a:extLst>
              <a:ext uri="{FF2B5EF4-FFF2-40B4-BE49-F238E27FC236}">
                <a16:creationId xmlns:a16="http://schemas.microsoft.com/office/drawing/2014/main" id="{D651448E-2E43-4F95-9DD1-FE31BBAAF60C}"/>
              </a:ext>
            </a:extLst>
          </p:cNvPr>
          <p:cNvPicPr>
            <a:picLocks noChangeAspect="1"/>
          </p:cNvPicPr>
          <p:nvPr/>
        </p:nvPicPr>
        <p:blipFill>
          <a:blip r:embed="rId2"/>
          <a:stretch>
            <a:fillRect/>
          </a:stretch>
        </p:blipFill>
        <p:spPr>
          <a:xfrm>
            <a:off x="482400" y="3574800"/>
            <a:ext cx="1863430" cy="2664000"/>
          </a:xfrm>
          <a:prstGeom prst="rect">
            <a:avLst/>
          </a:prstGeom>
        </p:spPr>
      </p:pic>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dirty="0"/>
              <a:t>ホストグループ利用無しのメニューを作成する</a:t>
            </a:r>
            <a:br>
              <a:rPr lang="en-US" altLang="ja-JP" dirty="0"/>
            </a:br>
            <a:r>
              <a:rPr lang="ja-JP" altLang="en-US" sz="1600" dirty="0"/>
              <a:t>ホスト用のパラメータシートを作成し、</a:t>
            </a:r>
            <a:br>
              <a:rPr lang="en-US" altLang="ja-JP" sz="1600" dirty="0"/>
            </a:br>
            <a:r>
              <a:rPr lang="ja-JP" altLang="en-US" sz="1600" dirty="0"/>
              <a:t>ターゲットホストに適用するパラメータを管理しましょう。</a:t>
            </a:r>
            <a:endParaRPr lang="en-US" altLang="ja-JP" sz="1600" dirty="0"/>
          </a:p>
          <a:p>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メニュー作成</a:t>
            </a:r>
            <a:r>
              <a:rPr lang="en-US" altLang="ja-JP" b="1" dirty="0"/>
              <a:t> &gt; </a:t>
            </a:r>
            <a:r>
              <a:rPr lang="ja-JP" altLang="en-US" b="1" dirty="0"/>
              <a:t>メニュー定義・作成</a:t>
            </a:r>
            <a:endParaRPr lang="en-US" altLang="ja-JP" dirty="0"/>
          </a:p>
          <a:p>
            <a:pPr marL="637200" lvl="1" indent="-457200">
              <a:buFont typeface="+mj-ea"/>
              <a:buAutoNum type="circleNumDbPlain"/>
            </a:pPr>
            <a:r>
              <a:rPr lang="ja-JP" altLang="en-US" dirty="0"/>
              <a:t>「基本情報」各項目へ下表のように入力する。</a:t>
            </a:r>
            <a:endParaRPr lang="en-US" altLang="ja-JP" dirty="0"/>
          </a:p>
          <a:p>
            <a:pPr marL="637200" lvl="1" indent="-457200">
              <a:buFont typeface="+mj-ea"/>
              <a:buAutoNum type="circleNumDbPlain"/>
            </a:pPr>
            <a:r>
              <a:rPr lang="en-US" altLang="ja-JP" dirty="0"/>
              <a:t>[</a:t>
            </a:r>
            <a:r>
              <a:rPr lang="ja-JP" altLang="en-US" dirty="0"/>
              <a:t>対象メニューグループ</a:t>
            </a:r>
            <a:r>
              <a:rPr lang="en-US" altLang="ja-JP" dirty="0"/>
              <a:t>]</a:t>
            </a:r>
            <a:r>
              <a:rPr lang="ja-JP" altLang="en-US" dirty="0"/>
              <a:t>はデフォルトの「入力用」「代入値自動登録用」「参照用」にしておきます。</a:t>
            </a:r>
            <a:endParaRPr kumimoji="1" lang="en-US" altLang="ja-JP" sz="2000" dirty="0"/>
          </a:p>
        </p:txBody>
      </p:sp>
      <p:sp>
        <p:nvSpPr>
          <p:cNvPr id="2" name="タイトル 1"/>
          <p:cNvSpPr>
            <a:spLocks noGrp="1"/>
          </p:cNvSpPr>
          <p:nvPr>
            <p:ph type="title"/>
          </p:nvPr>
        </p:nvSpPr>
        <p:spPr/>
        <p:txBody>
          <a:bodyPr/>
          <a:lstStyle/>
          <a:p>
            <a:r>
              <a:rPr lang="en-US" altLang="ja-JP" dirty="0"/>
              <a:t>2.6 </a:t>
            </a:r>
            <a:r>
              <a:rPr lang="ja-JP" altLang="en-US" dirty="0"/>
              <a:t>メニューの管理 </a:t>
            </a:r>
            <a:r>
              <a:rPr lang="en-US" altLang="ja-JP" dirty="0"/>
              <a:t>(5/6)</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1365205676"/>
              </p:ext>
            </p:extLst>
          </p:nvPr>
        </p:nvGraphicFramePr>
        <p:xfrm>
          <a:off x="3151791" y="4257003"/>
          <a:ext cx="3262948" cy="1316185"/>
        </p:xfrm>
        <a:graphic>
          <a:graphicData uri="http://schemas.openxmlformats.org/drawingml/2006/table">
            <a:tbl>
              <a:tblPr firstRow="1" bandRow="1">
                <a:tableStyleId>{93296810-A885-4BE3-A3E7-6D5BEEA58F35}</a:tableStyleId>
              </a:tblPr>
              <a:tblGrid>
                <a:gridCol w="997268">
                  <a:extLst>
                    <a:ext uri="{9D8B030D-6E8A-4147-A177-3AD203B41FA5}">
                      <a16:colId xmlns:a16="http://schemas.microsoft.com/office/drawing/2014/main" val="1787364272"/>
                    </a:ext>
                  </a:extLst>
                </a:gridCol>
                <a:gridCol w="2265680">
                  <a:extLst>
                    <a:ext uri="{9D8B030D-6E8A-4147-A177-3AD203B41FA5}">
                      <a16:colId xmlns:a16="http://schemas.microsoft.com/office/drawing/2014/main" val="1382453829"/>
                    </a:ext>
                  </a:extLst>
                </a:gridCol>
              </a:tblGrid>
              <a:tr h="310345">
                <a:tc>
                  <a:txBody>
                    <a:bodyPr/>
                    <a:lstStyle/>
                    <a:p>
                      <a:r>
                        <a:rPr kumimoji="1" lang="ja-JP" altLang="en-US" sz="1200" dirty="0"/>
                        <a:t>項目名</a:t>
                      </a:r>
                    </a:p>
                  </a:txBody>
                  <a:tcPr/>
                </a:tc>
                <a:tc>
                  <a:txBody>
                    <a:bodyPr/>
                    <a:lstStyle/>
                    <a:p>
                      <a:r>
                        <a:rPr kumimoji="1" lang="ja-JP" altLang="en-US" sz="1200" dirty="0"/>
                        <a:t>入力内容</a:t>
                      </a:r>
                    </a:p>
                  </a:txBody>
                  <a:tcPr/>
                </a:tc>
                <a:extLst>
                  <a:ext uri="{0D108BD9-81ED-4DB2-BD59-A6C34878D82A}">
                    <a16:rowId xmlns:a16="http://schemas.microsoft.com/office/drawing/2014/main" val="23883333"/>
                  </a:ext>
                </a:extLst>
              </a:tr>
              <a:tr h="152792">
                <a:tc>
                  <a:txBody>
                    <a:bodyPr/>
                    <a:lstStyle/>
                    <a:p>
                      <a:r>
                        <a:rPr kumimoji="1" lang="ja-JP" altLang="en-US" sz="1200"/>
                        <a:t>メニュー名</a:t>
                      </a:r>
                    </a:p>
                  </a:txBody>
                  <a:tcPr/>
                </a:tc>
                <a:tc>
                  <a:txBody>
                    <a:bodyPr/>
                    <a:lstStyle/>
                    <a:p>
                      <a:r>
                        <a:rPr kumimoji="1" lang="ja-JP" altLang="en-US" sz="1200" dirty="0"/>
                        <a:t>ホスト名</a:t>
                      </a:r>
                    </a:p>
                  </a:txBody>
                  <a:tcPr/>
                </a:tc>
                <a:extLst>
                  <a:ext uri="{0D108BD9-81ED-4DB2-BD59-A6C34878D82A}">
                    <a16:rowId xmlns:a16="http://schemas.microsoft.com/office/drawing/2014/main" val="689715469"/>
                  </a:ext>
                </a:extLst>
              </a:tr>
              <a:tr h="263187">
                <a:tc>
                  <a:txBody>
                    <a:bodyPr/>
                    <a:lstStyle/>
                    <a:p>
                      <a:r>
                        <a:rPr kumimoji="1" lang="ja-JP" altLang="en-US" sz="1200"/>
                        <a:t>作成対象</a:t>
                      </a:r>
                    </a:p>
                  </a:txBody>
                  <a:tcPr/>
                </a:tc>
                <a:tc>
                  <a:txBody>
                    <a:bodyPr/>
                    <a:lstStyle/>
                    <a:p>
                      <a:r>
                        <a:rPr kumimoji="1" lang="ja-JP" altLang="en-US" sz="1200" dirty="0"/>
                        <a:t>パラメータシート</a:t>
                      </a:r>
                      <a:br>
                        <a:rPr kumimoji="1" lang="en-US" altLang="ja-JP" sz="1200" dirty="0"/>
                      </a:br>
                      <a:r>
                        <a:rPr kumimoji="1" lang="en-US" altLang="ja-JP" sz="1200" dirty="0"/>
                        <a:t>(</a:t>
                      </a:r>
                      <a:r>
                        <a:rPr kumimoji="1" lang="ja-JP" altLang="en-US" sz="1200" dirty="0"/>
                        <a:t>ホスト</a:t>
                      </a:r>
                      <a:r>
                        <a:rPr kumimoji="1" lang="en-US" altLang="ja-JP" sz="1200" dirty="0"/>
                        <a:t>/</a:t>
                      </a:r>
                      <a:r>
                        <a:rPr kumimoji="1" lang="ja-JP" altLang="en-US" sz="1200" dirty="0"/>
                        <a:t>オペレーションあり</a:t>
                      </a:r>
                      <a:r>
                        <a:rPr kumimoji="1" lang="en-US" altLang="ja-JP" sz="1200" dirty="0"/>
                        <a:t>)</a:t>
                      </a:r>
                      <a:endParaRPr kumimoji="1" lang="ja-JP" altLang="en-US" sz="1200" dirty="0"/>
                    </a:p>
                  </a:txBody>
                  <a:tcPr/>
                </a:tc>
                <a:extLst>
                  <a:ext uri="{0D108BD9-81ED-4DB2-BD59-A6C34878D82A}">
                    <a16:rowId xmlns:a16="http://schemas.microsoft.com/office/drawing/2014/main" val="3622294804"/>
                  </a:ext>
                </a:extLst>
              </a:tr>
              <a:tr h="152792">
                <a:tc>
                  <a:txBody>
                    <a:bodyPr/>
                    <a:lstStyle/>
                    <a:p>
                      <a:r>
                        <a:rPr kumimoji="1" lang="ja-JP" altLang="en-US" sz="1200"/>
                        <a:t>表示順序</a:t>
                      </a:r>
                    </a:p>
                  </a:txBody>
                  <a:tcPr/>
                </a:tc>
                <a:tc>
                  <a:txBody>
                    <a:bodyPr/>
                    <a:lstStyle/>
                    <a:p>
                      <a:r>
                        <a:rPr kumimoji="1" lang="en-US" altLang="ja-JP" sz="1200" dirty="0"/>
                        <a:t>1</a:t>
                      </a:r>
                      <a:endParaRPr kumimoji="1" lang="ja-JP" altLang="en-US" sz="1200" dirty="0"/>
                    </a:p>
                  </a:txBody>
                  <a:tcPr/>
                </a:tc>
                <a:extLst>
                  <a:ext uri="{0D108BD9-81ED-4DB2-BD59-A6C34878D82A}">
                    <a16:rowId xmlns:a16="http://schemas.microsoft.com/office/drawing/2014/main" val="309883027"/>
                  </a:ext>
                </a:extLst>
              </a:tr>
            </a:tbl>
          </a:graphicData>
        </a:graphic>
      </p:graphicFrame>
      <p:sp>
        <p:nvSpPr>
          <p:cNvPr id="14" name="正方形/長方形 13"/>
          <p:cNvSpPr/>
          <p:nvPr/>
        </p:nvSpPr>
        <p:spPr bwMode="auto">
          <a:xfrm rot="10800000" flipV="1">
            <a:off x="539552" y="5491623"/>
            <a:ext cx="1656184" cy="49505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5" name="正方形/長方形 14"/>
          <p:cNvSpPr/>
          <p:nvPr/>
        </p:nvSpPr>
        <p:spPr bwMode="auto">
          <a:xfrm rot="10800000" flipV="1">
            <a:off x="539552" y="4112987"/>
            <a:ext cx="1656184" cy="14401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6" name="正方形/長方形 15"/>
          <p:cNvSpPr/>
          <p:nvPr/>
        </p:nvSpPr>
        <p:spPr bwMode="auto">
          <a:xfrm rot="10800000" flipV="1">
            <a:off x="539552" y="4257003"/>
            <a:ext cx="1656184" cy="14401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7" name="正方形/長方形 16"/>
          <p:cNvSpPr/>
          <p:nvPr/>
        </p:nvSpPr>
        <p:spPr bwMode="auto">
          <a:xfrm rot="10800000" flipV="1">
            <a:off x="539552" y="4401019"/>
            <a:ext cx="1656184" cy="144016"/>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2" name="図形 11"/>
          <p:cNvSpPr/>
          <p:nvPr/>
        </p:nvSpPr>
        <p:spPr>
          <a:xfrm rot="3610996">
            <a:off x="2292623" y="3837869"/>
            <a:ext cx="728769" cy="645650"/>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Tree>
    <p:extLst>
      <p:ext uri="{BB962C8B-B14F-4D97-AF65-F5344CB8AC3E}">
        <p14:creationId xmlns:p14="http://schemas.microsoft.com/office/powerpoint/2010/main" val="2344785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99734" y="2736279"/>
            <a:ext cx="3302630" cy="2531764"/>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a:t>パラメータシートの項目名を定義する</a:t>
            </a:r>
            <a:br>
              <a:rPr lang="en-US" altLang="ja-JP" b="1" dirty="0"/>
            </a:br>
            <a:r>
              <a:rPr lang="ja-JP" altLang="en-US" sz="1600" dirty="0"/>
              <a:t>前項に続き、シートの項目を定義していきましょう。</a:t>
            </a:r>
            <a:br>
              <a:rPr lang="en-US" altLang="ja-JP" sz="1600" dirty="0"/>
            </a:br>
            <a:endParaRPr lang="en-US" altLang="ja-JP" sz="1600" dirty="0"/>
          </a:p>
          <a:p>
            <a:pPr marL="180000" lvl="1" indent="0">
              <a:buNone/>
            </a:pPr>
            <a:r>
              <a:rPr lang="ja-JP" altLang="en-US" dirty="0">
                <a:solidFill>
                  <a:srgbClr val="002060"/>
                </a:solidFill>
              </a:rPr>
              <a:t>③</a:t>
            </a:r>
            <a:r>
              <a:rPr lang="ja-JP" altLang="en-US" dirty="0"/>
              <a:t>　</a:t>
            </a:r>
            <a:r>
              <a:rPr lang="en-US" altLang="ja-JP" dirty="0"/>
              <a:t>[</a:t>
            </a:r>
            <a:r>
              <a:rPr lang="ja-JP" altLang="en-US" dirty="0"/>
              <a:t>項目</a:t>
            </a:r>
            <a:r>
              <a:rPr lang="en-US" altLang="ja-JP" dirty="0"/>
              <a:t>]</a:t>
            </a:r>
            <a:r>
              <a:rPr lang="ja-JP" altLang="en-US" dirty="0" err="1"/>
              <a:t>を押</a:t>
            </a:r>
            <a:r>
              <a:rPr lang="ja-JP" altLang="en-US" dirty="0"/>
              <a:t>下し、新しい項目を追加する。</a:t>
            </a:r>
            <a:endParaRPr lang="en-US" altLang="ja-JP" dirty="0"/>
          </a:p>
          <a:p>
            <a:pPr marL="180000" lvl="1" indent="0">
              <a:buNone/>
            </a:pPr>
            <a:r>
              <a:rPr lang="ja-JP" altLang="en-US" dirty="0">
                <a:solidFill>
                  <a:srgbClr val="002060"/>
                </a:solidFill>
              </a:rPr>
              <a:t>④</a:t>
            </a:r>
            <a:r>
              <a:rPr lang="ja-JP" altLang="en-US" dirty="0"/>
              <a:t>　各項目について、下表のように入力する。</a:t>
            </a:r>
            <a:endParaRPr lang="en-US" altLang="ja-JP" dirty="0"/>
          </a:p>
          <a:p>
            <a:pPr marL="180000" lvl="1" indent="0">
              <a:buNone/>
            </a:pPr>
            <a:r>
              <a:rPr lang="ja-JP" altLang="en-US" dirty="0">
                <a:solidFill>
                  <a:srgbClr val="002060"/>
                </a:solidFill>
              </a:rPr>
              <a:t>⑤</a:t>
            </a:r>
            <a:r>
              <a:rPr lang="ja-JP" altLang="en-US" dirty="0"/>
              <a:t>　画面下部の</a:t>
            </a:r>
            <a:r>
              <a:rPr lang="en-US" altLang="ja-JP" dirty="0"/>
              <a:t>[</a:t>
            </a:r>
            <a:r>
              <a:rPr lang="ja-JP" altLang="en-US" dirty="0"/>
              <a:t>作成</a:t>
            </a:r>
            <a:r>
              <a:rPr lang="en-US" altLang="ja-JP" dirty="0"/>
              <a:t>]</a:t>
            </a:r>
            <a:r>
              <a:rPr lang="ja-JP" altLang="en-US" dirty="0"/>
              <a:t>を押下する。</a:t>
            </a:r>
            <a:endParaRPr lang="en-US" altLang="ja-JP" sz="1800" b="1" dirty="0"/>
          </a:p>
        </p:txBody>
      </p:sp>
      <p:sp>
        <p:nvSpPr>
          <p:cNvPr id="2" name="タイトル 1"/>
          <p:cNvSpPr>
            <a:spLocks noGrp="1"/>
          </p:cNvSpPr>
          <p:nvPr>
            <p:ph type="title"/>
          </p:nvPr>
        </p:nvSpPr>
        <p:spPr/>
        <p:txBody>
          <a:bodyPr/>
          <a:lstStyle/>
          <a:p>
            <a:r>
              <a:rPr lang="en-US" altLang="ja-JP" dirty="0"/>
              <a:t>2.6 </a:t>
            </a:r>
            <a:r>
              <a:rPr lang="ja-JP" altLang="en-US" dirty="0"/>
              <a:t>メニューの管理 </a:t>
            </a:r>
            <a:r>
              <a:rPr lang="en-US" altLang="ja-JP" dirty="0"/>
              <a:t>(6/6)</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581974814"/>
              </p:ext>
            </p:extLst>
          </p:nvPr>
        </p:nvGraphicFramePr>
        <p:xfrm>
          <a:off x="486714" y="5312687"/>
          <a:ext cx="3278902" cy="608728"/>
        </p:xfrm>
        <a:graphic>
          <a:graphicData uri="http://schemas.openxmlformats.org/drawingml/2006/table">
            <a:tbl>
              <a:tblPr firstRow="1" bandRow="1">
                <a:tableStyleId>{93296810-A885-4BE3-A3E7-6D5BEEA58F35}</a:tableStyleId>
              </a:tblPr>
              <a:tblGrid>
                <a:gridCol w="987743">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dirty="0">
                          <a:effectLst/>
                        </a:rPr>
                        <a:t>項目名</a:t>
                      </a:r>
                      <a:endParaRPr lang="ja-JP" altLang="en-US" sz="1100" b="0" dirty="0">
                        <a:effectLst/>
                        <a:latin typeface="+mn-lt"/>
                      </a:endParaRPr>
                    </a:p>
                  </a:txBody>
                  <a:tcPr marL="76200" marR="76200" marT="60960" marB="60960" anchor="ctr"/>
                </a:tc>
                <a:tc>
                  <a:txBody>
                    <a:bodyPr/>
                    <a:lstStyle/>
                    <a:p>
                      <a:pPr algn="l"/>
                      <a:r>
                        <a:rPr lang="ja-JP" altLang="en-US" sz="1100" dirty="0">
                          <a:effectLst/>
                        </a:rPr>
                        <a:t>入力方式</a:t>
                      </a:r>
                      <a:endParaRPr lang="ja-JP" altLang="en-US" sz="1100" b="0" dirty="0">
                        <a:effectLst/>
                        <a:latin typeface="+mn-lt"/>
                      </a:endParaRPr>
                    </a:p>
                  </a:txBody>
                  <a:tcPr marL="76200" marR="76200" marT="60960" marB="60960" anchor="ctr"/>
                </a:tc>
                <a:tc>
                  <a:txBody>
                    <a:bodyPr/>
                    <a:lstStyle/>
                    <a:p>
                      <a:pPr algn="l"/>
                      <a:r>
                        <a:rPr lang="ja-JP" altLang="en-US" sz="1100" dirty="0">
                          <a:effectLst/>
                        </a:rPr>
                        <a:t>最大バイト数</a:t>
                      </a:r>
                      <a:endParaRPr lang="ja-JP" altLang="en-US" sz="1100" b="0" dirty="0">
                        <a:effectLst/>
                        <a:latin typeface="+mn-lt"/>
                      </a:endParaRPr>
                    </a:p>
                  </a:txBody>
                  <a:tcPr marL="76200" marR="76200" marT="60960" marB="60960" anchor="ctr"/>
                </a:tc>
                <a:extLst>
                  <a:ext uri="{0D108BD9-81ED-4DB2-BD59-A6C34878D82A}">
                    <a16:rowId xmlns:a16="http://schemas.microsoft.com/office/drawing/2014/main" val="2119718465"/>
                  </a:ext>
                </a:extLst>
              </a:tr>
              <a:tr h="319168">
                <a:tc>
                  <a:txBody>
                    <a:bodyPr/>
                    <a:lstStyle/>
                    <a:p>
                      <a:r>
                        <a:rPr kumimoji="1" lang="en-US" altLang="ja-JP" sz="1200" dirty="0"/>
                        <a:t>Hostname</a:t>
                      </a:r>
                      <a:endParaRPr kumimoji="1" lang="ja-JP" altLang="en-US" sz="1200" dirty="0"/>
                    </a:p>
                  </a:txBody>
                  <a:tcPr/>
                </a:tc>
                <a:tc>
                  <a:txBody>
                    <a:bodyPr/>
                    <a:lstStyle/>
                    <a:p>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tc>
                <a:tc>
                  <a:txBody>
                    <a:bodyPr/>
                    <a:lstStyle/>
                    <a:p>
                      <a:r>
                        <a:rPr kumimoji="1" lang="en-US" altLang="ja-JP" sz="1200" dirty="0"/>
                        <a:t>32</a:t>
                      </a:r>
                      <a:endParaRPr kumimoji="1" lang="ja-JP" altLang="en-US" sz="1200" dirty="0"/>
                    </a:p>
                  </a:txBody>
                  <a:tcPr/>
                </a:tc>
                <a:extLst>
                  <a:ext uri="{0D108BD9-81ED-4DB2-BD59-A6C34878D82A}">
                    <a16:rowId xmlns:a16="http://schemas.microsoft.com/office/drawing/2014/main" val="3687640512"/>
                  </a:ext>
                </a:extLst>
              </a:tr>
            </a:tbl>
          </a:graphicData>
        </a:graphic>
      </p:graphicFrame>
      <p:sp>
        <p:nvSpPr>
          <p:cNvPr id="17" name="正方形/長方形 16"/>
          <p:cNvSpPr/>
          <p:nvPr/>
        </p:nvSpPr>
        <p:spPr bwMode="auto">
          <a:xfrm>
            <a:off x="486714" y="2744104"/>
            <a:ext cx="360050" cy="22632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pic>
        <p:nvPicPr>
          <p:cNvPr id="14" name="図 13"/>
          <p:cNvPicPr>
            <a:picLocks noChangeAspect="1"/>
          </p:cNvPicPr>
          <p:nvPr/>
        </p:nvPicPr>
        <p:blipFill>
          <a:blip r:embed="rId3"/>
          <a:stretch>
            <a:fillRect/>
          </a:stretch>
        </p:blipFill>
        <p:spPr>
          <a:xfrm>
            <a:off x="3828468" y="2860409"/>
            <a:ext cx="3000415" cy="1403220"/>
          </a:xfrm>
          <a:prstGeom prst="rect">
            <a:avLst/>
          </a:prstGeom>
        </p:spPr>
      </p:pic>
      <p:sp>
        <p:nvSpPr>
          <p:cNvPr id="19" name="正方形/長方形 18"/>
          <p:cNvSpPr/>
          <p:nvPr/>
        </p:nvSpPr>
        <p:spPr bwMode="auto">
          <a:xfrm>
            <a:off x="3828468" y="4067394"/>
            <a:ext cx="577970" cy="19623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0" name="円形吹き出し 19"/>
          <p:cNvSpPr/>
          <p:nvPr/>
        </p:nvSpPr>
        <p:spPr bwMode="auto">
          <a:xfrm>
            <a:off x="916215" y="2673312"/>
            <a:ext cx="301542" cy="312200"/>
          </a:xfrm>
          <a:prstGeom prst="wedgeEllipseCallout">
            <a:avLst>
              <a:gd name="adj1" fmla="val -84061"/>
              <a:gd name="adj2" fmla="val 616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a:latin typeface="+mn-ea"/>
              </a:rPr>
              <a:t>3</a:t>
            </a:r>
            <a:endParaRPr kumimoji="1" lang="ja-JP" altLang="en-US" sz="1400" b="1" dirty="0">
              <a:latin typeface="+mn-ea"/>
            </a:endParaRPr>
          </a:p>
        </p:txBody>
      </p:sp>
      <p:sp>
        <p:nvSpPr>
          <p:cNvPr id="21" name="円形吹き出し 20"/>
          <p:cNvSpPr/>
          <p:nvPr/>
        </p:nvSpPr>
        <p:spPr bwMode="auto">
          <a:xfrm>
            <a:off x="4565758" y="4002161"/>
            <a:ext cx="301542" cy="312200"/>
          </a:xfrm>
          <a:prstGeom prst="wedgeEllipseCallout">
            <a:avLst>
              <a:gd name="adj1" fmla="val -84061"/>
              <a:gd name="adj2" fmla="val 616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5</a:t>
            </a:r>
            <a:endParaRPr kumimoji="1" lang="ja-JP" altLang="en-US" sz="1400" b="1" dirty="0">
              <a:latin typeface="+mn-ea"/>
            </a:endParaRPr>
          </a:p>
        </p:txBody>
      </p:sp>
      <p:sp>
        <p:nvSpPr>
          <p:cNvPr id="15" name="正方形/長方形 14"/>
          <p:cNvSpPr/>
          <p:nvPr/>
        </p:nvSpPr>
        <p:spPr bwMode="auto">
          <a:xfrm>
            <a:off x="813596" y="3043546"/>
            <a:ext cx="658071" cy="26418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6" name="正方形/長方形 15"/>
          <p:cNvSpPr/>
          <p:nvPr/>
        </p:nvSpPr>
        <p:spPr bwMode="auto">
          <a:xfrm>
            <a:off x="526927" y="3316576"/>
            <a:ext cx="1289766" cy="244668"/>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5" name="円形吹き出し 24"/>
          <p:cNvSpPr/>
          <p:nvPr/>
        </p:nvSpPr>
        <p:spPr bwMode="auto">
          <a:xfrm>
            <a:off x="248030" y="5104148"/>
            <a:ext cx="301542" cy="312200"/>
          </a:xfrm>
          <a:prstGeom prst="wedgeEllipseCallout">
            <a:avLst>
              <a:gd name="adj1" fmla="val 86808"/>
              <a:gd name="adj2" fmla="val -94290"/>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4</a:t>
            </a:r>
          </a:p>
        </p:txBody>
      </p:sp>
      <p:sp>
        <p:nvSpPr>
          <p:cNvPr id="27" name="円形吹き出し 26"/>
          <p:cNvSpPr/>
          <p:nvPr/>
        </p:nvSpPr>
        <p:spPr bwMode="auto">
          <a:xfrm>
            <a:off x="4556583" y="4006966"/>
            <a:ext cx="301542" cy="312200"/>
          </a:xfrm>
          <a:prstGeom prst="wedgeEllipseCallout">
            <a:avLst>
              <a:gd name="adj1" fmla="val -84061"/>
              <a:gd name="adj2" fmla="val 616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5</a:t>
            </a:r>
            <a:endParaRPr kumimoji="1" lang="ja-JP" altLang="en-US" sz="1400" b="1" dirty="0">
              <a:latin typeface="+mn-ea"/>
            </a:endParaRPr>
          </a:p>
        </p:txBody>
      </p:sp>
      <p:sp>
        <p:nvSpPr>
          <p:cNvPr id="28" name="正方形/長方形 27"/>
          <p:cNvSpPr/>
          <p:nvPr/>
        </p:nvSpPr>
        <p:spPr bwMode="auto">
          <a:xfrm>
            <a:off x="468571" y="3058628"/>
            <a:ext cx="1398314" cy="2148672"/>
          </a:xfrm>
          <a:prstGeom prst="rect">
            <a:avLst/>
          </a:prstGeom>
          <a:noFill/>
          <a:ln w="28575">
            <a:solidFill>
              <a:srgbClr val="FF0000"/>
            </a:solidFill>
            <a:prstDash val="sysDot"/>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9" name="正方形/長方形 28"/>
          <p:cNvSpPr/>
          <p:nvPr/>
        </p:nvSpPr>
        <p:spPr bwMode="auto">
          <a:xfrm>
            <a:off x="526927" y="3552585"/>
            <a:ext cx="1289766" cy="22119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Tree>
    <p:extLst>
      <p:ext uri="{BB962C8B-B14F-4D97-AF65-F5344CB8AC3E}">
        <p14:creationId xmlns:p14="http://schemas.microsoft.com/office/powerpoint/2010/main" val="382644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データシートにデータを登録する</a:t>
            </a:r>
            <a:br>
              <a:rPr lang="en-US" altLang="ja-JP" dirty="0"/>
            </a:br>
            <a:r>
              <a:rPr lang="ja-JP" altLang="en-US" sz="1600" dirty="0"/>
              <a:t>データシートとパラメータシートが作成されました。</a:t>
            </a:r>
            <a:br>
              <a:rPr lang="en-US" altLang="ja-JP" sz="1600" dirty="0"/>
            </a:br>
            <a:r>
              <a:rPr lang="ja-JP" altLang="en-US" sz="1600" dirty="0"/>
              <a:t>作成したメニューに移動し、データを入力していきましょう。</a:t>
            </a:r>
            <a:br>
              <a:rPr lang="en-US" altLang="ja-JP" sz="1600" dirty="0"/>
            </a:br>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入力用 </a:t>
            </a:r>
            <a:r>
              <a:rPr lang="en-US" altLang="ja-JP" b="1" dirty="0"/>
              <a:t>&gt;</a:t>
            </a:r>
            <a:r>
              <a:rPr lang="ja-JP" altLang="en-US" b="1" dirty="0"/>
              <a:t> タイムゾーン一覧</a:t>
            </a:r>
            <a:endParaRPr lang="en-US" altLang="ja-JP"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a:p>
        </p:txBody>
      </p:sp>
      <p:pic>
        <p:nvPicPr>
          <p:cNvPr id="7" name="図 6"/>
          <p:cNvPicPr>
            <a:picLocks noChangeAspect="1"/>
          </p:cNvPicPr>
          <p:nvPr/>
        </p:nvPicPr>
        <p:blipFill rotWithShape="1">
          <a:blip r:embed="rId2"/>
          <a:srcRect l="1998" t="20383" b="34616"/>
          <a:stretch/>
        </p:blipFill>
        <p:spPr>
          <a:xfrm>
            <a:off x="486714" y="3637653"/>
            <a:ext cx="8213836" cy="1080120"/>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kumimoji="1" lang="en-US" altLang="ja-JP"/>
              <a:t>2.7 </a:t>
            </a:r>
            <a:r>
              <a:rPr kumimoji="1" lang="ja-JP" altLang="en-US"/>
              <a:t>データ登録 </a:t>
            </a:r>
            <a:r>
              <a:rPr kumimoji="1" lang="en-US" altLang="ja-JP"/>
              <a:t>(1/3)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19344750"/>
              </p:ext>
            </p:extLst>
          </p:nvPr>
        </p:nvGraphicFramePr>
        <p:xfrm>
          <a:off x="486714" y="4861789"/>
          <a:ext cx="2729041" cy="931742"/>
        </p:xfrm>
        <a:graphic>
          <a:graphicData uri="http://schemas.openxmlformats.org/drawingml/2006/table">
            <a:tbl>
              <a:tblPr firstRow="1" bandRow="1">
                <a:tableStyleId>{93296810-A885-4BE3-A3E7-6D5BEEA58F35}</a:tableStyleId>
              </a:tblPr>
              <a:tblGrid>
                <a:gridCol w="1664145">
                  <a:extLst>
                    <a:ext uri="{9D8B030D-6E8A-4147-A177-3AD203B41FA5}">
                      <a16:colId xmlns:a16="http://schemas.microsoft.com/office/drawing/2014/main" val="2571579917"/>
                    </a:ext>
                  </a:extLst>
                </a:gridCol>
                <a:gridCol w="553149">
                  <a:extLst>
                    <a:ext uri="{9D8B030D-6E8A-4147-A177-3AD203B41FA5}">
                      <a16:colId xmlns:a16="http://schemas.microsoft.com/office/drawing/2014/main" val="2074769247"/>
                    </a:ext>
                  </a:extLst>
                </a:gridCol>
                <a:gridCol w="511747">
                  <a:extLst>
                    <a:ext uri="{9D8B030D-6E8A-4147-A177-3AD203B41FA5}">
                      <a16:colId xmlns:a16="http://schemas.microsoft.com/office/drawing/2014/main" val="3980215366"/>
                    </a:ext>
                  </a:extLst>
                </a:gridCol>
              </a:tblGrid>
              <a:tr h="248047">
                <a:tc>
                  <a:txBody>
                    <a:bodyPr/>
                    <a:lstStyle/>
                    <a:p>
                      <a:r>
                        <a:rPr kumimoji="1" lang="en-US" altLang="ja-JP" sz="1200" dirty="0"/>
                        <a:t>Timezone</a:t>
                      </a:r>
                      <a:endParaRPr kumimoji="1" lang="ja-JP" altLang="en-US" sz="1200" dirty="0"/>
                    </a:p>
                  </a:txBody>
                  <a:tcPr/>
                </a:tc>
                <a:tc>
                  <a:txBody>
                    <a:bodyPr/>
                    <a:lstStyle/>
                    <a:p>
                      <a:r>
                        <a:rPr kumimoji="1" lang="en-US" altLang="ja-JP" sz="1200" dirty="0"/>
                        <a:t>UTC</a:t>
                      </a:r>
                      <a:endParaRPr kumimoji="1" lang="ja-JP" altLang="en-US" sz="1200" dirty="0"/>
                    </a:p>
                  </a:txBody>
                  <a:tcPr/>
                </a:tc>
                <a:tc>
                  <a:txBody>
                    <a:bodyPr/>
                    <a:lstStyle/>
                    <a:p>
                      <a:r>
                        <a:rPr kumimoji="1" lang="en-US" altLang="ja-JP" sz="1200" dirty="0"/>
                        <a:t>JST</a:t>
                      </a:r>
                      <a:endParaRPr kumimoji="1" lang="ja-JP" altLang="en-US" sz="1200" dirty="0"/>
                    </a:p>
                  </a:txBody>
                  <a:tcPr/>
                </a:tc>
                <a:extLst>
                  <a:ext uri="{0D108BD9-81ED-4DB2-BD59-A6C34878D82A}">
                    <a16:rowId xmlns:a16="http://schemas.microsoft.com/office/drawing/2014/main" val="1326770688"/>
                  </a:ext>
                </a:extLst>
              </a:tr>
              <a:tr h="328711">
                <a:tc>
                  <a:txBody>
                    <a:bodyPr/>
                    <a:lstStyle/>
                    <a:p>
                      <a:r>
                        <a:rPr kumimoji="1" lang="en-US" altLang="ja-JP" sz="1200" dirty="0"/>
                        <a:t>Asia/Tokyo</a:t>
                      </a:r>
                      <a:endParaRPr kumimoji="1" lang="ja-JP" altLang="en-US" sz="1200" dirty="0"/>
                    </a:p>
                  </a:txBody>
                  <a:tcPr/>
                </a:tc>
                <a:tc>
                  <a:txBody>
                    <a:bodyPr/>
                    <a:lstStyle/>
                    <a:p>
                      <a:r>
                        <a:rPr kumimoji="1" lang="en-US" altLang="ja-JP" sz="1200" dirty="0"/>
                        <a:t>+9</a:t>
                      </a:r>
                      <a:endParaRPr kumimoji="1" lang="ja-JP" altLang="en-US" sz="1200" dirty="0"/>
                    </a:p>
                  </a:txBody>
                  <a:tcPr/>
                </a:tc>
                <a:tc>
                  <a:txBody>
                    <a:bodyPr/>
                    <a:lstStyle/>
                    <a:p>
                      <a:r>
                        <a:rPr kumimoji="1" lang="en-US" altLang="ja-JP" sz="1200" dirty="0"/>
                        <a:t>0</a:t>
                      </a:r>
                      <a:endParaRPr kumimoji="1" lang="ja-JP" altLang="en-US" sz="1200" dirty="0"/>
                    </a:p>
                  </a:txBody>
                  <a:tcPr/>
                </a:tc>
                <a:extLst>
                  <a:ext uri="{0D108BD9-81ED-4DB2-BD59-A6C34878D82A}">
                    <a16:rowId xmlns:a16="http://schemas.microsoft.com/office/drawing/2014/main" val="3305449721"/>
                  </a:ext>
                </a:extLst>
              </a:tr>
              <a:tr h="328711">
                <a:tc>
                  <a:txBody>
                    <a:bodyPr/>
                    <a:lstStyle/>
                    <a:p>
                      <a:r>
                        <a:rPr kumimoji="1" lang="en-US" altLang="ja-JP" sz="1200" dirty="0"/>
                        <a:t>America/</a:t>
                      </a:r>
                      <a:r>
                        <a:rPr kumimoji="1" lang="en-US" altLang="ja-JP" sz="1200" dirty="0" err="1"/>
                        <a:t>New_York</a:t>
                      </a:r>
                      <a:endParaRPr kumimoji="1" lang="ja-JP" altLang="en-US" sz="1200" dirty="0"/>
                    </a:p>
                  </a:txBody>
                  <a:tcPr/>
                </a:tc>
                <a:tc>
                  <a:txBody>
                    <a:bodyPr/>
                    <a:lstStyle/>
                    <a:p>
                      <a:r>
                        <a:rPr kumimoji="1" lang="en-US" altLang="ja-JP" sz="1200" dirty="0"/>
                        <a:t>-4</a:t>
                      </a:r>
                      <a:endParaRPr kumimoji="1" lang="ja-JP" altLang="en-US" sz="1200" dirty="0"/>
                    </a:p>
                  </a:txBody>
                  <a:tcPr/>
                </a:tc>
                <a:tc>
                  <a:txBody>
                    <a:bodyPr/>
                    <a:lstStyle/>
                    <a:p>
                      <a:r>
                        <a:rPr kumimoji="1" lang="en-US" altLang="ja-JP" sz="1200" dirty="0"/>
                        <a:t>-13</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863688" y="3637653"/>
            <a:ext cx="1116024" cy="108012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8" name="正方形/長方形 7"/>
          <p:cNvSpPr/>
          <p:nvPr/>
        </p:nvSpPr>
        <p:spPr bwMode="auto">
          <a:xfrm>
            <a:off x="1979712" y="3637653"/>
            <a:ext cx="1027282" cy="108012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9" name="正方形/長方形 8"/>
          <p:cNvSpPr/>
          <p:nvPr/>
        </p:nvSpPr>
        <p:spPr bwMode="auto">
          <a:xfrm>
            <a:off x="3006994" y="3637653"/>
            <a:ext cx="1096954" cy="108012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Tree>
    <p:extLst>
      <p:ext uri="{BB962C8B-B14F-4D97-AF65-F5344CB8AC3E}">
        <p14:creationId xmlns:p14="http://schemas.microsoft.com/office/powerpoint/2010/main" val="3713117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パラメータシートにデータを登録する</a:t>
            </a:r>
            <a:br>
              <a:rPr lang="en-US" altLang="ja-JP" dirty="0"/>
            </a:br>
            <a:r>
              <a:rPr lang="ja-JP" altLang="en-US" sz="1600" dirty="0"/>
              <a:t>ホストグループ利用有りのメニューに、データを入力していきましょう。</a:t>
            </a:r>
            <a:br>
              <a:rPr lang="en-US" altLang="ja-JP" sz="1600" dirty="0"/>
            </a:br>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入力用 </a:t>
            </a:r>
            <a:r>
              <a:rPr lang="en-US" altLang="ja-JP" b="1" dirty="0"/>
              <a:t>&gt;</a:t>
            </a:r>
            <a:r>
              <a:rPr lang="ja-JP" altLang="en-US" b="1" dirty="0"/>
              <a:t> サーバ用パラメータ</a:t>
            </a:r>
            <a:endParaRPr lang="en-US" altLang="ja-JP"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lang="en-US" altLang="ja-JP" sz="1800" dirty="0"/>
          </a:p>
          <a:p>
            <a:pPr marL="0" indent="0">
              <a:buNone/>
            </a:pPr>
            <a:endParaRPr lang="ja-JP" altLang="en-US" sz="1800" dirty="0"/>
          </a:p>
          <a:p>
            <a:pPr marL="457200" indent="-457200">
              <a:buFont typeface="+mj-ea"/>
              <a:buAutoNum type="circleNumDbPlain"/>
            </a:pPr>
            <a:endParaRPr lang="en-US" altLang="ja-JP" dirty="0"/>
          </a:p>
          <a:p>
            <a:pPr marL="457200" indent="-457200">
              <a:buFont typeface="+mj-ea"/>
              <a:buAutoNum type="circleNumDbPlain"/>
            </a:pPr>
            <a:endParaRPr kumimoji="1" lang="ja-JP" altLang="en-US" dirty="0"/>
          </a:p>
        </p:txBody>
      </p:sp>
      <p:pic>
        <p:nvPicPr>
          <p:cNvPr id="10" name="図 9"/>
          <p:cNvPicPr>
            <a:picLocks noChangeAspect="1"/>
          </p:cNvPicPr>
          <p:nvPr/>
        </p:nvPicPr>
        <p:blipFill rotWithShape="1">
          <a:blip r:embed="rId2"/>
          <a:srcRect l="2540" t="18267" b="37303"/>
          <a:stretch/>
        </p:blipFill>
        <p:spPr>
          <a:xfrm>
            <a:off x="486714" y="2909866"/>
            <a:ext cx="7382741" cy="954526"/>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a:t>2.7 </a:t>
            </a:r>
            <a:r>
              <a:rPr lang="ja-JP" altLang="en-US"/>
              <a:t>データ登録 </a:t>
            </a:r>
            <a:r>
              <a:rPr lang="en-US" altLang="ja-JP"/>
              <a:t>(2/3)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09711564"/>
              </p:ext>
            </p:extLst>
          </p:nvPr>
        </p:nvGraphicFramePr>
        <p:xfrm>
          <a:off x="486714" y="4028355"/>
          <a:ext cx="5271263" cy="1326954"/>
        </p:xfrm>
        <a:graphic>
          <a:graphicData uri="http://schemas.openxmlformats.org/drawingml/2006/table">
            <a:tbl>
              <a:tblPr firstRow="1" bandRow="1">
                <a:tableStyleId>{93296810-A885-4BE3-A3E7-6D5BEEA58F35}</a:tableStyleId>
              </a:tblPr>
              <a:tblGrid>
                <a:gridCol w="1452880">
                  <a:extLst>
                    <a:ext uri="{9D8B030D-6E8A-4147-A177-3AD203B41FA5}">
                      <a16:colId xmlns:a16="http://schemas.microsoft.com/office/drawing/2014/main" val="3513618482"/>
                    </a:ext>
                  </a:extLst>
                </a:gridCol>
                <a:gridCol w="1302068">
                  <a:extLst>
                    <a:ext uri="{9D8B030D-6E8A-4147-A177-3AD203B41FA5}">
                      <a16:colId xmlns:a16="http://schemas.microsoft.com/office/drawing/2014/main" val="3224140352"/>
                    </a:ext>
                  </a:extLst>
                </a:gridCol>
                <a:gridCol w="1048195">
                  <a:extLst>
                    <a:ext uri="{9D8B030D-6E8A-4147-A177-3AD203B41FA5}">
                      <a16:colId xmlns:a16="http://schemas.microsoft.com/office/drawing/2014/main" val="2571579917"/>
                    </a:ext>
                  </a:extLst>
                </a:gridCol>
                <a:gridCol w="1468120">
                  <a:extLst>
                    <a:ext uri="{9D8B030D-6E8A-4147-A177-3AD203B41FA5}">
                      <a16:colId xmlns:a16="http://schemas.microsoft.com/office/drawing/2014/main" val="431791396"/>
                    </a:ext>
                  </a:extLst>
                </a:gridCol>
              </a:tblGrid>
              <a:tr h="254735">
                <a:tc>
                  <a:txBody>
                    <a:bodyPr/>
                    <a:lstStyle/>
                    <a:p>
                      <a:r>
                        <a:rPr kumimoji="1" lang="ja-JP" altLang="en-US" sz="1200" dirty="0"/>
                        <a:t>ホスト名</a:t>
                      </a:r>
                      <a:r>
                        <a:rPr kumimoji="1" lang="en-US" altLang="ja-JP" sz="1200" dirty="0"/>
                        <a:t>/</a:t>
                      </a:r>
                    </a:p>
                    <a:p>
                      <a:r>
                        <a:rPr kumimoji="1" lang="ja-JP" altLang="en-US" sz="1200" dirty="0"/>
                        <a:t>ホストグループ名</a:t>
                      </a:r>
                    </a:p>
                  </a:txBody>
                  <a:tcPr/>
                </a:tc>
                <a:tc>
                  <a:txBody>
                    <a:bodyPr/>
                    <a:lstStyle/>
                    <a:p>
                      <a:r>
                        <a:rPr kumimoji="1" lang="ja-JP" altLang="en-US" sz="1200"/>
                        <a:t>オペレーション</a:t>
                      </a:r>
                    </a:p>
                  </a:txBody>
                  <a:tcPr/>
                </a:tc>
                <a:tc>
                  <a:txBody>
                    <a:bodyPr/>
                    <a:lstStyle/>
                    <a:p>
                      <a:r>
                        <a:rPr kumimoji="1" lang="en-US" altLang="ja-JP" sz="1200" dirty="0"/>
                        <a:t>Timezone</a:t>
                      </a:r>
                      <a:endParaRPr kumimoji="1" lang="ja-JP" altLang="en-US" sz="1200" dirty="0"/>
                    </a:p>
                  </a:txBody>
                  <a:tcPr/>
                </a:tc>
                <a:tc>
                  <a:txBody>
                    <a:bodyPr/>
                    <a:lstStyle/>
                    <a:p>
                      <a:r>
                        <a:rPr kumimoji="1" lang="en-US" altLang="ja-JP" sz="1200" dirty="0"/>
                        <a:t>Nameserver_ip</a:t>
                      </a:r>
                      <a:endParaRPr kumimoji="1" lang="ja-JP" altLang="en-US" sz="1200" dirty="0"/>
                    </a:p>
                  </a:txBody>
                  <a:tcPr/>
                </a:tc>
                <a:extLst>
                  <a:ext uri="{0D108BD9-81ED-4DB2-BD59-A6C34878D82A}">
                    <a16:rowId xmlns:a16="http://schemas.microsoft.com/office/drawing/2014/main" val="1326770688"/>
                  </a:ext>
                </a:extLst>
              </a:tr>
              <a:tr h="254735">
                <a:tc>
                  <a:txBody>
                    <a:bodyPr/>
                    <a:lstStyle/>
                    <a:p>
                      <a:r>
                        <a:rPr kumimoji="1" lang="en-US" altLang="ja-JP" sz="1200" dirty="0"/>
                        <a:t>[HG]All_SV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基本設定　全台</a:t>
                      </a:r>
                    </a:p>
                  </a:txBody>
                  <a:tcPr/>
                </a:tc>
                <a:tc>
                  <a:txBody>
                    <a:bodyPr/>
                    <a:lstStyle/>
                    <a:p>
                      <a:r>
                        <a:rPr kumimoji="1" lang="en-US" altLang="ja-JP" sz="1200" dirty="0"/>
                        <a:t>Asia/Tokyo</a:t>
                      </a:r>
                      <a:endParaRPr kumimoji="1" lang="ja-JP" altLang="en-US" sz="1200" dirty="0"/>
                    </a:p>
                  </a:txBody>
                  <a:tcPr/>
                </a:tc>
                <a:tc>
                  <a:txBody>
                    <a:bodyPr/>
                    <a:lstStyle/>
                    <a:p>
                      <a:r>
                        <a:rPr kumimoji="1" lang="en-US" altLang="ja-JP" sz="1200" dirty="0"/>
                        <a:t>10.15.1.30</a:t>
                      </a:r>
                      <a:r>
                        <a:rPr lang="en-US" altLang="ja-JP" sz="1200" dirty="0"/>
                        <a:t> </a:t>
                      </a:r>
                      <a:endParaRPr kumimoji="1" lang="ja-JP" altLang="en-US" sz="1200" dirty="0"/>
                    </a:p>
                  </a:txBody>
                  <a:tcPr/>
                </a:tc>
                <a:extLst>
                  <a:ext uri="{0D108BD9-81ED-4DB2-BD59-A6C34878D82A}">
                    <a16:rowId xmlns:a16="http://schemas.microsoft.com/office/drawing/2014/main" val="3305449721"/>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[HG]db_SV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Asia/Tokyo</a:t>
                      </a:r>
                      <a:endParaRPr kumimoji="1" lang="ja-JP" altLang="en-US" sz="1200" dirty="0"/>
                    </a:p>
                  </a:txBody>
                  <a:tcPr/>
                </a:tc>
                <a:tc>
                  <a:txBody>
                    <a:bodyPr/>
                    <a:lstStyle/>
                    <a:p>
                      <a:r>
                        <a:rPr kumimoji="1" lang="en-US" altLang="ja-JP" sz="1200" dirty="0"/>
                        <a:t>10.15.1.30</a:t>
                      </a:r>
                      <a:r>
                        <a:rPr lang="en-US" altLang="ja-JP" sz="1200" dirty="0"/>
                        <a:t> </a:t>
                      </a:r>
                      <a:endParaRPr kumimoji="1" lang="ja-JP" altLang="en-US" sz="1200" dirty="0"/>
                    </a:p>
                  </a:txBody>
                  <a:tcPr/>
                </a:tc>
                <a:extLst>
                  <a:ext uri="{0D108BD9-81ED-4DB2-BD59-A6C34878D82A}">
                    <a16:rowId xmlns:a16="http://schemas.microsoft.com/office/drawing/2014/main" val="3704869229"/>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[HG]web_SV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a:t>Asia/Tokyo</a:t>
                      </a:r>
                      <a:endParaRPr kumimoji="1" lang="ja-JP" altLang="en-US" sz="1200"/>
                    </a:p>
                  </a:txBody>
                  <a:tcPr/>
                </a:tc>
                <a:tc>
                  <a:txBody>
                    <a:bodyPr/>
                    <a:lstStyle/>
                    <a:p>
                      <a:r>
                        <a:rPr kumimoji="1" lang="en-US" altLang="ja-JP" sz="1200" dirty="0"/>
                        <a:t>10.15.1.62</a:t>
                      </a:r>
                      <a:r>
                        <a:rPr lang="en-US" altLang="ja-JP" sz="1200" dirty="0"/>
                        <a:t> </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798788" y="2940827"/>
            <a:ext cx="1914683" cy="9235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4" name="正方形/長方形 13"/>
          <p:cNvSpPr/>
          <p:nvPr/>
        </p:nvSpPr>
        <p:spPr bwMode="auto">
          <a:xfrm>
            <a:off x="2713470" y="2940827"/>
            <a:ext cx="2434593" cy="9235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5" name="正方形/長方形 14"/>
          <p:cNvSpPr/>
          <p:nvPr/>
        </p:nvSpPr>
        <p:spPr bwMode="auto">
          <a:xfrm>
            <a:off x="5148062" y="3104790"/>
            <a:ext cx="1800202" cy="75960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6" name="正方形/長方形 15"/>
          <p:cNvSpPr/>
          <p:nvPr/>
        </p:nvSpPr>
        <p:spPr bwMode="auto">
          <a:xfrm>
            <a:off x="6948264" y="3104790"/>
            <a:ext cx="933769" cy="51679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0" name="角丸四角形吹き出し 19"/>
          <p:cNvSpPr/>
          <p:nvPr/>
        </p:nvSpPr>
        <p:spPr bwMode="auto">
          <a:xfrm flipH="1">
            <a:off x="6012156" y="4165525"/>
            <a:ext cx="3024337" cy="2071788"/>
          </a:xfrm>
          <a:prstGeom prst="wedgeRoundRectCallout">
            <a:avLst>
              <a:gd name="adj1" fmla="val 46306"/>
              <a:gd name="adj2" fmla="val -66454"/>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正方形/長方形 23"/>
          <p:cNvSpPr/>
          <p:nvPr/>
        </p:nvSpPr>
        <p:spPr>
          <a:xfrm>
            <a:off x="6076476" y="4349203"/>
            <a:ext cx="2743995" cy="830997"/>
          </a:xfrm>
          <a:prstGeom prst="rect">
            <a:avLst/>
          </a:prstGeom>
        </p:spPr>
        <p:txBody>
          <a:bodyPr wrap="square">
            <a:spAutoFit/>
          </a:bodyPr>
          <a:lstStyle/>
          <a:p>
            <a:pPr marL="285750" indent="-285750">
              <a:buFont typeface="Arial" panose="020B0604020202020204" pitchFamily="34" charset="0"/>
              <a:buChar char="•"/>
            </a:pPr>
            <a:r>
              <a:rPr lang="ja-JP" altLang="en-US" sz="1200" dirty="0">
                <a:solidFill>
                  <a:srgbClr val="FF0000"/>
                </a:solidFill>
              </a:rPr>
              <a:t>前項でデータシートに入力した内容から選択できます。</a:t>
            </a:r>
            <a:endParaRPr lang="en-US" altLang="ja-JP" sz="1200" dirty="0">
              <a:solidFill>
                <a:srgbClr val="FF0000"/>
              </a:solidFill>
            </a:endParaRPr>
          </a:p>
          <a:p>
            <a:pPr marL="285750" indent="-285750">
              <a:buFont typeface="Arial" panose="020B0604020202020204" pitchFamily="34" charset="0"/>
              <a:buChar char="•"/>
            </a:pPr>
            <a:r>
              <a:rPr lang="ja-JP" altLang="en-US" sz="1200" dirty="0">
                <a:solidFill>
                  <a:srgbClr val="FF0000"/>
                </a:solidFill>
              </a:rPr>
              <a:t>登録後、参照項目</a:t>
            </a:r>
            <a:r>
              <a:rPr lang="en-US" altLang="ja-JP" sz="1200" dirty="0">
                <a:solidFill>
                  <a:srgbClr val="FF0000"/>
                </a:solidFill>
              </a:rPr>
              <a:t>UTC</a:t>
            </a:r>
            <a:r>
              <a:rPr lang="ja-JP" altLang="en-US" sz="1200" dirty="0">
                <a:solidFill>
                  <a:srgbClr val="FF0000"/>
                </a:solidFill>
              </a:rPr>
              <a:t>と</a:t>
            </a:r>
            <a:r>
              <a:rPr lang="en-US" altLang="ja-JP" sz="1200" dirty="0">
                <a:solidFill>
                  <a:srgbClr val="FF0000"/>
                </a:solidFill>
              </a:rPr>
              <a:t>JST</a:t>
            </a:r>
            <a:r>
              <a:rPr lang="ja-JP" altLang="en-US" sz="1200" dirty="0">
                <a:solidFill>
                  <a:srgbClr val="FF0000"/>
                </a:solidFill>
              </a:rPr>
              <a:t>が確認できます。</a:t>
            </a:r>
          </a:p>
        </p:txBody>
      </p:sp>
      <p:pic>
        <p:nvPicPr>
          <p:cNvPr id="5" name="図 4"/>
          <p:cNvPicPr>
            <a:picLocks noChangeAspect="1"/>
          </p:cNvPicPr>
          <p:nvPr/>
        </p:nvPicPr>
        <p:blipFill>
          <a:blip r:embed="rId3"/>
          <a:stretch>
            <a:fillRect/>
          </a:stretch>
        </p:blipFill>
        <p:spPr>
          <a:xfrm>
            <a:off x="6076476" y="5292573"/>
            <a:ext cx="2907959" cy="643442"/>
          </a:xfrm>
          <a:prstGeom prst="rect">
            <a:avLst/>
          </a:prstGeom>
        </p:spPr>
      </p:pic>
      <p:sp>
        <p:nvSpPr>
          <p:cNvPr id="21" name="正方形/長方形 20"/>
          <p:cNvSpPr/>
          <p:nvPr/>
        </p:nvSpPr>
        <p:spPr bwMode="auto">
          <a:xfrm>
            <a:off x="7901890" y="5392719"/>
            <a:ext cx="240363" cy="54329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2" name="正方形/長方形 21"/>
          <p:cNvSpPr/>
          <p:nvPr/>
        </p:nvSpPr>
        <p:spPr bwMode="auto">
          <a:xfrm>
            <a:off x="8142253" y="5392718"/>
            <a:ext cx="240363" cy="54329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Tree>
    <p:extLst>
      <p:ext uri="{BB962C8B-B14F-4D97-AF65-F5344CB8AC3E}">
        <p14:creationId xmlns:p14="http://schemas.microsoft.com/office/powerpoint/2010/main" val="2064881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パラメータシートにデータを登録する</a:t>
            </a:r>
            <a:br>
              <a:rPr lang="en-US" altLang="ja-JP" dirty="0"/>
            </a:br>
            <a:r>
              <a:rPr lang="ja-JP" altLang="en-US" sz="1600" dirty="0"/>
              <a:t>ホストグループ利用無しのメニューに、データを入力していきましょう。</a:t>
            </a:r>
            <a:br>
              <a:rPr lang="en-US" altLang="ja-JP" sz="1600" dirty="0"/>
            </a:br>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入力用 </a:t>
            </a:r>
            <a:r>
              <a:rPr lang="en-US" altLang="ja-JP" b="1" dirty="0"/>
              <a:t>&gt;</a:t>
            </a:r>
            <a:r>
              <a:rPr lang="ja-JP" altLang="en-US" b="1" dirty="0"/>
              <a:t> ホスト名</a:t>
            </a:r>
            <a:endParaRPr lang="en-US" altLang="ja-JP"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lang="en-US" altLang="ja-JP" sz="1800" dirty="0"/>
          </a:p>
          <a:p>
            <a:pPr marL="0" indent="0">
              <a:buNone/>
            </a:pPr>
            <a:endParaRPr lang="ja-JP" altLang="en-US" sz="1800" dirty="0"/>
          </a:p>
          <a:p>
            <a:pPr marL="457200" indent="-457200">
              <a:buFont typeface="+mj-ea"/>
              <a:buAutoNum type="circleNumDbPlain"/>
            </a:pPr>
            <a:endParaRPr lang="en-US" altLang="ja-JP" dirty="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l="2036" t="27715" r="5229" b="11578"/>
          <a:stretch/>
        </p:blipFill>
        <p:spPr>
          <a:xfrm>
            <a:off x="481902" y="3284985"/>
            <a:ext cx="7001387" cy="1152127"/>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a:t>2.7 </a:t>
            </a:r>
            <a:r>
              <a:rPr lang="ja-JP" altLang="en-US"/>
              <a:t>データ登録 </a:t>
            </a:r>
            <a:r>
              <a:rPr lang="en-US" altLang="ja-JP"/>
              <a:t>(3/3)</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294323157"/>
              </p:ext>
            </p:extLst>
          </p:nvPr>
        </p:nvGraphicFramePr>
        <p:xfrm>
          <a:off x="481902" y="4582736"/>
          <a:ext cx="3199766" cy="1428949"/>
        </p:xfrm>
        <a:graphic>
          <a:graphicData uri="http://schemas.openxmlformats.org/drawingml/2006/table">
            <a:tbl>
              <a:tblPr firstRow="1" bandRow="1">
                <a:tableStyleId>{93296810-A885-4BE3-A3E7-6D5BEEA58F35}</a:tableStyleId>
              </a:tblPr>
              <a:tblGrid>
                <a:gridCol w="843280">
                  <a:extLst>
                    <a:ext uri="{9D8B030D-6E8A-4147-A177-3AD203B41FA5}">
                      <a16:colId xmlns:a16="http://schemas.microsoft.com/office/drawing/2014/main" val="3513618482"/>
                    </a:ext>
                  </a:extLst>
                </a:gridCol>
                <a:gridCol w="1302068">
                  <a:extLst>
                    <a:ext uri="{9D8B030D-6E8A-4147-A177-3AD203B41FA5}">
                      <a16:colId xmlns:a16="http://schemas.microsoft.com/office/drawing/2014/main" val="3224140352"/>
                    </a:ext>
                  </a:extLst>
                </a:gridCol>
                <a:gridCol w="1054418">
                  <a:extLst>
                    <a:ext uri="{9D8B030D-6E8A-4147-A177-3AD203B41FA5}">
                      <a16:colId xmlns:a16="http://schemas.microsoft.com/office/drawing/2014/main" val="2571579917"/>
                    </a:ext>
                  </a:extLst>
                </a:gridCol>
              </a:tblGrid>
              <a:tr h="331669">
                <a:tc>
                  <a:txBody>
                    <a:bodyPr/>
                    <a:lstStyle/>
                    <a:p>
                      <a:r>
                        <a:rPr kumimoji="1" lang="ja-JP" altLang="en-US" sz="1200" dirty="0"/>
                        <a:t>ホスト名</a:t>
                      </a:r>
                    </a:p>
                  </a:txBody>
                  <a:tcPr/>
                </a:tc>
                <a:tc>
                  <a:txBody>
                    <a:bodyPr/>
                    <a:lstStyle/>
                    <a:p>
                      <a:r>
                        <a:rPr kumimoji="1" lang="ja-JP" altLang="en-US" sz="1200" dirty="0"/>
                        <a:t>オペレーション</a:t>
                      </a:r>
                    </a:p>
                  </a:txBody>
                  <a:tcPr/>
                </a:tc>
                <a:tc>
                  <a:txBody>
                    <a:bodyPr/>
                    <a:lstStyle/>
                    <a:p>
                      <a:r>
                        <a:rPr kumimoji="1" lang="en-US" altLang="ja-JP" sz="1200" dirty="0"/>
                        <a:t>Hostname</a:t>
                      </a:r>
                      <a:endParaRPr kumimoji="1" lang="ja-JP" altLang="en-US" sz="1200" dirty="0"/>
                    </a:p>
                  </a:txBody>
                  <a:tcPr/>
                </a:tc>
                <a:extLst>
                  <a:ext uri="{0D108BD9-81ED-4DB2-BD59-A6C34878D82A}">
                    <a16:rowId xmlns:a16="http://schemas.microsoft.com/office/drawing/2014/main" val="1326770688"/>
                  </a:ext>
                </a:extLst>
              </a:tr>
              <a:tr h="252000">
                <a:tc>
                  <a:txBody>
                    <a:bodyPr/>
                    <a:lstStyle/>
                    <a:p>
                      <a:r>
                        <a:rPr kumimoji="1" lang="en-US" altLang="ja-JP" sz="1200" dirty="0"/>
                        <a:t>dbA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dbA</a:t>
                      </a:r>
                      <a:endParaRPr kumimoji="1" lang="ja-JP" altLang="en-US" sz="1200" dirty="0"/>
                    </a:p>
                  </a:txBody>
                  <a:tcPr/>
                </a:tc>
                <a:extLst>
                  <a:ext uri="{0D108BD9-81ED-4DB2-BD59-A6C34878D82A}">
                    <a16:rowId xmlns:a16="http://schemas.microsoft.com/office/drawing/2014/main" val="1027036562"/>
                  </a:ext>
                </a:extLst>
              </a:tr>
              <a:tr h="252000">
                <a:tc>
                  <a:txBody>
                    <a:bodyPr/>
                    <a:lstStyle/>
                    <a:p>
                      <a:r>
                        <a:rPr kumimoji="1" lang="en-US" altLang="ja-JP" sz="1200" dirty="0"/>
                        <a:t>dbB</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dbB</a:t>
                      </a:r>
                      <a:endParaRPr kumimoji="1" lang="ja-JP" altLang="en-US" sz="1200" dirty="0"/>
                    </a:p>
                  </a:txBody>
                  <a:tcPr/>
                </a:tc>
                <a:extLst>
                  <a:ext uri="{0D108BD9-81ED-4DB2-BD59-A6C34878D82A}">
                    <a16:rowId xmlns:a16="http://schemas.microsoft.com/office/drawing/2014/main" val="2703204084"/>
                  </a:ext>
                </a:extLst>
              </a:tr>
              <a:tr h="252000">
                <a:tc>
                  <a:txBody>
                    <a:bodyPr/>
                    <a:lstStyle/>
                    <a:p>
                      <a:r>
                        <a:rPr kumimoji="1" lang="en-US" altLang="ja-JP" sz="1200" dirty="0"/>
                        <a:t>webA</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webA</a:t>
                      </a:r>
                      <a:endParaRPr kumimoji="1" lang="ja-JP" altLang="en-US" sz="1200" dirty="0"/>
                    </a:p>
                  </a:txBody>
                  <a:tcPr/>
                </a:tc>
                <a:extLst>
                  <a:ext uri="{0D108BD9-81ED-4DB2-BD59-A6C34878D82A}">
                    <a16:rowId xmlns:a16="http://schemas.microsoft.com/office/drawing/2014/main" val="3305449721"/>
                  </a:ext>
                </a:extLst>
              </a:tr>
              <a:tr h="252000">
                <a:tc>
                  <a:txBody>
                    <a:bodyPr/>
                    <a:lstStyle/>
                    <a:p>
                      <a:r>
                        <a:rPr kumimoji="1" lang="en-US" altLang="ja-JP" sz="1200" dirty="0"/>
                        <a:t>webB</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全台</a:t>
                      </a:r>
                    </a:p>
                  </a:txBody>
                  <a:tcPr/>
                </a:tc>
                <a:tc>
                  <a:txBody>
                    <a:bodyPr/>
                    <a:lstStyle/>
                    <a:p>
                      <a:r>
                        <a:rPr kumimoji="1" lang="en-US" altLang="ja-JP" sz="1200" dirty="0"/>
                        <a:t>webB</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6" name="正方形/長方形 5"/>
          <p:cNvSpPr/>
          <p:nvPr/>
        </p:nvSpPr>
        <p:spPr bwMode="auto">
          <a:xfrm>
            <a:off x="935048" y="3284985"/>
            <a:ext cx="1404705" cy="115212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339752" y="3284985"/>
            <a:ext cx="3960439" cy="115212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6300192" y="3284984"/>
            <a:ext cx="1183097" cy="1152127"/>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135421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代入値自動登録設定を行う</a:t>
            </a:r>
            <a:br>
              <a:rPr lang="en-US" altLang="ja-JP" dirty="0"/>
            </a:br>
            <a:r>
              <a:rPr lang="ja-JP" altLang="en-US" sz="1600" dirty="0"/>
              <a:t>データシートとパラメータシートの入力が終わったところで、</a:t>
            </a:r>
            <a:br>
              <a:rPr lang="en-US" altLang="ja-JP" sz="1600" dirty="0"/>
            </a:br>
            <a:r>
              <a:rPr lang="ja-JP" altLang="en-US" sz="1600" dirty="0"/>
              <a:t>各項目と変数を関連付けていきましょう。</a:t>
            </a:r>
            <a:br>
              <a:rPr lang="en-US" altLang="ja-JP" sz="1600" dirty="0"/>
            </a:br>
            <a:endParaRPr lang="en-US" altLang="ja-JP" sz="1600" dirty="0"/>
          </a:p>
          <a:p>
            <a:pPr marL="180000" lvl="1" indent="0">
              <a:buNone/>
            </a:pPr>
            <a:r>
              <a:rPr lang="ja-JP" altLang="en-US" dirty="0"/>
              <a:t>メニュー</a:t>
            </a:r>
            <a:r>
              <a:rPr lang="en-US" altLang="ja-JP" dirty="0"/>
              <a:t>:</a:t>
            </a:r>
            <a:r>
              <a:rPr lang="ja-JP" altLang="en-US" dirty="0"/>
              <a:t> </a:t>
            </a:r>
            <a:r>
              <a:rPr lang="en-US" altLang="ja-JP" b="1" dirty="0" err="1"/>
              <a:t>Ansible</a:t>
            </a:r>
            <a:r>
              <a:rPr lang="en-US" altLang="ja-JP" b="1" dirty="0"/>
              <a:t>-Legacy &gt; </a:t>
            </a:r>
            <a:r>
              <a:rPr lang="ja-JP" altLang="en-US" b="1" dirty="0"/>
              <a:t>代入値自動登録設定</a:t>
            </a:r>
            <a:endParaRPr lang="en-US" altLang="ja-JP" b="1" dirty="0"/>
          </a:p>
          <a:p>
            <a:pPr marL="637200" lvl="1" indent="-457200">
              <a:buFont typeface="+mj-ea"/>
              <a:buAutoNum type="circleNumDbPlain"/>
            </a:pPr>
            <a:r>
              <a:rPr lang="ja-JP" altLang="en-US" dirty="0"/>
              <a:t>登録 </a:t>
            </a:r>
            <a:r>
              <a:rPr lang="en-US" altLang="ja-JP" dirty="0"/>
              <a:t>&gt;</a:t>
            </a:r>
            <a:r>
              <a:rPr lang="ja-JP" altLang="en-US" dirty="0"/>
              <a:t> 登録開始 を押下する。</a:t>
            </a:r>
            <a:endParaRPr lang="en-US" altLang="ja-JP" dirty="0"/>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br>
              <a:rPr lang="en-US" altLang="ja-JP" sz="1200" dirty="0"/>
            </a:br>
            <a:br>
              <a:rPr lang="en-US" altLang="ja-JP" dirty="0"/>
            </a:br>
            <a:br>
              <a:rPr lang="en-US" altLang="ja-JP" dirty="0"/>
            </a:br>
            <a:br>
              <a:rPr lang="en-US" altLang="ja-JP" dirty="0"/>
            </a:br>
            <a:br>
              <a:rPr lang="en-US" altLang="ja-JP" dirty="0"/>
            </a:br>
            <a:br>
              <a:rPr lang="en-US" altLang="ja-JP" dirty="0"/>
            </a:br>
            <a:endParaRPr lang="en-US" altLang="ja-JP" dirty="0"/>
          </a:p>
          <a:p>
            <a:pPr marL="457200" indent="-457200">
              <a:buFont typeface="+mj-ea"/>
              <a:buAutoNum type="circleNumDbPlain"/>
            </a:pPr>
            <a:endParaRPr lang="en-US" altLang="ja-JP" dirty="0"/>
          </a:p>
        </p:txBody>
      </p:sp>
      <p:pic>
        <p:nvPicPr>
          <p:cNvPr id="11" name="図 10"/>
          <p:cNvPicPr>
            <a:picLocks noChangeAspect="1"/>
          </p:cNvPicPr>
          <p:nvPr/>
        </p:nvPicPr>
        <p:blipFill rotWithShape="1">
          <a:blip r:embed="rId2"/>
          <a:srcRect l="848" t="22962" b="17668"/>
          <a:stretch/>
        </p:blipFill>
        <p:spPr>
          <a:xfrm>
            <a:off x="481902" y="3357010"/>
            <a:ext cx="8433125" cy="79208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a:t>2.8</a:t>
            </a:r>
            <a:r>
              <a:rPr lang="ja-JP" altLang="en-US"/>
              <a:t> 代入値自動登録設定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3828876407"/>
              </p:ext>
            </p:extLst>
          </p:nvPr>
        </p:nvGraphicFramePr>
        <p:xfrm>
          <a:off x="481902" y="4275863"/>
          <a:ext cx="7116700" cy="1794552"/>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2448772164"/>
                    </a:ext>
                  </a:extLst>
                </a:gridCol>
                <a:gridCol w="1360170">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474470">
                  <a:extLst>
                    <a:ext uri="{9D8B030D-6E8A-4147-A177-3AD203B41FA5}">
                      <a16:colId xmlns:a16="http://schemas.microsoft.com/office/drawing/2014/main" val="1387883647"/>
                    </a:ext>
                  </a:extLst>
                </a:gridCol>
                <a:gridCol w="1831912">
                  <a:extLst>
                    <a:ext uri="{9D8B030D-6E8A-4147-A177-3AD203B41FA5}">
                      <a16:colId xmlns:a16="http://schemas.microsoft.com/office/drawing/2014/main" val="360698662"/>
                    </a:ext>
                  </a:extLst>
                </a:gridCol>
              </a:tblGrid>
              <a:tr h="323864">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パラメータシート（</a:t>
                      </a:r>
                      <a:r>
                        <a:rPr kumimoji="1" lang="en-US" altLang="ja-JP" sz="1200" dirty="0"/>
                        <a:t>From</a:t>
                      </a:r>
                      <a:r>
                        <a:rPr kumimoji="1" lang="ja-JP" altLang="en-US" sz="1200" dirty="0"/>
                        <a:t>）</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1200" dirty="0"/>
                    </a:p>
                  </a:txBody>
                  <a:tcPr>
                    <a:solidFill>
                      <a:srgbClr val="002060"/>
                    </a:solidFill>
                  </a:tcPr>
                </a:tc>
                <a:tc rowSpan="3">
                  <a:txBody>
                    <a:bodyPr/>
                    <a:lstStyle/>
                    <a:p>
                      <a:r>
                        <a:rPr kumimoji="1" lang="ja-JP" altLang="en-US" sz="1200" b="1" dirty="0">
                          <a:solidFill>
                            <a:schemeClr val="bg1"/>
                          </a:solidFill>
                        </a:rPr>
                        <a:t>登録方式</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rgbClr val="002060"/>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bg1"/>
                          </a:solidFill>
                        </a:rPr>
                        <a:t>IaC</a:t>
                      </a:r>
                      <a:r>
                        <a:rPr kumimoji="1" lang="ja-JP" altLang="en-US" sz="1200" b="1" dirty="0">
                          <a:solidFill>
                            <a:schemeClr val="bg1"/>
                          </a:solidFill>
                        </a:rPr>
                        <a:t>変数（</a:t>
                      </a:r>
                      <a:r>
                        <a:rPr kumimoji="1" lang="en-US" altLang="ja-JP" sz="1200" b="1" dirty="0">
                          <a:solidFill>
                            <a:schemeClr val="bg1"/>
                          </a:solidFill>
                        </a:rPr>
                        <a:t>To</a:t>
                      </a:r>
                      <a:r>
                        <a:rPr kumimoji="1" lang="ja-JP" altLang="en-US" sz="1200" b="1" dirty="0">
                          <a:solidFill>
                            <a:schemeClr val="bg1"/>
                          </a:solidFill>
                        </a:rPr>
                        <a:t>）</a:t>
                      </a:r>
                      <a:endParaRPr kumimoji="1" lang="en-US" altLang="ja-JP" sz="1200" b="1" dirty="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1200" dirty="0"/>
                    </a:p>
                  </a:txBody>
                  <a:tcPr>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04138022"/>
                  </a:ext>
                </a:extLst>
              </a:tr>
              <a:tr h="323864">
                <a:tc gridSpan="2" vMerge="1">
                  <a:txBody>
                    <a:bodyPr/>
                    <a:lstStyle/>
                    <a:p>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hMerge="1" vMerge="1">
                  <a:txBody>
                    <a:bodyPr/>
                    <a:lstStyle/>
                    <a:p>
                      <a:endParaRPr kumimoji="1" lang="ja-JP" altLang="en-US" sz="1200" b="1"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vMerge="1">
                  <a:txBody>
                    <a:bodyPr/>
                    <a:lstStyle/>
                    <a:p>
                      <a:endParaRPr kumimoji="1" lang="ja-JP" altLang="en-US"/>
                    </a:p>
                  </a:txBody>
                  <a:tcPr/>
                </a:tc>
                <a:tc rowSpan="2">
                  <a:txBody>
                    <a:bodyPr/>
                    <a:lstStyle/>
                    <a:p>
                      <a:r>
                        <a:rPr kumimoji="1" lang="en-US" altLang="ja-JP" sz="1200" b="1" dirty="0">
                          <a:solidFill>
                            <a:schemeClr val="bg1"/>
                          </a:solidFill>
                        </a:rPr>
                        <a:t>Movement</a:t>
                      </a:r>
                      <a:endParaRPr kumimoji="1" lang="ja-JP" altLang="en-US" sz="1200" b="1" dirty="0">
                        <a:solidFill>
                          <a:schemeClr val="bg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1200" b="1" dirty="0">
                          <a:solidFill>
                            <a:schemeClr val="bg1"/>
                          </a:solidFill>
                        </a:rPr>
                        <a:t>Value</a:t>
                      </a:r>
                      <a:r>
                        <a:rPr kumimoji="1" lang="ja-JP" altLang="en-US" sz="1200" b="1" dirty="0">
                          <a:solidFill>
                            <a:schemeClr val="bg1"/>
                          </a:solidFill>
                        </a:rPr>
                        <a:t>変数</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3857054553"/>
                  </a:ext>
                </a:extLst>
              </a:tr>
              <a:tr h="323864">
                <a:tc>
                  <a:txBody>
                    <a:bodyPr/>
                    <a:lstStyle/>
                    <a:p>
                      <a:r>
                        <a:rPr kumimoji="1" lang="ja-JP" altLang="en-US" sz="1200" b="1" dirty="0">
                          <a:solidFill>
                            <a:schemeClr val="bg1"/>
                          </a:solidFill>
                        </a:rPr>
                        <a:t>メニュー</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1200" b="1" dirty="0">
                          <a:solidFill>
                            <a:schemeClr val="bg1"/>
                          </a:solidFill>
                        </a:rPr>
                        <a:t>項目</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vMerge="1">
                  <a:txBody>
                    <a:bodyPr/>
                    <a:lstStyle/>
                    <a:p>
                      <a:endParaRPr kumimoji="1" lang="ja-JP" altLang="en-US" sz="1200" b="1" dirty="0">
                        <a:solidFill>
                          <a:schemeClr val="bg1"/>
                        </a:solidFill>
                      </a:endParaRPr>
                    </a:p>
                  </a:txBody>
                  <a:tcPr>
                    <a:lnT w="12700" cap="flat" cmpd="sng" algn="ctr">
                      <a:solidFill>
                        <a:schemeClr val="bg1"/>
                      </a:solidFill>
                      <a:prstDash val="solid"/>
                      <a:round/>
                      <a:headEnd type="none" w="med" len="med"/>
                      <a:tailEnd type="none" w="med" len="med"/>
                    </a:lnT>
                    <a:solidFill>
                      <a:srgbClr val="002060"/>
                    </a:solidFill>
                  </a:tcPr>
                </a:tc>
                <a:tc vMerge="1">
                  <a:txBody>
                    <a:bodyPr/>
                    <a:lstStyle/>
                    <a:p>
                      <a:endParaRPr kumimoji="1" lang="ja-JP" altLang="en-US" sz="1200" b="1"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1200" b="1" dirty="0">
                          <a:solidFill>
                            <a:schemeClr val="bg1"/>
                          </a:solidFill>
                        </a:rPr>
                        <a:t>変数名</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634671748"/>
                  </a:ext>
                </a:extLst>
              </a:tr>
              <a:tr h="204664">
                <a:tc>
                  <a:txBody>
                    <a:bodyPr/>
                    <a:lstStyle/>
                    <a:p>
                      <a:r>
                        <a:rPr kumimoji="1" lang="ja-JP" altLang="en-US" sz="1200"/>
                        <a:t>サーバ用パラメータ</a:t>
                      </a:r>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a:t>Timezone</a:t>
                      </a:r>
                    </a:p>
                  </a:txBody>
                  <a:tcPr>
                    <a:lnT w="38100" cap="flat" cmpd="sng" algn="ctr">
                      <a:solidFill>
                        <a:schemeClr val="bg1"/>
                      </a:solidFill>
                      <a:prstDash val="solid"/>
                      <a:round/>
                      <a:headEnd type="none" w="med" len="med"/>
                      <a:tailEnd type="none" w="med" len="med"/>
                    </a:lnT>
                  </a:tcPr>
                </a:tc>
                <a:tc>
                  <a:txBody>
                    <a:bodyPr/>
                    <a:lstStyle/>
                    <a:p>
                      <a:r>
                        <a:rPr kumimoji="1" lang="en-US" altLang="ja-JP" sz="1200"/>
                        <a:t>Value</a:t>
                      </a:r>
                      <a:r>
                        <a:rPr kumimoji="1" lang="ja-JP" altLang="en-US" sz="1200"/>
                        <a:t>型</a:t>
                      </a:r>
                    </a:p>
                  </a:txBody>
                  <a:tcPr>
                    <a:lnT w="381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Set Timezone</a:t>
                      </a:r>
                      <a:endParaRPr kumimoji="1" lang="ja-JP" altLang="en-US" sz="1200" dirty="0"/>
                    </a:p>
                  </a:txBody>
                  <a:tcPr>
                    <a:lnT w="38100" cap="flat" cmpd="sng" algn="ctr">
                      <a:solidFill>
                        <a:schemeClr val="bg1"/>
                      </a:solidFill>
                      <a:prstDash val="solid"/>
                      <a:round/>
                      <a:headEnd type="none" w="med" len="med"/>
                      <a:tailEnd type="none" w="med" len="med"/>
                    </a:lnT>
                  </a:tcPr>
                </a:tc>
                <a:tc>
                  <a:txBody>
                    <a:bodyPr/>
                    <a:lstStyle/>
                    <a:p>
                      <a:r>
                        <a:rPr kumimoji="1" lang="en-US" altLang="ja-JP" sz="1200" dirty="0"/>
                        <a:t>VAR_locale_timezone</a:t>
                      </a:r>
                      <a:endParaRPr kumimoji="1" lang="ja-JP" altLang="en-US" sz="1200"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32147739"/>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サーバ用パラメータ</a:t>
                      </a:r>
                    </a:p>
                  </a:txBody>
                  <a:tcPr/>
                </a:tc>
                <a:tc>
                  <a:txBody>
                    <a:bodyPr/>
                    <a:lstStyle/>
                    <a:p>
                      <a:r>
                        <a:rPr kumimoji="1" lang="en-US" altLang="ja-JP" sz="1200" dirty="0"/>
                        <a:t>Nameserver_ip</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aseline="0" dirty="0"/>
                        <a:t>Add Nameserver</a:t>
                      </a:r>
                      <a:endParaRPr kumimoji="1" lang="ja-JP" altLang="en-US" sz="1200" dirty="0"/>
                    </a:p>
                  </a:txBody>
                  <a:tcPr/>
                </a:tc>
                <a:tc>
                  <a:txBody>
                    <a:bodyPr/>
                    <a:lstStyle/>
                    <a:p>
                      <a:r>
                        <a:rPr kumimoji="1" lang="en-US" altLang="ja-JP" sz="1200" dirty="0"/>
                        <a:t>VAR_nameserver_ip</a:t>
                      </a:r>
                      <a:endParaRPr kumimoji="1" lang="ja-JP" altLang="en-US" sz="1200" dirty="0"/>
                    </a:p>
                  </a:txBody>
                  <a:tcPr/>
                </a:tc>
                <a:extLst>
                  <a:ext uri="{0D108BD9-81ED-4DB2-BD59-A6C34878D82A}">
                    <a16:rowId xmlns:a16="http://schemas.microsoft.com/office/drawing/2014/main" val="2435657931"/>
                  </a:ext>
                </a:extLst>
              </a:tr>
              <a:tr h="244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ホスト名</a:t>
                      </a:r>
                    </a:p>
                  </a:txBody>
                  <a:tcPr/>
                </a:tc>
                <a:tc>
                  <a:txBody>
                    <a:bodyPr/>
                    <a:lstStyle/>
                    <a:p>
                      <a:r>
                        <a:rPr kumimoji="1" lang="en-US" altLang="ja-JP" sz="1200"/>
                        <a:t>Hostname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Set</a:t>
                      </a:r>
                      <a:r>
                        <a:rPr kumimoji="1" lang="en-US" altLang="ja-JP" sz="1200" baseline="0"/>
                        <a:t> Hostname</a:t>
                      </a:r>
                      <a:endParaRPr kumimoji="1" lang="ja-JP" altLang="en-US" sz="1200"/>
                    </a:p>
                  </a:txBody>
                  <a:tcPr/>
                </a:tc>
                <a:tc>
                  <a:txBody>
                    <a:bodyPr/>
                    <a:lstStyle/>
                    <a:p>
                      <a:r>
                        <a:rPr kumimoji="1" lang="en-US" altLang="ja-JP" sz="1200" dirty="0"/>
                        <a:t>VAR_hostname</a:t>
                      </a:r>
                      <a:endParaRPr kumimoji="1" lang="ja-JP" altLang="en-US" sz="1200" dirty="0"/>
                    </a:p>
                  </a:txBody>
                  <a:tcPr/>
                </a:tc>
                <a:extLst>
                  <a:ext uri="{0D108BD9-81ED-4DB2-BD59-A6C34878D82A}">
                    <a16:rowId xmlns:a16="http://schemas.microsoft.com/office/drawing/2014/main" val="2160013511"/>
                  </a:ext>
                </a:extLst>
              </a:tr>
            </a:tbl>
          </a:graphicData>
        </a:graphic>
      </p:graphicFrame>
      <p:sp>
        <p:nvSpPr>
          <p:cNvPr id="6" name="正方形/長方形 5"/>
          <p:cNvSpPr/>
          <p:nvPr/>
        </p:nvSpPr>
        <p:spPr bwMode="auto">
          <a:xfrm>
            <a:off x="769935" y="3356992"/>
            <a:ext cx="2160240" cy="7921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7" name="正方形/長方形 6"/>
          <p:cNvSpPr/>
          <p:nvPr/>
        </p:nvSpPr>
        <p:spPr bwMode="auto">
          <a:xfrm>
            <a:off x="2930175" y="3356992"/>
            <a:ext cx="792088" cy="7921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8" name="正方形/長方形 7"/>
          <p:cNvSpPr/>
          <p:nvPr/>
        </p:nvSpPr>
        <p:spPr bwMode="auto">
          <a:xfrm>
            <a:off x="3722263" y="3356992"/>
            <a:ext cx="1008424" cy="7921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9" name="正方形/長方形 8"/>
          <p:cNvSpPr/>
          <p:nvPr/>
        </p:nvSpPr>
        <p:spPr bwMode="auto">
          <a:xfrm>
            <a:off x="4730687" y="3356992"/>
            <a:ext cx="1295832" cy="7921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0" name="正方形/長方形 9"/>
          <p:cNvSpPr/>
          <p:nvPr/>
        </p:nvSpPr>
        <p:spPr bwMode="auto">
          <a:xfrm>
            <a:off x="7394671" y="3356992"/>
            <a:ext cx="917823" cy="79210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Tree>
    <p:extLst>
      <p:ext uri="{BB962C8B-B14F-4D97-AF65-F5344CB8AC3E}">
        <p14:creationId xmlns:p14="http://schemas.microsoft.com/office/powerpoint/2010/main" val="7173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2795752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2.9</a:t>
            </a:r>
            <a:r>
              <a:rPr kumimoji="1" lang="en-US" altLang="ja-JP"/>
              <a:t> </a:t>
            </a:r>
            <a:r>
              <a:rPr kumimoji="1" lang="ja-JP" altLang="en-US"/>
              <a:t>代入値・</a:t>
            </a:r>
            <a:r>
              <a:rPr lang="ja-JP" altLang="en-US"/>
              <a:t>作業</a:t>
            </a:r>
            <a:r>
              <a:rPr kumimoji="1" lang="ja-JP" altLang="en-US"/>
              <a:t>対象ホストの確認</a:t>
            </a:r>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a:t>代入値と作業対象ホストを確認する</a:t>
            </a:r>
            <a:br>
              <a:rPr lang="en-US" altLang="ja-JP" b="1" dirty="0"/>
            </a:br>
            <a:r>
              <a:rPr lang="ja-JP" altLang="en-US" sz="1600" dirty="0"/>
              <a:t>代入値自動登録により指定された値と対象ホストを確認しましょう。</a:t>
            </a:r>
            <a:endParaRPr kumimoji="1" lang="en-US" altLang="ja-JP" sz="1600" dirty="0"/>
          </a:p>
          <a:p>
            <a:pPr marL="0" indent="0">
              <a:buNone/>
            </a:pPr>
            <a:endParaRPr lang="en-US" altLang="ja-JP" sz="1600" dirty="0"/>
          </a:p>
          <a:p>
            <a:pPr marL="180000" lvl="1" indent="0">
              <a:buNone/>
            </a:pPr>
            <a:r>
              <a:rPr lang="ja-JP" altLang="en-US" dirty="0"/>
              <a:t>メニュー</a:t>
            </a:r>
            <a:r>
              <a:rPr lang="en-US" altLang="ja-JP" dirty="0"/>
              <a:t>:</a:t>
            </a:r>
            <a:r>
              <a:rPr lang="ja-JP" altLang="en-US" dirty="0"/>
              <a:t> </a:t>
            </a:r>
            <a:r>
              <a:rPr lang="en-US" altLang="ja-JP" b="1" dirty="0" err="1"/>
              <a:t>Ansible</a:t>
            </a:r>
            <a:r>
              <a:rPr lang="en-US" altLang="ja-JP" b="1" dirty="0"/>
              <a:t>-Legacy &gt;</a:t>
            </a:r>
            <a:r>
              <a:rPr lang="ja-JP" altLang="en-US" b="1" dirty="0"/>
              <a:t> 作業対象ホスト</a:t>
            </a:r>
            <a:r>
              <a:rPr lang="en-US" altLang="ja-JP" b="1" dirty="0"/>
              <a:t>/</a:t>
            </a:r>
            <a:r>
              <a:rPr lang="ja-JP" altLang="en-US" b="1" dirty="0"/>
              <a:t>代入値管理</a:t>
            </a:r>
            <a:endParaRPr lang="en-US" altLang="ja-JP" b="1" dirty="0"/>
          </a:p>
          <a:p>
            <a:pPr marL="637200" lvl="1" indent="-457200">
              <a:buFont typeface="+mj-ea"/>
              <a:buAutoNum type="circleNumDbPlain"/>
            </a:pPr>
            <a:r>
              <a:rPr lang="en-US" altLang="ja-JP" dirty="0"/>
              <a:t>[</a:t>
            </a:r>
            <a:r>
              <a:rPr lang="ja-JP" altLang="en-US" dirty="0"/>
              <a:t>フィルタ</a:t>
            </a:r>
            <a:r>
              <a:rPr lang="en-US" altLang="ja-JP" dirty="0"/>
              <a:t>]</a:t>
            </a:r>
            <a:r>
              <a:rPr lang="ja-JP" altLang="en-US" dirty="0"/>
              <a:t>を押下する。</a:t>
            </a:r>
          </a:p>
          <a:p>
            <a:pPr marL="637200" lvl="1" indent="-457200">
              <a:buFont typeface="+mj-ea"/>
              <a:buAutoNum type="circleNumDbPlain"/>
            </a:pPr>
            <a:r>
              <a:rPr lang="ja-JP" altLang="en-US" dirty="0"/>
              <a:t>「</a:t>
            </a:r>
            <a:r>
              <a:rPr lang="en-US" altLang="ja-JP" dirty="0"/>
              <a:t>legacy</a:t>
            </a:r>
            <a:r>
              <a:rPr lang="ja-JP" altLang="en-US" dirty="0"/>
              <a:t>代入値自動登録設定プロシージャ」によって正しい値が指定されていることを確認する。</a:t>
            </a:r>
            <a:endParaRPr kumimoji="1" lang="ja-JP" altLang="en-US" dirty="0"/>
          </a:p>
        </p:txBody>
      </p:sp>
      <p:sp>
        <p:nvSpPr>
          <p:cNvPr id="9" name="テキスト ボックス 8"/>
          <p:cNvSpPr txBox="1"/>
          <p:nvPr/>
        </p:nvSpPr>
        <p:spPr>
          <a:xfrm>
            <a:off x="5770579" y="4546667"/>
            <a:ext cx="1585888" cy="276999"/>
          </a:xfrm>
          <a:prstGeom prst="rect">
            <a:avLst/>
          </a:prstGeom>
          <a:noFill/>
        </p:spPr>
        <p:txBody>
          <a:bodyPr wrap="square" rtlCol="0">
            <a:spAutoFit/>
          </a:bodyPr>
          <a:lstStyle/>
          <a:p>
            <a:r>
              <a:rPr kumimoji="1" lang="ja-JP" altLang="en-US" sz="1200" b="1" dirty="0">
                <a:solidFill>
                  <a:srgbClr val="002060"/>
                </a:solidFill>
              </a:rPr>
              <a:t>作業対象ホスト</a:t>
            </a:r>
          </a:p>
        </p:txBody>
      </p:sp>
      <p:sp>
        <p:nvSpPr>
          <p:cNvPr id="10" name="テキスト ボックス 9"/>
          <p:cNvSpPr txBox="1"/>
          <p:nvPr/>
        </p:nvSpPr>
        <p:spPr>
          <a:xfrm>
            <a:off x="6624146" y="6072383"/>
            <a:ext cx="1080119" cy="276999"/>
          </a:xfrm>
          <a:prstGeom prst="rect">
            <a:avLst/>
          </a:prstGeom>
          <a:noFill/>
        </p:spPr>
        <p:txBody>
          <a:bodyPr wrap="square" rtlCol="0">
            <a:spAutoFit/>
          </a:bodyPr>
          <a:lstStyle/>
          <a:p>
            <a:r>
              <a:rPr kumimoji="1" lang="ja-JP" altLang="en-US" sz="1200" b="1" dirty="0">
                <a:solidFill>
                  <a:srgbClr val="002060"/>
                </a:solidFill>
              </a:rPr>
              <a:t>代入値管理</a:t>
            </a:r>
          </a:p>
        </p:txBody>
      </p:sp>
      <p:pic>
        <p:nvPicPr>
          <p:cNvPr id="5" name="図 4"/>
          <p:cNvPicPr>
            <a:picLocks noChangeAspect="1"/>
          </p:cNvPicPr>
          <p:nvPr/>
        </p:nvPicPr>
        <p:blipFill>
          <a:blip r:embed="rId2"/>
          <a:stretch>
            <a:fillRect/>
          </a:stretch>
        </p:blipFill>
        <p:spPr>
          <a:xfrm>
            <a:off x="481902" y="3140968"/>
            <a:ext cx="5266544" cy="1642637"/>
          </a:xfrm>
          <a:prstGeom prst="rect">
            <a:avLst/>
          </a:prstGeom>
        </p:spPr>
      </p:pic>
      <p:pic>
        <p:nvPicPr>
          <p:cNvPr id="19" name="図 18"/>
          <p:cNvPicPr>
            <a:picLocks noChangeAspect="1"/>
          </p:cNvPicPr>
          <p:nvPr/>
        </p:nvPicPr>
        <p:blipFill rotWithShape="1">
          <a:blip r:embed="rId3"/>
          <a:srcRect t="12948"/>
          <a:stretch/>
        </p:blipFill>
        <p:spPr>
          <a:xfrm>
            <a:off x="481902" y="4890205"/>
            <a:ext cx="6142244" cy="1419115"/>
          </a:xfrm>
          <a:prstGeom prst="rect">
            <a:avLst/>
          </a:prstGeom>
        </p:spPr>
      </p:pic>
    </p:spTree>
    <p:extLst>
      <p:ext uri="{BB962C8B-B14F-4D97-AF65-F5344CB8AC3E}">
        <p14:creationId xmlns:p14="http://schemas.microsoft.com/office/powerpoint/2010/main" val="3345116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338081" y="2259657"/>
            <a:ext cx="8187265" cy="3428546"/>
          </a:xfrm>
          <a:prstGeom prst="rect">
            <a:avLst/>
          </a:prstGeom>
        </p:spPr>
      </p:pic>
      <p:sp>
        <p:nvSpPr>
          <p:cNvPr id="2" name="タイトル 1"/>
          <p:cNvSpPr>
            <a:spLocks noGrp="1"/>
          </p:cNvSpPr>
          <p:nvPr>
            <p:ph type="title"/>
          </p:nvPr>
        </p:nvSpPr>
        <p:spPr/>
        <p:txBody>
          <a:bodyPr/>
          <a:lstStyle/>
          <a:p>
            <a:r>
              <a:rPr lang="en-US" altLang="ja-JP"/>
              <a:t>2</a:t>
            </a:r>
            <a:r>
              <a:rPr kumimoji="1" lang="en-US" altLang="ja-JP"/>
              <a:t>.10</a:t>
            </a:r>
            <a:r>
              <a:rPr kumimoji="1" lang="ja-JP" altLang="en-US"/>
              <a:t> </a:t>
            </a:r>
            <a:r>
              <a:rPr kumimoji="1" lang="en-US" altLang="ja-JP"/>
              <a:t>Conductor</a:t>
            </a:r>
            <a:r>
              <a:rPr kumimoji="1" lang="ja-JP" altLang="en-US"/>
              <a:t>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a:t>を</a:t>
            </a:r>
            <a:r>
              <a:rPr lang="ja-JP" altLang="en-US" b="1" dirty="0"/>
              <a:t>実行する</a:t>
            </a:r>
            <a:r>
              <a:rPr kumimoji="1" lang="ja-JP" altLang="en-US" dirty="0"/>
              <a:t>　</a:t>
            </a:r>
            <a:br>
              <a:rPr kumimoji="1" lang="en-US" altLang="ja-JP" dirty="0"/>
            </a:br>
            <a:r>
              <a:rPr kumimoji="1" lang="ja-JP" altLang="en-US" sz="1600" dirty="0"/>
              <a:t>前項までの操作で、</a:t>
            </a:r>
            <a:r>
              <a:rPr kumimoji="1" lang="en-US" altLang="ja-JP" sz="1600" dirty="0"/>
              <a:t>Conductor</a:t>
            </a:r>
            <a:r>
              <a:rPr kumimoji="1" lang="ja-JP" altLang="en-US" sz="1600" dirty="0"/>
              <a:t>の作成と代入値の登録が終了しました。</a:t>
            </a:r>
            <a:br>
              <a:rPr kumimoji="1" lang="en-US" altLang="ja-JP" sz="1600" dirty="0"/>
            </a:br>
            <a:r>
              <a:rPr kumimoji="1" lang="ja-JP" altLang="en-US" sz="1600" dirty="0"/>
              <a:t>最後に</a:t>
            </a:r>
            <a:r>
              <a:rPr kumimoji="1" lang="en-US" altLang="ja-JP" sz="1600" dirty="0"/>
              <a:t>Conductor</a:t>
            </a:r>
            <a:r>
              <a:rPr kumimoji="1" lang="ja-JP" altLang="en-US" sz="1600" dirty="0"/>
              <a:t>を実行し、結果を対象ホストで確認してください。</a:t>
            </a:r>
            <a:br>
              <a:rPr kumimoji="1" lang="en-US" altLang="ja-JP" sz="1600" dirty="0"/>
            </a:br>
            <a:endParaRPr kumimoji="1" lang="en-US" altLang="ja-JP" sz="1800" dirty="0"/>
          </a:p>
          <a:p>
            <a:pPr marL="180000" lvl="1" indent="0">
              <a:buNone/>
            </a:pPr>
            <a:r>
              <a:rPr kumimoji="1" lang="ja-JP" altLang="en-US" dirty="0"/>
              <a:t>メニュー： </a:t>
            </a:r>
            <a:r>
              <a:rPr lang="en-US" altLang="ja-JP" b="1" dirty="0"/>
              <a:t>Conductor</a:t>
            </a:r>
            <a:r>
              <a:rPr kumimoji="1" lang="ja-JP" altLang="en-US" b="1" dirty="0"/>
              <a:t> </a:t>
            </a:r>
            <a:r>
              <a:rPr kumimoji="1" lang="en-US" altLang="ja-JP" b="1" dirty="0"/>
              <a:t>&gt;</a:t>
            </a:r>
            <a:r>
              <a:rPr kumimoji="1" lang="ja-JP" altLang="en-US" b="1" dirty="0"/>
              <a:t> </a:t>
            </a:r>
            <a:r>
              <a:rPr lang="en-US" altLang="ja-JP" b="1" dirty="0"/>
              <a:t>Conductor</a:t>
            </a:r>
            <a:r>
              <a:rPr lang="ja-JP" altLang="en-US" b="1" dirty="0"/>
              <a:t>作業実行</a:t>
            </a:r>
            <a:endParaRPr kumimoji="1" lang="en-US" altLang="ja-JP" b="1" dirty="0"/>
          </a:p>
          <a:p>
            <a:pPr marL="0" indent="0">
              <a:buNone/>
            </a:pPr>
            <a:endParaRPr kumimoji="1" lang="ja-JP" altLang="en-US" dirty="0"/>
          </a:p>
        </p:txBody>
      </p:sp>
      <p:sp>
        <p:nvSpPr>
          <p:cNvPr id="29" name="角丸四角形 28"/>
          <p:cNvSpPr/>
          <p:nvPr/>
        </p:nvSpPr>
        <p:spPr bwMode="auto">
          <a:xfrm>
            <a:off x="4215052" y="2805003"/>
            <a:ext cx="2664370" cy="515897"/>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a:solidFill>
                  <a:schemeClr val="tx1"/>
                </a:solidFill>
                <a:latin typeface="+mn-ea"/>
              </a:rPr>
              <a:t>Conductor</a:t>
            </a:r>
            <a:r>
              <a:rPr lang="ja-JP" altLang="en-US" sz="1200" dirty="0">
                <a:solidFill>
                  <a:schemeClr val="tx1"/>
                </a:solidFill>
                <a:latin typeface="+mn-ea"/>
              </a:rPr>
              <a:t>一覧から</a:t>
            </a:r>
            <a:br>
              <a:rPr lang="en-US" altLang="ja-JP" sz="1200" dirty="0">
                <a:solidFill>
                  <a:schemeClr val="tx1"/>
                </a:solidFill>
                <a:latin typeface="+mn-ea"/>
              </a:rPr>
            </a:br>
            <a:r>
              <a:rPr lang="ja-JP" altLang="en-US" sz="1200" dirty="0">
                <a:solidFill>
                  <a:schemeClr val="tx1"/>
                </a:solidFill>
                <a:latin typeface="+mn-ea"/>
              </a:rPr>
              <a:t>「サーバ基本設定」を選択する。</a:t>
            </a:r>
            <a:endParaRPr lang="en-US" altLang="ja-JP" sz="1200" dirty="0">
              <a:solidFill>
                <a:schemeClr val="tx1"/>
              </a:solidFill>
              <a:latin typeface="+mn-ea"/>
            </a:endParaRPr>
          </a:p>
        </p:txBody>
      </p:sp>
      <p:sp>
        <p:nvSpPr>
          <p:cNvPr id="30" name="角丸四角形 29"/>
          <p:cNvSpPr/>
          <p:nvPr/>
        </p:nvSpPr>
        <p:spPr bwMode="auto">
          <a:xfrm>
            <a:off x="1474850" y="3675076"/>
            <a:ext cx="3889238" cy="155500"/>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1" name="円形吹き出し 30"/>
          <p:cNvSpPr/>
          <p:nvPr/>
        </p:nvSpPr>
        <p:spPr bwMode="auto">
          <a:xfrm>
            <a:off x="4073704" y="3154375"/>
            <a:ext cx="289351" cy="315543"/>
          </a:xfrm>
          <a:prstGeom prst="wedgeEllipseCallout">
            <a:avLst>
              <a:gd name="adj1" fmla="val -101627"/>
              <a:gd name="adj2" fmla="val 104442"/>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a:latin typeface="+mn-ea"/>
              </a:rPr>
              <a:t>１</a:t>
            </a:r>
          </a:p>
        </p:txBody>
      </p:sp>
      <p:sp>
        <p:nvSpPr>
          <p:cNvPr id="32" name="角丸四角形 31"/>
          <p:cNvSpPr/>
          <p:nvPr/>
        </p:nvSpPr>
        <p:spPr bwMode="auto">
          <a:xfrm>
            <a:off x="4894179" y="4257827"/>
            <a:ext cx="2664370" cy="448763"/>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オペレーション</a:t>
            </a:r>
            <a:br>
              <a:rPr lang="en-US" altLang="ja-JP" sz="1200" dirty="0">
                <a:solidFill>
                  <a:schemeClr val="tx1"/>
                </a:solidFill>
                <a:latin typeface="+mn-ea"/>
              </a:rPr>
            </a:br>
            <a:r>
              <a:rPr lang="ja-JP" altLang="en-US" sz="1200" dirty="0">
                <a:solidFill>
                  <a:schemeClr val="tx1"/>
                </a:solidFill>
                <a:latin typeface="+mn-ea"/>
              </a:rPr>
              <a:t>「基本設定　全台」を選択する。</a:t>
            </a:r>
            <a:endParaRPr lang="en-US" altLang="ja-JP" sz="1200" dirty="0">
              <a:solidFill>
                <a:schemeClr val="tx1"/>
              </a:solidFill>
              <a:latin typeface="+mn-ea"/>
            </a:endParaRPr>
          </a:p>
        </p:txBody>
      </p:sp>
      <p:sp>
        <p:nvSpPr>
          <p:cNvPr id="33" name="角丸四角形 32"/>
          <p:cNvSpPr/>
          <p:nvPr/>
        </p:nvSpPr>
        <p:spPr bwMode="auto">
          <a:xfrm>
            <a:off x="1474850" y="5118879"/>
            <a:ext cx="5064531" cy="184073"/>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4" name="円形吹き出し 33"/>
          <p:cNvSpPr/>
          <p:nvPr/>
        </p:nvSpPr>
        <p:spPr bwMode="auto">
          <a:xfrm>
            <a:off x="4767586" y="4497095"/>
            <a:ext cx="289350" cy="312200"/>
          </a:xfrm>
          <a:prstGeom prst="wedgeEllipseCallout">
            <a:avLst>
              <a:gd name="adj1" fmla="val -93727"/>
              <a:gd name="adj2" fmla="val 131083"/>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a:latin typeface="+mn-ea"/>
            </a:endParaRPr>
          </a:p>
        </p:txBody>
      </p:sp>
      <p:pic>
        <p:nvPicPr>
          <p:cNvPr id="37" name="図 36"/>
          <p:cNvPicPr>
            <a:picLocks noChangeAspect="1"/>
          </p:cNvPicPr>
          <p:nvPr/>
        </p:nvPicPr>
        <p:blipFill>
          <a:blip r:embed="rId4"/>
          <a:stretch>
            <a:fillRect/>
          </a:stretch>
        </p:blipFill>
        <p:spPr>
          <a:xfrm>
            <a:off x="3150836" y="5321009"/>
            <a:ext cx="2548438" cy="1151052"/>
          </a:xfrm>
          <a:prstGeom prst="rect">
            <a:avLst/>
          </a:prstGeom>
          <a:ln>
            <a:solidFill>
              <a:schemeClr val="tx1"/>
            </a:solidFill>
          </a:ln>
        </p:spPr>
      </p:pic>
      <p:grpSp>
        <p:nvGrpSpPr>
          <p:cNvPr id="15" name="グループ化 14"/>
          <p:cNvGrpSpPr/>
          <p:nvPr/>
        </p:nvGrpSpPr>
        <p:grpSpPr>
          <a:xfrm>
            <a:off x="5989766" y="5463270"/>
            <a:ext cx="2852684" cy="999354"/>
            <a:chOff x="11454067" y="1388210"/>
            <a:chExt cx="2852684" cy="999354"/>
          </a:xfrm>
        </p:grpSpPr>
        <p:sp>
          <p:nvSpPr>
            <p:cNvPr id="16" name="角丸四角形 15"/>
            <p:cNvSpPr/>
            <p:nvPr/>
          </p:nvSpPr>
          <p:spPr bwMode="auto">
            <a:xfrm>
              <a:off x="11863168" y="1730204"/>
              <a:ext cx="2443583" cy="657360"/>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実行後、自動で</a:t>
              </a:r>
              <a:r>
                <a:rPr lang="en-US" altLang="ja-JP" sz="1200" dirty="0">
                  <a:solidFill>
                    <a:schemeClr val="tx1"/>
                  </a:solidFill>
                  <a:latin typeface="+mn-ea"/>
                </a:rPr>
                <a:t>【Conductor</a:t>
              </a:r>
            </a:p>
            <a:p>
              <a:r>
                <a:rPr lang="ja-JP" altLang="en-US" sz="1200" dirty="0">
                  <a:solidFill>
                    <a:schemeClr val="tx1"/>
                  </a:solidFill>
                  <a:latin typeface="+mn-ea"/>
                </a:rPr>
                <a:t>作業確認</a:t>
              </a:r>
              <a:r>
                <a:rPr lang="en-US" altLang="ja-JP" sz="1200" dirty="0">
                  <a:solidFill>
                    <a:schemeClr val="tx1"/>
                  </a:solidFill>
                  <a:latin typeface="+mn-ea"/>
                </a:rPr>
                <a:t>】</a:t>
              </a:r>
              <a:r>
                <a:rPr lang="ja-JP" altLang="en-US" sz="1200" dirty="0">
                  <a:solidFill>
                    <a:schemeClr val="tx1"/>
                  </a:solidFill>
                  <a:latin typeface="+mn-ea"/>
                </a:rPr>
                <a:t>へ画面遷移します。</a:t>
              </a:r>
              <a:endParaRPr lang="en-US" altLang="ja-JP" sz="1200" dirty="0">
                <a:solidFill>
                  <a:srgbClr val="FF0000"/>
                </a:solidFill>
                <a:latin typeface="+mn-ea"/>
              </a:endParaRPr>
            </a:p>
          </p:txBody>
        </p:sp>
        <p:sp>
          <p:nvSpPr>
            <p:cNvPr id="17" name="円/楕円 44"/>
            <p:cNvSpPr/>
            <p:nvPr/>
          </p:nvSpPr>
          <p:spPr bwMode="auto">
            <a:xfrm>
              <a:off x="11454067" y="1388210"/>
              <a:ext cx="565503" cy="549789"/>
            </a:xfrm>
            <a:prstGeom prst="ellipse">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11477539" y="1548719"/>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a:solidFill>
                    <a:schemeClr val="bg1"/>
                  </a:solidFill>
                </a:rPr>
                <a:t>ips</a:t>
              </a:r>
              <a:endParaRPr kumimoji="1" lang="ja-JP" altLang="en-US" sz="1400" b="1" dirty="0">
                <a:solidFill>
                  <a:schemeClr val="bg1"/>
                </a:solidFill>
              </a:endParaRPr>
            </a:p>
          </p:txBody>
        </p:sp>
      </p:grpSp>
      <p:sp>
        <p:nvSpPr>
          <p:cNvPr id="20" name="角丸四角形 19"/>
          <p:cNvSpPr/>
          <p:nvPr/>
        </p:nvSpPr>
        <p:spPr bwMode="auto">
          <a:xfrm>
            <a:off x="3150836" y="6267742"/>
            <a:ext cx="604222" cy="194882"/>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5" name="角丸四角形 34"/>
          <p:cNvSpPr/>
          <p:nvPr/>
        </p:nvSpPr>
        <p:spPr bwMode="auto">
          <a:xfrm>
            <a:off x="1569172" y="5641644"/>
            <a:ext cx="2549858" cy="391976"/>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画面下部より、</a:t>
            </a:r>
            <a:r>
              <a:rPr lang="en-US" altLang="ja-JP" sz="1200" dirty="0">
                <a:solidFill>
                  <a:schemeClr val="tx1"/>
                </a:solidFill>
                <a:latin typeface="+mn-ea"/>
              </a:rPr>
              <a:t>[</a:t>
            </a:r>
            <a:r>
              <a:rPr lang="ja-JP" altLang="en-US" sz="1200" dirty="0">
                <a:solidFill>
                  <a:srgbClr val="FF0000"/>
                </a:solidFill>
                <a:latin typeface="+mn-ea"/>
              </a:rPr>
              <a:t>実行</a:t>
            </a:r>
            <a:r>
              <a:rPr lang="en-US" altLang="ja-JP" sz="1200" dirty="0">
                <a:solidFill>
                  <a:schemeClr val="tx1"/>
                </a:solidFill>
                <a:latin typeface="+mn-ea"/>
              </a:rPr>
              <a:t>]</a:t>
            </a:r>
            <a:r>
              <a:rPr lang="ja-JP" altLang="en-US" sz="1200" dirty="0">
                <a:solidFill>
                  <a:schemeClr val="tx1"/>
                </a:solidFill>
                <a:latin typeface="+mn-ea"/>
              </a:rPr>
              <a:t>を押下する。</a:t>
            </a:r>
            <a:endParaRPr lang="en-US" altLang="ja-JP" sz="1200" dirty="0">
              <a:solidFill>
                <a:schemeClr val="tx1"/>
              </a:solidFill>
              <a:latin typeface="+mn-ea"/>
            </a:endParaRPr>
          </a:p>
        </p:txBody>
      </p:sp>
      <p:sp>
        <p:nvSpPr>
          <p:cNvPr id="36" name="円形吹き出し 35"/>
          <p:cNvSpPr/>
          <p:nvPr/>
        </p:nvSpPr>
        <p:spPr bwMode="auto">
          <a:xfrm>
            <a:off x="2775460" y="5977612"/>
            <a:ext cx="289350" cy="312200"/>
          </a:xfrm>
          <a:prstGeom prst="wedgeEllipseCallout">
            <a:avLst>
              <a:gd name="adj1" fmla="val 105647"/>
              <a:gd name="adj2" fmla="val 71472"/>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3</a:t>
            </a:r>
            <a:endParaRPr kumimoji="1" lang="ja-JP" altLang="en-US" sz="1400" b="1" dirty="0">
              <a:latin typeface="+mn-ea"/>
            </a:endParaRPr>
          </a:p>
        </p:txBody>
      </p:sp>
    </p:spTree>
    <p:extLst>
      <p:ext uri="{BB962C8B-B14F-4D97-AF65-F5344CB8AC3E}">
        <p14:creationId xmlns:p14="http://schemas.microsoft.com/office/powerpoint/2010/main" val="1521081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コンピューターのスクリーンショット&#10;&#10;中程度の精度で自動的に生成された説明">
            <a:extLst>
              <a:ext uri="{FF2B5EF4-FFF2-40B4-BE49-F238E27FC236}">
                <a16:creationId xmlns:a16="http://schemas.microsoft.com/office/drawing/2014/main" id="{5B59E287-4C68-4838-A358-9FECCCF1DCA4}"/>
              </a:ext>
            </a:extLst>
          </p:cNvPr>
          <p:cNvPicPr>
            <a:picLocks noChangeAspect="1"/>
          </p:cNvPicPr>
          <p:nvPr/>
        </p:nvPicPr>
        <p:blipFill>
          <a:blip r:embed="rId2"/>
          <a:stretch>
            <a:fillRect/>
          </a:stretch>
        </p:blipFill>
        <p:spPr>
          <a:xfrm>
            <a:off x="482400" y="2782800"/>
            <a:ext cx="7677047" cy="3484800"/>
          </a:xfrm>
          <a:prstGeom prst="rect">
            <a:avLst/>
          </a:prstGeom>
        </p:spPr>
      </p:pic>
      <p:sp>
        <p:nvSpPr>
          <p:cNvPr id="2" name="タイトル 1"/>
          <p:cNvSpPr>
            <a:spLocks noGrp="1"/>
          </p:cNvSpPr>
          <p:nvPr>
            <p:ph type="title"/>
          </p:nvPr>
        </p:nvSpPr>
        <p:spPr/>
        <p:txBody>
          <a:bodyPr/>
          <a:lstStyle/>
          <a:p>
            <a:r>
              <a:rPr kumimoji="1" lang="en-US" altLang="ja-JP"/>
              <a:t>2.10</a:t>
            </a:r>
            <a:r>
              <a:rPr kumimoji="1" lang="ja-JP" altLang="en-US"/>
              <a:t> </a:t>
            </a:r>
            <a:r>
              <a:rPr kumimoji="1" lang="en-US" altLang="ja-JP"/>
              <a:t>Conductor</a:t>
            </a:r>
            <a:r>
              <a:rPr kumimoji="1" lang="ja-JP" altLang="en-US"/>
              <a:t>の実行 </a:t>
            </a:r>
            <a:r>
              <a:rPr lang="en-US" altLang="ja-JP"/>
              <a:t>(2/2)</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a:t>Conductor</a:t>
            </a:r>
            <a:r>
              <a:rPr lang="ja-JP" altLang="en-US" b="1" dirty="0"/>
              <a:t>の実行結果を確認する</a:t>
            </a:r>
            <a:r>
              <a:rPr kumimoji="1" lang="ja-JP" altLang="en-US" dirty="0"/>
              <a:t>　</a:t>
            </a:r>
            <a:br>
              <a:rPr kumimoji="1" lang="en-US" altLang="ja-JP" dirty="0"/>
            </a:br>
            <a:r>
              <a:rPr kumimoji="1" lang="ja-JP" altLang="en-US" sz="1600" dirty="0"/>
              <a:t>作業確認画面では、全体およびノードごとの実行結果を確認できます。</a:t>
            </a:r>
            <a:br>
              <a:rPr kumimoji="1" lang="en-US" altLang="ja-JP" sz="1600" dirty="0"/>
            </a:br>
            <a:r>
              <a:rPr kumimoji="1" lang="ja-JP" altLang="en-US" sz="1600" dirty="0"/>
              <a:t>投入した</a:t>
            </a:r>
            <a:r>
              <a:rPr kumimoji="1" lang="en-US" altLang="ja-JP" sz="1600" dirty="0"/>
              <a:t>Movement</a:t>
            </a:r>
            <a:r>
              <a:rPr kumimoji="1" lang="ja-JP" altLang="en-US" sz="1600" dirty="0"/>
              <a:t>を選択すると、</a:t>
            </a:r>
            <a:r>
              <a:rPr kumimoji="1" lang="ja-JP" altLang="en-US" sz="1600" dirty="0">
                <a:solidFill>
                  <a:srgbClr val="FF0000"/>
                </a:solidFill>
              </a:rPr>
              <a:t>詳細結果へのリンク</a:t>
            </a:r>
            <a:r>
              <a:rPr kumimoji="1" lang="ja-JP" altLang="en-US" sz="1600" dirty="0"/>
              <a:t>を表示できます。</a:t>
            </a:r>
            <a:r>
              <a:rPr lang="ja-JP" altLang="en-US" sz="1600" dirty="0"/>
              <a:t>「</a:t>
            </a:r>
            <a:r>
              <a:rPr lang="en-US" altLang="ja-JP" sz="1600" dirty="0"/>
              <a:t>DONE</a:t>
            </a:r>
            <a:r>
              <a:rPr lang="ja-JP" altLang="en-US" sz="1600" dirty="0"/>
              <a:t>」「</a:t>
            </a:r>
            <a:r>
              <a:rPr lang="en-US" altLang="ja-JP" sz="1600" dirty="0"/>
              <a:t>ERROR</a:t>
            </a:r>
            <a:r>
              <a:rPr lang="ja-JP" altLang="en-US" sz="1600" dirty="0"/>
              <a:t>」などの丸い部分を押下しても詳細結果へリンクできます。</a:t>
            </a:r>
            <a:br>
              <a:rPr kumimoji="1" lang="en-US" altLang="ja-JP" sz="1600" dirty="0"/>
            </a:br>
            <a:endParaRPr kumimoji="1" lang="en-US" altLang="ja-JP" sz="1800" dirty="0"/>
          </a:p>
          <a:p>
            <a:pPr marL="180000" lvl="1" indent="0">
              <a:buNone/>
            </a:pPr>
            <a:r>
              <a:rPr kumimoji="1" lang="ja-JP" altLang="en-US" dirty="0"/>
              <a:t>メニュー： </a:t>
            </a:r>
            <a:r>
              <a:rPr lang="en-US" altLang="ja-JP" b="1" dirty="0"/>
              <a:t>Conductor</a:t>
            </a:r>
            <a:r>
              <a:rPr kumimoji="1" lang="ja-JP" altLang="en-US" b="1" dirty="0"/>
              <a:t> </a:t>
            </a:r>
            <a:r>
              <a:rPr kumimoji="1" lang="en-US" altLang="ja-JP" b="1" dirty="0"/>
              <a:t>&gt;</a:t>
            </a:r>
            <a:r>
              <a:rPr kumimoji="1" lang="ja-JP" altLang="en-US" b="1" dirty="0"/>
              <a:t> </a:t>
            </a:r>
            <a:r>
              <a:rPr lang="en-US" altLang="ja-JP" b="1" dirty="0"/>
              <a:t>Conductor</a:t>
            </a:r>
            <a:r>
              <a:rPr lang="ja-JP" altLang="en-US" b="1" dirty="0"/>
              <a:t>作業確認</a:t>
            </a:r>
            <a:endParaRPr kumimoji="1" lang="en-US" altLang="ja-JP" b="1" dirty="0"/>
          </a:p>
          <a:p>
            <a:pPr marL="0" indent="0">
              <a:buNone/>
            </a:pPr>
            <a:endParaRPr kumimoji="1" lang="ja-JP" altLang="en-US" dirty="0"/>
          </a:p>
        </p:txBody>
      </p:sp>
      <p:sp>
        <p:nvSpPr>
          <p:cNvPr id="21" name="正方形/長方形 20"/>
          <p:cNvSpPr/>
          <p:nvPr/>
        </p:nvSpPr>
        <p:spPr bwMode="auto">
          <a:xfrm>
            <a:off x="6480000" y="3096000"/>
            <a:ext cx="1656000" cy="136800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2" name="角丸四角形 21"/>
          <p:cNvSpPr/>
          <p:nvPr/>
        </p:nvSpPr>
        <p:spPr bwMode="auto">
          <a:xfrm>
            <a:off x="7162154" y="4704369"/>
            <a:ext cx="1771069" cy="436686"/>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リンクや作業の情報が</a:t>
            </a:r>
            <a:br>
              <a:rPr lang="en-US" altLang="ja-JP" sz="1200" dirty="0">
                <a:solidFill>
                  <a:schemeClr val="tx1"/>
                </a:solidFill>
                <a:latin typeface="+mn-ea"/>
              </a:rPr>
            </a:br>
            <a:r>
              <a:rPr lang="ja-JP" altLang="en-US" sz="1200" dirty="0">
                <a:solidFill>
                  <a:schemeClr val="tx1"/>
                </a:solidFill>
                <a:latin typeface="+mn-ea"/>
              </a:rPr>
              <a:t>表示される。</a:t>
            </a:r>
            <a:endParaRPr lang="en-US" altLang="ja-JP" sz="1200" dirty="0">
              <a:solidFill>
                <a:schemeClr val="tx1"/>
              </a:solidFill>
              <a:latin typeface="+mn-ea"/>
            </a:endParaRPr>
          </a:p>
        </p:txBody>
      </p:sp>
      <p:sp>
        <p:nvSpPr>
          <p:cNvPr id="23" name="円形吹き出し 22"/>
          <p:cNvSpPr/>
          <p:nvPr/>
        </p:nvSpPr>
        <p:spPr bwMode="auto">
          <a:xfrm>
            <a:off x="6956762" y="4572000"/>
            <a:ext cx="277463" cy="315543"/>
          </a:xfrm>
          <a:prstGeom prst="wedgeEllipseCallout">
            <a:avLst>
              <a:gd name="adj1" fmla="val -59106"/>
              <a:gd name="adj2" fmla="val -76291"/>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a:latin typeface="+mn-ea"/>
            </a:endParaRPr>
          </a:p>
        </p:txBody>
      </p:sp>
      <p:sp>
        <p:nvSpPr>
          <p:cNvPr id="13" name="角丸四角形 12"/>
          <p:cNvSpPr/>
          <p:nvPr/>
        </p:nvSpPr>
        <p:spPr bwMode="auto">
          <a:xfrm>
            <a:off x="2139070" y="3398400"/>
            <a:ext cx="2297381" cy="436686"/>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確認したいノードを選択する。</a:t>
            </a:r>
            <a:endParaRPr lang="en-US" altLang="ja-JP" sz="1200">
              <a:solidFill>
                <a:schemeClr val="tx1"/>
              </a:solidFill>
              <a:latin typeface="+mn-ea"/>
            </a:endParaRPr>
          </a:p>
        </p:txBody>
      </p:sp>
      <p:sp>
        <p:nvSpPr>
          <p:cNvPr id="24" name="円形吹き出し 23"/>
          <p:cNvSpPr/>
          <p:nvPr/>
        </p:nvSpPr>
        <p:spPr bwMode="auto">
          <a:xfrm>
            <a:off x="1916102" y="3672000"/>
            <a:ext cx="288040" cy="315543"/>
          </a:xfrm>
          <a:prstGeom prst="wedgeEllipseCallout">
            <a:avLst>
              <a:gd name="adj1" fmla="val -78266"/>
              <a:gd name="adj2" fmla="val 51754"/>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a:latin typeface="+mn-ea"/>
              </a:rPr>
              <a:t>１</a:t>
            </a:r>
          </a:p>
        </p:txBody>
      </p:sp>
    </p:spTree>
    <p:extLst>
      <p:ext uri="{BB962C8B-B14F-4D97-AF65-F5344CB8AC3E}">
        <p14:creationId xmlns:p14="http://schemas.microsoft.com/office/powerpoint/2010/main" val="1111076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60226" y="3737621"/>
            <a:ext cx="8022574" cy="1431466"/>
          </a:xfrm>
          <a:prstGeom prst="rect">
            <a:avLst/>
          </a:prstGeom>
        </p:spPr>
      </p:pic>
      <p:sp>
        <p:nvSpPr>
          <p:cNvPr id="2" name="タイトル 1"/>
          <p:cNvSpPr>
            <a:spLocks noGrp="1"/>
          </p:cNvSpPr>
          <p:nvPr>
            <p:ph type="title"/>
          </p:nvPr>
        </p:nvSpPr>
        <p:spPr/>
        <p:txBody>
          <a:bodyPr/>
          <a:lstStyle/>
          <a:p>
            <a:r>
              <a:rPr kumimoji="1" lang="en-US" altLang="ja-JP"/>
              <a:t>2.11 </a:t>
            </a:r>
            <a:r>
              <a:rPr kumimoji="1" lang="ja-JP" altLang="en-US"/>
              <a:t>参照用パラメータシートの確認</a:t>
            </a:r>
          </a:p>
        </p:txBody>
      </p:sp>
      <p:sp>
        <p:nvSpPr>
          <p:cNvPr id="3" name="コンテンツ プレースホルダー 2"/>
          <p:cNvSpPr>
            <a:spLocks noGrp="1"/>
          </p:cNvSpPr>
          <p:nvPr>
            <p:ph sz="quarter" idx="10"/>
          </p:nvPr>
        </p:nvSpPr>
        <p:spPr>
          <a:xfrm>
            <a:off x="163445" y="787254"/>
            <a:ext cx="8784976" cy="5616476"/>
          </a:xfrm>
        </p:spPr>
        <p:txBody>
          <a:bodyPr/>
          <a:lstStyle/>
          <a:p>
            <a:r>
              <a:rPr kumimoji="1" lang="ja-JP" altLang="en-US" b="1" dirty="0"/>
              <a:t>参照用パラメータシートの内容を確認する</a:t>
            </a:r>
            <a:br>
              <a:rPr lang="en-US" altLang="ja-JP" sz="1600" dirty="0"/>
            </a:br>
            <a:r>
              <a:rPr lang="ja-JP" altLang="en-US" sz="1600" dirty="0"/>
              <a:t>前項までの操作により、設定したパラメータをターゲットホストに適用できました。</a:t>
            </a:r>
            <a:br>
              <a:rPr lang="en-US" altLang="ja-JP" sz="1600" dirty="0"/>
            </a:br>
            <a:r>
              <a:rPr lang="ja-JP" altLang="en-US" sz="1600" dirty="0"/>
              <a:t>最後に参照用パラメータシートを確認し、実行日時などが記録されたことを確認しましょう。</a:t>
            </a:r>
            <a:br>
              <a:rPr lang="en-US" altLang="ja-JP" sz="1600" dirty="0"/>
            </a:br>
            <a:endParaRPr lang="en-US" altLang="ja-JP" sz="1600" dirty="0"/>
          </a:p>
          <a:p>
            <a:pPr marL="180000" lvl="1" indent="0">
              <a:buNone/>
            </a:pPr>
            <a:r>
              <a:rPr lang="ja-JP" altLang="en-US" dirty="0"/>
              <a:t>メニュー：</a:t>
            </a:r>
            <a:r>
              <a:rPr lang="ja-JP" altLang="en-US" b="1" dirty="0"/>
              <a:t>参照用 </a:t>
            </a:r>
            <a:r>
              <a:rPr lang="en-US" altLang="ja-JP" b="1" dirty="0"/>
              <a:t>&gt;</a:t>
            </a:r>
            <a:r>
              <a:rPr lang="ja-JP" altLang="en-US" b="1" dirty="0"/>
              <a:t> サーバ用パラメータ</a:t>
            </a:r>
            <a:endParaRPr lang="en-US" altLang="ja-JP" b="1" dirty="0"/>
          </a:p>
          <a:p>
            <a:pPr marL="637200" lvl="1" indent="-457200">
              <a:buFont typeface="+mj-ea"/>
              <a:buAutoNum type="circleNumDbPlain"/>
            </a:pPr>
            <a:r>
              <a:rPr lang="en-US" altLang="ja-JP" dirty="0"/>
              <a:t>[</a:t>
            </a:r>
            <a:r>
              <a:rPr lang="ja-JP" altLang="en-US" dirty="0"/>
              <a:t>フィルタ</a:t>
            </a:r>
            <a:r>
              <a:rPr lang="en-US" altLang="ja-JP" dirty="0"/>
              <a:t>]</a:t>
            </a:r>
            <a:r>
              <a:rPr lang="ja-JP" altLang="en-US" dirty="0"/>
              <a:t>を押下する。</a:t>
            </a:r>
            <a:endParaRPr lang="en-US" altLang="ja-JP" dirty="0"/>
          </a:p>
          <a:p>
            <a:pPr marL="637200" lvl="1" indent="-457200">
              <a:buFont typeface="+mj-ea"/>
              <a:buAutoNum type="circleNumDbPlain"/>
            </a:pPr>
            <a:r>
              <a:rPr lang="ja-JP" altLang="en-US" dirty="0"/>
              <a:t>「</a:t>
            </a:r>
            <a:r>
              <a:rPr lang="ja-JP" altLang="en-US" dirty="0">
                <a:solidFill>
                  <a:srgbClr val="FF0000"/>
                </a:solidFill>
              </a:rPr>
              <a:t>基準日時</a:t>
            </a:r>
            <a:r>
              <a:rPr lang="ja-JP" altLang="en-US" dirty="0"/>
              <a:t>」や「</a:t>
            </a:r>
            <a:r>
              <a:rPr lang="ja-JP" altLang="en-US" dirty="0">
                <a:solidFill>
                  <a:srgbClr val="FF0000"/>
                </a:solidFill>
              </a:rPr>
              <a:t>最終実行日時</a:t>
            </a:r>
            <a:r>
              <a:rPr lang="ja-JP" altLang="en-US" dirty="0"/>
              <a:t>」が更新されていることを確認する。</a:t>
            </a:r>
          </a:p>
        </p:txBody>
      </p:sp>
      <p:sp>
        <p:nvSpPr>
          <p:cNvPr id="6" name="正方形/長方形 5"/>
          <p:cNvSpPr/>
          <p:nvPr/>
        </p:nvSpPr>
        <p:spPr bwMode="auto">
          <a:xfrm flipH="1">
            <a:off x="3059832" y="3978306"/>
            <a:ext cx="936104" cy="1034870"/>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5" name="正方形/長方形 4"/>
          <p:cNvSpPr/>
          <p:nvPr/>
        </p:nvSpPr>
        <p:spPr bwMode="auto">
          <a:xfrm flipH="1">
            <a:off x="4860032" y="3978306"/>
            <a:ext cx="936104" cy="102975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Tree>
    <p:extLst>
      <p:ext uri="{BB962C8B-B14F-4D97-AF65-F5344CB8AC3E}">
        <p14:creationId xmlns:p14="http://schemas.microsoft.com/office/powerpoint/2010/main" val="3590801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en-US" altLang="ja-JP"/>
              <a:t>.</a:t>
            </a:r>
            <a:r>
              <a:rPr lang="ja-JP" altLang="en-US"/>
              <a:t>　実習 シナリオ②</a:t>
            </a:r>
            <a:endParaRPr kumimoji="1" lang="ja-JP" altLang="en-US" dirty="0"/>
          </a:p>
        </p:txBody>
      </p:sp>
    </p:spTree>
    <p:extLst>
      <p:ext uri="{BB962C8B-B14F-4D97-AF65-F5344CB8AC3E}">
        <p14:creationId xmlns:p14="http://schemas.microsoft.com/office/powerpoint/2010/main" val="1252698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シナリオ②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以下の図の流れで作業していきます。</a:t>
            </a:r>
            <a:endParaRPr kumimoji="1" lang="en-US" altLang="ja-JP" dirty="0"/>
          </a:p>
          <a:p>
            <a:pPr lvl="1"/>
            <a:r>
              <a:rPr lang="ja-JP" altLang="en-US" dirty="0">
                <a:hlinkClick r:id="rId2" action="ppaction://hlinksldjump"/>
              </a:rPr>
              <a:t>シナリオはこちら</a:t>
            </a:r>
            <a:endParaRPr kumimoji="1" lang="ja-JP" altLang="en-US" dirty="0"/>
          </a:p>
        </p:txBody>
      </p:sp>
      <p:sp>
        <p:nvSpPr>
          <p:cNvPr id="595" name="正方形/長方形 594"/>
          <p:cNvSpPr/>
          <p:nvPr/>
        </p:nvSpPr>
        <p:spPr>
          <a:xfrm>
            <a:off x="861068" y="1916832"/>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953424" y="2179254"/>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085420" y="3285639"/>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3"/>
          <a:stretch>
            <a:fillRect/>
          </a:stretch>
        </p:blipFill>
        <p:spPr>
          <a:xfrm>
            <a:off x="3235719" y="4671406"/>
            <a:ext cx="128884" cy="127792"/>
          </a:xfrm>
          <a:prstGeom prst="rect">
            <a:avLst/>
          </a:prstGeom>
        </p:spPr>
      </p:pic>
      <p:pic>
        <p:nvPicPr>
          <p:cNvPr id="562" name="図 561"/>
          <p:cNvPicPr>
            <a:picLocks noChangeAspect="1"/>
          </p:cNvPicPr>
          <p:nvPr/>
        </p:nvPicPr>
        <p:blipFill>
          <a:blip r:embed="rId4"/>
          <a:stretch>
            <a:fillRect/>
          </a:stretch>
        </p:blipFill>
        <p:spPr>
          <a:xfrm>
            <a:off x="3381359" y="4671406"/>
            <a:ext cx="131069" cy="131069"/>
          </a:xfrm>
          <a:prstGeom prst="rect">
            <a:avLst/>
          </a:prstGeom>
        </p:spPr>
      </p:pic>
      <p:pic>
        <p:nvPicPr>
          <p:cNvPr id="563" name="図 562"/>
          <p:cNvPicPr>
            <a:picLocks noChangeAspect="1"/>
          </p:cNvPicPr>
          <p:nvPr/>
        </p:nvPicPr>
        <p:blipFill>
          <a:blip r:embed="rId5"/>
          <a:stretch>
            <a:fillRect/>
          </a:stretch>
        </p:blipFill>
        <p:spPr>
          <a:xfrm>
            <a:off x="3529184" y="4671406"/>
            <a:ext cx="128884" cy="129976"/>
          </a:xfrm>
          <a:prstGeom prst="rect">
            <a:avLst/>
          </a:prstGeom>
        </p:spPr>
      </p:pic>
      <p:pic>
        <p:nvPicPr>
          <p:cNvPr id="564" name="図 563"/>
          <p:cNvPicPr>
            <a:picLocks noChangeAspect="1"/>
          </p:cNvPicPr>
          <p:nvPr/>
        </p:nvPicPr>
        <p:blipFill>
          <a:blip r:embed="rId3"/>
          <a:stretch>
            <a:fillRect/>
          </a:stretch>
        </p:blipFill>
        <p:spPr>
          <a:xfrm>
            <a:off x="2120733" y="3317973"/>
            <a:ext cx="128884" cy="127792"/>
          </a:xfrm>
          <a:prstGeom prst="rect">
            <a:avLst/>
          </a:prstGeom>
        </p:spPr>
      </p:pic>
      <p:pic>
        <p:nvPicPr>
          <p:cNvPr id="565" name="図 564"/>
          <p:cNvPicPr>
            <a:picLocks noChangeAspect="1"/>
          </p:cNvPicPr>
          <p:nvPr/>
        </p:nvPicPr>
        <p:blipFill>
          <a:blip r:embed="rId3"/>
          <a:stretch>
            <a:fillRect/>
          </a:stretch>
        </p:blipFill>
        <p:spPr>
          <a:xfrm>
            <a:off x="3247515" y="3920143"/>
            <a:ext cx="128884" cy="127792"/>
          </a:xfrm>
          <a:prstGeom prst="rect">
            <a:avLst/>
          </a:prstGeom>
        </p:spPr>
      </p:pic>
      <p:pic>
        <p:nvPicPr>
          <p:cNvPr id="566" name="図 565"/>
          <p:cNvPicPr>
            <a:picLocks noChangeAspect="1"/>
          </p:cNvPicPr>
          <p:nvPr/>
        </p:nvPicPr>
        <p:blipFill>
          <a:blip r:embed="rId4"/>
          <a:stretch>
            <a:fillRect/>
          </a:stretch>
        </p:blipFill>
        <p:spPr>
          <a:xfrm>
            <a:off x="3393155" y="3920143"/>
            <a:ext cx="131069" cy="131069"/>
          </a:xfrm>
          <a:prstGeom prst="rect">
            <a:avLst/>
          </a:prstGeom>
        </p:spPr>
      </p:pic>
      <p:pic>
        <p:nvPicPr>
          <p:cNvPr id="567" name="図 566"/>
          <p:cNvPicPr>
            <a:picLocks noChangeAspect="1"/>
          </p:cNvPicPr>
          <p:nvPr/>
        </p:nvPicPr>
        <p:blipFill>
          <a:blip r:embed="rId5"/>
          <a:stretch>
            <a:fillRect/>
          </a:stretch>
        </p:blipFill>
        <p:spPr>
          <a:xfrm>
            <a:off x="3540979" y="3920143"/>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548374642"/>
              </p:ext>
            </p:extLst>
          </p:nvPr>
        </p:nvGraphicFramePr>
        <p:xfrm>
          <a:off x="1226378" y="4067080"/>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ホストグループ名</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オペレーション</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2575924181"/>
              </p:ext>
            </p:extLst>
          </p:nvPr>
        </p:nvGraphicFramePr>
        <p:xfrm>
          <a:off x="1226379" y="4803778"/>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ホスト名</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オペレーション</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563429395"/>
              </p:ext>
            </p:extLst>
          </p:nvPr>
        </p:nvGraphicFramePr>
        <p:xfrm>
          <a:off x="1226377" y="3441409"/>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a:t>データシート</a:t>
                      </a:r>
                      <a:endParaRPr kumimoji="1" lang="ja-JP" altLang="en-US" sz="800" b="1" dirty="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4" name="正方形/長方形 573"/>
          <p:cNvSpPr/>
          <p:nvPr/>
        </p:nvSpPr>
        <p:spPr>
          <a:xfrm>
            <a:off x="1218781" y="5125134"/>
            <a:ext cx="2436952" cy="16109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218781" y="4388001"/>
            <a:ext cx="2456068" cy="150406"/>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6" name="正方形/長方形 575"/>
          <p:cNvSpPr/>
          <p:nvPr/>
        </p:nvSpPr>
        <p:spPr>
          <a:xfrm>
            <a:off x="1218779" y="3757916"/>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9" name="楕円 578"/>
          <p:cNvSpPr/>
          <p:nvPr/>
        </p:nvSpPr>
        <p:spPr>
          <a:xfrm>
            <a:off x="3076580" y="4189096"/>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560376" y="4190200"/>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560376" y="4980820"/>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p:cNvSpPr/>
          <p:nvPr/>
        </p:nvSpPr>
        <p:spPr>
          <a:xfrm>
            <a:off x="3892339" y="2332679"/>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668344" y="1899897"/>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7767335" y="3516861"/>
            <a:ext cx="846181" cy="725128"/>
            <a:chOff x="8018784" y="3328605"/>
            <a:chExt cx="846181" cy="725128"/>
          </a:xfrm>
        </p:grpSpPr>
        <p:pic>
          <p:nvPicPr>
            <p:cNvPr id="473" name="図 472"/>
            <p:cNvPicPr>
              <a:picLocks noChangeAspect="1"/>
            </p:cNvPicPr>
            <p:nvPr/>
          </p:nvPicPr>
          <p:blipFill>
            <a:blip r:embed="rId6"/>
            <a:stretch>
              <a:fillRect/>
            </a:stretch>
          </p:blipFill>
          <p:spPr>
            <a:xfrm>
              <a:off x="8346555" y="3729656"/>
              <a:ext cx="189976" cy="324077"/>
            </a:xfrm>
            <a:prstGeom prst="rect">
              <a:avLst/>
            </a:prstGeom>
          </p:spPr>
        </p:pic>
        <p:pic>
          <p:nvPicPr>
            <p:cNvPr id="474" name="図 473"/>
            <p:cNvPicPr>
              <a:picLocks noChangeAspect="1"/>
            </p:cNvPicPr>
            <p:nvPr/>
          </p:nvPicPr>
          <p:blipFill>
            <a:blip r:embed="rId6"/>
            <a:stretch>
              <a:fillRect/>
            </a:stretch>
          </p:blipFill>
          <p:spPr>
            <a:xfrm>
              <a:off x="8018784" y="3729656"/>
              <a:ext cx="189976" cy="324077"/>
            </a:xfrm>
            <a:prstGeom prst="rect">
              <a:avLst/>
            </a:prstGeom>
          </p:spPr>
        </p:pic>
        <p:pic>
          <p:nvPicPr>
            <p:cNvPr id="475" name="図 474"/>
            <p:cNvPicPr>
              <a:picLocks noChangeAspect="1"/>
            </p:cNvPicPr>
            <p:nvPr/>
          </p:nvPicPr>
          <p:blipFill>
            <a:blip r:embed="rId6"/>
            <a:stretch>
              <a:fillRect/>
            </a:stretch>
          </p:blipFill>
          <p:spPr>
            <a:xfrm>
              <a:off x="8182669" y="3330186"/>
              <a:ext cx="189976" cy="324077"/>
            </a:xfrm>
            <a:prstGeom prst="rect">
              <a:avLst/>
            </a:prstGeom>
          </p:spPr>
        </p:pic>
        <p:pic>
          <p:nvPicPr>
            <p:cNvPr id="476" name="図 475"/>
            <p:cNvPicPr>
              <a:picLocks noChangeAspect="1"/>
            </p:cNvPicPr>
            <p:nvPr/>
          </p:nvPicPr>
          <p:blipFill>
            <a:blip r:embed="rId6"/>
            <a:stretch>
              <a:fillRect/>
            </a:stretch>
          </p:blipFill>
          <p:spPr>
            <a:xfrm>
              <a:off x="8510772" y="3328605"/>
              <a:ext cx="189976" cy="324077"/>
            </a:xfrm>
            <a:prstGeom prst="rect">
              <a:avLst/>
            </a:prstGeom>
          </p:spPr>
        </p:pic>
        <p:pic>
          <p:nvPicPr>
            <p:cNvPr id="477" name="図 476"/>
            <p:cNvPicPr>
              <a:picLocks noChangeAspect="1"/>
            </p:cNvPicPr>
            <p:nvPr/>
          </p:nvPicPr>
          <p:blipFill>
            <a:blip r:embed="rId6"/>
            <a:stretch>
              <a:fillRect/>
            </a:stretch>
          </p:blipFill>
          <p:spPr>
            <a:xfrm>
              <a:off x="8674989" y="3729655"/>
              <a:ext cx="189976" cy="324077"/>
            </a:xfrm>
            <a:prstGeom prst="rect">
              <a:avLst/>
            </a:prstGeom>
          </p:spPr>
        </p:pic>
      </p:grpSp>
      <p:sp>
        <p:nvSpPr>
          <p:cNvPr id="483" name="正方形/長方形 482"/>
          <p:cNvSpPr/>
          <p:nvPr/>
        </p:nvSpPr>
        <p:spPr>
          <a:xfrm>
            <a:off x="6906586" y="2177097"/>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6807393" y="3714467"/>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714413" y="3124469"/>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3.5</a:t>
            </a:r>
          </a:p>
        </p:txBody>
      </p:sp>
      <p:sp>
        <p:nvSpPr>
          <p:cNvPr id="504" name="角丸四角形 503"/>
          <p:cNvSpPr/>
          <p:nvPr/>
        </p:nvSpPr>
        <p:spPr>
          <a:xfrm>
            <a:off x="5221060" y="2779766"/>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5872460" y="3408643"/>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730395" y="3107441"/>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736704" y="4714185"/>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545826" y="3576381"/>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545824" y="3942095"/>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545822" y="4308765"/>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653753" y="3105096"/>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653753" y="4697572"/>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grpSp>
        <p:nvGrpSpPr>
          <p:cNvPr id="489" name="グループ化 488"/>
          <p:cNvGrpSpPr/>
          <p:nvPr/>
        </p:nvGrpSpPr>
        <p:grpSpPr>
          <a:xfrm>
            <a:off x="6271837" y="3570096"/>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21" name="波線 520"/>
          <p:cNvSpPr/>
          <p:nvPr/>
        </p:nvSpPr>
        <p:spPr>
          <a:xfrm rot="16200000">
            <a:off x="4160108" y="350651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248284" y="3594694"/>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336460" y="3682869"/>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35" name="楕円 534"/>
          <p:cNvSpPr/>
          <p:nvPr/>
        </p:nvSpPr>
        <p:spPr>
          <a:xfrm>
            <a:off x="4473273" y="3893213"/>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3936444" y="3862833"/>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450384" y="4664278"/>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3.4</a:t>
            </a:r>
          </a:p>
        </p:txBody>
      </p:sp>
      <p:sp>
        <p:nvSpPr>
          <p:cNvPr id="536" name="テキスト ボックス 535"/>
          <p:cNvSpPr txBox="1"/>
          <p:nvPr/>
        </p:nvSpPr>
        <p:spPr>
          <a:xfrm>
            <a:off x="4421193" y="3882456"/>
            <a:ext cx="504056" cy="230832"/>
          </a:xfrm>
          <a:prstGeom prst="rect">
            <a:avLst/>
          </a:prstGeom>
          <a:noFill/>
        </p:spPr>
        <p:txBody>
          <a:bodyPr wrap="square" rtlCol="0">
            <a:spAutoFit/>
          </a:bodyPr>
          <a:lstStyle/>
          <a:p>
            <a:pPr algn="ctr"/>
            <a:r>
              <a:rPr kumimoji="1" lang="ja-JP" altLang="en-US" sz="900" b="1" dirty="0">
                <a:solidFill>
                  <a:schemeClr val="bg1"/>
                </a:solidFill>
                <a:latin typeface="游ゴシック" panose="020B0400000000000000" pitchFamily="50" charset="-128"/>
                <a:ea typeface="游ゴシック" panose="020B0400000000000000" pitchFamily="50" charset="-128"/>
              </a:rPr>
              <a:t>変数</a:t>
            </a:r>
          </a:p>
        </p:txBody>
      </p:sp>
      <p:sp>
        <p:nvSpPr>
          <p:cNvPr id="537" name="テキスト ボックス 536"/>
          <p:cNvSpPr txBox="1"/>
          <p:nvPr/>
        </p:nvSpPr>
        <p:spPr>
          <a:xfrm>
            <a:off x="4399480" y="3633225"/>
            <a:ext cx="596058" cy="200055"/>
          </a:xfrm>
          <a:prstGeom prst="rect">
            <a:avLst/>
          </a:prstGeom>
          <a:noFill/>
        </p:spPr>
        <p:txBody>
          <a:bodyPr wrap="square" rtlCol="0">
            <a:spAutoFit/>
          </a:bodyPr>
          <a:lstStyle/>
          <a:p>
            <a:pPr algn="ctr"/>
            <a:r>
              <a:rPr kumimoji="1" lang="en-US" altLang="ja-JP" sz="700" b="1" dirty="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523049" y="3589458"/>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523049" y="3956193"/>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523049" y="432177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1891262" y="2638153"/>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1889561" y="2368248"/>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1891263" y="2912045"/>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5" name="円形吹き出し 554"/>
          <p:cNvSpPr/>
          <p:nvPr/>
        </p:nvSpPr>
        <p:spPr bwMode="auto">
          <a:xfrm>
            <a:off x="2992252" y="1838792"/>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3.1</a:t>
            </a:r>
          </a:p>
        </p:txBody>
      </p:sp>
      <p:sp>
        <p:nvSpPr>
          <p:cNvPr id="557" name="円形吹き出し 556"/>
          <p:cNvSpPr/>
          <p:nvPr/>
        </p:nvSpPr>
        <p:spPr bwMode="auto">
          <a:xfrm>
            <a:off x="1274642" y="2664826"/>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3.2</a:t>
            </a:r>
            <a:endParaRPr kumimoji="0" lang="ja-JP" altLang="en-US"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395022" y="4357407"/>
            <a:ext cx="514800" cy="514800"/>
          </a:xfrm>
          <a:prstGeom prst="wedgeEllipseCallout">
            <a:avLst>
              <a:gd name="adj1" fmla="val 107581"/>
              <a:gd name="adj2" fmla="val -301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(1/2)</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395022" y="5089180"/>
            <a:ext cx="514800" cy="514800"/>
          </a:xfrm>
          <a:prstGeom prst="wedgeEllipseCallout">
            <a:avLst>
              <a:gd name="adj1" fmla="val 107950"/>
              <a:gd name="adj2" fmla="val -2575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kern="0" dirty="0">
                <a:solidFill>
                  <a:srgbClr val="FFFFFF"/>
                </a:solidFill>
                <a:latin typeface="游ゴシック" panose="020B0400000000000000" pitchFamily="50" charset="-128"/>
                <a:ea typeface="游ゴシック" panose="020B0400000000000000" pitchFamily="50" charset="-128"/>
              </a:rPr>
              <a:t>3</a:t>
            </a: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849713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 </a:t>
            </a:r>
            <a:r>
              <a:rPr kumimoji="1" lang="ja-JP" altLang="en-US"/>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a:t>オペレーションを新規登録する</a:t>
            </a:r>
            <a:br>
              <a:rPr lang="en-US" altLang="ja-JP" dirty="0"/>
            </a:br>
            <a:r>
              <a:rPr lang="ja-JP" altLang="en-US" sz="1600" dirty="0"/>
              <a:t>追加のオペレーションを作成しましょう。</a:t>
            </a:r>
            <a:endParaRPr lang="en-US" altLang="ja-JP" sz="1600" dirty="0"/>
          </a:p>
          <a:p>
            <a:pPr marL="0" indent="0">
              <a:buNone/>
            </a:pPr>
            <a:endParaRPr lang="en-US" altLang="ja-JP" sz="1600" dirty="0"/>
          </a:p>
          <a:p>
            <a:pPr marL="180000" lvl="1" indent="0">
              <a:buNone/>
            </a:pPr>
            <a:r>
              <a:rPr kumimoji="1" lang="ja-JP" altLang="en-US" dirty="0"/>
              <a:t>メニュー：</a:t>
            </a:r>
            <a:r>
              <a:rPr kumimoji="1" lang="ja-JP" altLang="en-US" b="1" dirty="0"/>
              <a:t>基本コンソール </a:t>
            </a:r>
            <a:r>
              <a:rPr kumimoji="1" lang="en-US" altLang="ja-JP" b="1" dirty="0"/>
              <a:t>&gt;</a:t>
            </a:r>
            <a:r>
              <a:rPr kumimoji="1" lang="ja-JP" altLang="en-US" b="1" dirty="0"/>
              <a:t> オペレーション一覧</a:t>
            </a:r>
            <a:endParaRPr lang="en-US" altLang="ja-JP" b="1" dirty="0"/>
          </a:p>
          <a:p>
            <a:pPr marL="637200" lvl="1" indent="-457200">
              <a:buFont typeface="+mj-ea"/>
              <a:buAutoNum type="circleNumDbPlain"/>
            </a:pPr>
            <a:r>
              <a:rPr kumimoji="1" lang="ja-JP" altLang="en-US" dirty="0"/>
              <a:t>登録 </a:t>
            </a:r>
            <a:r>
              <a:rPr lang="en-US" altLang="ja-JP" dirty="0"/>
              <a:t>&gt; </a:t>
            </a:r>
            <a:r>
              <a:rPr lang="ja-JP" altLang="en-US" dirty="0"/>
              <a:t>登録開始 を押下する。</a:t>
            </a:r>
            <a:endParaRPr lang="en-US" altLang="ja-JP" dirty="0"/>
          </a:p>
          <a:p>
            <a:pPr marL="637200" lvl="1" indent="-457200">
              <a:buFont typeface="+mj-ea"/>
              <a:buAutoNum type="circleNumDbPlain"/>
            </a:pPr>
            <a:r>
              <a:rPr lang="ja-JP" altLang="en-US" dirty="0"/>
              <a:t>各項目へ下表のように入力し、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kumimoji="1" lang="en-US" altLang="ja-JP" sz="1800" dirty="0"/>
          </a:p>
          <a:p>
            <a:pPr marL="0" indent="0">
              <a:buNone/>
            </a:pPr>
            <a:endParaRPr kumimoji="1" lang="en-US" altLang="ja-JP" sz="1800" dirty="0"/>
          </a:p>
          <a:p>
            <a:pPr marL="0" indent="0">
              <a:buNone/>
            </a:pPr>
            <a:endParaRPr lang="en-US" altLang="ja-JP" sz="1800" dirty="0"/>
          </a:p>
          <a:p>
            <a:endParaRPr kumimoji="1" lang="ja-JP" altLang="en-US" sz="1800" dirty="0"/>
          </a:p>
        </p:txBody>
      </p:sp>
      <p:pic>
        <p:nvPicPr>
          <p:cNvPr id="4" name="図 3"/>
          <p:cNvPicPr>
            <a:picLocks noChangeAspect="1"/>
          </p:cNvPicPr>
          <p:nvPr/>
        </p:nvPicPr>
        <p:blipFill rotWithShape="1">
          <a:blip r:embed="rId2"/>
          <a:srcRect l="3328" t="24821" r="34409" b="38203"/>
          <a:stretch/>
        </p:blipFill>
        <p:spPr>
          <a:xfrm>
            <a:off x="481902" y="3137878"/>
            <a:ext cx="4932902" cy="1168319"/>
          </a:xfrm>
          <a:prstGeom prst="rect">
            <a:avLst/>
          </a:prstGeom>
          <a:ln>
            <a:noFill/>
          </a:ln>
        </p:spPr>
      </p:pic>
      <p:graphicFrame>
        <p:nvGraphicFramePr>
          <p:cNvPr id="5" name="表 4"/>
          <p:cNvGraphicFramePr>
            <a:graphicFrameLocks noGrp="1"/>
          </p:cNvGraphicFramePr>
          <p:nvPr>
            <p:extLst>
              <p:ext uri="{D42A27DB-BD31-4B8C-83A1-F6EECF244321}">
                <p14:modId xmlns:p14="http://schemas.microsoft.com/office/powerpoint/2010/main" val="3844072668"/>
              </p:ext>
            </p:extLst>
          </p:nvPr>
        </p:nvGraphicFramePr>
        <p:xfrm>
          <a:off x="481902" y="4517943"/>
          <a:ext cx="4682828" cy="711562"/>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dirty="0"/>
                        <a:t>オペレーション名</a:t>
                      </a:r>
                    </a:p>
                  </a:txBody>
                  <a:tcPr/>
                </a:tc>
                <a:tc>
                  <a:txBody>
                    <a:bodyPr/>
                    <a:lstStyle/>
                    <a:p>
                      <a:r>
                        <a:rPr kumimoji="1" lang="ja-JP" altLang="en-US" sz="1400"/>
                        <a:t>実施予定日時</a:t>
                      </a:r>
                    </a:p>
                  </a:txBody>
                  <a:tcPr/>
                </a:tc>
                <a:extLst>
                  <a:ext uri="{0D108BD9-81ED-4DB2-BD59-A6C34878D82A}">
                    <a16:rowId xmlns:a16="http://schemas.microsoft.com/office/drawing/2014/main" val="2288927196"/>
                  </a:ext>
                </a:extLst>
              </a:tr>
              <a:tr h="355781">
                <a:tc>
                  <a:txBody>
                    <a:bodyPr/>
                    <a:lstStyle/>
                    <a:p>
                      <a:r>
                        <a:rPr kumimoji="1" lang="ja-JP" altLang="en-US" sz="1400" dirty="0"/>
                        <a:t>基本設定　追加サーバのみ</a:t>
                      </a:r>
                    </a:p>
                  </a:txBody>
                  <a:tcPr/>
                </a:tc>
                <a:tc>
                  <a:txBody>
                    <a:bodyPr/>
                    <a:lstStyle/>
                    <a:p>
                      <a:r>
                        <a:rPr kumimoji="1" lang="en-US" altLang="ja-JP" sz="1400" dirty="0"/>
                        <a:t>(</a:t>
                      </a:r>
                      <a:r>
                        <a:rPr kumimoji="1" lang="ja-JP" altLang="en-US" sz="1400" dirty="0"/>
                        <a:t>任意でご入力下さい</a:t>
                      </a:r>
                      <a:r>
                        <a:rPr kumimoji="1" lang="en-US" altLang="ja-JP" sz="1400" dirty="0"/>
                        <a:t>)</a:t>
                      </a:r>
                    </a:p>
                  </a:txBody>
                  <a:tcPr/>
                </a:tc>
                <a:extLst>
                  <a:ext uri="{0D108BD9-81ED-4DB2-BD59-A6C34878D82A}">
                    <a16:rowId xmlns:a16="http://schemas.microsoft.com/office/drawing/2014/main" val="2029791559"/>
                  </a:ext>
                </a:extLst>
              </a:tr>
            </a:tbl>
          </a:graphicData>
        </a:graphic>
      </p:graphicFrame>
      <p:sp>
        <p:nvSpPr>
          <p:cNvPr id="7" name="正方形/長方形 6"/>
          <p:cNvSpPr/>
          <p:nvPr/>
        </p:nvSpPr>
        <p:spPr bwMode="auto">
          <a:xfrm>
            <a:off x="2426118" y="3137877"/>
            <a:ext cx="1440160" cy="1168319"/>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8" name="正方形/長方形 7"/>
          <p:cNvSpPr/>
          <p:nvPr/>
        </p:nvSpPr>
        <p:spPr bwMode="auto">
          <a:xfrm>
            <a:off x="3866278" y="3137877"/>
            <a:ext cx="1548526" cy="1168319"/>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角丸四角形吹き出し 9"/>
          <p:cNvSpPr/>
          <p:nvPr/>
        </p:nvSpPr>
        <p:spPr bwMode="auto">
          <a:xfrm flipH="1">
            <a:off x="4427599" y="5349493"/>
            <a:ext cx="4176849" cy="1108936"/>
          </a:xfrm>
          <a:prstGeom prst="wedgeRoundRectCallout">
            <a:avLst>
              <a:gd name="adj1" fmla="val 38158"/>
              <a:gd name="adj2" fmla="val -73630"/>
              <a:gd name="adj3" fmla="val 16667"/>
            </a:avLst>
          </a:prstGeom>
          <a:solidFill>
            <a:schemeClr val="bg1"/>
          </a:solidFill>
          <a:ln w="190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 name="正方形/長方形 10"/>
          <p:cNvSpPr/>
          <p:nvPr/>
        </p:nvSpPr>
        <p:spPr>
          <a:xfrm>
            <a:off x="4573368" y="5518187"/>
            <a:ext cx="4031080" cy="830997"/>
          </a:xfrm>
          <a:prstGeom prst="rect">
            <a:avLst/>
          </a:prstGeom>
        </p:spPr>
        <p:txBody>
          <a:bodyPr wrap="square">
            <a:spAutoFit/>
          </a:bodyPr>
          <a:lstStyle/>
          <a:p>
            <a:r>
              <a:rPr lang="ja-JP" altLang="en-US" sz="1600" dirty="0">
                <a:solidFill>
                  <a:srgbClr val="FF0000"/>
                </a:solidFill>
              </a:rPr>
              <a:t>「実施予定日時」は管理用の項目です。</a:t>
            </a:r>
            <a:endParaRPr lang="en-US" altLang="ja-JP" sz="1600" dirty="0">
              <a:solidFill>
                <a:srgbClr val="FF0000"/>
              </a:solidFill>
            </a:endParaRPr>
          </a:p>
          <a:p>
            <a:r>
              <a:rPr lang="ja-JP" altLang="en-US" sz="1600" dirty="0">
                <a:solidFill>
                  <a:srgbClr val="FF0000"/>
                </a:solidFill>
              </a:rPr>
              <a:t>自動的に処理が実行されるわけではありません。</a:t>
            </a:r>
          </a:p>
        </p:txBody>
      </p:sp>
    </p:spTree>
    <p:extLst>
      <p:ext uri="{BB962C8B-B14F-4D97-AF65-F5344CB8AC3E}">
        <p14:creationId xmlns:p14="http://schemas.microsoft.com/office/powerpoint/2010/main" val="3614749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3"/>
          <a:srcRect l="1468" t="29960" r="7604" b="27096"/>
          <a:stretch/>
        </p:blipFill>
        <p:spPr>
          <a:xfrm>
            <a:off x="481902" y="2852936"/>
            <a:ext cx="5976665" cy="720080"/>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a:t>3.2 </a:t>
            </a:r>
            <a:r>
              <a:rPr lang="ja-JP" altLang="en-US"/>
              <a:t>ホストグループへのホスト追加</a:t>
            </a:r>
            <a:endParaRPr kumimoji="1" lang="ja-JP" altLang="en-US"/>
          </a:p>
        </p:txBody>
      </p:sp>
      <p:sp>
        <p:nvSpPr>
          <p:cNvPr id="3" name="コンテンツ プレースホルダー 2"/>
          <p:cNvSpPr>
            <a:spLocks noGrp="1"/>
          </p:cNvSpPr>
          <p:nvPr>
            <p:ph sz="quarter" idx="10"/>
          </p:nvPr>
        </p:nvSpPr>
        <p:spPr>
          <a:xfrm>
            <a:off x="179513" y="770091"/>
            <a:ext cx="8784976" cy="5616476"/>
          </a:xfrm>
        </p:spPr>
        <p:txBody>
          <a:bodyPr/>
          <a:lstStyle/>
          <a:p>
            <a:r>
              <a:rPr lang="ja-JP" altLang="en-US" b="1" dirty="0"/>
              <a:t>ホストグループへホスト</a:t>
            </a:r>
            <a:r>
              <a:rPr kumimoji="1" lang="ja-JP" altLang="en-US" b="1" dirty="0"/>
              <a:t>を登録する</a:t>
            </a:r>
            <a:br>
              <a:rPr lang="en-US" altLang="ja-JP" b="1" dirty="0"/>
            </a:br>
            <a:r>
              <a:rPr lang="ja-JP" altLang="en-US" sz="1600" dirty="0"/>
              <a:t>追加のホストをホストグループに登録しましょう。</a:t>
            </a:r>
            <a:br>
              <a:rPr lang="en-US" altLang="ja-JP" sz="1600" dirty="0"/>
            </a:br>
            <a:br>
              <a:rPr lang="en-US" altLang="ja-JP" sz="1600" dirty="0"/>
            </a:br>
            <a:r>
              <a:rPr lang="ja-JP" altLang="en-US" sz="1600" dirty="0"/>
              <a:t>メニュ</a:t>
            </a:r>
            <a:r>
              <a:rPr lang="en-US" altLang="ja-JP" sz="1600" dirty="0"/>
              <a:t>―</a:t>
            </a:r>
            <a:r>
              <a:rPr lang="ja-JP" altLang="en-US" sz="1600" dirty="0"/>
              <a:t>：</a:t>
            </a:r>
            <a:r>
              <a:rPr lang="ja-JP" altLang="en-US" sz="1600" b="1" dirty="0"/>
              <a:t>ホストグループ管理　</a:t>
            </a:r>
            <a:r>
              <a:rPr lang="en-US" altLang="ja-JP" sz="1600" b="1" dirty="0"/>
              <a:t>&gt; </a:t>
            </a:r>
            <a:r>
              <a:rPr lang="ja-JP" altLang="en-US" sz="1600" b="1" dirty="0"/>
              <a:t>ホスト紐付管理</a:t>
            </a:r>
            <a:endParaRPr lang="en-US" altLang="ja-JP" sz="1600"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endParaRPr kumimoji="1" lang="en-US" altLang="ja-JP" dirty="0"/>
          </a:p>
          <a:p>
            <a:pPr marL="637200" lvl="1" indent="-457200">
              <a:buFont typeface="+mj-ea"/>
              <a:buAutoNum type="circleNumDbPlain"/>
            </a:pPr>
            <a:r>
              <a:rPr lang="ja-JP" altLang="en-US" dirty="0"/>
              <a:t>各項目で下表のように選択し、</a:t>
            </a:r>
            <a:r>
              <a:rPr lang="en-US" altLang="ja-JP" dirty="0"/>
              <a:t>[</a:t>
            </a:r>
            <a:r>
              <a:rPr lang="ja-JP" altLang="en-US" dirty="0"/>
              <a:t>登録</a:t>
            </a:r>
            <a:r>
              <a:rPr lang="en-US" altLang="ja-JP" dirty="0"/>
              <a:t>]</a:t>
            </a:r>
            <a:r>
              <a:rPr lang="ja-JP" altLang="en-US" dirty="0"/>
              <a:t>を押下する。</a:t>
            </a:r>
            <a:endParaRPr kumimoji="1" lang="en-US" altLang="ja-JP" dirty="0"/>
          </a:p>
          <a:p>
            <a:pPr marL="0" indent="0">
              <a:buNone/>
            </a:pPr>
            <a:endParaRPr kumimoji="1" lang="en-US" altLang="ja-JP" sz="1600" dirty="0"/>
          </a:p>
        </p:txBody>
      </p:sp>
      <p:graphicFrame>
        <p:nvGraphicFramePr>
          <p:cNvPr id="6" name="表 5"/>
          <p:cNvGraphicFramePr>
            <a:graphicFrameLocks noGrp="1"/>
          </p:cNvGraphicFramePr>
          <p:nvPr>
            <p:extLst>
              <p:ext uri="{D42A27DB-BD31-4B8C-83A1-F6EECF244321}">
                <p14:modId xmlns:p14="http://schemas.microsoft.com/office/powerpoint/2010/main" val="1982591161"/>
              </p:ext>
            </p:extLst>
          </p:nvPr>
        </p:nvGraphicFramePr>
        <p:xfrm>
          <a:off x="481902" y="3691614"/>
          <a:ext cx="4007803" cy="781253"/>
        </p:xfrm>
        <a:graphic>
          <a:graphicData uri="http://schemas.openxmlformats.org/drawingml/2006/table">
            <a:tbl>
              <a:tblPr firstRow="1" bandRow="1">
                <a:tableStyleId>{93296810-A885-4BE3-A3E7-6D5BEEA58F35}</a:tableStyleId>
              </a:tblPr>
              <a:tblGrid>
                <a:gridCol w="995680">
                  <a:extLst>
                    <a:ext uri="{9D8B030D-6E8A-4147-A177-3AD203B41FA5}">
                      <a16:colId xmlns:a16="http://schemas.microsoft.com/office/drawing/2014/main" val="3914107317"/>
                    </a:ext>
                  </a:extLst>
                </a:gridCol>
                <a:gridCol w="2168843">
                  <a:extLst>
                    <a:ext uri="{9D8B030D-6E8A-4147-A177-3AD203B41FA5}">
                      <a16:colId xmlns:a16="http://schemas.microsoft.com/office/drawing/2014/main" val="418709912"/>
                    </a:ext>
                  </a:extLst>
                </a:gridCol>
                <a:gridCol w="843280">
                  <a:extLst>
                    <a:ext uri="{9D8B030D-6E8A-4147-A177-3AD203B41FA5}">
                      <a16:colId xmlns:a16="http://schemas.microsoft.com/office/drawing/2014/main" val="1052485450"/>
                    </a:ext>
                  </a:extLst>
                </a:gridCol>
              </a:tblGrid>
              <a:tr h="288032">
                <a:tc>
                  <a:txBody>
                    <a:bodyPr/>
                    <a:lstStyle/>
                    <a:p>
                      <a:r>
                        <a:rPr kumimoji="1" lang="ja-JP" altLang="en-US" sz="1200" dirty="0"/>
                        <a:t>ホスト</a:t>
                      </a:r>
                      <a:endParaRPr kumimoji="1" lang="en-US" altLang="ja-JP" sz="1200" dirty="0"/>
                    </a:p>
                    <a:p>
                      <a:r>
                        <a:rPr kumimoji="1" lang="ja-JP" altLang="en-US" sz="1200" dirty="0"/>
                        <a:t>グループ名</a:t>
                      </a:r>
                    </a:p>
                  </a:txBody>
                  <a:tcPr/>
                </a:tc>
                <a:tc>
                  <a:txBody>
                    <a:bodyPr/>
                    <a:lstStyle/>
                    <a:p>
                      <a:r>
                        <a:rPr kumimoji="1" lang="ja-JP" altLang="en-US" sz="1200" dirty="0"/>
                        <a:t>オペレーション</a:t>
                      </a:r>
                    </a:p>
                  </a:txBody>
                  <a:tcPr/>
                </a:tc>
                <a:tc>
                  <a:txBody>
                    <a:bodyPr/>
                    <a:lstStyle/>
                    <a:p>
                      <a:r>
                        <a:rPr kumimoji="1" lang="ja-JP" altLang="en-US" sz="1200" dirty="0"/>
                        <a:t>ホスト名</a:t>
                      </a:r>
                    </a:p>
                  </a:txBody>
                  <a:tcPr/>
                </a:tc>
                <a:extLst>
                  <a:ext uri="{0D108BD9-81ED-4DB2-BD59-A6C34878D82A}">
                    <a16:rowId xmlns:a16="http://schemas.microsoft.com/office/drawing/2014/main" val="3302395948"/>
                  </a:ext>
                </a:extLst>
              </a:tr>
              <a:tr h="324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web_SV</a:t>
                      </a:r>
                      <a:endParaRPr kumimoji="1" lang="ja-JP" altLang="en-US" sz="1200" dirty="0"/>
                    </a:p>
                  </a:txBody>
                  <a:tcPr/>
                </a:tc>
                <a:tc>
                  <a:txBody>
                    <a:bodyPr/>
                    <a:lstStyle/>
                    <a:p>
                      <a:r>
                        <a:rPr kumimoji="1" lang="ja-JP" altLang="en-US" sz="1200" dirty="0"/>
                        <a:t>基本設定　追加サーバのみ  </a:t>
                      </a:r>
                    </a:p>
                  </a:txBody>
                  <a:tcPr/>
                </a:tc>
                <a:tc>
                  <a:txBody>
                    <a:bodyPr/>
                    <a:lstStyle/>
                    <a:p>
                      <a:r>
                        <a:rPr kumimoji="1" lang="en-US" altLang="ja-JP" sz="1200" dirty="0"/>
                        <a:t>webC</a:t>
                      </a:r>
                      <a:endParaRPr kumimoji="1" lang="ja-JP" altLang="en-US" sz="1200" dirty="0"/>
                    </a:p>
                  </a:txBody>
                  <a:tcPr/>
                </a:tc>
                <a:extLst>
                  <a:ext uri="{0D108BD9-81ED-4DB2-BD59-A6C34878D82A}">
                    <a16:rowId xmlns:a16="http://schemas.microsoft.com/office/drawing/2014/main" val="2085754608"/>
                  </a:ext>
                </a:extLst>
              </a:tr>
            </a:tbl>
          </a:graphicData>
        </a:graphic>
      </p:graphicFrame>
      <p:sp>
        <p:nvSpPr>
          <p:cNvPr id="7" name="正方形/長方形 6"/>
          <p:cNvSpPr/>
          <p:nvPr/>
        </p:nvSpPr>
        <p:spPr bwMode="auto">
          <a:xfrm>
            <a:off x="861942" y="2852936"/>
            <a:ext cx="1604176" cy="72008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3" name="角丸四角形 32"/>
          <p:cNvSpPr/>
          <p:nvPr/>
        </p:nvSpPr>
        <p:spPr bwMode="auto">
          <a:xfrm>
            <a:off x="478486" y="4903279"/>
            <a:ext cx="4291153" cy="100994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ホストグループ「</a:t>
            </a:r>
            <a:r>
              <a:rPr lang="en-US" altLang="ja-JP" sz="1200" dirty="0">
                <a:solidFill>
                  <a:schemeClr val="tx1"/>
                </a:solidFill>
                <a:latin typeface="+mn-ea"/>
              </a:rPr>
              <a:t>web_SV</a:t>
            </a:r>
            <a:r>
              <a:rPr lang="ja-JP" altLang="en-US" sz="1200" dirty="0">
                <a:solidFill>
                  <a:schemeClr val="tx1"/>
                </a:solidFill>
                <a:latin typeface="+mn-ea"/>
              </a:rPr>
              <a:t>」はオペレーション「基本設定　</a:t>
            </a:r>
            <a:endParaRPr lang="en-US" altLang="ja-JP" sz="1200" dirty="0">
              <a:solidFill>
                <a:schemeClr val="tx1"/>
              </a:solidFill>
              <a:latin typeface="+mn-ea"/>
            </a:endParaRPr>
          </a:p>
          <a:p>
            <a:r>
              <a:rPr lang="ja-JP" altLang="en-US" sz="1200" dirty="0">
                <a:solidFill>
                  <a:schemeClr val="tx1"/>
                </a:solidFill>
                <a:latin typeface="+mn-ea"/>
              </a:rPr>
              <a:t>全台」でも使用しましたが、今回追加する分はオペレーシ</a:t>
            </a:r>
            <a:endParaRPr lang="en-US" altLang="ja-JP" sz="1200" dirty="0">
              <a:solidFill>
                <a:schemeClr val="tx1"/>
              </a:solidFill>
              <a:latin typeface="+mn-ea"/>
            </a:endParaRPr>
          </a:p>
          <a:p>
            <a:r>
              <a:rPr lang="ja-JP" altLang="en-US" sz="1200" dirty="0">
                <a:solidFill>
                  <a:schemeClr val="tx1"/>
                </a:solidFill>
                <a:latin typeface="+mn-ea"/>
              </a:rPr>
              <a:t>ョン「基本設定　追加サーバのみ」とするので、作業実行</a:t>
            </a:r>
            <a:endParaRPr lang="en-US" altLang="ja-JP" sz="1200" dirty="0">
              <a:solidFill>
                <a:schemeClr val="tx1"/>
              </a:solidFill>
              <a:latin typeface="+mn-ea"/>
            </a:endParaRPr>
          </a:p>
          <a:p>
            <a:r>
              <a:rPr lang="ja-JP" altLang="en-US" sz="1200" dirty="0">
                <a:solidFill>
                  <a:schemeClr val="tx1"/>
                </a:solidFill>
                <a:latin typeface="+mn-ea"/>
              </a:rPr>
              <a:t>時は</a:t>
            </a:r>
            <a:r>
              <a:rPr lang="en-US" altLang="ja-JP" sz="1200" dirty="0">
                <a:solidFill>
                  <a:schemeClr val="tx1"/>
                </a:solidFill>
                <a:latin typeface="+mn-ea"/>
              </a:rPr>
              <a:t>webC</a:t>
            </a:r>
            <a:r>
              <a:rPr lang="ja-JP" altLang="en-US" sz="1200" dirty="0">
                <a:solidFill>
                  <a:schemeClr val="tx1"/>
                </a:solidFill>
                <a:latin typeface="+mn-ea"/>
              </a:rPr>
              <a:t>だけが作業対象となります。</a:t>
            </a:r>
            <a:endParaRPr lang="en-US" altLang="ja-JP" sz="1200" dirty="0">
              <a:solidFill>
                <a:schemeClr val="tx1"/>
              </a:solidFill>
              <a:latin typeface="+mn-ea"/>
            </a:endParaRPr>
          </a:p>
        </p:txBody>
      </p:sp>
      <p:sp>
        <p:nvSpPr>
          <p:cNvPr id="34" name="円形吹き出し 33"/>
          <p:cNvSpPr/>
          <p:nvPr/>
        </p:nvSpPr>
        <p:spPr bwMode="auto">
          <a:xfrm>
            <a:off x="683568" y="4621686"/>
            <a:ext cx="640608" cy="355631"/>
          </a:xfrm>
          <a:prstGeom prst="wedgeEllipseCallout">
            <a:avLst>
              <a:gd name="adj1" fmla="val 44984"/>
              <a:gd name="adj2" fmla="val -67930"/>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Point</a:t>
            </a:r>
            <a:endParaRPr kumimoji="1" lang="ja-JP" altLang="en-US" sz="1400" b="1" dirty="0">
              <a:latin typeface="+mn-ea"/>
            </a:endParaRPr>
          </a:p>
        </p:txBody>
      </p:sp>
      <p:sp>
        <p:nvSpPr>
          <p:cNvPr id="36" name="正方形/長方形 35"/>
          <p:cNvSpPr/>
          <p:nvPr/>
        </p:nvSpPr>
        <p:spPr bwMode="auto">
          <a:xfrm>
            <a:off x="2466118" y="2852936"/>
            <a:ext cx="2724627" cy="72008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7" name="正方形/長方形 36"/>
          <p:cNvSpPr/>
          <p:nvPr/>
        </p:nvSpPr>
        <p:spPr bwMode="auto">
          <a:xfrm>
            <a:off x="5190745" y="2852936"/>
            <a:ext cx="1267822" cy="720080"/>
          </a:xfrm>
          <a:prstGeom prst="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39" name="正方形/長方形 38"/>
          <p:cNvSpPr/>
          <p:nvPr/>
        </p:nvSpPr>
        <p:spPr bwMode="auto">
          <a:xfrm>
            <a:off x="5004048" y="3831859"/>
            <a:ext cx="3673776" cy="2634300"/>
          </a:xfrm>
          <a:prstGeom prst="rect">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1" name="テキスト ボックス 50"/>
          <p:cNvSpPr txBox="1"/>
          <p:nvPr/>
        </p:nvSpPr>
        <p:spPr>
          <a:xfrm>
            <a:off x="5004048" y="3782144"/>
            <a:ext cx="804065" cy="276999"/>
          </a:xfrm>
          <a:prstGeom prst="rect">
            <a:avLst/>
          </a:prstGeom>
          <a:noFill/>
        </p:spPr>
        <p:txBody>
          <a:bodyPr wrap="square" rtlCol="0">
            <a:spAutoFit/>
          </a:bodyPr>
          <a:lstStyle/>
          <a:p>
            <a:r>
              <a:rPr lang="ja-JP" altLang="en-US" sz="1200" b="1" dirty="0">
                <a:solidFill>
                  <a:srgbClr val="002060"/>
                </a:solidFill>
              </a:rPr>
              <a:t>イメージ　　</a:t>
            </a:r>
            <a:endParaRPr kumimoji="1" lang="ja-JP" altLang="en-US" sz="1200" b="1" dirty="0">
              <a:solidFill>
                <a:srgbClr val="002060"/>
              </a:solidFill>
            </a:endParaRPr>
          </a:p>
        </p:txBody>
      </p:sp>
      <p:grpSp>
        <p:nvGrpSpPr>
          <p:cNvPr id="52" name="グループ化 51"/>
          <p:cNvGrpSpPr/>
          <p:nvPr/>
        </p:nvGrpSpPr>
        <p:grpSpPr>
          <a:xfrm>
            <a:off x="5269973" y="4090219"/>
            <a:ext cx="3419581" cy="2364165"/>
            <a:chOff x="627083" y="3788357"/>
            <a:chExt cx="3419581" cy="2364165"/>
          </a:xfrm>
        </p:grpSpPr>
        <p:sp>
          <p:nvSpPr>
            <p:cNvPr id="53" name="テキスト ボックス 52"/>
            <p:cNvSpPr txBox="1"/>
            <p:nvPr/>
          </p:nvSpPr>
          <p:spPr>
            <a:xfrm>
              <a:off x="627084" y="3788357"/>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54" name="テキスト ボックス 53"/>
            <p:cNvSpPr txBox="1"/>
            <p:nvPr/>
          </p:nvSpPr>
          <p:spPr>
            <a:xfrm>
              <a:off x="2252323" y="4601418"/>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55" name="テキスト ボックス 54"/>
            <p:cNvSpPr txBox="1"/>
            <p:nvPr/>
          </p:nvSpPr>
          <p:spPr>
            <a:xfrm>
              <a:off x="627083" y="4601419"/>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6" name="カギ線コネクタ 55"/>
            <p:cNvCxnSpPr>
              <a:stCxn id="53" idx="2"/>
              <a:endCxn id="55" idx="0"/>
            </p:cNvCxnSpPr>
            <p:nvPr/>
          </p:nvCxnSpPr>
          <p:spPr bwMode="auto">
            <a:xfrm rot="5400000">
              <a:off x="1546837" y="3942047"/>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カギ線コネクタ 56"/>
            <p:cNvCxnSpPr>
              <a:stCxn id="53" idx="2"/>
              <a:endCxn id="54" idx="0"/>
            </p:cNvCxnSpPr>
            <p:nvPr/>
          </p:nvCxnSpPr>
          <p:spPr bwMode="auto">
            <a:xfrm rot="16200000" flipH="1">
              <a:off x="2359457" y="3942046"/>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9" name="正方形/長方形 58"/>
            <p:cNvSpPr/>
            <p:nvPr/>
          </p:nvSpPr>
          <p:spPr bwMode="auto">
            <a:xfrm>
              <a:off x="863898" y="5256832"/>
              <a:ext cx="266400" cy="453600"/>
            </a:xfrm>
            <a:prstGeom prst="rect">
              <a:avLst/>
            </a:prstGeom>
            <a:blipFill dpi="0" rotWithShape="1">
              <a:blip r:embed="rId4">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テキスト ボックス 59"/>
            <p:cNvSpPr txBox="1"/>
            <p:nvPr/>
          </p:nvSpPr>
          <p:spPr>
            <a:xfrm>
              <a:off x="690046" y="5728124"/>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dbA</a:t>
              </a:r>
            </a:p>
          </p:txBody>
        </p:sp>
        <p:cxnSp>
          <p:nvCxnSpPr>
            <p:cNvPr id="61" name="直線矢印コネクタ 60"/>
            <p:cNvCxnSpPr/>
            <p:nvPr/>
          </p:nvCxnSpPr>
          <p:spPr bwMode="auto">
            <a:xfrm>
              <a:off x="995540"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62" name="図 61"/>
            <p:cNvPicPr>
              <a:picLocks noChangeAspect="1"/>
            </p:cNvPicPr>
            <p:nvPr/>
          </p:nvPicPr>
          <p:blipFill>
            <a:blip r:embed="rId5"/>
            <a:stretch>
              <a:fillRect/>
            </a:stretch>
          </p:blipFill>
          <p:spPr>
            <a:xfrm>
              <a:off x="3475186" y="5258055"/>
              <a:ext cx="266603" cy="454793"/>
            </a:xfrm>
            <a:prstGeom prst="rect">
              <a:avLst/>
            </a:prstGeom>
          </p:spPr>
        </p:pic>
        <p:sp>
          <p:nvSpPr>
            <p:cNvPr id="63" name="テキスト ボックス 62"/>
            <p:cNvSpPr txBox="1"/>
            <p:nvPr/>
          </p:nvSpPr>
          <p:spPr>
            <a:xfrm>
              <a:off x="3170310" y="5721635"/>
              <a:ext cx="876354" cy="430887"/>
            </a:xfrm>
            <a:prstGeom prst="rect">
              <a:avLst/>
            </a:prstGeom>
            <a:noFill/>
          </p:spPr>
          <p:txBody>
            <a:bodyPr wrap="square" rtlCol="0">
              <a:spAutoFit/>
            </a:bodyPr>
            <a:lstStyle/>
            <a:p>
              <a:pPr lvl="0" algn="ctr">
                <a:defRPr/>
              </a:pPr>
              <a:r>
                <a:rPr lang="en-US" altLang="ja-JP" sz="1100" b="1" dirty="0">
                  <a:ln w="0"/>
                  <a:solidFill>
                    <a:srgbClr val="002B62">
                      <a:lumMod val="90000"/>
                      <a:lumOff val="10000"/>
                    </a:srgbClr>
                  </a:solidFill>
                </a:rPr>
                <a:t>webC</a:t>
              </a:r>
              <a:br>
                <a:rPr lang="en-US" altLang="ja-JP" sz="1100" b="1" dirty="0">
                  <a:ln w="0"/>
                  <a:solidFill>
                    <a:srgbClr val="002B62">
                      <a:lumMod val="90000"/>
                      <a:lumOff val="10000"/>
                    </a:srgbClr>
                  </a:solidFill>
                </a:rPr>
              </a:br>
              <a:r>
                <a:rPr lang="en-US" altLang="ja-JP" sz="1100" b="1" dirty="0">
                  <a:ln w="0"/>
                  <a:solidFill>
                    <a:srgbClr val="002B62">
                      <a:lumMod val="90000"/>
                      <a:lumOff val="10000"/>
                    </a:srgbClr>
                  </a:solidFill>
                </a:rPr>
                <a:t>(</a:t>
              </a:r>
              <a:r>
                <a:rPr lang="ja-JP" altLang="en-US" sz="1100" b="1" dirty="0">
                  <a:ln w="0"/>
                  <a:solidFill>
                    <a:srgbClr val="002B62">
                      <a:lumMod val="90000"/>
                      <a:lumOff val="10000"/>
                    </a:srgbClr>
                  </a:solidFill>
                </a:rPr>
                <a:t>追加分</a:t>
              </a:r>
              <a:r>
                <a:rPr lang="en-US" altLang="ja-JP" sz="1100" b="1" dirty="0">
                  <a:ln w="0"/>
                  <a:solidFill>
                    <a:srgbClr val="002B62">
                      <a:lumMod val="90000"/>
                      <a:lumOff val="10000"/>
                    </a:srgbClr>
                  </a:solidFill>
                </a:rPr>
                <a:t>)</a:t>
              </a:r>
            </a:p>
          </p:txBody>
        </p:sp>
        <p:cxnSp>
          <p:nvCxnSpPr>
            <p:cNvPr id="64" name="直線矢印コネクタ 63"/>
            <p:cNvCxnSpPr/>
            <p:nvPr/>
          </p:nvCxnSpPr>
          <p:spPr bwMode="auto">
            <a:xfrm>
              <a:off x="3607031" y="4896335"/>
              <a:ext cx="2913" cy="324000"/>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5" name="テキスト ボックス 64"/>
            <p:cNvSpPr txBox="1"/>
            <p:nvPr/>
          </p:nvSpPr>
          <p:spPr>
            <a:xfrm>
              <a:off x="1474328" y="5728124"/>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dbB</a:t>
              </a:r>
            </a:p>
          </p:txBody>
        </p:sp>
        <p:cxnSp>
          <p:nvCxnSpPr>
            <p:cNvPr id="66" name="直線矢印コネクタ 65"/>
            <p:cNvCxnSpPr/>
            <p:nvPr/>
          </p:nvCxnSpPr>
          <p:spPr bwMode="auto">
            <a:xfrm>
              <a:off x="1780975"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7" name="正方形/長方形 66"/>
            <p:cNvSpPr/>
            <p:nvPr/>
          </p:nvSpPr>
          <p:spPr bwMode="auto">
            <a:xfrm>
              <a:off x="1655738" y="5256832"/>
              <a:ext cx="266400" cy="453600"/>
            </a:xfrm>
            <a:prstGeom prst="rect">
              <a:avLst/>
            </a:prstGeom>
            <a:blipFill dpi="0" rotWithShape="1">
              <a:blip r:embed="rId4">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テキスト ボックス 67"/>
            <p:cNvSpPr txBox="1"/>
            <p:nvPr/>
          </p:nvSpPr>
          <p:spPr>
            <a:xfrm>
              <a:off x="2085590" y="5728124"/>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webA</a:t>
              </a:r>
            </a:p>
          </p:txBody>
        </p:sp>
        <p:cxnSp>
          <p:nvCxnSpPr>
            <p:cNvPr id="69" name="直線矢印コネクタ 68"/>
            <p:cNvCxnSpPr/>
            <p:nvPr/>
          </p:nvCxnSpPr>
          <p:spPr bwMode="auto">
            <a:xfrm>
              <a:off x="2419722"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0" name="正方形/長方形 69"/>
            <p:cNvSpPr/>
            <p:nvPr/>
          </p:nvSpPr>
          <p:spPr bwMode="auto">
            <a:xfrm>
              <a:off x="2287978" y="5256832"/>
              <a:ext cx="266400" cy="453600"/>
            </a:xfrm>
            <a:prstGeom prst="rect">
              <a:avLst/>
            </a:prstGeom>
            <a:blipFill dpi="0" rotWithShape="1">
              <a:blip r:embed="rId4">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1" name="テキスト ボックス 70"/>
            <p:cNvSpPr txBox="1"/>
            <p:nvPr/>
          </p:nvSpPr>
          <p:spPr>
            <a:xfrm>
              <a:off x="2711590" y="5728124"/>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web</a:t>
              </a:r>
              <a:r>
                <a:rPr lang="en-US" altLang="ja-JP" sz="1100" b="1" dirty="0">
                  <a:ln w="0"/>
                  <a:solidFill>
                    <a:srgbClr val="002B62">
                      <a:lumMod val="90000"/>
                      <a:lumOff val="10000"/>
                      <a:alpha val="5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endParaRPr>
            </a:p>
          </p:txBody>
        </p:sp>
        <p:cxnSp>
          <p:nvCxnSpPr>
            <p:cNvPr id="72" name="直線矢印コネクタ 71"/>
            <p:cNvCxnSpPr/>
            <p:nvPr/>
          </p:nvCxnSpPr>
          <p:spPr bwMode="auto">
            <a:xfrm>
              <a:off x="3018391" y="4896335"/>
              <a:ext cx="2913" cy="324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3" name="正方形/長方形 72"/>
            <p:cNvSpPr/>
            <p:nvPr/>
          </p:nvSpPr>
          <p:spPr bwMode="auto">
            <a:xfrm>
              <a:off x="2886647" y="5256832"/>
              <a:ext cx="266400" cy="453600"/>
            </a:xfrm>
            <a:prstGeom prst="rect">
              <a:avLst/>
            </a:prstGeom>
            <a:blipFill dpi="0" rotWithShape="1">
              <a:blip r:embed="rId4">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316739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パラメータシートにデータを登録する</a:t>
            </a:r>
            <a:br>
              <a:rPr lang="en-US" altLang="ja-JP" dirty="0"/>
            </a:br>
            <a:r>
              <a:rPr lang="ja-JP" altLang="en-US" sz="1600" dirty="0"/>
              <a:t>シナリオ①で作成したメニューに移動し、データを入力していきましょう。</a:t>
            </a:r>
            <a:br>
              <a:rPr lang="en-US" altLang="ja-JP" sz="1600" dirty="0"/>
            </a:br>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入力用</a:t>
            </a:r>
            <a:r>
              <a:rPr lang="en-US" altLang="ja-JP" b="1" dirty="0"/>
              <a:t>&gt;</a:t>
            </a:r>
            <a:r>
              <a:rPr lang="ja-JP" altLang="en-US" b="1" dirty="0"/>
              <a:t> サーバ用パラメータ</a:t>
            </a:r>
            <a:endParaRPr lang="en-US" altLang="ja-JP"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lang="en-US" altLang="ja-JP" sz="1800" dirty="0"/>
          </a:p>
          <a:p>
            <a:pPr marL="0" indent="0">
              <a:buNone/>
            </a:pPr>
            <a:endParaRPr lang="ja-JP" altLang="en-US" sz="1800" dirty="0"/>
          </a:p>
          <a:p>
            <a:pPr marL="457200" indent="-457200">
              <a:buFont typeface="+mj-ea"/>
              <a:buAutoNum type="circleNumDbPlain"/>
            </a:pPr>
            <a:endParaRPr lang="en-US" altLang="ja-JP" dirty="0"/>
          </a:p>
          <a:p>
            <a:pPr marL="457200" indent="-457200">
              <a:buFont typeface="+mj-ea"/>
              <a:buAutoNum type="circleNumDbPlain"/>
            </a:pPr>
            <a:endParaRPr kumimoji="1" lang="ja-JP" altLang="en-US" dirty="0"/>
          </a:p>
        </p:txBody>
      </p:sp>
      <p:pic>
        <p:nvPicPr>
          <p:cNvPr id="14" name="図 13"/>
          <p:cNvPicPr>
            <a:picLocks noChangeAspect="1"/>
          </p:cNvPicPr>
          <p:nvPr/>
        </p:nvPicPr>
        <p:blipFill rotWithShape="1">
          <a:blip r:embed="rId2"/>
          <a:srcRect l="1768" t="34853"/>
          <a:stretch/>
        </p:blipFill>
        <p:spPr>
          <a:xfrm>
            <a:off x="481902" y="3594692"/>
            <a:ext cx="8064896" cy="896848"/>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a:t>3.3 </a:t>
            </a:r>
            <a:r>
              <a:rPr lang="ja-JP" altLang="en-US"/>
              <a:t>データ登録 </a:t>
            </a:r>
            <a:r>
              <a:rPr lang="en-US" altLang="ja-JP"/>
              <a:t>(1/2)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008989286"/>
              </p:ext>
            </p:extLst>
          </p:nvPr>
        </p:nvGraphicFramePr>
        <p:xfrm>
          <a:off x="481902" y="4627295"/>
          <a:ext cx="6733351" cy="572037"/>
        </p:xfrm>
        <a:graphic>
          <a:graphicData uri="http://schemas.openxmlformats.org/drawingml/2006/table">
            <a:tbl>
              <a:tblPr firstRow="1" bandRow="1">
                <a:tableStyleId>{93296810-A885-4BE3-A3E7-6D5BEEA58F35}</a:tableStyleId>
              </a:tblPr>
              <a:tblGrid>
                <a:gridCol w="2152968">
                  <a:extLst>
                    <a:ext uri="{9D8B030D-6E8A-4147-A177-3AD203B41FA5}">
                      <a16:colId xmlns:a16="http://schemas.microsoft.com/office/drawing/2014/main" val="3513618482"/>
                    </a:ext>
                  </a:extLst>
                </a:gridCol>
                <a:gridCol w="2064068">
                  <a:extLst>
                    <a:ext uri="{9D8B030D-6E8A-4147-A177-3AD203B41FA5}">
                      <a16:colId xmlns:a16="http://schemas.microsoft.com/office/drawing/2014/main" val="3224140352"/>
                    </a:ext>
                  </a:extLst>
                </a:gridCol>
                <a:gridCol w="1048195">
                  <a:extLst>
                    <a:ext uri="{9D8B030D-6E8A-4147-A177-3AD203B41FA5}">
                      <a16:colId xmlns:a16="http://schemas.microsoft.com/office/drawing/2014/main" val="2571579917"/>
                    </a:ext>
                  </a:extLst>
                </a:gridCol>
                <a:gridCol w="1468120">
                  <a:extLst>
                    <a:ext uri="{9D8B030D-6E8A-4147-A177-3AD203B41FA5}">
                      <a16:colId xmlns:a16="http://schemas.microsoft.com/office/drawing/2014/main" val="431791396"/>
                    </a:ext>
                  </a:extLst>
                </a:gridCol>
              </a:tblGrid>
              <a:tr h="254735">
                <a:tc>
                  <a:txBody>
                    <a:bodyPr/>
                    <a:lstStyle/>
                    <a:p>
                      <a:r>
                        <a:rPr kumimoji="1" lang="ja-JP" altLang="en-US" sz="1200" dirty="0"/>
                        <a:t>ホスト名</a:t>
                      </a:r>
                      <a:r>
                        <a:rPr kumimoji="1" lang="en-US" altLang="ja-JP" sz="1200" dirty="0"/>
                        <a:t>/</a:t>
                      </a:r>
                      <a:r>
                        <a:rPr kumimoji="1" lang="ja-JP" altLang="en-US" sz="1200" dirty="0"/>
                        <a:t>ホストグループ名</a:t>
                      </a:r>
                    </a:p>
                  </a:txBody>
                  <a:tcPr/>
                </a:tc>
                <a:tc>
                  <a:txBody>
                    <a:bodyPr/>
                    <a:lstStyle/>
                    <a:p>
                      <a:r>
                        <a:rPr kumimoji="1" lang="ja-JP" altLang="en-US" sz="1200" dirty="0"/>
                        <a:t>オペレーション</a:t>
                      </a:r>
                    </a:p>
                  </a:txBody>
                  <a:tcPr/>
                </a:tc>
                <a:tc>
                  <a:txBody>
                    <a:bodyPr/>
                    <a:lstStyle/>
                    <a:p>
                      <a:r>
                        <a:rPr kumimoji="1" lang="en-US" altLang="ja-JP" sz="1200" dirty="0"/>
                        <a:t>Timezone</a:t>
                      </a:r>
                      <a:endParaRPr kumimoji="1" lang="ja-JP" altLang="en-US" sz="1200" dirty="0"/>
                    </a:p>
                  </a:txBody>
                  <a:tcPr/>
                </a:tc>
                <a:tc>
                  <a:txBody>
                    <a:bodyPr/>
                    <a:lstStyle/>
                    <a:p>
                      <a:r>
                        <a:rPr kumimoji="1" lang="en-US" altLang="ja-JP" sz="1200" dirty="0"/>
                        <a:t>Nameserver_ip</a:t>
                      </a:r>
                      <a:endParaRPr kumimoji="1" lang="ja-JP" altLang="en-US" sz="1200" dirty="0"/>
                    </a:p>
                  </a:txBody>
                  <a:tcPr/>
                </a:tc>
                <a:extLst>
                  <a:ext uri="{0D108BD9-81ED-4DB2-BD59-A6C34878D82A}">
                    <a16:rowId xmlns:a16="http://schemas.microsoft.com/office/drawing/2014/main" val="1326770688"/>
                  </a:ext>
                </a:extLst>
              </a:tr>
              <a:tr h="297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[HG]web_SV</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基本設定　追加サーバのみ</a:t>
                      </a:r>
                    </a:p>
                  </a:txBody>
                  <a:tcPr/>
                </a:tc>
                <a:tc>
                  <a:txBody>
                    <a:bodyPr/>
                    <a:lstStyle/>
                    <a:p>
                      <a:r>
                        <a:rPr kumimoji="1" lang="en-US" altLang="ja-JP" sz="1200"/>
                        <a:t>Asia/Tokyo</a:t>
                      </a:r>
                      <a:endParaRPr kumimoji="1" lang="ja-JP" altLang="en-US" sz="1200"/>
                    </a:p>
                  </a:txBody>
                  <a:tcPr/>
                </a:tc>
                <a:tc>
                  <a:txBody>
                    <a:bodyPr/>
                    <a:lstStyle/>
                    <a:p>
                      <a:r>
                        <a:rPr kumimoji="1" lang="en-US" altLang="ja-JP" sz="1200" dirty="0"/>
                        <a:t>10.15.1.62</a:t>
                      </a:r>
                      <a:r>
                        <a:rPr lang="en-US" altLang="ja-JP" sz="1200" dirty="0"/>
                        <a:t> </a:t>
                      </a:r>
                      <a:endParaRPr kumimoji="1" lang="ja-JP" altLang="en-US" sz="1200" dirty="0"/>
                    </a:p>
                  </a:txBody>
                  <a:tcPr/>
                </a:tc>
                <a:extLst>
                  <a:ext uri="{0D108BD9-81ED-4DB2-BD59-A6C34878D82A}">
                    <a16:rowId xmlns:a16="http://schemas.microsoft.com/office/drawing/2014/main" val="683530784"/>
                  </a:ext>
                </a:extLst>
              </a:tr>
            </a:tbl>
          </a:graphicData>
        </a:graphic>
      </p:graphicFrame>
      <p:sp>
        <p:nvSpPr>
          <p:cNvPr id="9" name="正方形/長方形 8"/>
          <p:cNvSpPr/>
          <p:nvPr/>
        </p:nvSpPr>
        <p:spPr bwMode="auto">
          <a:xfrm>
            <a:off x="841942" y="3576694"/>
            <a:ext cx="1944216" cy="90296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0" name="正方形/長方形 9"/>
          <p:cNvSpPr/>
          <p:nvPr/>
        </p:nvSpPr>
        <p:spPr bwMode="auto">
          <a:xfrm>
            <a:off x="2786158" y="3576694"/>
            <a:ext cx="2952328" cy="902966"/>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1" name="正方形/長方形 10"/>
          <p:cNvSpPr/>
          <p:nvPr/>
        </p:nvSpPr>
        <p:spPr bwMode="auto">
          <a:xfrm>
            <a:off x="5738486" y="3733407"/>
            <a:ext cx="1800200" cy="74625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2" name="正方形/長方形 11"/>
          <p:cNvSpPr/>
          <p:nvPr/>
        </p:nvSpPr>
        <p:spPr bwMode="auto">
          <a:xfrm>
            <a:off x="7538686" y="3733407"/>
            <a:ext cx="985830" cy="746253"/>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Tree>
    <p:extLst>
      <p:ext uri="{BB962C8B-B14F-4D97-AF65-F5344CB8AC3E}">
        <p14:creationId xmlns:p14="http://schemas.microsoft.com/office/powerpoint/2010/main" val="4177762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パラメータシートにデータを登録する</a:t>
            </a:r>
            <a:br>
              <a:rPr lang="en-US" altLang="ja-JP" dirty="0"/>
            </a:br>
            <a:r>
              <a:rPr lang="ja-JP" altLang="en-US" sz="1600" dirty="0"/>
              <a:t>追加するホスト名のデータを登録しましょう。</a:t>
            </a:r>
            <a:br>
              <a:rPr lang="en-US" altLang="ja-JP" sz="1600" dirty="0"/>
            </a:br>
            <a:endParaRPr kumimoji="1" lang="en-US" altLang="ja-JP" sz="1600" dirty="0"/>
          </a:p>
          <a:p>
            <a:pPr marL="180000" lvl="1" indent="0">
              <a:buNone/>
            </a:pPr>
            <a:r>
              <a:rPr lang="ja-JP" altLang="en-US" dirty="0"/>
              <a:t>メニュー</a:t>
            </a:r>
            <a:r>
              <a:rPr lang="en-US" altLang="ja-JP" dirty="0"/>
              <a:t>:</a:t>
            </a:r>
            <a:r>
              <a:rPr lang="ja-JP" altLang="en-US" dirty="0"/>
              <a:t> </a:t>
            </a:r>
            <a:r>
              <a:rPr lang="ja-JP" altLang="en-US" b="1" dirty="0"/>
              <a:t>入力用</a:t>
            </a:r>
            <a:r>
              <a:rPr lang="en-US" altLang="ja-JP" b="1" dirty="0"/>
              <a:t>&gt;</a:t>
            </a:r>
            <a:r>
              <a:rPr lang="ja-JP" altLang="en-US" b="1" dirty="0"/>
              <a:t> ホスト名</a:t>
            </a:r>
            <a:endParaRPr lang="en-US" altLang="ja-JP" b="1" dirty="0"/>
          </a:p>
          <a:p>
            <a:pPr marL="637200" lvl="1" indent="-457200">
              <a:buFont typeface="+mj-ea"/>
              <a:buAutoNum type="circleNumDbPlain"/>
            </a:pPr>
            <a:r>
              <a:rPr lang="ja-JP" altLang="en-US" dirty="0"/>
              <a:t>登録 </a:t>
            </a:r>
            <a:r>
              <a:rPr lang="en-US" altLang="ja-JP" dirty="0"/>
              <a:t>&gt; </a:t>
            </a:r>
            <a:r>
              <a:rPr lang="ja-JP" altLang="en-US" dirty="0"/>
              <a:t>登録開始 を押下する。</a:t>
            </a:r>
          </a:p>
          <a:p>
            <a:pPr marL="637200" lvl="1" indent="-457200">
              <a:buFont typeface="+mj-ea"/>
              <a:buAutoNum type="circleNumDbPlain"/>
            </a:pPr>
            <a:r>
              <a:rPr lang="ja-JP" altLang="en-US" dirty="0"/>
              <a:t>各項目で下表のように選択または入力し、</a:t>
            </a:r>
            <a:r>
              <a:rPr lang="en-US" altLang="ja-JP" dirty="0"/>
              <a:t>[</a:t>
            </a:r>
            <a:r>
              <a:rPr lang="ja-JP" altLang="en-US" dirty="0"/>
              <a:t>登録</a:t>
            </a:r>
            <a:r>
              <a:rPr lang="en-US" altLang="ja-JP" dirty="0"/>
              <a:t>]</a:t>
            </a:r>
            <a:r>
              <a:rPr lang="ja-JP" altLang="en-US" dirty="0"/>
              <a:t>を押下する。</a:t>
            </a:r>
            <a:endParaRPr lang="en-US" altLang="ja-JP" dirty="0"/>
          </a:p>
          <a:p>
            <a:pPr marL="0" indent="0">
              <a:buNone/>
            </a:pPr>
            <a:endParaRPr lang="en-US" altLang="ja-JP" sz="1800" dirty="0"/>
          </a:p>
          <a:p>
            <a:pPr marL="0" indent="0">
              <a:buNone/>
            </a:pPr>
            <a:endParaRPr lang="ja-JP" altLang="en-US" sz="1800" dirty="0"/>
          </a:p>
          <a:p>
            <a:pPr marL="457200" indent="-457200">
              <a:buFont typeface="+mj-ea"/>
              <a:buAutoNum type="circleNumDbPlain"/>
            </a:pPr>
            <a:endParaRPr lang="en-US" altLang="ja-JP" dirty="0"/>
          </a:p>
          <a:p>
            <a:pPr marL="457200" indent="-457200">
              <a:buFont typeface="+mj-ea"/>
              <a:buAutoNum type="circleNumDbPlain"/>
            </a:pPr>
            <a:endParaRPr kumimoji="1" lang="ja-JP" altLang="en-US" dirty="0"/>
          </a:p>
        </p:txBody>
      </p:sp>
      <p:pic>
        <p:nvPicPr>
          <p:cNvPr id="5" name="図 4"/>
          <p:cNvPicPr>
            <a:picLocks noChangeAspect="1"/>
          </p:cNvPicPr>
          <p:nvPr/>
        </p:nvPicPr>
        <p:blipFill rotWithShape="1">
          <a:blip r:embed="rId2"/>
          <a:srcRect l="2288" t="27715" r="4979" b="11578"/>
          <a:stretch/>
        </p:blipFill>
        <p:spPr>
          <a:xfrm>
            <a:off x="476993" y="3626279"/>
            <a:ext cx="5688632" cy="936105"/>
          </a:xfrm>
          <a:prstGeom prst="rect">
            <a:avLst/>
          </a:prstGeom>
        </p:spPr>
      </p:pic>
      <p:sp>
        <p:nvSpPr>
          <p:cNvPr id="2" name="タイトル 1"/>
          <p:cNvSpPr>
            <a:spLocks noGrp="1"/>
          </p:cNvSpPr>
          <p:nvPr>
            <p:ph type="title"/>
          </p:nvPr>
        </p:nvSpPr>
        <p:spPr/>
        <p:txBody>
          <a:bodyPr/>
          <a:lstStyle/>
          <a:p>
            <a:r>
              <a:rPr lang="en-US" altLang="ja-JP"/>
              <a:t>3.3 </a:t>
            </a:r>
            <a:r>
              <a:rPr lang="ja-JP" altLang="en-US"/>
              <a:t>データ登録 </a:t>
            </a:r>
            <a:r>
              <a:rPr lang="en-US" altLang="ja-JP"/>
              <a:t>(2/2)</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62960013"/>
              </p:ext>
            </p:extLst>
          </p:nvPr>
        </p:nvGraphicFramePr>
        <p:xfrm>
          <a:off x="476993" y="4725144"/>
          <a:ext cx="3961766" cy="663338"/>
        </p:xfrm>
        <a:graphic>
          <a:graphicData uri="http://schemas.openxmlformats.org/drawingml/2006/table">
            <a:tbl>
              <a:tblPr firstRow="1" bandRow="1">
                <a:tableStyleId>{93296810-A885-4BE3-A3E7-6D5BEEA58F35}</a:tableStyleId>
              </a:tblPr>
              <a:tblGrid>
                <a:gridCol w="843280">
                  <a:extLst>
                    <a:ext uri="{9D8B030D-6E8A-4147-A177-3AD203B41FA5}">
                      <a16:colId xmlns:a16="http://schemas.microsoft.com/office/drawing/2014/main" val="3513618482"/>
                    </a:ext>
                  </a:extLst>
                </a:gridCol>
                <a:gridCol w="2064068">
                  <a:extLst>
                    <a:ext uri="{9D8B030D-6E8A-4147-A177-3AD203B41FA5}">
                      <a16:colId xmlns:a16="http://schemas.microsoft.com/office/drawing/2014/main" val="3224140352"/>
                    </a:ext>
                  </a:extLst>
                </a:gridCol>
                <a:gridCol w="1054418">
                  <a:extLst>
                    <a:ext uri="{9D8B030D-6E8A-4147-A177-3AD203B41FA5}">
                      <a16:colId xmlns:a16="http://schemas.microsoft.com/office/drawing/2014/main" val="2571579917"/>
                    </a:ext>
                  </a:extLst>
                </a:gridCol>
              </a:tblGrid>
              <a:tr h="331669">
                <a:tc>
                  <a:txBody>
                    <a:bodyPr/>
                    <a:lstStyle/>
                    <a:p>
                      <a:r>
                        <a:rPr kumimoji="1" lang="ja-JP" altLang="en-US" sz="1200"/>
                        <a:t>ホスト名</a:t>
                      </a:r>
                    </a:p>
                  </a:txBody>
                  <a:tcPr/>
                </a:tc>
                <a:tc>
                  <a:txBody>
                    <a:bodyPr/>
                    <a:lstStyle/>
                    <a:p>
                      <a:r>
                        <a:rPr kumimoji="1" lang="ja-JP" altLang="en-US" sz="1200" dirty="0"/>
                        <a:t>オペレーション</a:t>
                      </a:r>
                    </a:p>
                  </a:txBody>
                  <a:tcPr/>
                </a:tc>
                <a:tc>
                  <a:txBody>
                    <a:bodyPr/>
                    <a:lstStyle/>
                    <a:p>
                      <a:r>
                        <a:rPr kumimoji="1" lang="en-US" altLang="ja-JP" sz="1200" dirty="0"/>
                        <a:t>Hostname</a:t>
                      </a:r>
                      <a:endParaRPr kumimoji="1" lang="ja-JP" altLang="en-US" sz="1200" dirty="0"/>
                    </a:p>
                  </a:txBody>
                  <a:tcPr/>
                </a:tc>
                <a:extLst>
                  <a:ext uri="{0D108BD9-81ED-4DB2-BD59-A6C34878D82A}">
                    <a16:rowId xmlns:a16="http://schemas.microsoft.com/office/drawing/2014/main" val="1326770688"/>
                  </a:ext>
                </a:extLst>
              </a:tr>
              <a:tr h="331669">
                <a:tc>
                  <a:txBody>
                    <a:bodyPr/>
                    <a:lstStyle/>
                    <a:p>
                      <a:r>
                        <a:rPr kumimoji="1" lang="en-US" altLang="ja-JP" sz="1200" dirty="0"/>
                        <a:t>webC</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基本設定　追加サーバのみ</a:t>
                      </a:r>
                    </a:p>
                  </a:txBody>
                  <a:tcPr/>
                </a:tc>
                <a:tc>
                  <a:txBody>
                    <a:bodyPr/>
                    <a:lstStyle/>
                    <a:p>
                      <a:r>
                        <a:rPr kumimoji="1" lang="en-US" altLang="ja-JP" sz="1200" dirty="0"/>
                        <a:t>webC</a:t>
                      </a:r>
                      <a:endParaRPr kumimoji="1" lang="ja-JP" altLang="en-US" sz="1200" dirty="0"/>
                    </a:p>
                  </a:txBody>
                  <a:tcPr/>
                </a:tc>
                <a:extLst>
                  <a:ext uri="{0D108BD9-81ED-4DB2-BD59-A6C34878D82A}">
                    <a16:rowId xmlns:a16="http://schemas.microsoft.com/office/drawing/2014/main" val="3305449721"/>
                  </a:ext>
                </a:extLst>
              </a:tr>
            </a:tbl>
          </a:graphicData>
        </a:graphic>
      </p:graphicFrame>
      <p:sp>
        <p:nvSpPr>
          <p:cNvPr id="6" name="正方形/長方形 5"/>
          <p:cNvSpPr/>
          <p:nvPr/>
        </p:nvSpPr>
        <p:spPr bwMode="auto">
          <a:xfrm>
            <a:off x="837033" y="3643262"/>
            <a:ext cx="1440160" cy="91912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7" name="正方形/長方形 6"/>
          <p:cNvSpPr/>
          <p:nvPr/>
        </p:nvSpPr>
        <p:spPr bwMode="auto">
          <a:xfrm>
            <a:off x="2277193" y="3643262"/>
            <a:ext cx="2880320" cy="91912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8" name="正方形/長方形 7"/>
          <p:cNvSpPr/>
          <p:nvPr/>
        </p:nvSpPr>
        <p:spPr bwMode="auto">
          <a:xfrm>
            <a:off x="5157513" y="3643262"/>
            <a:ext cx="1008112" cy="919122"/>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231542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コンテンツ プレースホルダー 2"/>
          <p:cNvSpPr txBox="1">
            <a:spLocks/>
          </p:cNvSpPr>
          <p:nvPr/>
        </p:nvSpPr>
        <p:spPr bwMode="gray">
          <a:xfrm>
            <a:off x="179513" y="764704"/>
            <a:ext cx="8784976" cy="568840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b="1" dirty="0"/>
              <a:t>本書について</a:t>
            </a:r>
            <a:br>
              <a:rPr lang="en-US" altLang="ja-JP" b="1" dirty="0"/>
            </a:br>
            <a:r>
              <a:rPr lang="ja-JP" altLang="en-US" sz="1600" dirty="0"/>
              <a:t>以下の機能について実習形式で作業を進め、理解を深めていただけます。</a:t>
            </a:r>
            <a:br>
              <a:rPr lang="en-US" altLang="ja-JP" sz="1600" dirty="0"/>
            </a:br>
            <a:r>
              <a:rPr lang="ja-JP" altLang="en-US" sz="1600" dirty="0"/>
              <a:t>作業の実行には</a:t>
            </a:r>
            <a:r>
              <a:rPr lang="en-US" altLang="ja-JP" sz="1600" b="1" dirty="0" err="1"/>
              <a:t>Ansible</a:t>
            </a:r>
            <a:r>
              <a:rPr lang="en-US" altLang="ja-JP" sz="1600" b="1" dirty="0"/>
              <a:t>-Legacy</a:t>
            </a:r>
            <a:r>
              <a:rPr lang="ja-JP" altLang="en-US" sz="1600" dirty="0"/>
              <a:t>を用います。</a:t>
            </a:r>
            <a:endParaRPr lang="en-US" altLang="ja-JP" sz="1600" b="1" dirty="0"/>
          </a:p>
          <a:p>
            <a:pPr lvl="1"/>
            <a:r>
              <a:rPr lang="ja-JP" altLang="en-US" dirty="0"/>
              <a:t>ホストグループ管理</a:t>
            </a:r>
            <a:endParaRPr lang="en-US" altLang="ja-JP" dirty="0"/>
          </a:p>
          <a:p>
            <a:pPr lvl="1"/>
            <a:r>
              <a:rPr lang="ja-JP" altLang="en-US" dirty="0"/>
              <a:t>メニュー作成</a:t>
            </a:r>
            <a:endParaRPr lang="en-US" altLang="ja-JP" dirty="0">
              <a:solidFill>
                <a:srgbClr val="FF0000"/>
              </a:solidFill>
            </a:endParaRPr>
          </a:p>
        </p:txBody>
      </p:sp>
      <p:sp>
        <p:nvSpPr>
          <p:cNvPr id="4" name="タイトル 3"/>
          <p:cNvSpPr>
            <a:spLocks noGrp="1"/>
          </p:cNvSpPr>
          <p:nvPr>
            <p:ph type="title"/>
          </p:nvPr>
        </p:nvSpPr>
        <p:spPr/>
        <p:txBody>
          <a:bodyPr/>
          <a:lstStyle/>
          <a:p>
            <a:r>
              <a:rPr kumimoji="1" lang="en-US" altLang="ja-JP"/>
              <a:t>1.1 </a:t>
            </a:r>
            <a:r>
              <a:rPr kumimoji="1" lang="ja-JP" altLang="en-US"/>
              <a:t>本書</a:t>
            </a:r>
            <a:r>
              <a:rPr kumimoji="1" lang="ja-JP" altLang="en-US" dirty="0"/>
              <a:t>について</a:t>
            </a:r>
          </a:p>
        </p:txBody>
      </p:sp>
      <p:pic>
        <p:nvPicPr>
          <p:cNvPr id="9" name="図 8"/>
          <p:cNvPicPr>
            <a:picLocks noChangeAspect="1"/>
          </p:cNvPicPr>
          <p:nvPr/>
        </p:nvPicPr>
        <p:blipFill>
          <a:blip r:embed="rId2"/>
          <a:stretch>
            <a:fillRect/>
          </a:stretch>
        </p:blipFill>
        <p:spPr>
          <a:xfrm>
            <a:off x="1521192" y="2697387"/>
            <a:ext cx="6101617" cy="3646670"/>
          </a:xfrm>
          <a:prstGeom prst="rect">
            <a:avLst/>
          </a:prstGeom>
        </p:spPr>
      </p:pic>
      <p:sp>
        <p:nvSpPr>
          <p:cNvPr id="10" name="正方形/長方形 9"/>
          <p:cNvSpPr/>
          <p:nvPr/>
        </p:nvSpPr>
        <p:spPr bwMode="auto">
          <a:xfrm>
            <a:off x="6814659" y="3356992"/>
            <a:ext cx="709669" cy="936104"/>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 name="正方形/長方形 10"/>
          <p:cNvSpPr/>
          <p:nvPr/>
        </p:nvSpPr>
        <p:spPr bwMode="auto">
          <a:xfrm>
            <a:off x="3563888" y="4365104"/>
            <a:ext cx="756000" cy="936104"/>
          </a:xfrm>
          <a:prstGeom prst="rect">
            <a:avLst/>
          </a:prstGeom>
          <a:noFill/>
          <a:ln w="571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707921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3.4</a:t>
            </a:r>
            <a:r>
              <a:rPr kumimoji="1" lang="en-US" altLang="ja-JP"/>
              <a:t> </a:t>
            </a:r>
            <a:r>
              <a:rPr kumimoji="1" lang="ja-JP" altLang="en-US"/>
              <a:t>代入値・</a:t>
            </a:r>
            <a:r>
              <a:rPr lang="ja-JP" altLang="en-US"/>
              <a:t>作業</a:t>
            </a:r>
            <a:r>
              <a:rPr kumimoji="1" lang="ja-JP" altLang="en-US"/>
              <a:t>対象ホストの確認</a:t>
            </a:r>
          </a:p>
        </p:txBody>
      </p:sp>
      <p:sp>
        <p:nvSpPr>
          <p:cNvPr id="3" name="コンテンツ プレースホルダー 2"/>
          <p:cNvSpPr>
            <a:spLocks noGrp="1"/>
          </p:cNvSpPr>
          <p:nvPr>
            <p:ph sz="quarter" idx="10"/>
          </p:nvPr>
        </p:nvSpPr>
        <p:spPr>
          <a:xfrm>
            <a:off x="179512" y="836712"/>
            <a:ext cx="8784976" cy="5832648"/>
          </a:xfrm>
        </p:spPr>
        <p:txBody>
          <a:bodyPr/>
          <a:lstStyle/>
          <a:p>
            <a:r>
              <a:rPr lang="ja-JP" altLang="en-US" b="1" dirty="0"/>
              <a:t>代入値と作業対象ホストを確認する</a:t>
            </a:r>
            <a:br>
              <a:rPr lang="en-US" altLang="ja-JP" b="1" dirty="0"/>
            </a:br>
            <a:r>
              <a:rPr lang="ja-JP" altLang="en-US" sz="1600" dirty="0"/>
              <a:t>代入値自動登録により指定された値と対象ホストを確認しましょう。</a:t>
            </a:r>
            <a:endParaRPr kumimoji="1" lang="en-US" altLang="ja-JP" sz="1600" dirty="0"/>
          </a:p>
          <a:p>
            <a:pPr marL="0" indent="0">
              <a:buNone/>
            </a:pPr>
            <a:endParaRPr lang="en-US" altLang="ja-JP" sz="1600" dirty="0"/>
          </a:p>
          <a:p>
            <a:pPr marL="180000" lvl="1" indent="0">
              <a:buNone/>
            </a:pPr>
            <a:r>
              <a:rPr lang="ja-JP" altLang="en-US" dirty="0"/>
              <a:t>メニュー</a:t>
            </a:r>
            <a:r>
              <a:rPr lang="en-US" altLang="ja-JP" dirty="0"/>
              <a:t>:</a:t>
            </a:r>
            <a:r>
              <a:rPr lang="ja-JP" altLang="en-US" dirty="0"/>
              <a:t> </a:t>
            </a:r>
            <a:r>
              <a:rPr lang="en-US" altLang="ja-JP" b="1" dirty="0" err="1"/>
              <a:t>Ansible</a:t>
            </a:r>
            <a:r>
              <a:rPr lang="en-US" altLang="ja-JP" b="1" dirty="0"/>
              <a:t>-Legacy &gt; </a:t>
            </a:r>
            <a:r>
              <a:rPr lang="ja-JP" altLang="en-US" b="1" dirty="0"/>
              <a:t>作業対象ホスト</a:t>
            </a:r>
            <a:r>
              <a:rPr lang="en-US" altLang="ja-JP" b="1" dirty="0"/>
              <a:t>/</a:t>
            </a:r>
            <a:r>
              <a:rPr lang="ja-JP" altLang="en-US" b="1" dirty="0"/>
              <a:t>代入値管理</a:t>
            </a:r>
            <a:endParaRPr lang="en-US" altLang="ja-JP" b="1" dirty="0"/>
          </a:p>
          <a:p>
            <a:pPr marL="637200" lvl="1" indent="-457200">
              <a:buFont typeface="+mj-ea"/>
              <a:buAutoNum type="circleNumDbPlain"/>
            </a:pPr>
            <a:r>
              <a:rPr lang="en-US" altLang="ja-JP" dirty="0"/>
              <a:t>[</a:t>
            </a:r>
            <a:r>
              <a:rPr lang="ja-JP" altLang="en-US" dirty="0"/>
              <a:t>フィルタ</a:t>
            </a:r>
            <a:r>
              <a:rPr lang="en-US" altLang="ja-JP" dirty="0"/>
              <a:t>]</a:t>
            </a:r>
            <a:r>
              <a:rPr lang="ja-JP" altLang="en-US" dirty="0"/>
              <a:t>を押下する。</a:t>
            </a:r>
          </a:p>
          <a:p>
            <a:pPr marL="637200" lvl="1" indent="-457200">
              <a:buFont typeface="+mj-ea"/>
              <a:buAutoNum type="circleNumDbPlain"/>
            </a:pPr>
            <a:r>
              <a:rPr lang="ja-JP" altLang="en-US" dirty="0"/>
              <a:t>「</a:t>
            </a:r>
            <a:r>
              <a:rPr lang="en-US" altLang="ja-JP" dirty="0"/>
              <a:t>legacy</a:t>
            </a:r>
            <a:r>
              <a:rPr lang="ja-JP" altLang="en-US" dirty="0"/>
              <a:t>代入値自動登録設定プロシージャ」によって</a:t>
            </a:r>
            <a:r>
              <a:rPr lang="ja-JP" altLang="en-US" dirty="0">
                <a:solidFill>
                  <a:srgbClr val="FF0000"/>
                </a:solidFill>
              </a:rPr>
              <a:t>「</a:t>
            </a:r>
            <a:r>
              <a:rPr lang="en-US" altLang="ja-JP" dirty="0">
                <a:solidFill>
                  <a:srgbClr val="FF0000"/>
                </a:solidFill>
              </a:rPr>
              <a:t>webC</a:t>
            </a:r>
            <a:r>
              <a:rPr lang="ja-JP" altLang="en-US" dirty="0">
                <a:solidFill>
                  <a:srgbClr val="FF0000"/>
                </a:solidFill>
              </a:rPr>
              <a:t>」のデータだけが追加されていること</a:t>
            </a:r>
            <a:r>
              <a:rPr lang="ja-JP" altLang="en-US" dirty="0"/>
              <a:t>を確認する。</a:t>
            </a:r>
            <a:endParaRPr kumimoji="1" lang="ja-JP" altLang="en-US" dirty="0"/>
          </a:p>
        </p:txBody>
      </p:sp>
      <p:sp>
        <p:nvSpPr>
          <p:cNvPr id="9" name="テキスト ボックス 8"/>
          <p:cNvSpPr txBox="1"/>
          <p:nvPr/>
        </p:nvSpPr>
        <p:spPr>
          <a:xfrm>
            <a:off x="475607" y="3500387"/>
            <a:ext cx="1585888" cy="276999"/>
          </a:xfrm>
          <a:prstGeom prst="rect">
            <a:avLst/>
          </a:prstGeom>
          <a:noFill/>
        </p:spPr>
        <p:txBody>
          <a:bodyPr wrap="square" rtlCol="0">
            <a:spAutoFit/>
          </a:bodyPr>
          <a:lstStyle/>
          <a:p>
            <a:r>
              <a:rPr kumimoji="1" lang="ja-JP" altLang="en-US" sz="1200" b="1" dirty="0">
                <a:solidFill>
                  <a:srgbClr val="002060"/>
                </a:solidFill>
              </a:rPr>
              <a:t>作業対象ホスト</a:t>
            </a:r>
          </a:p>
        </p:txBody>
      </p:sp>
      <p:sp>
        <p:nvSpPr>
          <p:cNvPr id="10" name="テキスト ボックス 9"/>
          <p:cNvSpPr txBox="1"/>
          <p:nvPr/>
        </p:nvSpPr>
        <p:spPr>
          <a:xfrm>
            <a:off x="475607" y="4952595"/>
            <a:ext cx="1585888" cy="276999"/>
          </a:xfrm>
          <a:prstGeom prst="rect">
            <a:avLst/>
          </a:prstGeom>
          <a:noFill/>
        </p:spPr>
        <p:txBody>
          <a:bodyPr wrap="square" rtlCol="0">
            <a:spAutoFit/>
          </a:bodyPr>
          <a:lstStyle/>
          <a:p>
            <a:r>
              <a:rPr kumimoji="1" lang="ja-JP" altLang="en-US" sz="1200" b="1" dirty="0">
                <a:solidFill>
                  <a:srgbClr val="002060"/>
                </a:solidFill>
              </a:rPr>
              <a:t>代入値管理</a:t>
            </a:r>
          </a:p>
        </p:txBody>
      </p:sp>
      <p:pic>
        <p:nvPicPr>
          <p:cNvPr id="13" name="図 12"/>
          <p:cNvPicPr>
            <a:picLocks noChangeAspect="1"/>
          </p:cNvPicPr>
          <p:nvPr/>
        </p:nvPicPr>
        <p:blipFill>
          <a:blip r:embed="rId2"/>
          <a:stretch>
            <a:fillRect/>
          </a:stretch>
        </p:blipFill>
        <p:spPr>
          <a:xfrm>
            <a:off x="475607" y="3777386"/>
            <a:ext cx="8224190" cy="673038"/>
          </a:xfrm>
          <a:prstGeom prst="rect">
            <a:avLst/>
          </a:prstGeom>
        </p:spPr>
      </p:pic>
      <p:pic>
        <p:nvPicPr>
          <p:cNvPr id="15" name="図 14"/>
          <p:cNvPicPr>
            <a:picLocks noChangeAspect="1"/>
          </p:cNvPicPr>
          <p:nvPr/>
        </p:nvPicPr>
        <p:blipFill>
          <a:blip r:embed="rId3"/>
          <a:stretch>
            <a:fillRect/>
          </a:stretch>
        </p:blipFill>
        <p:spPr>
          <a:xfrm>
            <a:off x="475608" y="5229594"/>
            <a:ext cx="8224190" cy="535498"/>
          </a:xfrm>
          <a:prstGeom prst="rect">
            <a:avLst/>
          </a:prstGeom>
        </p:spPr>
      </p:pic>
    </p:spTree>
    <p:extLst>
      <p:ext uri="{BB962C8B-B14F-4D97-AF65-F5344CB8AC3E}">
        <p14:creationId xmlns:p14="http://schemas.microsoft.com/office/powerpoint/2010/main" val="27790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500013" y="2204357"/>
            <a:ext cx="7272110" cy="3246061"/>
          </a:xfrm>
          <a:prstGeom prst="rect">
            <a:avLst/>
          </a:prstGeom>
        </p:spPr>
      </p:pic>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a:t>を</a:t>
            </a:r>
            <a:r>
              <a:rPr lang="ja-JP" altLang="en-US" b="1" dirty="0"/>
              <a:t>実行する</a:t>
            </a:r>
            <a:r>
              <a:rPr kumimoji="1" lang="ja-JP" altLang="en-US" dirty="0"/>
              <a:t>　</a:t>
            </a:r>
            <a:br>
              <a:rPr kumimoji="1" lang="en-US" altLang="ja-JP" dirty="0"/>
            </a:br>
            <a:r>
              <a:rPr kumimoji="1" lang="ja-JP" altLang="en-US" sz="1600" dirty="0"/>
              <a:t>再度</a:t>
            </a:r>
            <a:r>
              <a:rPr kumimoji="1" lang="en-US" altLang="ja-JP" sz="1600" dirty="0"/>
              <a:t>Conductor</a:t>
            </a:r>
            <a:r>
              <a:rPr kumimoji="1" lang="ja-JP" altLang="en-US" sz="1600" dirty="0"/>
              <a:t>を実行し、</a:t>
            </a:r>
            <a:br>
              <a:rPr kumimoji="1" lang="en-US" altLang="ja-JP" sz="1600" dirty="0"/>
            </a:br>
            <a:r>
              <a:rPr lang="ja-JP" altLang="en-US" sz="1600" dirty="0"/>
              <a:t>作業がホスト「</a:t>
            </a:r>
            <a:r>
              <a:rPr lang="en-US" altLang="ja-JP" sz="1600" dirty="0"/>
              <a:t>webC</a:t>
            </a:r>
            <a:r>
              <a:rPr lang="ja-JP" altLang="en-US" sz="1600" dirty="0"/>
              <a:t>」にだけ反映されたことを確認してください。</a:t>
            </a:r>
            <a:br>
              <a:rPr kumimoji="1" lang="en-US" altLang="ja-JP" sz="1600" dirty="0"/>
            </a:br>
            <a:endParaRPr kumimoji="1" lang="en-US" altLang="ja-JP" sz="1800" dirty="0"/>
          </a:p>
          <a:p>
            <a:pPr marL="180000" lvl="1" indent="0">
              <a:buNone/>
            </a:pPr>
            <a:r>
              <a:rPr kumimoji="1" lang="ja-JP" altLang="en-US" dirty="0"/>
              <a:t>メニュー： </a:t>
            </a:r>
            <a:r>
              <a:rPr lang="en-US" altLang="ja-JP" b="1" dirty="0"/>
              <a:t>Conductor</a:t>
            </a:r>
            <a:r>
              <a:rPr kumimoji="1" lang="ja-JP" altLang="en-US" b="1" dirty="0"/>
              <a:t> </a:t>
            </a:r>
            <a:r>
              <a:rPr kumimoji="1" lang="en-US" altLang="ja-JP" b="1" dirty="0"/>
              <a:t>&gt;</a:t>
            </a:r>
            <a:r>
              <a:rPr kumimoji="1" lang="ja-JP" altLang="en-US" b="1" dirty="0"/>
              <a:t> </a:t>
            </a:r>
            <a:r>
              <a:rPr lang="en-US" altLang="ja-JP" b="1" dirty="0"/>
              <a:t>Conductor</a:t>
            </a:r>
            <a:r>
              <a:rPr lang="ja-JP" altLang="en-US" b="1" dirty="0"/>
              <a:t>作業実行</a:t>
            </a:r>
            <a:endParaRPr kumimoji="1" lang="en-US" altLang="ja-JP" b="1" dirty="0"/>
          </a:p>
          <a:p>
            <a:pPr marL="0" indent="0">
              <a:buNone/>
            </a:pPr>
            <a:endParaRPr kumimoji="1" lang="ja-JP" altLang="en-US" dirty="0"/>
          </a:p>
        </p:txBody>
      </p:sp>
      <p:sp>
        <p:nvSpPr>
          <p:cNvPr id="2" name="タイトル 1"/>
          <p:cNvSpPr>
            <a:spLocks noGrp="1"/>
          </p:cNvSpPr>
          <p:nvPr>
            <p:ph type="title"/>
          </p:nvPr>
        </p:nvSpPr>
        <p:spPr/>
        <p:txBody>
          <a:bodyPr/>
          <a:lstStyle/>
          <a:p>
            <a:r>
              <a:rPr lang="en-US" altLang="ja-JP"/>
              <a:t>3.5</a:t>
            </a:r>
            <a:r>
              <a:rPr kumimoji="1" lang="ja-JP" altLang="en-US"/>
              <a:t> </a:t>
            </a:r>
            <a:r>
              <a:rPr kumimoji="1" lang="en-US" altLang="ja-JP"/>
              <a:t>Conductor</a:t>
            </a:r>
            <a:r>
              <a:rPr kumimoji="1" lang="ja-JP" altLang="en-US"/>
              <a:t>の実行</a:t>
            </a:r>
          </a:p>
        </p:txBody>
      </p:sp>
      <p:sp>
        <p:nvSpPr>
          <p:cNvPr id="22" name="角丸四角形 21"/>
          <p:cNvSpPr/>
          <p:nvPr/>
        </p:nvSpPr>
        <p:spPr bwMode="auto">
          <a:xfrm>
            <a:off x="4286840" y="2748865"/>
            <a:ext cx="2664370" cy="515897"/>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a:solidFill>
                  <a:schemeClr val="tx1"/>
                </a:solidFill>
                <a:latin typeface="+mn-ea"/>
              </a:rPr>
              <a:t>Conductor</a:t>
            </a:r>
            <a:r>
              <a:rPr lang="ja-JP" altLang="en-US" sz="1200" dirty="0">
                <a:solidFill>
                  <a:schemeClr val="tx1"/>
                </a:solidFill>
                <a:latin typeface="+mn-ea"/>
              </a:rPr>
              <a:t>一覧から</a:t>
            </a:r>
            <a:br>
              <a:rPr lang="en-US" altLang="ja-JP" sz="1200" dirty="0">
                <a:solidFill>
                  <a:schemeClr val="tx1"/>
                </a:solidFill>
                <a:latin typeface="+mn-ea"/>
              </a:rPr>
            </a:br>
            <a:r>
              <a:rPr lang="ja-JP" altLang="en-US" sz="1200" dirty="0">
                <a:solidFill>
                  <a:schemeClr val="tx1"/>
                </a:solidFill>
                <a:latin typeface="+mn-ea"/>
              </a:rPr>
              <a:t>「サーバ基本設定」を選択する。</a:t>
            </a:r>
            <a:endParaRPr lang="en-US" altLang="ja-JP" sz="1200" dirty="0">
              <a:solidFill>
                <a:schemeClr val="tx1"/>
              </a:solidFill>
              <a:latin typeface="+mn-ea"/>
            </a:endParaRPr>
          </a:p>
        </p:txBody>
      </p:sp>
      <p:pic>
        <p:nvPicPr>
          <p:cNvPr id="40" name="図 39"/>
          <p:cNvPicPr>
            <a:picLocks noChangeAspect="1"/>
          </p:cNvPicPr>
          <p:nvPr/>
        </p:nvPicPr>
        <p:blipFill>
          <a:blip r:embed="rId3"/>
          <a:stretch>
            <a:fillRect/>
          </a:stretch>
        </p:blipFill>
        <p:spPr>
          <a:xfrm>
            <a:off x="2310544" y="5321009"/>
            <a:ext cx="2548438" cy="1151052"/>
          </a:xfrm>
          <a:prstGeom prst="rect">
            <a:avLst/>
          </a:prstGeom>
          <a:ln>
            <a:solidFill>
              <a:schemeClr val="tx1"/>
            </a:solidFill>
          </a:ln>
        </p:spPr>
      </p:pic>
      <p:sp>
        <p:nvSpPr>
          <p:cNvPr id="41" name="角丸四角形 40"/>
          <p:cNvSpPr/>
          <p:nvPr/>
        </p:nvSpPr>
        <p:spPr bwMode="auto">
          <a:xfrm>
            <a:off x="2310544" y="6267742"/>
            <a:ext cx="604222" cy="194882"/>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42" name="角丸四角形 41"/>
          <p:cNvSpPr/>
          <p:nvPr/>
        </p:nvSpPr>
        <p:spPr bwMode="auto">
          <a:xfrm>
            <a:off x="728880" y="5641644"/>
            <a:ext cx="2549858" cy="391976"/>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画面下部より、</a:t>
            </a:r>
            <a:r>
              <a:rPr lang="en-US" altLang="ja-JP" sz="1200" dirty="0">
                <a:solidFill>
                  <a:schemeClr val="tx1"/>
                </a:solidFill>
                <a:latin typeface="+mn-ea"/>
              </a:rPr>
              <a:t>[</a:t>
            </a:r>
            <a:r>
              <a:rPr lang="ja-JP" altLang="en-US" sz="1200" dirty="0">
                <a:solidFill>
                  <a:srgbClr val="FF0000"/>
                </a:solidFill>
                <a:latin typeface="+mn-ea"/>
              </a:rPr>
              <a:t>実行</a:t>
            </a:r>
            <a:r>
              <a:rPr lang="en-US" altLang="ja-JP" sz="1200" dirty="0">
                <a:solidFill>
                  <a:schemeClr val="tx1"/>
                </a:solidFill>
                <a:latin typeface="+mn-ea"/>
              </a:rPr>
              <a:t>]</a:t>
            </a:r>
            <a:r>
              <a:rPr lang="ja-JP" altLang="en-US" sz="1200" dirty="0">
                <a:solidFill>
                  <a:schemeClr val="tx1"/>
                </a:solidFill>
                <a:latin typeface="+mn-ea"/>
              </a:rPr>
              <a:t>を押下する。</a:t>
            </a:r>
            <a:endParaRPr lang="en-US" altLang="ja-JP" sz="1200" dirty="0">
              <a:solidFill>
                <a:schemeClr val="tx1"/>
              </a:solidFill>
              <a:latin typeface="+mn-ea"/>
            </a:endParaRPr>
          </a:p>
        </p:txBody>
      </p:sp>
      <p:sp>
        <p:nvSpPr>
          <p:cNvPr id="43" name="円形吹き出し 42"/>
          <p:cNvSpPr/>
          <p:nvPr/>
        </p:nvSpPr>
        <p:spPr bwMode="auto">
          <a:xfrm>
            <a:off x="1935168" y="5977612"/>
            <a:ext cx="289350" cy="312200"/>
          </a:xfrm>
          <a:prstGeom prst="wedgeEllipseCallout">
            <a:avLst>
              <a:gd name="adj1" fmla="val 105647"/>
              <a:gd name="adj2" fmla="val 71472"/>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a:latin typeface="+mn-ea"/>
              </a:rPr>
              <a:t>3</a:t>
            </a:r>
            <a:endParaRPr kumimoji="1" lang="ja-JP" altLang="en-US" sz="1400" b="1" dirty="0">
              <a:latin typeface="+mn-ea"/>
            </a:endParaRPr>
          </a:p>
        </p:txBody>
      </p:sp>
      <p:sp>
        <p:nvSpPr>
          <p:cNvPr id="24" name="角丸四角形 23"/>
          <p:cNvSpPr/>
          <p:nvPr/>
        </p:nvSpPr>
        <p:spPr bwMode="auto">
          <a:xfrm>
            <a:off x="4858982" y="4311093"/>
            <a:ext cx="3291834" cy="448763"/>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オペレーション</a:t>
            </a:r>
            <a:br>
              <a:rPr lang="en-US" altLang="ja-JP" sz="1200" dirty="0">
                <a:solidFill>
                  <a:schemeClr val="tx1"/>
                </a:solidFill>
                <a:latin typeface="+mn-ea"/>
              </a:rPr>
            </a:br>
            <a:r>
              <a:rPr lang="ja-JP" altLang="en-US" sz="1200" dirty="0">
                <a:solidFill>
                  <a:schemeClr val="tx1"/>
                </a:solidFill>
                <a:latin typeface="+mn-ea"/>
              </a:rPr>
              <a:t>「基本設定　追加サーバのみ」を選択する。</a:t>
            </a:r>
            <a:endParaRPr lang="en-US" altLang="ja-JP" sz="1200" dirty="0">
              <a:solidFill>
                <a:schemeClr val="tx1"/>
              </a:solidFill>
              <a:latin typeface="+mn-ea"/>
            </a:endParaRPr>
          </a:p>
        </p:txBody>
      </p:sp>
      <p:sp>
        <p:nvSpPr>
          <p:cNvPr id="44" name="角丸四角形 43"/>
          <p:cNvSpPr/>
          <p:nvPr/>
        </p:nvSpPr>
        <p:spPr bwMode="auto">
          <a:xfrm>
            <a:off x="1597388" y="3566422"/>
            <a:ext cx="3927000" cy="147750"/>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45" name="角丸四角形 44"/>
          <p:cNvSpPr/>
          <p:nvPr/>
        </p:nvSpPr>
        <p:spPr bwMode="auto">
          <a:xfrm>
            <a:off x="1652450" y="5191236"/>
            <a:ext cx="5439829" cy="129005"/>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23" name="円形吹き出し 22"/>
          <p:cNvSpPr/>
          <p:nvPr/>
        </p:nvSpPr>
        <p:spPr bwMode="auto">
          <a:xfrm>
            <a:off x="4136068" y="3094675"/>
            <a:ext cx="289351" cy="315543"/>
          </a:xfrm>
          <a:prstGeom prst="wedgeEllipseCallout">
            <a:avLst>
              <a:gd name="adj1" fmla="val -101627"/>
              <a:gd name="adj2" fmla="val 104442"/>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a:latin typeface="+mn-ea"/>
              </a:rPr>
              <a:t>１</a:t>
            </a:r>
          </a:p>
        </p:txBody>
      </p:sp>
      <p:sp>
        <p:nvSpPr>
          <p:cNvPr id="25" name="円形吹き出し 24"/>
          <p:cNvSpPr/>
          <p:nvPr/>
        </p:nvSpPr>
        <p:spPr bwMode="auto">
          <a:xfrm>
            <a:off x="4720403" y="4663146"/>
            <a:ext cx="289350" cy="312200"/>
          </a:xfrm>
          <a:prstGeom prst="wedgeEllipseCallout">
            <a:avLst>
              <a:gd name="adj1" fmla="val -93727"/>
              <a:gd name="adj2" fmla="val 131083"/>
            </a:avLst>
          </a:prstGeom>
          <a:ln w="19050">
            <a:solidFill>
              <a:schemeClr val="bg1"/>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a:latin typeface="+mn-ea"/>
            </a:endParaRPr>
          </a:p>
        </p:txBody>
      </p:sp>
      <p:grpSp>
        <p:nvGrpSpPr>
          <p:cNvPr id="15" name="グループ化 14"/>
          <p:cNvGrpSpPr/>
          <p:nvPr/>
        </p:nvGrpSpPr>
        <p:grpSpPr>
          <a:xfrm>
            <a:off x="5524388" y="5372284"/>
            <a:ext cx="3439125" cy="1048502"/>
            <a:chOff x="5048161" y="5418832"/>
            <a:chExt cx="3439125" cy="1048502"/>
          </a:xfrm>
        </p:grpSpPr>
        <p:sp>
          <p:nvSpPr>
            <p:cNvPr id="16" name="角丸四角形 15"/>
            <p:cNvSpPr/>
            <p:nvPr/>
          </p:nvSpPr>
          <p:spPr bwMode="auto">
            <a:xfrm>
              <a:off x="5527049" y="5418832"/>
              <a:ext cx="2960237" cy="1048502"/>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実行後に</a:t>
              </a:r>
              <a:r>
                <a:rPr lang="en-US" altLang="ja-JP" sz="1200" dirty="0">
                  <a:solidFill>
                    <a:schemeClr val="tx1"/>
                  </a:solidFill>
                  <a:latin typeface="+mn-ea"/>
                </a:rPr>
                <a:t>【Conductor</a:t>
              </a:r>
              <a:r>
                <a:rPr lang="ja-JP" altLang="en-US" sz="1200" dirty="0">
                  <a:solidFill>
                    <a:schemeClr val="tx1"/>
                  </a:solidFill>
                  <a:latin typeface="+mn-ea"/>
                </a:rPr>
                <a:t>作業確認</a:t>
              </a:r>
              <a:r>
                <a:rPr lang="en-US" altLang="ja-JP" sz="1200" dirty="0">
                  <a:solidFill>
                    <a:schemeClr val="tx1"/>
                  </a:solidFill>
                  <a:latin typeface="+mn-ea"/>
                </a:rPr>
                <a:t>】</a:t>
              </a:r>
              <a:r>
                <a:rPr lang="ja-JP" altLang="en-US" sz="1200" dirty="0">
                  <a:solidFill>
                    <a:schemeClr val="tx1"/>
                  </a:solidFill>
                  <a:latin typeface="+mn-ea"/>
                </a:rPr>
                <a:t>へ画</a:t>
              </a:r>
              <a:endParaRPr lang="en-US" altLang="ja-JP" sz="1200" dirty="0">
                <a:solidFill>
                  <a:schemeClr val="tx1"/>
                </a:solidFill>
                <a:latin typeface="+mn-ea"/>
              </a:endParaRPr>
            </a:p>
            <a:p>
              <a:r>
                <a:rPr lang="ja-JP" altLang="en-US" sz="1200" dirty="0">
                  <a:solidFill>
                    <a:schemeClr val="tx1"/>
                  </a:solidFill>
                  <a:latin typeface="+mn-ea"/>
                </a:rPr>
                <a:t>面遷移します。</a:t>
              </a:r>
              <a:br>
                <a:rPr lang="en-US" altLang="ja-JP" sz="1200" dirty="0">
                  <a:solidFill>
                    <a:schemeClr val="tx1"/>
                  </a:solidFill>
                  <a:latin typeface="+mn-ea"/>
                </a:rPr>
              </a:br>
              <a:r>
                <a:rPr lang="ja-JP" altLang="en-US" sz="1200" dirty="0">
                  <a:solidFill>
                    <a:schemeClr val="tx1"/>
                  </a:solidFill>
                  <a:latin typeface="+mn-ea"/>
                </a:rPr>
                <a:t>結果の確認画面については、</a:t>
              </a:r>
              <a:r>
                <a:rPr lang="ja-JP" altLang="en-US" sz="1200" dirty="0">
                  <a:solidFill>
                    <a:schemeClr val="tx1"/>
                  </a:solidFill>
                  <a:latin typeface="+mn-ea"/>
                  <a:hlinkClick r:id="rId4" action="ppaction://hlinksldjump"/>
                </a:rPr>
                <a:t>こちらの</a:t>
              </a:r>
              <a:endParaRPr lang="en-US" altLang="ja-JP" sz="1200" dirty="0">
                <a:solidFill>
                  <a:schemeClr val="tx1"/>
                </a:solidFill>
                <a:latin typeface="+mn-ea"/>
                <a:hlinkClick r:id="rId4" action="ppaction://hlinksldjump"/>
              </a:endParaRPr>
            </a:p>
            <a:p>
              <a:r>
                <a:rPr lang="ja-JP" altLang="en-US" sz="1200" dirty="0">
                  <a:solidFill>
                    <a:schemeClr val="tx1"/>
                  </a:solidFill>
                  <a:latin typeface="+mn-ea"/>
                  <a:hlinkClick r:id="rId4" action="ppaction://hlinksldjump"/>
                </a:rPr>
                <a:t>スライド</a:t>
              </a:r>
              <a:r>
                <a:rPr lang="ja-JP" altLang="en-US" sz="1200" dirty="0">
                  <a:solidFill>
                    <a:schemeClr val="tx1"/>
                  </a:solidFill>
                  <a:latin typeface="+mn-ea"/>
                </a:rPr>
                <a:t>を参照してください</a:t>
              </a:r>
              <a:endParaRPr lang="en-US" altLang="ja-JP" sz="1200" dirty="0">
                <a:solidFill>
                  <a:srgbClr val="FF0000"/>
                </a:solidFill>
                <a:latin typeface="+mn-ea"/>
              </a:endParaRPr>
            </a:p>
          </p:txBody>
        </p:sp>
        <p:sp>
          <p:nvSpPr>
            <p:cNvPr id="17" name="円/楕円 44"/>
            <p:cNvSpPr/>
            <p:nvPr/>
          </p:nvSpPr>
          <p:spPr bwMode="auto">
            <a:xfrm>
              <a:off x="5048161" y="5448292"/>
              <a:ext cx="565503" cy="549789"/>
            </a:xfrm>
            <a:prstGeom prst="ellipse">
              <a:avLst/>
            </a:prstGeom>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071633" y="5608801"/>
              <a:ext cx="576081" cy="307777"/>
            </a:xfrm>
            <a:prstGeom prst="rect">
              <a:avLst/>
            </a:prstGeom>
            <a:noFill/>
          </p:spPr>
          <p:txBody>
            <a:bodyPr wrap="square" rtlCol="0">
              <a:spAutoFit/>
            </a:bodyPr>
            <a:lstStyle/>
            <a:p>
              <a:r>
                <a:rPr lang="en-US" altLang="ja-JP" sz="1400" b="1" dirty="0">
                  <a:solidFill>
                    <a:schemeClr val="bg1"/>
                  </a:solidFill>
                </a:rPr>
                <a:t>T</a:t>
              </a:r>
              <a:r>
                <a:rPr kumimoji="1" lang="en-US" altLang="ja-JP" sz="1400" b="1" dirty="0">
                  <a:solidFill>
                    <a:schemeClr val="bg1"/>
                  </a:solidFill>
                </a:rPr>
                <a:t>ips</a:t>
              </a:r>
              <a:endParaRPr kumimoji="1" lang="ja-JP" altLang="en-US" sz="1400" b="1" dirty="0">
                <a:solidFill>
                  <a:schemeClr val="bg1"/>
                </a:solidFill>
              </a:endParaRPr>
            </a:p>
          </p:txBody>
        </p:sp>
      </p:grpSp>
    </p:spTree>
    <p:extLst>
      <p:ext uri="{BB962C8B-B14F-4D97-AF65-F5344CB8AC3E}">
        <p14:creationId xmlns:p14="http://schemas.microsoft.com/office/powerpoint/2010/main" val="2747920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2"/>
          <p:cNvSpPr txBox="1">
            <a:spLocks/>
          </p:cNvSpPr>
          <p:nvPr/>
        </p:nvSpPr>
        <p:spPr bwMode="gray">
          <a:xfrm>
            <a:off x="179513" y="764704"/>
            <a:ext cx="8784976" cy="568840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r>
              <a:rPr lang="ja-JP" altLang="en-US" b="1" dirty="0"/>
              <a:t>作業環境</a:t>
            </a:r>
            <a:endParaRPr lang="en-US" altLang="ja-JP" b="1" dirty="0"/>
          </a:p>
          <a:p>
            <a:pPr lvl="1"/>
            <a:r>
              <a:rPr lang="ja-JP" altLang="en-US" dirty="0"/>
              <a:t>本書で使用する作業環境は以下の通りです。</a:t>
            </a:r>
            <a:endParaRPr lang="en-US" altLang="ja-JP" dirty="0"/>
          </a:p>
          <a:p>
            <a:pPr lvl="1"/>
            <a:r>
              <a:rPr lang="en-US" altLang="ja-JP" dirty="0"/>
              <a:t>ITA</a:t>
            </a:r>
            <a:r>
              <a:rPr lang="ja-JP" altLang="en-US" dirty="0"/>
              <a:t>ホストサーバとは別に、作業のターゲットとなるサーバを５台</a:t>
            </a:r>
            <a:r>
              <a:rPr lang="en-US" altLang="ja-JP" dirty="0"/>
              <a:t>(※1)</a:t>
            </a:r>
            <a:r>
              <a:rPr lang="ja-JP" altLang="en-US" dirty="0"/>
              <a:t>ご用意ください。</a:t>
            </a:r>
            <a:endParaRPr lang="en-US" altLang="ja-JP" dirty="0">
              <a:solidFill>
                <a:srgbClr val="FF0000"/>
              </a:solidFill>
            </a:endParaRPr>
          </a:p>
        </p:txBody>
      </p:sp>
      <p:sp>
        <p:nvSpPr>
          <p:cNvPr id="2" name="タイトル 1"/>
          <p:cNvSpPr>
            <a:spLocks noGrp="1"/>
          </p:cNvSpPr>
          <p:nvPr>
            <p:ph type="title"/>
          </p:nvPr>
        </p:nvSpPr>
        <p:spPr/>
        <p:txBody>
          <a:bodyPr/>
          <a:lstStyle/>
          <a:p>
            <a:r>
              <a:rPr lang="en-US" altLang="ja-JP" dirty="0"/>
              <a:t>1.2 </a:t>
            </a:r>
            <a:r>
              <a:rPr lang="ja-JP" altLang="en-US" dirty="0"/>
              <a:t>作業環境</a:t>
            </a:r>
          </a:p>
        </p:txBody>
      </p:sp>
      <p:sp>
        <p:nvSpPr>
          <p:cNvPr id="5" name="テキスト ボックス 4"/>
          <p:cNvSpPr txBox="1"/>
          <p:nvPr/>
        </p:nvSpPr>
        <p:spPr>
          <a:xfrm>
            <a:off x="252117" y="5879099"/>
            <a:ext cx="8639767" cy="646331"/>
          </a:xfrm>
          <a:prstGeom prst="rect">
            <a:avLst/>
          </a:prstGeom>
          <a:noFill/>
        </p:spPr>
        <p:txBody>
          <a:bodyPr wrap="square" rtlCol="0">
            <a:spAutoFit/>
          </a:bodyPr>
          <a:lstStyle/>
          <a:p>
            <a:r>
              <a:rPr lang="en-US" altLang="ja-JP" sz="1200" dirty="0">
                <a:solidFill>
                  <a:srgbClr val="000000"/>
                </a:solidFill>
              </a:rPr>
              <a:t>※1 </a:t>
            </a:r>
            <a:r>
              <a:rPr lang="ja-JP" altLang="en-US" sz="1200" dirty="0">
                <a:solidFill>
                  <a:srgbClr val="000000"/>
                </a:solidFill>
              </a:rPr>
              <a:t>ホストグループ機能の利便性を明確に体感するための台数であり、</a:t>
            </a:r>
            <a:r>
              <a:rPr lang="en-US" altLang="ja-JP" sz="1200" dirty="0">
                <a:solidFill>
                  <a:srgbClr val="000000"/>
                </a:solidFill>
              </a:rPr>
              <a:t>3~</a:t>
            </a:r>
            <a:r>
              <a:rPr lang="ja-JP" altLang="en-US" sz="1200" dirty="0">
                <a:solidFill>
                  <a:srgbClr val="000000"/>
                </a:solidFill>
              </a:rPr>
              <a:t>４台であってもシナリオは体験いただけます。</a:t>
            </a:r>
            <a:endParaRPr lang="en-US" altLang="ja-JP" sz="1200" dirty="0"/>
          </a:p>
          <a:p>
            <a:r>
              <a:rPr lang="en-US" altLang="ja-JP" sz="1200" dirty="0"/>
              <a:t>※2 ITA</a:t>
            </a:r>
            <a:r>
              <a:rPr lang="ja-JP" altLang="en-US" sz="1200" dirty="0"/>
              <a:t>は</a:t>
            </a:r>
            <a:r>
              <a:rPr lang="en-US" altLang="ja-JP" sz="1200" dirty="0"/>
              <a:t>RHEL7</a:t>
            </a:r>
            <a:r>
              <a:rPr lang="ja-JP" altLang="en-US" sz="1200" dirty="0"/>
              <a:t>系および</a:t>
            </a:r>
            <a:r>
              <a:rPr lang="en-US" altLang="ja-JP" sz="1200" dirty="0"/>
              <a:t>RHEL8</a:t>
            </a:r>
            <a:r>
              <a:rPr lang="ja-JP" altLang="en-US" sz="1200" dirty="0"/>
              <a:t>系の</a:t>
            </a:r>
            <a:r>
              <a:rPr lang="en-US" altLang="ja-JP" sz="1200" dirty="0"/>
              <a:t>OS</a:t>
            </a:r>
            <a:r>
              <a:rPr lang="ja-JP" altLang="en-US" sz="1200" dirty="0"/>
              <a:t>で導入いただけます。</a:t>
            </a:r>
            <a:endParaRPr lang="en-US" altLang="ja-JP" sz="1200" dirty="0"/>
          </a:p>
          <a:p>
            <a:r>
              <a:rPr lang="en-US" altLang="ja-JP" sz="1200" dirty="0"/>
              <a:t>※3 Ansible</a:t>
            </a:r>
            <a:r>
              <a:rPr lang="ja-JP" altLang="en-US" sz="1200" dirty="0"/>
              <a:t>の動作対象となれる</a:t>
            </a:r>
            <a:r>
              <a:rPr lang="en-US" altLang="ja-JP" sz="1200" dirty="0"/>
              <a:t>OS</a:t>
            </a:r>
            <a:r>
              <a:rPr lang="ja-JP" altLang="en-US" sz="1200" dirty="0"/>
              <a:t>であれば、問題なくご利用いただけます。</a:t>
            </a:r>
            <a:endParaRPr kumimoji="1" lang="ja-JP" altLang="en-US" sz="1200" dirty="0"/>
          </a:p>
        </p:txBody>
      </p:sp>
      <p:sp>
        <p:nvSpPr>
          <p:cNvPr id="7" name="正方形/長方形 6"/>
          <p:cNvSpPr/>
          <p:nvPr/>
        </p:nvSpPr>
        <p:spPr>
          <a:xfrm>
            <a:off x="6506689" y="2276840"/>
            <a:ext cx="2039086" cy="3062188"/>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a:solidFill>
                  <a:srgbClr val="002060"/>
                </a:solidFill>
                <a:latin typeface="游ゴシック" panose="020B0400000000000000" pitchFamily="50" charset="-128"/>
                <a:ea typeface="游ゴシック" panose="020B0400000000000000" pitchFamily="50" charset="-128"/>
              </a:rPr>
              <a:t>CentOS</a:t>
            </a:r>
            <a:r>
              <a:rPr kumimoji="1" lang="ja-JP" altLang="en-US" sz="1600" b="1" dirty="0">
                <a:solidFill>
                  <a:srgbClr val="002060"/>
                </a:solidFill>
                <a:latin typeface="游ゴシック" panose="020B0400000000000000" pitchFamily="50" charset="-128"/>
                <a:ea typeface="游ゴシック" panose="020B0400000000000000" pitchFamily="50" charset="-128"/>
              </a:rPr>
              <a:t> </a:t>
            </a:r>
            <a:r>
              <a:rPr kumimoji="1" lang="en-US" altLang="ja-JP" sz="1600" b="1" dirty="0">
                <a:solidFill>
                  <a:srgbClr val="002060"/>
                </a:solidFill>
                <a:latin typeface="游ゴシック" panose="020B0400000000000000" pitchFamily="50" charset="-128"/>
                <a:ea typeface="游ゴシック" panose="020B0400000000000000" pitchFamily="50" charset="-128"/>
              </a:rPr>
              <a:t>7</a:t>
            </a:r>
            <a:r>
              <a:rPr lang="ja-JP" altLang="en-US" sz="1600" b="1" dirty="0">
                <a:solidFill>
                  <a:srgbClr val="002060"/>
                </a:solidFill>
                <a:latin typeface="游ゴシック" panose="020B0400000000000000" pitchFamily="50" charset="-128"/>
                <a:ea typeface="游ゴシック" panose="020B0400000000000000" pitchFamily="50" charset="-128"/>
              </a:rPr>
              <a:t>（</a:t>
            </a:r>
            <a:r>
              <a:rPr lang="en-US" altLang="ja-JP" sz="1600" b="1" dirty="0">
                <a:solidFill>
                  <a:srgbClr val="002060"/>
                </a:solidFill>
                <a:latin typeface="游ゴシック" panose="020B0400000000000000" pitchFamily="50" charset="-128"/>
                <a:ea typeface="游ゴシック" panose="020B0400000000000000" pitchFamily="50" charset="-128"/>
              </a:rPr>
              <a:t>※3</a:t>
            </a:r>
            <a:r>
              <a:rPr lang="ja-JP" altLang="en-US" sz="1600" b="1" dirty="0">
                <a:solidFill>
                  <a:srgbClr val="002060"/>
                </a:solidFill>
                <a:latin typeface="游ゴシック" panose="020B0400000000000000" pitchFamily="50" charset="-128"/>
                <a:ea typeface="游ゴシック" panose="020B0400000000000000" pitchFamily="50" charset="-128"/>
              </a:rPr>
              <a:t>）</a:t>
            </a:r>
            <a:endParaRPr lang="en-US" altLang="ja-JP" sz="1600" b="1" dirty="0">
              <a:solidFill>
                <a:srgbClr val="002060"/>
              </a:solidFill>
              <a:latin typeface="游ゴシック" panose="020B0400000000000000" pitchFamily="50" charset="-128"/>
              <a:ea typeface="游ゴシック" panose="020B0400000000000000" pitchFamily="50" charset="-128"/>
            </a:endParaRPr>
          </a:p>
          <a:p>
            <a:pPr algn="ctr"/>
            <a:r>
              <a:rPr lang="ja-JP" altLang="en-US" sz="1600" b="1" dirty="0">
                <a:solidFill>
                  <a:srgbClr val="002060"/>
                </a:solidFill>
                <a:latin typeface="游ゴシック" panose="020B0400000000000000" pitchFamily="50" charset="-128"/>
                <a:ea typeface="游ゴシック" panose="020B0400000000000000" pitchFamily="50" charset="-128"/>
              </a:rPr>
              <a:t>ターゲットサーバ群</a:t>
            </a:r>
          </a:p>
        </p:txBody>
      </p:sp>
      <p:sp>
        <p:nvSpPr>
          <p:cNvPr id="8" name="正方形/長方形 7"/>
          <p:cNvSpPr/>
          <p:nvPr/>
        </p:nvSpPr>
        <p:spPr>
          <a:xfrm>
            <a:off x="1942091" y="2275852"/>
            <a:ext cx="4272409" cy="3063176"/>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600" b="1" dirty="0">
                <a:solidFill>
                  <a:srgbClr val="002060"/>
                </a:solidFill>
                <a:latin typeface="游ゴシック" panose="020B0400000000000000" pitchFamily="50" charset="-128"/>
                <a:ea typeface="游ゴシック" panose="020B0400000000000000" pitchFamily="50" charset="-128"/>
              </a:rPr>
              <a:t>CentOS</a:t>
            </a:r>
            <a:r>
              <a:rPr kumimoji="1" lang="ja-JP" altLang="en-US" sz="1600" b="1" dirty="0">
                <a:solidFill>
                  <a:srgbClr val="002060"/>
                </a:solidFill>
                <a:latin typeface="游ゴシック" panose="020B0400000000000000" pitchFamily="50" charset="-128"/>
                <a:ea typeface="游ゴシック" panose="020B0400000000000000" pitchFamily="50" charset="-128"/>
              </a:rPr>
              <a:t> </a:t>
            </a:r>
            <a:r>
              <a:rPr kumimoji="1" lang="en-US" altLang="ja-JP" sz="1600" b="1" dirty="0">
                <a:solidFill>
                  <a:srgbClr val="002060"/>
                </a:solidFill>
                <a:latin typeface="游ゴシック" panose="020B0400000000000000" pitchFamily="50" charset="-128"/>
                <a:ea typeface="游ゴシック" panose="020B0400000000000000" pitchFamily="50" charset="-128"/>
              </a:rPr>
              <a:t>7</a:t>
            </a:r>
          </a:p>
          <a:p>
            <a:pPr algn="ctr"/>
            <a:r>
              <a:rPr kumimoji="1" lang="ja-JP" altLang="en-US" sz="1600" b="1" dirty="0">
                <a:solidFill>
                  <a:srgbClr val="002060"/>
                </a:solidFill>
                <a:latin typeface="游ゴシック" panose="020B0400000000000000" pitchFamily="50" charset="-128"/>
                <a:ea typeface="游ゴシック" panose="020B0400000000000000" pitchFamily="50" charset="-128"/>
              </a:rPr>
              <a:t>（</a:t>
            </a:r>
            <a:r>
              <a:rPr kumimoji="1" lang="en-US" altLang="ja-JP" sz="1600" b="1" dirty="0">
                <a:solidFill>
                  <a:srgbClr val="002060"/>
                </a:solidFill>
                <a:latin typeface="游ゴシック" panose="020B0400000000000000" pitchFamily="50" charset="-128"/>
                <a:ea typeface="游ゴシック" panose="020B0400000000000000" pitchFamily="50" charset="-128"/>
              </a:rPr>
              <a:t>※2</a:t>
            </a:r>
            <a:r>
              <a:rPr kumimoji="1" lang="ja-JP" altLang="en-US" sz="1600" b="1" dirty="0">
                <a:solidFill>
                  <a:srgbClr val="002060"/>
                </a:solidFill>
                <a:latin typeface="游ゴシック" panose="020B0400000000000000" pitchFamily="50" charset="-128"/>
                <a:ea typeface="游ゴシック" panose="020B0400000000000000" pitchFamily="50" charset="-128"/>
              </a:rPr>
              <a:t>）</a:t>
            </a: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0" y="3469903"/>
            <a:ext cx="854817" cy="854817"/>
          </a:xfrm>
          <a:prstGeom prst="rect">
            <a:avLst/>
          </a:prstGeom>
        </p:spPr>
      </p:pic>
      <p:sp>
        <p:nvSpPr>
          <p:cNvPr id="10" name="テキスト ボックス 9"/>
          <p:cNvSpPr txBox="1"/>
          <p:nvPr/>
        </p:nvSpPr>
        <p:spPr>
          <a:xfrm>
            <a:off x="376388" y="2966508"/>
            <a:ext cx="1565703" cy="338554"/>
          </a:xfrm>
          <a:prstGeom prst="rect">
            <a:avLst/>
          </a:prstGeom>
          <a:noFill/>
        </p:spPr>
        <p:txBody>
          <a:bodyPr wrap="square" rtlCol="0">
            <a:spAutoFit/>
          </a:bodyPr>
          <a:lstStyle/>
          <a:p>
            <a:pPr algn="ctr"/>
            <a:r>
              <a:rPr kumimoji="1" lang="en-US" altLang="ja-JP" sz="1600" b="1" dirty="0">
                <a:solidFill>
                  <a:srgbClr val="002060"/>
                </a:solidFill>
                <a:latin typeface="游ゴシック" panose="020B0400000000000000" pitchFamily="50" charset="-128"/>
                <a:ea typeface="游ゴシック" panose="020B0400000000000000" pitchFamily="50" charset="-128"/>
              </a:rPr>
              <a:t>PC</a:t>
            </a:r>
            <a:endParaRPr kumimoji="1" lang="ja-JP" altLang="en-US" sz="1300" b="1" dirty="0">
              <a:solidFill>
                <a:srgbClr val="002060"/>
              </a:solidFill>
              <a:latin typeface="游ゴシック" panose="020B0400000000000000" pitchFamily="50" charset="-128"/>
              <a:ea typeface="游ゴシック" panose="020B0400000000000000" pitchFamily="50" charset="-128"/>
            </a:endParaRPr>
          </a:p>
        </p:txBody>
      </p:sp>
      <p:cxnSp>
        <p:nvCxnSpPr>
          <p:cNvPr id="12" name="直線矢印コネクタ 11"/>
          <p:cNvCxnSpPr/>
          <p:nvPr/>
        </p:nvCxnSpPr>
        <p:spPr>
          <a:xfrm>
            <a:off x="5916507" y="3926188"/>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673637" y="3926188"/>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 name="グループ化 2"/>
          <p:cNvGrpSpPr/>
          <p:nvPr/>
        </p:nvGrpSpPr>
        <p:grpSpPr>
          <a:xfrm>
            <a:off x="2263819" y="3275524"/>
            <a:ext cx="3651564" cy="1301327"/>
            <a:chOff x="2084372" y="3170027"/>
            <a:chExt cx="4435791" cy="1580806"/>
          </a:xfrm>
        </p:grpSpPr>
        <p:sp>
          <p:nvSpPr>
            <p:cNvPr id="14" name="正方形/長方形 13"/>
            <p:cNvSpPr/>
            <p:nvPr/>
          </p:nvSpPr>
          <p:spPr>
            <a:xfrm>
              <a:off x="2084372" y="3170027"/>
              <a:ext cx="1951564" cy="1580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latin typeface="游ゴシック" panose="020B0400000000000000" pitchFamily="50" charset="-128"/>
                  <a:ea typeface="游ゴシック" panose="020B0400000000000000" pitchFamily="50" charset="-128"/>
                </a:rPr>
                <a:t>Exastro</a:t>
              </a:r>
            </a:p>
            <a:p>
              <a:pPr algn="ctr"/>
              <a:r>
                <a:rPr kumimoji="1" lang="en-US" altLang="ja-JP" sz="1600" b="1" dirty="0">
                  <a:latin typeface="游ゴシック" panose="020B0400000000000000" pitchFamily="50" charset="-128"/>
                  <a:ea typeface="游ゴシック" panose="020B0400000000000000" pitchFamily="50" charset="-128"/>
                </a:rPr>
                <a:t>IT</a:t>
              </a:r>
              <a:r>
                <a:rPr kumimoji="1" lang="ja-JP" altLang="en-US" sz="1600" b="1" dirty="0">
                  <a:latin typeface="游ゴシック" panose="020B0400000000000000" pitchFamily="50" charset="-128"/>
                  <a:ea typeface="游ゴシック" panose="020B0400000000000000" pitchFamily="50" charset="-128"/>
                </a:rPr>
                <a:t> </a:t>
              </a:r>
              <a:r>
                <a:rPr kumimoji="1" lang="en-US" altLang="ja-JP" sz="1600" b="1" dirty="0">
                  <a:latin typeface="游ゴシック" panose="020B0400000000000000" pitchFamily="50" charset="-128"/>
                  <a:ea typeface="游ゴシック" panose="020B0400000000000000" pitchFamily="50" charset="-128"/>
                </a:rPr>
                <a:t>Automation</a:t>
              </a:r>
            </a:p>
            <a:p>
              <a:pPr algn="ctr"/>
              <a:r>
                <a:rPr kumimoji="1" lang="en-US" altLang="ja-JP" sz="1600" b="1" dirty="0">
                  <a:latin typeface="游ゴシック" panose="020B0400000000000000" pitchFamily="50" charset="-128"/>
                  <a:ea typeface="游ゴシック" panose="020B0400000000000000" pitchFamily="50" charset="-128"/>
                </a:rPr>
                <a:t>v1.10.0</a:t>
              </a:r>
            </a:p>
          </p:txBody>
        </p:sp>
        <p:sp>
          <p:nvSpPr>
            <p:cNvPr id="15" name="正方形/長方形 14"/>
            <p:cNvSpPr/>
            <p:nvPr/>
          </p:nvSpPr>
          <p:spPr>
            <a:xfrm>
              <a:off x="4568599" y="3170027"/>
              <a:ext cx="1951564" cy="158080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err="1">
                  <a:latin typeface="游ゴシック" panose="020B0400000000000000" pitchFamily="50" charset="-128"/>
                  <a:ea typeface="游ゴシック" panose="020B0400000000000000" pitchFamily="50" charset="-128"/>
                </a:rPr>
                <a:t>Ansible</a:t>
              </a:r>
              <a:endParaRPr kumimoji="1" lang="en-US" altLang="ja-JP" sz="1600" b="1" dirty="0">
                <a:latin typeface="游ゴシック" panose="020B0400000000000000" pitchFamily="50" charset="-128"/>
                <a:ea typeface="游ゴシック" panose="020B0400000000000000" pitchFamily="50" charset="-128"/>
              </a:endParaRPr>
            </a:p>
          </p:txBody>
        </p:sp>
        <p:cxnSp>
          <p:nvCxnSpPr>
            <p:cNvPr id="16" name="直線矢印コネクタ 15"/>
            <p:cNvCxnSpPr/>
            <p:nvPr/>
          </p:nvCxnSpPr>
          <p:spPr>
            <a:xfrm>
              <a:off x="3981331" y="3960430"/>
              <a:ext cx="590182"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798878" y="3302887"/>
            <a:ext cx="1454708" cy="1246600"/>
            <a:chOff x="7130291" y="4014528"/>
            <a:chExt cx="1454708" cy="1246600"/>
          </a:xfrm>
        </p:grpSpPr>
        <p:pic>
          <p:nvPicPr>
            <p:cNvPr id="17" name="図 16"/>
            <p:cNvPicPr>
              <a:picLocks noChangeAspect="1"/>
            </p:cNvPicPr>
            <p:nvPr/>
          </p:nvPicPr>
          <p:blipFill>
            <a:blip r:embed="rId3"/>
            <a:stretch>
              <a:fillRect/>
            </a:stretch>
          </p:blipFill>
          <p:spPr>
            <a:xfrm>
              <a:off x="7693777" y="4703992"/>
              <a:ext cx="326596" cy="557135"/>
            </a:xfrm>
            <a:prstGeom prst="rect">
              <a:avLst/>
            </a:prstGeom>
          </p:spPr>
        </p:pic>
        <p:pic>
          <p:nvPicPr>
            <p:cNvPr id="19" name="図 18"/>
            <p:cNvPicPr>
              <a:picLocks noChangeAspect="1"/>
            </p:cNvPicPr>
            <p:nvPr/>
          </p:nvPicPr>
          <p:blipFill>
            <a:blip r:embed="rId3"/>
            <a:stretch>
              <a:fillRect/>
            </a:stretch>
          </p:blipFill>
          <p:spPr>
            <a:xfrm>
              <a:off x="7130291" y="4703993"/>
              <a:ext cx="326596" cy="557135"/>
            </a:xfrm>
            <a:prstGeom prst="rect">
              <a:avLst/>
            </a:prstGeom>
          </p:spPr>
        </p:pic>
        <p:pic>
          <p:nvPicPr>
            <p:cNvPr id="20" name="図 19"/>
            <p:cNvPicPr>
              <a:picLocks noChangeAspect="1"/>
            </p:cNvPicPr>
            <p:nvPr/>
          </p:nvPicPr>
          <p:blipFill>
            <a:blip r:embed="rId3"/>
            <a:stretch>
              <a:fillRect/>
            </a:stretch>
          </p:blipFill>
          <p:spPr>
            <a:xfrm>
              <a:off x="7412034" y="4017245"/>
              <a:ext cx="326596" cy="557135"/>
            </a:xfrm>
            <a:prstGeom prst="rect">
              <a:avLst/>
            </a:prstGeom>
          </p:spPr>
        </p:pic>
        <p:pic>
          <p:nvPicPr>
            <p:cNvPr id="22" name="図 21"/>
            <p:cNvPicPr>
              <a:picLocks noChangeAspect="1"/>
            </p:cNvPicPr>
            <p:nvPr/>
          </p:nvPicPr>
          <p:blipFill>
            <a:blip r:embed="rId3"/>
            <a:stretch>
              <a:fillRect/>
            </a:stretch>
          </p:blipFill>
          <p:spPr>
            <a:xfrm>
              <a:off x="7976090" y="4014528"/>
              <a:ext cx="326596" cy="557135"/>
            </a:xfrm>
            <a:prstGeom prst="rect">
              <a:avLst/>
            </a:prstGeom>
          </p:spPr>
        </p:pic>
        <p:pic>
          <p:nvPicPr>
            <p:cNvPr id="23" name="図 22"/>
            <p:cNvPicPr>
              <a:picLocks noChangeAspect="1"/>
            </p:cNvPicPr>
            <p:nvPr/>
          </p:nvPicPr>
          <p:blipFill>
            <a:blip r:embed="rId3"/>
            <a:stretch>
              <a:fillRect/>
            </a:stretch>
          </p:blipFill>
          <p:spPr>
            <a:xfrm>
              <a:off x="8258403" y="4703991"/>
              <a:ext cx="326596" cy="557135"/>
            </a:xfrm>
            <a:prstGeom prst="rect">
              <a:avLst/>
            </a:prstGeom>
          </p:spPr>
        </p:pic>
      </p:grpSp>
    </p:spTree>
    <p:extLst>
      <p:ext uri="{BB962C8B-B14F-4D97-AF65-F5344CB8AC3E}">
        <p14:creationId xmlns:p14="http://schemas.microsoft.com/office/powerpoint/2010/main" val="292078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a:t>
            </a:r>
            <a:r>
              <a:rPr kumimoji="1" lang="ja-JP" altLang="en-US" b="1" dirty="0"/>
              <a:t>① サーバ全体に基本設定を行う</a:t>
            </a:r>
            <a:br>
              <a:rPr kumimoji="1" lang="en-US" altLang="ja-JP" b="1" dirty="0"/>
            </a:br>
            <a:r>
              <a:rPr kumimoji="1" lang="ja-JP" altLang="en-US" sz="1600" dirty="0"/>
              <a:t>ホストグループ機能とメニュー作成機能を活用し、以下の作業を実施します。</a:t>
            </a:r>
            <a:endParaRPr kumimoji="1" lang="en-US" altLang="ja-JP" sz="1600" dirty="0"/>
          </a:p>
          <a:p>
            <a:pPr marL="522900" lvl="1" indent="-342900">
              <a:buFont typeface="+mj-ea"/>
              <a:buAutoNum type="circleNumDbPlain"/>
            </a:pPr>
            <a:r>
              <a:rPr lang="ja-JP" altLang="en-US" dirty="0"/>
              <a:t>親ホストグループ「</a:t>
            </a:r>
            <a:r>
              <a:rPr lang="en-US" altLang="ja-JP" dirty="0"/>
              <a:t>All_SV</a:t>
            </a:r>
            <a:r>
              <a:rPr lang="ja-JP" altLang="en-US" dirty="0"/>
              <a:t>」へ共通のタイムゾーンを設定する。</a:t>
            </a:r>
            <a:endParaRPr lang="en-US" altLang="ja-JP" dirty="0"/>
          </a:p>
          <a:p>
            <a:pPr marL="522900" lvl="1" indent="-342900">
              <a:buFont typeface="+mj-ea"/>
              <a:buAutoNum type="circleNumDbPlain"/>
            </a:pPr>
            <a:r>
              <a:rPr lang="ja-JP" altLang="en-US" dirty="0"/>
              <a:t>子</a:t>
            </a:r>
            <a:r>
              <a:rPr lang="ja-JP" altLang="en-US" spc="-150" dirty="0"/>
              <a:t>ホストグループ「</a:t>
            </a:r>
            <a:r>
              <a:rPr lang="en-US" altLang="ja-JP" spc="-150" dirty="0"/>
              <a:t>db_SV</a:t>
            </a:r>
            <a:r>
              <a:rPr lang="ja-JP" altLang="en-US" spc="-150" dirty="0"/>
              <a:t>」「</a:t>
            </a:r>
            <a:r>
              <a:rPr lang="en-US" altLang="ja-JP" spc="-150" dirty="0"/>
              <a:t>web_SV</a:t>
            </a:r>
            <a:r>
              <a:rPr lang="ja-JP" altLang="en-US" spc="-150" dirty="0"/>
              <a:t>」</a:t>
            </a:r>
            <a:r>
              <a:rPr lang="ja-JP" altLang="en-US" dirty="0"/>
              <a:t>別に異なる</a:t>
            </a:r>
            <a:r>
              <a:rPr lang="en-US" altLang="ja-JP" dirty="0"/>
              <a:t>DNS</a:t>
            </a:r>
            <a:r>
              <a:rPr lang="ja-JP" altLang="en-US" dirty="0"/>
              <a:t>サーバの</a:t>
            </a:r>
            <a:r>
              <a:rPr lang="en-US" altLang="ja-JP" dirty="0"/>
              <a:t>IP</a:t>
            </a:r>
            <a:r>
              <a:rPr lang="ja-JP" altLang="en-US" dirty="0"/>
              <a:t>アドレスを設定する。</a:t>
            </a:r>
            <a:endParaRPr lang="en-US" altLang="ja-JP" dirty="0"/>
          </a:p>
          <a:p>
            <a:pPr marL="522900" lvl="1" indent="-342900">
              <a:buFont typeface="+mj-ea"/>
              <a:buAutoNum type="circleNumDbPlain"/>
            </a:pPr>
            <a:r>
              <a:rPr lang="ja-JP" altLang="en-US" dirty="0"/>
              <a:t>ホストそれぞれに個別のホスト名を設定する。</a:t>
            </a:r>
            <a:endParaRPr lang="en-US" altLang="ja-JP" dirty="0"/>
          </a:p>
        </p:txBody>
      </p:sp>
      <p:sp>
        <p:nvSpPr>
          <p:cNvPr id="2" name="タイトル 1"/>
          <p:cNvSpPr>
            <a:spLocks noGrp="1"/>
          </p:cNvSpPr>
          <p:nvPr>
            <p:ph type="title"/>
          </p:nvPr>
        </p:nvSpPr>
        <p:spPr/>
        <p:txBody>
          <a:bodyPr/>
          <a:lstStyle/>
          <a:p>
            <a:r>
              <a:rPr lang="en-US" altLang="ja-JP"/>
              <a:t>1.3</a:t>
            </a:r>
            <a:r>
              <a:rPr lang="ja-JP" altLang="en-US"/>
              <a:t> シナリオ</a:t>
            </a:r>
            <a:r>
              <a:rPr lang="en-US" altLang="ja-JP"/>
              <a:t> (1/2)</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657546449"/>
              </p:ext>
            </p:extLst>
          </p:nvPr>
        </p:nvGraphicFramePr>
        <p:xfrm>
          <a:off x="4484798" y="4704297"/>
          <a:ext cx="3971101" cy="1407625"/>
        </p:xfrm>
        <a:graphic>
          <a:graphicData uri="http://schemas.openxmlformats.org/drawingml/2006/table">
            <a:tbl>
              <a:tblPr firstRow="1" bandRow="1">
                <a:tableStyleId>{93296810-A885-4BE3-A3E7-6D5BEEA58F35}</a:tableStyleId>
              </a:tblPr>
              <a:tblGrid>
                <a:gridCol w="690880">
                  <a:extLst>
                    <a:ext uri="{9D8B030D-6E8A-4147-A177-3AD203B41FA5}">
                      <a16:colId xmlns:a16="http://schemas.microsoft.com/office/drawing/2014/main" val="2059418472"/>
                    </a:ext>
                  </a:extLst>
                </a:gridCol>
                <a:gridCol w="1048195">
                  <a:extLst>
                    <a:ext uri="{9D8B030D-6E8A-4147-A177-3AD203B41FA5}">
                      <a16:colId xmlns:a16="http://schemas.microsoft.com/office/drawing/2014/main" val="2991074680"/>
                    </a:ext>
                  </a:extLst>
                </a:gridCol>
                <a:gridCol w="1196658">
                  <a:extLst>
                    <a:ext uri="{9D8B030D-6E8A-4147-A177-3AD203B41FA5}">
                      <a16:colId xmlns:a16="http://schemas.microsoft.com/office/drawing/2014/main" val="1030987949"/>
                    </a:ext>
                  </a:extLst>
                </a:gridCol>
                <a:gridCol w="1035368">
                  <a:extLst>
                    <a:ext uri="{9D8B030D-6E8A-4147-A177-3AD203B41FA5}">
                      <a16:colId xmlns:a16="http://schemas.microsoft.com/office/drawing/2014/main" val="1960407954"/>
                    </a:ext>
                  </a:extLst>
                </a:gridCol>
              </a:tblGrid>
              <a:tr h="310345">
                <a:tc>
                  <a:txBody>
                    <a:bodyPr/>
                    <a:lstStyle/>
                    <a:p>
                      <a:pPr algn="l"/>
                      <a:r>
                        <a:rPr kumimoji="1" lang="ja-JP" altLang="en-US" sz="1200" dirty="0"/>
                        <a:t>ホスト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a:t>timezone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a:t>nameserver</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a:t>hostname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200" dirty="0"/>
                        <a:t>dbA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10.15.1.30</a:t>
                      </a:r>
                      <a:r>
                        <a:rPr lang="en-US" altLang="ja-JP" sz="1200" dirty="0"/>
                        <a:t> </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dbA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r h="137235">
                <a:tc>
                  <a:txBody>
                    <a:bodyPr/>
                    <a:lstStyle/>
                    <a:p>
                      <a:r>
                        <a:rPr kumimoji="1" lang="en-US" altLang="ja-JP" sz="1200" dirty="0"/>
                        <a:t>dbB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10.15.1.30</a:t>
                      </a:r>
                      <a:r>
                        <a:rPr lang="en-US" altLang="ja-JP" sz="1200" dirty="0"/>
                        <a:t> </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solidFill>
                            <a:schemeClr val="tx1"/>
                          </a:solidFill>
                        </a:rPr>
                        <a:t>dbB</a:t>
                      </a:r>
                      <a:endParaRPr kumimoji="1" lang="ja-JP" altLang="en-US" sz="12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01473"/>
                  </a:ext>
                </a:extLst>
              </a:tr>
              <a:tr h="152792">
                <a:tc>
                  <a:txBody>
                    <a:bodyPr/>
                    <a:lstStyle/>
                    <a:p>
                      <a:r>
                        <a:rPr kumimoji="1" lang="en-US" altLang="ja-JP" sz="1200" dirty="0"/>
                        <a:t>webA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10.15.1.62</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webA</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5416629"/>
                  </a:ext>
                </a:extLst>
              </a:tr>
              <a:tr h="15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webB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Asia/Tokyo</a:t>
                      </a:r>
                      <a:endParaRPr kumimoji="1" lang="ja-JP" altLang="en-US" sz="12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10.15.1.62</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webB</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7276819"/>
                  </a:ext>
                </a:extLst>
              </a:tr>
            </a:tbl>
          </a:graphicData>
        </a:graphic>
      </p:graphicFrame>
      <p:grpSp>
        <p:nvGrpSpPr>
          <p:cNvPr id="19" name="グループ化 18"/>
          <p:cNvGrpSpPr/>
          <p:nvPr/>
        </p:nvGrpSpPr>
        <p:grpSpPr>
          <a:xfrm>
            <a:off x="627083" y="3165129"/>
            <a:ext cx="3158251" cy="2724810"/>
            <a:chOff x="627083" y="3165129"/>
            <a:chExt cx="3158251" cy="2724810"/>
          </a:xfrm>
        </p:grpSpPr>
        <p:sp>
          <p:nvSpPr>
            <p:cNvPr id="36" name="テキスト ボックス 35"/>
            <p:cNvSpPr txBox="1"/>
            <p:nvPr/>
          </p:nvSpPr>
          <p:spPr>
            <a:xfrm>
              <a:off x="627084" y="3165129"/>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8" name="テキスト ボックス 47"/>
            <p:cNvSpPr txBox="1"/>
            <p:nvPr/>
          </p:nvSpPr>
          <p:spPr>
            <a:xfrm>
              <a:off x="2252323" y="3978190"/>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9" name="テキスト ボックス 48"/>
            <p:cNvSpPr txBox="1"/>
            <p:nvPr/>
          </p:nvSpPr>
          <p:spPr>
            <a:xfrm>
              <a:off x="627083" y="3978191"/>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53" name="カギ線コネクタ 52"/>
            <p:cNvCxnSpPr>
              <a:stCxn id="36" idx="2"/>
              <a:endCxn id="49" idx="0"/>
            </p:cNvCxnSpPr>
            <p:nvPr/>
          </p:nvCxnSpPr>
          <p:spPr bwMode="auto">
            <a:xfrm rot="5400000">
              <a:off x="1546837" y="3318819"/>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カギ線コネクタ 53"/>
            <p:cNvCxnSpPr>
              <a:stCxn id="36" idx="2"/>
              <a:endCxn id="48" idx="0"/>
            </p:cNvCxnSpPr>
            <p:nvPr/>
          </p:nvCxnSpPr>
          <p:spPr bwMode="auto">
            <a:xfrm rot="16200000" flipH="1">
              <a:off x="2359457" y="3318818"/>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1" name="テキスト ボックス 78"/>
            <p:cNvSpPr txBox="1"/>
            <p:nvPr/>
          </p:nvSpPr>
          <p:spPr>
            <a:xfrm>
              <a:off x="2684524" y="349034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a:solidFill>
                    <a:srgbClr val="FF0000"/>
                  </a:solidFill>
                </a:rPr>
                <a:t>継承</a:t>
              </a:r>
              <a:endParaRPr kumimoji="1" lang="ja-JP" altLang="en-US" sz="1200" b="1" dirty="0">
                <a:solidFill>
                  <a:srgbClr val="FF0000"/>
                </a:solidFill>
              </a:endParaRPr>
            </a:p>
          </p:txBody>
        </p:sp>
        <p:sp>
          <p:nvSpPr>
            <p:cNvPr id="82" name="テキスト ボックス 78"/>
            <p:cNvSpPr txBox="1"/>
            <p:nvPr/>
          </p:nvSpPr>
          <p:spPr>
            <a:xfrm>
              <a:off x="1060983" y="3490347"/>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a:solidFill>
                    <a:srgbClr val="FF0000"/>
                  </a:solidFill>
                </a:rPr>
                <a:t>継承</a:t>
              </a:r>
              <a:endParaRPr kumimoji="1" lang="ja-JP" altLang="en-US" sz="1200" b="1" dirty="0">
                <a:solidFill>
                  <a:srgbClr val="FF0000"/>
                </a:solidFill>
              </a:endParaRPr>
            </a:p>
          </p:txBody>
        </p:sp>
        <p:grpSp>
          <p:nvGrpSpPr>
            <p:cNvPr id="11" name="グループ化 10"/>
            <p:cNvGrpSpPr/>
            <p:nvPr/>
          </p:nvGrpSpPr>
          <p:grpSpPr>
            <a:xfrm>
              <a:off x="627083" y="4273107"/>
              <a:ext cx="615600" cy="1616832"/>
              <a:chOff x="493134" y="4451745"/>
              <a:chExt cx="615600" cy="1616832"/>
            </a:xfrm>
          </p:grpSpPr>
          <p:sp>
            <p:nvSpPr>
              <p:cNvPr id="52" name="テキスト ボックス 51"/>
              <p:cNvSpPr txBox="1"/>
              <p:nvPr/>
            </p:nvSpPr>
            <p:spPr>
              <a:xfrm>
                <a:off x="493134" y="5806967"/>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dbA</a:t>
                </a:r>
              </a:p>
            </p:txBody>
          </p:sp>
          <p:pic>
            <p:nvPicPr>
              <p:cNvPr id="74" name="図 73"/>
              <p:cNvPicPr>
                <a:picLocks noChangeAspect="1"/>
              </p:cNvPicPr>
              <p:nvPr/>
            </p:nvPicPr>
            <p:blipFill>
              <a:blip r:embed="rId3"/>
              <a:stretch>
                <a:fillRect/>
              </a:stretch>
            </p:blipFill>
            <p:spPr>
              <a:xfrm>
                <a:off x="666783" y="5343387"/>
                <a:ext cx="266603" cy="454793"/>
              </a:xfrm>
              <a:prstGeom prst="rect">
                <a:avLst/>
              </a:prstGeom>
            </p:spPr>
          </p:pic>
          <p:cxnSp>
            <p:nvCxnSpPr>
              <p:cNvPr id="22" name="直線矢印コネクタ 21"/>
              <p:cNvCxnSpPr/>
              <p:nvPr/>
            </p:nvCxnSpPr>
            <p:spPr bwMode="auto">
              <a:xfrm>
                <a:off x="798628"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12" name="グループ化 11"/>
            <p:cNvGrpSpPr/>
            <p:nvPr/>
          </p:nvGrpSpPr>
          <p:grpSpPr>
            <a:xfrm>
              <a:off x="1474328" y="4273107"/>
              <a:ext cx="615600" cy="1616832"/>
              <a:chOff x="1299596" y="4451745"/>
              <a:chExt cx="615600" cy="1616832"/>
            </a:xfrm>
          </p:grpSpPr>
          <p:sp>
            <p:nvSpPr>
              <p:cNvPr id="63" name="テキスト ボックス 62"/>
              <p:cNvSpPr txBox="1"/>
              <p:nvPr/>
            </p:nvSpPr>
            <p:spPr>
              <a:xfrm>
                <a:off x="1299596" y="5806967"/>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dbB</a:t>
                </a:r>
              </a:p>
            </p:txBody>
          </p:sp>
          <p:pic>
            <p:nvPicPr>
              <p:cNvPr id="62" name="図 61"/>
              <p:cNvPicPr>
                <a:picLocks noChangeAspect="1"/>
              </p:cNvPicPr>
              <p:nvPr/>
            </p:nvPicPr>
            <p:blipFill>
              <a:blip r:embed="rId3"/>
              <a:stretch>
                <a:fillRect/>
              </a:stretch>
            </p:blipFill>
            <p:spPr>
              <a:xfrm>
                <a:off x="1474398" y="5343387"/>
                <a:ext cx="266603" cy="454793"/>
              </a:xfrm>
              <a:prstGeom prst="rect">
                <a:avLst/>
              </a:prstGeom>
            </p:spPr>
          </p:pic>
          <p:cxnSp>
            <p:nvCxnSpPr>
              <p:cNvPr id="89" name="直線矢印コネクタ 88"/>
              <p:cNvCxnSpPr/>
              <p:nvPr/>
            </p:nvCxnSpPr>
            <p:spPr bwMode="auto">
              <a:xfrm>
                <a:off x="1606243"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13" name="グループ化 12"/>
            <p:cNvGrpSpPr/>
            <p:nvPr/>
          </p:nvGrpSpPr>
          <p:grpSpPr>
            <a:xfrm>
              <a:off x="2293785" y="4273107"/>
              <a:ext cx="671176" cy="1616832"/>
              <a:chOff x="2078270" y="4451745"/>
              <a:chExt cx="671176" cy="1616832"/>
            </a:xfrm>
          </p:grpSpPr>
          <p:sp>
            <p:nvSpPr>
              <p:cNvPr id="47" name="テキスト ボックス 46"/>
              <p:cNvSpPr txBox="1"/>
              <p:nvPr/>
            </p:nvSpPr>
            <p:spPr>
              <a:xfrm>
                <a:off x="2078270" y="5806967"/>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webA</a:t>
                </a:r>
              </a:p>
            </p:txBody>
          </p:sp>
          <p:pic>
            <p:nvPicPr>
              <p:cNvPr id="46" name="図 45"/>
              <p:cNvPicPr>
                <a:picLocks noChangeAspect="1"/>
              </p:cNvPicPr>
              <p:nvPr/>
            </p:nvPicPr>
            <p:blipFill>
              <a:blip r:embed="rId3"/>
              <a:stretch>
                <a:fillRect/>
              </a:stretch>
            </p:blipFill>
            <p:spPr>
              <a:xfrm>
                <a:off x="2282013" y="5343387"/>
                <a:ext cx="266603" cy="454793"/>
              </a:xfrm>
              <a:prstGeom prst="rect">
                <a:avLst/>
              </a:prstGeom>
            </p:spPr>
          </p:pic>
          <p:cxnSp>
            <p:nvCxnSpPr>
              <p:cNvPr id="91" name="直線矢印コネクタ 90"/>
              <p:cNvCxnSpPr/>
              <p:nvPr/>
            </p:nvCxnSpPr>
            <p:spPr bwMode="auto">
              <a:xfrm>
                <a:off x="2413858"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nvGrpSpPr>
            <p:cNvPr id="10" name="グループ化 9"/>
            <p:cNvGrpSpPr/>
            <p:nvPr/>
          </p:nvGrpSpPr>
          <p:grpSpPr>
            <a:xfrm>
              <a:off x="3168819" y="4273107"/>
              <a:ext cx="616514" cy="1616832"/>
              <a:chOff x="2914673" y="4451745"/>
              <a:chExt cx="616514" cy="1616832"/>
            </a:xfrm>
          </p:grpSpPr>
          <p:pic>
            <p:nvPicPr>
              <p:cNvPr id="70" name="図 69"/>
              <p:cNvPicPr>
                <a:picLocks noChangeAspect="1"/>
              </p:cNvPicPr>
              <p:nvPr/>
            </p:nvPicPr>
            <p:blipFill>
              <a:blip r:embed="rId3"/>
              <a:stretch>
                <a:fillRect/>
              </a:stretch>
            </p:blipFill>
            <p:spPr>
              <a:xfrm>
                <a:off x="3089629" y="5343387"/>
                <a:ext cx="266603" cy="454793"/>
              </a:xfrm>
              <a:prstGeom prst="rect">
                <a:avLst/>
              </a:prstGeom>
            </p:spPr>
          </p:pic>
          <p:sp>
            <p:nvSpPr>
              <p:cNvPr id="73" name="テキスト ボックス 72"/>
              <p:cNvSpPr txBox="1"/>
              <p:nvPr/>
            </p:nvSpPr>
            <p:spPr>
              <a:xfrm>
                <a:off x="2914673" y="5806967"/>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rPr>
                  <a:t>web</a:t>
                </a:r>
                <a:r>
                  <a:rPr lang="en-US" altLang="ja-JP" sz="1100" b="1" dirty="0">
                    <a:ln w="0"/>
                    <a:solidFill>
                      <a:srgbClr val="002B62">
                        <a:lumMod val="90000"/>
                        <a:lumOff val="1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srgbClr>
                  </a:solidFill>
                  <a:effectLst/>
                  <a:uLnTx/>
                  <a:uFillTx/>
                  <a:latin typeface="メイリオ"/>
                  <a:ea typeface="メイリオ"/>
                  <a:cs typeface="+mn-cs"/>
                </a:endParaRPr>
              </a:p>
            </p:txBody>
          </p:sp>
          <p:cxnSp>
            <p:nvCxnSpPr>
              <p:cNvPr id="92" name="直線矢印コネクタ 91"/>
              <p:cNvCxnSpPr/>
              <p:nvPr/>
            </p:nvCxnSpPr>
            <p:spPr bwMode="auto">
              <a:xfrm>
                <a:off x="3221474" y="4451745"/>
                <a:ext cx="2913" cy="818737"/>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grpSp>
      <p:grpSp>
        <p:nvGrpSpPr>
          <p:cNvPr id="94" name="グループ化 93"/>
          <p:cNvGrpSpPr/>
          <p:nvPr/>
        </p:nvGrpSpPr>
        <p:grpSpPr>
          <a:xfrm>
            <a:off x="4289333" y="3140968"/>
            <a:ext cx="2218668" cy="323842"/>
            <a:chOff x="6118019" y="2487348"/>
            <a:chExt cx="1885363" cy="323842"/>
          </a:xfrm>
        </p:grpSpPr>
        <p:sp>
          <p:nvSpPr>
            <p:cNvPr id="95" name="テキスト ボックス 156"/>
            <p:cNvSpPr txBox="1"/>
            <p:nvPr/>
          </p:nvSpPr>
          <p:spPr>
            <a:xfrm>
              <a:off x="6137869" y="2534191"/>
              <a:ext cx="1865513"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t>timezone: Asia/Tokyo</a:t>
              </a:r>
              <a:endParaRPr kumimoji="1" lang="ja-JP" altLang="en-US" sz="1200" dirty="0"/>
            </a:p>
          </p:txBody>
        </p:sp>
        <p:sp>
          <p:nvSpPr>
            <p:cNvPr id="96" name="角丸四角形 95"/>
            <p:cNvSpPr/>
            <p:nvPr/>
          </p:nvSpPr>
          <p:spPr bwMode="auto">
            <a:xfrm>
              <a:off x="6118019" y="2487348"/>
              <a:ext cx="1826963" cy="323842"/>
            </a:xfrm>
            <a:prstGeom prst="round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a:latin typeface="+mn-ea"/>
              </a:endParaRPr>
            </a:p>
          </p:txBody>
        </p:sp>
      </p:grpSp>
      <p:cxnSp>
        <p:nvCxnSpPr>
          <p:cNvPr id="97" name="直線矢印コネクタ 96"/>
          <p:cNvCxnSpPr/>
          <p:nvPr/>
        </p:nvCxnSpPr>
        <p:spPr bwMode="auto">
          <a:xfrm flipH="1">
            <a:off x="3785333" y="3302889"/>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p:nvPr/>
        </p:nvGrpSpPr>
        <p:grpSpPr>
          <a:xfrm>
            <a:off x="4283968" y="3964173"/>
            <a:ext cx="3505526" cy="321794"/>
            <a:chOff x="6118019" y="2487348"/>
            <a:chExt cx="1865279" cy="323842"/>
          </a:xfrm>
        </p:grpSpPr>
        <p:sp>
          <p:nvSpPr>
            <p:cNvPr id="102" name="テキスト ボックス 156"/>
            <p:cNvSpPr txBox="1"/>
            <p:nvPr/>
          </p:nvSpPr>
          <p:spPr>
            <a:xfrm>
              <a:off x="6137869" y="2526903"/>
              <a:ext cx="1807113" cy="278762"/>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t>nameserver: 10.15.1.30</a:t>
              </a:r>
              <a:r>
                <a:rPr lang="en-US" altLang="ja-JP" sz="1200" dirty="0"/>
                <a:t>  or 10.15.1.62</a:t>
              </a:r>
              <a:endParaRPr kumimoji="1" lang="ja-JP" altLang="en-US" sz="1200" dirty="0"/>
            </a:p>
          </p:txBody>
        </p:sp>
        <p:sp>
          <p:nvSpPr>
            <p:cNvPr id="103" name="角丸四角形 102"/>
            <p:cNvSpPr/>
            <p:nvPr/>
          </p:nvSpPr>
          <p:spPr bwMode="auto">
            <a:xfrm>
              <a:off x="6118019" y="2487348"/>
              <a:ext cx="1865279" cy="323842"/>
            </a:xfrm>
            <a:prstGeom prst="round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a:latin typeface="+mn-ea"/>
              </a:endParaRPr>
            </a:p>
          </p:txBody>
        </p:sp>
      </p:grpSp>
      <p:cxnSp>
        <p:nvCxnSpPr>
          <p:cNvPr id="104" name="直線矢印コネクタ 103"/>
          <p:cNvCxnSpPr/>
          <p:nvPr/>
        </p:nvCxnSpPr>
        <p:spPr bwMode="auto">
          <a:xfrm flipH="1">
            <a:off x="3785333" y="4125070"/>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54"/>
          <p:cNvSpPr/>
          <p:nvPr/>
        </p:nvSpPr>
        <p:spPr bwMode="auto">
          <a:xfrm>
            <a:off x="4283968" y="4581128"/>
            <a:ext cx="4297616" cy="1653964"/>
          </a:xfrm>
          <a:prstGeom prst="roundRect">
            <a:avLst>
              <a:gd name="adj" fmla="val 3888"/>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a:latin typeface="+mn-ea"/>
            </a:endParaRPr>
          </a:p>
        </p:txBody>
      </p:sp>
      <p:cxnSp>
        <p:nvCxnSpPr>
          <p:cNvPr id="56" name="直線矢印コネクタ 55"/>
          <p:cNvCxnSpPr/>
          <p:nvPr/>
        </p:nvCxnSpPr>
        <p:spPr bwMode="auto">
          <a:xfrm flipH="1">
            <a:off x="3785333" y="5408110"/>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95561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764704"/>
            <a:ext cx="8784976" cy="5688401"/>
          </a:xfrm>
        </p:spPr>
        <p:txBody>
          <a:bodyPr/>
          <a:lstStyle/>
          <a:p>
            <a:r>
              <a:rPr lang="ja-JP" altLang="en-US" b="1" dirty="0"/>
              <a:t>シナリオ② 追加したサーバにだけ作業を実行する</a:t>
            </a:r>
            <a:br>
              <a:rPr kumimoji="1" lang="en-US" altLang="ja-JP" b="1" dirty="0"/>
            </a:br>
            <a:r>
              <a:rPr kumimoji="1" lang="ja-JP" altLang="en-US" sz="1600" dirty="0"/>
              <a:t>前項の作業後にサーバを追加する</a:t>
            </a:r>
            <a:r>
              <a:rPr lang="ja-JP" altLang="en-US" sz="1600" dirty="0"/>
              <a:t>作業</a:t>
            </a:r>
            <a:r>
              <a:rPr kumimoji="1" lang="ja-JP" altLang="en-US" sz="1600" dirty="0"/>
              <a:t>を想定します。</a:t>
            </a:r>
            <a:br>
              <a:rPr kumimoji="1" lang="en-US" altLang="ja-JP" sz="1600" dirty="0"/>
            </a:br>
            <a:br>
              <a:rPr kumimoji="1" lang="en-US" altLang="ja-JP" sz="1600" dirty="0"/>
            </a:br>
            <a:r>
              <a:rPr kumimoji="1" lang="en-US" altLang="ja-JP" sz="1600" dirty="0"/>
              <a:t>Playbook</a:t>
            </a:r>
            <a:r>
              <a:rPr kumimoji="1" lang="ja-JP" altLang="en-US" sz="1600" dirty="0"/>
              <a:t>に</a:t>
            </a:r>
            <a:r>
              <a:rPr lang="ja-JP" altLang="en-US" sz="1600" dirty="0"/>
              <a:t>冪等性がある場合であれば、</a:t>
            </a:r>
            <a:br>
              <a:rPr lang="en-US" altLang="ja-JP" sz="1600" dirty="0"/>
            </a:br>
            <a:r>
              <a:rPr lang="en-US" altLang="ja-JP" sz="1600" dirty="0"/>
              <a:t>1)</a:t>
            </a:r>
            <a:r>
              <a:rPr lang="ja-JP" altLang="en-US" sz="1600" dirty="0"/>
              <a:t>追加サーバをホストグループに追加し、</a:t>
            </a:r>
            <a:r>
              <a:rPr lang="en-US" altLang="ja-JP" sz="1600" dirty="0"/>
              <a:t>2)</a:t>
            </a:r>
            <a:r>
              <a:rPr lang="ja-JP" altLang="en-US" sz="1600" dirty="0"/>
              <a:t>同じ作業を実行する だけで設定が完了します。</a:t>
            </a:r>
            <a:br>
              <a:rPr kumimoji="1" lang="en-US" altLang="ja-JP" sz="1600" dirty="0"/>
            </a:br>
            <a:br>
              <a:rPr kumimoji="1" lang="en-US" altLang="ja-JP" sz="1600" dirty="0"/>
            </a:br>
            <a:r>
              <a:rPr kumimoji="1" lang="ja-JP" altLang="en-US" sz="1600" dirty="0"/>
              <a:t>しかしファイルに追記を行うものなど、</a:t>
            </a:r>
            <a:r>
              <a:rPr kumimoji="1" lang="ja-JP" altLang="en-US" sz="1600" u="sng" dirty="0"/>
              <a:t>冪等性のない</a:t>
            </a:r>
            <a:r>
              <a:rPr kumimoji="1" lang="en-US" altLang="ja-JP" sz="1600" u="sng" dirty="0"/>
              <a:t>Playbook</a:t>
            </a:r>
            <a:r>
              <a:rPr kumimoji="1" lang="ja-JP" altLang="en-US" sz="1600" dirty="0"/>
              <a:t>もあります。</a:t>
            </a:r>
            <a:br>
              <a:rPr kumimoji="1" lang="en-US" altLang="ja-JP" sz="1600" dirty="0"/>
            </a:br>
            <a:r>
              <a:rPr kumimoji="1" lang="ja-JP" altLang="en-US" sz="1600" dirty="0"/>
              <a:t>これを同じホストに繰り返し適用した場合、余分な追記が行われるなどの不都合が生じます。</a:t>
            </a:r>
            <a:br>
              <a:rPr kumimoji="1" lang="en-US" altLang="ja-JP" sz="1600" dirty="0"/>
            </a:br>
            <a:br>
              <a:rPr kumimoji="1" lang="en-US" altLang="ja-JP" sz="1600" dirty="0"/>
            </a:br>
            <a:r>
              <a:rPr kumimoji="1" lang="ja-JP" altLang="en-US" sz="1600" dirty="0"/>
              <a:t>そのような状況を想定し、シナリオ</a:t>
            </a:r>
            <a:r>
              <a:rPr kumimoji="1" lang="ja-JP" altLang="en-US" sz="1600" dirty="0">
                <a:solidFill>
                  <a:srgbClr val="002060"/>
                </a:solidFill>
              </a:rPr>
              <a:t>②</a:t>
            </a:r>
            <a:r>
              <a:rPr kumimoji="1" lang="ja-JP" altLang="en-US" sz="1600" dirty="0"/>
              <a:t>では</a:t>
            </a:r>
            <a:r>
              <a:rPr lang="ja-JP" altLang="en-US" sz="1600" dirty="0">
                <a:solidFill>
                  <a:srgbClr val="FF0000"/>
                </a:solidFill>
              </a:rPr>
              <a:t>追加分のサーバにだけ作業を実行</a:t>
            </a:r>
            <a:r>
              <a:rPr lang="ja-JP" altLang="en-US" sz="1600" dirty="0"/>
              <a:t>します。</a:t>
            </a:r>
            <a:br>
              <a:rPr lang="en-US" altLang="ja-JP" sz="1600" dirty="0"/>
            </a:br>
            <a:r>
              <a:rPr lang="ja-JP" altLang="en-US" sz="1600" dirty="0"/>
              <a:t>実行する</a:t>
            </a:r>
            <a:r>
              <a:rPr lang="en-US" altLang="ja-JP" sz="1600" dirty="0"/>
              <a:t>Conductor</a:t>
            </a:r>
            <a:r>
              <a:rPr lang="ja-JP" altLang="en-US" sz="1600" dirty="0"/>
              <a:t>の内容などは</a:t>
            </a:r>
            <a:r>
              <a:rPr kumimoji="1" lang="ja-JP" altLang="en-US" sz="1600" dirty="0"/>
              <a:t>シナリオ</a:t>
            </a:r>
            <a:r>
              <a:rPr lang="ja-JP" altLang="en-US" sz="1600" dirty="0">
                <a:solidFill>
                  <a:srgbClr val="002060"/>
                </a:solidFill>
              </a:rPr>
              <a:t>①</a:t>
            </a:r>
            <a:r>
              <a:rPr lang="ja-JP" altLang="en-US" sz="1600" dirty="0"/>
              <a:t>と共通です。</a:t>
            </a:r>
            <a:br>
              <a:rPr lang="en-US" altLang="ja-JP" sz="1600" dirty="0"/>
            </a:br>
            <a:endParaRPr lang="en-US" altLang="ja-JP" sz="1600" dirty="0"/>
          </a:p>
        </p:txBody>
      </p:sp>
      <p:sp>
        <p:nvSpPr>
          <p:cNvPr id="2" name="タイトル 1"/>
          <p:cNvSpPr>
            <a:spLocks noGrp="1"/>
          </p:cNvSpPr>
          <p:nvPr>
            <p:ph type="title"/>
          </p:nvPr>
        </p:nvSpPr>
        <p:spPr/>
        <p:txBody>
          <a:bodyPr/>
          <a:lstStyle/>
          <a:p>
            <a:r>
              <a:rPr lang="en-US" altLang="ja-JP"/>
              <a:t>1.3</a:t>
            </a:r>
            <a:r>
              <a:rPr lang="ja-JP" altLang="en-US"/>
              <a:t> シナリオ </a:t>
            </a:r>
            <a:r>
              <a:rPr lang="en-US" altLang="ja-JP"/>
              <a:t>(2/2) </a:t>
            </a: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1849850936"/>
              </p:ext>
            </p:extLst>
          </p:nvPr>
        </p:nvGraphicFramePr>
        <p:xfrm>
          <a:off x="4484798" y="5568393"/>
          <a:ext cx="3971101" cy="584665"/>
        </p:xfrm>
        <a:graphic>
          <a:graphicData uri="http://schemas.openxmlformats.org/drawingml/2006/table">
            <a:tbl>
              <a:tblPr firstRow="1" bandRow="1">
                <a:tableStyleId>{93296810-A885-4BE3-A3E7-6D5BEEA58F35}</a:tableStyleId>
              </a:tblPr>
              <a:tblGrid>
                <a:gridCol w="690880">
                  <a:extLst>
                    <a:ext uri="{9D8B030D-6E8A-4147-A177-3AD203B41FA5}">
                      <a16:colId xmlns:a16="http://schemas.microsoft.com/office/drawing/2014/main" val="2059418472"/>
                    </a:ext>
                  </a:extLst>
                </a:gridCol>
                <a:gridCol w="1048195">
                  <a:extLst>
                    <a:ext uri="{9D8B030D-6E8A-4147-A177-3AD203B41FA5}">
                      <a16:colId xmlns:a16="http://schemas.microsoft.com/office/drawing/2014/main" val="2991074680"/>
                    </a:ext>
                  </a:extLst>
                </a:gridCol>
                <a:gridCol w="1196658">
                  <a:extLst>
                    <a:ext uri="{9D8B030D-6E8A-4147-A177-3AD203B41FA5}">
                      <a16:colId xmlns:a16="http://schemas.microsoft.com/office/drawing/2014/main" val="1030987949"/>
                    </a:ext>
                  </a:extLst>
                </a:gridCol>
                <a:gridCol w="1035368">
                  <a:extLst>
                    <a:ext uri="{9D8B030D-6E8A-4147-A177-3AD203B41FA5}">
                      <a16:colId xmlns:a16="http://schemas.microsoft.com/office/drawing/2014/main" val="1960407954"/>
                    </a:ext>
                  </a:extLst>
                </a:gridCol>
              </a:tblGrid>
              <a:tr h="310345">
                <a:tc>
                  <a:txBody>
                    <a:bodyPr/>
                    <a:lstStyle/>
                    <a:p>
                      <a:pPr algn="l"/>
                      <a:r>
                        <a:rPr kumimoji="1" lang="ja-JP" altLang="en-US" sz="1200" dirty="0"/>
                        <a:t>ホスト</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a:t>timezone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a:t>nameserver</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a:r>
                        <a:rPr kumimoji="1" lang="en-US" altLang="ja-JP" sz="1200" dirty="0"/>
                        <a:t>hostname</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80061033"/>
                  </a:ext>
                </a:extLst>
              </a:tr>
              <a:tr h="152792">
                <a:tc>
                  <a:txBody>
                    <a:bodyPr/>
                    <a:lstStyle/>
                    <a:p>
                      <a:r>
                        <a:rPr kumimoji="1" lang="en-US" altLang="ja-JP" sz="1200" dirty="0"/>
                        <a:t>webC</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Asia/Tokyo</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10.15.1.62</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dirty="0"/>
                        <a:t>webC</a:t>
                      </a:r>
                      <a:endParaRPr kumimoji="1" lang="ja-JP" altLang="en-US" sz="12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1899589"/>
                  </a:ext>
                </a:extLst>
              </a:tr>
            </a:tbl>
          </a:graphicData>
        </a:graphic>
      </p:graphicFrame>
      <p:grpSp>
        <p:nvGrpSpPr>
          <p:cNvPr id="74" name="グループ化 73"/>
          <p:cNvGrpSpPr/>
          <p:nvPr/>
        </p:nvGrpSpPr>
        <p:grpSpPr>
          <a:xfrm>
            <a:off x="4289333" y="3764196"/>
            <a:ext cx="2218668" cy="323842"/>
            <a:chOff x="6118019" y="2487348"/>
            <a:chExt cx="1885363" cy="323842"/>
          </a:xfrm>
        </p:grpSpPr>
        <p:sp>
          <p:nvSpPr>
            <p:cNvPr id="75" name="テキスト ボックス 156"/>
            <p:cNvSpPr txBox="1"/>
            <p:nvPr/>
          </p:nvSpPr>
          <p:spPr>
            <a:xfrm>
              <a:off x="6137869" y="2534191"/>
              <a:ext cx="1865513"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t>timezone: Asia/Tokyo</a:t>
              </a:r>
              <a:endParaRPr kumimoji="1" lang="ja-JP" altLang="en-US" sz="1200" dirty="0"/>
            </a:p>
          </p:txBody>
        </p:sp>
        <p:sp>
          <p:nvSpPr>
            <p:cNvPr id="78" name="角丸四角形 77"/>
            <p:cNvSpPr/>
            <p:nvPr/>
          </p:nvSpPr>
          <p:spPr bwMode="auto">
            <a:xfrm>
              <a:off x="6118019" y="2487348"/>
              <a:ext cx="1826963" cy="323842"/>
            </a:xfrm>
            <a:prstGeom prst="round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a:latin typeface="+mn-ea"/>
              </a:endParaRPr>
            </a:p>
          </p:txBody>
        </p:sp>
      </p:grpSp>
      <p:cxnSp>
        <p:nvCxnSpPr>
          <p:cNvPr id="84" name="直線矢印コネクタ 83"/>
          <p:cNvCxnSpPr/>
          <p:nvPr/>
        </p:nvCxnSpPr>
        <p:spPr bwMode="auto">
          <a:xfrm flipH="1">
            <a:off x="3785333" y="3926117"/>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 name="グループ化 3"/>
          <p:cNvGrpSpPr/>
          <p:nvPr/>
        </p:nvGrpSpPr>
        <p:grpSpPr>
          <a:xfrm>
            <a:off x="4283970" y="4587401"/>
            <a:ext cx="2155309" cy="321794"/>
            <a:chOff x="4283970" y="4587401"/>
            <a:chExt cx="2155309" cy="321794"/>
          </a:xfrm>
        </p:grpSpPr>
        <p:sp>
          <p:nvSpPr>
            <p:cNvPr id="90" name="テキスト ボックス 156"/>
            <p:cNvSpPr txBox="1"/>
            <p:nvPr/>
          </p:nvSpPr>
          <p:spPr>
            <a:xfrm>
              <a:off x="4321275" y="4626706"/>
              <a:ext cx="2045818" cy="276999"/>
            </a:xfrm>
            <a:prstGeom prst="rect">
              <a:avLst/>
            </a:prstGeom>
            <a:noFill/>
            <a:ln>
              <a:noFill/>
            </a:ln>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dirty="0"/>
                <a:t>nameserver: </a:t>
              </a:r>
              <a:r>
                <a:rPr lang="en-US" altLang="ja-JP" sz="1200" dirty="0"/>
                <a:t>10.15.1.62</a:t>
              </a:r>
              <a:endParaRPr kumimoji="1" lang="ja-JP" altLang="en-US" sz="1200" dirty="0"/>
            </a:p>
          </p:txBody>
        </p:sp>
        <p:sp>
          <p:nvSpPr>
            <p:cNvPr id="93" name="角丸四角形 92"/>
            <p:cNvSpPr/>
            <p:nvPr/>
          </p:nvSpPr>
          <p:spPr bwMode="auto">
            <a:xfrm>
              <a:off x="4283970" y="4587401"/>
              <a:ext cx="2155309" cy="321794"/>
            </a:xfrm>
            <a:prstGeom prst="roundRect">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a:latin typeface="+mn-ea"/>
              </a:endParaRPr>
            </a:p>
          </p:txBody>
        </p:sp>
      </p:grpSp>
      <p:cxnSp>
        <p:nvCxnSpPr>
          <p:cNvPr id="94" name="直線矢印コネクタ 93"/>
          <p:cNvCxnSpPr/>
          <p:nvPr/>
        </p:nvCxnSpPr>
        <p:spPr bwMode="auto">
          <a:xfrm flipH="1">
            <a:off x="3785333" y="4748298"/>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5" name="角丸四角形 94"/>
          <p:cNvSpPr/>
          <p:nvPr/>
        </p:nvSpPr>
        <p:spPr bwMode="auto">
          <a:xfrm>
            <a:off x="4283968" y="5445224"/>
            <a:ext cx="4297616" cy="826982"/>
          </a:xfrm>
          <a:prstGeom prst="roundRect">
            <a:avLst>
              <a:gd name="adj" fmla="val 3888"/>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dirty="0">
              <a:latin typeface="+mn-ea"/>
            </a:endParaRPr>
          </a:p>
        </p:txBody>
      </p:sp>
      <p:cxnSp>
        <p:nvCxnSpPr>
          <p:cNvPr id="96" name="直線矢印コネクタ 95"/>
          <p:cNvCxnSpPr/>
          <p:nvPr/>
        </p:nvCxnSpPr>
        <p:spPr bwMode="auto">
          <a:xfrm flipH="1">
            <a:off x="3785333" y="5861732"/>
            <a:ext cx="504000" cy="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 name="グループ化 9"/>
          <p:cNvGrpSpPr/>
          <p:nvPr/>
        </p:nvGrpSpPr>
        <p:grpSpPr>
          <a:xfrm>
            <a:off x="627083" y="3788357"/>
            <a:ext cx="3419581" cy="2728042"/>
            <a:chOff x="627083" y="3788357"/>
            <a:chExt cx="3419581" cy="2728042"/>
          </a:xfrm>
        </p:grpSpPr>
        <p:sp>
          <p:nvSpPr>
            <p:cNvPr id="36" name="テキスト ボックス 35"/>
            <p:cNvSpPr txBox="1"/>
            <p:nvPr/>
          </p:nvSpPr>
          <p:spPr>
            <a:xfrm>
              <a:off x="627084" y="3788357"/>
              <a:ext cx="3158250" cy="306938"/>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All_SV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39" name="テキスト ボックス 38"/>
            <p:cNvSpPr txBox="1"/>
            <p:nvPr/>
          </p:nvSpPr>
          <p:spPr>
            <a:xfrm>
              <a:off x="2252323" y="4601418"/>
              <a:ext cx="1533010" cy="307777"/>
            </a:xfrm>
            <a:prstGeom prst="rect">
              <a:avLst/>
            </a:prstGeom>
            <a:solidFill>
              <a:srgbClr val="002060"/>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web_SV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sp>
          <p:nvSpPr>
            <p:cNvPr id="40" name="テキスト ボックス 39"/>
            <p:cNvSpPr txBox="1"/>
            <p:nvPr/>
          </p:nvSpPr>
          <p:spPr>
            <a:xfrm>
              <a:off x="627083" y="4601419"/>
              <a:ext cx="1533010" cy="307777"/>
            </a:xfrm>
            <a:prstGeom prst="rect">
              <a:avLst/>
            </a:prstGeom>
            <a:solidFill>
              <a:srgbClr val="002060">
                <a:alpha val="50000"/>
              </a:srgbClr>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srgbClr val="FFFFFF"/>
                  </a:solidFill>
                  <a:effectLst/>
                  <a:uLnTx/>
                  <a:uFillTx/>
                  <a:latin typeface="メイリオ"/>
                  <a:ea typeface="メイリオ"/>
                  <a:cs typeface="+mn-cs"/>
                </a:rPr>
                <a:t>db_SV</a:t>
              </a:r>
              <a:endParaRPr kumimoji="1" lang="ja-JP" altLang="en-US" sz="1400" b="1" i="0" u="none" strike="noStrike" kern="1200" cap="none" spc="0" normalizeH="0" baseline="0" noProof="0" dirty="0">
                <a:ln>
                  <a:noFill/>
                </a:ln>
                <a:solidFill>
                  <a:srgbClr val="FFFFFF"/>
                </a:solidFill>
                <a:effectLst/>
                <a:uLnTx/>
                <a:uFillTx/>
                <a:latin typeface="メイリオ"/>
                <a:ea typeface="メイリオ"/>
                <a:cs typeface="+mn-cs"/>
              </a:endParaRPr>
            </a:p>
          </p:txBody>
        </p:sp>
        <p:cxnSp>
          <p:nvCxnSpPr>
            <p:cNvPr id="41" name="カギ線コネクタ 40"/>
            <p:cNvCxnSpPr>
              <a:stCxn id="36" idx="2"/>
              <a:endCxn id="40" idx="0"/>
            </p:cNvCxnSpPr>
            <p:nvPr/>
          </p:nvCxnSpPr>
          <p:spPr bwMode="auto">
            <a:xfrm rot="5400000">
              <a:off x="1546837" y="3942047"/>
              <a:ext cx="506124" cy="812621"/>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カギ線コネクタ 41"/>
            <p:cNvCxnSpPr>
              <a:stCxn id="36" idx="2"/>
              <a:endCxn id="39" idx="0"/>
            </p:cNvCxnSpPr>
            <p:nvPr/>
          </p:nvCxnSpPr>
          <p:spPr bwMode="auto">
            <a:xfrm rot="16200000" flipH="1">
              <a:off x="2359457" y="3942046"/>
              <a:ext cx="506123" cy="812619"/>
            </a:xfrm>
            <a:prstGeom prst="bentConnector3">
              <a:avLst>
                <a:gd name="adj1" fmla="val 50000"/>
              </a:avLst>
            </a:prstGeom>
            <a:solidFill>
              <a:schemeClr val="bg1"/>
            </a:solidFill>
            <a:ln w="28575"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78"/>
            <p:cNvSpPr txBox="1"/>
            <p:nvPr/>
          </p:nvSpPr>
          <p:spPr>
            <a:xfrm>
              <a:off x="2684524" y="4113575"/>
              <a:ext cx="665210" cy="27699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200" b="1" dirty="0">
                  <a:solidFill>
                    <a:srgbClr val="FF0000"/>
                  </a:solidFill>
                </a:rPr>
                <a:t>継承</a:t>
              </a:r>
              <a:endParaRPr kumimoji="1" lang="ja-JP" altLang="en-US" sz="1200" b="1" dirty="0">
                <a:solidFill>
                  <a:srgbClr val="FF0000"/>
                </a:solidFill>
              </a:endParaRPr>
            </a:p>
          </p:txBody>
        </p:sp>
        <p:sp>
          <p:nvSpPr>
            <p:cNvPr id="59" name="正方形/長方形 58"/>
            <p:cNvSpPr/>
            <p:nvPr/>
          </p:nvSpPr>
          <p:spPr bwMode="auto">
            <a:xfrm>
              <a:off x="863898" y="5620709"/>
              <a:ext cx="266400" cy="453600"/>
            </a:xfrm>
            <a:prstGeom prst="rect">
              <a:avLst/>
            </a:prstGeom>
            <a:blipFill dpi="0" rotWithShape="1">
              <a:blip r:embed="rId3">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1" name="テキスト ボックス 50"/>
            <p:cNvSpPr txBox="1"/>
            <p:nvPr/>
          </p:nvSpPr>
          <p:spPr>
            <a:xfrm>
              <a:off x="690046" y="6092001"/>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dbA</a:t>
              </a:r>
            </a:p>
          </p:txBody>
        </p:sp>
        <p:cxnSp>
          <p:nvCxnSpPr>
            <p:cNvPr id="54" name="直線矢印コネクタ 53"/>
            <p:cNvCxnSpPr/>
            <p:nvPr/>
          </p:nvCxnSpPr>
          <p:spPr bwMode="auto">
            <a:xfrm>
              <a:off x="995540"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97" name="図 96"/>
            <p:cNvPicPr>
              <a:picLocks noChangeAspect="1"/>
            </p:cNvPicPr>
            <p:nvPr/>
          </p:nvPicPr>
          <p:blipFill>
            <a:blip r:embed="rId4"/>
            <a:stretch>
              <a:fillRect/>
            </a:stretch>
          </p:blipFill>
          <p:spPr>
            <a:xfrm>
              <a:off x="3475186" y="5621932"/>
              <a:ext cx="266603" cy="454793"/>
            </a:xfrm>
            <a:prstGeom prst="rect">
              <a:avLst/>
            </a:prstGeom>
          </p:spPr>
        </p:pic>
        <p:sp>
          <p:nvSpPr>
            <p:cNvPr id="98" name="テキスト ボックス 97"/>
            <p:cNvSpPr txBox="1"/>
            <p:nvPr/>
          </p:nvSpPr>
          <p:spPr>
            <a:xfrm>
              <a:off x="3170310" y="6085512"/>
              <a:ext cx="876354" cy="430887"/>
            </a:xfrm>
            <a:prstGeom prst="rect">
              <a:avLst/>
            </a:prstGeom>
            <a:noFill/>
          </p:spPr>
          <p:txBody>
            <a:bodyPr wrap="square" rtlCol="0">
              <a:spAutoFit/>
            </a:bodyPr>
            <a:lstStyle/>
            <a:p>
              <a:pPr lvl="0" algn="ctr">
                <a:defRPr/>
              </a:pPr>
              <a:r>
                <a:rPr lang="en-US" altLang="ja-JP" sz="1100" b="1" dirty="0">
                  <a:ln w="0"/>
                  <a:solidFill>
                    <a:srgbClr val="002B62">
                      <a:lumMod val="90000"/>
                      <a:lumOff val="10000"/>
                    </a:srgbClr>
                  </a:solidFill>
                </a:rPr>
                <a:t>webC</a:t>
              </a:r>
              <a:br>
                <a:rPr lang="en-US" altLang="ja-JP" sz="1100" b="1" dirty="0">
                  <a:ln w="0"/>
                  <a:solidFill>
                    <a:srgbClr val="002B62">
                      <a:lumMod val="90000"/>
                      <a:lumOff val="10000"/>
                    </a:srgbClr>
                  </a:solidFill>
                </a:rPr>
              </a:br>
              <a:r>
                <a:rPr lang="en-US" altLang="ja-JP" sz="1100" b="1" dirty="0">
                  <a:ln w="0"/>
                  <a:solidFill>
                    <a:srgbClr val="002B62">
                      <a:lumMod val="90000"/>
                      <a:lumOff val="10000"/>
                    </a:srgbClr>
                  </a:solidFill>
                </a:rPr>
                <a:t>(</a:t>
              </a:r>
              <a:r>
                <a:rPr lang="ja-JP" altLang="en-US" sz="1100" b="1" dirty="0">
                  <a:ln w="0"/>
                  <a:solidFill>
                    <a:srgbClr val="002B62">
                      <a:lumMod val="90000"/>
                      <a:lumOff val="10000"/>
                    </a:srgbClr>
                  </a:solidFill>
                </a:rPr>
                <a:t>追加分</a:t>
              </a:r>
              <a:r>
                <a:rPr lang="en-US" altLang="ja-JP" sz="1100" b="1" dirty="0">
                  <a:ln w="0"/>
                  <a:solidFill>
                    <a:srgbClr val="002B62">
                      <a:lumMod val="90000"/>
                      <a:lumOff val="10000"/>
                    </a:srgbClr>
                  </a:solidFill>
                </a:rPr>
                <a:t>)</a:t>
              </a:r>
            </a:p>
          </p:txBody>
        </p:sp>
        <p:cxnSp>
          <p:nvCxnSpPr>
            <p:cNvPr id="99" name="直線矢印コネクタ 98"/>
            <p:cNvCxnSpPr/>
            <p:nvPr/>
          </p:nvCxnSpPr>
          <p:spPr bwMode="auto">
            <a:xfrm>
              <a:off x="3607031" y="4896335"/>
              <a:ext cx="2913" cy="648000"/>
            </a:xfrm>
            <a:prstGeom prst="straightConnector1">
              <a:avLst/>
            </a:prstGeom>
            <a:ln w="28575" cap="flat" cmpd="sng" algn="ctr">
              <a:solidFill>
                <a:schemeClr val="bg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56" name="テキスト ボックス 55"/>
            <p:cNvSpPr txBox="1"/>
            <p:nvPr/>
          </p:nvSpPr>
          <p:spPr>
            <a:xfrm>
              <a:off x="1474328" y="6092001"/>
              <a:ext cx="615600"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dbB</a:t>
              </a:r>
            </a:p>
          </p:txBody>
        </p:sp>
        <p:cxnSp>
          <p:nvCxnSpPr>
            <p:cNvPr id="58" name="直線矢印コネクタ 57"/>
            <p:cNvCxnSpPr/>
            <p:nvPr/>
          </p:nvCxnSpPr>
          <p:spPr bwMode="auto">
            <a:xfrm>
              <a:off x="1780975"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0" name="正方形/長方形 99"/>
            <p:cNvSpPr/>
            <p:nvPr/>
          </p:nvSpPr>
          <p:spPr bwMode="auto">
            <a:xfrm>
              <a:off x="1655738" y="5620709"/>
              <a:ext cx="266400" cy="453600"/>
            </a:xfrm>
            <a:prstGeom prst="rect">
              <a:avLst/>
            </a:prstGeom>
            <a:blipFill dpi="0" rotWithShape="1">
              <a:blip r:embed="rId3">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6" name="テキスト ボックス 65"/>
            <p:cNvSpPr txBox="1"/>
            <p:nvPr/>
          </p:nvSpPr>
          <p:spPr>
            <a:xfrm>
              <a:off x="2085590" y="6092001"/>
              <a:ext cx="671176"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webA</a:t>
              </a:r>
            </a:p>
          </p:txBody>
        </p:sp>
        <p:cxnSp>
          <p:nvCxnSpPr>
            <p:cNvPr id="69" name="直線矢印コネクタ 68"/>
            <p:cNvCxnSpPr/>
            <p:nvPr/>
          </p:nvCxnSpPr>
          <p:spPr bwMode="auto">
            <a:xfrm>
              <a:off x="2419722"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1" name="正方形/長方形 100"/>
            <p:cNvSpPr/>
            <p:nvPr/>
          </p:nvSpPr>
          <p:spPr bwMode="auto">
            <a:xfrm>
              <a:off x="2287978" y="5620709"/>
              <a:ext cx="266400" cy="453600"/>
            </a:xfrm>
            <a:prstGeom prst="rect">
              <a:avLst/>
            </a:prstGeom>
            <a:blipFill dpi="0" rotWithShape="1">
              <a:blip r:embed="rId3">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テキスト ボックス 71"/>
            <p:cNvSpPr txBox="1"/>
            <p:nvPr/>
          </p:nvSpPr>
          <p:spPr>
            <a:xfrm>
              <a:off x="2711590" y="6092001"/>
              <a:ext cx="61651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cs typeface="+mn-cs"/>
                </a:rPr>
                <a:t>web</a:t>
              </a:r>
              <a:r>
                <a:rPr lang="en-US" altLang="ja-JP" sz="1100" b="1" dirty="0">
                  <a:ln w="0"/>
                  <a:solidFill>
                    <a:srgbClr val="002B62">
                      <a:lumMod val="90000"/>
                      <a:lumOff val="10000"/>
                      <a:alpha val="50000"/>
                    </a:srgbClr>
                  </a:solidFill>
                  <a:latin typeface="メイリオ"/>
                  <a:ea typeface="メイリオ"/>
                </a:rPr>
                <a:t>B</a:t>
              </a:r>
              <a:endParaRPr kumimoji="1" lang="en-US" altLang="ja-JP" sz="1100" b="1" i="0" u="none" strike="noStrike" kern="1200" cap="none" spc="0" normalizeH="0" baseline="0" noProof="0" dirty="0">
                <a:ln w="0"/>
                <a:solidFill>
                  <a:srgbClr val="002B62">
                    <a:lumMod val="90000"/>
                    <a:lumOff val="10000"/>
                    <a:alpha val="50000"/>
                  </a:srgbClr>
                </a:solidFill>
                <a:effectLst/>
                <a:uLnTx/>
                <a:uFillTx/>
                <a:latin typeface="メイリオ"/>
                <a:ea typeface="メイリオ"/>
              </a:endParaRPr>
            </a:p>
          </p:txBody>
        </p:sp>
        <p:cxnSp>
          <p:nvCxnSpPr>
            <p:cNvPr id="73" name="直線矢印コネクタ 72"/>
            <p:cNvCxnSpPr/>
            <p:nvPr/>
          </p:nvCxnSpPr>
          <p:spPr bwMode="auto">
            <a:xfrm>
              <a:off x="3018391" y="4896335"/>
              <a:ext cx="2913" cy="648000"/>
            </a:xfrm>
            <a:prstGeom prst="straightConnector1">
              <a:avLst/>
            </a:prstGeom>
            <a:ln w="28575" cap="flat" cmpd="sng" algn="ctr">
              <a:solidFill>
                <a:schemeClr val="bg2">
                  <a:lumMod val="50000"/>
                  <a:alpha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02" name="正方形/長方形 101"/>
            <p:cNvSpPr/>
            <p:nvPr/>
          </p:nvSpPr>
          <p:spPr bwMode="auto">
            <a:xfrm>
              <a:off x="2886647" y="5620709"/>
              <a:ext cx="266400" cy="453600"/>
            </a:xfrm>
            <a:prstGeom prst="rect">
              <a:avLst/>
            </a:prstGeom>
            <a:blipFill dpi="0" rotWithShape="1">
              <a:blip r:embed="rId3">
                <a:alphaModFix amt="30000"/>
              </a:blip>
              <a:srcRect/>
              <a:stretch>
                <a:fillRect/>
              </a:stretch>
            </a:blip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326647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実習 シナリオ①</a:t>
            </a:r>
            <a:endParaRPr kumimoji="1" lang="ja-JP" altLang="en-US" dirty="0"/>
          </a:p>
        </p:txBody>
      </p:sp>
    </p:spTree>
    <p:extLst>
      <p:ext uri="{BB962C8B-B14F-4D97-AF65-F5344CB8AC3E}">
        <p14:creationId xmlns:p14="http://schemas.microsoft.com/office/powerpoint/2010/main" val="189794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シナリオ①　全体図</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以下の図の流れで作業していきます。</a:t>
            </a:r>
            <a:endParaRPr kumimoji="1" lang="en-US" altLang="ja-JP" dirty="0"/>
          </a:p>
          <a:p>
            <a:pPr lvl="1"/>
            <a:r>
              <a:rPr lang="ja-JP" altLang="en-US" dirty="0">
                <a:hlinkClick r:id="rId2" action="ppaction://hlinksldjump"/>
              </a:rPr>
              <a:t>シナリオはこちら</a:t>
            </a:r>
            <a:endParaRPr kumimoji="1" lang="ja-JP" altLang="en-US" dirty="0"/>
          </a:p>
        </p:txBody>
      </p:sp>
      <p:sp>
        <p:nvSpPr>
          <p:cNvPr id="595" name="正方形/長方形 594"/>
          <p:cNvSpPr/>
          <p:nvPr/>
        </p:nvSpPr>
        <p:spPr>
          <a:xfrm>
            <a:off x="1112517" y="2149791"/>
            <a:ext cx="6606591" cy="3860664"/>
          </a:xfrm>
          <a:prstGeom prst="rect">
            <a:avLst/>
          </a:prstGeom>
          <a:solidFill>
            <a:srgbClr val="4472C4">
              <a:lumMod val="20000"/>
              <a:lumOff val="80000"/>
            </a:srgbClr>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CentOS</a:t>
            </a:r>
            <a:r>
              <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 </a:t>
            </a: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7</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96" name="正方形/長方形 595"/>
          <p:cNvSpPr/>
          <p:nvPr/>
        </p:nvSpPr>
        <p:spPr>
          <a:xfrm>
            <a:off x="1204873" y="2412213"/>
            <a:ext cx="5854614" cy="3382219"/>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ITA</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60" name="フローチャート: 磁気ディスク 559"/>
          <p:cNvSpPr/>
          <p:nvPr/>
        </p:nvSpPr>
        <p:spPr>
          <a:xfrm>
            <a:off x="1336869" y="3518598"/>
            <a:ext cx="2681558" cy="2144602"/>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pic>
        <p:nvPicPr>
          <p:cNvPr id="561" name="図 560"/>
          <p:cNvPicPr>
            <a:picLocks noChangeAspect="1"/>
          </p:cNvPicPr>
          <p:nvPr/>
        </p:nvPicPr>
        <p:blipFill>
          <a:blip r:embed="rId3"/>
          <a:stretch>
            <a:fillRect/>
          </a:stretch>
        </p:blipFill>
        <p:spPr>
          <a:xfrm>
            <a:off x="3487168" y="4904365"/>
            <a:ext cx="128884" cy="127792"/>
          </a:xfrm>
          <a:prstGeom prst="rect">
            <a:avLst/>
          </a:prstGeom>
        </p:spPr>
      </p:pic>
      <p:pic>
        <p:nvPicPr>
          <p:cNvPr id="562" name="図 561"/>
          <p:cNvPicPr>
            <a:picLocks noChangeAspect="1"/>
          </p:cNvPicPr>
          <p:nvPr/>
        </p:nvPicPr>
        <p:blipFill>
          <a:blip r:embed="rId4"/>
          <a:stretch>
            <a:fillRect/>
          </a:stretch>
        </p:blipFill>
        <p:spPr>
          <a:xfrm>
            <a:off x="3632808" y="4904365"/>
            <a:ext cx="131069" cy="131069"/>
          </a:xfrm>
          <a:prstGeom prst="rect">
            <a:avLst/>
          </a:prstGeom>
        </p:spPr>
      </p:pic>
      <p:pic>
        <p:nvPicPr>
          <p:cNvPr id="563" name="図 562"/>
          <p:cNvPicPr>
            <a:picLocks noChangeAspect="1"/>
          </p:cNvPicPr>
          <p:nvPr/>
        </p:nvPicPr>
        <p:blipFill>
          <a:blip r:embed="rId5"/>
          <a:stretch>
            <a:fillRect/>
          </a:stretch>
        </p:blipFill>
        <p:spPr>
          <a:xfrm>
            <a:off x="3780633" y="4904365"/>
            <a:ext cx="128884" cy="129976"/>
          </a:xfrm>
          <a:prstGeom prst="rect">
            <a:avLst/>
          </a:prstGeom>
        </p:spPr>
      </p:pic>
      <p:pic>
        <p:nvPicPr>
          <p:cNvPr id="564" name="図 563"/>
          <p:cNvPicPr>
            <a:picLocks noChangeAspect="1"/>
          </p:cNvPicPr>
          <p:nvPr/>
        </p:nvPicPr>
        <p:blipFill>
          <a:blip r:embed="rId3"/>
          <a:stretch>
            <a:fillRect/>
          </a:stretch>
        </p:blipFill>
        <p:spPr>
          <a:xfrm>
            <a:off x="2372182" y="3550932"/>
            <a:ext cx="128884" cy="127792"/>
          </a:xfrm>
          <a:prstGeom prst="rect">
            <a:avLst/>
          </a:prstGeom>
        </p:spPr>
      </p:pic>
      <p:pic>
        <p:nvPicPr>
          <p:cNvPr id="565" name="図 564"/>
          <p:cNvPicPr>
            <a:picLocks noChangeAspect="1"/>
          </p:cNvPicPr>
          <p:nvPr/>
        </p:nvPicPr>
        <p:blipFill>
          <a:blip r:embed="rId3"/>
          <a:stretch>
            <a:fillRect/>
          </a:stretch>
        </p:blipFill>
        <p:spPr>
          <a:xfrm>
            <a:off x="3498964" y="4153102"/>
            <a:ext cx="128884" cy="127792"/>
          </a:xfrm>
          <a:prstGeom prst="rect">
            <a:avLst/>
          </a:prstGeom>
        </p:spPr>
      </p:pic>
      <p:pic>
        <p:nvPicPr>
          <p:cNvPr id="566" name="図 565"/>
          <p:cNvPicPr>
            <a:picLocks noChangeAspect="1"/>
          </p:cNvPicPr>
          <p:nvPr/>
        </p:nvPicPr>
        <p:blipFill>
          <a:blip r:embed="rId4"/>
          <a:stretch>
            <a:fillRect/>
          </a:stretch>
        </p:blipFill>
        <p:spPr>
          <a:xfrm>
            <a:off x="3644604" y="4153102"/>
            <a:ext cx="131069" cy="131069"/>
          </a:xfrm>
          <a:prstGeom prst="rect">
            <a:avLst/>
          </a:prstGeom>
        </p:spPr>
      </p:pic>
      <p:pic>
        <p:nvPicPr>
          <p:cNvPr id="567" name="図 566"/>
          <p:cNvPicPr>
            <a:picLocks noChangeAspect="1"/>
          </p:cNvPicPr>
          <p:nvPr/>
        </p:nvPicPr>
        <p:blipFill>
          <a:blip r:embed="rId5"/>
          <a:stretch>
            <a:fillRect/>
          </a:stretch>
        </p:blipFill>
        <p:spPr>
          <a:xfrm>
            <a:off x="3792428" y="4153102"/>
            <a:ext cx="128884" cy="129976"/>
          </a:xfrm>
          <a:prstGeom prst="rect">
            <a:avLst/>
          </a:prstGeom>
        </p:spPr>
      </p:pic>
      <p:graphicFrame>
        <p:nvGraphicFramePr>
          <p:cNvPr id="568" name="表 567"/>
          <p:cNvGraphicFramePr>
            <a:graphicFrameLocks noGrp="1"/>
          </p:cNvGraphicFramePr>
          <p:nvPr>
            <p:extLst>
              <p:ext uri="{D42A27DB-BD31-4B8C-83A1-F6EECF244321}">
                <p14:modId xmlns:p14="http://schemas.microsoft.com/office/powerpoint/2010/main" val="4177161313"/>
              </p:ext>
            </p:extLst>
          </p:nvPr>
        </p:nvGraphicFramePr>
        <p:xfrm>
          <a:off x="1477827" y="4300039"/>
          <a:ext cx="2448471" cy="469498"/>
        </p:xfrm>
        <a:graphic>
          <a:graphicData uri="http://schemas.openxmlformats.org/drawingml/2006/table">
            <a:tbl>
              <a:tblPr firstRow="1" bandRow="1"/>
              <a:tblGrid>
                <a:gridCol w="733227">
                  <a:extLst>
                    <a:ext uri="{9D8B030D-6E8A-4147-A177-3AD203B41FA5}">
                      <a16:colId xmlns:a16="http://schemas.microsoft.com/office/drawing/2014/main" val="1486311975"/>
                    </a:ext>
                  </a:extLst>
                </a:gridCol>
                <a:gridCol w="670241">
                  <a:extLst>
                    <a:ext uri="{9D8B030D-6E8A-4147-A177-3AD203B41FA5}">
                      <a16:colId xmlns:a16="http://schemas.microsoft.com/office/drawing/2014/main" val="2451158254"/>
                    </a:ext>
                  </a:extLst>
                </a:gridCol>
                <a:gridCol w="437189">
                  <a:extLst>
                    <a:ext uri="{9D8B030D-6E8A-4147-A177-3AD203B41FA5}">
                      <a16:colId xmlns:a16="http://schemas.microsoft.com/office/drawing/2014/main" val="3808264499"/>
                    </a:ext>
                  </a:extLst>
                </a:gridCol>
                <a:gridCol w="607814">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a:latin typeface="+mn-ea"/>
                        </a:rPr>
                        <a:t>パラメータシート（ホストグループ利用有り）</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ホストグループ名</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オペレーション</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Nameserver_ip</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131348700"/>
                  </a:ext>
                </a:extLst>
              </a:tr>
            </a:tbl>
          </a:graphicData>
        </a:graphic>
      </p:graphicFrame>
      <p:graphicFrame>
        <p:nvGraphicFramePr>
          <p:cNvPr id="569" name="表 568"/>
          <p:cNvGraphicFramePr>
            <a:graphicFrameLocks noGrp="1"/>
          </p:cNvGraphicFramePr>
          <p:nvPr>
            <p:extLst>
              <p:ext uri="{D42A27DB-BD31-4B8C-83A1-F6EECF244321}">
                <p14:modId xmlns:p14="http://schemas.microsoft.com/office/powerpoint/2010/main" val="3435304271"/>
              </p:ext>
            </p:extLst>
          </p:nvPr>
        </p:nvGraphicFramePr>
        <p:xfrm>
          <a:off x="1477828" y="5036737"/>
          <a:ext cx="2429354" cy="469498"/>
        </p:xfrm>
        <a:graphic>
          <a:graphicData uri="http://schemas.openxmlformats.org/drawingml/2006/table">
            <a:tbl>
              <a:tblPr firstRow="1" bandRow="1"/>
              <a:tblGrid>
                <a:gridCol w="734400">
                  <a:extLst>
                    <a:ext uri="{9D8B030D-6E8A-4147-A177-3AD203B41FA5}">
                      <a16:colId xmlns:a16="http://schemas.microsoft.com/office/drawing/2014/main" val="1486311975"/>
                    </a:ext>
                  </a:extLst>
                </a:gridCol>
                <a:gridCol w="669528">
                  <a:extLst>
                    <a:ext uri="{9D8B030D-6E8A-4147-A177-3AD203B41FA5}">
                      <a16:colId xmlns:a16="http://schemas.microsoft.com/office/drawing/2014/main" val="2451158254"/>
                    </a:ext>
                  </a:extLst>
                </a:gridCol>
                <a:gridCol w="436087">
                  <a:extLst>
                    <a:ext uri="{9D8B030D-6E8A-4147-A177-3AD203B41FA5}">
                      <a16:colId xmlns:a16="http://schemas.microsoft.com/office/drawing/2014/main" val="3808264499"/>
                    </a:ext>
                  </a:extLst>
                </a:gridCol>
                <a:gridCol w="589339">
                  <a:extLst>
                    <a:ext uri="{9D8B030D-6E8A-4147-A177-3AD203B41FA5}">
                      <a16:colId xmlns:a16="http://schemas.microsoft.com/office/drawing/2014/main" val="4256931609"/>
                    </a:ext>
                  </a:extLst>
                </a:gridCol>
              </a:tblGrid>
              <a:tr h="169904">
                <a:tc gridSpan="4">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b="1" dirty="0">
                          <a:latin typeface="+mn-ea"/>
                        </a:rPr>
                        <a:t>パラメータシート（ホストグループ利用無し）</a:t>
                      </a: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hMerge="1">
                  <a:txBody>
                    <a:bodyPr/>
                    <a:lstStyle/>
                    <a:p>
                      <a:endParaRPr kumimoji="1" lang="ja-JP" altLang="en-US" sz="1200" dirty="0"/>
                    </a:p>
                  </a:txBody>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46796">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ホスト名</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ja-JP" altLang="en-US" sz="600" b="1" dirty="0"/>
                        <a:t>オペレーション</a:t>
                      </a:r>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Hostname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40386200"/>
                  </a:ext>
                </a:extLst>
              </a:tr>
              <a:tr h="14770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xxx</a:t>
                      </a: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610428316"/>
                  </a:ext>
                </a:extLst>
              </a:tr>
            </a:tbl>
          </a:graphicData>
        </a:graphic>
      </p:graphicFrame>
      <p:graphicFrame>
        <p:nvGraphicFramePr>
          <p:cNvPr id="570" name="表 569"/>
          <p:cNvGraphicFramePr>
            <a:graphicFrameLocks noGrp="1"/>
          </p:cNvGraphicFramePr>
          <p:nvPr>
            <p:extLst>
              <p:ext uri="{D42A27DB-BD31-4B8C-83A1-F6EECF244321}">
                <p14:modId xmlns:p14="http://schemas.microsoft.com/office/powerpoint/2010/main" val="262962467"/>
              </p:ext>
            </p:extLst>
          </p:nvPr>
        </p:nvGraphicFramePr>
        <p:xfrm>
          <a:off x="1477826" y="3674368"/>
          <a:ext cx="1027179" cy="464046"/>
        </p:xfrm>
        <a:graphic>
          <a:graphicData uri="http://schemas.openxmlformats.org/drawingml/2006/table">
            <a:tbl>
              <a:tblPr firstRow="1" bandRow="1"/>
              <a:tblGrid>
                <a:gridCol w="420419">
                  <a:extLst>
                    <a:ext uri="{9D8B030D-6E8A-4147-A177-3AD203B41FA5}">
                      <a16:colId xmlns:a16="http://schemas.microsoft.com/office/drawing/2014/main" val="1486311975"/>
                    </a:ext>
                  </a:extLst>
                </a:gridCol>
                <a:gridCol w="303380">
                  <a:extLst>
                    <a:ext uri="{9D8B030D-6E8A-4147-A177-3AD203B41FA5}">
                      <a16:colId xmlns:a16="http://schemas.microsoft.com/office/drawing/2014/main" val="3808264499"/>
                    </a:ext>
                  </a:extLst>
                </a:gridCol>
                <a:gridCol w="303380">
                  <a:extLst>
                    <a:ext uri="{9D8B030D-6E8A-4147-A177-3AD203B41FA5}">
                      <a16:colId xmlns:a16="http://schemas.microsoft.com/office/drawing/2014/main" val="4256931609"/>
                    </a:ext>
                  </a:extLst>
                </a:gridCol>
              </a:tblGrid>
              <a:tr h="159536">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r>
                        <a:rPr kumimoji="1" lang="ja-JP" altLang="en-US" sz="800" dirty="0"/>
                        <a:t>データシート</a:t>
                      </a:r>
                      <a:endParaRPr kumimoji="1" lang="ja-JP" altLang="en-US" sz="800" b="1" dirty="0">
                        <a:latin typeface="+mn-ea"/>
                      </a:endParaRPr>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kumimoji="1" lang="ja-JP" altLang="en-US" sz="1200" dirty="0"/>
                    </a:p>
                  </a:txBody>
                  <a:tcPr/>
                </a:tc>
                <a:tc hMerge="1">
                  <a:txBody>
                    <a:bodyPr/>
                    <a:lstStyle/>
                    <a:p>
                      <a:endParaRPr kumimoji="1" lang="ja-JP" altLang="en-US" sz="1200" dirty="0"/>
                    </a:p>
                  </a:txBody>
                  <a:tcPr/>
                </a:tc>
                <a:extLst>
                  <a:ext uri="{0D108BD9-81ED-4DB2-BD59-A6C34878D82A}">
                    <a16:rowId xmlns:a16="http://schemas.microsoft.com/office/drawing/2014/main" val="4233286967"/>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Timezone</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UTC</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JST</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540386200"/>
                  </a:ext>
                </a:extLst>
              </a:tr>
              <a:tr h="131750">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1625620" rtl="0" eaLnBrk="1" fontAlgn="auto" latinLnBrk="0" hangingPunct="1">
                        <a:lnSpc>
                          <a:spcPct val="100000"/>
                        </a:lnSpc>
                        <a:spcBef>
                          <a:spcPts val="0"/>
                        </a:spcBef>
                        <a:spcAft>
                          <a:spcPts val="0"/>
                        </a:spcAft>
                        <a:buClrTx/>
                        <a:buSzTx/>
                        <a:buFontTx/>
                        <a:buNone/>
                        <a:tabLst/>
                        <a:defRPr/>
                      </a:pPr>
                      <a:r>
                        <a:rPr kumimoji="1" lang="en-US" altLang="ja-JP" sz="600" b="1" dirty="0" err="1"/>
                        <a:t>xxxxxx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r>
                        <a:rPr kumimoji="1" lang="en-US" altLang="ja-JP" sz="600" b="1" dirty="0"/>
                        <a:t>xxx</a:t>
                      </a:r>
                      <a:endParaRPr kumimoji="1" lang="ja-JP" altLang="en-US" sz="600" b="1" dirty="0"/>
                    </a:p>
                  </a:txBody>
                  <a:tcPr marL="53082" marR="53082" marT="26541" marB="2654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73662102"/>
                  </a:ext>
                </a:extLst>
              </a:tr>
            </a:tbl>
          </a:graphicData>
        </a:graphic>
      </p:graphicFrame>
      <p:sp>
        <p:nvSpPr>
          <p:cNvPr id="571" name="正方形/長方形 570"/>
          <p:cNvSpPr/>
          <p:nvPr/>
        </p:nvSpPr>
        <p:spPr>
          <a:xfrm>
            <a:off x="1470228" y="3868131"/>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594" name="グループ化 593"/>
          <p:cNvGrpSpPr/>
          <p:nvPr/>
        </p:nvGrpSpPr>
        <p:grpSpPr>
          <a:xfrm>
            <a:off x="1470230" y="5203367"/>
            <a:ext cx="2436952" cy="315820"/>
            <a:chOff x="1470230" y="4734900"/>
            <a:chExt cx="2410989" cy="270324"/>
          </a:xfrm>
        </p:grpSpPr>
        <p:sp>
          <p:nvSpPr>
            <p:cNvPr id="573" name="正方形/長方形 572"/>
            <p:cNvSpPr/>
            <p:nvPr/>
          </p:nvSpPr>
          <p:spPr>
            <a:xfrm>
              <a:off x="1470230" y="4734900"/>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4" name="正方形/長方形 573"/>
            <p:cNvSpPr/>
            <p:nvPr/>
          </p:nvSpPr>
          <p:spPr>
            <a:xfrm>
              <a:off x="1470230" y="4867337"/>
              <a:ext cx="2410989" cy="13788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92" name="グループ化 591"/>
          <p:cNvGrpSpPr/>
          <p:nvPr/>
        </p:nvGrpSpPr>
        <p:grpSpPr>
          <a:xfrm>
            <a:off x="1470230" y="4470280"/>
            <a:ext cx="2456068" cy="301086"/>
            <a:chOff x="1470230" y="4094849"/>
            <a:chExt cx="2410989" cy="265116"/>
          </a:xfrm>
        </p:grpSpPr>
        <p:sp>
          <p:nvSpPr>
            <p:cNvPr id="572" name="正方形/長方形 571"/>
            <p:cNvSpPr/>
            <p:nvPr/>
          </p:nvSpPr>
          <p:spPr>
            <a:xfrm>
              <a:off x="1470230" y="4094849"/>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5" name="正方形/長方形 574"/>
            <p:cNvSpPr/>
            <p:nvPr/>
          </p:nvSpPr>
          <p:spPr>
            <a:xfrm>
              <a:off x="1470230" y="4227528"/>
              <a:ext cx="2410989"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576" name="正方形/長方形 575"/>
          <p:cNvSpPr/>
          <p:nvPr/>
        </p:nvSpPr>
        <p:spPr>
          <a:xfrm>
            <a:off x="1470228" y="3990875"/>
            <a:ext cx="1036368" cy="132437"/>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7" name="円形吹き出し 576"/>
          <p:cNvSpPr/>
          <p:nvPr/>
        </p:nvSpPr>
        <p:spPr bwMode="auto">
          <a:xfrm>
            <a:off x="874090" y="3288255"/>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(1/6)</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9" name="楕円 578"/>
          <p:cNvSpPr/>
          <p:nvPr/>
        </p:nvSpPr>
        <p:spPr>
          <a:xfrm>
            <a:off x="3328029" y="4422055"/>
            <a:ext cx="619021" cy="388569"/>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0" name="楕円 579"/>
          <p:cNvSpPr/>
          <p:nvPr/>
        </p:nvSpPr>
        <p:spPr>
          <a:xfrm>
            <a:off x="2811825" y="4423159"/>
            <a:ext cx="516205" cy="378622"/>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1" name="楕円 580"/>
          <p:cNvSpPr/>
          <p:nvPr/>
        </p:nvSpPr>
        <p:spPr>
          <a:xfrm>
            <a:off x="2811825" y="5213779"/>
            <a:ext cx="516204" cy="339366"/>
          </a:xfrm>
          <a:prstGeom prst="ellipse">
            <a:avLst/>
          </a:prstGeom>
          <a:noFill/>
          <a:ln w="28575" cap="flat" cmpd="sng" algn="ctr">
            <a:solidFill>
              <a:srgbClr val="FF0000"/>
            </a:solidFill>
            <a:prstDash val="sysDot"/>
            <a:miter lim="800000"/>
          </a:ln>
          <a:effectLst>
            <a:glow rad="38100">
              <a:sysClr val="window" lastClr="FFFFFF"/>
            </a:glo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89" name="正方形/長方形 588"/>
          <p:cNvSpPr/>
          <p:nvPr/>
        </p:nvSpPr>
        <p:spPr>
          <a:xfrm>
            <a:off x="3791360" y="4163287"/>
            <a:ext cx="133097" cy="114454"/>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90" name="円形吹き出し 589"/>
          <p:cNvSpPr/>
          <p:nvPr/>
        </p:nvSpPr>
        <p:spPr bwMode="auto">
          <a:xfrm>
            <a:off x="3245478" y="3488271"/>
            <a:ext cx="514800" cy="514800"/>
          </a:xfrm>
          <a:prstGeom prst="wedgeEllipseCallout">
            <a:avLst>
              <a:gd name="adj1" fmla="val 64180"/>
              <a:gd name="adj2" fmla="val 73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2.11</a:t>
            </a:r>
          </a:p>
        </p:txBody>
      </p:sp>
      <p:sp>
        <p:nvSpPr>
          <p:cNvPr id="542" name="正方形/長方形 541"/>
          <p:cNvSpPr/>
          <p:nvPr/>
        </p:nvSpPr>
        <p:spPr>
          <a:xfrm>
            <a:off x="4143788" y="2565638"/>
            <a:ext cx="2819563" cy="3084778"/>
          </a:xfrm>
          <a:prstGeom prst="rect">
            <a:avLst/>
          </a:prstGeom>
          <a:solidFill>
            <a:sysClr val="window" lastClr="FFFFFF"/>
          </a:solidFill>
          <a:ln w="19050" cap="flat" cmpd="sng" algn="ctr">
            <a:solidFill>
              <a:srgbClr val="002060"/>
            </a:solidFill>
            <a:prstDash val="solid"/>
            <a:miter lim="800000"/>
          </a:ln>
          <a:effectLst/>
        </p:spPr>
        <p:txBody>
          <a:bodyPr wrap="square" rtlCol="0" anchor="t">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r>
              <a:rPr kumimoji="0" lang="en-US" altLang="ja-JP"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-Legacy</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72" name="正方形/長方形 471"/>
          <p:cNvSpPr/>
          <p:nvPr/>
        </p:nvSpPr>
        <p:spPr>
          <a:xfrm>
            <a:off x="7919793" y="2132856"/>
            <a:ext cx="1043720" cy="3866616"/>
          </a:xfrm>
          <a:prstGeom prst="rect">
            <a:avLst/>
          </a:prstGeom>
          <a:solidFill>
            <a:sysClr val="window" lastClr="FFFFFF"/>
          </a:solidFill>
          <a:ln w="19050" cap="flat" cmpd="sng" algn="ctr">
            <a:solidFill>
              <a:srgbClr val="002060"/>
            </a:solidFill>
            <a:prstDash val="sysDash"/>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ターゲットサーバ群</a:t>
            </a:r>
          </a:p>
        </p:txBody>
      </p:sp>
      <p:grpSp>
        <p:nvGrpSpPr>
          <p:cNvPr id="479" name="グループ化 478"/>
          <p:cNvGrpSpPr/>
          <p:nvPr/>
        </p:nvGrpSpPr>
        <p:grpSpPr>
          <a:xfrm>
            <a:off x="8018784" y="3749820"/>
            <a:ext cx="846181" cy="725128"/>
            <a:chOff x="8018784" y="3328605"/>
            <a:chExt cx="846181" cy="725128"/>
          </a:xfrm>
        </p:grpSpPr>
        <p:pic>
          <p:nvPicPr>
            <p:cNvPr id="473" name="図 472"/>
            <p:cNvPicPr>
              <a:picLocks noChangeAspect="1"/>
            </p:cNvPicPr>
            <p:nvPr/>
          </p:nvPicPr>
          <p:blipFill>
            <a:blip r:embed="rId6"/>
            <a:stretch>
              <a:fillRect/>
            </a:stretch>
          </p:blipFill>
          <p:spPr>
            <a:xfrm>
              <a:off x="8346555" y="3729656"/>
              <a:ext cx="189976" cy="324077"/>
            </a:xfrm>
            <a:prstGeom prst="rect">
              <a:avLst/>
            </a:prstGeom>
          </p:spPr>
        </p:pic>
        <p:pic>
          <p:nvPicPr>
            <p:cNvPr id="474" name="図 473"/>
            <p:cNvPicPr>
              <a:picLocks noChangeAspect="1"/>
            </p:cNvPicPr>
            <p:nvPr/>
          </p:nvPicPr>
          <p:blipFill>
            <a:blip r:embed="rId6"/>
            <a:stretch>
              <a:fillRect/>
            </a:stretch>
          </p:blipFill>
          <p:spPr>
            <a:xfrm>
              <a:off x="8018784" y="3729656"/>
              <a:ext cx="189976" cy="324077"/>
            </a:xfrm>
            <a:prstGeom prst="rect">
              <a:avLst/>
            </a:prstGeom>
          </p:spPr>
        </p:pic>
        <p:pic>
          <p:nvPicPr>
            <p:cNvPr id="475" name="図 474"/>
            <p:cNvPicPr>
              <a:picLocks noChangeAspect="1"/>
            </p:cNvPicPr>
            <p:nvPr/>
          </p:nvPicPr>
          <p:blipFill>
            <a:blip r:embed="rId6"/>
            <a:stretch>
              <a:fillRect/>
            </a:stretch>
          </p:blipFill>
          <p:spPr>
            <a:xfrm>
              <a:off x="8182669" y="3330186"/>
              <a:ext cx="189976" cy="324077"/>
            </a:xfrm>
            <a:prstGeom prst="rect">
              <a:avLst/>
            </a:prstGeom>
          </p:spPr>
        </p:pic>
        <p:pic>
          <p:nvPicPr>
            <p:cNvPr id="476" name="図 475"/>
            <p:cNvPicPr>
              <a:picLocks noChangeAspect="1"/>
            </p:cNvPicPr>
            <p:nvPr/>
          </p:nvPicPr>
          <p:blipFill>
            <a:blip r:embed="rId6"/>
            <a:stretch>
              <a:fillRect/>
            </a:stretch>
          </p:blipFill>
          <p:spPr>
            <a:xfrm>
              <a:off x="8510772" y="3328605"/>
              <a:ext cx="189976" cy="324077"/>
            </a:xfrm>
            <a:prstGeom prst="rect">
              <a:avLst/>
            </a:prstGeom>
          </p:spPr>
        </p:pic>
        <p:pic>
          <p:nvPicPr>
            <p:cNvPr id="477" name="図 476"/>
            <p:cNvPicPr>
              <a:picLocks noChangeAspect="1"/>
            </p:cNvPicPr>
            <p:nvPr/>
          </p:nvPicPr>
          <p:blipFill>
            <a:blip r:embed="rId6"/>
            <a:stretch>
              <a:fillRect/>
            </a:stretch>
          </p:blipFill>
          <p:spPr>
            <a:xfrm>
              <a:off x="8674989" y="3729655"/>
              <a:ext cx="189976" cy="324077"/>
            </a:xfrm>
            <a:prstGeom prst="rect">
              <a:avLst/>
            </a:prstGeom>
          </p:spPr>
        </p:pic>
      </p:grpSp>
      <p:sp>
        <p:nvSpPr>
          <p:cNvPr id="483" name="正方形/長方形 482"/>
          <p:cNvSpPr/>
          <p:nvPr/>
        </p:nvSpPr>
        <p:spPr>
          <a:xfrm>
            <a:off x="7158035" y="2410056"/>
            <a:ext cx="493092" cy="3384376"/>
          </a:xfrm>
          <a:prstGeom prst="rect">
            <a:avLst/>
          </a:prstGeom>
          <a:solidFill>
            <a:sysClr val="window" lastClr="FFFFFF"/>
          </a:solidFill>
          <a:ln w="19050" cap="flat" cmpd="sng" algn="ctr">
            <a:solidFill>
              <a:srgbClr val="002060"/>
            </a:solidFill>
            <a:prstDash val="solid"/>
            <a:miter lim="800000"/>
          </a:ln>
          <a:effectLst/>
        </p:spPr>
        <p:txBody>
          <a:bodyPr rtlCol="0" anchor="t"/>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normalizeH="0" baseline="0" noProof="0" dirty="0" err="1">
                <a:ln>
                  <a:noFill/>
                </a:ln>
                <a:solidFill>
                  <a:srgbClr val="002060"/>
                </a:solidFill>
                <a:effectLst/>
                <a:uLnTx/>
                <a:uFillTx/>
                <a:latin typeface="游ゴシック" panose="020B0400000000000000" pitchFamily="50" charset="-128"/>
                <a:ea typeface="游ゴシック" panose="020B0400000000000000" pitchFamily="50" charset="-128"/>
                <a:cs typeface="+mn-cs"/>
              </a:rPr>
              <a:t>Ansible</a:t>
            </a:r>
            <a:endParaRPr kumimoji="0" lang="ja-JP" altLang="en-US" sz="1050" b="1" i="0" u="none" strike="noStrike" kern="0" cap="none"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484" name="ストライプ矢印 483"/>
          <p:cNvSpPr/>
          <p:nvPr/>
        </p:nvSpPr>
        <p:spPr>
          <a:xfrm>
            <a:off x="7058842" y="3947426"/>
            <a:ext cx="855508" cy="281840"/>
          </a:xfrm>
          <a:prstGeom prst="stripedRightArrow">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6" name="円形吹き出し 485"/>
          <p:cNvSpPr/>
          <p:nvPr/>
        </p:nvSpPr>
        <p:spPr bwMode="auto">
          <a:xfrm>
            <a:off x="6965862" y="3357428"/>
            <a:ext cx="514800" cy="514800"/>
          </a:xfrm>
          <a:prstGeom prst="wedgeEllipseCallout">
            <a:avLst>
              <a:gd name="adj1" fmla="val -40076"/>
              <a:gd name="adj2" fmla="val 572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2.10</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(1/2</a:t>
            </a:r>
            <a:r>
              <a:rPr kumimoji="0" lang="ja-JP" altLang="en-US"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04" name="角丸四角形 503"/>
          <p:cNvSpPr/>
          <p:nvPr/>
        </p:nvSpPr>
        <p:spPr>
          <a:xfrm>
            <a:off x="5472509" y="3012725"/>
            <a:ext cx="1302794" cy="2349658"/>
          </a:xfrm>
          <a:prstGeom prst="roundRect">
            <a:avLst/>
          </a:prstGeom>
          <a:solidFill>
            <a:srgbClr val="4472C4">
              <a:lumMod val="20000"/>
              <a:lumOff val="80000"/>
            </a:srgbClr>
          </a:solidFill>
          <a:ln w="19050" cap="flat" cmpd="sng" algn="ctr">
            <a:noFill/>
            <a:prstDash val="solid"/>
            <a:miter lim="800000"/>
          </a:ln>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rPr>
              <a:t>Conductor</a:t>
            </a:r>
            <a:endParaRPr kumimoji="0" lang="ja-JP" altLang="en-US" sz="12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cxnSp>
        <p:nvCxnSpPr>
          <p:cNvPr id="505" name="直線コネクタ 504"/>
          <p:cNvCxnSpPr>
            <a:stCxn id="506" idx="1"/>
            <a:endCxn id="507" idx="1"/>
          </p:cNvCxnSpPr>
          <p:nvPr/>
        </p:nvCxnSpPr>
        <p:spPr>
          <a:xfrm>
            <a:off x="6123909" y="3641602"/>
            <a:ext cx="6308" cy="1322615"/>
          </a:xfrm>
          <a:prstGeom prst="line">
            <a:avLst/>
          </a:prstGeom>
          <a:noFill/>
          <a:ln w="38100" cap="flat" cmpd="sng" algn="ctr">
            <a:solidFill>
              <a:srgbClr val="4472C4">
                <a:lumMod val="50000"/>
              </a:srgbClr>
            </a:solidFill>
            <a:prstDash val="solid"/>
            <a:miter lim="800000"/>
          </a:ln>
          <a:effectLst/>
        </p:spPr>
      </p:cxnSp>
      <p:sp>
        <p:nvSpPr>
          <p:cNvPr id="506" name="フローチャート: 論理積ゲート 505"/>
          <p:cNvSpPr/>
          <p:nvPr/>
        </p:nvSpPr>
        <p:spPr>
          <a:xfrm rot="16200000">
            <a:off x="5981844" y="3340400"/>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フローチャート: 論理積ゲート 506"/>
          <p:cNvSpPr/>
          <p:nvPr/>
        </p:nvSpPr>
        <p:spPr>
          <a:xfrm rot="5400000">
            <a:off x="5988153" y="4947144"/>
            <a:ext cx="284128" cy="318275"/>
          </a:xfrm>
          <a:prstGeom prst="flowChartDelay">
            <a:avLst/>
          </a:prstGeom>
          <a:solidFill>
            <a:srgbClr val="92D050"/>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フローチャート: 端子 507"/>
          <p:cNvSpPr/>
          <p:nvPr/>
        </p:nvSpPr>
        <p:spPr>
          <a:xfrm>
            <a:off x="5797275" y="3809340"/>
            <a:ext cx="653266"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09" name="フローチャート: 端子 508"/>
          <p:cNvSpPr/>
          <p:nvPr/>
        </p:nvSpPr>
        <p:spPr>
          <a:xfrm>
            <a:off x="5797273" y="4175054"/>
            <a:ext cx="653267"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0" name="フローチャート: 端子 509"/>
          <p:cNvSpPr/>
          <p:nvPr/>
        </p:nvSpPr>
        <p:spPr>
          <a:xfrm>
            <a:off x="5797271" y="4541724"/>
            <a:ext cx="653269" cy="227165"/>
          </a:xfrm>
          <a:prstGeom prst="flowChartTerminator">
            <a:avLst/>
          </a:prstGeom>
          <a:solidFill>
            <a:sysClr val="window" lastClr="FFFFFF"/>
          </a:solidFill>
          <a:ln w="38100" cap="flat" cmpd="sng" algn="ctr">
            <a:solidFill>
              <a:srgbClr val="4472C4">
                <a:lumMod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600" b="1" i="0" u="none" strike="noStrike" kern="0" cap="none" spc="0" normalizeH="0" baseline="0" noProof="0" dirty="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511" name="テキスト ボックス 510"/>
          <p:cNvSpPr txBox="1"/>
          <p:nvPr/>
        </p:nvSpPr>
        <p:spPr>
          <a:xfrm>
            <a:off x="5905202" y="3338055"/>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S</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2" name="テキスト ボックス 511"/>
          <p:cNvSpPr txBox="1"/>
          <p:nvPr/>
        </p:nvSpPr>
        <p:spPr>
          <a:xfrm>
            <a:off x="5905202" y="4930531"/>
            <a:ext cx="432092" cy="338554"/>
          </a:xfrm>
          <a:prstGeom prst="rect">
            <a:avLst/>
          </a:prstGeom>
          <a:noFill/>
        </p:spPr>
        <p:txBody>
          <a:bodyPr wrap="square" rtlCol="0">
            <a:spAutoFit/>
          </a:bodyPr>
          <a:lstStyle/>
          <a:p>
            <a:pPr algn="ctr" defTabSz="457200"/>
            <a:r>
              <a:rPr lang="en-US" altLang="ja-JP" sz="1600" b="1" dirty="0">
                <a:solidFill>
                  <a:prstClr val="white"/>
                </a:solidFill>
                <a:latin typeface="Meiryo UI" panose="020B0604030504040204" pitchFamily="50" charset="-128"/>
                <a:ea typeface="Meiryo UI" panose="020B0604030504040204" pitchFamily="50" charset="-128"/>
              </a:rPr>
              <a:t>E</a:t>
            </a:r>
            <a:endParaRPr lang="ja-JP" altLang="en-US" sz="1600" b="1" dirty="0">
              <a:solidFill>
                <a:prstClr val="white"/>
              </a:solidFill>
              <a:latin typeface="Meiryo UI" panose="020B0604030504040204" pitchFamily="50" charset="-128"/>
              <a:ea typeface="Meiryo UI" panose="020B0604030504040204" pitchFamily="50" charset="-128"/>
            </a:endParaRPr>
          </a:p>
        </p:txBody>
      </p:sp>
      <p:sp>
        <p:nvSpPr>
          <p:cNvPr id="513" name="円形吹き出し 512"/>
          <p:cNvSpPr/>
          <p:nvPr/>
        </p:nvSpPr>
        <p:spPr bwMode="auto">
          <a:xfrm>
            <a:off x="6565290" y="2531782"/>
            <a:ext cx="514800" cy="514800"/>
          </a:xfrm>
          <a:prstGeom prst="wedgeEllipseCallout">
            <a:avLst>
              <a:gd name="adj1" fmla="val -29417"/>
              <a:gd name="adj2" fmla="val 63746"/>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2.4</a:t>
            </a:r>
          </a:p>
        </p:txBody>
      </p:sp>
      <p:sp>
        <p:nvSpPr>
          <p:cNvPr id="514" name="正方形/長方形 513"/>
          <p:cNvSpPr/>
          <p:nvPr/>
        </p:nvSpPr>
        <p:spPr>
          <a:xfrm flipH="1">
            <a:off x="5731148" y="3713874"/>
            <a:ext cx="782195" cy="1135072"/>
          </a:xfrm>
          <a:prstGeom prst="rect">
            <a:avLst/>
          </a:prstGeom>
          <a:noFill/>
          <a:ln w="19050" cap="flat" cmpd="sng" algn="ctr">
            <a:solidFill>
              <a:srgbClr val="FF0000"/>
            </a:solid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5" name="円形吹き出し 514"/>
          <p:cNvSpPr/>
          <p:nvPr/>
        </p:nvSpPr>
        <p:spPr bwMode="auto">
          <a:xfrm>
            <a:off x="6522073" y="4848945"/>
            <a:ext cx="514800" cy="514800"/>
          </a:xfrm>
          <a:prstGeom prst="wedgeEllipseCallout">
            <a:avLst>
              <a:gd name="adj1" fmla="val -51066"/>
              <a:gd name="adj2" fmla="val -5338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cxnSp>
        <p:nvCxnSpPr>
          <p:cNvPr id="516" name="直線矢印コネクタ 515"/>
          <p:cNvCxnSpPr/>
          <p:nvPr/>
        </p:nvCxnSpPr>
        <p:spPr>
          <a:xfrm>
            <a:off x="5265618" y="4118102"/>
            <a:ext cx="459907" cy="195337"/>
          </a:xfrm>
          <a:prstGeom prst="straightConnector1">
            <a:avLst/>
          </a:prstGeom>
          <a:noFill/>
          <a:ln w="28575" cap="flat" cmpd="sng" algn="ctr">
            <a:solidFill>
              <a:srgbClr val="FF0000"/>
            </a:solidFill>
            <a:prstDash val="sysDot"/>
            <a:miter lim="800000"/>
            <a:headEnd type="triangle" w="med" len="med"/>
            <a:tailEnd type="triangle" w="med" len="med"/>
          </a:ln>
          <a:effectLst>
            <a:glow rad="63500">
              <a:sysClr val="window" lastClr="FFFFFF"/>
            </a:glow>
          </a:effectLst>
        </p:spPr>
      </p:cxnSp>
      <p:grpSp>
        <p:nvGrpSpPr>
          <p:cNvPr id="489" name="グループ化 488"/>
          <p:cNvGrpSpPr/>
          <p:nvPr/>
        </p:nvGrpSpPr>
        <p:grpSpPr>
          <a:xfrm>
            <a:off x="6523286" y="3803055"/>
            <a:ext cx="570584" cy="570584"/>
            <a:chOff x="6523286" y="3381840"/>
            <a:chExt cx="570584" cy="570584"/>
          </a:xfrm>
        </p:grpSpPr>
        <p:sp>
          <p:nvSpPr>
            <p:cNvPr id="485" name="星 7 484"/>
            <p:cNvSpPr/>
            <p:nvPr/>
          </p:nvSpPr>
          <p:spPr>
            <a:xfrm>
              <a:off x="6523286" y="3381840"/>
              <a:ext cx="570584" cy="570584"/>
            </a:xfrm>
            <a:prstGeom prst="star7">
              <a:avLst/>
            </a:prstGeom>
            <a:solidFill>
              <a:srgbClr val="002060"/>
            </a:solidFill>
            <a:ln w="190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05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88" name="テキスト ボックス 487"/>
            <p:cNvSpPr txBox="1"/>
            <p:nvPr/>
          </p:nvSpPr>
          <p:spPr>
            <a:xfrm>
              <a:off x="6563028" y="3506438"/>
              <a:ext cx="504056" cy="369332"/>
            </a:xfrm>
            <a:prstGeom prst="rect">
              <a:avLst/>
            </a:prstGeom>
            <a:noFill/>
          </p:spPr>
          <p:txBody>
            <a:bodyPr wrap="square" rtlCol="0">
              <a:spAutoFit/>
            </a:bodyPr>
            <a:lstStyle/>
            <a:p>
              <a:pPr algn="ctr"/>
              <a:r>
                <a:rPr kumimoji="1" lang="ja-JP" altLang="en-US" sz="900" b="1" dirty="0">
                  <a:solidFill>
                    <a:schemeClr val="bg1"/>
                  </a:solidFill>
                  <a:latin typeface="游ゴシック" panose="020B0400000000000000" pitchFamily="50" charset="-128"/>
                  <a:ea typeface="游ゴシック" panose="020B0400000000000000" pitchFamily="50" charset="-128"/>
                </a:rPr>
                <a:t>作業</a:t>
              </a:r>
              <a:endParaRPr kumimoji="1" lang="en-US" altLang="ja-JP" sz="900" b="1" dirty="0">
                <a:solidFill>
                  <a:schemeClr val="bg1"/>
                </a:solidFill>
                <a:latin typeface="游ゴシック" panose="020B0400000000000000" pitchFamily="50" charset="-128"/>
                <a:ea typeface="游ゴシック" panose="020B0400000000000000" pitchFamily="50" charset="-128"/>
              </a:endParaRPr>
            </a:p>
            <a:p>
              <a:pPr algn="ctr"/>
              <a:r>
                <a:rPr lang="ja-JP" altLang="en-US" sz="900" b="1" dirty="0">
                  <a:solidFill>
                    <a:schemeClr val="bg1"/>
                  </a:solidFill>
                  <a:latin typeface="游ゴシック" panose="020B0400000000000000" pitchFamily="50" charset="-128"/>
                  <a:ea typeface="游ゴシック" panose="020B0400000000000000" pitchFamily="50" charset="-128"/>
                </a:rPr>
                <a:t>実行</a:t>
              </a:r>
              <a:endParaRPr kumimoji="1" lang="ja-JP" altLang="en-US" sz="900" b="1" dirty="0">
                <a:solidFill>
                  <a:schemeClr val="bg1"/>
                </a:solidFill>
                <a:latin typeface="游ゴシック" panose="020B0400000000000000" pitchFamily="50" charset="-128"/>
                <a:ea typeface="游ゴシック" panose="020B0400000000000000" pitchFamily="50" charset="-128"/>
              </a:endParaRPr>
            </a:p>
          </p:txBody>
        </p:sp>
      </p:grpSp>
      <p:sp>
        <p:nvSpPr>
          <p:cNvPr id="519" name="正方形/長方形 518"/>
          <p:cNvSpPr/>
          <p:nvPr/>
        </p:nvSpPr>
        <p:spPr>
          <a:xfrm flipH="1">
            <a:off x="4415813" y="3610728"/>
            <a:ext cx="849358" cy="985800"/>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algn="ctr"/>
            <a:endParaRPr kumimoji="1" lang="ja-JP" altLang="en-US" sz="1799"/>
          </a:p>
        </p:txBody>
      </p:sp>
      <p:sp>
        <p:nvSpPr>
          <p:cNvPr id="521" name="波線 520"/>
          <p:cNvSpPr/>
          <p:nvPr/>
        </p:nvSpPr>
        <p:spPr>
          <a:xfrm rot="16200000">
            <a:off x="4411557" y="3739477"/>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4" name="波線 523"/>
          <p:cNvSpPr/>
          <p:nvPr/>
        </p:nvSpPr>
        <p:spPr>
          <a:xfrm rot="16200000">
            <a:off x="4499733" y="3827653"/>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r>
              <a:rPr kumimoji="1" lang="en-US" altLang="ja-JP" sz="600" b="1" dirty="0">
                <a:latin typeface="游ゴシック" panose="020B0400000000000000" pitchFamily="50" charset="-128"/>
                <a:ea typeface="游ゴシック" panose="020B0400000000000000" pitchFamily="50" charset="-128"/>
              </a:rPr>
              <a:t>Playbook</a:t>
            </a:r>
            <a:endParaRPr kumimoji="1" lang="ja-JP" altLang="en-US" sz="600" b="1" dirty="0">
              <a:latin typeface="游ゴシック" panose="020B0400000000000000" pitchFamily="50" charset="-128"/>
              <a:ea typeface="游ゴシック" panose="020B0400000000000000" pitchFamily="50" charset="-128"/>
            </a:endParaRPr>
          </a:p>
        </p:txBody>
      </p:sp>
      <p:sp>
        <p:nvSpPr>
          <p:cNvPr id="527" name="波線 526"/>
          <p:cNvSpPr/>
          <p:nvPr/>
        </p:nvSpPr>
        <p:spPr>
          <a:xfrm rot="16200000">
            <a:off x="4587909" y="3915828"/>
            <a:ext cx="682296" cy="559143"/>
          </a:xfrm>
          <a:prstGeom prst="wave">
            <a:avLst>
              <a:gd name="adj1" fmla="val 4533"/>
              <a:gd name="adj2" fmla="val 0"/>
            </a:avLst>
          </a:prstGeom>
          <a:solidFill>
            <a:srgbClr val="00206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39" tIns="45719" rIns="91439" bIns="45719" numCol="1" spcCol="0" rtlCol="0" fromWordArt="0" anchor="t" anchorCtr="0" forceAA="0" compatLnSpc="1">
            <a:prstTxWarp prst="textNoShape">
              <a:avLst/>
            </a:prstTxWarp>
            <a:noAutofit/>
          </a:bodyPr>
          <a:lstStyle/>
          <a:p>
            <a:pPr algn="ctr"/>
            <a:endParaRPr kumimoji="1" lang="ja-JP" altLang="en-US" sz="600" b="1" dirty="0">
              <a:latin typeface="游ゴシック" panose="020B0400000000000000" pitchFamily="50" charset="-128"/>
              <a:ea typeface="游ゴシック" panose="020B0400000000000000" pitchFamily="50" charset="-128"/>
            </a:endParaRPr>
          </a:p>
        </p:txBody>
      </p:sp>
      <p:sp>
        <p:nvSpPr>
          <p:cNvPr id="529" name="円形吹き出し 528"/>
          <p:cNvSpPr/>
          <p:nvPr/>
        </p:nvSpPr>
        <p:spPr bwMode="auto">
          <a:xfrm>
            <a:off x="4117992" y="2968616"/>
            <a:ext cx="514800" cy="514800"/>
          </a:xfrm>
          <a:prstGeom prst="wedgeEllipseCallout">
            <a:avLst>
              <a:gd name="adj1" fmla="val 41483"/>
              <a:gd name="adj2" fmla="val 6563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2.1</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(1/2)</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2" name="円形吹き出し 531"/>
          <p:cNvSpPr/>
          <p:nvPr/>
        </p:nvSpPr>
        <p:spPr bwMode="auto">
          <a:xfrm>
            <a:off x="4645874" y="2968616"/>
            <a:ext cx="514800" cy="514800"/>
          </a:xfrm>
          <a:prstGeom prst="wedgeEllipseCallout">
            <a:avLst>
              <a:gd name="adj1" fmla="val 35228"/>
              <a:gd name="adj2" fmla="val 6563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2.3</a:t>
            </a:r>
          </a:p>
          <a:p>
            <a:pPr algn="ctr" defTabSz="914369"/>
            <a:r>
              <a:rPr kumimoji="1" lang="en-US" altLang="ja-JP" sz="900" b="1" kern="0" dirty="0">
                <a:solidFill>
                  <a:srgbClr val="FFFFFF"/>
                </a:solidFill>
                <a:latin typeface="游ゴシック" panose="020B0400000000000000" pitchFamily="50" charset="-128"/>
                <a:ea typeface="游ゴシック" panose="020B0400000000000000" pitchFamily="50" charset="-128"/>
              </a:rPr>
              <a:t>(2/3)</a:t>
            </a:r>
            <a:endParaRPr kumimoji="1" lang="ja-JP" altLang="en-US" sz="900" b="1" kern="0" dirty="0">
              <a:solidFill>
                <a:srgbClr val="FFFFFF"/>
              </a:solidFill>
              <a:latin typeface="游ゴシック" panose="020B0400000000000000" pitchFamily="50" charset="-128"/>
              <a:ea typeface="游ゴシック" panose="020B0400000000000000" pitchFamily="50" charset="-128"/>
            </a:endParaRPr>
          </a:p>
        </p:txBody>
      </p:sp>
      <p:sp>
        <p:nvSpPr>
          <p:cNvPr id="535" name="楕円 534"/>
          <p:cNvSpPr/>
          <p:nvPr/>
        </p:nvSpPr>
        <p:spPr>
          <a:xfrm>
            <a:off x="4724722" y="4126172"/>
            <a:ext cx="399897" cy="219141"/>
          </a:xfrm>
          <a:prstGeom prst="ellipse">
            <a:avLst/>
          </a:prstGeom>
          <a:solidFill>
            <a:srgbClr val="4472C4"/>
          </a:solidFill>
          <a:ln w="12700" cap="flat" cmpd="sng" algn="ctr">
            <a:noFill/>
            <a:prstDash val="solid"/>
            <a:miter lim="800000"/>
          </a:ln>
          <a:effectLst/>
        </p:spPr>
        <p:txBody>
          <a:bodyPr rot="0" spcFirstLastPara="0" vertOverflow="overflow" horzOverflow="overflow" vert="horz" wrap="square" lIns="91439" tIns="45719" rIns="91439" bIns="45719"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0" name="フリーフォーム 529"/>
          <p:cNvSpPr/>
          <p:nvPr/>
        </p:nvSpPr>
        <p:spPr>
          <a:xfrm rot="2964905">
            <a:off x="4187893" y="4095792"/>
            <a:ext cx="607127" cy="1018603"/>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28575">
            <a:solidFill>
              <a:srgbClr val="FF0000"/>
            </a:solidFill>
            <a:prstDash val="sysDot"/>
            <a:headEnd type="triangle" w="med" len="med"/>
            <a:tailEnd type="triangle" w="med" len="med"/>
          </a:ln>
          <a:effectLst>
            <a:glow rad="635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99">
              <a:effectLst>
                <a:glow rad="241300">
                  <a:schemeClr val="bg1"/>
                </a:glow>
              </a:effectLst>
            </a:endParaRPr>
          </a:p>
        </p:txBody>
      </p:sp>
      <p:sp>
        <p:nvSpPr>
          <p:cNvPr id="531" name="円形吹き出し 530"/>
          <p:cNvSpPr/>
          <p:nvPr/>
        </p:nvSpPr>
        <p:spPr bwMode="auto">
          <a:xfrm>
            <a:off x="4701833" y="4897237"/>
            <a:ext cx="514800" cy="514800"/>
          </a:xfrm>
          <a:prstGeom prst="wedgeEllipseCallout">
            <a:avLst>
              <a:gd name="adj1" fmla="val -55610"/>
              <a:gd name="adj2" fmla="val -5901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2.9</a:t>
            </a:r>
          </a:p>
        </p:txBody>
      </p:sp>
      <p:sp>
        <p:nvSpPr>
          <p:cNvPr id="533" name="円形吹き出し 532"/>
          <p:cNvSpPr/>
          <p:nvPr/>
        </p:nvSpPr>
        <p:spPr bwMode="auto">
          <a:xfrm>
            <a:off x="4220935" y="5086774"/>
            <a:ext cx="514800" cy="514800"/>
          </a:xfrm>
          <a:prstGeom prst="wedgeEllipseCallout">
            <a:avLst>
              <a:gd name="adj1" fmla="val 7092"/>
              <a:gd name="adj2" fmla="val -8770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algn="ctr" defTabSz="914369"/>
            <a:r>
              <a:rPr kumimoji="1" lang="en-US" altLang="ja-JP" sz="1600" b="1" kern="0" dirty="0">
                <a:solidFill>
                  <a:srgbClr val="FFFFFF"/>
                </a:solidFill>
                <a:latin typeface="游ゴシック" panose="020B0400000000000000" pitchFamily="50" charset="-128"/>
                <a:ea typeface="游ゴシック" panose="020B0400000000000000" pitchFamily="50" charset="-128"/>
              </a:rPr>
              <a:t>2.8</a:t>
            </a:r>
          </a:p>
        </p:txBody>
      </p:sp>
      <p:sp>
        <p:nvSpPr>
          <p:cNvPr id="536" name="テキスト ボックス 535"/>
          <p:cNvSpPr txBox="1"/>
          <p:nvPr/>
        </p:nvSpPr>
        <p:spPr>
          <a:xfrm>
            <a:off x="4672642" y="4115415"/>
            <a:ext cx="504056" cy="230832"/>
          </a:xfrm>
          <a:prstGeom prst="rect">
            <a:avLst/>
          </a:prstGeom>
          <a:noFill/>
        </p:spPr>
        <p:txBody>
          <a:bodyPr wrap="square" rtlCol="0">
            <a:spAutoFit/>
          </a:bodyPr>
          <a:lstStyle/>
          <a:p>
            <a:pPr algn="ctr"/>
            <a:r>
              <a:rPr kumimoji="1" lang="ja-JP" altLang="en-US" sz="900" b="1" dirty="0">
                <a:solidFill>
                  <a:schemeClr val="bg1"/>
                </a:solidFill>
                <a:latin typeface="游ゴシック" panose="020B0400000000000000" pitchFamily="50" charset="-128"/>
                <a:ea typeface="游ゴシック" panose="020B0400000000000000" pitchFamily="50" charset="-128"/>
              </a:rPr>
              <a:t>変数</a:t>
            </a:r>
          </a:p>
        </p:txBody>
      </p:sp>
      <p:sp>
        <p:nvSpPr>
          <p:cNvPr id="537" name="テキスト ボックス 536"/>
          <p:cNvSpPr txBox="1"/>
          <p:nvPr/>
        </p:nvSpPr>
        <p:spPr>
          <a:xfrm>
            <a:off x="4650929" y="3866184"/>
            <a:ext cx="596058" cy="200055"/>
          </a:xfrm>
          <a:prstGeom prst="rect">
            <a:avLst/>
          </a:prstGeom>
          <a:noFill/>
        </p:spPr>
        <p:txBody>
          <a:bodyPr wrap="square" rtlCol="0">
            <a:spAutoFit/>
          </a:bodyPr>
          <a:lstStyle/>
          <a:p>
            <a:pPr algn="ctr"/>
            <a:r>
              <a:rPr kumimoji="1" lang="en-US" altLang="ja-JP" sz="700" b="1" dirty="0">
                <a:solidFill>
                  <a:schemeClr val="bg1"/>
                </a:solidFill>
                <a:latin typeface="游ゴシック" panose="020B0400000000000000" pitchFamily="50" charset="-128"/>
                <a:ea typeface="游ゴシック" panose="020B0400000000000000" pitchFamily="50" charset="-128"/>
              </a:rPr>
              <a:t>Playbook</a:t>
            </a:r>
            <a:endParaRPr kumimoji="1" lang="ja-JP" altLang="en-US" sz="700" b="1" dirty="0">
              <a:solidFill>
                <a:schemeClr val="bg1"/>
              </a:solidFill>
              <a:latin typeface="游ゴシック" panose="020B0400000000000000" pitchFamily="50" charset="-128"/>
              <a:ea typeface="游ゴシック" panose="020B0400000000000000" pitchFamily="50" charset="-128"/>
            </a:endParaRPr>
          </a:p>
        </p:txBody>
      </p:sp>
      <p:sp>
        <p:nvSpPr>
          <p:cNvPr id="538" name="テキスト ボックス 537"/>
          <p:cNvSpPr txBox="1"/>
          <p:nvPr/>
        </p:nvSpPr>
        <p:spPr>
          <a:xfrm>
            <a:off x="5774498" y="3822417"/>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39" name="テキスト ボックス 538"/>
          <p:cNvSpPr txBox="1"/>
          <p:nvPr/>
        </p:nvSpPr>
        <p:spPr>
          <a:xfrm>
            <a:off x="5774498" y="4189152"/>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40" name="テキスト ボックス 539"/>
          <p:cNvSpPr txBox="1"/>
          <p:nvPr/>
        </p:nvSpPr>
        <p:spPr>
          <a:xfrm>
            <a:off x="5774498" y="4554736"/>
            <a:ext cx="702297" cy="200055"/>
          </a:xfrm>
          <a:prstGeom prst="rect">
            <a:avLst/>
          </a:prstGeom>
          <a:noFill/>
        </p:spPr>
        <p:txBody>
          <a:bodyPr wrap="square" rtlCol="0">
            <a:spAutoFit/>
          </a:bodyPr>
          <a:lstStyle/>
          <a:p>
            <a:pPr algn="ctr"/>
            <a:r>
              <a:rPr lang="en-US" altLang="ja-JP" sz="700" b="1" dirty="0">
                <a:solidFill>
                  <a:srgbClr val="002060"/>
                </a:solidFill>
                <a:latin typeface="游ゴシック" panose="020B0400000000000000" pitchFamily="50" charset="-128"/>
                <a:ea typeface="游ゴシック" panose="020B0400000000000000" pitchFamily="50" charset="-128"/>
              </a:rPr>
              <a:t>M</a:t>
            </a:r>
            <a:r>
              <a:rPr kumimoji="1" lang="en-US" altLang="ja-JP" sz="700" b="1" dirty="0">
                <a:solidFill>
                  <a:srgbClr val="002060"/>
                </a:solidFill>
                <a:latin typeface="游ゴシック" panose="020B0400000000000000" pitchFamily="50" charset="-128"/>
                <a:ea typeface="游ゴシック" panose="020B0400000000000000" pitchFamily="50" charset="-128"/>
              </a:rPr>
              <a:t>ovement</a:t>
            </a:r>
            <a:endParaRPr kumimoji="1" lang="ja-JP" altLang="en-US" sz="700" b="1" dirty="0">
              <a:solidFill>
                <a:srgbClr val="002060"/>
              </a:solidFill>
              <a:latin typeface="游ゴシック" panose="020B0400000000000000" pitchFamily="50" charset="-128"/>
              <a:ea typeface="游ゴシック" panose="020B0400000000000000" pitchFamily="50" charset="-128"/>
            </a:endParaRPr>
          </a:p>
        </p:txBody>
      </p:sp>
      <p:sp>
        <p:nvSpPr>
          <p:cNvPr id="551" name="正方形/長方形 550"/>
          <p:cNvSpPr/>
          <p:nvPr/>
        </p:nvSpPr>
        <p:spPr>
          <a:xfrm>
            <a:off x="2142711" y="2871112"/>
            <a:ext cx="1069874"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機器一覧</a:t>
            </a:r>
          </a:p>
        </p:txBody>
      </p:sp>
      <p:sp>
        <p:nvSpPr>
          <p:cNvPr id="552" name="正方形/長方形 551"/>
          <p:cNvSpPr/>
          <p:nvPr/>
        </p:nvSpPr>
        <p:spPr>
          <a:xfrm>
            <a:off x="2141010" y="2601207"/>
            <a:ext cx="1073276"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オペレーション</a:t>
            </a:r>
          </a:p>
        </p:txBody>
      </p:sp>
      <p:sp>
        <p:nvSpPr>
          <p:cNvPr id="553" name="正方形/長方形 552"/>
          <p:cNvSpPr/>
          <p:nvPr/>
        </p:nvSpPr>
        <p:spPr>
          <a:xfrm>
            <a:off x="2142712" y="3145004"/>
            <a:ext cx="1069872" cy="227917"/>
          </a:xfrm>
          <a:prstGeom prst="rect">
            <a:avLst/>
          </a:prstGeom>
          <a:solidFill>
            <a:srgbClr val="002060"/>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游ゴシック" panose="020B0400000000000000" pitchFamily="50" charset="-128"/>
                <a:ea typeface="游ゴシック" panose="020B0400000000000000" pitchFamily="50" charset="-128"/>
                <a:cs typeface="+mn-cs"/>
              </a:rPr>
              <a:t>ホストグループ</a:t>
            </a:r>
          </a:p>
        </p:txBody>
      </p:sp>
      <p:sp>
        <p:nvSpPr>
          <p:cNvPr id="554" name="フリーフォーム 553"/>
          <p:cNvSpPr/>
          <p:nvPr/>
        </p:nvSpPr>
        <p:spPr>
          <a:xfrm rot="18846481">
            <a:off x="3140077" y="2998943"/>
            <a:ext cx="255998" cy="27103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1 w 933005"/>
              <a:gd name="connsiteY0" fmla="*/ 427986 h 1131672"/>
              <a:gd name="connsiteX1" fmla="*/ 914041 w 933005"/>
              <a:gd name="connsiteY1" fmla="*/ 1127052 h 1131672"/>
              <a:gd name="connsiteX2" fmla="*/ 531268 w 933005"/>
              <a:gd name="connsiteY2" fmla="*/ 0 h 1131672"/>
              <a:gd name="connsiteX3" fmla="*/ 531268 w 933005"/>
              <a:gd name="connsiteY3" fmla="*/ 0 h 1131672"/>
              <a:gd name="connsiteX0" fmla="*/ -1 w 933003"/>
              <a:gd name="connsiteY0" fmla="*/ 427986 h 1135363"/>
              <a:gd name="connsiteX1" fmla="*/ 914039 w 933003"/>
              <a:gd name="connsiteY1" fmla="*/ 1127052 h 1135363"/>
              <a:gd name="connsiteX2" fmla="*/ 531266 w 933003"/>
              <a:gd name="connsiteY2" fmla="*/ 0 h 1135363"/>
              <a:gd name="connsiteX3" fmla="*/ 531266 w 933003"/>
              <a:gd name="connsiteY3" fmla="*/ 0 h 1135363"/>
              <a:gd name="connsiteX0" fmla="*/ 1 w 974041"/>
              <a:gd name="connsiteY0" fmla="*/ 427986 h 1159643"/>
              <a:gd name="connsiteX1" fmla="*/ 914041 w 974041"/>
              <a:gd name="connsiteY1" fmla="*/ 1127052 h 1159643"/>
              <a:gd name="connsiteX2" fmla="*/ 531268 w 974041"/>
              <a:gd name="connsiteY2" fmla="*/ 0 h 1159643"/>
              <a:gd name="connsiteX3" fmla="*/ 531268 w 974041"/>
              <a:gd name="connsiteY3" fmla="*/ 0 h 1159643"/>
              <a:gd name="connsiteX0" fmla="*/ -1 w 859296"/>
              <a:gd name="connsiteY0" fmla="*/ 427986 h 769093"/>
              <a:gd name="connsiteX1" fmla="*/ 779573 w 859296"/>
              <a:gd name="connsiteY1" fmla="*/ 678249 h 769093"/>
              <a:gd name="connsiteX2" fmla="*/ 531266 w 859296"/>
              <a:gd name="connsiteY2" fmla="*/ 0 h 769093"/>
              <a:gd name="connsiteX3" fmla="*/ 531266 w 859296"/>
              <a:gd name="connsiteY3" fmla="*/ 0 h 769093"/>
              <a:gd name="connsiteX0" fmla="*/ 1 w 803043"/>
              <a:gd name="connsiteY0" fmla="*/ 427986 h 726650"/>
              <a:gd name="connsiteX1" fmla="*/ 707276 w 803043"/>
              <a:gd name="connsiteY1" fmla="*/ 614503 h 726650"/>
              <a:gd name="connsiteX2" fmla="*/ 531268 w 803043"/>
              <a:gd name="connsiteY2" fmla="*/ 0 h 726650"/>
              <a:gd name="connsiteX3" fmla="*/ 531268 w 803043"/>
              <a:gd name="connsiteY3" fmla="*/ 0 h 726650"/>
            </a:gdLst>
            <a:ahLst/>
            <a:cxnLst>
              <a:cxn ang="0">
                <a:pos x="connsiteX0" y="connsiteY0"/>
              </a:cxn>
              <a:cxn ang="0">
                <a:pos x="connsiteX1" y="connsiteY1"/>
              </a:cxn>
              <a:cxn ang="0">
                <a:pos x="connsiteX2" y="connsiteY2"/>
              </a:cxn>
              <a:cxn ang="0">
                <a:pos x="connsiteX3" y="connsiteY3"/>
              </a:cxn>
            </a:cxnLst>
            <a:rect l="l" t="t" r="r" b="b"/>
            <a:pathLst>
              <a:path w="803043" h="726650">
                <a:moveTo>
                  <a:pt x="1" y="427986"/>
                </a:moveTo>
                <a:cubicBezTo>
                  <a:pt x="409478" y="797516"/>
                  <a:pt x="506089" y="779155"/>
                  <a:pt x="707276" y="614503"/>
                </a:cubicBezTo>
                <a:cubicBezTo>
                  <a:pt x="908463" y="449851"/>
                  <a:pt x="765184" y="113414"/>
                  <a:pt x="531268" y="0"/>
                </a:cubicBezTo>
                <a:lnTo>
                  <a:pt x="531268" y="0"/>
                </a:lnTo>
              </a:path>
            </a:pathLst>
          </a:custGeom>
          <a:noFill/>
          <a:ln w="38100" cap="flat" cmpd="sng" algn="ctr">
            <a:solidFill>
              <a:srgbClr val="FF0000"/>
            </a:solidFill>
            <a:prstDash val="sysDot"/>
            <a:miter lim="800000"/>
            <a:headEnd type="triangle" w="med" len="med"/>
            <a:tailEnd type="triangle"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799"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5" name="円形吹き出し 554"/>
          <p:cNvSpPr/>
          <p:nvPr/>
        </p:nvSpPr>
        <p:spPr bwMode="auto">
          <a:xfrm>
            <a:off x="3243701" y="2071751"/>
            <a:ext cx="514800" cy="514800"/>
          </a:xfrm>
          <a:prstGeom prst="wedgeEllipseCallout">
            <a:avLst>
              <a:gd name="adj1" fmla="val -55610"/>
              <a:gd name="adj2" fmla="val 5096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2.2</a:t>
            </a:r>
          </a:p>
        </p:txBody>
      </p:sp>
      <p:sp>
        <p:nvSpPr>
          <p:cNvPr id="556" name="円形吹き出し 555"/>
          <p:cNvSpPr/>
          <p:nvPr/>
        </p:nvSpPr>
        <p:spPr bwMode="auto">
          <a:xfrm>
            <a:off x="3514638" y="2853768"/>
            <a:ext cx="514800" cy="514800"/>
          </a:xfrm>
          <a:prstGeom prst="wedgeEllipseCallout">
            <a:avLst>
              <a:gd name="adj1" fmla="val -68678"/>
              <a:gd name="adj2" fmla="val 197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8" name="円形吹き出し 557"/>
          <p:cNvSpPr/>
          <p:nvPr/>
        </p:nvSpPr>
        <p:spPr bwMode="auto">
          <a:xfrm>
            <a:off x="1529042" y="2410515"/>
            <a:ext cx="514800" cy="514800"/>
          </a:xfrm>
          <a:prstGeom prst="wedgeEllipseCallout">
            <a:avLst>
              <a:gd name="adj1" fmla="val 68061"/>
              <a:gd name="adj2" fmla="val 3875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2.1</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(2/2)</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57" name="円形吹き出し 556"/>
          <p:cNvSpPr/>
          <p:nvPr/>
        </p:nvSpPr>
        <p:spPr bwMode="auto">
          <a:xfrm>
            <a:off x="1526091" y="2897785"/>
            <a:ext cx="514800" cy="514800"/>
          </a:xfrm>
          <a:prstGeom prst="wedgeEllipseCallout">
            <a:avLst>
              <a:gd name="adj1" fmla="val 66497"/>
              <a:gd name="adj2" fmla="val -2432"/>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2.5</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(1/3</a:t>
            </a:r>
            <a:r>
              <a:rPr kumimoji="0" lang="ja-JP" altLang="en-US"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a:t>
            </a:r>
            <a:r>
              <a:rPr kumimoji="0" lang="en-US" altLang="ja-JP"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600" b="1" i="0" u="none" strike="noStrike" kern="0" cap="none"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78" name="円形吹き出し 577"/>
          <p:cNvSpPr/>
          <p:nvPr/>
        </p:nvSpPr>
        <p:spPr bwMode="auto">
          <a:xfrm>
            <a:off x="507592" y="3608994"/>
            <a:ext cx="514800" cy="514800"/>
          </a:xfrm>
          <a:prstGeom prst="wedgeEllipseCallout">
            <a:avLst>
              <a:gd name="adj1" fmla="val 132754"/>
              <a:gd name="adj2" fmla="val 1230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2" name="円形吹き出し 581"/>
          <p:cNvSpPr/>
          <p:nvPr/>
        </p:nvSpPr>
        <p:spPr bwMode="auto">
          <a:xfrm>
            <a:off x="141095" y="3942530"/>
            <a:ext cx="514800" cy="514800"/>
          </a:xfrm>
          <a:prstGeom prst="wedgeEllipseCallout">
            <a:avLst>
              <a:gd name="adj1" fmla="val 203423"/>
              <a:gd name="adj2" fmla="val -2501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2.7</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(1/3)</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3" name="円形吹き出し 582"/>
          <p:cNvSpPr/>
          <p:nvPr/>
        </p:nvSpPr>
        <p:spPr bwMode="auto">
          <a:xfrm>
            <a:off x="874090" y="3936090"/>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(3/6)</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4" name="円形吹き出し 583"/>
          <p:cNvSpPr/>
          <p:nvPr/>
        </p:nvSpPr>
        <p:spPr bwMode="auto">
          <a:xfrm>
            <a:off x="507592" y="4256828"/>
            <a:ext cx="514800" cy="514800"/>
          </a:xfrm>
          <a:prstGeom prst="wedgeEllipseCallout">
            <a:avLst>
              <a:gd name="adj1" fmla="val 13275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(4/6)</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5" name="円形吹き出し 584"/>
          <p:cNvSpPr/>
          <p:nvPr/>
        </p:nvSpPr>
        <p:spPr bwMode="auto">
          <a:xfrm>
            <a:off x="141095" y="4590366"/>
            <a:ext cx="514800" cy="514800"/>
          </a:xfrm>
          <a:prstGeom prst="wedgeEllipseCallout">
            <a:avLst>
              <a:gd name="adj1" fmla="val 209344"/>
              <a:gd name="adj2" fmla="val -26493"/>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(2/3)</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6" name="円形吹き出し 585"/>
          <p:cNvSpPr/>
          <p:nvPr/>
        </p:nvSpPr>
        <p:spPr bwMode="auto">
          <a:xfrm>
            <a:off x="874090" y="4667864"/>
            <a:ext cx="514800" cy="514800"/>
          </a:xfrm>
          <a:prstGeom prst="wedgeEllipseCallout">
            <a:avLst>
              <a:gd name="adj1" fmla="val 68077"/>
              <a:gd name="adj2" fmla="val 2179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(5/6)</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7" name="円形吹き出し 586"/>
          <p:cNvSpPr/>
          <p:nvPr/>
        </p:nvSpPr>
        <p:spPr bwMode="auto">
          <a:xfrm>
            <a:off x="507592" y="4988602"/>
            <a:ext cx="514800" cy="514800"/>
          </a:xfrm>
          <a:prstGeom prst="wedgeEllipseCallout">
            <a:avLst>
              <a:gd name="adj1" fmla="val 135714"/>
              <a:gd name="adj2" fmla="val 490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2.6</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(6/6)</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88" name="円形吹き出し 587"/>
          <p:cNvSpPr/>
          <p:nvPr/>
        </p:nvSpPr>
        <p:spPr bwMode="auto">
          <a:xfrm>
            <a:off x="141095" y="5322139"/>
            <a:ext cx="514800" cy="514800"/>
          </a:xfrm>
          <a:prstGeom prst="wedgeEllipseCallout">
            <a:avLst>
              <a:gd name="adj1" fmla="val 207863"/>
              <a:gd name="adj2" fmla="val -2945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2.7</a:t>
            </a:r>
            <a:endPar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517" name="円形吹き出し 516"/>
          <p:cNvSpPr/>
          <p:nvPr/>
        </p:nvSpPr>
        <p:spPr bwMode="auto">
          <a:xfrm>
            <a:off x="5149384" y="4486685"/>
            <a:ext cx="514800" cy="514800"/>
          </a:xfrm>
          <a:prstGeom prst="wedgeEllipseCallout">
            <a:avLst>
              <a:gd name="adj1" fmla="val 20624"/>
              <a:gd name="adj2" fmla="val -9450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p:spPr>
        <p:txBody>
          <a:bodyPr rot="0" spcFirstLastPara="0" vertOverflow="overflow" horzOverflow="overflow" vert="horz" wrap="none" lIns="72001" tIns="72001" rIns="72001" bIns="72001" numCol="1" spcCol="0" rtl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2.3</a:t>
            </a:r>
          </a:p>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rPr>
              <a:t>(3/3)</a:t>
            </a:r>
            <a:endParaRPr kumimoji="0" lang="ja-JP" altLang="en-US" sz="1600" b="1" i="0" u="none" strike="noStrike" kern="0" cap="none" spc="0" normalizeH="0" baseline="0" noProof="0" dirty="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586350337"/>
      </p:ext>
    </p:extLst>
  </p:cSld>
  <p:clrMapOvr>
    <a:masterClrMapping/>
  </p:clrMapOvr>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3804</Words>
  <Application>Microsoft Office PowerPoint</Application>
  <PresentationFormat>画面に合わせる (4:3)</PresentationFormat>
  <Paragraphs>763</Paragraphs>
  <Slides>42</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42</vt:i4>
      </vt:variant>
    </vt:vector>
  </HeadingPairs>
  <TitlesOfParts>
    <vt:vector size="53" baseType="lpstr">
      <vt:lpstr>HGP創英角ｺﾞｼｯｸUB</vt:lpstr>
      <vt:lpstr>Meiryo UI</vt:lpstr>
      <vt:lpstr>メイリオ</vt:lpstr>
      <vt:lpstr>游ゴシック</vt:lpstr>
      <vt:lpstr>Arial</vt:lpstr>
      <vt:lpstr>Calibri</vt:lpstr>
      <vt:lpstr>Microsoft Sans Serif</vt:lpstr>
      <vt:lpstr>Tahoma</vt:lpstr>
      <vt:lpstr>Wingdings</vt:lpstr>
      <vt:lpstr>1_NEC_standard4_3</vt:lpstr>
      <vt:lpstr>NEC_standard4_3</vt:lpstr>
      <vt:lpstr>PowerPoint プレゼンテーション</vt:lpstr>
      <vt:lpstr>目次</vt:lpstr>
      <vt:lpstr>1.　はじめに</vt:lpstr>
      <vt:lpstr>1.1 本書について</vt:lpstr>
      <vt:lpstr>1.2 作業環境</vt:lpstr>
      <vt:lpstr>1.3 シナリオ (1/2)</vt:lpstr>
      <vt:lpstr>1.3 シナリオ (2/2) </vt:lpstr>
      <vt:lpstr>2.　実習 シナリオ①</vt:lpstr>
      <vt:lpstr>シナリオ①　全体図</vt:lpstr>
      <vt:lpstr>2.1 事前準備 (1/2)</vt:lpstr>
      <vt:lpstr>2.1 事前準備 (2/2)</vt:lpstr>
      <vt:lpstr>2.2 オペレーションの登録</vt:lpstr>
      <vt:lpstr>2.3 Movementの設定 (1/3)</vt:lpstr>
      <vt:lpstr>2.3 Movementの設定 (2/3)</vt:lpstr>
      <vt:lpstr>2.3 Movementの設定 (3/3)</vt:lpstr>
      <vt:lpstr>2.4 Conductorの作成</vt:lpstr>
      <vt:lpstr>2.5 ホストグループの設定 (1/3)</vt:lpstr>
      <vt:lpstr>2.5 ホストグループの設定 (2/3)</vt:lpstr>
      <vt:lpstr>2.5 ホストグループの設定 (3/3)</vt:lpstr>
      <vt:lpstr>2.6 メニューの管理 (1/6)</vt:lpstr>
      <vt:lpstr>2.6 メニューの管理 (2/6)</vt:lpstr>
      <vt:lpstr>2.6 メニューの管理 (3/6)</vt:lpstr>
      <vt:lpstr>2.6 メニューの管理 (4/6)</vt:lpstr>
      <vt:lpstr>2.6 メニューの管理 (5/6)</vt:lpstr>
      <vt:lpstr>2.6 メニューの管理 (6/6)</vt:lpstr>
      <vt:lpstr>2.7 データ登録 (1/3)</vt:lpstr>
      <vt:lpstr>2.7 データ登録 (2/3)</vt:lpstr>
      <vt:lpstr>2.7 データ登録 (3/3)</vt:lpstr>
      <vt:lpstr>2.8 代入値自動登録設定</vt:lpstr>
      <vt:lpstr>2.9 代入値・作業対象ホストの確認</vt:lpstr>
      <vt:lpstr>2.10 Conductorの実行 (1/2)</vt:lpstr>
      <vt:lpstr>2.10 Conductorの実行 (2/2)</vt:lpstr>
      <vt:lpstr>2.11 参照用パラメータシートの確認</vt:lpstr>
      <vt:lpstr>3.　実習 シナリオ②</vt:lpstr>
      <vt:lpstr>シナリオ②　全体図</vt:lpstr>
      <vt:lpstr>3.1 オペレーションの登録</vt:lpstr>
      <vt:lpstr>3.2 ホストグループへのホスト追加</vt:lpstr>
      <vt:lpstr>3.3 データ登録 (1/2)</vt:lpstr>
      <vt:lpstr>3.3 データ登録 (2/2)</vt:lpstr>
      <vt:lpstr>3.4 代入値・作業対象ホストの確認</vt:lpstr>
      <vt:lpstr>3.5 Conductorの実行</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2022-05-20T01:07:42Z</dcterms:created>
  <dcterms:modified xsi:type="dcterms:W3CDTF">2022-05-20T01:08:08Z</dcterms:modified>
</cp:coreProperties>
</file>