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19"/>
  </p:notesMasterIdLst>
  <p:handoutMasterIdLst>
    <p:handoutMasterId r:id="rId20"/>
  </p:handoutMasterIdLst>
  <p:sldIdLst>
    <p:sldId id="575" r:id="rId3"/>
    <p:sldId id="578" r:id="rId4"/>
    <p:sldId id="508" r:id="rId5"/>
    <p:sldId id="540" r:id="rId6"/>
    <p:sldId id="577" r:id="rId7"/>
    <p:sldId id="513" r:id="rId8"/>
    <p:sldId id="579" r:id="rId9"/>
    <p:sldId id="517" r:id="rId10"/>
    <p:sldId id="554" r:id="rId11"/>
    <p:sldId id="580" r:id="rId12"/>
    <p:sldId id="581" r:id="rId13"/>
    <p:sldId id="558" r:id="rId14"/>
    <p:sldId id="522" r:id="rId15"/>
    <p:sldId id="524" r:id="rId16"/>
    <p:sldId id="583" r:id="rId17"/>
    <p:sldId id="318" r:id="rId1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75"/>
            <p14:sldId id="578"/>
          </p14:sldIdLst>
        </p14:section>
        <p14:section name="1.　はじめに" id="{B81141D6-5160-4643-8D51-022CC5C4BDB9}">
          <p14:sldIdLst>
            <p14:sldId id="508"/>
            <p14:sldId id="540"/>
          </p14:sldIdLst>
        </p14:section>
        <p14:section name="2.　管理/基本コンソールの説明" id="{A8A060BF-92DF-4F47-AFEF-F5FA058AAEFB}">
          <p14:sldIdLst>
            <p14:sldId id="577"/>
            <p14:sldId id="513"/>
            <p14:sldId id="579"/>
            <p14:sldId id="517"/>
            <p14:sldId id="554"/>
            <p14:sldId id="580"/>
            <p14:sldId id="581"/>
            <p14:sldId id="558"/>
            <p14:sldId id="522"/>
            <p14:sldId id="524"/>
            <p14:sldId id="58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DD"/>
    <a:srgbClr val="E7F1FF"/>
    <a:srgbClr val="C1DCFF"/>
    <a:srgbClr val="F8ECE0"/>
    <a:srgbClr val="FFFFCC"/>
    <a:srgbClr val="336600"/>
    <a:srgbClr val="003300"/>
    <a:srgbClr val="008000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7" autoAdjust="0"/>
    <p:restoredTop sz="95507" autoAdjust="0"/>
  </p:normalViewPr>
  <p:slideViewPr>
    <p:cSldViewPr>
      <p:cViewPr>
        <p:scale>
          <a:sx n="75" d="100"/>
          <a:sy n="75" d="100"/>
        </p:scale>
        <p:origin x="2040" y="331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5793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0702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4969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1379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2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raw/master/asset/Learn/ITA-quickstart_EN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exastro-suite/it-automation-docs/raw/master/asset/Documents/Exastro-ITA_User_Instruction_Manual_Basic_Console.pdf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it-automation-docs/raw/master/asset/Documents/Exastro-ITA_User_Instruction_Manual_Role-based_access_control_for_data_records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1.8.0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36640" y="299694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</a:t>
            </a:r>
            <a:r>
              <a:rPr lang="en-US" altLang="ja-JP" sz="4800" b="1" dirty="0"/>
              <a:t> 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en-US" altLang="ja-JP" sz="4800" b="1" dirty="0" smtClean="0"/>
              <a:t>【Classroom】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is written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as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　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ITA" in this document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1261422" y="164715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User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4610" y="2096691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User</a:t>
            </a:r>
            <a:r>
              <a:rPr lang="ja-JP" altLang="en-US" sz="1600" dirty="0" smtClean="0"/>
              <a:t>１</a:t>
            </a:r>
            <a:endParaRPr lang="en-US" altLang="ja-JP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3254" y="284730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smtClean="0"/>
              <a:t>User</a:t>
            </a:r>
            <a:r>
              <a:rPr lang="ja-JP" altLang="en-US" sz="1600" dirty="0" smtClean="0"/>
              <a:t>２</a:t>
            </a:r>
            <a:endParaRPr kumimoji="1" lang="ja-JP" altLang="en-US" sz="1600" dirty="0"/>
          </a:p>
        </p:txBody>
      </p:sp>
      <p:grpSp>
        <p:nvGrpSpPr>
          <p:cNvPr id="64" name="グループ化 63"/>
          <p:cNvGrpSpPr>
            <a:grpSpLocks noChangeAspect="1"/>
          </p:cNvGrpSpPr>
          <p:nvPr/>
        </p:nvGrpSpPr>
        <p:grpSpPr bwMode="gray">
          <a:xfrm>
            <a:off x="1374317" y="1997981"/>
            <a:ext cx="347297" cy="388485"/>
            <a:chOff x="863600" y="1071563"/>
            <a:chExt cx="823913" cy="917575"/>
          </a:xfrm>
        </p:grpSpPr>
        <p:sp>
          <p:nvSpPr>
            <p:cNvPr id="66" name="フリーフォーム 65"/>
            <p:cNvSpPr>
              <a:spLocks noChangeAspect="1"/>
            </p:cNvSpPr>
            <p:nvPr/>
          </p:nvSpPr>
          <p:spPr bwMode="gray">
            <a:xfrm>
              <a:off x="863600" y="1071563"/>
              <a:ext cx="823913" cy="917575"/>
            </a:xfrm>
            <a:custGeom>
              <a:avLst/>
              <a:gdLst>
                <a:gd name="connsiteX0" fmla="*/ 243036 w 823913"/>
                <a:gd name="connsiteY0" fmla="*/ 469900 h 917575"/>
                <a:gd name="connsiteX1" fmla="*/ 350633 w 823913"/>
                <a:gd name="connsiteY1" fmla="*/ 807725 h 917575"/>
                <a:gd name="connsiteX2" fmla="*/ 385998 w 823913"/>
                <a:gd name="connsiteY2" fmla="*/ 493977 h 917575"/>
                <a:gd name="connsiteX3" fmla="*/ 437915 w 823913"/>
                <a:gd name="connsiteY3" fmla="*/ 493977 h 917575"/>
                <a:gd name="connsiteX4" fmla="*/ 473280 w 823913"/>
                <a:gd name="connsiteY4" fmla="*/ 807725 h 917575"/>
                <a:gd name="connsiteX5" fmla="*/ 580878 w 823913"/>
                <a:gd name="connsiteY5" fmla="*/ 469900 h 917575"/>
                <a:gd name="connsiteX6" fmla="*/ 789301 w 823913"/>
                <a:gd name="connsiteY6" fmla="*/ 527834 h 917575"/>
                <a:gd name="connsiteX7" fmla="*/ 823913 w 823913"/>
                <a:gd name="connsiteY7" fmla="*/ 585769 h 917575"/>
                <a:gd name="connsiteX8" fmla="*/ 823913 w 823913"/>
                <a:gd name="connsiteY8" fmla="*/ 897260 h 917575"/>
                <a:gd name="connsiteX9" fmla="*/ 803597 w 823913"/>
                <a:gd name="connsiteY9" fmla="*/ 917575 h 917575"/>
                <a:gd name="connsiteX10" fmla="*/ 20316 w 823913"/>
                <a:gd name="connsiteY10" fmla="*/ 917575 h 917575"/>
                <a:gd name="connsiteX11" fmla="*/ 0 w 823913"/>
                <a:gd name="connsiteY11" fmla="*/ 897260 h 917575"/>
                <a:gd name="connsiteX12" fmla="*/ 0 w 823913"/>
                <a:gd name="connsiteY12" fmla="*/ 585769 h 917575"/>
                <a:gd name="connsiteX13" fmla="*/ 34612 w 823913"/>
                <a:gd name="connsiteY13" fmla="*/ 527834 h 917575"/>
                <a:gd name="connsiteX14" fmla="*/ 243036 w 823913"/>
                <a:gd name="connsiteY14" fmla="*/ 469900 h 917575"/>
                <a:gd name="connsiteX15" fmla="*/ 408782 w 823913"/>
                <a:gd name="connsiteY15" fmla="*/ 0 h 917575"/>
                <a:gd name="connsiteX16" fmla="*/ 579439 w 823913"/>
                <a:gd name="connsiteY16" fmla="*/ 220663 h 917575"/>
                <a:gd name="connsiteX17" fmla="*/ 408782 w 823913"/>
                <a:gd name="connsiteY17" fmla="*/ 441326 h 917575"/>
                <a:gd name="connsiteX18" fmla="*/ 238125 w 823913"/>
                <a:gd name="connsiteY18" fmla="*/ 220663 h 917575"/>
                <a:gd name="connsiteX19" fmla="*/ 408782 w 823913"/>
                <a:gd name="connsiteY19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3913" h="917575">
                  <a:moveTo>
                    <a:pt x="243036" y="469900"/>
                  </a:moveTo>
                  <a:cubicBezTo>
                    <a:pt x="243036" y="469900"/>
                    <a:pt x="243036" y="469900"/>
                    <a:pt x="350633" y="807725"/>
                  </a:cubicBezTo>
                  <a:cubicBezTo>
                    <a:pt x="350633" y="807725"/>
                    <a:pt x="350633" y="807725"/>
                    <a:pt x="385998" y="493977"/>
                  </a:cubicBezTo>
                  <a:cubicBezTo>
                    <a:pt x="385998" y="493977"/>
                    <a:pt x="385998" y="493977"/>
                    <a:pt x="437915" y="493977"/>
                  </a:cubicBezTo>
                  <a:cubicBezTo>
                    <a:pt x="437915" y="493977"/>
                    <a:pt x="437915" y="493977"/>
                    <a:pt x="473280" y="807725"/>
                  </a:cubicBezTo>
                  <a:cubicBezTo>
                    <a:pt x="473280" y="807725"/>
                    <a:pt x="473280" y="807725"/>
                    <a:pt x="580878" y="469900"/>
                  </a:cubicBezTo>
                  <a:cubicBezTo>
                    <a:pt x="580878" y="469900"/>
                    <a:pt x="775005" y="523320"/>
                    <a:pt x="789301" y="527834"/>
                  </a:cubicBezTo>
                  <a:cubicBezTo>
                    <a:pt x="823161" y="536863"/>
                    <a:pt x="823913" y="553416"/>
                    <a:pt x="823913" y="585769"/>
                  </a:cubicBezTo>
                  <a:cubicBezTo>
                    <a:pt x="823913" y="585769"/>
                    <a:pt x="823913" y="585769"/>
                    <a:pt x="823913" y="897260"/>
                  </a:cubicBezTo>
                  <a:cubicBezTo>
                    <a:pt x="823913" y="908546"/>
                    <a:pt x="814884" y="917575"/>
                    <a:pt x="803597" y="917575"/>
                  </a:cubicBezTo>
                  <a:cubicBezTo>
                    <a:pt x="803597" y="917575"/>
                    <a:pt x="803597" y="917575"/>
                    <a:pt x="20316" y="917575"/>
                  </a:cubicBezTo>
                  <a:cubicBezTo>
                    <a:pt x="9029" y="917575"/>
                    <a:pt x="0" y="908546"/>
                    <a:pt x="0" y="897260"/>
                  </a:cubicBezTo>
                  <a:cubicBezTo>
                    <a:pt x="0" y="897260"/>
                    <a:pt x="0" y="897260"/>
                    <a:pt x="0" y="585769"/>
                  </a:cubicBezTo>
                  <a:cubicBezTo>
                    <a:pt x="0" y="553416"/>
                    <a:pt x="752" y="536863"/>
                    <a:pt x="34612" y="527834"/>
                  </a:cubicBezTo>
                  <a:cubicBezTo>
                    <a:pt x="48908" y="523320"/>
                    <a:pt x="243036" y="469900"/>
                    <a:pt x="243036" y="469900"/>
                  </a:cubicBezTo>
                  <a:close/>
                  <a:moveTo>
                    <a:pt x="408782" y="0"/>
                  </a:moveTo>
                  <a:cubicBezTo>
                    <a:pt x="503033" y="0"/>
                    <a:pt x="579439" y="98794"/>
                    <a:pt x="579439" y="220663"/>
                  </a:cubicBezTo>
                  <a:cubicBezTo>
                    <a:pt x="579439" y="342532"/>
                    <a:pt x="503033" y="441326"/>
                    <a:pt x="408782" y="441326"/>
                  </a:cubicBezTo>
                  <a:cubicBezTo>
                    <a:pt x="314531" y="441326"/>
                    <a:pt x="238125" y="342532"/>
                    <a:pt x="238125" y="220663"/>
                  </a:cubicBezTo>
                  <a:cubicBezTo>
                    <a:pt x="238125" y="98794"/>
                    <a:pt x="314531" y="0"/>
                    <a:pt x="408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67" name="Freeform 19"/>
            <p:cNvSpPr>
              <a:spLocks noChangeAspect="1"/>
            </p:cNvSpPr>
            <p:nvPr/>
          </p:nvSpPr>
          <p:spPr bwMode="gray">
            <a:xfrm>
              <a:off x="1141413" y="1174751"/>
              <a:ext cx="260350" cy="296863"/>
            </a:xfrm>
            <a:custGeom>
              <a:avLst/>
              <a:gdLst>
                <a:gd name="T0" fmla="*/ 174 w 347"/>
                <a:gd name="T1" fmla="*/ 61 h 394"/>
                <a:gd name="T2" fmla="*/ 14 w 347"/>
                <a:gd name="T3" fmla="*/ 60 h 394"/>
                <a:gd name="T4" fmla="*/ 0 w 347"/>
                <a:gd name="T5" fmla="*/ 154 h 394"/>
                <a:gd name="T6" fmla="*/ 174 w 347"/>
                <a:gd name="T7" fmla="*/ 394 h 394"/>
                <a:gd name="T8" fmla="*/ 347 w 347"/>
                <a:gd name="T9" fmla="*/ 168 h 394"/>
                <a:gd name="T10" fmla="*/ 174 w 347"/>
                <a:gd name="T11" fmla="*/ 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394">
                  <a:moveTo>
                    <a:pt x="174" y="61"/>
                  </a:moveTo>
                  <a:cubicBezTo>
                    <a:pt x="114" y="0"/>
                    <a:pt x="54" y="20"/>
                    <a:pt x="14" y="60"/>
                  </a:cubicBezTo>
                  <a:cubicBezTo>
                    <a:pt x="5" y="89"/>
                    <a:pt x="0" y="121"/>
                    <a:pt x="0" y="154"/>
                  </a:cubicBezTo>
                  <a:cubicBezTo>
                    <a:pt x="0" y="287"/>
                    <a:pt x="78" y="394"/>
                    <a:pt x="174" y="394"/>
                  </a:cubicBezTo>
                  <a:cubicBezTo>
                    <a:pt x="266" y="394"/>
                    <a:pt x="341" y="294"/>
                    <a:pt x="347" y="168"/>
                  </a:cubicBezTo>
                  <a:cubicBezTo>
                    <a:pt x="308" y="165"/>
                    <a:pt x="239" y="127"/>
                    <a:pt x="174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 per data record example</a:t>
            </a:r>
            <a:endParaRPr kumimoji="1" lang="en-US" altLang="ja-JP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</a:t>
            </a:r>
            <a:r>
              <a:rPr lang="en-US" altLang="ja-JP" dirty="0"/>
              <a:t>(Role Based Access Control) </a:t>
            </a:r>
            <a:r>
              <a:rPr lang="en-US" altLang="ja-JP" dirty="0"/>
              <a:t>(4/4)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09087" y="4202245"/>
            <a:ext cx="8254426" cy="218594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■ </a:t>
            </a:r>
            <a:r>
              <a:rPr lang="en-US" altLang="ja-JP" sz="1600" b="1" dirty="0" err="1" smtClean="0">
                <a:latin typeface="+mn-ea"/>
              </a:rPr>
              <a:t>RecordA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 smtClean="0"/>
              <a:t>developers and operators1 has access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■ </a:t>
            </a:r>
            <a:r>
              <a:rPr lang="en-US" altLang="ja-JP" sz="1600" b="1" dirty="0" err="1" smtClean="0">
                <a:latin typeface="+mn-ea"/>
              </a:rPr>
              <a:t>RecordB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 smtClean="0"/>
              <a:t>only developers has access</a:t>
            </a:r>
            <a:endParaRPr lang="en-US" altLang="ja-JP" sz="1600" b="1" dirty="0"/>
          </a:p>
          <a:p>
            <a:r>
              <a:rPr lang="ja-JP" altLang="en-US" sz="1600" b="1" dirty="0">
                <a:latin typeface="+mn-ea"/>
              </a:rPr>
              <a:t>■ </a:t>
            </a:r>
            <a:r>
              <a:rPr lang="en-US" altLang="ja-JP" sz="1600" b="1" dirty="0" err="1" smtClean="0">
                <a:latin typeface="+mn-ea"/>
              </a:rPr>
              <a:t>RecordC</a:t>
            </a:r>
            <a:r>
              <a:rPr lang="ja-JP" altLang="en-US" sz="1600" b="1" dirty="0">
                <a:latin typeface="+mn-ea"/>
              </a:rPr>
              <a:t>・・・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 smtClean="0">
                <a:latin typeface="+mn-ea"/>
              </a:rPr>
              <a:t>the access permission value is blank(all users has access)</a:t>
            </a:r>
            <a:endParaRPr lang="en-US" altLang="ja-JP" sz="1600" b="1" dirty="0">
              <a:latin typeface="+mn-ea"/>
            </a:endParaRPr>
          </a:p>
          <a:p>
            <a:endParaRPr lang="en-US" altLang="ja-JP" sz="1600" b="1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※This example is assuming that each role is linked to Menu A.</a:t>
            </a:r>
          </a:p>
          <a:p>
            <a:r>
              <a:rPr lang="en-US" altLang="ja-JP" sz="1600" dirty="0">
                <a:latin typeface="+mn-ea"/>
              </a:rPr>
              <a:t>  (Please see the </a:t>
            </a:r>
            <a:r>
              <a:rPr lang="en-US" altLang="ja-JP" sz="1600" dirty="0" smtClean="0">
                <a:latin typeface="+mn-ea"/>
              </a:rPr>
              <a:t>page 7, </a:t>
            </a:r>
            <a:r>
              <a:rPr lang="en-US" altLang="ja-JP" sz="1600" dirty="0">
                <a:latin typeface="+mn-ea"/>
              </a:rPr>
              <a:t>"RBAC </a:t>
            </a:r>
            <a:r>
              <a:rPr lang="en-US" altLang="ja-JP" sz="1600" dirty="0" smtClean="0">
                <a:latin typeface="+mn-ea"/>
              </a:rPr>
              <a:t>per menu”)</a:t>
            </a:r>
            <a:endParaRPr lang="en-US" altLang="ja-JP" sz="1600" dirty="0">
              <a:latin typeface="+mn-ea"/>
            </a:endParaRPr>
          </a:p>
        </p:txBody>
      </p:sp>
      <p:cxnSp>
        <p:nvCxnSpPr>
          <p:cNvPr id="48" name="直線コネクタ 47"/>
          <p:cNvCxnSpPr>
            <a:stCxn id="98" idx="3"/>
            <a:endCxn id="50" idx="1"/>
          </p:cNvCxnSpPr>
          <p:nvPr/>
        </p:nvCxnSpPr>
        <p:spPr bwMode="auto">
          <a:xfrm>
            <a:off x="3138810" y="2236090"/>
            <a:ext cx="1293242" cy="1121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98" idx="3"/>
            <a:endCxn id="52" idx="1"/>
          </p:cNvCxnSpPr>
          <p:nvPr/>
        </p:nvCxnSpPr>
        <p:spPr bwMode="auto">
          <a:xfrm>
            <a:off x="3138810" y="2236090"/>
            <a:ext cx="1293242" cy="53630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Freeform 19"/>
          <p:cNvSpPr>
            <a:spLocks noChangeAspect="1"/>
          </p:cNvSpPr>
          <p:nvPr/>
        </p:nvSpPr>
        <p:spPr bwMode="gray">
          <a:xfrm>
            <a:off x="1478425" y="2896351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11" name="フリーフォーム 110"/>
          <p:cNvSpPr>
            <a:spLocks noChangeAspect="1"/>
          </p:cNvSpPr>
          <p:nvPr/>
        </p:nvSpPr>
        <p:spPr bwMode="gray">
          <a:xfrm>
            <a:off x="1375365" y="2791299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2" name="Freeform 19"/>
          <p:cNvSpPr>
            <a:spLocks noChangeAspect="1"/>
          </p:cNvSpPr>
          <p:nvPr/>
        </p:nvSpPr>
        <p:spPr bwMode="gray">
          <a:xfrm>
            <a:off x="1492469" y="2834987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131" name="直線コネクタ 130"/>
          <p:cNvCxnSpPr>
            <a:stCxn id="99" idx="3"/>
            <a:endCxn id="51" idx="1"/>
          </p:cNvCxnSpPr>
          <p:nvPr/>
        </p:nvCxnSpPr>
        <p:spPr bwMode="auto">
          <a:xfrm>
            <a:off x="3138810" y="2933470"/>
            <a:ext cx="1293242" cy="2622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8" name="テキスト ボックス 147"/>
          <p:cNvSpPr txBox="1"/>
          <p:nvPr/>
        </p:nvSpPr>
        <p:spPr>
          <a:xfrm>
            <a:off x="2227253" y="2365008"/>
            <a:ext cx="113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developers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54210" y="1650140"/>
            <a:ext cx="917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ITA Role</a:t>
            </a:r>
            <a:endParaRPr lang="en-US" altLang="ja-JP" sz="1400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227253" y="3084085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operators1</a:t>
            </a:r>
            <a:endParaRPr lang="ja-JP" altLang="en-US" sz="1400" dirty="0"/>
          </a:p>
        </p:txBody>
      </p:sp>
      <p:cxnSp>
        <p:nvCxnSpPr>
          <p:cNvPr id="155" name="直線コネクタ 154"/>
          <p:cNvCxnSpPr>
            <a:stCxn id="100" idx="3"/>
            <a:endCxn id="51" idx="1"/>
          </p:cNvCxnSpPr>
          <p:nvPr/>
        </p:nvCxnSpPr>
        <p:spPr bwMode="auto">
          <a:xfrm flipV="1">
            <a:off x="3138810" y="3195718"/>
            <a:ext cx="1293242" cy="4825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1752678" y="220722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正方形/長方形 175"/>
          <p:cNvSpPr/>
          <p:nvPr/>
        </p:nvSpPr>
        <p:spPr bwMode="auto">
          <a:xfrm>
            <a:off x="4113445" y="1488585"/>
            <a:ext cx="4740026" cy="25164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4113444" y="1529222"/>
            <a:ext cx="107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Menu </a:t>
            </a:r>
            <a:r>
              <a:rPr lang="en-US" altLang="ja-JP" sz="1400" b="1" dirty="0" smtClean="0"/>
              <a:t>A</a:t>
            </a:r>
            <a:endParaRPr kumimoji="1" lang="ja-JP" altLang="en-US" sz="14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95670" y="3841323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operators2</a:t>
            </a:r>
            <a:endParaRPr lang="ja-JP" altLang="en-US" sz="1400" dirty="0"/>
          </a:p>
        </p:txBody>
      </p:sp>
      <p:cxnSp>
        <p:nvCxnSpPr>
          <p:cNvPr id="60" name="直線コネクタ 59"/>
          <p:cNvCxnSpPr/>
          <p:nvPr/>
        </p:nvCxnSpPr>
        <p:spPr bwMode="auto">
          <a:xfrm>
            <a:off x="1772328" y="296147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1772328" y="3678224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テキスト ボックス 62"/>
          <p:cNvSpPr txBox="1"/>
          <p:nvPr/>
        </p:nvSpPr>
        <p:spPr>
          <a:xfrm>
            <a:off x="6415799" y="1715442"/>
            <a:ext cx="22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Access permission role settings</a:t>
            </a:r>
            <a:endParaRPr kumimoji="1" lang="ja-JP" altLang="en-US" sz="12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0449" y="350894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smtClean="0"/>
              <a:t>User3</a:t>
            </a:r>
            <a:endParaRPr kumimoji="1" lang="ja-JP" altLang="en-US" sz="1600" dirty="0"/>
          </a:p>
        </p:txBody>
      </p:sp>
      <p:sp>
        <p:nvSpPr>
          <p:cNvPr id="70" name="フリーフォーム 69"/>
          <p:cNvSpPr>
            <a:spLocks noChangeAspect="1"/>
          </p:cNvSpPr>
          <p:nvPr/>
        </p:nvSpPr>
        <p:spPr bwMode="gray">
          <a:xfrm>
            <a:off x="1374317" y="3452806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2" name="Freeform 19"/>
          <p:cNvSpPr>
            <a:spLocks noChangeAspect="1"/>
          </p:cNvSpPr>
          <p:nvPr/>
        </p:nvSpPr>
        <p:spPr bwMode="gray">
          <a:xfrm>
            <a:off x="1491421" y="3496494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74" name="直線コネクタ 73"/>
          <p:cNvCxnSpPr>
            <a:stCxn id="99" idx="3"/>
            <a:endCxn id="50" idx="1"/>
          </p:cNvCxnSpPr>
          <p:nvPr/>
        </p:nvCxnSpPr>
        <p:spPr bwMode="auto">
          <a:xfrm flipV="1">
            <a:off x="3138810" y="2348230"/>
            <a:ext cx="1293242" cy="585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98" idx="3"/>
            <a:endCxn id="51" idx="1"/>
          </p:cNvCxnSpPr>
          <p:nvPr/>
        </p:nvCxnSpPr>
        <p:spPr bwMode="auto">
          <a:xfrm>
            <a:off x="3138810" y="2236090"/>
            <a:ext cx="1293242" cy="95962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5" name="グループ化 54"/>
          <p:cNvGrpSpPr/>
          <p:nvPr/>
        </p:nvGrpSpPr>
        <p:grpSpPr>
          <a:xfrm>
            <a:off x="4432052" y="2132820"/>
            <a:ext cx="4138356" cy="1278308"/>
            <a:chOff x="4432052" y="2061322"/>
            <a:chExt cx="4138356" cy="977546"/>
          </a:xfrm>
        </p:grpSpPr>
        <p:sp>
          <p:nvSpPr>
            <p:cNvPr id="71" name="正方形/長方形 70"/>
            <p:cNvSpPr/>
            <p:nvPr/>
          </p:nvSpPr>
          <p:spPr bwMode="auto">
            <a:xfrm>
              <a:off x="6415800" y="206132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developers,operators1</a:t>
              </a:r>
              <a:endParaRPr lang="ja-JP" altLang="en-US" sz="1200" b="1" dirty="0"/>
            </a:p>
          </p:txBody>
        </p:sp>
        <p:sp>
          <p:nvSpPr>
            <p:cNvPr id="50" name="正方形/長方形 49"/>
            <p:cNvSpPr/>
            <p:nvPr/>
          </p:nvSpPr>
          <p:spPr bwMode="auto">
            <a:xfrm>
              <a:off x="4432052" y="206132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0000"/>
                  </a:solidFill>
                </a:rPr>
                <a:t>Record A</a:t>
              </a:r>
              <a:endParaRPr lang="en-US" altLang="ja-JP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 bwMode="auto">
            <a:xfrm>
              <a:off x="4432052" y="270941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0000"/>
                  </a:solidFill>
                </a:rPr>
                <a:t>Record C</a:t>
              </a:r>
              <a:endParaRPr lang="en-US" altLang="ja-JP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 bwMode="auto">
            <a:xfrm>
              <a:off x="4432052" y="2385688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0000"/>
                  </a:solidFill>
                </a:rPr>
                <a:t>Record B</a:t>
              </a:r>
              <a:endParaRPr lang="en-US" altLang="ja-JP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81" name="正方形/長方形 80"/>
            <p:cNvSpPr/>
            <p:nvPr/>
          </p:nvSpPr>
          <p:spPr bwMode="auto">
            <a:xfrm>
              <a:off x="6415800" y="238675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</a:t>
              </a:r>
              <a:endParaRPr lang="ja-JP" altLang="en-US" sz="1200" b="1" dirty="0"/>
            </a:p>
          </p:txBody>
        </p:sp>
        <p:sp>
          <p:nvSpPr>
            <p:cNvPr id="82" name="正方形/長方形 81"/>
            <p:cNvSpPr/>
            <p:nvPr/>
          </p:nvSpPr>
          <p:spPr bwMode="auto">
            <a:xfrm>
              <a:off x="6415800" y="270941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 smtClean="0">
                  <a:solidFill>
                    <a:srgbClr val="000000"/>
                  </a:solidFill>
                </a:rPr>
                <a:t>(</a:t>
              </a:r>
              <a:r>
                <a:rPr lang="en-US" altLang="ja-JP" sz="1200" b="1" dirty="0" smtClean="0">
                  <a:solidFill>
                    <a:srgbClr val="000000"/>
                  </a:solidFill>
                </a:rPr>
                <a:t>Blank</a:t>
              </a:r>
              <a:r>
                <a:rPr lang="en-US" altLang="ja-JP" sz="1200" b="1" dirty="0" smtClean="0">
                  <a:solidFill>
                    <a:srgbClr val="000000"/>
                  </a:solidFill>
                </a:rPr>
                <a:t>)</a:t>
              </a:r>
              <a:endParaRPr lang="en-US" altLang="ja-JP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89" name="テキスト ボックス 88"/>
          <p:cNvSpPr txBox="1"/>
          <p:nvPr/>
        </p:nvSpPr>
        <p:spPr>
          <a:xfrm>
            <a:off x="4373179" y="1855821"/>
            <a:ext cx="1997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Record</a:t>
            </a:r>
            <a:endParaRPr kumimoji="1" lang="ja-JP" altLang="en-US" sz="1200" b="1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774607" y="208220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774607" y="277958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774607" y="35243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6444260" y="1052670"/>
            <a:ext cx="2376330" cy="343425"/>
            <a:chOff x="5868180" y="1034192"/>
            <a:chExt cx="2376330" cy="605984"/>
          </a:xfrm>
        </p:grpSpPr>
        <p:sp>
          <p:nvSpPr>
            <p:cNvPr id="114" name="正方形/長方形 113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16" name="正方形/長方形 115"/>
            <p:cNvSpPr/>
            <p:nvPr/>
          </p:nvSpPr>
          <p:spPr bwMode="auto">
            <a:xfrm>
              <a:off x="6823696" y="1178063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Has access</a:t>
              </a:r>
              <a:endParaRPr kumimoji="1" lang="ja-JP" altLang="en-US" sz="1400" b="1" dirty="0">
                <a:latin typeface="+mn-ea"/>
              </a:endParaRPr>
            </a:p>
          </p:txBody>
        </p:sp>
        <p:cxnSp>
          <p:nvCxnSpPr>
            <p:cNvPr id="117" name="直線コネクタ 116"/>
            <p:cNvCxnSpPr/>
            <p:nvPr/>
          </p:nvCxnSpPr>
          <p:spPr bwMode="auto">
            <a:xfrm>
              <a:off x="6063955" y="1288320"/>
              <a:ext cx="65222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" name="テキスト ボックス 121"/>
          <p:cNvSpPr txBox="1"/>
          <p:nvPr/>
        </p:nvSpPr>
        <p:spPr>
          <a:xfrm rot="5400000">
            <a:off x="5112718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 rot="5400000">
            <a:off x="7162134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66" name="Oval 97"/>
          <p:cNvSpPr>
            <a:spLocks noChangeAspect="1" noChangeArrowheads="1"/>
          </p:cNvSpPr>
          <p:nvPr/>
        </p:nvSpPr>
        <p:spPr bwMode="gray">
          <a:xfrm>
            <a:off x="2434978" y="2738532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9" name="Oval 97"/>
          <p:cNvSpPr>
            <a:spLocks noChangeAspect="1" noChangeArrowheads="1"/>
          </p:cNvSpPr>
          <p:nvPr/>
        </p:nvSpPr>
        <p:spPr bwMode="gray">
          <a:xfrm>
            <a:off x="2430473" y="3481567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24" name="Oval 97"/>
          <p:cNvSpPr>
            <a:spLocks noChangeAspect="1" noChangeArrowheads="1"/>
          </p:cNvSpPr>
          <p:nvPr/>
        </p:nvSpPr>
        <p:spPr bwMode="gray">
          <a:xfrm>
            <a:off x="2434978" y="2021366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890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>
                <a:latin typeface="+mn-ea"/>
              </a:rPr>
              <a:t>Basic Console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333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" y="4318832"/>
            <a:ext cx="8747800" cy="1710799"/>
          </a:xfrm>
          <a:prstGeom prst="rect">
            <a:avLst/>
          </a:prstGeom>
        </p:spPr>
      </p:pic>
      <p:sp>
        <p:nvSpPr>
          <p:cNvPr id="1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Device management in </a:t>
            </a:r>
            <a:r>
              <a:rPr lang="en-US" altLang="ja-JP" b="1" dirty="0" smtClean="0"/>
              <a:t>ITA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In the "Basic Console"&gt;"Device list" menu, users can register the needed information for </a:t>
            </a:r>
            <a:r>
              <a:rPr lang="en-US" altLang="ja-JP" dirty="0" smtClean="0"/>
              <a:t>the targeted host.</a:t>
            </a:r>
          </a:p>
          <a:p>
            <a:pPr marL="180000" lvl="1" indent="0">
              <a:buNone/>
            </a:pPr>
            <a:r>
              <a:rPr lang="en-US" altLang="ja-JP" dirty="0"/>
              <a:t>Users can check authorization information settings per host.</a:t>
            </a:r>
            <a:br>
              <a:rPr lang="en-US" altLang="ja-JP" dirty="0"/>
            </a:br>
            <a:r>
              <a:rPr lang="en-US" altLang="ja-JP" dirty="0" smtClean="0"/>
              <a:t>For authentication, it is possible to choose from </a:t>
            </a:r>
            <a:r>
              <a:rPr lang="en-US" altLang="ja-JP" dirty="0"/>
              <a:t>Password </a:t>
            </a:r>
            <a:r>
              <a:rPr lang="en-US" altLang="ja-JP" dirty="0" smtClean="0"/>
              <a:t>authentication </a:t>
            </a:r>
            <a:r>
              <a:rPr lang="en-US" altLang="ja-JP" dirty="0"/>
              <a:t>and Key </a:t>
            </a:r>
            <a:r>
              <a:rPr lang="en-US" altLang="ja-JP" dirty="0" smtClean="0"/>
              <a:t>authentication.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 smtClean="0"/>
              <a:t>Device management in ITA</a:t>
            </a:r>
            <a:r>
              <a:rPr lang="ja-JP" altLang="en-US" dirty="0"/>
              <a:t>　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835620" y="4567151"/>
            <a:ext cx="180025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97756"/>
              </p:ext>
            </p:extLst>
          </p:nvPr>
        </p:nvGraphicFramePr>
        <p:xfrm>
          <a:off x="500624" y="2721960"/>
          <a:ext cx="8247953" cy="144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46">
                  <a:extLst>
                    <a:ext uri="{9D8B030D-6E8A-4147-A177-3AD203B41FA5}">
                      <a16:colId xmlns:a16="http://schemas.microsoft.com/office/drawing/2014/main" val="3203327840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706150533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132228115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525676819"/>
                    </a:ext>
                  </a:extLst>
                </a:gridCol>
              </a:tblGrid>
              <a:tr h="360052">
                <a:tc gridSpan="4"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latin typeface="+mn-lt"/>
                        </a:rPr>
                        <a:t>Main registration items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517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HW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Device type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name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IP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Address</a:t>
                      </a:r>
                      <a:endParaRPr lang="en-US" altLang="ja-JP" sz="1600" b="1" dirty="0" smtClean="0">
                        <a:solidFill>
                          <a:srgbClr val="FF0000"/>
                        </a:solidFill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653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Log-in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User ID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Log-in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Password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Authentication 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  method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25608"/>
                  </a:ext>
                </a:extLst>
              </a:tr>
            </a:tbl>
          </a:graphicData>
        </a:graphic>
      </p:graphicFrame>
      <p:sp>
        <p:nvSpPr>
          <p:cNvPr id="18" name="角丸四角形 17"/>
          <p:cNvSpPr/>
          <p:nvPr/>
        </p:nvSpPr>
        <p:spPr bwMode="auto">
          <a:xfrm>
            <a:off x="4932049" y="4567151"/>
            <a:ext cx="1334679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164360" y="4567151"/>
            <a:ext cx="86412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7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64107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Device management in ITA</a:t>
            </a:r>
            <a:r>
              <a:rPr lang="ja-JP" altLang="en-US" b="1" dirty="0" smtClean="0"/>
              <a:t>（２）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in ITA, users can increase the reusability of device information as well as being able to respond </a:t>
            </a:r>
            <a:r>
              <a:rPr lang="en-US" altLang="ja-JP" dirty="0" smtClean="0"/>
              <a:t>flexibly </a:t>
            </a:r>
            <a:r>
              <a:rPr lang="en-US" altLang="ja-JP" dirty="0"/>
              <a:t>to setting information changes by managing the user information </a:t>
            </a:r>
            <a:r>
              <a:rPr lang="en-US" altLang="ja-JP" dirty="0" smtClean="0"/>
              <a:t>separately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en-US" altLang="ja-JP" dirty="0"/>
              <a:t>Movement (original ITA terminology) means a work unit.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 smtClean="0"/>
              <a:t>Device management in ITA   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889552" y="2385556"/>
            <a:ext cx="3060000" cy="11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28" name="直線コネクタ 27"/>
          <p:cNvCxnSpPr>
            <a:stCxn id="6" idx="3"/>
          </p:cNvCxnSpPr>
          <p:nvPr/>
        </p:nvCxnSpPr>
        <p:spPr bwMode="auto">
          <a:xfrm flipV="1">
            <a:off x="3347580" y="2591627"/>
            <a:ext cx="710909" cy="36992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6" idx="3"/>
          </p:cNvCxnSpPr>
          <p:nvPr/>
        </p:nvCxnSpPr>
        <p:spPr bwMode="auto">
          <a:xfrm flipV="1">
            <a:off x="3347580" y="2957673"/>
            <a:ext cx="721583" cy="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>
            <a:stCxn id="9" idx="3"/>
          </p:cNvCxnSpPr>
          <p:nvPr/>
        </p:nvCxnSpPr>
        <p:spPr bwMode="auto">
          <a:xfrm>
            <a:off x="3347580" y="3974695"/>
            <a:ext cx="687581" cy="27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6" idx="3"/>
          </p:cNvCxnSpPr>
          <p:nvPr/>
        </p:nvCxnSpPr>
        <p:spPr bwMode="auto">
          <a:xfrm>
            <a:off x="3347580" y="2961556"/>
            <a:ext cx="732257" cy="3964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正方形/長方形 71"/>
          <p:cNvSpPr/>
          <p:nvPr/>
        </p:nvSpPr>
        <p:spPr bwMode="auto">
          <a:xfrm>
            <a:off x="3889553" y="3660429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82" name="直線コネクタ 81"/>
          <p:cNvCxnSpPr>
            <a:stCxn id="9" idx="3"/>
          </p:cNvCxnSpPr>
          <p:nvPr/>
        </p:nvCxnSpPr>
        <p:spPr bwMode="auto">
          <a:xfrm flipV="1">
            <a:off x="3347580" y="3872345"/>
            <a:ext cx="676219" cy="1023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正方形/長方形 83"/>
          <p:cNvSpPr/>
          <p:nvPr/>
        </p:nvSpPr>
        <p:spPr bwMode="auto">
          <a:xfrm>
            <a:off x="3889552" y="4545966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89" name="直線コネクタ 88"/>
          <p:cNvCxnSpPr>
            <a:stCxn id="10" idx="3"/>
          </p:cNvCxnSpPr>
          <p:nvPr/>
        </p:nvCxnSpPr>
        <p:spPr bwMode="auto">
          <a:xfrm>
            <a:off x="3347580" y="4941966"/>
            <a:ext cx="687581" cy="17742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>
            <a:stCxn id="10" idx="3"/>
          </p:cNvCxnSpPr>
          <p:nvPr/>
        </p:nvCxnSpPr>
        <p:spPr bwMode="auto">
          <a:xfrm flipV="1">
            <a:off x="3347580" y="4772666"/>
            <a:ext cx="687581" cy="1693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角丸四角形 54"/>
          <p:cNvSpPr/>
          <p:nvPr/>
        </p:nvSpPr>
        <p:spPr bwMode="auto">
          <a:xfrm>
            <a:off x="683460" y="5431503"/>
            <a:ext cx="7705070" cy="949907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</a:rPr>
              <a:t>Example: Host C will need to change password</a:t>
            </a:r>
            <a:br>
              <a:rPr lang="en-US" altLang="ja-JP" sz="1100" b="1" dirty="0" smtClean="0">
                <a:latin typeface="+mj-ea"/>
              </a:rPr>
            </a:br>
            <a:r>
              <a:rPr lang="en-US" altLang="ja-JP" sz="1100" b="1" dirty="0" smtClean="0">
                <a:latin typeface="+mj-ea"/>
              </a:rPr>
              <a:t> and the changes will be carried out</a:t>
            </a:r>
          </a:p>
          <a:p>
            <a:pPr algn="ctr"/>
            <a:r>
              <a:rPr lang="ja-JP" altLang="en-US" sz="1100" b="1" dirty="0" smtClean="0">
                <a:latin typeface="+mj-ea"/>
              </a:rPr>
              <a:t>↓</a:t>
            </a:r>
            <a:endParaRPr lang="en-US" altLang="ja-JP" sz="1100" b="1" dirty="0" smtClean="0">
              <a:latin typeface="+mj-ea"/>
            </a:endParaRPr>
          </a:p>
          <a:p>
            <a:pPr algn="ctr"/>
            <a:r>
              <a:rPr lang="en-US" altLang="ja-JP" sz="1100" b="1" dirty="0" smtClean="0">
                <a:latin typeface="+mj-ea"/>
              </a:rPr>
              <a:t>Result: All movements connected to C will be automatically updated</a:t>
            </a:r>
            <a:br>
              <a:rPr lang="en-US" altLang="ja-JP" sz="1100" b="1" dirty="0" smtClean="0">
                <a:latin typeface="+mj-ea"/>
              </a:rPr>
            </a:br>
            <a:r>
              <a:rPr lang="en-US" altLang="ja-JP" sz="1100" b="1" dirty="0" smtClean="0">
                <a:latin typeface="+mj-ea"/>
              </a:rPr>
              <a:t> to show the updated information</a:t>
            </a:r>
            <a:endParaRPr lang="en-US" altLang="ja-JP" sz="1100" b="1" dirty="0">
              <a:latin typeface="+mj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3994876" y="2443960"/>
            <a:ext cx="2870743" cy="306807"/>
            <a:chOff x="3562816" y="2137502"/>
            <a:chExt cx="2870743" cy="306807"/>
          </a:xfrm>
        </p:grpSpPr>
        <p:sp>
          <p:nvSpPr>
            <p:cNvPr id="51" name="Freeform 32"/>
            <p:cNvSpPr>
              <a:spLocks noChangeAspect="1"/>
            </p:cNvSpPr>
            <p:nvPr/>
          </p:nvSpPr>
          <p:spPr bwMode="gray">
            <a:xfrm>
              <a:off x="3562816" y="213750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ja-JP" altLang="en-US" sz="1400" dirty="0"/>
            </a:p>
          </p:txBody>
        </p:sp>
        <p:sp>
          <p:nvSpPr>
            <p:cNvPr id="71" name="Freeform 32"/>
            <p:cNvSpPr>
              <a:spLocks noChangeAspect="1"/>
            </p:cNvSpPr>
            <p:nvPr/>
          </p:nvSpPr>
          <p:spPr bwMode="gray">
            <a:xfrm>
              <a:off x="4705319" y="2137502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A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4876" y="2807007"/>
            <a:ext cx="2870743" cy="306807"/>
            <a:chOff x="3562816" y="2470069"/>
            <a:chExt cx="2870743" cy="306807"/>
          </a:xfrm>
        </p:grpSpPr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562816" y="247006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Freeform 32"/>
            <p:cNvSpPr>
              <a:spLocks noChangeAspect="1"/>
            </p:cNvSpPr>
            <p:nvPr/>
          </p:nvSpPr>
          <p:spPr bwMode="gray">
            <a:xfrm>
              <a:off x="4705319" y="247006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50" b="1" dirty="0" smtClean="0">
                  <a:solidFill>
                    <a:schemeClr val="bg1"/>
                  </a:solidFill>
                  <a:latin typeface="+mn-ea"/>
                </a:rPr>
                <a:t>Key authentication</a:t>
              </a:r>
              <a:endParaRPr lang="ja-JP" altLang="en-US" sz="105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994876" y="3171570"/>
            <a:ext cx="2870743" cy="306807"/>
            <a:chOff x="3562816" y="2802788"/>
            <a:chExt cx="2870743" cy="306807"/>
          </a:xfrm>
        </p:grpSpPr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562816" y="28027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Freeform 32"/>
            <p:cNvSpPr>
              <a:spLocks noChangeAspect="1"/>
            </p:cNvSpPr>
            <p:nvPr/>
          </p:nvSpPr>
          <p:spPr bwMode="gray">
            <a:xfrm>
              <a:off x="4705319" y="28027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994876" y="3718942"/>
            <a:ext cx="2870743" cy="306807"/>
            <a:chOff x="3562816" y="3406388"/>
            <a:chExt cx="2870743" cy="306807"/>
          </a:xfrm>
        </p:grpSpPr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562816" y="34063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Freeform 32"/>
            <p:cNvSpPr>
              <a:spLocks noChangeAspect="1"/>
            </p:cNvSpPr>
            <p:nvPr/>
          </p:nvSpPr>
          <p:spPr bwMode="gray">
            <a:xfrm>
              <a:off x="4705319" y="34063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994876" y="4610424"/>
            <a:ext cx="2870743" cy="306807"/>
            <a:chOff x="3562816" y="4273486"/>
            <a:chExt cx="2870743" cy="306807"/>
          </a:xfrm>
        </p:grpSpPr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562816" y="4273486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Freeform 32"/>
            <p:cNvSpPr>
              <a:spLocks noChangeAspect="1"/>
            </p:cNvSpPr>
            <p:nvPr/>
          </p:nvSpPr>
          <p:spPr bwMode="gray">
            <a:xfrm>
              <a:off x="4705319" y="4273486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994876" y="4088589"/>
            <a:ext cx="2870743" cy="306807"/>
            <a:chOff x="3562816" y="3739459"/>
            <a:chExt cx="2870743" cy="306807"/>
          </a:xfrm>
        </p:grpSpPr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562816" y="373945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</a:t>
              </a:r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Freeform 32"/>
            <p:cNvSpPr>
              <a:spLocks noChangeAspect="1"/>
            </p:cNvSpPr>
            <p:nvPr/>
          </p:nvSpPr>
          <p:spPr bwMode="gray">
            <a:xfrm>
              <a:off x="4705319" y="373945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C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3994876" y="4967155"/>
            <a:ext cx="2870743" cy="306807"/>
            <a:chOff x="3562816" y="4611929"/>
            <a:chExt cx="2870743" cy="306807"/>
          </a:xfrm>
        </p:grpSpPr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562816" y="461192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E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Freeform 32"/>
            <p:cNvSpPr>
              <a:spLocks noChangeAspect="1"/>
            </p:cNvSpPr>
            <p:nvPr/>
          </p:nvSpPr>
          <p:spPr bwMode="gray">
            <a:xfrm>
              <a:off x="4705319" y="461192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</a:t>
              </a:r>
              <a:r>
                <a:rPr lang="ja-JP" altLang="en-US" sz="900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2" name="角丸四角形 101"/>
          <p:cNvSpPr/>
          <p:nvPr/>
        </p:nvSpPr>
        <p:spPr bwMode="auto">
          <a:xfrm>
            <a:off x="3983914" y="3161547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1" name="角丸四角形 90"/>
          <p:cNvSpPr/>
          <p:nvPr/>
        </p:nvSpPr>
        <p:spPr bwMode="auto">
          <a:xfrm>
            <a:off x="3983914" y="3700024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角丸四角形 91"/>
          <p:cNvSpPr/>
          <p:nvPr/>
        </p:nvSpPr>
        <p:spPr bwMode="auto">
          <a:xfrm>
            <a:off x="3983914" y="4595240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547580" y="2691556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547580" y="3704695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47580" y="4671966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右矢印 127"/>
          <p:cNvSpPr/>
          <p:nvPr/>
        </p:nvSpPr>
        <p:spPr bwMode="auto">
          <a:xfrm>
            <a:off x="3218956" y="4398454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75" name="右矢印 74"/>
          <p:cNvSpPr/>
          <p:nvPr/>
        </p:nvSpPr>
        <p:spPr bwMode="auto">
          <a:xfrm>
            <a:off x="3216541" y="2047579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81" name="正方形/長方形 80"/>
          <p:cNvSpPr/>
          <p:nvPr/>
        </p:nvSpPr>
        <p:spPr bwMode="auto">
          <a:xfrm>
            <a:off x="697819" y="2245919"/>
            <a:ext cx="2408262" cy="40325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lang="en-US" altLang="ja-JP" dirty="0" smtClean="0"/>
              <a:t>.2</a:t>
            </a:r>
            <a:r>
              <a:rPr lang="ja-JP" altLang="en-US" dirty="0"/>
              <a:t>　</a:t>
            </a:r>
            <a:r>
              <a:rPr lang="en-US" altLang="ja-JP" dirty="0" smtClean="0"/>
              <a:t>Operation overview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Operation is an execution unit in ITA.</a:t>
            </a:r>
          </a:p>
          <a:p>
            <a:pPr marL="180000" lvl="1" indent="0">
              <a:buNone/>
            </a:pPr>
            <a:r>
              <a:rPr lang="en-US" altLang="ja-JP" dirty="0" smtClean="0"/>
              <a:t>It is possible to manage execution history and execution schedule</a:t>
            </a:r>
            <a:r>
              <a:rPr lang="en-US" altLang="ja-JP" dirty="0" smtClean="0"/>
              <a:t>.</a:t>
            </a:r>
          </a:p>
          <a:p>
            <a:pPr marL="180000" lvl="1" indent="0">
              <a:buNone/>
            </a:pPr>
            <a:r>
              <a:rPr lang="en-US" altLang="ja-JP" dirty="0" smtClean="0"/>
              <a:t>For more information regarding using Operations, please see the </a:t>
            </a:r>
            <a:r>
              <a:rPr lang="en-US" altLang="ja-JP" dirty="0" smtClean="0">
                <a:hlinkClick r:id="rId3"/>
              </a:rPr>
              <a:t>Quick start</a:t>
            </a:r>
            <a:r>
              <a:rPr lang="en-US" altLang="ja-JP" dirty="0" smtClean="0"/>
              <a:t> guide.</a:t>
            </a:r>
            <a:endParaRPr lang="en-US" altLang="ja-JP" dirty="0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0840" y="27160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①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376923" y="2614510"/>
            <a:ext cx="2495946" cy="11480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243469" y="35906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②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131817" y="38063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5" name="テキスト ボックス 114"/>
          <p:cNvSpPr txBox="1"/>
          <p:nvPr/>
        </p:nvSpPr>
        <p:spPr>
          <a:xfrm>
            <a:off x="2236367" y="44386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③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31397" y="29353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2133880" y="46561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cxnSp>
        <p:nvCxnSpPr>
          <p:cNvPr id="76" name="直線コネクタ 75"/>
          <p:cNvCxnSpPr>
            <a:stCxn id="74" idx="6"/>
          </p:cNvCxnSpPr>
          <p:nvPr/>
        </p:nvCxnSpPr>
        <p:spPr bwMode="auto">
          <a:xfrm flipV="1">
            <a:off x="1648457" y="3203470"/>
            <a:ext cx="474271" cy="4068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717293" y="234373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Symphony Class</a:t>
            </a:r>
          </a:p>
        </p:txBody>
      </p:sp>
      <p:sp>
        <p:nvSpPr>
          <p:cNvPr id="129" name="フローチャート : 結合子 94"/>
          <p:cNvSpPr/>
          <p:nvPr/>
        </p:nvSpPr>
        <p:spPr bwMode="auto">
          <a:xfrm>
            <a:off x="6866694" y="2380403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/>
                </a:solidFill>
              </a:rPr>
              <a:t>Target device A/B is set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6866694" y="4705781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/>
                </a:solidFill>
              </a:rPr>
              <a:t>Target device C is set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880414" y="2693241"/>
            <a:ext cx="768043" cy="3345883"/>
            <a:chOff x="821635" y="2595276"/>
            <a:chExt cx="768043" cy="3345883"/>
          </a:xfrm>
        </p:grpSpPr>
        <p:sp>
          <p:nvSpPr>
            <p:cNvPr id="72" name="フローチャート : 論理積ゲート 90"/>
            <p:cNvSpPr/>
            <p:nvPr/>
          </p:nvSpPr>
          <p:spPr bwMode="auto">
            <a:xfrm rot="16200000">
              <a:off x="1033400" y="2464845"/>
              <a:ext cx="344513" cy="605376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start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フローチャート : 論理積ゲート 91"/>
            <p:cNvSpPr/>
            <p:nvPr/>
          </p:nvSpPr>
          <p:spPr bwMode="auto">
            <a:xfrm rot="5400000">
              <a:off x="1025656" y="5452999"/>
              <a:ext cx="360000" cy="616320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end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フローチャート : 結合子 94"/>
            <p:cNvSpPr/>
            <p:nvPr/>
          </p:nvSpPr>
          <p:spPr bwMode="auto">
            <a:xfrm>
              <a:off x="821635" y="3179010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 smtClean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 smtClean="0">
                  <a:solidFill>
                    <a:schemeClr val="bg1"/>
                  </a:solidFill>
                </a:rPr>
                <a:t>①</a:t>
              </a:r>
            </a:p>
          </p:txBody>
        </p:sp>
        <p:cxnSp>
          <p:nvCxnSpPr>
            <p:cNvPr id="80" name="直線コネクタ 79"/>
            <p:cNvCxnSpPr/>
            <p:nvPr/>
          </p:nvCxnSpPr>
          <p:spPr bwMode="auto">
            <a:xfrm flipV="1">
              <a:off x="1204651" y="5170167"/>
              <a:ext cx="2010" cy="47070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コネクタ 87"/>
            <p:cNvCxnSpPr/>
            <p:nvPr/>
          </p:nvCxnSpPr>
          <p:spPr bwMode="auto">
            <a:xfrm flipV="1">
              <a:off x="1204035" y="4561476"/>
              <a:ext cx="3242" cy="5950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フローチャート : 結合子 94"/>
            <p:cNvSpPr/>
            <p:nvPr/>
          </p:nvSpPr>
          <p:spPr bwMode="auto">
            <a:xfrm>
              <a:off x="821635" y="4073682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 smtClean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 smtClean="0">
                  <a:solidFill>
                    <a:schemeClr val="bg1"/>
                  </a:solidFill>
                </a:rPr>
                <a:t>②</a:t>
              </a:r>
            </a:p>
          </p:txBody>
        </p:sp>
        <p:cxnSp>
          <p:nvCxnSpPr>
            <p:cNvPr id="86" name="直線コネクタ 85"/>
            <p:cNvCxnSpPr/>
            <p:nvPr/>
          </p:nvCxnSpPr>
          <p:spPr bwMode="auto">
            <a:xfrm flipV="1">
              <a:off x="1203329" y="2871996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コネクタ 86"/>
            <p:cNvCxnSpPr/>
            <p:nvPr/>
          </p:nvCxnSpPr>
          <p:spPr bwMode="auto">
            <a:xfrm flipV="1">
              <a:off x="1203329" y="3796308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グループ化 88"/>
          <p:cNvGrpSpPr/>
          <p:nvPr/>
        </p:nvGrpSpPr>
        <p:grpSpPr>
          <a:xfrm>
            <a:off x="2131397" y="55175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2247048" y="52889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stCxn id="74" idx="6"/>
            <a:endCxn id="104" idx="1"/>
          </p:cNvCxnSpPr>
          <p:nvPr/>
        </p:nvCxnSpPr>
        <p:spPr bwMode="auto">
          <a:xfrm>
            <a:off x="1648457" y="3610289"/>
            <a:ext cx="483360" cy="488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stCxn id="74" idx="6"/>
            <a:endCxn id="124" idx="1"/>
          </p:cNvCxnSpPr>
          <p:nvPr/>
        </p:nvCxnSpPr>
        <p:spPr bwMode="auto">
          <a:xfrm>
            <a:off x="1648457" y="3610289"/>
            <a:ext cx="485423" cy="133856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stCxn id="63" idx="6"/>
            <a:endCxn id="123" idx="1"/>
          </p:cNvCxnSpPr>
          <p:nvPr/>
        </p:nvCxnSpPr>
        <p:spPr bwMode="auto">
          <a:xfrm>
            <a:off x="1648457" y="4504961"/>
            <a:ext cx="485423" cy="45965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63" idx="6"/>
            <a:endCxn id="93" idx="1"/>
          </p:cNvCxnSpPr>
          <p:nvPr/>
        </p:nvCxnSpPr>
        <p:spPr bwMode="auto">
          <a:xfrm>
            <a:off x="1648457" y="4504961"/>
            <a:ext cx="482940" cy="13052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514195" y="2980676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300767" y="2637688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 smtClean="0">
                <a:solidFill>
                  <a:srgbClr val="002060"/>
                </a:solidFill>
              </a:rPr>
              <a:t>Target Device </a:t>
            </a:r>
            <a:r>
              <a:rPr kumimoji="1" lang="en-US" altLang="ja-JP" sz="900" b="1" dirty="0" smtClean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48715" y="2620264"/>
            <a:ext cx="1356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Parameter</a:t>
            </a:r>
            <a:r>
              <a:rPr lang="en-US" altLang="ja-JP" sz="1100" b="1" dirty="0" smtClean="0">
                <a:solidFill>
                  <a:srgbClr val="002060"/>
                </a:solidFill>
              </a:rPr>
              <a:t> </a:t>
            </a:r>
            <a:r>
              <a:rPr lang="en-US" altLang="ja-JP" sz="1000" b="1" dirty="0" smtClean="0">
                <a:solidFill>
                  <a:srgbClr val="002060"/>
                </a:solidFill>
              </a:rPr>
              <a:t>sheet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376923" y="2346367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Operation X</a:t>
            </a: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017124" y="2990656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31560"/>
              </p:ext>
            </p:extLst>
          </p:nvPr>
        </p:nvGraphicFramePr>
        <p:xfrm>
          <a:off x="4499877" y="2944517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角丸四角形 130"/>
          <p:cNvSpPr/>
          <p:nvPr/>
        </p:nvSpPr>
        <p:spPr bwMode="auto">
          <a:xfrm>
            <a:off x="4508321" y="3253404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406071" y="4991789"/>
            <a:ext cx="2497896" cy="113486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406071" y="471938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Operation Y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343540" y="5022199"/>
            <a:ext cx="1253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Target Device </a:t>
            </a:r>
            <a:r>
              <a:rPr kumimoji="1" lang="en-US" altLang="ja-JP" sz="1000" b="1" dirty="0" smtClean="0">
                <a:solidFill>
                  <a:srgbClr val="002060"/>
                </a:solidFill>
              </a:rPr>
              <a:t>C</a:t>
            </a:r>
          </a:p>
        </p:txBody>
      </p:sp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663092" y="5332394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4499437" y="5032632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Parameter sheet</a:t>
            </a:r>
            <a:endParaRPr kumimoji="1" lang="en-US" altLang="ja-JP" sz="10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9935"/>
              </p:ext>
            </p:extLst>
          </p:nvPr>
        </p:nvGraphicFramePr>
        <p:xfrm>
          <a:off x="4427368" y="5375241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角丸四角形 132"/>
          <p:cNvSpPr/>
          <p:nvPr/>
        </p:nvSpPr>
        <p:spPr bwMode="auto">
          <a:xfrm>
            <a:off x="4432863" y="5690989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40" y="3933070"/>
            <a:ext cx="5400750" cy="258605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22" y="3092742"/>
            <a:ext cx="2910306" cy="23382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ER Diagram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ER Diagram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Users can see an ER Diagram by going to the "Basic console" menu group &gt;&gt; "ER </a:t>
            </a:r>
            <a:r>
              <a:rPr lang="en-US" altLang="ja-JP" dirty="0" smtClean="0"/>
              <a:t>Diagram.</a:t>
            </a:r>
            <a:br>
              <a:rPr lang="en-US" altLang="ja-JP" dirty="0" smtClean="0"/>
            </a:br>
            <a:r>
              <a:rPr lang="en-US" altLang="ja-JP" dirty="0" smtClean="0"/>
              <a:t>The </a:t>
            </a:r>
            <a:r>
              <a:rPr lang="en-US" altLang="ja-JP" dirty="0"/>
              <a:t>ER Diagram is a diagram that displays the relation (reference data, etc.) between each </a:t>
            </a:r>
            <a:r>
              <a:rPr lang="en-US" altLang="ja-JP" dirty="0" smtClean="0"/>
              <a:t>Menu.</a:t>
            </a:r>
            <a:br>
              <a:rPr lang="en-US" altLang="ja-JP" dirty="0" smtClean="0"/>
            </a:br>
            <a:r>
              <a:rPr lang="en-US" altLang="ja-JP" dirty="0" smtClean="0"/>
              <a:t>Users </a:t>
            </a:r>
            <a:r>
              <a:rPr lang="en-US" altLang="ja-JP" dirty="0"/>
              <a:t>can also print out this </a:t>
            </a:r>
            <a:r>
              <a:rPr lang="en-US" altLang="ja-JP" dirty="0" smtClean="0"/>
              <a:t>diagram.</a:t>
            </a:r>
            <a:br>
              <a:rPr lang="en-US" altLang="ja-JP" dirty="0" smtClean="0"/>
            </a:br>
            <a:r>
              <a:rPr lang="en-US" altLang="ja-JP" dirty="0" smtClean="0"/>
              <a:t>Note </a:t>
            </a:r>
            <a:r>
              <a:rPr lang="en-US" altLang="ja-JP" dirty="0"/>
              <a:t>that only menus the user has permission to see will be displayed.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For </a:t>
            </a:r>
            <a:r>
              <a:rPr lang="en-US" altLang="ja-JP" dirty="0"/>
              <a:t>more information, please refer to the </a:t>
            </a:r>
            <a:r>
              <a:rPr lang="en-US" altLang="ja-JP" dirty="0">
                <a:hlinkClick r:id="rId5"/>
              </a:rPr>
              <a:t>user manual</a:t>
            </a:r>
            <a:r>
              <a:rPr lang="en-US" altLang="ja-JP" dirty="0"/>
              <a:t>.</a:t>
            </a:r>
            <a:endParaRPr lang="en-US" altLang="ja-JP" dirty="0"/>
          </a:p>
        </p:txBody>
      </p:sp>
      <p:sp>
        <p:nvSpPr>
          <p:cNvPr id="10" name="曲折矢印 9"/>
          <p:cNvSpPr/>
          <p:nvPr/>
        </p:nvSpPr>
        <p:spPr bwMode="auto">
          <a:xfrm rot="10800000" flipH="1">
            <a:off x="1628930" y="5584079"/>
            <a:ext cx="1587077" cy="443419"/>
          </a:xfrm>
          <a:prstGeom prst="bentArrow">
            <a:avLst>
              <a:gd name="adj1" fmla="val 25000"/>
              <a:gd name="adj2" fmla="val 26765"/>
              <a:gd name="adj3" fmla="val 23812"/>
              <a:gd name="adj4" fmla="val 47313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0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47557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700" dirty="0" smtClean="0"/>
              <a:t>Introduction</a:t>
            </a:r>
            <a:endParaRPr lang="en-US" altLang="ja-JP" sz="1700" dirty="0"/>
          </a:p>
          <a:p>
            <a:pPr lvl="1"/>
            <a:r>
              <a:rPr lang="en-US" altLang="ja-JP" sz="1700" dirty="0">
                <a:latin typeface="+mn-ea"/>
              </a:rPr>
              <a:t>1.1   </a:t>
            </a:r>
            <a:r>
              <a:rPr lang="en-US" altLang="ja-JP" sz="1700" dirty="0" smtClean="0">
                <a:latin typeface="+mn-ea"/>
                <a:hlinkClick r:id="rId2" action="ppaction://hlinksldjump"/>
              </a:rPr>
              <a:t>About this document</a:t>
            </a:r>
            <a:endParaRPr lang="en-US" altLang="ja-JP" sz="1700" dirty="0"/>
          </a:p>
          <a:p>
            <a:pPr lvl="1"/>
            <a:endParaRPr lang="en-US" altLang="ja-JP" sz="17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Management console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2.1   </a:t>
            </a:r>
            <a:r>
              <a:rPr lang="en-US" altLang="ja-JP" sz="1700" dirty="0" smtClean="0">
                <a:latin typeface="+mn-ea"/>
                <a:hlinkClick r:id="rId3" action="ppaction://hlinksldjump"/>
              </a:rPr>
              <a:t>System settings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2.2   </a:t>
            </a:r>
            <a:r>
              <a:rPr lang="en-US" altLang="ja-JP" sz="1700" dirty="0" smtClean="0">
                <a:latin typeface="+mn-ea"/>
                <a:hlinkClick r:id="rId4" action="ppaction://hlinksldjump"/>
              </a:rPr>
              <a:t>RBAC (Role Based Access Control)</a:t>
            </a:r>
            <a:endParaRPr lang="en-US" altLang="ja-JP" sz="1700" dirty="0">
              <a:latin typeface="+mn-ea"/>
            </a:endParaRPr>
          </a:p>
          <a:p>
            <a:pPr lvl="1"/>
            <a:endParaRPr lang="en-US" altLang="ja-JP" sz="17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Basic console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3.1   </a:t>
            </a:r>
            <a:r>
              <a:rPr lang="en-US" altLang="ja-JP" sz="1700" dirty="0" smtClean="0">
                <a:latin typeface="+mn-ea"/>
                <a:hlinkClick r:id="rId5" action="ppaction://hlinksldjump"/>
              </a:rPr>
              <a:t>Device Management in ITA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3.2   </a:t>
            </a:r>
            <a:r>
              <a:rPr lang="en-US" altLang="ja-JP" sz="1700" dirty="0" smtClean="0">
                <a:latin typeface="+mn-ea"/>
                <a:hlinkClick r:id="rId6" action="ppaction://hlinksldjump"/>
              </a:rPr>
              <a:t>Operation overview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3.3   </a:t>
            </a:r>
            <a:r>
              <a:rPr lang="en-US" altLang="ja-JP" sz="1700" dirty="0" smtClean="0">
                <a:hlinkClick r:id="" action="ppaction://noaction"/>
              </a:rPr>
              <a:t>ER Diagram</a:t>
            </a:r>
            <a:endParaRPr lang="ja-JP" altLang="en-US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87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58" y="2348850"/>
            <a:ext cx="4905740" cy="30313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About this 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8677736" cy="5616575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Main Menu</a:t>
            </a:r>
            <a:endParaRPr kumimoji="1" lang="en-US" altLang="ja-JP" b="1" dirty="0" smtClean="0"/>
          </a:p>
          <a:p>
            <a:pPr lvl="1"/>
            <a:r>
              <a:rPr lang="en-US" altLang="ja-JP" dirty="0" smtClean="0"/>
              <a:t>This </a:t>
            </a:r>
            <a:r>
              <a:rPr lang="en-US" altLang="ja-JP" dirty="0" smtClean="0"/>
              <a:t>document aims to describe </a:t>
            </a:r>
            <a:r>
              <a:rPr lang="en-US" altLang="ja-JP" dirty="0" smtClean="0"/>
              <a:t>the Management </a:t>
            </a:r>
            <a:r>
              <a:rPr lang="en-US" altLang="ja-JP" dirty="0" smtClean="0"/>
              <a:t>console and the </a:t>
            </a:r>
            <a:r>
              <a:rPr lang="en-US" altLang="ja-JP" dirty="0" smtClean="0"/>
              <a:t>Basic </a:t>
            </a:r>
            <a:r>
              <a:rPr lang="en-US" altLang="ja-JP" dirty="0" smtClean="0"/>
              <a:t>Console menu groups.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b="1" dirty="0" smtClean="0"/>
              <a:t>Management Console</a:t>
            </a:r>
          </a:p>
          <a:p>
            <a:pPr lvl="2"/>
            <a:r>
              <a:rPr lang="en-US" altLang="ja-JP" dirty="0" smtClean="0"/>
              <a:t>System settings</a:t>
            </a:r>
            <a:endParaRPr lang="ja-JP" altLang="en-US" dirty="0"/>
          </a:p>
          <a:p>
            <a:pPr lvl="2"/>
            <a:r>
              <a:rPr lang="en-US" altLang="ja-JP" dirty="0"/>
              <a:t>RBAC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Role Based Access Control</a:t>
            </a:r>
            <a:r>
              <a:rPr lang="ja-JP" altLang="en-US" dirty="0" smtClean="0"/>
              <a:t>）</a:t>
            </a:r>
            <a:endParaRPr lang="ja-JP" altLang="en-US" dirty="0"/>
          </a:p>
          <a:p>
            <a:pPr lvl="1"/>
            <a:endParaRPr lang="en-US" altLang="ja-JP" dirty="0"/>
          </a:p>
          <a:p>
            <a:pPr lvl="1"/>
            <a:r>
              <a:rPr lang="en-US" altLang="ja-JP" b="1" dirty="0" smtClean="0"/>
              <a:t>Basic Console</a:t>
            </a:r>
          </a:p>
          <a:p>
            <a:pPr lvl="2"/>
            <a:r>
              <a:rPr lang="en-US" altLang="ja-JP" dirty="0" smtClean="0"/>
              <a:t>Device management in ITA</a:t>
            </a:r>
            <a:endParaRPr lang="ja-JP" altLang="en-US" dirty="0"/>
          </a:p>
          <a:p>
            <a:pPr lvl="2"/>
            <a:r>
              <a:rPr lang="en-US" altLang="ja-JP" dirty="0" smtClean="0"/>
              <a:t>Operation </a:t>
            </a:r>
            <a:r>
              <a:rPr lang="en-US" altLang="ja-JP" dirty="0" smtClean="0"/>
              <a:t>overview</a:t>
            </a:r>
            <a:endParaRPr lang="en-US" altLang="ja-JP" dirty="0" smtClean="0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57308" y="2924930"/>
            <a:ext cx="1838862" cy="10801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8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>
                <a:latin typeface="+mn-ea"/>
              </a:rPr>
              <a:t>Management console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333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System </a:t>
            </a:r>
            <a:r>
              <a:rPr lang="en-US" altLang="ja-JP" dirty="0" smtClean="0"/>
              <a:t>Settings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In the “System Settings” menu, users can register all the necessary information for operating the system.</a:t>
            </a:r>
            <a:br>
              <a:rPr lang="en-US" altLang="ja-JP" sz="1800" dirty="0" smtClean="0"/>
            </a:br>
            <a:r>
              <a:rPr lang="en-US" altLang="ja-JP" sz="1800" dirty="0" smtClean="0"/>
              <a:t>The settings items are as shown below</a:t>
            </a:r>
            <a:r>
              <a:rPr lang="en-US" altLang="ja-JP" sz="1800" dirty="0"/>
              <a:t>.</a:t>
            </a:r>
            <a:endParaRPr lang="en-US" altLang="ja-JP" sz="1800" dirty="0" smtClean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86791"/>
              </p:ext>
            </p:extLst>
          </p:nvPr>
        </p:nvGraphicFramePr>
        <p:xfrm>
          <a:off x="539440" y="1772770"/>
          <a:ext cx="7849090" cy="450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9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r>
                        <a:rPr kumimoji="1" lang="en-US" altLang="ja-JP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address restrictions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Choose if access by IP address to be regulated or not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5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 prohibition extension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Extension file names that prohibit upload</a:t>
                      </a:r>
                      <a:endParaRPr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0272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 lock duration (seconds)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period(seconds) to maintain locked state from start time of account lock.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39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error threshold (frequency)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failure threshold before locking account</a:t>
                      </a:r>
                      <a:endParaRPr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2131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error count upper limit (frequency)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amount of times continuous password errors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3939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re-registration prevention period (days)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period (days) to prevent registration of same password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40279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latin typeface="+mn-lt"/>
                        </a:rPr>
                        <a:t>Password validity period (days)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lt"/>
                        </a:rPr>
                        <a:t>Validity</a:t>
                      </a:r>
                      <a:r>
                        <a:rPr kumimoji="1" lang="en-US" altLang="ja-JP" sz="1100" baseline="0" dirty="0" smtClean="0">
                          <a:latin typeface="+mn-lt"/>
                        </a:rPr>
                        <a:t> period of password (days)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  <a:tr h="41196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latin typeface="+mn-lt"/>
                        </a:rPr>
                        <a:t>Authentication</a:t>
                      </a:r>
                      <a:r>
                        <a:rPr kumimoji="1" lang="en-US" altLang="ja-JP" sz="1100" b="1" baseline="0" dirty="0" smtClean="0">
                          <a:latin typeface="+mn-lt"/>
                        </a:rPr>
                        <a:t> duration: </a:t>
                      </a:r>
                      <a:br>
                        <a:rPr kumimoji="1" lang="en-US" altLang="ja-JP" sz="1100" b="1" baseline="0" dirty="0" smtClean="0">
                          <a:latin typeface="+mn-lt"/>
                        </a:rPr>
                      </a:br>
                      <a:r>
                        <a:rPr kumimoji="1" lang="en-US" altLang="ja-JP" sz="1100" b="1" baseline="0" dirty="0" smtClean="0">
                          <a:latin typeface="+mn-lt"/>
                        </a:rPr>
                        <a:t>Not operated(seconds)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period (seconds) the session is valid with no operation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90991"/>
                  </a:ext>
                </a:extLst>
              </a:tr>
              <a:tr h="3939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 duration : Maximum period (seconds)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time period (seconds) a session.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8217"/>
                  </a:ext>
                </a:extLst>
              </a:tr>
              <a:tr h="43554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latin typeface="+mn-lt"/>
                        </a:rPr>
                        <a:t>Select</a:t>
                      </a:r>
                      <a:r>
                        <a:rPr kumimoji="1" lang="en-US" altLang="ja-JP" sz="1100" b="1" baseline="0" dirty="0" smtClean="0">
                          <a:latin typeface="+mn-lt"/>
                        </a:rPr>
                        <a:t> screen design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lt"/>
                        </a:rPr>
                        <a:t>Choose the color</a:t>
                      </a:r>
                      <a:r>
                        <a:rPr kumimoji="1" lang="en-US" altLang="ja-JP" sz="1100" baseline="0" dirty="0" smtClean="0">
                          <a:latin typeface="+mn-lt"/>
                        </a:rPr>
                        <a:t> theme of ITA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3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</a:t>
            </a:r>
            <a:r>
              <a:rPr lang="en-US" altLang="ja-JP" dirty="0"/>
              <a:t>(1/4)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 lnSpcReduction="10000"/>
          </a:bodyPr>
          <a:lstStyle/>
          <a:p>
            <a:r>
              <a:rPr lang="en-US" altLang="ja-JP" b="1" dirty="0"/>
              <a:t>About RBAC</a:t>
            </a:r>
          </a:p>
          <a:p>
            <a:pPr marL="180000" lvl="1" indent="0">
              <a:buNone/>
            </a:pPr>
            <a:r>
              <a:rPr lang="en-US" altLang="ja-JP" dirty="0"/>
              <a:t>RBAC is a method that allows users to assign authority by role.</a:t>
            </a:r>
            <a:endParaRPr lang="ja-JP" altLang="en-US" dirty="0"/>
          </a:p>
          <a:p>
            <a:pPr marL="180000" lvl="1" indent="0">
              <a:buNone/>
            </a:pPr>
            <a:r>
              <a:rPr lang="en-US" altLang="ja-JP" dirty="0"/>
              <a:t>Since authorization isn't given directly to each user, but by a role basis, the access authority management is allocated by local access.</a:t>
            </a:r>
            <a:endParaRPr lang="ja-JP" altLang="en-US" dirty="0"/>
          </a:p>
          <a:p>
            <a:pPr lvl="1"/>
            <a:endParaRPr lang="en-US" altLang="ja-JP" dirty="0"/>
          </a:p>
          <a:p>
            <a:pPr lvl="1"/>
            <a:r>
              <a:rPr lang="en-US" altLang="ja-JP" b="1" dirty="0" smtClean="0"/>
              <a:t>RBAC per menu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By being able to link each user to a role with permissions, users can control menu access for each user.</a:t>
            </a:r>
            <a:br>
              <a:rPr lang="en-US" altLang="ja-JP" dirty="0"/>
            </a:br>
            <a:r>
              <a:rPr lang="en-US" altLang="ja-JP" dirty="0"/>
              <a:t>Users can also choose between two types of access when linking. "Can perform update" and "View only".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The </a:t>
            </a:r>
            <a:r>
              <a:rPr lang="en-US" altLang="ja-JP" dirty="0"/>
              <a:t>"Can perform update" access permission will grant the user the ability to duplicate, update, delete data, as well as see it's </a:t>
            </a:r>
            <a:r>
              <a:rPr lang="en-US" altLang="ja-JP" dirty="0" smtClean="0"/>
              <a:t>history.</a:t>
            </a:r>
            <a:br>
              <a:rPr lang="en-US" altLang="ja-JP" dirty="0" smtClean="0"/>
            </a:br>
            <a:r>
              <a:rPr lang="en-US" altLang="ja-JP" dirty="0" smtClean="0"/>
              <a:t>Users </a:t>
            </a:r>
            <a:r>
              <a:rPr lang="en-US" altLang="ja-JP" dirty="0"/>
              <a:t>with the permission "View only" will only be able to see the data and it's history</a:t>
            </a:r>
            <a:r>
              <a:rPr lang="en-US" altLang="ja-JP" dirty="0" smtClean="0"/>
              <a:t>.</a:t>
            </a:r>
          </a:p>
          <a:p>
            <a:pPr marL="180000" lvl="1" indent="0">
              <a:buNone/>
            </a:pPr>
            <a:endParaRPr lang="en-US" altLang="ja-JP" b="1" dirty="0"/>
          </a:p>
          <a:p>
            <a:pPr lvl="1"/>
            <a:r>
              <a:rPr lang="en-US" altLang="ja-JP" b="1" dirty="0" smtClean="0"/>
              <a:t>RBAC per data record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Users </a:t>
            </a:r>
            <a:r>
              <a:rPr lang="en-US" altLang="ja-JP" dirty="0"/>
              <a:t>can also control access permission for individual data records by linking the data records to the user's respective </a:t>
            </a:r>
            <a:r>
              <a:rPr lang="en-US" altLang="ja-JP" dirty="0" smtClean="0"/>
              <a:t>roles.</a:t>
            </a:r>
            <a:br>
              <a:rPr lang="en-US" altLang="ja-JP" dirty="0" smtClean="0"/>
            </a:br>
            <a:r>
              <a:rPr lang="en-US" altLang="ja-JP" dirty="0" smtClean="0"/>
              <a:t>If </a:t>
            </a:r>
            <a:r>
              <a:rPr lang="en-US" altLang="ja-JP" dirty="0"/>
              <a:t>you are not using this function, you can change the default access permission / access permission role blank. This will make all the users able to see everything.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For </a:t>
            </a:r>
            <a:r>
              <a:rPr lang="en-US" altLang="ja-JP" dirty="0"/>
              <a:t>more information, please see the </a:t>
            </a:r>
            <a:r>
              <a:rPr lang="en-US" altLang="ja-JP" dirty="0" smtClean="0">
                <a:hlinkClick r:id="rId2"/>
              </a:rPr>
              <a:t>user manual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29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20" y="1449740"/>
            <a:ext cx="3551577" cy="31253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</a:t>
            </a:r>
            <a:r>
              <a:rPr lang="en-US" altLang="ja-JP" dirty="0" smtClean="0"/>
              <a:t>(2/4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24674"/>
            <a:ext cx="8784976" cy="5720518"/>
          </a:xfrm>
        </p:spPr>
        <p:txBody>
          <a:bodyPr>
            <a:normAutofit/>
          </a:bodyPr>
          <a:lstStyle/>
          <a:p>
            <a:r>
              <a:rPr lang="en-US" altLang="ja-JP" sz="1800" b="1" dirty="0" smtClean="0"/>
              <a:t>Description of the Menu groups inside “Management Console”</a:t>
            </a:r>
          </a:p>
          <a:p>
            <a:endParaRPr lang="en-US" altLang="ja-JP" sz="1800" b="1" dirty="0" smtClean="0"/>
          </a:p>
          <a:p>
            <a:pPr lvl="1"/>
            <a:r>
              <a:rPr lang="en-US" altLang="ja-JP" sz="1400" b="1" dirty="0" smtClean="0"/>
              <a:t>Menu group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Multiple groups bundled.</a:t>
            </a:r>
            <a:endParaRPr lang="en-US" altLang="ja-JP" dirty="0"/>
          </a:p>
          <a:p>
            <a:pPr lvl="1"/>
            <a:r>
              <a:rPr lang="en-US" altLang="ja-JP" sz="1400" b="1" dirty="0" smtClean="0"/>
              <a:t>Menu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A Menu is always attached to a menu group.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 List</a:t>
            </a:r>
          </a:p>
          <a:p>
            <a:pPr lvl="2"/>
            <a:r>
              <a:rPr lang="en-US" altLang="ja-JP" dirty="0" smtClean="0"/>
              <a:t>Role define access authority to Menus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User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A user can have multiple roles</a:t>
            </a:r>
          </a:p>
          <a:p>
            <a:pPr lvl="2"/>
            <a:r>
              <a:rPr lang="en-US" altLang="ja-JP" dirty="0" smtClean="0"/>
              <a:t>It is possible to link with Active Directory and </a:t>
            </a:r>
            <a:br>
              <a:rPr lang="en-US" altLang="ja-JP" dirty="0" smtClean="0"/>
            </a:br>
            <a:r>
              <a:rPr lang="en-US" altLang="ja-JP" dirty="0" smtClean="0"/>
              <a:t>acquire user information.</a:t>
            </a:r>
            <a:endParaRPr lang="en-US" altLang="ja-JP" dirty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Role/Menu link menu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Maintain each users access authority to menus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Role/User link menu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Maintain each users affiliation to other users.</a:t>
            </a:r>
          </a:p>
          <a:p>
            <a:pPr lvl="2"/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5327020" y="1844780"/>
            <a:ext cx="883303" cy="2677073"/>
          </a:xfrm>
          <a:prstGeom prst="roundRect">
            <a:avLst>
              <a:gd name="adj" fmla="val 11693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283922" y="2251935"/>
            <a:ext cx="2628000" cy="14033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376660" y="4521853"/>
            <a:ext cx="868121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388289" y="4521853"/>
            <a:ext cx="1584220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 Group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414665" y="4816424"/>
            <a:ext cx="7921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7475326" y="4816424"/>
            <a:ext cx="140327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 flipH="1" flipV="1">
            <a:off x="6140118" y="4348811"/>
            <a:ext cx="287609" cy="45798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 flipH="1" flipV="1">
            <a:off x="7004118" y="3714123"/>
            <a:ext cx="471188" cy="110945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 Example</a:t>
            </a:r>
            <a:endParaRPr kumimoji="1" lang="en-US" altLang="ja-JP" b="1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(3/4)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294606"/>
            <a:ext cx="7849596" cy="213888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A</a:t>
            </a:r>
            <a:r>
              <a:rPr lang="ja-JP" altLang="en-US" sz="1600" b="1" dirty="0" smtClean="0">
                <a:latin typeface="+mn-ea"/>
              </a:rPr>
              <a:t>・</a:t>
            </a:r>
            <a:r>
              <a:rPr lang="ja-JP" altLang="en-US" sz="1600" b="1" dirty="0">
                <a:latin typeface="+mn-ea"/>
              </a:rPr>
              <a:t>・・</a:t>
            </a:r>
          </a:p>
          <a:p>
            <a:r>
              <a:rPr lang="ja-JP" altLang="en-US" sz="1600" b="1" dirty="0" smtClean="0">
                <a:latin typeface="+mn-ea"/>
              </a:rPr>
              <a:t>　　</a:t>
            </a:r>
            <a:r>
              <a:rPr lang="en-US" altLang="ja-JP" sz="1600" b="1" dirty="0" smtClean="0">
                <a:latin typeface="+mn-ea"/>
              </a:rPr>
              <a:t>Only User 1 can maintain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</a:t>
            </a:r>
            <a:r>
              <a:rPr lang="en-US" altLang="ja-JP" sz="1600" b="1" dirty="0" smtClean="0">
                <a:latin typeface="+mn-ea"/>
              </a:rPr>
              <a:t>All users can maintain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C</a:t>
            </a:r>
            <a:r>
              <a:rPr lang="ja-JP" altLang="en-US" sz="1600" b="1" dirty="0">
                <a:latin typeface="+mn-ea"/>
              </a:rPr>
              <a:t>・・</a:t>
            </a:r>
            <a:r>
              <a:rPr lang="ja-JP" altLang="en-US" sz="1600" b="1" dirty="0" smtClean="0">
                <a:latin typeface="+mn-ea"/>
              </a:rPr>
              <a:t>・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　</a:t>
            </a:r>
            <a:r>
              <a:rPr lang="en-US" altLang="ja-JP" sz="1600" b="1" dirty="0" smtClean="0">
                <a:latin typeface="+mn-ea"/>
              </a:rPr>
              <a:t>User 1 can maintain, </a:t>
            </a:r>
            <a:r>
              <a:rPr lang="en-US" altLang="ja-JP" sz="1600" b="1" dirty="0">
                <a:latin typeface="+mn-ea"/>
              </a:rPr>
              <a:t>u</a:t>
            </a:r>
            <a:r>
              <a:rPr lang="en-US" altLang="ja-JP" sz="1600" b="1" dirty="0" smtClean="0">
                <a:latin typeface="+mn-ea"/>
              </a:rPr>
              <a:t>ser 2 and 3 can only spectate</a:t>
            </a:r>
          </a:p>
          <a:p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 smtClean="0">
                <a:latin typeface="+mn-ea"/>
              </a:rPr>
              <a:t>※ While user 1 has both the authorization “Can Maintain”</a:t>
            </a:r>
            <a:br>
              <a:rPr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> and ”Spectate Only”, “Can Maintain” will be prioritized.</a:t>
            </a:r>
            <a:br>
              <a:rPr lang="en-US" altLang="ja-JP" sz="1600" b="1" dirty="0" smtClean="0">
                <a:latin typeface="+mn-ea"/>
              </a:rPr>
            </a:br>
            <a:endParaRPr lang="ja-JP" altLang="en-US" sz="1600" b="1" dirty="0">
              <a:latin typeface="+mn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1257550" y="1492924"/>
            <a:ext cx="6028683" cy="2472183"/>
            <a:chOff x="1107722" y="1611546"/>
            <a:chExt cx="60286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88502" y="16115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User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917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ITA Role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126474" y="2061470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107722" y="2873567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107722" y="3657707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1091224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Spectate Only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Can Maintain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916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1268</Words>
  <Application>Microsoft Office PowerPoint</Application>
  <PresentationFormat>画面に合わせる (4:3)</PresentationFormat>
  <Paragraphs>248</Paragraphs>
  <Slides>16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document</vt:lpstr>
      <vt:lpstr>2.　Management console</vt:lpstr>
      <vt:lpstr>2.1　System Settings</vt:lpstr>
      <vt:lpstr>2.2　RBAC (Role Based Access Control) (1/4)</vt:lpstr>
      <vt:lpstr>2.2　RBAC (Role Based Access Control) (2/4)</vt:lpstr>
      <vt:lpstr>2.2　RBAC (Role Based Access Control) (3/4)</vt:lpstr>
      <vt:lpstr>2.2　RBAC (Role Based Access Control) (4/4)</vt:lpstr>
      <vt:lpstr>3.　Basic Console</vt:lpstr>
      <vt:lpstr>3.1　Device management in ITA　(1/2)</vt:lpstr>
      <vt:lpstr>3.1　Device management in ITA   (2/2)</vt:lpstr>
      <vt:lpstr>3.2　Operation overview　</vt:lpstr>
      <vt:lpstr>3.3　ER Diagram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2021-08-20T02:15:46Z</dcterms:modified>
</cp:coreProperties>
</file>