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16" r:id="rId1"/>
    <p:sldMasterId id="2147483727" r:id="rId2"/>
  </p:sldMasterIdLst>
  <p:notesMasterIdLst>
    <p:notesMasterId r:id="rId45"/>
  </p:notesMasterIdLst>
  <p:handoutMasterIdLst>
    <p:handoutMasterId r:id="rId46"/>
  </p:handoutMasterIdLst>
  <p:sldIdLst>
    <p:sldId id="719" r:id="rId3"/>
    <p:sldId id="800" r:id="rId4"/>
    <p:sldId id="610" r:id="rId5"/>
    <p:sldId id="821" r:id="rId6"/>
    <p:sldId id="842" r:id="rId7"/>
    <p:sldId id="803" r:id="rId8"/>
    <p:sldId id="843" r:id="rId9"/>
    <p:sldId id="822" r:id="rId10"/>
    <p:sldId id="853" r:id="rId11"/>
    <p:sldId id="801" r:id="rId12"/>
    <p:sldId id="825" r:id="rId13"/>
    <p:sldId id="823" r:id="rId14"/>
    <p:sldId id="804" r:id="rId15"/>
    <p:sldId id="805" r:id="rId16"/>
    <p:sldId id="807" r:id="rId17"/>
    <p:sldId id="808" r:id="rId18"/>
    <p:sldId id="802" r:id="rId19"/>
    <p:sldId id="818" r:id="rId20"/>
    <p:sldId id="820" r:id="rId21"/>
    <p:sldId id="836" r:id="rId22"/>
    <p:sldId id="838" r:id="rId23"/>
    <p:sldId id="831" r:id="rId24"/>
    <p:sldId id="833" r:id="rId25"/>
    <p:sldId id="834" r:id="rId26"/>
    <p:sldId id="835" r:id="rId27"/>
    <p:sldId id="839" r:id="rId28"/>
    <p:sldId id="813" r:id="rId29"/>
    <p:sldId id="840" r:id="rId30"/>
    <p:sldId id="814" r:id="rId31"/>
    <p:sldId id="815" r:id="rId32"/>
    <p:sldId id="816" r:id="rId33"/>
    <p:sldId id="817" r:id="rId34"/>
    <p:sldId id="824" r:id="rId35"/>
    <p:sldId id="845" r:id="rId36"/>
    <p:sldId id="854" r:id="rId37"/>
    <p:sldId id="852" r:id="rId38"/>
    <p:sldId id="846" r:id="rId39"/>
    <p:sldId id="851" r:id="rId40"/>
    <p:sldId id="848" r:id="rId41"/>
    <p:sldId id="849" r:id="rId42"/>
    <p:sldId id="850" r:id="rId43"/>
    <p:sldId id="318" r:id="rId44"/>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78E6E8B-13D5-4F6C-9DCA-F65BF18703DF}">
          <p14:sldIdLst>
            <p14:sldId id="719"/>
            <p14:sldId id="800"/>
            <p14:sldId id="610"/>
            <p14:sldId id="821"/>
            <p14:sldId id="842"/>
            <p14:sldId id="803"/>
            <p14:sldId id="843"/>
            <p14:sldId id="822"/>
            <p14:sldId id="853"/>
          </p14:sldIdLst>
        </p14:section>
        <p14:section name="下準備" id="{A3B4C904-C9BB-4261-9BE0-C60F090C87B4}">
          <p14:sldIdLst>
            <p14:sldId id="801"/>
            <p14:sldId id="825"/>
          </p14:sldIdLst>
        </p14:section>
        <p14:section name="オペレーション作成" id="{6BAF7756-506F-4884-AEAB-F11A9EA77C98}">
          <p14:sldIdLst>
            <p14:sldId id="823"/>
          </p14:sldIdLst>
        </p14:section>
        <p14:section name="Movement" id="{E42D4A57-2C8E-482B-BA36-0AD7582C9FA3}">
          <p14:sldIdLst>
            <p14:sldId id="804"/>
            <p14:sldId id="805"/>
            <p14:sldId id="807"/>
          </p14:sldIdLst>
        </p14:section>
        <p14:section name="Conductor" id="{5E536E17-EAB8-41AB-8E16-B67FE81C3C1C}">
          <p14:sldIdLst>
            <p14:sldId id="808"/>
          </p14:sldIdLst>
        </p14:section>
        <p14:section name="ホストグループの設定" id="{C266A38D-35AC-428C-9B15-403EDC052491}">
          <p14:sldIdLst>
            <p14:sldId id="802"/>
            <p14:sldId id="818"/>
            <p14:sldId id="820"/>
          </p14:sldIdLst>
        </p14:section>
        <p14:section name="メニュー・メニューグループ管理" id="{812E92F5-3F3D-4C5E-A342-286D0B271939}">
          <p14:sldIdLst>
            <p14:sldId id="836"/>
            <p14:sldId id="838"/>
            <p14:sldId id="831"/>
            <p14:sldId id="833"/>
            <p14:sldId id="834"/>
            <p14:sldId id="835"/>
          </p14:sldIdLst>
        </p14:section>
        <p14:section name="データ登録" id="{D74126D5-7B04-478B-AAB9-A6A22CCD2815}">
          <p14:sldIdLst>
            <p14:sldId id="839"/>
            <p14:sldId id="813"/>
            <p14:sldId id="840"/>
          </p14:sldIdLst>
        </p14:section>
        <p14:section name="代入値自動登録設定" id="{2BC6F414-BE0E-42C5-B9B1-DD6731C64E3A}">
          <p14:sldIdLst>
            <p14:sldId id="814"/>
          </p14:sldIdLst>
        </p14:section>
        <p14:section name="代入値・対象ホストの確認" id="{D6C165BE-3FDC-43C6-B110-CE61E53E5B66}">
          <p14:sldIdLst>
            <p14:sldId id="815"/>
          </p14:sldIdLst>
        </p14:section>
        <p14:section name="実行" id="{634B530C-0286-40F1-AB4C-949C3B2CF475}">
          <p14:sldIdLst>
            <p14:sldId id="816"/>
            <p14:sldId id="817"/>
            <p14:sldId id="824"/>
          </p14:sldIdLst>
        </p14:section>
        <p14:section name="シナリオ②" id="{D428F894-FB30-481D-A5C4-7FB96936C50E}">
          <p14:sldIdLst>
            <p14:sldId id="845"/>
            <p14:sldId id="854"/>
            <p14:sldId id="852"/>
            <p14:sldId id="846"/>
            <p14:sldId id="851"/>
            <p14:sldId id="848"/>
            <p14:sldId id="849"/>
            <p14:sldId id="850"/>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1C1"/>
    <a:srgbClr val="555555"/>
    <a:srgbClr val="888888"/>
    <a:srgbClr val="444444"/>
    <a:srgbClr val="CBCDD3"/>
    <a:srgbClr val="E7E8EA"/>
    <a:srgbClr val="000000"/>
    <a:srgbClr val="FFFFFF"/>
    <a:srgbClr val="00297A"/>
    <a:srgbClr val="0039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7" autoAdjust="0"/>
    <p:restoredTop sz="94815" autoAdjust="0"/>
  </p:normalViewPr>
  <p:slideViewPr>
    <p:cSldViewPr>
      <p:cViewPr varScale="1">
        <p:scale>
          <a:sx n="90" d="100"/>
          <a:sy n="90" d="100"/>
        </p:scale>
        <p:origin x="426" y="90"/>
      </p:cViewPr>
      <p:guideLst>
        <p:guide orient="horz" pos="527"/>
        <p:guide orient="horz" pos="73"/>
        <p:guide orient="horz" pos="4064"/>
        <p:guide pos="2880"/>
        <p:guide pos="113"/>
        <p:guide pos="5647"/>
      </p:guideLst>
    </p:cSldViewPr>
  </p:slideViewPr>
  <p:outlineViewPr>
    <p:cViewPr>
      <p:scale>
        <a:sx n="33" d="100"/>
        <a:sy n="33" d="100"/>
      </p:scale>
      <p:origin x="0" y="-14136"/>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49" d="100"/>
          <a:sy n="49" d="100"/>
        </p:scale>
        <p:origin x="2688" y="60"/>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2021/6/16</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2021/6/16</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6</a:t>
            </a:fld>
            <a:endParaRPr lang="ja-JP" altLang="en-US" dirty="0"/>
          </a:p>
        </p:txBody>
      </p:sp>
    </p:spTree>
    <p:extLst>
      <p:ext uri="{BB962C8B-B14F-4D97-AF65-F5344CB8AC3E}">
        <p14:creationId xmlns:p14="http://schemas.microsoft.com/office/powerpoint/2010/main" val="3004306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7</a:t>
            </a:fld>
            <a:endParaRPr lang="ja-JP" altLang="en-US" dirty="0"/>
          </a:p>
        </p:txBody>
      </p:sp>
    </p:spTree>
    <p:extLst>
      <p:ext uri="{BB962C8B-B14F-4D97-AF65-F5344CB8AC3E}">
        <p14:creationId xmlns:p14="http://schemas.microsoft.com/office/powerpoint/2010/main" val="2125733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15</a:t>
            </a:fld>
            <a:endParaRPr lang="ja-JP" altLang="en-US"/>
          </a:p>
        </p:txBody>
      </p:sp>
    </p:spTree>
    <p:extLst>
      <p:ext uri="{BB962C8B-B14F-4D97-AF65-F5344CB8AC3E}">
        <p14:creationId xmlns:p14="http://schemas.microsoft.com/office/powerpoint/2010/main" val="91812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19</a:t>
            </a:fld>
            <a:endParaRPr lang="ja-JP" altLang="en-US" dirty="0"/>
          </a:p>
        </p:txBody>
      </p:sp>
    </p:spTree>
    <p:extLst>
      <p:ext uri="{BB962C8B-B14F-4D97-AF65-F5344CB8AC3E}">
        <p14:creationId xmlns:p14="http://schemas.microsoft.com/office/powerpoint/2010/main" val="2521286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31</a:t>
            </a:fld>
            <a:endParaRPr lang="ja-JP" altLang="en-US" dirty="0"/>
          </a:p>
        </p:txBody>
      </p:sp>
    </p:spTree>
    <p:extLst>
      <p:ext uri="{BB962C8B-B14F-4D97-AF65-F5344CB8AC3E}">
        <p14:creationId xmlns:p14="http://schemas.microsoft.com/office/powerpoint/2010/main" val="3104473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37</a:t>
            </a:fld>
            <a:endParaRPr lang="ja-JP" altLang="en-US" dirty="0"/>
          </a:p>
        </p:txBody>
      </p:sp>
    </p:spTree>
    <p:extLst>
      <p:ext uri="{BB962C8B-B14F-4D97-AF65-F5344CB8AC3E}">
        <p14:creationId xmlns:p14="http://schemas.microsoft.com/office/powerpoint/2010/main" val="1816426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186773" y="260560"/>
            <a:ext cx="6372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11018513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611423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3160998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6272472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0075289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974611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8824733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84322796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229208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9542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9953895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127913003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05642478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56305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881576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2717007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8069983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7394315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3922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4049260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8990237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smtClean="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smtClean="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320222632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3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358586952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6.xml"/><Relationship Id="rId18" Type="http://schemas.openxmlformats.org/officeDocument/2006/relationships/slide" Target="slide35.xml"/><Relationship Id="rId3" Type="http://schemas.openxmlformats.org/officeDocument/2006/relationships/slide" Target="slide4.xml"/><Relationship Id="rId21" Type="http://schemas.openxmlformats.org/officeDocument/2006/relationships/slide" Target="slide38.xml"/><Relationship Id="rId7" Type="http://schemas.openxmlformats.org/officeDocument/2006/relationships/slide" Target="slide10.xml"/><Relationship Id="rId12" Type="http://schemas.openxmlformats.org/officeDocument/2006/relationships/slide" Target="slide20.xml"/><Relationship Id="rId17" Type="http://schemas.openxmlformats.org/officeDocument/2006/relationships/slide" Target="slide33.xml"/><Relationship Id="rId2" Type="http://schemas.openxmlformats.org/officeDocument/2006/relationships/slide" Target="slide41.xml"/><Relationship Id="rId16" Type="http://schemas.openxmlformats.org/officeDocument/2006/relationships/slide" Target="slide31.xml"/><Relationship Id="rId20" Type="http://schemas.openxmlformats.org/officeDocument/2006/relationships/slide" Target="slide37.xml"/><Relationship Id="rId1" Type="http://schemas.openxmlformats.org/officeDocument/2006/relationships/slideLayout" Target="../slideLayouts/slideLayout9.xml"/><Relationship Id="rId6" Type="http://schemas.openxmlformats.org/officeDocument/2006/relationships/slide" Target="slide9.xml"/><Relationship Id="rId11" Type="http://schemas.openxmlformats.org/officeDocument/2006/relationships/slide" Target="slide17.xml"/><Relationship Id="rId5" Type="http://schemas.openxmlformats.org/officeDocument/2006/relationships/slide" Target="slide6.xml"/><Relationship Id="rId15" Type="http://schemas.openxmlformats.org/officeDocument/2006/relationships/slide" Target="slide30.xml"/><Relationship Id="rId10" Type="http://schemas.openxmlformats.org/officeDocument/2006/relationships/slide" Target="slide16.xml"/><Relationship Id="rId19" Type="http://schemas.openxmlformats.org/officeDocument/2006/relationships/slide" Target="slide36.xml"/><Relationship Id="rId4" Type="http://schemas.openxmlformats.org/officeDocument/2006/relationships/slide" Target="slide5.xml"/><Relationship Id="rId9" Type="http://schemas.openxmlformats.org/officeDocument/2006/relationships/slide" Target="slide13.xml"/><Relationship Id="rId14" Type="http://schemas.openxmlformats.org/officeDocument/2006/relationships/slide" Target="slide29.xml"/><Relationship Id="rId22" Type="http://schemas.openxmlformats.org/officeDocument/2006/relationships/slide" Target="slide40.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1.png"/><Relationship Id="rId7" Type="http://schemas.openxmlformats.org/officeDocument/2006/relationships/image" Target="../media/image63.png"/><Relationship Id="rId2" Type="http://schemas.openxmlformats.org/officeDocument/2006/relationships/image" Target="../media/image60.png"/><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 Id="rId5" Type="http://schemas.openxmlformats.org/officeDocument/2006/relationships/slide" Target="slide32.xml"/><Relationship Id="rId4" Type="http://schemas.openxmlformats.org/officeDocument/2006/relationships/image" Target="../media/image6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1.7.2</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47544" y="3287560"/>
            <a:ext cx="9143999" cy="1144347"/>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3600" b="1" kern="0" spc="-150" dirty="0" smtClean="0">
                <a:solidFill>
                  <a:schemeClr val="tx2">
                    <a:lumMod val="75000"/>
                    <a:lumOff val="25000"/>
                  </a:schemeClr>
                </a:solidFill>
              </a:rPr>
              <a:t>ホストグループ管理・メニュー作成</a:t>
            </a:r>
            <a:endParaRPr lang="en-US" altLang="ja-JP" sz="3600" b="1" kern="0" spc="-150" dirty="0" smtClean="0">
              <a:solidFill>
                <a:schemeClr val="tx2">
                  <a:lumMod val="75000"/>
                  <a:lumOff val="25000"/>
                </a:schemeClr>
              </a:solidFill>
            </a:endParaRPr>
          </a:p>
          <a:p>
            <a:r>
              <a:rPr lang="en-US" altLang="ja-JP" sz="3600" b="1" kern="0" spc="-150" dirty="0" smtClean="0">
                <a:solidFill>
                  <a:schemeClr val="tx2">
                    <a:lumMod val="75000"/>
                    <a:lumOff val="25000"/>
                  </a:schemeClr>
                </a:solidFill>
              </a:rPr>
              <a:t>【</a:t>
            </a:r>
            <a:r>
              <a:rPr lang="ja-JP" altLang="en-US" sz="3600" b="1" kern="0" spc="-150" dirty="0" smtClean="0">
                <a:solidFill>
                  <a:schemeClr val="tx2">
                    <a:lumMod val="75000"/>
                    <a:lumOff val="25000"/>
                  </a:schemeClr>
                </a:solidFill>
              </a:rPr>
              <a:t>実習編</a:t>
            </a:r>
            <a:r>
              <a:rPr lang="en-US" altLang="ja-JP" sz="3600" b="1" kern="0" spc="-150" dirty="0" smtClean="0">
                <a:solidFill>
                  <a:schemeClr val="tx2">
                    <a:lumMod val="75000"/>
                    <a:lumOff val="25000"/>
                  </a:schemeClr>
                </a:solidFill>
              </a:rPr>
              <a:t>】</a:t>
            </a: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4" y="1700808"/>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2949571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2.1 </a:t>
            </a:r>
            <a:r>
              <a:rPr lang="ja-JP" altLang="en-US" dirty="0" smtClean="0"/>
              <a:t>事前準備 </a:t>
            </a:r>
            <a:r>
              <a:rPr lang="en-US" altLang="ja-JP" dirty="0"/>
              <a:t>(1/2)</a:t>
            </a:r>
            <a:endParaRPr kumimoji="1" lang="ja-JP" altLang="en-US" dirty="0"/>
          </a:p>
        </p:txBody>
      </p:sp>
      <p:sp>
        <p:nvSpPr>
          <p:cNvPr id="3" name="コンテンツ プレースホルダー 2"/>
          <p:cNvSpPr>
            <a:spLocks noGrp="1"/>
          </p:cNvSpPr>
          <p:nvPr>
            <p:ph sz="quarter" idx="10"/>
          </p:nvPr>
        </p:nvSpPr>
        <p:spPr/>
        <p:txBody>
          <a:bodyPr/>
          <a:lstStyle/>
          <a:p>
            <a:pPr lvl="0" hangingPunct="0">
              <a:buClr>
                <a:srgbClr val="002B62"/>
              </a:buClr>
            </a:pPr>
            <a:r>
              <a:rPr lang="en-US" altLang="ja-JP" b="1" dirty="0" smtClean="0"/>
              <a:t>Playbook</a:t>
            </a:r>
            <a:r>
              <a:rPr lang="ja-JP" altLang="en-US" b="1" dirty="0" smtClean="0"/>
              <a:t>を作成する</a:t>
            </a:r>
            <a:r>
              <a:rPr lang="en-US" altLang="ja-JP" b="1" dirty="0" smtClean="0"/>
              <a:t/>
            </a:r>
            <a:br>
              <a:rPr lang="en-US" altLang="ja-JP" b="1" dirty="0" smtClean="0"/>
            </a:br>
            <a:r>
              <a:rPr lang="ja-JP" altLang="en-US" sz="1600" dirty="0">
                <a:solidFill>
                  <a:srgbClr val="000000"/>
                </a:solidFill>
              </a:rPr>
              <a:t>本シナリオで使用</a:t>
            </a:r>
            <a:r>
              <a:rPr lang="ja-JP" altLang="en-US" sz="1600" dirty="0" smtClean="0">
                <a:solidFill>
                  <a:srgbClr val="000000"/>
                </a:solidFill>
              </a:rPr>
              <a:t>する</a:t>
            </a:r>
            <a:r>
              <a:rPr lang="en-US" altLang="ja-JP" sz="1600" dirty="0" smtClean="0">
                <a:solidFill>
                  <a:srgbClr val="000000"/>
                </a:solidFill>
              </a:rPr>
              <a:t>Playbook</a:t>
            </a:r>
            <a:r>
              <a:rPr lang="ja-JP" altLang="en-US" sz="1600" dirty="0" smtClean="0">
                <a:solidFill>
                  <a:srgbClr val="000000"/>
                </a:solidFill>
              </a:rPr>
              <a:t>は</a:t>
            </a:r>
            <a:r>
              <a:rPr lang="ja-JP" altLang="en-US" sz="1600" dirty="0">
                <a:solidFill>
                  <a:srgbClr val="000000"/>
                </a:solidFill>
              </a:rPr>
              <a:t>以下</a:t>
            </a:r>
            <a:r>
              <a:rPr lang="ja-JP" altLang="en-US" sz="1600" dirty="0" smtClean="0">
                <a:solidFill>
                  <a:srgbClr val="000000"/>
                </a:solidFill>
              </a:rPr>
              <a:t>の</a:t>
            </a:r>
            <a:r>
              <a:rPr lang="ja-JP" altLang="en-US" sz="1600" dirty="0">
                <a:solidFill>
                  <a:srgbClr val="000000"/>
                </a:solidFill>
              </a:rPr>
              <a:t>３</a:t>
            </a:r>
            <a:r>
              <a:rPr lang="ja-JP" altLang="en-US" sz="1600" dirty="0" smtClean="0">
                <a:solidFill>
                  <a:srgbClr val="000000"/>
                </a:solidFill>
              </a:rPr>
              <a:t>つです。</a:t>
            </a:r>
            <a:r>
              <a:rPr lang="en-US" altLang="ja-JP" sz="1600" dirty="0" smtClean="0">
                <a:solidFill>
                  <a:srgbClr val="000000"/>
                </a:solidFill>
              </a:rPr>
              <a:t/>
            </a:r>
            <a:br>
              <a:rPr lang="en-US" altLang="ja-JP" sz="1600" dirty="0" smtClean="0">
                <a:solidFill>
                  <a:srgbClr val="000000"/>
                </a:solidFill>
              </a:rPr>
            </a:br>
            <a:r>
              <a:rPr lang="ja-JP" altLang="en-US" sz="1600" dirty="0" smtClean="0">
                <a:solidFill>
                  <a:srgbClr val="000000"/>
                </a:solidFill>
              </a:rPr>
              <a:t>下記内容のファイルを作成して下さい。</a:t>
            </a:r>
            <a:r>
              <a:rPr lang="en-US" altLang="ja-JP" sz="1600" dirty="0">
                <a:solidFill>
                  <a:srgbClr val="000000"/>
                </a:solidFill>
              </a:rPr>
              <a:t/>
            </a:r>
            <a:br>
              <a:rPr lang="en-US" altLang="ja-JP" sz="1600" dirty="0">
                <a:solidFill>
                  <a:srgbClr val="000000"/>
                </a:solidFill>
              </a:rPr>
            </a:br>
            <a:r>
              <a:rPr lang="en-US" altLang="ja-JP" sz="1400" dirty="0">
                <a:solidFill>
                  <a:srgbClr val="FF0000"/>
                </a:solidFill>
              </a:rPr>
              <a:t>【</a:t>
            </a:r>
            <a:r>
              <a:rPr lang="ja-JP" altLang="en-US" sz="1400" dirty="0">
                <a:solidFill>
                  <a:srgbClr val="FF0000"/>
                </a:solidFill>
              </a:rPr>
              <a:t>注意</a:t>
            </a:r>
            <a:r>
              <a:rPr lang="en-US" altLang="ja-JP" sz="1400" dirty="0">
                <a:solidFill>
                  <a:srgbClr val="FF0000"/>
                </a:solidFill>
              </a:rPr>
              <a:t>】</a:t>
            </a:r>
            <a:r>
              <a:rPr lang="ja-JP" altLang="en-US" sz="1400" dirty="0">
                <a:solidFill>
                  <a:srgbClr val="FF0000"/>
                </a:solidFill>
              </a:rPr>
              <a:t>文字コードは</a:t>
            </a:r>
            <a:r>
              <a:rPr lang="en-US" altLang="ja-JP" sz="1400" dirty="0">
                <a:solidFill>
                  <a:srgbClr val="FF0000"/>
                </a:solidFill>
              </a:rPr>
              <a:t>“UTF-8”</a:t>
            </a:r>
            <a:r>
              <a:rPr lang="ja-JP" altLang="en-US" sz="1400" dirty="0" err="1">
                <a:solidFill>
                  <a:srgbClr val="FF0000"/>
                </a:solidFill>
              </a:rPr>
              <a:t>、</a:t>
            </a:r>
            <a:r>
              <a:rPr lang="ja-JP" altLang="en-US" sz="1400" dirty="0">
                <a:solidFill>
                  <a:srgbClr val="FF0000"/>
                </a:solidFill>
              </a:rPr>
              <a:t>改行コードは</a:t>
            </a:r>
            <a:r>
              <a:rPr lang="en-US" altLang="ja-JP" sz="1400" dirty="0">
                <a:solidFill>
                  <a:srgbClr val="FF0000"/>
                </a:solidFill>
              </a:rPr>
              <a:t>“LF”</a:t>
            </a:r>
            <a:r>
              <a:rPr lang="ja-JP" altLang="en-US" sz="1400" dirty="0" err="1">
                <a:solidFill>
                  <a:srgbClr val="FF0000"/>
                </a:solidFill>
              </a:rPr>
              <a:t>、</a:t>
            </a:r>
            <a:r>
              <a:rPr lang="ja-JP" altLang="en-US" sz="1400" dirty="0">
                <a:solidFill>
                  <a:srgbClr val="FF0000"/>
                </a:solidFill>
              </a:rPr>
              <a:t>拡張子は</a:t>
            </a:r>
            <a:r>
              <a:rPr lang="en-US" altLang="ja-JP" sz="1400" dirty="0">
                <a:solidFill>
                  <a:srgbClr val="FF0000"/>
                </a:solidFill>
              </a:rPr>
              <a:t>”</a:t>
            </a:r>
            <a:r>
              <a:rPr lang="en-US" altLang="ja-JP" sz="1400" dirty="0" err="1">
                <a:solidFill>
                  <a:srgbClr val="FF0000"/>
                </a:solidFill>
              </a:rPr>
              <a:t>yml</a:t>
            </a:r>
            <a:r>
              <a:rPr lang="en-US" altLang="ja-JP" sz="1400" dirty="0">
                <a:solidFill>
                  <a:srgbClr val="FF0000"/>
                </a:solidFill>
              </a:rPr>
              <a:t>”</a:t>
            </a:r>
            <a:r>
              <a:rPr lang="ja-JP" altLang="en-US" sz="1400" dirty="0">
                <a:solidFill>
                  <a:srgbClr val="FF0000"/>
                </a:solidFill>
              </a:rPr>
              <a:t>で作成してください。</a:t>
            </a:r>
            <a:endParaRPr lang="en-US" altLang="ja-JP" sz="1400" dirty="0">
              <a:solidFill>
                <a:srgbClr val="FF0000"/>
              </a:solidFill>
            </a:endParaRPr>
          </a:p>
          <a:p>
            <a:endParaRPr kumimoji="1" lang="ja-JP" altLang="en-US" b="1" dirty="0"/>
          </a:p>
        </p:txBody>
      </p:sp>
      <p:sp>
        <p:nvSpPr>
          <p:cNvPr id="6" name="テキスト ボックス 5"/>
          <p:cNvSpPr txBox="1"/>
          <p:nvPr/>
        </p:nvSpPr>
        <p:spPr>
          <a:xfrm>
            <a:off x="212867" y="4196337"/>
            <a:ext cx="5155886" cy="738664"/>
          </a:xfrm>
          <a:prstGeom prst="rect">
            <a:avLst/>
          </a:prstGeom>
          <a:solidFill>
            <a:schemeClr val="bg2">
              <a:lumMod val="85000"/>
            </a:schemeClr>
          </a:solidFill>
        </p:spPr>
        <p:txBody>
          <a:bodyPr wrap="square" rtlCol="0">
            <a:spAutoFit/>
          </a:bodyPr>
          <a:lstStyle/>
          <a:p>
            <a:r>
              <a:rPr lang="en-US" altLang="ja-JP" sz="1400" dirty="0" smtClean="0"/>
              <a:t>- name:</a:t>
            </a:r>
            <a:r>
              <a:rPr lang="ja-JP" altLang="en-US" sz="1400" dirty="0"/>
              <a:t> </a:t>
            </a:r>
            <a:r>
              <a:rPr lang="en-US" altLang="ja-JP" sz="1400" dirty="0" smtClean="0"/>
              <a:t>Add </a:t>
            </a:r>
            <a:r>
              <a:rPr lang="en-US" altLang="ja-JP" sz="1400" dirty="0" err="1" smtClean="0"/>
              <a:t>Nameserver</a:t>
            </a:r>
            <a:endParaRPr lang="en-US" altLang="ja-JP" sz="1400" dirty="0"/>
          </a:p>
          <a:p>
            <a:r>
              <a:rPr lang="en-US" altLang="ja-JP" sz="1400" dirty="0"/>
              <a:t> </a:t>
            </a:r>
            <a:r>
              <a:rPr lang="en-US" altLang="ja-JP" sz="1400" dirty="0" smtClean="0"/>
              <a:t> shell: ‘echo </a:t>
            </a:r>
            <a:r>
              <a:rPr lang="en-US" altLang="ja-JP" sz="1400" dirty="0" err="1" smtClean="0"/>
              <a:t>nameserver</a:t>
            </a:r>
            <a:r>
              <a:rPr lang="en-US" altLang="ja-JP" sz="1400" dirty="0" smtClean="0"/>
              <a:t> {{ </a:t>
            </a:r>
            <a:r>
              <a:rPr lang="en-US" altLang="ja-JP" sz="1400" dirty="0" err="1" smtClean="0"/>
              <a:t>VAR_nameserver_ip</a:t>
            </a:r>
            <a:r>
              <a:rPr lang="en-US" altLang="ja-JP" sz="1400" dirty="0" smtClean="0"/>
              <a:t> }} &gt;&gt; /</a:t>
            </a:r>
            <a:r>
              <a:rPr lang="en-US" altLang="ja-JP" sz="1400" dirty="0" err="1" smtClean="0"/>
              <a:t>etc</a:t>
            </a:r>
            <a:r>
              <a:rPr lang="en-US" altLang="ja-JP" sz="1400" dirty="0" smtClean="0"/>
              <a:t>/</a:t>
            </a:r>
            <a:r>
              <a:rPr lang="en-US" altLang="ja-JP" sz="1400" dirty="0" err="1" smtClean="0"/>
              <a:t>resolv.conf</a:t>
            </a:r>
            <a:r>
              <a:rPr lang="en-US" altLang="ja-JP" sz="1400" dirty="0" smtClean="0"/>
              <a:t>’</a:t>
            </a:r>
          </a:p>
        </p:txBody>
      </p:sp>
      <p:sp>
        <p:nvSpPr>
          <p:cNvPr id="8" name="テキスト ボックス 7"/>
          <p:cNvSpPr txBox="1"/>
          <p:nvPr/>
        </p:nvSpPr>
        <p:spPr>
          <a:xfrm>
            <a:off x="5468432" y="5694755"/>
            <a:ext cx="3593451" cy="738664"/>
          </a:xfrm>
          <a:prstGeom prst="rect">
            <a:avLst/>
          </a:prstGeom>
          <a:noFill/>
        </p:spPr>
        <p:txBody>
          <a:bodyPr wrap="square" rtlCol="0">
            <a:spAutoFit/>
          </a:bodyPr>
          <a:lstStyle/>
          <a:p>
            <a:r>
              <a:rPr kumimoji="1" lang="ja-JP" altLang="en-US" sz="1400" b="1" dirty="0" smtClean="0"/>
              <a:t>ファイル名</a:t>
            </a:r>
            <a:r>
              <a:rPr kumimoji="1" lang="en-US" altLang="ja-JP" sz="1400" b="1" dirty="0" smtClean="0"/>
              <a:t>:</a:t>
            </a:r>
            <a:r>
              <a:rPr kumimoji="1" lang="ja-JP" altLang="en-US" sz="1400" b="1" dirty="0" smtClean="0"/>
              <a:t> </a:t>
            </a:r>
            <a:r>
              <a:rPr lang="en-US" altLang="ja-JP" sz="1400" b="1" dirty="0"/>
              <a:t>3</a:t>
            </a:r>
            <a:r>
              <a:rPr lang="en-US" altLang="ja-JP" sz="1400" b="1" dirty="0" smtClean="0"/>
              <a:t>-set </a:t>
            </a:r>
            <a:r>
              <a:rPr lang="en-US" altLang="ja-JP" sz="1400" b="1" dirty="0" err="1" smtClean="0"/>
              <a:t>hostname.y</a:t>
            </a:r>
            <a:r>
              <a:rPr lang="ja-JP" altLang="en-US" sz="1400" b="1" dirty="0" err="1" smtClean="0"/>
              <a:t>ｍ</a:t>
            </a:r>
            <a:r>
              <a:rPr lang="en-US" altLang="ja-JP" sz="1400" b="1" dirty="0" smtClean="0"/>
              <a:t>l</a:t>
            </a:r>
            <a:br>
              <a:rPr lang="en-US" altLang="ja-JP" sz="1400" b="1" dirty="0" smtClean="0"/>
            </a:br>
            <a:r>
              <a:rPr lang="ja-JP" altLang="en-US" sz="1400" dirty="0" smtClean="0"/>
              <a:t>ホスト名を変更します。</a:t>
            </a:r>
            <a:r>
              <a:rPr lang="en-US" altLang="ja-JP" sz="1400" dirty="0" smtClean="0"/>
              <a:t/>
            </a:r>
            <a:br>
              <a:rPr lang="en-US" altLang="ja-JP" sz="1400" dirty="0" smtClean="0"/>
            </a:br>
            <a:r>
              <a:rPr lang="ja-JP" altLang="en-US" sz="1400" dirty="0"/>
              <a:t>今回</a:t>
            </a:r>
            <a:r>
              <a:rPr lang="ja-JP" altLang="en-US" sz="1400" dirty="0" smtClean="0"/>
              <a:t>はホスト別の値を代入します。</a:t>
            </a:r>
            <a:endParaRPr lang="en-US" altLang="ja-JP" sz="1400" b="1" dirty="0" smtClean="0"/>
          </a:p>
        </p:txBody>
      </p:sp>
      <p:sp>
        <p:nvSpPr>
          <p:cNvPr id="9" name="テキスト ボックス 8"/>
          <p:cNvSpPr txBox="1"/>
          <p:nvPr/>
        </p:nvSpPr>
        <p:spPr>
          <a:xfrm>
            <a:off x="5468432" y="4196337"/>
            <a:ext cx="3675567" cy="954107"/>
          </a:xfrm>
          <a:prstGeom prst="rect">
            <a:avLst/>
          </a:prstGeom>
          <a:noFill/>
        </p:spPr>
        <p:txBody>
          <a:bodyPr wrap="square" rtlCol="0">
            <a:spAutoFit/>
          </a:bodyPr>
          <a:lstStyle/>
          <a:p>
            <a:r>
              <a:rPr kumimoji="1" lang="ja-JP" altLang="en-US" sz="1400" b="1" dirty="0" smtClean="0"/>
              <a:t>ファイル名</a:t>
            </a:r>
            <a:r>
              <a:rPr kumimoji="1" lang="en-US" altLang="ja-JP" sz="1400" b="1" dirty="0" smtClean="0"/>
              <a:t>:</a:t>
            </a:r>
            <a:r>
              <a:rPr kumimoji="1" lang="ja-JP" altLang="en-US" sz="1400" b="1" dirty="0" smtClean="0"/>
              <a:t> </a:t>
            </a:r>
            <a:r>
              <a:rPr lang="en-US" altLang="ja-JP" sz="1400" b="1" dirty="0"/>
              <a:t>2</a:t>
            </a:r>
            <a:r>
              <a:rPr lang="en-US" altLang="ja-JP" sz="1400" b="1" dirty="0" smtClean="0"/>
              <a:t>-set </a:t>
            </a:r>
            <a:r>
              <a:rPr lang="en-US" altLang="ja-JP" sz="1400" b="1" dirty="0" err="1" smtClean="0"/>
              <a:t>nameserver.yml</a:t>
            </a:r>
            <a:r>
              <a:rPr lang="en-US" altLang="ja-JP" sz="1400" b="1" dirty="0" smtClean="0"/>
              <a:t/>
            </a:r>
            <a:br>
              <a:rPr lang="en-US" altLang="ja-JP" sz="1400" b="1" dirty="0" smtClean="0"/>
            </a:br>
            <a:r>
              <a:rPr lang="en-US" altLang="ja-JP" sz="1400" dirty="0" smtClean="0"/>
              <a:t>/</a:t>
            </a:r>
            <a:r>
              <a:rPr lang="en-US" altLang="ja-JP" sz="1400" dirty="0" err="1" smtClean="0"/>
              <a:t>etc</a:t>
            </a:r>
            <a:r>
              <a:rPr lang="en-US" altLang="ja-JP" sz="1400" dirty="0" smtClean="0"/>
              <a:t>/</a:t>
            </a:r>
            <a:r>
              <a:rPr lang="en-US" altLang="ja-JP" sz="1400" dirty="0" err="1" smtClean="0"/>
              <a:t>resolv.conf</a:t>
            </a:r>
            <a:r>
              <a:rPr lang="ja-JP" altLang="en-US" sz="1400" dirty="0" err="1" smtClean="0"/>
              <a:t>への</a:t>
            </a:r>
            <a:r>
              <a:rPr lang="ja-JP" altLang="en-US" sz="1400" dirty="0" smtClean="0"/>
              <a:t>追記を行います。</a:t>
            </a:r>
            <a:endParaRPr lang="en-US" altLang="ja-JP" sz="1400" dirty="0" smtClean="0"/>
          </a:p>
          <a:p>
            <a:r>
              <a:rPr lang="ja-JP" altLang="en-US" sz="1400" dirty="0" smtClean="0"/>
              <a:t>冪等性がないため、各ホストに一度だけ実行します。</a:t>
            </a:r>
            <a:endParaRPr lang="en-US" altLang="ja-JP" sz="1400" dirty="0" smtClean="0"/>
          </a:p>
        </p:txBody>
      </p:sp>
      <p:sp>
        <p:nvSpPr>
          <p:cNvPr id="11" name="テキスト ボックス 10"/>
          <p:cNvSpPr txBox="1"/>
          <p:nvPr/>
        </p:nvSpPr>
        <p:spPr>
          <a:xfrm>
            <a:off x="212867" y="2713456"/>
            <a:ext cx="5158168" cy="738664"/>
          </a:xfrm>
          <a:prstGeom prst="rect">
            <a:avLst/>
          </a:prstGeom>
          <a:solidFill>
            <a:schemeClr val="bg2">
              <a:lumMod val="85000"/>
            </a:schemeClr>
          </a:solidFill>
        </p:spPr>
        <p:txBody>
          <a:bodyPr wrap="square" rtlCol="0">
            <a:spAutoFit/>
          </a:bodyPr>
          <a:lstStyle/>
          <a:p>
            <a:r>
              <a:rPr lang="en-US" altLang="ja-JP" sz="1400"/>
              <a:t>- name: </a:t>
            </a:r>
            <a:r>
              <a:rPr lang="en-US" altLang="ja-JP" sz="1400" smtClean="0"/>
              <a:t>Set Timezone</a:t>
            </a:r>
            <a:endParaRPr lang="en-US" altLang="ja-JP" sz="1400"/>
          </a:p>
          <a:p>
            <a:r>
              <a:rPr lang="en-US" altLang="ja-JP" sz="1400"/>
              <a:t>  timezone:</a:t>
            </a:r>
          </a:p>
          <a:p>
            <a:r>
              <a:rPr lang="en-US" altLang="ja-JP" sz="1400"/>
              <a:t>    name: "{{ </a:t>
            </a:r>
            <a:r>
              <a:rPr lang="en-US" altLang="ja-JP" sz="1400" smtClean="0"/>
              <a:t>VAR_locale_timezone }}"</a:t>
            </a:r>
            <a:endParaRPr lang="en-US" altLang="ja-JP" sz="1400"/>
          </a:p>
        </p:txBody>
      </p:sp>
      <p:sp>
        <p:nvSpPr>
          <p:cNvPr id="12" name="テキスト ボックス 11"/>
          <p:cNvSpPr txBox="1"/>
          <p:nvPr/>
        </p:nvSpPr>
        <p:spPr>
          <a:xfrm>
            <a:off x="5482221" y="2719336"/>
            <a:ext cx="3593451" cy="738664"/>
          </a:xfrm>
          <a:prstGeom prst="rect">
            <a:avLst/>
          </a:prstGeom>
          <a:noFill/>
        </p:spPr>
        <p:txBody>
          <a:bodyPr wrap="square" rtlCol="0">
            <a:spAutoFit/>
          </a:bodyPr>
          <a:lstStyle/>
          <a:p>
            <a:r>
              <a:rPr kumimoji="1" lang="ja-JP" altLang="en-US" sz="1400" b="1" dirty="0" smtClean="0"/>
              <a:t>ファイル名</a:t>
            </a:r>
            <a:r>
              <a:rPr kumimoji="1" lang="en-US" altLang="ja-JP" sz="1400" b="1" dirty="0" smtClean="0"/>
              <a:t>:</a:t>
            </a:r>
            <a:r>
              <a:rPr kumimoji="1" lang="ja-JP" altLang="en-US" sz="1400" b="1" dirty="0" smtClean="0"/>
              <a:t> </a:t>
            </a:r>
            <a:r>
              <a:rPr kumimoji="1" lang="en-US" altLang="ja-JP" sz="1400" b="1" dirty="0" smtClean="0"/>
              <a:t>1</a:t>
            </a:r>
            <a:r>
              <a:rPr lang="en-US" altLang="ja-JP" sz="1400" b="1" dirty="0" smtClean="0"/>
              <a:t>-set_timezone.yml</a:t>
            </a:r>
          </a:p>
          <a:p>
            <a:r>
              <a:rPr lang="ja-JP" altLang="en-US" sz="1400" dirty="0" smtClean="0"/>
              <a:t>タイムゾーンを指定の値に変更します。</a:t>
            </a:r>
            <a:r>
              <a:rPr lang="en-US" altLang="ja-JP" sz="1400" dirty="0"/>
              <a:t/>
            </a:r>
            <a:br>
              <a:rPr lang="en-US" altLang="ja-JP" sz="1400" dirty="0"/>
            </a:br>
            <a:r>
              <a:rPr lang="ja-JP" altLang="en-US" sz="1400" dirty="0" smtClean="0"/>
              <a:t>今回は全ホスト共通の値を代入します。</a:t>
            </a:r>
            <a:endParaRPr lang="ja-JP" altLang="en-US" sz="1400" dirty="0"/>
          </a:p>
        </p:txBody>
      </p:sp>
      <p:sp>
        <p:nvSpPr>
          <p:cNvPr id="13" name="テキスト ボックス 12"/>
          <p:cNvSpPr txBox="1"/>
          <p:nvPr/>
        </p:nvSpPr>
        <p:spPr>
          <a:xfrm>
            <a:off x="212867" y="5679218"/>
            <a:ext cx="5158168" cy="738664"/>
          </a:xfrm>
          <a:prstGeom prst="rect">
            <a:avLst/>
          </a:prstGeom>
          <a:solidFill>
            <a:schemeClr val="bg2">
              <a:lumMod val="85000"/>
            </a:schemeClr>
          </a:solidFill>
        </p:spPr>
        <p:txBody>
          <a:bodyPr wrap="square" rtlCol="0">
            <a:spAutoFit/>
          </a:bodyPr>
          <a:lstStyle/>
          <a:p>
            <a:r>
              <a:rPr lang="en-US" altLang="ja-JP" sz="1400"/>
              <a:t>- name: </a:t>
            </a:r>
            <a:r>
              <a:rPr lang="en-US" altLang="ja-JP" sz="1400" smtClean="0"/>
              <a:t>Set Hostname</a:t>
            </a:r>
            <a:endParaRPr lang="en-US" altLang="ja-JP" sz="1400"/>
          </a:p>
          <a:p>
            <a:r>
              <a:rPr lang="en-US" altLang="ja-JP" sz="1400"/>
              <a:t>  hostname:</a:t>
            </a:r>
          </a:p>
          <a:p>
            <a:r>
              <a:rPr lang="en-US" altLang="ja-JP" sz="1400"/>
              <a:t>    name: "{{ VAR_hostname }}"</a:t>
            </a:r>
          </a:p>
        </p:txBody>
      </p:sp>
    </p:spTree>
    <p:extLst>
      <p:ext uri="{BB962C8B-B14F-4D97-AF65-F5344CB8AC3E}">
        <p14:creationId xmlns:p14="http://schemas.microsoft.com/office/powerpoint/2010/main" val="2394911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2.1 </a:t>
            </a:r>
            <a:r>
              <a:rPr lang="ja-JP" altLang="en-US" dirty="0" smtClean="0"/>
              <a:t>事前準備 </a:t>
            </a:r>
            <a:r>
              <a:rPr lang="en-US" altLang="ja-JP" dirty="0"/>
              <a:t>(2/2)</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ja-JP" altLang="en-US" b="1" dirty="0" smtClean="0"/>
              <a:t>作業対象ホストを登録する</a:t>
            </a:r>
            <a:r>
              <a:rPr kumimoji="1" lang="en-US" altLang="ja-JP" b="1" dirty="0" smtClean="0"/>
              <a:t/>
            </a:r>
            <a:br>
              <a:rPr kumimoji="1" lang="en-US" altLang="ja-JP" b="1" dirty="0" smtClean="0"/>
            </a:br>
            <a:r>
              <a:rPr kumimoji="1" lang="ja-JP" altLang="en-US" sz="1600" dirty="0" smtClean="0"/>
              <a:t>作業の実行対象となるホストを</a:t>
            </a:r>
            <a:r>
              <a:rPr kumimoji="1" lang="en-US" altLang="ja-JP" sz="1600" dirty="0" smtClean="0"/>
              <a:t>ITA</a:t>
            </a:r>
            <a:r>
              <a:rPr kumimoji="1" lang="ja-JP" altLang="en-US" sz="1600" dirty="0" err="1" smtClean="0"/>
              <a:t>に登</a:t>
            </a:r>
            <a:r>
              <a:rPr kumimoji="1" lang="ja-JP" altLang="en-US" sz="1600" dirty="0" smtClean="0"/>
              <a:t>録しましょう。</a:t>
            </a:r>
            <a:r>
              <a:rPr kumimoji="1" lang="en-US" altLang="ja-JP" sz="1600" dirty="0" smtClean="0"/>
              <a:t/>
            </a:r>
            <a:br>
              <a:rPr kumimoji="1" lang="en-US" altLang="ja-JP" sz="1600" dirty="0" smtClean="0"/>
            </a:br>
            <a:r>
              <a:rPr lang="ja-JP" altLang="en-US" sz="1600" dirty="0" smtClean="0"/>
              <a:t>今回の登録は</a:t>
            </a:r>
            <a:r>
              <a:rPr lang="en-US" altLang="ja-JP" sz="1600" dirty="0"/>
              <a:t>5</a:t>
            </a:r>
            <a:r>
              <a:rPr lang="ja-JP" altLang="en-US" sz="1600" dirty="0" smtClean="0"/>
              <a:t>台分です。</a:t>
            </a:r>
            <a:r>
              <a:rPr lang="en-US" altLang="ja-JP" sz="1600" dirty="0" smtClean="0"/>
              <a:t/>
            </a:r>
            <a:br>
              <a:rPr lang="en-US" altLang="ja-JP" sz="1600" dirty="0" smtClean="0"/>
            </a:br>
            <a:r>
              <a:rPr lang="en-US" altLang="ja-JP" sz="1200" dirty="0" smtClean="0"/>
              <a:t>※</a:t>
            </a:r>
            <a:r>
              <a:rPr lang="en-US" altLang="ja-JP" sz="1200" dirty="0" err="1" smtClean="0"/>
              <a:t>webC</a:t>
            </a:r>
            <a:r>
              <a:rPr lang="ja-JP" altLang="en-US" sz="1200" dirty="0" smtClean="0"/>
              <a:t>はシナリオ②で使用します。</a:t>
            </a:r>
            <a:r>
              <a:rPr kumimoji="1" lang="en-US" altLang="ja-JP" sz="1600" b="1" dirty="0" smtClean="0"/>
              <a:t/>
            </a:r>
            <a:br>
              <a:rPr kumimoji="1" lang="en-US" altLang="ja-JP" sz="1600" b="1" dirty="0" smtClean="0"/>
            </a:br>
            <a:r>
              <a:rPr lang="en-US" altLang="ja-JP" sz="1600" dirty="0" smtClean="0"/>
              <a:t/>
            </a:r>
            <a:br>
              <a:rPr lang="en-US" altLang="ja-JP" sz="1600" dirty="0" smtClean="0"/>
            </a:br>
            <a:r>
              <a:rPr lang="ja-JP" altLang="en-US" sz="1600" dirty="0" smtClean="0"/>
              <a:t>メニュー：</a:t>
            </a:r>
            <a:r>
              <a:rPr lang="ja-JP" altLang="en-US" sz="1600" b="1" dirty="0" smtClean="0"/>
              <a:t>基本コンソール </a:t>
            </a:r>
            <a:r>
              <a:rPr lang="en-US" altLang="ja-JP" sz="1600" b="1" dirty="0" smtClean="0"/>
              <a:t>&gt; </a:t>
            </a:r>
            <a:r>
              <a:rPr lang="ja-JP" altLang="en-US" sz="1600" b="1" dirty="0" smtClean="0"/>
              <a:t>機器一覧</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lt"/>
              <a:buAutoNum type="circleNumDbPlain"/>
            </a:pPr>
            <a:r>
              <a:rPr lang="ja-JP" altLang="en-US" sz="1600" dirty="0"/>
              <a:t>各項目で下表のように選択または入力</a:t>
            </a:r>
            <a:r>
              <a:rPr lang="ja-JP" altLang="en-US" sz="1600" dirty="0" smtClean="0"/>
              <a:t>し、</a:t>
            </a:r>
            <a:r>
              <a:rPr lang="en-US" altLang="ja-JP" sz="1600" dirty="0" smtClean="0"/>
              <a:t>[</a:t>
            </a:r>
            <a:r>
              <a:rPr lang="ja-JP" altLang="en-US" sz="1600" dirty="0" smtClean="0"/>
              <a:t>登録</a:t>
            </a:r>
            <a:r>
              <a:rPr lang="en-US" altLang="ja-JP" sz="1600" dirty="0" smtClean="0"/>
              <a:t>]</a:t>
            </a:r>
            <a:r>
              <a:rPr lang="ja-JP" altLang="en-US" sz="1600" dirty="0" smtClean="0"/>
              <a:t>を押下する。</a:t>
            </a:r>
            <a:r>
              <a:rPr lang="en-US" altLang="ja-JP" sz="1600" dirty="0" smtClean="0"/>
              <a:t/>
            </a:r>
            <a:br>
              <a:rPr lang="en-US" altLang="ja-JP" sz="1600" dirty="0" smtClean="0"/>
            </a:br>
            <a:endParaRPr lang="en-US" altLang="ja-JP" sz="1600" dirty="0"/>
          </a:p>
        </p:txBody>
      </p:sp>
      <p:graphicFrame>
        <p:nvGraphicFramePr>
          <p:cNvPr id="7" name="表 6"/>
          <p:cNvGraphicFramePr>
            <a:graphicFrameLocks noGrp="1"/>
          </p:cNvGraphicFramePr>
          <p:nvPr>
            <p:extLst>
              <p:ext uri="{D42A27DB-BD31-4B8C-83A1-F6EECF244321}">
                <p14:modId xmlns:p14="http://schemas.microsoft.com/office/powerpoint/2010/main" val="1463156048"/>
              </p:ext>
            </p:extLst>
          </p:nvPr>
        </p:nvGraphicFramePr>
        <p:xfrm>
          <a:off x="177212" y="4618547"/>
          <a:ext cx="7792405" cy="1833286"/>
        </p:xfrm>
        <a:graphic>
          <a:graphicData uri="http://schemas.openxmlformats.org/drawingml/2006/table">
            <a:tbl>
              <a:tblPr firstRow="1" bandRow="1">
                <a:tableStyleId>{93296810-A885-4BE3-A3E7-6D5BEEA58F35}</a:tableStyleId>
              </a:tblPr>
              <a:tblGrid>
                <a:gridCol w="635318">
                  <a:extLst>
                    <a:ext uri="{9D8B030D-6E8A-4147-A177-3AD203B41FA5}">
                      <a16:colId xmlns:a16="http://schemas.microsoft.com/office/drawing/2014/main" val="2119812807"/>
                    </a:ext>
                  </a:extLst>
                </a:gridCol>
                <a:gridCol w="843280">
                  <a:extLst>
                    <a:ext uri="{9D8B030D-6E8A-4147-A177-3AD203B41FA5}">
                      <a16:colId xmlns:a16="http://schemas.microsoft.com/office/drawing/2014/main" val="1894997068"/>
                    </a:ext>
                  </a:extLst>
                </a:gridCol>
                <a:gridCol w="843280">
                  <a:extLst>
                    <a:ext uri="{9D8B030D-6E8A-4147-A177-3AD203B41FA5}">
                      <a16:colId xmlns:a16="http://schemas.microsoft.com/office/drawing/2014/main" val="587248492"/>
                    </a:ext>
                  </a:extLst>
                </a:gridCol>
                <a:gridCol w="1025843">
                  <a:extLst>
                    <a:ext uri="{9D8B030D-6E8A-4147-A177-3AD203B41FA5}">
                      <a16:colId xmlns:a16="http://schemas.microsoft.com/office/drawing/2014/main" val="2327637469"/>
                    </a:ext>
                  </a:extLst>
                </a:gridCol>
                <a:gridCol w="1302068">
                  <a:extLst>
                    <a:ext uri="{9D8B030D-6E8A-4147-A177-3AD203B41FA5}">
                      <a16:colId xmlns:a16="http://schemas.microsoft.com/office/drawing/2014/main" val="3218782581"/>
                    </a:ext>
                  </a:extLst>
                </a:gridCol>
                <a:gridCol w="538480">
                  <a:extLst>
                    <a:ext uri="{9D8B030D-6E8A-4147-A177-3AD203B41FA5}">
                      <a16:colId xmlns:a16="http://schemas.microsoft.com/office/drawing/2014/main" val="4128543752"/>
                    </a:ext>
                  </a:extLst>
                </a:gridCol>
                <a:gridCol w="1302068">
                  <a:extLst>
                    <a:ext uri="{9D8B030D-6E8A-4147-A177-3AD203B41FA5}">
                      <a16:colId xmlns:a16="http://schemas.microsoft.com/office/drawing/2014/main" val="1668683709"/>
                    </a:ext>
                  </a:extLst>
                </a:gridCol>
                <a:gridCol w="1302068">
                  <a:extLst>
                    <a:ext uri="{9D8B030D-6E8A-4147-A177-3AD203B41FA5}">
                      <a16:colId xmlns:a16="http://schemas.microsoft.com/office/drawing/2014/main" val="2955204300"/>
                    </a:ext>
                  </a:extLst>
                </a:gridCol>
              </a:tblGrid>
              <a:tr h="230787">
                <a:tc>
                  <a:txBody>
                    <a:bodyPr/>
                    <a:lstStyle/>
                    <a:p>
                      <a:pPr algn="ctr"/>
                      <a:endParaRPr kumimoji="1" lang="ja-JP" altLang="en-US" sz="1200" dirty="0"/>
                    </a:p>
                  </a:txBody>
                  <a:tcPr anchor="ctr">
                    <a:lnR w="38100" cap="flat" cmpd="sng" algn="ctr">
                      <a:solidFill>
                        <a:schemeClr val="bg1"/>
                      </a:solidFill>
                      <a:prstDash val="solid"/>
                      <a:round/>
                      <a:headEnd type="none" w="med" len="med"/>
                      <a:tailEnd type="none" w="med" len="med"/>
                    </a:lnR>
                  </a:tcPr>
                </a:tc>
                <a:tc>
                  <a:txBody>
                    <a:bodyPr/>
                    <a:lstStyle/>
                    <a:p>
                      <a:pPr algn="ctr"/>
                      <a:r>
                        <a:rPr kumimoji="1" lang="en-US" altLang="ja-JP" sz="1200" dirty="0" smtClean="0"/>
                        <a:t>HW</a:t>
                      </a:r>
                    </a:p>
                    <a:p>
                      <a:pPr algn="ctr"/>
                      <a:r>
                        <a:rPr kumimoji="1" lang="ja-JP" altLang="en-US" sz="1200" dirty="0" smtClean="0"/>
                        <a:t>機器種別</a:t>
                      </a:r>
                    </a:p>
                  </a:txBody>
                  <a:tcPr anchor="ctr">
                    <a:lnL w="38100" cap="flat" cmpd="sng" algn="ctr">
                      <a:solidFill>
                        <a:schemeClr val="bg1"/>
                      </a:solidFill>
                      <a:prstDash val="solid"/>
                      <a:round/>
                      <a:headEnd type="none" w="med" len="med"/>
                      <a:tailEnd type="none" w="med" len="med"/>
                    </a:lnL>
                  </a:tcPr>
                </a:tc>
                <a:tc>
                  <a:txBody>
                    <a:bodyPr/>
                    <a:lstStyle/>
                    <a:p>
                      <a:pPr algn="ctr"/>
                      <a:r>
                        <a:rPr kumimoji="1" lang="ja-JP" altLang="en-US" sz="1200" dirty="0" smtClean="0"/>
                        <a:t>ホスト名</a:t>
                      </a:r>
                    </a:p>
                  </a:txBody>
                  <a:tcPr anchor="ctr"/>
                </a:tc>
                <a:tc>
                  <a:txBody>
                    <a:bodyPr/>
                    <a:lstStyle/>
                    <a:p>
                      <a:pPr algn="ctr"/>
                      <a:r>
                        <a:rPr kumimoji="1" lang="en-US" altLang="ja-JP" sz="1200" dirty="0" smtClean="0"/>
                        <a:t>IP</a:t>
                      </a:r>
                      <a:r>
                        <a:rPr kumimoji="1" lang="ja-JP" altLang="en-US" sz="1200" dirty="0" smtClean="0"/>
                        <a:t>アドレス</a:t>
                      </a:r>
                    </a:p>
                  </a:txBody>
                  <a:tcPr anchor="ctr"/>
                </a:tc>
                <a:tc>
                  <a:txBody>
                    <a:bodyPr/>
                    <a:lstStyle/>
                    <a:p>
                      <a:pPr algn="ctr"/>
                      <a:r>
                        <a:rPr kumimoji="1" lang="ja-JP" altLang="en-US" sz="1200" dirty="0" smtClean="0"/>
                        <a:t>ログイン</a:t>
                      </a:r>
                      <a:endParaRPr kumimoji="1" lang="en-US" altLang="ja-JP" sz="1200" dirty="0" smtClean="0"/>
                    </a:p>
                    <a:p>
                      <a:pPr algn="ctr"/>
                      <a:r>
                        <a:rPr kumimoji="1" lang="ja-JP" altLang="en-US" sz="1200" dirty="0" smtClean="0"/>
                        <a:t>ユーザ</a:t>
                      </a:r>
                      <a:r>
                        <a:rPr kumimoji="1" lang="en-US" altLang="ja-JP" sz="1200" dirty="0" smtClean="0"/>
                        <a:t>ID</a:t>
                      </a:r>
                    </a:p>
                  </a:txBody>
                  <a:tcPr anchor="ctr"/>
                </a:tc>
                <a:tc>
                  <a:txBody>
                    <a:bodyPr/>
                    <a:lstStyle/>
                    <a:p>
                      <a:pPr algn="ctr"/>
                      <a:r>
                        <a:rPr kumimoji="1" lang="ja-JP" altLang="en-US" sz="1200" dirty="0" smtClean="0"/>
                        <a:t>管理</a:t>
                      </a:r>
                      <a:endParaRPr kumimoji="1" lang="ja-JP" altLang="en-US" sz="1200" dirty="0"/>
                    </a:p>
                  </a:txBody>
                  <a:tcPr anchor="ctr"/>
                </a:tc>
                <a:tc>
                  <a:txBody>
                    <a:bodyPr/>
                    <a:lstStyle/>
                    <a:p>
                      <a:pPr algn="ctr"/>
                      <a:r>
                        <a:rPr kumimoji="1" lang="ja-JP" altLang="en-US" sz="1200" dirty="0" smtClean="0"/>
                        <a:t>ログイン</a:t>
                      </a:r>
                      <a:endParaRPr kumimoji="1" lang="en-US" altLang="ja-JP" sz="1200" dirty="0" smtClean="0"/>
                    </a:p>
                    <a:p>
                      <a:pPr algn="ctr"/>
                      <a:r>
                        <a:rPr kumimoji="1" lang="ja-JP" altLang="en-US" sz="1200" dirty="0" smtClean="0"/>
                        <a:t>パスワード</a:t>
                      </a:r>
                      <a:endParaRPr kumimoji="1" lang="ja-JP" altLang="en-US" sz="1200" dirty="0"/>
                    </a:p>
                  </a:txBody>
                  <a:tcPr anchor="ctr"/>
                </a:tc>
                <a:tc>
                  <a:txBody>
                    <a:bodyPr/>
                    <a:lstStyle/>
                    <a:p>
                      <a:pPr algn="ctr"/>
                      <a:r>
                        <a:rPr kumimoji="1" lang="ja-JP" altLang="en-US" sz="1200" dirty="0" smtClean="0"/>
                        <a:t>認証方式</a:t>
                      </a:r>
                      <a:endParaRPr kumimoji="1" lang="ja-JP" altLang="en-US" sz="1200" dirty="0"/>
                    </a:p>
                  </a:txBody>
                  <a:tcPr anchor="ctr"/>
                </a:tc>
                <a:extLst>
                  <a:ext uri="{0D108BD9-81ED-4DB2-BD59-A6C34878D82A}">
                    <a16:rowId xmlns:a16="http://schemas.microsoft.com/office/drawing/2014/main" val="749562730"/>
                  </a:ext>
                </a:extLst>
              </a:tr>
              <a:tr h="230787">
                <a:tc>
                  <a:txBody>
                    <a:bodyPr/>
                    <a:lstStyle/>
                    <a:p>
                      <a:r>
                        <a:rPr kumimoji="1" lang="en-US" altLang="ja-JP" sz="1200" b="1" dirty="0" smtClean="0">
                          <a:solidFill>
                            <a:schemeClr val="bg1"/>
                          </a:solidFill>
                        </a:rPr>
                        <a:t>1</a:t>
                      </a:r>
                      <a:r>
                        <a:rPr kumimoji="1" lang="ja-JP" altLang="en-US" sz="1200" b="1" dirty="0" smtClean="0">
                          <a:solidFill>
                            <a:schemeClr val="bg1"/>
                          </a:solidFill>
                        </a:rPr>
                        <a:t>台目</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rowSpan="5">
                  <a:txBody>
                    <a:bodyPr/>
                    <a:lstStyle/>
                    <a:p>
                      <a:pPr algn="ctr"/>
                      <a:r>
                        <a:rPr kumimoji="1" lang="en-US" altLang="ja-JP" sz="1200" dirty="0" smtClean="0"/>
                        <a:t>SV</a:t>
                      </a:r>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webA</a:t>
                      </a:r>
                      <a:endParaRPr kumimoji="1" lang="ja-JP" altLang="en-US" sz="1200" dirty="0" smtClean="0"/>
                    </a:p>
                  </a:txBody>
                  <a:tcPr>
                    <a:solidFill>
                      <a:srgbClr val="CBCDD3"/>
                    </a:solidFill>
                  </a:tcPr>
                </a:tc>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対象機器の</a:t>
                      </a:r>
                      <a:r>
                        <a:rPr kumimoji="1" lang="en-US" altLang="ja-JP" sz="1200" dirty="0" smtClean="0"/>
                        <a:t>IP</a:t>
                      </a:r>
                      <a:r>
                        <a:rPr kumimoji="1" lang="ja-JP" altLang="en-US" sz="1200" dirty="0" smtClean="0"/>
                        <a:t>アドレス</a:t>
                      </a:r>
                    </a:p>
                  </a:txBody>
                  <a:tcPr anchor="ctr">
                    <a:solidFill>
                      <a:srgbClr val="E7E8EA"/>
                    </a:solidFill>
                  </a:tcPr>
                </a:tc>
                <a:tc rowSpan="5">
                  <a:txBody>
                    <a:bodyPr/>
                    <a:lstStyle/>
                    <a:p>
                      <a:r>
                        <a:rPr kumimoji="1" lang="ja-JP" altLang="en-US" sz="1200" dirty="0" smtClean="0"/>
                        <a:t>（任意の値を</a:t>
                      </a:r>
                      <a:endParaRPr kumimoji="1" lang="en-US" altLang="ja-JP" sz="1200" dirty="0" smtClean="0"/>
                    </a:p>
                    <a:p>
                      <a:r>
                        <a:rPr kumimoji="1" lang="ja-JP" altLang="en-US" sz="1200" dirty="0" smtClean="0"/>
                        <a:t>ご設定下さい）</a:t>
                      </a:r>
                      <a:endParaRPr kumimoji="1" lang="en-US" altLang="ja-JP" sz="1200" dirty="0" smtClean="0"/>
                    </a:p>
                  </a:txBody>
                  <a:tcPr anchor="ctr">
                    <a:solidFill>
                      <a:srgbClr val="E7E8EA"/>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p>
                  </a:txBody>
                  <a:tcPr anchor="ctr">
                    <a:solidFill>
                      <a:srgbClr val="E7E8EA"/>
                    </a:solidFill>
                  </a:tcPr>
                </a:tc>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（任意の値を</a:t>
                      </a:r>
                      <a:endParaRPr kumimoji="1"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ご設定下さい）</a:t>
                      </a:r>
                      <a:endParaRPr kumimoji="1" lang="en-US" altLang="ja-JP" sz="1200" dirty="0" smtClean="0"/>
                    </a:p>
                  </a:txBody>
                  <a:tcPr anchor="ctr">
                    <a:solidFill>
                      <a:srgbClr val="E7E8EA"/>
                    </a:solidFill>
                  </a:tcPr>
                </a:tc>
                <a:tc rowSpan="5">
                  <a:txBody>
                    <a:bodyPr/>
                    <a:lstStyle/>
                    <a:p>
                      <a:pPr algn="ctr"/>
                      <a:r>
                        <a:rPr kumimoji="1" lang="ja-JP" altLang="en-US" sz="1200" dirty="0" smtClean="0"/>
                        <a:t>パスワード認証</a:t>
                      </a:r>
                      <a:endParaRPr kumimoji="1" lang="ja-JP" altLang="en-US" sz="1200" dirty="0"/>
                    </a:p>
                  </a:txBody>
                  <a:tcPr anchor="ctr">
                    <a:solidFill>
                      <a:srgbClr val="E7E8EA"/>
                    </a:solidFill>
                  </a:tcPr>
                </a:tc>
                <a:extLst>
                  <a:ext uri="{0D108BD9-81ED-4DB2-BD59-A6C34878D82A}">
                    <a16:rowId xmlns:a16="http://schemas.microsoft.com/office/drawing/2014/main" val="121057944"/>
                  </a:ext>
                </a:extLst>
              </a:tr>
              <a:tr h="230787">
                <a:tc>
                  <a:txBody>
                    <a:bodyPr/>
                    <a:lstStyle/>
                    <a:p>
                      <a:r>
                        <a:rPr kumimoji="1" lang="en-US" altLang="ja-JP" sz="1200" b="1" dirty="0" smtClean="0">
                          <a:solidFill>
                            <a:schemeClr val="bg1"/>
                          </a:solidFill>
                        </a:rPr>
                        <a:t>2</a:t>
                      </a:r>
                      <a:r>
                        <a:rPr kumimoji="1" lang="ja-JP" altLang="en-US" sz="1200" b="1" dirty="0" smtClean="0">
                          <a:solidFill>
                            <a:schemeClr val="bg1"/>
                          </a:solidFill>
                        </a:rPr>
                        <a:t>台目</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vMerge="1">
                  <a:txBody>
                    <a:bodyPr/>
                    <a:lstStyle/>
                    <a:p>
                      <a:endParaRPr kumimoji="1" lang="ja-JP" altLang="en-US" sz="1200" dirty="0" smtClean="0"/>
                    </a:p>
                  </a:txBody>
                  <a:tcPr/>
                </a:tc>
                <a:tc>
                  <a:txBody>
                    <a:bodyPr/>
                    <a:lstStyle/>
                    <a:p>
                      <a:r>
                        <a:rPr kumimoji="1" lang="en-US" altLang="ja-JP" sz="1200" dirty="0" err="1" smtClean="0"/>
                        <a:t>webB</a:t>
                      </a:r>
                      <a:endParaRPr kumimoji="1" lang="ja-JP" altLang="en-US" sz="1200" dirty="0"/>
                    </a:p>
                  </a:txBody>
                  <a:tcPr>
                    <a:solidFill>
                      <a:srgbClr val="E7E8EA"/>
                    </a:solidFill>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extLst>
                  <a:ext uri="{0D108BD9-81ED-4DB2-BD59-A6C34878D82A}">
                    <a16:rowId xmlns:a16="http://schemas.microsoft.com/office/drawing/2014/main" val="3079861930"/>
                  </a:ext>
                </a:extLst>
              </a:tr>
              <a:tr h="243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smtClean="0">
                          <a:ln>
                            <a:noFill/>
                          </a:ln>
                          <a:solidFill>
                            <a:schemeClr val="bg1"/>
                          </a:solidFill>
                          <a:effectLst/>
                          <a:uLnTx/>
                          <a:uFillTx/>
                          <a:latin typeface="メイリオ"/>
                          <a:ea typeface="メイリオ"/>
                          <a:cs typeface="+mn-cs"/>
                        </a:rPr>
                        <a:t>3</a:t>
                      </a:r>
                      <a:r>
                        <a:rPr kumimoji="1" lang="ja-JP" altLang="en-US" sz="1200" b="1" i="0" u="none" strike="noStrike" kern="1200" cap="none" spc="0" normalizeH="0" baseline="0" noProof="0" dirty="0" smtClean="0">
                          <a:ln>
                            <a:noFill/>
                          </a:ln>
                          <a:solidFill>
                            <a:schemeClr val="bg1"/>
                          </a:solidFill>
                          <a:effectLst/>
                          <a:uLnTx/>
                          <a:uFillTx/>
                          <a:latin typeface="メイリオ"/>
                          <a:ea typeface="メイリオ"/>
                          <a:cs typeface="+mn-cs"/>
                        </a:rPr>
                        <a:t>台目</a:t>
                      </a:r>
                      <a:endParaRPr kumimoji="1" lang="ja-JP" altLang="en-US" sz="1200" b="1" i="0" u="none" strike="noStrike" kern="1200" cap="none" spc="0" normalizeH="0" baseline="0" noProof="0" dirty="0">
                        <a:ln>
                          <a:noFill/>
                        </a:ln>
                        <a:solidFill>
                          <a:schemeClr val="bg1"/>
                        </a:solidFill>
                        <a:effectLst/>
                        <a:uLnTx/>
                        <a:uFillTx/>
                        <a:latin typeface="メイリオ"/>
                        <a:ea typeface="メイリオ"/>
                        <a:cs typeface="+mn-cs"/>
                      </a:endParaRP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a:tc>
                <a:tc>
                  <a:txBody>
                    <a:bodyPr/>
                    <a:lstStyle/>
                    <a:p>
                      <a:r>
                        <a:rPr kumimoji="1" lang="en-US" altLang="ja-JP" sz="1200" dirty="0" err="1" smtClean="0"/>
                        <a:t>dbA</a:t>
                      </a:r>
                      <a:endParaRPr kumimoji="1" lang="ja-JP" altLang="en-US" sz="1200" dirty="0"/>
                    </a:p>
                  </a:txBody>
                  <a:tcPr>
                    <a:solidFill>
                      <a:srgbClr val="CBCDD3"/>
                    </a:solidFill>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extLst>
                  <a:ext uri="{0D108BD9-81ED-4DB2-BD59-A6C34878D82A}">
                    <a16:rowId xmlns:a16="http://schemas.microsoft.com/office/drawing/2014/main" val="98417131"/>
                  </a:ext>
                </a:extLst>
              </a:tr>
              <a:tr h="276563">
                <a:tc>
                  <a:txBody>
                    <a:bodyPr/>
                    <a:lstStyle/>
                    <a:p>
                      <a:r>
                        <a:rPr kumimoji="1" lang="en-US" altLang="ja-JP" sz="1200" b="1" dirty="0" smtClean="0">
                          <a:solidFill>
                            <a:schemeClr val="bg1"/>
                          </a:solidFill>
                        </a:rPr>
                        <a:t>4</a:t>
                      </a:r>
                      <a:r>
                        <a:rPr kumimoji="1" lang="ja-JP" altLang="en-US" sz="1200" b="1" dirty="0" smtClean="0">
                          <a:solidFill>
                            <a:schemeClr val="bg1"/>
                          </a:solidFill>
                        </a:rPr>
                        <a:t>台目</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vMerge="1">
                  <a:txBody>
                    <a:bodyPr/>
                    <a:lstStyle/>
                    <a:p>
                      <a:endParaRPr kumimoji="1" lang="ja-JP" altLang="en-US" sz="1200" dirty="0" smtClean="0"/>
                    </a:p>
                  </a:txBody>
                  <a:tcPr/>
                </a:tc>
                <a:tc>
                  <a:txBody>
                    <a:bodyPr/>
                    <a:lstStyle/>
                    <a:p>
                      <a:r>
                        <a:rPr kumimoji="1" lang="en-US" altLang="ja-JP" sz="1200" dirty="0" err="1" smtClean="0"/>
                        <a:t>dbB</a:t>
                      </a:r>
                      <a:endParaRPr kumimoji="1" lang="ja-JP" altLang="en-US" sz="1200" dirty="0"/>
                    </a:p>
                  </a:txBody>
                  <a:tcPr>
                    <a:solidFill>
                      <a:srgbClr val="E7E8EA"/>
                    </a:solidFill>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extLst>
                  <a:ext uri="{0D108BD9-81ED-4DB2-BD59-A6C34878D82A}">
                    <a16:rowId xmlns:a16="http://schemas.microsoft.com/office/drawing/2014/main" val="20395060"/>
                  </a:ext>
                </a:extLst>
              </a:tr>
              <a:tr h="276563">
                <a:tc>
                  <a:txBody>
                    <a:bodyPr/>
                    <a:lstStyle/>
                    <a:p>
                      <a:r>
                        <a:rPr kumimoji="1" lang="en-US" altLang="ja-JP" sz="1200" b="1" dirty="0" smtClean="0">
                          <a:solidFill>
                            <a:schemeClr val="bg1"/>
                          </a:solidFill>
                        </a:rPr>
                        <a:t>5</a:t>
                      </a:r>
                      <a:r>
                        <a:rPr kumimoji="1" lang="ja-JP" altLang="en-US" sz="1200" b="1" dirty="0" smtClean="0">
                          <a:solidFill>
                            <a:schemeClr val="bg1"/>
                          </a:solidFill>
                        </a:rPr>
                        <a:t>台目</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vMerge="1">
                  <a:txBody>
                    <a:bodyPr/>
                    <a:lstStyle/>
                    <a:p>
                      <a:endParaRPr kumimoji="1" lang="ja-JP" altLang="en-US" sz="1200" dirty="0"/>
                    </a:p>
                  </a:txBody>
                  <a:tcPr/>
                </a:tc>
                <a:tc>
                  <a:txBody>
                    <a:bodyPr/>
                    <a:lstStyle/>
                    <a:p>
                      <a:r>
                        <a:rPr kumimoji="1" lang="en-US" altLang="ja-JP" sz="1200" dirty="0" err="1" smtClean="0"/>
                        <a:t>webC</a:t>
                      </a:r>
                      <a:endParaRPr kumimoji="1" lang="ja-JP" altLang="en-US" sz="1200" dirty="0"/>
                    </a:p>
                  </a:txBody>
                  <a:tcPr>
                    <a:solidFill>
                      <a:srgbClr val="CBCDD3"/>
                    </a:solidFill>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extLst>
                  <a:ext uri="{0D108BD9-81ED-4DB2-BD59-A6C34878D82A}">
                    <a16:rowId xmlns:a16="http://schemas.microsoft.com/office/drawing/2014/main" val="1319051918"/>
                  </a:ext>
                </a:extLst>
              </a:tr>
            </a:tbl>
          </a:graphicData>
        </a:graphic>
      </p:graphicFrame>
      <p:pic>
        <p:nvPicPr>
          <p:cNvPr id="12" name="図 11"/>
          <p:cNvPicPr>
            <a:picLocks noChangeAspect="1"/>
          </p:cNvPicPr>
          <p:nvPr/>
        </p:nvPicPr>
        <p:blipFill>
          <a:blip r:embed="rId2"/>
          <a:stretch>
            <a:fillRect/>
          </a:stretch>
        </p:blipFill>
        <p:spPr>
          <a:xfrm>
            <a:off x="183861" y="3058031"/>
            <a:ext cx="5028564" cy="1369944"/>
          </a:xfrm>
          <a:prstGeom prst="rect">
            <a:avLst/>
          </a:prstGeom>
          <a:ln>
            <a:solidFill>
              <a:schemeClr val="bg1">
                <a:lumMod val="85000"/>
              </a:schemeClr>
            </a:solidFill>
          </a:ln>
        </p:spPr>
      </p:pic>
      <p:pic>
        <p:nvPicPr>
          <p:cNvPr id="13" name="図 12"/>
          <p:cNvPicPr>
            <a:picLocks noChangeAspect="1"/>
          </p:cNvPicPr>
          <p:nvPr/>
        </p:nvPicPr>
        <p:blipFill>
          <a:blip r:embed="rId3"/>
          <a:stretch>
            <a:fillRect/>
          </a:stretch>
        </p:blipFill>
        <p:spPr>
          <a:xfrm>
            <a:off x="5287005" y="3058031"/>
            <a:ext cx="2739888" cy="1369944"/>
          </a:xfrm>
          <a:prstGeom prst="rect">
            <a:avLst/>
          </a:prstGeom>
          <a:ln>
            <a:solidFill>
              <a:schemeClr val="bg1">
                <a:lumMod val="85000"/>
              </a:schemeClr>
            </a:solidFill>
          </a:ln>
        </p:spPr>
      </p:pic>
      <p:sp>
        <p:nvSpPr>
          <p:cNvPr id="10" name="正方形/長方形 9"/>
          <p:cNvSpPr/>
          <p:nvPr/>
        </p:nvSpPr>
        <p:spPr bwMode="auto">
          <a:xfrm>
            <a:off x="619981" y="3066043"/>
            <a:ext cx="634576"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0" name="正方形/長方形 19"/>
          <p:cNvSpPr/>
          <p:nvPr/>
        </p:nvSpPr>
        <p:spPr bwMode="auto">
          <a:xfrm>
            <a:off x="1254557" y="3066043"/>
            <a:ext cx="576064"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1" name="正方形/長方形 20"/>
          <p:cNvSpPr/>
          <p:nvPr/>
        </p:nvSpPr>
        <p:spPr bwMode="auto">
          <a:xfrm>
            <a:off x="1830621" y="3066043"/>
            <a:ext cx="504056"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2" name="正方形/長方形 21"/>
          <p:cNvSpPr/>
          <p:nvPr/>
        </p:nvSpPr>
        <p:spPr bwMode="auto">
          <a:xfrm>
            <a:off x="3514890" y="3066043"/>
            <a:ext cx="504056"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3" name="正方形/長方形 22"/>
          <p:cNvSpPr/>
          <p:nvPr/>
        </p:nvSpPr>
        <p:spPr bwMode="auto">
          <a:xfrm>
            <a:off x="4018945" y="3066043"/>
            <a:ext cx="619987"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4" name="正方形/長方形 23"/>
          <p:cNvSpPr/>
          <p:nvPr/>
        </p:nvSpPr>
        <p:spPr bwMode="auto">
          <a:xfrm>
            <a:off x="4634072" y="3066043"/>
            <a:ext cx="578354"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5" name="正方形/長方形 24"/>
          <p:cNvSpPr/>
          <p:nvPr/>
        </p:nvSpPr>
        <p:spPr bwMode="auto">
          <a:xfrm>
            <a:off x="5287004" y="3066043"/>
            <a:ext cx="1105634"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cxnSp>
        <p:nvCxnSpPr>
          <p:cNvPr id="16" name="曲線コネクタ 15"/>
          <p:cNvCxnSpPr>
            <a:cxnSpLocks noChangeAspect="1"/>
          </p:cNvCxnSpPr>
          <p:nvPr/>
        </p:nvCxnSpPr>
        <p:spPr bwMode="auto">
          <a:xfrm rot="2700000">
            <a:off x="4719243" y="3227684"/>
            <a:ext cx="1093515" cy="1008000"/>
          </a:xfrm>
          <a:prstGeom prst="curvedConnector3">
            <a:avLst/>
          </a:prstGeom>
          <a:solidFill>
            <a:schemeClr val="bg1"/>
          </a:solidFill>
          <a:ln w="38100"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747924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2.2 </a:t>
            </a:r>
            <a:r>
              <a:rPr kumimoji="1" lang="ja-JP" altLang="en-US" dirty="0" smtClean="0"/>
              <a:t>オペレーションの</a:t>
            </a:r>
            <a:r>
              <a:rPr lang="ja-JP" altLang="en-US" dirty="0" smtClean="0"/>
              <a:t>登録</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ja-JP" altLang="en-US" b="1" dirty="0" smtClean="0"/>
              <a:t>オペレーションを新規登録する</a:t>
            </a:r>
            <a:r>
              <a:rPr lang="en-US" altLang="ja-JP" dirty="0"/>
              <a:t/>
            </a:r>
            <a:br>
              <a:rPr lang="en-US" altLang="ja-JP" dirty="0"/>
            </a:br>
            <a:r>
              <a:rPr lang="ja-JP" altLang="en-US" sz="1600" dirty="0" smtClean="0"/>
              <a:t>オペレーションを作成しましょう。</a:t>
            </a:r>
            <a:endParaRPr lang="en-US" altLang="ja-JP" sz="1600" dirty="0"/>
          </a:p>
          <a:p>
            <a:pPr marL="0" indent="0">
              <a:buNone/>
            </a:pPr>
            <a:endParaRPr lang="en-US" altLang="ja-JP" sz="1600" dirty="0" smtClean="0"/>
          </a:p>
          <a:p>
            <a:pPr marL="0" indent="0">
              <a:lnSpc>
                <a:spcPct val="150000"/>
              </a:lnSpc>
              <a:buNone/>
            </a:pPr>
            <a:r>
              <a:rPr kumimoji="1" lang="ja-JP" altLang="en-US" sz="1600" dirty="0" smtClean="0"/>
              <a:t>メニュー：</a:t>
            </a:r>
            <a:r>
              <a:rPr kumimoji="1" lang="ja-JP" altLang="en-US" sz="1600" b="1" dirty="0" smtClean="0"/>
              <a:t>基本コンソール </a:t>
            </a:r>
            <a:r>
              <a:rPr kumimoji="1" lang="en-US" altLang="ja-JP" sz="1600" b="1" dirty="0" smtClean="0"/>
              <a:t>&gt;</a:t>
            </a:r>
            <a:r>
              <a:rPr kumimoji="1" lang="ja-JP" altLang="en-US" sz="1600" b="1" dirty="0" smtClean="0"/>
              <a:t> オペレーション一覧</a:t>
            </a:r>
            <a:endParaRPr lang="en-US" altLang="ja-JP" sz="1600" b="1" dirty="0"/>
          </a:p>
          <a:p>
            <a:pPr marL="457200" indent="-457200">
              <a:buFont typeface="+mj-ea"/>
              <a:buAutoNum type="circleNumDbPlain"/>
            </a:pPr>
            <a:r>
              <a:rPr kumimoji="1"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ea"/>
              <a:buAutoNum type="circleNumDbPlain"/>
            </a:pPr>
            <a:r>
              <a:rPr lang="ja-JP" altLang="en-US" sz="1600" dirty="0"/>
              <a:t>各項目へ下表のように入力し、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kumimoji="1" lang="en-US" altLang="ja-JP" sz="1800" dirty="0"/>
          </a:p>
          <a:p>
            <a:pPr marL="0" indent="0">
              <a:buNone/>
            </a:pPr>
            <a:endParaRPr kumimoji="1" lang="en-US" altLang="ja-JP" sz="1800" dirty="0" smtClean="0"/>
          </a:p>
          <a:p>
            <a:endParaRPr lang="en-US" altLang="ja-JP" sz="1800" dirty="0"/>
          </a:p>
          <a:p>
            <a:endParaRPr kumimoji="1" lang="ja-JP" altLang="en-US" sz="1800" dirty="0"/>
          </a:p>
        </p:txBody>
      </p:sp>
      <p:graphicFrame>
        <p:nvGraphicFramePr>
          <p:cNvPr id="5" name="表 4"/>
          <p:cNvGraphicFramePr>
            <a:graphicFrameLocks noGrp="1"/>
          </p:cNvGraphicFramePr>
          <p:nvPr>
            <p:extLst>
              <p:ext uri="{D42A27DB-BD31-4B8C-83A1-F6EECF244321}">
                <p14:modId xmlns:p14="http://schemas.microsoft.com/office/powerpoint/2010/main" val="3621495639"/>
              </p:ext>
            </p:extLst>
          </p:nvPr>
        </p:nvGraphicFramePr>
        <p:xfrm>
          <a:off x="177212" y="4922839"/>
          <a:ext cx="3662998" cy="711562"/>
        </p:xfrm>
        <a:graphic>
          <a:graphicData uri="http://schemas.openxmlformats.org/drawingml/2006/table">
            <a:tbl>
              <a:tblPr firstRow="1" bandRow="1">
                <a:tableStyleId>{93296810-A885-4BE3-A3E7-6D5BEEA58F35}</a:tableStyleId>
              </a:tblPr>
              <a:tblGrid>
                <a:gridCol w="1664018">
                  <a:extLst>
                    <a:ext uri="{9D8B030D-6E8A-4147-A177-3AD203B41FA5}">
                      <a16:colId xmlns:a16="http://schemas.microsoft.com/office/drawing/2014/main" val="2677977182"/>
                    </a:ext>
                  </a:extLst>
                </a:gridCol>
                <a:gridCol w="1998980">
                  <a:extLst>
                    <a:ext uri="{9D8B030D-6E8A-4147-A177-3AD203B41FA5}">
                      <a16:colId xmlns:a16="http://schemas.microsoft.com/office/drawing/2014/main" val="2856548907"/>
                    </a:ext>
                  </a:extLst>
                </a:gridCol>
              </a:tblGrid>
              <a:tr h="355781">
                <a:tc>
                  <a:txBody>
                    <a:bodyPr/>
                    <a:lstStyle/>
                    <a:p>
                      <a:r>
                        <a:rPr kumimoji="1" lang="ja-JP" altLang="en-US" sz="1400" smtClean="0"/>
                        <a:t>オペレーション名</a:t>
                      </a:r>
                      <a:endParaRPr kumimoji="1" lang="ja-JP" altLang="en-US" sz="1400"/>
                    </a:p>
                  </a:txBody>
                  <a:tcPr/>
                </a:tc>
                <a:tc>
                  <a:txBody>
                    <a:bodyPr/>
                    <a:lstStyle/>
                    <a:p>
                      <a:r>
                        <a:rPr kumimoji="1" lang="ja-JP" altLang="en-US" sz="1400" smtClean="0"/>
                        <a:t>実施予定日時</a:t>
                      </a:r>
                      <a:endParaRPr kumimoji="1" lang="ja-JP" altLang="en-US" sz="1400"/>
                    </a:p>
                  </a:txBody>
                  <a:tcPr/>
                </a:tc>
                <a:extLst>
                  <a:ext uri="{0D108BD9-81ED-4DB2-BD59-A6C34878D82A}">
                    <a16:rowId xmlns:a16="http://schemas.microsoft.com/office/drawing/2014/main" val="2288927196"/>
                  </a:ext>
                </a:extLst>
              </a:tr>
              <a:tr h="355781">
                <a:tc>
                  <a:txBody>
                    <a:bodyPr/>
                    <a:lstStyle/>
                    <a:p>
                      <a:r>
                        <a:rPr kumimoji="1" lang="ja-JP" altLang="en-US" sz="1400" smtClean="0"/>
                        <a:t>基本設定　全台</a:t>
                      </a:r>
                      <a:endParaRPr kumimoji="1" lang="ja-JP" altLang="en-US"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a:t>
                      </a:r>
                      <a:r>
                        <a:rPr kumimoji="1" lang="ja-JP" altLang="en-US" sz="1400" dirty="0" smtClean="0"/>
                        <a:t>任意でご入力下さい</a:t>
                      </a:r>
                      <a:r>
                        <a:rPr kumimoji="1" lang="en-US" altLang="ja-JP" sz="1400" dirty="0" smtClean="0"/>
                        <a:t>)</a:t>
                      </a:r>
                    </a:p>
                  </a:txBody>
                  <a:tcPr/>
                </a:tc>
                <a:extLst>
                  <a:ext uri="{0D108BD9-81ED-4DB2-BD59-A6C34878D82A}">
                    <a16:rowId xmlns:a16="http://schemas.microsoft.com/office/drawing/2014/main" val="509697465"/>
                  </a:ext>
                </a:extLst>
              </a:tr>
            </a:tbl>
          </a:graphicData>
        </a:graphic>
      </p:graphicFrame>
      <p:pic>
        <p:nvPicPr>
          <p:cNvPr id="10" name="図 9"/>
          <p:cNvPicPr>
            <a:picLocks noChangeAspect="1"/>
          </p:cNvPicPr>
          <p:nvPr/>
        </p:nvPicPr>
        <p:blipFill>
          <a:blip r:embed="rId2"/>
          <a:stretch>
            <a:fillRect/>
          </a:stretch>
        </p:blipFill>
        <p:spPr>
          <a:xfrm>
            <a:off x="177212" y="3060996"/>
            <a:ext cx="4464496" cy="1757675"/>
          </a:xfrm>
          <a:prstGeom prst="rect">
            <a:avLst/>
          </a:prstGeom>
          <a:ln>
            <a:solidFill>
              <a:schemeClr val="bg1">
                <a:lumMod val="85000"/>
              </a:schemeClr>
            </a:solidFill>
          </a:ln>
        </p:spPr>
      </p:pic>
      <p:sp>
        <p:nvSpPr>
          <p:cNvPr id="6" name="テキスト ボックス 5"/>
          <p:cNvSpPr txBox="1"/>
          <p:nvPr/>
        </p:nvSpPr>
        <p:spPr>
          <a:xfrm>
            <a:off x="177212" y="6075208"/>
            <a:ext cx="7921838"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正方形/長方形 6"/>
          <p:cNvSpPr/>
          <p:nvPr/>
        </p:nvSpPr>
        <p:spPr bwMode="auto">
          <a:xfrm>
            <a:off x="1475656" y="3501008"/>
            <a:ext cx="1008112" cy="981024"/>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1" name="正方形/長方形 10"/>
          <p:cNvSpPr/>
          <p:nvPr/>
        </p:nvSpPr>
        <p:spPr bwMode="auto">
          <a:xfrm>
            <a:off x="2483768" y="3501008"/>
            <a:ext cx="1008112" cy="981024"/>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11612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lang="en-US" altLang="ja-JP" dirty="0" smtClean="0"/>
              <a:t>2.3</a:t>
            </a:r>
            <a:r>
              <a:rPr kumimoji="1" lang="en-US" altLang="ja-JP" dirty="0" smtClean="0"/>
              <a:t> </a:t>
            </a:r>
            <a:r>
              <a:rPr lang="en-US" altLang="ja-JP" dirty="0"/>
              <a:t>Movement</a:t>
            </a:r>
            <a:r>
              <a:rPr lang="ja-JP" altLang="en-US" dirty="0"/>
              <a:t>の設定 </a:t>
            </a:r>
            <a:r>
              <a:rPr lang="en-US" altLang="ja-JP" dirty="0"/>
              <a:t>(1/3)</a:t>
            </a:r>
            <a:endParaRPr kumimoji="1" lang="ja-JP" altLang="en-US" dirty="0"/>
          </a:p>
        </p:txBody>
      </p:sp>
      <p:sp>
        <p:nvSpPr>
          <p:cNvPr id="3" name="コンテンツ プレースホルダー 2"/>
          <p:cNvSpPr>
            <a:spLocks noGrp="1"/>
          </p:cNvSpPr>
          <p:nvPr>
            <p:ph sz="quarter" idx="10"/>
          </p:nvPr>
        </p:nvSpPr>
        <p:spPr/>
        <p:txBody>
          <a:bodyPr/>
          <a:lstStyle/>
          <a:p>
            <a:r>
              <a:rPr kumimoji="1" lang="en-US" altLang="ja-JP" b="1" dirty="0" smtClean="0"/>
              <a:t>Movement</a:t>
            </a:r>
            <a:r>
              <a:rPr kumimoji="1" lang="ja-JP" altLang="en-US" b="1" dirty="0" smtClean="0"/>
              <a:t>を作成する</a:t>
            </a:r>
            <a:r>
              <a:rPr lang="en-US" altLang="ja-JP" b="1" dirty="0"/>
              <a:t/>
            </a:r>
            <a:br>
              <a:rPr lang="en-US" altLang="ja-JP" b="1" dirty="0"/>
            </a:br>
            <a:r>
              <a:rPr lang="ja-JP" altLang="en-US" sz="1600" dirty="0"/>
              <a:t>先</a:t>
            </a:r>
            <a:r>
              <a:rPr lang="ja-JP" altLang="en-US" sz="1600" dirty="0" smtClean="0"/>
              <a:t>の</a:t>
            </a:r>
            <a:r>
              <a:rPr lang="en-US" altLang="ja-JP" sz="1600" dirty="0" smtClean="0"/>
              <a:t>Playbook</a:t>
            </a:r>
            <a:r>
              <a:rPr lang="ja-JP" altLang="en-US" sz="1600" dirty="0" smtClean="0"/>
              <a:t>を関連付ける</a:t>
            </a:r>
            <a:r>
              <a:rPr lang="en-US" altLang="ja-JP" sz="1600" dirty="0" smtClean="0"/>
              <a:t>Movement</a:t>
            </a:r>
            <a:r>
              <a:rPr lang="ja-JP" altLang="en-US" sz="1600" dirty="0" err="1" smtClean="0"/>
              <a:t>を登</a:t>
            </a:r>
            <a:r>
              <a:rPr lang="ja-JP" altLang="en-US" sz="1600" dirty="0" smtClean="0"/>
              <a:t>録しましょう。</a:t>
            </a:r>
            <a:r>
              <a:rPr lang="en-US" altLang="ja-JP" sz="1600" dirty="0" smtClean="0"/>
              <a:t/>
            </a:r>
            <a:br>
              <a:rPr lang="en-US" altLang="ja-JP" sz="1600" dirty="0" smtClean="0"/>
            </a:br>
            <a:r>
              <a:rPr lang="en-US" altLang="ja-JP" sz="1600" dirty="0" smtClean="0"/>
              <a:t/>
            </a:r>
            <a:br>
              <a:rPr lang="en-US" altLang="ja-JP" sz="1600" dirty="0" smtClean="0"/>
            </a:br>
            <a:r>
              <a:rPr lang="ja-JP" altLang="en-US" sz="1600" dirty="0" smtClean="0"/>
              <a:t>メニュ</a:t>
            </a:r>
            <a:r>
              <a:rPr lang="en-US" altLang="ja-JP" sz="1600" dirty="0" smtClean="0"/>
              <a:t>―</a:t>
            </a:r>
            <a:r>
              <a:rPr lang="ja-JP" altLang="en-US" sz="1600" dirty="0" smtClean="0"/>
              <a:t>：</a:t>
            </a:r>
            <a:r>
              <a:rPr lang="en-US" altLang="ja-JP" sz="1600" b="1" dirty="0" err="1" smtClean="0"/>
              <a:t>Ansible</a:t>
            </a:r>
            <a:r>
              <a:rPr lang="en-US" altLang="ja-JP" sz="1600" b="1" dirty="0" smtClean="0"/>
              <a:t>-Legacy &gt; Movement</a:t>
            </a:r>
            <a:r>
              <a:rPr lang="ja-JP" altLang="en-US" sz="1600" b="1" dirty="0" smtClean="0"/>
              <a:t>一覧</a:t>
            </a:r>
            <a:endParaRPr lang="en-US" altLang="ja-JP" sz="1600" b="1" dirty="0"/>
          </a:p>
          <a:p>
            <a:pPr marL="457200" indent="-457200">
              <a:buFont typeface="+mj-ea"/>
              <a:buAutoNum type="circleNumDbPlain"/>
            </a:pPr>
            <a:r>
              <a:rPr kumimoji="1" lang="ja-JP" altLang="en-US" sz="1600" dirty="0" smtClean="0"/>
              <a:t>登録 </a:t>
            </a:r>
            <a:r>
              <a:rPr kumimoji="1" lang="en-US" altLang="ja-JP" sz="1600" dirty="0" smtClean="0"/>
              <a:t>&gt; </a:t>
            </a:r>
            <a:r>
              <a:rPr kumimoji="1" lang="ja-JP" altLang="en-US" sz="1600" dirty="0" smtClean="0"/>
              <a:t>登録開始 を押下する。</a:t>
            </a:r>
            <a:endParaRPr kumimoji="1" lang="en-US" altLang="ja-JP" sz="1600" dirty="0" smtClean="0"/>
          </a:p>
          <a:p>
            <a:pPr marL="457200" indent="-4572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を押下する。</a:t>
            </a:r>
            <a:endParaRPr kumimoji="1" lang="en-US" altLang="ja-JP" sz="1600" dirty="0" smtClean="0"/>
          </a:p>
          <a:p>
            <a:pPr marL="0" indent="0">
              <a:buNone/>
            </a:pPr>
            <a:endParaRPr kumimoji="1" lang="en-US" altLang="ja-JP" sz="1600" dirty="0" smtClean="0"/>
          </a:p>
        </p:txBody>
      </p:sp>
      <p:pic>
        <p:nvPicPr>
          <p:cNvPr id="4" name="図 3"/>
          <p:cNvPicPr>
            <a:picLocks noChangeAspect="1"/>
          </p:cNvPicPr>
          <p:nvPr/>
        </p:nvPicPr>
        <p:blipFill>
          <a:blip r:embed="rId2"/>
          <a:stretch>
            <a:fillRect/>
          </a:stretch>
        </p:blipFill>
        <p:spPr>
          <a:xfrm>
            <a:off x="179512" y="2723670"/>
            <a:ext cx="6727749" cy="1896047"/>
          </a:xfrm>
          <a:prstGeom prst="rect">
            <a:avLst/>
          </a:prstGeom>
          <a:ln>
            <a:solidFill>
              <a:schemeClr val="bg1">
                <a:lumMod val="85000"/>
              </a:schemeClr>
            </a:solidFill>
          </a:ln>
        </p:spPr>
      </p:pic>
      <p:graphicFrame>
        <p:nvGraphicFramePr>
          <p:cNvPr id="6" name="表 5"/>
          <p:cNvGraphicFramePr>
            <a:graphicFrameLocks noGrp="1"/>
          </p:cNvGraphicFramePr>
          <p:nvPr>
            <p:extLst>
              <p:ext uri="{D42A27DB-BD31-4B8C-83A1-F6EECF244321}">
                <p14:modId xmlns:p14="http://schemas.microsoft.com/office/powerpoint/2010/main" val="3478234198"/>
              </p:ext>
            </p:extLst>
          </p:nvPr>
        </p:nvGraphicFramePr>
        <p:xfrm>
          <a:off x="179512" y="4797190"/>
          <a:ext cx="3176779" cy="1296180"/>
        </p:xfrm>
        <a:graphic>
          <a:graphicData uri="http://schemas.openxmlformats.org/drawingml/2006/table">
            <a:tbl>
              <a:tblPr firstRow="1" bandRow="1">
                <a:tableStyleId>{93296810-A885-4BE3-A3E7-6D5BEEA58F35}</a:tableStyleId>
              </a:tblPr>
              <a:tblGrid>
                <a:gridCol w="1690561">
                  <a:extLst>
                    <a:ext uri="{9D8B030D-6E8A-4147-A177-3AD203B41FA5}">
                      <a16:colId xmlns:a16="http://schemas.microsoft.com/office/drawing/2014/main" val="3914107317"/>
                    </a:ext>
                  </a:extLst>
                </a:gridCol>
                <a:gridCol w="1486218">
                  <a:extLst>
                    <a:ext uri="{9D8B030D-6E8A-4147-A177-3AD203B41FA5}">
                      <a16:colId xmlns:a16="http://schemas.microsoft.com/office/drawing/2014/main" val="418709912"/>
                    </a:ext>
                  </a:extLst>
                </a:gridCol>
              </a:tblGrid>
              <a:tr h="324045">
                <a:tc>
                  <a:txBody>
                    <a:bodyPr/>
                    <a:lstStyle/>
                    <a:p>
                      <a:r>
                        <a:rPr kumimoji="1" lang="en-US" altLang="ja-JP" sz="1400" smtClean="0"/>
                        <a:t>Movement</a:t>
                      </a:r>
                      <a:r>
                        <a:rPr kumimoji="1" lang="ja-JP" altLang="en-US" sz="1400" smtClean="0"/>
                        <a:t>名</a:t>
                      </a:r>
                      <a:endParaRPr kumimoji="1" lang="ja-JP" altLang="en-US" sz="1400"/>
                    </a:p>
                  </a:txBody>
                  <a:tcPr/>
                </a:tc>
                <a:tc>
                  <a:txBody>
                    <a:bodyPr/>
                    <a:lstStyle/>
                    <a:p>
                      <a:r>
                        <a:rPr kumimoji="1" lang="ja-JP" altLang="en-US" sz="1400" smtClean="0"/>
                        <a:t>ホスト指定形式</a:t>
                      </a:r>
                      <a:endParaRPr kumimoji="1" lang="ja-JP" altLang="en-US" sz="1400"/>
                    </a:p>
                  </a:txBody>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Set Timezone</a:t>
                      </a:r>
                      <a:endParaRPr kumimoji="1" lang="ja-JP" altLang="en-US" sz="1400" smtClean="0"/>
                    </a:p>
                  </a:txBody>
                  <a:tcPr/>
                </a:tc>
                <a:tc>
                  <a:txBody>
                    <a:bodyPr/>
                    <a:lstStyle/>
                    <a:p>
                      <a:r>
                        <a:rPr kumimoji="1" lang="en-US" altLang="ja-JP" sz="1400" smtClean="0"/>
                        <a:t>IP</a:t>
                      </a:r>
                      <a:endParaRPr kumimoji="1" lang="ja-JP" altLang="en-US" sz="1400"/>
                    </a:p>
                  </a:txBody>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Set</a:t>
                      </a:r>
                      <a:r>
                        <a:rPr kumimoji="1" lang="en-US" altLang="ja-JP" sz="1400" baseline="0" smtClean="0"/>
                        <a:t> Hostname</a:t>
                      </a:r>
                      <a:endParaRPr kumimoji="1" lang="ja-JP" altLang="en-US" sz="1400" smtClean="0"/>
                    </a:p>
                  </a:txBody>
                  <a:tcPr/>
                </a:tc>
                <a:tc>
                  <a:txBody>
                    <a:bodyPr/>
                    <a:lstStyle/>
                    <a:p>
                      <a:r>
                        <a:rPr kumimoji="1" lang="en-US" altLang="ja-JP" sz="1400" smtClean="0"/>
                        <a:t>IP</a:t>
                      </a:r>
                      <a:endParaRPr kumimoji="1" lang="ja-JP" altLang="en-US" sz="1400"/>
                    </a:p>
                  </a:txBody>
                  <a:tcPr/>
                </a:tc>
                <a:extLst>
                  <a:ext uri="{0D108BD9-81ED-4DB2-BD59-A6C34878D82A}">
                    <a16:rowId xmlns:a16="http://schemas.microsoft.com/office/drawing/2014/main" val="1109027550"/>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aseline="0" smtClean="0"/>
                        <a:t>Add Nameserver</a:t>
                      </a:r>
                      <a:endParaRPr kumimoji="1" lang="ja-JP" altLang="en-US" sz="1400" smtClean="0"/>
                    </a:p>
                  </a:txBody>
                  <a:tcPr/>
                </a:tc>
                <a:tc>
                  <a:txBody>
                    <a:bodyPr/>
                    <a:lstStyle/>
                    <a:p>
                      <a:r>
                        <a:rPr kumimoji="1" lang="en-US" altLang="ja-JP" sz="1400" dirty="0" smtClean="0"/>
                        <a:t>IP</a:t>
                      </a:r>
                      <a:endParaRPr kumimoji="1" lang="ja-JP" altLang="en-US" sz="1400" dirty="0"/>
                    </a:p>
                  </a:txBody>
                  <a:tcPr/>
                </a:tc>
                <a:extLst>
                  <a:ext uri="{0D108BD9-81ED-4DB2-BD59-A6C34878D82A}">
                    <a16:rowId xmlns:a16="http://schemas.microsoft.com/office/drawing/2014/main" val="3424121058"/>
                  </a:ext>
                </a:extLst>
              </a:tr>
            </a:tbl>
          </a:graphicData>
        </a:graphic>
      </p:graphicFrame>
      <p:sp>
        <p:nvSpPr>
          <p:cNvPr id="7" name="正方形/長方形 6"/>
          <p:cNvSpPr/>
          <p:nvPr/>
        </p:nvSpPr>
        <p:spPr bwMode="auto">
          <a:xfrm>
            <a:off x="755576" y="3140960"/>
            <a:ext cx="792088" cy="79209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正方形/長方形 7"/>
          <p:cNvSpPr/>
          <p:nvPr/>
        </p:nvSpPr>
        <p:spPr bwMode="auto">
          <a:xfrm>
            <a:off x="2267744" y="3140960"/>
            <a:ext cx="1152128" cy="79209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054267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 </a:t>
            </a:r>
            <a:r>
              <a:rPr lang="en-US" altLang="ja-JP" dirty="0"/>
              <a:t>Movement</a:t>
            </a:r>
            <a:r>
              <a:rPr lang="ja-JP" altLang="en-US" dirty="0"/>
              <a:t>の設定 </a:t>
            </a:r>
            <a:r>
              <a:rPr lang="en-US" altLang="ja-JP" dirty="0" smtClean="0"/>
              <a:t>(2/3</a:t>
            </a:r>
            <a:r>
              <a:rPr lang="en-US" altLang="ja-JP" dirty="0"/>
              <a:t>)</a:t>
            </a:r>
            <a:endParaRPr kumimoji="1" lang="ja-JP" altLang="en-US" dirty="0"/>
          </a:p>
        </p:txBody>
      </p:sp>
      <p:pic>
        <p:nvPicPr>
          <p:cNvPr id="4" name="図 3"/>
          <p:cNvPicPr>
            <a:picLocks noChangeAspect="1"/>
          </p:cNvPicPr>
          <p:nvPr/>
        </p:nvPicPr>
        <p:blipFill>
          <a:blip r:embed="rId2"/>
          <a:stretch>
            <a:fillRect/>
          </a:stretch>
        </p:blipFill>
        <p:spPr>
          <a:xfrm>
            <a:off x="179512" y="2994735"/>
            <a:ext cx="3456384" cy="1882834"/>
          </a:xfrm>
          <a:prstGeom prst="rect">
            <a:avLst/>
          </a:prstGeom>
          <a:ln>
            <a:solidFill>
              <a:schemeClr val="bg1">
                <a:lumMod val="85000"/>
              </a:schemeClr>
            </a:solidFill>
          </a:ln>
        </p:spPr>
      </p:pic>
      <p:sp>
        <p:nvSpPr>
          <p:cNvPr id="3" name="コンテンツ プレースホルダー 2"/>
          <p:cNvSpPr>
            <a:spLocks noGrp="1"/>
          </p:cNvSpPr>
          <p:nvPr>
            <p:ph sz="quarter" idx="10"/>
          </p:nvPr>
        </p:nvSpPr>
        <p:spPr/>
        <p:txBody>
          <a:bodyPr>
            <a:normAutofit/>
          </a:bodyPr>
          <a:lstStyle/>
          <a:p>
            <a:r>
              <a:rPr lang="en-US" altLang="ja-JP" b="1" dirty="0"/>
              <a:t>P</a:t>
            </a:r>
            <a:r>
              <a:rPr lang="en-US" altLang="ja-JP" b="1" dirty="0" smtClean="0"/>
              <a:t>laybook</a:t>
            </a:r>
            <a:r>
              <a:rPr lang="ja-JP" altLang="en-US" b="1" dirty="0" err="1" smtClean="0"/>
              <a:t>を登</a:t>
            </a:r>
            <a:r>
              <a:rPr lang="ja-JP" altLang="en-US" b="1" dirty="0" smtClean="0"/>
              <a:t>録する</a:t>
            </a:r>
            <a:r>
              <a:rPr lang="en-US" altLang="ja-JP" dirty="0" smtClean="0"/>
              <a:t/>
            </a:r>
            <a:br>
              <a:rPr lang="en-US" altLang="ja-JP" dirty="0" smtClean="0"/>
            </a:br>
            <a:r>
              <a:rPr lang="ja-JP" altLang="en-US" sz="1600" dirty="0" smtClean="0"/>
              <a:t>作成した</a:t>
            </a:r>
            <a:r>
              <a:rPr lang="en-US" altLang="ja-JP" sz="1600" dirty="0" smtClean="0"/>
              <a:t>Playbook</a:t>
            </a:r>
            <a:r>
              <a:rPr lang="ja-JP" altLang="en-US" sz="1600" dirty="0" smtClean="0"/>
              <a:t>を</a:t>
            </a:r>
            <a:r>
              <a:rPr lang="en-US" altLang="ja-JP" sz="1600" dirty="0" smtClean="0"/>
              <a:t>ITA</a:t>
            </a:r>
            <a:r>
              <a:rPr lang="ja-JP" altLang="en-US" sz="1600" dirty="0" err="1" smtClean="0"/>
              <a:t>に登</a:t>
            </a:r>
            <a:r>
              <a:rPr lang="ja-JP" altLang="en-US" sz="1600" dirty="0" smtClean="0"/>
              <a:t>録しましょう。</a:t>
            </a:r>
            <a:endParaRPr kumimoji="1" lang="en-US" altLang="ja-JP" sz="1600" dirty="0"/>
          </a:p>
          <a:p>
            <a:pPr marL="0" indent="0">
              <a:lnSpc>
                <a:spcPct val="150000"/>
              </a:lnSpc>
              <a:buNone/>
            </a:pPr>
            <a:r>
              <a:rPr lang="ja-JP" altLang="en-US" sz="1600" dirty="0" smtClean="0"/>
              <a:t>メニュー：</a:t>
            </a:r>
            <a:r>
              <a:rPr lang="en-US" altLang="ja-JP" sz="1600" b="1" dirty="0" err="1" smtClean="0"/>
              <a:t>Ansible</a:t>
            </a:r>
            <a:r>
              <a:rPr lang="en-US" altLang="ja-JP" sz="1600" b="1" dirty="0" smtClean="0"/>
              <a:t>-Legacy &gt; </a:t>
            </a:r>
            <a:r>
              <a:rPr lang="ja-JP" altLang="en-US" sz="1600" b="1" dirty="0" smtClean="0"/>
              <a:t>プレイブック素材集</a:t>
            </a:r>
            <a:endParaRPr lang="en-US" altLang="ja-JP" sz="1600" b="1" dirty="0" smtClean="0"/>
          </a:p>
          <a:p>
            <a:pPr marL="457200" indent="-457200">
              <a:buFont typeface="+mj-ea"/>
              <a:buAutoNum type="circleNumDbPlain"/>
            </a:pPr>
            <a:r>
              <a:rPr lang="ja-JP" altLang="en-US" sz="1600" dirty="0"/>
              <a:t>登録 </a:t>
            </a:r>
            <a:r>
              <a:rPr lang="en-US" altLang="ja-JP" sz="1600" dirty="0"/>
              <a:t>&gt; </a:t>
            </a:r>
            <a:r>
              <a:rPr lang="ja-JP" altLang="en-US" sz="1600" dirty="0"/>
              <a:t>登録開始 を押下</a:t>
            </a:r>
            <a:r>
              <a:rPr lang="ja-JP" altLang="en-US" sz="1600" dirty="0" smtClean="0"/>
              <a:t>する。</a:t>
            </a:r>
            <a:endParaRPr lang="en-US" altLang="ja-JP" sz="1600" dirty="0"/>
          </a:p>
          <a:p>
            <a:pPr marL="457200" indent="-457200">
              <a:buFont typeface="+mj-ea"/>
              <a:buAutoNum type="circleNumDbPlain"/>
            </a:pPr>
            <a:r>
              <a:rPr lang="ja-JP" altLang="en-US" sz="1600" dirty="0" smtClean="0"/>
              <a:t>［参照］からプレイブックを選択し、「事前アップロード」を行う。</a:t>
            </a:r>
            <a:endParaRPr lang="en-US" altLang="ja-JP" sz="1600" dirty="0" smtClean="0"/>
          </a:p>
          <a:p>
            <a:pPr marL="457200" indent="-457200">
              <a:buFont typeface="+mj-ea"/>
              <a:buAutoNum type="circleNumDbPlain"/>
            </a:pPr>
            <a:r>
              <a:rPr lang="ja-JP" altLang="en-US" sz="1600" dirty="0"/>
              <a:t>各</a:t>
            </a:r>
            <a:r>
              <a:rPr lang="ja-JP" altLang="en-US" sz="1600" dirty="0" smtClean="0"/>
              <a:t>項目</a:t>
            </a:r>
            <a:r>
              <a:rPr lang="ja-JP" altLang="en-US" sz="1600" dirty="0"/>
              <a:t>へ下表のように</a:t>
            </a:r>
            <a:r>
              <a:rPr lang="ja-JP" altLang="en-US" sz="1600" dirty="0" smtClean="0"/>
              <a:t>入力し、「登録」を押下する。</a:t>
            </a:r>
            <a:endParaRPr lang="en-US" altLang="ja-JP" sz="1600" dirty="0" smtClean="0"/>
          </a:p>
          <a:p>
            <a:pPr marL="457200" indent="-457200">
              <a:buFont typeface="+mj-ea"/>
              <a:buAutoNum type="circleNumDbPlain"/>
            </a:pPr>
            <a:endParaRPr lang="en-US" altLang="ja-JP" sz="1800" dirty="0"/>
          </a:p>
          <a:p>
            <a:pPr marL="342900" indent="-342900">
              <a:lnSpc>
                <a:spcPct val="150000"/>
              </a:lnSpc>
              <a:buFont typeface="+mj-ea"/>
              <a:buAutoNum type="circleNumDbPlain"/>
            </a:pPr>
            <a:endParaRPr lang="en-US" altLang="ja-JP" sz="1600" dirty="0" smtClean="0"/>
          </a:p>
          <a:p>
            <a:pPr marL="457200" indent="-457200">
              <a:buFont typeface="+mj-ea"/>
              <a:buAutoNum type="circleNumDbPlain"/>
            </a:pPr>
            <a:endParaRPr kumimoji="1" lang="en-US" altLang="ja-JP" sz="1600" dirty="0" smtClean="0"/>
          </a:p>
        </p:txBody>
      </p:sp>
      <p:graphicFrame>
        <p:nvGraphicFramePr>
          <p:cNvPr id="9" name="表 8"/>
          <p:cNvGraphicFramePr>
            <a:graphicFrameLocks noGrp="1"/>
          </p:cNvGraphicFramePr>
          <p:nvPr>
            <p:extLst>
              <p:ext uri="{D42A27DB-BD31-4B8C-83A1-F6EECF244321}">
                <p14:modId xmlns:p14="http://schemas.microsoft.com/office/powerpoint/2010/main" val="922634469"/>
              </p:ext>
            </p:extLst>
          </p:nvPr>
        </p:nvGraphicFramePr>
        <p:xfrm>
          <a:off x="179512" y="5056344"/>
          <a:ext cx="4023234" cy="1324984"/>
        </p:xfrm>
        <a:graphic>
          <a:graphicData uri="http://schemas.openxmlformats.org/drawingml/2006/table">
            <a:tbl>
              <a:tblPr firstRow="1" bandRow="1">
                <a:tableStyleId>{93296810-A885-4BE3-A3E7-6D5BEEA58F35}</a:tableStyleId>
              </a:tblPr>
              <a:tblGrid>
                <a:gridCol w="1841818">
                  <a:extLst>
                    <a:ext uri="{9D8B030D-6E8A-4147-A177-3AD203B41FA5}">
                      <a16:colId xmlns:a16="http://schemas.microsoft.com/office/drawing/2014/main" val="3878991945"/>
                    </a:ext>
                  </a:extLst>
                </a:gridCol>
                <a:gridCol w="2181416">
                  <a:extLst>
                    <a:ext uri="{9D8B030D-6E8A-4147-A177-3AD203B41FA5}">
                      <a16:colId xmlns:a16="http://schemas.microsoft.com/office/drawing/2014/main" val="1576239730"/>
                    </a:ext>
                  </a:extLst>
                </a:gridCol>
              </a:tblGrid>
              <a:tr h="331246">
                <a:tc>
                  <a:txBody>
                    <a:bodyPr/>
                    <a:lstStyle/>
                    <a:p>
                      <a:r>
                        <a:rPr kumimoji="1" lang="ja-JP" altLang="en-US" sz="1400" dirty="0" smtClean="0"/>
                        <a:t>プレイブック素材名</a:t>
                      </a:r>
                      <a:endParaRPr kumimoji="1" lang="ja-JP" altLang="en-US" sz="1400" dirty="0"/>
                    </a:p>
                  </a:txBody>
                  <a:tcPr/>
                </a:tc>
                <a:tc>
                  <a:txBody>
                    <a:bodyPr/>
                    <a:lstStyle/>
                    <a:p>
                      <a:r>
                        <a:rPr kumimoji="1" lang="ja-JP" altLang="en-US" sz="1400" dirty="0" smtClean="0"/>
                        <a:t>プレイブック素材</a:t>
                      </a:r>
                      <a:endParaRPr kumimoji="1" lang="ja-JP" altLang="en-US" sz="1400" dirty="0"/>
                    </a:p>
                  </a:txBody>
                  <a:tcPr/>
                </a:tc>
                <a:extLst>
                  <a:ext uri="{0D108BD9-81ED-4DB2-BD59-A6C34878D82A}">
                    <a16:rowId xmlns:a16="http://schemas.microsoft.com/office/drawing/2014/main" val="4007726703"/>
                  </a:ext>
                </a:extLst>
              </a:tr>
              <a:tr h="33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set_timezone</a:t>
                      </a:r>
                      <a:endParaRPr kumimoji="1" lang="ja-JP" altLang="en-US" sz="1400" smtClean="0"/>
                    </a:p>
                  </a:txBody>
                  <a:tcPr/>
                </a:tc>
                <a:tc>
                  <a:txBody>
                    <a:bodyPr/>
                    <a:lstStyle/>
                    <a:p>
                      <a:r>
                        <a:rPr kumimoji="1" lang="en-US" altLang="ja-JP" sz="1400" smtClean="0"/>
                        <a:t>1-set_timezone.yml</a:t>
                      </a:r>
                      <a:endParaRPr kumimoji="1" lang="ja-JP" altLang="en-US" sz="1400"/>
                    </a:p>
                  </a:txBody>
                  <a:tcPr/>
                </a:tc>
                <a:extLst>
                  <a:ext uri="{0D108BD9-81ED-4DB2-BD59-A6C34878D82A}">
                    <a16:rowId xmlns:a16="http://schemas.microsoft.com/office/drawing/2014/main" val="3698717008"/>
                  </a:ext>
                </a:extLst>
              </a:tr>
              <a:tr h="33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aseline="0" smtClean="0"/>
                        <a:t>add_nameserver</a:t>
                      </a:r>
                      <a:endParaRPr kumimoji="1" lang="ja-JP" altLang="en-US" sz="1400" smtClean="0"/>
                    </a:p>
                  </a:txBody>
                  <a:tcPr/>
                </a:tc>
                <a:tc>
                  <a:txBody>
                    <a:bodyPr/>
                    <a:lstStyle/>
                    <a:p>
                      <a:r>
                        <a:rPr kumimoji="1" lang="en-US" altLang="ja-JP" sz="1400" dirty="0" smtClean="0"/>
                        <a:t>2-set_nameserver.yml</a:t>
                      </a:r>
                      <a:endParaRPr kumimoji="1" lang="ja-JP" altLang="en-US" sz="1400" dirty="0"/>
                    </a:p>
                  </a:txBody>
                  <a:tcPr/>
                </a:tc>
                <a:extLst>
                  <a:ext uri="{0D108BD9-81ED-4DB2-BD59-A6C34878D82A}">
                    <a16:rowId xmlns:a16="http://schemas.microsoft.com/office/drawing/2014/main" val="934893166"/>
                  </a:ext>
                </a:extLst>
              </a:tr>
              <a:tr h="33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set</a:t>
                      </a:r>
                      <a:r>
                        <a:rPr kumimoji="1" lang="en-US" altLang="ja-JP" sz="1400" baseline="0" smtClean="0"/>
                        <a:t>_hostname</a:t>
                      </a:r>
                      <a:endParaRPr kumimoji="1" lang="ja-JP" altLang="en-US" sz="1400" smtClean="0"/>
                    </a:p>
                  </a:txBody>
                  <a:tcPr/>
                </a:tc>
                <a:tc>
                  <a:txBody>
                    <a:bodyPr/>
                    <a:lstStyle/>
                    <a:p>
                      <a:r>
                        <a:rPr kumimoji="1" lang="en-US" altLang="ja-JP" sz="1400" b="0" dirty="0" smtClean="0"/>
                        <a:t>3</a:t>
                      </a:r>
                      <a:r>
                        <a:rPr lang="en-US" altLang="ja-JP" sz="1400" b="0" dirty="0" smtClean="0"/>
                        <a:t>-set_hostname.yml</a:t>
                      </a:r>
                      <a:endParaRPr kumimoji="1" lang="ja-JP" altLang="en-US" sz="1400" b="0" dirty="0"/>
                    </a:p>
                  </a:txBody>
                  <a:tcPr/>
                </a:tc>
                <a:extLst>
                  <a:ext uri="{0D108BD9-81ED-4DB2-BD59-A6C34878D82A}">
                    <a16:rowId xmlns:a16="http://schemas.microsoft.com/office/drawing/2014/main" val="3626572602"/>
                  </a:ext>
                </a:extLst>
              </a:tr>
            </a:tbl>
          </a:graphicData>
        </a:graphic>
      </p:graphicFrame>
      <p:sp>
        <p:nvSpPr>
          <p:cNvPr id="6" name="正方形/長方形 5"/>
          <p:cNvSpPr/>
          <p:nvPr/>
        </p:nvSpPr>
        <p:spPr bwMode="auto">
          <a:xfrm>
            <a:off x="539552" y="3356992"/>
            <a:ext cx="792088" cy="900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正方形/長方形 9"/>
          <p:cNvSpPr/>
          <p:nvPr/>
        </p:nvSpPr>
        <p:spPr bwMode="auto">
          <a:xfrm>
            <a:off x="1331640" y="3356992"/>
            <a:ext cx="1368152" cy="900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518124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 </a:t>
            </a:r>
            <a:r>
              <a:rPr lang="en-US" altLang="ja-JP" dirty="0"/>
              <a:t>Movement</a:t>
            </a:r>
            <a:r>
              <a:rPr lang="ja-JP" altLang="en-US" dirty="0"/>
              <a:t>の設定 </a:t>
            </a:r>
            <a:r>
              <a:rPr lang="en-US" altLang="ja-JP" dirty="0" smtClean="0"/>
              <a:t>(3/3</a:t>
            </a:r>
            <a:r>
              <a:rPr lang="en-US" altLang="ja-JP"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b="1" dirty="0" smtClean="0"/>
              <a:t>Movement</a:t>
            </a:r>
            <a:r>
              <a:rPr kumimoji="1" lang="ja-JP" altLang="en-US" b="1" dirty="0" smtClean="0"/>
              <a:t>に</a:t>
            </a:r>
            <a:r>
              <a:rPr lang="en-US" altLang="ja-JP" b="1" dirty="0"/>
              <a:t>P</a:t>
            </a:r>
            <a:r>
              <a:rPr kumimoji="1" lang="en-US" altLang="ja-JP" b="1" dirty="0" smtClean="0"/>
              <a:t>laybook</a:t>
            </a:r>
            <a:r>
              <a:rPr kumimoji="1" lang="ja-JP" altLang="en-US" b="1" dirty="0" smtClean="0"/>
              <a:t>を紐付ける</a:t>
            </a:r>
            <a:r>
              <a:rPr kumimoji="1" lang="en-US" altLang="ja-JP" dirty="0" smtClean="0"/>
              <a:t/>
            </a:r>
            <a:br>
              <a:rPr kumimoji="1" lang="en-US" altLang="ja-JP" dirty="0" smtClean="0"/>
            </a:br>
            <a:r>
              <a:rPr kumimoji="1" lang="ja-JP" altLang="en-US" sz="1600" dirty="0" smtClean="0"/>
              <a:t>作成した</a:t>
            </a:r>
            <a:r>
              <a:rPr kumimoji="1" lang="en-US" altLang="ja-JP" sz="1600" dirty="0" smtClean="0"/>
              <a:t>Movement</a:t>
            </a:r>
            <a:r>
              <a:rPr kumimoji="1" lang="ja-JP" altLang="en-US" sz="1600" dirty="0" smtClean="0"/>
              <a:t>とプレイブック素材を関連付けましょう。</a:t>
            </a:r>
            <a:r>
              <a:rPr kumimoji="1" lang="en-US" altLang="ja-JP" sz="1800" dirty="0" smtClean="0"/>
              <a:t/>
            </a:r>
            <a:br>
              <a:rPr kumimoji="1" lang="en-US" altLang="ja-JP" sz="1800" dirty="0" smtClean="0"/>
            </a:br>
            <a:r>
              <a:rPr kumimoji="1" lang="en-US" altLang="ja-JP" dirty="0" smtClean="0"/>
              <a:t/>
            </a:r>
            <a:br>
              <a:rPr kumimoji="1" lang="en-US" altLang="ja-JP" dirty="0" smtClean="0"/>
            </a:b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-Legacy &gt; Movement-Playbook</a:t>
            </a:r>
            <a:r>
              <a:rPr lang="ja-JP" altLang="en-US" sz="1600" b="1" dirty="0" smtClean="0"/>
              <a:t>紐付</a:t>
            </a:r>
            <a:endParaRPr lang="en-US" altLang="ja-JP" sz="1600" b="1" dirty="0"/>
          </a:p>
          <a:p>
            <a:pPr marL="342900" indent="-3429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342900" indent="-342900">
              <a:buFont typeface="+mj-ea"/>
              <a:buAutoNum type="circleNumDbPlain"/>
            </a:pPr>
            <a:r>
              <a:rPr lang="ja-JP" altLang="en-US" sz="1600" dirty="0" smtClean="0"/>
              <a:t>各項目</a:t>
            </a:r>
            <a:r>
              <a:rPr lang="ja-JP" altLang="en-US" sz="1600" dirty="0"/>
              <a:t>で</a:t>
            </a:r>
            <a:r>
              <a:rPr lang="ja-JP" altLang="en-US" sz="1600" dirty="0" smtClean="0"/>
              <a:t>下表</a:t>
            </a:r>
            <a:r>
              <a:rPr lang="ja-JP" altLang="en-US" sz="1600" dirty="0"/>
              <a:t>のよう</a:t>
            </a:r>
            <a:r>
              <a:rPr lang="ja-JP" altLang="en-US" sz="1600" dirty="0" smtClean="0"/>
              <a:t>に選択または入力し</a:t>
            </a:r>
            <a:r>
              <a:rPr lang="ja-JP" altLang="en-US" sz="1600" dirty="0"/>
              <a:t>、</a:t>
            </a:r>
            <a:r>
              <a:rPr lang="en-US" altLang="ja-JP" sz="1600" dirty="0"/>
              <a:t>[</a:t>
            </a:r>
            <a:r>
              <a:rPr lang="ja-JP" altLang="en-US" sz="1600" dirty="0"/>
              <a:t>登録</a:t>
            </a:r>
            <a:r>
              <a:rPr lang="en-US" altLang="ja-JP" sz="1600" dirty="0"/>
              <a:t>]</a:t>
            </a:r>
            <a:r>
              <a:rPr lang="ja-JP" altLang="en-US" sz="1600" dirty="0"/>
              <a:t>を押下する。</a:t>
            </a:r>
            <a:endParaRPr lang="en-US" altLang="ja-JP" sz="1600" dirty="0" smtClean="0"/>
          </a:p>
          <a:p>
            <a:pPr marL="0" indent="0">
              <a:buNone/>
            </a:pPr>
            <a:endParaRPr lang="en-US" altLang="ja-JP" sz="1600" dirty="0"/>
          </a:p>
          <a:p>
            <a:pPr marL="0" indent="0">
              <a:buNone/>
            </a:pPr>
            <a:endParaRPr lang="en-US" altLang="ja-JP" sz="1600" dirty="0" smtClean="0"/>
          </a:p>
        </p:txBody>
      </p:sp>
      <p:sp>
        <p:nvSpPr>
          <p:cNvPr id="6" name="テキスト ボックス 5"/>
          <p:cNvSpPr txBox="1"/>
          <p:nvPr/>
        </p:nvSpPr>
        <p:spPr>
          <a:xfrm>
            <a:off x="146732" y="4367048"/>
            <a:ext cx="3744398" cy="369332"/>
          </a:xfrm>
          <a:prstGeom prst="rect">
            <a:avLst/>
          </a:prstGeom>
          <a:noFill/>
        </p:spPr>
        <p:txBody>
          <a:bodyPr wrap="square" rtlCol="0">
            <a:spAutoFit/>
          </a:bodyPr>
          <a:lstStyle/>
          <a:p>
            <a:r>
              <a:rPr kumimoji="1" lang="ja-JP" altLang="en-US" smtClean="0"/>
              <a:t>関連付け表</a:t>
            </a:r>
            <a:endParaRPr kumimoji="1" lang="ja-JP" altLang="en-US"/>
          </a:p>
        </p:txBody>
      </p:sp>
      <p:pic>
        <p:nvPicPr>
          <p:cNvPr id="5" name="図 4"/>
          <p:cNvPicPr>
            <a:picLocks noChangeAspect="1"/>
          </p:cNvPicPr>
          <p:nvPr/>
        </p:nvPicPr>
        <p:blipFill>
          <a:blip r:embed="rId3"/>
          <a:stretch>
            <a:fillRect/>
          </a:stretch>
        </p:blipFill>
        <p:spPr>
          <a:xfrm>
            <a:off x="177612" y="2893289"/>
            <a:ext cx="4304637" cy="1884434"/>
          </a:xfrm>
          <a:prstGeom prst="rect">
            <a:avLst/>
          </a:prstGeom>
          <a:ln>
            <a:solidFill>
              <a:schemeClr val="bg1">
                <a:lumMod val="85000"/>
              </a:schemeClr>
            </a:solidFill>
          </a:ln>
        </p:spPr>
      </p:pic>
      <p:sp>
        <p:nvSpPr>
          <p:cNvPr id="10" name="正方形/長方形 9"/>
          <p:cNvSpPr/>
          <p:nvPr/>
        </p:nvSpPr>
        <p:spPr bwMode="auto">
          <a:xfrm>
            <a:off x="651338" y="3262323"/>
            <a:ext cx="1544397" cy="85010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104516934"/>
              </p:ext>
            </p:extLst>
          </p:nvPr>
        </p:nvGraphicFramePr>
        <p:xfrm>
          <a:off x="179512" y="4991000"/>
          <a:ext cx="5737868" cy="1239872"/>
        </p:xfrm>
        <a:graphic>
          <a:graphicData uri="http://schemas.openxmlformats.org/drawingml/2006/table">
            <a:tbl>
              <a:tblPr firstRow="1" bandRow="1">
                <a:tableStyleId>{93296810-A885-4BE3-A3E7-6D5BEEA58F35}</a:tableStyleId>
              </a:tblPr>
              <a:tblGrid>
                <a:gridCol w="2036925">
                  <a:extLst>
                    <a:ext uri="{9D8B030D-6E8A-4147-A177-3AD203B41FA5}">
                      <a16:colId xmlns:a16="http://schemas.microsoft.com/office/drawing/2014/main" val="1402159686"/>
                    </a:ext>
                  </a:extLst>
                </a:gridCol>
                <a:gridCol w="2036925">
                  <a:extLst>
                    <a:ext uri="{9D8B030D-6E8A-4147-A177-3AD203B41FA5}">
                      <a16:colId xmlns:a16="http://schemas.microsoft.com/office/drawing/2014/main" val="3655207279"/>
                    </a:ext>
                  </a:extLst>
                </a:gridCol>
                <a:gridCol w="1664018">
                  <a:extLst>
                    <a:ext uri="{9D8B030D-6E8A-4147-A177-3AD203B41FA5}">
                      <a16:colId xmlns:a16="http://schemas.microsoft.com/office/drawing/2014/main" val="2446437995"/>
                    </a:ext>
                  </a:extLst>
                </a:gridCol>
              </a:tblGrid>
              <a:tr h="290263">
                <a:tc>
                  <a:txBody>
                    <a:bodyPr/>
                    <a:lstStyle/>
                    <a:p>
                      <a:r>
                        <a:rPr kumimoji="1" lang="en-US" altLang="ja-JP" sz="1400" smtClean="0"/>
                        <a:t>Movement</a:t>
                      </a:r>
                      <a:endParaRPr kumimoji="1" lang="ja-JP" altLang="en-US" sz="1400"/>
                    </a:p>
                  </a:txBody>
                  <a:tcPr/>
                </a:tc>
                <a:tc>
                  <a:txBody>
                    <a:bodyPr/>
                    <a:lstStyle/>
                    <a:p>
                      <a:r>
                        <a:rPr kumimoji="1" lang="ja-JP" altLang="en-US" sz="1400" smtClean="0"/>
                        <a:t>プレイブック素材</a:t>
                      </a:r>
                      <a:endParaRPr kumimoji="1" lang="ja-JP" altLang="en-US" sz="1400"/>
                    </a:p>
                  </a:txBody>
                  <a:tcPr/>
                </a:tc>
                <a:tc>
                  <a:txBody>
                    <a:bodyPr/>
                    <a:lstStyle/>
                    <a:p>
                      <a:r>
                        <a:rPr kumimoji="1" lang="ja-JP" altLang="en-US" sz="1400" dirty="0" smtClean="0"/>
                        <a:t>インクルード順序</a:t>
                      </a:r>
                      <a:endParaRPr kumimoji="1" lang="ja-JP" altLang="en-US" sz="1400" dirty="0"/>
                    </a:p>
                  </a:txBody>
                  <a:tcPr/>
                </a:tc>
                <a:extLst>
                  <a:ext uri="{0D108BD9-81ED-4DB2-BD59-A6C34878D82A}">
                    <a16:rowId xmlns:a16="http://schemas.microsoft.com/office/drawing/2014/main" val="1519022025"/>
                  </a:ext>
                </a:extLst>
              </a:tr>
              <a:tr h="315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Set Timezone</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set_timezone</a:t>
                      </a:r>
                      <a:endParaRPr kumimoji="1" lang="ja-JP" altLang="en-US" sz="1400" smtClean="0"/>
                    </a:p>
                  </a:txBody>
                  <a:tcPr/>
                </a:tc>
                <a:tc>
                  <a:txBody>
                    <a:bodyPr/>
                    <a:lstStyle/>
                    <a:p>
                      <a:r>
                        <a:rPr kumimoji="1" lang="en-US" altLang="ja-JP" sz="1400" smtClean="0"/>
                        <a:t>1</a:t>
                      </a:r>
                      <a:endParaRPr kumimoji="1" lang="ja-JP" altLang="en-US" sz="1400"/>
                    </a:p>
                  </a:txBody>
                  <a:tcPr/>
                </a:tc>
                <a:extLst>
                  <a:ext uri="{0D108BD9-81ED-4DB2-BD59-A6C34878D82A}">
                    <a16:rowId xmlns:a16="http://schemas.microsoft.com/office/drawing/2014/main" val="1542890631"/>
                  </a:ext>
                </a:extLst>
              </a:tr>
              <a:tr h="315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aseline="0" smtClean="0"/>
                        <a:t>Add Nameserver</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aseline="0" smtClean="0"/>
                        <a:t>add_nameserver</a:t>
                      </a:r>
                      <a:endParaRPr kumimoji="1" lang="ja-JP" altLang="en-US" sz="1400" smtClean="0"/>
                    </a:p>
                  </a:txBody>
                  <a:tcPr/>
                </a:tc>
                <a:tc>
                  <a:txBody>
                    <a:bodyPr/>
                    <a:lstStyle/>
                    <a:p>
                      <a:r>
                        <a:rPr kumimoji="1" lang="en-US" altLang="ja-JP" sz="1400" smtClean="0"/>
                        <a:t>1</a:t>
                      </a:r>
                      <a:endParaRPr kumimoji="1" lang="ja-JP" altLang="en-US" sz="1400"/>
                    </a:p>
                  </a:txBody>
                  <a:tcPr/>
                </a:tc>
                <a:extLst>
                  <a:ext uri="{0D108BD9-81ED-4DB2-BD59-A6C34878D82A}">
                    <a16:rowId xmlns:a16="http://schemas.microsoft.com/office/drawing/2014/main" val="2559301522"/>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Set</a:t>
                      </a:r>
                      <a:r>
                        <a:rPr kumimoji="1" lang="en-US" altLang="ja-JP" sz="1400" baseline="0" smtClean="0"/>
                        <a:t> Hostname</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set</a:t>
                      </a:r>
                      <a:r>
                        <a:rPr kumimoji="1" lang="en-US" altLang="ja-JP" sz="1400" baseline="0" smtClean="0"/>
                        <a:t>_hostname</a:t>
                      </a:r>
                      <a:endParaRPr kumimoji="1" lang="ja-JP" altLang="en-US" sz="1400" smtClean="0"/>
                    </a:p>
                  </a:txBody>
                  <a:tcPr/>
                </a:tc>
                <a:tc>
                  <a:txBody>
                    <a:bodyPr/>
                    <a:lstStyle/>
                    <a:p>
                      <a:r>
                        <a:rPr kumimoji="1" lang="en-US" altLang="ja-JP" sz="1400" dirty="0" smtClean="0"/>
                        <a:t>1</a:t>
                      </a:r>
                      <a:endParaRPr kumimoji="1" lang="ja-JP" altLang="en-US" sz="1400" dirty="0"/>
                    </a:p>
                  </a:txBody>
                  <a:tcPr/>
                </a:tc>
                <a:extLst>
                  <a:ext uri="{0D108BD9-81ED-4DB2-BD59-A6C34878D82A}">
                    <a16:rowId xmlns:a16="http://schemas.microsoft.com/office/drawing/2014/main" val="2988484239"/>
                  </a:ext>
                </a:extLst>
              </a:tr>
            </a:tbl>
          </a:graphicData>
        </a:graphic>
      </p:graphicFrame>
      <p:sp>
        <p:nvSpPr>
          <p:cNvPr id="12" name="正方形/長方形 11"/>
          <p:cNvSpPr/>
          <p:nvPr/>
        </p:nvSpPr>
        <p:spPr bwMode="auto">
          <a:xfrm>
            <a:off x="2195735" y="3262323"/>
            <a:ext cx="1440161" cy="85010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3" name="正方形/長方形 12"/>
          <p:cNvSpPr/>
          <p:nvPr/>
        </p:nvSpPr>
        <p:spPr bwMode="auto">
          <a:xfrm>
            <a:off x="3635896" y="3271102"/>
            <a:ext cx="846353" cy="85010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563750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2.4</a:t>
            </a:r>
            <a:r>
              <a:rPr kumimoji="1" lang="ja-JP" altLang="en-US" dirty="0" smtClean="0"/>
              <a:t> </a:t>
            </a:r>
            <a:r>
              <a:rPr kumimoji="1" lang="en-US" altLang="ja-JP" dirty="0" smtClean="0">
                <a:latin typeface="Microsoft Sans Serif" panose="020B0604020202020204" pitchFamily="34" charset="0"/>
                <a:ea typeface="Microsoft Sans Serif" panose="020B0604020202020204" pitchFamily="34" charset="0"/>
                <a:cs typeface="Microsoft Sans Serif" panose="020B0604020202020204" pitchFamily="34" charset="0"/>
              </a:rPr>
              <a:t>Conductor</a:t>
            </a:r>
            <a:r>
              <a:rPr lang="ja-JP" altLang="en-US" dirty="0" smtClean="0"/>
              <a:t>の作成</a:t>
            </a:r>
            <a:endParaRPr kumimoji="1" lang="ja-JP" altLang="en-US" dirty="0"/>
          </a:p>
        </p:txBody>
      </p:sp>
      <p:sp>
        <p:nvSpPr>
          <p:cNvPr id="3" name="コンテンツ プレースホルダー 2"/>
          <p:cNvSpPr>
            <a:spLocks noGrp="1"/>
          </p:cNvSpPr>
          <p:nvPr>
            <p:ph sz="quarter" idx="10"/>
          </p:nvPr>
        </p:nvSpPr>
        <p:spPr/>
        <p:txBody>
          <a:bodyPr/>
          <a:lstStyle/>
          <a:p>
            <a:r>
              <a:rPr lang="en-US" altLang="ja-JP" b="1" smtClean="0"/>
              <a:t>Conductor</a:t>
            </a:r>
            <a:r>
              <a:rPr kumimoji="1" lang="ja-JP" altLang="en-US" b="1" smtClean="0"/>
              <a:t>を作成する</a:t>
            </a:r>
            <a:r>
              <a:rPr lang="en-US" altLang="ja-JP" smtClean="0"/>
              <a:t/>
            </a:r>
            <a:br>
              <a:rPr lang="en-US" altLang="ja-JP" smtClean="0"/>
            </a:br>
            <a:r>
              <a:rPr lang="ja-JP" altLang="en-US" sz="1600" smtClean="0"/>
              <a:t>定義した</a:t>
            </a:r>
            <a:r>
              <a:rPr lang="en-US" altLang="ja-JP" sz="1600" smtClean="0"/>
              <a:t>Movement</a:t>
            </a:r>
            <a:r>
              <a:rPr lang="ja-JP" altLang="en-US" sz="1600" smtClean="0"/>
              <a:t>をまとめた</a:t>
            </a:r>
            <a:r>
              <a:rPr lang="en-US" altLang="ja-JP" sz="1600" smtClean="0"/>
              <a:t>Conductor</a:t>
            </a:r>
            <a:r>
              <a:rPr lang="ja-JP" altLang="en-US" sz="1600" smtClean="0"/>
              <a:t>を作成しましょう。</a:t>
            </a:r>
            <a:r>
              <a:rPr lang="en-US" altLang="ja-JP" sz="1600" smtClean="0"/>
              <a:t/>
            </a:r>
            <a:br>
              <a:rPr lang="en-US" altLang="ja-JP" sz="1600" smtClean="0"/>
            </a:br>
            <a:endParaRPr kumimoji="1" lang="en-US" altLang="ja-JP" sz="1800" smtClean="0"/>
          </a:p>
          <a:p>
            <a:pPr marL="0" indent="0">
              <a:buNone/>
            </a:pPr>
            <a:r>
              <a:rPr lang="ja-JP" altLang="en-US" sz="1600" smtClean="0"/>
              <a:t>メニュー</a:t>
            </a:r>
            <a:r>
              <a:rPr lang="en-US" altLang="ja-JP" sz="1600" smtClean="0"/>
              <a:t>:</a:t>
            </a:r>
            <a:r>
              <a:rPr lang="ja-JP" altLang="en-US" sz="1600" smtClean="0"/>
              <a:t> </a:t>
            </a:r>
            <a:r>
              <a:rPr lang="en-US" altLang="ja-JP" sz="1600" b="1" smtClean="0"/>
              <a:t>Conductor &gt; Conductor</a:t>
            </a:r>
            <a:r>
              <a:rPr lang="ja-JP" altLang="en-US" sz="1600" b="1" smtClean="0"/>
              <a:t>クラス編集</a:t>
            </a:r>
            <a:endParaRPr lang="en-US" altLang="ja-JP" sz="1600" b="1" smtClean="0"/>
          </a:p>
          <a:p>
            <a:pPr marL="0" indent="0">
              <a:buNone/>
            </a:pPr>
            <a:endParaRPr kumimoji="1" lang="en-US" altLang="ja-JP" smtClean="0"/>
          </a:p>
        </p:txBody>
      </p:sp>
      <p:pic>
        <p:nvPicPr>
          <p:cNvPr id="14" name="図 13"/>
          <p:cNvPicPr>
            <a:picLocks noChangeAspect="1"/>
          </p:cNvPicPr>
          <p:nvPr/>
        </p:nvPicPr>
        <p:blipFill>
          <a:blip r:embed="rId2"/>
          <a:stretch>
            <a:fillRect/>
          </a:stretch>
        </p:blipFill>
        <p:spPr>
          <a:xfrm>
            <a:off x="219795" y="2206774"/>
            <a:ext cx="7517593" cy="3454474"/>
          </a:xfrm>
          <a:prstGeom prst="rect">
            <a:avLst/>
          </a:prstGeom>
        </p:spPr>
      </p:pic>
      <p:sp>
        <p:nvSpPr>
          <p:cNvPr id="7" name="正方形/長方形 6"/>
          <p:cNvSpPr/>
          <p:nvPr/>
        </p:nvSpPr>
        <p:spPr bwMode="auto">
          <a:xfrm>
            <a:off x="5937041" y="2726323"/>
            <a:ext cx="1659295" cy="184052"/>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正方形/長方形 7"/>
          <p:cNvSpPr/>
          <p:nvPr/>
        </p:nvSpPr>
        <p:spPr bwMode="auto">
          <a:xfrm>
            <a:off x="5937041" y="4492373"/>
            <a:ext cx="1659295" cy="52080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角丸四角形 9"/>
          <p:cNvSpPr/>
          <p:nvPr/>
        </p:nvSpPr>
        <p:spPr bwMode="auto">
          <a:xfrm>
            <a:off x="6516817" y="5455183"/>
            <a:ext cx="2232310" cy="50407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ドラッグ＆ドロップで</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必要な</a:t>
            </a:r>
            <a:r>
              <a:rPr lang="en-US" altLang="ja-JP" sz="1200" dirty="0" smtClean="0">
                <a:solidFill>
                  <a:schemeClr val="tx1"/>
                </a:solidFill>
                <a:latin typeface="+mn-ea"/>
              </a:rPr>
              <a:t>Movement</a:t>
            </a:r>
            <a:r>
              <a:rPr lang="ja-JP" altLang="en-US" sz="1200" dirty="0" smtClean="0">
                <a:solidFill>
                  <a:schemeClr val="tx1"/>
                </a:solidFill>
                <a:latin typeface="+mn-ea"/>
              </a:rPr>
              <a:t>を追加する。</a:t>
            </a:r>
            <a:endParaRPr lang="en-US" altLang="ja-JP" sz="1200" dirty="0">
              <a:solidFill>
                <a:schemeClr val="tx1"/>
              </a:solidFill>
              <a:latin typeface="+mn-ea"/>
            </a:endParaRPr>
          </a:p>
        </p:txBody>
      </p:sp>
      <p:sp>
        <p:nvSpPr>
          <p:cNvPr id="11" name="円形吹き出し 10"/>
          <p:cNvSpPr/>
          <p:nvPr/>
        </p:nvSpPr>
        <p:spPr bwMode="auto">
          <a:xfrm>
            <a:off x="6325763" y="5253046"/>
            <a:ext cx="301542" cy="312200"/>
          </a:xfrm>
          <a:prstGeom prst="wedgeEllipseCallout">
            <a:avLst>
              <a:gd name="adj1" fmla="val -75734"/>
              <a:gd name="adj2" fmla="val -133627"/>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13" name="正方形/長方形 12"/>
          <p:cNvSpPr/>
          <p:nvPr/>
        </p:nvSpPr>
        <p:spPr bwMode="auto">
          <a:xfrm>
            <a:off x="611560" y="3348244"/>
            <a:ext cx="4933801" cy="444782"/>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7" name="角丸四角形 16"/>
          <p:cNvSpPr/>
          <p:nvPr/>
        </p:nvSpPr>
        <p:spPr bwMode="auto">
          <a:xfrm>
            <a:off x="1032525" y="5979616"/>
            <a:ext cx="1533931" cy="346234"/>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a:t>
            </a:r>
            <a:r>
              <a:rPr lang="ja-JP" altLang="en-US" sz="1200" smtClean="0">
                <a:solidFill>
                  <a:schemeClr val="tx1"/>
                </a:solidFill>
                <a:latin typeface="+mn-ea"/>
              </a:rPr>
              <a:t>登録</a:t>
            </a:r>
            <a:r>
              <a:rPr lang="en-US" altLang="ja-JP" sz="1200" smtClean="0">
                <a:solidFill>
                  <a:schemeClr val="tx1"/>
                </a:solidFill>
                <a:latin typeface="+mn-ea"/>
              </a:rPr>
              <a:t>]</a:t>
            </a:r>
            <a:r>
              <a:rPr lang="ja-JP" altLang="en-US" sz="1200" smtClean="0">
                <a:solidFill>
                  <a:schemeClr val="tx1"/>
                </a:solidFill>
                <a:latin typeface="+mn-ea"/>
              </a:rPr>
              <a:t>を押下する。</a:t>
            </a:r>
            <a:endParaRPr lang="en-US" altLang="ja-JP" sz="1200">
              <a:solidFill>
                <a:schemeClr val="tx1"/>
              </a:solidFill>
              <a:latin typeface="+mn-ea"/>
            </a:endParaRPr>
          </a:p>
        </p:txBody>
      </p:sp>
      <p:sp>
        <p:nvSpPr>
          <p:cNvPr id="18" name="円形吹き出し 17"/>
          <p:cNvSpPr/>
          <p:nvPr/>
        </p:nvSpPr>
        <p:spPr bwMode="auto">
          <a:xfrm>
            <a:off x="815765" y="5797626"/>
            <a:ext cx="301542" cy="312200"/>
          </a:xfrm>
          <a:prstGeom prst="wedgeEllipseCallout">
            <a:avLst>
              <a:gd name="adj1" fmla="val -108237"/>
              <a:gd name="adj2" fmla="val -91257"/>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４</a:t>
            </a:r>
            <a:endParaRPr kumimoji="1" lang="ja-JP" altLang="en-US" sz="1400" b="1" smtClean="0">
              <a:latin typeface="+mn-ea"/>
            </a:endParaRPr>
          </a:p>
        </p:txBody>
      </p:sp>
      <p:sp>
        <p:nvSpPr>
          <p:cNvPr id="19" name="角丸四角形 18"/>
          <p:cNvSpPr/>
          <p:nvPr/>
        </p:nvSpPr>
        <p:spPr bwMode="auto">
          <a:xfrm>
            <a:off x="238185" y="5483868"/>
            <a:ext cx="609925" cy="16275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649171511"/>
              </p:ext>
            </p:extLst>
          </p:nvPr>
        </p:nvGraphicFramePr>
        <p:xfrm>
          <a:off x="895549" y="4462075"/>
          <a:ext cx="2499924" cy="1114138"/>
        </p:xfrm>
        <a:graphic>
          <a:graphicData uri="http://schemas.openxmlformats.org/drawingml/2006/table">
            <a:tbl>
              <a:tblPr firstRow="1" bandRow="1">
                <a:tableStyleId>{93296810-A885-4BE3-A3E7-6D5BEEA58F35}</a:tableStyleId>
              </a:tblPr>
              <a:tblGrid>
                <a:gridCol w="1547572">
                  <a:extLst>
                    <a:ext uri="{9D8B030D-6E8A-4147-A177-3AD203B41FA5}">
                      <a16:colId xmlns:a16="http://schemas.microsoft.com/office/drawing/2014/main" val="4248193966"/>
                    </a:ext>
                  </a:extLst>
                </a:gridCol>
                <a:gridCol w="952352">
                  <a:extLst>
                    <a:ext uri="{9D8B030D-6E8A-4147-A177-3AD203B41FA5}">
                      <a16:colId xmlns:a16="http://schemas.microsoft.com/office/drawing/2014/main" val="2879362138"/>
                    </a:ext>
                  </a:extLst>
                </a:gridCol>
              </a:tblGrid>
              <a:tr h="233300">
                <a:tc>
                  <a:txBody>
                    <a:bodyPr/>
                    <a:lstStyle/>
                    <a:p>
                      <a:r>
                        <a:rPr kumimoji="1" lang="en-US" altLang="ja-JP" sz="1100" smtClean="0"/>
                        <a:t>Movement</a:t>
                      </a:r>
                      <a:endParaRPr kumimoji="1" lang="ja-JP" altLang="en-US" sz="1100"/>
                    </a:p>
                  </a:txBody>
                  <a:tcPr/>
                </a:tc>
                <a:tc>
                  <a:txBody>
                    <a:bodyPr/>
                    <a:lstStyle/>
                    <a:p>
                      <a:r>
                        <a:rPr kumimoji="1" lang="ja-JP" altLang="en-US" sz="1100" smtClean="0"/>
                        <a:t>作業順序</a:t>
                      </a:r>
                      <a:endParaRPr kumimoji="1" lang="ja-JP" altLang="en-US" sz="1100"/>
                    </a:p>
                  </a:txBody>
                  <a:tcPr/>
                </a:tc>
                <a:extLst>
                  <a:ext uri="{0D108BD9-81ED-4DB2-BD59-A6C34878D82A}">
                    <a16:rowId xmlns:a16="http://schemas.microsoft.com/office/drawing/2014/main" val="3155595021"/>
                  </a:ext>
                </a:extLst>
              </a:tr>
              <a:tr h="29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Set Timezone</a:t>
                      </a:r>
                      <a:endParaRPr kumimoji="1" lang="ja-JP" altLang="en-US" sz="1100" smtClean="0"/>
                    </a:p>
                  </a:txBody>
                  <a:tcPr/>
                </a:tc>
                <a:tc>
                  <a:txBody>
                    <a:bodyPr/>
                    <a:lstStyle/>
                    <a:p>
                      <a:r>
                        <a:rPr kumimoji="1" lang="en-US" altLang="ja-JP" sz="1100" smtClean="0"/>
                        <a:t>1</a:t>
                      </a:r>
                      <a:endParaRPr kumimoji="1" lang="ja-JP" altLang="en-US" sz="1100"/>
                    </a:p>
                  </a:txBody>
                  <a:tcPr/>
                </a:tc>
                <a:extLst>
                  <a:ext uri="{0D108BD9-81ED-4DB2-BD59-A6C34878D82A}">
                    <a16:rowId xmlns:a16="http://schemas.microsoft.com/office/drawing/2014/main" val="2032819985"/>
                  </a:ext>
                </a:extLst>
              </a:tr>
              <a:tr h="29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Add Nameserver</a:t>
                      </a:r>
                      <a:endParaRPr kumimoji="1" lang="ja-JP" altLang="en-US" sz="1100" smtClean="0"/>
                    </a:p>
                  </a:txBody>
                  <a:tcPr/>
                </a:tc>
                <a:tc>
                  <a:txBody>
                    <a:bodyPr/>
                    <a:lstStyle/>
                    <a:p>
                      <a:r>
                        <a:rPr kumimoji="1" lang="en-US" altLang="ja-JP" sz="1100" smtClean="0"/>
                        <a:t>2</a:t>
                      </a:r>
                      <a:endParaRPr kumimoji="1" lang="ja-JP" altLang="en-US" sz="1100"/>
                    </a:p>
                  </a:txBody>
                  <a:tcPr/>
                </a:tc>
                <a:extLst>
                  <a:ext uri="{0D108BD9-81ED-4DB2-BD59-A6C34878D82A}">
                    <a16:rowId xmlns:a16="http://schemas.microsoft.com/office/drawing/2014/main" val="4141782470"/>
                  </a:ext>
                </a:extLst>
              </a:tr>
              <a:tr h="255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Set</a:t>
                      </a:r>
                      <a:r>
                        <a:rPr kumimoji="1" lang="en-US" altLang="ja-JP" sz="1100" baseline="0" smtClean="0"/>
                        <a:t> Hostname</a:t>
                      </a:r>
                      <a:endParaRPr kumimoji="1" lang="ja-JP" altLang="en-US" sz="1100" smtClean="0"/>
                    </a:p>
                  </a:txBody>
                  <a:tcPr/>
                </a:tc>
                <a:tc>
                  <a:txBody>
                    <a:bodyPr/>
                    <a:lstStyle/>
                    <a:p>
                      <a:r>
                        <a:rPr kumimoji="1" lang="en-US" altLang="ja-JP" sz="1100" smtClean="0"/>
                        <a:t>3</a:t>
                      </a:r>
                      <a:endParaRPr kumimoji="1" lang="ja-JP" altLang="en-US" sz="1100"/>
                    </a:p>
                  </a:txBody>
                  <a:tcPr/>
                </a:tc>
                <a:extLst>
                  <a:ext uri="{0D108BD9-81ED-4DB2-BD59-A6C34878D82A}">
                    <a16:rowId xmlns:a16="http://schemas.microsoft.com/office/drawing/2014/main" val="3664011049"/>
                  </a:ext>
                </a:extLst>
              </a:tr>
            </a:tbl>
          </a:graphicData>
        </a:graphic>
      </p:graphicFrame>
      <p:sp>
        <p:nvSpPr>
          <p:cNvPr id="15" name="角丸四角形 14"/>
          <p:cNvSpPr/>
          <p:nvPr/>
        </p:nvSpPr>
        <p:spPr bwMode="auto">
          <a:xfrm>
            <a:off x="892128" y="4114893"/>
            <a:ext cx="2088290" cy="346234"/>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作業順にノード同士を繋ぐ。</a:t>
            </a:r>
            <a:endParaRPr lang="en-US" altLang="ja-JP" sz="1200">
              <a:solidFill>
                <a:schemeClr val="tx1"/>
              </a:solidFill>
              <a:latin typeface="+mn-ea"/>
            </a:endParaRPr>
          </a:p>
        </p:txBody>
      </p:sp>
      <p:graphicFrame>
        <p:nvGraphicFramePr>
          <p:cNvPr id="20" name="表 19"/>
          <p:cNvGraphicFramePr>
            <a:graphicFrameLocks noGrp="1"/>
          </p:cNvGraphicFramePr>
          <p:nvPr>
            <p:extLst>
              <p:ext uri="{D42A27DB-BD31-4B8C-83A1-F6EECF244321}">
                <p14:modId xmlns:p14="http://schemas.microsoft.com/office/powerpoint/2010/main" val="2098097400"/>
              </p:ext>
            </p:extLst>
          </p:nvPr>
        </p:nvGraphicFramePr>
        <p:xfrm>
          <a:off x="7632972" y="3509850"/>
          <a:ext cx="1296180" cy="518160"/>
        </p:xfrm>
        <a:graphic>
          <a:graphicData uri="http://schemas.openxmlformats.org/drawingml/2006/table">
            <a:tbl>
              <a:tblPr firstRow="1" bandRow="1">
                <a:tableStyleId>{93296810-A885-4BE3-A3E7-6D5BEEA58F35}</a:tableStyleId>
              </a:tblPr>
              <a:tblGrid>
                <a:gridCol w="1296180">
                  <a:extLst>
                    <a:ext uri="{9D8B030D-6E8A-4147-A177-3AD203B41FA5}">
                      <a16:colId xmlns:a16="http://schemas.microsoft.com/office/drawing/2014/main" val="2953390857"/>
                    </a:ext>
                  </a:extLst>
                </a:gridCol>
              </a:tblGrid>
              <a:tr h="220813">
                <a:tc>
                  <a:txBody>
                    <a:bodyPr/>
                    <a:lstStyle/>
                    <a:p>
                      <a:r>
                        <a:rPr kumimoji="1" lang="en-US" altLang="ja-JP" sz="1100" dirty="0" smtClean="0"/>
                        <a:t>Conductor</a:t>
                      </a:r>
                      <a:r>
                        <a:rPr kumimoji="1" lang="ja-JP" altLang="en-US" sz="1100" dirty="0" smtClean="0"/>
                        <a:t>名</a:t>
                      </a:r>
                      <a:endParaRPr kumimoji="1" lang="ja-JP" altLang="en-US" sz="1100" dirty="0"/>
                    </a:p>
                  </a:txBody>
                  <a:tcPr/>
                </a:tc>
                <a:extLst>
                  <a:ext uri="{0D108BD9-81ED-4DB2-BD59-A6C34878D82A}">
                    <a16:rowId xmlns:a16="http://schemas.microsoft.com/office/drawing/2014/main" val="1770740808"/>
                  </a:ext>
                </a:extLst>
              </a:tr>
              <a:tr h="220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t>サーバ基本設定</a:t>
                      </a:r>
                    </a:p>
                  </a:txBody>
                  <a:tcPr/>
                </a:tc>
                <a:extLst>
                  <a:ext uri="{0D108BD9-81ED-4DB2-BD59-A6C34878D82A}">
                    <a16:rowId xmlns:a16="http://schemas.microsoft.com/office/drawing/2014/main" val="2215429472"/>
                  </a:ext>
                </a:extLst>
              </a:tr>
            </a:tbl>
          </a:graphicData>
        </a:graphic>
      </p:graphicFrame>
      <p:sp>
        <p:nvSpPr>
          <p:cNvPr id="5" name="角丸四角形 4"/>
          <p:cNvSpPr/>
          <p:nvPr/>
        </p:nvSpPr>
        <p:spPr bwMode="auto">
          <a:xfrm>
            <a:off x="6772461" y="3070515"/>
            <a:ext cx="223231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Conductor</a:t>
            </a:r>
            <a:r>
              <a:rPr lang="ja-JP" altLang="en-US" sz="1200" dirty="0" smtClean="0">
                <a:solidFill>
                  <a:schemeClr val="tx1"/>
                </a:solidFill>
                <a:latin typeface="+mn-ea"/>
              </a:rPr>
              <a:t>の名称を入力する。</a:t>
            </a:r>
            <a:endParaRPr lang="en-US" altLang="ja-JP" sz="1200" dirty="0">
              <a:solidFill>
                <a:schemeClr val="tx1"/>
              </a:solidFill>
              <a:latin typeface="+mn-ea"/>
            </a:endParaRPr>
          </a:p>
        </p:txBody>
      </p:sp>
      <p:sp>
        <p:nvSpPr>
          <p:cNvPr id="6" name="円形吹き出し 5"/>
          <p:cNvSpPr/>
          <p:nvPr/>
        </p:nvSpPr>
        <p:spPr bwMode="auto">
          <a:xfrm>
            <a:off x="6656295" y="2858258"/>
            <a:ext cx="301542" cy="312200"/>
          </a:xfrm>
          <a:prstGeom prst="wedgeEllipseCallout">
            <a:avLst>
              <a:gd name="adj1" fmla="val -96466"/>
              <a:gd name="adj2" fmla="val -34666"/>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16" name="円形吹き出し 15"/>
          <p:cNvSpPr/>
          <p:nvPr/>
        </p:nvSpPr>
        <p:spPr bwMode="auto">
          <a:xfrm>
            <a:off x="721216" y="3874887"/>
            <a:ext cx="301542" cy="312200"/>
          </a:xfrm>
          <a:prstGeom prst="wedgeEllipseCallout">
            <a:avLst>
              <a:gd name="adj1" fmla="val 54637"/>
              <a:gd name="adj2" fmla="val -82037"/>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３</a:t>
            </a:r>
            <a:endParaRPr kumimoji="1" lang="ja-JP" altLang="en-US" sz="1400" b="1" dirty="0" smtClean="0">
              <a:latin typeface="+mn-ea"/>
            </a:endParaRPr>
          </a:p>
        </p:txBody>
      </p:sp>
      <p:sp>
        <p:nvSpPr>
          <p:cNvPr id="9" name="図形 8"/>
          <p:cNvSpPr/>
          <p:nvPr/>
        </p:nvSpPr>
        <p:spPr>
          <a:xfrm rot="21447710" flipH="1">
            <a:off x="5451431" y="3569704"/>
            <a:ext cx="713935" cy="937477"/>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Tree>
    <p:extLst>
      <p:ext uri="{BB962C8B-B14F-4D97-AF65-F5344CB8AC3E}">
        <p14:creationId xmlns:p14="http://schemas.microsoft.com/office/powerpoint/2010/main" val="746387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lang="en-US" altLang="ja-JP" dirty="0" smtClean="0"/>
              <a:t>2.5</a:t>
            </a:r>
            <a:r>
              <a:rPr kumimoji="1" lang="en-US" altLang="ja-JP" dirty="0" smtClean="0"/>
              <a:t> </a:t>
            </a:r>
            <a:r>
              <a:rPr lang="ja-JP" altLang="en-US" dirty="0" smtClean="0"/>
              <a:t>ホストグループの設定</a:t>
            </a:r>
            <a:r>
              <a:rPr kumimoji="1" lang="ja-JP" altLang="en-US" dirty="0" smtClean="0"/>
              <a:t> </a:t>
            </a:r>
            <a:r>
              <a:rPr lang="en-US" altLang="ja-JP" dirty="0"/>
              <a:t>(</a:t>
            </a:r>
            <a:r>
              <a:rPr lang="en-US" altLang="ja-JP" dirty="0" smtClean="0"/>
              <a:t>1/</a:t>
            </a:r>
            <a:r>
              <a:rPr lang="en-US" altLang="ja-JP" dirty="0"/>
              <a:t>3</a:t>
            </a:r>
            <a:r>
              <a:rPr lang="en-US" altLang="ja-JP"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ホストグループ</a:t>
            </a:r>
            <a:r>
              <a:rPr kumimoji="1" lang="ja-JP" altLang="en-US" b="1" dirty="0" smtClean="0"/>
              <a:t>を定義する</a:t>
            </a:r>
            <a:r>
              <a:rPr kumimoji="1" lang="en-US" altLang="ja-JP" b="1" smtClean="0"/>
              <a:t/>
            </a:r>
            <a:br>
              <a:rPr kumimoji="1" lang="en-US" altLang="ja-JP" b="1" smtClean="0"/>
            </a:br>
            <a:r>
              <a:rPr lang="ja-JP" altLang="en-US" sz="1600"/>
              <a:t>始</a:t>
            </a:r>
            <a:r>
              <a:rPr lang="ja-JP" altLang="en-US" sz="1600" smtClean="0"/>
              <a:t>めにホスト</a:t>
            </a:r>
            <a:r>
              <a:rPr lang="ja-JP" altLang="en-US" sz="1600" dirty="0" smtClean="0"/>
              <a:t>が所属するホストグループを</a:t>
            </a:r>
            <a:r>
              <a:rPr lang="ja-JP" altLang="en-US" sz="1600" smtClean="0"/>
              <a:t>作成しましょう。</a:t>
            </a:r>
            <a:r>
              <a:rPr lang="en-US" altLang="ja-JP" b="1" dirty="0"/>
              <a:t/>
            </a:r>
            <a:br>
              <a:rPr lang="en-US" altLang="ja-JP" b="1" dirty="0"/>
            </a:br>
            <a:r>
              <a:rPr lang="en-US" altLang="ja-JP" sz="1600" dirty="0" smtClean="0"/>
              <a:t/>
            </a:r>
            <a:br>
              <a:rPr lang="en-US" altLang="ja-JP" sz="1600" dirty="0" smtClean="0"/>
            </a:br>
            <a:r>
              <a:rPr lang="ja-JP" altLang="en-US" sz="1600" dirty="0" smtClean="0"/>
              <a:t>メニュ</a:t>
            </a:r>
            <a:r>
              <a:rPr lang="en-US" altLang="ja-JP" sz="1600" dirty="0" smtClean="0"/>
              <a:t>―</a:t>
            </a:r>
            <a:r>
              <a:rPr lang="ja-JP" altLang="en-US" sz="1600" dirty="0" smtClean="0"/>
              <a:t>：</a:t>
            </a:r>
            <a:r>
              <a:rPr lang="ja-JP" altLang="en-US" sz="1600" b="1" dirty="0" smtClean="0"/>
              <a:t>ホストグループ管理</a:t>
            </a:r>
            <a:r>
              <a:rPr lang="ja-JP" altLang="en-US" sz="1600" b="1" dirty="0"/>
              <a:t>　</a:t>
            </a:r>
            <a:r>
              <a:rPr lang="en-US" altLang="ja-JP" sz="1600" b="1" dirty="0" smtClean="0"/>
              <a:t>&gt; </a:t>
            </a:r>
            <a:r>
              <a:rPr lang="ja-JP" altLang="en-US" sz="1600" b="1" dirty="0" smtClean="0"/>
              <a:t>ホストグループ一覧</a:t>
            </a:r>
            <a:endParaRPr lang="en-US" altLang="ja-JP" sz="1600" b="1" dirty="0"/>
          </a:p>
          <a:p>
            <a:pPr marL="457200" indent="-457200">
              <a:buFont typeface="+mj-ea"/>
              <a:buAutoNum type="circleNumDbPlain"/>
            </a:pPr>
            <a:r>
              <a:rPr kumimoji="1" lang="ja-JP" altLang="en-US" sz="1600" dirty="0" smtClean="0"/>
              <a:t>登録 </a:t>
            </a:r>
            <a:r>
              <a:rPr kumimoji="1" lang="en-US" altLang="ja-JP" sz="1600" dirty="0" smtClean="0"/>
              <a:t>&gt; </a:t>
            </a:r>
            <a:r>
              <a:rPr kumimoji="1" lang="ja-JP" altLang="en-US" sz="1600" dirty="0" smtClean="0"/>
              <a:t>登録開始 を押下する。</a:t>
            </a:r>
            <a:endParaRPr kumimoji="1" lang="en-US" altLang="ja-JP" sz="1600" dirty="0" smtClean="0"/>
          </a:p>
          <a:p>
            <a:pPr marL="457200" indent="-4572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を押下する。</a:t>
            </a:r>
            <a:endParaRPr kumimoji="1" lang="en-US" altLang="ja-JP" sz="1600" dirty="0" smtClean="0"/>
          </a:p>
          <a:p>
            <a:pPr marL="0" indent="0">
              <a:buNone/>
            </a:pPr>
            <a:endParaRPr kumimoji="1" lang="en-US" altLang="ja-JP" sz="1600" dirty="0" smtClean="0"/>
          </a:p>
        </p:txBody>
      </p:sp>
      <p:graphicFrame>
        <p:nvGraphicFramePr>
          <p:cNvPr id="6" name="表 5"/>
          <p:cNvGraphicFramePr>
            <a:graphicFrameLocks noGrp="1"/>
          </p:cNvGraphicFramePr>
          <p:nvPr>
            <p:extLst>
              <p:ext uri="{D42A27DB-BD31-4B8C-83A1-F6EECF244321}">
                <p14:modId xmlns:p14="http://schemas.microsoft.com/office/powerpoint/2010/main" val="4085663981"/>
              </p:ext>
            </p:extLst>
          </p:nvPr>
        </p:nvGraphicFramePr>
        <p:xfrm>
          <a:off x="179512" y="4554689"/>
          <a:ext cx="3816408" cy="1296180"/>
        </p:xfrm>
        <a:graphic>
          <a:graphicData uri="http://schemas.openxmlformats.org/drawingml/2006/table">
            <a:tbl>
              <a:tblPr firstRow="1" bandRow="1">
                <a:tableStyleId>{93296810-A885-4BE3-A3E7-6D5BEEA58F35}</a:tableStyleId>
              </a:tblPr>
              <a:tblGrid>
                <a:gridCol w="1980946">
                  <a:extLst>
                    <a:ext uri="{9D8B030D-6E8A-4147-A177-3AD203B41FA5}">
                      <a16:colId xmlns:a16="http://schemas.microsoft.com/office/drawing/2014/main" val="3914107317"/>
                    </a:ext>
                  </a:extLst>
                </a:gridCol>
                <a:gridCol w="1835462">
                  <a:extLst>
                    <a:ext uri="{9D8B030D-6E8A-4147-A177-3AD203B41FA5}">
                      <a16:colId xmlns:a16="http://schemas.microsoft.com/office/drawing/2014/main" val="418709912"/>
                    </a:ext>
                  </a:extLst>
                </a:gridCol>
              </a:tblGrid>
              <a:tr h="324045">
                <a:tc>
                  <a:txBody>
                    <a:bodyPr/>
                    <a:lstStyle/>
                    <a:p>
                      <a:r>
                        <a:rPr kumimoji="1" lang="ja-JP" altLang="en-US" sz="1400" dirty="0" smtClean="0"/>
                        <a:t>ホストグループ名</a:t>
                      </a:r>
                      <a:endParaRPr kumimoji="1" lang="ja-JP" altLang="en-US" sz="1400" dirty="0"/>
                    </a:p>
                  </a:txBody>
                  <a:tcPr/>
                </a:tc>
                <a:tc>
                  <a:txBody>
                    <a:bodyPr/>
                    <a:lstStyle/>
                    <a:p>
                      <a:r>
                        <a:rPr kumimoji="1" lang="ja-JP" altLang="en-US" sz="1400" dirty="0" smtClean="0"/>
                        <a:t>優先順位</a:t>
                      </a:r>
                      <a:endParaRPr kumimoji="1" lang="ja-JP" altLang="en-US" sz="1400" dirty="0"/>
                    </a:p>
                  </a:txBody>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All_SV</a:t>
                      </a:r>
                      <a:endParaRPr kumimoji="1" lang="ja-JP" altLang="en-US" sz="1400" dirty="0" smtClean="0"/>
                    </a:p>
                  </a:txBody>
                  <a:tcPr/>
                </a:tc>
                <a:tc>
                  <a:txBody>
                    <a:bodyPr/>
                    <a:lstStyle/>
                    <a:p>
                      <a:r>
                        <a:rPr kumimoji="1" lang="en-US" altLang="ja-JP" sz="1400" dirty="0" smtClean="0"/>
                        <a:t>1</a:t>
                      </a:r>
                      <a:endParaRPr kumimoji="1" lang="ja-JP" altLang="en-US" sz="1400" dirty="0"/>
                    </a:p>
                  </a:txBody>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web_SV</a:t>
                      </a:r>
                      <a:endParaRPr kumimoji="1" lang="ja-JP" altLang="en-US" sz="1400" dirty="0" smtClean="0"/>
                    </a:p>
                  </a:txBody>
                  <a:tcPr/>
                </a:tc>
                <a:tc>
                  <a:txBody>
                    <a:bodyPr/>
                    <a:lstStyle/>
                    <a:p>
                      <a:r>
                        <a:rPr kumimoji="1" lang="en-US" altLang="ja-JP" sz="1400" dirty="0" smtClean="0"/>
                        <a:t>2</a:t>
                      </a:r>
                      <a:endParaRPr kumimoji="1" lang="ja-JP" altLang="en-US" sz="1400" dirty="0"/>
                    </a:p>
                  </a:txBody>
                  <a:tcPr/>
                </a:tc>
                <a:extLst>
                  <a:ext uri="{0D108BD9-81ED-4DB2-BD59-A6C34878D82A}">
                    <a16:rowId xmlns:a16="http://schemas.microsoft.com/office/drawing/2014/main" val="381876441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db_SV</a:t>
                      </a:r>
                      <a:endParaRPr kumimoji="1" lang="ja-JP" altLang="en-US" sz="1400" dirty="0" smtClean="0"/>
                    </a:p>
                  </a:txBody>
                  <a:tcPr/>
                </a:tc>
                <a:tc>
                  <a:txBody>
                    <a:bodyPr/>
                    <a:lstStyle/>
                    <a:p>
                      <a:r>
                        <a:rPr kumimoji="1" lang="en-US" altLang="ja-JP" sz="1400" dirty="0" smtClean="0"/>
                        <a:t>3</a:t>
                      </a:r>
                      <a:endParaRPr kumimoji="1" lang="ja-JP" altLang="en-US" sz="1400" dirty="0"/>
                    </a:p>
                  </a:txBody>
                  <a:tcPr/>
                </a:tc>
                <a:extLst>
                  <a:ext uri="{0D108BD9-81ED-4DB2-BD59-A6C34878D82A}">
                    <a16:rowId xmlns:a16="http://schemas.microsoft.com/office/drawing/2014/main" val="1109027550"/>
                  </a:ext>
                </a:extLst>
              </a:tr>
            </a:tbl>
          </a:graphicData>
        </a:graphic>
      </p:graphicFrame>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14762"/>
          <a:stretch/>
        </p:blipFill>
        <p:spPr>
          <a:xfrm>
            <a:off x="157829" y="2689388"/>
            <a:ext cx="4198148" cy="1551234"/>
          </a:xfrm>
          <a:prstGeom prst="rect">
            <a:avLst/>
          </a:prstGeom>
          <a:ln>
            <a:solidFill>
              <a:schemeClr val="bg1">
                <a:lumMod val="85000"/>
              </a:schemeClr>
            </a:solidFill>
          </a:ln>
        </p:spPr>
      </p:pic>
      <p:sp>
        <p:nvSpPr>
          <p:cNvPr id="7" name="正方形/長方形 6"/>
          <p:cNvSpPr/>
          <p:nvPr/>
        </p:nvSpPr>
        <p:spPr bwMode="auto">
          <a:xfrm>
            <a:off x="1331640" y="3288500"/>
            <a:ext cx="1152128" cy="86058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dirty="0" smtClean="0">
              <a:solidFill>
                <a:srgbClr val="FF0000"/>
              </a:solidFill>
              <a:latin typeface="+mn-ea"/>
            </a:endParaRPr>
          </a:p>
        </p:txBody>
      </p:sp>
      <p:sp>
        <p:nvSpPr>
          <p:cNvPr id="8" name="正方形/長方形 7"/>
          <p:cNvSpPr/>
          <p:nvPr/>
        </p:nvSpPr>
        <p:spPr bwMode="auto">
          <a:xfrm>
            <a:off x="2483768" y="3288500"/>
            <a:ext cx="1512152" cy="86058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1607541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2"/>
          <a:srcRect r="16437"/>
          <a:stretch/>
        </p:blipFill>
        <p:spPr>
          <a:xfrm>
            <a:off x="179513" y="2685712"/>
            <a:ext cx="4104455" cy="1535376"/>
          </a:xfrm>
          <a:prstGeom prst="rect">
            <a:avLst/>
          </a:prstGeom>
          <a:ln>
            <a:solidFill>
              <a:schemeClr val="bg1">
                <a:lumMod val="85000"/>
              </a:schemeClr>
            </a:solidFill>
          </a:ln>
        </p:spPr>
      </p:pic>
      <p:sp>
        <p:nvSpPr>
          <p:cNvPr id="2" name="タイトル 1"/>
          <p:cNvSpPr>
            <a:spLocks noGrp="1"/>
          </p:cNvSpPr>
          <p:nvPr>
            <p:ph type="title"/>
          </p:nvPr>
        </p:nvSpPr>
        <p:spPr>
          <a:xfrm>
            <a:off x="179513" y="116540"/>
            <a:ext cx="8784000" cy="468000"/>
          </a:xfrm>
        </p:spPr>
        <p:txBody>
          <a:bodyPr/>
          <a:lstStyle/>
          <a:p>
            <a:r>
              <a:rPr lang="en-US" altLang="ja-JP" dirty="0" smtClean="0"/>
              <a:t>2.5 </a:t>
            </a:r>
            <a:r>
              <a:rPr lang="ja-JP" altLang="en-US" dirty="0"/>
              <a:t>ホストグループの設定 </a:t>
            </a:r>
            <a:r>
              <a:rPr lang="en-US" altLang="ja-JP" dirty="0" smtClean="0"/>
              <a:t>(2/3)</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ホストグループ同士の親子関係を定義する</a:t>
            </a:r>
            <a:r>
              <a:rPr lang="en-US" altLang="ja-JP" b="1"/>
              <a:t/>
            </a:r>
            <a:br>
              <a:rPr lang="en-US" altLang="ja-JP" b="1"/>
            </a:br>
            <a:r>
              <a:rPr lang="ja-JP" altLang="en-US" sz="1600" smtClean="0"/>
              <a:t>ホストグループ間の親子関係を定義しましょう。</a:t>
            </a:r>
            <a:r>
              <a:rPr lang="en-US" altLang="ja-JP" sz="1600" smtClean="0"/>
              <a:t/>
            </a:r>
            <a:br>
              <a:rPr lang="en-US" altLang="ja-JP" sz="1600" smtClean="0"/>
            </a:b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ja-JP" altLang="en-US" sz="1600" b="1" smtClean="0"/>
              <a:t>ホストグループ管理</a:t>
            </a:r>
            <a:r>
              <a:rPr lang="ja-JP" altLang="en-US" sz="1600" b="1"/>
              <a:t>　</a:t>
            </a:r>
            <a:r>
              <a:rPr lang="en-US" altLang="ja-JP" sz="1600" b="1" smtClean="0"/>
              <a:t>&gt; </a:t>
            </a:r>
            <a:r>
              <a:rPr lang="ja-JP" altLang="en-US" sz="1600" b="1" smtClean="0"/>
              <a:t>ホストグループ親子紐付</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a:t>
            </a:r>
            <a:r>
              <a:rPr lang="ja-JP" altLang="en-US" sz="1600" smtClean="0"/>
              <a:t>選択</a:t>
            </a:r>
            <a:r>
              <a:rPr lang="ja-JP" altLang="en-US" sz="1600"/>
              <a:t>し</a:t>
            </a:r>
            <a:r>
              <a:rPr lang="ja-JP" altLang="en-US" sz="1600" smtClean="0"/>
              <a:t>、</a:t>
            </a:r>
            <a:r>
              <a:rPr lang="en-US" altLang="ja-JP" sz="1600"/>
              <a:t>[</a:t>
            </a:r>
            <a:r>
              <a:rPr lang="ja-JP" altLang="en-US" sz="1600"/>
              <a:t>登録</a:t>
            </a:r>
            <a:r>
              <a:rPr lang="en-US" altLang="ja-JP" sz="1600"/>
              <a:t>]</a:t>
            </a:r>
            <a:r>
              <a:rPr lang="ja-JP" altLang="en-US" sz="1600"/>
              <a:t>を押下する。</a:t>
            </a:r>
            <a:endParaRPr kumimoji="1" lang="en-US" altLang="ja-JP" sz="1600" smtClean="0"/>
          </a:p>
          <a:p>
            <a:pPr marL="0" indent="0">
              <a:buNone/>
            </a:pPr>
            <a:endParaRPr kumimoji="1" lang="en-US" altLang="ja-JP" sz="1600" smtClean="0"/>
          </a:p>
        </p:txBody>
      </p:sp>
      <p:graphicFrame>
        <p:nvGraphicFramePr>
          <p:cNvPr id="6" name="表 5"/>
          <p:cNvGraphicFramePr>
            <a:graphicFrameLocks noGrp="1"/>
          </p:cNvGraphicFramePr>
          <p:nvPr>
            <p:extLst>
              <p:ext uri="{D42A27DB-BD31-4B8C-83A1-F6EECF244321}">
                <p14:modId xmlns:p14="http://schemas.microsoft.com/office/powerpoint/2010/main" val="571256688"/>
              </p:ext>
            </p:extLst>
          </p:nvPr>
        </p:nvGraphicFramePr>
        <p:xfrm>
          <a:off x="179512" y="4676344"/>
          <a:ext cx="3816408" cy="1166250"/>
        </p:xfrm>
        <a:graphic>
          <a:graphicData uri="http://schemas.openxmlformats.org/drawingml/2006/table">
            <a:tbl>
              <a:tblPr firstRow="1" bandRow="1">
                <a:tableStyleId>{93296810-A885-4BE3-A3E7-6D5BEEA58F35}</a:tableStyleId>
              </a:tblPr>
              <a:tblGrid>
                <a:gridCol w="1980946">
                  <a:extLst>
                    <a:ext uri="{9D8B030D-6E8A-4147-A177-3AD203B41FA5}">
                      <a16:colId xmlns:a16="http://schemas.microsoft.com/office/drawing/2014/main" val="3914107317"/>
                    </a:ext>
                  </a:extLst>
                </a:gridCol>
                <a:gridCol w="1835462">
                  <a:extLst>
                    <a:ext uri="{9D8B030D-6E8A-4147-A177-3AD203B41FA5}">
                      <a16:colId xmlns:a16="http://schemas.microsoft.com/office/drawing/2014/main" val="418709912"/>
                    </a:ext>
                  </a:extLst>
                </a:gridCol>
              </a:tblGrid>
              <a:tr h="324045">
                <a:tc>
                  <a:txBody>
                    <a:bodyPr/>
                    <a:lstStyle/>
                    <a:p>
                      <a:r>
                        <a:rPr kumimoji="1" lang="ja-JP" altLang="en-US" sz="1400" smtClean="0"/>
                        <a:t>ホストグループ</a:t>
                      </a:r>
                      <a:r>
                        <a:rPr kumimoji="1" lang="en-US" altLang="ja-JP" sz="1400" smtClean="0"/>
                        <a:t/>
                      </a:r>
                      <a:br>
                        <a:rPr kumimoji="1" lang="en-US" altLang="ja-JP" sz="1400" smtClean="0"/>
                      </a:br>
                      <a:r>
                        <a:rPr kumimoji="1" lang="ja-JP" altLang="en-US" sz="1400" smtClean="0"/>
                        <a:t>親</a:t>
                      </a:r>
                      <a:endParaRPr kumimoji="1" lang="ja-JP" altLang="en-US" sz="1400"/>
                    </a:p>
                  </a:txBody>
                  <a:tcPr/>
                </a:tc>
                <a:tc>
                  <a:txBody>
                    <a:bodyPr/>
                    <a:lstStyle/>
                    <a:p>
                      <a:r>
                        <a:rPr kumimoji="1" lang="ja-JP" altLang="en-US" sz="1400" dirty="0" smtClean="0"/>
                        <a:t>ホストグループ</a:t>
                      </a:r>
                      <a:r>
                        <a:rPr kumimoji="1" lang="en-US" altLang="ja-JP" sz="1400" dirty="0" smtClean="0"/>
                        <a:t/>
                      </a:r>
                      <a:br>
                        <a:rPr kumimoji="1" lang="en-US" altLang="ja-JP" sz="1400" dirty="0" smtClean="0"/>
                      </a:br>
                      <a:r>
                        <a:rPr kumimoji="1" lang="ja-JP" altLang="en-US" sz="1400" dirty="0" smtClean="0"/>
                        <a:t>子</a:t>
                      </a:r>
                      <a:endParaRPr kumimoji="1" lang="ja-JP" altLang="en-US" sz="1400" dirty="0"/>
                    </a:p>
                  </a:txBody>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All_SV</a:t>
                      </a:r>
                      <a:endParaRPr kumimoji="1" lang="ja-JP" altLang="en-US" sz="1400" dirty="0" smtClean="0"/>
                    </a:p>
                  </a:txBody>
                  <a:tcPr/>
                </a:tc>
                <a:tc>
                  <a:txBody>
                    <a:bodyPr/>
                    <a:lstStyle/>
                    <a:p>
                      <a:r>
                        <a:rPr kumimoji="1" lang="en-US" altLang="ja-JP" sz="1400" dirty="0" err="1" smtClean="0"/>
                        <a:t>db_SV</a:t>
                      </a:r>
                      <a:endParaRPr kumimoji="1" lang="en-US" altLang="ja-JP" sz="1400" dirty="0" smtClean="0"/>
                    </a:p>
                  </a:txBody>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All_SV</a:t>
                      </a:r>
                      <a:endParaRPr kumimoji="1" lang="ja-JP" altLang="en-US" sz="1400" smtClean="0"/>
                    </a:p>
                  </a:txBody>
                  <a:tcPr/>
                </a:tc>
                <a:tc>
                  <a:txBody>
                    <a:bodyPr/>
                    <a:lstStyle/>
                    <a:p>
                      <a:r>
                        <a:rPr kumimoji="1" lang="en-US" altLang="ja-JP" sz="1400" dirty="0" err="1" smtClean="0"/>
                        <a:t>web_SV</a:t>
                      </a:r>
                      <a:endParaRPr kumimoji="1" lang="ja-JP" altLang="en-US" sz="1400" dirty="0"/>
                    </a:p>
                  </a:txBody>
                  <a:tcPr/>
                </a:tc>
                <a:extLst>
                  <a:ext uri="{0D108BD9-81ED-4DB2-BD59-A6C34878D82A}">
                    <a16:rowId xmlns:a16="http://schemas.microsoft.com/office/drawing/2014/main" val="3818764418"/>
                  </a:ext>
                </a:extLst>
              </a:tr>
            </a:tbl>
          </a:graphicData>
        </a:graphic>
      </p:graphicFrame>
      <p:sp>
        <p:nvSpPr>
          <p:cNvPr id="7" name="正方形/長方形 6"/>
          <p:cNvSpPr/>
          <p:nvPr/>
        </p:nvSpPr>
        <p:spPr bwMode="auto">
          <a:xfrm>
            <a:off x="683568" y="3284984"/>
            <a:ext cx="1656184" cy="792088"/>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pSp>
        <p:nvGrpSpPr>
          <p:cNvPr id="5" name="グループ化 4"/>
          <p:cNvGrpSpPr/>
          <p:nvPr/>
        </p:nvGrpSpPr>
        <p:grpSpPr>
          <a:xfrm>
            <a:off x="5091295" y="4955397"/>
            <a:ext cx="2552955" cy="849835"/>
            <a:chOff x="345873" y="3410095"/>
            <a:chExt cx="3158251" cy="1206224"/>
          </a:xfrm>
        </p:grpSpPr>
        <p:sp>
          <p:nvSpPr>
            <p:cNvPr id="9" name="テキスト ボックス 8"/>
            <p:cNvSpPr txBox="1"/>
            <p:nvPr/>
          </p:nvSpPr>
          <p:spPr>
            <a:xfrm>
              <a:off x="345874" y="3410095"/>
              <a:ext cx="3158250" cy="393162"/>
            </a:xfrm>
            <a:prstGeom prst="rect">
              <a:avLst/>
            </a:prstGeom>
            <a:solidFill>
              <a:srgbClr val="002060"/>
            </a:solidFill>
            <a:ln>
              <a:noFill/>
            </a:ln>
          </p:spPr>
          <p:txBody>
            <a:bodyPr wrap="square" rtlCol="0">
              <a:spAutoFit/>
            </a:bodyPr>
            <a:lstStyle/>
            <a:p>
              <a:pPr algn="ctr"/>
              <a:r>
                <a:rPr kumimoji="1" lang="en-US" altLang="ja-JP" sz="1200" b="1" smtClean="0">
                  <a:solidFill>
                    <a:schemeClr val="bg1"/>
                  </a:solidFill>
                </a:rPr>
                <a:t>All_SV</a:t>
              </a:r>
              <a:endParaRPr kumimoji="1" lang="ja-JP" altLang="en-US" sz="1200" b="1" dirty="0">
                <a:solidFill>
                  <a:schemeClr val="bg1"/>
                </a:solidFill>
              </a:endParaRPr>
            </a:p>
          </p:txBody>
        </p:sp>
        <p:sp>
          <p:nvSpPr>
            <p:cNvPr id="11" name="テキスト ボックス 10"/>
            <p:cNvSpPr txBox="1"/>
            <p:nvPr/>
          </p:nvSpPr>
          <p:spPr>
            <a:xfrm>
              <a:off x="1971113" y="4223155"/>
              <a:ext cx="1533010" cy="393162"/>
            </a:xfrm>
            <a:prstGeom prst="rect">
              <a:avLst/>
            </a:prstGeom>
            <a:solidFill>
              <a:srgbClr val="002060"/>
            </a:solidFill>
            <a:ln>
              <a:noFill/>
            </a:ln>
          </p:spPr>
          <p:txBody>
            <a:bodyPr wrap="square" rtlCol="0">
              <a:spAutoFit/>
            </a:bodyPr>
            <a:lstStyle/>
            <a:p>
              <a:pPr algn="ctr"/>
              <a:r>
                <a:rPr lang="en-US" altLang="ja-JP" sz="1200" b="1" dirty="0" err="1" smtClean="0">
                  <a:solidFill>
                    <a:schemeClr val="bg1"/>
                  </a:solidFill>
                </a:rPr>
                <a:t>web</a:t>
              </a:r>
              <a:r>
                <a:rPr kumimoji="1" lang="en-US" altLang="ja-JP" sz="1200" b="1" dirty="0" err="1" smtClean="0">
                  <a:solidFill>
                    <a:schemeClr val="bg1"/>
                  </a:solidFill>
                </a:rPr>
                <a:t>_SV</a:t>
              </a:r>
              <a:endParaRPr kumimoji="1" lang="ja-JP" altLang="en-US" sz="1200" b="1" dirty="0">
                <a:solidFill>
                  <a:schemeClr val="bg1"/>
                </a:solidFill>
              </a:endParaRPr>
            </a:p>
          </p:txBody>
        </p:sp>
        <p:sp>
          <p:nvSpPr>
            <p:cNvPr id="12" name="テキスト ボックス 11"/>
            <p:cNvSpPr txBox="1"/>
            <p:nvPr/>
          </p:nvSpPr>
          <p:spPr>
            <a:xfrm>
              <a:off x="345873" y="4223157"/>
              <a:ext cx="1533010" cy="393162"/>
            </a:xfrm>
            <a:prstGeom prst="rect">
              <a:avLst/>
            </a:prstGeom>
            <a:solidFill>
              <a:srgbClr val="002060"/>
            </a:solidFill>
            <a:ln>
              <a:noFill/>
            </a:ln>
          </p:spPr>
          <p:txBody>
            <a:bodyPr wrap="square" rtlCol="0">
              <a:spAutoFit/>
            </a:bodyPr>
            <a:lstStyle/>
            <a:p>
              <a:pPr algn="ctr"/>
              <a:r>
                <a:rPr lang="en-US" altLang="ja-JP" sz="1200" b="1" dirty="0" err="1" smtClean="0">
                  <a:solidFill>
                    <a:schemeClr val="bg1"/>
                  </a:solidFill>
                </a:rPr>
                <a:t>db</a:t>
              </a:r>
              <a:r>
                <a:rPr kumimoji="1" lang="en-US" altLang="ja-JP" sz="1200" b="1" dirty="0" err="1" smtClean="0">
                  <a:solidFill>
                    <a:schemeClr val="bg1"/>
                  </a:solidFill>
                </a:rPr>
                <a:t>_SV</a:t>
              </a:r>
              <a:endParaRPr kumimoji="1" lang="ja-JP" altLang="en-US" sz="1200" b="1" dirty="0">
                <a:solidFill>
                  <a:schemeClr val="bg1"/>
                </a:solidFill>
              </a:endParaRPr>
            </a:p>
          </p:txBody>
        </p:sp>
      </p:grpSp>
      <p:cxnSp>
        <p:nvCxnSpPr>
          <p:cNvPr id="14" name="カギ線コネクタ 13"/>
          <p:cNvCxnSpPr>
            <a:stCxn id="9" idx="2"/>
            <a:endCxn id="11" idx="0"/>
          </p:cNvCxnSpPr>
          <p:nvPr/>
        </p:nvCxnSpPr>
        <p:spPr bwMode="auto">
          <a:xfrm rot="16200000" flipH="1">
            <a:off x="6548293" y="5051876"/>
            <a:ext cx="295836" cy="65687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カギ線コネクタ 15"/>
          <p:cNvCxnSpPr>
            <a:stCxn id="9" idx="2"/>
            <a:endCxn id="12" idx="0"/>
          </p:cNvCxnSpPr>
          <p:nvPr/>
        </p:nvCxnSpPr>
        <p:spPr bwMode="auto">
          <a:xfrm rot="5400000">
            <a:off x="5891416" y="5051875"/>
            <a:ext cx="295837" cy="656878"/>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テキスト ボックス 19"/>
          <p:cNvSpPr txBox="1"/>
          <p:nvPr/>
        </p:nvSpPr>
        <p:spPr>
          <a:xfrm>
            <a:off x="4992071" y="4509459"/>
            <a:ext cx="1585888" cy="307777"/>
          </a:xfrm>
          <a:prstGeom prst="rect">
            <a:avLst/>
          </a:prstGeom>
          <a:noFill/>
        </p:spPr>
        <p:txBody>
          <a:bodyPr wrap="square" rtlCol="0">
            <a:spAutoFit/>
          </a:bodyPr>
          <a:lstStyle/>
          <a:p>
            <a:r>
              <a:rPr lang="ja-JP" altLang="en-US" sz="1400" u="sng" smtClean="0"/>
              <a:t>イメージ　　</a:t>
            </a:r>
            <a:endParaRPr kumimoji="1" lang="ja-JP" altLang="en-US" sz="1400" u="sng"/>
          </a:p>
        </p:txBody>
      </p:sp>
      <p:sp>
        <p:nvSpPr>
          <p:cNvPr id="15" name="正方形/長方形 14"/>
          <p:cNvSpPr/>
          <p:nvPr/>
        </p:nvSpPr>
        <p:spPr bwMode="auto">
          <a:xfrm>
            <a:off x="2339752" y="3284984"/>
            <a:ext cx="1656184" cy="792088"/>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2597095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87072" y="786435"/>
            <a:ext cx="8784976" cy="5616476"/>
          </a:xfrm>
        </p:spPr>
        <p:txBody>
          <a:bodyPr/>
          <a:lstStyle/>
          <a:p>
            <a:r>
              <a:rPr lang="ja-JP" altLang="en-US" b="1" dirty="0" smtClean="0"/>
              <a:t>ホストグループへホスト</a:t>
            </a:r>
            <a:r>
              <a:rPr kumimoji="1" lang="ja-JP" altLang="en-US" b="1" dirty="0" smtClean="0"/>
              <a:t>を登録する</a:t>
            </a:r>
            <a:r>
              <a:rPr lang="en-US" altLang="ja-JP" b="1" dirty="0"/>
              <a:t/>
            </a:r>
            <a:br>
              <a:rPr lang="en-US" altLang="ja-JP" b="1" dirty="0"/>
            </a:br>
            <a:r>
              <a:rPr lang="ja-JP" altLang="en-US" sz="1600" dirty="0" smtClean="0"/>
              <a:t>作成したホストグループに対して、ターゲットホストを紐付けましょう。</a:t>
            </a: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ja-JP" altLang="en-US" sz="1600" dirty="0" smtClean="0"/>
              <a:t>メニュ</a:t>
            </a:r>
            <a:r>
              <a:rPr lang="en-US" altLang="ja-JP" sz="1600" dirty="0" smtClean="0"/>
              <a:t>―</a:t>
            </a:r>
            <a:r>
              <a:rPr lang="ja-JP" altLang="en-US" sz="1600" dirty="0" smtClean="0"/>
              <a:t>：</a:t>
            </a:r>
            <a:r>
              <a:rPr lang="ja-JP" altLang="en-US" sz="1600" b="1" dirty="0" smtClean="0"/>
              <a:t>ホストグループ管理</a:t>
            </a:r>
            <a:r>
              <a:rPr lang="ja-JP" altLang="en-US" sz="1600" b="1" dirty="0"/>
              <a:t>　</a:t>
            </a:r>
            <a:r>
              <a:rPr lang="en-US" altLang="ja-JP" sz="1600" b="1" dirty="0" smtClean="0"/>
              <a:t>&gt; </a:t>
            </a:r>
            <a:r>
              <a:rPr lang="ja-JP" altLang="en-US" sz="1600" b="1" dirty="0" smtClean="0"/>
              <a:t>ホスト紐付管理</a:t>
            </a:r>
            <a:endParaRPr lang="en-US" altLang="ja-JP" sz="1600" b="1" dirty="0"/>
          </a:p>
          <a:p>
            <a:pPr marL="457200" indent="-457200">
              <a:buFont typeface="+mj-ea"/>
              <a:buAutoNum type="circleNumDbPlain"/>
            </a:pPr>
            <a:r>
              <a:rPr kumimoji="1" lang="ja-JP" altLang="en-US" sz="1600" dirty="0" smtClean="0"/>
              <a:t>登録 </a:t>
            </a:r>
            <a:r>
              <a:rPr kumimoji="1" lang="en-US" altLang="ja-JP" sz="1600" dirty="0" smtClean="0"/>
              <a:t>&gt; </a:t>
            </a:r>
            <a:r>
              <a:rPr kumimoji="1" lang="ja-JP" altLang="en-US" sz="1600" dirty="0" smtClean="0"/>
              <a:t>登録開始 を押下する。</a:t>
            </a:r>
            <a:endParaRPr kumimoji="1" lang="en-US" altLang="ja-JP" sz="1600" dirty="0" smtClean="0"/>
          </a:p>
          <a:p>
            <a:pPr marL="457200" indent="-457200">
              <a:buFont typeface="+mj-ea"/>
              <a:buAutoNum type="circleNumDbPlain"/>
            </a:pPr>
            <a:r>
              <a:rPr lang="ja-JP" altLang="en-US" sz="1600" dirty="0"/>
              <a:t>各項目で下表のように</a:t>
            </a:r>
            <a:r>
              <a:rPr lang="ja-JP" altLang="en-US" sz="1600" dirty="0" smtClean="0"/>
              <a:t>選択</a:t>
            </a:r>
            <a:r>
              <a:rPr lang="ja-JP" altLang="en-US" sz="1600" dirty="0"/>
              <a:t>し</a:t>
            </a:r>
            <a:r>
              <a:rPr lang="ja-JP" altLang="en-US" sz="1600" dirty="0" smtClean="0"/>
              <a:t>、</a:t>
            </a:r>
            <a:r>
              <a:rPr lang="en-US" altLang="ja-JP" sz="1600" dirty="0"/>
              <a:t>[</a:t>
            </a:r>
            <a:r>
              <a:rPr lang="ja-JP" altLang="en-US" sz="1600" dirty="0"/>
              <a:t>登録</a:t>
            </a:r>
            <a:r>
              <a:rPr lang="en-US" altLang="ja-JP" sz="1600" dirty="0"/>
              <a:t>]</a:t>
            </a:r>
            <a:r>
              <a:rPr lang="ja-JP" altLang="en-US" sz="1600" dirty="0"/>
              <a:t>を押下する。</a:t>
            </a:r>
            <a:endParaRPr kumimoji="1" lang="en-US" altLang="ja-JP" sz="1600" dirty="0" smtClean="0"/>
          </a:p>
          <a:p>
            <a:pPr marL="0" indent="0">
              <a:buNone/>
            </a:pPr>
            <a:endParaRPr kumimoji="1" lang="en-US" altLang="ja-JP" sz="1600" dirty="0" smtClean="0"/>
          </a:p>
        </p:txBody>
      </p:sp>
      <p:pic>
        <p:nvPicPr>
          <p:cNvPr id="4" name="図 3"/>
          <p:cNvPicPr>
            <a:picLocks noChangeAspect="1"/>
          </p:cNvPicPr>
          <p:nvPr/>
        </p:nvPicPr>
        <p:blipFill rotWithShape="1">
          <a:blip r:embed="rId3"/>
          <a:srcRect r="2288"/>
          <a:stretch/>
        </p:blipFill>
        <p:spPr>
          <a:xfrm>
            <a:off x="179513" y="2831787"/>
            <a:ext cx="4896544" cy="1278374"/>
          </a:xfrm>
          <a:prstGeom prst="rect">
            <a:avLst/>
          </a:prstGeom>
          <a:ln>
            <a:solidFill>
              <a:schemeClr val="bg1">
                <a:lumMod val="85000"/>
              </a:schemeClr>
            </a:solidFill>
          </a:ln>
        </p:spPr>
      </p:pic>
      <p:sp>
        <p:nvSpPr>
          <p:cNvPr id="2" name="タイトル 1"/>
          <p:cNvSpPr>
            <a:spLocks noGrp="1"/>
          </p:cNvSpPr>
          <p:nvPr>
            <p:ph type="title"/>
          </p:nvPr>
        </p:nvSpPr>
        <p:spPr>
          <a:xfrm>
            <a:off x="179513" y="116540"/>
            <a:ext cx="8784000" cy="468000"/>
          </a:xfrm>
        </p:spPr>
        <p:txBody>
          <a:bodyPr/>
          <a:lstStyle/>
          <a:p>
            <a:r>
              <a:rPr lang="en-US" altLang="ja-JP" dirty="0" smtClean="0"/>
              <a:t>2.5 </a:t>
            </a:r>
            <a:r>
              <a:rPr lang="ja-JP" altLang="en-US" dirty="0"/>
              <a:t>ホストグループの設定 </a:t>
            </a:r>
            <a:r>
              <a:rPr lang="en-US" altLang="ja-JP" dirty="0" smtClean="0"/>
              <a:t>(3/3)</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2069249173"/>
              </p:ext>
            </p:extLst>
          </p:nvPr>
        </p:nvGraphicFramePr>
        <p:xfrm>
          <a:off x="155006" y="4456030"/>
          <a:ext cx="5035739" cy="1601012"/>
        </p:xfrm>
        <a:graphic>
          <a:graphicData uri="http://schemas.openxmlformats.org/drawingml/2006/table">
            <a:tbl>
              <a:tblPr firstRow="1" bandRow="1">
                <a:tableStyleId>{93296810-A885-4BE3-A3E7-6D5BEEA58F35}</a:tableStyleId>
              </a:tblPr>
              <a:tblGrid>
                <a:gridCol w="1728468">
                  <a:extLst>
                    <a:ext uri="{9D8B030D-6E8A-4147-A177-3AD203B41FA5}">
                      <a16:colId xmlns:a16="http://schemas.microsoft.com/office/drawing/2014/main" val="3914107317"/>
                    </a:ext>
                  </a:extLst>
                </a:gridCol>
                <a:gridCol w="2328486">
                  <a:extLst>
                    <a:ext uri="{9D8B030D-6E8A-4147-A177-3AD203B41FA5}">
                      <a16:colId xmlns:a16="http://schemas.microsoft.com/office/drawing/2014/main" val="418709912"/>
                    </a:ext>
                  </a:extLst>
                </a:gridCol>
                <a:gridCol w="978785">
                  <a:extLst>
                    <a:ext uri="{9D8B030D-6E8A-4147-A177-3AD203B41FA5}">
                      <a16:colId xmlns:a16="http://schemas.microsoft.com/office/drawing/2014/main" val="1052485450"/>
                    </a:ext>
                  </a:extLst>
                </a:gridCol>
              </a:tblGrid>
              <a:tr h="288032">
                <a:tc>
                  <a:txBody>
                    <a:bodyPr/>
                    <a:lstStyle/>
                    <a:p>
                      <a:r>
                        <a:rPr kumimoji="1" lang="ja-JP" altLang="en-US" sz="1400" smtClean="0"/>
                        <a:t>ホストグループ名</a:t>
                      </a:r>
                      <a:endParaRPr kumimoji="1" lang="ja-JP" altLang="en-US" sz="1400"/>
                    </a:p>
                  </a:txBody>
                  <a:tcPr/>
                </a:tc>
                <a:tc>
                  <a:txBody>
                    <a:bodyPr/>
                    <a:lstStyle/>
                    <a:p>
                      <a:r>
                        <a:rPr kumimoji="1" lang="ja-JP" altLang="en-US" sz="1400" smtClean="0"/>
                        <a:t>オペレーション</a:t>
                      </a:r>
                      <a:endParaRPr kumimoji="1" lang="ja-JP" altLang="en-US" sz="1400"/>
                    </a:p>
                  </a:txBody>
                  <a:tcPr/>
                </a:tc>
                <a:tc>
                  <a:txBody>
                    <a:bodyPr/>
                    <a:lstStyle/>
                    <a:p>
                      <a:r>
                        <a:rPr kumimoji="1" lang="ja-JP" altLang="en-US" sz="1400" smtClean="0"/>
                        <a:t>ホスト名</a:t>
                      </a:r>
                      <a:endParaRPr kumimoji="1" lang="ja-JP" altLang="en-US" sz="1400"/>
                    </a:p>
                  </a:txBody>
                  <a:tcPr/>
                </a:tc>
                <a:extLst>
                  <a:ext uri="{0D108BD9-81ED-4DB2-BD59-A6C34878D82A}">
                    <a16:rowId xmlns:a16="http://schemas.microsoft.com/office/drawing/2014/main" val="330239594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db_SV</a:t>
                      </a:r>
                      <a:endParaRPr kumimoji="1" lang="ja-JP" altLang="en-US"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基本設定　全台</a:t>
                      </a:r>
                    </a:p>
                  </a:txBody>
                  <a:tcPr/>
                </a:tc>
                <a:tc>
                  <a:txBody>
                    <a:bodyPr/>
                    <a:lstStyle/>
                    <a:p>
                      <a:r>
                        <a:rPr kumimoji="1" lang="en-US" altLang="ja-JP" sz="1400" dirty="0" err="1" smtClean="0"/>
                        <a:t>dbA</a:t>
                      </a:r>
                      <a:endParaRPr kumimoji="1" lang="ja-JP" altLang="en-US" sz="1400" dirty="0"/>
                    </a:p>
                  </a:txBody>
                  <a:tcPr/>
                </a:tc>
                <a:extLst>
                  <a:ext uri="{0D108BD9-81ED-4DB2-BD59-A6C34878D82A}">
                    <a16:rowId xmlns:a16="http://schemas.microsoft.com/office/drawing/2014/main" val="208575460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db_SV</a:t>
                      </a:r>
                      <a:endParaRPr kumimoji="1" lang="ja-JP" altLang="en-US"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基本設定　全台</a:t>
                      </a:r>
                    </a:p>
                  </a:txBody>
                  <a:tcPr/>
                </a:tc>
                <a:tc>
                  <a:txBody>
                    <a:bodyPr/>
                    <a:lstStyle/>
                    <a:p>
                      <a:r>
                        <a:rPr kumimoji="1" lang="en-US" altLang="ja-JP" sz="1400" dirty="0" err="1" smtClean="0"/>
                        <a:t>dbB</a:t>
                      </a:r>
                      <a:endParaRPr kumimoji="1" lang="ja-JP" altLang="en-US" sz="1400" dirty="0"/>
                    </a:p>
                  </a:txBody>
                  <a:tcPr/>
                </a:tc>
                <a:extLst>
                  <a:ext uri="{0D108BD9-81ED-4DB2-BD59-A6C34878D82A}">
                    <a16:rowId xmlns:a16="http://schemas.microsoft.com/office/drawing/2014/main" val="96709824"/>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web_SV</a:t>
                      </a:r>
                      <a:endParaRPr kumimoji="1" lang="ja-JP" altLang="en-US"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基本設定　全台</a:t>
                      </a:r>
                    </a:p>
                  </a:txBody>
                  <a:tcPr/>
                </a:tc>
                <a:tc>
                  <a:txBody>
                    <a:bodyPr/>
                    <a:lstStyle/>
                    <a:p>
                      <a:r>
                        <a:rPr kumimoji="1" lang="en-US" altLang="ja-JP" sz="1400" dirty="0" err="1" smtClean="0"/>
                        <a:t>webA</a:t>
                      </a:r>
                      <a:endParaRPr kumimoji="1" lang="ja-JP" altLang="en-US" sz="1400" dirty="0"/>
                    </a:p>
                  </a:txBody>
                  <a:tcPr/>
                </a:tc>
                <a:extLst>
                  <a:ext uri="{0D108BD9-81ED-4DB2-BD59-A6C34878D82A}">
                    <a16:rowId xmlns:a16="http://schemas.microsoft.com/office/drawing/2014/main" val="381876441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web_SV</a:t>
                      </a:r>
                      <a:endParaRPr kumimoji="1" lang="ja-JP" altLang="en-US"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基本設定　全台</a:t>
                      </a:r>
                    </a:p>
                  </a:txBody>
                  <a:tcPr/>
                </a:tc>
                <a:tc>
                  <a:txBody>
                    <a:bodyPr/>
                    <a:lstStyle/>
                    <a:p>
                      <a:r>
                        <a:rPr kumimoji="1" lang="en-US" altLang="ja-JP" sz="1400" dirty="0" err="1" smtClean="0"/>
                        <a:t>webB</a:t>
                      </a:r>
                      <a:endParaRPr kumimoji="1" lang="ja-JP" altLang="en-US" sz="1400" dirty="0"/>
                    </a:p>
                  </a:txBody>
                  <a:tcPr/>
                </a:tc>
                <a:extLst>
                  <a:ext uri="{0D108BD9-81ED-4DB2-BD59-A6C34878D82A}">
                    <a16:rowId xmlns:a16="http://schemas.microsoft.com/office/drawing/2014/main" val="3845063484"/>
                  </a:ext>
                </a:extLst>
              </a:tr>
            </a:tbl>
          </a:graphicData>
        </a:graphic>
      </p:graphicFrame>
      <p:sp>
        <p:nvSpPr>
          <p:cNvPr id="7" name="正方形/長方形 6"/>
          <p:cNvSpPr/>
          <p:nvPr/>
        </p:nvSpPr>
        <p:spPr bwMode="auto">
          <a:xfrm>
            <a:off x="544319" y="3181045"/>
            <a:ext cx="1219369" cy="60799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20" name="テキスト ボックス 19"/>
          <p:cNvSpPr txBox="1"/>
          <p:nvPr/>
        </p:nvSpPr>
        <p:spPr>
          <a:xfrm>
            <a:off x="7251668" y="6227338"/>
            <a:ext cx="738094" cy="261610"/>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webA</a:t>
            </a:r>
            <a:endParaRPr lang="en-US" altLang="ja-JP" sz="1100" b="1">
              <a:ln w="0"/>
              <a:solidFill>
                <a:schemeClr val="accent6">
                  <a:lumMod val="90000"/>
                  <a:lumOff val="10000"/>
                </a:schemeClr>
              </a:solidFill>
            </a:endParaRPr>
          </a:p>
        </p:txBody>
      </p:sp>
      <p:pic>
        <p:nvPicPr>
          <p:cNvPr id="21" name="図 20"/>
          <p:cNvPicPr>
            <a:picLocks noChangeAspect="1"/>
          </p:cNvPicPr>
          <p:nvPr/>
        </p:nvPicPr>
        <p:blipFill>
          <a:blip r:embed="rId4"/>
          <a:stretch>
            <a:fillRect/>
          </a:stretch>
        </p:blipFill>
        <p:spPr>
          <a:xfrm>
            <a:off x="7470783" y="5680045"/>
            <a:ext cx="299865" cy="511533"/>
          </a:xfrm>
          <a:prstGeom prst="rect">
            <a:avLst/>
          </a:prstGeom>
        </p:spPr>
      </p:pic>
      <p:sp>
        <p:nvSpPr>
          <p:cNvPr id="22" name="テキスト ボックス 21"/>
          <p:cNvSpPr txBox="1"/>
          <p:nvPr/>
        </p:nvSpPr>
        <p:spPr>
          <a:xfrm>
            <a:off x="7866354" y="6227338"/>
            <a:ext cx="738094" cy="261610"/>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webB</a:t>
            </a:r>
            <a:endParaRPr lang="en-US" altLang="ja-JP" sz="1100" b="1">
              <a:ln w="0"/>
              <a:solidFill>
                <a:schemeClr val="accent6">
                  <a:lumMod val="90000"/>
                  <a:lumOff val="10000"/>
                </a:schemeClr>
              </a:solidFill>
            </a:endParaRPr>
          </a:p>
        </p:txBody>
      </p:sp>
      <p:pic>
        <p:nvPicPr>
          <p:cNvPr id="23" name="図 22"/>
          <p:cNvPicPr>
            <a:picLocks noChangeAspect="1"/>
          </p:cNvPicPr>
          <p:nvPr/>
        </p:nvPicPr>
        <p:blipFill>
          <a:blip r:embed="rId4"/>
          <a:stretch>
            <a:fillRect/>
          </a:stretch>
        </p:blipFill>
        <p:spPr>
          <a:xfrm>
            <a:off x="8085469" y="5680045"/>
            <a:ext cx="299865" cy="511533"/>
          </a:xfrm>
          <a:prstGeom prst="rect">
            <a:avLst/>
          </a:prstGeom>
        </p:spPr>
      </p:pic>
      <p:sp>
        <p:nvSpPr>
          <p:cNvPr id="24" name="テキスト ボックス 23"/>
          <p:cNvSpPr txBox="1"/>
          <p:nvPr/>
        </p:nvSpPr>
        <p:spPr>
          <a:xfrm>
            <a:off x="5949021" y="6227338"/>
            <a:ext cx="738094" cy="261610"/>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dbA</a:t>
            </a:r>
            <a:endParaRPr lang="en-US" altLang="ja-JP" sz="1100" b="1">
              <a:ln w="0"/>
              <a:solidFill>
                <a:schemeClr val="accent6">
                  <a:lumMod val="90000"/>
                  <a:lumOff val="10000"/>
                </a:schemeClr>
              </a:solidFill>
            </a:endParaRPr>
          </a:p>
        </p:txBody>
      </p:sp>
      <p:pic>
        <p:nvPicPr>
          <p:cNvPr id="25" name="図 24"/>
          <p:cNvPicPr>
            <a:picLocks noChangeAspect="1"/>
          </p:cNvPicPr>
          <p:nvPr/>
        </p:nvPicPr>
        <p:blipFill>
          <a:blip r:embed="rId4"/>
          <a:stretch>
            <a:fillRect/>
          </a:stretch>
        </p:blipFill>
        <p:spPr>
          <a:xfrm>
            <a:off x="6168136" y="5680045"/>
            <a:ext cx="299865" cy="511533"/>
          </a:xfrm>
          <a:prstGeom prst="rect">
            <a:avLst/>
          </a:prstGeom>
        </p:spPr>
      </p:pic>
      <p:grpSp>
        <p:nvGrpSpPr>
          <p:cNvPr id="15" name="グループ化 14"/>
          <p:cNvGrpSpPr/>
          <p:nvPr/>
        </p:nvGrpSpPr>
        <p:grpSpPr>
          <a:xfrm>
            <a:off x="5960351" y="4246687"/>
            <a:ext cx="2552955" cy="857982"/>
            <a:chOff x="345873" y="3410095"/>
            <a:chExt cx="3158252" cy="1217788"/>
          </a:xfrm>
        </p:grpSpPr>
        <p:sp>
          <p:nvSpPr>
            <p:cNvPr id="16" name="テキスト ボックス 15"/>
            <p:cNvSpPr txBox="1"/>
            <p:nvPr/>
          </p:nvSpPr>
          <p:spPr>
            <a:xfrm>
              <a:off x="345874" y="3410095"/>
              <a:ext cx="3158250" cy="393162"/>
            </a:xfrm>
            <a:prstGeom prst="rect">
              <a:avLst/>
            </a:prstGeom>
            <a:solidFill>
              <a:srgbClr val="002060"/>
            </a:solidFill>
            <a:ln>
              <a:noFill/>
            </a:ln>
          </p:spPr>
          <p:txBody>
            <a:bodyPr wrap="square" rtlCol="0">
              <a:spAutoFit/>
            </a:bodyPr>
            <a:lstStyle/>
            <a:p>
              <a:pPr algn="ctr"/>
              <a:r>
                <a:rPr kumimoji="1" lang="en-US" altLang="ja-JP" sz="1200" b="1" smtClean="0">
                  <a:solidFill>
                    <a:schemeClr val="bg1"/>
                  </a:solidFill>
                </a:rPr>
                <a:t>All_SV</a:t>
              </a:r>
              <a:endParaRPr kumimoji="1" lang="ja-JP" altLang="en-US" sz="1200" b="1" dirty="0">
                <a:solidFill>
                  <a:schemeClr val="bg1"/>
                </a:solidFill>
              </a:endParaRPr>
            </a:p>
          </p:txBody>
        </p:sp>
        <p:sp>
          <p:nvSpPr>
            <p:cNvPr id="18" name="テキスト ボックス 17"/>
            <p:cNvSpPr txBox="1"/>
            <p:nvPr/>
          </p:nvSpPr>
          <p:spPr>
            <a:xfrm>
              <a:off x="1971113" y="4223156"/>
              <a:ext cx="1533012" cy="404727"/>
            </a:xfrm>
            <a:prstGeom prst="rect">
              <a:avLst/>
            </a:prstGeom>
            <a:solidFill>
              <a:srgbClr val="002060"/>
            </a:solidFill>
            <a:ln>
              <a:noFill/>
            </a:ln>
          </p:spPr>
          <p:txBody>
            <a:bodyPr wrap="square" rtlCol="0">
              <a:spAutoFit/>
            </a:bodyPr>
            <a:lstStyle/>
            <a:p>
              <a:pPr algn="ctr"/>
              <a:r>
                <a:rPr lang="en-US" altLang="ja-JP" sz="1200" b="1" smtClean="0">
                  <a:solidFill>
                    <a:schemeClr val="bg1"/>
                  </a:solidFill>
                </a:rPr>
                <a:t>web</a:t>
              </a:r>
              <a:r>
                <a:rPr kumimoji="1" lang="en-US" altLang="ja-JP" sz="1200" b="1" smtClean="0">
                  <a:solidFill>
                    <a:schemeClr val="bg1"/>
                  </a:solidFill>
                </a:rPr>
                <a:t>_SV</a:t>
              </a:r>
              <a:endParaRPr kumimoji="1" lang="ja-JP" altLang="en-US" sz="1200" b="1" dirty="0">
                <a:solidFill>
                  <a:schemeClr val="bg1"/>
                </a:solidFill>
              </a:endParaRPr>
            </a:p>
          </p:txBody>
        </p:sp>
        <p:sp>
          <p:nvSpPr>
            <p:cNvPr id="19" name="テキスト ボックス 18"/>
            <p:cNvSpPr txBox="1"/>
            <p:nvPr/>
          </p:nvSpPr>
          <p:spPr>
            <a:xfrm>
              <a:off x="345873" y="4223157"/>
              <a:ext cx="1533010" cy="393162"/>
            </a:xfrm>
            <a:prstGeom prst="rect">
              <a:avLst/>
            </a:prstGeom>
            <a:solidFill>
              <a:srgbClr val="002060"/>
            </a:solidFill>
            <a:ln>
              <a:noFill/>
            </a:ln>
          </p:spPr>
          <p:txBody>
            <a:bodyPr wrap="square" rtlCol="0">
              <a:spAutoFit/>
            </a:bodyPr>
            <a:lstStyle/>
            <a:p>
              <a:pPr algn="ctr"/>
              <a:r>
                <a:rPr lang="en-US" altLang="ja-JP" sz="1200" b="1" smtClean="0">
                  <a:solidFill>
                    <a:schemeClr val="bg1"/>
                  </a:solidFill>
                </a:rPr>
                <a:t>db</a:t>
              </a:r>
              <a:r>
                <a:rPr kumimoji="1" lang="en-US" altLang="ja-JP" sz="1200" b="1" smtClean="0">
                  <a:solidFill>
                    <a:schemeClr val="bg1"/>
                  </a:solidFill>
                </a:rPr>
                <a:t>_SV</a:t>
              </a:r>
              <a:endParaRPr kumimoji="1" lang="ja-JP" altLang="en-US" sz="1200" b="1" dirty="0">
                <a:solidFill>
                  <a:schemeClr val="bg1"/>
                </a:solidFill>
              </a:endParaRPr>
            </a:p>
          </p:txBody>
        </p:sp>
      </p:grpSp>
      <p:cxnSp>
        <p:nvCxnSpPr>
          <p:cNvPr id="27" name="カギ線コネクタ 26"/>
          <p:cNvCxnSpPr>
            <a:stCxn id="16" idx="2"/>
            <a:endCxn id="18" idx="0"/>
          </p:cNvCxnSpPr>
          <p:nvPr/>
        </p:nvCxnSpPr>
        <p:spPr bwMode="auto">
          <a:xfrm rot="16200000" flipH="1">
            <a:off x="7417349" y="4343165"/>
            <a:ext cx="295837" cy="656877"/>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 name="カギ線コネクタ 27"/>
          <p:cNvCxnSpPr>
            <a:stCxn id="16" idx="2"/>
            <a:endCxn id="19" idx="0"/>
          </p:cNvCxnSpPr>
          <p:nvPr/>
        </p:nvCxnSpPr>
        <p:spPr bwMode="auto">
          <a:xfrm rot="5400000">
            <a:off x="6760472" y="4343167"/>
            <a:ext cx="295837" cy="656878"/>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テキスト ボックス 28"/>
          <p:cNvSpPr txBox="1"/>
          <p:nvPr/>
        </p:nvSpPr>
        <p:spPr>
          <a:xfrm>
            <a:off x="5884895" y="3958957"/>
            <a:ext cx="1585888" cy="307777"/>
          </a:xfrm>
          <a:prstGeom prst="rect">
            <a:avLst/>
          </a:prstGeom>
          <a:noFill/>
        </p:spPr>
        <p:txBody>
          <a:bodyPr wrap="square" rtlCol="0">
            <a:spAutoFit/>
          </a:bodyPr>
          <a:lstStyle/>
          <a:p>
            <a:r>
              <a:rPr lang="ja-JP" altLang="en-US" sz="1400" u="sng" smtClean="0"/>
              <a:t>イメージ　　</a:t>
            </a:r>
            <a:endParaRPr kumimoji="1" lang="ja-JP" altLang="en-US" sz="1400" u="sng"/>
          </a:p>
        </p:txBody>
      </p:sp>
      <p:sp>
        <p:nvSpPr>
          <p:cNvPr id="33" name="テキスト ボックス 32"/>
          <p:cNvSpPr txBox="1"/>
          <p:nvPr/>
        </p:nvSpPr>
        <p:spPr>
          <a:xfrm>
            <a:off x="6557758" y="6227338"/>
            <a:ext cx="738094" cy="261610"/>
          </a:xfrm>
          <a:prstGeom prst="rect">
            <a:avLst/>
          </a:prstGeom>
          <a:noFill/>
        </p:spPr>
        <p:txBody>
          <a:bodyPr wrap="square" rtlCol="0">
            <a:spAutoFit/>
          </a:bodyPr>
          <a:lstStyle/>
          <a:p>
            <a:pPr algn="ctr"/>
            <a:r>
              <a:rPr lang="en-US" altLang="ja-JP" sz="1100" b="1" dirty="0" err="1" smtClean="0">
                <a:ln w="0"/>
                <a:solidFill>
                  <a:schemeClr val="accent6">
                    <a:lumMod val="90000"/>
                    <a:lumOff val="10000"/>
                  </a:schemeClr>
                </a:solidFill>
              </a:rPr>
              <a:t>dbB</a:t>
            </a:r>
            <a:endParaRPr lang="en-US" altLang="ja-JP" sz="1100" b="1" dirty="0">
              <a:ln w="0"/>
              <a:solidFill>
                <a:schemeClr val="accent6">
                  <a:lumMod val="90000"/>
                  <a:lumOff val="10000"/>
                </a:schemeClr>
              </a:solidFill>
            </a:endParaRPr>
          </a:p>
        </p:txBody>
      </p:sp>
      <p:pic>
        <p:nvPicPr>
          <p:cNvPr id="34" name="図 33"/>
          <p:cNvPicPr>
            <a:picLocks noChangeAspect="1"/>
          </p:cNvPicPr>
          <p:nvPr/>
        </p:nvPicPr>
        <p:blipFill>
          <a:blip r:embed="rId4"/>
          <a:stretch>
            <a:fillRect/>
          </a:stretch>
        </p:blipFill>
        <p:spPr>
          <a:xfrm>
            <a:off x="6776873" y="5680045"/>
            <a:ext cx="299865" cy="511533"/>
          </a:xfrm>
          <a:prstGeom prst="rect">
            <a:avLst/>
          </a:prstGeom>
        </p:spPr>
      </p:pic>
      <p:cxnSp>
        <p:nvCxnSpPr>
          <p:cNvPr id="36" name="直線矢印コネクタ 35"/>
          <p:cNvCxnSpPr/>
          <p:nvPr/>
        </p:nvCxnSpPr>
        <p:spPr bwMode="auto">
          <a:xfrm>
            <a:off x="6358805" y="5132283"/>
            <a:ext cx="2913" cy="508371"/>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37" name="直線矢印コネクタ 36"/>
          <p:cNvCxnSpPr/>
          <p:nvPr/>
        </p:nvCxnSpPr>
        <p:spPr bwMode="auto">
          <a:xfrm>
            <a:off x="6903082" y="5130747"/>
            <a:ext cx="2913" cy="508371"/>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38" name="直線矢印コネクタ 37"/>
          <p:cNvCxnSpPr/>
          <p:nvPr/>
        </p:nvCxnSpPr>
        <p:spPr bwMode="auto">
          <a:xfrm>
            <a:off x="7617802" y="5130745"/>
            <a:ext cx="2913" cy="508371"/>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39" name="直線矢印コネクタ 38"/>
          <p:cNvCxnSpPr/>
          <p:nvPr/>
        </p:nvCxnSpPr>
        <p:spPr bwMode="auto">
          <a:xfrm>
            <a:off x="8223609" y="5138172"/>
            <a:ext cx="2913" cy="508371"/>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26" name="正方形/長方形 25"/>
          <p:cNvSpPr/>
          <p:nvPr/>
        </p:nvSpPr>
        <p:spPr bwMode="auto">
          <a:xfrm>
            <a:off x="1763688" y="3181045"/>
            <a:ext cx="2088232" cy="60799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0" name="正方形/長方形 29"/>
          <p:cNvSpPr/>
          <p:nvPr/>
        </p:nvSpPr>
        <p:spPr bwMode="auto">
          <a:xfrm>
            <a:off x="3859480" y="3181045"/>
            <a:ext cx="928544" cy="60799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909612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03648" y="47928"/>
            <a:ext cx="1008112" cy="484160"/>
          </a:xfrm>
        </p:spPr>
        <p:txBody>
          <a:bodyPr/>
          <a:lstStyle/>
          <a:p>
            <a:r>
              <a:rPr kumimoji="1" lang="ja-JP" altLang="en-US" sz="2800" b="1" dirty="0" smtClean="0"/>
              <a:t>目次</a:t>
            </a:r>
            <a:endParaRPr kumimoji="1" lang="ja-JP" altLang="en-US" sz="2800" b="1" dirty="0"/>
          </a:p>
        </p:txBody>
      </p:sp>
      <p:sp>
        <p:nvSpPr>
          <p:cNvPr id="4" name="正方形/長方形 3">
            <a:hlinkClick r:id="rId2" action="ppaction://hlinksldjump"/>
          </p:cNvPr>
          <p:cNvSpPr/>
          <p:nvPr/>
        </p:nvSpPr>
        <p:spPr bwMode="auto">
          <a:xfrm>
            <a:off x="2267744" y="40640"/>
            <a:ext cx="6876256" cy="655347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600" dirty="0" smtClean="0">
                <a:solidFill>
                  <a:srgbClr val="000000"/>
                </a:solidFill>
                <a:latin typeface="メイリオ"/>
                <a:ea typeface="メイリオ"/>
              </a:rPr>
              <a:t>１</a:t>
            </a:r>
            <a:r>
              <a:rPr lang="ja-JP" altLang="en-US" sz="1600" dirty="0">
                <a:solidFill>
                  <a:srgbClr val="000000"/>
                </a:solidFill>
                <a:latin typeface="メイリオ"/>
                <a:ea typeface="メイリオ"/>
              </a:rPr>
              <a:t>．</a:t>
            </a:r>
            <a:r>
              <a:rPr lang="ja-JP" altLang="en-US" sz="1600" dirty="0" smtClean="0">
                <a:solidFill>
                  <a:srgbClr val="000000"/>
                </a:solidFill>
                <a:latin typeface="メイリオ"/>
                <a:ea typeface="メイリオ"/>
              </a:rPr>
              <a:t>はじめに</a:t>
            </a:r>
            <a:endParaRPr lang="en-US" altLang="ja-JP" sz="1600" dirty="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3" action="ppaction://hlinksldjump"/>
              </a:rPr>
              <a:t>本書について</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4" action="ppaction://hlinksldjump"/>
              </a:rPr>
              <a:t>作業環境</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5" action="ppaction://hlinksldjump"/>
              </a:rPr>
              <a:t>シナリオ</a:t>
            </a:r>
            <a:endParaRPr lang="en-US" altLang="ja-JP" sz="1600" dirty="0" smtClean="0">
              <a:solidFill>
                <a:srgbClr val="000000"/>
              </a:solidFill>
              <a:latin typeface="メイリオ"/>
              <a:ea typeface="メイリオ"/>
            </a:endParaRPr>
          </a:p>
          <a:p>
            <a:pPr lvl="1"/>
            <a:endParaRPr lang="en-US" altLang="ja-JP" sz="1600" dirty="0">
              <a:solidFill>
                <a:srgbClr val="000000"/>
              </a:solidFill>
              <a:latin typeface="メイリオ"/>
              <a:ea typeface="メイリオ"/>
            </a:endParaRPr>
          </a:p>
          <a:p>
            <a:r>
              <a:rPr lang="ja-JP" altLang="en-US" sz="1600" dirty="0" smtClean="0">
                <a:solidFill>
                  <a:srgbClr val="000000"/>
                </a:solidFill>
                <a:latin typeface="メイリオ"/>
                <a:ea typeface="メイリオ"/>
              </a:rPr>
              <a:t>２</a:t>
            </a:r>
            <a:r>
              <a:rPr lang="ja-JP" altLang="en-US" sz="1600" dirty="0">
                <a:solidFill>
                  <a:srgbClr val="000000"/>
                </a:solidFill>
                <a:latin typeface="メイリオ"/>
                <a:ea typeface="メイリオ"/>
              </a:rPr>
              <a:t>．</a:t>
            </a:r>
            <a:r>
              <a:rPr lang="ja-JP" altLang="en-US" sz="1600" dirty="0" smtClean="0">
                <a:solidFill>
                  <a:srgbClr val="000000"/>
                </a:solidFill>
                <a:latin typeface="メイリオ"/>
                <a:ea typeface="メイリオ"/>
              </a:rPr>
              <a:t>実習　シナリオ①</a:t>
            </a:r>
            <a:endParaRPr lang="en-US" altLang="ja-JP" sz="1600" dirty="0">
              <a:solidFill>
                <a:srgbClr val="000000"/>
              </a:solidFill>
              <a:latin typeface="メイリオ"/>
              <a:ea typeface="メイリオ"/>
            </a:endParaRPr>
          </a:p>
          <a:p>
            <a:pPr lvl="1"/>
            <a:r>
              <a:rPr lang="ja-JP" altLang="en-US" sz="1600" dirty="0" smtClean="0">
                <a:solidFill>
                  <a:srgbClr val="000000"/>
                </a:solidFill>
                <a:latin typeface="メイリオ"/>
                <a:ea typeface="メイリオ"/>
              </a:rPr>
              <a:t>　  </a:t>
            </a:r>
            <a:r>
              <a:rPr lang="ja-JP" altLang="en-US" sz="1600" dirty="0" smtClean="0">
                <a:solidFill>
                  <a:srgbClr val="000000"/>
                </a:solidFill>
                <a:latin typeface="メイリオ"/>
                <a:ea typeface="メイリオ"/>
                <a:hlinkClick r:id="rId6" action="ppaction://hlinksldjump"/>
              </a:rPr>
              <a:t>シナリオ①　全体図</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hlinkClick r:id="rId7" action="ppaction://hlinksldjump"/>
              </a:rPr>
              <a:t>事前準備</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hlinkClick r:id="rId8" action="ppaction://hlinksldjump"/>
              </a:rPr>
              <a:t>オペレーションの</a:t>
            </a:r>
            <a:r>
              <a:rPr lang="ja-JP" altLang="en-US" sz="1600" dirty="0" smtClean="0">
                <a:hlinkClick r:id="rId8" action="ppaction://hlinksldjump"/>
              </a:rPr>
              <a:t>登録</a:t>
            </a:r>
            <a:endParaRPr lang="en-US" altLang="ja-JP" sz="1600" b="1" dirty="0" smtClean="0">
              <a:solidFill>
                <a:srgbClr val="000000"/>
              </a:solidFill>
              <a:latin typeface="メイリオ"/>
              <a:ea typeface="メイリオ"/>
            </a:endParaRPr>
          </a:p>
          <a:p>
            <a:pPr marL="800100" lvl="1" indent="-342900">
              <a:buFont typeface="+mj-lt"/>
              <a:buAutoNum type="arabicPeriod"/>
            </a:pPr>
            <a:r>
              <a:rPr lang="en-US" altLang="ja-JP" sz="1600" dirty="0" smtClean="0">
                <a:solidFill>
                  <a:srgbClr val="000000"/>
                </a:solidFill>
                <a:latin typeface="メイリオ"/>
                <a:ea typeface="メイリオ"/>
                <a:hlinkClick r:id="rId9" action="ppaction://hlinksldjump"/>
              </a:rPr>
              <a:t>Movement</a:t>
            </a:r>
            <a:r>
              <a:rPr lang="ja-JP" altLang="en-US" sz="1600" dirty="0">
                <a:solidFill>
                  <a:srgbClr val="000000"/>
                </a:solidFill>
                <a:latin typeface="メイリオ"/>
                <a:ea typeface="メイリオ"/>
                <a:hlinkClick r:id="rId9" action="ppaction://hlinksldjump"/>
              </a:rPr>
              <a:t>の</a:t>
            </a:r>
            <a:r>
              <a:rPr lang="ja-JP" altLang="en-US" sz="1600" dirty="0" smtClean="0">
                <a:solidFill>
                  <a:srgbClr val="000000"/>
                </a:solidFill>
                <a:latin typeface="メイリオ"/>
                <a:ea typeface="メイリオ"/>
                <a:hlinkClick r:id="rId9" action="ppaction://hlinksldjump"/>
              </a:rPr>
              <a:t>設定</a:t>
            </a:r>
            <a:endParaRPr lang="en-US" altLang="ja-JP" sz="1600" dirty="0">
              <a:solidFill>
                <a:srgbClr val="000000"/>
              </a:solidFill>
              <a:latin typeface="メイリオ"/>
              <a:ea typeface="メイリオ"/>
            </a:endParaRPr>
          </a:p>
          <a:p>
            <a:pPr marL="800100" lvl="1" indent="-342900">
              <a:buFont typeface="+mj-lt"/>
              <a:buAutoNum type="arabicPeriod"/>
            </a:pPr>
            <a:r>
              <a:rPr lang="en-US" altLang="ja-JP" sz="1600" dirty="0" smtClean="0">
                <a:solidFill>
                  <a:srgbClr val="000000"/>
                </a:solidFill>
                <a:latin typeface="メイリオ"/>
                <a:ea typeface="メイリオ"/>
                <a:hlinkClick r:id="rId10" action="ppaction://hlinksldjump"/>
              </a:rPr>
              <a:t>Conductor</a:t>
            </a:r>
            <a:r>
              <a:rPr lang="ja-JP" altLang="en-US" sz="1600" dirty="0" smtClean="0">
                <a:solidFill>
                  <a:srgbClr val="000000"/>
                </a:solidFill>
                <a:latin typeface="メイリオ"/>
                <a:ea typeface="メイリオ"/>
                <a:hlinkClick r:id="rId10" action="ppaction://hlinksldjump"/>
              </a:rPr>
              <a:t>の作成</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hlinkClick r:id="rId11" action="ppaction://hlinksldjump"/>
              </a:rPr>
              <a:t>ホストグループの設定</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12" action="ppaction://hlinksldjump"/>
              </a:rPr>
              <a:t>メニューの管理</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13" action="ppaction://hlinksldjump"/>
              </a:rPr>
              <a:t>データ登録</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a:hlinkClick r:id="rId14" action="ppaction://hlinksldjump"/>
              </a:rPr>
              <a:t>代入値自動登録</a:t>
            </a:r>
            <a:r>
              <a:rPr lang="ja-JP" altLang="en-US" sz="1600" dirty="0" smtClean="0">
                <a:hlinkClick r:id="rId14" action="ppaction://hlinksldjump"/>
              </a:rPr>
              <a:t>設定</a:t>
            </a:r>
            <a:endParaRPr lang="en-US" altLang="ja-JP" sz="1600" dirty="0" smtClean="0"/>
          </a:p>
          <a:p>
            <a:pPr marL="800100" lvl="1" indent="-342900">
              <a:buFont typeface="+mj-lt"/>
              <a:buAutoNum type="arabicPeriod"/>
            </a:pPr>
            <a:r>
              <a:rPr lang="ja-JP" altLang="en-US" sz="1600" dirty="0" smtClean="0">
                <a:solidFill>
                  <a:srgbClr val="000000"/>
                </a:solidFill>
                <a:latin typeface="メイリオ"/>
                <a:ea typeface="メイリオ"/>
                <a:hlinkClick r:id="rId15" action="ppaction://hlinksldjump"/>
              </a:rPr>
              <a:t>代入値・作業対象ホストの確認</a:t>
            </a:r>
            <a:endParaRPr lang="en-US" altLang="ja-JP" sz="1600" dirty="0">
              <a:solidFill>
                <a:srgbClr val="000000"/>
              </a:solidFill>
            </a:endParaRPr>
          </a:p>
          <a:p>
            <a:pPr marL="800100" lvl="1" indent="-342900">
              <a:buFont typeface="+mj-lt"/>
              <a:buAutoNum type="arabicPeriod"/>
            </a:pPr>
            <a:r>
              <a:rPr lang="en-US" altLang="ja-JP" sz="1600" dirty="0" smtClean="0">
                <a:solidFill>
                  <a:srgbClr val="000000"/>
                </a:solidFill>
                <a:latin typeface="メイリオ"/>
                <a:ea typeface="メイリオ"/>
                <a:hlinkClick r:id="rId16" action="ppaction://hlinksldjump"/>
              </a:rPr>
              <a:t>Conductor</a:t>
            </a:r>
            <a:r>
              <a:rPr lang="ja-JP" altLang="en-US" sz="1600" dirty="0" smtClean="0">
                <a:solidFill>
                  <a:srgbClr val="000000"/>
                </a:solidFill>
                <a:latin typeface="メイリオ"/>
                <a:ea typeface="メイリオ"/>
                <a:hlinkClick r:id="rId16" action="ppaction://hlinksldjump"/>
              </a:rPr>
              <a:t>の実行</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17" action="ppaction://hlinksldjump"/>
              </a:rPr>
              <a:t>参照用パラメータ</a:t>
            </a:r>
            <a:r>
              <a:rPr lang="ja-JP" altLang="en-US" sz="1600" dirty="0">
                <a:solidFill>
                  <a:srgbClr val="000000"/>
                </a:solidFill>
                <a:latin typeface="メイリオ"/>
                <a:ea typeface="メイリオ"/>
                <a:hlinkClick r:id="rId17" action="ppaction://hlinksldjump"/>
              </a:rPr>
              <a:t>シート</a:t>
            </a:r>
            <a:r>
              <a:rPr lang="ja-JP" altLang="en-US" sz="1600" dirty="0" smtClean="0">
                <a:solidFill>
                  <a:srgbClr val="000000"/>
                </a:solidFill>
                <a:latin typeface="メイリオ"/>
                <a:ea typeface="メイリオ"/>
                <a:hlinkClick r:id="rId17" action="ppaction://hlinksldjump"/>
              </a:rPr>
              <a:t>の確認</a:t>
            </a:r>
            <a:endParaRPr lang="en-US" altLang="ja-JP" sz="1600" dirty="0" smtClean="0">
              <a:solidFill>
                <a:srgbClr val="000000"/>
              </a:solidFill>
              <a:latin typeface="メイリオ"/>
              <a:ea typeface="メイリオ"/>
              <a:hlinkClick r:id="rId17" action="ppaction://hlinksldjump"/>
            </a:endParaRPr>
          </a:p>
          <a:p>
            <a:r>
              <a:rPr lang="en-US" altLang="ja-JP" sz="1600" dirty="0" smtClean="0">
                <a:solidFill>
                  <a:srgbClr val="000000"/>
                </a:solidFill>
                <a:latin typeface="メイリオ"/>
                <a:ea typeface="メイリオ"/>
                <a:hlinkClick r:id="rId17" action="ppaction://hlinksldjump"/>
              </a:rPr>
              <a:t/>
            </a:r>
            <a:br>
              <a:rPr lang="en-US" altLang="ja-JP" sz="1600" dirty="0" smtClean="0">
                <a:solidFill>
                  <a:srgbClr val="000000"/>
                </a:solidFill>
                <a:latin typeface="メイリオ"/>
                <a:ea typeface="メイリオ"/>
                <a:hlinkClick r:id="rId17" action="ppaction://hlinksldjump"/>
              </a:rPr>
            </a:br>
            <a:r>
              <a:rPr lang="ja-JP" altLang="en-US" sz="1600" dirty="0" smtClean="0">
                <a:solidFill>
                  <a:srgbClr val="000000"/>
                </a:solidFill>
              </a:rPr>
              <a:t>３．実習　シナリオ②</a:t>
            </a:r>
            <a:endParaRPr lang="en-US" altLang="ja-JP" sz="1600" dirty="0" smtClean="0">
              <a:solidFill>
                <a:srgbClr val="000000"/>
              </a:solidFill>
            </a:endParaRPr>
          </a:p>
          <a:p>
            <a:pPr lvl="1"/>
            <a:r>
              <a:rPr lang="ja-JP" altLang="en-US" sz="1600" dirty="0" smtClean="0"/>
              <a:t>　  </a:t>
            </a:r>
            <a:r>
              <a:rPr lang="ja-JP" altLang="en-US" sz="1600" dirty="0" smtClean="0">
                <a:hlinkClick r:id="rId18" action="ppaction://hlinksldjump"/>
              </a:rPr>
              <a:t>シナリオ②　全体図</a:t>
            </a:r>
            <a:endParaRPr lang="en-US" altLang="ja-JP" sz="1600" dirty="0" smtClean="0"/>
          </a:p>
          <a:p>
            <a:pPr marL="800100" lvl="1" indent="-342900">
              <a:buFont typeface="+mj-lt"/>
              <a:buAutoNum type="arabicPeriod"/>
            </a:pPr>
            <a:r>
              <a:rPr lang="ja-JP" altLang="en-US" sz="1600" dirty="0">
                <a:solidFill>
                  <a:srgbClr val="000000"/>
                </a:solidFill>
                <a:hlinkClick r:id="rId19" action="ppaction://hlinksldjump"/>
              </a:rPr>
              <a:t>オペレーションの</a:t>
            </a:r>
            <a:r>
              <a:rPr lang="ja-JP" altLang="en-US" sz="1600" dirty="0">
                <a:hlinkClick r:id="rId19" action="ppaction://hlinksldjump"/>
              </a:rPr>
              <a:t>登録</a:t>
            </a:r>
            <a:endParaRPr lang="en-US" altLang="ja-JP" sz="1600" dirty="0" smtClean="0">
              <a:solidFill>
                <a:srgbClr val="000000"/>
              </a:solidFill>
              <a:latin typeface="メイリオ"/>
              <a:ea typeface="メイリオ"/>
              <a:hlinkClick r:id="rId20" action="ppaction://hlinksldjump"/>
            </a:endParaRPr>
          </a:p>
          <a:p>
            <a:pPr marL="800100" lvl="1" indent="-342900">
              <a:buFont typeface="+mj-lt"/>
              <a:buAutoNum type="arabicPeriod"/>
            </a:pPr>
            <a:r>
              <a:rPr lang="ja-JP" altLang="en-US" sz="1600" dirty="0" smtClean="0">
                <a:solidFill>
                  <a:srgbClr val="000000"/>
                </a:solidFill>
                <a:latin typeface="メイリオ"/>
                <a:ea typeface="メイリオ"/>
                <a:hlinkClick r:id="rId20" action="ppaction://hlinksldjump"/>
              </a:rPr>
              <a:t>ホストグループへのホスト追加</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21" action="ppaction://hlinksldjump"/>
              </a:rPr>
              <a:t>データ登録</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hlinkClick r:id="rId22" action="ppaction://hlinksldjump"/>
              </a:rPr>
              <a:t>代入値・作業対象ホストの</a:t>
            </a:r>
            <a:r>
              <a:rPr lang="ja-JP" altLang="en-US" sz="1600" dirty="0" smtClean="0">
                <a:solidFill>
                  <a:srgbClr val="000000"/>
                </a:solidFill>
                <a:hlinkClick r:id="rId22" action="ppaction://hlinksldjump"/>
              </a:rPr>
              <a:t>確認</a:t>
            </a:r>
            <a:endParaRPr lang="en-US" altLang="ja-JP" sz="1600" dirty="0" smtClean="0">
              <a:solidFill>
                <a:srgbClr val="000000"/>
              </a:solidFill>
              <a:latin typeface="メイリオ"/>
              <a:ea typeface="メイリオ"/>
            </a:endParaRPr>
          </a:p>
          <a:p>
            <a:pPr marL="800100" lvl="1" indent="-342900">
              <a:buFont typeface="+mj-lt"/>
              <a:buAutoNum type="arabicPeriod"/>
            </a:pPr>
            <a:r>
              <a:rPr lang="en-US" altLang="ja-JP" sz="1600" dirty="0" smtClean="0">
                <a:solidFill>
                  <a:srgbClr val="000000"/>
                </a:solidFill>
                <a:latin typeface="メイリオ"/>
                <a:ea typeface="メイリオ"/>
                <a:hlinkClick r:id="rId2" action="ppaction://hlinksldjump"/>
              </a:rPr>
              <a:t>Conductor</a:t>
            </a:r>
            <a:r>
              <a:rPr lang="ja-JP" altLang="en-US" sz="1600" dirty="0" smtClean="0">
                <a:solidFill>
                  <a:srgbClr val="000000"/>
                </a:solidFill>
                <a:latin typeface="メイリオ"/>
                <a:ea typeface="メイリオ"/>
                <a:hlinkClick r:id="rId2" action="ppaction://hlinksldjump"/>
              </a:rPr>
              <a:t>の実行</a:t>
            </a:r>
            <a:endParaRPr lang="en-US" altLang="ja-JP" sz="1600" dirty="0" smtClean="0">
              <a:solidFill>
                <a:srgbClr val="000000"/>
              </a:solidFill>
              <a:latin typeface="メイリオ"/>
              <a:ea typeface="メイリオ"/>
            </a:endParaRPr>
          </a:p>
          <a:p>
            <a:pPr marL="800100" lvl="1" indent="-342900">
              <a:buFont typeface="+mj-lt"/>
              <a:buAutoNum type="arabicPeriod"/>
            </a:pPr>
            <a:endParaRPr lang="en-US" altLang="ja-JP" sz="1600" dirty="0">
              <a:solidFill>
                <a:srgbClr val="000000"/>
              </a:solidFill>
              <a:latin typeface="メイリオ"/>
              <a:ea typeface="メイリオ"/>
            </a:endParaRPr>
          </a:p>
        </p:txBody>
      </p:sp>
    </p:spTree>
    <p:extLst>
      <p:ext uri="{BB962C8B-B14F-4D97-AF65-F5344CB8AC3E}">
        <p14:creationId xmlns:p14="http://schemas.microsoft.com/office/powerpoint/2010/main" val="1823591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dirty="0" smtClean="0"/>
              <a:t>データシートを作成する</a:t>
            </a:r>
            <a:r>
              <a:rPr lang="en-US" altLang="ja-JP" dirty="0"/>
              <a:t/>
            </a:r>
            <a:br>
              <a:rPr lang="en-US" altLang="ja-JP" dirty="0"/>
            </a:br>
            <a:r>
              <a:rPr lang="ja-JP" altLang="en-US" sz="1600" dirty="0" smtClean="0"/>
              <a:t>データシートを作成しましょう。</a:t>
            </a:r>
            <a:r>
              <a:rPr lang="en-US" altLang="ja-JP" sz="1600" dirty="0" smtClean="0"/>
              <a:t/>
            </a:r>
            <a:br>
              <a:rPr lang="en-US" altLang="ja-JP" sz="1600" dirty="0" smtClean="0"/>
            </a:br>
            <a:r>
              <a:rPr lang="ja-JP" altLang="en-US" sz="1600" dirty="0" smtClean="0"/>
              <a:t>このデータシートに登録した値</a:t>
            </a:r>
            <a:r>
              <a:rPr lang="ja-JP" altLang="en-US" sz="1600" dirty="0"/>
              <a:t>が</a:t>
            </a:r>
            <a:r>
              <a:rPr lang="ja-JP" altLang="en-US" sz="1600" dirty="0" smtClean="0"/>
              <a:t>、後ほどプルダウン選択の選択肢となります。</a:t>
            </a:r>
            <a:endParaRPr kumimoji="1" lang="en-US" altLang="ja-JP" sz="1600"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ja-JP" altLang="en-US" sz="1600" b="1" dirty="0" smtClean="0"/>
              <a:t>メニュー作成</a:t>
            </a:r>
            <a:r>
              <a:rPr lang="en-US" altLang="ja-JP" sz="1600" b="1" dirty="0" smtClean="0"/>
              <a:t> &gt; </a:t>
            </a:r>
            <a:r>
              <a:rPr lang="ja-JP" altLang="en-US" sz="1600" b="1" dirty="0" smtClean="0"/>
              <a:t>メニュー定義</a:t>
            </a:r>
            <a:r>
              <a:rPr lang="en-US" altLang="ja-JP" sz="1600" b="1" dirty="0" smtClean="0"/>
              <a:t>/</a:t>
            </a:r>
            <a:r>
              <a:rPr lang="ja-JP" altLang="en-US" sz="1600" b="1" dirty="0" smtClean="0"/>
              <a:t>作成</a:t>
            </a:r>
            <a:endParaRPr lang="en-US" altLang="ja-JP" sz="1600" dirty="0"/>
          </a:p>
          <a:p>
            <a:pPr marL="457200" indent="-457200">
              <a:buFont typeface="+mj-ea"/>
              <a:buAutoNum type="circleNumDbPlain"/>
            </a:pPr>
            <a:r>
              <a:rPr lang="ja-JP" altLang="en-US" sz="1600" dirty="0" smtClean="0"/>
              <a:t>各項目へ下表のように入力する。</a:t>
            </a:r>
            <a:endParaRPr lang="en-US" altLang="ja-JP" sz="1600" dirty="0"/>
          </a:p>
          <a:p>
            <a:pPr marL="457200" indent="-457200">
              <a:buFont typeface="+mj-ea"/>
              <a:buAutoNum type="circleNumDbPlain"/>
            </a:pPr>
            <a:r>
              <a:rPr lang="en-US" altLang="ja-JP" sz="1600" dirty="0" smtClean="0"/>
              <a:t>[</a:t>
            </a:r>
            <a:r>
              <a:rPr lang="ja-JP" altLang="en-US" sz="1600" dirty="0" smtClean="0"/>
              <a:t>対象メニューグループ</a:t>
            </a:r>
            <a:r>
              <a:rPr lang="en-US" altLang="ja-JP" sz="1600" dirty="0" smtClean="0"/>
              <a:t>]</a:t>
            </a:r>
            <a:r>
              <a:rPr lang="ja-JP" altLang="en-US" sz="1600" dirty="0" smtClean="0"/>
              <a:t>はデフォルトの「入力用」にしておきます。</a:t>
            </a:r>
            <a:endParaRPr kumimoji="1" lang="en-US" altLang="ja-JP" dirty="0" smtClean="0"/>
          </a:p>
        </p:txBody>
      </p:sp>
      <p:pic>
        <p:nvPicPr>
          <p:cNvPr id="6" name="図 5"/>
          <p:cNvPicPr>
            <a:picLocks noChangeAspect="1"/>
          </p:cNvPicPr>
          <p:nvPr/>
        </p:nvPicPr>
        <p:blipFill>
          <a:blip r:embed="rId2"/>
          <a:stretch>
            <a:fillRect/>
          </a:stretch>
        </p:blipFill>
        <p:spPr>
          <a:xfrm>
            <a:off x="337970" y="2779773"/>
            <a:ext cx="2205079" cy="3759573"/>
          </a:xfrm>
          <a:prstGeom prst="rect">
            <a:avLst/>
          </a:prstGeom>
        </p:spPr>
      </p:pic>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(1/6)</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3807207459"/>
              </p:ext>
            </p:extLst>
          </p:nvPr>
        </p:nvGraphicFramePr>
        <p:xfrm>
          <a:off x="2905934" y="4888130"/>
          <a:ext cx="2847107" cy="1224745"/>
        </p:xfrm>
        <a:graphic>
          <a:graphicData uri="http://schemas.openxmlformats.org/drawingml/2006/table">
            <a:tbl>
              <a:tblPr firstRow="1" bandRow="1">
                <a:tableStyleId>{93296810-A885-4BE3-A3E7-6D5BEEA58F35}</a:tableStyleId>
              </a:tblPr>
              <a:tblGrid>
                <a:gridCol w="1181502">
                  <a:extLst>
                    <a:ext uri="{9D8B030D-6E8A-4147-A177-3AD203B41FA5}">
                      <a16:colId xmlns:a16="http://schemas.microsoft.com/office/drawing/2014/main" val="1787364272"/>
                    </a:ext>
                  </a:extLst>
                </a:gridCol>
                <a:gridCol w="1665605">
                  <a:extLst>
                    <a:ext uri="{9D8B030D-6E8A-4147-A177-3AD203B41FA5}">
                      <a16:colId xmlns:a16="http://schemas.microsoft.com/office/drawing/2014/main" val="1382453829"/>
                    </a:ext>
                  </a:extLst>
                </a:gridCol>
              </a:tblGrid>
              <a:tr h="310345">
                <a:tc>
                  <a:txBody>
                    <a:bodyPr/>
                    <a:lstStyle/>
                    <a:p>
                      <a:r>
                        <a:rPr kumimoji="1" lang="ja-JP" altLang="en-US" sz="1400" dirty="0" smtClean="0"/>
                        <a:t>項目名</a:t>
                      </a:r>
                      <a:endParaRPr kumimoji="1" lang="ja-JP" altLang="en-US" sz="1400" dirty="0"/>
                    </a:p>
                  </a:txBody>
                  <a:tcPr>
                    <a:lnR w="38100" cap="flat" cmpd="sng" algn="ctr">
                      <a:solidFill>
                        <a:schemeClr val="bg1"/>
                      </a:solidFill>
                      <a:prstDash val="solid"/>
                      <a:round/>
                      <a:headEnd type="none" w="med" len="med"/>
                      <a:tailEnd type="none" w="med" len="med"/>
                    </a:lnR>
                  </a:tcPr>
                </a:tc>
                <a:tc>
                  <a:txBody>
                    <a:bodyPr/>
                    <a:lstStyle/>
                    <a:p>
                      <a:r>
                        <a:rPr kumimoji="1" lang="ja-JP" altLang="en-US" sz="1400" dirty="0" smtClean="0"/>
                        <a:t>入力内容</a:t>
                      </a:r>
                      <a:endParaRPr kumimoji="1" lang="ja-JP" altLang="en-US" sz="1400" dirty="0"/>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883333"/>
                  </a:ext>
                </a:extLst>
              </a:tr>
              <a:tr h="152792">
                <a:tc>
                  <a:txBody>
                    <a:bodyPr/>
                    <a:lstStyle/>
                    <a:p>
                      <a:r>
                        <a:rPr kumimoji="1" lang="ja-JP" altLang="en-US" sz="1400" dirty="0" smtClean="0"/>
                        <a:t>メニュー名</a:t>
                      </a:r>
                      <a:endParaRPr kumimoji="1" lang="ja-JP" altLang="en-US" sz="1400" dirty="0"/>
                    </a:p>
                  </a:txBody>
                  <a:tcPr>
                    <a:lnR w="38100" cap="flat" cmpd="sng" algn="ctr">
                      <a:solidFill>
                        <a:schemeClr val="bg1"/>
                      </a:solidFill>
                      <a:prstDash val="solid"/>
                      <a:round/>
                      <a:headEnd type="none" w="med" len="med"/>
                      <a:tailEnd type="none" w="med" len="med"/>
                    </a:lnR>
                  </a:tcPr>
                </a:tc>
                <a:tc>
                  <a:txBody>
                    <a:bodyPr/>
                    <a:lstStyle/>
                    <a:p>
                      <a:r>
                        <a:rPr kumimoji="1" lang="ja-JP" altLang="en-US" sz="1400" smtClean="0"/>
                        <a:t>タイムゾーン一覧</a:t>
                      </a:r>
                      <a:endParaRPr kumimoji="1" lang="ja-JP" altLang="en-US" sz="1400"/>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89715469"/>
                  </a:ext>
                </a:extLst>
              </a:tr>
              <a:tr h="263187">
                <a:tc>
                  <a:txBody>
                    <a:bodyPr/>
                    <a:lstStyle/>
                    <a:p>
                      <a:r>
                        <a:rPr kumimoji="1" lang="ja-JP" altLang="en-US" sz="1400" dirty="0" smtClean="0"/>
                        <a:t>作成対象</a:t>
                      </a:r>
                      <a:endParaRPr kumimoji="1" lang="ja-JP" altLang="en-US" sz="1400" dirty="0"/>
                    </a:p>
                  </a:txBody>
                  <a:tcPr>
                    <a:lnR w="38100" cap="flat" cmpd="sng" algn="ctr">
                      <a:solidFill>
                        <a:schemeClr val="bg1"/>
                      </a:solidFill>
                      <a:prstDash val="solid"/>
                      <a:round/>
                      <a:headEnd type="none" w="med" len="med"/>
                      <a:tailEnd type="none" w="med" len="med"/>
                    </a:lnR>
                  </a:tcPr>
                </a:tc>
                <a:tc>
                  <a:txBody>
                    <a:bodyPr/>
                    <a:lstStyle/>
                    <a:p>
                      <a:r>
                        <a:rPr kumimoji="1" lang="ja-JP" altLang="en-US" sz="1400" dirty="0" smtClean="0">
                          <a:solidFill>
                            <a:schemeClr val="tx1"/>
                          </a:solidFill>
                        </a:rPr>
                        <a:t>データシート</a:t>
                      </a:r>
                      <a:endParaRPr kumimoji="1" lang="ja-JP" altLang="en-US" sz="1400" dirty="0">
                        <a:solidFill>
                          <a:schemeClr val="tx1"/>
                        </a:solidFill>
                      </a:endParaRPr>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622294804"/>
                  </a:ext>
                </a:extLst>
              </a:tr>
              <a:tr h="152792">
                <a:tc>
                  <a:txBody>
                    <a:bodyPr/>
                    <a:lstStyle/>
                    <a:p>
                      <a:r>
                        <a:rPr kumimoji="1" lang="ja-JP" altLang="en-US" sz="1400" dirty="0" smtClean="0"/>
                        <a:t>表示順序</a:t>
                      </a:r>
                      <a:endParaRPr kumimoji="1" lang="ja-JP" altLang="en-US" sz="1400" dirty="0"/>
                    </a:p>
                  </a:txBody>
                  <a:tcPr>
                    <a:lnR w="38100" cap="flat" cmpd="sng" algn="ctr">
                      <a:solidFill>
                        <a:schemeClr val="bg1"/>
                      </a:solidFill>
                      <a:prstDash val="solid"/>
                      <a:round/>
                      <a:headEnd type="none" w="med" len="med"/>
                      <a:tailEnd type="none" w="med" len="med"/>
                    </a:lnR>
                  </a:tcPr>
                </a:tc>
                <a:tc>
                  <a:txBody>
                    <a:bodyPr/>
                    <a:lstStyle/>
                    <a:p>
                      <a:r>
                        <a:rPr kumimoji="1" lang="en-US" altLang="ja-JP" sz="1400" dirty="0" smtClean="0"/>
                        <a:t>1</a:t>
                      </a:r>
                      <a:endParaRPr kumimoji="1" lang="ja-JP" altLang="en-US" sz="1400" dirty="0"/>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9883027"/>
                  </a:ext>
                </a:extLst>
              </a:tr>
            </a:tbl>
          </a:graphicData>
        </a:graphic>
      </p:graphicFrame>
      <p:sp>
        <p:nvSpPr>
          <p:cNvPr id="12" name="図形 11"/>
          <p:cNvSpPr/>
          <p:nvPr/>
        </p:nvSpPr>
        <p:spPr>
          <a:xfrm rot="3610996">
            <a:off x="2458794" y="4213594"/>
            <a:ext cx="898423" cy="556198"/>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0" name="正方形/長方形 9"/>
          <p:cNvSpPr/>
          <p:nvPr/>
        </p:nvSpPr>
        <p:spPr bwMode="auto">
          <a:xfrm rot="10800000" flipV="1">
            <a:off x="827583" y="3963670"/>
            <a:ext cx="1584128" cy="144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3" name="正方形/長方形 12"/>
          <p:cNvSpPr/>
          <p:nvPr/>
        </p:nvSpPr>
        <p:spPr bwMode="auto">
          <a:xfrm rot="10800000" flipV="1">
            <a:off x="834562" y="5050998"/>
            <a:ext cx="1576851" cy="18414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1" name="正方形/長方形 10"/>
          <p:cNvSpPr/>
          <p:nvPr/>
        </p:nvSpPr>
        <p:spPr bwMode="auto">
          <a:xfrm rot="10800000" flipV="1">
            <a:off x="827878" y="4104859"/>
            <a:ext cx="1583831" cy="16772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4" name="正方形/長方形 13"/>
          <p:cNvSpPr/>
          <p:nvPr/>
        </p:nvSpPr>
        <p:spPr bwMode="auto">
          <a:xfrm rot="10800000" flipV="1">
            <a:off x="827583" y="4269003"/>
            <a:ext cx="1583831" cy="16772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041435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a:t>データ</a:t>
            </a:r>
            <a:r>
              <a:rPr kumimoji="1" lang="ja-JP" altLang="en-US" b="1" dirty="0" smtClean="0"/>
              <a:t>シートの項目名を定義する</a:t>
            </a:r>
            <a:r>
              <a:rPr lang="en-US" altLang="ja-JP" b="1" dirty="0" smtClean="0"/>
              <a:t/>
            </a:r>
            <a:br>
              <a:rPr lang="en-US" altLang="ja-JP" b="1" dirty="0" smtClean="0"/>
            </a:br>
            <a:r>
              <a:rPr lang="ja-JP" altLang="en-US" sz="1600" dirty="0" smtClean="0"/>
              <a:t>前項に続き、シートの項目を定義していきましょう。</a:t>
            </a:r>
            <a:r>
              <a:rPr lang="en-US" altLang="ja-JP" sz="1600" dirty="0" smtClean="0"/>
              <a:t/>
            </a:r>
            <a:br>
              <a:rPr lang="en-US" altLang="ja-JP" sz="1600" dirty="0" smtClean="0"/>
            </a:br>
            <a:endParaRPr lang="en-US" altLang="ja-JP" sz="1600" dirty="0"/>
          </a:p>
          <a:p>
            <a:pPr marL="0" indent="0">
              <a:buNone/>
            </a:pPr>
            <a:r>
              <a:rPr lang="ja-JP" altLang="en-US" sz="1600" dirty="0" smtClean="0">
                <a:solidFill>
                  <a:srgbClr val="002060"/>
                </a:solidFill>
              </a:rPr>
              <a:t>③　</a:t>
            </a:r>
            <a:r>
              <a:rPr lang="en-US" altLang="ja-JP" sz="1600" dirty="0" smtClean="0"/>
              <a:t>[</a:t>
            </a:r>
            <a:r>
              <a:rPr lang="ja-JP" altLang="en-US" sz="1600" dirty="0" smtClean="0"/>
              <a:t>項目</a:t>
            </a:r>
            <a:r>
              <a:rPr lang="en-US" altLang="ja-JP" sz="1600" dirty="0" smtClean="0"/>
              <a:t>]</a:t>
            </a:r>
            <a:r>
              <a:rPr lang="ja-JP" altLang="en-US" sz="1600" dirty="0" err="1" smtClean="0"/>
              <a:t>を押</a:t>
            </a:r>
            <a:r>
              <a:rPr lang="ja-JP" altLang="en-US" sz="1600" dirty="0" smtClean="0"/>
              <a:t>下し、項目を</a:t>
            </a:r>
            <a:r>
              <a:rPr lang="en-US" altLang="ja-JP" sz="1600" dirty="0" smtClean="0"/>
              <a:t>2</a:t>
            </a:r>
            <a:r>
              <a:rPr lang="ja-JP" altLang="en-US" sz="1600" dirty="0" smtClean="0"/>
              <a:t>つ追加する。</a:t>
            </a:r>
            <a:endParaRPr lang="en-US" altLang="ja-JP" sz="1600" dirty="0" smtClean="0"/>
          </a:p>
          <a:p>
            <a:pPr marL="0" indent="0">
              <a:buNone/>
            </a:pPr>
            <a:r>
              <a:rPr lang="ja-JP" altLang="en-US" sz="1600" dirty="0" smtClean="0">
                <a:solidFill>
                  <a:srgbClr val="002060"/>
                </a:solidFill>
              </a:rPr>
              <a:t>④</a:t>
            </a:r>
            <a:r>
              <a:rPr lang="ja-JP" altLang="en-US" sz="1600" dirty="0">
                <a:solidFill>
                  <a:srgbClr val="002060"/>
                </a:solidFill>
              </a:rPr>
              <a:t>　</a:t>
            </a:r>
            <a:r>
              <a:rPr lang="ja-JP" altLang="en-US" sz="1600" dirty="0" smtClean="0"/>
              <a:t>各項目について、下表のように入力する。</a:t>
            </a:r>
            <a:endParaRPr lang="en-US" altLang="ja-JP" sz="1600" dirty="0" smtClean="0"/>
          </a:p>
          <a:p>
            <a:pPr marL="0" indent="0">
              <a:buNone/>
            </a:pPr>
            <a:r>
              <a:rPr lang="ja-JP" altLang="en-US" sz="1600" dirty="0" smtClean="0">
                <a:solidFill>
                  <a:srgbClr val="002060"/>
                </a:solidFill>
              </a:rPr>
              <a:t>⑤</a:t>
            </a:r>
            <a:r>
              <a:rPr lang="ja-JP" altLang="en-US" sz="1600" dirty="0">
                <a:solidFill>
                  <a:srgbClr val="002060"/>
                </a:solidFill>
              </a:rPr>
              <a:t>　</a:t>
            </a:r>
            <a:r>
              <a:rPr lang="ja-JP" altLang="en-US" sz="1600" dirty="0" smtClean="0"/>
              <a:t>画面</a:t>
            </a:r>
            <a:r>
              <a:rPr lang="ja-JP" altLang="en-US" sz="1600" dirty="0"/>
              <a:t>下部の</a:t>
            </a:r>
            <a:r>
              <a:rPr lang="en-US" altLang="ja-JP" sz="1600" dirty="0"/>
              <a:t>[</a:t>
            </a:r>
            <a:r>
              <a:rPr lang="ja-JP" altLang="en-US" sz="1600" dirty="0"/>
              <a:t>作成</a:t>
            </a:r>
            <a:r>
              <a:rPr lang="en-US" altLang="ja-JP" sz="1600" dirty="0"/>
              <a:t>]</a:t>
            </a:r>
            <a:r>
              <a:rPr lang="ja-JP" altLang="en-US" sz="1600" dirty="0"/>
              <a:t>を押下する</a:t>
            </a:r>
            <a:r>
              <a:rPr lang="ja-JP" altLang="en-US" sz="1600" dirty="0" smtClean="0"/>
              <a:t>。</a:t>
            </a:r>
            <a:endParaRPr lang="en-US" altLang="ja-JP" sz="1800" b="1" dirty="0" smtClean="0"/>
          </a:p>
        </p:txBody>
      </p:sp>
      <p:pic>
        <p:nvPicPr>
          <p:cNvPr id="5" name="図 4"/>
          <p:cNvPicPr>
            <a:picLocks noChangeAspect="1"/>
          </p:cNvPicPr>
          <p:nvPr/>
        </p:nvPicPr>
        <p:blipFill>
          <a:blip r:embed="rId2"/>
          <a:stretch>
            <a:fillRect/>
          </a:stretch>
        </p:blipFill>
        <p:spPr>
          <a:xfrm>
            <a:off x="261176" y="2852936"/>
            <a:ext cx="4094800" cy="2234192"/>
          </a:xfrm>
          <a:prstGeom prst="rect">
            <a:avLst/>
          </a:prstGeom>
        </p:spPr>
      </p:pic>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(2/6)</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024122721"/>
              </p:ext>
            </p:extLst>
          </p:nvPr>
        </p:nvGraphicFramePr>
        <p:xfrm>
          <a:off x="527764" y="5206124"/>
          <a:ext cx="5246235" cy="1247064"/>
        </p:xfrm>
        <a:graphic>
          <a:graphicData uri="http://schemas.openxmlformats.org/drawingml/2006/table">
            <a:tbl>
              <a:tblPr firstRow="1" bandRow="1">
                <a:tableStyleId>{93296810-A885-4BE3-A3E7-6D5BEEA58F35}</a:tableStyleId>
              </a:tblPr>
              <a:tblGrid>
                <a:gridCol w="997762">
                  <a:extLst>
                    <a:ext uri="{9D8B030D-6E8A-4147-A177-3AD203B41FA5}">
                      <a16:colId xmlns:a16="http://schemas.microsoft.com/office/drawing/2014/main" val="2131603622"/>
                    </a:ext>
                  </a:extLst>
                </a:gridCol>
                <a:gridCol w="1368152">
                  <a:extLst>
                    <a:ext uri="{9D8B030D-6E8A-4147-A177-3AD203B41FA5}">
                      <a16:colId xmlns:a16="http://schemas.microsoft.com/office/drawing/2014/main" val="428160483"/>
                    </a:ext>
                  </a:extLst>
                </a:gridCol>
                <a:gridCol w="1008112">
                  <a:extLst>
                    <a:ext uri="{9D8B030D-6E8A-4147-A177-3AD203B41FA5}">
                      <a16:colId xmlns:a16="http://schemas.microsoft.com/office/drawing/2014/main" val="2290200986"/>
                    </a:ext>
                  </a:extLst>
                </a:gridCol>
                <a:gridCol w="1008112">
                  <a:extLst>
                    <a:ext uri="{9D8B030D-6E8A-4147-A177-3AD203B41FA5}">
                      <a16:colId xmlns:a16="http://schemas.microsoft.com/office/drawing/2014/main" val="3681843013"/>
                    </a:ext>
                  </a:extLst>
                </a:gridCol>
                <a:gridCol w="864097">
                  <a:extLst>
                    <a:ext uri="{9D8B030D-6E8A-4147-A177-3AD203B41FA5}">
                      <a16:colId xmlns:a16="http://schemas.microsoft.com/office/drawing/2014/main" val="2034537095"/>
                    </a:ext>
                  </a:extLst>
                </a:gridCol>
              </a:tblGrid>
              <a:tr h="269915">
                <a:tc>
                  <a:txBody>
                    <a:bodyPr/>
                    <a:lstStyle/>
                    <a:p>
                      <a:pPr algn="l"/>
                      <a:r>
                        <a:rPr lang="ja-JP" altLang="en-US" sz="1100" dirty="0">
                          <a:effectLst/>
                        </a:rPr>
                        <a:t>項目名</a:t>
                      </a:r>
                      <a:endParaRPr lang="ja-JP" altLang="en-US" sz="1100" b="0" dirty="0">
                        <a:effectLst/>
                        <a:latin typeface="+mn-lt"/>
                      </a:endParaRPr>
                    </a:p>
                  </a:txBody>
                  <a:tcPr marL="76200" marR="76200" marT="60960" marB="60960" anchor="ctr">
                    <a:lnR w="38100" cap="flat" cmpd="sng" algn="ctr">
                      <a:solidFill>
                        <a:schemeClr val="bg1"/>
                      </a:solidFill>
                      <a:prstDash val="solid"/>
                      <a:round/>
                      <a:headEnd type="none" w="med" len="med"/>
                      <a:tailEnd type="none" w="med" len="med"/>
                    </a:lnR>
                  </a:tcPr>
                </a:tc>
                <a:tc>
                  <a:txBody>
                    <a:bodyPr/>
                    <a:lstStyle/>
                    <a:p>
                      <a:pPr algn="l"/>
                      <a:r>
                        <a:rPr lang="ja-JP" altLang="en-US" sz="1100">
                          <a:effectLst/>
                        </a:rPr>
                        <a:t>入力方式</a:t>
                      </a:r>
                      <a:endParaRPr lang="ja-JP" altLang="en-US" sz="1100" b="0">
                        <a:effectLst/>
                        <a:latin typeface="+mn-lt"/>
                      </a:endParaRPr>
                    </a:p>
                  </a:txBody>
                  <a:tcPr marL="76200" marR="76200" marT="60960" marB="60960" anchor="ctr">
                    <a:lnL w="38100" cap="flat" cmpd="sng" algn="ctr">
                      <a:solidFill>
                        <a:schemeClr val="bg1"/>
                      </a:solidFill>
                      <a:prstDash val="solid"/>
                      <a:round/>
                      <a:headEnd type="none" w="med" len="med"/>
                      <a:tailEnd type="none" w="med" len="med"/>
                    </a:lnL>
                  </a:tcPr>
                </a:tc>
                <a:tc>
                  <a:txBody>
                    <a:bodyPr/>
                    <a:lstStyle/>
                    <a:p>
                      <a:pPr algn="l"/>
                      <a:r>
                        <a:rPr lang="ja-JP" altLang="en-US" sz="1100" dirty="0" smtClean="0">
                          <a:effectLst/>
                        </a:rPr>
                        <a:t>最大</a:t>
                      </a:r>
                      <a:r>
                        <a:rPr lang="ja-JP" altLang="en-US" sz="1100" dirty="0">
                          <a:effectLst/>
                        </a:rPr>
                        <a:t>バイト数</a:t>
                      </a:r>
                      <a:endParaRPr lang="ja-JP" altLang="en-US" sz="1100" b="0" dirty="0">
                        <a:effectLst/>
                        <a:latin typeface="+mn-lt"/>
                      </a:endParaRPr>
                    </a:p>
                  </a:txBody>
                  <a:tcPr marL="76200" marR="76200" marT="60960" marB="60960" anchor="ctr"/>
                </a:tc>
                <a:tc>
                  <a:txBody>
                    <a:bodyPr/>
                    <a:lstStyle/>
                    <a:p>
                      <a:pPr algn="l"/>
                      <a:r>
                        <a:rPr lang="ja-JP" altLang="en-US" sz="1100" b="1" dirty="0" smtClean="0">
                          <a:effectLst/>
                          <a:latin typeface="+mn-lt"/>
                        </a:rPr>
                        <a:t>必須</a:t>
                      </a:r>
                      <a:endParaRPr lang="ja-JP" altLang="en-US" sz="1100" b="1" dirty="0">
                        <a:effectLst/>
                        <a:latin typeface="+mn-lt"/>
                      </a:endParaRPr>
                    </a:p>
                  </a:txBody>
                  <a:tcPr marL="76200" marR="76200" marT="60960" marB="60960" anchor="ctr"/>
                </a:tc>
                <a:tc>
                  <a:txBody>
                    <a:bodyPr/>
                    <a:lstStyle/>
                    <a:p>
                      <a:pPr algn="l"/>
                      <a:r>
                        <a:rPr lang="ja-JP" altLang="en-US" sz="1100" b="1" dirty="0" smtClean="0">
                          <a:effectLst/>
                          <a:latin typeface="+mn-lt"/>
                        </a:rPr>
                        <a:t>一意制約</a:t>
                      </a:r>
                      <a:endParaRPr lang="ja-JP" altLang="en-US" sz="1100" b="1" dirty="0">
                        <a:effectLst/>
                        <a:latin typeface="+mn-lt"/>
                      </a:endParaRPr>
                    </a:p>
                  </a:txBody>
                  <a:tcPr marL="76200" marR="76200" marT="60960" marB="60960" anchor="ctr"/>
                </a:tc>
                <a:extLst>
                  <a:ext uri="{0D108BD9-81ED-4DB2-BD59-A6C34878D82A}">
                    <a16:rowId xmlns:a16="http://schemas.microsoft.com/office/drawing/2014/main" val="2119718465"/>
                  </a:ext>
                </a:extLst>
              </a:tr>
              <a:tr h="319168">
                <a:tc>
                  <a:txBody>
                    <a:bodyPr/>
                    <a:lstStyle/>
                    <a:p>
                      <a:r>
                        <a:rPr kumimoji="1" lang="en-US" altLang="ja-JP" sz="1200" dirty="0" err="1" smtClean="0"/>
                        <a:t>Timezone</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r>
                        <a:rPr kumimoji="1" lang="ja-JP" altLang="en-US" sz="1200" dirty="0" smtClean="0"/>
                        <a:t>文字列</a:t>
                      </a:r>
                      <a:r>
                        <a:rPr kumimoji="1" lang="en-US" altLang="ja-JP" sz="1200" dirty="0" smtClean="0"/>
                        <a:t>(</a:t>
                      </a:r>
                      <a:r>
                        <a:rPr kumimoji="1" lang="ja-JP" altLang="en-US" sz="1200" dirty="0" smtClean="0"/>
                        <a:t>単一行</a:t>
                      </a:r>
                      <a:r>
                        <a:rPr kumimoji="1" lang="en-US" altLang="ja-JP" sz="1200" dirty="0" smtClean="0"/>
                        <a:t>)</a:t>
                      </a:r>
                      <a:endParaRPr kumimoji="1" lang="ja-JP" altLang="en-US" sz="1200" dirty="0"/>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200" dirty="0" smtClean="0"/>
                        <a:t>32</a:t>
                      </a:r>
                      <a:endParaRPr kumimoji="1" lang="ja-JP" altLang="en-US" sz="1200" dirty="0"/>
                    </a:p>
                  </a:txBody>
                  <a:tcPr/>
                </a:tc>
                <a:tc>
                  <a:txBody>
                    <a:bodyPr/>
                    <a:lstStyle/>
                    <a:p>
                      <a:pPr algn="ctr"/>
                      <a:r>
                        <a:rPr kumimoji="1" lang="ja-JP" altLang="en-US" sz="1200" dirty="0" smtClean="0"/>
                        <a:t>✓</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p>
                  </a:txBody>
                  <a:tcPr/>
                </a:tc>
                <a:extLst>
                  <a:ext uri="{0D108BD9-81ED-4DB2-BD59-A6C34878D82A}">
                    <a16:rowId xmlns:a16="http://schemas.microsoft.com/office/drawing/2014/main" val="3687640512"/>
                  </a:ext>
                </a:extLst>
              </a:tr>
              <a:tr h="319168">
                <a:tc>
                  <a:txBody>
                    <a:bodyPr/>
                    <a:lstStyle/>
                    <a:p>
                      <a:r>
                        <a:rPr kumimoji="1" lang="en-US" altLang="ja-JP" sz="1200" dirty="0" smtClean="0"/>
                        <a:t>UTC</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文字列</a:t>
                      </a:r>
                      <a:r>
                        <a:rPr kumimoji="1" lang="en-US" altLang="ja-JP" sz="1200" dirty="0" smtClean="0"/>
                        <a:t>(</a:t>
                      </a:r>
                      <a:r>
                        <a:rPr kumimoji="1" lang="ja-JP" altLang="en-US" sz="1200" dirty="0" smtClean="0"/>
                        <a:t>単一行</a:t>
                      </a:r>
                      <a:r>
                        <a:rPr kumimoji="1" lang="en-US" altLang="ja-JP" sz="1200" dirty="0" smtClean="0"/>
                        <a:t>)</a:t>
                      </a:r>
                      <a:endParaRPr kumimoji="1" lang="ja-JP" altLang="en-US" sz="1200" dirty="0" smtClean="0"/>
                    </a:p>
                  </a:txBody>
                  <a:tcPr>
                    <a:lnL w="381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32</a:t>
                      </a:r>
                      <a:endParaRPr kumimoji="1" lang="ja-JP" altLang="en-US" sz="1200" dirty="0" smtClean="0"/>
                    </a:p>
                  </a:txBody>
                  <a:tcPr/>
                </a:tc>
                <a:tc>
                  <a:txBody>
                    <a:bodyPr/>
                    <a:lstStyle/>
                    <a:p>
                      <a:pPr algn="ctr"/>
                      <a:r>
                        <a:rPr kumimoji="1" lang="en-US" altLang="ja-JP" sz="1200" dirty="0" smtClean="0"/>
                        <a:t>-</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tc>
                <a:extLst>
                  <a:ext uri="{0D108BD9-81ED-4DB2-BD59-A6C34878D82A}">
                    <a16:rowId xmlns:a16="http://schemas.microsoft.com/office/drawing/2014/main" val="2589726807"/>
                  </a:ext>
                </a:extLst>
              </a:tr>
              <a:tr h="319168">
                <a:tc>
                  <a:txBody>
                    <a:bodyPr/>
                    <a:lstStyle/>
                    <a:p>
                      <a:r>
                        <a:rPr kumimoji="1" lang="en-US" altLang="ja-JP" sz="1200" dirty="0" smtClean="0"/>
                        <a:t>JST</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文字列</a:t>
                      </a:r>
                      <a:r>
                        <a:rPr kumimoji="1" lang="en-US" altLang="ja-JP" sz="1200" dirty="0" smtClean="0"/>
                        <a:t>(</a:t>
                      </a:r>
                      <a:r>
                        <a:rPr kumimoji="1" lang="ja-JP" altLang="en-US" sz="1200" dirty="0" smtClean="0"/>
                        <a:t>単一行</a:t>
                      </a:r>
                      <a:r>
                        <a:rPr kumimoji="1" lang="en-US" altLang="ja-JP" sz="1200" dirty="0" smtClean="0"/>
                        <a:t>)</a:t>
                      </a:r>
                      <a:endParaRPr kumimoji="1" lang="ja-JP" altLang="en-US" sz="1200" dirty="0" smtClean="0"/>
                    </a:p>
                  </a:txBody>
                  <a:tcPr>
                    <a:lnL w="381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32</a:t>
                      </a:r>
                      <a:endParaRPr kumimoji="1" lang="ja-JP" altLang="en-US" sz="1200" dirty="0" smtClean="0"/>
                    </a:p>
                  </a:txBody>
                  <a:tcPr/>
                </a:tc>
                <a:tc>
                  <a:txBody>
                    <a:bodyPr/>
                    <a:lstStyle/>
                    <a:p>
                      <a:pPr algn="ctr"/>
                      <a:r>
                        <a:rPr kumimoji="1" lang="en-US" altLang="ja-JP" sz="1200" dirty="0" smtClean="0"/>
                        <a:t>-</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tc>
                <a:extLst>
                  <a:ext uri="{0D108BD9-81ED-4DB2-BD59-A6C34878D82A}">
                    <a16:rowId xmlns:a16="http://schemas.microsoft.com/office/drawing/2014/main" val="1625065856"/>
                  </a:ext>
                </a:extLst>
              </a:tr>
            </a:tbl>
          </a:graphicData>
        </a:graphic>
      </p:graphicFrame>
      <p:sp>
        <p:nvSpPr>
          <p:cNvPr id="17" name="正方形/長方形 16"/>
          <p:cNvSpPr/>
          <p:nvPr/>
        </p:nvSpPr>
        <p:spPr bwMode="auto">
          <a:xfrm>
            <a:off x="291711" y="2877964"/>
            <a:ext cx="333247" cy="19099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14" name="図 13"/>
          <p:cNvPicPr>
            <a:picLocks noChangeAspect="1"/>
          </p:cNvPicPr>
          <p:nvPr/>
        </p:nvPicPr>
        <p:blipFill>
          <a:blip r:embed="rId3"/>
          <a:stretch>
            <a:fillRect/>
          </a:stretch>
        </p:blipFill>
        <p:spPr>
          <a:xfrm>
            <a:off x="4733499" y="3284984"/>
            <a:ext cx="3000415" cy="1403220"/>
          </a:xfrm>
          <a:prstGeom prst="rect">
            <a:avLst/>
          </a:prstGeom>
        </p:spPr>
      </p:pic>
      <p:sp>
        <p:nvSpPr>
          <p:cNvPr id="19" name="角丸四角形 18"/>
          <p:cNvSpPr/>
          <p:nvPr/>
        </p:nvSpPr>
        <p:spPr bwMode="auto">
          <a:xfrm>
            <a:off x="4733499" y="4521005"/>
            <a:ext cx="576130" cy="16719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円形吹き出し 19"/>
          <p:cNvSpPr/>
          <p:nvPr/>
        </p:nvSpPr>
        <p:spPr bwMode="auto">
          <a:xfrm>
            <a:off x="712705" y="2828768"/>
            <a:ext cx="301542" cy="312200"/>
          </a:xfrm>
          <a:prstGeom prst="wedgeEllipseCallout">
            <a:avLst>
              <a:gd name="adj1" fmla="val -68267"/>
              <a:gd name="adj2" fmla="val -909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dirty="0" smtClean="0">
                <a:latin typeface="+mn-ea"/>
              </a:rPr>
              <a:t>3</a:t>
            </a:r>
            <a:endParaRPr kumimoji="1" lang="ja-JP" altLang="en-US" sz="1400" b="1" dirty="0" smtClean="0">
              <a:latin typeface="+mn-ea"/>
            </a:endParaRPr>
          </a:p>
        </p:txBody>
      </p:sp>
      <p:sp>
        <p:nvSpPr>
          <p:cNvPr id="21" name="円形吹き出し 20"/>
          <p:cNvSpPr/>
          <p:nvPr/>
        </p:nvSpPr>
        <p:spPr bwMode="auto">
          <a:xfrm>
            <a:off x="5461614" y="4436347"/>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5</a:t>
            </a:r>
            <a:endParaRPr kumimoji="1" lang="ja-JP" altLang="en-US" sz="1400" b="1" dirty="0" smtClean="0">
              <a:latin typeface="+mn-ea"/>
            </a:endParaRPr>
          </a:p>
        </p:txBody>
      </p:sp>
      <p:sp>
        <p:nvSpPr>
          <p:cNvPr id="15" name="正方形/長方形 14"/>
          <p:cNvSpPr/>
          <p:nvPr/>
        </p:nvSpPr>
        <p:spPr bwMode="auto">
          <a:xfrm>
            <a:off x="696852" y="3175248"/>
            <a:ext cx="562780" cy="21923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6" name="正方形/長方形 15"/>
          <p:cNvSpPr/>
          <p:nvPr/>
        </p:nvSpPr>
        <p:spPr bwMode="auto">
          <a:xfrm>
            <a:off x="2027186" y="3175248"/>
            <a:ext cx="562780" cy="21923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8" name="正方形/長方形 17"/>
          <p:cNvSpPr/>
          <p:nvPr/>
        </p:nvSpPr>
        <p:spPr bwMode="auto">
          <a:xfrm>
            <a:off x="3357520" y="3175248"/>
            <a:ext cx="562780" cy="21923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2" name="正方形/長方形 21"/>
          <p:cNvSpPr/>
          <p:nvPr/>
        </p:nvSpPr>
        <p:spPr bwMode="auto">
          <a:xfrm>
            <a:off x="343568" y="342571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4" name="正方形/長方形 23"/>
          <p:cNvSpPr/>
          <p:nvPr/>
        </p:nvSpPr>
        <p:spPr bwMode="auto">
          <a:xfrm>
            <a:off x="1656371" y="342571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5" name="正方形/長方形 24"/>
          <p:cNvSpPr/>
          <p:nvPr/>
        </p:nvSpPr>
        <p:spPr bwMode="auto">
          <a:xfrm>
            <a:off x="2969175" y="342571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6" name="正方形/長方形 25"/>
          <p:cNvSpPr/>
          <p:nvPr/>
        </p:nvSpPr>
        <p:spPr bwMode="auto">
          <a:xfrm>
            <a:off x="343568" y="361725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7" name="正方形/長方形 26"/>
          <p:cNvSpPr/>
          <p:nvPr/>
        </p:nvSpPr>
        <p:spPr bwMode="auto">
          <a:xfrm>
            <a:off x="1656705" y="361725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8" name="正方形/長方形 27"/>
          <p:cNvSpPr/>
          <p:nvPr/>
        </p:nvSpPr>
        <p:spPr bwMode="auto">
          <a:xfrm>
            <a:off x="2969843" y="361725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9" name="正方形/長方形 28"/>
          <p:cNvSpPr/>
          <p:nvPr/>
        </p:nvSpPr>
        <p:spPr bwMode="auto">
          <a:xfrm flipH="1">
            <a:off x="343568" y="4007865"/>
            <a:ext cx="412008" cy="23193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30" name="正方形/長方形 29"/>
          <p:cNvSpPr/>
          <p:nvPr/>
        </p:nvSpPr>
        <p:spPr bwMode="auto">
          <a:xfrm flipH="1">
            <a:off x="755576" y="4007865"/>
            <a:ext cx="576064" cy="23193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31" name="正方形/長方形 30"/>
          <p:cNvSpPr/>
          <p:nvPr/>
        </p:nvSpPr>
        <p:spPr bwMode="auto">
          <a:xfrm>
            <a:off x="291711" y="3175248"/>
            <a:ext cx="3991276" cy="1824798"/>
          </a:xfrm>
          <a:prstGeom prst="rect">
            <a:avLst/>
          </a:prstGeom>
          <a:noFill/>
          <a:ln w="28575">
            <a:solidFill>
              <a:srgbClr val="FF0000"/>
            </a:solidFill>
            <a:prstDash val="sys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3" name="円形吹き出し 22"/>
          <p:cNvSpPr/>
          <p:nvPr/>
        </p:nvSpPr>
        <p:spPr bwMode="auto">
          <a:xfrm>
            <a:off x="248030" y="5232905"/>
            <a:ext cx="301542" cy="312200"/>
          </a:xfrm>
          <a:prstGeom prst="wedgeEllipseCallout">
            <a:avLst>
              <a:gd name="adj1" fmla="val 42172"/>
              <a:gd name="adj2" fmla="val -127766"/>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4</a:t>
            </a:r>
          </a:p>
        </p:txBody>
      </p:sp>
    </p:spTree>
    <p:extLst>
      <p:ext uri="{BB962C8B-B14F-4D97-AF65-F5344CB8AC3E}">
        <p14:creationId xmlns:p14="http://schemas.microsoft.com/office/powerpoint/2010/main" val="3628600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dirty="0" smtClean="0"/>
              <a:t>ホストグループ利用有りのメニューを作成する</a:t>
            </a:r>
            <a:r>
              <a:rPr lang="en-US" altLang="ja-JP" dirty="0"/>
              <a:t/>
            </a:r>
            <a:br>
              <a:rPr lang="en-US" altLang="ja-JP" dirty="0"/>
            </a:br>
            <a:r>
              <a:rPr lang="ja-JP" altLang="en-US" sz="1600" dirty="0" smtClean="0"/>
              <a:t>ホストグループ用のパラメータシートを作成し、</a:t>
            </a:r>
            <a:r>
              <a:rPr lang="en-US" altLang="ja-JP" sz="1600" dirty="0" smtClean="0"/>
              <a:t/>
            </a:r>
            <a:br>
              <a:rPr lang="en-US" altLang="ja-JP" sz="1600" dirty="0" smtClean="0"/>
            </a:br>
            <a:r>
              <a:rPr lang="ja-JP" altLang="en-US" sz="1600" dirty="0" smtClean="0"/>
              <a:t>ホストグループに適用するパラメータを管理しましょう。</a:t>
            </a:r>
            <a:endParaRPr kumimoji="1" lang="en-US" altLang="ja-JP" sz="1600"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ja-JP" altLang="en-US" sz="1600" b="1" dirty="0" smtClean="0"/>
              <a:t>メニュー作成</a:t>
            </a:r>
            <a:r>
              <a:rPr lang="en-US" altLang="ja-JP" sz="1600" b="1" dirty="0" smtClean="0"/>
              <a:t> &gt; </a:t>
            </a:r>
            <a:r>
              <a:rPr lang="ja-JP" altLang="en-US" sz="1600" b="1" dirty="0" smtClean="0"/>
              <a:t>メニュー定義</a:t>
            </a:r>
            <a:r>
              <a:rPr lang="en-US" altLang="ja-JP" sz="1600" b="1" dirty="0" smtClean="0"/>
              <a:t>/</a:t>
            </a:r>
            <a:r>
              <a:rPr lang="ja-JP" altLang="en-US" sz="1600" b="1" dirty="0" smtClean="0"/>
              <a:t>作成</a:t>
            </a:r>
            <a:endParaRPr lang="en-US" altLang="ja-JP" sz="1600" dirty="0"/>
          </a:p>
          <a:p>
            <a:pPr marL="457200" indent="-457200">
              <a:buFont typeface="+mj-ea"/>
              <a:buAutoNum type="circleNumDbPlain"/>
            </a:pPr>
            <a:r>
              <a:rPr lang="ja-JP" altLang="en-US" sz="1600" dirty="0" smtClean="0"/>
              <a:t>「基本情報」各項目へ下表のように入力する。</a:t>
            </a:r>
            <a:endParaRPr lang="en-US" altLang="ja-JP" sz="1600" dirty="0"/>
          </a:p>
          <a:p>
            <a:pPr marL="457200" indent="-457200">
              <a:buFont typeface="+mj-ea"/>
              <a:buAutoNum type="circleNumDbPlain"/>
            </a:pPr>
            <a:r>
              <a:rPr lang="en-US" altLang="ja-JP" sz="1600" dirty="0" smtClean="0"/>
              <a:t>[</a:t>
            </a:r>
            <a:r>
              <a:rPr lang="ja-JP" altLang="en-US" sz="1600" dirty="0" smtClean="0"/>
              <a:t>対象メニューグループ</a:t>
            </a:r>
            <a:r>
              <a:rPr lang="en-US" altLang="ja-JP" sz="1600" dirty="0" smtClean="0"/>
              <a:t>]</a:t>
            </a:r>
            <a:r>
              <a:rPr lang="ja-JP" altLang="en-US" sz="1600" dirty="0"/>
              <a:t>はデフォルトの「入力用</a:t>
            </a:r>
            <a:r>
              <a:rPr lang="ja-JP" altLang="en-US" sz="1600" dirty="0" smtClean="0"/>
              <a:t>」「代入値自動登録用」「参照用」に</a:t>
            </a:r>
            <a:r>
              <a:rPr lang="ja-JP" altLang="en-US" sz="1600" dirty="0"/>
              <a:t>しておきます</a:t>
            </a:r>
            <a:r>
              <a:rPr lang="ja-JP" altLang="en-US" sz="1600" dirty="0" smtClean="0"/>
              <a:t>。</a:t>
            </a:r>
            <a:endParaRPr lang="en-US" altLang="ja-JP" sz="1600" dirty="0"/>
          </a:p>
        </p:txBody>
      </p:sp>
      <p:pic>
        <p:nvPicPr>
          <p:cNvPr id="5" name="図 4"/>
          <p:cNvPicPr>
            <a:picLocks noChangeAspect="1"/>
          </p:cNvPicPr>
          <p:nvPr/>
        </p:nvPicPr>
        <p:blipFill rotWithShape="1">
          <a:blip r:embed="rId2"/>
          <a:srcRect b="3218"/>
          <a:stretch/>
        </p:blipFill>
        <p:spPr>
          <a:xfrm>
            <a:off x="279504" y="3068960"/>
            <a:ext cx="2331430" cy="3312368"/>
          </a:xfrm>
          <a:prstGeom prst="rect">
            <a:avLst/>
          </a:prstGeom>
        </p:spPr>
      </p:pic>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(3/6)</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21008044"/>
              </p:ext>
            </p:extLst>
          </p:nvPr>
        </p:nvGraphicFramePr>
        <p:xfrm>
          <a:off x="3652625" y="3853691"/>
          <a:ext cx="4455160" cy="1742905"/>
        </p:xfrm>
        <a:graphic>
          <a:graphicData uri="http://schemas.openxmlformats.org/drawingml/2006/table">
            <a:tbl>
              <a:tblPr firstRow="1" bandRow="1">
                <a:tableStyleId>{93296810-A885-4BE3-A3E7-6D5BEEA58F35}</a:tableStyleId>
              </a:tblPr>
              <a:tblGrid>
                <a:gridCol w="1843405">
                  <a:extLst>
                    <a:ext uri="{9D8B030D-6E8A-4147-A177-3AD203B41FA5}">
                      <a16:colId xmlns:a16="http://schemas.microsoft.com/office/drawing/2014/main" val="1787364272"/>
                    </a:ext>
                  </a:extLst>
                </a:gridCol>
                <a:gridCol w="2611755">
                  <a:extLst>
                    <a:ext uri="{9D8B030D-6E8A-4147-A177-3AD203B41FA5}">
                      <a16:colId xmlns:a16="http://schemas.microsoft.com/office/drawing/2014/main" val="1382453829"/>
                    </a:ext>
                  </a:extLst>
                </a:gridCol>
              </a:tblGrid>
              <a:tr h="310345">
                <a:tc>
                  <a:txBody>
                    <a:bodyPr/>
                    <a:lstStyle/>
                    <a:p>
                      <a:r>
                        <a:rPr kumimoji="1" lang="ja-JP" altLang="en-US" sz="1400" dirty="0" smtClean="0"/>
                        <a:t>項目名</a:t>
                      </a:r>
                      <a:endParaRPr kumimoji="1" lang="ja-JP" altLang="en-US" sz="1400" dirty="0"/>
                    </a:p>
                  </a:txBody>
                  <a:tcPr>
                    <a:lnR w="38100" cap="flat" cmpd="sng" algn="ctr">
                      <a:solidFill>
                        <a:schemeClr val="bg1"/>
                      </a:solidFill>
                      <a:prstDash val="solid"/>
                      <a:round/>
                      <a:headEnd type="none" w="med" len="med"/>
                      <a:tailEnd type="none" w="med" len="med"/>
                    </a:lnR>
                  </a:tcPr>
                </a:tc>
                <a:tc>
                  <a:txBody>
                    <a:bodyPr/>
                    <a:lstStyle/>
                    <a:p>
                      <a:r>
                        <a:rPr kumimoji="1" lang="ja-JP" altLang="en-US" sz="1400" smtClean="0"/>
                        <a:t>入力内容</a:t>
                      </a:r>
                      <a:endParaRPr kumimoji="1" lang="ja-JP" altLang="en-US" sz="1400"/>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883333"/>
                  </a:ext>
                </a:extLst>
              </a:tr>
              <a:tr h="152792">
                <a:tc>
                  <a:txBody>
                    <a:bodyPr/>
                    <a:lstStyle/>
                    <a:p>
                      <a:r>
                        <a:rPr kumimoji="1" lang="ja-JP" altLang="en-US" sz="1400" dirty="0" smtClean="0"/>
                        <a:t>メニュー名</a:t>
                      </a:r>
                      <a:endParaRPr kumimoji="1" lang="ja-JP" altLang="en-US" sz="1400" dirty="0"/>
                    </a:p>
                  </a:txBody>
                  <a:tcPr>
                    <a:lnR w="381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サーバ用パラメータ</a:t>
                      </a:r>
                      <a:endParaRPr kumimoji="1" lang="ja-JP" altLang="en-US" sz="1400" dirty="0"/>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89715469"/>
                  </a:ext>
                </a:extLst>
              </a:tr>
              <a:tr h="263187">
                <a:tc>
                  <a:txBody>
                    <a:bodyPr/>
                    <a:lstStyle/>
                    <a:p>
                      <a:r>
                        <a:rPr kumimoji="1" lang="ja-JP" altLang="en-US" sz="1400" dirty="0" smtClean="0"/>
                        <a:t>作成対象</a:t>
                      </a:r>
                      <a:endParaRPr kumimoji="1" lang="ja-JP" altLang="en-US" sz="1400" dirty="0"/>
                    </a:p>
                  </a:txBody>
                  <a:tcPr>
                    <a:lnR w="381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パラメータシート</a:t>
                      </a:r>
                      <a:r>
                        <a:rPr kumimoji="1" lang="en-US" altLang="ja-JP" sz="1400" dirty="0" smtClean="0"/>
                        <a:t/>
                      </a:r>
                      <a:br>
                        <a:rPr kumimoji="1" lang="en-US" altLang="ja-JP" sz="1400" dirty="0" smtClean="0"/>
                      </a:br>
                      <a:r>
                        <a:rPr kumimoji="1" lang="en-US" altLang="ja-JP" sz="1400" dirty="0" smtClean="0"/>
                        <a:t>(</a:t>
                      </a:r>
                      <a:r>
                        <a:rPr kumimoji="1" lang="ja-JP" altLang="en-US" sz="1400" dirty="0" smtClean="0"/>
                        <a:t>ホスト</a:t>
                      </a:r>
                      <a:r>
                        <a:rPr kumimoji="1" lang="en-US" altLang="ja-JP" sz="1400" dirty="0" smtClean="0"/>
                        <a:t>/</a:t>
                      </a:r>
                      <a:r>
                        <a:rPr kumimoji="1" lang="ja-JP" altLang="en-US" sz="1400" dirty="0" smtClean="0"/>
                        <a:t>オペレーションあり</a:t>
                      </a:r>
                      <a:r>
                        <a:rPr kumimoji="1" lang="en-US" altLang="ja-JP" sz="1400" dirty="0" smtClean="0"/>
                        <a:t>)</a:t>
                      </a:r>
                      <a:endParaRPr kumimoji="1" lang="ja-JP" altLang="en-US" sz="1400" dirty="0"/>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622294804"/>
                  </a:ext>
                </a:extLst>
              </a:tr>
              <a:tr h="152792">
                <a:tc>
                  <a:txBody>
                    <a:bodyPr/>
                    <a:lstStyle/>
                    <a:p>
                      <a:r>
                        <a:rPr kumimoji="1" lang="ja-JP" altLang="en-US" sz="1400" dirty="0" smtClean="0"/>
                        <a:t>表示順序</a:t>
                      </a:r>
                      <a:endParaRPr kumimoji="1" lang="ja-JP" altLang="en-US" sz="1400" dirty="0"/>
                    </a:p>
                  </a:txBody>
                  <a:tcPr>
                    <a:lnR w="38100" cap="flat" cmpd="sng" algn="ctr">
                      <a:solidFill>
                        <a:schemeClr val="bg1"/>
                      </a:solidFill>
                      <a:prstDash val="solid"/>
                      <a:round/>
                      <a:headEnd type="none" w="med" len="med"/>
                      <a:tailEnd type="none" w="med" len="med"/>
                    </a:lnR>
                  </a:tcPr>
                </a:tc>
                <a:tc>
                  <a:txBody>
                    <a:bodyPr/>
                    <a:lstStyle/>
                    <a:p>
                      <a:pPr algn="ctr"/>
                      <a:r>
                        <a:rPr kumimoji="1" lang="en-US" altLang="ja-JP" sz="1400" dirty="0" smtClean="0"/>
                        <a:t>1</a:t>
                      </a:r>
                      <a:endParaRPr kumimoji="1" lang="ja-JP" altLang="en-US" sz="1400" dirty="0"/>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9883027"/>
                  </a:ext>
                </a:extLst>
              </a:tr>
              <a:tr h="152792">
                <a:tc>
                  <a:txBody>
                    <a:bodyPr/>
                    <a:lstStyle/>
                    <a:p>
                      <a:r>
                        <a:rPr kumimoji="1" lang="ja-JP" altLang="en-US" sz="1400" dirty="0" smtClean="0"/>
                        <a:t>ホストグループ利用</a:t>
                      </a:r>
                      <a:endParaRPr kumimoji="1" lang="ja-JP" altLang="en-US" sz="1400" dirty="0"/>
                    </a:p>
                  </a:txBody>
                  <a:tcPr>
                    <a:lnR w="381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a:t>
                      </a:r>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552394817"/>
                  </a:ext>
                </a:extLst>
              </a:tr>
            </a:tbl>
          </a:graphicData>
        </a:graphic>
      </p:graphicFrame>
      <p:sp>
        <p:nvSpPr>
          <p:cNvPr id="12" name="図形 11"/>
          <p:cNvSpPr/>
          <p:nvPr/>
        </p:nvSpPr>
        <p:spPr>
          <a:xfrm rot="1562973">
            <a:off x="2677708" y="4195015"/>
            <a:ext cx="898423" cy="556198"/>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1" name="正方形/長方形 10"/>
          <p:cNvSpPr/>
          <p:nvPr/>
        </p:nvSpPr>
        <p:spPr bwMode="auto">
          <a:xfrm rot="10800000" flipV="1">
            <a:off x="827584" y="5635728"/>
            <a:ext cx="1656184" cy="49505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4" name="正方形/長方形 13"/>
          <p:cNvSpPr/>
          <p:nvPr/>
        </p:nvSpPr>
        <p:spPr bwMode="auto">
          <a:xfrm rot="10800000" flipV="1">
            <a:off x="827584" y="4257092"/>
            <a:ext cx="1656184" cy="144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5" name="正方形/長方形 14"/>
          <p:cNvSpPr/>
          <p:nvPr/>
        </p:nvSpPr>
        <p:spPr bwMode="auto">
          <a:xfrm rot="10800000" flipV="1">
            <a:off x="827584" y="4401108"/>
            <a:ext cx="1656184" cy="144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6" name="正方形/長方形 15"/>
          <p:cNvSpPr/>
          <p:nvPr/>
        </p:nvSpPr>
        <p:spPr bwMode="auto">
          <a:xfrm rot="10800000" flipV="1">
            <a:off x="827584" y="4545124"/>
            <a:ext cx="1656184" cy="144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7" name="正方形/長方形 16"/>
          <p:cNvSpPr/>
          <p:nvPr/>
        </p:nvSpPr>
        <p:spPr bwMode="auto">
          <a:xfrm rot="10800000" flipV="1">
            <a:off x="1043606" y="4687367"/>
            <a:ext cx="1080121" cy="20638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2766621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kumimoji="1" lang="ja-JP" altLang="en-US" b="1" dirty="0" smtClean="0"/>
              <a:t>パラメータシートの項目名を定義する</a:t>
            </a:r>
            <a:r>
              <a:rPr lang="en-US" altLang="ja-JP" b="1" dirty="0" smtClean="0"/>
              <a:t/>
            </a:r>
            <a:br>
              <a:rPr lang="en-US" altLang="ja-JP" b="1" dirty="0" smtClean="0"/>
            </a:br>
            <a:r>
              <a:rPr lang="ja-JP" altLang="en-US" sz="1600" dirty="0" smtClean="0"/>
              <a:t>前項に続き、シートの項目を定義していきましょう。</a:t>
            </a:r>
            <a:r>
              <a:rPr lang="en-US" altLang="ja-JP" sz="1600" dirty="0" smtClean="0"/>
              <a:t/>
            </a:r>
            <a:br>
              <a:rPr lang="en-US" altLang="ja-JP" sz="1600" dirty="0" smtClean="0"/>
            </a:br>
            <a:endParaRPr lang="en-US" altLang="ja-JP" sz="1600" dirty="0"/>
          </a:p>
          <a:p>
            <a:pPr marL="0" indent="0">
              <a:buNone/>
            </a:pPr>
            <a:r>
              <a:rPr lang="ja-JP" altLang="en-US" sz="1600" dirty="0" smtClean="0">
                <a:solidFill>
                  <a:srgbClr val="002060"/>
                </a:solidFill>
              </a:rPr>
              <a:t>③</a:t>
            </a:r>
            <a:r>
              <a:rPr lang="ja-JP" altLang="en-US" sz="1600" dirty="0" smtClean="0"/>
              <a:t>　</a:t>
            </a:r>
            <a:r>
              <a:rPr lang="en-US" altLang="ja-JP" sz="1600" dirty="0" smtClean="0"/>
              <a:t>[</a:t>
            </a:r>
            <a:r>
              <a:rPr lang="ja-JP" altLang="en-US" sz="1600" dirty="0" smtClean="0"/>
              <a:t>項目</a:t>
            </a:r>
            <a:r>
              <a:rPr lang="en-US" altLang="ja-JP" sz="1600" dirty="0" smtClean="0"/>
              <a:t>]</a:t>
            </a:r>
            <a:r>
              <a:rPr lang="ja-JP" altLang="en-US" sz="1600" dirty="0" err="1" smtClean="0"/>
              <a:t>を押</a:t>
            </a:r>
            <a:r>
              <a:rPr lang="ja-JP" altLang="en-US" sz="1600" dirty="0" smtClean="0"/>
              <a:t>下し、新しい項目を追加する。</a:t>
            </a:r>
            <a:endParaRPr lang="en-US" altLang="ja-JP" sz="1600" dirty="0" smtClean="0"/>
          </a:p>
          <a:p>
            <a:pPr marL="0" indent="0">
              <a:buNone/>
            </a:pPr>
            <a:r>
              <a:rPr lang="ja-JP" altLang="en-US" sz="1600" dirty="0">
                <a:solidFill>
                  <a:srgbClr val="002060"/>
                </a:solidFill>
              </a:rPr>
              <a:t>④</a:t>
            </a:r>
            <a:r>
              <a:rPr lang="ja-JP" altLang="en-US" sz="1600" dirty="0"/>
              <a:t>　各項目について、下表のように入力する</a:t>
            </a:r>
            <a:r>
              <a:rPr lang="ja-JP" altLang="en-US" sz="1600" dirty="0" smtClean="0"/>
              <a:t>。</a:t>
            </a:r>
            <a:endParaRPr lang="en-US" altLang="ja-JP" sz="1600" dirty="0" smtClean="0"/>
          </a:p>
          <a:p>
            <a:pPr marL="0" indent="0">
              <a:buNone/>
            </a:pPr>
            <a:r>
              <a:rPr lang="ja-JP" altLang="en-US" sz="1600" dirty="0" smtClean="0">
                <a:solidFill>
                  <a:srgbClr val="002060"/>
                </a:solidFill>
              </a:rPr>
              <a:t>⑤</a:t>
            </a:r>
            <a:r>
              <a:rPr lang="ja-JP" altLang="en-US" sz="1600" dirty="0"/>
              <a:t>　画面下部の</a:t>
            </a:r>
            <a:r>
              <a:rPr lang="en-US" altLang="ja-JP" sz="1600" dirty="0"/>
              <a:t>[</a:t>
            </a:r>
            <a:r>
              <a:rPr lang="ja-JP" altLang="en-US" sz="1600" dirty="0"/>
              <a:t>作成</a:t>
            </a:r>
            <a:r>
              <a:rPr lang="en-US" altLang="ja-JP" sz="1600" dirty="0"/>
              <a:t>]</a:t>
            </a:r>
            <a:r>
              <a:rPr lang="ja-JP" altLang="en-US" sz="1600" dirty="0"/>
              <a:t>を押下する</a:t>
            </a:r>
            <a:r>
              <a:rPr lang="ja-JP" altLang="en-US" sz="1600" dirty="0" smtClean="0"/>
              <a:t>。</a:t>
            </a:r>
            <a:endParaRPr lang="en-US" altLang="ja-JP" sz="1800" b="1" dirty="0"/>
          </a:p>
        </p:txBody>
      </p:sp>
      <p:pic>
        <p:nvPicPr>
          <p:cNvPr id="11" name="図 10"/>
          <p:cNvPicPr>
            <a:picLocks noChangeAspect="1"/>
          </p:cNvPicPr>
          <p:nvPr/>
        </p:nvPicPr>
        <p:blipFill>
          <a:blip r:embed="rId2"/>
          <a:stretch>
            <a:fillRect/>
          </a:stretch>
        </p:blipFill>
        <p:spPr>
          <a:xfrm>
            <a:off x="248030" y="2860409"/>
            <a:ext cx="2527158" cy="2243430"/>
          </a:xfrm>
          <a:prstGeom prst="rect">
            <a:avLst/>
          </a:prstGeom>
        </p:spPr>
      </p:pic>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(4/6)</a:t>
            </a:r>
            <a:endParaRPr kumimoji="1" lang="ja-JP" altLang="en-US" dirty="0"/>
          </a:p>
        </p:txBody>
      </p:sp>
      <p:sp>
        <p:nvSpPr>
          <p:cNvPr id="17" name="正方形/長方形 16"/>
          <p:cNvSpPr/>
          <p:nvPr/>
        </p:nvSpPr>
        <p:spPr bwMode="auto">
          <a:xfrm>
            <a:off x="281507" y="2882812"/>
            <a:ext cx="268065" cy="15187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14" name="図 13"/>
          <p:cNvPicPr>
            <a:picLocks noChangeAspect="1"/>
          </p:cNvPicPr>
          <p:nvPr/>
        </p:nvPicPr>
        <p:blipFill>
          <a:blip r:embed="rId3"/>
          <a:stretch>
            <a:fillRect/>
          </a:stretch>
        </p:blipFill>
        <p:spPr>
          <a:xfrm>
            <a:off x="4312325" y="3659605"/>
            <a:ext cx="3000415" cy="1403220"/>
          </a:xfrm>
          <a:prstGeom prst="rect">
            <a:avLst/>
          </a:prstGeom>
        </p:spPr>
      </p:pic>
      <p:sp>
        <p:nvSpPr>
          <p:cNvPr id="19" name="正方形/長方形 18"/>
          <p:cNvSpPr/>
          <p:nvPr/>
        </p:nvSpPr>
        <p:spPr bwMode="auto">
          <a:xfrm>
            <a:off x="4312325" y="4866590"/>
            <a:ext cx="576130" cy="19623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円形吹き出し 19"/>
          <p:cNvSpPr/>
          <p:nvPr/>
        </p:nvSpPr>
        <p:spPr bwMode="auto">
          <a:xfrm>
            <a:off x="657344" y="2784856"/>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dirty="0" smtClean="0">
                <a:latin typeface="+mn-ea"/>
              </a:rPr>
              <a:t>3</a:t>
            </a:r>
            <a:endParaRPr kumimoji="1" lang="ja-JP" altLang="en-US" sz="1400" b="1" dirty="0" smtClean="0">
              <a:latin typeface="+mn-ea"/>
            </a:endParaRPr>
          </a:p>
        </p:txBody>
      </p:sp>
      <p:sp>
        <p:nvSpPr>
          <p:cNvPr id="21" name="円形吹き出し 20"/>
          <p:cNvSpPr/>
          <p:nvPr/>
        </p:nvSpPr>
        <p:spPr bwMode="auto">
          <a:xfrm>
            <a:off x="5068435" y="4783712"/>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5</a:t>
            </a:r>
            <a:endParaRPr kumimoji="1" lang="ja-JP" altLang="en-US" sz="1400" b="1" dirty="0" smtClean="0">
              <a:latin typeface="+mn-ea"/>
            </a:endParaRPr>
          </a:p>
        </p:txBody>
      </p:sp>
      <p:graphicFrame>
        <p:nvGraphicFramePr>
          <p:cNvPr id="7" name="表 6"/>
          <p:cNvGraphicFramePr>
            <a:graphicFrameLocks noGrp="1"/>
          </p:cNvGraphicFramePr>
          <p:nvPr>
            <p:extLst>
              <p:ext uri="{D42A27DB-BD31-4B8C-83A1-F6EECF244321}">
                <p14:modId xmlns:p14="http://schemas.microsoft.com/office/powerpoint/2010/main" val="1758417975"/>
              </p:ext>
            </p:extLst>
          </p:nvPr>
        </p:nvGraphicFramePr>
        <p:xfrm>
          <a:off x="527764" y="5229200"/>
          <a:ext cx="6784976" cy="579120"/>
        </p:xfrm>
        <a:graphic>
          <a:graphicData uri="http://schemas.openxmlformats.org/drawingml/2006/table">
            <a:tbl>
              <a:tblPr firstRow="1" bandRow="1">
                <a:tableStyleId>{93296810-A885-4BE3-A3E7-6D5BEEA58F35}</a:tableStyleId>
              </a:tblPr>
              <a:tblGrid>
                <a:gridCol w="1360170">
                  <a:extLst>
                    <a:ext uri="{9D8B030D-6E8A-4147-A177-3AD203B41FA5}">
                      <a16:colId xmlns:a16="http://schemas.microsoft.com/office/drawing/2014/main" val="999158735"/>
                    </a:ext>
                  </a:extLst>
                </a:gridCol>
                <a:gridCol w="1283018">
                  <a:extLst>
                    <a:ext uri="{9D8B030D-6E8A-4147-A177-3AD203B41FA5}">
                      <a16:colId xmlns:a16="http://schemas.microsoft.com/office/drawing/2014/main" val="4205786967"/>
                    </a:ext>
                  </a:extLst>
                </a:gridCol>
                <a:gridCol w="3278188">
                  <a:extLst>
                    <a:ext uri="{9D8B030D-6E8A-4147-A177-3AD203B41FA5}">
                      <a16:colId xmlns:a16="http://schemas.microsoft.com/office/drawing/2014/main" val="526583808"/>
                    </a:ext>
                  </a:extLst>
                </a:gridCol>
                <a:gridCol w="863600">
                  <a:extLst>
                    <a:ext uri="{9D8B030D-6E8A-4147-A177-3AD203B41FA5}">
                      <a16:colId xmlns:a16="http://schemas.microsoft.com/office/drawing/2014/main" val="1045994534"/>
                    </a:ext>
                  </a:extLst>
                </a:gridCol>
              </a:tblGrid>
              <a:tr h="269915">
                <a:tc>
                  <a:txBody>
                    <a:bodyPr/>
                    <a:lstStyle/>
                    <a:p>
                      <a:pPr algn="l"/>
                      <a:r>
                        <a:rPr lang="ja-JP" altLang="en-US" sz="1100" b="1" dirty="0" smtClean="0">
                          <a:effectLst/>
                          <a:latin typeface="+mn-lt"/>
                        </a:rPr>
                        <a:t>項目名</a:t>
                      </a:r>
                      <a:endParaRPr lang="ja-JP" altLang="en-US" sz="1100" b="1" dirty="0">
                        <a:effectLst/>
                        <a:latin typeface="+mn-lt"/>
                      </a:endParaRPr>
                    </a:p>
                  </a:txBody>
                  <a:tcPr marL="76200" marR="76200" marT="60960" marB="60960" anchor="ct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100" dirty="0" smtClean="0">
                          <a:effectLst/>
                        </a:rPr>
                        <a:t>入力方式</a:t>
                      </a:r>
                      <a:endParaRPr lang="ja-JP" altLang="en-US" sz="1100" b="0" dirty="0" smtClean="0">
                        <a:effectLst/>
                        <a:latin typeface="+mn-lt"/>
                      </a:endParaRPr>
                    </a:p>
                  </a:txBody>
                  <a:tcPr marL="76200" marR="76200" marT="60960" marB="60960" anchor="ctr">
                    <a:lnL w="38100" cap="flat" cmpd="sng" algn="ctr">
                      <a:solidFill>
                        <a:schemeClr val="bg1"/>
                      </a:solidFill>
                      <a:prstDash val="solid"/>
                      <a:round/>
                      <a:headEnd type="none" w="med" len="med"/>
                      <a:tailEnd type="none" w="med" len="med"/>
                    </a:lnL>
                  </a:tcPr>
                </a:tc>
                <a:tc>
                  <a:txBody>
                    <a:bodyPr/>
                    <a:lstStyle/>
                    <a:p>
                      <a:pPr algn="l"/>
                      <a:r>
                        <a:rPr lang="ja-JP" altLang="en-US" sz="1100" b="1" dirty="0" smtClean="0">
                          <a:effectLst/>
                          <a:latin typeface="+mn-lt"/>
                        </a:rPr>
                        <a:t>選択項目</a:t>
                      </a:r>
                      <a:endParaRPr lang="ja-JP" altLang="en-US" sz="1100" b="1" dirty="0">
                        <a:effectLst/>
                        <a:latin typeface="+mn-lt"/>
                      </a:endParaRPr>
                    </a:p>
                  </a:txBody>
                  <a:tcPr marL="76200" marR="76200" marT="60960" marB="60960" anchor="ctr"/>
                </a:tc>
                <a:tc>
                  <a:txBody>
                    <a:bodyPr/>
                    <a:lstStyle/>
                    <a:p>
                      <a:pPr algn="l"/>
                      <a:r>
                        <a:rPr lang="ja-JP" altLang="en-US" sz="1100" b="1" dirty="0" smtClean="0">
                          <a:effectLst/>
                          <a:latin typeface="+mn-lt"/>
                        </a:rPr>
                        <a:t>参照項目</a:t>
                      </a:r>
                      <a:endParaRPr lang="ja-JP" altLang="en-US" sz="1100" b="1" dirty="0">
                        <a:effectLst/>
                        <a:latin typeface="+mn-lt"/>
                      </a:endParaRPr>
                    </a:p>
                  </a:txBody>
                  <a:tcPr marL="76200" marR="76200" marT="60960" marB="60960" anchor="ctr"/>
                </a:tc>
                <a:extLst>
                  <a:ext uri="{0D108BD9-81ED-4DB2-BD59-A6C34878D82A}">
                    <a16:rowId xmlns:a16="http://schemas.microsoft.com/office/drawing/2014/main" val="1544381761"/>
                  </a:ext>
                </a:extLst>
              </a:tr>
              <a:tr h="273600">
                <a:tc>
                  <a:txBody>
                    <a:bodyPr/>
                    <a:lstStyle/>
                    <a:p>
                      <a:pPr algn="l"/>
                      <a:r>
                        <a:rPr lang="en-US" altLang="ja-JP" sz="1100" b="0" dirty="0" err="1" smtClean="0">
                          <a:effectLst/>
                          <a:latin typeface="+mn-lt"/>
                        </a:rPr>
                        <a:t>Timezone</a:t>
                      </a:r>
                      <a:endParaRPr lang="ja-JP" altLang="en-US" sz="1100" b="0" dirty="0">
                        <a:effectLst/>
                        <a:latin typeface="+mn-lt"/>
                      </a:endParaRPr>
                    </a:p>
                  </a:txBody>
                  <a:tcPr marL="76200" marR="76200" marT="60960" marB="60960" anchor="ctr">
                    <a:lnR w="38100" cap="flat" cmpd="sng" algn="ctr">
                      <a:solidFill>
                        <a:schemeClr val="bg1"/>
                      </a:solidFill>
                      <a:prstDash val="solid"/>
                      <a:round/>
                      <a:headEnd type="none" w="med" len="med"/>
                      <a:tailEnd type="none" w="med" len="med"/>
                    </a:lnR>
                  </a:tcPr>
                </a:tc>
                <a:tc>
                  <a:txBody>
                    <a:bodyPr/>
                    <a:lstStyle/>
                    <a:p>
                      <a:pPr algn="l"/>
                      <a:r>
                        <a:rPr lang="ja-JP" altLang="en-US" sz="1100" b="0" dirty="0" smtClean="0">
                          <a:effectLst/>
                          <a:latin typeface="+mn-lt"/>
                        </a:rPr>
                        <a:t>プルダウン選択</a:t>
                      </a:r>
                      <a:endParaRPr lang="ja-JP" altLang="en-US" sz="1100" b="0" dirty="0">
                        <a:effectLst/>
                        <a:latin typeface="+mn-lt"/>
                      </a:endParaRPr>
                    </a:p>
                  </a:txBody>
                  <a:tcPr marL="76200" marR="76200" marT="60960" marB="60960" anchor="ctr">
                    <a:lnL w="38100" cap="flat" cmpd="sng" algn="ctr">
                      <a:solidFill>
                        <a:schemeClr val="bg1"/>
                      </a:solidFill>
                      <a:prstDash val="solid"/>
                      <a:round/>
                      <a:headEnd type="none" w="med" len="med"/>
                      <a:tailEnd type="none" w="med" len="med"/>
                    </a:lnL>
                  </a:tcPr>
                </a:tc>
                <a:tc>
                  <a:txBody>
                    <a:bodyPr/>
                    <a:lstStyle/>
                    <a:p>
                      <a:pPr algn="l"/>
                      <a:r>
                        <a:rPr lang="ja-JP" altLang="en-US" sz="1100" b="0" dirty="0" smtClean="0">
                          <a:effectLst/>
                          <a:latin typeface="+mn-lt"/>
                        </a:rPr>
                        <a:t>入力用</a:t>
                      </a:r>
                      <a:r>
                        <a:rPr lang="en-US" altLang="ja-JP" sz="1100" b="0" dirty="0" smtClean="0">
                          <a:effectLst/>
                          <a:latin typeface="+mn-lt"/>
                        </a:rPr>
                        <a:t>:</a:t>
                      </a:r>
                      <a:r>
                        <a:rPr lang="ja-JP" altLang="en-US" sz="1100" b="0" dirty="0" smtClean="0">
                          <a:effectLst/>
                          <a:latin typeface="+mn-lt"/>
                        </a:rPr>
                        <a:t>タイムゾーン一覧</a:t>
                      </a:r>
                      <a:r>
                        <a:rPr lang="en-US" altLang="ja-JP" sz="1100" b="0" dirty="0" smtClean="0">
                          <a:effectLst/>
                          <a:latin typeface="+mn-lt"/>
                        </a:rPr>
                        <a:t>:</a:t>
                      </a:r>
                      <a:r>
                        <a:rPr lang="ja-JP" altLang="en-US" sz="1100" b="0" dirty="0" smtClean="0">
                          <a:effectLst/>
                          <a:latin typeface="+mn-lt"/>
                        </a:rPr>
                        <a:t>パラメータ</a:t>
                      </a:r>
                      <a:r>
                        <a:rPr lang="en-US" altLang="ja-JP" sz="1100" b="0" dirty="0" smtClean="0">
                          <a:effectLst/>
                          <a:latin typeface="+mn-lt"/>
                        </a:rPr>
                        <a:t>/</a:t>
                      </a:r>
                      <a:r>
                        <a:rPr lang="en-US" altLang="ja-JP" sz="1100" b="0" dirty="0" err="1" smtClean="0">
                          <a:effectLst/>
                          <a:latin typeface="+mn-lt"/>
                        </a:rPr>
                        <a:t>Timezone</a:t>
                      </a:r>
                      <a:endParaRPr lang="ja-JP" altLang="en-US" sz="1100" b="0" dirty="0">
                        <a:effectLst/>
                        <a:latin typeface="+mn-lt"/>
                      </a:endParaRPr>
                    </a:p>
                  </a:txBody>
                  <a:tcPr marL="76200" marR="76200" marT="60960" marB="60960" anchor="ctr"/>
                </a:tc>
                <a:tc>
                  <a:txBody>
                    <a:bodyPr/>
                    <a:lstStyle/>
                    <a:p>
                      <a:pPr algn="l"/>
                      <a:r>
                        <a:rPr lang="en-US" altLang="ja-JP" sz="1100" b="0" dirty="0" smtClean="0">
                          <a:effectLst/>
                          <a:latin typeface="+mn-lt"/>
                        </a:rPr>
                        <a:t>UTC</a:t>
                      </a:r>
                      <a:r>
                        <a:rPr lang="ja-JP" altLang="en-US" sz="1100" b="0" dirty="0" err="1" smtClean="0">
                          <a:effectLst/>
                          <a:latin typeface="+mn-lt"/>
                        </a:rPr>
                        <a:t>、</a:t>
                      </a:r>
                      <a:r>
                        <a:rPr lang="en-US" altLang="ja-JP" sz="1100" b="0" dirty="0" smtClean="0">
                          <a:effectLst/>
                          <a:latin typeface="+mn-lt"/>
                        </a:rPr>
                        <a:t>JST</a:t>
                      </a:r>
                      <a:endParaRPr lang="ja-JP" altLang="en-US" sz="1100" b="0" dirty="0">
                        <a:effectLst/>
                        <a:latin typeface="+mn-lt"/>
                      </a:endParaRPr>
                    </a:p>
                  </a:txBody>
                  <a:tcPr marL="76200" marR="76200" marT="60960" marB="60960" anchor="ctr"/>
                </a:tc>
                <a:extLst>
                  <a:ext uri="{0D108BD9-81ED-4DB2-BD59-A6C34878D82A}">
                    <a16:rowId xmlns:a16="http://schemas.microsoft.com/office/drawing/2014/main" val="2362955306"/>
                  </a:ext>
                </a:extLst>
              </a:tr>
            </a:tbl>
          </a:graphicData>
        </a:graphic>
      </p:graphicFrame>
      <p:sp>
        <p:nvSpPr>
          <p:cNvPr id="22" name="正方形/長方形 21"/>
          <p:cNvSpPr/>
          <p:nvPr/>
        </p:nvSpPr>
        <p:spPr bwMode="auto">
          <a:xfrm flipH="1">
            <a:off x="637580" y="3181638"/>
            <a:ext cx="530280" cy="16893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4" name="角丸四角形 23"/>
          <p:cNvSpPr/>
          <p:nvPr/>
        </p:nvSpPr>
        <p:spPr bwMode="auto">
          <a:xfrm>
            <a:off x="291711" y="3123837"/>
            <a:ext cx="2408081" cy="1921363"/>
          </a:xfrm>
          <a:prstGeom prst="roundRect">
            <a:avLst>
              <a:gd name="adj" fmla="val 5764"/>
            </a:avLst>
          </a:prstGeom>
          <a:noFill/>
          <a:ln w="28575">
            <a:solidFill>
              <a:srgbClr val="FF0000"/>
            </a:solidFill>
            <a:prstDash val="sys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5" name="正方形/長方形 24"/>
          <p:cNvSpPr/>
          <p:nvPr/>
        </p:nvSpPr>
        <p:spPr bwMode="auto">
          <a:xfrm flipH="1">
            <a:off x="1742733" y="3181638"/>
            <a:ext cx="741035" cy="16893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6" name="正方形/長方形 25"/>
          <p:cNvSpPr/>
          <p:nvPr/>
        </p:nvSpPr>
        <p:spPr bwMode="auto">
          <a:xfrm flipH="1">
            <a:off x="348734" y="3377349"/>
            <a:ext cx="1126922" cy="17689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7" name="正方形/長方形 26"/>
          <p:cNvSpPr/>
          <p:nvPr/>
        </p:nvSpPr>
        <p:spPr bwMode="auto">
          <a:xfrm flipH="1">
            <a:off x="348734" y="3552216"/>
            <a:ext cx="1126922" cy="23682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10" name="図 9"/>
          <p:cNvPicPr>
            <a:picLocks noChangeAspect="1"/>
          </p:cNvPicPr>
          <p:nvPr/>
        </p:nvPicPr>
        <p:blipFill>
          <a:blip r:embed="rId4"/>
          <a:stretch>
            <a:fillRect/>
          </a:stretch>
        </p:blipFill>
        <p:spPr>
          <a:xfrm>
            <a:off x="3030733" y="2882813"/>
            <a:ext cx="3087457" cy="746716"/>
          </a:xfrm>
          <a:prstGeom prst="rect">
            <a:avLst/>
          </a:prstGeom>
        </p:spPr>
      </p:pic>
      <p:sp>
        <p:nvSpPr>
          <p:cNvPr id="28" name="正方形/長方形 27"/>
          <p:cNvSpPr/>
          <p:nvPr/>
        </p:nvSpPr>
        <p:spPr bwMode="auto">
          <a:xfrm flipH="1">
            <a:off x="688251" y="3973274"/>
            <a:ext cx="715397" cy="18967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graphicFrame>
        <p:nvGraphicFramePr>
          <p:cNvPr id="29" name="表 28"/>
          <p:cNvGraphicFramePr>
            <a:graphicFrameLocks noGrp="1"/>
          </p:cNvGraphicFramePr>
          <p:nvPr>
            <p:extLst>
              <p:ext uri="{D42A27DB-BD31-4B8C-83A1-F6EECF244321}">
                <p14:modId xmlns:p14="http://schemas.microsoft.com/office/powerpoint/2010/main" val="3195863404"/>
              </p:ext>
            </p:extLst>
          </p:nvPr>
        </p:nvGraphicFramePr>
        <p:xfrm>
          <a:off x="533302" y="5872584"/>
          <a:ext cx="3679826" cy="563880"/>
        </p:xfrm>
        <a:graphic>
          <a:graphicData uri="http://schemas.openxmlformats.org/drawingml/2006/table">
            <a:tbl>
              <a:tblPr firstRow="1" bandRow="1">
                <a:tableStyleId>{93296810-A885-4BE3-A3E7-6D5BEEA58F35}</a:tableStyleId>
              </a:tblPr>
              <a:tblGrid>
                <a:gridCol w="1360170">
                  <a:extLst>
                    <a:ext uri="{9D8B030D-6E8A-4147-A177-3AD203B41FA5}">
                      <a16:colId xmlns:a16="http://schemas.microsoft.com/office/drawing/2014/main" val="999158735"/>
                    </a:ext>
                  </a:extLst>
                </a:gridCol>
                <a:gridCol w="1283018">
                  <a:extLst>
                    <a:ext uri="{9D8B030D-6E8A-4147-A177-3AD203B41FA5}">
                      <a16:colId xmlns:a16="http://schemas.microsoft.com/office/drawing/2014/main" val="4205786967"/>
                    </a:ext>
                  </a:extLst>
                </a:gridCol>
                <a:gridCol w="1036638">
                  <a:extLst>
                    <a:ext uri="{9D8B030D-6E8A-4147-A177-3AD203B41FA5}">
                      <a16:colId xmlns:a16="http://schemas.microsoft.com/office/drawing/2014/main" val="526583808"/>
                    </a:ext>
                  </a:extLst>
                </a:gridCol>
              </a:tblGrid>
              <a:tr h="269915">
                <a:tc>
                  <a:txBody>
                    <a:bodyPr/>
                    <a:lstStyle/>
                    <a:p>
                      <a:pPr algn="l"/>
                      <a:r>
                        <a:rPr lang="ja-JP" altLang="en-US" sz="1100" b="1" dirty="0" smtClean="0">
                          <a:effectLst/>
                          <a:latin typeface="+mn-lt"/>
                        </a:rPr>
                        <a:t>項目名</a:t>
                      </a:r>
                      <a:endParaRPr lang="ja-JP" altLang="en-US" sz="1100" b="1" dirty="0">
                        <a:effectLst/>
                        <a:latin typeface="+mn-lt"/>
                      </a:endParaRPr>
                    </a:p>
                  </a:txBody>
                  <a:tcPr marL="76200" marR="76200" marT="60960" marB="60960" anchor="ct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100" dirty="0" smtClean="0">
                          <a:effectLst/>
                        </a:rPr>
                        <a:t>入力方式</a:t>
                      </a:r>
                      <a:endParaRPr lang="ja-JP" altLang="en-US" sz="1100" b="0" dirty="0" smtClean="0">
                        <a:effectLst/>
                        <a:latin typeface="+mn-lt"/>
                      </a:endParaRPr>
                    </a:p>
                  </a:txBody>
                  <a:tcPr marL="76200" marR="76200" marT="60960" marB="60960" anchor="ctr">
                    <a:lnL w="38100" cap="flat" cmpd="sng" algn="ctr">
                      <a:solidFill>
                        <a:schemeClr val="bg1"/>
                      </a:solidFill>
                      <a:prstDash val="solid"/>
                      <a:round/>
                      <a:headEnd type="none" w="med" len="med"/>
                      <a:tailEnd type="none" w="med" len="med"/>
                    </a:lnL>
                  </a:tcPr>
                </a:tc>
                <a:tc>
                  <a:txBody>
                    <a:bodyPr/>
                    <a:lstStyle/>
                    <a:p>
                      <a:pPr algn="l"/>
                      <a:r>
                        <a:rPr lang="ja-JP" altLang="en-US" sz="1100" b="1" dirty="0" smtClean="0">
                          <a:effectLst/>
                          <a:latin typeface="+mn-lt"/>
                        </a:rPr>
                        <a:t>最大バイト数</a:t>
                      </a:r>
                      <a:endParaRPr lang="ja-JP" altLang="en-US" sz="1100" b="1" dirty="0">
                        <a:effectLst/>
                        <a:latin typeface="+mn-lt"/>
                      </a:endParaRPr>
                    </a:p>
                  </a:txBody>
                  <a:tcPr marL="76200" marR="76200" marT="60960" marB="60960" anchor="ctr"/>
                </a:tc>
                <a:extLst>
                  <a:ext uri="{0D108BD9-81ED-4DB2-BD59-A6C34878D82A}">
                    <a16:rowId xmlns:a16="http://schemas.microsoft.com/office/drawing/2014/main" val="1544381761"/>
                  </a:ext>
                </a:extLst>
              </a:tr>
              <a:tr h="269915">
                <a:tc>
                  <a:txBody>
                    <a:bodyPr/>
                    <a:lstStyle/>
                    <a:p>
                      <a:r>
                        <a:rPr kumimoji="1" lang="en-US" altLang="ja-JP" sz="1200" dirty="0" err="1" smtClean="0"/>
                        <a:t>Nameserver_ip</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文字列</a:t>
                      </a:r>
                      <a:r>
                        <a:rPr kumimoji="1" lang="en-US" altLang="ja-JP" sz="1200" dirty="0" smtClean="0"/>
                        <a:t>(</a:t>
                      </a:r>
                      <a:r>
                        <a:rPr kumimoji="1" lang="ja-JP" altLang="en-US" sz="1200" dirty="0" smtClean="0"/>
                        <a:t>単一行</a:t>
                      </a:r>
                      <a:r>
                        <a:rPr kumimoji="1" lang="en-US" altLang="ja-JP" sz="1200" dirty="0" smtClean="0"/>
                        <a:t>)</a:t>
                      </a:r>
                      <a:endParaRPr kumimoji="1" lang="ja-JP" altLang="en-US" sz="1200" dirty="0" smtClean="0"/>
                    </a:p>
                  </a:txBody>
                  <a:tcPr>
                    <a:lnL w="381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32</a:t>
                      </a:r>
                      <a:endParaRPr kumimoji="1" lang="ja-JP" altLang="en-US" sz="1200" dirty="0" smtClean="0"/>
                    </a:p>
                  </a:txBody>
                  <a:tcPr/>
                </a:tc>
                <a:extLst>
                  <a:ext uri="{0D108BD9-81ED-4DB2-BD59-A6C34878D82A}">
                    <a16:rowId xmlns:a16="http://schemas.microsoft.com/office/drawing/2014/main" val="2848780988"/>
                  </a:ext>
                </a:extLst>
              </a:tr>
            </a:tbl>
          </a:graphicData>
        </a:graphic>
      </p:graphicFrame>
      <p:sp>
        <p:nvSpPr>
          <p:cNvPr id="32" name="正方形/長方形 31"/>
          <p:cNvSpPr/>
          <p:nvPr/>
        </p:nvSpPr>
        <p:spPr bwMode="auto">
          <a:xfrm flipH="1">
            <a:off x="3104123" y="3139068"/>
            <a:ext cx="228324" cy="265009"/>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33" name="正方形/長方形 32"/>
          <p:cNvSpPr/>
          <p:nvPr/>
        </p:nvSpPr>
        <p:spPr bwMode="auto">
          <a:xfrm flipH="1">
            <a:off x="5436095" y="3465797"/>
            <a:ext cx="337679" cy="160721"/>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35" name="正方形/長方形 34"/>
          <p:cNvSpPr/>
          <p:nvPr/>
        </p:nvSpPr>
        <p:spPr bwMode="auto">
          <a:xfrm flipH="1">
            <a:off x="1528668" y="3377349"/>
            <a:ext cx="1126922" cy="17689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36" name="正方形/長方形 35"/>
          <p:cNvSpPr/>
          <p:nvPr/>
        </p:nvSpPr>
        <p:spPr bwMode="auto">
          <a:xfrm flipH="1">
            <a:off x="1528668" y="3552216"/>
            <a:ext cx="1126922" cy="23682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31" name="図形 30"/>
          <p:cNvSpPr/>
          <p:nvPr/>
        </p:nvSpPr>
        <p:spPr>
          <a:xfrm rot="19209134" flipV="1">
            <a:off x="1449853" y="3476950"/>
            <a:ext cx="1623057" cy="556198"/>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8" name="円形吹き出し 17"/>
          <p:cNvSpPr/>
          <p:nvPr/>
        </p:nvSpPr>
        <p:spPr bwMode="auto">
          <a:xfrm>
            <a:off x="248030" y="5232905"/>
            <a:ext cx="301542" cy="312200"/>
          </a:xfrm>
          <a:prstGeom prst="wedgeEllipseCallout">
            <a:avLst>
              <a:gd name="adj1" fmla="val 55073"/>
              <a:gd name="adj2" fmla="val -111318"/>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4</a:t>
            </a:r>
          </a:p>
        </p:txBody>
      </p:sp>
    </p:spTree>
    <p:extLst>
      <p:ext uri="{BB962C8B-B14F-4D97-AF65-F5344CB8AC3E}">
        <p14:creationId xmlns:p14="http://schemas.microsoft.com/office/powerpoint/2010/main" val="3082003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dirty="0" smtClean="0"/>
              <a:t>ホストグループ利用無しのメニューを作成する</a:t>
            </a:r>
            <a:r>
              <a:rPr lang="en-US" altLang="ja-JP" dirty="0"/>
              <a:t/>
            </a:r>
            <a:br>
              <a:rPr lang="en-US" altLang="ja-JP" dirty="0"/>
            </a:br>
            <a:r>
              <a:rPr lang="ja-JP" altLang="en-US" sz="1600" dirty="0" smtClean="0"/>
              <a:t>ホスト用のパラメータシートを作成し、</a:t>
            </a:r>
            <a:r>
              <a:rPr lang="en-US" altLang="ja-JP" sz="1600" dirty="0" smtClean="0"/>
              <a:t/>
            </a:r>
            <a:br>
              <a:rPr lang="en-US" altLang="ja-JP" sz="1600" dirty="0" smtClean="0"/>
            </a:br>
            <a:r>
              <a:rPr lang="ja-JP" altLang="en-US" sz="1600" dirty="0" smtClean="0"/>
              <a:t>ターゲットホストに適用するパラメータを管理しましょう。</a:t>
            </a:r>
            <a:endParaRPr kumimoji="1" lang="en-US" altLang="ja-JP" sz="1600"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ja-JP" altLang="en-US" sz="1600" b="1" dirty="0" smtClean="0"/>
              <a:t>メニュー作成</a:t>
            </a:r>
            <a:r>
              <a:rPr lang="en-US" altLang="ja-JP" sz="1600" b="1" dirty="0" smtClean="0"/>
              <a:t> &gt; </a:t>
            </a:r>
            <a:r>
              <a:rPr lang="ja-JP" altLang="en-US" sz="1600" b="1" dirty="0" smtClean="0"/>
              <a:t>メニュー定義</a:t>
            </a:r>
            <a:r>
              <a:rPr lang="en-US" altLang="ja-JP" sz="1600" b="1" dirty="0" smtClean="0"/>
              <a:t>/</a:t>
            </a:r>
            <a:r>
              <a:rPr lang="ja-JP" altLang="en-US" sz="1600" b="1" dirty="0" smtClean="0"/>
              <a:t>作成</a:t>
            </a:r>
            <a:endParaRPr lang="en-US" altLang="ja-JP" sz="1600" dirty="0"/>
          </a:p>
          <a:p>
            <a:pPr marL="457200" indent="-457200">
              <a:buFont typeface="+mj-ea"/>
              <a:buAutoNum type="circleNumDbPlain"/>
            </a:pPr>
            <a:r>
              <a:rPr lang="ja-JP" altLang="en-US" sz="1600" dirty="0"/>
              <a:t>「基本情報」各項目へ下表のように入力する。</a:t>
            </a:r>
            <a:endParaRPr lang="en-US" altLang="ja-JP" sz="1600" dirty="0"/>
          </a:p>
          <a:p>
            <a:pPr marL="457200" indent="-457200">
              <a:buFont typeface="+mj-ea"/>
              <a:buAutoNum type="circleNumDbPlain"/>
            </a:pPr>
            <a:r>
              <a:rPr lang="en-US" altLang="ja-JP" sz="1600" dirty="0"/>
              <a:t>[</a:t>
            </a:r>
            <a:r>
              <a:rPr lang="ja-JP" altLang="en-US" sz="1600" dirty="0"/>
              <a:t>対象メニューグループ</a:t>
            </a:r>
            <a:r>
              <a:rPr lang="en-US" altLang="ja-JP" sz="1600" dirty="0" smtClean="0"/>
              <a:t>]</a:t>
            </a:r>
            <a:r>
              <a:rPr lang="ja-JP" altLang="en-US" sz="1600" dirty="0"/>
              <a:t>はデフォルトの「入力用」「代入値自動登録用」「参照用」にしておきます。</a:t>
            </a:r>
            <a:endParaRPr kumimoji="1" lang="en-US" altLang="ja-JP" dirty="0" smtClean="0"/>
          </a:p>
        </p:txBody>
      </p:sp>
      <p:pic>
        <p:nvPicPr>
          <p:cNvPr id="5" name="図 4"/>
          <p:cNvPicPr>
            <a:picLocks noChangeAspect="1"/>
          </p:cNvPicPr>
          <p:nvPr/>
        </p:nvPicPr>
        <p:blipFill>
          <a:blip r:embed="rId2"/>
          <a:stretch>
            <a:fillRect/>
          </a:stretch>
        </p:blipFill>
        <p:spPr>
          <a:xfrm>
            <a:off x="309573" y="3068960"/>
            <a:ext cx="2203110" cy="3310402"/>
          </a:xfrm>
          <a:prstGeom prst="rect">
            <a:avLst/>
          </a:prstGeom>
        </p:spPr>
      </p:pic>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(5/6)</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1149096360"/>
              </p:ext>
            </p:extLst>
          </p:nvPr>
        </p:nvGraphicFramePr>
        <p:xfrm>
          <a:off x="3652625" y="3853691"/>
          <a:ext cx="4392610" cy="1438105"/>
        </p:xfrm>
        <a:graphic>
          <a:graphicData uri="http://schemas.openxmlformats.org/drawingml/2006/table">
            <a:tbl>
              <a:tblPr firstRow="1" bandRow="1">
                <a:tableStyleId>{93296810-A885-4BE3-A3E7-6D5BEEA58F35}</a:tableStyleId>
              </a:tblPr>
              <a:tblGrid>
                <a:gridCol w="1181502">
                  <a:extLst>
                    <a:ext uri="{9D8B030D-6E8A-4147-A177-3AD203B41FA5}">
                      <a16:colId xmlns:a16="http://schemas.microsoft.com/office/drawing/2014/main" val="1787364272"/>
                    </a:ext>
                  </a:extLst>
                </a:gridCol>
                <a:gridCol w="3211108">
                  <a:extLst>
                    <a:ext uri="{9D8B030D-6E8A-4147-A177-3AD203B41FA5}">
                      <a16:colId xmlns:a16="http://schemas.microsoft.com/office/drawing/2014/main" val="1382453829"/>
                    </a:ext>
                  </a:extLst>
                </a:gridCol>
              </a:tblGrid>
              <a:tr h="310345">
                <a:tc>
                  <a:txBody>
                    <a:bodyPr/>
                    <a:lstStyle/>
                    <a:p>
                      <a:r>
                        <a:rPr kumimoji="1" lang="ja-JP" altLang="en-US" sz="1400" dirty="0" smtClean="0"/>
                        <a:t>項目名</a:t>
                      </a:r>
                      <a:endParaRPr kumimoji="1" lang="ja-JP" altLang="en-US" sz="1400" dirty="0"/>
                    </a:p>
                  </a:txBody>
                  <a:tcPr/>
                </a:tc>
                <a:tc>
                  <a:txBody>
                    <a:bodyPr/>
                    <a:lstStyle/>
                    <a:p>
                      <a:r>
                        <a:rPr kumimoji="1" lang="ja-JP" altLang="en-US" sz="1400" smtClean="0"/>
                        <a:t>入力内容</a:t>
                      </a:r>
                      <a:endParaRPr kumimoji="1" lang="ja-JP" altLang="en-US" sz="1400"/>
                    </a:p>
                  </a:txBody>
                  <a:tcPr/>
                </a:tc>
                <a:extLst>
                  <a:ext uri="{0D108BD9-81ED-4DB2-BD59-A6C34878D82A}">
                    <a16:rowId xmlns:a16="http://schemas.microsoft.com/office/drawing/2014/main" val="23883333"/>
                  </a:ext>
                </a:extLst>
              </a:tr>
              <a:tr h="152792">
                <a:tc>
                  <a:txBody>
                    <a:bodyPr/>
                    <a:lstStyle/>
                    <a:p>
                      <a:r>
                        <a:rPr kumimoji="1" lang="ja-JP" altLang="en-US" sz="1400" smtClean="0"/>
                        <a:t>メニュー名</a:t>
                      </a:r>
                      <a:endParaRPr kumimoji="1" lang="ja-JP" altLang="en-US" sz="1400"/>
                    </a:p>
                  </a:txBody>
                  <a:tcPr/>
                </a:tc>
                <a:tc>
                  <a:txBody>
                    <a:bodyPr/>
                    <a:lstStyle/>
                    <a:p>
                      <a:r>
                        <a:rPr kumimoji="1" lang="ja-JP" altLang="en-US" sz="1400" dirty="0" smtClean="0"/>
                        <a:t>ホスト名</a:t>
                      </a:r>
                      <a:endParaRPr kumimoji="1" lang="ja-JP" altLang="en-US" sz="1400" dirty="0"/>
                    </a:p>
                  </a:txBody>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tc>
                <a:tc>
                  <a:txBody>
                    <a:bodyPr/>
                    <a:lstStyle/>
                    <a:p>
                      <a:r>
                        <a:rPr kumimoji="1" lang="ja-JP" altLang="en-US" sz="1400" dirty="0" smtClean="0"/>
                        <a:t>パラメータシート</a:t>
                      </a:r>
                      <a:r>
                        <a:rPr kumimoji="1" lang="en-US" altLang="ja-JP" sz="1400" dirty="0" smtClean="0"/>
                        <a:t/>
                      </a:r>
                      <a:br>
                        <a:rPr kumimoji="1" lang="en-US" altLang="ja-JP" sz="1400" dirty="0" smtClean="0"/>
                      </a:br>
                      <a:r>
                        <a:rPr kumimoji="1" lang="en-US" altLang="ja-JP" sz="1400" dirty="0" smtClean="0"/>
                        <a:t>(</a:t>
                      </a:r>
                      <a:r>
                        <a:rPr kumimoji="1" lang="ja-JP" altLang="en-US" sz="1400" dirty="0" smtClean="0"/>
                        <a:t>ホスト</a:t>
                      </a:r>
                      <a:r>
                        <a:rPr kumimoji="1" lang="en-US" altLang="ja-JP" sz="1400" dirty="0" smtClean="0"/>
                        <a:t>/</a:t>
                      </a:r>
                      <a:r>
                        <a:rPr kumimoji="1" lang="ja-JP" altLang="en-US" sz="1400" dirty="0" smtClean="0"/>
                        <a:t>オペレーションあり</a:t>
                      </a:r>
                      <a:r>
                        <a:rPr kumimoji="1" lang="en-US" altLang="ja-JP" sz="1400" dirty="0" smtClean="0"/>
                        <a:t>)</a:t>
                      </a:r>
                      <a:endParaRPr kumimoji="1" lang="ja-JP" altLang="en-US" sz="1400" dirty="0"/>
                    </a:p>
                  </a:txBody>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tc>
                <a:tc>
                  <a:txBody>
                    <a:bodyPr/>
                    <a:lstStyle/>
                    <a:p>
                      <a:r>
                        <a:rPr kumimoji="1" lang="en-US" altLang="ja-JP" sz="1400" dirty="0" smtClean="0"/>
                        <a:t>1</a:t>
                      </a:r>
                      <a:endParaRPr kumimoji="1" lang="ja-JP" altLang="en-US" sz="1400" dirty="0"/>
                    </a:p>
                  </a:txBody>
                  <a:tcPr/>
                </a:tc>
                <a:extLst>
                  <a:ext uri="{0D108BD9-81ED-4DB2-BD59-A6C34878D82A}">
                    <a16:rowId xmlns:a16="http://schemas.microsoft.com/office/drawing/2014/main" val="309883027"/>
                  </a:ext>
                </a:extLst>
              </a:tr>
            </a:tbl>
          </a:graphicData>
        </a:graphic>
      </p:graphicFrame>
      <p:sp>
        <p:nvSpPr>
          <p:cNvPr id="14" name="正方形/長方形 13"/>
          <p:cNvSpPr/>
          <p:nvPr/>
        </p:nvSpPr>
        <p:spPr bwMode="auto">
          <a:xfrm rot="10800000" flipV="1">
            <a:off x="755576" y="5635728"/>
            <a:ext cx="1656184" cy="49505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5" name="正方形/長方形 14"/>
          <p:cNvSpPr/>
          <p:nvPr/>
        </p:nvSpPr>
        <p:spPr bwMode="auto">
          <a:xfrm rot="10800000" flipV="1">
            <a:off x="755576" y="4257092"/>
            <a:ext cx="1656184" cy="144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6" name="正方形/長方形 15"/>
          <p:cNvSpPr/>
          <p:nvPr/>
        </p:nvSpPr>
        <p:spPr bwMode="auto">
          <a:xfrm rot="10800000" flipV="1">
            <a:off x="755576" y="4401108"/>
            <a:ext cx="1656184" cy="144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7" name="正方形/長方形 16"/>
          <p:cNvSpPr/>
          <p:nvPr/>
        </p:nvSpPr>
        <p:spPr bwMode="auto">
          <a:xfrm rot="10800000" flipV="1">
            <a:off x="755576" y="4545124"/>
            <a:ext cx="1656184" cy="144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9" name="図形 18"/>
          <p:cNvSpPr/>
          <p:nvPr/>
        </p:nvSpPr>
        <p:spPr>
          <a:xfrm rot="1562973">
            <a:off x="2677708" y="4195015"/>
            <a:ext cx="898423" cy="556198"/>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Tree>
    <p:extLst>
      <p:ext uri="{BB962C8B-B14F-4D97-AF65-F5344CB8AC3E}">
        <p14:creationId xmlns:p14="http://schemas.microsoft.com/office/powerpoint/2010/main" val="2344785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kumimoji="1" lang="ja-JP" altLang="en-US" b="1" dirty="0" smtClean="0"/>
              <a:t>パラメータシートの項目名を定義する</a:t>
            </a:r>
            <a:r>
              <a:rPr lang="en-US" altLang="ja-JP" b="1" dirty="0" smtClean="0"/>
              <a:t/>
            </a:r>
            <a:br>
              <a:rPr lang="en-US" altLang="ja-JP" b="1" dirty="0" smtClean="0"/>
            </a:br>
            <a:r>
              <a:rPr lang="ja-JP" altLang="en-US" sz="1600" dirty="0" smtClean="0"/>
              <a:t>前項に続き、シートの項目を定義していきましょう。</a:t>
            </a:r>
            <a:r>
              <a:rPr lang="en-US" altLang="ja-JP" sz="1600" dirty="0" smtClean="0"/>
              <a:t/>
            </a:r>
            <a:br>
              <a:rPr lang="en-US" altLang="ja-JP" sz="1600" dirty="0" smtClean="0"/>
            </a:br>
            <a:endParaRPr lang="en-US" altLang="ja-JP" sz="1600" dirty="0"/>
          </a:p>
          <a:p>
            <a:pPr marL="0" indent="0">
              <a:buNone/>
            </a:pPr>
            <a:r>
              <a:rPr lang="ja-JP" altLang="en-US" sz="1600" dirty="0" smtClean="0">
                <a:solidFill>
                  <a:srgbClr val="002060"/>
                </a:solidFill>
              </a:rPr>
              <a:t>③</a:t>
            </a:r>
            <a:r>
              <a:rPr lang="ja-JP" altLang="en-US" sz="1600" dirty="0" smtClean="0"/>
              <a:t>　</a:t>
            </a:r>
            <a:r>
              <a:rPr lang="en-US" altLang="ja-JP" sz="1600" dirty="0" smtClean="0"/>
              <a:t>[</a:t>
            </a:r>
            <a:r>
              <a:rPr lang="ja-JP" altLang="en-US" sz="1600" dirty="0" smtClean="0"/>
              <a:t>項目</a:t>
            </a:r>
            <a:r>
              <a:rPr lang="en-US" altLang="ja-JP" sz="1600" dirty="0" smtClean="0"/>
              <a:t>]</a:t>
            </a:r>
            <a:r>
              <a:rPr lang="ja-JP" altLang="en-US" sz="1600" dirty="0" err="1" smtClean="0"/>
              <a:t>を押</a:t>
            </a:r>
            <a:r>
              <a:rPr lang="ja-JP" altLang="en-US" sz="1600" dirty="0" smtClean="0"/>
              <a:t>下し、新しい項目を追加する。</a:t>
            </a:r>
            <a:endParaRPr lang="en-US" altLang="ja-JP" sz="1600" dirty="0" smtClean="0"/>
          </a:p>
          <a:p>
            <a:pPr marL="0" indent="0">
              <a:buNone/>
            </a:pPr>
            <a:r>
              <a:rPr lang="ja-JP" altLang="en-US" sz="1600" dirty="0" smtClean="0">
                <a:solidFill>
                  <a:srgbClr val="002060"/>
                </a:solidFill>
              </a:rPr>
              <a:t>④</a:t>
            </a:r>
            <a:r>
              <a:rPr lang="ja-JP" altLang="en-US" sz="1600" dirty="0"/>
              <a:t>　各項目について、下表のように入力する</a:t>
            </a:r>
            <a:r>
              <a:rPr lang="ja-JP" altLang="en-US" sz="1600" dirty="0" smtClean="0"/>
              <a:t>。</a:t>
            </a:r>
            <a:endParaRPr lang="en-US" altLang="ja-JP" sz="1600" dirty="0" smtClean="0"/>
          </a:p>
          <a:p>
            <a:pPr marL="0" indent="0">
              <a:buNone/>
            </a:pPr>
            <a:r>
              <a:rPr lang="ja-JP" altLang="en-US" sz="1600" dirty="0" smtClean="0">
                <a:solidFill>
                  <a:srgbClr val="002060"/>
                </a:solidFill>
              </a:rPr>
              <a:t>⑤</a:t>
            </a:r>
            <a:r>
              <a:rPr lang="ja-JP" altLang="en-US" sz="1600" dirty="0"/>
              <a:t>　</a:t>
            </a:r>
            <a:r>
              <a:rPr lang="ja-JP" altLang="en-US" sz="1600" dirty="0" smtClean="0"/>
              <a:t>画面</a:t>
            </a:r>
            <a:r>
              <a:rPr lang="ja-JP" altLang="en-US" sz="1600" dirty="0"/>
              <a:t>下部の</a:t>
            </a:r>
            <a:r>
              <a:rPr lang="en-US" altLang="ja-JP" sz="1600" dirty="0"/>
              <a:t>[</a:t>
            </a:r>
            <a:r>
              <a:rPr lang="ja-JP" altLang="en-US" sz="1600" dirty="0"/>
              <a:t>作成</a:t>
            </a:r>
            <a:r>
              <a:rPr lang="en-US" altLang="ja-JP" sz="1600" dirty="0"/>
              <a:t>]</a:t>
            </a:r>
            <a:r>
              <a:rPr lang="ja-JP" altLang="en-US" sz="1600" dirty="0"/>
              <a:t>を押下する</a:t>
            </a:r>
            <a:r>
              <a:rPr lang="ja-JP" altLang="en-US" sz="1600" dirty="0" smtClean="0"/>
              <a:t>。</a:t>
            </a:r>
            <a:endParaRPr lang="en-US" altLang="ja-JP" sz="1800" b="1" dirty="0" smtClean="0"/>
          </a:p>
        </p:txBody>
      </p:sp>
      <p:pic>
        <p:nvPicPr>
          <p:cNvPr id="107" name="図 106"/>
          <p:cNvPicPr>
            <a:picLocks noChangeAspect="1"/>
          </p:cNvPicPr>
          <p:nvPr/>
        </p:nvPicPr>
        <p:blipFill>
          <a:blip r:embed="rId2"/>
          <a:stretch>
            <a:fillRect/>
          </a:stretch>
        </p:blipFill>
        <p:spPr>
          <a:xfrm>
            <a:off x="234826" y="2860409"/>
            <a:ext cx="3185046" cy="2254205"/>
          </a:xfrm>
          <a:prstGeom prst="rect">
            <a:avLst/>
          </a:prstGeom>
        </p:spPr>
      </p:pic>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(6/</a:t>
            </a:r>
            <a:r>
              <a:rPr lang="en-US" altLang="ja-JP" dirty="0"/>
              <a:t>6</a:t>
            </a:r>
            <a:r>
              <a:rPr lang="en-US" altLang="ja-JP"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741505067"/>
              </p:ext>
            </p:extLst>
          </p:nvPr>
        </p:nvGraphicFramePr>
        <p:xfrm>
          <a:off x="527764" y="5206124"/>
          <a:ext cx="4107790" cy="608728"/>
        </p:xfrm>
        <a:graphic>
          <a:graphicData uri="http://schemas.openxmlformats.org/drawingml/2006/table">
            <a:tbl>
              <a:tblPr firstRow="1" bandRow="1">
                <a:tableStyleId>{93296810-A885-4BE3-A3E7-6D5BEEA58F35}</a:tableStyleId>
              </a:tblPr>
              <a:tblGrid>
                <a:gridCol w="1731459">
                  <a:extLst>
                    <a:ext uri="{9D8B030D-6E8A-4147-A177-3AD203B41FA5}">
                      <a16:colId xmlns:a16="http://schemas.microsoft.com/office/drawing/2014/main" val="2131603622"/>
                    </a:ext>
                  </a:extLst>
                </a:gridCol>
                <a:gridCol w="1368190">
                  <a:extLst>
                    <a:ext uri="{9D8B030D-6E8A-4147-A177-3AD203B41FA5}">
                      <a16:colId xmlns:a16="http://schemas.microsoft.com/office/drawing/2014/main" val="428160483"/>
                    </a:ext>
                  </a:extLst>
                </a:gridCol>
                <a:gridCol w="1008141">
                  <a:extLst>
                    <a:ext uri="{9D8B030D-6E8A-4147-A177-3AD203B41FA5}">
                      <a16:colId xmlns:a16="http://schemas.microsoft.com/office/drawing/2014/main" val="2290200986"/>
                    </a:ext>
                  </a:extLst>
                </a:gridCol>
              </a:tblGrid>
              <a:tr h="269915">
                <a:tc>
                  <a:txBody>
                    <a:bodyPr/>
                    <a:lstStyle/>
                    <a:p>
                      <a:pPr algn="l"/>
                      <a:r>
                        <a:rPr lang="ja-JP" altLang="en-US" sz="1100" dirty="0">
                          <a:effectLst/>
                        </a:rPr>
                        <a:t>項目名</a:t>
                      </a:r>
                      <a:endParaRPr lang="ja-JP" altLang="en-US" sz="1100" b="0" dirty="0">
                        <a:effectLst/>
                        <a:latin typeface="+mn-lt"/>
                      </a:endParaRPr>
                    </a:p>
                  </a:txBody>
                  <a:tcPr marL="76200" marR="76200" marT="60960" marB="60960" anchor="ctr"/>
                </a:tc>
                <a:tc>
                  <a:txBody>
                    <a:bodyPr/>
                    <a:lstStyle/>
                    <a:p>
                      <a:pPr algn="l"/>
                      <a:r>
                        <a:rPr lang="ja-JP" altLang="en-US" sz="1100" dirty="0">
                          <a:effectLst/>
                        </a:rPr>
                        <a:t>入力方式</a:t>
                      </a:r>
                      <a:endParaRPr lang="ja-JP" altLang="en-US" sz="1100" b="0" dirty="0">
                        <a:effectLst/>
                        <a:latin typeface="+mn-lt"/>
                      </a:endParaRPr>
                    </a:p>
                  </a:txBody>
                  <a:tcPr marL="76200" marR="76200" marT="60960" marB="60960" anchor="ctr"/>
                </a:tc>
                <a:tc>
                  <a:txBody>
                    <a:bodyPr/>
                    <a:lstStyle/>
                    <a:p>
                      <a:pPr algn="l"/>
                      <a:r>
                        <a:rPr lang="ja-JP" altLang="en-US" sz="1100" dirty="0" smtClean="0">
                          <a:effectLst/>
                        </a:rPr>
                        <a:t>最大</a:t>
                      </a:r>
                      <a:r>
                        <a:rPr lang="ja-JP" altLang="en-US" sz="1100" dirty="0">
                          <a:effectLst/>
                        </a:rPr>
                        <a:t>バイト数</a:t>
                      </a:r>
                      <a:endParaRPr lang="ja-JP" altLang="en-US" sz="1100" b="0" dirty="0">
                        <a:effectLst/>
                        <a:latin typeface="+mn-lt"/>
                      </a:endParaRPr>
                    </a:p>
                  </a:txBody>
                  <a:tcPr marL="76200" marR="76200" marT="60960" marB="60960" anchor="ctr"/>
                </a:tc>
                <a:extLst>
                  <a:ext uri="{0D108BD9-81ED-4DB2-BD59-A6C34878D82A}">
                    <a16:rowId xmlns:a16="http://schemas.microsoft.com/office/drawing/2014/main" val="2119718465"/>
                  </a:ext>
                </a:extLst>
              </a:tr>
              <a:tr h="319168">
                <a:tc>
                  <a:txBody>
                    <a:bodyPr/>
                    <a:lstStyle/>
                    <a:p>
                      <a:r>
                        <a:rPr kumimoji="1" lang="en-US" altLang="ja-JP" sz="1200" dirty="0" smtClean="0"/>
                        <a:t>Hostname</a:t>
                      </a:r>
                      <a:endParaRPr kumimoji="1" lang="ja-JP" altLang="en-US" sz="1200" dirty="0"/>
                    </a:p>
                  </a:txBody>
                  <a:tcPr/>
                </a:tc>
                <a:tc>
                  <a:txBody>
                    <a:bodyPr/>
                    <a:lstStyle/>
                    <a:p>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a:p>
                  </a:txBody>
                  <a:tcPr/>
                </a:tc>
                <a:tc>
                  <a:txBody>
                    <a:bodyPr/>
                    <a:lstStyle/>
                    <a:p>
                      <a:r>
                        <a:rPr kumimoji="1" lang="en-US" altLang="ja-JP" sz="1200" dirty="0" smtClean="0"/>
                        <a:t>32</a:t>
                      </a:r>
                      <a:endParaRPr kumimoji="1" lang="ja-JP" altLang="en-US" sz="1200" dirty="0"/>
                    </a:p>
                  </a:txBody>
                  <a:tcPr/>
                </a:tc>
                <a:extLst>
                  <a:ext uri="{0D108BD9-81ED-4DB2-BD59-A6C34878D82A}">
                    <a16:rowId xmlns:a16="http://schemas.microsoft.com/office/drawing/2014/main" val="3687640512"/>
                  </a:ext>
                </a:extLst>
              </a:tr>
            </a:tbl>
          </a:graphicData>
        </a:graphic>
      </p:graphicFrame>
      <p:sp>
        <p:nvSpPr>
          <p:cNvPr id="17" name="正方形/長方形 16"/>
          <p:cNvSpPr/>
          <p:nvPr/>
        </p:nvSpPr>
        <p:spPr bwMode="auto">
          <a:xfrm>
            <a:off x="276903" y="2902015"/>
            <a:ext cx="360050" cy="22632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14" name="図 13"/>
          <p:cNvPicPr>
            <a:picLocks noChangeAspect="1"/>
          </p:cNvPicPr>
          <p:nvPr/>
        </p:nvPicPr>
        <p:blipFill>
          <a:blip r:embed="rId3"/>
          <a:stretch>
            <a:fillRect/>
          </a:stretch>
        </p:blipFill>
        <p:spPr>
          <a:xfrm>
            <a:off x="3995936" y="3289790"/>
            <a:ext cx="3000415" cy="1403220"/>
          </a:xfrm>
          <a:prstGeom prst="rect">
            <a:avLst/>
          </a:prstGeom>
        </p:spPr>
      </p:pic>
      <p:sp>
        <p:nvSpPr>
          <p:cNvPr id="19" name="正方形/長方形 18"/>
          <p:cNvSpPr/>
          <p:nvPr/>
        </p:nvSpPr>
        <p:spPr bwMode="auto">
          <a:xfrm>
            <a:off x="3995936" y="4496775"/>
            <a:ext cx="577970" cy="19623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円形吹き出し 19"/>
          <p:cNvSpPr/>
          <p:nvPr/>
        </p:nvSpPr>
        <p:spPr bwMode="auto">
          <a:xfrm>
            <a:off x="761369" y="2847984"/>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dirty="0" smtClean="0">
                <a:latin typeface="+mn-ea"/>
              </a:rPr>
              <a:t>3</a:t>
            </a:r>
            <a:endParaRPr kumimoji="1" lang="ja-JP" altLang="en-US" sz="1400" b="1" dirty="0" smtClean="0">
              <a:latin typeface="+mn-ea"/>
            </a:endParaRPr>
          </a:p>
        </p:txBody>
      </p:sp>
      <p:sp>
        <p:nvSpPr>
          <p:cNvPr id="21" name="円形吹き出し 20"/>
          <p:cNvSpPr/>
          <p:nvPr/>
        </p:nvSpPr>
        <p:spPr bwMode="auto">
          <a:xfrm>
            <a:off x="4733226" y="4431542"/>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5</a:t>
            </a:r>
            <a:endParaRPr kumimoji="1" lang="ja-JP" altLang="en-US" sz="1400" b="1" dirty="0" smtClean="0">
              <a:latin typeface="+mn-ea"/>
            </a:endParaRPr>
          </a:p>
        </p:txBody>
      </p:sp>
      <p:sp>
        <p:nvSpPr>
          <p:cNvPr id="15" name="正方形/長方形 14"/>
          <p:cNvSpPr/>
          <p:nvPr/>
        </p:nvSpPr>
        <p:spPr bwMode="auto">
          <a:xfrm>
            <a:off x="601561" y="3200695"/>
            <a:ext cx="658071" cy="234058"/>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6" name="正方形/長方形 15"/>
          <p:cNvSpPr/>
          <p:nvPr/>
        </p:nvSpPr>
        <p:spPr bwMode="auto">
          <a:xfrm>
            <a:off x="333396" y="3464881"/>
            <a:ext cx="1231408" cy="15996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5" name="円形吹き出し 24"/>
          <p:cNvSpPr/>
          <p:nvPr/>
        </p:nvSpPr>
        <p:spPr bwMode="auto">
          <a:xfrm>
            <a:off x="248030" y="5232905"/>
            <a:ext cx="301542" cy="312200"/>
          </a:xfrm>
          <a:prstGeom prst="wedgeEllipseCallout">
            <a:avLst>
              <a:gd name="adj1" fmla="val 48021"/>
              <a:gd name="adj2" fmla="val -12494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4</a:t>
            </a:r>
          </a:p>
        </p:txBody>
      </p:sp>
      <p:sp>
        <p:nvSpPr>
          <p:cNvPr id="27" name="円形吹き出し 26"/>
          <p:cNvSpPr/>
          <p:nvPr/>
        </p:nvSpPr>
        <p:spPr bwMode="auto">
          <a:xfrm>
            <a:off x="4724051" y="4436347"/>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5</a:t>
            </a:r>
            <a:endParaRPr kumimoji="1" lang="ja-JP" altLang="en-US" sz="1400" b="1" dirty="0" smtClean="0">
              <a:latin typeface="+mn-ea"/>
            </a:endParaRPr>
          </a:p>
        </p:txBody>
      </p:sp>
      <p:sp>
        <p:nvSpPr>
          <p:cNvPr id="28" name="正方形/長方形 27"/>
          <p:cNvSpPr/>
          <p:nvPr/>
        </p:nvSpPr>
        <p:spPr bwMode="auto">
          <a:xfrm>
            <a:off x="291711" y="3175248"/>
            <a:ext cx="1327961" cy="1824798"/>
          </a:xfrm>
          <a:prstGeom prst="rect">
            <a:avLst/>
          </a:prstGeom>
          <a:noFill/>
          <a:ln w="28575">
            <a:solidFill>
              <a:srgbClr val="FF0000"/>
            </a:solidFill>
            <a:prstDash val="sys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9" name="正方形/長方形 28"/>
          <p:cNvSpPr/>
          <p:nvPr/>
        </p:nvSpPr>
        <p:spPr bwMode="auto">
          <a:xfrm>
            <a:off x="333396" y="3668575"/>
            <a:ext cx="1231408" cy="20978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826446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a:t>データシート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smtClean="0"/>
              <a:t>データシートとパラメータシートが作成されました。</a:t>
            </a:r>
            <a:r>
              <a:rPr lang="en-US" altLang="ja-JP" sz="1600" dirty="0"/>
              <a:t/>
            </a:r>
            <a:br>
              <a:rPr lang="en-US" altLang="ja-JP" sz="1600" dirty="0"/>
            </a:br>
            <a:r>
              <a:rPr lang="ja-JP" altLang="en-US" sz="1600" dirty="0" smtClean="0"/>
              <a:t>作成したメニューに移動し、データ</a:t>
            </a:r>
            <a:r>
              <a:rPr lang="ja-JP" altLang="en-US" sz="1600" dirty="0"/>
              <a:t>を</a:t>
            </a:r>
            <a:r>
              <a:rPr lang="ja-JP" altLang="en-US" sz="1600" dirty="0" smtClean="0"/>
              <a:t>入力していきましょう。</a:t>
            </a:r>
            <a:r>
              <a:rPr lang="en-US" altLang="ja-JP" sz="1600" dirty="0"/>
              <a:t/>
            </a:r>
            <a:br>
              <a:rPr lang="en-US" altLang="ja-JP" sz="1600" dirty="0"/>
            </a:br>
            <a:endParaRPr kumimoji="1" lang="en-US" altLang="ja-JP" sz="1600" dirty="0" smtClean="0"/>
          </a:p>
          <a:p>
            <a:pPr marL="0" indent="0">
              <a:buNone/>
            </a:pPr>
            <a:r>
              <a:rPr lang="ja-JP" altLang="en-US" sz="1600" dirty="0" smtClean="0"/>
              <a:t>メニュー</a:t>
            </a:r>
            <a:r>
              <a:rPr lang="en-US" altLang="ja-JP" sz="1600" dirty="0" smtClean="0"/>
              <a:t>:</a:t>
            </a:r>
            <a:r>
              <a:rPr lang="ja-JP" altLang="en-US" sz="1600" dirty="0" smtClean="0"/>
              <a:t> </a:t>
            </a:r>
            <a:r>
              <a:rPr lang="ja-JP" altLang="en-US" sz="1600" b="1" dirty="0"/>
              <a:t>入力用</a:t>
            </a:r>
            <a:r>
              <a:rPr lang="en-US" altLang="ja-JP" sz="1600" b="1" dirty="0" smtClean="0"/>
              <a:t>&gt;</a:t>
            </a:r>
            <a:r>
              <a:rPr lang="ja-JP" altLang="en-US" sz="1600" b="1" dirty="0" smtClean="0"/>
              <a:t> タイムゾーン一覧</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p>
          <a:p>
            <a:pPr marL="457200" indent="-457200">
              <a:buFont typeface="+mj-ea"/>
              <a:buAutoNum type="circleNumDbPlain"/>
            </a:pPr>
            <a:r>
              <a:rPr lang="ja-JP" altLang="en-US" sz="1600" dirty="0" smtClean="0"/>
              <a:t>各項目</a:t>
            </a:r>
            <a:r>
              <a:rPr lang="ja-JP" altLang="en-US" sz="1600" dirty="0"/>
              <a:t>で下表のように選択または入力し、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p:txBody>
      </p:sp>
      <p:pic>
        <p:nvPicPr>
          <p:cNvPr id="7" name="図 6"/>
          <p:cNvPicPr>
            <a:picLocks noChangeAspect="1"/>
          </p:cNvPicPr>
          <p:nvPr/>
        </p:nvPicPr>
        <p:blipFill>
          <a:blip r:embed="rId2"/>
          <a:stretch>
            <a:fillRect/>
          </a:stretch>
        </p:blipFill>
        <p:spPr>
          <a:xfrm>
            <a:off x="178414" y="2932972"/>
            <a:ext cx="7263772" cy="2080204"/>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kumimoji="1" lang="en-US" altLang="ja-JP" smtClean="0"/>
              <a:t>2.7 </a:t>
            </a:r>
            <a:r>
              <a:rPr kumimoji="1" lang="ja-JP" altLang="en-US" smtClean="0"/>
              <a:t>データ登録 </a:t>
            </a:r>
            <a:r>
              <a:rPr kumimoji="1" lang="en-US" altLang="ja-JP" smtClean="0"/>
              <a:t>(1/3)</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997961411"/>
              </p:ext>
            </p:extLst>
          </p:nvPr>
        </p:nvGraphicFramePr>
        <p:xfrm>
          <a:off x="178414" y="5266688"/>
          <a:ext cx="2697443" cy="931741"/>
        </p:xfrm>
        <a:graphic>
          <a:graphicData uri="http://schemas.openxmlformats.org/drawingml/2006/table">
            <a:tbl>
              <a:tblPr firstRow="1" bandRow="1">
                <a:tableStyleId>{93296810-A885-4BE3-A3E7-6D5BEEA58F35}</a:tableStyleId>
              </a:tblPr>
              <a:tblGrid>
                <a:gridCol w="1632547">
                  <a:extLst>
                    <a:ext uri="{9D8B030D-6E8A-4147-A177-3AD203B41FA5}">
                      <a16:colId xmlns:a16="http://schemas.microsoft.com/office/drawing/2014/main" val="2571579917"/>
                    </a:ext>
                  </a:extLst>
                </a:gridCol>
                <a:gridCol w="553149">
                  <a:extLst>
                    <a:ext uri="{9D8B030D-6E8A-4147-A177-3AD203B41FA5}">
                      <a16:colId xmlns:a16="http://schemas.microsoft.com/office/drawing/2014/main" val="2074769247"/>
                    </a:ext>
                  </a:extLst>
                </a:gridCol>
                <a:gridCol w="511747">
                  <a:extLst>
                    <a:ext uri="{9D8B030D-6E8A-4147-A177-3AD203B41FA5}">
                      <a16:colId xmlns:a16="http://schemas.microsoft.com/office/drawing/2014/main" val="3980215366"/>
                    </a:ext>
                  </a:extLst>
                </a:gridCol>
              </a:tblGrid>
              <a:tr h="248047">
                <a:tc>
                  <a:txBody>
                    <a:bodyPr/>
                    <a:lstStyle/>
                    <a:p>
                      <a:r>
                        <a:rPr kumimoji="1" lang="en-US" altLang="ja-JP" sz="1200" dirty="0" err="1" smtClean="0"/>
                        <a:t>Timezone</a:t>
                      </a:r>
                      <a:endParaRPr kumimoji="1" lang="ja-JP" altLang="en-US" sz="1200" dirty="0"/>
                    </a:p>
                  </a:txBody>
                  <a:tcPr/>
                </a:tc>
                <a:tc>
                  <a:txBody>
                    <a:bodyPr/>
                    <a:lstStyle/>
                    <a:p>
                      <a:r>
                        <a:rPr kumimoji="1" lang="en-US" altLang="ja-JP" sz="1200" dirty="0" smtClean="0"/>
                        <a:t>UTC</a:t>
                      </a:r>
                      <a:endParaRPr kumimoji="1" lang="ja-JP" altLang="en-US" sz="1200" dirty="0"/>
                    </a:p>
                  </a:txBody>
                  <a:tcPr/>
                </a:tc>
                <a:tc>
                  <a:txBody>
                    <a:bodyPr/>
                    <a:lstStyle/>
                    <a:p>
                      <a:r>
                        <a:rPr kumimoji="1" lang="en-US" altLang="ja-JP" sz="1200" dirty="0" smtClean="0"/>
                        <a:t>JST</a:t>
                      </a:r>
                      <a:endParaRPr kumimoji="1" lang="ja-JP" altLang="en-US" sz="1200" dirty="0"/>
                    </a:p>
                  </a:txBody>
                  <a:tcPr/>
                </a:tc>
                <a:extLst>
                  <a:ext uri="{0D108BD9-81ED-4DB2-BD59-A6C34878D82A}">
                    <a16:rowId xmlns:a16="http://schemas.microsoft.com/office/drawing/2014/main" val="1326770688"/>
                  </a:ext>
                </a:extLst>
              </a:tr>
              <a:tr h="248047">
                <a:tc>
                  <a:txBody>
                    <a:bodyPr/>
                    <a:lstStyle/>
                    <a:p>
                      <a:r>
                        <a:rPr kumimoji="1" lang="en-US" altLang="ja-JP" sz="1200" dirty="0" smtClean="0"/>
                        <a:t>Asia/Tokyo</a:t>
                      </a:r>
                      <a:endParaRPr kumimoji="1" lang="ja-JP" altLang="en-US" sz="1200" dirty="0"/>
                    </a:p>
                  </a:txBody>
                  <a:tcPr/>
                </a:tc>
                <a:tc>
                  <a:txBody>
                    <a:bodyPr/>
                    <a:lstStyle/>
                    <a:p>
                      <a:r>
                        <a:rPr kumimoji="1" lang="en-US" altLang="ja-JP" sz="1200" dirty="0" smtClean="0"/>
                        <a:t>+9</a:t>
                      </a:r>
                      <a:endParaRPr kumimoji="1" lang="ja-JP" altLang="en-US" sz="1200" dirty="0"/>
                    </a:p>
                  </a:txBody>
                  <a:tcPr/>
                </a:tc>
                <a:tc>
                  <a:txBody>
                    <a:bodyPr/>
                    <a:lstStyle/>
                    <a:p>
                      <a:r>
                        <a:rPr kumimoji="1" lang="en-US" altLang="ja-JP" sz="1200" dirty="0" smtClean="0"/>
                        <a:t>0</a:t>
                      </a:r>
                      <a:endParaRPr kumimoji="1" lang="ja-JP" altLang="en-US" sz="1200" dirty="0"/>
                    </a:p>
                  </a:txBody>
                  <a:tcPr/>
                </a:tc>
                <a:extLst>
                  <a:ext uri="{0D108BD9-81ED-4DB2-BD59-A6C34878D82A}">
                    <a16:rowId xmlns:a16="http://schemas.microsoft.com/office/drawing/2014/main" val="3305449721"/>
                  </a:ext>
                </a:extLst>
              </a:tr>
              <a:tr h="383101">
                <a:tc>
                  <a:txBody>
                    <a:bodyPr/>
                    <a:lstStyle/>
                    <a:p>
                      <a:r>
                        <a:rPr kumimoji="1" lang="en-US" altLang="ja-JP" sz="1200" dirty="0" smtClean="0"/>
                        <a:t>America/</a:t>
                      </a:r>
                      <a:r>
                        <a:rPr kumimoji="1" lang="en-US" altLang="ja-JP" sz="1200" dirty="0" err="1" smtClean="0"/>
                        <a:t>New_York</a:t>
                      </a:r>
                      <a:endParaRPr kumimoji="1" lang="ja-JP" altLang="en-US" sz="1200" dirty="0"/>
                    </a:p>
                  </a:txBody>
                  <a:tcPr/>
                </a:tc>
                <a:tc>
                  <a:txBody>
                    <a:bodyPr/>
                    <a:lstStyle/>
                    <a:p>
                      <a:r>
                        <a:rPr kumimoji="1" lang="en-US" altLang="ja-JP" sz="1200" dirty="0" smtClean="0"/>
                        <a:t>-4</a:t>
                      </a:r>
                      <a:endParaRPr kumimoji="1" lang="ja-JP" altLang="en-US" sz="1200" dirty="0"/>
                    </a:p>
                  </a:txBody>
                  <a:tcPr/>
                </a:tc>
                <a:tc>
                  <a:txBody>
                    <a:bodyPr/>
                    <a:lstStyle/>
                    <a:p>
                      <a:r>
                        <a:rPr kumimoji="1" lang="en-US" altLang="ja-JP" sz="1200" dirty="0" smtClean="0"/>
                        <a:t>-13</a:t>
                      </a:r>
                      <a:endParaRPr kumimoji="1" lang="ja-JP" altLang="en-US" sz="1200" dirty="0"/>
                    </a:p>
                  </a:txBody>
                  <a:tcPr/>
                </a:tc>
                <a:extLst>
                  <a:ext uri="{0D108BD9-81ED-4DB2-BD59-A6C34878D82A}">
                    <a16:rowId xmlns:a16="http://schemas.microsoft.com/office/drawing/2014/main" val="683530784"/>
                  </a:ext>
                </a:extLst>
              </a:tr>
            </a:tbl>
          </a:graphicData>
        </a:graphic>
      </p:graphicFrame>
      <p:sp>
        <p:nvSpPr>
          <p:cNvPr id="6" name="正方形/長方形 5"/>
          <p:cNvSpPr/>
          <p:nvPr/>
        </p:nvSpPr>
        <p:spPr bwMode="auto">
          <a:xfrm>
            <a:off x="672899" y="3356992"/>
            <a:ext cx="936104" cy="93610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8" name="正方形/長方形 7"/>
          <p:cNvSpPr/>
          <p:nvPr/>
        </p:nvSpPr>
        <p:spPr bwMode="auto">
          <a:xfrm>
            <a:off x="1609003" y="3356992"/>
            <a:ext cx="900000" cy="93610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9" name="正方形/長方形 8"/>
          <p:cNvSpPr/>
          <p:nvPr/>
        </p:nvSpPr>
        <p:spPr bwMode="auto">
          <a:xfrm>
            <a:off x="2509003" y="3356992"/>
            <a:ext cx="936104" cy="93610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713117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smtClean="0"/>
              <a:t>ホストグループ利用有りのメニューに、</a:t>
            </a:r>
            <a:r>
              <a:rPr lang="ja-JP" altLang="en-US" sz="1600" dirty="0"/>
              <a:t>データを</a:t>
            </a:r>
            <a:r>
              <a:rPr lang="ja-JP" altLang="en-US" sz="1600" dirty="0" smtClean="0"/>
              <a:t>入力していきましょう。</a:t>
            </a:r>
            <a:r>
              <a:rPr lang="en-US" altLang="ja-JP" sz="1600" dirty="0"/>
              <a:t/>
            </a:r>
            <a:br>
              <a:rPr lang="en-US" altLang="ja-JP" sz="1600" dirty="0"/>
            </a:br>
            <a:endParaRPr kumimoji="1" lang="en-US" altLang="ja-JP" sz="1600" dirty="0" smtClean="0"/>
          </a:p>
          <a:p>
            <a:pPr marL="0" indent="0">
              <a:buNone/>
            </a:pPr>
            <a:r>
              <a:rPr lang="ja-JP" altLang="en-US" sz="1600" dirty="0" smtClean="0"/>
              <a:t>メニュー</a:t>
            </a:r>
            <a:r>
              <a:rPr lang="en-US" altLang="ja-JP" sz="1600" dirty="0" smtClean="0"/>
              <a:t>:</a:t>
            </a:r>
            <a:r>
              <a:rPr lang="ja-JP" altLang="en-US" sz="1600" dirty="0" smtClean="0"/>
              <a:t> </a:t>
            </a:r>
            <a:r>
              <a:rPr lang="ja-JP" altLang="en-US" sz="1600" b="1" dirty="0"/>
              <a:t>入力用</a:t>
            </a:r>
            <a:r>
              <a:rPr lang="en-US" altLang="ja-JP" sz="1600" b="1" dirty="0" smtClean="0"/>
              <a:t>&gt;</a:t>
            </a:r>
            <a:r>
              <a:rPr lang="ja-JP" altLang="en-US" sz="1600" b="1" dirty="0" smtClean="0"/>
              <a:t> サーバ用パラメータ</a:t>
            </a:r>
            <a:endParaRPr lang="en-US" altLang="ja-JP" sz="1600" b="1" dirty="0" smtClean="0"/>
          </a:p>
          <a:p>
            <a:pPr marL="457200" indent="-457200">
              <a:buFont typeface="+mj-ea"/>
              <a:buAutoNum type="circleNumDbPlain"/>
            </a:pPr>
            <a:r>
              <a:rPr lang="ja-JP" altLang="en-US" sz="1600" dirty="0" smtClean="0"/>
              <a:t>登録 </a:t>
            </a:r>
            <a:r>
              <a:rPr lang="en-US" altLang="ja-JP" sz="1600" dirty="0"/>
              <a:t>&gt; </a:t>
            </a:r>
            <a:r>
              <a:rPr lang="ja-JP" altLang="en-US" sz="1600" dirty="0"/>
              <a:t>登録開始 を押下</a:t>
            </a:r>
            <a:r>
              <a:rPr lang="ja-JP" altLang="en-US" sz="1600" dirty="0" smtClean="0"/>
              <a:t>する。</a:t>
            </a:r>
            <a:endParaRPr lang="ja-JP" altLang="en-US" sz="1600" dirty="0"/>
          </a:p>
          <a:p>
            <a:pPr marL="457200" indent="-4572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を押下する。</a:t>
            </a:r>
            <a:endParaRPr lang="en-US" altLang="ja-JP" sz="1600" dirty="0" smtClean="0"/>
          </a:p>
          <a:p>
            <a:pPr marL="0" indent="0">
              <a:buNone/>
            </a:pPr>
            <a:endParaRPr lang="en-US" altLang="ja-JP" sz="1800" dirty="0" smtClean="0"/>
          </a:p>
          <a:p>
            <a:pPr marL="0" indent="0">
              <a:buNone/>
            </a:pPr>
            <a:endParaRPr lang="ja-JP" altLang="en-US" sz="1800" dirty="0"/>
          </a:p>
          <a:p>
            <a:pPr marL="457200" indent="-457200">
              <a:buFont typeface="+mj-ea"/>
              <a:buAutoNum type="circleNumDbPlain"/>
            </a:pPr>
            <a:endParaRPr lang="en-US" altLang="ja-JP" dirty="0" smtClean="0"/>
          </a:p>
          <a:p>
            <a:pPr marL="457200" indent="-457200">
              <a:buFont typeface="+mj-ea"/>
              <a:buAutoNum type="circleNumDbPlain"/>
            </a:pPr>
            <a:endParaRPr kumimoji="1" lang="ja-JP" altLang="en-US" dirty="0"/>
          </a:p>
        </p:txBody>
      </p:sp>
      <p:pic>
        <p:nvPicPr>
          <p:cNvPr id="10" name="図 9"/>
          <p:cNvPicPr>
            <a:picLocks noChangeAspect="1"/>
          </p:cNvPicPr>
          <p:nvPr/>
        </p:nvPicPr>
        <p:blipFill rotWithShape="1">
          <a:blip r:embed="rId2"/>
          <a:srcRect b="16385"/>
          <a:stretch/>
        </p:blipFill>
        <p:spPr>
          <a:xfrm>
            <a:off x="178416" y="2772908"/>
            <a:ext cx="5714540" cy="1355135"/>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smtClean="0"/>
              <a:t>2.7 </a:t>
            </a:r>
            <a:r>
              <a:rPr lang="ja-JP" altLang="en-US"/>
              <a:t>データ登録 </a:t>
            </a:r>
            <a:r>
              <a:rPr lang="en-US" altLang="ja-JP" smtClean="0"/>
              <a:t>(2/3)</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039977568"/>
              </p:ext>
            </p:extLst>
          </p:nvPr>
        </p:nvGraphicFramePr>
        <p:xfrm>
          <a:off x="178415" y="5165246"/>
          <a:ext cx="6947554" cy="1188720"/>
        </p:xfrm>
        <a:graphic>
          <a:graphicData uri="http://schemas.openxmlformats.org/drawingml/2006/table">
            <a:tbl>
              <a:tblPr firstRow="1" bandRow="1">
                <a:tableStyleId>{93296810-A885-4BE3-A3E7-6D5BEEA58F35}</a:tableStyleId>
              </a:tblPr>
              <a:tblGrid>
                <a:gridCol w="2233345">
                  <a:extLst>
                    <a:ext uri="{9D8B030D-6E8A-4147-A177-3AD203B41FA5}">
                      <a16:colId xmlns:a16="http://schemas.microsoft.com/office/drawing/2014/main" val="3513618482"/>
                    </a:ext>
                  </a:extLst>
                </a:gridCol>
                <a:gridCol w="1800200">
                  <a:extLst>
                    <a:ext uri="{9D8B030D-6E8A-4147-A177-3AD203B41FA5}">
                      <a16:colId xmlns:a16="http://schemas.microsoft.com/office/drawing/2014/main" val="3224140352"/>
                    </a:ext>
                  </a:extLst>
                </a:gridCol>
                <a:gridCol w="1368152">
                  <a:extLst>
                    <a:ext uri="{9D8B030D-6E8A-4147-A177-3AD203B41FA5}">
                      <a16:colId xmlns:a16="http://schemas.microsoft.com/office/drawing/2014/main" val="2571579917"/>
                    </a:ext>
                  </a:extLst>
                </a:gridCol>
                <a:gridCol w="1545857">
                  <a:extLst>
                    <a:ext uri="{9D8B030D-6E8A-4147-A177-3AD203B41FA5}">
                      <a16:colId xmlns:a16="http://schemas.microsoft.com/office/drawing/2014/main" val="431791396"/>
                    </a:ext>
                  </a:extLst>
                </a:gridCol>
              </a:tblGrid>
              <a:tr h="254735">
                <a:tc>
                  <a:txBody>
                    <a:bodyPr/>
                    <a:lstStyle/>
                    <a:p>
                      <a:r>
                        <a:rPr kumimoji="1" lang="ja-JP" altLang="en-US" sz="1200" smtClean="0"/>
                        <a:t>ホスト名</a:t>
                      </a:r>
                      <a:r>
                        <a:rPr kumimoji="1" lang="en-US" altLang="ja-JP" sz="1200" smtClean="0"/>
                        <a:t>/</a:t>
                      </a:r>
                      <a:r>
                        <a:rPr kumimoji="1" lang="ja-JP" altLang="en-US" sz="1200" smtClean="0"/>
                        <a:t>ホストグループ名</a:t>
                      </a:r>
                      <a:endParaRPr kumimoji="1" lang="ja-JP" altLang="en-US" sz="1200"/>
                    </a:p>
                  </a:txBody>
                  <a:tcPr/>
                </a:tc>
                <a:tc>
                  <a:txBody>
                    <a:bodyPr/>
                    <a:lstStyle/>
                    <a:p>
                      <a:r>
                        <a:rPr kumimoji="1" lang="ja-JP" altLang="en-US" sz="1200" smtClean="0"/>
                        <a:t>オペレーション</a:t>
                      </a:r>
                      <a:endParaRPr kumimoji="1" lang="ja-JP" altLang="en-US" sz="1200"/>
                    </a:p>
                  </a:txBody>
                  <a:tcPr/>
                </a:tc>
                <a:tc>
                  <a:txBody>
                    <a:bodyPr/>
                    <a:lstStyle/>
                    <a:p>
                      <a:r>
                        <a:rPr kumimoji="1" lang="en-US" altLang="ja-JP" sz="1200" smtClean="0"/>
                        <a:t>Timezone</a:t>
                      </a:r>
                      <a:endParaRPr kumimoji="1" lang="ja-JP" altLang="en-US" sz="1200"/>
                    </a:p>
                  </a:txBody>
                  <a:tcPr/>
                </a:tc>
                <a:tc>
                  <a:txBody>
                    <a:bodyPr/>
                    <a:lstStyle/>
                    <a:p>
                      <a:r>
                        <a:rPr kumimoji="1" lang="en-US" altLang="ja-JP" sz="1200" dirty="0" err="1" smtClean="0"/>
                        <a:t>Nameserver_ip</a:t>
                      </a:r>
                      <a:endParaRPr kumimoji="1" lang="ja-JP" altLang="en-US" sz="1200" dirty="0"/>
                    </a:p>
                  </a:txBody>
                  <a:tcPr/>
                </a:tc>
                <a:extLst>
                  <a:ext uri="{0D108BD9-81ED-4DB2-BD59-A6C34878D82A}">
                    <a16:rowId xmlns:a16="http://schemas.microsoft.com/office/drawing/2014/main" val="1326770688"/>
                  </a:ext>
                </a:extLst>
              </a:tr>
              <a:tr h="254735">
                <a:tc>
                  <a:txBody>
                    <a:bodyPr/>
                    <a:lstStyle/>
                    <a:p>
                      <a:r>
                        <a:rPr kumimoji="1" lang="en-US" altLang="ja-JP" sz="1200" dirty="0" smtClean="0"/>
                        <a:t>[HG]</a:t>
                      </a:r>
                      <a:r>
                        <a:rPr kumimoji="1" lang="en-US" altLang="ja-JP" sz="1200" dirty="0" err="1" smtClean="0"/>
                        <a:t>All_SV</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基本設定　全台</a:t>
                      </a:r>
                    </a:p>
                  </a:txBody>
                  <a:tcPr/>
                </a:tc>
                <a:tc>
                  <a:txBody>
                    <a:bodyPr/>
                    <a:lstStyle/>
                    <a:p>
                      <a:r>
                        <a:rPr kumimoji="1" lang="en-US" altLang="ja-JP" sz="1400" smtClean="0"/>
                        <a:t>Asia/Tokyo</a:t>
                      </a:r>
                      <a:endParaRPr kumimoji="1" lang="ja-JP" altLang="en-US" sz="1400"/>
                    </a:p>
                  </a:txBody>
                  <a:tcPr/>
                </a:tc>
                <a:tc>
                  <a:txBody>
                    <a:bodyPr/>
                    <a:lstStyle/>
                    <a:p>
                      <a:r>
                        <a:rPr kumimoji="1" lang="en-US" altLang="ja-JP" sz="1400" dirty="0" smtClean="0"/>
                        <a:t>10.15.1.30</a:t>
                      </a:r>
                      <a:r>
                        <a:rPr lang="en-US" altLang="ja-JP" sz="1400" dirty="0" smtClean="0"/>
                        <a:t> </a:t>
                      </a:r>
                      <a:endParaRPr kumimoji="1" lang="ja-JP" altLang="en-US" sz="1400" dirty="0"/>
                    </a:p>
                  </a:txBody>
                  <a:tcPr/>
                </a:tc>
                <a:extLst>
                  <a:ext uri="{0D108BD9-81ED-4DB2-BD59-A6C34878D82A}">
                    <a16:rowId xmlns:a16="http://schemas.microsoft.com/office/drawing/2014/main" val="3305449721"/>
                  </a:ext>
                </a:extLst>
              </a:tr>
              <a:tr h="297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[HG]</a:t>
                      </a:r>
                      <a:r>
                        <a:rPr kumimoji="1" lang="en-US" altLang="ja-JP" sz="1200" dirty="0" err="1" smtClean="0"/>
                        <a:t>db_SV</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400" dirty="0" smtClean="0"/>
                        <a:t>Asia/Tokyo</a:t>
                      </a:r>
                      <a:endParaRPr kumimoji="1" lang="ja-JP" altLang="en-US" sz="1400" dirty="0"/>
                    </a:p>
                  </a:txBody>
                  <a:tcPr/>
                </a:tc>
                <a:tc>
                  <a:txBody>
                    <a:bodyPr/>
                    <a:lstStyle/>
                    <a:p>
                      <a:r>
                        <a:rPr kumimoji="1" lang="en-US" altLang="ja-JP" sz="1400" dirty="0" smtClean="0"/>
                        <a:t>10.15.1.30</a:t>
                      </a:r>
                      <a:r>
                        <a:rPr lang="en-US" altLang="ja-JP" sz="1400" dirty="0" smtClean="0"/>
                        <a:t> </a:t>
                      </a:r>
                      <a:endParaRPr kumimoji="1" lang="ja-JP" altLang="en-US" sz="1400" dirty="0"/>
                    </a:p>
                  </a:txBody>
                  <a:tcPr/>
                </a:tc>
                <a:extLst>
                  <a:ext uri="{0D108BD9-81ED-4DB2-BD59-A6C34878D82A}">
                    <a16:rowId xmlns:a16="http://schemas.microsoft.com/office/drawing/2014/main" val="3704869229"/>
                  </a:ext>
                </a:extLst>
              </a:tr>
              <a:tr h="297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[HG]</a:t>
                      </a:r>
                      <a:r>
                        <a:rPr kumimoji="1" lang="en-US" altLang="ja-JP" sz="1200" dirty="0" err="1" smtClean="0"/>
                        <a:t>web_SV</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基本設定　全台</a:t>
                      </a:r>
                    </a:p>
                  </a:txBody>
                  <a:tcPr/>
                </a:tc>
                <a:tc>
                  <a:txBody>
                    <a:bodyPr/>
                    <a:lstStyle/>
                    <a:p>
                      <a:r>
                        <a:rPr kumimoji="1" lang="en-US" altLang="ja-JP" sz="1400" smtClean="0"/>
                        <a:t>Asia/Tokyo</a:t>
                      </a:r>
                      <a:endParaRPr kumimoji="1" lang="ja-JP" altLang="en-US" sz="1400"/>
                    </a:p>
                  </a:txBody>
                  <a:tcPr/>
                </a:tc>
                <a:tc>
                  <a:txBody>
                    <a:bodyPr/>
                    <a:lstStyle/>
                    <a:p>
                      <a:r>
                        <a:rPr kumimoji="1" lang="en-US" altLang="ja-JP" sz="1400" dirty="0" smtClean="0"/>
                        <a:t>10.15.1.62</a:t>
                      </a:r>
                      <a:r>
                        <a:rPr lang="en-US" altLang="ja-JP" sz="1400" dirty="0" smtClean="0"/>
                        <a:t> </a:t>
                      </a:r>
                      <a:endParaRPr kumimoji="1" lang="ja-JP" altLang="en-US" sz="1400" dirty="0"/>
                    </a:p>
                  </a:txBody>
                  <a:tcPr/>
                </a:tc>
                <a:extLst>
                  <a:ext uri="{0D108BD9-81ED-4DB2-BD59-A6C34878D82A}">
                    <a16:rowId xmlns:a16="http://schemas.microsoft.com/office/drawing/2014/main" val="683530784"/>
                  </a:ext>
                </a:extLst>
              </a:tr>
            </a:tbl>
          </a:graphicData>
        </a:graphic>
      </p:graphicFrame>
      <p:sp>
        <p:nvSpPr>
          <p:cNvPr id="9" name="正方形/長方形 8"/>
          <p:cNvSpPr/>
          <p:nvPr/>
        </p:nvSpPr>
        <p:spPr bwMode="auto">
          <a:xfrm>
            <a:off x="566431" y="3102488"/>
            <a:ext cx="1450305" cy="68075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4" name="正方形/長方形 13"/>
          <p:cNvSpPr/>
          <p:nvPr/>
        </p:nvSpPr>
        <p:spPr bwMode="auto">
          <a:xfrm>
            <a:off x="2012372" y="3102488"/>
            <a:ext cx="1839648" cy="68075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5" name="正方形/長方形 14"/>
          <p:cNvSpPr/>
          <p:nvPr/>
        </p:nvSpPr>
        <p:spPr bwMode="auto">
          <a:xfrm>
            <a:off x="3852921" y="3102488"/>
            <a:ext cx="1301558" cy="986828"/>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6" name="正方形/長方形 15"/>
          <p:cNvSpPr/>
          <p:nvPr/>
        </p:nvSpPr>
        <p:spPr bwMode="auto">
          <a:xfrm>
            <a:off x="5154479" y="3102488"/>
            <a:ext cx="738582" cy="68075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7" name="角丸四角形 6"/>
          <p:cNvSpPr/>
          <p:nvPr/>
        </p:nvSpPr>
        <p:spPr bwMode="auto">
          <a:xfrm>
            <a:off x="438290" y="4317950"/>
            <a:ext cx="3058568" cy="593784"/>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前項でデータシートに入力した内容から</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選択できます。</a:t>
            </a:r>
            <a:endParaRPr lang="en-US" altLang="ja-JP" sz="1200" dirty="0" smtClean="0">
              <a:solidFill>
                <a:schemeClr val="tx1"/>
              </a:solidFill>
              <a:latin typeface="+mn-ea"/>
            </a:endParaRPr>
          </a:p>
        </p:txBody>
      </p:sp>
      <p:sp>
        <p:nvSpPr>
          <p:cNvPr id="8" name="円形吹き出し 7"/>
          <p:cNvSpPr/>
          <p:nvPr/>
        </p:nvSpPr>
        <p:spPr bwMode="auto">
          <a:xfrm>
            <a:off x="3278882" y="4122708"/>
            <a:ext cx="640608" cy="355631"/>
          </a:xfrm>
          <a:prstGeom prst="wedgeEllipseCallout">
            <a:avLst>
              <a:gd name="adj1" fmla="val 47674"/>
              <a:gd name="adj2" fmla="val -101308"/>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Poin</a:t>
            </a:r>
            <a:r>
              <a:rPr lang="en-US" altLang="ja-JP" sz="1400" b="1" dirty="0">
                <a:latin typeface="+mn-ea"/>
              </a:rPr>
              <a:t>t</a:t>
            </a:r>
            <a:endParaRPr kumimoji="1" lang="ja-JP" altLang="en-US" sz="1400" b="1" dirty="0" smtClean="0">
              <a:latin typeface="+mn-ea"/>
            </a:endParaRPr>
          </a:p>
        </p:txBody>
      </p:sp>
      <p:pic>
        <p:nvPicPr>
          <p:cNvPr id="18" name="図 17"/>
          <p:cNvPicPr>
            <a:picLocks noChangeAspect="1"/>
          </p:cNvPicPr>
          <p:nvPr/>
        </p:nvPicPr>
        <p:blipFill>
          <a:blip r:embed="rId3"/>
          <a:stretch>
            <a:fillRect/>
          </a:stretch>
        </p:blipFill>
        <p:spPr>
          <a:xfrm>
            <a:off x="6057385" y="3943836"/>
            <a:ext cx="2906128" cy="975345"/>
          </a:xfrm>
          <a:prstGeom prst="rect">
            <a:avLst/>
          </a:prstGeom>
          <a:ln>
            <a:solidFill>
              <a:schemeClr val="bg1">
                <a:lumMod val="85000"/>
              </a:schemeClr>
            </a:solidFill>
          </a:ln>
          <a:effectLst>
            <a:outerShdw blurRad="50800" dist="25400" dir="12600000" algn="ctr" rotWithShape="0">
              <a:schemeClr val="tx1">
                <a:alpha val="30000"/>
              </a:schemeClr>
            </a:outerShdw>
          </a:effectLst>
        </p:spPr>
      </p:pic>
      <p:sp>
        <p:nvSpPr>
          <p:cNvPr id="19" name="図形 18"/>
          <p:cNvSpPr/>
          <p:nvPr/>
        </p:nvSpPr>
        <p:spPr>
          <a:xfrm rot="21293773" flipV="1">
            <a:off x="5015823" y="4231753"/>
            <a:ext cx="898423" cy="556198"/>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21" name="正方形/長方形 20"/>
          <p:cNvSpPr/>
          <p:nvPr/>
        </p:nvSpPr>
        <p:spPr bwMode="auto">
          <a:xfrm>
            <a:off x="7880968" y="4375884"/>
            <a:ext cx="240363" cy="54329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2" name="正方形/長方形 21"/>
          <p:cNvSpPr/>
          <p:nvPr/>
        </p:nvSpPr>
        <p:spPr bwMode="auto">
          <a:xfrm>
            <a:off x="8121331" y="4375883"/>
            <a:ext cx="240363" cy="54329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3" name="角丸四角形 22"/>
          <p:cNvSpPr/>
          <p:nvPr/>
        </p:nvSpPr>
        <p:spPr bwMode="auto">
          <a:xfrm>
            <a:off x="6758643" y="3486351"/>
            <a:ext cx="2136242" cy="593784"/>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登録後、参照項目の</a:t>
            </a:r>
            <a:endParaRPr lang="en-US" altLang="ja-JP" sz="1200" dirty="0" smtClean="0">
              <a:solidFill>
                <a:schemeClr val="tx1"/>
              </a:solidFill>
              <a:latin typeface="+mn-ea"/>
            </a:endParaRPr>
          </a:p>
          <a:p>
            <a:r>
              <a:rPr lang="en-US" altLang="ja-JP" sz="1200" dirty="0" smtClean="0">
                <a:solidFill>
                  <a:schemeClr val="tx1"/>
                </a:solidFill>
                <a:latin typeface="+mn-ea"/>
              </a:rPr>
              <a:t>UTC</a:t>
            </a:r>
            <a:r>
              <a:rPr lang="ja-JP" altLang="en-US" sz="1200" dirty="0" smtClean="0">
                <a:solidFill>
                  <a:schemeClr val="tx1"/>
                </a:solidFill>
                <a:latin typeface="+mn-ea"/>
              </a:rPr>
              <a:t>と</a:t>
            </a:r>
            <a:r>
              <a:rPr lang="en-US" altLang="ja-JP" sz="1200" dirty="0" smtClean="0">
                <a:solidFill>
                  <a:schemeClr val="tx1"/>
                </a:solidFill>
                <a:latin typeface="+mn-ea"/>
              </a:rPr>
              <a:t>JST</a:t>
            </a:r>
            <a:r>
              <a:rPr lang="ja-JP" altLang="en-US" sz="1200" dirty="0" smtClean="0">
                <a:solidFill>
                  <a:schemeClr val="tx1"/>
                </a:solidFill>
                <a:latin typeface="+mn-ea"/>
              </a:rPr>
              <a:t>が確認できます。</a:t>
            </a:r>
            <a:endParaRPr lang="en-US" altLang="ja-JP" sz="1200" dirty="0" smtClean="0">
              <a:solidFill>
                <a:schemeClr val="tx1"/>
              </a:solidFill>
              <a:latin typeface="+mn-ea"/>
            </a:endParaRPr>
          </a:p>
        </p:txBody>
      </p:sp>
    </p:spTree>
    <p:extLst>
      <p:ext uri="{BB962C8B-B14F-4D97-AF65-F5344CB8AC3E}">
        <p14:creationId xmlns:p14="http://schemas.microsoft.com/office/powerpoint/2010/main" val="20648819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a:t>ホストグループ</a:t>
            </a:r>
            <a:r>
              <a:rPr lang="ja-JP" altLang="en-US" sz="1600" dirty="0" smtClean="0"/>
              <a:t>利用</a:t>
            </a:r>
            <a:r>
              <a:rPr lang="ja-JP" altLang="en-US" sz="1600" dirty="0"/>
              <a:t>無</a:t>
            </a:r>
            <a:r>
              <a:rPr lang="ja-JP" altLang="en-US" sz="1600" dirty="0" smtClean="0"/>
              <a:t>しの</a:t>
            </a:r>
            <a:r>
              <a:rPr lang="ja-JP" altLang="en-US" sz="1600" dirty="0"/>
              <a:t>メニュー</a:t>
            </a:r>
            <a:r>
              <a:rPr lang="ja-JP" altLang="en-US" sz="1600" dirty="0" smtClean="0"/>
              <a:t>に、データを入力していきましょう。</a:t>
            </a:r>
            <a:r>
              <a:rPr lang="en-US" altLang="ja-JP" sz="1600" dirty="0"/>
              <a:t/>
            </a:r>
            <a:br>
              <a:rPr lang="en-US" altLang="ja-JP" sz="1600" dirty="0"/>
            </a:br>
            <a:endParaRPr kumimoji="1" lang="en-US" altLang="ja-JP" sz="1600" dirty="0" smtClean="0"/>
          </a:p>
          <a:p>
            <a:pPr marL="0" indent="0">
              <a:buNone/>
            </a:pPr>
            <a:r>
              <a:rPr lang="ja-JP" altLang="en-US" sz="1600" dirty="0" smtClean="0"/>
              <a:t>メニュー</a:t>
            </a:r>
            <a:r>
              <a:rPr lang="en-US" altLang="ja-JP" sz="1600" dirty="0" smtClean="0"/>
              <a:t>:</a:t>
            </a:r>
            <a:r>
              <a:rPr lang="ja-JP" altLang="en-US" sz="1600" dirty="0"/>
              <a:t>メニュー</a:t>
            </a:r>
            <a:r>
              <a:rPr lang="en-US" altLang="ja-JP" sz="1600" dirty="0"/>
              <a:t>:</a:t>
            </a:r>
            <a:r>
              <a:rPr lang="ja-JP" altLang="en-US" sz="1600" dirty="0"/>
              <a:t> </a:t>
            </a:r>
            <a:r>
              <a:rPr lang="ja-JP" altLang="en-US" sz="1600" b="1" dirty="0" smtClean="0"/>
              <a:t>入力用</a:t>
            </a:r>
            <a:r>
              <a:rPr lang="en-US" altLang="ja-JP" sz="1600" b="1" dirty="0" smtClean="0"/>
              <a:t>&gt;</a:t>
            </a:r>
            <a:r>
              <a:rPr lang="ja-JP" altLang="en-US" sz="1600" b="1" dirty="0" smtClean="0"/>
              <a:t> ホスト名</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p>
          <a:p>
            <a:pPr marL="457200" indent="-457200">
              <a:buFont typeface="+mj-ea"/>
              <a:buAutoNum type="circleNumDbPlain"/>
            </a:pPr>
            <a:r>
              <a:rPr lang="ja-JP" altLang="en-US" sz="1600" dirty="0" smtClean="0"/>
              <a:t>各項目</a:t>
            </a:r>
            <a:r>
              <a:rPr lang="ja-JP" altLang="en-US" sz="1600" dirty="0"/>
              <a:t>で下表のように選択または入力し、</a:t>
            </a:r>
            <a:r>
              <a:rPr lang="en-US" altLang="ja-JP" sz="1600" dirty="0"/>
              <a:t>[</a:t>
            </a:r>
            <a:r>
              <a:rPr lang="ja-JP" altLang="en-US" sz="1600" dirty="0"/>
              <a:t>登録</a:t>
            </a:r>
            <a:r>
              <a:rPr lang="en-US" altLang="ja-JP" sz="1600" dirty="0"/>
              <a:t>]</a:t>
            </a:r>
            <a:r>
              <a:rPr lang="ja-JP" altLang="en-US" sz="1600" dirty="0"/>
              <a:t>を押下する。</a:t>
            </a:r>
            <a:endParaRPr lang="en-US" altLang="ja-JP" sz="1600" dirty="0" smtClean="0"/>
          </a:p>
          <a:p>
            <a:pPr marL="0" indent="0">
              <a:buNone/>
            </a:pPr>
            <a:endParaRPr lang="en-US" altLang="ja-JP" sz="1800" dirty="0" smtClean="0"/>
          </a:p>
          <a:p>
            <a:pPr marL="0" indent="0">
              <a:buNone/>
            </a:pPr>
            <a:endParaRPr lang="ja-JP" altLang="en-US" sz="1800" dirty="0"/>
          </a:p>
          <a:p>
            <a:pPr marL="457200" indent="-457200">
              <a:buFont typeface="+mj-ea"/>
              <a:buAutoNum type="circleNumDbPlain"/>
            </a:pPr>
            <a:endParaRPr lang="en-US" altLang="ja-JP" dirty="0" smtClean="0"/>
          </a:p>
          <a:p>
            <a:pPr marL="457200" indent="-457200">
              <a:buFont typeface="+mj-ea"/>
              <a:buAutoNum type="circleNumDbPlain"/>
            </a:pPr>
            <a:endParaRPr kumimoji="1" lang="ja-JP" altLang="en-US" dirty="0"/>
          </a:p>
        </p:txBody>
      </p:sp>
      <p:pic>
        <p:nvPicPr>
          <p:cNvPr id="5" name="図 4"/>
          <p:cNvPicPr>
            <a:picLocks noChangeAspect="1"/>
          </p:cNvPicPr>
          <p:nvPr/>
        </p:nvPicPr>
        <p:blipFill rotWithShape="1">
          <a:blip r:embed="rId2"/>
          <a:srcRect r="2631"/>
          <a:stretch/>
        </p:blipFill>
        <p:spPr>
          <a:xfrm>
            <a:off x="183227" y="3001622"/>
            <a:ext cx="5972949" cy="1542021"/>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smtClean="0"/>
              <a:t>2.7 </a:t>
            </a:r>
            <a:r>
              <a:rPr lang="ja-JP" altLang="en-US"/>
              <a:t>データ登録 </a:t>
            </a:r>
            <a:r>
              <a:rPr lang="en-US" altLang="ja-JP" smtClean="0"/>
              <a:t>(3/3)</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933221086"/>
              </p:ext>
            </p:extLst>
          </p:nvPr>
        </p:nvGraphicFramePr>
        <p:xfrm>
          <a:off x="178415" y="4728359"/>
          <a:ext cx="4177561" cy="1686633"/>
        </p:xfrm>
        <a:graphic>
          <a:graphicData uri="http://schemas.openxmlformats.org/drawingml/2006/table">
            <a:tbl>
              <a:tblPr firstRow="1" bandRow="1">
                <a:tableStyleId>{93296810-A885-4BE3-A3E7-6D5BEEA58F35}</a:tableStyleId>
              </a:tblPr>
              <a:tblGrid>
                <a:gridCol w="1081217">
                  <a:extLst>
                    <a:ext uri="{9D8B030D-6E8A-4147-A177-3AD203B41FA5}">
                      <a16:colId xmlns:a16="http://schemas.microsoft.com/office/drawing/2014/main" val="3513618482"/>
                    </a:ext>
                  </a:extLst>
                </a:gridCol>
                <a:gridCol w="1800200">
                  <a:extLst>
                    <a:ext uri="{9D8B030D-6E8A-4147-A177-3AD203B41FA5}">
                      <a16:colId xmlns:a16="http://schemas.microsoft.com/office/drawing/2014/main" val="3224140352"/>
                    </a:ext>
                  </a:extLst>
                </a:gridCol>
                <a:gridCol w="1296144">
                  <a:extLst>
                    <a:ext uri="{9D8B030D-6E8A-4147-A177-3AD203B41FA5}">
                      <a16:colId xmlns:a16="http://schemas.microsoft.com/office/drawing/2014/main" val="2571579917"/>
                    </a:ext>
                  </a:extLst>
                </a:gridCol>
              </a:tblGrid>
              <a:tr h="331669">
                <a:tc>
                  <a:txBody>
                    <a:bodyPr/>
                    <a:lstStyle/>
                    <a:p>
                      <a:r>
                        <a:rPr kumimoji="1" lang="ja-JP" altLang="en-US" sz="1200" smtClean="0"/>
                        <a:t>ホスト名</a:t>
                      </a:r>
                      <a:endParaRPr kumimoji="1" lang="ja-JP" altLang="en-US" sz="1200"/>
                    </a:p>
                  </a:txBody>
                  <a:tcPr/>
                </a:tc>
                <a:tc>
                  <a:txBody>
                    <a:bodyPr/>
                    <a:lstStyle/>
                    <a:p>
                      <a:r>
                        <a:rPr kumimoji="1" lang="ja-JP" altLang="en-US" sz="1200" smtClean="0"/>
                        <a:t>オペレーション</a:t>
                      </a:r>
                      <a:endParaRPr kumimoji="1" lang="ja-JP" altLang="en-US" sz="1200"/>
                    </a:p>
                  </a:txBody>
                  <a:tcPr/>
                </a:tc>
                <a:tc>
                  <a:txBody>
                    <a:bodyPr/>
                    <a:lstStyle/>
                    <a:p>
                      <a:r>
                        <a:rPr kumimoji="1" lang="en-US" altLang="ja-JP" sz="1200" dirty="0" smtClean="0"/>
                        <a:t>Hostname</a:t>
                      </a:r>
                      <a:endParaRPr kumimoji="1" lang="ja-JP" altLang="en-US" sz="1200" dirty="0"/>
                    </a:p>
                  </a:txBody>
                  <a:tcPr/>
                </a:tc>
                <a:extLst>
                  <a:ext uri="{0D108BD9-81ED-4DB2-BD59-A6C34878D82A}">
                    <a16:rowId xmlns:a16="http://schemas.microsoft.com/office/drawing/2014/main" val="1326770688"/>
                  </a:ext>
                </a:extLst>
              </a:tr>
              <a:tr h="331669">
                <a:tc>
                  <a:txBody>
                    <a:bodyPr/>
                    <a:lstStyle/>
                    <a:p>
                      <a:r>
                        <a:rPr kumimoji="1" lang="en-US" altLang="ja-JP" sz="1200" dirty="0" err="1" smtClean="0"/>
                        <a:t>dbA</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smtClean="0"/>
                        <a:t>dbA</a:t>
                      </a:r>
                      <a:endParaRPr kumimoji="1" lang="ja-JP" altLang="en-US" sz="1200"/>
                    </a:p>
                  </a:txBody>
                  <a:tcPr/>
                </a:tc>
                <a:extLst>
                  <a:ext uri="{0D108BD9-81ED-4DB2-BD59-A6C34878D82A}">
                    <a16:rowId xmlns:a16="http://schemas.microsoft.com/office/drawing/2014/main" val="1027036562"/>
                  </a:ext>
                </a:extLst>
              </a:tr>
              <a:tr h="331669">
                <a:tc>
                  <a:txBody>
                    <a:bodyPr/>
                    <a:lstStyle/>
                    <a:p>
                      <a:r>
                        <a:rPr kumimoji="1" lang="en-US" altLang="ja-JP" sz="1200" smtClean="0"/>
                        <a:t>dbB</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err="1" smtClean="0"/>
                        <a:t>dbB</a:t>
                      </a:r>
                      <a:endParaRPr kumimoji="1" lang="ja-JP" altLang="en-US" sz="1200" dirty="0"/>
                    </a:p>
                  </a:txBody>
                  <a:tcPr/>
                </a:tc>
                <a:extLst>
                  <a:ext uri="{0D108BD9-81ED-4DB2-BD59-A6C34878D82A}">
                    <a16:rowId xmlns:a16="http://schemas.microsoft.com/office/drawing/2014/main" val="2703204084"/>
                  </a:ext>
                </a:extLst>
              </a:tr>
              <a:tr h="331669">
                <a:tc>
                  <a:txBody>
                    <a:bodyPr/>
                    <a:lstStyle/>
                    <a:p>
                      <a:r>
                        <a:rPr kumimoji="1" lang="en-US" altLang="ja-JP" sz="1200" dirty="0" err="1" smtClean="0"/>
                        <a:t>webA</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smtClean="0"/>
                        <a:t>webA</a:t>
                      </a:r>
                      <a:endParaRPr kumimoji="1" lang="ja-JP" altLang="en-US" sz="1200"/>
                    </a:p>
                  </a:txBody>
                  <a:tcPr/>
                </a:tc>
                <a:extLst>
                  <a:ext uri="{0D108BD9-81ED-4DB2-BD59-A6C34878D82A}">
                    <a16:rowId xmlns:a16="http://schemas.microsoft.com/office/drawing/2014/main" val="3305449721"/>
                  </a:ext>
                </a:extLst>
              </a:tr>
              <a:tr h="359957">
                <a:tc>
                  <a:txBody>
                    <a:bodyPr/>
                    <a:lstStyle/>
                    <a:p>
                      <a:r>
                        <a:rPr kumimoji="1" lang="en-US" altLang="ja-JP" sz="1200" smtClean="0"/>
                        <a:t>webB</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err="1" smtClean="0"/>
                        <a:t>webB</a:t>
                      </a:r>
                      <a:endParaRPr kumimoji="1" lang="ja-JP" altLang="en-US" sz="1200" dirty="0"/>
                    </a:p>
                  </a:txBody>
                  <a:tcPr/>
                </a:tc>
                <a:extLst>
                  <a:ext uri="{0D108BD9-81ED-4DB2-BD59-A6C34878D82A}">
                    <a16:rowId xmlns:a16="http://schemas.microsoft.com/office/drawing/2014/main" val="683530784"/>
                  </a:ext>
                </a:extLst>
              </a:tr>
            </a:tbl>
          </a:graphicData>
        </a:graphic>
      </p:graphicFrame>
      <p:sp>
        <p:nvSpPr>
          <p:cNvPr id="6" name="正方形/長方形 5"/>
          <p:cNvSpPr/>
          <p:nvPr/>
        </p:nvSpPr>
        <p:spPr bwMode="auto">
          <a:xfrm>
            <a:off x="719023" y="3445982"/>
            <a:ext cx="1404705" cy="99113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7" name="正方形/長方形 6"/>
          <p:cNvSpPr/>
          <p:nvPr/>
        </p:nvSpPr>
        <p:spPr bwMode="auto">
          <a:xfrm>
            <a:off x="2123728" y="3445982"/>
            <a:ext cx="2880320" cy="99113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8" name="正方形/長方形 7"/>
          <p:cNvSpPr/>
          <p:nvPr/>
        </p:nvSpPr>
        <p:spPr bwMode="auto">
          <a:xfrm>
            <a:off x="5004047" y="3445982"/>
            <a:ext cx="1007625" cy="99113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11354217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代入値自動登録設定を行う</a:t>
            </a:r>
            <a:r>
              <a:rPr lang="en-US" altLang="ja-JP" dirty="0"/>
              <a:t/>
            </a:r>
            <a:br>
              <a:rPr lang="en-US" altLang="ja-JP" dirty="0"/>
            </a:br>
            <a:r>
              <a:rPr lang="ja-JP" altLang="en-US" sz="1600" dirty="0" smtClean="0"/>
              <a:t>データシートとパラメータシートの入力が終わったところで、</a:t>
            </a:r>
            <a:r>
              <a:rPr lang="en-US" altLang="ja-JP" sz="1600" dirty="0"/>
              <a:t/>
            </a:r>
            <a:br>
              <a:rPr lang="en-US" altLang="ja-JP" sz="1600" dirty="0"/>
            </a:br>
            <a:r>
              <a:rPr lang="ja-JP" altLang="en-US" sz="1600" dirty="0" smtClean="0"/>
              <a:t>各項目と変数を関連付けていきましょう。</a:t>
            </a:r>
            <a:r>
              <a:rPr lang="en-US" altLang="ja-JP" sz="1600" dirty="0" smtClean="0"/>
              <a:t/>
            </a:r>
            <a:br>
              <a:rPr lang="en-US" altLang="ja-JP" sz="1600" dirty="0" smtClean="0"/>
            </a:b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-Legacy &gt; </a:t>
            </a:r>
            <a:r>
              <a:rPr lang="ja-JP" altLang="en-US" sz="1600" b="1" dirty="0" smtClean="0"/>
              <a:t>代入値自動登録設定</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a:t>
            </a:r>
            <a:r>
              <a:rPr lang="ja-JP" altLang="en-US" sz="1600" dirty="0" smtClean="0"/>
              <a:t> 登録開始 を押下する。</a:t>
            </a:r>
            <a:endParaRPr lang="en-US" altLang="ja-JP" sz="1600" dirty="0"/>
          </a:p>
          <a:p>
            <a:pPr marL="457200" indent="-457200">
              <a:buFont typeface="+mj-ea"/>
              <a:buAutoNum type="circleNumDbPlain"/>
            </a:pPr>
            <a:r>
              <a:rPr lang="ja-JP" altLang="en-US" sz="1600" dirty="0" smtClean="0"/>
              <a:t>各項目</a:t>
            </a:r>
            <a:r>
              <a:rPr lang="ja-JP" altLang="en-US" sz="1600" dirty="0"/>
              <a:t>で下表のように選択または入力し、</a:t>
            </a:r>
            <a:r>
              <a:rPr lang="en-US" altLang="ja-JP" sz="1600" dirty="0"/>
              <a:t>[</a:t>
            </a:r>
            <a:r>
              <a:rPr lang="ja-JP" altLang="en-US" sz="1600" dirty="0"/>
              <a:t>登録</a:t>
            </a:r>
            <a:r>
              <a:rPr lang="en-US" altLang="ja-JP" sz="1600" dirty="0"/>
              <a:t>]</a:t>
            </a:r>
            <a:r>
              <a:rPr lang="ja-JP" altLang="en-US" sz="1600" dirty="0"/>
              <a:t>を押下する。</a:t>
            </a:r>
            <a:r>
              <a:rPr lang="en-US" altLang="ja-JP" sz="1600" dirty="0"/>
              <a:t/>
            </a:r>
            <a:br>
              <a:rPr lang="en-US" altLang="ja-JP" sz="1600" dirty="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57200" indent="-457200">
              <a:buFont typeface="+mj-ea"/>
              <a:buAutoNum type="circleNumDbPlain"/>
            </a:pPr>
            <a:endParaRPr lang="en-US" altLang="ja-JP" dirty="0" smtClean="0"/>
          </a:p>
        </p:txBody>
      </p:sp>
      <p:pic>
        <p:nvPicPr>
          <p:cNvPr id="11" name="図 10"/>
          <p:cNvPicPr>
            <a:picLocks noChangeAspect="1"/>
          </p:cNvPicPr>
          <p:nvPr/>
        </p:nvPicPr>
        <p:blipFill>
          <a:blip r:embed="rId2"/>
          <a:stretch>
            <a:fillRect/>
          </a:stretch>
        </p:blipFill>
        <p:spPr>
          <a:xfrm>
            <a:off x="251399" y="2978632"/>
            <a:ext cx="8505254" cy="1334158"/>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smtClean="0"/>
              <a:t>2.8</a:t>
            </a:r>
            <a:r>
              <a:rPr lang="ja-JP" altLang="en-US" smtClean="0"/>
              <a:t> 代入値自動登録設定</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3093125485"/>
              </p:ext>
            </p:extLst>
          </p:nvPr>
        </p:nvGraphicFramePr>
        <p:xfrm>
          <a:off x="251399" y="4495328"/>
          <a:ext cx="8505254" cy="1463040"/>
        </p:xfrm>
        <a:graphic>
          <a:graphicData uri="http://schemas.openxmlformats.org/drawingml/2006/table">
            <a:tbl>
              <a:tblPr firstRow="1" bandRow="1">
                <a:tableStyleId>{93296810-A885-4BE3-A3E7-6D5BEEA58F35}</a:tableStyleId>
              </a:tblPr>
              <a:tblGrid>
                <a:gridCol w="2177796">
                  <a:extLst>
                    <a:ext uri="{9D8B030D-6E8A-4147-A177-3AD203B41FA5}">
                      <a16:colId xmlns:a16="http://schemas.microsoft.com/office/drawing/2014/main" val="2448772164"/>
                    </a:ext>
                  </a:extLst>
                </a:gridCol>
                <a:gridCol w="2177796">
                  <a:extLst>
                    <a:ext uri="{9D8B030D-6E8A-4147-A177-3AD203B41FA5}">
                      <a16:colId xmlns:a16="http://schemas.microsoft.com/office/drawing/2014/main" val="1334665212"/>
                    </a:ext>
                  </a:extLst>
                </a:gridCol>
                <a:gridCol w="843280">
                  <a:extLst>
                    <a:ext uri="{9D8B030D-6E8A-4147-A177-3AD203B41FA5}">
                      <a16:colId xmlns:a16="http://schemas.microsoft.com/office/drawing/2014/main" val="3272670384"/>
                    </a:ext>
                  </a:extLst>
                </a:gridCol>
                <a:gridCol w="1474470">
                  <a:extLst>
                    <a:ext uri="{9D8B030D-6E8A-4147-A177-3AD203B41FA5}">
                      <a16:colId xmlns:a16="http://schemas.microsoft.com/office/drawing/2014/main" val="1387883647"/>
                    </a:ext>
                  </a:extLst>
                </a:gridCol>
                <a:gridCol w="1831912">
                  <a:extLst>
                    <a:ext uri="{9D8B030D-6E8A-4147-A177-3AD203B41FA5}">
                      <a16:colId xmlns:a16="http://schemas.microsoft.com/office/drawing/2014/main" val="360698662"/>
                    </a:ext>
                  </a:extLst>
                </a:gridCol>
              </a:tblGrid>
              <a:tr h="323864">
                <a:tc>
                  <a:txBody>
                    <a:bodyPr/>
                    <a:lstStyle/>
                    <a:p>
                      <a:r>
                        <a:rPr kumimoji="1" lang="ja-JP" altLang="en-US" sz="1200" dirty="0" smtClean="0"/>
                        <a:t>パラメータシート（</a:t>
                      </a:r>
                      <a:r>
                        <a:rPr kumimoji="1" lang="en-US" altLang="ja-JP" sz="1200" dirty="0" smtClean="0"/>
                        <a:t>From</a:t>
                      </a:r>
                      <a:r>
                        <a:rPr kumimoji="1" lang="ja-JP" altLang="en-US" sz="1200" dirty="0" smtClean="0"/>
                        <a:t>）</a:t>
                      </a:r>
                      <a:endParaRPr kumimoji="1" lang="en-US" altLang="ja-JP" sz="1200" dirty="0" smtClean="0"/>
                    </a:p>
                    <a:p>
                      <a:r>
                        <a:rPr kumimoji="1" lang="ja-JP" altLang="en-US" sz="1200" dirty="0" smtClean="0"/>
                        <a:t>メニュー</a:t>
                      </a:r>
                      <a:endParaRPr kumimoji="1" lang="ja-JP" altLang="en-US" sz="1200" dirty="0"/>
                    </a:p>
                  </a:txBody>
                  <a:tcPr>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パラメータシート（</a:t>
                      </a:r>
                      <a:r>
                        <a:rPr kumimoji="1" lang="en-US" altLang="ja-JP" sz="1200" dirty="0" smtClean="0"/>
                        <a:t>From</a:t>
                      </a:r>
                      <a:r>
                        <a:rPr kumimoji="1" lang="ja-JP" altLang="en-US" sz="1200" dirty="0" smtClean="0"/>
                        <a:t>）</a:t>
                      </a:r>
                      <a:endParaRPr kumimoji="1" lang="en-US" altLang="ja-JP" sz="1200" dirty="0" smtClean="0"/>
                    </a:p>
                    <a:p>
                      <a:r>
                        <a:rPr kumimoji="1" lang="ja-JP" altLang="en-US" sz="1200" dirty="0" smtClean="0"/>
                        <a:t>項目</a:t>
                      </a:r>
                      <a:endParaRPr kumimoji="1" lang="ja-JP" altLang="en-US" sz="1200" dirty="0"/>
                    </a:p>
                  </a:txBody>
                  <a:tcPr>
                    <a:solidFill>
                      <a:srgbClr val="002060"/>
                    </a:solidFill>
                  </a:tcPr>
                </a:tc>
                <a:tc>
                  <a:txBody>
                    <a:bodyPr/>
                    <a:lstStyle/>
                    <a:p>
                      <a:r>
                        <a:rPr kumimoji="1" lang="ja-JP" altLang="en-US" sz="1200" dirty="0" smtClean="0"/>
                        <a:t>登録方式</a:t>
                      </a:r>
                      <a:endParaRPr kumimoji="1" lang="ja-JP" altLang="en-US" sz="1200" dirty="0"/>
                    </a:p>
                  </a:txBody>
                  <a:tcPr>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IaC</a:t>
                      </a:r>
                      <a:r>
                        <a:rPr kumimoji="1" lang="ja-JP" altLang="en-US" sz="1200" dirty="0" smtClean="0"/>
                        <a:t>変数（</a:t>
                      </a:r>
                      <a:r>
                        <a:rPr kumimoji="1" lang="en-US" altLang="ja-JP" sz="1200" dirty="0" smtClean="0"/>
                        <a:t>To</a:t>
                      </a:r>
                      <a:r>
                        <a:rPr kumimoji="1" lang="ja-JP" altLang="en-US" sz="1200" dirty="0" smtClean="0"/>
                        <a:t>）</a:t>
                      </a:r>
                      <a:endParaRPr kumimoji="1" lang="en-US" altLang="ja-JP" sz="1200" dirty="0" smtClean="0"/>
                    </a:p>
                    <a:p>
                      <a:r>
                        <a:rPr kumimoji="1" lang="en-US" altLang="ja-JP" sz="1200" dirty="0" smtClean="0"/>
                        <a:t>Movement</a:t>
                      </a:r>
                      <a:endParaRPr kumimoji="1" lang="ja-JP" altLang="en-US" sz="1200" dirty="0"/>
                    </a:p>
                  </a:txBody>
                  <a:tcPr>
                    <a:solidFill>
                      <a:srgbClr val="002060"/>
                    </a:solidFill>
                  </a:tcPr>
                </a:tc>
                <a:tc>
                  <a:txBody>
                    <a:bodyPr/>
                    <a:lstStyle/>
                    <a:p>
                      <a:r>
                        <a:rPr kumimoji="1" lang="en-US" altLang="ja-JP" sz="1200" dirty="0" err="1" smtClean="0"/>
                        <a:t>IaC</a:t>
                      </a:r>
                      <a:r>
                        <a:rPr kumimoji="1" lang="ja-JP" altLang="en-US" sz="1200" dirty="0" smtClean="0"/>
                        <a:t>変数（</a:t>
                      </a:r>
                      <a:r>
                        <a:rPr kumimoji="1" lang="en-US" altLang="ja-JP" sz="1200" dirty="0" smtClean="0"/>
                        <a:t>To</a:t>
                      </a:r>
                      <a:r>
                        <a:rPr kumimoji="1" lang="ja-JP" altLang="en-US" sz="1200" dirty="0" smtClean="0"/>
                        <a:t>）</a:t>
                      </a:r>
                      <a:endParaRPr kumimoji="1" lang="en-US" altLang="ja-JP" sz="1200" dirty="0" smtClean="0"/>
                    </a:p>
                    <a:p>
                      <a:r>
                        <a:rPr kumimoji="1" lang="en-US" altLang="ja-JP" sz="1200" dirty="0" smtClean="0"/>
                        <a:t>Value</a:t>
                      </a:r>
                      <a:r>
                        <a:rPr kumimoji="1" lang="ja-JP" altLang="en-US" sz="1200" dirty="0" smtClean="0"/>
                        <a:t>変数</a:t>
                      </a:r>
                      <a:r>
                        <a:rPr kumimoji="1" lang="en-US" altLang="ja-JP" sz="1200" dirty="0" smtClean="0"/>
                        <a:t/>
                      </a:r>
                      <a:br>
                        <a:rPr kumimoji="1" lang="en-US" altLang="ja-JP" sz="1200" dirty="0" smtClean="0"/>
                      </a:br>
                      <a:r>
                        <a:rPr kumimoji="1" lang="ja-JP" altLang="en-US" sz="1200" dirty="0" smtClean="0"/>
                        <a:t>変数名</a:t>
                      </a:r>
                      <a:endParaRPr kumimoji="1" lang="ja-JP" altLang="en-US" sz="1200" dirty="0"/>
                    </a:p>
                  </a:txBody>
                  <a:tcPr>
                    <a:solidFill>
                      <a:srgbClr val="002060"/>
                    </a:solidFill>
                  </a:tcPr>
                </a:tc>
                <a:extLst>
                  <a:ext uri="{0D108BD9-81ED-4DB2-BD59-A6C34878D82A}">
                    <a16:rowId xmlns:a16="http://schemas.microsoft.com/office/drawing/2014/main" val="634671748"/>
                  </a:ext>
                </a:extLst>
              </a:tr>
              <a:tr h="204664">
                <a:tc>
                  <a:txBody>
                    <a:bodyPr/>
                    <a:lstStyle/>
                    <a:p>
                      <a:r>
                        <a:rPr kumimoji="1" lang="ja-JP" altLang="en-US" sz="1200" smtClean="0"/>
                        <a:t>サーバ用パラメータ</a:t>
                      </a:r>
                      <a:endParaRPr kumimoji="1" lang="ja-JP" altLang="en-US" sz="1200"/>
                    </a:p>
                  </a:txBody>
                  <a:tcPr/>
                </a:tc>
                <a:tc>
                  <a:txBody>
                    <a:bodyPr/>
                    <a:lstStyle/>
                    <a:p>
                      <a:r>
                        <a:rPr kumimoji="1" lang="en-US" altLang="ja-JP" sz="1200" smtClean="0"/>
                        <a:t>Timezone</a:t>
                      </a:r>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Set Timezone</a:t>
                      </a:r>
                      <a:endParaRPr kumimoji="1" lang="ja-JP" altLang="en-US" sz="1200" smtClean="0"/>
                    </a:p>
                  </a:txBody>
                  <a:tcPr/>
                </a:tc>
                <a:tc>
                  <a:txBody>
                    <a:bodyPr/>
                    <a:lstStyle/>
                    <a:p>
                      <a:r>
                        <a:rPr kumimoji="1" lang="en-US" altLang="ja-JP" sz="1200" dirty="0" err="1" smtClean="0"/>
                        <a:t>VAR_locale_timezone</a:t>
                      </a:r>
                      <a:endParaRPr kumimoji="1" lang="ja-JP" altLang="en-US" sz="1200" dirty="0"/>
                    </a:p>
                  </a:txBody>
                  <a:tcPr/>
                </a:tc>
                <a:extLst>
                  <a:ext uri="{0D108BD9-81ED-4DB2-BD59-A6C34878D82A}">
                    <a16:rowId xmlns:a16="http://schemas.microsoft.com/office/drawing/2014/main" val="4032147739"/>
                  </a:ext>
                </a:extLst>
              </a:tr>
              <a:tr h="244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サーバ用パラメータ</a:t>
                      </a:r>
                      <a:endParaRPr kumimoji="1" lang="ja-JP" altLang="en-US" sz="1200"/>
                    </a:p>
                  </a:txBody>
                  <a:tcPr/>
                </a:tc>
                <a:tc>
                  <a:txBody>
                    <a:bodyPr/>
                    <a:lstStyle/>
                    <a:p>
                      <a:r>
                        <a:rPr kumimoji="1" lang="en-US" altLang="ja-JP" sz="1200" smtClean="0"/>
                        <a:t>Nameserver_ip</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aseline="0" smtClean="0"/>
                        <a:t>Add Nameserver</a:t>
                      </a:r>
                      <a:endParaRPr kumimoji="1" lang="ja-JP" altLang="en-US" sz="1200" smtClean="0"/>
                    </a:p>
                  </a:txBody>
                  <a:tcPr/>
                </a:tc>
                <a:tc>
                  <a:txBody>
                    <a:bodyPr/>
                    <a:lstStyle/>
                    <a:p>
                      <a:r>
                        <a:rPr kumimoji="1" lang="en-US" altLang="ja-JP" sz="1200" smtClean="0"/>
                        <a:t>VAR_nameserver_ip</a:t>
                      </a:r>
                      <a:endParaRPr kumimoji="1" lang="ja-JP" altLang="en-US" sz="1200"/>
                    </a:p>
                  </a:txBody>
                  <a:tcPr/>
                </a:tc>
                <a:extLst>
                  <a:ext uri="{0D108BD9-81ED-4DB2-BD59-A6C34878D82A}">
                    <a16:rowId xmlns:a16="http://schemas.microsoft.com/office/drawing/2014/main" val="2435657931"/>
                  </a:ext>
                </a:extLst>
              </a:tr>
              <a:tr h="244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ホスト名</a:t>
                      </a:r>
                    </a:p>
                  </a:txBody>
                  <a:tcPr/>
                </a:tc>
                <a:tc>
                  <a:txBody>
                    <a:bodyPr/>
                    <a:lstStyle/>
                    <a:p>
                      <a:r>
                        <a:rPr kumimoji="1" lang="en-US" altLang="ja-JP" sz="1200" smtClean="0"/>
                        <a:t>Hostname</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Set</a:t>
                      </a:r>
                      <a:r>
                        <a:rPr kumimoji="1" lang="en-US" altLang="ja-JP" sz="1200" baseline="0" smtClean="0"/>
                        <a:t> Hostname</a:t>
                      </a:r>
                      <a:endParaRPr kumimoji="1" lang="ja-JP" altLang="en-US" sz="1200" smtClean="0"/>
                    </a:p>
                  </a:txBody>
                  <a:tcPr/>
                </a:tc>
                <a:tc>
                  <a:txBody>
                    <a:bodyPr/>
                    <a:lstStyle/>
                    <a:p>
                      <a:r>
                        <a:rPr kumimoji="1" lang="en-US" altLang="ja-JP" sz="1200" dirty="0" err="1" smtClean="0"/>
                        <a:t>VAR_hostname</a:t>
                      </a:r>
                      <a:endParaRPr kumimoji="1" lang="ja-JP" altLang="en-US" sz="1200" dirty="0"/>
                    </a:p>
                  </a:txBody>
                  <a:tcPr/>
                </a:tc>
                <a:extLst>
                  <a:ext uri="{0D108BD9-81ED-4DB2-BD59-A6C34878D82A}">
                    <a16:rowId xmlns:a16="http://schemas.microsoft.com/office/drawing/2014/main" val="2160013511"/>
                  </a:ext>
                </a:extLst>
              </a:tr>
            </a:tbl>
          </a:graphicData>
        </a:graphic>
      </p:graphicFrame>
      <p:sp>
        <p:nvSpPr>
          <p:cNvPr id="6" name="正方形/長方形 5"/>
          <p:cNvSpPr/>
          <p:nvPr/>
        </p:nvSpPr>
        <p:spPr bwMode="auto">
          <a:xfrm>
            <a:off x="611560" y="3284966"/>
            <a:ext cx="2160240" cy="79210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7" name="正方形/長方形 6"/>
          <p:cNvSpPr/>
          <p:nvPr/>
        </p:nvSpPr>
        <p:spPr bwMode="auto">
          <a:xfrm>
            <a:off x="2771800" y="3284966"/>
            <a:ext cx="792088" cy="79210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8" name="正方形/長方形 7"/>
          <p:cNvSpPr/>
          <p:nvPr/>
        </p:nvSpPr>
        <p:spPr bwMode="auto">
          <a:xfrm>
            <a:off x="3563888" y="3284966"/>
            <a:ext cx="1008424" cy="79210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9" name="正方形/長方形 8"/>
          <p:cNvSpPr/>
          <p:nvPr/>
        </p:nvSpPr>
        <p:spPr bwMode="auto">
          <a:xfrm>
            <a:off x="4572312" y="3284966"/>
            <a:ext cx="1295832" cy="79210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0" name="正方形/長方形 9"/>
          <p:cNvSpPr/>
          <p:nvPr/>
        </p:nvSpPr>
        <p:spPr bwMode="auto">
          <a:xfrm>
            <a:off x="7236296" y="3284966"/>
            <a:ext cx="917823" cy="79210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717358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a:t>
            </a:r>
            <a:r>
              <a:rPr lang="ja-JP" altLang="en-US" dirty="0" smtClean="0"/>
              <a:t>　はじめ</a:t>
            </a:r>
            <a:r>
              <a:rPr lang="ja-JP" altLang="en-US" dirty="0"/>
              <a:t>に</a:t>
            </a:r>
            <a:endParaRPr kumimoji="1" lang="ja-JP" altLang="en-US" dirty="0"/>
          </a:p>
        </p:txBody>
      </p:sp>
    </p:spTree>
    <p:extLst>
      <p:ext uri="{BB962C8B-B14F-4D97-AF65-F5344CB8AC3E}">
        <p14:creationId xmlns:p14="http://schemas.microsoft.com/office/powerpoint/2010/main" val="2795752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2.9</a:t>
            </a:r>
            <a:r>
              <a:rPr kumimoji="1" lang="en-US" altLang="ja-JP" smtClean="0"/>
              <a:t> </a:t>
            </a:r>
            <a:r>
              <a:rPr kumimoji="1" lang="ja-JP" altLang="en-US" smtClean="0"/>
              <a:t>代入値・</a:t>
            </a:r>
            <a:r>
              <a:rPr lang="ja-JP" altLang="en-US"/>
              <a:t>作業</a:t>
            </a:r>
            <a:r>
              <a:rPr kumimoji="1" lang="ja-JP" altLang="en-US" smtClean="0"/>
              <a:t>対象ホストの確認</a:t>
            </a:r>
            <a:endParaRPr kumimoji="1" lang="ja-JP" altLang="en-US"/>
          </a:p>
        </p:txBody>
      </p:sp>
      <p:sp>
        <p:nvSpPr>
          <p:cNvPr id="3" name="コンテンツ プレースホルダー 2"/>
          <p:cNvSpPr>
            <a:spLocks noGrp="1"/>
          </p:cNvSpPr>
          <p:nvPr>
            <p:ph sz="quarter" idx="10"/>
          </p:nvPr>
        </p:nvSpPr>
        <p:spPr>
          <a:xfrm>
            <a:off x="179512" y="836712"/>
            <a:ext cx="8784976" cy="5832648"/>
          </a:xfrm>
        </p:spPr>
        <p:txBody>
          <a:bodyPr/>
          <a:lstStyle/>
          <a:p>
            <a:r>
              <a:rPr lang="ja-JP" altLang="en-US" b="1" dirty="0" smtClean="0"/>
              <a:t>代入値と作業対象ホストを確認する</a:t>
            </a:r>
            <a:r>
              <a:rPr lang="en-US" altLang="ja-JP" b="1" dirty="0"/>
              <a:t/>
            </a:r>
            <a:br>
              <a:rPr lang="en-US" altLang="ja-JP" b="1" dirty="0"/>
            </a:br>
            <a:r>
              <a:rPr lang="ja-JP" altLang="en-US" sz="1600" dirty="0" smtClean="0"/>
              <a:t>代入値自動登録により指定された値と対象ホストを確認しましょう。</a:t>
            </a:r>
            <a:endParaRPr kumimoji="1" lang="en-US" altLang="ja-JP" sz="1600" dirty="0"/>
          </a:p>
          <a:p>
            <a:pPr marL="0" indent="0">
              <a:buNone/>
            </a:pPr>
            <a:endParaRPr lang="en-US" altLang="ja-JP" sz="1600" dirty="0" smtClean="0"/>
          </a:p>
          <a:p>
            <a:pPr marL="0" indent="0">
              <a:buNone/>
            </a:pPr>
            <a:r>
              <a:rPr lang="ja-JP" altLang="en-US" sz="1600" dirty="0"/>
              <a:t>メニュー</a:t>
            </a:r>
            <a:r>
              <a:rPr lang="en-US" altLang="ja-JP" sz="1600" dirty="0"/>
              <a:t>:</a:t>
            </a:r>
            <a:r>
              <a:rPr lang="ja-JP" altLang="en-US" sz="1600" dirty="0"/>
              <a:t> </a:t>
            </a:r>
            <a:r>
              <a:rPr lang="en-US" altLang="ja-JP" sz="1600" b="1" dirty="0" err="1" smtClean="0"/>
              <a:t>Ansible</a:t>
            </a:r>
            <a:r>
              <a:rPr lang="en-US" altLang="ja-JP" sz="1600" b="1" dirty="0" smtClean="0"/>
              <a:t>-Legacy &gt;</a:t>
            </a:r>
            <a:r>
              <a:rPr lang="ja-JP" altLang="en-US" sz="1600" b="1" dirty="0"/>
              <a:t>作業対象ホスト</a:t>
            </a:r>
            <a:r>
              <a:rPr lang="en-US" altLang="ja-JP" sz="1600" b="1" dirty="0"/>
              <a:t>/</a:t>
            </a:r>
            <a:r>
              <a:rPr lang="ja-JP" altLang="en-US" sz="1600" b="1" dirty="0"/>
              <a:t>代入値管理</a:t>
            </a:r>
            <a:endParaRPr lang="en-US" altLang="ja-JP" sz="1600" b="1" dirty="0" smtClean="0"/>
          </a:p>
          <a:p>
            <a:pPr marL="457200" indent="-457200">
              <a:buFont typeface="+mj-ea"/>
              <a:buAutoNum type="circleNumDbPlain"/>
            </a:pPr>
            <a:r>
              <a:rPr lang="en-US" altLang="ja-JP" sz="1600" dirty="0" smtClean="0"/>
              <a:t>[</a:t>
            </a:r>
            <a:r>
              <a:rPr lang="ja-JP" altLang="en-US" sz="1600" dirty="0" smtClean="0"/>
              <a:t>フィルタ</a:t>
            </a:r>
            <a:r>
              <a:rPr lang="en-US" altLang="ja-JP" sz="1600" dirty="0" smtClean="0"/>
              <a:t>]</a:t>
            </a:r>
            <a:r>
              <a:rPr lang="ja-JP" altLang="en-US" sz="1600" dirty="0" smtClean="0"/>
              <a:t>を押下する</a:t>
            </a:r>
          </a:p>
          <a:p>
            <a:pPr marL="457200" indent="-457200">
              <a:buFont typeface="+mj-ea"/>
              <a:buAutoNum type="circleNumDbPlain"/>
            </a:pPr>
            <a:r>
              <a:rPr lang="ja-JP" altLang="en-US" sz="1600" dirty="0" smtClean="0"/>
              <a:t>「</a:t>
            </a:r>
            <a:r>
              <a:rPr lang="en-US" altLang="ja-JP" sz="1600" dirty="0" smtClean="0"/>
              <a:t>legacy</a:t>
            </a:r>
            <a:r>
              <a:rPr lang="ja-JP" altLang="en-US" sz="1600" dirty="0" smtClean="0"/>
              <a:t>代入値自動登録設定プロシージャ」によって正しい値が指定されていることを確認する。</a:t>
            </a:r>
            <a:endParaRPr kumimoji="1" lang="ja-JP" altLang="en-US" sz="1600" dirty="0"/>
          </a:p>
        </p:txBody>
      </p:sp>
      <p:sp>
        <p:nvSpPr>
          <p:cNvPr id="9" name="テキスト ボックス 8"/>
          <p:cNvSpPr txBox="1"/>
          <p:nvPr/>
        </p:nvSpPr>
        <p:spPr>
          <a:xfrm>
            <a:off x="4549880" y="3086096"/>
            <a:ext cx="1585888" cy="307777"/>
          </a:xfrm>
          <a:prstGeom prst="rect">
            <a:avLst/>
          </a:prstGeom>
          <a:noFill/>
        </p:spPr>
        <p:txBody>
          <a:bodyPr wrap="square" rtlCol="0">
            <a:spAutoFit/>
          </a:bodyPr>
          <a:lstStyle/>
          <a:p>
            <a:r>
              <a:rPr kumimoji="1" lang="ja-JP" altLang="en-US" sz="1400" u="sng" dirty="0" smtClean="0"/>
              <a:t>作業対象ホスト</a:t>
            </a:r>
            <a:endParaRPr kumimoji="1" lang="ja-JP" altLang="en-US" sz="1400" u="sng" dirty="0"/>
          </a:p>
        </p:txBody>
      </p:sp>
      <p:sp>
        <p:nvSpPr>
          <p:cNvPr id="10" name="テキスト ボックス 9"/>
          <p:cNvSpPr txBox="1"/>
          <p:nvPr/>
        </p:nvSpPr>
        <p:spPr>
          <a:xfrm>
            <a:off x="2432181" y="6155052"/>
            <a:ext cx="1080119" cy="307777"/>
          </a:xfrm>
          <a:prstGeom prst="rect">
            <a:avLst/>
          </a:prstGeom>
          <a:noFill/>
        </p:spPr>
        <p:txBody>
          <a:bodyPr wrap="square" rtlCol="0">
            <a:spAutoFit/>
          </a:bodyPr>
          <a:lstStyle/>
          <a:p>
            <a:pPr algn="r"/>
            <a:r>
              <a:rPr kumimoji="1" lang="ja-JP" altLang="en-US" sz="1400" u="sng" dirty="0" smtClean="0"/>
              <a:t>代入値管理</a:t>
            </a:r>
            <a:endParaRPr kumimoji="1" lang="ja-JP" altLang="en-US" sz="1400" u="sng" dirty="0"/>
          </a:p>
        </p:txBody>
      </p:sp>
      <p:grpSp>
        <p:nvGrpSpPr>
          <p:cNvPr id="63" name="グループ化 62"/>
          <p:cNvGrpSpPr/>
          <p:nvPr/>
        </p:nvGrpSpPr>
        <p:grpSpPr>
          <a:xfrm>
            <a:off x="206811" y="3086096"/>
            <a:ext cx="4323616" cy="1680822"/>
            <a:chOff x="206811" y="3086096"/>
            <a:chExt cx="4323616" cy="1680822"/>
          </a:xfrm>
        </p:grpSpPr>
        <p:pic>
          <p:nvPicPr>
            <p:cNvPr id="7" name="図 6"/>
            <p:cNvPicPr>
              <a:picLocks noChangeAspect="1"/>
            </p:cNvPicPr>
            <p:nvPr/>
          </p:nvPicPr>
          <p:blipFill rotWithShape="1">
            <a:blip r:embed="rId2"/>
            <a:srcRect r="48702"/>
            <a:stretch/>
          </p:blipFill>
          <p:spPr>
            <a:xfrm>
              <a:off x="387960" y="3086096"/>
              <a:ext cx="2068603" cy="1674521"/>
            </a:xfrm>
            <a:prstGeom prst="rect">
              <a:avLst/>
            </a:prstGeom>
          </p:spPr>
        </p:pic>
        <p:grpSp>
          <p:nvGrpSpPr>
            <p:cNvPr id="6" name="グループ化 5"/>
            <p:cNvGrpSpPr/>
            <p:nvPr/>
          </p:nvGrpSpPr>
          <p:grpSpPr>
            <a:xfrm>
              <a:off x="206811" y="3092400"/>
              <a:ext cx="186597" cy="1674518"/>
              <a:chOff x="23309" y="3133347"/>
              <a:chExt cx="247941" cy="2225018"/>
            </a:xfrm>
          </p:grpSpPr>
          <p:pic>
            <p:nvPicPr>
              <p:cNvPr id="20" name="図 19"/>
              <p:cNvPicPr>
                <a:picLocks noChangeAspect="1"/>
              </p:cNvPicPr>
              <p:nvPr/>
            </p:nvPicPr>
            <p:blipFill rotWithShape="1">
              <a:blip r:embed="rId3"/>
              <a:srcRect t="46444" b="25734"/>
              <a:stretch/>
            </p:blipFill>
            <p:spPr>
              <a:xfrm>
                <a:off x="23309" y="5169060"/>
                <a:ext cx="246237" cy="189305"/>
              </a:xfrm>
              <a:prstGeom prst="rect">
                <a:avLst/>
              </a:prstGeom>
            </p:spPr>
          </p:pic>
          <p:pic>
            <p:nvPicPr>
              <p:cNvPr id="21" name="図 20"/>
              <p:cNvPicPr>
                <a:picLocks noChangeAspect="1"/>
              </p:cNvPicPr>
              <p:nvPr/>
            </p:nvPicPr>
            <p:blipFill rotWithShape="1">
              <a:blip r:embed="rId3"/>
              <a:srcRect t="46444"/>
              <a:stretch/>
            </p:blipFill>
            <p:spPr>
              <a:xfrm>
                <a:off x="23310" y="4823249"/>
                <a:ext cx="246239" cy="364391"/>
              </a:xfrm>
              <a:prstGeom prst="rect">
                <a:avLst/>
              </a:prstGeom>
            </p:spPr>
          </p:pic>
          <p:pic>
            <p:nvPicPr>
              <p:cNvPr id="17" name="図 16"/>
              <p:cNvPicPr>
                <a:picLocks noChangeAspect="1"/>
              </p:cNvPicPr>
              <p:nvPr/>
            </p:nvPicPr>
            <p:blipFill rotWithShape="1">
              <a:blip r:embed="rId3"/>
              <a:srcRect t="46444"/>
              <a:stretch/>
            </p:blipFill>
            <p:spPr>
              <a:xfrm>
                <a:off x="24110" y="4473972"/>
                <a:ext cx="246239" cy="364391"/>
              </a:xfrm>
              <a:prstGeom prst="rect">
                <a:avLst/>
              </a:prstGeom>
            </p:spPr>
          </p:pic>
          <p:pic>
            <p:nvPicPr>
              <p:cNvPr id="18" name="図 17"/>
              <p:cNvPicPr>
                <a:picLocks noChangeAspect="1"/>
              </p:cNvPicPr>
              <p:nvPr/>
            </p:nvPicPr>
            <p:blipFill rotWithShape="1">
              <a:blip r:embed="rId3"/>
              <a:srcRect t="46444"/>
              <a:stretch/>
            </p:blipFill>
            <p:spPr>
              <a:xfrm>
                <a:off x="24111" y="4135818"/>
                <a:ext cx="246239" cy="364391"/>
              </a:xfrm>
              <a:prstGeom prst="rect">
                <a:avLst/>
              </a:prstGeom>
            </p:spPr>
          </p:pic>
          <p:pic>
            <p:nvPicPr>
              <p:cNvPr id="11" name="図 10"/>
              <p:cNvPicPr>
                <a:picLocks noChangeAspect="1"/>
              </p:cNvPicPr>
              <p:nvPr/>
            </p:nvPicPr>
            <p:blipFill rotWithShape="1">
              <a:blip r:embed="rId3"/>
              <a:srcRect t="46444"/>
              <a:stretch/>
            </p:blipFill>
            <p:spPr>
              <a:xfrm>
                <a:off x="24910" y="3789040"/>
                <a:ext cx="246239" cy="364391"/>
              </a:xfrm>
              <a:prstGeom prst="rect">
                <a:avLst/>
              </a:prstGeom>
            </p:spPr>
          </p:pic>
          <p:pic>
            <p:nvPicPr>
              <p:cNvPr id="12" name="図 11"/>
              <p:cNvPicPr>
                <a:picLocks noChangeAspect="1"/>
              </p:cNvPicPr>
              <p:nvPr/>
            </p:nvPicPr>
            <p:blipFill rotWithShape="1">
              <a:blip r:embed="rId3"/>
              <a:srcRect t="46444"/>
              <a:stretch/>
            </p:blipFill>
            <p:spPr>
              <a:xfrm>
                <a:off x="24911" y="3450886"/>
                <a:ext cx="246239" cy="364391"/>
              </a:xfrm>
              <a:prstGeom prst="rect">
                <a:avLst/>
              </a:prstGeom>
            </p:spPr>
          </p:pic>
          <p:pic>
            <p:nvPicPr>
              <p:cNvPr id="13" name="図 12"/>
              <p:cNvPicPr>
                <a:picLocks noChangeAspect="1"/>
              </p:cNvPicPr>
              <p:nvPr/>
            </p:nvPicPr>
            <p:blipFill rotWithShape="1">
              <a:blip r:embed="rId3"/>
              <a:srcRect t="58088"/>
              <a:stretch/>
            </p:blipFill>
            <p:spPr>
              <a:xfrm>
                <a:off x="25011" y="3183334"/>
                <a:ext cx="246239" cy="285165"/>
              </a:xfrm>
              <a:prstGeom prst="rect">
                <a:avLst/>
              </a:prstGeom>
            </p:spPr>
          </p:pic>
          <p:grpSp>
            <p:nvGrpSpPr>
              <p:cNvPr id="14" name="グループ化 13"/>
              <p:cNvGrpSpPr/>
              <p:nvPr/>
            </p:nvGrpSpPr>
            <p:grpSpPr>
              <a:xfrm>
                <a:off x="24911" y="3133347"/>
                <a:ext cx="245439" cy="161580"/>
                <a:chOff x="-151240" y="5113008"/>
                <a:chExt cx="361572" cy="238034"/>
              </a:xfrm>
            </p:grpSpPr>
            <p:pic>
              <p:nvPicPr>
                <p:cNvPr id="15" name="図 14"/>
                <p:cNvPicPr>
                  <a:picLocks noChangeAspect="1"/>
                </p:cNvPicPr>
                <p:nvPr/>
              </p:nvPicPr>
              <p:blipFill rotWithShape="1">
                <a:blip r:embed="rId4"/>
                <a:srcRect t="1051" b="1051"/>
                <a:stretch/>
              </p:blipFill>
              <p:spPr>
                <a:xfrm>
                  <a:off x="-151240" y="5113008"/>
                  <a:ext cx="361572" cy="238034"/>
                </a:xfrm>
                <a:prstGeom prst="rect">
                  <a:avLst/>
                </a:prstGeom>
              </p:spPr>
            </p:pic>
            <p:pic>
              <p:nvPicPr>
                <p:cNvPr id="16" name="図 15"/>
                <p:cNvPicPr>
                  <a:picLocks noChangeAspect="1"/>
                </p:cNvPicPr>
                <p:nvPr/>
              </p:nvPicPr>
              <p:blipFill rotWithShape="1">
                <a:blip r:embed="rId3"/>
                <a:srcRect l="2" t="14984" r="19288" b="70128"/>
                <a:stretch/>
              </p:blipFill>
              <p:spPr>
                <a:xfrm>
                  <a:off x="-130517" y="5140113"/>
                  <a:ext cx="272600" cy="138956"/>
                </a:xfrm>
                <a:prstGeom prst="rect">
                  <a:avLst/>
                </a:prstGeom>
              </p:spPr>
            </p:pic>
          </p:grpSp>
        </p:grpSp>
        <p:pic>
          <p:nvPicPr>
            <p:cNvPr id="8" name="図 7"/>
            <p:cNvPicPr>
              <a:picLocks noChangeAspect="1"/>
            </p:cNvPicPr>
            <p:nvPr/>
          </p:nvPicPr>
          <p:blipFill>
            <a:blip r:embed="rId5"/>
            <a:stretch>
              <a:fillRect/>
            </a:stretch>
          </p:blipFill>
          <p:spPr>
            <a:xfrm>
              <a:off x="1560277" y="3365912"/>
              <a:ext cx="495729" cy="86970"/>
            </a:xfrm>
            <a:prstGeom prst="rect">
              <a:avLst/>
            </a:prstGeom>
          </p:spPr>
        </p:pic>
        <p:pic>
          <p:nvPicPr>
            <p:cNvPr id="22" name="図 21"/>
            <p:cNvPicPr>
              <a:picLocks noChangeAspect="1"/>
            </p:cNvPicPr>
            <p:nvPr/>
          </p:nvPicPr>
          <p:blipFill>
            <a:blip r:embed="rId6"/>
            <a:stretch>
              <a:fillRect/>
            </a:stretch>
          </p:blipFill>
          <p:spPr>
            <a:xfrm>
              <a:off x="1560277" y="3237325"/>
              <a:ext cx="489931" cy="92768"/>
            </a:xfrm>
            <a:prstGeom prst="rect">
              <a:avLst/>
            </a:prstGeom>
          </p:spPr>
        </p:pic>
        <p:pic>
          <p:nvPicPr>
            <p:cNvPr id="23" name="図 22"/>
            <p:cNvPicPr>
              <a:picLocks noChangeAspect="1"/>
            </p:cNvPicPr>
            <p:nvPr/>
          </p:nvPicPr>
          <p:blipFill>
            <a:blip r:embed="rId7"/>
            <a:stretch>
              <a:fillRect/>
            </a:stretch>
          </p:blipFill>
          <p:spPr>
            <a:xfrm>
              <a:off x="1567629" y="3888293"/>
              <a:ext cx="547911" cy="92768"/>
            </a:xfrm>
            <a:prstGeom prst="rect">
              <a:avLst/>
            </a:prstGeom>
          </p:spPr>
        </p:pic>
        <p:pic>
          <p:nvPicPr>
            <p:cNvPr id="24" name="図 23"/>
            <p:cNvPicPr>
              <a:picLocks noChangeAspect="1"/>
            </p:cNvPicPr>
            <p:nvPr/>
          </p:nvPicPr>
          <p:blipFill>
            <a:blip r:embed="rId8"/>
            <a:stretch>
              <a:fillRect/>
            </a:stretch>
          </p:blipFill>
          <p:spPr>
            <a:xfrm>
              <a:off x="1561831" y="3753546"/>
              <a:ext cx="553709" cy="89869"/>
            </a:xfrm>
            <a:prstGeom prst="rect">
              <a:avLst/>
            </a:prstGeom>
          </p:spPr>
        </p:pic>
        <p:pic>
          <p:nvPicPr>
            <p:cNvPr id="25" name="図 24"/>
            <p:cNvPicPr>
              <a:picLocks noChangeAspect="1"/>
            </p:cNvPicPr>
            <p:nvPr/>
          </p:nvPicPr>
          <p:blipFill>
            <a:blip r:embed="rId9"/>
            <a:stretch>
              <a:fillRect/>
            </a:stretch>
          </p:blipFill>
          <p:spPr>
            <a:xfrm>
              <a:off x="1573237" y="4401037"/>
              <a:ext cx="495729" cy="89869"/>
            </a:xfrm>
            <a:prstGeom prst="rect">
              <a:avLst/>
            </a:prstGeom>
          </p:spPr>
        </p:pic>
        <p:pic>
          <p:nvPicPr>
            <p:cNvPr id="26" name="図 25"/>
            <p:cNvPicPr>
              <a:picLocks noChangeAspect="1"/>
            </p:cNvPicPr>
            <p:nvPr/>
          </p:nvPicPr>
          <p:blipFill>
            <a:blip r:embed="rId10"/>
            <a:stretch>
              <a:fillRect/>
            </a:stretch>
          </p:blipFill>
          <p:spPr>
            <a:xfrm>
              <a:off x="1568547" y="4270901"/>
              <a:ext cx="498628" cy="92768"/>
            </a:xfrm>
            <a:prstGeom prst="rect">
              <a:avLst/>
            </a:prstGeom>
          </p:spPr>
        </p:pic>
        <p:pic>
          <p:nvPicPr>
            <p:cNvPr id="27" name="図 26"/>
            <p:cNvPicPr>
              <a:picLocks noChangeAspect="1"/>
            </p:cNvPicPr>
            <p:nvPr/>
          </p:nvPicPr>
          <p:blipFill>
            <a:blip r:embed="rId5"/>
            <a:stretch>
              <a:fillRect/>
            </a:stretch>
          </p:blipFill>
          <p:spPr>
            <a:xfrm>
              <a:off x="1560277" y="3617288"/>
              <a:ext cx="495729" cy="86970"/>
            </a:xfrm>
            <a:prstGeom prst="rect">
              <a:avLst/>
            </a:prstGeom>
          </p:spPr>
        </p:pic>
        <p:pic>
          <p:nvPicPr>
            <p:cNvPr id="28" name="図 27"/>
            <p:cNvPicPr>
              <a:picLocks noChangeAspect="1"/>
            </p:cNvPicPr>
            <p:nvPr/>
          </p:nvPicPr>
          <p:blipFill>
            <a:blip r:embed="rId6"/>
            <a:stretch>
              <a:fillRect/>
            </a:stretch>
          </p:blipFill>
          <p:spPr>
            <a:xfrm>
              <a:off x="1560277" y="3488701"/>
              <a:ext cx="489931" cy="92768"/>
            </a:xfrm>
            <a:prstGeom prst="rect">
              <a:avLst/>
            </a:prstGeom>
          </p:spPr>
        </p:pic>
        <p:pic>
          <p:nvPicPr>
            <p:cNvPr id="29" name="図 28"/>
            <p:cNvPicPr>
              <a:picLocks noChangeAspect="1"/>
            </p:cNvPicPr>
            <p:nvPr/>
          </p:nvPicPr>
          <p:blipFill>
            <a:blip r:embed="rId7"/>
            <a:stretch>
              <a:fillRect/>
            </a:stretch>
          </p:blipFill>
          <p:spPr>
            <a:xfrm>
              <a:off x="1573427" y="4144741"/>
              <a:ext cx="547911" cy="92768"/>
            </a:xfrm>
            <a:prstGeom prst="rect">
              <a:avLst/>
            </a:prstGeom>
          </p:spPr>
        </p:pic>
        <p:pic>
          <p:nvPicPr>
            <p:cNvPr id="30" name="図 29"/>
            <p:cNvPicPr>
              <a:picLocks noChangeAspect="1"/>
            </p:cNvPicPr>
            <p:nvPr/>
          </p:nvPicPr>
          <p:blipFill>
            <a:blip r:embed="rId8"/>
            <a:stretch>
              <a:fillRect/>
            </a:stretch>
          </p:blipFill>
          <p:spPr>
            <a:xfrm>
              <a:off x="1567629" y="4009994"/>
              <a:ext cx="553709" cy="89869"/>
            </a:xfrm>
            <a:prstGeom prst="rect">
              <a:avLst/>
            </a:prstGeom>
          </p:spPr>
        </p:pic>
        <p:pic>
          <p:nvPicPr>
            <p:cNvPr id="31" name="図 30"/>
            <p:cNvPicPr>
              <a:picLocks noChangeAspect="1"/>
            </p:cNvPicPr>
            <p:nvPr/>
          </p:nvPicPr>
          <p:blipFill>
            <a:blip r:embed="rId9"/>
            <a:stretch>
              <a:fillRect/>
            </a:stretch>
          </p:blipFill>
          <p:spPr>
            <a:xfrm>
              <a:off x="1573237" y="4652028"/>
              <a:ext cx="495729" cy="89869"/>
            </a:xfrm>
            <a:prstGeom prst="rect">
              <a:avLst/>
            </a:prstGeom>
          </p:spPr>
        </p:pic>
        <p:pic>
          <p:nvPicPr>
            <p:cNvPr id="32" name="図 31"/>
            <p:cNvPicPr>
              <a:picLocks noChangeAspect="1"/>
            </p:cNvPicPr>
            <p:nvPr/>
          </p:nvPicPr>
          <p:blipFill>
            <a:blip r:embed="rId10"/>
            <a:stretch>
              <a:fillRect/>
            </a:stretch>
          </p:blipFill>
          <p:spPr>
            <a:xfrm>
              <a:off x="1568547" y="4521892"/>
              <a:ext cx="498628" cy="92768"/>
            </a:xfrm>
            <a:prstGeom prst="rect">
              <a:avLst/>
            </a:prstGeom>
          </p:spPr>
        </p:pic>
        <p:pic>
          <p:nvPicPr>
            <p:cNvPr id="33" name="図 32"/>
            <p:cNvPicPr>
              <a:picLocks noChangeAspect="1"/>
            </p:cNvPicPr>
            <p:nvPr/>
          </p:nvPicPr>
          <p:blipFill rotWithShape="1">
            <a:blip r:embed="rId11"/>
            <a:srcRect t="16448"/>
            <a:stretch/>
          </p:blipFill>
          <p:spPr>
            <a:xfrm>
              <a:off x="2439149" y="3355096"/>
              <a:ext cx="370054" cy="1281849"/>
            </a:xfrm>
            <a:prstGeom prst="rect">
              <a:avLst/>
            </a:prstGeom>
          </p:spPr>
        </p:pic>
        <p:pic>
          <p:nvPicPr>
            <p:cNvPr id="34" name="図 33"/>
            <p:cNvPicPr>
              <a:picLocks noChangeAspect="1"/>
            </p:cNvPicPr>
            <p:nvPr/>
          </p:nvPicPr>
          <p:blipFill rotWithShape="1">
            <a:blip r:embed="rId2"/>
            <a:srcRect l="56447" r="696"/>
            <a:stretch/>
          </p:blipFill>
          <p:spPr>
            <a:xfrm>
              <a:off x="2802235" y="3086096"/>
              <a:ext cx="1728192" cy="1674521"/>
            </a:xfrm>
            <a:prstGeom prst="rect">
              <a:avLst/>
            </a:prstGeom>
          </p:spPr>
        </p:pic>
        <p:pic>
          <p:nvPicPr>
            <p:cNvPr id="35" name="図 34"/>
            <p:cNvPicPr>
              <a:picLocks noChangeAspect="1"/>
            </p:cNvPicPr>
            <p:nvPr/>
          </p:nvPicPr>
          <p:blipFill rotWithShape="1">
            <a:blip r:embed="rId11"/>
            <a:srcRect t="81735" b="8878"/>
            <a:stretch/>
          </p:blipFill>
          <p:spPr>
            <a:xfrm>
              <a:off x="2439149" y="4606428"/>
              <a:ext cx="370054" cy="144017"/>
            </a:xfrm>
            <a:prstGeom prst="rect">
              <a:avLst/>
            </a:prstGeom>
          </p:spPr>
        </p:pic>
        <p:pic>
          <p:nvPicPr>
            <p:cNvPr id="36" name="図 35"/>
            <p:cNvPicPr>
              <a:picLocks noChangeAspect="1"/>
            </p:cNvPicPr>
            <p:nvPr/>
          </p:nvPicPr>
          <p:blipFill rotWithShape="1">
            <a:blip r:embed="rId11"/>
            <a:srcRect t="73912" b="16700"/>
            <a:stretch/>
          </p:blipFill>
          <p:spPr>
            <a:xfrm>
              <a:off x="2432181" y="3204738"/>
              <a:ext cx="370054" cy="144016"/>
            </a:xfrm>
            <a:prstGeom prst="rect">
              <a:avLst/>
            </a:prstGeom>
          </p:spPr>
        </p:pic>
        <p:sp>
          <p:nvSpPr>
            <p:cNvPr id="38" name="正方形/長方形 37"/>
            <p:cNvSpPr/>
            <p:nvPr/>
          </p:nvSpPr>
          <p:spPr bwMode="auto">
            <a:xfrm>
              <a:off x="2439149" y="3091238"/>
              <a:ext cx="378000" cy="122765"/>
            </a:xfrm>
            <a:prstGeom prst="rect">
              <a:avLst/>
            </a:prstGeom>
            <a:solidFill>
              <a:srgbClr val="888888"/>
            </a:solidFill>
            <a:ln w="6350">
              <a:solidFill>
                <a:srgbClr val="555555"/>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39" name="図 38"/>
            <p:cNvPicPr>
              <a:picLocks noChangeAspect="1"/>
            </p:cNvPicPr>
            <p:nvPr/>
          </p:nvPicPr>
          <p:blipFill rotWithShape="1">
            <a:blip r:embed="rId11"/>
            <a:srcRect t="4526" b="88434"/>
            <a:stretch/>
          </p:blipFill>
          <p:spPr>
            <a:xfrm>
              <a:off x="2432300" y="3103993"/>
              <a:ext cx="370054" cy="108000"/>
            </a:xfrm>
            <a:prstGeom prst="rect">
              <a:avLst/>
            </a:prstGeom>
          </p:spPr>
        </p:pic>
      </p:grpSp>
      <p:grpSp>
        <p:nvGrpSpPr>
          <p:cNvPr id="62" name="グループ化 61"/>
          <p:cNvGrpSpPr/>
          <p:nvPr/>
        </p:nvGrpSpPr>
        <p:grpSpPr>
          <a:xfrm>
            <a:off x="3520010" y="4823684"/>
            <a:ext cx="5438217" cy="1629652"/>
            <a:chOff x="3985200" y="4823684"/>
            <a:chExt cx="5438217" cy="1629652"/>
          </a:xfrm>
        </p:grpSpPr>
        <p:pic>
          <p:nvPicPr>
            <p:cNvPr id="4" name="図 3"/>
            <p:cNvPicPr>
              <a:picLocks noChangeAspect="1"/>
            </p:cNvPicPr>
            <p:nvPr/>
          </p:nvPicPr>
          <p:blipFill rotWithShape="1">
            <a:blip r:embed="rId12"/>
            <a:srcRect t="1" r="45454" b="579"/>
            <a:stretch/>
          </p:blipFill>
          <p:spPr>
            <a:xfrm>
              <a:off x="4139953" y="4823685"/>
              <a:ext cx="2592287" cy="1629651"/>
            </a:xfrm>
            <a:prstGeom prst="rect">
              <a:avLst/>
            </a:prstGeom>
          </p:spPr>
        </p:pic>
        <p:pic>
          <p:nvPicPr>
            <p:cNvPr id="42" name="図 41"/>
            <p:cNvPicPr>
              <a:picLocks noChangeAspect="1"/>
            </p:cNvPicPr>
            <p:nvPr/>
          </p:nvPicPr>
          <p:blipFill rotWithShape="1">
            <a:blip r:embed="rId12"/>
            <a:srcRect l="53031" t="1" r="-118" b="579"/>
            <a:stretch/>
          </p:blipFill>
          <p:spPr>
            <a:xfrm>
              <a:off x="7185600" y="4823684"/>
              <a:ext cx="2237817" cy="1629651"/>
            </a:xfrm>
            <a:prstGeom prst="rect">
              <a:avLst/>
            </a:prstGeom>
          </p:spPr>
        </p:pic>
        <p:grpSp>
          <p:nvGrpSpPr>
            <p:cNvPr id="43" name="グループ化 42"/>
            <p:cNvGrpSpPr/>
            <p:nvPr/>
          </p:nvGrpSpPr>
          <p:grpSpPr>
            <a:xfrm>
              <a:off x="3985200" y="4836722"/>
              <a:ext cx="172120" cy="1544606"/>
              <a:chOff x="23309" y="3133347"/>
              <a:chExt cx="247941" cy="2225018"/>
            </a:xfrm>
          </p:grpSpPr>
          <p:pic>
            <p:nvPicPr>
              <p:cNvPr id="44" name="図 43"/>
              <p:cNvPicPr>
                <a:picLocks noChangeAspect="1"/>
              </p:cNvPicPr>
              <p:nvPr/>
            </p:nvPicPr>
            <p:blipFill rotWithShape="1">
              <a:blip r:embed="rId3"/>
              <a:srcRect t="46444" b="25734"/>
              <a:stretch/>
            </p:blipFill>
            <p:spPr>
              <a:xfrm>
                <a:off x="23309" y="5169060"/>
                <a:ext cx="246237" cy="189305"/>
              </a:xfrm>
              <a:prstGeom prst="rect">
                <a:avLst/>
              </a:prstGeom>
            </p:spPr>
          </p:pic>
          <p:pic>
            <p:nvPicPr>
              <p:cNvPr id="45" name="図 44"/>
              <p:cNvPicPr>
                <a:picLocks noChangeAspect="1"/>
              </p:cNvPicPr>
              <p:nvPr/>
            </p:nvPicPr>
            <p:blipFill rotWithShape="1">
              <a:blip r:embed="rId3"/>
              <a:srcRect t="46444"/>
              <a:stretch/>
            </p:blipFill>
            <p:spPr>
              <a:xfrm>
                <a:off x="23310" y="4823249"/>
                <a:ext cx="246239" cy="364391"/>
              </a:xfrm>
              <a:prstGeom prst="rect">
                <a:avLst/>
              </a:prstGeom>
            </p:spPr>
          </p:pic>
          <p:pic>
            <p:nvPicPr>
              <p:cNvPr id="46" name="図 45"/>
              <p:cNvPicPr>
                <a:picLocks noChangeAspect="1"/>
              </p:cNvPicPr>
              <p:nvPr/>
            </p:nvPicPr>
            <p:blipFill rotWithShape="1">
              <a:blip r:embed="rId3"/>
              <a:srcRect t="46444"/>
              <a:stretch/>
            </p:blipFill>
            <p:spPr>
              <a:xfrm>
                <a:off x="24110" y="4473972"/>
                <a:ext cx="246239" cy="364391"/>
              </a:xfrm>
              <a:prstGeom prst="rect">
                <a:avLst/>
              </a:prstGeom>
            </p:spPr>
          </p:pic>
          <p:pic>
            <p:nvPicPr>
              <p:cNvPr id="47" name="図 46"/>
              <p:cNvPicPr>
                <a:picLocks noChangeAspect="1"/>
              </p:cNvPicPr>
              <p:nvPr/>
            </p:nvPicPr>
            <p:blipFill rotWithShape="1">
              <a:blip r:embed="rId3"/>
              <a:srcRect t="46444"/>
              <a:stretch/>
            </p:blipFill>
            <p:spPr>
              <a:xfrm>
                <a:off x="24111" y="4135818"/>
                <a:ext cx="246239" cy="364391"/>
              </a:xfrm>
              <a:prstGeom prst="rect">
                <a:avLst/>
              </a:prstGeom>
            </p:spPr>
          </p:pic>
          <p:pic>
            <p:nvPicPr>
              <p:cNvPr id="48" name="図 47"/>
              <p:cNvPicPr>
                <a:picLocks noChangeAspect="1"/>
              </p:cNvPicPr>
              <p:nvPr/>
            </p:nvPicPr>
            <p:blipFill rotWithShape="1">
              <a:blip r:embed="rId3"/>
              <a:srcRect t="46444"/>
              <a:stretch/>
            </p:blipFill>
            <p:spPr>
              <a:xfrm>
                <a:off x="24910" y="3789040"/>
                <a:ext cx="246239" cy="364391"/>
              </a:xfrm>
              <a:prstGeom prst="rect">
                <a:avLst/>
              </a:prstGeom>
            </p:spPr>
          </p:pic>
          <p:pic>
            <p:nvPicPr>
              <p:cNvPr id="49" name="図 48"/>
              <p:cNvPicPr>
                <a:picLocks noChangeAspect="1"/>
              </p:cNvPicPr>
              <p:nvPr/>
            </p:nvPicPr>
            <p:blipFill rotWithShape="1">
              <a:blip r:embed="rId3"/>
              <a:srcRect t="46444"/>
              <a:stretch/>
            </p:blipFill>
            <p:spPr>
              <a:xfrm>
                <a:off x="24911" y="3450886"/>
                <a:ext cx="246239" cy="364391"/>
              </a:xfrm>
              <a:prstGeom prst="rect">
                <a:avLst/>
              </a:prstGeom>
            </p:spPr>
          </p:pic>
          <p:pic>
            <p:nvPicPr>
              <p:cNvPr id="50" name="図 49"/>
              <p:cNvPicPr>
                <a:picLocks noChangeAspect="1"/>
              </p:cNvPicPr>
              <p:nvPr/>
            </p:nvPicPr>
            <p:blipFill rotWithShape="1">
              <a:blip r:embed="rId3"/>
              <a:srcRect t="58088"/>
              <a:stretch/>
            </p:blipFill>
            <p:spPr>
              <a:xfrm>
                <a:off x="25011" y="3183334"/>
                <a:ext cx="246239" cy="285165"/>
              </a:xfrm>
              <a:prstGeom prst="rect">
                <a:avLst/>
              </a:prstGeom>
            </p:spPr>
          </p:pic>
          <p:grpSp>
            <p:nvGrpSpPr>
              <p:cNvPr id="51" name="グループ化 50"/>
              <p:cNvGrpSpPr/>
              <p:nvPr/>
            </p:nvGrpSpPr>
            <p:grpSpPr>
              <a:xfrm>
                <a:off x="24911" y="3133347"/>
                <a:ext cx="245439" cy="161580"/>
                <a:chOff x="-151240" y="5113008"/>
                <a:chExt cx="361572" cy="238034"/>
              </a:xfrm>
            </p:grpSpPr>
            <p:pic>
              <p:nvPicPr>
                <p:cNvPr id="52" name="図 51"/>
                <p:cNvPicPr>
                  <a:picLocks noChangeAspect="1"/>
                </p:cNvPicPr>
                <p:nvPr/>
              </p:nvPicPr>
              <p:blipFill rotWithShape="1">
                <a:blip r:embed="rId4"/>
                <a:srcRect t="1051" b="1051"/>
                <a:stretch/>
              </p:blipFill>
              <p:spPr>
                <a:xfrm>
                  <a:off x="-151240" y="5113008"/>
                  <a:ext cx="361572" cy="238034"/>
                </a:xfrm>
                <a:prstGeom prst="rect">
                  <a:avLst/>
                </a:prstGeom>
              </p:spPr>
            </p:pic>
            <p:pic>
              <p:nvPicPr>
                <p:cNvPr id="53" name="図 52"/>
                <p:cNvPicPr>
                  <a:picLocks noChangeAspect="1"/>
                </p:cNvPicPr>
                <p:nvPr/>
              </p:nvPicPr>
              <p:blipFill rotWithShape="1">
                <a:blip r:embed="rId3"/>
                <a:srcRect l="2" t="14984" r="19288" b="70128"/>
                <a:stretch/>
              </p:blipFill>
              <p:spPr>
                <a:xfrm>
                  <a:off x="-130517" y="5140113"/>
                  <a:ext cx="272600" cy="138956"/>
                </a:xfrm>
                <a:prstGeom prst="rect">
                  <a:avLst/>
                </a:prstGeom>
              </p:spPr>
            </p:pic>
          </p:grpSp>
        </p:grpSp>
        <p:grpSp>
          <p:nvGrpSpPr>
            <p:cNvPr id="60" name="グループ化 59"/>
            <p:cNvGrpSpPr>
              <a:grpSpLocks noChangeAspect="1"/>
            </p:cNvGrpSpPr>
            <p:nvPr/>
          </p:nvGrpSpPr>
          <p:grpSpPr>
            <a:xfrm>
              <a:off x="6695349" y="4836721"/>
              <a:ext cx="519241" cy="1530000"/>
              <a:chOff x="6443308" y="4841211"/>
              <a:chExt cx="733923" cy="2162587"/>
            </a:xfrm>
          </p:grpSpPr>
          <p:pic>
            <p:nvPicPr>
              <p:cNvPr id="59" name="図 58"/>
              <p:cNvPicPr>
                <a:picLocks noChangeAspect="1"/>
              </p:cNvPicPr>
              <p:nvPr/>
            </p:nvPicPr>
            <p:blipFill rotWithShape="1">
              <a:blip r:embed="rId13"/>
              <a:srcRect t="56085" b="500"/>
              <a:stretch/>
            </p:blipFill>
            <p:spPr>
              <a:xfrm>
                <a:off x="6443308" y="6491838"/>
                <a:ext cx="733023" cy="511960"/>
              </a:xfrm>
              <a:prstGeom prst="rect">
                <a:avLst/>
              </a:prstGeom>
            </p:spPr>
          </p:pic>
          <p:pic>
            <p:nvPicPr>
              <p:cNvPr id="57" name="図 56"/>
              <p:cNvPicPr>
                <a:picLocks noChangeAspect="1"/>
              </p:cNvPicPr>
              <p:nvPr/>
            </p:nvPicPr>
            <p:blipFill rotWithShape="1">
              <a:blip r:embed="rId13"/>
              <a:srcRect t="56085" b="500"/>
              <a:stretch/>
            </p:blipFill>
            <p:spPr>
              <a:xfrm>
                <a:off x="6444208" y="5831220"/>
                <a:ext cx="733023" cy="511960"/>
              </a:xfrm>
              <a:prstGeom prst="rect">
                <a:avLst/>
              </a:prstGeom>
            </p:spPr>
          </p:pic>
          <p:pic>
            <p:nvPicPr>
              <p:cNvPr id="58" name="図 57"/>
              <p:cNvPicPr>
                <a:picLocks noChangeAspect="1"/>
              </p:cNvPicPr>
              <p:nvPr/>
            </p:nvPicPr>
            <p:blipFill rotWithShape="1">
              <a:blip r:embed="rId13"/>
              <a:srcRect t="42159" b="43600"/>
              <a:stretch/>
            </p:blipFill>
            <p:spPr>
              <a:xfrm>
                <a:off x="6443308" y="6343180"/>
                <a:ext cx="733023" cy="167924"/>
              </a:xfrm>
              <a:prstGeom prst="rect">
                <a:avLst/>
              </a:prstGeom>
            </p:spPr>
          </p:pic>
          <p:pic>
            <p:nvPicPr>
              <p:cNvPr id="54" name="図 53"/>
              <p:cNvPicPr>
                <a:picLocks noChangeAspect="1"/>
              </p:cNvPicPr>
              <p:nvPr/>
            </p:nvPicPr>
            <p:blipFill rotWithShape="1">
              <a:blip r:embed="rId13"/>
              <a:srcRect t="7113" b="70733"/>
              <a:stretch/>
            </p:blipFill>
            <p:spPr>
              <a:xfrm>
                <a:off x="6443308" y="4841211"/>
                <a:ext cx="733023" cy="261216"/>
              </a:xfrm>
              <a:prstGeom prst="rect">
                <a:avLst/>
              </a:prstGeom>
            </p:spPr>
          </p:pic>
          <p:pic>
            <p:nvPicPr>
              <p:cNvPr id="55" name="図 54"/>
              <p:cNvPicPr>
                <a:picLocks noChangeAspect="1"/>
              </p:cNvPicPr>
              <p:nvPr/>
            </p:nvPicPr>
            <p:blipFill rotWithShape="1">
              <a:blip r:embed="rId13"/>
              <a:srcRect t="42159" b="500"/>
              <a:stretch/>
            </p:blipFill>
            <p:spPr>
              <a:xfrm>
                <a:off x="6444208" y="4998127"/>
                <a:ext cx="733023" cy="676177"/>
              </a:xfrm>
              <a:prstGeom prst="rect">
                <a:avLst/>
              </a:prstGeom>
            </p:spPr>
          </p:pic>
          <p:pic>
            <p:nvPicPr>
              <p:cNvPr id="56" name="図 55"/>
              <p:cNvPicPr>
                <a:picLocks noChangeAspect="1"/>
              </p:cNvPicPr>
              <p:nvPr/>
            </p:nvPicPr>
            <p:blipFill rotWithShape="1">
              <a:blip r:embed="rId13"/>
              <a:srcRect t="42159" b="43600"/>
              <a:stretch/>
            </p:blipFill>
            <p:spPr>
              <a:xfrm>
                <a:off x="6443308" y="5674304"/>
                <a:ext cx="733023" cy="167924"/>
              </a:xfrm>
              <a:prstGeom prst="rect">
                <a:avLst/>
              </a:prstGeom>
            </p:spPr>
          </p:pic>
        </p:grpSp>
        <p:sp>
          <p:nvSpPr>
            <p:cNvPr id="61" name="正方形/長方形 60"/>
            <p:cNvSpPr/>
            <p:nvPr/>
          </p:nvSpPr>
          <p:spPr bwMode="auto">
            <a:xfrm>
              <a:off x="6695349" y="6381328"/>
              <a:ext cx="518604" cy="72008"/>
            </a:xfrm>
            <a:prstGeom prst="rect">
              <a:avLst/>
            </a:prstGeom>
            <a:solidFill>
              <a:srgbClr val="C1C1C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Tree>
    <p:extLst>
      <p:ext uri="{BB962C8B-B14F-4D97-AF65-F5344CB8AC3E}">
        <p14:creationId xmlns:p14="http://schemas.microsoft.com/office/powerpoint/2010/main" val="33451169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a:t>
            </a:r>
            <a:r>
              <a:rPr kumimoji="1" lang="en-US" altLang="ja-JP" smtClean="0"/>
              <a:t>.10</a:t>
            </a:r>
            <a:r>
              <a:rPr kumimoji="1" lang="ja-JP" altLang="en-US" smtClean="0"/>
              <a:t> </a:t>
            </a:r>
            <a:r>
              <a:rPr kumimoji="1" lang="en-US" altLang="ja-JP" smtClean="0"/>
              <a:t>Conductor</a:t>
            </a:r>
            <a:r>
              <a:rPr kumimoji="1" lang="ja-JP" altLang="en-US" smtClean="0"/>
              <a:t>の実行 </a:t>
            </a:r>
            <a:r>
              <a:rPr lang="en-US" altLang="ja-JP"/>
              <a:t>(</a:t>
            </a:r>
            <a:r>
              <a:rPr lang="en-US" altLang="ja-JP" smtClean="0"/>
              <a:t>1/2)</a:t>
            </a:r>
            <a:endParaRPr kumimoji="1" lang="ja-JP" altLang="en-US"/>
          </a:p>
        </p:txBody>
      </p:sp>
      <p:sp>
        <p:nvSpPr>
          <p:cNvPr id="3" name="コンテンツ プレースホルダー 2"/>
          <p:cNvSpPr>
            <a:spLocks noGrp="1"/>
          </p:cNvSpPr>
          <p:nvPr>
            <p:ph sz="quarter" idx="10"/>
          </p:nvPr>
        </p:nvSpPr>
        <p:spPr/>
        <p:txBody>
          <a:bodyPr/>
          <a:lstStyle/>
          <a:p>
            <a:r>
              <a:rPr lang="en-US" altLang="ja-JP" b="1"/>
              <a:t>Conductor</a:t>
            </a:r>
            <a:r>
              <a:rPr kumimoji="1" lang="ja-JP" altLang="en-US" b="1" smtClean="0"/>
              <a:t>を</a:t>
            </a:r>
            <a:r>
              <a:rPr lang="ja-JP" altLang="en-US" b="1"/>
              <a:t>実行</a:t>
            </a:r>
            <a:r>
              <a:rPr lang="ja-JP" altLang="en-US" b="1" smtClean="0"/>
              <a:t>する</a:t>
            </a:r>
            <a:r>
              <a:rPr kumimoji="1" lang="ja-JP" altLang="en-US" smtClean="0"/>
              <a:t>　</a:t>
            </a:r>
            <a:r>
              <a:rPr kumimoji="1" lang="en-US" altLang="ja-JP" smtClean="0"/>
              <a:t/>
            </a:r>
            <a:br>
              <a:rPr kumimoji="1" lang="en-US" altLang="ja-JP" smtClean="0"/>
            </a:br>
            <a:r>
              <a:rPr kumimoji="1" lang="ja-JP" altLang="en-US" sz="1600" smtClean="0"/>
              <a:t>前項までの操作で、</a:t>
            </a:r>
            <a:r>
              <a:rPr kumimoji="1" lang="en-US" altLang="ja-JP" sz="1600" smtClean="0"/>
              <a:t>Conductor</a:t>
            </a:r>
            <a:r>
              <a:rPr kumimoji="1" lang="ja-JP" altLang="en-US" sz="1600" smtClean="0"/>
              <a:t>の作成と代入値の登録が終了しました。</a:t>
            </a:r>
            <a:r>
              <a:rPr kumimoji="1" lang="en-US" altLang="ja-JP" sz="1600" smtClean="0"/>
              <a:t/>
            </a:r>
            <a:br>
              <a:rPr kumimoji="1" lang="en-US" altLang="ja-JP" sz="1600" smtClean="0"/>
            </a:br>
            <a:r>
              <a:rPr kumimoji="1" lang="ja-JP" altLang="en-US" sz="1600" smtClean="0"/>
              <a:t>最後に</a:t>
            </a:r>
            <a:r>
              <a:rPr kumimoji="1" lang="en-US" altLang="ja-JP" sz="1600" smtClean="0"/>
              <a:t>Conductor</a:t>
            </a:r>
            <a:r>
              <a:rPr kumimoji="1" lang="ja-JP" altLang="en-US" sz="1600" smtClean="0"/>
              <a:t>を実行し、結果を対象ホストで確認してください。</a:t>
            </a:r>
            <a:r>
              <a:rPr kumimoji="1" lang="en-US" altLang="ja-JP" sz="1600" smtClean="0"/>
              <a:t/>
            </a:r>
            <a:br>
              <a:rPr kumimoji="1" lang="en-US" altLang="ja-JP" sz="1600" smtClean="0"/>
            </a:br>
            <a:endParaRPr kumimoji="1" lang="en-US" altLang="ja-JP" sz="1800" smtClean="0"/>
          </a:p>
          <a:p>
            <a:pPr marL="0" indent="0">
              <a:buNone/>
            </a:pPr>
            <a:r>
              <a:rPr kumimoji="1" lang="ja-JP" altLang="en-US" sz="1600" smtClean="0"/>
              <a:t>メニュー： </a:t>
            </a:r>
            <a:r>
              <a:rPr lang="en-US" altLang="ja-JP" sz="1600" b="1"/>
              <a:t>Conductor</a:t>
            </a:r>
            <a:r>
              <a:rPr kumimoji="1" lang="ja-JP" altLang="en-US" sz="1600" b="1" smtClean="0"/>
              <a:t> </a:t>
            </a:r>
            <a:r>
              <a:rPr kumimoji="1" lang="en-US" altLang="ja-JP" sz="1600" b="1" smtClean="0"/>
              <a:t>&gt;</a:t>
            </a:r>
            <a:r>
              <a:rPr kumimoji="1" lang="ja-JP" altLang="en-US" sz="1600" b="1" smtClean="0"/>
              <a:t> </a:t>
            </a:r>
            <a:r>
              <a:rPr lang="en-US" altLang="ja-JP" sz="1600" b="1"/>
              <a:t>Conductor</a:t>
            </a:r>
            <a:r>
              <a:rPr lang="ja-JP" altLang="en-US" sz="1600" b="1" smtClean="0"/>
              <a:t>作業実行</a:t>
            </a:r>
            <a:endParaRPr kumimoji="1" lang="en-US" altLang="ja-JP" sz="1600" b="1" smtClean="0"/>
          </a:p>
          <a:p>
            <a:pPr marL="0" indent="0">
              <a:buNone/>
            </a:pPr>
            <a:endParaRPr kumimoji="1" lang="ja-JP" altLang="en-US"/>
          </a:p>
        </p:txBody>
      </p:sp>
      <p:pic>
        <p:nvPicPr>
          <p:cNvPr id="4" name="図 3"/>
          <p:cNvPicPr>
            <a:picLocks noChangeAspect="1"/>
          </p:cNvPicPr>
          <p:nvPr/>
        </p:nvPicPr>
        <p:blipFill rotWithShape="1">
          <a:blip r:embed="rId3"/>
          <a:srcRect b="28489"/>
          <a:stretch/>
        </p:blipFill>
        <p:spPr>
          <a:xfrm>
            <a:off x="218724" y="2266170"/>
            <a:ext cx="7825980" cy="2747006"/>
          </a:xfrm>
          <a:prstGeom prst="rect">
            <a:avLst/>
          </a:prstGeom>
        </p:spPr>
      </p:pic>
      <p:sp>
        <p:nvSpPr>
          <p:cNvPr id="29" name="角丸四角形 28"/>
          <p:cNvSpPr/>
          <p:nvPr/>
        </p:nvSpPr>
        <p:spPr bwMode="auto">
          <a:xfrm>
            <a:off x="4029957" y="2748865"/>
            <a:ext cx="2664370" cy="515897"/>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Conductor</a:t>
            </a:r>
            <a:r>
              <a:rPr lang="ja-JP" altLang="en-US" sz="1200" dirty="0" smtClean="0">
                <a:solidFill>
                  <a:schemeClr val="tx1"/>
                </a:solidFill>
                <a:latin typeface="+mn-ea"/>
              </a:rPr>
              <a:t>一覧から</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「サーバ基本設定」を選択する。</a:t>
            </a:r>
            <a:endParaRPr lang="en-US" altLang="ja-JP" sz="1200" dirty="0">
              <a:solidFill>
                <a:schemeClr val="tx1"/>
              </a:solidFill>
              <a:latin typeface="+mn-ea"/>
            </a:endParaRPr>
          </a:p>
        </p:txBody>
      </p:sp>
      <p:sp>
        <p:nvSpPr>
          <p:cNvPr id="30" name="角丸四角形 29"/>
          <p:cNvSpPr/>
          <p:nvPr/>
        </p:nvSpPr>
        <p:spPr bwMode="auto">
          <a:xfrm>
            <a:off x="1331640" y="3527647"/>
            <a:ext cx="3672408" cy="11591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1" name="円形吹き出し 30"/>
          <p:cNvSpPr/>
          <p:nvPr/>
        </p:nvSpPr>
        <p:spPr bwMode="auto">
          <a:xfrm>
            <a:off x="3879185" y="3094675"/>
            <a:ext cx="289351" cy="315543"/>
          </a:xfrm>
          <a:prstGeom prst="wedgeEllipseCallout">
            <a:avLst>
              <a:gd name="adj1" fmla="val -101627"/>
              <a:gd name="adj2" fmla="val 10444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32" name="角丸四角形 31"/>
          <p:cNvSpPr/>
          <p:nvPr/>
        </p:nvSpPr>
        <p:spPr bwMode="auto">
          <a:xfrm>
            <a:off x="4752870" y="4215827"/>
            <a:ext cx="2664370" cy="448763"/>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オペレーション</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「基本設定　全台」を選択する。</a:t>
            </a:r>
            <a:endParaRPr lang="en-US" altLang="ja-JP" sz="1200" dirty="0">
              <a:solidFill>
                <a:schemeClr val="tx1"/>
              </a:solidFill>
              <a:latin typeface="+mn-ea"/>
            </a:endParaRPr>
          </a:p>
        </p:txBody>
      </p:sp>
      <p:pic>
        <p:nvPicPr>
          <p:cNvPr id="21" name="図 20"/>
          <p:cNvPicPr>
            <a:picLocks noChangeAspect="1"/>
          </p:cNvPicPr>
          <p:nvPr/>
        </p:nvPicPr>
        <p:blipFill rotWithShape="1">
          <a:blip r:embed="rId3"/>
          <a:srcRect t="86289" b="590"/>
          <a:stretch/>
        </p:blipFill>
        <p:spPr>
          <a:xfrm>
            <a:off x="218724" y="5004000"/>
            <a:ext cx="7825980" cy="504056"/>
          </a:xfrm>
          <a:prstGeom prst="rect">
            <a:avLst/>
          </a:prstGeom>
        </p:spPr>
      </p:pic>
      <p:sp>
        <p:nvSpPr>
          <p:cNvPr id="33" name="角丸四角形 32"/>
          <p:cNvSpPr/>
          <p:nvPr/>
        </p:nvSpPr>
        <p:spPr bwMode="auto">
          <a:xfrm>
            <a:off x="1331640" y="5000733"/>
            <a:ext cx="5256584" cy="12797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4" name="円形吹き出し 33"/>
          <p:cNvSpPr/>
          <p:nvPr/>
        </p:nvSpPr>
        <p:spPr bwMode="auto">
          <a:xfrm>
            <a:off x="4602099" y="4497846"/>
            <a:ext cx="289350" cy="312200"/>
          </a:xfrm>
          <a:prstGeom prst="wedgeEllipseCallout">
            <a:avLst>
              <a:gd name="adj1" fmla="val -93727"/>
              <a:gd name="adj2" fmla="val 13108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pic>
        <p:nvPicPr>
          <p:cNvPr id="37" name="図 36"/>
          <p:cNvPicPr>
            <a:picLocks noChangeAspect="1"/>
          </p:cNvPicPr>
          <p:nvPr/>
        </p:nvPicPr>
        <p:blipFill>
          <a:blip r:embed="rId4"/>
          <a:stretch>
            <a:fillRect/>
          </a:stretch>
        </p:blipFill>
        <p:spPr>
          <a:xfrm>
            <a:off x="2887658" y="5321009"/>
            <a:ext cx="2548438" cy="1151052"/>
          </a:xfrm>
          <a:prstGeom prst="rect">
            <a:avLst/>
          </a:prstGeom>
          <a:ln>
            <a:solidFill>
              <a:schemeClr val="tx1"/>
            </a:solidFill>
          </a:ln>
        </p:spPr>
      </p:pic>
      <p:grpSp>
        <p:nvGrpSpPr>
          <p:cNvPr id="15" name="グループ化 14"/>
          <p:cNvGrpSpPr/>
          <p:nvPr/>
        </p:nvGrpSpPr>
        <p:grpSpPr>
          <a:xfrm>
            <a:off x="5989766" y="5463270"/>
            <a:ext cx="2852684" cy="999354"/>
            <a:chOff x="11454067" y="1388210"/>
            <a:chExt cx="2852684" cy="999354"/>
          </a:xfrm>
        </p:grpSpPr>
        <p:sp>
          <p:nvSpPr>
            <p:cNvPr id="16" name="角丸四角形 15"/>
            <p:cNvSpPr/>
            <p:nvPr/>
          </p:nvSpPr>
          <p:spPr bwMode="auto">
            <a:xfrm>
              <a:off x="11863168" y="1730204"/>
              <a:ext cx="2443583" cy="657360"/>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実行後、自動で</a:t>
              </a:r>
              <a:r>
                <a:rPr lang="en-US" altLang="ja-JP" sz="1200" dirty="0" smtClean="0">
                  <a:solidFill>
                    <a:schemeClr val="tx1"/>
                  </a:solidFill>
                  <a:latin typeface="+mn-ea"/>
                </a:rPr>
                <a:t>【Conductor</a:t>
              </a:r>
            </a:p>
            <a:p>
              <a:r>
                <a:rPr lang="ja-JP" altLang="en-US" sz="1200" dirty="0" smtClean="0">
                  <a:solidFill>
                    <a:schemeClr val="tx1"/>
                  </a:solidFill>
                  <a:latin typeface="+mn-ea"/>
                </a:rPr>
                <a:t>作業確認</a:t>
              </a:r>
              <a:r>
                <a:rPr lang="en-US" altLang="ja-JP" sz="1200" dirty="0" smtClean="0">
                  <a:solidFill>
                    <a:schemeClr val="tx1"/>
                  </a:solidFill>
                  <a:latin typeface="+mn-ea"/>
                </a:rPr>
                <a:t>】</a:t>
              </a:r>
              <a:r>
                <a:rPr lang="ja-JP" altLang="en-US" sz="1200" dirty="0" smtClean="0">
                  <a:solidFill>
                    <a:schemeClr val="tx1"/>
                  </a:solidFill>
                  <a:latin typeface="+mn-ea"/>
                </a:rPr>
                <a:t>へ画面遷移します。</a:t>
              </a:r>
              <a:endParaRPr lang="en-US" altLang="ja-JP" sz="1200" dirty="0" smtClean="0">
                <a:solidFill>
                  <a:srgbClr val="FF0000"/>
                </a:solidFill>
                <a:latin typeface="+mn-ea"/>
              </a:endParaRPr>
            </a:p>
          </p:txBody>
        </p:sp>
        <p:sp>
          <p:nvSpPr>
            <p:cNvPr id="17" name="円/楕円 44"/>
            <p:cNvSpPr/>
            <p:nvPr/>
          </p:nvSpPr>
          <p:spPr bwMode="auto">
            <a:xfrm>
              <a:off x="11454067" y="1388210"/>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8" name="テキスト ボックス 17"/>
            <p:cNvSpPr txBox="1"/>
            <p:nvPr/>
          </p:nvSpPr>
          <p:spPr>
            <a:xfrm>
              <a:off x="11477539" y="1548719"/>
              <a:ext cx="576081" cy="307777"/>
            </a:xfrm>
            <a:prstGeom prst="rect">
              <a:avLst/>
            </a:prstGeom>
            <a:noFill/>
          </p:spPr>
          <p:txBody>
            <a:bodyPr wrap="square" rtlCol="0">
              <a:spAutoFit/>
            </a:bodyPr>
            <a:lstStyle/>
            <a:p>
              <a:r>
                <a:rPr lang="en-US" altLang="ja-JP" sz="1400" b="1" dirty="0">
                  <a:solidFill>
                    <a:schemeClr val="bg1"/>
                  </a:solidFill>
                </a:rPr>
                <a:t>T</a:t>
              </a:r>
              <a:r>
                <a:rPr kumimoji="1" lang="en-US" altLang="ja-JP" sz="1400" b="1" dirty="0" smtClean="0">
                  <a:solidFill>
                    <a:schemeClr val="bg1"/>
                  </a:solidFill>
                </a:rPr>
                <a:t>ips</a:t>
              </a:r>
              <a:endParaRPr kumimoji="1" lang="ja-JP" altLang="en-US" sz="1400" b="1" dirty="0">
                <a:solidFill>
                  <a:schemeClr val="bg1"/>
                </a:solidFill>
              </a:endParaRPr>
            </a:p>
          </p:txBody>
        </p:sp>
      </p:grpSp>
      <p:sp>
        <p:nvSpPr>
          <p:cNvPr id="20" name="角丸四角形 19"/>
          <p:cNvSpPr/>
          <p:nvPr/>
        </p:nvSpPr>
        <p:spPr bwMode="auto">
          <a:xfrm>
            <a:off x="2887658" y="6267742"/>
            <a:ext cx="604222" cy="19488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5" name="角丸四角形 34"/>
          <p:cNvSpPr/>
          <p:nvPr/>
        </p:nvSpPr>
        <p:spPr bwMode="auto">
          <a:xfrm>
            <a:off x="1305994" y="5641644"/>
            <a:ext cx="2549858" cy="39197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画面下部より、</a:t>
            </a:r>
            <a:r>
              <a:rPr lang="en-US" altLang="ja-JP" sz="1200" dirty="0" smtClean="0">
                <a:solidFill>
                  <a:schemeClr val="tx1"/>
                </a:solidFill>
                <a:latin typeface="+mn-ea"/>
              </a:rPr>
              <a:t>[</a:t>
            </a:r>
            <a:r>
              <a:rPr lang="ja-JP" altLang="en-US" sz="1200" dirty="0" smtClean="0">
                <a:solidFill>
                  <a:srgbClr val="FF0000"/>
                </a:solidFill>
                <a:latin typeface="+mn-ea"/>
              </a:rPr>
              <a:t>実行</a:t>
            </a:r>
            <a:r>
              <a:rPr lang="en-US" altLang="ja-JP" sz="1200" dirty="0" smtClean="0">
                <a:solidFill>
                  <a:schemeClr val="tx1"/>
                </a:solidFill>
                <a:latin typeface="+mn-ea"/>
              </a:rPr>
              <a:t>]</a:t>
            </a:r>
            <a:r>
              <a:rPr lang="ja-JP" altLang="en-US" sz="1200" dirty="0" smtClean="0">
                <a:solidFill>
                  <a:schemeClr val="tx1"/>
                </a:solidFill>
                <a:latin typeface="+mn-ea"/>
              </a:rPr>
              <a:t>を押下する。</a:t>
            </a:r>
            <a:endParaRPr lang="en-US" altLang="ja-JP" sz="1200" dirty="0">
              <a:solidFill>
                <a:schemeClr val="tx1"/>
              </a:solidFill>
              <a:latin typeface="+mn-ea"/>
            </a:endParaRPr>
          </a:p>
        </p:txBody>
      </p:sp>
      <p:sp>
        <p:nvSpPr>
          <p:cNvPr id="36" name="円形吹き出し 35"/>
          <p:cNvSpPr/>
          <p:nvPr/>
        </p:nvSpPr>
        <p:spPr bwMode="auto">
          <a:xfrm>
            <a:off x="2512282" y="5977612"/>
            <a:ext cx="289350" cy="312200"/>
          </a:xfrm>
          <a:prstGeom prst="wedgeEllipseCallout">
            <a:avLst>
              <a:gd name="adj1" fmla="val 105647"/>
              <a:gd name="adj2" fmla="val 7147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3</a:t>
            </a:r>
            <a:endParaRPr kumimoji="1" lang="ja-JP" altLang="en-US" sz="1400" b="1" dirty="0" smtClean="0">
              <a:latin typeface="+mn-ea"/>
            </a:endParaRPr>
          </a:p>
        </p:txBody>
      </p:sp>
    </p:spTree>
    <p:extLst>
      <p:ext uri="{BB962C8B-B14F-4D97-AF65-F5344CB8AC3E}">
        <p14:creationId xmlns:p14="http://schemas.microsoft.com/office/powerpoint/2010/main" val="1521081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2.10</a:t>
            </a:r>
            <a:r>
              <a:rPr kumimoji="1" lang="ja-JP" altLang="en-US" smtClean="0"/>
              <a:t> </a:t>
            </a:r>
            <a:r>
              <a:rPr kumimoji="1" lang="en-US" altLang="ja-JP" smtClean="0"/>
              <a:t>Conductor</a:t>
            </a:r>
            <a:r>
              <a:rPr kumimoji="1" lang="ja-JP" altLang="en-US" smtClean="0"/>
              <a:t>の実行 </a:t>
            </a:r>
            <a:r>
              <a:rPr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lang="en-US" altLang="ja-JP" b="1" dirty="0" smtClean="0"/>
              <a:t>Conductor</a:t>
            </a:r>
            <a:r>
              <a:rPr lang="ja-JP" altLang="en-US" b="1" dirty="0" smtClean="0"/>
              <a:t>の実行結果を確認する</a:t>
            </a:r>
            <a:r>
              <a:rPr kumimoji="1" lang="ja-JP" altLang="en-US" dirty="0" smtClean="0"/>
              <a:t>　</a:t>
            </a:r>
            <a:r>
              <a:rPr kumimoji="1" lang="en-US" altLang="ja-JP" dirty="0" smtClean="0"/>
              <a:t/>
            </a:r>
            <a:br>
              <a:rPr kumimoji="1" lang="en-US" altLang="ja-JP" dirty="0" smtClean="0"/>
            </a:br>
            <a:r>
              <a:rPr kumimoji="1" lang="ja-JP" altLang="en-US" sz="1600" dirty="0" smtClean="0"/>
              <a:t>作業確認画面では、全体およびノードごとの実行結果を確認できます。</a:t>
            </a:r>
            <a:r>
              <a:rPr kumimoji="1" lang="en-US" altLang="ja-JP" sz="1600" dirty="0" smtClean="0"/>
              <a:t/>
            </a:r>
            <a:br>
              <a:rPr kumimoji="1" lang="en-US" altLang="ja-JP" sz="1600" dirty="0" smtClean="0"/>
            </a:br>
            <a:r>
              <a:rPr kumimoji="1" lang="ja-JP" altLang="en-US" sz="1600" dirty="0" smtClean="0"/>
              <a:t>投入した</a:t>
            </a:r>
            <a:r>
              <a:rPr kumimoji="1" lang="en-US" altLang="ja-JP" sz="1600" dirty="0" smtClean="0"/>
              <a:t>Movement</a:t>
            </a:r>
            <a:r>
              <a:rPr kumimoji="1" lang="ja-JP" altLang="en-US" sz="1600" dirty="0" smtClean="0"/>
              <a:t>を選択すると、</a:t>
            </a:r>
            <a:r>
              <a:rPr kumimoji="1" lang="ja-JP" altLang="en-US" sz="1600" dirty="0" smtClean="0">
                <a:solidFill>
                  <a:srgbClr val="FF0000"/>
                </a:solidFill>
              </a:rPr>
              <a:t>詳細結果へのリンク</a:t>
            </a:r>
            <a:r>
              <a:rPr kumimoji="1" lang="ja-JP" altLang="en-US" sz="1600" dirty="0" smtClean="0"/>
              <a:t>を表示できます。</a:t>
            </a:r>
            <a:r>
              <a:rPr lang="ja-JP" altLang="en-US" sz="1600" dirty="0" smtClean="0"/>
              <a:t>「</a:t>
            </a:r>
            <a:r>
              <a:rPr lang="en-US" altLang="ja-JP" sz="1600" dirty="0" smtClean="0"/>
              <a:t>DONE</a:t>
            </a:r>
            <a:r>
              <a:rPr lang="ja-JP" altLang="en-US" sz="1600" dirty="0" smtClean="0"/>
              <a:t>」「</a:t>
            </a:r>
            <a:r>
              <a:rPr lang="en-US" altLang="ja-JP" sz="1600" dirty="0" smtClean="0"/>
              <a:t>ERROR</a:t>
            </a:r>
            <a:r>
              <a:rPr lang="ja-JP" altLang="en-US" sz="1600" dirty="0" smtClean="0"/>
              <a:t>」などの丸い部分を押下しても詳細結果へリンクできます。</a:t>
            </a:r>
            <a:r>
              <a:rPr kumimoji="1" lang="en-US" altLang="ja-JP" sz="1600" dirty="0" smtClean="0"/>
              <a:t/>
            </a:r>
            <a:br>
              <a:rPr kumimoji="1" lang="en-US" altLang="ja-JP" sz="1600" dirty="0" smtClean="0"/>
            </a:br>
            <a:endParaRPr kumimoji="1" lang="en-US" altLang="ja-JP" sz="1800" dirty="0" smtClean="0"/>
          </a:p>
          <a:p>
            <a:pPr marL="0" indent="0">
              <a:buNone/>
            </a:pPr>
            <a:r>
              <a:rPr kumimoji="1" lang="ja-JP" altLang="en-US" sz="1600" dirty="0" smtClean="0"/>
              <a:t>メニュー： </a:t>
            </a:r>
            <a:r>
              <a:rPr lang="en-US" altLang="ja-JP" sz="1600" b="1" dirty="0"/>
              <a:t>Conductor</a:t>
            </a:r>
            <a:r>
              <a:rPr kumimoji="1" lang="ja-JP" altLang="en-US" sz="1600" b="1" dirty="0" smtClean="0"/>
              <a:t> </a:t>
            </a:r>
            <a:r>
              <a:rPr kumimoji="1" lang="en-US" altLang="ja-JP" sz="1600" b="1" dirty="0" smtClean="0"/>
              <a:t>&gt;</a:t>
            </a:r>
            <a:r>
              <a:rPr kumimoji="1" lang="ja-JP" altLang="en-US" sz="1600" b="1" dirty="0" smtClean="0"/>
              <a:t> </a:t>
            </a:r>
            <a:r>
              <a:rPr lang="en-US" altLang="ja-JP" sz="1600" b="1" dirty="0"/>
              <a:t>Conductor</a:t>
            </a:r>
            <a:r>
              <a:rPr lang="ja-JP" altLang="en-US" sz="1600" b="1" dirty="0" smtClean="0"/>
              <a:t>作業</a:t>
            </a:r>
            <a:r>
              <a:rPr lang="ja-JP" altLang="en-US" sz="1600" b="1" dirty="0"/>
              <a:t>確認</a:t>
            </a:r>
            <a:endParaRPr kumimoji="1" lang="en-US" altLang="ja-JP" sz="1600" b="1" dirty="0" smtClean="0"/>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323529" y="2564904"/>
            <a:ext cx="6666772" cy="3750060"/>
          </a:xfrm>
          <a:prstGeom prst="rect">
            <a:avLst/>
          </a:prstGeom>
        </p:spPr>
      </p:pic>
      <p:sp>
        <p:nvSpPr>
          <p:cNvPr id="6" name="正方形/長方形 5"/>
          <p:cNvSpPr/>
          <p:nvPr/>
        </p:nvSpPr>
        <p:spPr bwMode="auto">
          <a:xfrm>
            <a:off x="5364088" y="3790450"/>
            <a:ext cx="1512425" cy="374431"/>
          </a:xfrm>
          <a:prstGeom prst="rect">
            <a:avLst/>
          </a:prstGeom>
          <a:solidFill>
            <a:srgbClr val="444444"/>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4" name="図 3"/>
          <p:cNvPicPr>
            <a:picLocks noChangeAspect="1"/>
          </p:cNvPicPr>
          <p:nvPr/>
        </p:nvPicPr>
        <p:blipFill rotWithShape="1">
          <a:blip r:embed="rId3"/>
          <a:srcRect l="-1482" t="4" r="3332" b="-4"/>
          <a:stretch/>
        </p:blipFill>
        <p:spPr>
          <a:xfrm>
            <a:off x="5364088" y="3821590"/>
            <a:ext cx="1486800" cy="156075"/>
          </a:xfrm>
          <a:prstGeom prst="rect">
            <a:avLst/>
          </a:prstGeom>
        </p:spPr>
      </p:pic>
      <p:sp>
        <p:nvSpPr>
          <p:cNvPr id="21" name="正方形/長方形 20"/>
          <p:cNvSpPr/>
          <p:nvPr/>
        </p:nvSpPr>
        <p:spPr bwMode="auto">
          <a:xfrm>
            <a:off x="5321362" y="2894965"/>
            <a:ext cx="1538411" cy="1168771"/>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2" name="角丸四角形 21"/>
          <p:cNvSpPr/>
          <p:nvPr/>
        </p:nvSpPr>
        <p:spPr bwMode="auto">
          <a:xfrm>
            <a:off x="6989164" y="3079464"/>
            <a:ext cx="1771069"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リンクや作業の情報が</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表示される。</a:t>
            </a:r>
            <a:endParaRPr lang="en-US" altLang="ja-JP" sz="1200" dirty="0">
              <a:solidFill>
                <a:schemeClr val="tx1"/>
              </a:solidFill>
              <a:latin typeface="+mn-ea"/>
            </a:endParaRPr>
          </a:p>
        </p:txBody>
      </p:sp>
      <p:sp>
        <p:nvSpPr>
          <p:cNvPr id="23" name="円形吹き出し 22"/>
          <p:cNvSpPr/>
          <p:nvPr/>
        </p:nvSpPr>
        <p:spPr bwMode="auto">
          <a:xfrm>
            <a:off x="6783772" y="2947095"/>
            <a:ext cx="277463" cy="315543"/>
          </a:xfrm>
          <a:prstGeom prst="wedgeEllipseCallout">
            <a:avLst>
              <a:gd name="adj1" fmla="val -78266"/>
              <a:gd name="adj2" fmla="val 5175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13" name="角丸四角形 12"/>
          <p:cNvSpPr/>
          <p:nvPr/>
        </p:nvSpPr>
        <p:spPr bwMode="auto">
          <a:xfrm>
            <a:off x="2036222" y="3353764"/>
            <a:ext cx="2297381"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確認したいノードを</a:t>
            </a:r>
            <a:r>
              <a:rPr lang="ja-JP" altLang="en-US" sz="1200">
                <a:solidFill>
                  <a:schemeClr val="tx1"/>
                </a:solidFill>
                <a:latin typeface="+mn-ea"/>
              </a:rPr>
              <a:t>選択</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4" name="円形吹き出し 23"/>
          <p:cNvSpPr/>
          <p:nvPr/>
        </p:nvSpPr>
        <p:spPr bwMode="auto">
          <a:xfrm>
            <a:off x="1813254" y="3594847"/>
            <a:ext cx="288040" cy="315543"/>
          </a:xfrm>
          <a:prstGeom prst="wedgeEllipseCallout">
            <a:avLst>
              <a:gd name="adj1" fmla="val -78266"/>
              <a:gd name="adj2" fmla="val 5175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Tree>
    <p:extLst>
      <p:ext uri="{BB962C8B-B14F-4D97-AF65-F5344CB8AC3E}">
        <p14:creationId xmlns:p14="http://schemas.microsoft.com/office/powerpoint/2010/main" val="1111076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570217" y="3113640"/>
            <a:ext cx="8378204" cy="1179456"/>
          </a:xfrm>
          <a:prstGeom prst="rect">
            <a:avLst/>
          </a:prstGeom>
        </p:spPr>
      </p:pic>
      <p:sp>
        <p:nvSpPr>
          <p:cNvPr id="2" name="タイトル 1"/>
          <p:cNvSpPr>
            <a:spLocks noGrp="1"/>
          </p:cNvSpPr>
          <p:nvPr>
            <p:ph type="title"/>
          </p:nvPr>
        </p:nvSpPr>
        <p:spPr/>
        <p:txBody>
          <a:bodyPr/>
          <a:lstStyle/>
          <a:p>
            <a:r>
              <a:rPr kumimoji="1" lang="en-US" altLang="ja-JP" smtClean="0"/>
              <a:t>2.11 </a:t>
            </a:r>
            <a:r>
              <a:rPr kumimoji="1" lang="ja-JP" altLang="en-US" smtClean="0"/>
              <a:t>参照用パラメータシートの確認</a:t>
            </a:r>
            <a:endParaRPr kumimoji="1" lang="ja-JP" altLang="en-US"/>
          </a:p>
        </p:txBody>
      </p:sp>
      <p:sp>
        <p:nvSpPr>
          <p:cNvPr id="3" name="コンテンツ プレースホルダー 2"/>
          <p:cNvSpPr>
            <a:spLocks noGrp="1"/>
          </p:cNvSpPr>
          <p:nvPr>
            <p:ph sz="quarter" idx="10"/>
          </p:nvPr>
        </p:nvSpPr>
        <p:spPr>
          <a:xfrm>
            <a:off x="163445" y="787254"/>
            <a:ext cx="8784976" cy="5616476"/>
          </a:xfrm>
        </p:spPr>
        <p:txBody>
          <a:bodyPr/>
          <a:lstStyle/>
          <a:p>
            <a:r>
              <a:rPr kumimoji="1" lang="ja-JP" altLang="en-US" b="1" dirty="0" smtClean="0"/>
              <a:t>参照用パラメータシートの内容を確認する</a:t>
            </a:r>
            <a:r>
              <a:rPr lang="en-US" altLang="ja-JP" sz="1600" dirty="0"/>
              <a:t/>
            </a:r>
            <a:br>
              <a:rPr lang="en-US" altLang="ja-JP" sz="1600" dirty="0"/>
            </a:br>
            <a:r>
              <a:rPr lang="ja-JP" altLang="en-US" sz="1600" dirty="0" smtClean="0"/>
              <a:t>前項までの操作により、設定したパラメータをターゲットホストに適用できました。</a:t>
            </a:r>
            <a:r>
              <a:rPr lang="en-US" altLang="ja-JP" sz="1600" dirty="0"/>
              <a:t/>
            </a:r>
            <a:br>
              <a:rPr lang="en-US" altLang="ja-JP" sz="1600" dirty="0"/>
            </a:br>
            <a:r>
              <a:rPr lang="ja-JP" altLang="en-US" sz="1600" dirty="0" smtClean="0"/>
              <a:t>最後に参照用パラメータシートを確認し、実行日時などが記録されたことを確認しましょう。</a:t>
            </a:r>
            <a:r>
              <a:rPr lang="en-US" altLang="ja-JP" sz="1600" dirty="0" smtClean="0"/>
              <a:t/>
            </a:r>
            <a:br>
              <a:rPr lang="en-US" altLang="ja-JP" sz="1600" dirty="0" smtClean="0"/>
            </a:br>
            <a:r>
              <a:rPr lang="en-US" altLang="ja-JP" sz="1600" dirty="0" smtClean="0"/>
              <a:t/>
            </a:r>
            <a:br>
              <a:rPr lang="en-US" altLang="ja-JP" sz="1600" dirty="0" smtClean="0"/>
            </a:br>
            <a:endParaRPr lang="en-US" altLang="ja-JP" sz="1600" dirty="0" smtClean="0"/>
          </a:p>
          <a:p>
            <a:pPr marL="0" indent="0">
              <a:buNone/>
            </a:pPr>
            <a:r>
              <a:rPr lang="ja-JP" altLang="en-US" sz="1600" dirty="0" smtClean="0"/>
              <a:t>メニュー：</a:t>
            </a:r>
            <a:r>
              <a:rPr lang="ja-JP" altLang="en-US" sz="1600" b="1" dirty="0" smtClean="0"/>
              <a:t>参照用 </a:t>
            </a:r>
            <a:r>
              <a:rPr lang="en-US" altLang="ja-JP" sz="1600" b="1" dirty="0" smtClean="0"/>
              <a:t>&gt;</a:t>
            </a:r>
            <a:r>
              <a:rPr lang="ja-JP" altLang="en-US" sz="1600" b="1" dirty="0" smtClean="0"/>
              <a:t> サーバ用パラメータ</a:t>
            </a:r>
            <a:endParaRPr lang="en-US" altLang="ja-JP" sz="1600" b="1" dirty="0"/>
          </a:p>
          <a:p>
            <a:pPr marL="457200" indent="-457200">
              <a:buFont typeface="+mj-ea"/>
              <a:buAutoNum type="circleNumDbPlain"/>
            </a:pPr>
            <a:r>
              <a:rPr lang="en-US" altLang="ja-JP" sz="1600" dirty="0" smtClean="0"/>
              <a:t>[</a:t>
            </a:r>
            <a:r>
              <a:rPr lang="ja-JP" altLang="en-US" sz="1600" dirty="0" smtClean="0"/>
              <a:t>フィルタ</a:t>
            </a:r>
            <a:r>
              <a:rPr lang="en-US" altLang="ja-JP" sz="1600" dirty="0" smtClean="0"/>
              <a:t>]</a:t>
            </a:r>
            <a:r>
              <a:rPr lang="ja-JP" altLang="en-US" sz="1600" dirty="0" smtClean="0"/>
              <a:t>を押下する。</a:t>
            </a:r>
            <a:endParaRPr lang="en-US" altLang="ja-JP" sz="1600" dirty="0" smtClean="0"/>
          </a:p>
          <a:p>
            <a:pPr marL="457200" indent="-457200">
              <a:buFont typeface="+mj-ea"/>
              <a:buAutoNum type="circleNumDbPlain"/>
            </a:pPr>
            <a:r>
              <a:rPr lang="ja-JP" altLang="en-US" sz="1600" dirty="0" smtClean="0"/>
              <a:t>「</a:t>
            </a:r>
            <a:r>
              <a:rPr lang="ja-JP" altLang="en-US" sz="1600" dirty="0" smtClean="0">
                <a:solidFill>
                  <a:srgbClr val="FF0000"/>
                </a:solidFill>
              </a:rPr>
              <a:t>基準日時</a:t>
            </a:r>
            <a:r>
              <a:rPr lang="ja-JP" altLang="en-US" sz="1600" dirty="0" smtClean="0"/>
              <a:t>」や「</a:t>
            </a:r>
            <a:r>
              <a:rPr lang="ja-JP" altLang="en-US" sz="1600" dirty="0" smtClean="0">
                <a:solidFill>
                  <a:srgbClr val="FF0000"/>
                </a:solidFill>
              </a:rPr>
              <a:t>最終実行日時</a:t>
            </a:r>
            <a:r>
              <a:rPr lang="ja-JP" altLang="en-US" sz="1600" dirty="0" smtClean="0"/>
              <a:t>」が更新されていることを確認する。</a:t>
            </a:r>
            <a:endParaRPr lang="ja-JP" altLang="en-US" sz="1600" dirty="0"/>
          </a:p>
        </p:txBody>
      </p:sp>
      <p:pic>
        <p:nvPicPr>
          <p:cNvPr id="15" name="図 14"/>
          <p:cNvPicPr>
            <a:picLocks noChangeAspect="1"/>
          </p:cNvPicPr>
          <p:nvPr/>
        </p:nvPicPr>
        <p:blipFill rotWithShape="1">
          <a:blip r:embed="rId3"/>
          <a:srcRect t="47302"/>
          <a:stretch/>
        </p:blipFill>
        <p:spPr>
          <a:xfrm>
            <a:off x="297105" y="3883320"/>
            <a:ext cx="293432" cy="409776"/>
          </a:xfrm>
          <a:prstGeom prst="rect">
            <a:avLst/>
          </a:prstGeom>
        </p:spPr>
      </p:pic>
      <p:sp>
        <p:nvSpPr>
          <p:cNvPr id="6" name="正方形/長方形 5"/>
          <p:cNvSpPr/>
          <p:nvPr/>
        </p:nvSpPr>
        <p:spPr bwMode="auto">
          <a:xfrm flipH="1">
            <a:off x="2802465" y="3325624"/>
            <a:ext cx="864096" cy="96747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4" name="図 3"/>
          <p:cNvPicPr>
            <a:picLocks noChangeAspect="1"/>
          </p:cNvPicPr>
          <p:nvPr/>
        </p:nvPicPr>
        <p:blipFill>
          <a:blip r:embed="rId3"/>
          <a:stretch>
            <a:fillRect/>
          </a:stretch>
        </p:blipFill>
        <p:spPr>
          <a:xfrm>
            <a:off x="297105" y="3124800"/>
            <a:ext cx="293432" cy="777600"/>
          </a:xfrm>
          <a:prstGeom prst="rect">
            <a:avLst/>
          </a:prstGeom>
        </p:spPr>
      </p:pic>
      <p:pic>
        <p:nvPicPr>
          <p:cNvPr id="11" name="図 10"/>
          <p:cNvPicPr>
            <a:picLocks noChangeAspect="1"/>
          </p:cNvPicPr>
          <p:nvPr/>
        </p:nvPicPr>
        <p:blipFill rotWithShape="1">
          <a:blip r:embed="rId4"/>
          <a:srcRect t="46592" r="71940"/>
          <a:stretch/>
        </p:blipFill>
        <p:spPr>
          <a:xfrm>
            <a:off x="5437787" y="3872340"/>
            <a:ext cx="1397126" cy="413376"/>
          </a:xfrm>
          <a:prstGeom prst="rect">
            <a:avLst/>
          </a:prstGeom>
        </p:spPr>
      </p:pic>
      <p:pic>
        <p:nvPicPr>
          <p:cNvPr id="10" name="図 9"/>
          <p:cNvPicPr>
            <a:picLocks noChangeAspect="1"/>
          </p:cNvPicPr>
          <p:nvPr/>
        </p:nvPicPr>
        <p:blipFill rotWithShape="1">
          <a:blip r:embed="rId4"/>
          <a:srcRect t="19765" r="71940"/>
          <a:stretch/>
        </p:blipFill>
        <p:spPr>
          <a:xfrm>
            <a:off x="5437787" y="3284984"/>
            <a:ext cx="1397126" cy="621016"/>
          </a:xfrm>
          <a:prstGeom prst="rect">
            <a:avLst/>
          </a:prstGeom>
        </p:spPr>
      </p:pic>
      <p:sp>
        <p:nvSpPr>
          <p:cNvPr id="5" name="正方形/長方形 4"/>
          <p:cNvSpPr/>
          <p:nvPr/>
        </p:nvSpPr>
        <p:spPr bwMode="auto">
          <a:xfrm flipH="1">
            <a:off x="4541705" y="3325624"/>
            <a:ext cx="925056" cy="96747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13" name="図 12"/>
          <p:cNvPicPr>
            <a:picLocks noChangeAspect="1"/>
          </p:cNvPicPr>
          <p:nvPr/>
        </p:nvPicPr>
        <p:blipFill rotWithShape="1">
          <a:blip r:embed="rId2"/>
          <a:srcRect l="73525"/>
          <a:stretch/>
        </p:blipFill>
        <p:spPr>
          <a:xfrm>
            <a:off x="6730320" y="3113640"/>
            <a:ext cx="2218101" cy="1179456"/>
          </a:xfrm>
          <a:prstGeom prst="rect">
            <a:avLst/>
          </a:prstGeom>
        </p:spPr>
      </p:pic>
    </p:spTree>
    <p:extLst>
      <p:ext uri="{BB962C8B-B14F-4D97-AF65-F5344CB8AC3E}">
        <p14:creationId xmlns:p14="http://schemas.microsoft.com/office/powerpoint/2010/main" val="35908013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3</a:t>
            </a:r>
            <a:r>
              <a:rPr lang="en-US" altLang="ja-JP" smtClean="0"/>
              <a:t>.</a:t>
            </a:r>
            <a:r>
              <a:rPr lang="ja-JP" altLang="en-US" smtClean="0"/>
              <a:t>　実習 </a:t>
            </a:r>
            <a:r>
              <a:rPr lang="ja-JP" altLang="en-US"/>
              <a:t>シナリオ</a:t>
            </a:r>
            <a:r>
              <a:rPr lang="ja-JP" altLang="en-US" smtClean="0"/>
              <a:t>②</a:t>
            </a:r>
            <a:endParaRPr kumimoji="1" lang="ja-JP" altLang="en-US" dirty="0"/>
          </a:p>
        </p:txBody>
      </p:sp>
    </p:spTree>
    <p:extLst>
      <p:ext uri="{BB962C8B-B14F-4D97-AF65-F5344CB8AC3E}">
        <p14:creationId xmlns:p14="http://schemas.microsoft.com/office/powerpoint/2010/main" val="12526988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シナリオ②　全体図</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以下の図の流れで作業していきます。</a:t>
            </a:r>
            <a:endParaRPr kumimoji="1" lang="ja-JP" altLang="en-US" dirty="0"/>
          </a:p>
        </p:txBody>
      </p:sp>
      <p:sp>
        <p:nvSpPr>
          <p:cNvPr id="595" name="正方形/長方形 594"/>
          <p:cNvSpPr/>
          <p:nvPr/>
        </p:nvSpPr>
        <p:spPr>
          <a:xfrm>
            <a:off x="861068" y="1916832"/>
            <a:ext cx="6606591" cy="3860664"/>
          </a:xfrm>
          <a:prstGeom prst="rect">
            <a:avLst/>
          </a:prstGeom>
          <a:solidFill>
            <a:srgbClr val="4472C4">
              <a:lumMod val="20000"/>
              <a:lumOff val="80000"/>
            </a:srgbClr>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CentOS</a:t>
            </a:r>
            <a:r>
              <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 </a:t>
            </a: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7</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96" name="正方形/長方形 595"/>
          <p:cNvSpPr/>
          <p:nvPr/>
        </p:nvSpPr>
        <p:spPr>
          <a:xfrm>
            <a:off x="953424" y="2179254"/>
            <a:ext cx="5854614" cy="3382219"/>
          </a:xfrm>
          <a:prstGeom prst="rect">
            <a:avLst/>
          </a:prstGeom>
          <a:solidFill>
            <a:sysClr val="window" lastClr="FFFF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ITA</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60" name="フローチャート: 磁気ディスク 559"/>
          <p:cNvSpPr/>
          <p:nvPr/>
        </p:nvSpPr>
        <p:spPr>
          <a:xfrm>
            <a:off x="1085420" y="3285639"/>
            <a:ext cx="2681558" cy="2144602"/>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561" name="図 560"/>
          <p:cNvPicPr>
            <a:picLocks noChangeAspect="1"/>
          </p:cNvPicPr>
          <p:nvPr/>
        </p:nvPicPr>
        <p:blipFill>
          <a:blip r:embed="rId2"/>
          <a:stretch>
            <a:fillRect/>
          </a:stretch>
        </p:blipFill>
        <p:spPr>
          <a:xfrm>
            <a:off x="3235719" y="4671406"/>
            <a:ext cx="128884" cy="127792"/>
          </a:xfrm>
          <a:prstGeom prst="rect">
            <a:avLst/>
          </a:prstGeom>
        </p:spPr>
      </p:pic>
      <p:pic>
        <p:nvPicPr>
          <p:cNvPr id="562" name="図 561"/>
          <p:cNvPicPr>
            <a:picLocks noChangeAspect="1"/>
          </p:cNvPicPr>
          <p:nvPr/>
        </p:nvPicPr>
        <p:blipFill>
          <a:blip r:embed="rId3"/>
          <a:stretch>
            <a:fillRect/>
          </a:stretch>
        </p:blipFill>
        <p:spPr>
          <a:xfrm>
            <a:off x="3381359" y="4671406"/>
            <a:ext cx="131069" cy="131069"/>
          </a:xfrm>
          <a:prstGeom prst="rect">
            <a:avLst/>
          </a:prstGeom>
        </p:spPr>
      </p:pic>
      <p:pic>
        <p:nvPicPr>
          <p:cNvPr id="563" name="図 562"/>
          <p:cNvPicPr>
            <a:picLocks noChangeAspect="1"/>
          </p:cNvPicPr>
          <p:nvPr/>
        </p:nvPicPr>
        <p:blipFill>
          <a:blip r:embed="rId4"/>
          <a:stretch>
            <a:fillRect/>
          </a:stretch>
        </p:blipFill>
        <p:spPr>
          <a:xfrm>
            <a:off x="3529184" y="4671406"/>
            <a:ext cx="128884" cy="129976"/>
          </a:xfrm>
          <a:prstGeom prst="rect">
            <a:avLst/>
          </a:prstGeom>
        </p:spPr>
      </p:pic>
      <p:pic>
        <p:nvPicPr>
          <p:cNvPr id="564" name="図 563"/>
          <p:cNvPicPr>
            <a:picLocks noChangeAspect="1"/>
          </p:cNvPicPr>
          <p:nvPr/>
        </p:nvPicPr>
        <p:blipFill>
          <a:blip r:embed="rId2"/>
          <a:stretch>
            <a:fillRect/>
          </a:stretch>
        </p:blipFill>
        <p:spPr>
          <a:xfrm>
            <a:off x="2120733" y="3317973"/>
            <a:ext cx="128884" cy="127792"/>
          </a:xfrm>
          <a:prstGeom prst="rect">
            <a:avLst/>
          </a:prstGeom>
        </p:spPr>
      </p:pic>
      <p:pic>
        <p:nvPicPr>
          <p:cNvPr id="565" name="図 564"/>
          <p:cNvPicPr>
            <a:picLocks noChangeAspect="1"/>
          </p:cNvPicPr>
          <p:nvPr/>
        </p:nvPicPr>
        <p:blipFill>
          <a:blip r:embed="rId2"/>
          <a:stretch>
            <a:fillRect/>
          </a:stretch>
        </p:blipFill>
        <p:spPr>
          <a:xfrm>
            <a:off x="3247515" y="3920143"/>
            <a:ext cx="128884" cy="127792"/>
          </a:xfrm>
          <a:prstGeom prst="rect">
            <a:avLst/>
          </a:prstGeom>
        </p:spPr>
      </p:pic>
      <p:pic>
        <p:nvPicPr>
          <p:cNvPr id="566" name="図 565"/>
          <p:cNvPicPr>
            <a:picLocks noChangeAspect="1"/>
          </p:cNvPicPr>
          <p:nvPr/>
        </p:nvPicPr>
        <p:blipFill>
          <a:blip r:embed="rId3"/>
          <a:stretch>
            <a:fillRect/>
          </a:stretch>
        </p:blipFill>
        <p:spPr>
          <a:xfrm>
            <a:off x="3393155" y="3920143"/>
            <a:ext cx="131069" cy="131069"/>
          </a:xfrm>
          <a:prstGeom prst="rect">
            <a:avLst/>
          </a:prstGeom>
        </p:spPr>
      </p:pic>
      <p:pic>
        <p:nvPicPr>
          <p:cNvPr id="567" name="図 566"/>
          <p:cNvPicPr>
            <a:picLocks noChangeAspect="1"/>
          </p:cNvPicPr>
          <p:nvPr/>
        </p:nvPicPr>
        <p:blipFill>
          <a:blip r:embed="rId4"/>
          <a:stretch>
            <a:fillRect/>
          </a:stretch>
        </p:blipFill>
        <p:spPr>
          <a:xfrm>
            <a:off x="3540979" y="3920143"/>
            <a:ext cx="128884" cy="129976"/>
          </a:xfrm>
          <a:prstGeom prst="rect">
            <a:avLst/>
          </a:prstGeom>
        </p:spPr>
      </p:pic>
      <p:graphicFrame>
        <p:nvGraphicFramePr>
          <p:cNvPr id="568" name="表 567"/>
          <p:cNvGraphicFramePr>
            <a:graphicFrameLocks noGrp="1"/>
          </p:cNvGraphicFramePr>
          <p:nvPr>
            <p:extLst>
              <p:ext uri="{D42A27DB-BD31-4B8C-83A1-F6EECF244321}">
                <p14:modId xmlns:p14="http://schemas.microsoft.com/office/powerpoint/2010/main" val="548374642"/>
              </p:ext>
            </p:extLst>
          </p:nvPr>
        </p:nvGraphicFramePr>
        <p:xfrm>
          <a:off x="1226378" y="4067080"/>
          <a:ext cx="2448471" cy="469498"/>
        </p:xfrm>
        <a:graphic>
          <a:graphicData uri="http://schemas.openxmlformats.org/drawingml/2006/table">
            <a:tbl>
              <a:tblPr firstRow="1" bandRow="1"/>
              <a:tblGrid>
                <a:gridCol w="733227">
                  <a:extLst>
                    <a:ext uri="{9D8B030D-6E8A-4147-A177-3AD203B41FA5}">
                      <a16:colId xmlns:a16="http://schemas.microsoft.com/office/drawing/2014/main" val="1486311975"/>
                    </a:ext>
                  </a:extLst>
                </a:gridCol>
                <a:gridCol w="670241">
                  <a:extLst>
                    <a:ext uri="{9D8B030D-6E8A-4147-A177-3AD203B41FA5}">
                      <a16:colId xmlns:a16="http://schemas.microsoft.com/office/drawing/2014/main" val="2451158254"/>
                    </a:ext>
                  </a:extLst>
                </a:gridCol>
                <a:gridCol w="437189">
                  <a:extLst>
                    <a:ext uri="{9D8B030D-6E8A-4147-A177-3AD203B41FA5}">
                      <a16:colId xmlns:a16="http://schemas.microsoft.com/office/drawing/2014/main" val="3808264499"/>
                    </a:ext>
                  </a:extLst>
                </a:gridCol>
                <a:gridCol w="607814">
                  <a:extLst>
                    <a:ext uri="{9D8B030D-6E8A-4147-A177-3AD203B41FA5}">
                      <a16:colId xmlns:a16="http://schemas.microsoft.com/office/drawing/2014/main" val="4256931609"/>
                    </a:ext>
                  </a:extLst>
                </a:gridCol>
              </a:tblGrid>
              <a:tr h="169904">
                <a:tc gridSpan="4">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b="1" dirty="0" smtClean="0">
                          <a:latin typeface="+mn-ea"/>
                        </a:rPr>
                        <a:t>パラメータシート（ホストグループ利用有り）</a:t>
                      </a: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46796">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ホストグループ名</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オペレーション</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Timezone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Nameserver_ip</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40386200"/>
                  </a:ext>
                </a:extLst>
              </a:tr>
              <a:tr h="14770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131348700"/>
                  </a:ext>
                </a:extLst>
              </a:tr>
            </a:tbl>
          </a:graphicData>
        </a:graphic>
      </p:graphicFrame>
      <p:graphicFrame>
        <p:nvGraphicFramePr>
          <p:cNvPr id="569" name="表 568"/>
          <p:cNvGraphicFramePr>
            <a:graphicFrameLocks noGrp="1"/>
          </p:cNvGraphicFramePr>
          <p:nvPr>
            <p:extLst>
              <p:ext uri="{D42A27DB-BD31-4B8C-83A1-F6EECF244321}">
                <p14:modId xmlns:p14="http://schemas.microsoft.com/office/powerpoint/2010/main" val="2575924181"/>
              </p:ext>
            </p:extLst>
          </p:nvPr>
        </p:nvGraphicFramePr>
        <p:xfrm>
          <a:off x="1226379" y="4803778"/>
          <a:ext cx="2429354" cy="469498"/>
        </p:xfrm>
        <a:graphic>
          <a:graphicData uri="http://schemas.openxmlformats.org/drawingml/2006/table">
            <a:tbl>
              <a:tblPr firstRow="1" bandRow="1"/>
              <a:tblGrid>
                <a:gridCol w="734400">
                  <a:extLst>
                    <a:ext uri="{9D8B030D-6E8A-4147-A177-3AD203B41FA5}">
                      <a16:colId xmlns:a16="http://schemas.microsoft.com/office/drawing/2014/main" val="1486311975"/>
                    </a:ext>
                  </a:extLst>
                </a:gridCol>
                <a:gridCol w="669528">
                  <a:extLst>
                    <a:ext uri="{9D8B030D-6E8A-4147-A177-3AD203B41FA5}">
                      <a16:colId xmlns:a16="http://schemas.microsoft.com/office/drawing/2014/main" val="2451158254"/>
                    </a:ext>
                  </a:extLst>
                </a:gridCol>
                <a:gridCol w="436087">
                  <a:extLst>
                    <a:ext uri="{9D8B030D-6E8A-4147-A177-3AD203B41FA5}">
                      <a16:colId xmlns:a16="http://schemas.microsoft.com/office/drawing/2014/main" val="3808264499"/>
                    </a:ext>
                  </a:extLst>
                </a:gridCol>
                <a:gridCol w="589339">
                  <a:extLst>
                    <a:ext uri="{9D8B030D-6E8A-4147-A177-3AD203B41FA5}">
                      <a16:colId xmlns:a16="http://schemas.microsoft.com/office/drawing/2014/main" val="4256931609"/>
                    </a:ext>
                  </a:extLst>
                </a:gridCol>
              </a:tblGrid>
              <a:tr h="169904">
                <a:tc gridSpan="4">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b="1" dirty="0" smtClean="0">
                          <a:latin typeface="+mn-ea"/>
                        </a:rPr>
                        <a:t>パラメータシート（ホストグループ利用無し）</a:t>
                      </a: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46796">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ホスト名</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オペレーション</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Hostname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40386200"/>
                  </a:ext>
                </a:extLst>
              </a:tr>
              <a:tr h="14770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610428316"/>
                  </a:ext>
                </a:extLst>
              </a:tr>
            </a:tbl>
          </a:graphicData>
        </a:graphic>
      </p:graphicFrame>
      <p:graphicFrame>
        <p:nvGraphicFramePr>
          <p:cNvPr id="570" name="表 569"/>
          <p:cNvGraphicFramePr>
            <a:graphicFrameLocks noGrp="1"/>
          </p:cNvGraphicFramePr>
          <p:nvPr>
            <p:extLst>
              <p:ext uri="{D42A27DB-BD31-4B8C-83A1-F6EECF244321}">
                <p14:modId xmlns:p14="http://schemas.microsoft.com/office/powerpoint/2010/main" val="2563429395"/>
              </p:ext>
            </p:extLst>
          </p:nvPr>
        </p:nvGraphicFramePr>
        <p:xfrm>
          <a:off x="1226377" y="3441409"/>
          <a:ext cx="1027179" cy="464046"/>
        </p:xfrm>
        <a:graphic>
          <a:graphicData uri="http://schemas.openxmlformats.org/drawingml/2006/table">
            <a:tbl>
              <a:tblPr firstRow="1" bandRow="1"/>
              <a:tblGrid>
                <a:gridCol w="420419">
                  <a:extLst>
                    <a:ext uri="{9D8B030D-6E8A-4147-A177-3AD203B41FA5}">
                      <a16:colId xmlns:a16="http://schemas.microsoft.com/office/drawing/2014/main" val="1486311975"/>
                    </a:ext>
                  </a:extLst>
                </a:gridCol>
                <a:gridCol w="303380">
                  <a:extLst>
                    <a:ext uri="{9D8B030D-6E8A-4147-A177-3AD203B41FA5}">
                      <a16:colId xmlns:a16="http://schemas.microsoft.com/office/drawing/2014/main" val="3808264499"/>
                    </a:ext>
                  </a:extLst>
                </a:gridCol>
                <a:gridCol w="303380">
                  <a:extLst>
                    <a:ext uri="{9D8B030D-6E8A-4147-A177-3AD203B41FA5}">
                      <a16:colId xmlns:a16="http://schemas.microsoft.com/office/drawing/2014/main" val="4256931609"/>
                    </a:ext>
                  </a:extLst>
                </a:gridCol>
              </a:tblGrid>
              <a:tr h="159536">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dirty="0" smtClean="0"/>
                        <a:t>データシート</a:t>
                      </a:r>
                      <a:endParaRPr kumimoji="1" lang="ja-JP" altLang="en-US" sz="800" b="1" dirty="0" smtClean="0">
                        <a:latin typeface="+mn-ea"/>
                      </a:endParaRP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0AD47"/>
                    </a:solidFill>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3175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Timezone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UTC</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JST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val="2540386200"/>
                  </a:ext>
                </a:extLst>
              </a:tr>
              <a:tr h="13175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extLst>
                  <a:ext uri="{0D108BD9-81ED-4DB2-BD59-A6C34878D82A}">
                    <a16:rowId xmlns:a16="http://schemas.microsoft.com/office/drawing/2014/main" val="1573662102"/>
                  </a:ext>
                </a:extLst>
              </a:tr>
            </a:tbl>
          </a:graphicData>
        </a:graphic>
      </p:graphicFrame>
      <p:sp>
        <p:nvSpPr>
          <p:cNvPr id="574" name="正方形/長方形 573"/>
          <p:cNvSpPr/>
          <p:nvPr/>
        </p:nvSpPr>
        <p:spPr>
          <a:xfrm>
            <a:off x="1218781" y="5125134"/>
            <a:ext cx="2436952" cy="161094"/>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5" name="正方形/長方形 574"/>
          <p:cNvSpPr/>
          <p:nvPr/>
        </p:nvSpPr>
        <p:spPr>
          <a:xfrm>
            <a:off x="1218781" y="4388001"/>
            <a:ext cx="2456068" cy="150406"/>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6" name="正方形/長方形 575"/>
          <p:cNvSpPr/>
          <p:nvPr/>
        </p:nvSpPr>
        <p:spPr>
          <a:xfrm>
            <a:off x="1218779" y="3757916"/>
            <a:ext cx="1036368"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9" name="楕円 578"/>
          <p:cNvSpPr/>
          <p:nvPr/>
        </p:nvSpPr>
        <p:spPr>
          <a:xfrm>
            <a:off x="3076580" y="4189096"/>
            <a:ext cx="619021" cy="388569"/>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0" name="楕円 579"/>
          <p:cNvSpPr/>
          <p:nvPr/>
        </p:nvSpPr>
        <p:spPr>
          <a:xfrm>
            <a:off x="2560376" y="4190200"/>
            <a:ext cx="516205" cy="378622"/>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1" name="楕円 580"/>
          <p:cNvSpPr/>
          <p:nvPr/>
        </p:nvSpPr>
        <p:spPr>
          <a:xfrm>
            <a:off x="2560376" y="4980820"/>
            <a:ext cx="516204" cy="339366"/>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2" name="正方形/長方形 541"/>
          <p:cNvSpPr/>
          <p:nvPr/>
        </p:nvSpPr>
        <p:spPr>
          <a:xfrm>
            <a:off x="3892339" y="2332679"/>
            <a:ext cx="2819563" cy="3084778"/>
          </a:xfrm>
          <a:prstGeom prst="rect">
            <a:avLst/>
          </a:prstGeom>
          <a:solidFill>
            <a:sysClr val="window" lastClr="FFFFFF"/>
          </a:solidFill>
          <a:ln w="19050" cap="flat" cmpd="sng" algn="ctr">
            <a:solidFill>
              <a:srgbClr val="002060"/>
            </a:solidFill>
            <a:prstDash val="solid"/>
            <a:miter lim="800000"/>
          </a:ln>
          <a:effectLst/>
        </p:spPr>
        <p:txBody>
          <a:bodyPr wrap="square"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err="1"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-Legacy</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72" name="正方形/長方形 471"/>
          <p:cNvSpPr/>
          <p:nvPr/>
        </p:nvSpPr>
        <p:spPr>
          <a:xfrm>
            <a:off x="7668344" y="1899897"/>
            <a:ext cx="1043720" cy="3866616"/>
          </a:xfrm>
          <a:prstGeom prst="rect">
            <a:avLst/>
          </a:prstGeom>
          <a:solidFill>
            <a:sysClr val="window" lastClr="FFFFFF"/>
          </a:solidFill>
          <a:ln w="19050" cap="flat" cmpd="sng" algn="ctr">
            <a:solidFill>
              <a:srgbClr val="002060"/>
            </a:solidFill>
            <a:prstDash val="sysDash"/>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ターゲットサーバ群</a:t>
            </a:r>
          </a:p>
        </p:txBody>
      </p:sp>
      <p:grpSp>
        <p:nvGrpSpPr>
          <p:cNvPr id="479" name="グループ化 478"/>
          <p:cNvGrpSpPr/>
          <p:nvPr/>
        </p:nvGrpSpPr>
        <p:grpSpPr>
          <a:xfrm>
            <a:off x="7767335" y="3516861"/>
            <a:ext cx="846181" cy="725128"/>
            <a:chOff x="8018784" y="3328605"/>
            <a:chExt cx="846181" cy="725128"/>
          </a:xfrm>
        </p:grpSpPr>
        <p:pic>
          <p:nvPicPr>
            <p:cNvPr id="473" name="図 472"/>
            <p:cNvPicPr>
              <a:picLocks noChangeAspect="1"/>
            </p:cNvPicPr>
            <p:nvPr/>
          </p:nvPicPr>
          <p:blipFill>
            <a:blip r:embed="rId5"/>
            <a:stretch>
              <a:fillRect/>
            </a:stretch>
          </p:blipFill>
          <p:spPr>
            <a:xfrm>
              <a:off x="8346555" y="3729656"/>
              <a:ext cx="189976" cy="324077"/>
            </a:xfrm>
            <a:prstGeom prst="rect">
              <a:avLst/>
            </a:prstGeom>
          </p:spPr>
        </p:pic>
        <p:pic>
          <p:nvPicPr>
            <p:cNvPr id="474" name="図 473"/>
            <p:cNvPicPr>
              <a:picLocks noChangeAspect="1"/>
            </p:cNvPicPr>
            <p:nvPr/>
          </p:nvPicPr>
          <p:blipFill>
            <a:blip r:embed="rId5"/>
            <a:stretch>
              <a:fillRect/>
            </a:stretch>
          </p:blipFill>
          <p:spPr>
            <a:xfrm>
              <a:off x="8018784" y="3729656"/>
              <a:ext cx="189976" cy="324077"/>
            </a:xfrm>
            <a:prstGeom prst="rect">
              <a:avLst/>
            </a:prstGeom>
          </p:spPr>
        </p:pic>
        <p:pic>
          <p:nvPicPr>
            <p:cNvPr id="475" name="図 474"/>
            <p:cNvPicPr>
              <a:picLocks noChangeAspect="1"/>
            </p:cNvPicPr>
            <p:nvPr/>
          </p:nvPicPr>
          <p:blipFill>
            <a:blip r:embed="rId5"/>
            <a:stretch>
              <a:fillRect/>
            </a:stretch>
          </p:blipFill>
          <p:spPr>
            <a:xfrm>
              <a:off x="8182669" y="3330186"/>
              <a:ext cx="189976" cy="324077"/>
            </a:xfrm>
            <a:prstGeom prst="rect">
              <a:avLst/>
            </a:prstGeom>
          </p:spPr>
        </p:pic>
        <p:pic>
          <p:nvPicPr>
            <p:cNvPr id="476" name="図 475"/>
            <p:cNvPicPr>
              <a:picLocks noChangeAspect="1"/>
            </p:cNvPicPr>
            <p:nvPr/>
          </p:nvPicPr>
          <p:blipFill>
            <a:blip r:embed="rId5"/>
            <a:stretch>
              <a:fillRect/>
            </a:stretch>
          </p:blipFill>
          <p:spPr>
            <a:xfrm>
              <a:off x="8510772" y="3328605"/>
              <a:ext cx="189976" cy="324077"/>
            </a:xfrm>
            <a:prstGeom prst="rect">
              <a:avLst/>
            </a:prstGeom>
          </p:spPr>
        </p:pic>
        <p:pic>
          <p:nvPicPr>
            <p:cNvPr id="477" name="図 476"/>
            <p:cNvPicPr>
              <a:picLocks noChangeAspect="1"/>
            </p:cNvPicPr>
            <p:nvPr/>
          </p:nvPicPr>
          <p:blipFill>
            <a:blip r:embed="rId5"/>
            <a:stretch>
              <a:fillRect/>
            </a:stretch>
          </p:blipFill>
          <p:spPr>
            <a:xfrm>
              <a:off x="8674989" y="3729655"/>
              <a:ext cx="189976" cy="324077"/>
            </a:xfrm>
            <a:prstGeom prst="rect">
              <a:avLst/>
            </a:prstGeom>
          </p:spPr>
        </p:pic>
      </p:grpSp>
      <p:sp>
        <p:nvSpPr>
          <p:cNvPr id="483" name="正方形/長方形 482"/>
          <p:cNvSpPr/>
          <p:nvPr/>
        </p:nvSpPr>
        <p:spPr>
          <a:xfrm>
            <a:off x="6906586" y="2177097"/>
            <a:ext cx="493092" cy="3384376"/>
          </a:xfrm>
          <a:prstGeom prst="rect">
            <a:avLst/>
          </a:prstGeom>
          <a:solidFill>
            <a:sysClr val="window" lastClr="FFFF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err="1"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84" name="ストライプ矢印 483"/>
          <p:cNvSpPr/>
          <p:nvPr/>
        </p:nvSpPr>
        <p:spPr>
          <a:xfrm>
            <a:off x="6807393" y="3714467"/>
            <a:ext cx="855508" cy="281840"/>
          </a:xfrm>
          <a:prstGeom prst="stripedRightArrow">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86" name="円形吹き出し 485"/>
          <p:cNvSpPr/>
          <p:nvPr/>
        </p:nvSpPr>
        <p:spPr bwMode="auto">
          <a:xfrm>
            <a:off x="6714413" y="3124469"/>
            <a:ext cx="514800" cy="514800"/>
          </a:xfrm>
          <a:prstGeom prst="wedgeEllipseCallout">
            <a:avLst>
              <a:gd name="adj1" fmla="val -40076"/>
              <a:gd name="adj2" fmla="val 5721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3.5</a:t>
            </a:r>
          </a:p>
        </p:txBody>
      </p:sp>
      <p:sp>
        <p:nvSpPr>
          <p:cNvPr id="504" name="角丸四角形 503"/>
          <p:cNvSpPr/>
          <p:nvPr/>
        </p:nvSpPr>
        <p:spPr>
          <a:xfrm>
            <a:off x="5221060" y="2779766"/>
            <a:ext cx="1302794" cy="2349658"/>
          </a:xfrm>
          <a:prstGeom prst="roundRect">
            <a:avLst/>
          </a:prstGeom>
          <a:solidFill>
            <a:srgbClr val="4472C4">
              <a:lumMod val="20000"/>
              <a:lumOff val="80000"/>
            </a:srgbClr>
          </a:solidFill>
          <a:ln w="19050" cap="flat" cmpd="sng" algn="ctr">
            <a:no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Conductor</a:t>
            </a:r>
            <a:endParaRPr kumimoji="0" lang="ja-JP" altLang="en-US"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cxnSp>
        <p:nvCxnSpPr>
          <p:cNvPr id="505" name="直線コネクタ 504"/>
          <p:cNvCxnSpPr>
            <a:stCxn id="506" idx="1"/>
            <a:endCxn id="507" idx="1"/>
          </p:cNvCxnSpPr>
          <p:nvPr/>
        </p:nvCxnSpPr>
        <p:spPr>
          <a:xfrm>
            <a:off x="5872460" y="3408643"/>
            <a:ext cx="6308" cy="1322615"/>
          </a:xfrm>
          <a:prstGeom prst="line">
            <a:avLst/>
          </a:prstGeom>
          <a:noFill/>
          <a:ln w="38100" cap="flat" cmpd="sng" algn="ctr">
            <a:solidFill>
              <a:srgbClr val="4472C4">
                <a:lumMod val="50000"/>
              </a:srgbClr>
            </a:solidFill>
            <a:prstDash val="solid"/>
            <a:miter lim="800000"/>
          </a:ln>
          <a:effectLst/>
        </p:spPr>
      </p:cxnSp>
      <p:sp>
        <p:nvSpPr>
          <p:cNvPr id="506" name="フローチャート: 論理積ゲート 505"/>
          <p:cNvSpPr/>
          <p:nvPr/>
        </p:nvSpPr>
        <p:spPr>
          <a:xfrm rot="16200000">
            <a:off x="5730395" y="3107441"/>
            <a:ext cx="284128" cy="318275"/>
          </a:xfrm>
          <a:prstGeom prst="flowChartDelay">
            <a:avLst/>
          </a:prstGeom>
          <a:solidFill>
            <a:srgbClr val="92D050"/>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7" name="フローチャート: 論理積ゲート 506"/>
          <p:cNvSpPr/>
          <p:nvPr/>
        </p:nvSpPr>
        <p:spPr>
          <a:xfrm rot="5400000">
            <a:off x="5736704" y="4714185"/>
            <a:ext cx="284128" cy="318275"/>
          </a:xfrm>
          <a:prstGeom prst="flowChartDelay">
            <a:avLst/>
          </a:prstGeom>
          <a:solidFill>
            <a:srgbClr val="92D050"/>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8" name="フローチャート: 端子 507"/>
          <p:cNvSpPr/>
          <p:nvPr/>
        </p:nvSpPr>
        <p:spPr>
          <a:xfrm>
            <a:off x="5545826" y="3576381"/>
            <a:ext cx="653266"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09" name="フローチャート: 端子 508"/>
          <p:cNvSpPr/>
          <p:nvPr/>
        </p:nvSpPr>
        <p:spPr>
          <a:xfrm>
            <a:off x="5545824" y="3942095"/>
            <a:ext cx="653267"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10" name="フローチャート: 端子 509"/>
          <p:cNvSpPr/>
          <p:nvPr/>
        </p:nvSpPr>
        <p:spPr>
          <a:xfrm>
            <a:off x="5545822" y="4308765"/>
            <a:ext cx="653269"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11" name="テキスト ボックス 510"/>
          <p:cNvSpPr txBox="1"/>
          <p:nvPr/>
        </p:nvSpPr>
        <p:spPr>
          <a:xfrm>
            <a:off x="5653753" y="3105096"/>
            <a:ext cx="432092" cy="338554"/>
          </a:xfrm>
          <a:prstGeom prst="rect">
            <a:avLst/>
          </a:prstGeom>
          <a:noFill/>
        </p:spPr>
        <p:txBody>
          <a:bodyPr wrap="square" rtlCol="0">
            <a:spAutoFit/>
          </a:bodyPr>
          <a:lstStyle/>
          <a:p>
            <a:pPr algn="ctr" defTabSz="457200"/>
            <a:r>
              <a:rPr lang="en-US" altLang="ja-JP" sz="1600" b="1" dirty="0">
                <a:solidFill>
                  <a:prstClr val="white"/>
                </a:solidFill>
                <a:latin typeface="Meiryo UI" panose="020B0604030504040204" pitchFamily="50" charset="-128"/>
                <a:ea typeface="Meiryo UI" panose="020B0604030504040204" pitchFamily="50" charset="-128"/>
              </a:rPr>
              <a:t>S</a:t>
            </a:r>
            <a:endParaRPr lang="ja-JP" altLang="en-US" sz="1600" b="1" dirty="0">
              <a:solidFill>
                <a:prstClr val="white"/>
              </a:solidFill>
              <a:latin typeface="Meiryo UI" panose="020B0604030504040204" pitchFamily="50" charset="-128"/>
              <a:ea typeface="Meiryo UI" panose="020B0604030504040204" pitchFamily="50" charset="-128"/>
            </a:endParaRPr>
          </a:p>
        </p:txBody>
      </p:sp>
      <p:sp>
        <p:nvSpPr>
          <p:cNvPr id="512" name="テキスト ボックス 511"/>
          <p:cNvSpPr txBox="1"/>
          <p:nvPr/>
        </p:nvSpPr>
        <p:spPr>
          <a:xfrm>
            <a:off x="5653753" y="4697572"/>
            <a:ext cx="432092" cy="338554"/>
          </a:xfrm>
          <a:prstGeom prst="rect">
            <a:avLst/>
          </a:prstGeom>
          <a:noFill/>
        </p:spPr>
        <p:txBody>
          <a:bodyPr wrap="square" rtlCol="0">
            <a:spAutoFit/>
          </a:bodyPr>
          <a:lstStyle/>
          <a:p>
            <a:pPr algn="ctr" defTabSz="457200"/>
            <a:r>
              <a:rPr lang="en-US" altLang="ja-JP" sz="1600" b="1" dirty="0">
                <a:solidFill>
                  <a:prstClr val="white"/>
                </a:solidFill>
                <a:latin typeface="Meiryo UI" panose="020B0604030504040204" pitchFamily="50" charset="-128"/>
                <a:ea typeface="Meiryo UI" panose="020B0604030504040204" pitchFamily="50" charset="-128"/>
              </a:rPr>
              <a:t>E</a:t>
            </a:r>
            <a:endParaRPr lang="ja-JP" altLang="en-US" sz="1600" b="1" dirty="0">
              <a:solidFill>
                <a:prstClr val="white"/>
              </a:solidFill>
              <a:latin typeface="Meiryo UI" panose="020B0604030504040204" pitchFamily="50" charset="-128"/>
              <a:ea typeface="Meiryo UI" panose="020B0604030504040204" pitchFamily="50" charset="-128"/>
            </a:endParaRPr>
          </a:p>
        </p:txBody>
      </p:sp>
      <p:grpSp>
        <p:nvGrpSpPr>
          <p:cNvPr id="489" name="グループ化 488"/>
          <p:cNvGrpSpPr/>
          <p:nvPr/>
        </p:nvGrpSpPr>
        <p:grpSpPr>
          <a:xfrm>
            <a:off x="6271837" y="3570096"/>
            <a:ext cx="570584" cy="570584"/>
            <a:chOff x="6523286" y="3381840"/>
            <a:chExt cx="570584" cy="570584"/>
          </a:xfrm>
        </p:grpSpPr>
        <p:sp>
          <p:nvSpPr>
            <p:cNvPr id="485" name="星 7 484"/>
            <p:cNvSpPr/>
            <p:nvPr/>
          </p:nvSpPr>
          <p:spPr>
            <a:xfrm>
              <a:off x="6523286" y="3381840"/>
              <a:ext cx="570584" cy="570584"/>
            </a:xfrm>
            <a:prstGeom prst="star7">
              <a:avLst/>
            </a:prstGeom>
            <a:solidFill>
              <a:srgbClr val="002060"/>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88" name="テキスト ボックス 487"/>
            <p:cNvSpPr txBox="1"/>
            <p:nvPr/>
          </p:nvSpPr>
          <p:spPr>
            <a:xfrm>
              <a:off x="6563028" y="3506438"/>
              <a:ext cx="504056" cy="369332"/>
            </a:xfrm>
            <a:prstGeom prst="rect">
              <a:avLst/>
            </a:prstGeom>
            <a:noFill/>
          </p:spPr>
          <p:txBody>
            <a:bodyPr wrap="square" rtlCol="0">
              <a:spAutoFit/>
            </a:bodyPr>
            <a:lstStyle/>
            <a:p>
              <a:pPr algn="ctr"/>
              <a:r>
                <a:rPr kumimoji="1" lang="ja-JP" altLang="en-US" sz="900" b="1" dirty="0" smtClean="0">
                  <a:solidFill>
                    <a:schemeClr val="bg1"/>
                  </a:solidFill>
                  <a:latin typeface="游ゴシック" panose="020B0400000000000000" pitchFamily="50" charset="-128"/>
                  <a:ea typeface="游ゴシック" panose="020B0400000000000000" pitchFamily="50" charset="-128"/>
                </a:rPr>
                <a:t>作業</a:t>
              </a:r>
              <a:endParaRPr kumimoji="1" lang="en-US" altLang="ja-JP" sz="900" b="1" dirty="0" smtClean="0">
                <a:solidFill>
                  <a:schemeClr val="bg1"/>
                </a:solidFill>
                <a:latin typeface="游ゴシック" panose="020B0400000000000000" pitchFamily="50" charset="-128"/>
                <a:ea typeface="游ゴシック" panose="020B0400000000000000" pitchFamily="50" charset="-128"/>
              </a:endParaRPr>
            </a:p>
            <a:p>
              <a:pPr algn="ctr"/>
              <a:r>
                <a:rPr lang="ja-JP" altLang="en-US" sz="900" b="1" dirty="0">
                  <a:solidFill>
                    <a:schemeClr val="bg1"/>
                  </a:solidFill>
                  <a:latin typeface="游ゴシック" panose="020B0400000000000000" pitchFamily="50" charset="-128"/>
                  <a:ea typeface="游ゴシック" panose="020B0400000000000000" pitchFamily="50" charset="-128"/>
                </a:rPr>
                <a:t>実行</a:t>
              </a:r>
              <a:endParaRPr kumimoji="1" lang="ja-JP" altLang="en-US" sz="900" b="1" dirty="0">
                <a:solidFill>
                  <a:schemeClr val="bg1"/>
                </a:solidFill>
                <a:latin typeface="游ゴシック" panose="020B0400000000000000" pitchFamily="50" charset="-128"/>
                <a:ea typeface="游ゴシック" panose="020B0400000000000000" pitchFamily="50" charset="-128"/>
              </a:endParaRPr>
            </a:p>
          </p:txBody>
        </p:sp>
      </p:grpSp>
      <p:sp>
        <p:nvSpPr>
          <p:cNvPr id="521" name="波線 520"/>
          <p:cNvSpPr/>
          <p:nvPr/>
        </p:nvSpPr>
        <p:spPr>
          <a:xfrm rot="16200000">
            <a:off x="4160108" y="3506518"/>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r>
              <a:rPr kumimoji="1" lang="en-US" altLang="ja-JP" sz="600" b="1" dirty="0">
                <a:latin typeface="游ゴシック" panose="020B0400000000000000" pitchFamily="50" charset="-128"/>
                <a:ea typeface="游ゴシック" panose="020B0400000000000000" pitchFamily="50" charset="-128"/>
              </a:rPr>
              <a:t>Playbook</a:t>
            </a:r>
            <a:endParaRPr kumimoji="1" lang="ja-JP" altLang="en-US" sz="600" b="1" dirty="0">
              <a:latin typeface="游ゴシック" panose="020B0400000000000000" pitchFamily="50" charset="-128"/>
              <a:ea typeface="游ゴシック" panose="020B0400000000000000" pitchFamily="50" charset="-128"/>
            </a:endParaRPr>
          </a:p>
        </p:txBody>
      </p:sp>
      <p:sp>
        <p:nvSpPr>
          <p:cNvPr id="524" name="波線 523"/>
          <p:cNvSpPr/>
          <p:nvPr/>
        </p:nvSpPr>
        <p:spPr>
          <a:xfrm rot="16200000">
            <a:off x="4248284" y="3594694"/>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r>
              <a:rPr kumimoji="1" lang="en-US" altLang="ja-JP" sz="600" b="1" dirty="0">
                <a:latin typeface="游ゴシック" panose="020B0400000000000000" pitchFamily="50" charset="-128"/>
                <a:ea typeface="游ゴシック" panose="020B0400000000000000" pitchFamily="50" charset="-128"/>
              </a:rPr>
              <a:t>Playbook</a:t>
            </a:r>
            <a:endParaRPr kumimoji="1" lang="ja-JP" altLang="en-US" sz="600" b="1" dirty="0">
              <a:latin typeface="游ゴシック" panose="020B0400000000000000" pitchFamily="50" charset="-128"/>
              <a:ea typeface="游ゴシック" panose="020B0400000000000000" pitchFamily="50" charset="-128"/>
            </a:endParaRPr>
          </a:p>
        </p:txBody>
      </p:sp>
      <p:sp>
        <p:nvSpPr>
          <p:cNvPr id="527" name="波線 526"/>
          <p:cNvSpPr/>
          <p:nvPr/>
        </p:nvSpPr>
        <p:spPr>
          <a:xfrm rot="16200000">
            <a:off x="4336460" y="3682869"/>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endParaRPr kumimoji="1" lang="ja-JP" altLang="en-US" sz="600" b="1" dirty="0">
              <a:latin typeface="游ゴシック" panose="020B0400000000000000" pitchFamily="50" charset="-128"/>
              <a:ea typeface="游ゴシック" panose="020B0400000000000000" pitchFamily="50" charset="-128"/>
            </a:endParaRPr>
          </a:p>
        </p:txBody>
      </p:sp>
      <p:sp>
        <p:nvSpPr>
          <p:cNvPr id="535" name="楕円 534"/>
          <p:cNvSpPr/>
          <p:nvPr/>
        </p:nvSpPr>
        <p:spPr>
          <a:xfrm>
            <a:off x="4473273" y="3893213"/>
            <a:ext cx="399897" cy="219141"/>
          </a:xfrm>
          <a:prstGeom prst="ellipse">
            <a:avLst/>
          </a:prstGeom>
          <a:solidFill>
            <a:srgbClr val="4472C4"/>
          </a:solidFill>
          <a:ln w="12700" cap="flat" cmpd="sng" algn="ctr">
            <a:no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0" name="フリーフォーム 529"/>
          <p:cNvSpPr/>
          <p:nvPr/>
        </p:nvSpPr>
        <p:spPr>
          <a:xfrm rot="2964905">
            <a:off x="3936444" y="3862833"/>
            <a:ext cx="607127" cy="1018603"/>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Lst>
            <a:ahLst/>
            <a:cxnLst>
              <a:cxn ang="0">
                <a:pos x="connsiteX0" y="connsiteY0"/>
              </a:cxn>
              <a:cxn ang="0">
                <a:pos x="connsiteX1" y="connsiteY1"/>
              </a:cxn>
              <a:cxn ang="0">
                <a:pos x="connsiteX2" y="connsiteY2"/>
              </a:cxn>
              <a:cxn ang="0">
                <a:pos x="connsiteX3" y="connsiteY3"/>
              </a:cxn>
            </a:cxnLst>
            <a:rect l="l" t="t" r="r" b="b"/>
            <a:pathLst>
              <a:path w="1105807" h="1956391">
                <a:moveTo>
                  <a:pt x="0" y="1956391"/>
                </a:moveTo>
                <a:cubicBezTo>
                  <a:pt x="543147" y="1948417"/>
                  <a:pt x="988829" y="1612606"/>
                  <a:pt x="1084522" y="1127052"/>
                </a:cubicBezTo>
                <a:cubicBezTo>
                  <a:pt x="1180215" y="641498"/>
                  <a:pt x="935665" y="113414"/>
                  <a:pt x="701749" y="0"/>
                </a:cubicBezTo>
                <a:lnTo>
                  <a:pt x="701749" y="0"/>
                </a:lnTo>
              </a:path>
            </a:pathLst>
          </a:custGeom>
          <a:noFill/>
          <a:ln w="28575">
            <a:solidFill>
              <a:srgbClr val="FF0000"/>
            </a:solidFill>
            <a:prstDash val="sysDot"/>
            <a:headEnd type="triangle" w="med" len="med"/>
            <a:tailEnd type="triangle" w="med" len="med"/>
          </a:ln>
          <a:effectLst>
            <a:glow rad="635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effectLst>
                <a:glow rad="241300">
                  <a:schemeClr val="bg1"/>
                </a:glow>
              </a:effectLst>
            </a:endParaRPr>
          </a:p>
        </p:txBody>
      </p:sp>
      <p:sp>
        <p:nvSpPr>
          <p:cNvPr id="531" name="円形吹き出し 530"/>
          <p:cNvSpPr/>
          <p:nvPr/>
        </p:nvSpPr>
        <p:spPr bwMode="auto">
          <a:xfrm>
            <a:off x="4450384" y="4664278"/>
            <a:ext cx="514800" cy="514800"/>
          </a:xfrm>
          <a:prstGeom prst="wedgeEllipseCallout">
            <a:avLst>
              <a:gd name="adj1" fmla="val -55610"/>
              <a:gd name="adj2" fmla="val -5901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smtClean="0">
                <a:solidFill>
                  <a:srgbClr val="FFFFFF"/>
                </a:solidFill>
                <a:latin typeface="游ゴシック" panose="020B0400000000000000" pitchFamily="50" charset="-128"/>
                <a:ea typeface="游ゴシック" panose="020B0400000000000000" pitchFamily="50" charset="-128"/>
              </a:rPr>
              <a:t>3.4</a:t>
            </a:r>
            <a:endParaRPr kumimoji="1" lang="en-US" altLang="ja-JP" sz="1600" b="1" kern="0" dirty="0">
              <a:solidFill>
                <a:srgbClr val="FFFFFF"/>
              </a:solidFill>
              <a:latin typeface="游ゴシック" panose="020B0400000000000000" pitchFamily="50" charset="-128"/>
              <a:ea typeface="游ゴシック" panose="020B0400000000000000" pitchFamily="50" charset="-128"/>
            </a:endParaRPr>
          </a:p>
        </p:txBody>
      </p:sp>
      <p:sp>
        <p:nvSpPr>
          <p:cNvPr id="536" name="テキスト ボックス 535"/>
          <p:cNvSpPr txBox="1"/>
          <p:nvPr/>
        </p:nvSpPr>
        <p:spPr>
          <a:xfrm>
            <a:off x="4421193" y="3882456"/>
            <a:ext cx="504056" cy="230832"/>
          </a:xfrm>
          <a:prstGeom prst="rect">
            <a:avLst/>
          </a:prstGeom>
          <a:noFill/>
        </p:spPr>
        <p:txBody>
          <a:bodyPr wrap="square" rtlCol="0">
            <a:spAutoFit/>
          </a:bodyPr>
          <a:lstStyle/>
          <a:p>
            <a:pPr algn="ctr"/>
            <a:r>
              <a:rPr kumimoji="1" lang="ja-JP" altLang="en-US" sz="900" b="1" dirty="0" smtClean="0">
                <a:solidFill>
                  <a:schemeClr val="bg1"/>
                </a:solidFill>
                <a:latin typeface="游ゴシック" panose="020B0400000000000000" pitchFamily="50" charset="-128"/>
                <a:ea typeface="游ゴシック" panose="020B0400000000000000" pitchFamily="50" charset="-128"/>
              </a:rPr>
              <a:t>変数</a:t>
            </a:r>
            <a:endParaRPr kumimoji="1" lang="ja-JP" altLang="en-US" sz="900" b="1" dirty="0">
              <a:solidFill>
                <a:schemeClr val="bg1"/>
              </a:solidFill>
              <a:latin typeface="游ゴシック" panose="020B0400000000000000" pitchFamily="50" charset="-128"/>
              <a:ea typeface="游ゴシック" panose="020B0400000000000000" pitchFamily="50" charset="-128"/>
            </a:endParaRPr>
          </a:p>
        </p:txBody>
      </p:sp>
      <p:sp>
        <p:nvSpPr>
          <p:cNvPr id="537" name="テキスト ボックス 536"/>
          <p:cNvSpPr txBox="1"/>
          <p:nvPr/>
        </p:nvSpPr>
        <p:spPr>
          <a:xfrm>
            <a:off x="4399480" y="3633225"/>
            <a:ext cx="596058" cy="200055"/>
          </a:xfrm>
          <a:prstGeom prst="rect">
            <a:avLst/>
          </a:prstGeom>
          <a:noFill/>
        </p:spPr>
        <p:txBody>
          <a:bodyPr wrap="square" rtlCol="0">
            <a:spAutoFit/>
          </a:bodyPr>
          <a:lstStyle/>
          <a:p>
            <a:pPr algn="ctr"/>
            <a:r>
              <a:rPr kumimoji="1" lang="en-US" altLang="ja-JP" sz="700" b="1" dirty="0" smtClean="0">
                <a:solidFill>
                  <a:schemeClr val="bg1"/>
                </a:solidFill>
                <a:latin typeface="游ゴシック" panose="020B0400000000000000" pitchFamily="50" charset="-128"/>
                <a:ea typeface="游ゴシック" panose="020B0400000000000000" pitchFamily="50" charset="-128"/>
              </a:rPr>
              <a:t>Playbook</a:t>
            </a:r>
            <a:endParaRPr kumimoji="1" lang="ja-JP" altLang="en-US" sz="700" b="1" dirty="0">
              <a:solidFill>
                <a:schemeClr val="bg1"/>
              </a:solidFill>
              <a:latin typeface="游ゴシック" panose="020B0400000000000000" pitchFamily="50" charset="-128"/>
              <a:ea typeface="游ゴシック" panose="020B0400000000000000" pitchFamily="50" charset="-128"/>
            </a:endParaRPr>
          </a:p>
        </p:txBody>
      </p:sp>
      <p:sp>
        <p:nvSpPr>
          <p:cNvPr id="538" name="テキスト ボックス 537"/>
          <p:cNvSpPr txBox="1"/>
          <p:nvPr/>
        </p:nvSpPr>
        <p:spPr>
          <a:xfrm>
            <a:off x="5523049" y="3589458"/>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39" name="テキスト ボックス 538"/>
          <p:cNvSpPr txBox="1"/>
          <p:nvPr/>
        </p:nvSpPr>
        <p:spPr>
          <a:xfrm>
            <a:off x="5523049" y="3956193"/>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40" name="テキスト ボックス 539"/>
          <p:cNvSpPr txBox="1"/>
          <p:nvPr/>
        </p:nvSpPr>
        <p:spPr>
          <a:xfrm>
            <a:off x="5523049" y="4321777"/>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51" name="正方形/長方形 550"/>
          <p:cNvSpPr/>
          <p:nvPr/>
        </p:nvSpPr>
        <p:spPr>
          <a:xfrm>
            <a:off x="1891262" y="2638153"/>
            <a:ext cx="1069874"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機器一覧</a:t>
            </a:r>
          </a:p>
        </p:txBody>
      </p:sp>
      <p:sp>
        <p:nvSpPr>
          <p:cNvPr id="552" name="正方形/長方形 551"/>
          <p:cNvSpPr/>
          <p:nvPr/>
        </p:nvSpPr>
        <p:spPr>
          <a:xfrm>
            <a:off x="1889561" y="2368248"/>
            <a:ext cx="1073276"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オペレーション</a:t>
            </a:r>
          </a:p>
        </p:txBody>
      </p:sp>
      <p:sp>
        <p:nvSpPr>
          <p:cNvPr id="553" name="正方形/長方形 552"/>
          <p:cNvSpPr/>
          <p:nvPr/>
        </p:nvSpPr>
        <p:spPr>
          <a:xfrm>
            <a:off x="1891263" y="2912045"/>
            <a:ext cx="1069872"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ホストグループ</a:t>
            </a:r>
          </a:p>
        </p:txBody>
      </p:sp>
      <p:sp>
        <p:nvSpPr>
          <p:cNvPr id="555" name="円形吹き出し 554"/>
          <p:cNvSpPr/>
          <p:nvPr/>
        </p:nvSpPr>
        <p:spPr bwMode="auto">
          <a:xfrm>
            <a:off x="2992252" y="1838792"/>
            <a:ext cx="514800" cy="514800"/>
          </a:xfrm>
          <a:prstGeom prst="wedgeEllipseCallout">
            <a:avLst>
              <a:gd name="adj1" fmla="val -55610"/>
              <a:gd name="adj2" fmla="val 5096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3.1</a:t>
            </a:r>
          </a:p>
        </p:txBody>
      </p:sp>
      <p:sp>
        <p:nvSpPr>
          <p:cNvPr id="557" name="円形吹き出し 556"/>
          <p:cNvSpPr/>
          <p:nvPr/>
        </p:nvSpPr>
        <p:spPr bwMode="auto">
          <a:xfrm>
            <a:off x="1274642" y="2664826"/>
            <a:ext cx="514800" cy="514800"/>
          </a:xfrm>
          <a:prstGeom prst="wedgeEllipseCallout">
            <a:avLst>
              <a:gd name="adj1" fmla="val 66497"/>
              <a:gd name="adj2" fmla="val -243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3.2</a:t>
            </a:r>
            <a:endParaRPr kumimoji="0" lang="ja-JP" altLang="en-US"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5" name="円形吹き出し 584"/>
          <p:cNvSpPr/>
          <p:nvPr/>
        </p:nvSpPr>
        <p:spPr bwMode="auto">
          <a:xfrm>
            <a:off x="395022" y="4357407"/>
            <a:ext cx="514800" cy="514800"/>
          </a:xfrm>
          <a:prstGeom prst="wedgeEllipseCallout">
            <a:avLst>
              <a:gd name="adj1" fmla="val 107581"/>
              <a:gd name="adj2" fmla="val -3019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kern="0" dirty="0" smtClean="0">
                <a:solidFill>
                  <a:srgbClr val="FFFFFF"/>
                </a:solidFill>
                <a:latin typeface="游ゴシック" panose="020B0400000000000000" pitchFamily="50" charset="-128"/>
                <a:ea typeface="游ゴシック" panose="020B0400000000000000" pitchFamily="50" charset="-128"/>
              </a:rPr>
              <a:t>3</a:t>
            </a: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(1/2)</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8" name="円形吹き出し 587"/>
          <p:cNvSpPr/>
          <p:nvPr/>
        </p:nvSpPr>
        <p:spPr bwMode="auto">
          <a:xfrm>
            <a:off x="395022" y="5089180"/>
            <a:ext cx="514800" cy="514800"/>
          </a:xfrm>
          <a:prstGeom prst="wedgeEllipseCallout">
            <a:avLst>
              <a:gd name="adj1" fmla="val 107950"/>
              <a:gd name="adj2" fmla="val -2575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kern="0" dirty="0" smtClean="0">
                <a:solidFill>
                  <a:srgbClr val="FFFFFF"/>
                </a:solidFill>
                <a:latin typeface="游ゴシック" panose="020B0400000000000000" pitchFamily="50" charset="-128"/>
                <a:ea typeface="游ゴシック" panose="020B0400000000000000" pitchFamily="50" charset="-128"/>
              </a:rPr>
              <a:t>3</a:t>
            </a: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(2/2)</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8497131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3.1 </a:t>
            </a:r>
            <a:r>
              <a:rPr kumimoji="1" lang="ja-JP" altLang="en-US" smtClean="0"/>
              <a:t>オペレーションの</a:t>
            </a:r>
            <a:r>
              <a:rPr lang="ja-JP" altLang="en-US" smtClean="0"/>
              <a:t>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smtClean="0"/>
              <a:t>オペレーションを新規登録する</a:t>
            </a:r>
            <a:r>
              <a:rPr lang="en-US" altLang="ja-JP"/>
              <a:t/>
            </a:r>
            <a:br>
              <a:rPr lang="en-US" altLang="ja-JP"/>
            </a:br>
            <a:r>
              <a:rPr lang="ja-JP" altLang="en-US" sz="1600"/>
              <a:t>追加</a:t>
            </a:r>
            <a:r>
              <a:rPr lang="ja-JP" altLang="en-US" sz="1600" smtClean="0"/>
              <a:t>のオペレーションを作成しましょう。</a:t>
            </a:r>
            <a:endParaRPr lang="en-US" altLang="ja-JP" sz="1600"/>
          </a:p>
          <a:p>
            <a:pPr marL="0" indent="0">
              <a:buNone/>
            </a:pPr>
            <a:endParaRPr lang="en-US" altLang="ja-JP" sz="1600" smtClean="0"/>
          </a:p>
          <a:p>
            <a:pPr marL="0" indent="0">
              <a:lnSpc>
                <a:spcPct val="150000"/>
              </a:lnSpc>
              <a:buNone/>
            </a:pPr>
            <a:r>
              <a:rPr kumimoji="1" lang="ja-JP" altLang="en-US" sz="1600" smtClean="0"/>
              <a:t>メニュー：</a:t>
            </a:r>
            <a:r>
              <a:rPr kumimoji="1" lang="ja-JP" altLang="en-US" sz="1600" b="1" smtClean="0"/>
              <a:t>基本コンソール </a:t>
            </a:r>
            <a:r>
              <a:rPr kumimoji="1" lang="en-US" altLang="ja-JP" sz="1600" b="1" smtClean="0"/>
              <a:t>&gt;</a:t>
            </a:r>
            <a:r>
              <a:rPr kumimoji="1" lang="ja-JP" altLang="en-US" sz="1600" b="1" smtClean="0"/>
              <a:t> 投入オペレーション一覧</a:t>
            </a:r>
            <a:endParaRPr lang="en-US" altLang="ja-JP" sz="1600" b="1"/>
          </a:p>
          <a:p>
            <a:pPr marL="457200" indent="-457200">
              <a:buFont typeface="+mj-ea"/>
              <a:buAutoNum type="circleNumDbPlain"/>
            </a:pPr>
            <a:r>
              <a:rPr kumimoji="1" lang="ja-JP" altLang="en-US" sz="1600" smtClean="0"/>
              <a:t>登録 </a:t>
            </a:r>
            <a:r>
              <a:rPr lang="en-US" altLang="ja-JP" sz="1600" smtClean="0"/>
              <a:t>&gt; </a:t>
            </a:r>
            <a:r>
              <a:rPr lang="ja-JP" altLang="en-US" sz="1600" smtClean="0"/>
              <a:t>登録開始 を押下する。</a:t>
            </a:r>
            <a:endParaRPr lang="en-US" altLang="ja-JP" sz="1600" smtClean="0"/>
          </a:p>
          <a:p>
            <a:pPr marL="457200" indent="-457200">
              <a:buFont typeface="+mj-ea"/>
              <a:buAutoNum type="circleNumDbPlain"/>
            </a:pPr>
            <a:r>
              <a:rPr lang="ja-JP" altLang="en-US" sz="1600"/>
              <a:t>各項目へ下表のように入力し、</a:t>
            </a:r>
            <a:r>
              <a:rPr lang="en-US" altLang="ja-JP" sz="1600"/>
              <a:t>[</a:t>
            </a:r>
            <a:r>
              <a:rPr lang="ja-JP" altLang="en-US" sz="1600"/>
              <a:t>登録</a:t>
            </a:r>
            <a:r>
              <a:rPr lang="en-US" altLang="ja-JP" sz="1600"/>
              <a:t>]</a:t>
            </a:r>
            <a:r>
              <a:rPr lang="ja-JP" altLang="en-US" sz="1600"/>
              <a:t>を押下する</a:t>
            </a:r>
            <a:r>
              <a:rPr lang="ja-JP" altLang="en-US" sz="1600" smtClean="0"/>
              <a:t>。</a:t>
            </a:r>
            <a:endParaRPr lang="en-US" altLang="ja-JP" sz="1600" smtClean="0"/>
          </a:p>
          <a:p>
            <a:pPr marL="0" indent="0">
              <a:buNone/>
            </a:pPr>
            <a:endParaRPr kumimoji="1" lang="en-US" altLang="ja-JP" sz="1800"/>
          </a:p>
          <a:p>
            <a:pPr marL="0" indent="0">
              <a:buNone/>
            </a:pPr>
            <a:endParaRPr kumimoji="1" lang="en-US" altLang="ja-JP" sz="1800" smtClean="0"/>
          </a:p>
          <a:p>
            <a:endParaRPr lang="en-US" altLang="ja-JP" sz="1800"/>
          </a:p>
          <a:p>
            <a:endParaRPr kumimoji="1" lang="ja-JP" altLang="en-US" sz="1800"/>
          </a:p>
        </p:txBody>
      </p:sp>
      <p:pic>
        <p:nvPicPr>
          <p:cNvPr id="4" name="図 3"/>
          <p:cNvPicPr>
            <a:picLocks noChangeAspect="1"/>
          </p:cNvPicPr>
          <p:nvPr/>
        </p:nvPicPr>
        <p:blipFill rotWithShape="1">
          <a:blip r:embed="rId2"/>
          <a:srcRect r="31131"/>
          <a:stretch/>
        </p:blipFill>
        <p:spPr>
          <a:xfrm>
            <a:off x="177212" y="3065958"/>
            <a:ext cx="3026636" cy="1752714"/>
          </a:xfrm>
          <a:prstGeom prst="rect">
            <a:avLst/>
          </a:prstGeom>
          <a:ln>
            <a:noFill/>
          </a:ln>
        </p:spPr>
      </p:pic>
      <p:graphicFrame>
        <p:nvGraphicFramePr>
          <p:cNvPr id="5" name="表 4"/>
          <p:cNvGraphicFramePr>
            <a:graphicFrameLocks noGrp="1"/>
          </p:cNvGraphicFramePr>
          <p:nvPr>
            <p:extLst>
              <p:ext uri="{D42A27DB-BD31-4B8C-83A1-F6EECF244321}">
                <p14:modId xmlns:p14="http://schemas.microsoft.com/office/powerpoint/2010/main" val="792008235"/>
              </p:ext>
            </p:extLst>
          </p:nvPr>
        </p:nvGraphicFramePr>
        <p:xfrm>
          <a:off x="177212" y="4922839"/>
          <a:ext cx="4682828" cy="711562"/>
        </p:xfrm>
        <a:graphic>
          <a:graphicData uri="http://schemas.openxmlformats.org/drawingml/2006/table">
            <a:tbl>
              <a:tblPr firstRow="1" bandRow="1">
                <a:tableStyleId>{93296810-A885-4BE3-A3E7-6D5BEEA58F35}</a:tableStyleId>
              </a:tblPr>
              <a:tblGrid>
                <a:gridCol w="2341414">
                  <a:extLst>
                    <a:ext uri="{9D8B030D-6E8A-4147-A177-3AD203B41FA5}">
                      <a16:colId xmlns:a16="http://schemas.microsoft.com/office/drawing/2014/main" val="2677977182"/>
                    </a:ext>
                  </a:extLst>
                </a:gridCol>
                <a:gridCol w="2341414">
                  <a:extLst>
                    <a:ext uri="{9D8B030D-6E8A-4147-A177-3AD203B41FA5}">
                      <a16:colId xmlns:a16="http://schemas.microsoft.com/office/drawing/2014/main" val="2856548907"/>
                    </a:ext>
                  </a:extLst>
                </a:gridCol>
              </a:tblGrid>
              <a:tr h="355781">
                <a:tc>
                  <a:txBody>
                    <a:bodyPr/>
                    <a:lstStyle/>
                    <a:p>
                      <a:r>
                        <a:rPr kumimoji="1" lang="ja-JP" altLang="en-US" sz="1400" smtClean="0"/>
                        <a:t>オペレーション名</a:t>
                      </a:r>
                      <a:endParaRPr kumimoji="1" lang="ja-JP" altLang="en-US" sz="1400"/>
                    </a:p>
                  </a:txBody>
                  <a:tcPr/>
                </a:tc>
                <a:tc>
                  <a:txBody>
                    <a:bodyPr/>
                    <a:lstStyle/>
                    <a:p>
                      <a:r>
                        <a:rPr kumimoji="1" lang="ja-JP" altLang="en-US" sz="1400" smtClean="0"/>
                        <a:t>実施予定日時</a:t>
                      </a:r>
                      <a:endParaRPr kumimoji="1" lang="ja-JP" altLang="en-US" sz="1400"/>
                    </a:p>
                  </a:txBody>
                  <a:tcPr/>
                </a:tc>
                <a:extLst>
                  <a:ext uri="{0D108BD9-81ED-4DB2-BD59-A6C34878D82A}">
                    <a16:rowId xmlns:a16="http://schemas.microsoft.com/office/drawing/2014/main" val="2288927196"/>
                  </a:ext>
                </a:extLst>
              </a:tr>
              <a:tr h="355781">
                <a:tc>
                  <a:txBody>
                    <a:bodyPr/>
                    <a:lstStyle/>
                    <a:p>
                      <a:r>
                        <a:rPr kumimoji="1" lang="ja-JP" altLang="en-US" sz="1400" dirty="0" smtClean="0"/>
                        <a:t>基本設定　追加サーバのみ</a:t>
                      </a:r>
                      <a:endParaRPr kumimoji="1" lang="ja-JP" altLang="en-US" sz="1400" dirty="0"/>
                    </a:p>
                  </a:txBody>
                  <a:tcPr/>
                </a:tc>
                <a:tc>
                  <a:txBody>
                    <a:bodyPr/>
                    <a:lstStyle/>
                    <a:p>
                      <a:r>
                        <a:rPr kumimoji="1" lang="en-US" altLang="ja-JP" sz="1400" dirty="0" smtClean="0"/>
                        <a:t>(</a:t>
                      </a:r>
                      <a:r>
                        <a:rPr kumimoji="1" lang="ja-JP" altLang="en-US" sz="1400" dirty="0" smtClean="0"/>
                        <a:t>任意でご入力下さい</a:t>
                      </a:r>
                      <a:r>
                        <a:rPr kumimoji="1" lang="en-US" altLang="ja-JP" sz="1400" dirty="0" smtClean="0"/>
                        <a:t>)</a:t>
                      </a:r>
                    </a:p>
                  </a:txBody>
                  <a:tcPr/>
                </a:tc>
                <a:extLst>
                  <a:ext uri="{0D108BD9-81ED-4DB2-BD59-A6C34878D82A}">
                    <a16:rowId xmlns:a16="http://schemas.microsoft.com/office/drawing/2014/main" val="2029791559"/>
                  </a:ext>
                </a:extLst>
              </a:tr>
            </a:tbl>
          </a:graphicData>
        </a:graphic>
      </p:graphicFrame>
      <p:sp>
        <p:nvSpPr>
          <p:cNvPr id="6" name="テキスト ボックス 5"/>
          <p:cNvSpPr txBox="1"/>
          <p:nvPr/>
        </p:nvSpPr>
        <p:spPr>
          <a:xfrm>
            <a:off x="177212" y="6075208"/>
            <a:ext cx="7921838"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正方形/長方形 6"/>
          <p:cNvSpPr/>
          <p:nvPr/>
        </p:nvSpPr>
        <p:spPr bwMode="auto">
          <a:xfrm>
            <a:off x="1403648" y="3501010"/>
            <a:ext cx="792088" cy="64809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正方形/長方形 7"/>
          <p:cNvSpPr/>
          <p:nvPr/>
        </p:nvSpPr>
        <p:spPr bwMode="auto">
          <a:xfrm>
            <a:off x="2195736" y="3501010"/>
            <a:ext cx="864096" cy="64809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6147497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3"/>
          <a:srcRect r="3236"/>
          <a:stretch/>
        </p:blipFill>
        <p:spPr>
          <a:xfrm>
            <a:off x="155007" y="2710602"/>
            <a:ext cx="4849042" cy="1278374"/>
          </a:xfrm>
          <a:prstGeom prst="rect">
            <a:avLst/>
          </a:prstGeom>
          <a:ln>
            <a:solidFill>
              <a:schemeClr val="bg1">
                <a:lumMod val="85000"/>
              </a:schemeClr>
            </a:solidFill>
          </a:ln>
        </p:spPr>
      </p:pic>
      <p:sp>
        <p:nvSpPr>
          <p:cNvPr id="2" name="タイトル 1"/>
          <p:cNvSpPr>
            <a:spLocks noGrp="1"/>
          </p:cNvSpPr>
          <p:nvPr>
            <p:ph type="title"/>
          </p:nvPr>
        </p:nvSpPr>
        <p:spPr>
          <a:xfrm>
            <a:off x="179513" y="116540"/>
            <a:ext cx="8784000" cy="468000"/>
          </a:xfrm>
        </p:spPr>
        <p:txBody>
          <a:bodyPr/>
          <a:lstStyle/>
          <a:p>
            <a:r>
              <a:rPr lang="en-US" altLang="ja-JP" smtClean="0"/>
              <a:t>3.2 </a:t>
            </a:r>
            <a:r>
              <a:rPr lang="ja-JP" altLang="en-US" smtClean="0"/>
              <a:t>ホストグループへのホスト追加</a:t>
            </a:r>
            <a:endParaRPr kumimoji="1" lang="ja-JP" altLang="en-US"/>
          </a:p>
        </p:txBody>
      </p:sp>
      <p:sp>
        <p:nvSpPr>
          <p:cNvPr id="3" name="コンテンツ プレースホルダー 2"/>
          <p:cNvSpPr>
            <a:spLocks noGrp="1"/>
          </p:cNvSpPr>
          <p:nvPr>
            <p:ph sz="quarter" idx="10"/>
          </p:nvPr>
        </p:nvSpPr>
        <p:spPr>
          <a:xfrm>
            <a:off x="179513" y="770091"/>
            <a:ext cx="8784976" cy="5616476"/>
          </a:xfrm>
        </p:spPr>
        <p:txBody>
          <a:bodyPr/>
          <a:lstStyle/>
          <a:p>
            <a:r>
              <a:rPr lang="ja-JP" altLang="en-US" b="1" dirty="0" smtClean="0"/>
              <a:t>ホストグループへホスト</a:t>
            </a:r>
            <a:r>
              <a:rPr kumimoji="1" lang="ja-JP" altLang="en-US" b="1" dirty="0" smtClean="0"/>
              <a:t>を登録する</a:t>
            </a:r>
            <a:r>
              <a:rPr lang="en-US" altLang="ja-JP" b="1" dirty="0"/>
              <a:t/>
            </a:r>
            <a:br>
              <a:rPr lang="en-US" altLang="ja-JP" b="1" dirty="0"/>
            </a:br>
            <a:r>
              <a:rPr lang="ja-JP" altLang="en-US" sz="1600" dirty="0"/>
              <a:t>追加</a:t>
            </a:r>
            <a:r>
              <a:rPr lang="ja-JP" altLang="en-US" sz="1600" dirty="0" smtClean="0"/>
              <a:t>の</a:t>
            </a:r>
            <a:r>
              <a:rPr lang="ja-JP" altLang="en-US" sz="1600" dirty="0"/>
              <a:t>ホスト</a:t>
            </a:r>
            <a:r>
              <a:rPr lang="ja-JP" altLang="en-US" sz="1600" dirty="0" smtClean="0"/>
              <a:t>をホストグループに登録しましょう。</a:t>
            </a:r>
            <a:r>
              <a:rPr lang="en-US" altLang="ja-JP" sz="1600" dirty="0" smtClean="0"/>
              <a:t/>
            </a:r>
            <a:br>
              <a:rPr lang="en-US" altLang="ja-JP" sz="1600" dirty="0" smtClean="0"/>
            </a:br>
            <a:r>
              <a:rPr lang="en-US" altLang="ja-JP" sz="1600" dirty="0" smtClean="0"/>
              <a:t/>
            </a:r>
            <a:br>
              <a:rPr lang="en-US" altLang="ja-JP" sz="1600" dirty="0" smtClean="0"/>
            </a:br>
            <a:r>
              <a:rPr lang="ja-JP" altLang="en-US" sz="1600" dirty="0" smtClean="0"/>
              <a:t>メニュ</a:t>
            </a:r>
            <a:r>
              <a:rPr lang="en-US" altLang="ja-JP" sz="1600" dirty="0" smtClean="0"/>
              <a:t>―</a:t>
            </a:r>
            <a:r>
              <a:rPr lang="ja-JP" altLang="en-US" sz="1600" dirty="0" smtClean="0"/>
              <a:t>：</a:t>
            </a:r>
            <a:r>
              <a:rPr lang="ja-JP" altLang="en-US" sz="1600" b="1" dirty="0" smtClean="0"/>
              <a:t>ホストグループ管理</a:t>
            </a:r>
            <a:r>
              <a:rPr lang="ja-JP" altLang="en-US" sz="1600" b="1" dirty="0"/>
              <a:t>　</a:t>
            </a:r>
            <a:r>
              <a:rPr lang="en-US" altLang="ja-JP" sz="1600" b="1" dirty="0" smtClean="0"/>
              <a:t>&gt; </a:t>
            </a:r>
            <a:r>
              <a:rPr lang="ja-JP" altLang="en-US" sz="1600" b="1" dirty="0" smtClean="0"/>
              <a:t>ホスト紐付管理</a:t>
            </a:r>
            <a:endParaRPr lang="en-US" altLang="ja-JP" sz="1600" b="1" dirty="0"/>
          </a:p>
          <a:p>
            <a:pPr marL="457200" indent="-457200">
              <a:buFont typeface="+mj-ea"/>
              <a:buAutoNum type="circleNumDbPlain"/>
            </a:pPr>
            <a:r>
              <a:rPr kumimoji="1" lang="en-US" altLang="ja-JP" sz="1600" dirty="0" smtClean="0"/>
              <a:t>【</a:t>
            </a:r>
            <a:r>
              <a:rPr kumimoji="1" lang="ja-JP" altLang="en-US" sz="1600" dirty="0" smtClean="0"/>
              <a:t>新規登録</a:t>
            </a:r>
            <a:r>
              <a:rPr kumimoji="1" lang="en-US" altLang="ja-JP" sz="1600" dirty="0" smtClean="0"/>
              <a:t>】</a:t>
            </a:r>
            <a:r>
              <a:rPr lang="ja-JP" altLang="en-US" sz="1600" dirty="0"/>
              <a:t>登録 </a:t>
            </a:r>
            <a:r>
              <a:rPr lang="en-US" altLang="ja-JP" sz="1600" dirty="0"/>
              <a:t>&gt; </a:t>
            </a:r>
            <a:r>
              <a:rPr lang="ja-JP" altLang="en-US" sz="1600" dirty="0"/>
              <a:t>登録開始 を押下する。</a:t>
            </a:r>
            <a:endParaRPr kumimoji="1" lang="en-US" altLang="ja-JP" sz="1600" dirty="0" smtClean="0"/>
          </a:p>
          <a:p>
            <a:pPr marL="457200" indent="-457200">
              <a:buFont typeface="+mj-ea"/>
              <a:buAutoNum type="circleNumDbPlain"/>
            </a:pPr>
            <a:r>
              <a:rPr lang="ja-JP" altLang="en-US" sz="1600" dirty="0"/>
              <a:t>各項目で下表のように</a:t>
            </a:r>
            <a:r>
              <a:rPr lang="ja-JP" altLang="en-US" sz="1600" dirty="0" smtClean="0"/>
              <a:t>選択</a:t>
            </a:r>
            <a:r>
              <a:rPr lang="ja-JP" altLang="en-US" sz="1600" dirty="0"/>
              <a:t>し</a:t>
            </a:r>
            <a:r>
              <a:rPr lang="ja-JP" altLang="en-US" sz="1600" dirty="0" smtClean="0"/>
              <a:t>、</a:t>
            </a:r>
            <a:r>
              <a:rPr lang="en-US" altLang="ja-JP" sz="1600" dirty="0"/>
              <a:t>[</a:t>
            </a:r>
            <a:r>
              <a:rPr lang="ja-JP" altLang="en-US" sz="1600" dirty="0"/>
              <a:t>登録</a:t>
            </a:r>
            <a:r>
              <a:rPr lang="en-US" altLang="ja-JP" sz="1600" dirty="0"/>
              <a:t>]</a:t>
            </a:r>
            <a:r>
              <a:rPr lang="ja-JP" altLang="en-US" sz="1600" dirty="0"/>
              <a:t>を押下する。</a:t>
            </a:r>
            <a:endParaRPr kumimoji="1" lang="en-US" altLang="ja-JP" sz="1600" dirty="0" smtClean="0"/>
          </a:p>
          <a:p>
            <a:pPr marL="0" indent="0">
              <a:buNone/>
            </a:pPr>
            <a:endParaRPr kumimoji="1" lang="en-US" altLang="ja-JP" sz="1600" dirty="0" smtClean="0"/>
          </a:p>
        </p:txBody>
      </p:sp>
      <p:graphicFrame>
        <p:nvGraphicFramePr>
          <p:cNvPr id="6" name="表 5"/>
          <p:cNvGraphicFramePr>
            <a:graphicFrameLocks noGrp="1"/>
          </p:cNvGraphicFramePr>
          <p:nvPr>
            <p:extLst>
              <p:ext uri="{D42A27DB-BD31-4B8C-83A1-F6EECF244321}">
                <p14:modId xmlns:p14="http://schemas.microsoft.com/office/powerpoint/2010/main" val="17073387"/>
              </p:ext>
            </p:extLst>
          </p:nvPr>
        </p:nvGraphicFramePr>
        <p:xfrm>
          <a:off x="155006" y="4244492"/>
          <a:ext cx="5035739" cy="628853"/>
        </p:xfrm>
        <a:graphic>
          <a:graphicData uri="http://schemas.openxmlformats.org/drawingml/2006/table">
            <a:tbl>
              <a:tblPr firstRow="1" bandRow="1">
                <a:tableStyleId>{93296810-A885-4BE3-A3E7-6D5BEEA58F35}</a:tableStyleId>
              </a:tblPr>
              <a:tblGrid>
                <a:gridCol w="1728468">
                  <a:extLst>
                    <a:ext uri="{9D8B030D-6E8A-4147-A177-3AD203B41FA5}">
                      <a16:colId xmlns:a16="http://schemas.microsoft.com/office/drawing/2014/main" val="3914107317"/>
                    </a:ext>
                  </a:extLst>
                </a:gridCol>
                <a:gridCol w="2328486">
                  <a:extLst>
                    <a:ext uri="{9D8B030D-6E8A-4147-A177-3AD203B41FA5}">
                      <a16:colId xmlns:a16="http://schemas.microsoft.com/office/drawing/2014/main" val="418709912"/>
                    </a:ext>
                  </a:extLst>
                </a:gridCol>
                <a:gridCol w="978785">
                  <a:extLst>
                    <a:ext uri="{9D8B030D-6E8A-4147-A177-3AD203B41FA5}">
                      <a16:colId xmlns:a16="http://schemas.microsoft.com/office/drawing/2014/main" val="1052485450"/>
                    </a:ext>
                  </a:extLst>
                </a:gridCol>
              </a:tblGrid>
              <a:tr h="288032">
                <a:tc>
                  <a:txBody>
                    <a:bodyPr/>
                    <a:lstStyle/>
                    <a:p>
                      <a:r>
                        <a:rPr kumimoji="1" lang="ja-JP" altLang="en-US" sz="1400" smtClean="0"/>
                        <a:t>ホストグループ名</a:t>
                      </a:r>
                      <a:endParaRPr kumimoji="1" lang="ja-JP" altLang="en-US" sz="1400"/>
                    </a:p>
                  </a:txBody>
                  <a:tcPr/>
                </a:tc>
                <a:tc>
                  <a:txBody>
                    <a:bodyPr/>
                    <a:lstStyle/>
                    <a:p>
                      <a:r>
                        <a:rPr kumimoji="1" lang="ja-JP" altLang="en-US" sz="1400" smtClean="0"/>
                        <a:t>オペレーション</a:t>
                      </a:r>
                      <a:endParaRPr kumimoji="1" lang="ja-JP" altLang="en-US" sz="1400"/>
                    </a:p>
                  </a:txBody>
                  <a:tcPr/>
                </a:tc>
                <a:tc>
                  <a:txBody>
                    <a:bodyPr/>
                    <a:lstStyle/>
                    <a:p>
                      <a:r>
                        <a:rPr kumimoji="1" lang="ja-JP" altLang="en-US" sz="1400" smtClean="0"/>
                        <a:t>ホスト名</a:t>
                      </a:r>
                      <a:endParaRPr kumimoji="1" lang="ja-JP" altLang="en-US" sz="1400"/>
                    </a:p>
                  </a:txBody>
                  <a:tcPr/>
                </a:tc>
                <a:extLst>
                  <a:ext uri="{0D108BD9-81ED-4DB2-BD59-A6C34878D82A}">
                    <a16:rowId xmlns:a16="http://schemas.microsoft.com/office/drawing/2014/main" val="330239594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web_SV</a:t>
                      </a:r>
                      <a:endParaRPr kumimoji="1" lang="ja-JP" altLang="en-US" sz="1400" dirty="0" smtClean="0"/>
                    </a:p>
                  </a:txBody>
                  <a:tcPr/>
                </a:tc>
                <a:tc>
                  <a:txBody>
                    <a:bodyPr/>
                    <a:lstStyle/>
                    <a:p>
                      <a:r>
                        <a:rPr kumimoji="1" lang="ja-JP" altLang="en-US" sz="1400" smtClean="0"/>
                        <a:t>基本設定　追加サーバのみ  </a:t>
                      </a:r>
                      <a:endParaRPr kumimoji="1" lang="ja-JP" altLang="en-US" sz="1400"/>
                    </a:p>
                  </a:txBody>
                  <a:tcPr/>
                </a:tc>
                <a:tc>
                  <a:txBody>
                    <a:bodyPr/>
                    <a:lstStyle/>
                    <a:p>
                      <a:r>
                        <a:rPr kumimoji="1" lang="en-US" altLang="ja-JP" sz="1400" dirty="0" err="1" smtClean="0"/>
                        <a:t>webC</a:t>
                      </a:r>
                      <a:endParaRPr kumimoji="1" lang="ja-JP" altLang="en-US" sz="1400" dirty="0"/>
                    </a:p>
                  </a:txBody>
                  <a:tcPr/>
                </a:tc>
                <a:extLst>
                  <a:ext uri="{0D108BD9-81ED-4DB2-BD59-A6C34878D82A}">
                    <a16:rowId xmlns:a16="http://schemas.microsoft.com/office/drawing/2014/main" val="2085754608"/>
                  </a:ext>
                </a:extLst>
              </a:tr>
            </a:tbl>
          </a:graphicData>
        </a:graphic>
      </p:graphicFrame>
      <p:sp>
        <p:nvSpPr>
          <p:cNvPr id="7" name="正方形/長方形 6"/>
          <p:cNvSpPr/>
          <p:nvPr/>
        </p:nvSpPr>
        <p:spPr bwMode="auto">
          <a:xfrm>
            <a:off x="539552" y="3046558"/>
            <a:ext cx="1224136" cy="629008"/>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pSp>
        <p:nvGrpSpPr>
          <p:cNvPr id="15" name="グループ化 14"/>
          <p:cNvGrpSpPr/>
          <p:nvPr/>
        </p:nvGrpSpPr>
        <p:grpSpPr>
          <a:xfrm>
            <a:off x="5382436" y="3438507"/>
            <a:ext cx="3401141" cy="849835"/>
            <a:chOff x="345873" y="3410095"/>
            <a:chExt cx="4207540" cy="1206224"/>
          </a:xfrm>
        </p:grpSpPr>
        <p:sp>
          <p:nvSpPr>
            <p:cNvPr id="16" name="テキスト ボックス 15"/>
            <p:cNvSpPr txBox="1"/>
            <p:nvPr/>
          </p:nvSpPr>
          <p:spPr>
            <a:xfrm>
              <a:off x="345874" y="3410095"/>
              <a:ext cx="3158250" cy="393162"/>
            </a:xfrm>
            <a:prstGeom prst="rect">
              <a:avLst/>
            </a:prstGeom>
            <a:solidFill>
              <a:srgbClr val="002060"/>
            </a:solidFill>
            <a:ln>
              <a:noFill/>
            </a:ln>
          </p:spPr>
          <p:txBody>
            <a:bodyPr wrap="square" rtlCol="0">
              <a:spAutoFit/>
            </a:bodyPr>
            <a:lstStyle/>
            <a:p>
              <a:pPr algn="ctr"/>
              <a:r>
                <a:rPr kumimoji="1" lang="en-US" altLang="ja-JP" sz="1200" b="1" smtClean="0">
                  <a:solidFill>
                    <a:schemeClr val="bg1"/>
                  </a:solidFill>
                </a:rPr>
                <a:t>All_SV</a:t>
              </a:r>
              <a:endParaRPr kumimoji="1" lang="ja-JP" altLang="en-US" sz="1200" b="1" dirty="0">
                <a:solidFill>
                  <a:schemeClr val="bg1"/>
                </a:solidFill>
              </a:endParaRPr>
            </a:p>
          </p:txBody>
        </p:sp>
        <p:sp>
          <p:nvSpPr>
            <p:cNvPr id="18" name="テキスト ボックス 17"/>
            <p:cNvSpPr txBox="1"/>
            <p:nvPr/>
          </p:nvSpPr>
          <p:spPr>
            <a:xfrm>
              <a:off x="1971111" y="4223157"/>
              <a:ext cx="2582302" cy="393162"/>
            </a:xfrm>
            <a:prstGeom prst="rect">
              <a:avLst/>
            </a:prstGeom>
            <a:solidFill>
              <a:srgbClr val="002060"/>
            </a:solidFill>
            <a:ln>
              <a:noFill/>
            </a:ln>
          </p:spPr>
          <p:txBody>
            <a:bodyPr wrap="square" rtlCol="0">
              <a:spAutoFit/>
            </a:bodyPr>
            <a:lstStyle/>
            <a:p>
              <a:pPr algn="ctr"/>
              <a:r>
                <a:rPr lang="en-US" altLang="ja-JP" sz="1200" b="1" smtClean="0">
                  <a:solidFill>
                    <a:schemeClr val="bg1"/>
                  </a:solidFill>
                </a:rPr>
                <a:t>web</a:t>
              </a:r>
              <a:r>
                <a:rPr kumimoji="1" lang="en-US" altLang="ja-JP" sz="1200" b="1" smtClean="0">
                  <a:solidFill>
                    <a:schemeClr val="bg1"/>
                  </a:solidFill>
                </a:rPr>
                <a:t>_SV</a:t>
              </a:r>
              <a:endParaRPr kumimoji="1" lang="ja-JP" altLang="en-US" sz="1200" b="1" dirty="0">
                <a:solidFill>
                  <a:schemeClr val="bg1"/>
                </a:solidFill>
              </a:endParaRPr>
            </a:p>
          </p:txBody>
        </p:sp>
        <p:sp>
          <p:nvSpPr>
            <p:cNvPr id="19" name="テキスト ボックス 18"/>
            <p:cNvSpPr txBox="1"/>
            <p:nvPr/>
          </p:nvSpPr>
          <p:spPr>
            <a:xfrm>
              <a:off x="345873" y="4223157"/>
              <a:ext cx="1533010" cy="393162"/>
            </a:xfrm>
            <a:prstGeom prst="rect">
              <a:avLst/>
            </a:prstGeom>
            <a:solidFill>
              <a:srgbClr val="002060">
                <a:alpha val="50000"/>
              </a:srgbClr>
            </a:solidFill>
            <a:ln>
              <a:noFill/>
            </a:ln>
          </p:spPr>
          <p:txBody>
            <a:bodyPr wrap="square" rtlCol="0">
              <a:spAutoFit/>
            </a:bodyPr>
            <a:lstStyle/>
            <a:p>
              <a:pPr algn="ctr"/>
              <a:r>
                <a:rPr lang="en-US" altLang="ja-JP" sz="1200" b="1" smtClean="0">
                  <a:solidFill>
                    <a:schemeClr val="bg1"/>
                  </a:solidFill>
                </a:rPr>
                <a:t>db</a:t>
              </a:r>
              <a:r>
                <a:rPr kumimoji="1" lang="en-US" altLang="ja-JP" sz="1200" b="1" smtClean="0">
                  <a:solidFill>
                    <a:schemeClr val="bg1"/>
                  </a:solidFill>
                </a:rPr>
                <a:t>_SV</a:t>
              </a:r>
              <a:endParaRPr kumimoji="1" lang="ja-JP" altLang="en-US" sz="1200" b="1" dirty="0">
                <a:solidFill>
                  <a:schemeClr val="bg1"/>
                </a:solidFill>
              </a:endParaRPr>
            </a:p>
          </p:txBody>
        </p:sp>
      </p:grpSp>
      <p:cxnSp>
        <p:nvCxnSpPr>
          <p:cNvPr id="27" name="カギ線コネクタ 26"/>
          <p:cNvCxnSpPr>
            <a:stCxn id="16" idx="2"/>
            <a:endCxn id="18" idx="0"/>
          </p:cNvCxnSpPr>
          <p:nvPr/>
        </p:nvCxnSpPr>
        <p:spPr bwMode="auto">
          <a:xfrm rot="16200000" flipH="1">
            <a:off x="6839434" y="3534984"/>
            <a:ext cx="295837" cy="656877"/>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 name="カギ線コネクタ 27"/>
          <p:cNvCxnSpPr>
            <a:stCxn id="16" idx="2"/>
            <a:endCxn id="19" idx="0"/>
          </p:cNvCxnSpPr>
          <p:nvPr/>
        </p:nvCxnSpPr>
        <p:spPr bwMode="auto">
          <a:xfrm rot="5400000">
            <a:off x="6182557" y="3534986"/>
            <a:ext cx="295837" cy="656878"/>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テキスト ボックス 28"/>
          <p:cNvSpPr txBox="1"/>
          <p:nvPr/>
        </p:nvSpPr>
        <p:spPr>
          <a:xfrm>
            <a:off x="5306980" y="3150776"/>
            <a:ext cx="1585888" cy="307777"/>
          </a:xfrm>
          <a:prstGeom prst="rect">
            <a:avLst/>
          </a:prstGeom>
          <a:noFill/>
        </p:spPr>
        <p:txBody>
          <a:bodyPr wrap="square" rtlCol="0">
            <a:spAutoFit/>
          </a:bodyPr>
          <a:lstStyle/>
          <a:p>
            <a:r>
              <a:rPr lang="ja-JP" altLang="en-US" sz="1400" u="sng" smtClean="0"/>
              <a:t>イメージ　　</a:t>
            </a:r>
            <a:endParaRPr kumimoji="1" lang="ja-JP" altLang="en-US" sz="1400" u="sng"/>
          </a:p>
        </p:txBody>
      </p:sp>
      <p:sp>
        <p:nvSpPr>
          <p:cNvPr id="26" name="テキスト ボックス 25"/>
          <p:cNvSpPr txBox="1"/>
          <p:nvPr/>
        </p:nvSpPr>
        <p:spPr>
          <a:xfrm>
            <a:off x="6766223" y="5458021"/>
            <a:ext cx="69049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alpha val="32000"/>
                  </a:srgbClr>
                </a:solidFill>
                <a:effectLst/>
                <a:uLnTx/>
                <a:uFillTx/>
                <a:latin typeface="メイリオ"/>
                <a:ea typeface="メイリオ"/>
                <a:cs typeface="+mn-cs"/>
              </a:rPr>
              <a:t>webA</a:t>
            </a:r>
            <a:endParaRPr kumimoji="1" lang="en-US" altLang="ja-JP" sz="1100" b="1" i="0" u="none" strike="noStrike" kern="1200" cap="none" spc="0" normalizeH="0" baseline="0" noProof="0">
              <a:ln w="0"/>
              <a:solidFill>
                <a:srgbClr val="002B62">
                  <a:lumMod val="90000"/>
                  <a:lumOff val="10000"/>
                  <a:alpha val="32000"/>
                </a:srgbClr>
              </a:solidFill>
              <a:effectLst/>
              <a:uLnTx/>
              <a:uFillTx/>
              <a:latin typeface="メイリオ"/>
              <a:ea typeface="メイリオ"/>
              <a:cs typeface="+mn-cs"/>
            </a:endParaRPr>
          </a:p>
        </p:txBody>
      </p:sp>
      <p:sp>
        <p:nvSpPr>
          <p:cNvPr id="30" name="テキスト ボックス 29"/>
          <p:cNvSpPr txBox="1"/>
          <p:nvPr/>
        </p:nvSpPr>
        <p:spPr>
          <a:xfrm>
            <a:off x="5398316" y="5471646"/>
            <a:ext cx="69049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alpha val="32000"/>
                  </a:srgbClr>
                </a:solidFill>
                <a:effectLst/>
                <a:uLnTx/>
                <a:uFillTx/>
                <a:latin typeface="メイリオ"/>
                <a:ea typeface="メイリオ"/>
                <a:cs typeface="+mn-cs"/>
              </a:rPr>
              <a:t>dbA</a:t>
            </a:r>
            <a:endParaRPr kumimoji="1" lang="en-US" altLang="ja-JP" sz="1100" b="1" i="0" u="none" strike="noStrike" kern="1200" cap="none" spc="0" normalizeH="0" baseline="0" noProof="0">
              <a:ln w="0"/>
              <a:solidFill>
                <a:srgbClr val="002B62">
                  <a:lumMod val="90000"/>
                  <a:lumOff val="10000"/>
                  <a:alpha val="32000"/>
                </a:srgbClr>
              </a:solidFill>
              <a:effectLst/>
              <a:uLnTx/>
              <a:uFillTx/>
              <a:latin typeface="メイリオ"/>
              <a:ea typeface="メイリオ"/>
              <a:cs typeface="+mn-cs"/>
            </a:endParaRPr>
          </a:p>
        </p:txBody>
      </p:sp>
      <p:sp>
        <p:nvSpPr>
          <p:cNvPr id="31" name="テキスト ボックス 30"/>
          <p:cNvSpPr txBox="1"/>
          <p:nvPr/>
        </p:nvSpPr>
        <p:spPr>
          <a:xfrm>
            <a:off x="6012160" y="5463437"/>
            <a:ext cx="69049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err="1" smtClean="0">
                <a:ln w="0"/>
                <a:solidFill>
                  <a:srgbClr val="002B62">
                    <a:lumMod val="90000"/>
                    <a:lumOff val="10000"/>
                    <a:alpha val="32000"/>
                  </a:srgbClr>
                </a:solidFill>
                <a:effectLst/>
                <a:uLnTx/>
                <a:uFillTx/>
                <a:latin typeface="メイリオ"/>
                <a:ea typeface="メイリオ"/>
                <a:cs typeface="+mn-cs"/>
              </a:rPr>
              <a:t>dbB</a:t>
            </a:r>
            <a:endParaRPr kumimoji="1" lang="en-US" altLang="ja-JP" sz="1100" b="1" i="0" u="none" strike="noStrike" kern="1200" cap="none" spc="0" normalizeH="0" baseline="0" noProof="0" dirty="0">
              <a:ln w="0"/>
              <a:solidFill>
                <a:srgbClr val="002B62">
                  <a:lumMod val="90000"/>
                  <a:lumOff val="10000"/>
                  <a:alpha val="32000"/>
                </a:srgbClr>
              </a:solidFill>
              <a:effectLst/>
              <a:uLnTx/>
              <a:uFillTx/>
              <a:latin typeface="メイリオ"/>
              <a:ea typeface="メイリオ"/>
              <a:cs typeface="+mn-cs"/>
            </a:endParaRPr>
          </a:p>
        </p:txBody>
      </p:sp>
      <p:grpSp>
        <p:nvGrpSpPr>
          <p:cNvPr id="32" name="グループ化 31"/>
          <p:cNvGrpSpPr/>
          <p:nvPr/>
        </p:nvGrpSpPr>
        <p:grpSpPr>
          <a:xfrm>
            <a:off x="8039367" y="5015224"/>
            <a:ext cx="763954" cy="704407"/>
            <a:chOff x="2573787" y="3754881"/>
            <a:chExt cx="763954" cy="704407"/>
          </a:xfrm>
        </p:grpSpPr>
        <p:pic>
          <p:nvPicPr>
            <p:cNvPr id="35" name="図 34"/>
            <p:cNvPicPr>
              <a:picLocks noChangeAspect="1"/>
            </p:cNvPicPr>
            <p:nvPr/>
          </p:nvPicPr>
          <p:blipFill>
            <a:blip r:embed="rId4"/>
            <a:stretch>
              <a:fillRect/>
            </a:stretch>
          </p:blipFill>
          <p:spPr>
            <a:xfrm>
              <a:off x="2793229" y="3754881"/>
              <a:ext cx="266603" cy="454793"/>
            </a:xfrm>
            <a:prstGeom prst="rect">
              <a:avLst/>
            </a:prstGeom>
          </p:spPr>
        </p:pic>
        <p:sp>
          <p:nvSpPr>
            <p:cNvPr id="40" name="テキスト ボックス 39"/>
            <p:cNvSpPr txBox="1"/>
            <p:nvPr/>
          </p:nvSpPr>
          <p:spPr>
            <a:xfrm>
              <a:off x="2573787" y="4197678"/>
              <a:ext cx="76395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webC</a:t>
              </a:r>
              <a:endParaRPr kumimoji="1" lang="en-US" altLang="ja-JP" sz="1100" b="1" i="0" u="none" strike="noStrike" kern="1200" cap="none" spc="0" normalizeH="0" baseline="0" noProof="0">
                <a:ln w="0"/>
                <a:solidFill>
                  <a:srgbClr val="002B62">
                    <a:lumMod val="90000"/>
                    <a:lumOff val="10000"/>
                  </a:srgbClr>
                </a:solidFill>
                <a:effectLst/>
                <a:uLnTx/>
                <a:uFillTx/>
                <a:latin typeface="メイリオ"/>
                <a:ea typeface="メイリオ"/>
                <a:cs typeface="+mn-cs"/>
              </a:endParaRPr>
            </a:p>
          </p:txBody>
        </p:sp>
      </p:grpSp>
      <p:sp>
        <p:nvSpPr>
          <p:cNvPr id="41" name="テキスト ボックス 40"/>
          <p:cNvSpPr txBox="1"/>
          <p:nvPr/>
        </p:nvSpPr>
        <p:spPr>
          <a:xfrm>
            <a:off x="7412912" y="5447581"/>
            <a:ext cx="690490" cy="2616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alpha val="32000"/>
                  </a:srgbClr>
                </a:solidFill>
                <a:effectLst/>
                <a:uLnTx/>
                <a:uFillTx/>
                <a:latin typeface="メイリオ"/>
                <a:ea typeface="メイリオ"/>
                <a:cs typeface="+mn-cs"/>
              </a:rPr>
              <a:t>web</a:t>
            </a:r>
            <a:r>
              <a:rPr lang="en-US" altLang="ja-JP" sz="1100" b="1" smtClean="0">
                <a:ln w="0"/>
                <a:solidFill>
                  <a:srgbClr val="002B62">
                    <a:lumMod val="90000"/>
                    <a:lumOff val="10000"/>
                    <a:alpha val="32000"/>
                  </a:srgbClr>
                </a:solidFill>
                <a:latin typeface="メイリオ"/>
                <a:ea typeface="メイリオ"/>
              </a:rPr>
              <a:t>B</a:t>
            </a:r>
            <a:endParaRPr kumimoji="1" lang="en-US" altLang="ja-JP" sz="1100" b="1" i="0" u="none" strike="noStrike" kern="1200" cap="none" spc="0" normalizeH="0" baseline="0" noProof="0">
              <a:ln w="0"/>
              <a:solidFill>
                <a:srgbClr val="002B62">
                  <a:lumMod val="90000"/>
                  <a:lumOff val="10000"/>
                  <a:alpha val="32000"/>
                </a:srgbClr>
              </a:solidFill>
              <a:effectLst/>
              <a:uLnTx/>
              <a:uFillTx/>
              <a:latin typeface="メイリオ"/>
              <a:ea typeface="メイリオ"/>
            </a:endParaRPr>
          </a:p>
        </p:txBody>
      </p:sp>
      <p:sp>
        <p:nvSpPr>
          <p:cNvPr id="42" name="正方形/長方形 41"/>
          <p:cNvSpPr/>
          <p:nvPr/>
        </p:nvSpPr>
        <p:spPr bwMode="auto">
          <a:xfrm>
            <a:off x="5570680" y="5006079"/>
            <a:ext cx="266400" cy="453600"/>
          </a:xfrm>
          <a:prstGeom prst="rect">
            <a:avLst/>
          </a:prstGeom>
          <a:blipFill dpi="0" rotWithShape="1">
            <a:blip r:embed="rId5">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 name="正方形/長方形 42"/>
          <p:cNvSpPr/>
          <p:nvPr/>
        </p:nvSpPr>
        <p:spPr bwMode="auto">
          <a:xfrm>
            <a:off x="6216271" y="5006852"/>
            <a:ext cx="266400" cy="453600"/>
          </a:xfrm>
          <a:prstGeom prst="rect">
            <a:avLst/>
          </a:prstGeom>
          <a:blipFill dpi="0" rotWithShape="1">
            <a:blip r:embed="rId5">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正方形/長方形 43"/>
          <p:cNvSpPr/>
          <p:nvPr/>
        </p:nvSpPr>
        <p:spPr bwMode="auto">
          <a:xfrm>
            <a:off x="6942058" y="5002143"/>
            <a:ext cx="266400" cy="453600"/>
          </a:xfrm>
          <a:prstGeom prst="rect">
            <a:avLst/>
          </a:prstGeom>
          <a:blipFill dpi="0" rotWithShape="1">
            <a:blip r:embed="rId5">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5" name="正方形/長方形 44"/>
          <p:cNvSpPr/>
          <p:nvPr/>
        </p:nvSpPr>
        <p:spPr bwMode="auto">
          <a:xfrm>
            <a:off x="7604240" y="5002143"/>
            <a:ext cx="266400" cy="453600"/>
          </a:xfrm>
          <a:prstGeom prst="rect">
            <a:avLst/>
          </a:prstGeom>
          <a:blipFill dpi="0" rotWithShape="1">
            <a:blip r:embed="rId5">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6" name="直線矢印コネクタ 45"/>
          <p:cNvCxnSpPr/>
          <p:nvPr/>
        </p:nvCxnSpPr>
        <p:spPr bwMode="auto">
          <a:xfrm>
            <a:off x="5691762" y="4362427"/>
            <a:ext cx="2913" cy="615129"/>
          </a:xfrm>
          <a:prstGeom prst="straightConnector1">
            <a:avLst/>
          </a:prstGeom>
          <a:ln w="28575" cap="flat" cmpd="sng" algn="ctr">
            <a:solidFill>
              <a:schemeClr val="bg2">
                <a:lumMod val="50000"/>
                <a:alpha val="3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47" name="直線矢印コネクタ 46"/>
          <p:cNvCxnSpPr/>
          <p:nvPr/>
        </p:nvCxnSpPr>
        <p:spPr bwMode="auto">
          <a:xfrm>
            <a:off x="6316876" y="4363200"/>
            <a:ext cx="2913" cy="615129"/>
          </a:xfrm>
          <a:prstGeom prst="straightConnector1">
            <a:avLst/>
          </a:prstGeom>
          <a:ln w="28575" cap="flat" cmpd="sng" algn="ctr">
            <a:solidFill>
              <a:schemeClr val="bg2">
                <a:lumMod val="50000"/>
                <a:alpha val="3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48" name="直線矢印コネクタ 47"/>
          <p:cNvCxnSpPr/>
          <p:nvPr/>
        </p:nvCxnSpPr>
        <p:spPr bwMode="auto">
          <a:xfrm>
            <a:off x="7051289" y="4358491"/>
            <a:ext cx="2913" cy="615129"/>
          </a:xfrm>
          <a:prstGeom prst="straightConnector1">
            <a:avLst/>
          </a:prstGeom>
          <a:ln w="28575" cap="flat" cmpd="sng" algn="ctr">
            <a:solidFill>
              <a:schemeClr val="bg2">
                <a:lumMod val="50000"/>
                <a:alpha val="3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49" name="直線矢印コネクタ 48"/>
          <p:cNvCxnSpPr/>
          <p:nvPr/>
        </p:nvCxnSpPr>
        <p:spPr bwMode="auto">
          <a:xfrm>
            <a:off x="7734690" y="4358491"/>
            <a:ext cx="2913" cy="615129"/>
          </a:xfrm>
          <a:prstGeom prst="straightConnector1">
            <a:avLst/>
          </a:prstGeom>
          <a:ln w="28575" cap="flat" cmpd="sng" algn="ctr">
            <a:solidFill>
              <a:schemeClr val="bg2">
                <a:lumMod val="50000"/>
                <a:alpha val="3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50" name="直線矢印コネクタ 49"/>
          <p:cNvCxnSpPr/>
          <p:nvPr/>
        </p:nvCxnSpPr>
        <p:spPr bwMode="auto">
          <a:xfrm>
            <a:off x="8390118" y="4355151"/>
            <a:ext cx="2913" cy="615129"/>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33" name="角丸四角形 32"/>
          <p:cNvSpPr/>
          <p:nvPr/>
        </p:nvSpPr>
        <p:spPr bwMode="auto">
          <a:xfrm>
            <a:off x="899592" y="5165087"/>
            <a:ext cx="4291153" cy="100994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ホストグループ「</a:t>
            </a:r>
            <a:r>
              <a:rPr lang="en-US" altLang="ja-JP" sz="1200" dirty="0" err="1" smtClean="0">
                <a:solidFill>
                  <a:schemeClr val="tx1"/>
                </a:solidFill>
                <a:latin typeface="+mn-ea"/>
              </a:rPr>
              <a:t>web_SV</a:t>
            </a:r>
            <a:r>
              <a:rPr lang="ja-JP" altLang="en-US" sz="1200" dirty="0" smtClean="0">
                <a:solidFill>
                  <a:schemeClr val="tx1"/>
                </a:solidFill>
                <a:latin typeface="+mn-ea"/>
              </a:rPr>
              <a:t>」はオペレーション「基本設定　</a:t>
            </a:r>
            <a:endParaRPr lang="en-US" altLang="ja-JP" sz="1200" dirty="0" smtClean="0">
              <a:solidFill>
                <a:schemeClr val="tx1"/>
              </a:solidFill>
              <a:latin typeface="+mn-ea"/>
            </a:endParaRPr>
          </a:p>
          <a:p>
            <a:r>
              <a:rPr lang="ja-JP" altLang="en-US" sz="1200" dirty="0" smtClean="0">
                <a:solidFill>
                  <a:schemeClr val="tx1"/>
                </a:solidFill>
                <a:latin typeface="+mn-ea"/>
              </a:rPr>
              <a:t>全台」でも使用しましたが、今回追加する分はオペレーシ</a:t>
            </a:r>
            <a:endParaRPr lang="en-US" altLang="ja-JP" sz="1200" dirty="0" smtClean="0">
              <a:solidFill>
                <a:schemeClr val="tx1"/>
              </a:solidFill>
              <a:latin typeface="+mn-ea"/>
            </a:endParaRPr>
          </a:p>
          <a:p>
            <a:r>
              <a:rPr lang="ja-JP" altLang="en-US" sz="1200" dirty="0" smtClean="0">
                <a:solidFill>
                  <a:schemeClr val="tx1"/>
                </a:solidFill>
                <a:latin typeface="+mn-ea"/>
              </a:rPr>
              <a:t>ョン「</a:t>
            </a:r>
            <a:r>
              <a:rPr lang="ja-JP" altLang="en-US" sz="1200" dirty="0">
                <a:solidFill>
                  <a:schemeClr val="tx1"/>
                </a:solidFill>
                <a:latin typeface="+mn-ea"/>
              </a:rPr>
              <a:t>基本設定　追加サーバのみ</a:t>
            </a:r>
            <a:r>
              <a:rPr lang="ja-JP" altLang="en-US" sz="1200" dirty="0" smtClean="0">
                <a:solidFill>
                  <a:schemeClr val="tx1"/>
                </a:solidFill>
                <a:latin typeface="+mn-ea"/>
              </a:rPr>
              <a:t>」とするので、作業実行</a:t>
            </a:r>
            <a:endParaRPr lang="en-US" altLang="ja-JP" sz="1200" dirty="0" smtClean="0">
              <a:solidFill>
                <a:schemeClr val="tx1"/>
              </a:solidFill>
              <a:latin typeface="+mn-ea"/>
            </a:endParaRPr>
          </a:p>
          <a:p>
            <a:r>
              <a:rPr lang="ja-JP" altLang="en-US" sz="1200" dirty="0" smtClean="0">
                <a:solidFill>
                  <a:schemeClr val="tx1"/>
                </a:solidFill>
                <a:latin typeface="+mn-ea"/>
              </a:rPr>
              <a:t>時は</a:t>
            </a:r>
            <a:r>
              <a:rPr lang="en-US" altLang="ja-JP" sz="1200" dirty="0" err="1" smtClean="0">
                <a:solidFill>
                  <a:schemeClr val="tx1"/>
                </a:solidFill>
                <a:latin typeface="+mn-ea"/>
              </a:rPr>
              <a:t>webC</a:t>
            </a:r>
            <a:r>
              <a:rPr lang="ja-JP" altLang="en-US" sz="1200" dirty="0" smtClean="0">
                <a:solidFill>
                  <a:schemeClr val="tx1"/>
                </a:solidFill>
                <a:latin typeface="+mn-ea"/>
              </a:rPr>
              <a:t>だけが作業対象となります。</a:t>
            </a:r>
            <a:endParaRPr lang="en-US" altLang="ja-JP" sz="1200" dirty="0" smtClean="0">
              <a:solidFill>
                <a:schemeClr val="tx1"/>
              </a:solidFill>
              <a:latin typeface="+mn-ea"/>
            </a:endParaRPr>
          </a:p>
        </p:txBody>
      </p:sp>
      <p:sp>
        <p:nvSpPr>
          <p:cNvPr id="34" name="円形吹き出し 33"/>
          <p:cNvSpPr/>
          <p:nvPr/>
        </p:nvSpPr>
        <p:spPr bwMode="auto">
          <a:xfrm>
            <a:off x="1403648" y="4873345"/>
            <a:ext cx="640608" cy="355631"/>
          </a:xfrm>
          <a:prstGeom prst="wedgeEllipseCallout">
            <a:avLst>
              <a:gd name="adj1" fmla="val 58263"/>
              <a:gd name="adj2" fmla="val -61950"/>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Poin</a:t>
            </a:r>
            <a:r>
              <a:rPr lang="en-US" altLang="ja-JP" sz="1400" b="1" dirty="0">
                <a:latin typeface="+mn-ea"/>
              </a:rPr>
              <a:t>t</a:t>
            </a:r>
            <a:endParaRPr kumimoji="1" lang="ja-JP" altLang="en-US" sz="1400" b="1" dirty="0" smtClean="0">
              <a:latin typeface="+mn-ea"/>
            </a:endParaRPr>
          </a:p>
        </p:txBody>
      </p:sp>
      <p:sp>
        <p:nvSpPr>
          <p:cNvPr id="36" name="正方形/長方形 35"/>
          <p:cNvSpPr/>
          <p:nvPr/>
        </p:nvSpPr>
        <p:spPr bwMode="auto">
          <a:xfrm>
            <a:off x="1763688" y="3041964"/>
            <a:ext cx="2022391" cy="629008"/>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7" name="正方形/長方形 36"/>
          <p:cNvSpPr/>
          <p:nvPr/>
        </p:nvSpPr>
        <p:spPr bwMode="auto">
          <a:xfrm>
            <a:off x="3786080" y="3041964"/>
            <a:ext cx="976758" cy="629008"/>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167393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smtClean="0"/>
              <a:t>シナリオ①で作成したメニューに移動し</a:t>
            </a:r>
            <a:r>
              <a:rPr lang="ja-JP" altLang="en-US" sz="1600" dirty="0"/>
              <a:t>、データを</a:t>
            </a:r>
            <a:r>
              <a:rPr lang="ja-JP" altLang="en-US" sz="1600" dirty="0" smtClean="0"/>
              <a:t>入力していきましょう。</a:t>
            </a:r>
            <a:r>
              <a:rPr lang="en-US" altLang="ja-JP" sz="1600" dirty="0"/>
              <a:t/>
            </a:r>
            <a:br>
              <a:rPr lang="en-US" altLang="ja-JP" sz="1600" dirty="0"/>
            </a:br>
            <a:endParaRPr kumimoji="1" lang="en-US" altLang="ja-JP" sz="1600" dirty="0" smtClean="0"/>
          </a:p>
          <a:p>
            <a:pPr marL="0" indent="0">
              <a:buNone/>
            </a:pPr>
            <a:r>
              <a:rPr lang="ja-JP" altLang="en-US" sz="1600" dirty="0" smtClean="0"/>
              <a:t>メニュー</a:t>
            </a:r>
            <a:r>
              <a:rPr lang="en-US" altLang="ja-JP" sz="1600" dirty="0" smtClean="0"/>
              <a:t>:</a:t>
            </a:r>
            <a:r>
              <a:rPr lang="ja-JP" altLang="en-US" sz="1600" dirty="0" smtClean="0"/>
              <a:t> </a:t>
            </a:r>
            <a:r>
              <a:rPr lang="ja-JP" altLang="en-US" sz="1600" b="1" dirty="0" smtClean="0"/>
              <a:t>入力用</a:t>
            </a:r>
            <a:r>
              <a:rPr lang="en-US" altLang="ja-JP" sz="1600" b="1" dirty="0" smtClean="0"/>
              <a:t>&gt;</a:t>
            </a:r>
            <a:r>
              <a:rPr lang="ja-JP" altLang="en-US" sz="1600" b="1" dirty="0" smtClean="0"/>
              <a:t> サーバ用パラメータ</a:t>
            </a:r>
            <a:endParaRPr lang="en-US" altLang="ja-JP" sz="1600" b="1" dirty="0" smtClean="0"/>
          </a:p>
          <a:p>
            <a:pPr marL="457200" indent="-457200">
              <a:buFont typeface="+mj-ea"/>
              <a:buAutoNum type="circleNumDbPlain"/>
            </a:pPr>
            <a:r>
              <a:rPr lang="ja-JP" altLang="en-US" sz="1600" dirty="0" smtClean="0"/>
              <a:t>登録 </a:t>
            </a:r>
            <a:r>
              <a:rPr lang="en-US" altLang="ja-JP" sz="1600" dirty="0"/>
              <a:t>&gt; </a:t>
            </a:r>
            <a:r>
              <a:rPr lang="ja-JP" altLang="en-US" sz="1600" dirty="0"/>
              <a:t>登録開始 を押下</a:t>
            </a:r>
            <a:r>
              <a:rPr lang="ja-JP" altLang="en-US" sz="1600" dirty="0" smtClean="0"/>
              <a:t>する。</a:t>
            </a:r>
            <a:endParaRPr lang="ja-JP" altLang="en-US" sz="1600" dirty="0"/>
          </a:p>
          <a:p>
            <a:pPr marL="457200" indent="-4572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を押下する。</a:t>
            </a:r>
            <a:endParaRPr lang="en-US" altLang="ja-JP" sz="1600" dirty="0" smtClean="0"/>
          </a:p>
          <a:p>
            <a:pPr marL="0" indent="0">
              <a:buNone/>
            </a:pPr>
            <a:endParaRPr lang="en-US" altLang="ja-JP" sz="1800" dirty="0" smtClean="0"/>
          </a:p>
          <a:p>
            <a:pPr marL="0" indent="0">
              <a:buNone/>
            </a:pPr>
            <a:endParaRPr lang="ja-JP" altLang="en-US" sz="1800" dirty="0"/>
          </a:p>
          <a:p>
            <a:pPr marL="457200" indent="-457200">
              <a:buFont typeface="+mj-ea"/>
              <a:buAutoNum type="circleNumDbPlain"/>
            </a:pPr>
            <a:endParaRPr lang="en-US" altLang="ja-JP" dirty="0" smtClean="0"/>
          </a:p>
          <a:p>
            <a:pPr marL="457200" indent="-457200">
              <a:buFont typeface="+mj-ea"/>
              <a:buAutoNum type="circleNumDbPlain"/>
            </a:pPr>
            <a:endParaRPr kumimoji="1" lang="ja-JP" altLang="en-US" dirty="0"/>
          </a:p>
        </p:txBody>
      </p:sp>
      <p:pic>
        <p:nvPicPr>
          <p:cNvPr id="14" name="図 13"/>
          <p:cNvPicPr>
            <a:picLocks noChangeAspect="1"/>
          </p:cNvPicPr>
          <p:nvPr/>
        </p:nvPicPr>
        <p:blipFill>
          <a:blip r:embed="rId2"/>
          <a:stretch>
            <a:fillRect/>
          </a:stretch>
        </p:blipFill>
        <p:spPr>
          <a:xfrm>
            <a:off x="178414" y="2949191"/>
            <a:ext cx="8210010" cy="1376657"/>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smtClean="0"/>
              <a:t>3.3 </a:t>
            </a:r>
            <a:r>
              <a:rPr lang="ja-JP" altLang="en-US"/>
              <a:t>データ登録 </a:t>
            </a:r>
            <a:r>
              <a:rPr lang="en-US" altLang="ja-JP" smtClean="0"/>
              <a:t>(</a:t>
            </a:r>
            <a:r>
              <a:rPr lang="en-US" altLang="ja-JP"/>
              <a:t>1</a:t>
            </a:r>
            <a:r>
              <a:rPr lang="en-US" altLang="ja-JP" smtClean="0"/>
              <a:t>/2)</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188457368"/>
              </p:ext>
            </p:extLst>
          </p:nvPr>
        </p:nvGraphicFramePr>
        <p:xfrm>
          <a:off x="178414" y="4627295"/>
          <a:ext cx="7633946" cy="579120"/>
        </p:xfrm>
        <a:graphic>
          <a:graphicData uri="http://schemas.openxmlformats.org/drawingml/2006/table">
            <a:tbl>
              <a:tblPr firstRow="1" bandRow="1">
                <a:tableStyleId>{93296810-A885-4BE3-A3E7-6D5BEEA58F35}</a:tableStyleId>
              </a:tblPr>
              <a:tblGrid>
                <a:gridCol w="2161339">
                  <a:extLst>
                    <a:ext uri="{9D8B030D-6E8A-4147-A177-3AD203B41FA5}">
                      <a16:colId xmlns:a16="http://schemas.microsoft.com/office/drawing/2014/main" val="3513618482"/>
                    </a:ext>
                  </a:extLst>
                </a:gridCol>
                <a:gridCol w="2270705">
                  <a:extLst>
                    <a:ext uri="{9D8B030D-6E8A-4147-A177-3AD203B41FA5}">
                      <a16:colId xmlns:a16="http://schemas.microsoft.com/office/drawing/2014/main" val="3224140352"/>
                    </a:ext>
                  </a:extLst>
                </a:gridCol>
                <a:gridCol w="1503320">
                  <a:extLst>
                    <a:ext uri="{9D8B030D-6E8A-4147-A177-3AD203B41FA5}">
                      <a16:colId xmlns:a16="http://schemas.microsoft.com/office/drawing/2014/main" val="2571579917"/>
                    </a:ext>
                  </a:extLst>
                </a:gridCol>
                <a:gridCol w="1698582">
                  <a:extLst>
                    <a:ext uri="{9D8B030D-6E8A-4147-A177-3AD203B41FA5}">
                      <a16:colId xmlns:a16="http://schemas.microsoft.com/office/drawing/2014/main" val="431791396"/>
                    </a:ext>
                  </a:extLst>
                </a:gridCol>
              </a:tblGrid>
              <a:tr h="254735">
                <a:tc>
                  <a:txBody>
                    <a:bodyPr/>
                    <a:lstStyle/>
                    <a:p>
                      <a:r>
                        <a:rPr kumimoji="1" lang="ja-JP" altLang="en-US" sz="1200" smtClean="0"/>
                        <a:t>ホスト名</a:t>
                      </a:r>
                      <a:r>
                        <a:rPr kumimoji="1" lang="en-US" altLang="ja-JP" sz="1200" smtClean="0"/>
                        <a:t>/</a:t>
                      </a:r>
                      <a:r>
                        <a:rPr kumimoji="1" lang="ja-JP" altLang="en-US" sz="1200" smtClean="0"/>
                        <a:t>ホストグループ名</a:t>
                      </a:r>
                      <a:endParaRPr kumimoji="1" lang="ja-JP" altLang="en-US" sz="1200"/>
                    </a:p>
                  </a:txBody>
                  <a:tcPr/>
                </a:tc>
                <a:tc>
                  <a:txBody>
                    <a:bodyPr/>
                    <a:lstStyle/>
                    <a:p>
                      <a:r>
                        <a:rPr kumimoji="1" lang="ja-JP" altLang="en-US" sz="1200" smtClean="0"/>
                        <a:t>オペレーション</a:t>
                      </a:r>
                      <a:endParaRPr kumimoji="1" lang="ja-JP" altLang="en-US" sz="1200"/>
                    </a:p>
                  </a:txBody>
                  <a:tcPr/>
                </a:tc>
                <a:tc>
                  <a:txBody>
                    <a:bodyPr/>
                    <a:lstStyle/>
                    <a:p>
                      <a:r>
                        <a:rPr kumimoji="1" lang="en-US" altLang="ja-JP" sz="1200" smtClean="0"/>
                        <a:t>Timezone</a:t>
                      </a:r>
                      <a:endParaRPr kumimoji="1" lang="ja-JP" altLang="en-US" sz="1200"/>
                    </a:p>
                  </a:txBody>
                  <a:tcPr/>
                </a:tc>
                <a:tc>
                  <a:txBody>
                    <a:bodyPr/>
                    <a:lstStyle/>
                    <a:p>
                      <a:r>
                        <a:rPr kumimoji="1" lang="en-US" altLang="ja-JP" sz="1200" smtClean="0"/>
                        <a:t>Nameserver_ip</a:t>
                      </a:r>
                      <a:endParaRPr kumimoji="1" lang="ja-JP" altLang="en-US" sz="1200"/>
                    </a:p>
                  </a:txBody>
                  <a:tcPr/>
                </a:tc>
                <a:extLst>
                  <a:ext uri="{0D108BD9-81ED-4DB2-BD59-A6C34878D82A}">
                    <a16:rowId xmlns:a16="http://schemas.microsoft.com/office/drawing/2014/main" val="1326770688"/>
                  </a:ext>
                </a:extLst>
              </a:tr>
              <a:tr h="297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[HG]web_SV</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基本設定　追加サーバのみ</a:t>
                      </a:r>
                    </a:p>
                  </a:txBody>
                  <a:tcPr/>
                </a:tc>
                <a:tc>
                  <a:txBody>
                    <a:bodyPr/>
                    <a:lstStyle/>
                    <a:p>
                      <a:r>
                        <a:rPr kumimoji="1" lang="en-US" altLang="ja-JP" sz="1400" smtClean="0"/>
                        <a:t>Asia/Tokyo</a:t>
                      </a:r>
                      <a:endParaRPr kumimoji="1" lang="ja-JP" altLang="en-US" sz="1400"/>
                    </a:p>
                  </a:txBody>
                  <a:tcPr/>
                </a:tc>
                <a:tc>
                  <a:txBody>
                    <a:bodyPr/>
                    <a:lstStyle/>
                    <a:p>
                      <a:r>
                        <a:rPr kumimoji="1" lang="en-US" altLang="ja-JP" sz="1400" dirty="0" smtClean="0"/>
                        <a:t>10.15.1.62</a:t>
                      </a:r>
                      <a:r>
                        <a:rPr lang="en-US" altLang="ja-JP" sz="1400" dirty="0" smtClean="0"/>
                        <a:t> </a:t>
                      </a:r>
                      <a:endParaRPr kumimoji="1" lang="ja-JP" altLang="en-US" sz="1400" dirty="0"/>
                    </a:p>
                  </a:txBody>
                  <a:tcPr/>
                </a:tc>
                <a:extLst>
                  <a:ext uri="{0D108BD9-81ED-4DB2-BD59-A6C34878D82A}">
                    <a16:rowId xmlns:a16="http://schemas.microsoft.com/office/drawing/2014/main" val="683530784"/>
                  </a:ext>
                </a:extLst>
              </a:tr>
            </a:tbl>
          </a:graphicData>
        </a:graphic>
      </p:graphicFrame>
      <p:sp>
        <p:nvSpPr>
          <p:cNvPr id="9" name="正方形/長方形 8"/>
          <p:cNvSpPr/>
          <p:nvPr/>
        </p:nvSpPr>
        <p:spPr bwMode="auto">
          <a:xfrm>
            <a:off x="683568" y="3367494"/>
            <a:ext cx="1944216" cy="94647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0" name="正方形/長方形 9"/>
          <p:cNvSpPr/>
          <p:nvPr/>
        </p:nvSpPr>
        <p:spPr bwMode="auto">
          <a:xfrm>
            <a:off x="2627784" y="3367494"/>
            <a:ext cx="2952328" cy="94647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1" name="正方形/長方形 10"/>
          <p:cNvSpPr/>
          <p:nvPr/>
        </p:nvSpPr>
        <p:spPr bwMode="auto">
          <a:xfrm>
            <a:off x="5580112" y="3567715"/>
            <a:ext cx="1800200" cy="74625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2" name="正方形/長方形 11"/>
          <p:cNvSpPr/>
          <p:nvPr/>
        </p:nvSpPr>
        <p:spPr bwMode="auto">
          <a:xfrm>
            <a:off x="7380312" y="3567715"/>
            <a:ext cx="985830" cy="74625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4177762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a:t>追加するホスト名のデータを登録しましょう。</a:t>
            </a:r>
            <a:r>
              <a:rPr lang="en-US" altLang="ja-JP" sz="1600" dirty="0" smtClean="0"/>
              <a:t/>
            </a:r>
            <a:br>
              <a:rPr lang="en-US" altLang="ja-JP" sz="1600" dirty="0" smtClean="0"/>
            </a:br>
            <a:endParaRPr kumimoji="1" lang="en-US" altLang="ja-JP" sz="1600" dirty="0" smtClean="0"/>
          </a:p>
          <a:p>
            <a:pPr marL="0" indent="0">
              <a:buNone/>
            </a:pPr>
            <a:r>
              <a:rPr lang="ja-JP" altLang="en-US" sz="1600" dirty="0" smtClean="0"/>
              <a:t>メニュー</a:t>
            </a:r>
            <a:r>
              <a:rPr lang="en-US" altLang="ja-JP" sz="1600" dirty="0" smtClean="0"/>
              <a:t>:</a:t>
            </a:r>
            <a:r>
              <a:rPr lang="ja-JP" altLang="en-US" sz="1600" dirty="0" smtClean="0"/>
              <a:t> </a:t>
            </a:r>
            <a:r>
              <a:rPr lang="ja-JP" altLang="en-US" sz="1600" b="1" dirty="0" smtClean="0"/>
              <a:t>入力用</a:t>
            </a:r>
            <a:r>
              <a:rPr lang="en-US" altLang="ja-JP" sz="1600" b="1" dirty="0" smtClean="0"/>
              <a:t>&gt;</a:t>
            </a:r>
            <a:r>
              <a:rPr lang="ja-JP" altLang="en-US" sz="1600" b="1" dirty="0" smtClean="0"/>
              <a:t> ホスト名</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p>
          <a:p>
            <a:pPr marL="457200" indent="-457200">
              <a:buFont typeface="+mj-ea"/>
              <a:buAutoNum type="circleNumDbPlain"/>
            </a:pPr>
            <a:r>
              <a:rPr lang="ja-JP" altLang="en-US" sz="1600" dirty="0" smtClean="0"/>
              <a:t>各項目</a:t>
            </a:r>
            <a:r>
              <a:rPr lang="ja-JP" altLang="en-US" sz="1600" dirty="0"/>
              <a:t>で下表のように選択または入力し、</a:t>
            </a:r>
            <a:r>
              <a:rPr lang="en-US" altLang="ja-JP" sz="1600" dirty="0"/>
              <a:t>[</a:t>
            </a:r>
            <a:r>
              <a:rPr lang="ja-JP" altLang="en-US" sz="1600" dirty="0"/>
              <a:t>登録</a:t>
            </a:r>
            <a:r>
              <a:rPr lang="en-US" altLang="ja-JP" sz="1600" dirty="0"/>
              <a:t>]</a:t>
            </a:r>
            <a:r>
              <a:rPr lang="ja-JP" altLang="en-US" sz="1600" dirty="0"/>
              <a:t>を押下する。</a:t>
            </a:r>
            <a:endParaRPr lang="en-US" altLang="ja-JP" sz="1600" dirty="0" smtClean="0"/>
          </a:p>
          <a:p>
            <a:pPr marL="0" indent="0">
              <a:buNone/>
            </a:pPr>
            <a:endParaRPr lang="en-US" altLang="ja-JP" sz="1800" dirty="0" smtClean="0"/>
          </a:p>
          <a:p>
            <a:pPr marL="0" indent="0">
              <a:buNone/>
            </a:pPr>
            <a:endParaRPr lang="ja-JP" altLang="en-US" sz="1800" dirty="0"/>
          </a:p>
          <a:p>
            <a:pPr marL="457200" indent="-457200">
              <a:buFont typeface="+mj-ea"/>
              <a:buAutoNum type="circleNumDbPlain"/>
            </a:pPr>
            <a:endParaRPr lang="en-US" altLang="ja-JP" dirty="0" smtClean="0"/>
          </a:p>
          <a:p>
            <a:pPr marL="457200" indent="-457200">
              <a:buFont typeface="+mj-ea"/>
              <a:buAutoNum type="circleNumDbPlain"/>
            </a:pPr>
            <a:endParaRPr kumimoji="1" lang="ja-JP" altLang="en-US" dirty="0"/>
          </a:p>
        </p:txBody>
      </p:sp>
      <p:pic>
        <p:nvPicPr>
          <p:cNvPr id="5" name="図 4"/>
          <p:cNvPicPr>
            <a:picLocks noChangeAspect="1"/>
          </p:cNvPicPr>
          <p:nvPr/>
        </p:nvPicPr>
        <p:blipFill rotWithShape="1">
          <a:blip r:embed="rId2"/>
          <a:srcRect r="4979"/>
          <a:stretch/>
        </p:blipFill>
        <p:spPr>
          <a:xfrm>
            <a:off x="183227" y="3001622"/>
            <a:ext cx="5828933" cy="1542021"/>
          </a:xfrm>
          <a:prstGeom prst="rect">
            <a:avLst/>
          </a:prstGeom>
        </p:spPr>
      </p:pic>
      <p:sp>
        <p:nvSpPr>
          <p:cNvPr id="2" name="タイトル 1"/>
          <p:cNvSpPr>
            <a:spLocks noGrp="1"/>
          </p:cNvSpPr>
          <p:nvPr>
            <p:ph type="title"/>
          </p:nvPr>
        </p:nvSpPr>
        <p:spPr/>
        <p:txBody>
          <a:bodyPr/>
          <a:lstStyle/>
          <a:p>
            <a:r>
              <a:rPr lang="en-US" altLang="ja-JP" smtClean="0"/>
              <a:t>3.3 </a:t>
            </a:r>
            <a:r>
              <a:rPr lang="ja-JP" altLang="en-US"/>
              <a:t>データ登録 </a:t>
            </a:r>
            <a:r>
              <a:rPr lang="en-US" altLang="ja-JP" smtClean="0"/>
              <a:t>(2/2)</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819218442"/>
              </p:ext>
            </p:extLst>
          </p:nvPr>
        </p:nvGraphicFramePr>
        <p:xfrm>
          <a:off x="178415" y="4854059"/>
          <a:ext cx="5545713" cy="663338"/>
        </p:xfrm>
        <a:graphic>
          <a:graphicData uri="http://schemas.openxmlformats.org/drawingml/2006/table">
            <a:tbl>
              <a:tblPr firstRow="1" bandRow="1">
                <a:tableStyleId>{93296810-A885-4BE3-A3E7-6D5BEEA58F35}</a:tableStyleId>
              </a:tblPr>
              <a:tblGrid>
                <a:gridCol w="1225233">
                  <a:extLst>
                    <a:ext uri="{9D8B030D-6E8A-4147-A177-3AD203B41FA5}">
                      <a16:colId xmlns:a16="http://schemas.microsoft.com/office/drawing/2014/main" val="3513618482"/>
                    </a:ext>
                  </a:extLst>
                </a:gridCol>
                <a:gridCol w="2376264">
                  <a:extLst>
                    <a:ext uri="{9D8B030D-6E8A-4147-A177-3AD203B41FA5}">
                      <a16:colId xmlns:a16="http://schemas.microsoft.com/office/drawing/2014/main" val="3224140352"/>
                    </a:ext>
                  </a:extLst>
                </a:gridCol>
                <a:gridCol w="1944216">
                  <a:extLst>
                    <a:ext uri="{9D8B030D-6E8A-4147-A177-3AD203B41FA5}">
                      <a16:colId xmlns:a16="http://schemas.microsoft.com/office/drawing/2014/main" val="2571579917"/>
                    </a:ext>
                  </a:extLst>
                </a:gridCol>
              </a:tblGrid>
              <a:tr h="331669">
                <a:tc>
                  <a:txBody>
                    <a:bodyPr/>
                    <a:lstStyle/>
                    <a:p>
                      <a:r>
                        <a:rPr kumimoji="1" lang="ja-JP" altLang="en-US" sz="1200" smtClean="0"/>
                        <a:t>ホスト名</a:t>
                      </a:r>
                      <a:endParaRPr kumimoji="1" lang="ja-JP" altLang="en-US" sz="1200"/>
                    </a:p>
                  </a:txBody>
                  <a:tcPr/>
                </a:tc>
                <a:tc>
                  <a:txBody>
                    <a:bodyPr/>
                    <a:lstStyle/>
                    <a:p>
                      <a:r>
                        <a:rPr kumimoji="1" lang="ja-JP" altLang="en-US" sz="1200" smtClean="0"/>
                        <a:t>オペレーション</a:t>
                      </a:r>
                      <a:endParaRPr kumimoji="1" lang="ja-JP" altLang="en-US" sz="1200"/>
                    </a:p>
                  </a:txBody>
                  <a:tcPr/>
                </a:tc>
                <a:tc>
                  <a:txBody>
                    <a:bodyPr/>
                    <a:lstStyle/>
                    <a:p>
                      <a:r>
                        <a:rPr kumimoji="1" lang="en-US" altLang="ja-JP" sz="1200" smtClean="0"/>
                        <a:t>Hostname</a:t>
                      </a:r>
                      <a:endParaRPr kumimoji="1" lang="ja-JP" altLang="en-US" sz="1200"/>
                    </a:p>
                  </a:txBody>
                  <a:tcPr/>
                </a:tc>
                <a:extLst>
                  <a:ext uri="{0D108BD9-81ED-4DB2-BD59-A6C34878D82A}">
                    <a16:rowId xmlns:a16="http://schemas.microsoft.com/office/drawing/2014/main" val="1326770688"/>
                  </a:ext>
                </a:extLst>
              </a:tr>
              <a:tr h="331669">
                <a:tc>
                  <a:txBody>
                    <a:bodyPr/>
                    <a:lstStyle/>
                    <a:p>
                      <a:r>
                        <a:rPr kumimoji="1" lang="en-US" altLang="ja-JP" sz="1200" smtClean="0"/>
                        <a:t>webC</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基本設定　追加サーバのみ</a:t>
                      </a:r>
                    </a:p>
                  </a:txBody>
                  <a:tcPr/>
                </a:tc>
                <a:tc>
                  <a:txBody>
                    <a:bodyPr/>
                    <a:lstStyle/>
                    <a:p>
                      <a:r>
                        <a:rPr kumimoji="1" lang="en-US" altLang="ja-JP" sz="1200" dirty="0" err="1" smtClean="0"/>
                        <a:t>webC</a:t>
                      </a:r>
                      <a:endParaRPr kumimoji="1" lang="ja-JP" altLang="en-US" sz="1200" dirty="0"/>
                    </a:p>
                  </a:txBody>
                  <a:tcPr/>
                </a:tc>
                <a:extLst>
                  <a:ext uri="{0D108BD9-81ED-4DB2-BD59-A6C34878D82A}">
                    <a16:rowId xmlns:a16="http://schemas.microsoft.com/office/drawing/2014/main" val="3305449721"/>
                  </a:ext>
                </a:extLst>
              </a:tr>
            </a:tbl>
          </a:graphicData>
        </a:graphic>
      </p:graphicFrame>
      <p:sp>
        <p:nvSpPr>
          <p:cNvPr id="6" name="正方形/長方形 5"/>
          <p:cNvSpPr/>
          <p:nvPr/>
        </p:nvSpPr>
        <p:spPr bwMode="auto">
          <a:xfrm>
            <a:off x="683568" y="3445982"/>
            <a:ext cx="1440160" cy="99113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7" name="正方形/長方形 6"/>
          <p:cNvSpPr/>
          <p:nvPr/>
        </p:nvSpPr>
        <p:spPr bwMode="auto">
          <a:xfrm>
            <a:off x="2123728" y="3445982"/>
            <a:ext cx="2880320" cy="99113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8" name="正方形/長方形 7"/>
          <p:cNvSpPr/>
          <p:nvPr/>
        </p:nvSpPr>
        <p:spPr bwMode="auto">
          <a:xfrm>
            <a:off x="5004048" y="3445982"/>
            <a:ext cx="1008112" cy="99113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2315428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smtClean="0"/>
              <a:t>1.1 </a:t>
            </a:r>
            <a:r>
              <a:rPr kumimoji="1" lang="ja-JP" altLang="en-US" smtClean="0"/>
              <a:t>本書</a:t>
            </a:r>
            <a:r>
              <a:rPr kumimoji="1" lang="ja-JP" altLang="en-US" dirty="0" smtClean="0"/>
              <a:t>について</a:t>
            </a:r>
            <a:endParaRPr kumimoji="1" lang="ja-JP" altLang="en-US" dirty="0"/>
          </a:p>
        </p:txBody>
      </p:sp>
      <p:sp>
        <p:nvSpPr>
          <p:cNvPr id="5" name="コンテンツ プレースホルダー 4"/>
          <p:cNvSpPr>
            <a:spLocks noGrp="1"/>
          </p:cNvSpPr>
          <p:nvPr>
            <p:ph sz="quarter" idx="10"/>
          </p:nvPr>
        </p:nvSpPr>
        <p:spPr/>
        <p:txBody>
          <a:bodyPr/>
          <a:lstStyle/>
          <a:p>
            <a:r>
              <a:rPr kumimoji="1" lang="ja-JP" altLang="en-US" b="1" dirty="0" smtClean="0"/>
              <a:t>本書について</a:t>
            </a:r>
            <a:r>
              <a:rPr kumimoji="1" lang="en-US" altLang="ja-JP" b="1" smtClean="0"/>
              <a:t/>
            </a:r>
            <a:br>
              <a:rPr kumimoji="1" lang="en-US" altLang="ja-JP" b="1" smtClean="0"/>
            </a:br>
            <a:r>
              <a:rPr lang="ja-JP" altLang="en-US" sz="1600" smtClean="0"/>
              <a:t>以下の機能について</a:t>
            </a:r>
            <a:r>
              <a:rPr lang="ja-JP" altLang="en-US" sz="1600"/>
              <a:t>実習</a:t>
            </a:r>
            <a:r>
              <a:rPr lang="ja-JP" altLang="en-US" sz="1600" smtClean="0"/>
              <a:t>形式で作業を進め、理解</a:t>
            </a:r>
            <a:r>
              <a:rPr lang="ja-JP" altLang="en-US" sz="1600" dirty="0" smtClean="0"/>
              <a:t>を深めていただけます。</a:t>
            </a:r>
            <a:r>
              <a:rPr lang="en-US" altLang="ja-JP" sz="1600" smtClean="0"/>
              <a:t/>
            </a:r>
            <a:br>
              <a:rPr lang="en-US" altLang="ja-JP" sz="1600" smtClean="0"/>
            </a:br>
            <a:r>
              <a:rPr lang="ja-JP" altLang="en-US" sz="1600" smtClean="0"/>
              <a:t>作業</a:t>
            </a:r>
            <a:r>
              <a:rPr lang="ja-JP" altLang="en-US" sz="1600" dirty="0" smtClean="0"/>
              <a:t>の実行には</a:t>
            </a:r>
            <a:r>
              <a:rPr lang="en-US" altLang="ja-JP" sz="1600" b="1" dirty="0" err="1" smtClean="0"/>
              <a:t>Ansible</a:t>
            </a:r>
            <a:r>
              <a:rPr lang="en-US" altLang="ja-JP" sz="1600" b="1" smtClean="0"/>
              <a:t>-Legacy</a:t>
            </a:r>
            <a:r>
              <a:rPr lang="ja-JP" altLang="en-US" sz="1600" smtClean="0"/>
              <a:t>を用います。</a:t>
            </a:r>
            <a:endParaRPr lang="en-US" altLang="ja-JP" b="1"/>
          </a:p>
          <a:p>
            <a:pPr>
              <a:buFont typeface="Wingdings" panose="05000000000000000000" pitchFamily="2" charset="2"/>
              <a:buChar char="l"/>
            </a:pPr>
            <a:r>
              <a:rPr lang="ja-JP" altLang="en-US" sz="1600" smtClean="0"/>
              <a:t>ホストグループ管理</a:t>
            </a:r>
            <a:endParaRPr lang="en-US" altLang="ja-JP" sz="1600"/>
          </a:p>
          <a:p>
            <a:pPr>
              <a:buFont typeface="Wingdings" panose="05000000000000000000" pitchFamily="2" charset="2"/>
              <a:buChar char="l"/>
            </a:pPr>
            <a:r>
              <a:rPr lang="ja-JP" altLang="en-US" sz="1600" smtClean="0"/>
              <a:t>メニュー作成</a:t>
            </a:r>
            <a:r>
              <a:rPr lang="en-US" altLang="ja-JP" sz="1600">
                <a:solidFill>
                  <a:srgbClr val="FF0000"/>
                </a:solidFill>
              </a:rPr>
              <a:t/>
            </a:r>
            <a:br>
              <a:rPr lang="en-US" altLang="ja-JP" sz="1600">
                <a:solidFill>
                  <a:srgbClr val="FF0000"/>
                </a:solidFill>
              </a:rPr>
            </a:br>
            <a:endParaRPr lang="en-US" altLang="ja-JP" sz="1600">
              <a:solidFill>
                <a:srgbClr val="FF0000"/>
              </a:solidFill>
            </a:endParaRPr>
          </a:p>
        </p:txBody>
      </p:sp>
      <p:pic>
        <p:nvPicPr>
          <p:cNvPr id="2" name="図 1"/>
          <p:cNvPicPr>
            <a:picLocks noChangeAspect="1"/>
          </p:cNvPicPr>
          <p:nvPr/>
        </p:nvPicPr>
        <p:blipFill>
          <a:blip r:embed="rId2"/>
          <a:stretch>
            <a:fillRect/>
          </a:stretch>
        </p:blipFill>
        <p:spPr>
          <a:xfrm>
            <a:off x="323528" y="2585197"/>
            <a:ext cx="5868988" cy="3517944"/>
          </a:xfrm>
          <a:prstGeom prst="rect">
            <a:avLst/>
          </a:prstGeom>
          <a:ln>
            <a:solidFill>
              <a:schemeClr val="bg1">
                <a:lumMod val="85000"/>
              </a:schemeClr>
            </a:solidFill>
          </a:ln>
        </p:spPr>
      </p:pic>
      <p:sp>
        <p:nvSpPr>
          <p:cNvPr id="7" name="正方形/長方形 6"/>
          <p:cNvSpPr/>
          <p:nvPr/>
        </p:nvSpPr>
        <p:spPr bwMode="auto">
          <a:xfrm>
            <a:off x="4626516" y="4149080"/>
            <a:ext cx="756000" cy="93609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正方形/長方形 7"/>
          <p:cNvSpPr/>
          <p:nvPr/>
        </p:nvSpPr>
        <p:spPr bwMode="auto">
          <a:xfrm>
            <a:off x="5400176" y="3140968"/>
            <a:ext cx="756000" cy="93609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707921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3.4</a:t>
            </a:r>
            <a:r>
              <a:rPr kumimoji="1" lang="en-US" altLang="ja-JP" smtClean="0"/>
              <a:t> </a:t>
            </a:r>
            <a:r>
              <a:rPr kumimoji="1" lang="ja-JP" altLang="en-US" smtClean="0"/>
              <a:t>代入値・</a:t>
            </a:r>
            <a:r>
              <a:rPr lang="ja-JP" altLang="en-US"/>
              <a:t>作業</a:t>
            </a:r>
            <a:r>
              <a:rPr kumimoji="1" lang="ja-JP" altLang="en-US" smtClean="0"/>
              <a:t>対象ホストの確認</a:t>
            </a:r>
            <a:endParaRPr kumimoji="1" lang="ja-JP" altLang="en-US"/>
          </a:p>
        </p:txBody>
      </p:sp>
      <p:sp>
        <p:nvSpPr>
          <p:cNvPr id="3" name="コンテンツ プレースホルダー 2"/>
          <p:cNvSpPr>
            <a:spLocks noGrp="1"/>
          </p:cNvSpPr>
          <p:nvPr>
            <p:ph sz="quarter" idx="10"/>
          </p:nvPr>
        </p:nvSpPr>
        <p:spPr>
          <a:xfrm>
            <a:off x="179512" y="836712"/>
            <a:ext cx="8784976" cy="5832648"/>
          </a:xfrm>
        </p:spPr>
        <p:txBody>
          <a:bodyPr/>
          <a:lstStyle/>
          <a:p>
            <a:r>
              <a:rPr lang="ja-JP" altLang="en-US" b="1" dirty="0" smtClean="0"/>
              <a:t>代入値と作業対象ホストを確認する</a:t>
            </a:r>
            <a:r>
              <a:rPr lang="en-US" altLang="ja-JP" b="1" dirty="0"/>
              <a:t/>
            </a:r>
            <a:br>
              <a:rPr lang="en-US" altLang="ja-JP" b="1" dirty="0"/>
            </a:br>
            <a:r>
              <a:rPr lang="ja-JP" altLang="en-US" sz="1600" dirty="0" smtClean="0"/>
              <a:t>代入値自動登録により指定された値と対象ホストを確認しましょう。</a:t>
            </a:r>
            <a:endParaRPr kumimoji="1" lang="en-US" altLang="ja-JP" sz="1600" dirty="0"/>
          </a:p>
          <a:p>
            <a:pPr marL="0" indent="0">
              <a:buNone/>
            </a:pPr>
            <a:endParaRPr lang="en-US" altLang="ja-JP" sz="1600" dirty="0" smtClean="0"/>
          </a:p>
          <a:p>
            <a:pPr marL="0" indent="0">
              <a:buNone/>
            </a:pPr>
            <a:r>
              <a:rPr lang="ja-JP" altLang="en-US" sz="1600" dirty="0"/>
              <a:t>メニュー</a:t>
            </a:r>
            <a:r>
              <a:rPr lang="en-US" altLang="ja-JP" sz="1600" dirty="0"/>
              <a:t>:</a:t>
            </a:r>
            <a:r>
              <a:rPr lang="ja-JP" altLang="en-US" sz="1600" dirty="0"/>
              <a:t> </a:t>
            </a:r>
            <a:r>
              <a:rPr lang="en-US" altLang="ja-JP" sz="1600" b="1" dirty="0" err="1" smtClean="0"/>
              <a:t>Ansible</a:t>
            </a:r>
            <a:r>
              <a:rPr lang="en-US" altLang="ja-JP" sz="1600" b="1" dirty="0" smtClean="0"/>
              <a:t>-Legacy </a:t>
            </a:r>
            <a:r>
              <a:rPr lang="en-US" altLang="ja-JP" sz="1600" b="1" dirty="0"/>
              <a:t>&gt; </a:t>
            </a:r>
            <a:r>
              <a:rPr lang="ja-JP" altLang="en-US" sz="1600" b="1" dirty="0" smtClean="0"/>
              <a:t>作業対象ホスト</a:t>
            </a:r>
            <a:r>
              <a:rPr lang="en-US" altLang="ja-JP" sz="1600" b="1" dirty="0" smtClean="0"/>
              <a:t>/</a:t>
            </a:r>
            <a:r>
              <a:rPr lang="ja-JP" altLang="en-US" sz="1600" b="1" dirty="0" smtClean="0"/>
              <a:t>代入値</a:t>
            </a:r>
            <a:r>
              <a:rPr lang="ja-JP" altLang="en-US" sz="1600" b="1" dirty="0"/>
              <a:t>管理</a:t>
            </a:r>
            <a:endParaRPr lang="en-US" altLang="ja-JP" sz="1600" b="1" dirty="0" smtClean="0"/>
          </a:p>
          <a:p>
            <a:pPr marL="457200" indent="-457200">
              <a:buFont typeface="+mj-ea"/>
              <a:buAutoNum type="circleNumDbPlain"/>
            </a:pPr>
            <a:r>
              <a:rPr lang="en-US" altLang="ja-JP" sz="1600" dirty="0" smtClean="0"/>
              <a:t>[</a:t>
            </a:r>
            <a:r>
              <a:rPr lang="ja-JP" altLang="en-US" sz="1600" dirty="0" smtClean="0"/>
              <a:t>フィルタ</a:t>
            </a:r>
            <a:r>
              <a:rPr lang="en-US" altLang="ja-JP" sz="1600" dirty="0" smtClean="0"/>
              <a:t>]</a:t>
            </a:r>
            <a:r>
              <a:rPr lang="ja-JP" altLang="en-US" sz="1600" dirty="0" smtClean="0"/>
              <a:t>を押下する</a:t>
            </a:r>
          </a:p>
          <a:p>
            <a:pPr marL="457200" indent="-457200">
              <a:buFont typeface="+mj-ea"/>
              <a:buAutoNum type="circleNumDbPlain"/>
            </a:pPr>
            <a:r>
              <a:rPr lang="ja-JP" altLang="en-US" sz="1600" dirty="0" smtClean="0"/>
              <a:t>「</a:t>
            </a:r>
            <a:r>
              <a:rPr lang="en-US" altLang="ja-JP" sz="1600" dirty="0" smtClean="0"/>
              <a:t>legacy</a:t>
            </a:r>
            <a:r>
              <a:rPr lang="ja-JP" altLang="en-US" sz="1600" dirty="0" smtClean="0"/>
              <a:t>代入値自動登録設定プロシージャ」によって</a:t>
            </a:r>
            <a:r>
              <a:rPr lang="ja-JP" altLang="en-US" sz="1600" dirty="0" smtClean="0">
                <a:solidFill>
                  <a:srgbClr val="FF0000"/>
                </a:solidFill>
              </a:rPr>
              <a:t>「</a:t>
            </a:r>
            <a:r>
              <a:rPr lang="en-US" altLang="ja-JP" sz="1600" dirty="0" err="1" smtClean="0">
                <a:solidFill>
                  <a:srgbClr val="FF0000"/>
                </a:solidFill>
              </a:rPr>
              <a:t>webC</a:t>
            </a:r>
            <a:r>
              <a:rPr lang="ja-JP" altLang="en-US" sz="1600" dirty="0" smtClean="0">
                <a:solidFill>
                  <a:srgbClr val="FF0000"/>
                </a:solidFill>
              </a:rPr>
              <a:t>」のデータだけが追加されていること</a:t>
            </a:r>
            <a:r>
              <a:rPr lang="ja-JP" altLang="en-US" sz="1600" dirty="0" smtClean="0"/>
              <a:t>を確認する。</a:t>
            </a:r>
            <a:endParaRPr kumimoji="1" lang="ja-JP" altLang="en-US" sz="1600" dirty="0"/>
          </a:p>
        </p:txBody>
      </p:sp>
      <p:sp>
        <p:nvSpPr>
          <p:cNvPr id="9" name="テキスト ボックス 8"/>
          <p:cNvSpPr txBox="1"/>
          <p:nvPr/>
        </p:nvSpPr>
        <p:spPr>
          <a:xfrm>
            <a:off x="179512" y="2996952"/>
            <a:ext cx="1585888" cy="307777"/>
          </a:xfrm>
          <a:prstGeom prst="rect">
            <a:avLst/>
          </a:prstGeom>
          <a:noFill/>
        </p:spPr>
        <p:txBody>
          <a:bodyPr wrap="square" rtlCol="0">
            <a:spAutoFit/>
          </a:bodyPr>
          <a:lstStyle/>
          <a:p>
            <a:r>
              <a:rPr kumimoji="1" lang="ja-JP" altLang="en-US" sz="1400" u="sng" smtClean="0"/>
              <a:t>作業対象ホスト</a:t>
            </a:r>
            <a:endParaRPr kumimoji="1" lang="ja-JP" altLang="en-US" sz="1400" u="sng"/>
          </a:p>
        </p:txBody>
      </p:sp>
      <p:sp>
        <p:nvSpPr>
          <p:cNvPr id="10" name="テキスト ボックス 9"/>
          <p:cNvSpPr txBox="1"/>
          <p:nvPr/>
        </p:nvSpPr>
        <p:spPr>
          <a:xfrm>
            <a:off x="186016" y="4786338"/>
            <a:ext cx="1585888" cy="307777"/>
          </a:xfrm>
          <a:prstGeom prst="rect">
            <a:avLst/>
          </a:prstGeom>
          <a:noFill/>
        </p:spPr>
        <p:txBody>
          <a:bodyPr wrap="square" rtlCol="0">
            <a:spAutoFit/>
          </a:bodyPr>
          <a:lstStyle/>
          <a:p>
            <a:r>
              <a:rPr kumimoji="1" lang="ja-JP" altLang="en-US" sz="1400" u="sng" dirty="0" smtClean="0"/>
              <a:t>代入値管理</a:t>
            </a:r>
            <a:endParaRPr kumimoji="1" lang="ja-JP" altLang="en-US" sz="1400" u="sng" dirty="0"/>
          </a:p>
        </p:txBody>
      </p:sp>
      <p:pic>
        <p:nvPicPr>
          <p:cNvPr id="5" name="図 4"/>
          <p:cNvPicPr>
            <a:picLocks noChangeAspect="1"/>
          </p:cNvPicPr>
          <p:nvPr/>
        </p:nvPicPr>
        <p:blipFill rotWithShape="1">
          <a:blip r:embed="rId2"/>
          <a:srcRect r="46550" b="6109"/>
          <a:stretch/>
        </p:blipFill>
        <p:spPr>
          <a:xfrm>
            <a:off x="411798" y="5094115"/>
            <a:ext cx="4032448" cy="999181"/>
          </a:xfrm>
          <a:prstGeom prst="rect">
            <a:avLst/>
          </a:prstGeom>
        </p:spPr>
      </p:pic>
      <p:grpSp>
        <p:nvGrpSpPr>
          <p:cNvPr id="14" name="グループ化 13"/>
          <p:cNvGrpSpPr/>
          <p:nvPr/>
        </p:nvGrpSpPr>
        <p:grpSpPr>
          <a:xfrm>
            <a:off x="179513" y="3325992"/>
            <a:ext cx="8568952" cy="716849"/>
            <a:chOff x="-196500" y="3325992"/>
            <a:chExt cx="8880959" cy="742950"/>
          </a:xfrm>
        </p:grpSpPr>
        <p:pic>
          <p:nvPicPr>
            <p:cNvPr id="12" name="図 11"/>
            <p:cNvPicPr>
              <a:picLocks noChangeAspect="1"/>
            </p:cNvPicPr>
            <p:nvPr/>
          </p:nvPicPr>
          <p:blipFill rotWithShape="1">
            <a:blip r:embed="rId3"/>
            <a:srcRect t="1051" b="1051"/>
            <a:stretch/>
          </p:blipFill>
          <p:spPr>
            <a:xfrm>
              <a:off x="-196500" y="3328900"/>
              <a:ext cx="374737" cy="246701"/>
            </a:xfrm>
            <a:prstGeom prst="rect">
              <a:avLst/>
            </a:prstGeom>
          </p:spPr>
        </p:pic>
        <p:pic>
          <p:nvPicPr>
            <p:cNvPr id="11" name="図 10"/>
            <p:cNvPicPr>
              <a:picLocks noChangeAspect="1"/>
            </p:cNvPicPr>
            <p:nvPr/>
          </p:nvPicPr>
          <p:blipFill rotWithShape="1">
            <a:blip r:embed="rId4"/>
            <a:srcRect l="2" t="14984" r="19288" b="70128"/>
            <a:stretch/>
          </p:blipFill>
          <p:spPr>
            <a:xfrm>
              <a:off x="-175022" y="3356992"/>
              <a:ext cx="282526" cy="144016"/>
            </a:xfrm>
            <a:prstGeom prst="rect">
              <a:avLst/>
            </a:prstGeom>
          </p:spPr>
        </p:pic>
        <p:pic>
          <p:nvPicPr>
            <p:cNvPr id="4" name="図 3"/>
            <p:cNvPicPr>
              <a:picLocks noChangeAspect="1"/>
            </p:cNvPicPr>
            <p:nvPr/>
          </p:nvPicPr>
          <p:blipFill>
            <a:blip r:embed="rId5"/>
            <a:stretch>
              <a:fillRect/>
            </a:stretch>
          </p:blipFill>
          <p:spPr>
            <a:xfrm>
              <a:off x="159584" y="3325992"/>
              <a:ext cx="8524875" cy="742950"/>
            </a:xfrm>
            <a:prstGeom prst="rect">
              <a:avLst/>
            </a:prstGeom>
          </p:spPr>
        </p:pic>
        <p:pic>
          <p:nvPicPr>
            <p:cNvPr id="6" name="図 5"/>
            <p:cNvPicPr>
              <a:picLocks noChangeAspect="1"/>
            </p:cNvPicPr>
            <p:nvPr/>
          </p:nvPicPr>
          <p:blipFill rotWithShape="1">
            <a:blip r:embed="rId4"/>
            <a:srcRect t="46444"/>
            <a:stretch/>
          </p:blipFill>
          <p:spPr>
            <a:xfrm>
              <a:off x="-171978" y="3564942"/>
              <a:ext cx="340581" cy="504000"/>
            </a:xfrm>
            <a:prstGeom prst="rect">
              <a:avLst/>
            </a:prstGeom>
          </p:spPr>
        </p:pic>
        <p:pic>
          <p:nvPicPr>
            <p:cNvPr id="7" name="図 6"/>
            <p:cNvPicPr>
              <a:picLocks noChangeAspect="1"/>
            </p:cNvPicPr>
            <p:nvPr/>
          </p:nvPicPr>
          <p:blipFill rotWithShape="1">
            <a:blip r:embed="rId6"/>
            <a:srcRect l="-1640" t="26006" r="2183" b="18002"/>
            <a:stretch/>
          </p:blipFill>
          <p:spPr>
            <a:xfrm>
              <a:off x="3042000" y="3625458"/>
              <a:ext cx="1080120" cy="144017"/>
            </a:xfrm>
            <a:prstGeom prst="rect">
              <a:avLst/>
            </a:prstGeom>
          </p:spPr>
        </p:pic>
        <p:pic>
          <p:nvPicPr>
            <p:cNvPr id="8" name="図 7"/>
            <p:cNvPicPr>
              <a:picLocks noChangeAspect="1"/>
            </p:cNvPicPr>
            <p:nvPr/>
          </p:nvPicPr>
          <p:blipFill rotWithShape="1">
            <a:blip r:embed="rId7"/>
            <a:srcRect t="10371" r="571" b="33636"/>
            <a:stretch/>
          </p:blipFill>
          <p:spPr>
            <a:xfrm>
              <a:off x="3056860" y="3861047"/>
              <a:ext cx="1070320" cy="144017"/>
            </a:xfrm>
            <a:prstGeom prst="rect">
              <a:avLst/>
            </a:prstGeom>
          </p:spPr>
        </p:pic>
      </p:grpSp>
      <p:pic>
        <p:nvPicPr>
          <p:cNvPr id="25" name="図 24"/>
          <p:cNvPicPr>
            <a:picLocks noChangeAspect="1"/>
          </p:cNvPicPr>
          <p:nvPr/>
        </p:nvPicPr>
        <p:blipFill rotWithShape="1">
          <a:blip r:embed="rId2"/>
          <a:srcRect l="52335" r="108" b="6109"/>
          <a:stretch/>
        </p:blipFill>
        <p:spPr>
          <a:xfrm>
            <a:off x="5112000" y="5094114"/>
            <a:ext cx="3587797" cy="999181"/>
          </a:xfrm>
          <a:prstGeom prst="rect">
            <a:avLst/>
          </a:prstGeom>
        </p:spPr>
      </p:pic>
      <p:pic>
        <p:nvPicPr>
          <p:cNvPr id="24" name="図 23"/>
          <p:cNvPicPr>
            <a:picLocks noChangeAspect="1"/>
          </p:cNvPicPr>
          <p:nvPr/>
        </p:nvPicPr>
        <p:blipFill rotWithShape="1">
          <a:blip r:embed="rId8"/>
          <a:srcRect t="7113" b="70733"/>
          <a:stretch/>
        </p:blipFill>
        <p:spPr>
          <a:xfrm>
            <a:off x="4427084" y="5112000"/>
            <a:ext cx="733023" cy="261216"/>
          </a:xfrm>
          <a:prstGeom prst="rect">
            <a:avLst/>
          </a:prstGeom>
        </p:spPr>
      </p:pic>
      <p:pic>
        <p:nvPicPr>
          <p:cNvPr id="17" name="図 16"/>
          <p:cNvPicPr>
            <a:picLocks noChangeAspect="1"/>
          </p:cNvPicPr>
          <p:nvPr/>
        </p:nvPicPr>
        <p:blipFill rotWithShape="1">
          <a:blip r:embed="rId8"/>
          <a:srcRect t="42159" b="500"/>
          <a:stretch/>
        </p:blipFill>
        <p:spPr>
          <a:xfrm>
            <a:off x="4427984" y="5268916"/>
            <a:ext cx="733023" cy="676177"/>
          </a:xfrm>
          <a:prstGeom prst="rect">
            <a:avLst/>
          </a:prstGeom>
        </p:spPr>
      </p:pic>
      <p:pic>
        <p:nvPicPr>
          <p:cNvPr id="22" name="図 21"/>
          <p:cNvPicPr>
            <a:picLocks noChangeAspect="1"/>
          </p:cNvPicPr>
          <p:nvPr/>
        </p:nvPicPr>
        <p:blipFill rotWithShape="1">
          <a:blip r:embed="rId4"/>
          <a:srcRect t="46444"/>
          <a:stretch/>
        </p:blipFill>
        <p:spPr>
          <a:xfrm>
            <a:off x="187081" y="5762898"/>
            <a:ext cx="246239" cy="364391"/>
          </a:xfrm>
          <a:prstGeom prst="rect">
            <a:avLst/>
          </a:prstGeom>
        </p:spPr>
      </p:pic>
      <p:pic>
        <p:nvPicPr>
          <p:cNvPr id="20" name="図 19"/>
          <p:cNvPicPr>
            <a:picLocks noChangeAspect="1"/>
          </p:cNvPicPr>
          <p:nvPr/>
        </p:nvPicPr>
        <p:blipFill rotWithShape="1">
          <a:blip r:embed="rId4"/>
          <a:srcRect t="46444"/>
          <a:stretch/>
        </p:blipFill>
        <p:spPr>
          <a:xfrm>
            <a:off x="187082" y="5424744"/>
            <a:ext cx="246239" cy="364391"/>
          </a:xfrm>
          <a:prstGeom prst="rect">
            <a:avLst/>
          </a:prstGeom>
        </p:spPr>
      </p:pic>
      <p:pic>
        <p:nvPicPr>
          <p:cNvPr id="23" name="図 22"/>
          <p:cNvPicPr>
            <a:picLocks noChangeAspect="1"/>
          </p:cNvPicPr>
          <p:nvPr/>
        </p:nvPicPr>
        <p:blipFill rotWithShape="1">
          <a:blip r:embed="rId4"/>
          <a:srcRect t="58088"/>
          <a:stretch/>
        </p:blipFill>
        <p:spPr>
          <a:xfrm>
            <a:off x="187182" y="5157192"/>
            <a:ext cx="246239" cy="285165"/>
          </a:xfrm>
          <a:prstGeom prst="rect">
            <a:avLst/>
          </a:prstGeom>
        </p:spPr>
      </p:pic>
      <p:grpSp>
        <p:nvGrpSpPr>
          <p:cNvPr id="21" name="グループ化 20"/>
          <p:cNvGrpSpPr/>
          <p:nvPr/>
        </p:nvGrpSpPr>
        <p:grpSpPr>
          <a:xfrm>
            <a:off x="187082" y="5107205"/>
            <a:ext cx="245439" cy="161580"/>
            <a:chOff x="-151240" y="5113008"/>
            <a:chExt cx="361572" cy="238034"/>
          </a:xfrm>
        </p:grpSpPr>
        <p:pic>
          <p:nvPicPr>
            <p:cNvPr id="18" name="図 17"/>
            <p:cNvPicPr>
              <a:picLocks noChangeAspect="1"/>
            </p:cNvPicPr>
            <p:nvPr/>
          </p:nvPicPr>
          <p:blipFill rotWithShape="1">
            <a:blip r:embed="rId3"/>
            <a:srcRect t="1051" b="1051"/>
            <a:stretch/>
          </p:blipFill>
          <p:spPr>
            <a:xfrm>
              <a:off x="-151240" y="5113008"/>
              <a:ext cx="361572" cy="238034"/>
            </a:xfrm>
            <a:prstGeom prst="rect">
              <a:avLst/>
            </a:prstGeom>
          </p:spPr>
        </p:pic>
        <p:pic>
          <p:nvPicPr>
            <p:cNvPr id="19" name="図 18"/>
            <p:cNvPicPr>
              <a:picLocks noChangeAspect="1"/>
            </p:cNvPicPr>
            <p:nvPr/>
          </p:nvPicPr>
          <p:blipFill rotWithShape="1">
            <a:blip r:embed="rId4"/>
            <a:srcRect l="2" t="14984" r="19288" b="70128"/>
            <a:stretch/>
          </p:blipFill>
          <p:spPr>
            <a:xfrm>
              <a:off x="-130517" y="5140113"/>
              <a:ext cx="272600" cy="138956"/>
            </a:xfrm>
            <a:prstGeom prst="rect">
              <a:avLst/>
            </a:prstGeom>
          </p:spPr>
        </p:pic>
      </p:grpSp>
      <p:pic>
        <p:nvPicPr>
          <p:cNvPr id="26" name="図 25"/>
          <p:cNvPicPr>
            <a:picLocks noChangeAspect="1"/>
          </p:cNvPicPr>
          <p:nvPr/>
        </p:nvPicPr>
        <p:blipFill rotWithShape="1">
          <a:blip r:embed="rId8"/>
          <a:srcRect t="42159" b="43600"/>
          <a:stretch/>
        </p:blipFill>
        <p:spPr>
          <a:xfrm>
            <a:off x="4427084" y="5945093"/>
            <a:ext cx="733023" cy="167924"/>
          </a:xfrm>
          <a:prstGeom prst="rect">
            <a:avLst/>
          </a:prstGeom>
        </p:spPr>
      </p:pic>
    </p:spTree>
    <p:extLst>
      <p:ext uri="{BB962C8B-B14F-4D97-AF65-F5344CB8AC3E}">
        <p14:creationId xmlns:p14="http://schemas.microsoft.com/office/powerpoint/2010/main" val="27790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en-US" altLang="ja-JP" b="1" dirty="0"/>
              <a:t>Conductor</a:t>
            </a:r>
            <a:r>
              <a:rPr kumimoji="1" lang="ja-JP" altLang="en-US" b="1" dirty="0" smtClean="0"/>
              <a:t>を</a:t>
            </a:r>
            <a:r>
              <a:rPr lang="ja-JP" altLang="en-US" b="1" dirty="0"/>
              <a:t>実行</a:t>
            </a:r>
            <a:r>
              <a:rPr lang="ja-JP" altLang="en-US" b="1" dirty="0" smtClean="0"/>
              <a:t>する</a:t>
            </a:r>
            <a:r>
              <a:rPr kumimoji="1" lang="ja-JP" altLang="en-US" dirty="0" smtClean="0"/>
              <a:t>　</a:t>
            </a:r>
            <a:r>
              <a:rPr kumimoji="1" lang="en-US" altLang="ja-JP" dirty="0" smtClean="0"/>
              <a:t/>
            </a:r>
            <a:br>
              <a:rPr kumimoji="1" lang="en-US" altLang="ja-JP" dirty="0" smtClean="0"/>
            </a:br>
            <a:r>
              <a:rPr kumimoji="1" lang="ja-JP" altLang="en-US" sz="1600" dirty="0" smtClean="0"/>
              <a:t>再度</a:t>
            </a:r>
            <a:r>
              <a:rPr kumimoji="1" lang="en-US" altLang="ja-JP" sz="1600" dirty="0" smtClean="0"/>
              <a:t>Conductor</a:t>
            </a:r>
            <a:r>
              <a:rPr kumimoji="1" lang="ja-JP" altLang="en-US" sz="1600" dirty="0" smtClean="0"/>
              <a:t>を実行し、</a:t>
            </a:r>
            <a:r>
              <a:rPr kumimoji="1" lang="en-US" altLang="ja-JP" sz="1600" dirty="0" smtClean="0"/>
              <a:t/>
            </a:r>
            <a:br>
              <a:rPr kumimoji="1" lang="en-US" altLang="ja-JP" sz="1600" dirty="0" smtClean="0"/>
            </a:br>
            <a:r>
              <a:rPr lang="ja-JP" altLang="en-US" sz="1600" dirty="0" smtClean="0"/>
              <a:t>作業がホスト「</a:t>
            </a:r>
            <a:r>
              <a:rPr lang="en-US" altLang="ja-JP" sz="1600" dirty="0" err="1" smtClean="0"/>
              <a:t>webC</a:t>
            </a:r>
            <a:r>
              <a:rPr lang="ja-JP" altLang="en-US" sz="1600" dirty="0" smtClean="0"/>
              <a:t>」にだけ反映されたことを確認してください。</a:t>
            </a:r>
            <a:r>
              <a:rPr kumimoji="1" lang="en-US" altLang="ja-JP" sz="1600" dirty="0" smtClean="0"/>
              <a:t/>
            </a:r>
            <a:br>
              <a:rPr kumimoji="1" lang="en-US" altLang="ja-JP" sz="1600" dirty="0" smtClean="0"/>
            </a:br>
            <a:endParaRPr kumimoji="1" lang="en-US" altLang="ja-JP" sz="1800" dirty="0" smtClean="0"/>
          </a:p>
          <a:p>
            <a:pPr marL="0" indent="0">
              <a:buNone/>
            </a:pPr>
            <a:r>
              <a:rPr kumimoji="1" lang="ja-JP" altLang="en-US" sz="1600" dirty="0" smtClean="0"/>
              <a:t>メニュー： </a:t>
            </a:r>
            <a:r>
              <a:rPr lang="en-US" altLang="ja-JP" sz="1600" b="1" dirty="0"/>
              <a:t>Conductor</a:t>
            </a:r>
            <a:r>
              <a:rPr kumimoji="1" lang="ja-JP" altLang="en-US" sz="1600" b="1" dirty="0" smtClean="0"/>
              <a:t> </a:t>
            </a:r>
            <a:r>
              <a:rPr kumimoji="1" lang="en-US" altLang="ja-JP" sz="1600" b="1" dirty="0" smtClean="0"/>
              <a:t>&gt;</a:t>
            </a:r>
            <a:r>
              <a:rPr kumimoji="1" lang="ja-JP" altLang="en-US" sz="1600" b="1" dirty="0" smtClean="0"/>
              <a:t> </a:t>
            </a:r>
            <a:r>
              <a:rPr lang="en-US" altLang="ja-JP" sz="1600" b="1" dirty="0"/>
              <a:t>Conductor</a:t>
            </a:r>
            <a:r>
              <a:rPr lang="ja-JP" altLang="en-US" sz="1600" b="1" dirty="0" smtClean="0"/>
              <a:t>作業実行</a:t>
            </a:r>
            <a:endParaRPr kumimoji="1" lang="en-US" altLang="ja-JP" sz="1600" b="1" dirty="0" smtClean="0"/>
          </a:p>
          <a:p>
            <a:pPr marL="0" indent="0">
              <a:buNone/>
            </a:pPr>
            <a:endParaRPr kumimoji="1" lang="ja-JP" altLang="en-US" dirty="0"/>
          </a:p>
        </p:txBody>
      </p:sp>
      <p:sp>
        <p:nvSpPr>
          <p:cNvPr id="2" name="タイトル 1"/>
          <p:cNvSpPr>
            <a:spLocks noGrp="1"/>
          </p:cNvSpPr>
          <p:nvPr>
            <p:ph type="title"/>
          </p:nvPr>
        </p:nvSpPr>
        <p:spPr/>
        <p:txBody>
          <a:bodyPr/>
          <a:lstStyle/>
          <a:p>
            <a:r>
              <a:rPr lang="en-US" altLang="ja-JP" smtClean="0"/>
              <a:t>3.5</a:t>
            </a:r>
            <a:r>
              <a:rPr kumimoji="1" lang="ja-JP" altLang="en-US" smtClean="0"/>
              <a:t> </a:t>
            </a:r>
            <a:r>
              <a:rPr kumimoji="1" lang="en-US" altLang="ja-JP" smtClean="0"/>
              <a:t>Conductor</a:t>
            </a:r>
            <a:r>
              <a:rPr kumimoji="1" lang="ja-JP" altLang="en-US" smtClean="0"/>
              <a:t>の実行</a:t>
            </a:r>
            <a:endParaRPr kumimoji="1" lang="ja-JP" altLang="en-US"/>
          </a:p>
        </p:txBody>
      </p:sp>
      <p:pic>
        <p:nvPicPr>
          <p:cNvPr id="21" name="図 20"/>
          <p:cNvPicPr>
            <a:picLocks noChangeAspect="1"/>
          </p:cNvPicPr>
          <p:nvPr/>
        </p:nvPicPr>
        <p:blipFill rotWithShape="1">
          <a:blip r:embed="rId2"/>
          <a:srcRect b="26614"/>
          <a:stretch/>
        </p:blipFill>
        <p:spPr>
          <a:xfrm>
            <a:off x="218724" y="2266170"/>
            <a:ext cx="7825980" cy="2819014"/>
          </a:xfrm>
          <a:prstGeom prst="rect">
            <a:avLst/>
          </a:prstGeom>
        </p:spPr>
      </p:pic>
      <p:sp>
        <p:nvSpPr>
          <p:cNvPr id="22" name="角丸四角形 21"/>
          <p:cNvSpPr/>
          <p:nvPr/>
        </p:nvSpPr>
        <p:spPr bwMode="auto">
          <a:xfrm>
            <a:off x="4029957" y="2748865"/>
            <a:ext cx="2664370" cy="515897"/>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Conductor</a:t>
            </a:r>
            <a:r>
              <a:rPr lang="ja-JP" altLang="en-US" sz="1200" dirty="0" smtClean="0">
                <a:solidFill>
                  <a:schemeClr val="tx1"/>
                </a:solidFill>
                <a:latin typeface="+mn-ea"/>
              </a:rPr>
              <a:t>一覧から</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「サーバ基本設定」を選択する。</a:t>
            </a:r>
            <a:endParaRPr lang="en-US" altLang="ja-JP" sz="1200" dirty="0">
              <a:solidFill>
                <a:schemeClr val="tx1"/>
              </a:solidFill>
              <a:latin typeface="+mn-ea"/>
            </a:endParaRPr>
          </a:p>
        </p:txBody>
      </p:sp>
      <p:pic>
        <p:nvPicPr>
          <p:cNvPr id="40" name="図 39"/>
          <p:cNvPicPr>
            <a:picLocks noChangeAspect="1"/>
          </p:cNvPicPr>
          <p:nvPr/>
        </p:nvPicPr>
        <p:blipFill>
          <a:blip r:embed="rId3"/>
          <a:stretch>
            <a:fillRect/>
          </a:stretch>
        </p:blipFill>
        <p:spPr>
          <a:xfrm>
            <a:off x="2887658" y="5321009"/>
            <a:ext cx="2548438" cy="1151052"/>
          </a:xfrm>
          <a:prstGeom prst="rect">
            <a:avLst/>
          </a:prstGeom>
          <a:ln>
            <a:solidFill>
              <a:schemeClr val="tx1"/>
            </a:solidFill>
          </a:ln>
        </p:spPr>
      </p:pic>
      <p:sp>
        <p:nvSpPr>
          <p:cNvPr id="41" name="角丸四角形 40"/>
          <p:cNvSpPr/>
          <p:nvPr/>
        </p:nvSpPr>
        <p:spPr bwMode="auto">
          <a:xfrm>
            <a:off x="2887658" y="6267742"/>
            <a:ext cx="604222" cy="19488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42" name="角丸四角形 41"/>
          <p:cNvSpPr/>
          <p:nvPr/>
        </p:nvSpPr>
        <p:spPr bwMode="auto">
          <a:xfrm>
            <a:off x="1305994" y="5641644"/>
            <a:ext cx="2549858" cy="39197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画面下部より、</a:t>
            </a:r>
            <a:r>
              <a:rPr lang="en-US" altLang="ja-JP" sz="1200" dirty="0" smtClean="0">
                <a:solidFill>
                  <a:schemeClr val="tx1"/>
                </a:solidFill>
                <a:latin typeface="+mn-ea"/>
              </a:rPr>
              <a:t>[</a:t>
            </a:r>
            <a:r>
              <a:rPr lang="ja-JP" altLang="en-US" sz="1200" dirty="0" smtClean="0">
                <a:solidFill>
                  <a:srgbClr val="FF0000"/>
                </a:solidFill>
                <a:latin typeface="+mn-ea"/>
              </a:rPr>
              <a:t>実行</a:t>
            </a:r>
            <a:r>
              <a:rPr lang="en-US" altLang="ja-JP" sz="1200" dirty="0" smtClean="0">
                <a:solidFill>
                  <a:schemeClr val="tx1"/>
                </a:solidFill>
                <a:latin typeface="+mn-ea"/>
              </a:rPr>
              <a:t>]</a:t>
            </a:r>
            <a:r>
              <a:rPr lang="ja-JP" altLang="en-US" sz="1200" dirty="0" smtClean="0">
                <a:solidFill>
                  <a:schemeClr val="tx1"/>
                </a:solidFill>
                <a:latin typeface="+mn-ea"/>
              </a:rPr>
              <a:t>を押下する。</a:t>
            </a:r>
            <a:endParaRPr lang="en-US" altLang="ja-JP" sz="1200" dirty="0">
              <a:solidFill>
                <a:schemeClr val="tx1"/>
              </a:solidFill>
              <a:latin typeface="+mn-ea"/>
            </a:endParaRPr>
          </a:p>
        </p:txBody>
      </p:sp>
      <p:sp>
        <p:nvSpPr>
          <p:cNvPr id="43" name="円形吹き出し 42"/>
          <p:cNvSpPr/>
          <p:nvPr/>
        </p:nvSpPr>
        <p:spPr bwMode="auto">
          <a:xfrm>
            <a:off x="2512282" y="5977612"/>
            <a:ext cx="289350" cy="312200"/>
          </a:xfrm>
          <a:prstGeom prst="wedgeEllipseCallout">
            <a:avLst>
              <a:gd name="adj1" fmla="val 105647"/>
              <a:gd name="adj2" fmla="val 7147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3</a:t>
            </a:r>
            <a:endParaRPr kumimoji="1" lang="ja-JP" altLang="en-US" sz="1400" b="1" dirty="0" smtClean="0">
              <a:latin typeface="+mn-ea"/>
            </a:endParaRPr>
          </a:p>
        </p:txBody>
      </p:sp>
      <p:pic>
        <p:nvPicPr>
          <p:cNvPr id="4" name="図 3"/>
          <p:cNvPicPr>
            <a:picLocks noChangeAspect="1"/>
          </p:cNvPicPr>
          <p:nvPr/>
        </p:nvPicPr>
        <p:blipFill>
          <a:blip r:embed="rId4"/>
          <a:stretch>
            <a:fillRect/>
          </a:stretch>
        </p:blipFill>
        <p:spPr>
          <a:xfrm>
            <a:off x="218724" y="5039230"/>
            <a:ext cx="6945563" cy="122626"/>
          </a:xfrm>
          <a:prstGeom prst="rect">
            <a:avLst/>
          </a:prstGeom>
        </p:spPr>
      </p:pic>
      <p:sp>
        <p:nvSpPr>
          <p:cNvPr id="24" name="角丸四角形 23"/>
          <p:cNvSpPr/>
          <p:nvPr/>
        </p:nvSpPr>
        <p:spPr bwMode="auto">
          <a:xfrm>
            <a:off x="4752870" y="4215827"/>
            <a:ext cx="3291834" cy="448763"/>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オペレーション</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「基本設定　</a:t>
            </a:r>
            <a:r>
              <a:rPr lang="ja-JP" altLang="en-US" sz="1200" dirty="0">
                <a:solidFill>
                  <a:schemeClr val="tx1"/>
                </a:solidFill>
                <a:latin typeface="+mn-ea"/>
              </a:rPr>
              <a:t>追加サーバのみ」</a:t>
            </a:r>
            <a:r>
              <a:rPr lang="ja-JP" altLang="en-US" sz="1200" dirty="0" smtClean="0">
                <a:solidFill>
                  <a:schemeClr val="tx1"/>
                </a:solidFill>
                <a:latin typeface="+mn-ea"/>
              </a:rPr>
              <a:t>を選択する。</a:t>
            </a:r>
            <a:endParaRPr lang="en-US" altLang="ja-JP" sz="1200" dirty="0">
              <a:solidFill>
                <a:schemeClr val="tx1"/>
              </a:solidFill>
              <a:latin typeface="+mn-ea"/>
            </a:endParaRPr>
          </a:p>
        </p:txBody>
      </p:sp>
      <p:sp>
        <p:nvSpPr>
          <p:cNvPr id="44" name="角丸四角形 43"/>
          <p:cNvSpPr/>
          <p:nvPr/>
        </p:nvSpPr>
        <p:spPr bwMode="auto">
          <a:xfrm>
            <a:off x="1331640" y="3527647"/>
            <a:ext cx="3672408" cy="11591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45" name="角丸四角形 44"/>
          <p:cNvSpPr/>
          <p:nvPr/>
        </p:nvSpPr>
        <p:spPr bwMode="auto">
          <a:xfrm>
            <a:off x="1331640" y="5021317"/>
            <a:ext cx="5256584" cy="12797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23" name="円形吹き出し 22"/>
          <p:cNvSpPr/>
          <p:nvPr/>
        </p:nvSpPr>
        <p:spPr bwMode="auto">
          <a:xfrm>
            <a:off x="3879185" y="3094675"/>
            <a:ext cx="289351" cy="315543"/>
          </a:xfrm>
          <a:prstGeom prst="wedgeEllipseCallout">
            <a:avLst>
              <a:gd name="adj1" fmla="val -101627"/>
              <a:gd name="adj2" fmla="val 10444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25" name="円形吹き出し 24"/>
          <p:cNvSpPr/>
          <p:nvPr/>
        </p:nvSpPr>
        <p:spPr bwMode="auto">
          <a:xfrm>
            <a:off x="4602099" y="4497846"/>
            <a:ext cx="289350" cy="312200"/>
          </a:xfrm>
          <a:prstGeom prst="wedgeEllipseCallout">
            <a:avLst>
              <a:gd name="adj1" fmla="val -93727"/>
              <a:gd name="adj2" fmla="val 13108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grpSp>
        <p:nvGrpSpPr>
          <p:cNvPr id="15" name="グループ化 14"/>
          <p:cNvGrpSpPr/>
          <p:nvPr/>
        </p:nvGrpSpPr>
        <p:grpSpPr>
          <a:xfrm>
            <a:off x="5848257" y="5058261"/>
            <a:ext cx="3242988" cy="1466630"/>
            <a:chOff x="5244298" y="5000704"/>
            <a:chExt cx="3242988" cy="1466630"/>
          </a:xfrm>
        </p:grpSpPr>
        <p:sp>
          <p:nvSpPr>
            <p:cNvPr id="16" name="角丸四角形 15"/>
            <p:cNvSpPr/>
            <p:nvPr/>
          </p:nvSpPr>
          <p:spPr bwMode="auto">
            <a:xfrm>
              <a:off x="5527049" y="5418832"/>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実行後に</a:t>
              </a:r>
              <a:r>
                <a:rPr lang="en-US" altLang="ja-JP" sz="1200" dirty="0" smtClean="0">
                  <a:solidFill>
                    <a:schemeClr val="tx1"/>
                  </a:solidFill>
                  <a:latin typeface="+mn-ea"/>
                </a:rPr>
                <a:t>【Conductor</a:t>
              </a:r>
              <a:r>
                <a:rPr lang="ja-JP" altLang="en-US" sz="1200" dirty="0" smtClean="0">
                  <a:solidFill>
                    <a:schemeClr val="tx1"/>
                  </a:solidFill>
                  <a:latin typeface="+mn-ea"/>
                </a:rPr>
                <a:t>作業確認</a:t>
              </a:r>
              <a:r>
                <a:rPr lang="en-US" altLang="ja-JP" sz="1200" dirty="0" smtClean="0">
                  <a:solidFill>
                    <a:schemeClr val="tx1"/>
                  </a:solidFill>
                  <a:latin typeface="+mn-ea"/>
                </a:rPr>
                <a:t>】</a:t>
              </a:r>
              <a:br>
                <a:rPr lang="en-US" altLang="ja-JP" sz="1200" dirty="0" smtClean="0">
                  <a:solidFill>
                    <a:schemeClr val="tx1"/>
                  </a:solidFill>
                  <a:latin typeface="+mn-ea"/>
                </a:rPr>
              </a:br>
              <a:r>
                <a:rPr lang="ja-JP" altLang="en-US" sz="1200" dirty="0" smtClean="0">
                  <a:solidFill>
                    <a:schemeClr val="tx1"/>
                  </a:solidFill>
                  <a:latin typeface="+mn-ea"/>
                </a:rPr>
                <a:t>へ画面遷移します。</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結果の確認画面については、先ほどの</a:t>
              </a:r>
              <a:endParaRPr lang="en-US" altLang="ja-JP" sz="1200" dirty="0" smtClean="0">
                <a:solidFill>
                  <a:schemeClr val="tx1"/>
                </a:solidFill>
                <a:latin typeface="+mn-ea"/>
              </a:endParaRPr>
            </a:p>
            <a:p>
              <a:r>
                <a:rPr lang="ja-JP" altLang="en-US" sz="1200" dirty="0" smtClean="0">
                  <a:solidFill>
                    <a:schemeClr val="tx1"/>
                  </a:solidFill>
                  <a:latin typeface="+mn-ea"/>
                  <a:hlinkClick r:id="rId5" action="ppaction://hlinksldjump"/>
                </a:rPr>
                <a:t>こちらのスライド</a:t>
              </a:r>
              <a:r>
                <a:rPr lang="ja-JP" altLang="en-US" sz="1200" dirty="0" smtClean="0">
                  <a:solidFill>
                    <a:schemeClr val="tx1"/>
                  </a:solidFill>
                  <a:latin typeface="+mn-ea"/>
                </a:rPr>
                <a:t>を参照してください</a:t>
              </a:r>
              <a:endParaRPr lang="en-US" altLang="ja-JP" sz="1200" dirty="0" smtClean="0">
                <a:solidFill>
                  <a:srgbClr val="FF0000"/>
                </a:solidFill>
                <a:latin typeface="+mn-ea"/>
              </a:endParaRPr>
            </a:p>
          </p:txBody>
        </p:sp>
        <p:sp>
          <p:nvSpPr>
            <p:cNvPr id="17" name="円/楕円 44"/>
            <p:cNvSpPr/>
            <p:nvPr/>
          </p:nvSpPr>
          <p:spPr bwMode="auto">
            <a:xfrm>
              <a:off x="5244298" y="5000704"/>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8" name="テキスト ボックス 17"/>
            <p:cNvSpPr txBox="1"/>
            <p:nvPr/>
          </p:nvSpPr>
          <p:spPr>
            <a:xfrm>
              <a:off x="5267770" y="5161213"/>
              <a:ext cx="576081" cy="307777"/>
            </a:xfrm>
            <a:prstGeom prst="rect">
              <a:avLst/>
            </a:prstGeom>
            <a:noFill/>
          </p:spPr>
          <p:txBody>
            <a:bodyPr wrap="square" rtlCol="0">
              <a:spAutoFit/>
            </a:bodyPr>
            <a:lstStyle/>
            <a:p>
              <a:r>
                <a:rPr lang="en-US" altLang="ja-JP" sz="1400" b="1" dirty="0">
                  <a:solidFill>
                    <a:schemeClr val="bg1"/>
                  </a:solidFill>
                </a:rPr>
                <a:t>T</a:t>
              </a:r>
              <a:r>
                <a:rPr kumimoji="1" lang="en-US" altLang="ja-JP" sz="1400" b="1" dirty="0" smtClean="0">
                  <a:solidFill>
                    <a:schemeClr val="bg1"/>
                  </a:solidFill>
                </a:rPr>
                <a:t>ips</a:t>
              </a:r>
              <a:endParaRPr kumimoji="1" lang="ja-JP" altLang="en-US" sz="1400" b="1" dirty="0">
                <a:solidFill>
                  <a:schemeClr val="bg1"/>
                </a:solidFill>
              </a:endParaRPr>
            </a:p>
          </p:txBody>
        </p:sp>
      </p:grpSp>
    </p:spTree>
    <p:extLst>
      <p:ext uri="{BB962C8B-B14F-4D97-AF65-F5344CB8AC3E}">
        <p14:creationId xmlns:p14="http://schemas.microsoft.com/office/powerpoint/2010/main" val="27479209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bwMode="auto">
          <a:xfrm>
            <a:off x="6821256" y="3780303"/>
            <a:ext cx="2007830" cy="1665244"/>
          </a:xfrm>
          <a:prstGeom prst="rect">
            <a:avLst/>
          </a:prstGeom>
          <a:ln>
            <a:prstDash val="sysDash"/>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002960"/>
              </a:solidFill>
              <a:effectLst/>
              <a:uLnTx/>
              <a:uFillTx/>
              <a:latin typeface="メイリオ"/>
              <a:ea typeface="メイリオ"/>
              <a:cs typeface="+mn-cs"/>
            </a:endParaRPr>
          </a:p>
        </p:txBody>
      </p:sp>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dirty="0" smtClean="0"/>
              <a:t>作業環境</a:t>
            </a:r>
            <a:r>
              <a:rPr lang="en-US" altLang="ja-JP" sz="1600" dirty="0" smtClean="0"/>
              <a:t/>
            </a:r>
            <a:br>
              <a:rPr lang="en-US" altLang="ja-JP" sz="1600" dirty="0" smtClean="0"/>
            </a:br>
            <a:r>
              <a:rPr lang="ja-JP" altLang="en-US" sz="1600" dirty="0"/>
              <a:t>本書</a:t>
            </a:r>
            <a:r>
              <a:rPr lang="ja-JP" altLang="en-US" sz="1600" dirty="0" smtClean="0"/>
              <a:t>で</a:t>
            </a:r>
            <a:r>
              <a:rPr lang="ja-JP" altLang="en-US" sz="1600" dirty="0"/>
              <a:t>使用</a:t>
            </a:r>
            <a:r>
              <a:rPr lang="ja-JP" altLang="en-US" sz="1600" dirty="0" smtClean="0"/>
              <a:t>する作業環境は以下の通りです。</a:t>
            </a:r>
            <a:r>
              <a:rPr lang="en-US" altLang="ja-JP" sz="1600" dirty="0"/>
              <a:t/>
            </a:r>
            <a:br>
              <a:rPr lang="en-US" altLang="ja-JP" sz="1600" dirty="0"/>
            </a:br>
            <a:r>
              <a:rPr lang="en-US" altLang="ja-JP" sz="1600" dirty="0" smtClean="0"/>
              <a:t>ITA</a:t>
            </a:r>
            <a:r>
              <a:rPr lang="ja-JP" altLang="en-US" sz="1600" dirty="0" smtClean="0"/>
              <a:t>ホストサーバと</a:t>
            </a:r>
            <a:r>
              <a:rPr lang="ja-JP" altLang="en-US" sz="1600" dirty="0"/>
              <a:t>は</a:t>
            </a:r>
            <a:r>
              <a:rPr lang="ja-JP" altLang="en-US" sz="1600" dirty="0" smtClean="0"/>
              <a:t>別に、作業のターゲットとなるサーバを</a:t>
            </a:r>
            <a:r>
              <a:rPr lang="en-US" altLang="ja-JP" sz="1600" dirty="0">
                <a:solidFill>
                  <a:srgbClr val="FF0000"/>
                </a:solidFill>
              </a:rPr>
              <a:t>5</a:t>
            </a:r>
            <a:r>
              <a:rPr lang="ja-JP" altLang="en-US" sz="1600" dirty="0" smtClean="0">
                <a:solidFill>
                  <a:srgbClr val="FF0000"/>
                </a:solidFill>
              </a:rPr>
              <a:t>台</a:t>
            </a:r>
            <a:r>
              <a:rPr lang="en-US" altLang="ja-JP" sz="1600" dirty="0" smtClean="0"/>
              <a:t>(※1)</a:t>
            </a:r>
            <a:r>
              <a:rPr lang="ja-JP" altLang="en-US" sz="1600" dirty="0" smtClean="0"/>
              <a:t>ご用意</a:t>
            </a:r>
            <a:r>
              <a:rPr lang="ja-JP" altLang="en-US" sz="1600" dirty="0"/>
              <a:t>ください</a:t>
            </a:r>
            <a:r>
              <a:rPr lang="ja-JP" altLang="en-US" sz="1600" dirty="0" smtClean="0"/>
              <a:t>。</a:t>
            </a:r>
            <a:r>
              <a:rPr lang="en-US" altLang="ja-JP" sz="1600" dirty="0" smtClean="0"/>
              <a:t/>
            </a:r>
            <a:br>
              <a:rPr lang="en-US" altLang="ja-JP" sz="1600" dirty="0" smtClean="0"/>
            </a:br>
            <a:r>
              <a:rPr lang="en-US" altLang="ja-JP" sz="1600" dirty="0" smtClean="0"/>
              <a:t/>
            </a:r>
            <a:br>
              <a:rPr lang="en-US" altLang="ja-JP" sz="1600" dirty="0" smtClean="0"/>
            </a:br>
            <a:r>
              <a:rPr lang="en-US" altLang="ja-JP" sz="1600" b="1" dirty="0" smtClean="0"/>
              <a:t>ITA</a:t>
            </a:r>
            <a:r>
              <a:rPr lang="ja-JP" altLang="en-US" sz="1600" b="1" dirty="0" smtClean="0"/>
              <a:t>ホストサーバ</a:t>
            </a:r>
            <a:r>
              <a:rPr lang="en-US" altLang="ja-JP" sz="1600" b="1" dirty="0"/>
              <a:t/>
            </a:r>
            <a:br>
              <a:rPr lang="en-US" altLang="ja-JP" sz="1600" b="1" dirty="0"/>
            </a:br>
            <a:r>
              <a:rPr lang="ja-JP" altLang="en-US" sz="1600" b="1" dirty="0" smtClean="0"/>
              <a:t>・</a:t>
            </a:r>
            <a:r>
              <a:rPr lang="en-US" altLang="ja-JP" sz="1600" dirty="0" smtClean="0"/>
              <a:t>CentOS 7</a:t>
            </a:r>
            <a:r>
              <a:rPr lang="ja-JP" altLang="en-US" sz="1600" dirty="0" smtClean="0"/>
              <a:t> </a:t>
            </a:r>
            <a:r>
              <a:rPr lang="en-US" altLang="ja-JP" sz="1600" dirty="0" smtClean="0"/>
              <a:t>(※2)</a:t>
            </a:r>
            <a:br>
              <a:rPr lang="en-US" altLang="ja-JP" sz="1600" dirty="0" smtClean="0"/>
            </a:br>
            <a:r>
              <a:rPr lang="ja-JP" altLang="en-US" sz="1600" dirty="0" smtClean="0"/>
              <a:t>・</a:t>
            </a:r>
            <a:r>
              <a:rPr lang="en-US" altLang="ja-JP" sz="1600" dirty="0" smtClean="0"/>
              <a:t>ITA 1.7.2</a:t>
            </a:r>
            <a:br>
              <a:rPr lang="en-US" altLang="ja-JP" sz="1600" dirty="0" smtClean="0"/>
            </a:br>
            <a:r>
              <a:rPr lang="en-US" altLang="ja-JP" sz="1600" dirty="0" smtClean="0"/>
              <a:t>・</a:t>
            </a:r>
            <a:r>
              <a:rPr lang="en-US" altLang="ja-JP" sz="1600" dirty="0" err="1" smtClean="0"/>
              <a:t>Ansible</a:t>
            </a:r>
            <a:r>
              <a:rPr lang="en-US" altLang="ja-JP" sz="1600" dirty="0" smtClean="0"/>
              <a:t> 2.10.2</a:t>
            </a:r>
            <a:br>
              <a:rPr lang="en-US" altLang="ja-JP" sz="1600" dirty="0" smtClean="0"/>
            </a:br>
            <a:r>
              <a:rPr lang="en-US" altLang="ja-JP" sz="1600" dirty="0" smtClean="0"/>
              <a:t/>
            </a:r>
            <a:br>
              <a:rPr lang="en-US" altLang="ja-JP" sz="1600" dirty="0" smtClean="0"/>
            </a:br>
            <a:r>
              <a:rPr lang="ja-JP" altLang="en-US" sz="1600" b="1" dirty="0"/>
              <a:t>ターゲット</a:t>
            </a:r>
            <a:r>
              <a:rPr lang="en-US" altLang="ja-JP" sz="1600" dirty="0" smtClean="0"/>
              <a:t/>
            </a:r>
            <a:br>
              <a:rPr lang="en-US" altLang="ja-JP" sz="1600" dirty="0" smtClean="0"/>
            </a:br>
            <a:r>
              <a:rPr lang="ja-JP" altLang="en-US" sz="1600" dirty="0" smtClean="0"/>
              <a:t>・</a:t>
            </a:r>
            <a:r>
              <a:rPr lang="en-US" altLang="ja-JP" sz="1600" dirty="0" smtClean="0"/>
              <a:t>CentOS</a:t>
            </a:r>
            <a:r>
              <a:rPr lang="ja-JP" altLang="en-US" sz="1600" dirty="0" smtClean="0"/>
              <a:t> </a:t>
            </a:r>
            <a:r>
              <a:rPr lang="en-US" altLang="ja-JP" sz="1600" dirty="0" smtClean="0"/>
              <a:t>7 (※3) …</a:t>
            </a:r>
            <a:r>
              <a:rPr lang="ja-JP" altLang="en-US" sz="1600" dirty="0" smtClean="0"/>
              <a:t> ５台</a:t>
            </a:r>
            <a:r>
              <a:rPr lang="en-US" altLang="ja-JP" sz="1600" dirty="0" smtClean="0"/>
              <a:t/>
            </a:r>
            <a:br>
              <a:rPr lang="en-US" altLang="ja-JP" sz="1600" dirty="0" smtClean="0"/>
            </a:br>
            <a:endParaRPr lang="en-US" altLang="ja-JP" sz="1600" dirty="0"/>
          </a:p>
        </p:txBody>
      </p:sp>
      <p:sp>
        <p:nvSpPr>
          <p:cNvPr id="2" name="タイトル 1"/>
          <p:cNvSpPr>
            <a:spLocks noGrp="1"/>
          </p:cNvSpPr>
          <p:nvPr>
            <p:ph type="title"/>
          </p:nvPr>
        </p:nvSpPr>
        <p:spPr/>
        <p:txBody>
          <a:bodyPr/>
          <a:lstStyle/>
          <a:p>
            <a:r>
              <a:rPr kumimoji="1" lang="en-US" altLang="ja-JP" smtClean="0"/>
              <a:t>1.2 </a:t>
            </a:r>
            <a:r>
              <a:rPr kumimoji="1" lang="ja-JP" altLang="en-US" smtClean="0"/>
              <a:t>作業環境</a:t>
            </a:r>
            <a:endParaRPr kumimoji="1" lang="ja-JP" altLang="en-US"/>
          </a:p>
        </p:txBody>
      </p:sp>
      <p:pic>
        <p:nvPicPr>
          <p:cNvPr id="8" name="図 7"/>
          <p:cNvPicPr>
            <a:picLocks noChangeAspect="1"/>
          </p:cNvPicPr>
          <p:nvPr/>
        </p:nvPicPr>
        <p:blipFill>
          <a:blip r:embed="rId2"/>
          <a:stretch>
            <a:fillRect/>
          </a:stretch>
        </p:blipFill>
        <p:spPr>
          <a:xfrm>
            <a:off x="7693777" y="4703992"/>
            <a:ext cx="326596" cy="557135"/>
          </a:xfrm>
          <a:prstGeom prst="rect">
            <a:avLst/>
          </a:prstGeom>
        </p:spPr>
      </p:pic>
      <p:sp>
        <p:nvSpPr>
          <p:cNvPr id="9" name="正方形/長方形 8"/>
          <p:cNvSpPr/>
          <p:nvPr/>
        </p:nvSpPr>
        <p:spPr bwMode="auto">
          <a:xfrm>
            <a:off x="2221149" y="3778526"/>
            <a:ext cx="4392478" cy="1656230"/>
          </a:xfrm>
          <a:prstGeom prst="rect">
            <a:avLst/>
          </a:prstGeom>
          <a:solidFill>
            <a:schemeClr val="bg1"/>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002060"/>
                </a:solidFill>
                <a:effectLst/>
                <a:uLnTx/>
                <a:uFillTx/>
                <a:latin typeface="游ゴシック" panose="020B0400000000000000" pitchFamily="50" charset="-128"/>
                <a:ea typeface="游ゴシック" panose="020B0400000000000000" pitchFamily="50" charset="-128"/>
              </a:rPr>
              <a:t>CentOS 7</a:t>
            </a:r>
            <a:endParaRPr kumimoji="1" lang="ja-JP" altLang="en-US" sz="1400" b="1" i="0" u="none" strike="noStrike" kern="1200" cap="none" spc="0" normalizeH="0" baseline="0" noProof="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pic>
        <p:nvPicPr>
          <p:cNvPr id="7" name="図 6"/>
          <p:cNvPicPr>
            <a:picLocks noChangeAspect="1"/>
          </p:cNvPicPr>
          <p:nvPr/>
        </p:nvPicPr>
        <p:blipFill>
          <a:blip r:embed="rId3"/>
          <a:stretch>
            <a:fillRect/>
          </a:stretch>
        </p:blipFill>
        <p:spPr>
          <a:xfrm>
            <a:off x="323410" y="4293096"/>
            <a:ext cx="1105563" cy="648089"/>
          </a:xfrm>
          <a:prstGeom prst="rect">
            <a:avLst/>
          </a:prstGeom>
        </p:spPr>
      </p:pic>
      <p:sp>
        <p:nvSpPr>
          <p:cNvPr id="11" name="正方形/長方形 10"/>
          <p:cNvSpPr/>
          <p:nvPr/>
        </p:nvSpPr>
        <p:spPr bwMode="auto">
          <a:xfrm>
            <a:off x="2509123" y="4399312"/>
            <a:ext cx="1791330" cy="541873"/>
          </a:xfrm>
          <a:prstGeom prst="rect">
            <a:avLst/>
          </a:prstGeom>
          <a:solidFill>
            <a:schemeClr val="bg1"/>
          </a:solidFill>
          <a:ln w="19050">
            <a:solidFill>
              <a:srgbClr val="002060"/>
            </a:solid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rPr>
              <a:t>ITA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rPr>
              <a:t>1.7.2</a:t>
            </a:r>
            <a:endParaRPr kumimoji="1" lang="ja-JP" altLang="en-US" sz="1200" b="1" i="0" u="none" strike="noStrike" kern="120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13" name="テキスト ボックス 12"/>
          <p:cNvSpPr txBox="1"/>
          <p:nvPr/>
        </p:nvSpPr>
        <p:spPr>
          <a:xfrm>
            <a:off x="6966227" y="5503080"/>
            <a:ext cx="166264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060"/>
                </a:solidFill>
                <a:effectLst/>
                <a:uLnTx/>
                <a:uFillTx/>
                <a:latin typeface="メイリオ"/>
                <a:ea typeface="メイリオ"/>
                <a:cs typeface="+mn-cs"/>
              </a:rPr>
              <a:t>CentOS 7</a:t>
            </a:r>
            <a:br>
              <a:rPr kumimoji="1" lang="en-US" altLang="ja-JP" sz="1100" b="1" i="0" u="none" strike="noStrike" kern="1200" cap="none" spc="0" normalizeH="0" baseline="0" noProof="0" smtClean="0">
                <a:ln w="0"/>
                <a:solidFill>
                  <a:srgbClr val="002060"/>
                </a:solidFill>
                <a:effectLst/>
                <a:uLnTx/>
                <a:uFillTx/>
                <a:latin typeface="メイリオ"/>
                <a:ea typeface="メイリオ"/>
                <a:cs typeface="+mn-cs"/>
              </a:rPr>
            </a:br>
            <a:r>
              <a:rPr kumimoji="1" lang="ja-JP" altLang="en-US" sz="1100" b="1" i="0" u="none" strike="noStrike" kern="1200" cap="none" spc="0" normalizeH="0" baseline="0" noProof="0" smtClean="0">
                <a:ln w="0"/>
                <a:solidFill>
                  <a:srgbClr val="002060"/>
                </a:solidFill>
                <a:effectLst/>
                <a:uLnTx/>
                <a:uFillTx/>
                <a:latin typeface="メイリオ"/>
                <a:ea typeface="メイリオ"/>
                <a:cs typeface="+mn-cs"/>
              </a:rPr>
              <a:t>ターゲットサーバ群</a:t>
            </a:r>
            <a:endParaRPr kumimoji="1" lang="en-US" altLang="ja-JP" sz="1100" b="1" i="0" u="none" strike="noStrike" kern="1200" cap="none" spc="0" normalizeH="0" baseline="0" noProof="0">
              <a:ln w="0"/>
              <a:solidFill>
                <a:srgbClr val="002060"/>
              </a:solidFill>
              <a:effectLst/>
              <a:uLnTx/>
              <a:uFillTx/>
              <a:latin typeface="メイリオ"/>
              <a:ea typeface="メイリオ"/>
              <a:cs typeface="+mn-cs"/>
            </a:endParaRPr>
          </a:p>
        </p:txBody>
      </p:sp>
      <p:sp>
        <p:nvSpPr>
          <p:cNvPr id="14" name="テキスト ボックス 13"/>
          <p:cNvSpPr txBox="1"/>
          <p:nvPr/>
        </p:nvSpPr>
        <p:spPr>
          <a:xfrm>
            <a:off x="3697288" y="5533186"/>
            <a:ext cx="1440200"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060"/>
                </a:solidFill>
                <a:effectLst/>
                <a:uLnTx/>
                <a:uFillTx/>
                <a:latin typeface="メイリオ"/>
                <a:ea typeface="メイリオ"/>
                <a:cs typeface="+mn-cs"/>
              </a:rPr>
              <a:t>ITA</a:t>
            </a:r>
            <a:r>
              <a:rPr kumimoji="1" lang="ja-JP" altLang="en-US" sz="1100" b="1" i="0" u="none" strike="noStrike" kern="1200" cap="none" spc="0" normalizeH="0" baseline="0" noProof="0" dirty="0" smtClean="0">
                <a:ln w="0"/>
                <a:solidFill>
                  <a:srgbClr val="002060"/>
                </a:solidFill>
                <a:effectLst/>
                <a:uLnTx/>
                <a:uFillTx/>
                <a:latin typeface="メイリオ"/>
                <a:ea typeface="メイリオ"/>
                <a:cs typeface="+mn-cs"/>
              </a:rPr>
              <a:t>ホストサーバ</a:t>
            </a:r>
            <a:endParaRPr kumimoji="1" lang="en-US" altLang="ja-JP" sz="1100" b="1" i="0" u="none" strike="noStrike" kern="1200" cap="none" spc="0" normalizeH="0" baseline="0" noProof="0" dirty="0">
              <a:ln w="0"/>
              <a:solidFill>
                <a:srgbClr val="002060"/>
              </a:solidFill>
              <a:effectLst/>
              <a:uLnTx/>
              <a:uFillTx/>
              <a:latin typeface="メイリオ"/>
              <a:ea typeface="メイリオ"/>
              <a:cs typeface="+mn-cs"/>
            </a:endParaRPr>
          </a:p>
        </p:txBody>
      </p:sp>
      <p:sp>
        <p:nvSpPr>
          <p:cNvPr id="12" name="正方形/長方形 11"/>
          <p:cNvSpPr/>
          <p:nvPr/>
        </p:nvSpPr>
        <p:spPr bwMode="auto">
          <a:xfrm>
            <a:off x="4584194" y="4399312"/>
            <a:ext cx="1791330" cy="541873"/>
          </a:xfrm>
          <a:prstGeom prst="rect">
            <a:avLst/>
          </a:prstGeom>
          <a:solidFill>
            <a:schemeClr val="bg1"/>
          </a:solidFill>
          <a:ln w="19050">
            <a:solidFill>
              <a:srgbClr val="002060"/>
            </a:solid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err="1" smtClean="0">
                <a:ln>
                  <a:noFill/>
                </a:ln>
                <a:solidFill>
                  <a:srgbClr val="002060"/>
                </a:solidFill>
                <a:effectLst/>
                <a:uLnTx/>
                <a:uFillTx/>
                <a:latin typeface="游ゴシック" panose="020B0400000000000000" pitchFamily="50" charset="-128"/>
                <a:ea typeface="游ゴシック" panose="020B0400000000000000" pitchFamily="50" charset="-128"/>
              </a:rPr>
              <a:t>Ansible</a:t>
            </a:r>
            <a:endParaRPr kumimoji="1" lang="en-US" altLang="ja-JP" sz="1200" b="1" i="0" u="none" strike="noStrike" kern="120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rPr>
              <a:t>2.10.2</a:t>
            </a:r>
          </a:p>
        </p:txBody>
      </p:sp>
      <p:cxnSp>
        <p:nvCxnSpPr>
          <p:cNvPr id="17" name="カギ線コネクタ 122"/>
          <p:cNvCxnSpPr/>
          <p:nvPr/>
        </p:nvCxnSpPr>
        <p:spPr bwMode="auto">
          <a:xfrm>
            <a:off x="1547664" y="4646356"/>
            <a:ext cx="961459" cy="0"/>
          </a:xfrm>
          <a:prstGeom prst="straightConnector1">
            <a:avLst/>
          </a:prstGeom>
          <a:ln>
            <a:headEnd type="none" w="med" len="med"/>
            <a:tailEnd type="triangle" w="med" len="med"/>
          </a:ln>
          <a:effectLst>
            <a:glow rad="50800">
              <a:schemeClr val="bg1"/>
            </a:glow>
          </a:effectLst>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323410" y="5924749"/>
            <a:ext cx="8748580" cy="646331"/>
          </a:xfrm>
          <a:prstGeom prst="rect">
            <a:avLst/>
          </a:prstGeom>
          <a:noFill/>
        </p:spPr>
        <p:txBody>
          <a:bodyPr wrap="square" rtlCol="0">
            <a:spAutoFit/>
          </a:bodyPr>
          <a:lstStyle/>
          <a:p>
            <a:pPr lvl="0">
              <a:defRPr/>
            </a:pPr>
            <a:r>
              <a:rPr lang="en-US" altLang="ja-JP" sz="1200" smtClean="0">
                <a:solidFill>
                  <a:srgbClr val="000000"/>
                </a:solidFill>
              </a:rPr>
              <a:t>※1 </a:t>
            </a:r>
            <a:r>
              <a:rPr lang="ja-JP" altLang="en-US" sz="1200" smtClean="0">
                <a:solidFill>
                  <a:srgbClr val="000000"/>
                </a:solidFill>
              </a:rPr>
              <a:t>ホストグループ機能の利便性を明確に体感するための台数であり、</a:t>
            </a:r>
            <a:r>
              <a:rPr lang="en-US" altLang="ja-JP" sz="1200" smtClean="0">
                <a:solidFill>
                  <a:srgbClr val="000000"/>
                </a:solidFill>
              </a:rPr>
              <a:t>3~</a:t>
            </a:r>
            <a:r>
              <a:rPr lang="ja-JP" altLang="en-US" sz="1200" smtClean="0">
                <a:solidFill>
                  <a:srgbClr val="000000"/>
                </a:solidFill>
              </a:rPr>
              <a:t>４台であってもシナリオは体験いただけます。</a:t>
            </a:r>
            <a:endParaRPr lang="en-US" altLang="ja-JP" sz="120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※2 </a:t>
            </a: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今回はホストサーバーとして</a:t>
            </a: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CentOS7</a:t>
            </a: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を利用致しますが、</a:t>
            </a: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ITA</a:t>
            </a: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は</a:t>
            </a: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RHEL7</a:t>
            </a: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系および</a:t>
            </a: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RHEL8</a:t>
            </a: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系の</a:t>
            </a: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OS</a:t>
            </a: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で導入いただけます。</a:t>
            </a: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
            </a:r>
            <a:b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b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※3 Ansible</a:t>
            </a: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の動作対象となれる</a:t>
            </a: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OS</a:t>
            </a: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であれば、問題なく利用いただけます。</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p:txBody>
      </p:sp>
      <p:cxnSp>
        <p:nvCxnSpPr>
          <p:cNvPr id="32" name="カギ線コネクタ 122"/>
          <p:cNvCxnSpPr>
            <a:stCxn id="11" idx="3"/>
            <a:endCxn id="12" idx="1"/>
          </p:cNvCxnSpPr>
          <p:nvPr/>
        </p:nvCxnSpPr>
        <p:spPr bwMode="auto">
          <a:xfrm>
            <a:off x="4300453" y="4670249"/>
            <a:ext cx="283741" cy="0"/>
          </a:xfrm>
          <a:prstGeom prst="straightConnector1">
            <a:avLst/>
          </a:prstGeom>
          <a:ln>
            <a:headEnd type="none" w="med" len="med"/>
            <a:tailEnd type="triangle" w="med" len="med"/>
          </a:ln>
          <a:effectLst>
            <a:glow rad="50800">
              <a:schemeClr val="bg1"/>
            </a:glow>
          </a:effectLst>
          <a:extLst/>
        </p:spPr>
        <p:style>
          <a:lnRef idx="3">
            <a:schemeClr val="accent6"/>
          </a:lnRef>
          <a:fillRef idx="0">
            <a:schemeClr val="accent6"/>
          </a:fillRef>
          <a:effectRef idx="2">
            <a:schemeClr val="accent6"/>
          </a:effectRef>
          <a:fontRef idx="minor">
            <a:schemeClr val="tx1"/>
          </a:fontRef>
        </p:style>
      </p:cxnSp>
      <p:pic>
        <p:nvPicPr>
          <p:cNvPr id="18" name="図 17"/>
          <p:cNvPicPr>
            <a:picLocks noChangeAspect="1"/>
          </p:cNvPicPr>
          <p:nvPr/>
        </p:nvPicPr>
        <p:blipFill>
          <a:blip r:embed="rId2"/>
          <a:stretch>
            <a:fillRect/>
          </a:stretch>
        </p:blipFill>
        <p:spPr>
          <a:xfrm>
            <a:off x="7130291" y="4703993"/>
            <a:ext cx="326596" cy="557135"/>
          </a:xfrm>
          <a:prstGeom prst="rect">
            <a:avLst/>
          </a:prstGeom>
        </p:spPr>
      </p:pic>
      <p:pic>
        <p:nvPicPr>
          <p:cNvPr id="19" name="図 18"/>
          <p:cNvPicPr>
            <a:picLocks noChangeAspect="1"/>
          </p:cNvPicPr>
          <p:nvPr/>
        </p:nvPicPr>
        <p:blipFill>
          <a:blip r:embed="rId2"/>
          <a:stretch>
            <a:fillRect/>
          </a:stretch>
        </p:blipFill>
        <p:spPr>
          <a:xfrm>
            <a:off x="7412034" y="4017245"/>
            <a:ext cx="326596" cy="557135"/>
          </a:xfrm>
          <a:prstGeom prst="rect">
            <a:avLst/>
          </a:prstGeom>
        </p:spPr>
      </p:pic>
      <p:pic>
        <p:nvPicPr>
          <p:cNvPr id="20" name="図 19"/>
          <p:cNvPicPr>
            <a:picLocks noChangeAspect="1"/>
          </p:cNvPicPr>
          <p:nvPr/>
        </p:nvPicPr>
        <p:blipFill>
          <a:blip r:embed="rId2"/>
          <a:stretch>
            <a:fillRect/>
          </a:stretch>
        </p:blipFill>
        <p:spPr>
          <a:xfrm>
            <a:off x="7976090" y="4014528"/>
            <a:ext cx="326596" cy="557135"/>
          </a:xfrm>
          <a:prstGeom prst="rect">
            <a:avLst/>
          </a:prstGeom>
        </p:spPr>
      </p:pic>
      <p:pic>
        <p:nvPicPr>
          <p:cNvPr id="21" name="図 20"/>
          <p:cNvPicPr>
            <a:picLocks noChangeAspect="1"/>
          </p:cNvPicPr>
          <p:nvPr/>
        </p:nvPicPr>
        <p:blipFill>
          <a:blip r:embed="rId2"/>
          <a:stretch>
            <a:fillRect/>
          </a:stretch>
        </p:blipFill>
        <p:spPr>
          <a:xfrm>
            <a:off x="8258403" y="4703991"/>
            <a:ext cx="326596" cy="557135"/>
          </a:xfrm>
          <a:prstGeom prst="rect">
            <a:avLst/>
          </a:prstGeom>
        </p:spPr>
      </p:pic>
      <p:cxnSp>
        <p:nvCxnSpPr>
          <p:cNvPr id="23" name="カギ線コネクタ 122"/>
          <p:cNvCxnSpPr/>
          <p:nvPr/>
        </p:nvCxnSpPr>
        <p:spPr bwMode="auto">
          <a:xfrm>
            <a:off x="6365000" y="4671579"/>
            <a:ext cx="601227" cy="0"/>
          </a:xfrm>
          <a:prstGeom prst="straightConnector1">
            <a:avLst/>
          </a:prstGeom>
          <a:ln>
            <a:headEnd type="none" w="med" len="med"/>
            <a:tailEnd type="triangle" w="med" len="med"/>
          </a:ln>
          <a:effectLst>
            <a:glow rad="50800">
              <a:schemeClr val="bg1"/>
            </a:glow>
          </a:effectLst>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792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764704"/>
            <a:ext cx="8784976" cy="5688401"/>
          </a:xfrm>
        </p:spPr>
        <p:txBody>
          <a:bodyPr/>
          <a:lstStyle/>
          <a:p>
            <a:r>
              <a:rPr lang="ja-JP" altLang="en-US" b="1" dirty="0"/>
              <a:t>シナリオ</a:t>
            </a:r>
            <a:r>
              <a:rPr kumimoji="1" lang="ja-JP" altLang="en-US" b="1" dirty="0" smtClean="0"/>
              <a:t>① サーバ全体に基本設定を行う</a:t>
            </a:r>
            <a:r>
              <a:rPr kumimoji="1" lang="en-US" altLang="ja-JP" b="1" dirty="0" smtClean="0"/>
              <a:t/>
            </a:r>
            <a:br>
              <a:rPr kumimoji="1" lang="en-US" altLang="ja-JP" b="1" dirty="0" smtClean="0"/>
            </a:br>
            <a:r>
              <a:rPr kumimoji="1" lang="ja-JP" altLang="en-US" sz="1600" dirty="0" smtClean="0"/>
              <a:t>ホストグループ機能とメニュー作成機能を活用し、以下の作業を実施します。</a:t>
            </a:r>
            <a:endParaRPr kumimoji="1" lang="en-US" altLang="ja-JP" sz="1600" dirty="0" smtClean="0"/>
          </a:p>
          <a:p>
            <a:pPr marL="342900" indent="-342900">
              <a:buFont typeface="+mj-ea"/>
              <a:buAutoNum type="circleNumDbPlain"/>
            </a:pPr>
            <a:r>
              <a:rPr lang="ja-JP" altLang="en-US" sz="1600" dirty="0"/>
              <a:t>親</a:t>
            </a:r>
            <a:r>
              <a:rPr lang="ja-JP" altLang="en-US" sz="1600" dirty="0" smtClean="0"/>
              <a:t>ホストグループ「</a:t>
            </a:r>
            <a:r>
              <a:rPr lang="en-US" altLang="ja-JP" sz="1600" dirty="0" err="1" smtClean="0"/>
              <a:t>All_SV</a:t>
            </a:r>
            <a:r>
              <a:rPr lang="ja-JP" altLang="en-US" sz="1600" dirty="0" smtClean="0"/>
              <a:t>」へ共通のタイムゾーンを設定する。</a:t>
            </a:r>
            <a:endParaRPr lang="en-US" altLang="ja-JP" sz="1600" dirty="0" smtClean="0"/>
          </a:p>
          <a:p>
            <a:pPr marL="342900" indent="-342900">
              <a:buFont typeface="+mj-ea"/>
              <a:buAutoNum type="circleNumDbPlain"/>
            </a:pPr>
            <a:r>
              <a:rPr lang="ja-JP" altLang="en-US" sz="1600" dirty="0" smtClean="0"/>
              <a:t>子ホストグループ「</a:t>
            </a:r>
            <a:r>
              <a:rPr lang="en-US" altLang="ja-JP" sz="1600" dirty="0" err="1" smtClean="0"/>
              <a:t>db_SV</a:t>
            </a:r>
            <a:r>
              <a:rPr lang="ja-JP" altLang="en-US" sz="1600" dirty="0" smtClean="0"/>
              <a:t>」「</a:t>
            </a:r>
            <a:r>
              <a:rPr lang="en-US" altLang="ja-JP" sz="1600" dirty="0" err="1" smtClean="0"/>
              <a:t>web_SV</a:t>
            </a:r>
            <a:r>
              <a:rPr lang="ja-JP" altLang="en-US" sz="1600" dirty="0" smtClean="0"/>
              <a:t>」別に異なる</a:t>
            </a:r>
            <a:r>
              <a:rPr lang="en-US" altLang="ja-JP" sz="1600" dirty="0" smtClean="0"/>
              <a:t>DNS</a:t>
            </a:r>
            <a:r>
              <a:rPr lang="ja-JP" altLang="en-US" sz="1600" dirty="0" smtClean="0"/>
              <a:t>サーバの</a:t>
            </a:r>
            <a:r>
              <a:rPr lang="en-US" altLang="ja-JP" sz="1600" dirty="0" smtClean="0"/>
              <a:t>IP</a:t>
            </a:r>
            <a:r>
              <a:rPr lang="ja-JP" altLang="en-US" sz="1600" dirty="0" smtClean="0"/>
              <a:t>アドレスを設定する。</a:t>
            </a:r>
            <a:endParaRPr lang="en-US" altLang="ja-JP" sz="1100" dirty="0" smtClean="0"/>
          </a:p>
          <a:p>
            <a:pPr marL="342900" indent="-342900">
              <a:buFont typeface="+mj-ea"/>
              <a:buAutoNum type="circleNumDbPlain"/>
            </a:pPr>
            <a:r>
              <a:rPr lang="ja-JP" altLang="en-US" sz="1600" dirty="0" smtClean="0"/>
              <a:t>ホストそれぞれに個別のホスト名を設定する。</a:t>
            </a:r>
            <a:endParaRPr lang="en-US" altLang="ja-JP" sz="1600" dirty="0"/>
          </a:p>
        </p:txBody>
      </p:sp>
      <p:sp>
        <p:nvSpPr>
          <p:cNvPr id="2" name="タイトル 1"/>
          <p:cNvSpPr>
            <a:spLocks noGrp="1"/>
          </p:cNvSpPr>
          <p:nvPr>
            <p:ph type="title"/>
          </p:nvPr>
        </p:nvSpPr>
        <p:spPr/>
        <p:txBody>
          <a:bodyPr/>
          <a:lstStyle/>
          <a:p>
            <a:r>
              <a:rPr lang="en-US" altLang="ja-JP" smtClean="0"/>
              <a:t>1.3</a:t>
            </a:r>
            <a:r>
              <a:rPr lang="ja-JP" altLang="en-US" smtClean="0"/>
              <a:t> シナリオ</a:t>
            </a:r>
            <a:r>
              <a:rPr lang="en-US" altLang="ja-JP" smtClean="0"/>
              <a:t> (1/2)</a:t>
            </a:r>
            <a:endParaRPr kumimoji="1" lang="ja-JP" altLang="en-US"/>
          </a:p>
        </p:txBody>
      </p:sp>
      <p:sp>
        <p:nvSpPr>
          <p:cNvPr id="36" name="テキスト ボックス 35"/>
          <p:cNvSpPr txBox="1"/>
          <p:nvPr/>
        </p:nvSpPr>
        <p:spPr>
          <a:xfrm>
            <a:off x="323528" y="3226513"/>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grpSp>
        <p:nvGrpSpPr>
          <p:cNvPr id="40" name="グループ化 39"/>
          <p:cNvGrpSpPr/>
          <p:nvPr/>
        </p:nvGrpSpPr>
        <p:grpSpPr>
          <a:xfrm>
            <a:off x="2033337" y="5351695"/>
            <a:ext cx="763954" cy="725189"/>
            <a:chOff x="2573787" y="3734099"/>
            <a:chExt cx="763954" cy="725189"/>
          </a:xfrm>
        </p:grpSpPr>
        <p:pic>
          <p:nvPicPr>
            <p:cNvPr id="46" name="図 45"/>
            <p:cNvPicPr>
              <a:picLocks noChangeAspect="1"/>
            </p:cNvPicPr>
            <p:nvPr/>
          </p:nvPicPr>
          <p:blipFill>
            <a:blip r:embed="rId3"/>
            <a:stretch>
              <a:fillRect/>
            </a:stretch>
          </p:blipFill>
          <p:spPr>
            <a:xfrm>
              <a:off x="2793229" y="3734099"/>
              <a:ext cx="266603" cy="454793"/>
            </a:xfrm>
            <a:prstGeom prst="rect">
              <a:avLst/>
            </a:prstGeom>
          </p:spPr>
        </p:pic>
        <p:sp>
          <p:nvSpPr>
            <p:cNvPr id="47" name="テキスト ボックス 46"/>
            <p:cNvSpPr txBox="1"/>
            <p:nvPr/>
          </p:nvSpPr>
          <p:spPr>
            <a:xfrm>
              <a:off x="2573787" y="4197678"/>
              <a:ext cx="76395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webA</a:t>
              </a:r>
              <a:endParaRPr kumimoji="1" lang="en-US" altLang="ja-JP" sz="1100" b="1" i="0" u="none" strike="noStrike" kern="1200" cap="none" spc="0" normalizeH="0" baseline="0" noProof="0">
                <a:ln w="0"/>
                <a:solidFill>
                  <a:srgbClr val="002B62">
                    <a:lumMod val="90000"/>
                    <a:lumOff val="10000"/>
                  </a:srgbClr>
                </a:solidFill>
                <a:effectLst/>
                <a:uLnTx/>
                <a:uFillTx/>
                <a:latin typeface="メイリオ"/>
                <a:ea typeface="メイリオ"/>
                <a:cs typeface="+mn-cs"/>
              </a:endParaRPr>
            </a:p>
          </p:txBody>
        </p:sp>
      </p:grpSp>
      <p:sp>
        <p:nvSpPr>
          <p:cNvPr id="48" name="テキスト ボックス 47"/>
          <p:cNvSpPr txBox="1"/>
          <p:nvPr/>
        </p:nvSpPr>
        <p:spPr>
          <a:xfrm>
            <a:off x="1948767" y="4039574"/>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9" name="テキスト ボックス 48"/>
          <p:cNvSpPr txBox="1"/>
          <p:nvPr/>
        </p:nvSpPr>
        <p:spPr>
          <a:xfrm>
            <a:off x="323527" y="4039575"/>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cxnSp>
        <p:nvCxnSpPr>
          <p:cNvPr id="53" name="カギ線コネクタ 52"/>
          <p:cNvCxnSpPr>
            <a:stCxn id="36" idx="2"/>
            <a:endCxn id="49" idx="0"/>
          </p:cNvCxnSpPr>
          <p:nvPr/>
        </p:nvCxnSpPr>
        <p:spPr bwMode="auto">
          <a:xfrm rot="5400000">
            <a:off x="1243281" y="3380203"/>
            <a:ext cx="506124" cy="812621"/>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カギ線コネクタ 53"/>
          <p:cNvCxnSpPr>
            <a:stCxn id="36" idx="2"/>
            <a:endCxn id="48" idx="0"/>
          </p:cNvCxnSpPr>
          <p:nvPr/>
        </p:nvCxnSpPr>
        <p:spPr bwMode="auto">
          <a:xfrm rot="16200000" flipH="1">
            <a:off x="2055901" y="3380202"/>
            <a:ext cx="506123" cy="812619"/>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59" name="グループ化 58"/>
          <p:cNvGrpSpPr/>
          <p:nvPr/>
        </p:nvGrpSpPr>
        <p:grpSpPr>
          <a:xfrm>
            <a:off x="1225722" y="5343388"/>
            <a:ext cx="763954" cy="725189"/>
            <a:chOff x="2573787" y="3734099"/>
            <a:chExt cx="763954" cy="725189"/>
          </a:xfrm>
        </p:grpSpPr>
        <p:pic>
          <p:nvPicPr>
            <p:cNvPr id="62" name="図 61"/>
            <p:cNvPicPr>
              <a:picLocks noChangeAspect="1"/>
            </p:cNvPicPr>
            <p:nvPr/>
          </p:nvPicPr>
          <p:blipFill>
            <a:blip r:embed="rId3"/>
            <a:stretch>
              <a:fillRect/>
            </a:stretch>
          </p:blipFill>
          <p:spPr>
            <a:xfrm>
              <a:off x="2793229" y="3734099"/>
              <a:ext cx="266603" cy="454793"/>
            </a:xfrm>
            <a:prstGeom prst="rect">
              <a:avLst/>
            </a:prstGeom>
          </p:spPr>
        </p:pic>
        <p:sp>
          <p:nvSpPr>
            <p:cNvPr id="63" name="テキスト ボックス 62"/>
            <p:cNvSpPr txBox="1"/>
            <p:nvPr/>
          </p:nvSpPr>
          <p:spPr>
            <a:xfrm>
              <a:off x="2573787" y="4197678"/>
              <a:ext cx="76395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dbB</a:t>
              </a:r>
              <a:endParaRPr kumimoji="1" lang="en-US" altLang="ja-JP" sz="1100" b="1" i="0" u="none" strike="noStrike" kern="1200" cap="none" spc="0" normalizeH="0" baseline="0" noProof="0">
                <a:ln w="0"/>
                <a:solidFill>
                  <a:srgbClr val="002B62">
                    <a:lumMod val="90000"/>
                    <a:lumOff val="10000"/>
                  </a:srgbClr>
                </a:solidFill>
                <a:effectLst/>
                <a:uLnTx/>
                <a:uFillTx/>
                <a:latin typeface="メイリオ"/>
                <a:ea typeface="メイリオ"/>
                <a:cs typeface="+mn-cs"/>
              </a:endParaRPr>
            </a:p>
          </p:txBody>
        </p:sp>
      </p:grpSp>
      <p:grpSp>
        <p:nvGrpSpPr>
          <p:cNvPr id="69" name="グループ化 68"/>
          <p:cNvGrpSpPr/>
          <p:nvPr/>
        </p:nvGrpSpPr>
        <p:grpSpPr>
          <a:xfrm>
            <a:off x="2840953" y="5359092"/>
            <a:ext cx="763954" cy="725189"/>
            <a:chOff x="2573787" y="3734099"/>
            <a:chExt cx="763954" cy="725189"/>
          </a:xfrm>
        </p:grpSpPr>
        <p:pic>
          <p:nvPicPr>
            <p:cNvPr id="70" name="図 69"/>
            <p:cNvPicPr>
              <a:picLocks noChangeAspect="1"/>
            </p:cNvPicPr>
            <p:nvPr/>
          </p:nvPicPr>
          <p:blipFill>
            <a:blip r:embed="rId3"/>
            <a:stretch>
              <a:fillRect/>
            </a:stretch>
          </p:blipFill>
          <p:spPr>
            <a:xfrm>
              <a:off x="2793229" y="3734099"/>
              <a:ext cx="266603" cy="454793"/>
            </a:xfrm>
            <a:prstGeom prst="rect">
              <a:avLst/>
            </a:prstGeom>
          </p:spPr>
        </p:pic>
        <p:sp>
          <p:nvSpPr>
            <p:cNvPr id="73" name="テキスト ボックス 72"/>
            <p:cNvSpPr txBox="1"/>
            <p:nvPr/>
          </p:nvSpPr>
          <p:spPr>
            <a:xfrm>
              <a:off x="2573787" y="4197678"/>
              <a:ext cx="76395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web</a:t>
              </a:r>
              <a:r>
                <a:rPr lang="en-US" altLang="ja-JP" sz="1100" b="1" smtClean="0">
                  <a:ln w="0"/>
                  <a:solidFill>
                    <a:srgbClr val="002B62">
                      <a:lumMod val="90000"/>
                      <a:lumOff val="10000"/>
                    </a:srgbClr>
                  </a:solidFill>
                  <a:latin typeface="メイリオ"/>
                  <a:ea typeface="メイリオ"/>
                </a:rPr>
                <a:t>B</a:t>
              </a:r>
              <a:endParaRPr kumimoji="1" lang="en-US" altLang="ja-JP" sz="1100" b="1" i="0" u="none" strike="noStrike" kern="1200" cap="none" spc="0" normalizeH="0" baseline="0" noProof="0">
                <a:ln w="0"/>
                <a:solidFill>
                  <a:srgbClr val="002B62">
                    <a:lumMod val="90000"/>
                    <a:lumOff val="10000"/>
                  </a:srgbClr>
                </a:solidFill>
                <a:effectLst/>
                <a:uLnTx/>
                <a:uFillTx/>
                <a:latin typeface="メイリオ"/>
                <a:ea typeface="メイリオ"/>
                <a:cs typeface="+mn-cs"/>
              </a:endParaRPr>
            </a:p>
          </p:txBody>
        </p:sp>
      </p:grpSp>
      <p:grpSp>
        <p:nvGrpSpPr>
          <p:cNvPr id="105" name="グループ化 104"/>
          <p:cNvGrpSpPr/>
          <p:nvPr/>
        </p:nvGrpSpPr>
        <p:grpSpPr>
          <a:xfrm>
            <a:off x="418107" y="5343387"/>
            <a:ext cx="763954" cy="747822"/>
            <a:chOff x="418107" y="5688794"/>
            <a:chExt cx="763954" cy="747822"/>
          </a:xfrm>
        </p:grpSpPr>
        <p:sp>
          <p:nvSpPr>
            <p:cNvPr id="52" name="テキスト ボックス 51"/>
            <p:cNvSpPr txBox="1"/>
            <p:nvPr/>
          </p:nvSpPr>
          <p:spPr>
            <a:xfrm>
              <a:off x="418107" y="6175006"/>
              <a:ext cx="76395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dbA</a:t>
              </a:r>
              <a:endParaRPr kumimoji="1" lang="en-US" altLang="ja-JP" sz="1100" b="1" i="0" u="none" strike="noStrike" kern="1200" cap="none" spc="0" normalizeH="0" baseline="0" noProof="0">
                <a:ln w="0"/>
                <a:solidFill>
                  <a:srgbClr val="002B62">
                    <a:lumMod val="90000"/>
                    <a:lumOff val="10000"/>
                  </a:srgbClr>
                </a:solidFill>
                <a:effectLst/>
                <a:uLnTx/>
                <a:uFillTx/>
                <a:latin typeface="メイリオ"/>
                <a:ea typeface="メイリオ"/>
                <a:cs typeface="+mn-cs"/>
              </a:endParaRPr>
            </a:p>
          </p:txBody>
        </p:sp>
        <p:pic>
          <p:nvPicPr>
            <p:cNvPr id="74" name="図 73"/>
            <p:cNvPicPr>
              <a:picLocks noChangeAspect="1"/>
            </p:cNvPicPr>
            <p:nvPr/>
          </p:nvPicPr>
          <p:blipFill>
            <a:blip r:embed="rId3"/>
            <a:stretch>
              <a:fillRect/>
            </a:stretch>
          </p:blipFill>
          <p:spPr>
            <a:xfrm>
              <a:off x="666782" y="5688794"/>
              <a:ext cx="266603" cy="454793"/>
            </a:xfrm>
            <a:prstGeom prst="rect">
              <a:avLst/>
            </a:prstGeom>
          </p:spPr>
        </p:pic>
      </p:grpSp>
      <p:graphicFrame>
        <p:nvGraphicFramePr>
          <p:cNvPr id="6" name="表 5"/>
          <p:cNvGraphicFramePr>
            <a:graphicFrameLocks noGrp="1"/>
          </p:cNvGraphicFramePr>
          <p:nvPr>
            <p:extLst>
              <p:ext uri="{D42A27DB-BD31-4B8C-83A1-F6EECF244321}">
                <p14:modId xmlns:p14="http://schemas.microsoft.com/office/powerpoint/2010/main" val="775670680"/>
              </p:ext>
            </p:extLst>
          </p:nvPr>
        </p:nvGraphicFramePr>
        <p:xfrm>
          <a:off x="3944593" y="4563461"/>
          <a:ext cx="5018920" cy="1529545"/>
        </p:xfrm>
        <a:graphic>
          <a:graphicData uri="http://schemas.openxmlformats.org/drawingml/2006/table">
            <a:tbl>
              <a:tblPr firstRow="1" bandRow="1">
                <a:tableStyleId>{93296810-A885-4BE3-A3E7-6D5BEEA58F35}</a:tableStyleId>
              </a:tblPr>
              <a:tblGrid>
                <a:gridCol w="915439">
                  <a:extLst>
                    <a:ext uri="{9D8B030D-6E8A-4147-A177-3AD203B41FA5}">
                      <a16:colId xmlns:a16="http://schemas.microsoft.com/office/drawing/2014/main" val="2059418472"/>
                    </a:ext>
                  </a:extLst>
                </a:gridCol>
                <a:gridCol w="1296144">
                  <a:extLst>
                    <a:ext uri="{9D8B030D-6E8A-4147-A177-3AD203B41FA5}">
                      <a16:colId xmlns:a16="http://schemas.microsoft.com/office/drawing/2014/main" val="2991074680"/>
                    </a:ext>
                  </a:extLst>
                </a:gridCol>
                <a:gridCol w="1656184">
                  <a:extLst>
                    <a:ext uri="{9D8B030D-6E8A-4147-A177-3AD203B41FA5}">
                      <a16:colId xmlns:a16="http://schemas.microsoft.com/office/drawing/2014/main" val="1030987949"/>
                    </a:ext>
                  </a:extLst>
                </a:gridCol>
                <a:gridCol w="1151153">
                  <a:extLst>
                    <a:ext uri="{9D8B030D-6E8A-4147-A177-3AD203B41FA5}">
                      <a16:colId xmlns:a16="http://schemas.microsoft.com/office/drawing/2014/main" val="1960407954"/>
                    </a:ext>
                  </a:extLst>
                </a:gridCol>
              </a:tblGrid>
              <a:tr h="310345">
                <a:tc>
                  <a:txBody>
                    <a:bodyPr/>
                    <a:lstStyle/>
                    <a:p>
                      <a:r>
                        <a:rPr kumimoji="1" lang="ja-JP" altLang="en-US" sz="1400" dirty="0" smtClean="0"/>
                        <a:t>ホスト</a:t>
                      </a:r>
                      <a:endParaRPr kumimoji="1" lang="ja-JP" altLang="en-US"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kumimoji="1" lang="en-US" altLang="ja-JP" sz="1400" dirty="0" err="1" smtClean="0"/>
                        <a:t>timezone</a:t>
                      </a:r>
                      <a:endParaRPr kumimoji="1" lang="ja-JP" altLang="en-US"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kumimoji="1" lang="en-US" altLang="ja-JP" sz="1400" dirty="0" err="1" smtClean="0"/>
                        <a:t>nameserver</a:t>
                      </a:r>
                      <a:endParaRPr kumimoji="1" lang="ja-JP" altLang="en-US"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kumimoji="1" lang="en-US" altLang="ja-JP" sz="1400" dirty="0" smtClean="0"/>
                        <a:t>hostname</a:t>
                      </a:r>
                      <a:endParaRPr kumimoji="1" lang="ja-JP" altLang="en-US"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80061033"/>
                  </a:ext>
                </a:extLst>
              </a:tr>
              <a:tr h="152792">
                <a:tc>
                  <a:txBody>
                    <a:bodyPr/>
                    <a:lstStyle/>
                    <a:p>
                      <a:r>
                        <a:rPr kumimoji="1" lang="en-US" altLang="ja-JP" sz="1400" dirty="0" err="1" smtClean="0"/>
                        <a:t>dbA</a:t>
                      </a:r>
                      <a:endParaRPr kumimoji="1" lang="ja-JP" altLang="en-US"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dirty="0" smtClean="0"/>
                        <a:t>Asia/Tokyo</a:t>
                      </a:r>
                      <a:endParaRPr kumimoji="1" lang="ja-JP" altLang="en-US"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dirty="0" smtClean="0"/>
                        <a:t>10.15.1.30</a:t>
                      </a:r>
                      <a:r>
                        <a:rPr lang="en-US" altLang="ja-JP" sz="1400" dirty="0" smtClean="0"/>
                        <a:t> </a:t>
                      </a:r>
                      <a:endParaRPr kumimoji="1" lang="ja-JP" altLang="en-US"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smtClean="0"/>
                        <a:t>dbA</a:t>
                      </a:r>
                      <a:endParaRPr kumimoji="1" lang="ja-JP" altLang="en-US" sz="14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1899589"/>
                  </a:ext>
                </a:extLst>
              </a:tr>
              <a:tr h="137235">
                <a:tc>
                  <a:txBody>
                    <a:bodyPr/>
                    <a:lstStyle/>
                    <a:p>
                      <a:r>
                        <a:rPr kumimoji="1" lang="en-US" altLang="ja-JP" sz="1400" dirty="0" err="1" smtClean="0"/>
                        <a:t>dbB</a:t>
                      </a:r>
                      <a:endParaRPr kumimoji="1" lang="ja-JP" altLang="en-US"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Asia/Tokyo</a:t>
                      </a:r>
                      <a:endParaRPr kumimoji="1" lang="ja-JP" altLang="en-US" sz="14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10.15.1.30</a:t>
                      </a:r>
                      <a:r>
                        <a:rPr lang="en-US" altLang="ja-JP" sz="1400" dirty="0" smtClean="0"/>
                        <a:t> </a:t>
                      </a:r>
                      <a:endParaRPr kumimoji="1" lang="ja-JP" altLang="en-US" sz="14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smtClean="0">
                          <a:solidFill>
                            <a:schemeClr val="tx1"/>
                          </a:solidFill>
                        </a:rPr>
                        <a:t>dbB</a:t>
                      </a:r>
                      <a:endParaRPr kumimoji="1" lang="ja-JP" altLang="en-US" sz="140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01473"/>
                  </a:ext>
                </a:extLst>
              </a:tr>
              <a:tr h="152792">
                <a:tc>
                  <a:txBody>
                    <a:bodyPr/>
                    <a:lstStyle/>
                    <a:p>
                      <a:r>
                        <a:rPr kumimoji="1" lang="en-US" altLang="ja-JP" sz="1400" smtClean="0"/>
                        <a:t>webA</a:t>
                      </a:r>
                      <a:endParaRPr kumimoji="1" lang="ja-JP" altLang="en-US" sz="14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Asia/Tokyo</a:t>
                      </a:r>
                      <a:endParaRPr kumimoji="1" lang="ja-JP" altLang="en-US" sz="14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10.15.1.62</a:t>
                      </a:r>
                      <a:endParaRPr kumimoji="1" lang="ja-JP" altLang="en-US" sz="14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dirty="0" err="1" smtClean="0"/>
                        <a:t>webA</a:t>
                      </a:r>
                      <a:endParaRPr kumimoji="1" lang="ja-JP" altLang="en-US"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5416629"/>
                  </a:ext>
                </a:extLst>
              </a:tr>
              <a:tr h="152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webB</a:t>
                      </a:r>
                      <a:endParaRPr kumimoji="1" lang="ja-JP" altLang="en-US" sz="14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Asia/Tokyo</a:t>
                      </a:r>
                      <a:endParaRPr kumimoji="1" lang="ja-JP" altLang="en-US" sz="140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10.15.1.62</a:t>
                      </a:r>
                      <a:endParaRPr kumimoji="1" lang="ja-JP" altLang="en-US" sz="14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dirty="0" err="1" smtClean="0"/>
                        <a:t>webB</a:t>
                      </a:r>
                      <a:endParaRPr kumimoji="1" lang="ja-JP" altLang="en-US"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7276819"/>
                  </a:ext>
                </a:extLst>
              </a:tr>
            </a:tbl>
          </a:graphicData>
        </a:graphic>
      </p:graphicFrame>
      <p:sp>
        <p:nvSpPr>
          <p:cNvPr id="81" name="テキスト ボックス 78"/>
          <p:cNvSpPr txBox="1"/>
          <p:nvPr/>
        </p:nvSpPr>
        <p:spPr>
          <a:xfrm>
            <a:off x="2707724" y="3608157"/>
            <a:ext cx="66521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200" b="1" smtClean="0">
                <a:solidFill>
                  <a:srgbClr val="FF5050"/>
                </a:solidFill>
              </a:rPr>
              <a:t>継承</a:t>
            </a:r>
            <a:endParaRPr kumimoji="1" lang="ja-JP" altLang="en-US" sz="1200" b="1">
              <a:solidFill>
                <a:srgbClr val="FF5050"/>
              </a:solidFill>
            </a:endParaRPr>
          </a:p>
        </p:txBody>
      </p:sp>
      <p:sp>
        <p:nvSpPr>
          <p:cNvPr id="82" name="テキスト ボックス 78"/>
          <p:cNvSpPr txBox="1"/>
          <p:nvPr/>
        </p:nvSpPr>
        <p:spPr>
          <a:xfrm>
            <a:off x="415387" y="3592954"/>
            <a:ext cx="66521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200" b="1" smtClean="0">
                <a:solidFill>
                  <a:srgbClr val="FF5050"/>
                </a:solidFill>
              </a:rPr>
              <a:t>継承</a:t>
            </a:r>
            <a:endParaRPr kumimoji="1" lang="ja-JP" altLang="en-US" sz="1200" b="1">
              <a:solidFill>
                <a:srgbClr val="FF5050"/>
              </a:solidFill>
            </a:endParaRPr>
          </a:p>
        </p:txBody>
      </p:sp>
      <p:cxnSp>
        <p:nvCxnSpPr>
          <p:cNvPr id="22" name="直線矢印コネクタ 21"/>
          <p:cNvCxnSpPr/>
          <p:nvPr/>
        </p:nvCxnSpPr>
        <p:spPr bwMode="auto">
          <a:xfrm>
            <a:off x="747992"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89" name="直線矢印コネクタ 88"/>
          <p:cNvCxnSpPr/>
          <p:nvPr/>
        </p:nvCxnSpPr>
        <p:spPr bwMode="auto">
          <a:xfrm>
            <a:off x="1546071"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91" name="直線矢印コネクタ 90"/>
          <p:cNvCxnSpPr/>
          <p:nvPr/>
        </p:nvCxnSpPr>
        <p:spPr bwMode="auto">
          <a:xfrm>
            <a:off x="2360093"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92" name="直線矢印コネクタ 91"/>
          <p:cNvCxnSpPr/>
          <p:nvPr/>
        </p:nvCxnSpPr>
        <p:spPr bwMode="auto">
          <a:xfrm>
            <a:off x="3153646"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nvGrpSpPr>
          <p:cNvPr id="94" name="グループ化 93"/>
          <p:cNvGrpSpPr/>
          <p:nvPr/>
        </p:nvGrpSpPr>
        <p:grpSpPr>
          <a:xfrm>
            <a:off x="4723834" y="3212976"/>
            <a:ext cx="2218668" cy="323842"/>
            <a:chOff x="6118019" y="2487348"/>
            <a:chExt cx="1885363" cy="323842"/>
          </a:xfrm>
        </p:grpSpPr>
        <p:sp>
          <p:nvSpPr>
            <p:cNvPr id="95" name="テキスト ボックス 156"/>
            <p:cNvSpPr txBox="1"/>
            <p:nvPr/>
          </p:nvSpPr>
          <p:spPr>
            <a:xfrm>
              <a:off x="6137869" y="2513583"/>
              <a:ext cx="1865513"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smtClean="0"/>
                <a:t>timezone: Asia/Tokyo</a:t>
              </a:r>
              <a:endParaRPr kumimoji="1" lang="ja-JP" altLang="en-US" sz="1200"/>
            </a:p>
          </p:txBody>
        </p:sp>
        <p:sp>
          <p:nvSpPr>
            <p:cNvPr id="96" name="角丸四角形 95"/>
            <p:cNvSpPr/>
            <p:nvPr/>
          </p:nvSpPr>
          <p:spPr bwMode="auto">
            <a:xfrm>
              <a:off x="6118019" y="2487348"/>
              <a:ext cx="1826963" cy="323842"/>
            </a:xfrm>
            <a:prstGeom prst="roundRect">
              <a:avLst/>
            </a:prstGeom>
            <a:noFill/>
            <a:ln w="38100">
              <a:solidFill>
                <a:srgbClr val="FF505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grpSp>
      <p:cxnSp>
        <p:nvCxnSpPr>
          <p:cNvPr id="97" name="直線矢印コネクタ 96"/>
          <p:cNvCxnSpPr/>
          <p:nvPr/>
        </p:nvCxnSpPr>
        <p:spPr bwMode="auto">
          <a:xfrm flipH="1">
            <a:off x="3715722" y="3349156"/>
            <a:ext cx="1008112" cy="0"/>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1" name="グループ化 100"/>
          <p:cNvGrpSpPr/>
          <p:nvPr/>
        </p:nvGrpSpPr>
        <p:grpSpPr>
          <a:xfrm>
            <a:off x="4728805" y="4049984"/>
            <a:ext cx="3659619" cy="321794"/>
            <a:chOff x="6118019" y="2487348"/>
            <a:chExt cx="1826963" cy="323842"/>
          </a:xfrm>
        </p:grpSpPr>
        <p:sp>
          <p:nvSpPr>
            <p:cNvPr id="102" name="テキスト ボックス 156"/>
            <p:cNvSpPr txBox="1"/>
            <p:nvPr/>
          </p:nvSpPr>
          <p:spPr>
            <a:xfrm>
              <a:off x="6137869" y="2513584"/>
              <a:ext cx="1807113" cy="278762"/>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smtClean="0"/>
                <a:t>nameserver: 10.15.1.30</a:t>
              </a:r>
              <a:r>
                <a:rPr lang="en-US" altLang="ja-JP" sz="1200" smtClean="0"/>
                <a:t>  or 10.15.1.62</a:t>
              </a:r>
              <a:endParaRPr kumimoji="1" lang="ja-JP" altLang="en-US" sz="1200"/>
            </a:p>
          </p:txBody>
        </p:sp>
        <p:sp>
          <p:nvSpPr>
            <p:cNvPr id="103" name="角丸四角形 102"/>
            <p:cNvSpPr/>
            <p:nvPr/>
          </p:nvSpPr>
          <p:spPr bwMode="auto">
            <a:xfrm>
              <a:off x="6118019" y="2487348"/>
              <a:ext cx="1826963" cy="323842"/>
            </a:xfrm>
            <a:prstGeom prst="roundRect">
              <a:avLst/>
            </a:prstGeom>
            <a:noFill/>
            <a:ln w="38100">
              <a:solidFill>
                <a:srgbClr val="FF505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grpSp>
      <p:cxnSp>
        <p:nvCxnSpPr>
          <p:cNvPr id="104" name="直線矢印コネクタ 103"/>
          <p:cNvCxnSpPr/>
          <p:nvPr/>
        </p:nvCxnSpPr>
        <p:spPr bwMode="auto">
          <a:xfrm flipH="1">
            <a:off x="3720694" y="4186160"/>
            <a:ext cx="1008112" cy="0"/>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955617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764704"/>
            <a:ext cx="8784976" cy="5688401"/>
          </a:xfrm>
        </p:spPr>
        <p:txBody>
          <a:bodyPr/>
          <a:lstStyle/>
          <a:p>
            <a:r>
              <a:rPr lang="ja-JP" altLang="en-US" b="1" dirty="0"/>
              <a:t>シナリオ② </a:t>
            </a:r>
            <a:r>
              <a:rPr lang="ja-JP" altLang="en-US" b="1" dirty="0" smtClean="0"/>
              <a:t>追加したサーバにだけ作業を実行する</a:t>
            </a:r>
            <a:r>
              <a:rPr kumimoji="1" lang="en-US" altLang="ja-JP" b="1" dirty="0" smtClean="0"/>
              <a:t/>
            </a:r>
            <a:br>
              <a:rPr kumimoji="1" lang="en-US" altLang="ja-JP" b="1" dirty="0" smtClean="0"/>
            </a:br>
            <a:r>
              <a:rPr kumimoji="1" lang="ja-JP" altLang="en-US" sz="1600" dirty="0" smtClean="0"/>
              <a:t>前項の作業後にサーバを追加する</a:t>
            </a:r>
            <a:r>
              <a:rPr lang="ja-JP" altLang="en-US" sz="1600" dirty="0"/>
              <a:t>作業</a:t>
            </a:r>
            <a:r>
              <a:rPr kumimoji="1" lang="ja-JP" altLang="en-US" sz="1600" dirty="0" smtClean="0"/>
              <a:t>を想定します。</a:t>
            </a:r>
            <a:r>
              <a:rPr kumimoji="1" lang="en-US" altLang="ja-JP" sz="1600" dirty="0" smtClean="0"/>
              <a:t/>
            </a:r>
            <a:br>
              <a:rPr kumimoji="1" lang="en-US" altLang="ja-JP" sz="1600" dirty="0" smtClean="0"/>
            </a:br>
            <a:r>
              <a:rPr kumimoji="1" lang="en-US" altLang="ja-JP" sz="1600" dirty="0" smtClean="0"/>
              <a:t/>
            </a:r>
            <a:br>
              <a:rPr kumimoji="1" lang="en-US" altLang="ja-JP" sz="1600" dirty="0" smtClean="0"/>
            </a:br>
            <a:r>
              <a:rPr kumimoji="1" lang="en-US" altLang="ja-JP" sz="1600" dirty="0" smtClean="0"/>
              <a:t>Playbook</a:t>
            </a:r>
            <a:r>
              <a:rPr kumimoji="1" lang="ja-JP" altLang="en-US" sz="1600" dirty="0" smtClean="0"/>
              <a:t>に</a:t>
            </a:r>
            <a:r>
              <a:rPr lang="ja-JP" altLang="en-US" sz="1600" dirty="0" smtClean="0"/>
              <a:t>冪等性がある場合であれば、</a:t>
            </a:r>
            <a:r>
              <a:rPr lang="en-US" altLang="ja-JP" sz="1600" dirty="0" smtClean="0"/>
              <a:t/>
            </a:r>
            <a:br>
              <a:rPr lang="en-US" altLang="ja-JP" sz="1600" dirty="0" smtClean="0"/>
            </a:br>
            <a:r>
              <a:rPr lang="en-US" altLang="ja-JP" sz="1600" dirty="0" smtClean="0"/>
              <a:t>1)</a:t>
            </a:r>
            <a:r>
              <a:rPr lang="ja-JP" altLang="en-US" sz="1600" dirty="0" smtClean="0"/>
              <a:t>追加サーバをホストグループに追加し、</a:t>
            </a:r>
            <a:r>
              <a:rPr lang="en-US" altLang="ja-JP" sz="1600" dirty="0" smtClean="0"/>
              <a:t>2)</a:t>
            </a:r>
            <a:r>
              <a:rPr lang="ja-JP" altLang="en-US" sz="1600" dirty="0" smtClean="0"/>
              <a:t>同じ作業を実行する だけで設定が完了します。</a:t>
            </a:r>
            <a:r>
              <a:rPr kumimoji="1" lang="en-US" altLang="ja-JP" sz="1600" dirty="0" smtClean="0"/>
              <a:t/>
            </a:r>
            <a:br>
              <a:rPr kumimoji="1" lang="en-US" altLang="ja-JP" sz="1600" dirty="0" smtClean="0"/>
            </a:br>
            <a:r>
              <a:rPr kumimoji="1" lang="en-US" altLang="ja-JP" sz="1600" dirty="0" smtClean="0"/>
              <a:t/>
            </a:r>
            <a:br>
              <a:rPr kumimoji="1" lang="en-US" altLang="ja-JP" sz="1600" dirty="0" smtClean="0"/>
            </a:br>
            <a:r>
              <a:rPr kumimoji="1" lang="ja-JP" altLang="en-US" sz="1600" dirty="0" smtClean="0"/>
              <a:t>しかしファイルに追記を行うものなど、</a:t>
            </a:r>
            <a:r>
              <a:rPr kumimoji="1" lang="ja-JP" altLang="en-US" sz="1600" u="sng" dirty="0" smtClean="0"/>
              <a:t>冪等性のない</a:t>
            </a:r>
            <a:r>
              <a:rPr kumimoji="1" lang="en-US" altLang="ja-JP" sz="1600" u="sng" dirty="0" smtClean="0"/>
              <a:t>Playbook</a:t>
            </a:r>
            <a:r>
              <a:rPr kumimoji="1" lang="ja-JP" altLang="en-US" sz="1600" dirty="0" smtClean="0"/>
              <a:t>もあります。</a:t>
            </a:r>
            <a:r>
              <a:rPr kumimoji="1" lang="en-US" altLang="ja-JP" sz="1600" dirty="0" smtClean="0"/>
              <a:t/>
            </a:r>
            <a:br>
              <a:rPr kumimoji="1" lang="en-US" altLang="ja-JP" sz="1600" dirty="0" smtClean="0"/>
            </a:br>
            <a:r>
              <a:rPr kumimoji="1" lang="ja-JP" altLang="en-US" sz="1600" dirty="0" smtClean="0"/>
              <a:t>これを同じホストに繰り返し適用した場合、余分な追記が行われるなどの不都合が生じます。</a:t>
            </a:r>
            <a:r>
              <a:rPr kumimoji="1" lang="en-US" altLang="ja-JP" sz="1600" dirty="0" smtClean="0"/>
              <a:t/>
            </a:r>
            <a:br>
              <a:rPr kumimoji="1" lang="en-US" altLang="ja-JP" sz="1600" dirty="0" smtClean="0"/>
            </a:br>
            <a:r>
              <a:rPr kumimoji="1" lang="en-US" altLang="ja-JP" sz="1600" dirty="0" smtClean="0"/>
              <a:t/>
            </a:r>
            <a:br>
              <a:rPr kumimoji="1" lang="en-US" altLang="ja-JP" sz="1600" dirty="0" smtClean="0"/>
            </a:br>
            <a:r>
              <a:rPr kumimoji="1" lang="ja-JP" altLang="en-US" sz="1600" dirty="0" smtClean="0"/>
              <a:t>そのような状況を想定し、作業②では</a:t>
            </a:r>
            <a:r>
              <a:rPr lang="ja-JP" altLang="en-US" sz="1600" dirty="0" smtClean="0">
                <a:solidFill>
                  <a:srgbClr val="FF0000"/>
                </a:solidFill>
              </a:rPr>
              <a:t>追加分のサーバにだけ作業を実行</a:t>
            </a:r>
            <a:r>
              <a:rPr lang="ja-JP" altLang="en-US" sz="1600" dirty="0" smtClean="0"/>
              <a:t>します。</a:t>
            </a:r>
            <a:r>
              <a:rPr lang="en-US" altLang="ja-JP" sz="1600" dirty="0"/>
              <a:t/>
            </a:r>
            <a:br>
              <a:rPr lang="en-US" altLang="ja-JP" sz="1600" dirty="0"/>
            </a:br>
            <a:r>
              <a:rPr lang="ja-JP" altLang="en-US" sz="1600" dirty="0" smtClean="0"/>
              <a:t>実行する</a:t>
            </a:r>
            <a:r>
              <a:rPr lang="en-US" altLang="ja-JP" sz="1600" dirty="0" smtClean="0"/>
              <a:t>Conductor</a:t>
            </a:r>
            <a:r>
              <a:rPr lang="ja-JP" altLang="en-US" sz="1600" dirty="0" smtClean="0"/>
              <a:t>の内容などは作業①と共通です。</a:t>
            </a:r>
            <a:r>
              <a:rPr lang="en-US" altLang="ja-JP" sz="1600" dirty="0" smtClean="0"/>
              <a:t/>
            </a:r>
            <a:br>
              <a:rPr lang="en-US" altLang="ja-JP" sz="1600" dirty="0" smtClean="0"/>
            </a:br>
            <a:endParaRPr lang="en-US" altLang="ja-JP" sz="1600" dirty="0" smtClean="0"/>
          </a:p>
        </p:txBody>
      </p:sp>
      <p:sp>
        <p:nvSpPr>
          <p:cNvPr id="2" name="タイトル 1"/>
          <p:cNvSpPr>
            <a:spLocks noGrp="1"/>
          </p:cNvSpPr>
          <p:nvPr>
            <p:ph type="title"/>
          </p:nvPr>
        </p:nvSpPr>
        <p:spPr/>
        <p:txBody>
          <a:bodyPr/>
          <a:lstStyle/>
          <a:p>
            <a:r>
              <a:rPr lang="en-US" altLang="ja-JP" smtClean="0"/>
              <a:t>1.3</a:t>
            </a:r>
            <a:r>
              <a:rPr lang="ja-JP" altLang="en-US" smtClean="0"/>
              <a:t> シナリオ </a:t>
            </a:r>
            <a:r>
              <a:rPr lang="en-US" altLang="ja-JP" smtClean="0"/>
              <a:t>(2/2</a:t>
            </a:r>
            <a:r>
              <a:rPr lang="en-US" altLang="ja-JP"/>
              <a:t>) </a:t>
            </a:r>
            <a:endParaRPr kumimoji="1" lang="ja-JP" altLang="en-US"/>
          </a:p>
        </p:txBody>
      </p:sp>
      <p:sp>
        <p:nvSpPr>
          <p:cNvPr id="12" name="テキスト ボックス 11"/>
          <p:cNvSpPr txBox="1"/>
          <p:nvPr/>
        </p:nvSpPr>
        <p:spPr>
          <a:xfrm>
            <a:off x="345873" y="3672078"/>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34" name="テキスト ボックス 33"/>
          <p:cNvSpPr txBox="1"/>
          <p:nvPr/>
        </p:nvSpPr>
        <p:spPr>
          <a:xfrm>
            <a:off x="2088452" y="5958518"/>
            <a:ext cx="69049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alpha val="32000"/>
                  </a:srgbClr>
                </a:solidFill>
                <a:effectLst/>
                <a:uLnTx/>
                <a:uFillTx/>
                <a:latin typeface="メイリオ"/>
                <a:ea typeface="メイリオ"/>
                <a:cs typeface="+mn-cs"/>
              </a:rPr>
              <a:t>webA</a:t>
            </a:r>
            <a:endParaRPr kumimoji="1" lang="en-US" altLang="ja-JP" sz="1100" b="1" i="0" u="none" strike="noStrike" kern="1200" cap="none" spc="0" normalizeH="0" baseline="0" noProof="0">
              <a:ln w="0"/>
              <a:solidFill>
                <a:srgbClr val="002B62">
                  <a:lumMod val="90000"/>
                  <a:lumOff val="10000"/>
                  <a:alpha val="32000"/>
                </a:srgbClr>
              </a:solidFill>
              <a:effectLst/>
              <a:uLnTx/>
              <a:uFillTx/>
              <a:latin typeface="メイリオ"/>
              <a:ea typeface="メイリオ"/>
              <a:cs typeface="+mn-cs"/>
            </a:endParaRPr>
          </a:p>
        </p:txBody>
      </p:sp>
      <p:sp>
        <p:nvSpPr>
          <p:cNvPr id="37" name="テキスト ボックス 36"/>
          <p:cNvSpPr txBox="1"/>
          <p:nvPr/>
        </p:nvSpPr>
        <p:spPr>
          <a:xfrm>
            <a:off x="1971112" y="4485139"/>
            <a:ext cx="2122934" cy="312012"/>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38" name="テキスト ボックス 37"/>
          <p:cNvSpPr txBox="1"/>
          <p:nvPr/>
        </p:nvSpPr>
        <p:spPr>
          <a:xfrm>
            <a:off x="345872" y="4485140"/>
            <a:ext cx="1533010" cy="307777"/>
          </a:xfrm>
          <a:prstGeom prst="rect">
            <a:avLst/>
          </a:prstGeom>
          <a:solidFill>
            <a:srgbClr val="002060">
              <a:alpha val="50000"/>
            </a:srgbClr>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5" name="テキスト ボックス 44"/>
          <p:cNvSpPr txBox="1"/>
          <p:nvPr/>
        </p:nvSpPr>
        <p:spPr>
          <a:xfrm>
            <a:off x="467971" y="5968207"/>
            <a:ext cx="69049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alpha val="32000"/>
                  </a:srgbClr>
                </a:solidFill>
                <a:effectLst/>
                <a:uLnTx/>
                <a:uFillTx/>
                <a:latin typeface="メイリオ"/>
                <a:ea typeface="メイリオ"/>
                <a:cs typeface="+mn-cs"/>
              </a:rPr>
              <a:t>dbA</a:t>
            </a:r>
            <a:endParaRPr kumimoji="1" lang="en-US" altLang="ja-JP" sz="1100" b="1" i="0" u="none" strike="noStrike" kern="1200" cap="none" spc="0" normalizeH="0" baseline="0" noProof="0">
              <a:ln w="0"/>
              <a:solidFill>
                <a:srgbClr val="002B62">
                  <a:lumMod val="90000"/>
                  <a:lumOff val="10000"/>
                  <a:alpha val="32000"/>
                </a:srgbClr>
              </a:solidFill>
              <a:effectLst/>
              <a:uLnTx/>
              <a:uFillTx/>
              <a:latin typeface="メイリオ"/>
              <a:ea typeface="メイリオ"/>
              <a:cs typeface="+mn-cs"/>
            </a:endParaRPr>
          </a:p>
        </p:txBody>
      </p:sp>
      <p:cxnSp>
        <p:nvCxnSpPr>
          <p:cNvPr id="61" name="カギ線コネクタ 60"/>
          <p:cNvCxnSpPr>
            <a:stCxn id="12" idx="2"/>
            <a:endCxn id="38" idx="0"/>
          </p:cNvCxnSpPr>
          <p:nvPr/>
        </p:nvCxnSpPr>
        <p:spPr bwMode="auto">
          <a:xfrm rot="5400000">
            <a:off x="1265626" y="3825768"/>
            <a:ext cx="506124" cy="812621"/>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4" name="カギ線コネクタ 63"/>
          <p:cNvCxnSpPr>
            <a:stCxn id="12" idx="2"/>
            <a:endCxn id="37" idx="0"/>
          </p:cNvCxnSpPr>
          <p:nvPr/>
        </p:nvCxnSpPr>
        <p:spPr bwMode="auto">
          <a:xfrm rot="16200000" flipH="1">
            <a:off x="2225727" y="3678286"/>
            <a:ext cx="506123" cy="1107581"/>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7" name="テキスト ボックス 46"/>
          <p:cNvSpPr txBox="1"/>
          <p:nvPr/>
        </p:nvSpPr>
        <p:spPr>
          <a:xfrm>
            <a:off x="1257316" y="5959998"/>
            <a:ext cx="69049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alpha val="32000"/>
                  </a:srgbClr>
                </a:solidFill>
                <a:effectLst/>
                <a:uLnTx/>
                <a:uFillTx/>
                <a:latin typeface="メイリオ"/>
                <a:ea typeface="メイリオ"/>
                <a:cs typeface="+mn-cs"/>
              </a:rPr>
              <a:t>dbB</a:t>
            </a:r>
            <a:endParaRPr kumimoji="1" lang="en-US" altLang="ja-JP" sz="1100" b="1" i="0" u="none" strike="noStrike" kern="1200" cap="none" spc="0" normalizeH="0" baseline="0" noProof="0">
              <a:ln w="0"/>
              <a:solidFill>
                <a:srgbClr val="002B62">
                  <a:lumMod val="90000"/>
                  <a:lumOff val="10000"/>
                  <a:alpha val="32000"/>
                </a:srgbClr>
              </a:solidFill>
              <a:effectLst/>
              <a:uLnTx/>
              <a:uFillTx/>
              <a:latin typeface="メイリオ"/>
              <a:ea typeface="メイリオ"/>
              <a:cs typeface="+mn-cs"/>
            </a:endParaRPr>
          </a:p>
        </p:txBody>
      </p:sp>
      <p:grpSp>
        <p:nvGrpSpPr>
          <p:cNvPr id="48" name="グループ化 47"/>
          <p:cNvGrpSpPr/>
          <p:nvPr/>
        </p:nvGrpSpPr>
        <p:grpSpPr>
          <a:xfrm>
            <a:off x="3367188" y="5513443"/>
            <a:ext cx="763954" cy="873684"/>
            <a:chOff x="2573787" y="3754881"/>
            <a:chExt cx="763954" cy="873684"/>
          </a:xfrm>
        </p:grpSpPr>
        <p:pic>
          <p:nvPicPr>
            <p:cNvPr id="49" name="図 48"/>
            <p:cNvPicPr>
              <a:picLocks noChangeAspect="1"/>
            </p:cNvPicPr>
            <p:nvPr/>
          </p:nvPicPr>
          <p:blipFill>
            <a:blip r:embed="rId3"/>
            <a:stretch>
              <a:fillRect/>
            </a:stretch>
          </p:blipFill>
          <p:spPr>
            <a:xfrm>
              <a:off x="2793229" y="3754881"/>
              <a:ext cx="266603" cy="454793"/>
            </a:xfrm>
            <a:prstGeom prst="rect">
              <a:avLst/>
            </a:prstGeom>
          </p:spPr>
        </p:pic>
        <p:sp>
          <p:nvSpPr>
            <p:cNvPr id="50" name="テキスト ボックス 49"/>
            <p:cNvSpPr txBox="1"/>
            <p:nvPr/>
          </p:nvSpPr>
          <p:spPr>
            <a:xfrm>
              <a:off x="2573787" y="4197678"/>
              <a:ext cx="76395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webC</a:t>
              </a:r>
              <a:b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b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a:t>
              </a:r>
              <a:r>
                <a:rPr kumimoji="1" lang="ja-JP" altLang="en-US"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追加分</a:t>
              </a: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a:t>
              </a:r>
              <a:endParaRPr kumimoji="1" lang="en-US" altLang="ja-JP" sz="1100" b="1" i="0" u="none" strike="noStrike" kern="1200" cap="none" spc="0" normalizeH="0" baseline="0" noProof="0">
                <a:ln w="0"/>
                <a:solidFill>
                  <a:srgbClr val="002B62">
                    <a:lumMod val="90000"/>
                    <a:lumOff val="10000"/>
                  </a:srgbClr>
                </a:solidFill>
                <a:effectLst/>
                <a:uLnTx/>
                <a:uFillTx/>
                <a:latin typeface="メイリオ"/>
                <a:ea typeface="メイリオ"/>
                <a:cs typeface="+mn-cs"/>
              </a:endParaRPr>
            </a:p>
          </p:txBody>
        </p:sp>
      </p:grpSp>
      <p:sp>
        <p:nvSpPr>
          <p:cNvPr id="53" name="テキスト ボックス 52"/>
          <p:cNvSpPr txBox="1"/>
          <p:nvPr/>
        </p:nvSpPr>
        <p:spPr>
          <a:xfrm>
            <a:off x="2735141" y="5948078"/>
            <a:ext cx="690490" cy="2616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alpha val="32000"/>
                  </a:srgbClr>
                </a:solidFill>
                <a:effectLst/>
                <a:uLnTx/>
                <a:uFillTx/>
                <a:latin typeface="メイリオ"/>
                <a:ea typeface="メイリオ"/>
                <a:cs typeface="+mn-cs"/>
              </a:rPr>
              <a:t>web</a:t>
            </a:r>
            <a:r>
              <a:rPr lang="en-US" altLang="ja-JP" sz="1100" b="1" smtClean="0">
                <a:ln w="0"/>
                <a:solidFill>
                  <a:srgbClr val="002B62">
                    <a:lumMod val="90000"/>
                    <a:lumOff val="10000"/>
                    <a:alpha val="32000"/>
                  </a:srgbClr>
                </a:solidFill>
                <a:latin typeface="メイリオ"/>
                <a:ea typeface="メイリオ"/>
              </a:rPr>
              <a:t>B</a:t>
            </a:r>
            <a:endParaRPr kumimoji="1" lang="en-US" altLang="ja-JP" sz="1100" b="1" i="0" u="none" strike="noStrike" kern="1200" cap="none" spc="0" normalizeH="0" baseline="0" noProof="0">
              <a:ln w="0"/>
              <a:solidFill>
                <a:srgbClr val="002B62">
                  <a:lumMod val="90000"/>
                  <a:lumOff val="10000"/>
                  <a:alpha val="32000"/>
                </a:srgbClr>
              </a:solidFill>
              <a:effectLst/>
              <a:uLnTx/>
              <a:uFillTx/>
              <a:latin typeface="メイリオ"/>
              <a:ea typeface="メイリオ"/>
            </a:endParaRPr>
          </a:p>
        </p:txBody>
      </p:sp>
      <p:sp>
        <p:nvSpPr>
          <p:cNvPr id="59" name="正方形/長方形 58"/>
          <p:cNvSpPr/>
          <p:nvPr/>
        </p:nvSpPr>
        <p:spPr bwMode="auto">
          <a:xfrm>
            <a:off x="640335" y="5502640"/>
            <a:ext cx="266400" cy="453600"/>
          </a:xfrm>
          <a:prstGeom prst="rect">
            <a:avLst/>
          </a:prstGeom>
          <a:blipFill dpi="0" rotWithShape="1">
            <a:blip r:embed="rId4">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2" name="正方形/長方形 61"/>
          <p:cNvSpPr/>
          <p:nvPr/>
        </p:nvSpPr>
        <p:spPr bwMode="auto">
          <a:xfrm>
            <a:off x="1458891" y="5502640"/>
            <a:ext cx="266400" cy="453600"/>
          </a:xfrm>
          <a:prstGeom prst="rect">
            <a:avLst/>
          </a:prstGeom>
          <a:blipFill dpi="0" rotWithShape="1">
            <a:blip r:embed="rId4">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3" name="正方形/長方形 62"/>
          <p:cNvSpPr/>
          <p:nvPr/>
        </p:nvSpPr>
        <p:spPr bwMode="auto">
          <a:xfrm>
            <a:off x="2264287" y="5502640"/>
            <a:ext cx="266400" cy="453600"/>
          </a:xfrm>
          <a:prstGeom prst="rect">
            <a:avLst/>
          </a:prstGeom>
          <a:blipFill dpi="0" rotWithShape="1">
            <a:blip r:embed="rId4">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5" name="正方形/長方形 64"/>
          <p:cNvSpPr/>
          <p:nvPr/>
        </p:nvSpPr>
        <p:spPr bwMode="auto">
          <a:xfrm>
            <a:off x="2926469" y="5502640"/>
            <a:ext cx="266400" cy="453600"/>
          </a:xfrm>
          <a:prstGeom prst="rect">
            <a:avLst/>
          </a:prstGeom>
          <a:blipFill dpi="0" rotWithShape="1">
            <a:blip r:embed="rId4">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8" name="テキスト ボックス 78"/>
          <p:cNvSpPr txBox="1"/>
          <p:nvPr/>
        </p:nvSpPr>
        <p:spPr>
          <a:xfrm>
            <a:off x="2999186" y="4093577"/>
            <a:ext cx="66521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200" b="1" smtClean="0">
                <a:solidFill>
                  <a:srgbClr val="FF5050"/>
                </a:solidFill>
              </a:rPr>
              <a:t>継承</a:t>
            </a:r>
            <a:endParaRPr kumimoji="1" lang="ja-JP" altLang="en-US" sz="1200" b="1">
              <a:solidFill>
                <a:srgbClr val="FF5050"/>
              </a:solidFill>
            </a:endParaRPr>
          </a:p>
        </p:txBody>
      </p:sp>
      <p:cxnSp>
        <p:nvCxnSpPr>
          <p:cNvPr id="76" name="直線矢印コネクタ 75"/>
          <p:cNvCxnSpPr/>
          <p:nvPr/>
        </p:nvCxnSpPr>
        <p:spPr bwMode="auto">
          <a:xfrm>
            <a:off x="761417" y="4858988"/>
            <a:ext cx="2913" cy="615129"/>
          </a:xfrm>
          <a:prstGeom prst="straightConnector1">
            <a:avLst/>
          </a:prstGeom>
          <a:ln w="28575" cap="flat" cmpd="sng" algn="ctr">
            <a:solidFill>
              <a:schemeClr val="bg2">
                <a:lumMod val="50000"/>
                <a:alpha val="3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77" name="直線矢印コネクタ 76"/>
          <p:cNvCxnSpPr/>
          <p:nvPr/>
        </p:nvCxnSpPr>
        <p:spPr bwMode="auto">
          <a:xfrm>
            <a:off x="1559496" y="4858988"/>
            <a:ext cx="2913" cy="615129"/>
          </a:xfrm>
          <a:prstGeom prst="straightConnector1">
            <a:avLst/>
          </a:prstGeom>
          <a:ln w="28575" cap="flat" cmpd="sng" algn="ctr">
            <a:solidFill>
              <a:schemeClr val="bg2">
                <a:lumMod val="50000"/>
                <a:alpha val="3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79" name="直線矢印コネクタ 78"/>
          <p:cNvCxnSpPr/>
          <p:nvPr/>
        </p:nvCxnSpPr>
        <p:spPr bwMode="auto">
          <a:xfrm>
            <a:off x="2373518" y="4858988"/>
            <a:ext cx="2913" cy="615129"/>
          </a:xfrm>
          <a:prstGeom prst="straightConnector1">
            <a:avLst/>
          </a:prstGeom>
          <a:ln w="28575" cap="flat" cmpd="sng" algn="ctr">
            <a:solidFill>
              <a:schemeClr val="bg2">
                <a:lumMod val="50000"/>
                <a:alpha val="3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80" name="直線矢印コネクタ 79"/>
          <p:cNvCxnSpPr/>
          <p:nvPr/>
        </p:nvCxnSpPr>
        <p:spPr bwMode="auto">
          <a:xfrm>
            <a:off x="3056919" y="4858988"/>
            <a:ext cx="2913" cy="615129"/>
          </a:xfrm>
          <a:prstGeom prst="straightConnector1">
            <a:avLst/>
          </a:prstGeom>
          <a:ln w="28575" cap="flat" cmpd="sng" algn="ctr">
            <a:solidFill>
              <a:schemeClr val="bg2">
                <a:lumMod val="50000"/>
                <a:alpha val="3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81" name="直線矢印コネクタ 80"/>
          <p:cNvCxnSpPr/>
          <p:nvPr/>
        </p:nvCxnSpPr>
        <p:spPr bwMode="auto">
          <a:xfrm>
            <a:off x="3717939" y="4853370"/>
            <a:ext cx="2913" cy="615129"/>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aphicFrame>
        <p:nvGraphicFramePr>
          <p:cNvPr id="15" name="表 14"/>
          <p:cNvGraphicFramePr>
            <a:graphicFrameLocks noGrp="1"/>
          </p:cNvGraphicFramePr>
          <p:nvPr>
            <p:extLst>
              <p:ext uri="{D42A27DB-BD31-4B8C-83A1-F6EECF244321}">
                <p14:modId xmlns:p14="http://schemas.microsoft.com/office/powerpoint/2010/main" val="1168732047"/>
              </p:ext>
            </p:extLst>
          </p:nvPr>
        </p:nvGraphicFramePr>
        <p:xfrm>
          <a:off x="4067590" y="5401536"/>
          <a:ext cx="5037544" cy="620690"/>
        </p:xfrm>
        <a:graphic>
          <a:graphicData uri="http://schemas.openxmlformats.org/drawingml/2006/table">
            <a:tbl>
              <a:tblPr firstRow="1" bandRow="1">
                <a:tableStyleId>{93296810-A885-4BE3-A3E7-6D5BEEA58F35}</a:tableStyleId>
              </a:tblPr>
              <a:tblGrid>
                <a:gridCol w="905522">
                  <a:extLst>
                    <a:ext uri="{9D8B030D-6E8A-4147-A177-3AD203B41FA5}">
                      <a16:colId xmlns:a16="http://schemas.microsoft.com/office/drawing/2014/main" val="383142448"/>
                    </a:ext>
                  </a:extLst>
                </a:gridCol>
                <a:gridCol w="1357730">
                  <a:extLst>
                    <a:ext uri="{9D8B030D-6E8A-4147-A177-3AD203B41FA5}">
                      <a16:colId xmlns:a16="http://schemas.microsoft.com/office/drawing/2014/main" val="3042169042"/>
                    </a:ext>
                  </a:extLst>
                </a:gridCol>
                <a:gridCol w="1341132">
                  <a:extLst>
                    <a:ext uri="{9D8B030D-6E8A-4147-A177-3AD203B41FA5}">
                      <a16:colId xmlns:a16="http://schemas.microsoft.com/office/drawing/2014/main" val="883925496"/>
                    </a:ext>
                  </a:extLst>
                </a:gridCol>
                <a:gridCol w="1433160">
                  <a:extLst>
                    <a:ext uri="{9D8B030D-6E8A-4147-A177-3AD203B41FA5}">
                      <a16:colId xmlns:a16="http://schemas.microsoft.com/office/drawing/2014/main" val="2793195763"/>
                    </a:ext>
                  </a:extLst>
                </a:gridCol>
              </a:tblGrid>
              <a:tr h="310345">
                <a:tc>
                  <a:txBody>
                    <a:bodyPr/>
                    <a:lstStyle/>
                    <a:p>
                      <a:r>
                        <a:rPr kumimoji="1" lang="ja-JP" altLang="en-US" sz="1400" smtClean="0"/>
                        <a:t>ホスト</a:t>
                      </a:r>
                      <a:endParaRPr kumimoji="1" lang="ja-JP" altLang="en-US" sz="1400"/>
                    </a:p>
                  </a:txBody>
                  <a:tcPr/>
                </a:tc>
                <a:tc>
                  <a:txBody>
                    <a:bodyPr/>
                    <a:lstStyle/>
                    <a:p>
                      <a:r>
                        <a:rPr kumimoji="1" lang="en-US" altLang="ja-JP" sz="1400" dirty="0" err="1" smtClean="0"/>
                        <a:t>timezone</a:t>
                      </a:r>
                      <a:endParaRPr kumimoji="1" lang="ja-JP" altLang="en-US" sz="1400" dirty="0"/>
                    </a:p>
                  </a:txBody>
                  <a:tcPr/>
                </a:tc>
                <a:tc>
                  <a:txBody>
                    <a:bodyPr/>
                    <a:lstStyle/>
                    <a:p>
                      <a:r>
                        <a:rPr kumimoji="1" lang="en-US" altLang="ja-JP" sz="1400" dirty="0" err="1" smtClean="0"/>
                        <a:t>nameserver</a:t>
                      </a:r>
                      <a:endParaRPr kumimoji="1" lang="ja-JP" altLang="en-US" sz="1400" dirty="0"/>
                    </a:p>
                  </a:txBody>
                  <a:tcPr/>
                </a:tc>
                <a:tc>
                  <a:txBody>
                    <a:bodyPr/>
                    <a:lstStyle/>
                    <a:p>
                      <a:r>
                        <a:rPr kumimoji="1" lang="en-US" altLang="ja-JP" sz="1400" smtClean="0"/>
                        <a:t>hostname</a:t>
                      </a:r>
                      <a:endParaRPr kumimoji="1" lang="ja-JP" altLang="en-US" sz="1400"/>
                    </a:p>
                  </a:txBody>
                  <a:tcPr/>
                </a:tc>
                <a:extLst>
                  <a:ext uri="{0D108BD9-81ED-4DB2-BD59-A6C34878D82A}">
                    <a16:rowId xmlns:a16="http://schemas.microsoft.com/office/drawing/2014/main" val="847445588"/>
                  </a:ext>
                </a:extLst>
              </a:tr>
              <a:tr h="310345">
                <a:tc>
                  <a:txBody>
                    <a:bodyPr/>
                    <a:lstStyle/>
                    <a:p>
                      <a:r>
                        <a:rPr kumimoji="1" lang="en-US" altLang="ja-JP" sz="1400" smtClean="0"/>
                        <a:t>webC</a:t>
                      </a:r>
                      <a:endParaRPr kumimoji="1" lang="ja-JP" altLang="en-US" sz="1400"/>
                    </a:p>
                  </a:txBody>
                  <a:tcPr/>
                </a:tc>
                <a:tc>
                  <a:txBody>
                    <a:bodyPr/>
                    <a:lstStyle/>
                    <a:p>
                      <a:r>
                        <a:rPr kumimoji="1" lang="en-US" altLang="ja-JP" sz="1400" smtClean="0"/>
                        <a:t>Asia/Tokyo</a:t>
                      </a:r>
                      <a:endParaRPr kumimoji="1" lang="ja-JP" altLang="en-US" sz="1400"/>
                    </a:p>
                  </a:txBody>
                  <a:tcPr/>
                </a:tc>
                <a:tc>
                  <a:txBody>
                    <a:bodyPr/>
                    <a:lstStyle/>
                    <a:p>
                      <a:r>
                        <a:rPr kumimoji="1" lang="en-US" altLang="ja-JP" sz="1400" smtClean="0"/>
                        <a:t>10.15.1.62</a:t>
                      </a:r>
                      <a:endParaRPr kumimoji="1" lang="ja-JP" altLang="en-US" sz="1400"/>
                    </a:p>
                  </a:txBody>
                  <a:tcPr/>
                </a:tc>
                <a:tc>
                  <a:txBody>
                    <a:bodyPr/>
                    <a:lstStyle/>
                    <a:p>
                      <a:r>
                        <a:rPr kumimoji="1" lang="en-US" altLang="ja-JP" sz="1400" dirty="0" err="1" smtClean="0"/>
                        <a:t>webC</a:t>
                      </a:r>
                      <a:endParaRPr kumimoji="1" lang="ja-JP" altLang="en-US" sz="1400" dirty="0"/>
                    </a:p>
                  </a:txBody>
                  <a:tcPr/>
                </a:tc>
                <a:extLst>
                  <a:ext uri="{0D108BD9-81ED-4DB2-BD59-A6C34878D82A}">
                    <a16:rowId xmlns:a16="http://schemas.microsoft.com/office/drawing/2014/main" val="238573985"/>
                  </a:ext>
                </a:extLst>
              </a:tr>
            </a:tbl>
          </a:graphicData>
        </a:graphic>
      </p:graphicFrame>
      <p:grpSp>
        <p:nvGrpSpPr>
          <p:cNvPr id="82" name="グループ化 81"/>
          <p:cNvGrpSpPr/>
          <p:nvPr/>
        </p:nvGrpSpPr>
        <p:grpSpPr>
          <a:xfrm>
            <a:off x="4774682" y="3680042"/>
            <a:ext cx="2677637" cy="298974"/>
            <a:chOff x="6118019" y="2487348"/>
            <a:chExt cx="1885363" cy="323842"/>
          </a:xfrm>
        </p:grpSpPr>
        <p:sp>
          <p:nvSpPr>
            <p:cNvPr id="83" name="テキスト ボックス 156"/>
            <p:cNvSpPr txBox="1"/>
            <p:nvPr/>
          </p:nvSpPr>
          <p:spPr>
            <a:xfrm>
              <a:off x="6137869" y="2513583"/>
              <a:ext cx="1865513"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smtClean="0"/>
                <a:t>timezone: Asia/Tokyo</a:t>
              </a:r>
              <a:endParaRPr kumimoji="1" lang="ja-JP" altLang="en-US" sz="1200"/>
            </a:p>
          </p:txBody>
        </p:sp>
        <p:sp>
          <p:nvSpPr>
            <p:cNvPr id="85" name="角丸四角形 84"/>
            <p:cNvSpPr/>
            <p:nvPr/>
          </p:nvSpPr>
          <p:spPr bwMode="auto">
            <a:xfrm>
              <a:off x="6118019" y="2487348"/>
              <a:ext cx="1826963" cy="323842"/>
            </a:xfrm>
            <a:prstGeom prst="roundRect">
              <a:avLst/>
            </a:prstGeom>
            <a:noFill/>
            <a:ln w="38100">
              <a:solidFill>
                <a:srgbClr val="FF505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grpSp>
      <p:cxnSp>
        <p:nvCxnSpPr>
          <p:cNvPr id="87" name="直線矢印コネクタ 86"/>
          <p:cNvCxnSpPr/>
          <p:nvPr/>
        </p:nvCxnSpPr>
        <p:spPr bwMode="auto">
          <a:xfrm flipH="1">
            <a:off x="3766571" y="3816222"/>
            <a:ext cx="1008112" cy="0"/>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8" name="グループ化 87"/>
          <p:cNvGrpSpPr/>
          <p:nvPr/>
        </p:nvGrpSpPr>
        <p:grpSpPr>
          <a:xfrm>
            <a:off x="5189483" y="4509980"/>
            <a:ext cx="2190830" cy="343390"/>
            <a:chOff x="6118019" y="2487348"/>
            <a:chExt cx="1826963" cy="323842"/>
          </a:xfrm>
        </p:grpSpPr>
        <p:sp>
          <p:nvSpPr>
            <p:cNvPr id="89" name="テキスト ボックス 156"/>
            <p:cNvSpPr txBox="1"/>
            <p:nvPr/>
          </p:nvSpPr>
          <p:spPr>
            <a:xfrm>
              <a:off x="6137869" y="2513584"/>
              <a:ext cx="1807113" cy="278762"/>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smtClean="0"/>
                <a:t>nameserver: </a:t>
              </a:r>
              <a:r>
                <a:rPr lang="en-US" altLang="ja-JP" sz="1200" smtClean="0"/>
                <a:t>10.15.1.62</a:t>
              </a:r>
              <a:endParaRPr kumimoji="1" lang="ja-JP" altLang="en-US" sz="1200"/>
            </a:p>
          </p:txBody>
        </p:sp>
        <p:sp>
          <p:nvSpPr>
            <p:cNvPr id="91" name="角丸四角形 90"/>
            <p:cNvSpPr/>
            <p:nvPr/>
          </p:nvSpPr>
          <p:spPr bwMode="auto">
            <a:xfrm>
              <a:off x="6118019" y="2487348"/>
              <a:ext cx="1826963" cy="323842"/>
            </a:xfrm>
            <a:prstGeom prst="roundRect">
              <a:avLst/>
            </a:prstGeom>
            <a:noFill/>
            <a:ln w="38100">
              <a:solidFill>
                <a:srgbClr val="FF505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grpSp>
      <p:cxnSp>
        <p:nvCxnSpPr>
          <p:cNvPr id="92" name="直線矢印コネクタ 91"/>
          <p:cNvCxnSpPr/>
          <p:nvPr/>
        </p:nvCxnSpPr>
        <p:spPr bwMode="auto">
          <a:xfrm flipH="1">
            <a:off x="4181371" y="4646156"/>
            <a:ext cx="1008112" cy="0"/>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266476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実習 シナリオ①</a:t>
            </a:r>
            <a:endParaRPr kumimoji="1" lang="ja-JP" altLang="en-US" dirty="0"/>
          </a:p>
        </p:txBody>
      </p:sp>
    </p:spTree>
    <p:extLst>
      <p:ext uri="{BB962C8B-B14F-4D97-AF65-F5344CB8AC3E}">
        <p14:creationId xmlns:p14="http://schemas.microsoft.com/office/powerpoint/2010/main" val="1897949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シナリオ①　全体図</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以下の図の流れで作業していきます。</a:t>
            </a:r>
            <a:endParaRPr kumimoji="1" lang="ja-JP" altLang="en-US" dirty="0"/>
          </a:p>
        </p:txBody>
      </p:sp>
      <p:sp>
        <p:nvSpPr>
          <p:cNvPr id="595" name="正方形/長方形 594"/>
          <p:cNvSpPr/>
          <p:nvPr/>
        </p:nvSpPr>
        <p:spPr>
          <a:xfrm>
            <a:off x="1112517" y="1916832"/>
            <a:ext cx="6606591" cy="3860664"/>
          </a:xfrm>
          <a:prstGeom prst="rect">
            <a:avLst/>
          </a:prstGeom>
          <a:solidFill>
            <a:srgbClr val="4472C4">
              <a:lumMod val="20000"/>
              <a:lumOff val="80000"/>
            </a:srgbClr>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CentOS</a:t>
            </a:r>
            <a:r>
              <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 </a:t>
            </a: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7</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96" name="正方形/長方形 595"/>
          <p:cNvSpPr/>
          <p:nvPr/>
        </p:nvSpPr>
        <p:spPr>
          <a:xfrm>
            <a:off x="1204873" y="2179254"/>
            <a:ext cx="5854614" cy="3382219"/>
          </a:xfrm>
          <a:prstGeom prst="rect">
            <a:avLst/>
          </a:prstGeom>
          <a:solidFill>
            <a:sysClr val="window" lastClr="FFFF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ITA</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60" name="フローチャート: 磁気ディスク 559"/>
          <p:cNvSpPr/>
          <p:nvPr/>
        </p:nvSpPr>
        <p:spPr>
          <a:xfrm>
            <a:off x="1336869" y="3285639"/>
            <a:ext cx="2681558" cy="2144602"/>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561" name="図 560"/>
          <p:cNvPicPr>
            <a:picLocks noChangeAspect="1"/>
          </p:cNvPicPr>
          <p:nvPr/>
        </p:nvPicPr>
        <p:blipFill>
          <a:blip r:embed="rId2"/>
          <a:stretch>
            <a:fillRect/>
          </a:stretch>
        </p:blipFill>
        <p:spPr>
          <a:xfrm>
            <a:off x="3487168" y="4671406"/>
            <a:ext cx="128884" cy="127792"/>
          </a:xfrm>
          <a:prstGeom prst="rect">
            <a:avLst/>
          </a:prstGeom>
        </p:spPr>
      </p:pic>
      <p:pic>
        <p:nvPicPr>
          <p:cNvPr id="562" name="図 561"/>
          <p:cNvPicPr>
            <a:picLocks noChangeAspect="1"/>
          </p:cNvPicPr>
          <p:nvPr/>
        </p:nvPicPr>
        <p:blipFill>
          <a:blip r:embed="rId3"/>
          <a:stretch>
            <a:fillRect/>
          </a:stretch>
        </p:blipFill>
        <p:spPr>
          <a:xfrm>
            <a:off x="3632808" y="4671406"/>
            <a:ext cx="131069" cy="131069"/>
          </a:xfrm>
          <a:prstGeom prst="rect">
            <a:avLst/>
          </a:prstGeom>
        </p:spPr>
      </p:pic>
      <p:pic>
        <p:nvPicPr>
          <p:cNvPr id="563" name="図 562"/>
          <p:cNvPicPr>
            <a:picLocks noChangeAspect="1"/>
          </p:cNvPicPr>
          <p:nvPr/>
        </p:nvPicPr>
        <p:blipFill>
          <a:blip r:embed="rId4"/>
          <a:stretch>
            <a:fillRect/>
          </a:stretch>
        </p:blipFill>
        <p:spPr>
          <a:xfrm>
            <a:off x="3780633" y="4671406"/>
            <a:ext cx="128884" cy="129976"/>
          </a:xfrm>
          <a:prstGeom prst="rect">
            <a:avLst/>
          </a:prstGeom>
        </p:spPr>
      </p:pic>
      <p:pic>
        <p:nvPicPr>
          <p:cNvPr id="564" name="図 563"/>
          <p:cNvPicPr>
            <a:picLocks noChangeAspect="1"/>
          </p:cNvPicPr>
          <p:nvPr/>
        </p:nvPicPr>
        <p:blipFill>
          <a:blip r:embed="rId2"/>
          <a:stretch>
            <a:fillRect/>
          </a:stretch>
        </p:blipFill>
        <p:spPr>
          <a:xfrm>
            <a:off x="2372182" y="3317973"/>
            <a:ext cx="128884" cy="127792"/>
          </a:xfrm>
          <a:prstGeom prst="rect">
            <a:avLst/>
          </a:prstGeom>
        </p:spPr>
      </p:pic>
      <p:pic>
        <p:nvPicPr>
          <p:cNvPr id="565" name="図 564"/>
          <p:cNvPicPr>
            <a:picLocks noChangeAspect="1"/>
          </p:cNvPicPr>
          <p:nvPr/>
        </p:nvPicPr>
        <p:blipFill>
          <a:blip r:embed="rId2"/>
          <a:stretch>
            <a:fillRect/>
          </a:stretch>
        </p:blipFill>
        <p:spPr>
          <a:xfrm>
            <a:off x="3498964" y="3920143"/>
            <a:ext cx="128884" cy="127792"/>
          </a:xfrm>
          <a:prstGeom prst="rect">
            <a:avLst/>
          </a:prstGeom>
        </p:spPr>
      </p:pic>
      <p:pic>
        <p:nvPicPr>
          <p:cNvPr id="566" name="図 565"/>
          <p:cNvPicPr>
            <a:picLocks noChangeAspect="1"/>
          </p:cNvPicPr>
          <p:nvPr/>
        </p:nvPicPr>
        <p:blipFill>
          <a:blip r:embed="rId3"/>
          <a:stretch>
            <a:fillRect/>
          </a:stretch>
        </p:blipFill>
        <p:spPr>
          <a:xfrm>
            <a:off x="3644604" y="3920143"/>
            <a:ext cx="131069" cy="131069"/>
          </a:xfrm>
          <a:prstGeom prst="rect">
            <a:avLst/>
          </a:prstGeom>
        </p:spPr>
      </p:pic>
      <p:pic>
        <p:nvPicPr>
          <p:cNvPr id="567" name="図 566"/>
          <p:cNvPicPr>
            <a:picLocks noChangeAspect="1"/>
          </p:cNvPicPr>
          <p:nvPr/>
        </p:nvPicPr>
        <p:blipFill>
          <a:blip r:embed="rId4"/>
          <a:stretch>
            <a:fillRect/>
          </a:stretch>
        </p:blipFill>
        <p:spPr>
          <a:xfrm>
            <a:off x="3792428" y="3920143"/>
            <a:ext cx="128884" cy="129976"/>
          </a:xfrm>
          <a:prstGeom prst="rect">
            <a:avLst/>
          </a:prstGeom>
        </p:spPr>
      </p:pic>
      <p:graphicFrame>
        <p:nvGraphicFramePr>
          <p:cNvPr id="568" name="表 567"/>
          <p:cNvGraphicFramePr>
            <a:graphicFrameLocks noGrp="1"/>
          </p:cNvGraphicFramePr>
          <p:nvPr>
            <p:extLst>
              <p:ext uri="{D42A27DB-BD31-4B8C-83A1-F6EECF244321}">
                <p14:modId xmlns:p14="http://schemas.microsoft.com/office/powerpoint/2010/main" val="2938277222"/>
              </p:ext>
            </p:extLst>
          </p:nvPr>
        </p:nvGraphicFramePr>
        <p:xfrm>
          <a:off x="1477827" y="4067080"/>
          <a:ext cx="2448471" cy="469498"/>
        </p:xfrm>
        <a:graphic>
          <a:graphicData uri="http://schemas.openxmlformats.org/drawingml/2006/table">
            <a:tbl>
              <a:tblPr firstRow="1" bandRow="1"/>
              <a:tblGrid>
                <a:gridCol w="733227">
                  <a:extLst>
                    <a:ext uri="{9D8B030D-6E8A-4147-A177-3AD203B41FA5}">
                      <a16:colId xmlns:a16="http://schemas.microsoft.com/office/drawing/2014/main" val="1486311975"/>
                    </a:ext>
                  </a:extLst>
                </a:gridCol>
                <a:gridCol w="670241">
                  <a:extLst>
                    <a:ext uri="{9D8B030D-6E8A-4147-A177-3AD203B41FA5}">
                      <a16:colId xmlns:a16="http://schemas.microsoft.com/office/drawing/2014/main" val="2451158254"/>
                    </a:ext>
                  </a:extLst>
                </a:gridCol>
                <a:gridCol w="437189">
                  <a:extLst>
                    <a:ext uri="{9D8B030D-6E8A-4147-A177-3AD203B41FA5}">
                      <a16:colId xmlns:a16="http://schemas.microsoft.com/office/drawing/2014/main" val="3808264499"/>
                    </a:ext>
                  </a:extLst>
                </a:gridCol>
                <a:gridCol w="607814">
                  <a:extLst>
                    <a:ext uri="{9D8B030D-6E8A-4147-A177-3AD203B41FA5}">
                      <a16:colId xmlns:a16="http://schemas.microsoft.com/office/drawing/2014/main" val="4256931609"/>
                    </a:ext>
                  </a:extLst>
                </a:gridCol>
              </a:tblGrid>
              <a:tr h="169904">
                <a:tc gridSpan="4">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b="1" dirty="0" smtClean="0">
                          <a:latin typeface="+mn-ea"/>
                        </a:rPr>
                        <a:t>パラメータシート（ホストグループ利用有り）</a:t>
                      </a: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46796">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ホストグループ名</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オペレーション</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Timezone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Nameserver_ip</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40386200"/>
                  </a:ext>
                </a:extLst>
              </a:tr>
              <a:tr h="14770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131348700"/>
                  </a:ext>
                </a:extLst>
              </a:tr>
            </a:tbl>
          </a:graphicData>
        </a:graphic>
      </p:graphicFrame>
      <p:graphicFrame>
        <p:nvGraphicFramePr>
          <p:cNvPr id="569" name="表 568"/>
          <p:cNvGraphicFramePr>
            <a:graphicFrameLocks noGrp="1"/>
          </p:cNvGraphicFramePr>
          <p:nvPr>
            <p:extLst>
              <p:ext uri="{D42A27DB-BD31-4B8C-83A1-F6EECF244321}">
                <p14:modId xmlns:p14="http://schemas.microsoft.com/office/powerpoint/2010/main" val="4151000115"/>
              </p:ext>
            </p:extLst>
          </p:nvPr>
        </p:nvGraphicFramePr>
        <p:xfrm>
          <a:off x="1477828" y="4803778"/>
          <a:ext cx="2429354" cy="469498"/>
        </p:xfrm>
        <a:graphic>
          <a:graphicData uri="http://schemas.openxmlformats.org/drawingml/2006/table">
            <a:tbl>
              <a:tblPr firstRow="1" bandRow="1"/>
              <a:tblGrid>
                <a:gridCol w="734400">
                  <a:extLst>
                    <a:ext uri="{9D8B030D-6E8A-4147-A177-3AD203B41FA5}">
                      <a16:colId xmlns:a16="http://schemas.microsoft.com/office/drawing/2014/main" val="1486311975"/>
                    </a:ext>
                  </a:extLst>
                </a:gridCol>
                <a:gridCol w="669528">
                  <a:extLst>
                    <a:ext uri="{9D8B030D-6E8A-4147-A177-3AD203B41FA5}">
                      <a16:colId xmlns:a16="http://schemas.microsoft.com/office/drawing/2014/main" val="2451158254"/>
                    </a:ext>
                  </a:extLst>
                </a:gridCol>
                <a:gridCol w="436087">
                  <a:extLst>
                    <a:ext uri="{9D8B030D-6E8A-4147-A177-3AD203B41FA5}">
                      <a16:colId xmlns:a16="http://schemas.microsoft.com/office/drawing/2014/main" val="3808264499"/>
                    </a:ext>
                  </a:extLst>
                </a:gridCol>
                <a:gridCol w="589339">
                  <a:extLst>
                    <a:ext uri="{9D8B030D-6E8A-4147-A177-3AD203B41FA5}">
                      <a16:colId xmlns:a16="http://schemas.microsoft.com/office/drawing/2014/main" val="4256931609"/>
                    </a:ext>
                  </a:extLst>
                </a:gridCol>
              </a:tblGrid>
              <a:tr h="169904">
                <a:tc gridSpan="4">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b="1" dirty="0" smtClean="0">
                          <a:latin typeface="+mn-ea"/>
                        </a:rPr>
                        <a:t>パラメータシート（ホストグループ利用無し）</a:t>
                      </a: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46796">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ホスト名</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オペレーション</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Hostname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40386200"/>
                  </a:ext>
                </a:extLst>
              </a:tr>
              <a:tr h="14770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610428316"/>
                  </a:ext>
                </a:extLst>
              </a:tr>
            </a:tbl>
          </a:graphicData>
        </a:graphic>
      </p:graphicFrame>
      <p:graphicFrame>
        <p:nvGraphicFramePr>
          <p:cNvPr id="570" name="表 569"/>
          <p:cNvGraphicFramePr>
            <a:graphicFrameLocks noGrp="1"/>
          </p:cNvGraphicFramePr>
          <p:nvPr>
            <p:extLst>
              <p:ext uri="{D42A27DB-BD31-4B8C-83A1-F6EECF244321}">
                <p14:modId xmlns:p14="http://schemas.microsoft.com/office/powerpoint/2010/main" val="700728233"/>
              </p:ext>
            </p:extLst>
          </p:nvPr>
        </p:nvGraphicFramePr>
        <p:xfrm>
          <a:off x="1477826" y="3441409"/>
          <a:ext cx="1027179" cy="464046"/>
        </p:xfrm>
        <a:graphic>
          <a:graphicData uri="http://schemas.openxmlformats.org/drawingml/2006/table">
            <a:tbl>
              <a:tblPr firstRow="1" bandRow="1"/>
              <a:tblGrid>
                <a:gridCol w="420419">
                  <a:extLst>
                    <a:ext uri="{9D8B030D-6E8A-4147-A177-3AD203B41FA5}">
                      <a16:colId xmlns:a16="http://schemas.microsoft.com/office/drawing/2014/main" val="1486311975"/>
                    </a:ext>
                  </a:extLst>
                </a:gridCol>
                <a:gridCol w="303380">
                  <a:extLst>
                    <a:ext uri="{9D8B030D-6E8A-4147-A177-3AD203B41FA5}">
                      <a16:colId xmlns:a16="http://schemas.microsoft.com/office/drawing/2014/main" val="3808264499"/>
                    </a:ext>
                  </a:extLst>
                </a:gridCol>
                <a:gridCol w="303380">
                  <a:extLst>
                    <a:ext uri="{9D8B030D-6E8A-4147-A177-3AD203B41FA5}">
                      <a16:colId xmlns:a16="http://schemas.microsoft.com/office/drawing/2014/main" val="4256931609"/>
                    </a:ext>
                  </a:extLst>
                </a:gridCol>
              </a:tblGrid>
              <a:tr h="159536">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dirty="0" smtClean="0"/>
                        <a:t>データシート</a:t>
                      </a:r>
                      <a:endParaRPr kumimoji="1" lang="ja-JP" altLang="en-US" sz="800" b="1" dirty="0" smtClean="0">
                        <a:latin typeface="+mn-ea"/>
                      </a:endParaRP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0AD47"/>
                    </a:solidFill>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3175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Timezone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UTC</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JST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val="2540386200"/>
                  </a:ext>
                </a:extLst>
              </a:tr>
              <a:tr h="13175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extLst>
                  <a:ext uri="{0D108BD9-81ED-4DB2-BD59-A6C34878D82A}">
                    <a16:rowId xmlns:a16="http://schemas.microsoft.com/office/drawing/2014/main" val="1573662102"/>
                  </a:ext>
                </a:extLst>
              </a:tr>
            </a:tbl>
          </a:graphicData>
        </a:graphic>
      </p:graphicFrame>
      <p:sp>
        <p:nvSpPr>
          <p:cNvPr id="571" name="正方形/長方形 570"/>
          <p:cNvSpPr/>
          <p:nvPr/>
        </p:nvSpPr>
        <p:spPr>
          <a:xfrm>
            <a:off x="1470228" y="3635172"/>
            <a:ext cx="1036368"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grpSp>
        <p:nvGrpSpPr>
          <p:cNvPr id="594" name="グループ化 593"/>
          <p:cNvGrpSpPr/>
          <p:nvPr/>
        </p:nvGrpSpPr>
        <p:grpSpPr>
          <a:xfrm>
            <a:off x="1470230" y="4970408"/>
            <a:ext cx="2436952" cy="315820"/>
            <a:chOff x="1470230" y="4734900"/>
            <a:chExt cx="2410989" cy="270324"/>
          </a:xfrm>
        </p:grpSpPr>
        <p:sp>
          <p:nvSpPr>
            <p:cNvPr id="573" name="正方形/長方形 572"/>
            <p:cNvSpPr/>
            <p:nvPr/>
          </p:nvSpPr>
          <p:spPr>
            <a:xfrm>
              <a:off x="1470230" y="4734900"/>
              <a:ext cx="2410989"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4" name="正方形/長方形 573"/>
            <p:cNvSpPr/>
            <p:nvPr/>
          </p:nvSpPr>
          <p:spPr>
            <a:xfrm>
              <a:off x="1470230" y="4867337"/>
              <a:ext cx="2410989" cy="13788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592" name="グループ化 591"/>
          <p:cNvGrpSpPr/>
          <p:nvPr/>
        </p:nvGrpSpPr>
        <p:grpSpPr>
          <a:xfrm>
            <a:off x="1470230" y="4237321"/>
            <a:ext cx="2456068" cy="301086"/>
            <a:chOff x="1470230" y="4094849"/>
            <a:chExt cx="2410989" cy="265116"/>
          </a:xfrm>
        </p:grpSpPr>
        <p:sp>
          <p:nvSpPr>
            <p:cNvPr id="572" name="正方形/長方形 571"/>
            <p:cNvSpPr/>
            <p:nvPr/>
          </p:nvSpPr>
          <p:spPr>
            <a:xfrm>
              <a:off x="1470230" y="4094849"/>
              <a:ext cx="2410989"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5" name="正方形/長方形 574"/>
            <p:cNvSpPr/>
            <p:nvPr/>
          </p:nvSpPr>
          <p:spPr>
            <a:xfrm>
              <a:off x="1470230" y="4227528"/>
              <a:ext cx="2410989"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grpSp>
      <p:sp>
        <p:nvSpPr>
          <p:cNvPr id="576" name="正方形/長方形 575"/>
          <p:cNvSpPr/>
          <p:nvPr/>
        </p:nvSpPr>
        <p:spPr>
          <a:xfrm>
            <a:off x="1470228" y="3757916"/>
            <a:ext cx="1036368"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7" name="円形吹き出し 576"/>
          <p:cNvSpPr/>
          <p:nvPr/>
        </p:nvSpPr>
        <p:spPr bwMode="auto">
          <a:xfrm>
            <a:off x="874090" y="3055296"/>
            <a:ext cx="514800" cy="514800"/>
          </a:xfrm>
          <a:prstGeom prst="wedgeEllipseCallout">
            <a:avLst>
              <a:gd name="adj1" fmla="val 68077"/>
              <a:gd name="adj2" fmla="val 2179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79" name="楕円 578"/>
          <p:cNvSpPr/>
          <p:nvPr/>
        </p:nvSpPr>
        <p:spPr>
          <a:xfrm>
            <a:off x="3328029" y="4189096"/>
            <a:ext cx="619021" cy="388569"/>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0" name="楕円 579"/>
          <p:cNvSpPr/>
          <p:nvPr/>
        </p:nvSpPr>
        <p:spPr>
          <a:xfrm>
            <a:off x="2811825" y="4190200"/>
            <a:ext cx="516205" cy="378622"/>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1" name="楕円 580"/>
          <p:cNvSpPr/>
          <p:nvPr/>
        </p:nvSpPr>
        <p:spPr>
          <a:xfrm>
            <a:off x="2811825" y="4980820"/>
            <a:ext cx="516204" cy="339366"/>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9" name="正方形/長方形 588"/>
          <p:cNvSpPr/>
          <p:nvPr/>
        </p:nvSpPr>
        <p:spPr>
          <a:xfrm>
            <a:off x="3791360" y="3930328"/>
            <a:ext cx="133097" cy="114454"/>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90" name="円形吹き出し 589"/>
          <p:cNvSpPr/>
          <p:nvPr/>
        </p:nvSpPr>
        <p:spPr bwMode="auto">
          <a:xfrm>
            <a:off x="3245478" y="3255312"/>
            <a:ext cx="514800" cy="514800"/>
          </a:xfrm>
          <a:prstGeom prst="wedgeEllipseCallout">
            <a:avLst>
              <a:gd name="adj1" fmla="val 64180"/>
              <a:gd name="adj2" fmla="val 7301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2.11</a:t>
            </a:r>
          </a:p>
        </p:txBody>
      </p:sp>
      <p:sp>
        <p:nvSpPr>
          <p:cNvPr id="542" name="正方形/長方形 541"/>
          <p:cNvSpPr/>
          <p:nvPr/>
        </p:nvSpPr>
        <p:spPr>
          <a:xfrm>
            <a:off x="4143788" y="2332679"/>
            <a:ext cx="2819563" cy="3084778"/>
          </a:xfrm>
          <a:prstGeom prst="rect">
            <a:avLst/>
          </a:prstGeom>
          <a:solidFill>
            <a:sysClr val="window" lastClr="FFFFFF"/>
          </a:solidFill>
          <a:ln w="19050" cap="flat" cmpd="sng" algn="ctr">
            <a:solidFill>
              <a:srgbClr val="002060"/>
            </a:solidFill>
            <a:prstDash val="solid"/>
            <a:miter lim="800000"/>
          </a:ln>
          <a:effectLst/>
        </p:spPr>
        <p:txBody>
          <a:bodyPr wrap="square"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err="1"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-Legacy</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72" name="正方形/長方形 471"/>
          <p:cNvSpPr/>
          <p:nvPr/>
        </p:nvSpPr>
        <p:spPr>
          <a:xfrm>
            <a:off x="7919793" y="1899897"/>
            <a:ext cx="1043720" cy="3866616"/>
          </a:xfrm>
          <a:prstGeom prst="rect">
            <a:avLst/>
          </a:prstGeom>
          <a:solidFill>
            <a:sysClr val="window" lastClr="FFFFFF"/>
          </a:solidFill>
          <a:ln w="19050" cap="flat" cmpd="sng" algn="ctr">
            <a:solidFill>
              <a:srgbClr val="002060"/>
            </a:solidFill>
            <a:prstDash val="sysDash"/>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ターゲットサーバ群</a:t>
            </a:r>
          </a:p>
        </p:txBody>
      </p:sp>
      <p:grpSp>
        <p:nvGrpSpPr>
          <p:cNvPr id="479" name="グループ化 478"/>
          <p:cNvGrpSpPr/>
          <p:nvPr/>
        </p:nvGrpSpPr>
        <p:grpSpPr>
          <a:xfrm>
            <a:off x="8018784" y="3516861"/>
            <a:ext cx="846181" cy="725128"/>
            <a:chOff x="8018784" y="3328605"/>
            <a:chExt cx="846181" cy="725128"/>
          </a:xfrm>
        </p:grpSpPr>
        <p:pic>
          <p:nvPicPr>
            <p:cNvPr id="473" name="図 472"/>
            <p:cNvPicPr>
              <a:picLocks noChangeAspect="1"/>
            </p:cNvPicPr>
            <p:nvPr/>
          </p:nvPicPr>
          <p:blipFill>
            <a:blip r:embed="rId5"/>
            <a:stretch>
              <a:fillRect/>
            </a:stretch>
          </p:blipFill>
          <p:spPr>
            <a:xfrm>
              <a:off x="8346555" y="3729656"/>
              <a:ext cx="189976" cy="324077"/>
            </a:xfrm>
            <a:prstGeom prst="rect">
              <a:avLst/>
            </a:prstGeom>
          </p:spPr>
        </p:pic>
        <p:pic>
          <p:nvPicPr>
            <p:cNvPr id="474" name="図 473"/>
            <p:cNvPicPr>
              <a:picLocks noChangeAspect="1"/>
            </p:cNvPicPr>
            <p:nvPr/>
          </p:nvPicPr>
          <p:blipFill>
            <a:blip r:embed="rId5"/>
            <a:stretch>
              <a:fillRect/>
            </a:stretch>
          </p:blipFill>
          <p:spPr>
            <a:xfrm>
              <a:off x="8018784" y="3729656"/>
              <a:ext cx="189976" cy="324077"/>
            </a:xfrm>
            <a:prstGeom prst="rect">
              <a:avLst/>
            </a:prstGeom>
          </p:spPr>
        </p:pic>
        <p:pic>
          <p:nvPicPr>
            <p:cNvPr id="475" name="図 474"/>
            <p:cNvPicPr>
              <a:picLocks noChangeAspect="1"/>
            </p:cNvPicPr>
            <p:nvPr/>
          </p:nvPicPr>
          <p:blipFill>
            <a:blip r:embed="rId5"/>
            <a:stretch>
              <a:fillRect/>
            </a:stretch>
          </p:blipFill>
          <p:spPr>
            <a:xfrm>
              <a:off x="8182669" y="3330186"/>
              <a:ext cx="189976" cy="324077"/>
            </a:xfrm>
            <a:prstGeom prst="rect">
              <a:avLst/>
            </a:prstGeom>
          </p:spPr>
        </p:pic>
        <p:pic>
          <p:nvPicPr>
            <p:cNvPr id="476" name="図 475"/>
            <p:cNvPicPr>
              <a:picLocks noChangeAspect="1"/>
            </p:cNvPicPr>
            <p:nvPr/>
          </p:nvPicPr>
          <p:blipFill>
            <a:blip r:embed="rId5"/>
            <a:stretch>
              <a:fillRect/>
            </a:stretch>
          </p:blipFill>
          <p:spPr>
            <a:xfrm>
              <a:off x="8510772" y="3328605"/>
              <a:ext cx="189976" cy="324077"/>
            </a:xfrm>
            <a:prstGeom prst="rect">
              <a:avLst/>
            </a:prstGeom>
          </p:spPr>
        </p:pic>
        <p:pic>
          <p:nvPicPr>
            <p:cNvPr id="477" name="図 476"/>
            <p:cNvPicPr>
              <a:picLocks noChangeAspect="1"/>
            </p:cNvPicPr>
            <p:nvPr/>
          </p:nvPicPr>
          <p:blipFill>
            <a:blip r:embed="rId5"/>
            <a:stretch>
              <a:fillRect/>
            </a:stretch>
          </p:blipFill>
          <p:spPr>
            <a:xfrm>
              <a:off x="8674989" y="3729655"/>
              <a:ext cx="189976" cy="324077"/>
            </a:xfrm>
            <a:prstGeom prst="rect">
              <a:avLst/>
            </a:prstGeom>
          </p:spPr>
        </p:pic>
      </p:grpSp>
      <p:sp>
        <p:nvSpPr>
          <p:cNvPr id="483" name="正方形/長方形 482"/>
          <p:cNvSpPr/>
          <p:nvPr/>
        </p:nvSpPr>
        <p:spPr>
          <a:xfrm>
            <a:off x="7158035" y="2177097"/>
            <a:ext cx="493092" cy="3384376"/>
          </a:xfrm>
          <a:prstGeom prst="rect">
            <a:avLst/>
          </a:prstGeom>
          <a:solidFill>
            <a:sysClr val="window" lastClr="FFFF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err="1"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84" name="ストライプ矢印 483"/>
          <p:cNvSpPr/>
          <p:nvPr/>
        </p:nvSpPr>
        <p:spPr>
          <a:xfrm>
            <a:off x="7058842" y="3714467"/>
            <a:ext cx="855508" cy="281840"/>
          </a:xfrm>
          <a:prstGeom prst="stripedRightArrow">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86" name="円形吹き出し 485"/>
          <p:cNvSpPr/>
          <p:nvPr/>
        </p:nvSpPr>
        <p:spPr bwMode="auto">
          <a:xfrm>
            <a:off x="6965862" y="3124469"/>
            <a:ext cx="514800" cy="514800"/>
          </a:xfrm>
          <a:prstGeom prst="wedgeEllipseCallout">
            <a:avLst>
              <a:gd name="adj1" fmla="val -40076"/>
              <a:gd name="adj2" fmla="val 5721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2.10</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(1/2</a:t>
            </a:r>
            <a:r>
              <a:rPr kumimoji="0" lang="ja-JP" altLang="en-US"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a:t>
            </a:r>
            <a:r>
              <a:rPr kumimoji="0" lang="en-US" altLang="ja-JP"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2/2)</a:t>
            </a:r>
            <a:endParaRPr kumimoji="0" lang="ja-JP" altLang="en-US"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04" name="角丸四角形 503"/>
          <p:cNvSpPr/>
          <p:nvPr/>
        </p:nvSpPr>
        <p:spPr>
          <a:xfrm>
            <a:off x="5472509" y="2779766"/>
            <a:ext cx="1302794" cy="2349658"/>
          </a:xfrm>
          <a:prstGeom prst="roundRect">
            <a:avLst/>
          </a:prstGeom>
          <a:solidFill>
            <a:srgbClr val="4472C4">
              <a:lumMod val="20000"/>
              <a:lumOff val="80000"/>
            </a:srgbClr>
          </a:solidFill>
          <a:ln w="19050" cap="flat" cmpd="sng" algn="ctr">
            <a:no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Conductor</a:t>
            </a:r>
            <a:endParaRPr kumimoji="0" lang="ja-JP" altLang="en-US"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cxnSp>
        <p:nvCxnSpPr>
          <p:cNvPr id="505" name="直線コネクタ 504"/>
          <p:cNvCxnSpPr>
            <a:stCxn id="506" idx="1"/>
            <a:endCxn id="507" idx="1"/>
          </p:cNvCxnSpPr>
          <p:nvPr/>
        </p:nvCxnSpPr>
        <p:spPr>
          <a:xfrm>
            <a:off x="6123909" y="3408643"/>
            <a:ext cx="6308" cy="1322615"/>
          </a:xfrm>
          <a:prstGeom prst="line">
            <a:avLst/>
          </a:prstGeom>
          <a:noFill/>
          <a:ln w="38100" cap="flat" cmpd="sng" algn="ctr">
            <a:solidFill>
              <a:srgbClr val="4472C4">
                <a:lumMod val="50000"/>
              </a:srgbClr>
            </a:solidFill>
            <a:prstDash val="solid"/>
            <a:miter lim="800000"/>
          </a:ln>
          <a:effectLst/>
        </p:spPr>
      </p:cxnSp>
      <p:sp>
        <p:nvSpPr>
          <p:cNvPr id="506" name="フローチャート: 論理積ゲート 505"/>
          <p:cNvSpPr/>
          <p:nvPr/>
        </p:nvSpPr>
        <p:spPr>
          <a:xfrm rot="16200000">
            <a:off x="5981844" y="3107441"/>
            <a:ext cx="284128" cy="318275"/>
          </a:xfrm>
          <a:prstGeom prst="flowChartDelay">
            <a:avLst/>
          </a:prstGeom>
          <a:solidFill>
            <a:srgbClr val="92D050"/>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7" name="フローチャート: 論理積ゲート 506"/>
          <p:cNvSpPr/>
          <p:nvPr/>
        </p:nvSpPr>
        <p:spPr>
          <a:xfrm rot="5400000">
            <a:off x="5988153" y="4714185"/>
            <a:ext cx="284128" cy="318275"/>
          </a:xfrm>
          <a:prstGeom prst="flowChartDelay">
            <a:avLst/>
          </a:prstGeom>
          <a:solidFill>
            <a:srgbClr val="92D050"/>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8" name="フローチャート: 端子 507"/>
          <p:cNvSpPr/>
          <p:nvPr/>
        </p:nvSpPr>
        <p:spPr>
          <a:xfrm>
            <a:off x="5797275" y="3576381"/>
            <a:ext cx="653266"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09" name="フローチャート: 端子 508"/>
          <p:cNvSpPr/>
          <p:nvPr/>
        </p:nvSpPr>
        <p:spPr>
          <a:xfrm>
            <a:off x="5797273" y="3942095"/>
            <a:ext cx="653267"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10" name="フローチャート: 端子 509"/>
          <p:cNvSpPr/>
          <p:nvPr/>
        </p:nvSpPr>
        <p:spPr>
          <a:xfrm>
            <a:off x="5797271" y="4308765"/>
            <a:ext cx="653269"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11" name="テキスト ボックス 510"/>
          <p:cNvSpPr txBox="1"/>
          <p:nvPr/>
        </p:nvSpPr>
        <p:spPr>
          <a:xfrm>
            <a:off x="5905202" y="3105096"/>
            <a:ext cx="432092" cy="338554"/>
          </a:xfrm>
          <a:prstGeom prst="rect">
            <a:avLst/>
          </a:prstGeom>
          <a:noFill/>
        </p:spPr>
        <p:txBody>
          <a:bodyPr wrap="square" rtlCol="0">
            <a:spAutoFit/>
          </a:bodyPr>
          <a:lstStyle/>
          <a:p>
            <a:pPr algn="ctr" defTabSz="457200"/>
            <a:r>
              <a:rPr lang="en-US" altLang="ja-JP" sz="1600" b="1" dirty="0">
                <a:solidFill>
                  <a:prstClr val="white"/>
                </a:solidFill>
                <a:latin typeface="Meiryo UI" panose="020B0604030504040204" pitchFamily="50" charset="-128"/>
                <a:ea typeface="Meiryo UI" panose="020B0604030504040204" pitchFamily="50" charset="-128"/>
              </a:rPr>
              <a:t>S</a:t>
            </a:r>
            <a:endParaRPr lang="ja-JP" altLang="en-US" sz="1600" b="1" dirty="0">
              <a:solidFill>
                <a:prstClr val="white"/>
              </a:solidFill>
              <a:latin typeface="Meiryo UI" panose="020B0604030504040204" pitchFamily="50" charset="-128"/>
              <a:ea typeface="Meiryo UI" panose="020B0604030504040204" pitchFamily="50" charset="-128"/>
            </a:endParaRPr>
          </a:p>
        </p:txBody>
      </p:sp>
      <p:sp>
        <p:nvSpPr>
          <p:cNvPr id="512" name="テキスト ボックス 511"/>
          <p:cNvSpPr txBox="1"/>
          <p:nvPr/>
        </p:nvSpPr>
        <p:spPr>
          <a:xfrm>
            <a:off x="5905202" y="4697572"/>
            <a:ext cx="432092" cy="338554"/>
          </a:xfrm>
          <a:prstGeom prst="rect">
            <a:avLst/>
          </a:prstGeom>
          <a:noFill/>
        </p:spPr>
        <p:txBody>
          <a:bodyPr wrap="square" rtlCol="0">
            <a:spAutoFit/>
          </a:bodyPr>
          <a:lstStyle/>
          <a:p>
            <a:pPr algn="ctr" defTabSz="457200"/>
            <a:r>
              <a:rPr lang="en-US" altLang="ja-JP" sz="1600" b="1" dirty="0">
                <a:solidFill>
                  <a:prstClr val="white"/>
                </a:solidFill>
                <a:latin typeface="Meiryo UI" panose="020B0604030504040204" pitchFamily="50" charset="-128"/>
                <a:ea typeface="Meiryo UI" panose="020B0604030504040204" pitchFamily="50" charset="-128"/>
              </a:rPr>
              <a:t>E</a:t>
            </a:r>
            <a:endParaRPr lang="ja-JP" altLang="en-US" sz="1600" b="1" dirty="0">
              <a:solidFill>
                <a:prstClr val="white"/>
              </a:solidFill>
              <a:latin typeface="Meiryo UI" panose="020B0604030504040204" pitchFamily="50" charset="-128"/>
              <a:ea typeface="Meiryo UI" panose="020B0604030504040204" pitchFamily="50" charset="-128"/>
            </a:endParaRPr>
          </a:p>
        </p:txBody>
      </p:sp>
      <p:sp>
        <p:nvSpPr>
          <p:cNvPr id="513" name="円形吹き出し 512"/>
          <p:cNvSpPr/>
          <p:nvPr/>
        </p:nvSpPr>
        <p:spPr bwMode="auto">
          <a:xfrm>
            <a:off x="6565290" y="2298823"/>
            <a:ext cx="514800" cy="514800"/>
          </a:xfrm>
          <a:prstGeom prst="wedgeEllipseCallout">
            <a:avLst>
              <a:gd name="adj1" fmla="val -29417"/>
              <a:gd name="adj2" fmla="val 63746"/>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2.4</a:t>
            </a:r>
          </a:p>
        </p:txBody>
      </p:sp>
      <p:sp>
        <p:nvSpPr>
          <p:cNvPr id="514" name="正方形/長方形 513"/>
          <p:cNvSpPr/>
          <p:nvPr/>
        </p:nvSpPr>
        <p:spPr>
          <a:xfrm flipH="1">
            <a:off x="5731148" y="3480915"/>
            <a:ext cx="782195" cy="1135072"/>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5" name="円形吹き出し 514"/>
          <p:cNvSpPr/>
          <p:nvPr/>
        </p:nvSpPr>
        <p:spPr bwMode="auto">
          <a:xfrm>
            <a:off x="6522073" y="4615986"/>
            <a:ext cx="514800" cy="514800"/>
          </a:xfrm>
          <a:prstGeom prst="wedgeEllipseCallout">
            <a:avLst>
              <a:gd name="adj1" fmla="val -51066"/>
              <a:gd name="adj2" fmla="val -53380"/>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2.3</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(1/3)</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cxnSp>
        <p:nvCxnSpPr>
          <p:cNvPr id="516" name="直線矢印コネクタ 515"/>
          <p:cNvCxnSpPr/>
          <p:nvPr/>
        </p:nvCxnSpPr>
        <p:spPr>
          <a:xfrm>
            <a:off x="5265618" y="3885143"/>
            <a:ext cx="459907" cy="195337"/>
          </a:xfrm>
          <a:prstGeom prst="straightConnector1">
            <a:avLst/>
          </a:prstGeom>
          <a:noFill/>
          <a:ln w="28575" cap="flat" cmpd="sng" algn="ctr">
            <a:solidFill>
              <a:srgbClr val="FF0000"/>
            </a:solidFill>
            <a:prstDash val="sysDot"/>
            <a:miter lim="800000"/>
            <a:headEnd type="triangle" w="med" len="med"/>
            <a:tailEnd type="triangle" w="med" len="med"/>
          </a:ln>
          <a:effectLst>
            <a:glow rad="63500">
              <a:sysClr val="window" lastClr="FFFFFF"/>
            </a:glow>
          </a:effectLst>
        </p:spPr>
      </p:cxnSp>
      <p:grpSp>
        <p:nvGrpSpPr>
          <p:cNvPr id="489" name="グループ化 488"/>
          <p:cNvGrpSpPr/>
          <p:nvPr/>
        </p:nvGrpSpPr>
        <p:grpSpPr>
          <a:xfrm>
            <a:off x="6523286" y="3570096"/>
            <a:ext cx="570584" cy="570584"/>
            <a:chOff x="6523286" y="3381840"/>
            <a:chExt cx="570584" cy="570584"/>
          </a:xfrm>
        </p:grpSpPr>
        <p:sp>
          <p:nvSpPr>
            <p:cNvPr id="485" name="星 7 484"/>
            <p:cNvSpPr/>
            <p:nvPr/>
          </p:nvSpPr>
          <p:spPr>
            <a:xfrm>
              <a:off x="6523286" y="3381840"/>
              <a:ext cx="570584" cy="570584"/>
            </a:xfrm>
            <a:prstGeom prst="star7">
              <a:avLst/>
            </a:prstGeom>
            <a:solidFill>
              <a:srgbClr val="002060"/>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88" name="テキスト ボックス 487"/>
            <p:cNvSpPr txBox="1"/>
            <p:nvPr/>
          </p:nvSpPr>
          <p:spPr>
            <a:xfrm>
              <a:off x="6563028" y="3506438"/>
              <a:ext cx="504056" cy="369332"/>
            </a:xfrm>
            <a:prstGeom prst="rect">
              <a:avLst/>
            </a:prstGeom>
            <a:noFill/>
          </p:spPr>
          <p:txBody>
            <a:bodyPr wrap="square" rtlCol="0">
              <a:spAutoFit/>
            </a:bodyPr>
            <a:lstStyle/>
            <a:p>
              <a:pPr algn="ctr"/>
              <a:r>
                <a:rPr kumimoji="1" lang="ja-JP" altLang="en-US" sz="900" b="1" dirty="0" smtClean="0">
                  <a:solidFill>
                    <a:schemeClr val="bg1"/>
                  </a:solidFill>
                  <a:latin typeface="游ゴシック" panose="020B0400000000000000" pitchFamily="50" charset="-128"/>
                  <a:ea typeface="游ゴシック" panose="020B0400000000000000" pitchFamily="50" charset="-128"/>
                </a:rPr>
                <a:t>作業</a:t>
              </a:r>
              <a:endParaRPr kumimoji="1" lang="en-US" altLang="ja-JP" sz="900" b="1" dirty="0" smtClean="0">
                <a:solidFill>
                  <a:schemeClr val="bg1"/>
                </a:solidFill>
                <a:latin typeface="游ゴシック" panose="020B0400000000000000" pitchFamily="50" charset="-128"/>
                <a:ea typeface="游ゴシック" panose="020B0400000000000000" pitchFamily="50" charset="-128"/>
              </a:endParaRPr>
            </a:p>
            <a:p>
              <a:pPr algn="ctr"/>
              <a:r>
                <a:rPr lang="ja-JP" altLang="en-US" sz="900" b="1" dirty="0">
                  <a:solidFill>
                    <a:schemeClr val="bg1"/>
                  </a:solidFill>
                  <a:latin typeface="游ゴシック" panose="020B0400000000000000" pitchFamily="50" charset="-128"/>
                  <a:ea typeface="游ゴシック" panose="020B0400000000000000" pitchFamily="50" charset="-128"/>
                </a:rPr>
                <a:t>実行</a:t>
              </a:r>
              <a:endParaRPr kumimoji="1" lang="ja-JP" altLang="en-US" sz="900" b="1" dirty="0">
                <a:solidFill>
                  <a:schemeClr val="bg1"/>
                </a:solidFill>
                <a:latin typeface="游ゴシック" panose="020B0400000000000000" pitchFamily="50" charset="-128"/>
                <a:ea typeface="游ゴシック" panose="020B0400000000000000" pitchFamily="50" charset="-128"/>
              </a:endParaRPr>
            </a:p>
          </p:txBody>
        </p:sp>
      </p:grpSp>
      <p:sp>
        <p:nvSpPr>
          <p:cNvPr id="519" name="正方形/長方形 518"/>
          <p:cNvSpPr/>
          <p:nvPr/>
        </p:nvSpPr>
        <p:spPr>
          <a:xfrm flipH="1">
            <a:off x="4415813" y="3377769"/>
            <a:ext cx="849358" cy="98580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algn="ctr"/>
            <a:endParaRPr kumimoji="1" lang="ja-JP" altLang="en-US" sz="1799"/>
          </a:p>
        </p:txBody>
      </p:sp>
      <p:sp>
        <p:nvSpPr>
          <p:cNvPr id="521" name="波線 520"/>
          <p:cNvSpPr/>
          <p:nvPr/>
        </p:nvSpPr>
        <p:spPr>
          <a:xfrm rot="16200000">
            <a:off x="4411557" y="3506518"/>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r>
              <a:rPr kumimoji="1" lang="en-US" altLang="ja-JP" sz="600" b="1" dirty="0">
                <a:latin typeface="游ゴシック" panose="020B0400000000000000" pitchFamily="50" charset="-128"/>
                <a:ea typeface="游ゴシック" panose="020B0400000000000000" pitchFamily="50" charset="-128"/>
              </a:rPr>
              <a:t>Playbook</a:t>
            </a:r>
            <a:endParaRPr kumimoji="1" lang="ja-JP" altLang="en-US" sz="600" b="1" dirty="0">
              <a:latin typeface="游ゴシック" panose="020B0400000000000000" pitchFamily="50" charset="-128"/>
              <a:ea typeface="游ゴシック" panose="020B0400000000000000" pitchFamily="50" charset="-128"/>
            </a:endParaRPr>
          </a:p>
        </p:txBody>
      </p:sp>
      <p:sp>
        <p:nvSpPr>
          <p:cNvPr id="524" name="波線 523"/>
          <p:cNvSpPr/>
          <p:nvPr/>
        </p:nvSpPr>
        <p:spPr>
          <a:xfrm rot="16200000">
            <a:off x="4499733" y="3594694"/>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r>
              <a:rPr kumimoji="1" lang="en-US" altLang="ja-JP" sz="600" b="1" dirty="0">
                <a:latin typeface="游ゴシック" panose="020B0400000000000000" pitchFamily="50" charset="-128"/>
                <a:ea typeface="游ゴシック" panose="020B0400000000000000" pitchFamily="50" charset="-128"/>
              </a:rPr>
              <a:t>Playbook</a:t>
            </a:r>
            <a:endParaRPr kumimoji="1" lang="ja-JP" altLang="en-US" sz="600" b="1" dirty="0">
              <a:latin typeface="游ゴシック" panose="020B0400000000000000" pitchFamily="50" charset="-128"/>
              <a:ea typeface="游ゴシック" panose="020B0400000000000000" pitchFamily="50" charset="-128"/>
            </a:endParaRPr>
          </a:p>
        </p:txBody>
      </p:sp>
      <p:sp>
        <p:nvSpPr>
          <p:cNvPr id="527" name="波線 526"/>
          <p:cNvSpPr/>
          <p:nvPr/>
        </p:nvSpPr>
        <p:spPr>
          <a:xfrm rot="16200000">
            <a:off x="4587909" y="3682869"/>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endParaRPr kumimoji="1" lang="ja-JP" altLang="en-US" sz="600" b="1" dirty="0">
              <a:latin typeface="游ゴシック" panose="020B0400000000000000" pitchFamily="50" charset="-128"/>
              <a:ea typeface="游ゴシック" panose="020B0400000000000000" pitchFamily="50" charset="-128"/>
            </a:endParaRPr>
          </a:p>
        </p:txBody>
      </p:sp>
      <p:sp>
        <p:nvSpPr>
          <p:cNvPr id="529" name="円形吹き出し 528"/>
          <p:cNvSpPr/>
          <p:nvPr/>
        </p:nvSpPr>
        <p:spPr bwMode="auto">
          <a:xfrm>
            <a:off x="4117992" y="2735657"/>
            <a:ext cx="514800" cy="514800"/>
          </a:xfrm>
          <a:prstGeom prst="wedgeEllipseCallout">
            <a:avLst>
              <a:gd name="adj1" fmla="val 41483"/>
              <a:gd name="adj2" fmla="val 65634"/>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a:solidFill>
                  <a:srgbClr val="FFFFFF"/>
                </a:solidFill>
                <a:latin typeface="游ゴシック" panose="020B0400000000000000" pitchFamily="50" charset="-128"/>
                <a:ea typeface="游ゴシック" panose="020B0400000000000000" pitchFamily="50" charset="-128"/>
              </a:rPr>
              <a:t>2.1</a:t>
            </a:r>
          </a:p>
          <a:p>
            <a:pPr algn="ctr" defTabSz="914369"/>
            <a:r>
              <a:rPr kumimoji="1" lang="en-US" altLang="ja-JP" sz="900" b="1" kern="0" dirty="0">
                <a:solidFill>
                  <a:srgbClr val="FFFFFF"/>
                </a:solidFill>
                <a:latin typeface="游ゴシック" panose="020B0400000000000000" pitchFamily="50" charset="-128"/>
                <a:ea typeface="游ゴシック" panose="020B0400000000000000" pitchFamily="50" charset="-128"/>
              </a:rPr>
              <a:t>(1/2)</a:t>
            </a:r>
            <a:endParaRPr kumimoji="1" lang="ja-JP" altLang="en-US" sz="900" b="1" kern="0" dirty="0">
              <a:solidFill>
                <a:srgbClr val="FFFFFF"/>
              </a:solidFill>
              <a:latin typeface="游ゴシック" panose="020B0400000000000000" pitchFamily="50" charset="-128"/>
              <a:ea typeface="游ゴシック" panose="020B0400000000000000" pitchFamily="50" charset="-128"/>
            </a:endParaRPr>
          </a:p>
        </p:txBody>
      </p:sp>
      <p:sp>
        <p:nvSpPr>
          <p:cNvPr id="532" name="円形吹き出し 531"/>
          <p:cNvSpPr/>
          <p:nvPr/>
        </p:nvSpPr>
        <p:spPr bwMode="auto">
          <a:xfrm>
            <a:off x="4645874" y="2735657"/>
            <a:ext cx="514800" cy="514800"/>
          </a:xfrm>
          <a:prstGeom prst="wedgeEllipseCallout">
            <a:avLst>
              <a:gd name="adj1" fmla="val 35228"/>
              <a:gd name="adj2" fmla="val 6563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a:solidFill>
                  <a:srgbClr val="FFFFFF"/>
                </a:solidFill>
                <a:latin typeface="游ゴシック" panose="020B0400000000000000" pitchFamily="50" charset="-128"/>
                <a:ea typeface="游ゴシック" panose="020B0400000000000000" pitchFamily="50" charset="-128"/>
              </a:rPr>
              <a:t>2.3</a:t>
            </a:r>
          </a:p>
          <a:p>
            <a:pPr algn="ctr" defTabSz="914369"/>
            <a:r>
              <a:rPr kumimoji="1" lang="en-US" altLang="ja-JP" sz="900" b="1" kern="0" dirty="0">
                <a:solidFill>
                  <a:srgbClr val="FFFFFF"/>
                </a:solidFill>
                <a:latin typeface="游ゴシック" panose="020B0400000000000000" pitchFamily="50" charset="-128"/>
                <a:ea typeface="游ゴシック" panose="020B0400000000000000" pitchFamily="50" charset="-128"/>
              </a:rPr>
              <a:t>(2/3)</a:t>
            </a:r>
            <a:endParaRPr kumimoji="1" lang="ja-JP" altLang="en-US" sz="900" b="1" kern="0" dirty="0">
              <a:solidFill>
                <a:srgbClr val="FFFFFF"/>
              </a:solidFill>
              <a:latin typeface="游ゴシック" panose="020B0400000000000000" pitchFamily="50" charset="-128"/>
              <a:ea typeface="游ゴシック" panose="020B0400000000000000" pitchFamily="50" charset="-128"/>
            </a:endParaRPr>
          </a:p>
        </p:txBody>
      </p:sp>
      <p:sp>
        <p:nvSpPr>
          <p:cNvPr id="535" name="楕円 534"/>
          <p:cNvSpPr/>
          <p:nvPr/>
        </p:nvSpPr>
        <p:spPr>
          <a:xfrm>
            <a:off x="4724722" y="3893213"/>
            <a:ext cx="399897" cy="219141"/>
          </a:xfrm>
          <a:prstGeom prst="ellipse">
            <a:avLst/>
          </a:prstGeom>
          <a:solidFill>
            <a:srgbClr val="4472C4"/>
          </a:solidFill>
          <a:ln w="12700" cap="flat" cmpd="sng" algn="ctr">
            <a:no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0" name="フリーフォーム 529"/>
          <p:cNvSpPr/>
          <p:nvPr/>
        </p:nvSpPr>
        <p:spPr>
          <a:xfrm rot="2964905">
            <a:off x="4187893" y="3862833"/>
            <a:ext cx="607127" cy="1018603"/>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Lst>
            <a:ahLst/>
            <a:cxnLst>
              <a:cxn ang="0">
                <a:pos x="connsiteX0" y="connsiteY0"/>
              </a:cxn>
              <a:cxn ang="0">
                <a:pos x="connsiteX1" y="connsiteY1"/>
              </a:cxn>
              <a:cxn ang="0">
                <a:pos x="connsiteX2" y="connsiteY2"/>
              </a:cxn>
              <a:cxn ang="0">
                <a:pos x="connsiteX3" y="connsiteY3"/>
              </a:cxn>
            </a:cxnLst>
            <a:rect l="l" t="t" r="r" b="b"/>
            <a:pathLst>
              <a:path w="1105807" h="1956391">
                <a:moveTo>
                  <a:pt x="0" y="1956391"/>
                </a:moveTo>
                <a:cubicBezTo>
                  <a:pt x="543147" y="1948417"/>
                  <a:pt x="988829" y="1612606"/>
                  <a:pt x="1084522" y="1127052"/>
                </a:cubicBezTo>
                <a:cubicBezTo>
                  <a:pt x="1180215" y="641498"/>
                  <a:pt x="935665" y="113414"/>
                  <a:pt x="701749" y="0"/>
                </a:cubicBezTo>
                <a:lnTo>
                  <a:pt x="701749" y="0"/>
                </a:lnTo>
              </a:path>
            </a:pathLst>
          </a:custGeom>
          <a:noFill/>
          <a:ln w="28575">
            <a:solidFill>
              <a:srgbClr val="FF0000"/>
            </a:solidFill>
            <a:prstDash val="sysDot"/>
            <a:headEnd type="triangle" w="med" len="med"/>
            <a:tailEnd type="triangle" w="med" len="med"/>
          </a:ln>
          <a:effectLst>
            <a:glow rad="635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effectLst>
                <a:glow rad="241300">
                  <a:schemeClr val="bg1"/>
                </a:glow>
              </a:effectLst>
            </a:endParaRPr>
          </a:p>
        </p:txBody>
      </p:sp>
      <p:sp>
        <p:nvSpPr>
          <p:cNvPr id="531" name="円形吹き出し 530"/>
          <p:cNvSpPr/>
          <p:nvPr/>
        </p:nvSpPr>
        <p:spPr bwMode="auto">
          <a:xfrm>
            <a:off x="4701833" y="4664278"/>
            <a:ext cx="514800" cy="514800"/>
          </a:xfrm>
          <a:prstGeom prst="wedgeEllipseCallout">
            <a:avLst>
              <a:gd name="adj1" fmla="val -55610"/>
              <a:gd name="adj2" fmla="val -5901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a:solidFill>
                  <a:srgbClr val="FFFFFF"/>
                </a:solidFill>
                <a:latin typeface="游ゴシック" panose="020B0400000000000000" pitchFamily="50" charset="-128"/>
                <a:ea typeface="游ゴシック" panose="020B0400000000000000" pitchFamily="50" charset="-128"/>
              </a:rPr>
              <a:t>2.9</a:t>
            </a:r>
          </a:p>
        </p:txBody>
      </p:sp>
      <p:sp>
        <p:nvSpPr>
          <p:cNvPr id="533" name="円形吹き出し 532"/>
          <p:cNvSpPr/>
          <p:nvPr/>
        </p:nvSpPr>
        <p:spPr bwMode="auto">
          <a:xfrm>
            <a:off x="4220935" y="4853815"/>
            <a:ext cx="514800" cy="514800"/>
          </a:xfrm>
          <a:prstGeom prst="wedgeEllipseCallout">
            <a:avLst>
              <a:gd name="adj1" fmla="val 7092"/>
              <a:gd name="adj2" fmla="val -87700"/>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a:solidFill>
                  <a:srgbClr val="FFFFFF"/>
                </a:solidFill>
                <a:latin typeface="游ゴシック" panose="020B0400000000000000" pitchFamily="50" charset="-128"/>
                <a:ea typeface="游ゴシック" panose="020B0400000000000000" pitchFamily="50" charset="-128"/>
              </a:rPr>
              <a:t>2.8</a:t>
            </a:r>
          </a:p>
        </p:txBody>
      </p:sp>
      <p:sp>
        <p:nvSpPr>
          <p:cNvPr id="536" name="テキスト ボックス 535"/>
          <p:cNvSpPr txBox="1"/>
          <p:nvPr/>
        </p:nvSpPr>
        <p:spPr>
          <a:xfrm>
            <a:off x="4672642" y="3882456"/>
            <a:ext cx="504056" cy="230832"/>
          </a:xfrm>
          <a:prstGeom prst="rect">
            <a:avLst/>
          </a:prstGeom>
          <a:noFill/>
        </p:spPr>
        <p:txBody>
          <a:bodyPr wrap="square" rtlCol="0">
            <a:spAutoFit/>
          </a:bodyPr>
          <a:lstStyle/>
          <a:p>
            <a:pPr algn="ctr"/>
            <a:r>
              <a:rPr kumimoji="1" lang="ja-JP" altLang="en-US" sz="900" b="1" dirty="0" smtClean="0">
                <a:solidFill>
                  <a:schemeClr val="bg1"/>
                </a:solidFill>
                <a:latin typeface="游ゴシック" panose="020B0400000000000000" pitchFamily="50" charset="-128"/>
                <a:ea typeface="游ゴシック" panose="020B0400000000000000" pitchFamily="50" charset="-128"/>
              </a:rPr>
              <a:t>変数</a:t>
            </a:r>
            <a:endParaRPr kumimoji="1" lang="ja-JP" altLang="en-US" sz="900" b="1" dirty="0">
              <a:solidFill>
                <a:schemeClr val="bg1"/>
              </a:solidFill>
              <a:latin typeface="游ゴシック" panose="020B0400000000000000" pitchFamily="50" charset="-128"/>
              <a:ea typeface="游ゴシック" panose="020B0400000000000000" pitchFamily="50" charset="-128"/>
            </a:endParaRPr>
          </a:p>
        </p:txBody>
      </p:sp>
      <p:sp>
        <p:nvSpPr>
          <p:cNvPr id="537" name="テキスト ボックス 536"/>
          <p:cNvSpPr txBox="1"/>
          <p:nvPr/>
        </p:nvSpPr>
        <p:spPr>
          <a:xfrm>
            <a:off x="4650929" y="3633225"/>
            <a:ext cx="596058" cy="200055"/>
          </a:xfrm>
          <a:prstGeom prst="rect">
            <a:avLst/>
          </a:prstGeom>
          <a:noFill/>
        </p:spPr>
        <p:txBody>
          <a:bodyPr wrap="square" rtlCol="0">
            <a:spAutoFit/>
          </a:bodyPr>
          <a:lstStyle/>
          <a:p>
            <a:pPr algn="ctr"/>
            <a:r>
              <a:rPr kumimoji="1" lang="en-US" altLang="ja-JP" sz="700" b="1" dirty="0" smtClean="0">
                <a:solidFill>
                  <a:schemeClr val="bg1"/>
                </a:solidFill>
                <a:latin typeface="游ゴシック" panose="020B0400000000000000" pitchFamily="50" charset="-128"/>
                <a:ea typeface="游ゴシック" panose="020B0400000000000000" pitchFamily="50" charset="-128"/>
              </a:rPr>
              <a:t>Playbook</a:t>
            </a:r>
            <a:endParaRPr kumimoji="1" lang="ja-JP" altLang="en-US" sz="700" b="1" dirty="0">
              <a:solidFill>
                <a:schemeClr val="bg1"/>
              </a:solidFill>
              <a:latin typeface="游ゴシック" panose="020B0400000000000000" pitchFamily="50" charset="-128"/>
              <a:ea typeface="游ゴシック" panose="020B0400000000000000" pitchFamily="50" charset="-128"/>
            </a:endParaRPr>
          </a:p>
        </p:txBody>
      </p:sp>
      <p:sp>
        <p:nvSpPr>
          <p:cNvPr id="538" name="テキスト ボックス 537"/>
          <p:cNvSpPr txBox="1"/>
          <p:nvPr/>
        </p:nvSpPr>
        <p:spPr>
          <a:xfrm>
            <a:off x="5774498" y="3589458"/>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39" name="テキスト ボックス 538"/>
          <p:cNvSpPr txBox="1"/>
          <p:nvPr/>
        </p:nvSpPr>
        <p:spPr>
          <a:xfrm>
            <a:off x="5774498" y="3956193"/>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40" name="テキスト ボックス 539"/>
          <p:cNvSpPr txBox="1"/>
          <p:nvPr/>
        </p:nvSpPr>
        <p:spPr>
          <a:xfrm>
            <a:off x="5774498" y="4321777"/>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51" name="正方形/長方形 550"/>
          <p:cNvSpPr/>
          <p:nvPr/>
        </p:nvSpPr>
        <p:spPr>
          <a:xfrm>
            <a:off x="2142711" y="2638153"/>
            <a:ext cx="1069874"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機器一覧</a:t>
            </a:r>
          </a:p>
        </p:txBody>
      </p:sp>
      <p:sp>
        <p:nvSpPr>
          <p:cNvPr id="552" name="正方形/長方形 551"/>
          <p:cNvSpPr/>
          <p:nvPr/>
        </p:nvSpPr>
        <p:spPr>
          <a:xfrm>
            <a:off x="2141010" y="2368248"/>
            <a:ext cx="1073276"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オペレーション</a:t>
            </a:r>
          </a:p>
        </p:txBody>
      </p:sp>
      <p:sp>
        <p:nvSpPr>
          <p:cNvPr id="553" name="正方形/長方形 552"/>
          <p:cNvSpPr/>
          <p:nvPr/>
        </p:nvSpPr>
        <p:spPr>
          <a:xfrm>
            <a:off x="2142712" y="2912045"/>
            <a:ext cx="1069872"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ホストグループ</a:t>
            </a:r>
          </a:p>
        </p:txBody>
      </p:sp>
      <p:sp>
        <p:nvSpPr>
          <p:cNvPr id="554" name="フリーフォーム 553"/>
          <p:cNvSpPr/>
          <p:nvPr/>
        </p:nvSpPr>
        <p:spPr>
          <a:xfrm rot="18846481">
            <a:off x="3140077" y="2765984"/>
            <a:ext cx="255998" cy="271034"/>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1 w 933005"/>
              <a:gd name="connsiteY0" fmla="*/ 427986 h 1131672"/>
              <a:gd name="connsiteX1" fmla="*/ 914041 w 933005"/>
              <a:gd name="connsiteY1" fmla="*/ 1127052 h 1131672"/>
              <a:gd name="connsiteX2" fmla="*/ 531268 w 933005"/>
              <a:gd name="connsiteY2" fmla="*/ 0 h 1131672"/>
              <a:gd name="connsiteX3" fmla="*/ 531268 w 933005"/>
              <a:gd name="connsiteY3" fmla="*/ 0 h 1131672"/>
              <a:gd name="connsiteX0" fmla="*/ -1 w 933003"/>
              <a:gd name="connsiteY0" fmla="*/ 427986 h 1135363"/>
              <a:gd name="connsiteX1" fmla="*/ 914039 w 933003"/>
              <a:gd name="connsiteY1" fmla="*/ 1127052 h 1135363"/>
              <a:gd name="connsiteX2" fmla="*/ 531266 w 933003"/>
              <a:gd name="connsiteY2" fmla="*/ 0 h 1135363"/>
              <a:gd name="connsiteX3" fmla="*/ 531266 w 933003"/>
              <a:gd name="connsiteY3" fmla="*/ 0 h 1135363"/>
              <a:gd name="connsiteX0" fmla="*/ 1 w 974041"/>
              <a:gd name="connsiteY0" fmla="*/ 427986 h 1159643"/>
              <a:gd name="connsiteX1" fmla="*/ 914041 w 974041"/>
              <a:gd name="connsiteY1" fmla="*/ 1127052 h 1159643"/>
              <a:gd name="connsiteX2" fmla="*/ 531268 w 974041"/>
              <a:gd name="connsiteY2" fmla="*/ 0 h 1159643"/>
              <a:gd name="connsiteX3" fmla="*/ 531268 w 974041"/>
              <a:gd name="connsiteY3" fmla="*/ 0 h 1159643"/>
              <a:gd name="connsiteX0" fmla="*/ -1 w 859296"/>
              <a:gd name="connsiteY0" fmla="*/ 427986 h 769093"/>
              <a:gd name="connsiteX1" fmla="*/ 779573 w 859296"/>
              <a:gd name="connsiteY1" fmla="*/ 678249 h 769093"/>
              <a:gd name="connsiteX2" fmla="*/ 531266 w 859296"/>
              <a:gd name="connsiteY2" fmla="*/ 0 h 769093"/>
              <a:gd name="connsiteX3" fmla="*/ 531266 w 859296"/>
              <a:gd name="connsiteY3" fmla="*/ 0 h 769093"/>
              <a:gd name="connsiteX0" fmla="*/ 1 w 803043"/>
              <a:gd name="connsiteY0" fmla="*/ 427986 h 726650"/>
              <a:gd name="connsiteX1" fmla="*/ 707276 w 803043"/>
              <a:gd name="connsiteY1" fmla="*/ 614503 h 726650"/>
              <a:gd name="connsiteX2" fmla="*/ 531268 w 803043"/>
              <a:gd name="connsiteY2" fmla="*/ 0 h 726650"/>
              <a:gd name="connsiteX3" fmla="*/ 531268 w 803043"/>
              <a:gd name="connsiteY3" fmla="*/ 0 h 726650"/>
            </a:gdLst>
            <a:ahLst/>
            <a:cxnLst>
              <a:cxn ang="0">
                <a:pos x="connsiteX0" y="connsiteY0"/>
              </a:cxn>
              <a:cxn ang="0">
                <a:pos x="connsiteX1" y="connsiteY1"/>
              </a:cxn>
              <a:cxn ang="0">
                <a:pos x="connsiteX2" y="connsiteY2"/>
              </a:cxn>
              <a:cxn ang="0">
                <a:pos x="connsiteX3" y="connsiteY3"/>
              </a:cxn>
            </a:cxnLst>
            <a:rect l="l" t="t" r="r" b="b"/>
            <a:pathLst>
              <a:path w="803043" h="726650">
                <a:moveTo>
                  <a:pt x="1" y="427986"/>
                </a:moveTo>
                <a:cubicBezTo>
                  <a:pt x="409478" y="797516"/>
                  <a:pt x="506089" y="779155"/>
                  <a:pt x="707276" y="614503"/>
                </a:cubicBezTo>
                <a:cubicBezTo>
                  <a:pt x="908463" y="449851"/>
                  <a:pt x="765184" y="113414"/>
                  <a:pt x="531268" y="0"/>
                </a:cubicBezTo>
                <a:lnTo>
                  <a:pt x="531268" y="0"/>
                </a:lnTo>
              </a:path>
            </a:pathLst>
          </a:custGeom>
          <a:noFill/>
          <a:ln w="38100" cap="flat" cmpd="sng" algn="ctr">
            <a:solidFill>
              <a:srgbClr val="FF0000"/>
            </a:solidFill>
            <a:prstDash val="sysDot"/>
            <a:miter lim="800000"/>
            <a:headEnd type="triangle" w="med" len="med"/>
            <a:tailEnd type="triangle" w="med" len="me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5" name="円形吹き出し 554"/>
          <p:cNvSpPr/>
          <p:nvPr/>
        </p:nvSpPr>
        <p:spPr bwMode="auto">
          <a:xfrm>
            <a:off x="3243701" y="1838792"/>
            <a:ext cx="514800" cy="514800"/>
          </a:xfrm>
          <a:prstGeom prst="wedgeEllipseCallout">
            <a:avLst>
              <a:gd name="adj1" fmla="val -55610"/>
              <a:gd name="adj2" fmla="val 5096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2.2</a:t>
            </a:r>
          </a:p>
        </p:txBody>
      </p:sp>
      <p:sp>
        <p:nvSpPr>
          <p:cNvPr id="556" name="円形吹き出し 555"/>
          <p:cNvSpPr/>
          <p:nvPr/>
        </p:nvSpPr>
        <p:spPr bwMode="auto">
          <a:xfrm>
            <a:off x="3514638" y="2620809"/>
            <a:ext cx="514800" cy="514800"/>
          </a:xfrm>
          <a:prstGeom prst="wedgeEllipseCallout">
            <a:avLst>
              <a:gd name="adj1" fmla="val -68678"/>
              <a:gd name="adj2" fmla="val 197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2.5</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(3/3)</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58" name="円形吹き出し 557"/>
          <p:cNvSpPr/>
          <p:nvPr/>
        </p:nvSpPr>
        <p:spPr bwMode="auto">
          <a:xfrm>
            <a:off x="1529042" y="2177556"/>
            <a:ext cx="514800" cy="514800"/>
          </a:xfrm>
          <a:prstGeom prst="wedgeEllipseCallout">
            <a:avLst>
              <a:gd name="adj1" fmla="val 68061"/>
              <a:gd name="adj2" fmla="val 38751"/>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2.1</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(2/2)</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57" name="円形吹き出し 556"/>
          <p:cNvSpPr/>
          <p:nvPr/>
        </p:nvSpPr>
        <p:spPr bwMode="auto">
          <a:xfrm>
            <a:off x="1526091" y="2664826"/>
            <a:ext cx="514800" cy="514800"/>
          </a:xfrm>
          <a:prstGeom prst="wedgeEllipseCallout">
            <a:avLst>
              <a:gd name="adj1" fmla="val 66497"/>
              <a:gd name="adj2" fmla="val -243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2.5</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(1/3</a:t>
            </a:r>
            <a:r>
              <a:rPr kumimoji="0" lang="ja-JP" altLang="en-US"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a:t>
            </a:r>
            <a:r>
              <a:rPr kumimoji="0" lang="en-US" altLang="ja-JP"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2/3)</a:t>
            </a:r>
            <a:endParaRPr kumimoji="0" lang="ja-JP" altLang="en-US"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78" name="円形吹き出し 577"/>
          <p:cNvSpPr/>
          <p:nvPr/>
        </p:nvSpPr>
        <p:spPr bwMode="auto">
          <a:xfrm>
            <a:off x="507592" y="3376035"/>
            <a:ext cx="514800" cy="514800"/>
          </a:xfrm>
          <a:prstGeom prst="wedgeEllipseCallout">
            <a:avLst>
              <a:gd name="adj1" fmla="val 132754"/>
              <a:gd name="adj2" fmla="val 1230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2" name="円形吹き出し 581"/>
          <p:cNvSpPr/>
          <p:nvPr/>
        </p:nvSpPr>
        <p:spPr bwMode="auto">
          <a:xfrm>
            <a:off x="141095" y="3709571"/>
            <a:ext cx="514800" cy="514800"/>
          </a:xfrm>
          <a:prstGeom prst="wedgeEllipseCallout">
            <a:avLst>
              <a:gd name="adj1" fmla="val 203423"/>
              <a:gd name="adj2" fmla="val -2501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2.7</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(1/3)</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3" name="円形吹き出し 582"/>
          <p:cNvSpPr/>
          <p:nvPr/>
        </p:nvSpPr>
        <p:spPr bwMode="auto">
          <a:xfrm>
            <a:off x="874090" y="3703131"/>
            <a:ext cx="514800" cy="514800"/>
          </a:xfrm>
          <a:prstGeom prst="wedgeEllipseCallout">
            <a:avLst>
              <a:gd name="adj1" fmla="val 68077"/>
              <a:gd name="adj2" fmla="val 2179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4" name="円形吹き出し 583"/>
          <p:cNvSpPr/>
          <p:nvPr/>
        </p:nvSpPr>
        <p:spPr bwMode="auto">
          <a:xfrm>
            <a:off x="507592" y="4023869"/>
            <a:ext cx="514800" cy="514800"/>
          </a:xfrm>
          <a:prstGeom prst="wedgeEllipseCallout">
            <a:avLst>
              <a:gd name="adj1" fmla="val 132754"/>
              <a:gd name="adj2" fmla="val 4907"/>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(4/6)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5" name="円形吹き出し 584"/>
          <p:cNvSpPr/>
          <p:nvPr/>
        </p:nvSpPr>
        <p:spPr bwMode="auto">
          <a:xfrm>
            <a:off x="141095" y="4357407"/>
            <a:ext cx="514800" cy="514800"/>
          </a:xfrm>
          <a:prstGeom prst="wedgeEllipseCallout">
            <a:avLst>
              <a:gd name="adj1" fmla="val 209344"/>
              <a:gd name="adj2" fmla="val -2649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2.7</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(2/3)</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6" name="円形吹き出し 585"/>
          <p:cNvSpPr/>
          <p:nvPr/>
        </p:nvSpPr>
        <p:spPr bwMode="auto">
          <a:xfrm>
            <a:off x="874090" y="4434905"/>
            <a:ext cx="514800" cy="514800"/>
          </a:xfrm>
          <a:prstGeom prst="wedgeEllipseCallout">
            <a:avLst>
              <a:gd name="adj1" fmla="val 68077"/>
              <a:gd name="adj2" fmla="val 2179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(5/6)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7" name="円形吹き出し 586"/>
          <p:cNvSpPr/>
          <p:nvPr/>
        </p:nvSpPr>
        <p:spPr bwMode="auto">
          <a:xfrm>
            <a:off x="507592" y="4755643"/>
            <a:ext cx="514800" cy="514800"/>
          </a:xfrm>
          <a:prstGeom prst="wedgeEllipseCallout">
            <a:avLst>
              <a:gd name="adj1" fmla="val 135714"/>
              <a:gd name="adj2" fmla="val 4907"/>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(6/6)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8" name="円形吹き出し 587"/>
          <p:cNvSpPr/>
          <p:nvPr/>
        </p:nvSpPr>
        <p:spPr bwMode="auto">
          <a:xfrm>
            <a:off x="141095" y="5089180"/>
            <a:ext cx="514800" cy="514800"/>
          </a:xfrm>
          <a:prstGeom prst="wedgeEllipseCallout">
            <a:avLst>
              <a:gd name="adj1" fmla="val 207863"/>
              <a:gd name="adj2" fmla="val -29454"/>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2.7</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(3/3)</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17" name="円形吹き出し 516"/>
          <p:cNvSpPr/>
          <p:nvPr/>
        </p:nvSpPr>
        <p:spPr bwMode="auto">
          <a:xfrm>
            <a:off x="5149384" y="4253726"/>
            <a:ext cx="514800" cy="514800"/>
          </a:xfrm>
          <a:prstGeom prst="wedgeEllipseCallout">
            <a:avLst>
              <a:gd name="adj1" fmla="val 20624"/>
              <a:gd name="adj2" fmla="val -94504"/>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2.3</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(3/3)</a:t>
            </a:r>
            <a:endParaRPr kumimoji="0" lang="ja-JP" altLang="en-US"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586350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ホストグループ管理・パラメータシート作成機能【座学】</Template>
  <TotalTime>0</TotalTime>
  <Words>3700</Words>
  <Application>Microsoft Office PowerPoint</Application>
  <PresentationFormat>画面に合わせる (4:3)</PresentationFormat>
  <Paragraphs>746</Paragraphs>
  <Slides>42</Slides>
  <Notes>6</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42</vt:i4>
      </vt:variant>
    </vt:vector>
  </HeadingPairs>
  <TitlesOfParts>
    <vt:vector size="54" baseType="lpstr">
      <vt:lpstr>HGP創英角ｺﾞｼｯｸUB</vt:lpstr>
      <vt:lpstr>Meiryo UI</vt:lpstr>
      <vt:lpstr>ＭＳ Ｐゴシック</vt:lpstr>
      <vt:lpstr>メイリオ</vt:lpstr>
      <vt:lpstr>游ゴシック</vt:lpstr>
      <vt:lpstr>Arial</vt:lpstr>
      <vt:lpstr>Calibri</vt:lpstr>
      <vt:lpstr>Microsoft Sans Serif</vt:lpstr>
      <vt:lpstr>Tahoma</vt:lpstr>
      <vt:lpstr>Wingdings</vt:lpstr>
      <vt:lpstr>1_NEC_standard4_3</vt:lpstr>
      <vt:lpstr>NEC_standard4_3</vt:lpstr>
      <vt:lpstr>PowerPoint プレゼンテーション</vt:lpstr>
      <vt:lpstr>目次</vt:lpstr>
      <vt:lpstr>1.　はじめに</vt:lpstr>
      <vt:lpstr>1.1 本書について</vt:lpstr>
      <vt:lpstr>1.2 作業環境</vt:lpstr>
      <vt:lpstr>1.3 シナリオ (1/2)</vt:lpstr>
      <vt:lpstr>1.3 シナリオ (2/2) </vt:lpstr>
      <vt:lpstr>2.　実習 シナリオ①</vt:lpstr>
      <vt:lpstr>シナリオ①　全体図</vt:lpstr>
      <vt:lpstr>2.1 事前準備 (1/2)</vt:lpstr>
      <vt:lpstr>2.1 事前準備 (2/2)</vt:lpstr>
      <vt:lpstr>2.2 オペレーションの登録</vt:lpstr>
      <vt:lpstr>2.3 Movementの設定 (1/3)</vt:lpstr>
      <vt:lpstr>2.3 Movementの設定 (2/3)</vt:lpstr>
      <vt:lpstr>2.3 Movementの設定 (3/3)</vt:lpstr>
      <vt:lpstr>2.4 Conductorの作成</vt:lpstr>
      <vt:lpstr>2.5 ホストグループの設定 (1/3)</vt:lpstr>
      <vt:lpstr>2.5 ホストグループの設定 (2/3)</vt:lpstr>
      <vt:lpstr>2.5 ホストグループの設定 (3/3)</vt:lpstr>
      <vt:lpstr>2.6 メニューの管理 (1/6)</vt:lpstr>
      <vt:lpstr>2.6 メニューの管理 (2/6)</vt:lpstr>
      <vt:lpstr>2.6 メニューの管理 (3/6)</vt:lpstr>
      <vt:lpstr>2.6 メニューの管理 (4/6)</vt:lpstr>
      <vt:lpstr>2.6 メニューの管理 (5/6)</vt:lpstr>
      <vt:lpstr>2.6 メニューの管理 (6/6)</vt:lpstr>
      <vt:lpstr>2.7 データ登録 (1/3)</vt:lpstr>
      <vt:lpstr>2.7 データ登録 (2/3)</vt:lpstr>
      <vt:lpstr>2.7 データ登録 (3/3)</vt:lpstr>
      <vt:lpstr>2.8 代入値自動登録設定</vt:lpstr>
      <vt:lpstr>2.9 代入値・作業対象ホストの確認</vt:lpstr>
      <vt:lpstr>2.10 Conductorの実行 (1/2)</vt:lpstr>
      <vt:lpstr>2.10 Conductorの実行 (2/2)</vt:lpstr>
      <vt:lpstr>2.11 参照用パラメータシートの確認</vt:lpstr>
      <vt:lpstr>3.　実習 シナリオ②</vt:lpstr>
      <vt:lpstr>シナリオ②　全体図</vt:lpstr>
      <vt:lpstr>3.1 オペレーションの登録</vt:lpstr>
      <vt:lpstr>3.2 ホストグループへのホスト追加</vt:lpstr>
      <vt:lpstr>3.3 データ登録 (1/2)</vt:lpstr>
      <vt:lpstr>3.3 データ登録 (2/2)</vt:lpstr>
      <vt:lpstr>3.4 代入値・作業対象ホストの確認</vt:lpstr>
      <vt:lpstr>3.5 Conductorの実行</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2019-10-08T23:42:24Z</dcterms:created>
  <dcterms:modified xsi:type="dcterms:W3CDTF">2021-06-16T04:55:03Z</dcterms:modified>
</cp:coreProperties>
</file>