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39" r:id="rId4"/>
    <p:sldId id="508" r:id="rId5"/>
    <p:sldId id="509" r:id="rId6"/>
    <p:sldId id="538" r:id="rId7"/>
    <p:sldId id="511" r:id="rId8"/>
    <p:sldId id="536" r:id="rId9"/>
    <p:sldId id="541" r:id="rId10"/>
    <p:sldId id="514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35"/>
            <p14:sldId id="539"/>
          </p14:sldIdLst>
        </p14:section>
        <p14:section name="1.　管理コンソール" id="{B81141D6-5160-4643-8D51-022CC5C4BDB9}">
          <p14:sldIdLst>
            <p14:sldId id="508"/>
            <p14:sldId id="509"/>
            <p14:sldId id="538"/>
          </p14:sldIdLst>
        </p14:section>
        <p14:section name="2.　実習①" id="{A8A060BF-92DF-4F47-AFEF-F5FA058AAEFB}">
          <p14:sldIdLst>
            <p14:sldId id="511"/>
            <p14:sldId id="536"/>
            <p14:sldId id="541"/>
            <p14:sldId id="514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3.　基本コンソール" id="{A133486B-6C82-4DE3-8CEA-4391438A27DF}">
          <p14:sldIdLst>
            <p14:sldId id="549"/>
            <p14:sldId id="550"/>
          </p14:sldIdLst>
        </p14:section>
        <p14:section name="4.　実習②" id="{FDC2D065-FABB-4FED-A810-FA93BCBD680D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5507" autoAdjust="0"/>
  </p:normalViewPr>
  <p:slideViewPr>
    <p:cSldViewPr>
      <p:cViewPr varScale="1">
        <p:scale>
          <a:sx n="122" d="100"/>
          <a:sy n="122" d="100"/>
        </p:scale>
        <p:origin x="1162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2021/4/5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2021/4/5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0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4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4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6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652150" y="5088043"/>
            <a:ext cx="3300205" cy="10163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今回のシナリオで</a:t>
            </a:r>
            <a:r>
              <a:rPr lang="ja-JP" altLang="en-US" sz="1400" dirty="0" smtClean="0">
                <a:latin typeface="+mn-ea"/>
              </a:rPr>
              <a:t>は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[</a:t>
            </a:r>
            <a:r>
              <a:rPr kumimoji="1" lang="ja-JP" altLang="en-US" sz="1400" b="1" dirty="0" smtClean="0">
                <a:latin typeface="+mn-ea"/>
              </a:rPr>
              <a:t>閲覧のみ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に設定します</a:t>
            </a:r>
            <a:endParaRPr kumimoji="1" lang="en-US" altLang="ja-JP" sz="1400" dirty="0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31921" y="4869200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2585293"/>
            <a:ext cx="5874631" cy="180367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546221" y="2985524"/>
            <a:ext cx="805890" cy="10043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021"/>
          <a:stretch/>
        </p:blipFill>
        <p:spPr>
          <a:xfrm>
            <a:off x="808940" y="2434756"/>
            <a:ext cx="5558588" cy="3873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203112" y="5027631"/>
            <a:ext cx="1666992" cy="6562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066029" y="6055526"/>
            <a:ext cx="126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9" name="円形吹き出し 38"/>
          <p:cNvSpPr/>
          <p:nvPr/>
        </p:nvSpPr>
        <p:spPr bwMode="auto">
          <a:xfrm>
            <a:off x="3392031" y="604013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3839416" y="5005560"/>
            <a:ext cx="3287851" cy="130671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3807344" y="5005559"/>
            <a:ext cx="301542" cy="312200"/>
          </a:xfrm>
          <a:prstGeom prst="wedgeEllipseCallout">
            <a:avLst>
              <a:gd name="adj1" fmla="val -383363"/>
              <a:gd name="adj2" fmla="val 327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2182"/>
              </p:ext>
            </p:extLst>
          </p:nvPr>
        </p:nvGraphicFramePr>
        <p:xfrm>
          <a:off x="3997533" y="5389034"/>
          <a:ext cx="2999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1"/>
          <a:stretch/>
        </p:blipFill>
        <p:spPr>
          <a:xfrm>
            <a:off x="525487" y="2132820"/>
            <a:ext cx="6070413" cy="38408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(1/4)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」で再ログインします。</a:t>
            </a: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3419840" y="2945754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4"/>
          <a:stretch/>
        </p:blipFill>
        <p:spPr>
          <a:xfrm>
            <a:off x="611449" y="2195398"/>
            <a:ext cx="6026217" cy="34659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3203810" y="2724140"/>
            <a:ext cx="1872260" cy="5647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3494809"/>
            <a:ext cx="6200775" cy="16420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sp>
        <p:nvSpPr>
          <p:cNvPr id="37" name="角丸四角形 36"/>
          <p:cNvSpPr/>
          <p:nvPr/>
        </p:nvSpPr>
        <p:spPr bwMode="auto">
          <a:xfrm>
            <a:off x="4814590" y="5099147"/>
            <a:ext cx="4092315" cy="112889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今回のシナリオは</a:t>
            </a:r>
            <a:r>
              <a:rPr lang="ja-JP" altLang="en-US" sz="1400" dirty="0">
                <a:latin typeface="+mn-ea"/>
              </a:rPr>
              <a:t>、</a:t>
            </a:r>
            <a:r>
              <a:rPr kumimoji="1" lang="ja-JP" altLang="en-US" sz="1400" dirty="0" smtClean="0">
                <a:latin typeface="+mn-ea"/>
              </a:rPr>
              <a:t>メニューの</a:t>
            </a:r>
            <a:r>
              <a:rPr kumimoji="1"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機器</a:t>
            </a:r>
            <a:r>
              <a:rPr lang="ja-JP" altLang="en-US" sz="1400" b="1" dirty="0">
                <a:latin typeface="+mn-ea"/>
              </a:rPr>
              <a:t>一覧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権限</a:t>
            </a:r>
            <a:r>
              <a:rPr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閲覧の</a:t>
            </a:r>
            <a:r>
              <a:rPr lang="ja-JP" altLang="en-US" sz="1400" b="1" dirty="0">
                <a:latin typeface="+mn-ea"/>
              </a:rPr>
              <a:t>み</a:t>
            </a:r>
            <a:r>
              <a:rPr lang="en-US" altLang="ja-JP" sz="1400" dirty="0" smtClean="0">
                <a:latin typeface="+mn-ea"/>
              </a:rPr>
              <a:t>]</a:t>
            </a:r>
            <a:r>
              <a:rPr lang="ja-JP" altLang="en-US" sz="1400" dirty="0" smtClean="0">
                <a:latin typeface="+mn-ea"/>
              </a:rPr>
              <a:t>にする構成です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4594373" y="4884440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837372"/>
            <a:ext cx="6200775" cy="16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4" y="1995297"/>
            <a:ext cx="5334000" cy="4238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64322" y="2346333"/>
            <a:ext cx="465528" cy="15283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897801" y="4686778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97801" y="5515576"/>
            <a:ext cx="1801939" cy="7817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283960" y="5214011"/>
            <a:ext cx="4679553" cy="100813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権限が「</a:t>
            </a:r>
            <a:r>
              <a:rPr lang="ja-JP" altLang="en-US" sz="1400" b="1" dirty="0" smtClean="0">
                <a:latin typeface="+mn-ea"/>
              </a:rPr>
              <a:t>メンテナンス可</a:t>
            </a:r>
            <a:r>
              <a:rPr lang="ja-JP" altLang="en-US" sz="1400" dirty="0" smtClean="0">
                <a:latin typeface="+mn-ea"/>
              </a:rPr>
              <a:t>」の場合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「更新」「登録」「ファイルアップロード」等の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各種編集機能が</a:t>
            </a:r>
            <a:r>
              <a:rPr lang="ja-JP" altLang="en-US" sz="1400" dirty="0">
                <a:latin typeface="+mn-ea"/>
              </a:rPr>
              <a:t>表示</a:t>
            </a:r>
            <a:r>
              <a:rPr lang="ja-JP" altLang="en-US" sz="1400" dirty="0" smtClean="0">
                <a:latin typeface="+mn-ea"/>
              </a:rPr>
              <a:t>されます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65360" y="5012455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70870" y="3929587"/>
            <a:ext cx="3960000" cy="2035003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684986" y="2492870"/>
            <a:ext cx="3960000" cy="1584000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2637" y="2523853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6124986" y="4127290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810870" y="5234217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810870" y="4471953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6124986" y="4960801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810870" y="3725036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810870" y="3002209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37" y="3248653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37" y="3971480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42637" y="4718397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37" y="5480660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56753" y="4407460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56753" y="5240971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56753" y="355653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2546318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6124986" y="3276368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756753" y="5778418"/>
            <a:ext cx="3816467" cy="534395"/>
          </a:xfrm>
          <a:prstGeom prst="wedgeRoundRectCallout">
            <a:avLst>
              <a:gd name="adj1" fmla="val -62740"/>
              <a:gd name="adj2" fmla="val -33830"/>
              <a:gd name="adj3" fmla="val 16667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工程の</a:t>
            </a:r>
            <a:r>
              <a:rPr lang="en-US" altLang="ja-JP" sz="1400" dirty="0" smtClean="0">
                <a:latin typeface="+mn-ea"/>
              </a:rPr>
              <a:t>4.3</a:t>
            </a:r>
            <a:r>
              <a:rPr lang="ja-JP" altLang="en-US" sz="1400" dirty="0" smtClean="0">
                <a:latin typeface="+mn-ea"/>
              </a:rPr>
              <a:t>～</a:t>
            </a:r>
            <a:r>
              <a:rPr lang="en-US" altLang="ja-JP" sz="1400" dirty="0" smtClean="0">
                <a:latin typeface="+mn-ea"/>
              </a:rPr>
              <a:t>4.7</a:t>
            </a:r>
            <a:r>
              <a:rPr lang="ja-JP" altLang="en-US" sz="1400" dirty="0" smtClean="0">
                <a:latin typeface="+mn-ea"/>
              </a:rPr>
              <a:t>で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 err="1">
                <a:latin typeface="+mn-ea"/>
              </a:rPr>
              <a:t>Ansible</a:t>
            </a:r>
            <a:r>
              <a:rPr lang="en-US" altLang="ja-JP" sz="1400" dirty="0">
                <a:latin typeface="+mn-ea"/>
              </a:rPr>
              <a:t>-Legacy</a:t>
            </a:r>
            <a:r>
              <a:rPr lang="ja-JP" altLang="en-US" sz="1400" dirty="0" smtClean="0">
                <a:latin typeface="+mn-ea"/>
              </a:rPr>
              <a:t>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メニュー</a:t>
            </a:r>
            <a:r>
              <a:rPr lang="ja-JP" altLang="en-US" sz="1400" dirty="0">
                <a:latin typeface="+mn-ea"/>
              </a:rPr>
              <a:t>を使用</a:t>
            </a:r>
            <a:r>
              <a:rPr lang="ja-JP" altLang="en-US" sz="1400" dirty="0" smtClean="0">
                <a:latin typeface="+mn-ea"/>
              </a:rPr>
              <a:t>します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8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/>
          </a:p>
          <a:p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</a:t>
            </a:r>
            <a:r>
              <a:rPr lang="ja-JP" altLang="en-US" sz="1800" dirty="0" smtClean="0"/>
              <a:t>して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err="1" smtClean="0"/>
              <a:t>Ansible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180000" lvl="1" indent="0">
              <a:buNone/>
            </a:pP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1800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sz="1600" dirty="0" smtClean="0">
                <a:solidFill>
                  <a:srgbClr val="FF0000"/>
                </a:solidFill>
              </a:rPr>
              <a:t>文字</a:t>
            </a:r>
            <a:r>
              <a:rPr lang="ja-JP" altLang="en-US" sz="1600" dirty="0">
                <a:solidFill>
                  <a:srgbClr val="FF0000"/>
                </a:solidFill>
              </a:rPr>
              <a:t>コードは</a:t>
            </a:r>
            <a:r>
              <a:rPr lang="en-US" altLang="ja-JP" sz="1600" dirty="0">
                <a:solidFill>
                  <a:srgbClr val="FF0000"/>
                </a:solidFill>
              </a:rPr>
              <a:t>”UTF-</a:t>
            </a:r>
            <a:r>
              <a:rPr lang="ja-JP" altLang="en-US" sz="1600" dirty="0">
                <a:solidFill>
                  <a:srgbClr val="FF0000"/>
                </a:solidFill>
              </a:rPr>
              <a:t>８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ja-JP" altLang="en-US" sz="16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600" dirty="0">
                <a:solidFill>
                  <a:srgbClr val="FF0000"/>
                </a:solidFill>
              </a:rPr>
              <a:t>”LF”</a:t>
            </a:r>
            <a:r>
              <a:rPr lang="ja-JP" altLang="en-US" sz="1600" dirty="0">
                <a:solidFill>
                  <a:srgbClr val="FF0000"/>
                </a:solidFill>
              </a:rPr>
              <a:t>、拡張子は</a:t>
            </a:r>
            <a:r>
              <a:rPr lang="en-US" altLang="ja-JP" sz="1600" dirty="0">
                <a:solidFill>
                  <a:srgbClr val="FF0000"/>
                </a:solidFill>
              </a:rPr>
              <a:t>”yml”</a:t>
            </a:r>
            <a:r>
              <a:rPr lang="ja-JP" altLang="en-US" sz="1600" dirty="0">
                <a:solidFill>
                  <a:srgbClr val="FF0000"/>
                </a:solidFill>
              </a:rPr>
              <a:t>形式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r>
              <a:rPr lang="en-US" altLang="ja-JP" sz="1600" dirty="0" smtClean="0">
                <a:solidFill>
                  <a:srgbClr val="FF0000"/>
                </a:solidFill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ja-JP" altLang="en-US" sz="1600" dirty="0" smtClean="0">
                <a:solidFill>
                  <a:srgbClr val="FF0000"/>
                </a:solidFill>
              </a:rPr>
              <a:t>また</a:t>
            </a:r>
            <a:r>
              <a:rPr lang="ja-JP" altLang="en-US" sz="16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481" y="3861546"/>
            <a:ext cx="5472760" cy="1316859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27480" y="5589300"/>
            <a:ext cx="5472759" cy="7191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この</a:t>
            </a:r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は </a:t>
            </a:r>
            <a:r>
              <a:rPr lang="en-US" altLang="ja-JP" sz="1400" dirty="0">
                <a:latin typeface="+mn-ea"/>
              </a:rPr>
              <a:t>/</a:t>
            </a:r>
            <a:r>
              <a:rPr lang="en-US" altLang="ja-JP" sz="1400" dirty="0" err="1">
                <a:latin typeface="+mn-ea"/>
              </a:rPr>
              <a:t>tmp</a:t>
            </a:r>
            <a:r>
              <a:rPr lang="ja-JP" altLang="en-US" sz="1400" dirty="0">
                <a:latin typeface="+mn-ea"/>
              </a:rPr>
              <a:t>配下</a:t>
            </a:r>
            <a:r>
              <a:rPr lang="ja-JP" altLang="en-US" sz="1400" dirty="0" smtClean="0">
                <a:latin typeface="+mn-ea"/>
              </a:rPr>
              <a:t>に新規</a:t>
            </a:r>
            <a:r>
              <a:rPr lang="ja-JP" altLang="en-US" sz="1400" dirty="0">
                <a:latin typeface="+mn-ea"/>
              </a:rPr>
              <a:t>のディレクトリを作成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本シナリオで</a:t>
            </a:r>
            <a:r>
              <a:rPr lang="ja-JP" altLang="en-US" sz="1400" dirty="0" smtClean="0">
                <a:latin typeface="+mn-ea"/>
              </a:rPr>
              <a:t>はファイル名</a:t>
            </a:r>
            <a:r>
              <a:rPr lang="ja-JP" altLang="en-US" sz="1400" dirty="0">
                <a:latin typeface="+mn-ea"/>
              </a:rPr>
              <a:t>を「</a:t>
            </a:r>
            <a:r>
              <a:rPr lang="en-US" altLang="ja-JP" sz="1400" dirty="0">
                <a:latin typeface="+mn-ea"/>
              </a:rPr>
              <a:t>sample1</a:t>
            </a:r>
            <a:r>
              <a:rPr lang="ja-JP" altLang="en-US" sz="1400" dirty="0">
                <a:latin typeface="+mn-ea"/>
              </a:rPr>
              <a:t>」と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13309" y="5378577"/>
            <a:ext cx="565503" cy="549789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0" y="2679063"/>
            <a:ext cx="4427980" cy="183979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91007" y="2944993"/>
            <a:ext cx="3574803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789157" y="4321047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840330" y="427461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1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92364"/>
              </p:ext>
            </p:extLst>
          </p:nvPr>
        </p:nvGraphicFramePr>
        <p:xfrm>
          <a:off x="4076759" y="3420205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36918" r="12098"/>
          <a:stretch/>
        </p:blipFill>
        <p:spPr>
          <a:xfrm>
            <a:off x="835515" y="2662424"/>
            <a:ext cx="5678385" cy="22864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074988" y="3937590"/>
            <a:ext cx="118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850464" y="2984265"/>
            <a:ext cx="1404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354898" y="39145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9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882393" y="310903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1933"/>
              </p:ext>
            </p:extLst>
          </p:nvPr>
        </p:nvGraphicFramePr>
        <p:xfrm>
          <a:off x="4019242" y="3492514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事前準備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作業</a:t>
            </a:r>
            <a:r>
              <a:rPr lang="ja-JP" altLang="en-US" sz="1400" dirty="0">
                <a:latin typeface="+mn-ea"/>
              </a:rPr>
              <a:t>対象ホストの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詳細の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オペレーション</a:t>
            </a:r>
            <a:r>
              <a:rPr lang="ja-JP" altLang="en-US" sz="1400" dirty="0">
                <a:latin typeface="+mn-ea"/>
              </a:rPr>
              <a:t>に関連付く</a:t>
            </a:r>
            <a:r>
              <a:rPr lang="en-US" altLang="ja-JP" sz="1400" dirty="0">
                <a:latin typeface="+mn-ea"/>
              </a:rPr>
              <a:t>Movement</a:t>
            </a:r>
            <a:r>
              <a:rPr lang="ja-JP" altLang="en-US" sz="1400" dirty="0">
                <a:latin typeface="+mn-ea"/>
              </a:rPr>
              <a:t>とホストの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代入値管理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の</a:t>
            </a:r>
            <a:r>
              <a:rPr lang="ja-JP" altLang="en-US" sz="1400" dirty="0" smtClean="0">
                <a:latin typeface="+mn-ea"/>
              </a:rPr>
              <a:t>実行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Symphony</a:t>
            </a:r>
            <a:r>
              <a:rPr lang="ja-JP" altLang="en-US" sz="1400" dirty="0">
                <a:latin typeface="+mn-ea"/>
              </a:rPr>
              <a:t>完了</a:t>
            </a:r>
            <a:r>
              <a:rPr lang="ja-JP" altLang="en-US" sz="1400" dirty="0" smtClean="0">
                <a:latin typeface="+mn-ea"/>
              </a:rPr>
              <a:t>確認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9" y="2996940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「プレイブック素材集」メニュー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プレイブック</a:t>
            </a:r>
            <a:r>
              <a:rPr lang="ja-JP" altLang="en-US" dirty="0" smtClean="0"/>
              <a:t>素材」欄の「参照」ボタンを押下し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事前</a:t>
            </a:r>
            <a:r>
              <a:rPr lang="ja-JP" altLang="en-US" dirty="0"/>
              <a:t>に</a:t>
            </a:r>
            <a:r>
              <a:rPr lang="ja-JP" altLang="en-US" dirty="0" smtClean="0"/>
              <a:t>作成した</a:t>
            </a:r>
            <a:r>
              <a:rPr lang="ja-JP" altLang="en-US" dirty="0"/>
              <a:t>「</a:t>
            </a:r>
            <a:r>
              <a:rPr lang="en-US" altLang="ja-JP" dirty="0" smtClean="0"/>
              <a:t>sample1.yml</a:t>
            </a:r>
            <a:r>
              <a:rPr lang="ja-JP" altLang="en-US" dirty="0" smtClean="0"/>
              <a:t>」をアップロード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061550" y="4264809"/>
            <a:ext cx="1889090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81777" y="5186757"/>
            <a:ext cx="900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31823" y="5146536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40" y="4264809"/>
            <a:ext cx="2952000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21028" y="4241949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59889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0"/>
          <a:stretch/>
        </p:blipFill>
        <p:spPr>
          <a:xfrm>
            <a:off x="827479" y="2454473"/>
            <a:ext cx="5774441" cy="3782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49208" y="4129567"/>
            <a:ext cx="2410832" cy="8480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8999" y="5226515"/>
            <a:ext cx="1188000" cy="2624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46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9" name="円形吹き出し 58"/>
          <p:cNvSpPr/>
          <p:nvPr/>
        </p:nvSpPr>
        <p:spPr bwMode="auto">
          <a:xfrm>
            <a:off x="4390914" y="52205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644010" y="2709757"/>
            <a:ext cx="2220132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596697" y="2686897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58991"/>
              </p:ext>
            </p:extLst>
          </p:nvPr>
        </p:nvGraphicFramePr>
        <p:xfrm>
          <a:off x="4725926" y="3070372"/>
          <a:ext cx="20383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2637250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1678" y="4025526"/>
            <a:ext cx="2772000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83707" y="4817094"/>
            <a:ext cx="976621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26770" y="479513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411809" y="4724293"/>
            <a:ext cx="2520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364498" y="4701434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5492"/>
              </p:ext>
            </p:extLst>
          </p:nvPr>
        </p:nvGraphicFramePr>
        <p:xfrm>
          <a:off x="4516587" y="5084909"/>
          <a:ext cx="23120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プレイブック素材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2"/>
          <a:stretch/>
        </p:blipFill>
        <p:spPr>
          <a:xfrm>
            <a:off x="795027" y="2431433"/>
            <a:ext cx="5888372" cy="34821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208195" y="4020413"/>
            <a:ext cx="432000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73437" y="4925323"/>
            <a:ext cx="1142651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217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198375" y="49186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567525" y="4761400"/>
            <a:ext cx="2484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520214" y="4738541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87465"/>
              </p:ext>
            </p:extLst>
          </p:nvPr>
        </p:nvGraphicFramePr>
        <p:xfrm>
          <a:off x="4672303" y="5122016"/>
          <a:ext cx="22780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9"/>
          <a:stretch/>
        </p:blipFill>
        <p:spPr>
          <a:xfrm>
            <a:off x="774563" y="2990086"/>
            <a:ext cx="5989250" cy="33203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112760" y="4501356"/>
            <a:ext cx="4422043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837786" y="5371866"/>
            <a:ext cx="1080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004573" y="536635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3906264" y="2220468"/>
            <a:ext cx="3060000" cy="208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858953" y="2197609"/>
            <a:ext cx="301542" cy="312200"/>
          </a:xfrm>
          <a:prstGeom prst="wedgeEllipseCallout">
            <a:avLst>
              <a:gd name="adj1" fmla="val -464228"/>
              <a:gd name="adj2" fmla="val 72817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760"/>
              </p:ext>
            </p:extLst>
          </p:nvPr>
        </p:nvGraphicFramePr>
        <p:xfrm>
          <a:off x="4023682" y="2572471"/>
          <a:ext cx="28273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変数名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VAR_DIRECTORY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097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testdirectory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/>
          <a:stretch/>
        </p:blipFill>
        <p:spPr>
          <a:xfrm>
            <a:off x="755470" y="2930028"/>
            <a:ext cx="6332958" cy="32658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編集」サブメニュー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move1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</a:t>
            </a:r>
            <a:r>
              <a:rPr lang="ja-JP" altLang="en-US" smtClean="0"/>
              <a:t>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837443" y="5076622"/>
            <a:ext cx="1182897" cy="2532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75753" y="6010244"/>
            <a:ext cx="937872" cy="2154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7" name="正方形/長方形 5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6" name="角丸四角形 5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8" name="円形吹き出し 67"/>
          <p:cNvSpPr/>
          <p:nvPr/>
        </p:nvSpPr>
        <p:spPr bwMode="auto">
          <a:xfrm>
            <a:off x="6781426" y="5391835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3509375" y="3404065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3462064" y="3381206"/>
            <a:ext cx="301542" cy="312200"/>
          </a:xfrm>
          <a:prstGeom prst="wedgeEllipseCallout">
            <a:avLst>
              <a:gd name="adj1" fmla="val -118027"/>
              <a:gd name="adj2" fmla="val -64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44220"/>
              </p:ext>
            </p:extLst>
          </p:nvPr>
        </p:nvGraphicFramePr>
        <p:xfrm>
          <a:off x="3626793" y="375606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クラス名称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926835" y="5984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9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3" y="5076444"/>
            <a:ext cx="3400071" cy="16253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22" y="2501768"/>
            <a:ext cx="3469452" cy="25746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 smtClean="0"/>
              <a:t>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名称」項目内の </a:t>
            </a:r>
            <a:r>
              <a:rPr lang="ja-JP" altLang="en-US" dirty="0"/>
              <a:t>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 smtClean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812161" y="3587669"/>
            <a:ext cx="936000" cy="13090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808247" y="5113758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2"/>
          <a:stretch/>
        </p:blipFill>
        <p:spPr>
          <a:xfrm>
            <a:off x="4613328" y="3400058"/>
            <a:ext cx="3675172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4660449" y="6004155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6" name="円形吹き出し 65"/>
          <p:cNvSpPr/>
          <p:nvPr/>
        </p:nvSpPr>
        <p:spPr bwMode="auto">
          <a:xfrm>
            <a:off x="5559965" y="5954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角丸四角形 69"/>
          <p:cNvSpPr/>
          <p:nvPr/>
        </p:nvSpPr>
        <p:spPr bwMode="auto">
          <a:xfrm>
            <a:off x="1881784" y="4789008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34473" y="4759325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24166"/>
              </p:ext>
            </p:extLst>
          </p:nvPr>
        </p:nvGraphicFramePr>
        <p:xfrm>
          <a:off x="1971906" y="5147835"/>
          <a:ext cx="23876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90882" y="3267440"/>
            <a:ext cx="2556000" cy="902275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43571" y="3206834"/>
            <a:ext cx="301542" cy="283818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74129"/>
              </p:ext>
            </p:extLst>
          </p:nvPr>
        </p:nvGraphicFramePr>
        <p:xfrm>
          <a:off x="2055102" y="3586045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6" y="213954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811664" y="2990796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51" y="3316668"/>
            <a:ext cx="2389579" cy="2946291"/>
          </a:xfrm>
          <a:prstGeom prst="rect">
            <a:avLst/>
          </a:prstGeom>
        </p:spPr>
      </p:pic>
      <p:sp>
        <p:nvSpPr>
          <p:cNvPr id="12" name="図形 11"/>
          <p:cNvSpPr/>
          <p:nvPr/>
        </p:nvSpPr>
        <p:spPr>
          <a:xfrm rot="3036422">
            <a:off x="2220475" y="2263759"/>
            <a:ext cx="1637898" cy="168068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グループ化 2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6938" y="2215880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4010513" y="2806468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26938" y="3109056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4010513" y="3699644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4010513" y="4592820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4010513" y="5485996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26938" y="4002232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26938" y="4895408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26938" y="5788584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39378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2111481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640000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</a:t>
            </a:r>
            <a:r>
              <a:rPr lang="ja-JP" altLang="en-US" sz="1800" dirty="0" smtClean="0">
                <a:latin typeface="+mn-ea"/>
              </a:rPr>
              <a:t>おいて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」については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224006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80594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11926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53305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38982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224006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533057"/>
            <a:ext cx="2016280" cy="1018267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579224" y="334221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413553" y="3740002"/>
            <a:ext cx="17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★繰り返し</a:t>
            </a:r>
            <a:endParaRPr kumimoji="1" lang="en-US" altLang="ja-JP" sz="22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実行★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70" y="2512667"/>
            <a:ext cx="5851923" cy="30766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「ユーザ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 </a:t>
            </a:r>
            <a:r>
              <a:rPr lang="ja-JP" altLang="en-US" dirty="0" smtClean="0"/>
              <a:t>「登録」サブメニュー</a:t>
            </a:r>
            <a:r>
              <a:rPr lang="en-US" altLang="ja-JP" dirty="0"/>
              <a:t>&gt;&gt; 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820380" y="5389134"/>
            <a:ext cx="1044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49408" y="5343285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3770129" y="4524390"/>
            <a:ext cx="2919686" cy="1870176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1151870" y="4524390"/>
            <a:ext cx="2339980" cy="647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38056" y="4524389"/>
            <a:ext cx="301542" cy="312200"/>
          </a:xfrm>
          <a:prstGeom prst="wedgeEllipseCallout">
            <a:avLst>
              <a:gd name="adj1" fmla="val -157981"/>
              <a:gd name="adj2" fmla="val 459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88391"/>
              </p:ext>
            </p:extLst>
          </p:nvPr>
        </p:nvGraphicFramePr>
        <p:xfrm>
          <a:off x="3943485" y="4923104"/>
          <a:ext cx="2602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PW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テスト用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test@aa.bb.cc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</a:tbl>
          </a:graphicData>
        </a:graphic>
      </p:graphicFrame>
      <p:grpSp>
        <p:nvGrpSpPr>
          <p:cNvPr id="37" name="グループ化 3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7"/>
          <a:stretch/>
        </p:blipFill>
        <p:spPr>
          <a:xfrm>
            <a:off x="787748" y="2537356"/>
            <a:ext cx="5759001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286852" y="4928616"/>
            <a:ext cx="747126" cy="6454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22814" y="6006631"/>
            <a:ext cx="1332000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589218" y="5972648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2697315" y="4725481"/>
            <a:ext cx="2664000" cy="100800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47199"/>
              </p:ext>
            </p:extLst>
          </p:nvPr>
        </p:nvGraphicFramePr>
        <p:xfrm>
          <a:off x="2981480" y="5079775"/>
          <a:ext cx="21453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 bwMode="auto">
          <a:xfrm>
            <a:off x="2664698" y="4703753"/>
            <a:ext cx="301542" cy="312200"/>
          </a:xfrm>
          <a:prstGeom prst="wedgeEllipseCallout">
            <a:avLst>
              <a:gd name="adj1" fmla="val -282053"/>
              <a:gd name="adj2" fmla="val 6096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6" name="正方形/長方形 4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2"/>
          <a:stretch/>
        </p:blipFill>
        <p:spPr>
          <a:xfrm>
            <a:off x="587160" y="4373364"/>
            <a:ext cx="5940288" cy="18358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を押下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043510" y="4783146"/>
            <a:ext cx="5062247" cy="7370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897903" y="5820993"/>
            <a:ext cx="1296000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50" name="円形吹き出し 49"/>
          <p:cNvSpPr/>
          <p:nvPr/>
        </p:nvSpPr>
        <p:spPr bwMode="auto">
          <a:xfrm>
            <a:off x="3326745" y="582099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2867071" y="2564881"/>
            <a:ext cx="3660377" cy="1619991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52" name="円形吹き出し 51"/>
          <p:cNvSpPr/>
          <p:nvPr/>
        </p:nvSpPr>
        <p:spPr bwMode="auto">
          <a:xfrm>
            <a:off x="2834999" y="2564880"/>
            <a:ext cx="301542" cy="312200"/>
          </a:xfrm>
          <a:prstGeom prst="wedgeEllipseCallout">
            <a:avLst>
              <a:gd name="adj1" fmla="val -615848"/>
              <a:gd name="adj2" fmla="val 70620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4540"/>
              </p:ext>
            </p:extLst>
          </p:nvPr>
        </p:nvGraphicFramePr>
        <p:xfrm>
          <a:off x="3040428" y="2963595"/>
          <a:ext cx="3364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メニューグループ：メニュー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機器一覧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紐付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閲覧のみ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2360</Words>
  <Application>Microsoft Office PowerPoint</Application>
  <PresentationFormat>画面に合わせる (4:3)</PresentationFormat>
  <Paragraphs>496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(2/2)</vt:lpstr>
      <vt:lpstr>2.　実習①</vt:lpstr>
      <vt:lpstr>2.1　新規ユーザの作成</vt:lpstr>
      <vt:lpstr>2.2　ロールの登録</vt:lpstr>
      <vt:lpstr>2.3　ロール・メニューの紐付　(1/2)</vt:lpstr>
      <vt:lpstr>2.3　ロール・メニューの紐付　(2/2)</vt:lpstr>
      <vt:lpstr>2.4　ロール・ユーザの紐付</vt:lpstr>
      <vt:lpstr>2.5　紐付確認　(1/4)</vt:lpstr>
      <vt:lpstr>2.5　紐付確認　(2/4)</vt:lpstr>
      <vt:lpstr>2.5　紐付確認　(3/4)</vt:lpstr>
      <vt:lpstr>2.5　紐付確認　(4/4)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2021-04-05T10:18:13Z</dcterms:modified>
</cp:coreProperties>
</file>